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257" r:id="rId3"/>
    <p:sldId id="306" r:id="rId4"/>
    <p:sldId id="313" r:id="rId5"/>
    <p:sldId id="357" r:id="rId6"/>
    <p:sldId id="358" r:id="rId7"/>
    <p:sldId id="359" r:id="rId8"/>
    <p:sldId id="338" r:id="rId9"/>
    <p:sldId id="339" r:id="rId10"/>
    <p:sldId id="330" r:id="rId11"/>
    <p:sldId id="341" r:id="rId12"/>
    <p:sldId id="364" r:id="rId13"/>
    <p:sldId id="336" r:id="rId14"/>
    <p:sldId id="334" r:id="rId15"/>
    <p:sldId id="360" r:id="rId16"/>
    <p:sldId id="361" r:id="rId17"/>
    <p:sldId id="362" r:id="rId18"/>
    <p:sldId id="299" r:id="rId19"/>
    <p:sldId id="332" r:id="rId20"/>
    <p:sldId id="365" r:id="rId21"/>
    <p:sldId id="366" r:id="rId22"/>
    <p:sldId id="327" r:id="rId23"/>
    <p:sldId id="320" r:id="rId24"/>
    <p:sldId id="367" r:id="rId25"/>
    <p:sldId id="349" r:id="rId26"/>
    <p:sldId id="350" r:id="rId27"/>
    <p:sldId id="314" r:id="rId28"/>
    <p:sldId id="344" r:id="rId2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2"/>
    <p:restoredTop sz="94719"/>
  </p:normalViewPr>
  <p:slideViewPr>
    <p:cSldViewPr snapToGrid="0" snapToObjects="1">
      <p:cViewPr varScale="1">
        <p:scale>
          <a:sx n="51" d="100"/>
          <a:sy n="51" d="100"/>
        </p:scale>
        <p:origin x="169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10.11.2021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‹N›</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33CDED-9765-43F4-809F-EF2BD84CAFC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8471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‹N›</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3048000" y="3124200"/>
            <a:ext cx="8229600" cy="1894362"/>
          </a:xfrm>
        </p:spPr>
        <p:txBody>
          <a:bodyPr/>
          <a:lstStyle>
            <a:lvl1pPr>
              <a:defRPr b="1"/>
            </a:lvl1pPr>
          </a:lstStyle>
          <a:p>
            <a:r>
              <a:rPr kumimoji="0" lang="de-DE"/>
              <a:t>Titelmasterformat durch Klicken bearbeiten</a:t>
            </a:r>
            <a:endParaRPr kumimoji="0" lang="en-US"/>
          </a:p>
        </p:txBody>
      </p:sp>
      <p:sp>
        <p:nvSpPr>
          <p:cNvPr id="9" name="Untertitel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bwMode="auto">
          <a:xfrm rot="5400000">
            <a:off x="10733828" y="1110597"/>
            <a:ext cx="2286000" cy="508000"/>
          </a:xfrm>
        </p:spPr>
        <p:txBody>
          <a:bodyPr/>
          <a:lstStyle>
            <a:lvl1pPr>
              <a:defRPr b="1"/>
            </a:lvl1pPr>
          </a:lstStyle>
          <a:p>
            <a:r>
              <a:rPr lang="de-AT" dirty="0" err="1"/>
              <a:t>AuTrain</a:t>
            </a:r>
            <a:endParaRPr lang="de-AT" dirty="0"/>
          </a:p>
        </p:txBody>
      </p:sp>
      <p:sp>
        <p:nvSpPr>
          <p:cNvPr id="10" name="Rechteck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hteck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Rechteck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hteck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Gerade Verbindung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Gerade Verbindung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Gerade Verbindung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Gerade Verbindung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Gerade Verbindung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Gerade Verbindung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Rechteck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30" name="Bild 7" descr="logo_vinco_neu.ai"/>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29" t="48573" r="42026" b="48820"/>
          <a:stretch/>
        </p:blipFill>
        <p:spPr>
          <a:xfrm>
            <a:off x="8525403" y="0"/>
            <a:ext cx="3666597" cy="764704"/>
          </a:xfrm>
          <a:prstGeom prst="rect">
            <a:avLst/>
          </a:prstGeom>
        </p:spPr>
      </p:pic>
      <p:pic>
        <p:nvPicPr>
          <p:cNvPr id="31" name="Grafik 30" descr="logosbeneficaireserasmusleft_en.jpg"/>
          <p:cNvPicPr>
            <a:picLocks noChangeAspect="1"/>
          </p:cNvPicPr>
          <p:nvPr userDrawn="1"/>
        </p:nvPicPr>
        <p:blipFill>
          <a:blip r:embed="rId3" cstate="print"/>
          <a:stretch>
            <a:fillRect/>
          </a:stretch>
        </p:blipFill>
        <p:spPr>
          <a:xfrm>
            <a:off x="6480043" y="6021288"/>
            <a:ext cx="5074496" cy="836712"/>
          </a:xfrm>
          <a:prstGeom prst="rect">
            <a:avLst/>
          </a:prstGeom>
        </p:spPr>
      </p:pic>
    </p:spTree>
    <p:extLst>
      <p:ext uri="{BB962C8B-B14F-4D97-AF65-F5344CB8AC3E}">
        <p14:creationId xmlns:p14="http://schemas.microsoft.com/office/powerpoint/2010/main" val="182208386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r>
              <a:rPr lang="de-DE" dirty="0" err="1"/>
              <a:t>AuTrain</a:t>
            </a:r>
            <a:endParaRPr lang="de-AT" dirty="0"/>
          </a:p>
        </p:txBody>
      </p:sp>
    </p:spTree>
    <p:extLst>
      <p:ext uri="{BB962C8B-B14F-4D97-AF65-F5344CB8AC3E}">
        <p14:creationId xmlns:p14="http://schemas.microsoft.com/office/powerpoint/2010/main" val="2316863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8" name="Inhaltsplatzhalter 7"/>
          <p:cNvSpPr>
            <a:spLocks noGrp="1"/>
          </p:cNvSpPr>
          <p:nvPr>
            <p:ph sz="quarter" idx="1"/>
          </p:nvPr>
        </p:nvSpPr>
        <p:spPr>
          <a:xfrm>
            <a:off x="609600" y="2060848"/>
            <a:ext cx="9998901" cy="4413104"/>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7" name="Datumsplatzhalter 6"/>
          <p:cNvSpPr>
            <a:spLocks noGrp="1"/>
          </p:cNvSpPr>
          <p:nvPr>
            <p:ph type="dt" sz="half" idx="14"/>
          </p:nvPr>
        </p:nvSpPr>
        <p:spPr/>
        <p:txBody>
          <a:bodyPr rtlCol="0"/>
          <a:lstStyle>
            <a:lvl1pPr>
              <a:defRPr/>
            </a:lvl1pPr>
          </a:lstStyle>
          <a:p>
            <a:r>
              <a:rPr lang="de-AT" dirty="0" err="1"/>
              <a:t>AuTrain</a:t>
            </a:r>
            <a:endParaRPr lang="de-AT" dirty="0"/>
          </a:p>
        </p:txBody>
      </p:sp>
    </p:spTree>
    <p:extLst>
      <p:ext uri="{BB962C8B-B14F-4D97-AF65-F5344CB8AC3E}">
        <p14:creationId xmlns:p14="http://schemas.microsoft.com/office/powerpoint/2010/main" val="995298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48000" y="2895600"/>
            <a:ext cx="8229600" cy="2053590"/>
          </a:xfrm>
        </p:spPr>
        <p:txBody>
          <a:bodyPr/>
          <a:lstStyle>
            <a:lvl1pPr algn="l">
              <a:buNone/>
              <a:defRPr sz="3000" b="1" cap="small"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bwMode="auto">
          <a:xfrm rot="5400000">
            <a:off x="10732008" y="1106932"/>
            <a:ext cx="2286000" cy="508000"/>
          </a:xfrm>
        </p:spPr>
        <p:txBody>
          <a:bodyPr/>
          <a:lstStyle/>
          <a:p>
            <a:fld id="{35176F1C-08E7-48DC-8EFC-A9FEFB540F02}" type="datetimeFigureOut">
              <a:rPr lang="de-AT" smtClean="0"/>
              <a:pPr/>
              <a:t>10.11.2021</a:t>
            </a:fld>
            <a:endParaRPr lang="de-AT"/>
          </a:p>
        </p:txBody>
      </p:sp>
      <p:sp>
        <p:nvSpPr>
          <p:cNvPr id="5" name="Fußzeilenplatzhalter 4"/>
          <p:cNvSpPr>
            <a:spLocks noGrp="1"/>
          </p:cNvSpPr>
          <p:nvPr>
            <p:ph type="ftr" sz="quarter" idx="11"/>
          </p:nvPr>
        </p:nvSpPr>
        <p:spPr bwMode="auto">
          <a:xfrm rot="5400000">
            <a:off x="10046208" y="4114800"/>
            <a:ext cx="3657600" cy="512064"/>
          </a:xfrm>
          <a:prstGeom prst="rect">
            <a:avLst/>
          </a:prstGeom>
        </p:spPr>
        <p:txBody>
          <a:bodyPr/>
          <a:lstStyle/>
          <a:p>
            <a:endParaRPr lang="de-AT"/>
          </a:p>
        </p:txBody>
      </p:sp>
      <p:sp>
        <p:nvSpPr>
          <p:cNvPr id="9" name="Rechteck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hteck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hteck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hteck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Gerade Verbindung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Gerade Verbindung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Gerade Verbindung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Gerade Verbindung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Gerade Verbindung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Rechteck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Gerade Verbindung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6" name="Foliennummernplatzhalter 5"/>
          <p:cNvSpPr>
            <a:spLocks noGrp="1"/>
          </p:cNvSpPr>
          <p:nvPr>
            <p:ph type="sldNum" sz="quarter" idx="12"/>
          </p:nvPr>
        </p:nvSpPr>
        <p:spPr bwMode="auto">
          <a:xfrm>
            <a:off x="1787488" y="4928702"/>
            <a:ext cx="812800" cy="517524"/>
          </a:xfrm>
          <a:prstGeom prst="rect">
            <a:avLst/>
          </a:prstGeom>
        </p:spPr>
        <p:txBody>
          <a:bodyPr/>
          <a:lstStyle/>
          <a:p>
            <a:fld id="{37E16B6A-0504-48A3-B4C3-897F5847B28A}" type="slidenum">
              <a:rPr lang="de-AT" smtClean="0"/>
              <a:pPr/>
              <a:t>‹N›</a:t>
            </a:fld>
            <a:endParaRPr lang="de-AT"/>
          </a:p>
        </p:txBody>
      </p:sp>
    </p:spTree>
    <p:extLst>
      <p:ext uri="{BB962C8B-B14F-4D97-AF65-F5344CB8AC3E}">
        <p14:creationId xmlns:p14="http://schemas.microsoft.com/office/powerpoint/2010/main" val="79247415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a:t>Titelmasterformat durch Klicken bearbeiten</a:t>
            </a:r>
            <a:endParaRPr kumimoji="0" lang="en-US" dirty="0"/>
          </a:p>
        </p:txBody>
      </p:sp>
      <p:sp>
        <p:nvSpPr>
          <p:cNvPr id="5" name="Datumsplatzhalter 4"/>
          <p:cNvSpPr>
            <a:spLocks noGrp="1"/>
          </p:cNvSpPr>
          <p:nvPr>
            <p:ph type="dt" sz="half" idx="10"/>
          </p:nvPr>
        </p:nvSpPr>
        <p:spPr/>
        <p:txBody>
          <a:bodyPr/>
          <a:lstStyle>
            <a:lvl1pPr>
              <a:defRPr/>
            </a:lvl1pPr>
          </a:lstStyle>
          <a:p>
            <a:r>
              <a:rPr lang="de-AT" dirty="0" err="1"/>
              <a:t>AuTrain</a:t>
            </a:r>
            <a:endParaRPr lang="de-AT" dirty="0"/>
          </a:p>
        </p:txBody>
      </p:sp>
      <p:sp>
        <p:nvSpPr>
          <p:cNvPr id="9" name="Inhaltsplatzhalter 8"/>
          <p:cNvSpPr>
            <a:spLocks noGrp="1"/>
          </p:cNvSpPr>
          <p:nvPr>
            <p:ph sz="quarter" idx="1"/>
          </p:nvPr>
        </p:nvSpPr>
        <p:spPr>
          <a:xfrm>
            <a:off x="609600" y="1988840"/>
            <a:ext cx="4876800" cy="4183360"/>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1" name="Inhaltsplatzhalter 10"/>
          <p:cNvSpPr>
            <a:spLocks noGrp="1"/>
          </p:cNvSpPr>
          <p:nvPr>
            <p:ph sz="quarter" idx="2"/>
          </p:nvPr>
        </p:nvSpPr>
        <p:spPr>
          <a:xfrm>
            <a:off x="5693664" y="1988840"/>
            <a:ext cx="4876800" cy="4183360"/>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Tree>
    <p:extLst>
      <p:ext uri="{BB962C8B-B14F-4D97-AF65-F5344CB8AC3E}">
        <p14:creationId xmlns:p14="http://schemas.microsoft.com/office/powerpoint/2010/main" val="91093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10058400" cy="1143000"/>
          </a:xfrm>
        </p:spPr>
        <p:txBody>
          <a:bodyPr anchor="b"/>
          <a:lstStyle>
            <a:lvl1pPr>
              <a:defRPr/>
            </a:lvl1pPr>
          </a:lstStyle>
          <a:p>
            <a:r>
              <a:rPr kumimoji="0" lang="de-DE"/>
              <a:t>Titelmasterformat durch Klicken bearbeiten</a:t>
            </a:r>
            <a:endParaRPr kumimoji="0" lang="en-US"/>
          </a:p>
        </p:txBody>
      </p:sp>
      <p:sp>
        <p:nvSpPr>
          <p:cNvPr id="7" name="Datumsplatzhalter 6"/>
          <p:cNvSpPr>
            <a:spLocks noGrp="1"/>
          </p:cNvSpPr>
          <p:nvPr>
            <p:ph type="dt" sz="half" idx="10"/>
          </p:nvPr>
        </p:nvSpPr>
        <p:spPr/>
        <p:txBody>
          <a:bodyPr/>
          <a:lstStyle>
            <a:lvl1pPr>
              <a:defRPr/>
            </a:lvl1pPr>
          </a:lstStyle>
          <a:p>
            <a:r>
              <a:rPr lang="de-AT" dirty="0" err="1"/>
              <a:t>AuTrain</a:t>
            </a:r>
            <a:endParaRPr lang="de-AT" dirty="0"/>
          </a:p>
        </p:txBody>
      </p:sp>
      <p:sp>
        <p:nvSpPr>
          <p:cNvPr id="11" name="Inhaltsplatzhalter 10"/>
          <p:cNvSpPr>
            <a:spLocks noGrp="1"/>
          </p:cNvSpPr>
          <p:nvPr>
            <p:ph sz="quarter" idx="2"/>
          </p:nvPr>
        </p:nvSpPr>
        <p:spPr>
          <a:xfrm>
            <a:off x="609600" y="2362200"/>
            <a:ext cx="4876800" cy="38862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5829300" y="2362200"/>
            <a:ext cx="4876800" cy="38862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Textplatzhalt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
        <p:nvSpPr>
          <p:cNvPr id="14" name="Textplatzhalt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Tree>
    <p:extLst>
      <p:ext uri="{BB962C8B-B14F-4D97-AF65-F5344CB8AC3E}">
        <p14:creationId xmlns:p14="http://schemas.microsoft.com/office/powerpoint/2010/main" val="193360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a:t>Titelmasterformat durch Klicken bearbeiten</a:t>
            </a:r>
            <a:endParaRPr kumimoji="0" lang="en-US" dirty="0"/>
          </a:p>
        </p:txBody>
      </p:sp>
      <p:sp>
        <p:nvSpPr>
          <p:cNvPr id="6" name="Datumsplatzhalter 5"/>
          <p:cNvSpPr>
            <a:spLocks noGrp="1"/>
          </p:cNvSpPr>
          <p:nvPr>
            <p:ph type="dt" sz="half" idx="10"/>
          </p:nvPr>
        </p:nvSpPr>
        <p:spPr/>
        <p:txBody>
          <a:bodyPr rtlCol="0"/>
          <a:lstStyle/>
          <a:p>
            <a:r>
              <a:rPr lang="de-AT" dirty="0" err="1"/>
              <a:t>AuTrain</a:t>
            </a:r>
            <a:endParaRPr lang="de-AT" dirty="0"/>
          </a:p>
        </p:txBody>
      </p:sp>
    </p:spTree>
    <p:extLst>
      <p:ext uri="{BB962C8B-B14F-4D97-AF65-F5344CB8AC3E}">
        <p14:creationId xmlns:p14="http://schemas.microsoft.com/office/powerpoint/2010/main" val="4020370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AT" dirty="0" err="1"/>
              <a:t>AuTrain</a:t>
            </a:r>
            <a:endParaRPr lang="de-AT" dirty="0"/>
          </a:p>
        </p:txBody>
      </p:sp>
    </p:spTree>
    <p:extLst>
      <p:ext uri="{BB962C8B-B14F-4D97-AF65-F5344CB8AC3E}">
        <p14:creationId xmlns:p14="http://schemas.microsoft.com/office/powerpoint/2010/main" val="1419340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‹N›</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el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8" name="Gerade Verbindung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Gerade Verbindung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Gerade Verbindung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hteck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Gerade Verbindung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Inhaltsplatzhalter 17"/>
          <p:cNvSpPr>
            <a:spLocks noGrp="1"/>
          </p:cNvSpPr>
          <p:nvPr>
            <p:ph sz="quarter" idx="1"/>
          </p:nvPr>
        </p:nvSpPr>
        <p:spPr>
          <a:xfrm>
            <a:off x="406400" y="274320"/>
            <a:ext cx="7518400" cy="6327648"/>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1" name="Datumsplatzhalter 20"/>
          <p:cNvSpPr>
            <a:spLocks noGrp="1"/>
          </p:cNvSpPr>
          <p:nvPr>
            <p:ph type="dt" sz="half" idx="14"/>
          </p:nvPr>
        </p:nvSpPr>
        <p:spPr/>
        <p:txBody>
          <a:bodyPr rtlCol="0"/>
          <a:lstStyle>
            <a:lvl1pPr>
              <a:defRPr/>
            </a:lvl1pPr>
          </a:lstStyle>
          <a:p>
            <a:r>
              <a:rPr lang="de-AT" dirty="0" err="1"/>
              <a:t>AuTrain</a:t>
            </a:r>
            <a:endParaRPr lang="de-AT" dirty="0"/>
          </a:p>
        </p:txBody>
      </p:sp>
    </p:spTree>
    <p:extLst>
      <p:ext uri="{BB962C8B-B14F-4D97-AF65-F5344CB8AC3E}">
        <p14:creationId xmlns:p14="http://schemas.microsoft.com/office/powerpoint/2010/main" val="84690703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 name="Titel 1"/>
          <p:cNvSpPr>
            <a:spLocks noGrp="1"/>
          </p:cNvSpPr>
          <p:nvPr>
            <p:ph type="title"/>
          </p:nvPr>
        </p:nvSpPr>
        <p:spPr>
          <a:xfrm rot="5400000">
            <a:off x="5518404" y="3124200"/>
            <a:ext cx="6309360" cy="609600"/>
          </a:xfrm>
        </p:spPr>
        <p:txBody>
          <a:bodyPr anchor="b"/>
          <a:lstStyle>
            <a:lvl1pPr algn="l">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a:t>Bild durch Klicken auf Symbol hinzufügen</a:t>
            </a:r>
            <a:endParaRPr kumimoji="0" lang="en-US" dirty="0"/>
          </a:p>
        </p:txBody>
      </p:sp>
      <p:sp>
        <p:nvSpPr>
          <p:cNvPr id="4" name="Textplatzhalt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a:t>Textmasterformate durch Klicken bearbeiten</a:t>
            </a:r>
          </a:p>
        </p:txBody>
      </p:sp>
      <p:sp>
        <p:nvSpPr>
          <p:cNvPr id="10" name="Gerade Verbindung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hteck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Gerade Verbindung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Gerade Verbindung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Gerade Verbindung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umsplatzhalter 16"/>
          <p:cNvSpPr>
            <a:spLocks noGrp="1"/>
          </p:cNvSpPr>
          <p:nvPr>
            <p:ph type="dt" sz="half" idx="10"/>
          </p:nvPr>
        </p:nvSpPr>
        <p:spPr/>
        <p:txBody>
          <a:bodyPr rtlCol="0"/>
          <a:lstStyle>
            <a:lvl1pPr>
              <a:defRPr/>
            </a:lvl1pPr>
          </a:lstStyle>
          <a:p>
            <a:r>
              <a:rPr lang="de-AT" dirty="0" err="1"/>
              <a:t>AuTrain</a:t>
            </a:r>
            <a:endParaRPr lang="de-AT" dirty="0"/>
          </a:p>
        </p:txBody>
      </p:sp>
    </p:spTree>
    <p:extLst>
      <p:ext uri="{BB962C8B-B14F-4D97-AF65-F5344CB8AC3E}">
        <p14:creationId xmlns:p14="http://schemas.microsoft.com/office/powerpoint/2010/main" val="18791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lvl1pPr>
              <a:defRPr/>
            </a:lvl1pPr>
          </a:lstStyle>
          <a:p>
            <a:r>
              <a:rPr lang="de-AT" dirty="0" err="1"/>
              <a:t>AuTrain</a:t>
            </a:r>
            <a:endParaRPr lang="de-AT" dirty="0"/>
          </a:p>
        </p:txBody>
      </p:sp>
    </p:spTree>
    <p:extLst>
      <p:ext uri="{BB962C8B-B14F-4D97-AF65-F5344CB8AC3E}">
        <p14:creationId xmlns:p14="http://schemas.microsoft.com/office/powerpoint/2010/main" val="4019571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836712"/>
            <a:ext cx="2235200" cy="5289452"/>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609600" y="836712"/>
            <a:ext cx="8026400" cy="5289451"/>
          </a:xfrm>
        </p:spPr>
        <p:txBody>
          <a:bodyPr vert="eaVert"/>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lvl1pPr>
              <a:defRPr/>
            </a:lvl1pPr>
          </a:lstStyle>
          <a:p>
            <a:r>
              <a:rPr lang="de-AT" dirty="0" err="1"/>
              <a:t>AuTrain</a:t>
            </a:r>
            <a:endParaRPr lang="de-AT" dirty="0"/>
          </a:p>
        </p:txBody>
      </p:sp>
    </p:spTree>
    <p:extLst>
      <p:ext uri="{BB962C8B-B14F-4D97-AF65-F5344CB8AC3E}">
        <p14:creationId xmlns:p14="http://schemas.microsoft.com/office/powerpoint/2010/main" val="386101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‹N›</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‹N›</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‹N›</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‹N›</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‹N›</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‹N›</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elplatzhalter 21"/>
          <p:cNvSpPr>
            <a:spLocks noGrp="1"/>
          </p:cNvSpPr>
          <p:nvPr>
            <p:ph type="title"/>
          </p:nvPr>
        </p:nvSpPr>
        <p:spPr>
          <a:xfrm>
            <a:off x="623392" y="836712"/>
            <a:ext cx="9956800" cy="1143000"/>
          </a:xfrm>
          <a:prstGeom prst="rect">
            <a:avLst/>
          </a:prstGeom>
        </p:spPr>
        <p:txBody>
          <a:bodyPr vert="horz" anchor="b">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623392" y="2204864"/>
            <a:ext cx="9985109" cy="388843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b="1">
                <a:solidFill>
                  <a:schemeClr val="accent1">
                    <a:lumMod val="50000"/>
                  </a:schemeClr>
                </a:solidFill>
              </a:defRPr>
            </a:lvl1pPr>
          </a:lstStyle>
          <a:p>
            <a:r>
              <a:rPr lang="de-DE" dirty="0" err="1"/>
              <a:t>AuTrain</a:t>
            </a:r>
            <a:endParaRPr lang="de-AT" dirty="0"/>
          </a:p>
        </p:txBody>
      </p:sp>
      <p:sp>
        <p:nvSpPr>
          <p:cNvPr id="7" name="Gerade Verbindung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Gerade Verbindung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hteck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Gerade Verbindung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pic>
        <p:nvPicPr>
          <p:cNvPr id="15" name="Bild 7" descr="logo_vinco_neu.ai"/>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129" t="48573" r="42026" b="48820"/>
          <a:stretch/>
        </p:blipFill>
        <p:spPr>
          <a:xfrm>
            <a:off x="8525403" y="0"/>
            <a:ext cx="3666597" cy="764704"/>
          </a:xfrm>
          <a:prstGeom prst="rect">
            <a:avLst/>
          </a:prstGeom>
        </p:spPr>
      </p:pic>
      <p:pic>
        <p:nvPicPr>
          <p:cNvPr id="17" name="Grafik 16" descr="logosbeneficaireserasmusleft_en.jpg"/>
          <p:cNvPicPr>
            <a:picLocks noChangeAspect="1"/>
          </p:cNvPicPr>
          <p:nvPr userDrawn="1"/>
        </p:nvPicPr>
        <p:blipFill>
          <a:blip r:embed="rId15" cstate="print"/>
          <a:stretch>
            <a:fillRect/>
          </a:stretch>
        </p:blipFill>
        <p:spPr>
          <a:xfrm>
            <a:off x="6480043" y="6021288"/>
            <a:ext cx="5074496" cy="836712"/>
          </a:xfrm>
          <a:prstGeom prst="rect">
            <a:avLst/>
          </a:prstGeom>
        </p:spPr>
      </p:pic>
    </p:spTree>
    <p:extLst>
      <p:ext uri="{BB962C8B-B14F-4D97-AF65-F5344CB8AC3E}">
        <p14:creationId xmlns:p14="http://schemas.microsoft.com/office/powerpoint/2010/main" val="2170245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1" kern="1200" cap="small" baseline="0">
          <a:solidFill>
            <a:schemeClr val="accent3">
              <a:lumMod val="75000"/>
            </a:schemeClr>
          </a:solidFill>
          <a:latin typeface="Arial Rounded MT Bold"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entury Gothic"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entury Gothic"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entury Gothic"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entury Gothic"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pPr algn="r" rtl="0"/>
            <a:fld id="{4AA10864-17D9-EB4A-80E3-89D1D8A92E63}" type="slidenum">
              <a:rPr/>
              <a:pPr/>
              <a:t>1</a:t>
            </a:fld>
            <a:endParaRPr lang="i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rtl="0">
              <a:lnSpc>
                <a:spcPct val="170000"/>
              </a:lnSpc>
              <a:buClr>
                <a:srgbClr val="024E94"/>
              </a:buClr>
              <a:buSzPct val="100000"/>
            </a:pPr>
            <a:r>
              <a:rPr lang="it" sz="3200" b="1" i="0" u="none" baseline="0">
                <a:solidFill>
                  <a:srgbClr val="024E94"/>
                </a:solidFill>
                <a:latin typeface="Arial Narrow"/>
                <a:ea typeface="Arial Narrow"/>
                <a:cs typeface="Arial Narrow"/>
                <a:sym typeface="Arial Narrow"/>
              </a:rPr>
              <a:t>Programma del corso di formazione </a:t>
            </a:r>
            <a:br>
              <a:rPr lang="it" sz="3200" b="1">
                <a:solidFill>
                  <a:srgbClr val="024E94"/>
                </a:solidFill>
                <a:latin typeface="Arial Narrow"/>
                <a:ea typeface="Arial Narrow"/>
                <a:cs typeface="Arial Narrow"/>
                <a:sym typeface="Arial Narrow"/>
              </a:rPr>
            </a:br>
            <a:r>
              <a:rPr lang="it" sz="3200" b="1" i="0" u="none" baseline="0">
                <a:solidFill>
                  <a:srgbClr val="024E94"/>
                </a:solidFill>
                <a:latin typeface="Arial Narrow"/>
                <a:ea typeface="Arial Narrow"/>
                <a:cs typeface="Arial Narrow"/>
                <a:sym typeface="Arial Narrow"/>
              </a:rPr>
              <a:t>“Operatore esperto nei disturbi dello spettro autistico (ASD)"</a:t>
            </a:r>
            <a:endParaRPr sz="700" dirty="0"/>
          </a:p>
          <a:p>
            <a:pPr algn="ctr" rtl="0">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rtl="0">
              <a:lnSpc>
                <a:spcPct val="90000"/>
              </a:lnSpc>
              <a:buClr>
                <a:srgbClr val="024E94"/>
              </a:buClr>
              <a:buSzPct val="100000"/>
            </a:pPr>
            <a:r>
              <a:rPr lang="it" sz="2000" b="0" i="0" u="none" cap="small" baseline="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34759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10</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9080863" cy="1009651"/>
          </a:xfrm>
          <a:prstGeom prst="rect">
            <a:avLst/>
          </a:prstGeom>
          <a:solidFill>
            <a:srgbClr val="FFF2CC"/>
          </a:solidFill>
          <a:ln>
            <a:noFill/>
          </a:ln>
        </p:spPr>
        <p:txBody>
          <a:bodyPr spcFirstLastPara="1" wrap="square" lIns="121900" tIns="60933" rIns="121900" bIns="60933" anchor="ctr" anchorCtr="0">
            <a:noAutofit/>
          </a:bodyPr>
          <a:lstStyle/>
          <a:p>
            <a:pPr marL="7938" lvl="1" algn="l" rtl="0">
              <a:lnSpc>
                <a:spcPct val="90000"/>
              </a:lnSpc>
              <a:spcBef>
                <a:spcPts val="500"/>
              </a:spcBef>
              <a:defRPr/>
            </a:pPr>
            <a:r>
              <a:rPr lang="it" sz="3200" b="1" i="0" u="none" baseline="0">
                <a:latin typeface="Arial Narrow" panose="020B0606020202030204" pitchFamily="34" charset="0"/>
              </a:rPr>
              <a:t>ATTIVITÀ 1:  Riflessione dei moduli precedenti</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marL="7938" lvl="1" algn="just" rtl="0">
              <a:lnSpc>
                <a:spcPct val="90000"/>
              </a:lnSpc>
              <a:spcBef>
                <a:spcPts val="500"/>
              </a:spcBef>
              <a:defRPr/>
            </a:pPr>
            <a:r>
              <a:rPr lang="it" sz="2400" b="0" i="0" u="none" baseline="0">
                <a:latin typeface="Arial Narrow" panose="020B0606020202030204" pitchFamily="34" charset="0"/>
              </a:rPr>
              <a:t>Pensa ai moduli che hai completato finora e ai contenuti e ai metodi che ti sono stati insegnati. </a:t>
            </a:r>
          </a:p>
          <a:p>
            <a:pPr marL="522288" lvl="1" indent="-514350" algn="just" rtl="0">
              <a:lnSpc>
                <a:spcPct val="90000"/>
              </a:lnSpc>
              <a:spcBef>
                <a:spcPts val="500"/>
              </a:spcBef>
              <a:buFont typeface="+mj-lt"/>
              <a:buAutoNum type="arabicPeriod"/>
              <a:defRPr/>
            </a:pPr>
            <a:r>
              <a:rPr lang="it" sz="2400" b="0" i="0" u="none" baseline="0">
                <a:latin typeface="Arial Narrow" panose="020B0606020202030204" pitchFamily="34" charset="0"/>
              </a:rPr>
              <a:t>Per prima cosa, rispondi individualmente sulle seguenti domande:</a:t>
            </a:r>
          </a:p>
          <a:p>
            <a:pPr marL="979488" lvl="2" indent="-514350" algn="just" rtl="0">
              <a:lnSpc>
                <a:spcPct val="90000"/>
              </a:lnSpc>
              <a:spcBef>
                <a:spcPts val="500"/>
              </a:spcBef>
              <a:buFont typeface="Arial" panose="020B0604020202020204" pitchFamily="34" charset="0"/>
              <a:buChar char="•"/>
              <a:defRPr/>
            </a:pPr>
            <a:r>
              <a:rPr lang="it" sz="2400" b="0" i="0" u="none" baseline="0">
                <a:latin typeface="Arial Narrow" panose="020B0606020202030204" pitchFamily="34" charset="0"/>
              </a:rPr>
              <a:t>Quali contenuti/metodi ricordi?</a:t>
            </a:r>
          </a:p>
          <a:p>
            <a:pPr marL="979488" lvl="2" indent="-514350" algn="just" rtl="0">
              <a:lnSpc>
                <a:spcPct val="90000"/>
              </a:lnSpc>
              <a:spcBef>
                <a:spcPts val="500"/>
              </a:spcBef>
              <a:buFont typeface="Arial" panose="020B0604020202020204" pitchFamily="34" charset="0"/>
              <a:buChar char="•"/>
              <a:defRPr/>
            </a:pPr>
            <a:r>
              <a:rPr lang="it" sz="2400" b="0" i="0" u="none" baseline="0">
                <a:latin typeface="Arial Narrow" panose="020B0606020202030204" pitchFamily="34" charset="0"/>
              </a:rPr>
              <a:t>Quali sono i contenuti più importanti per te?</a:t>
            </a:r>
          </a:p>
          <a:p>
            <a:pPr marL="979488" lvl="2" indent="-514350" algn="just" rtl="0">
              <a:lnSpc>
                <a:spcPct val="90000"/>
              </a:lnSpc>
              <a:spcBef>
                <a:spcPts val="500"/>
              </a:spcBef>
              <a:buFont typeface="Arial" panose="020B0604020202020204" pitchFamily="34" charset="0"/>
              <a:buChar char="•"/>
              <a:defRPr/>
            </a:pPr>
            <a:r>
              <a:rPr lang="it" sz="2400" b="0" i="0" u="none" baseline="0">
                <a:latin typeface="Arial Narrow" panose="020B0606020202030204" pitchFamily="34" charset="0"/>
              </a:rPr>
              <a:t>Quali contenuti/metodi puoi già implementare nel tuo lavoro? </a:t>
            </a:r>
          </a:p>
          <a:p>
            <a:pPr marL="465138" lvl="2" algn="just" rtl="0">
              <a:lnSpc>
                <a:spcPct val="90000"/>
              </a:lnSpc>
              <a:spcBef>
                <a:spcPts val="500"/>
              </a:spcBef>
              <a:defRPr/>
            </a:pPr>
            <a:r>
              <a:rPr lang="it" sz="2400" b="0" i="0" u="none" baseline="0">
                <a:latin typeface="Arial Narrow" panose="020B0606020202030204" pitchFamily="34" charset="0"/>
              </a:rPr>
              <a:t>	</a:t>
            </a:r>
            <a:r>
              <a:rPr lang="it" sz="2000" b="0" i="0" u="none" baseline="0">
                <a:latin typeface="Arial Narrow" panose="020B0606020202030204" pitchFamily="34" charset="0"/>
              </a:rPr>
              <a:t>(Cosa stai già mettendo in pratica? Quali sono gli effetti?)</a:t>
            </a:r>
            <a:endParaRPr lang="it" sz="2400" dirty="0">
              <a:latin typeface="Arial Narrow" panose="020B0606020202030204" pitchFamily="34" charset="0"/>
            </a:endParaRPr>
          </a:p>
          <a:p>
            <a:pPr marL="522288" lvl="1" indent="-514350" algn="just" rtl="0">
              <a:lnSpc>
                <a:spcPct val="90000"/>
              </a:lnSpc>
              <a:spcBef>
                <a:spcPts val="500"/>
              </a:spcBef>
              <a:buFont typeface="+mj-lt"/>
              <a:buAutoNum type="arabicPeriod"/>
              <a:defRPr/>
            </a:pPr>
            <a:r>
              <a:rPr lang="it" sz="2400" b="0" i="0" u="none" baseline="0">
                <a:latin typeface="Arial Narrow" panose="020B0606020202030204" pitchFamily="34" charset="0"/>
              </a:rPr>
              <a:t>Formate piccoli gruppi di 3-4 persone e discutete/confrontate i vostri appunti. Fate un riepilogo dei contenuti/metodi.</a:t>
            </a:r>
          </a:p>
          <a:p>
            <a:pPr marL="522288" lvl="1" indent="-514350" algn="just" rtl="0">
              <a:lnSpc>
                <a:spcPct val="90000"/>
              </a:lnSpc>
              <a:spcBef>
                <a:spcPts val="500"/>
              </a:spcBef>
              <a:buFont typeface="+mj-lt"/>
              <a:buAutoNum type="arabicPeriod"/>
              <a:defRPr/>
            </a:pPr>
            <a:r>
              <a:rPr lang="it" sz="2400" b="0" i="0" u="none" baseline="0">
                <a:latin typeface="Arial Narrow" panose="020B0606020202030204" pitchFamily="34" charset="0"/>
              </a:rPr>
              <a:t>Presentate i risultati del lavoro a tutti i partecipanti.</a:t>
            </a:r>
          </a:p>
          <a:p>
            <a:pPr marL="522288" lvl="1" indent="-514350" algn="just" rtl="0">
              <a:lnSpc>
                <a:spcPct val="90000"/>
              </a:lnSpc>
              <a:spcBef>
                <a:spcPts val="500"/>
              </a:spcBef>
              <a:buFont typeface="+mj-lt"/>
              <a:buAutoNum type="arabicPeriod"/>
              <a:defRPr/>
            </a:pPr>
            <a:r>
              <a:rPr lang="it" sz="2400" b="0" i="0" u="none" baseline="0">
                <a:latin typeface="Arial Narrow" panose="020B0606020202030204" pitchFamily="34" charset="0"/>
              </a:rPr>
              <a:t>Raggruppate i risultati secondo i diversi servizi.</a:t>
            </a:r>
            <a:endParaRPr lang="it" sz="2400" dirty="0">
              <a:latin typeface="Arial Narrow" panose="020B0606020202030204" pitchFamily="34" charset="0"/>
            </a:endParaRPr>
          </a:p>
        </p:txBody>
      </p:sp>
    </p:spTree>
    <p:extLst>
      <p:ext uri="{BB962C8B-B14F-4D97-AF65-F5344CB8AC3E}">
        <p14:creationId xmlns:p14="http://schemas.microsoft.com/office/powerpoint/2010/main" val="464055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11</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SVILUPPARE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rtl="0"/>
            <a:endParaRPr lang="it" sz="2000" i="1" dirty="0">
              <a:solidFill>
                <a:prstClr val="black"/>
              </a:solidFill>
              <a:latin typeface="Arial Narrow" panose="020B0606020202030204" pitchFamily="34" charset="0"/>
            </a:endParaRPr>
          </a:p>
        </p:txBody>
      </p:sp>
      <p:sp>
        <p:nvSpPr>
          <p:cNvPr id="9" name="Google Shape;151;p27">
            <a:extLst>
              <a:ext uri="{FF2B5EF4-FFF2-40B4-BE49-F238E27FC236}">
                <a16:creationId xmlns:a16="http://schemas.microsoft.com/office/drawing/2014/main" id="{5729E55E-CB5C-DC4B-9E59-FA5220DA4751}"/>
              </a:ext>
            </a:extLst>
          </p:cNvPr>
          <p:cNvSpPr/>
          <p:nvPr/>
        </p:nvSpPr>
        <p:spPr>
          <a:xfrm>
            <a:off x="4338210" y="2971938"/>
            <a:ext cx="3515579" cy="3185561"/>
          </a:xfrm>
          <a:prstGeom prst="rect">
            <a:avLst/>
          </a:prstGeom>
          <a:solidFill>
            <a:srgbClr val="DEEBF7"/>
          </a:solidFill>
          <a:ln>
            <a:noFill/>
          </a:ln>
        </p:spPr>
        <p:txBody>
          <a:bodyPr spcFirstLastPara="1" wrap="square" lIns="121900" tIns="60933" rIns="121900" bIns="60933" anchor="ctr" anchorCtr="0">
            <a:noAutofit/>
          </a:bodyPr>
          <a:lstStyle/>
          <a:p>
            <a:pPr algn="ctr" rtl="0">
              <a:lnSpc>
                <a:spcPct val="115000"/>
              </a:lnSpc>
            </a:pPr>
            <a:r>
              <a:rPr lang="it" sz="2400" b="0" i="0" u="none" baseline="0">
                <a:latin typeface="Arial Narrow" panose="020B0606020202030204" pitchFamily="34" charset="0"/>
              </a:rPr>
              <a:t>Pensare e riflettere</a:t>
            </a:r>
          </a:p>
          <a:p>
            <a:pPr algn="ctr" rtl="0">
              <a:lnSpc>
                <a:spcPct val="115000"/>
              </a:lnSpc>
            </a:pPr>
            <a:r>
              <a:rPr lang="it" sz="2400" b="1" i="0" u="none" baseline="0">
                <a:solidFill>
                  <a:schemeClr val="dk1"/>
                </a:solidFill>
                <a:latin typeface="Arial Narrow"/>
                <a:cs typeface="Arial Narrow"/>
              </a:rPr>
              <a:t>7.1. Riflessione su e progettazione degli adattamenti</a:t>
            </a:r>
          </a:p>
        </p:txBody>
      </p:sp>
    </p:spTree>
    <p:extLst>
      <p:ext uri="{BB962C8B-B14F-4D97-AF65-F5344CB8AC3E}">
        <p14:creationId xmlns:p14="http://schemas.microsoft.com/office/powerpoint/2010/main" val="3715888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pPr algn="r" rtl="0"/>
            <a:fld id="{4AA10864-17D9-EB4A-80E3-89D1D8A92E63}" type="slidenum">
              <a:rPr/>
              <a:pPr algn="r" rtl="0"/>
              <a:t>12</a:t>
            </a:fld>
            <a:endParaRPr lang="i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defTabSz="685800" rtl="0"/>
            <a:r>
              <a:rPr lang="it" sz="3200" b="1" i="0" u="none" baseline="0">
                <a:solidFill>
                  <a:prstClr val="black"/>
                </a:solidFill>
                <a:latin typeface="Arial Narrow" panose="020B0606020202030204" pitchFamily="34" charset="0"/>
              </a:rPr>
              <a:t>Modulo 7: Adattamenti per il pubblico e servizi professionali</a:t>
            </a:r>
            <a:endParaRPr lang="i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6365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marL="7938" lvl="1" algn="l" rtl="0"/>
            <a:r>
              <a:rPr lang="it" sz="4000" b="1" i="0" u="none" baseline="0">
                <a:solidFill>
                  <a:prstClr val="black"/>
                </a:solidFill>
                <a:latin typeface="Arial Narrow" panose="020B0606020202030204" pitchFamily="34" charset="0"/>
              </a:rPr>
              <a:t>Sviluppo degli adattamenti</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1" algn="just" rtl="0">
              <a:lnSpc>
                <a:spcPct val="90000"/>
              </a:lnSpc>
              <a:spcBef>
                <a:spcPts val="500"/>
              </a:spcBef>
              <a:defRPr/>
            </a:pPr>
            <a:r>
              <a:rPr lang="it" sz="2800" b="0" i="0" u="none" baseline="0">
                <a:solidFill>
                  <a:prstClr val="black"/>
                </a:solidFill>
                <a:latin typeface="Arial Narrow" panose="020B0606020202030204" pitchFamily="34" charset="0"/>
              </a:rPr>
              <a:t>Dal materiale elaborato fino a questo momento, scegliete i metodi/le applicazioni che sembrano appropriati per il vostro servizio. La sezione seguente serve a pianificare l'implementazione concreta e gli adattamenti per il vostro servizio. </a:t>
            </a:r>
          </a:p>
          <a:p>
            <a:pPr marL="465138" lvl="1" indent="-241300" algn="just" rtl="0">
              <a:lnSpc>
                <a:spcPct val="90000"/>
              </a:lnSpc>
              <a:spcBef>
                <a:spcPts val="500"/>
              </a:spcBef>
              <a:buFont typeface="Arial" panose="020B0604020202020204" pitchFamily="34" charset="0"/>
              <a:buChar char="•"/>
              <a:defRPr/>
            </a:pPr>
            <a:r>
              <a:rPr lang="it" sz="2800" b="0" i="0" u="none" baseline="0">
                <a:solidFill>
                  <a:prstClr val="black"/>
                </a:solidFill>
                <a:latin typeface="Arial Narrow" panose="020B0606020202030204" pitchFamily="34" charset="0"/>
              </a:rPr>
              <a:t>Considerate dove sarebbero necessari o utili gli adattamenti</a:t>
            </a:r>
          </a:p>
          <a:p>
            <a:pPr marL="465138" lvl="1" indent="-241300" algn="just" rtl="0">
              <a:lnSpc>
                <a:spcPct val="90000"/>
              </a:lnSpc>
              <a:spcBef>
                <a:spcPts val="500"/>
              </a:spcBef>
              <a:buFont typeface="Arial" panose="020B0604020202020204" pitchFamily="34" charset="0"/>
              <a:buChar char="•"/>
              <a:defRPr/>
            </a:pPr>
            <a:r>
              <a:rPr lang="it" sz="2800" b="0" i="0" u="none" baseline="0">
                <a:solidFill>
                  <a:prstClr val="black"/>
                </a:solidFill>
                <a:latin typeface="Arial Narrow" panose="020B0606020202030204" pitchFamily="34" charset="0"/>
              </a:rPr>
              <a:t>Cosa dovrebbe/deve essere cambiato?</a:t>
            </a:r>
          </a:p>
          <a:p>
            <a:pPr marL="465138" lvl="1" indent="-241300" algn="just" rtl="0">
              <a:lnSpc>
                <a:spcPct val="90000"/>
              </a:lnSpc>
              <a:spcBef>
                <a:spcPts val="500"/>
              </a:spcBef>
              <a:buFont typeface="Arial" panose="020B0604020202020204" pitchFamily="34" charset="0"/>
              <a:buChar char="•"/>
              <a:defRPr/>
            </a:pPr>
            <a:r>
              <a:rPr lang="it" sz="2800" b="0" i="0" u="none" baseline="0">
                <a:solidFill>
                  <a:prstClr val="black"/>
                </a:solidFill>
                <a:latin typeface="Arial Narrow" panose="020B0606020202030204" pitchFamily="34" charset="0"/>
              </a:rPr>
              <a:t>Come si presenta in termini concreti questo cambiamento?</a:t>
            </a:r>
          </a:p>
          <a:p>
            <a:pPr marL="465138" lvl="1" indent="-241300" algn="just" rtl="0">
              <a:lnSpc>
                <a:spcPct val="90000"/>
              </a:lnSpc>
              <a:spcBef>
                <a:spcPts val="500"/>
              </a:spcBef>
              <a:buFont typeface="Arial" panose="020B0604020202020204" pitchFamily="34" charset="0"/>
              <a:buChar char="•"/>
              <a:defRPr/>
            </a:pPr>
            <a:r>
              <a:rPr lang="it" sz="2800" b="0" i="0" u="none" baseline="0">
                <a:solidFill>
                  <a:prstClr val="black"/>
                </a:solidFill>
                <a:latin typeface="Arial Narrow" panose="020B0606020202030204" pitchFamily="34" charset="0"/>
              </a:rPr>
              <a:t>Qual è l'obiettivo da raggiungere?</a:t>
            </a:r>
            <a:endParaRPr lang="it" sz="28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71574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marL="7938" lvl="1" indent="-7938" algn="just" rtl="0">
              <a:lnSpc>
                <a:spcPct val="90000"/>
              </a:lnSpc>
              <a:spcBef>
                <a:spcPts val="500"/>
              </a:spcBef>
              <a:defRPr/>
            </a:pPr>
            <a:r>
              <a:rPr lang="it" sz="2800" b="1" i="0" u="none" baseline="0">
                <a:solidFill>
                  <a:prstClr val="black"/>
                </a:solidFill>
                <a:latin typeface="Arial Narrow" panose="020B0606020202030204" pitchFamily="34" charset="0"/>
              </a:rPr>
              <a:t>ATTIVITÀ 2: Raccolta di possibili adattamenti per il tuo servizio specifico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1" algn="just" rtl="0"/>
            <a:r>
              <a:rPr lang="it" sz="2800" b="0" i="0" u="none" baseline="0">
                <a:solidFill>
                  <a:prstClr val="black"/>
                </a:solidFill>
                <a:latin typeface="Arial Narrow" panose="020B0606020202030204" pitchFamily="34" charset="0"/>
              </a:rPr>
              <a:t>Raccogliere ulteriori possibilità di applicazione per il vostro contesto di lavoro quotidiano (formare piccoli gruppi, usare la lavagna a fogli mobili o la lavagna elettronica per riassumere le vostre idee, per la presentazione e la discussione col gruppo intero)</a:t>
            </a:r>
          </a:p>
          <a:p>
            <a:pPr marL="1200150" lvl="2" indent="-285750" algn="just" rtl="0">
              <a:buFont typeface="Arial" panose="020B0604020202020204" pitchFamily="34" charset="0"/>
              <a:buChar char="•"/>
            </a:pPr>
            <a:r>
              <a:rPr lang="it" sz="2400" b="0" i="0" u="none" baseline="0">
                <a:solidFill>
                  <a:prstClr val="black"/>
                </a:solidFill>
                <a:latin typeface="Arial Narrow" panose="020B0606020202030204" pitchFamily="34" charset="0"/>
              </a:rPr>
              <a:t>Pensate al vostro servizio specifico: In quali aree sarebbero necessari, utili e/o d’aiuto i cambiamenti? </a:t>
            </a:r>
          </a:p>
          <a:p>
            <a:pPr marL="1200150" lvl="2" indent="-285750" algn="just" rtl="0">
              <a:buFont typeface="Arial" panose="020B0604020202020204" pitchFamily="34" charset="0"/>
              <a:buChar char="•"/>
            </a:pPr>
            <a:r>
              <a:rPr lang="it" sz="2400" b="0" i="0" u="none" baseline="0">
                <a:solidFill>
                  <a:prstClr val="black"/>
                </a:solidFill>
                <a:latin typeface="Arial Narrow" panose="020B0606020202030204" pitchFamily="34" charset="0"/>
              </a:rPr>
              <a:t>Fornire esempi di interventi ed effetti desiderati nella pratica</a:t>
            </a:r>
          </a:p>
          <a:p>
            <a:pPr marL="1200150" lvl="2" indent="-285750" algn="just" rtl="0">
              <a:buFont typeface="Arial" panose="020B0604020202020204" pitchFamily="34" charset="0"/>
              <a:buChar char="•"/>
            </a:pPr>
            <a:r>
              <a:rPr lang="it" sz="2400" b="0" i="0" u="none" baseline="0">
                <a:solidFill>
                  <a:prstClr val="black"/>
                </a:solidFill>
                <a:latin typeface="Arial Narrow" panose="020B0606020202030204" pitchFamily="34" charset="0"/>
              </a:rPr>
              <a:t>Riassumete i possibili adattamenti nelle seguenti aree:</a:t>
            </a:r>
          </a:p>
          <a:p>
            <a:pPr marL="1657350" lvl="3" indent="-285750" algn="just" rtl="0">
              <a:buFont typeface="Arial" panose="020B0604020202020204" pitchFamily="34" charset="0"/>
              <a:buChar char="•"/>
            </a:pPr>
            <a:r>
              <a:rPr lang="it" sz="2400" b="0" i="0" u="none" baseline="0">
                <a:solidFill>
                  <a:prstClr val="black"/>
                </a:solidFill>
                <a:latin typeface="Arial Narrow" panose="020B0606020202030204" pitchFamily="34" charset="0"/>
              </a:rPr>
              <a:t>Comportamento (proprio)</a:t>
            </a:r>
          </a:p>
          <a:p>
            <a:pPr marL="1657350" lvl="3" indent="-285750" algn="just" rtl="0">
              <a:buFont typeface="Arial" panose="020B0604020202020204" pitchFamily="34" charset="0"/>
              <a:buChar char="•"/>
            </a:pPr>
            <a:r>
              <a:rPr lang="it" sz="2400" b="0" i="0" u="none" baseline="0">
                <a:solidFill>
                  <a:prstClr val="black"/>
                </a:solidFill>
                <a:latin typeface="Arial Narrow" panose="020B0606020202030204" pitchFamily="34" charset="0"/>
              </a:rPr>
              <a:t>Ambiente</a:t>
            </a:r>
          </a:p>
          <a:p>
            <a:pPr marL="1657350" lvl="3" indent="-285750" algn="just" rtl="0">
              <a:buFont typeface="Arial" panose="020B0604020202020204" pitchFamily="34" charset="0"/>
              <a:buChar char="•"/>
            </a:pPr>
            <a:r>
              <a:rPr lang="it" sz="2400" b="0" i="0" u="none" baseline="0">
                <a:solidFill>
                  <a:prstClr val="black"/>
                </a:solidFill>
                <a:latin typeface="Arial Narrow" panose="020B0606020202030204" pitchFamily="34" charset="0"/>
              </a:rPr>
              <a:t>Atteggiamenti e conoscenze</a:t>
            </a:r>
            <a:endParaRPr lang="it" sz="2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407150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15</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328954" cy="1009651"/>
          </a:xfrm>
          <a:prstGeom prst="rect">
            <a:avLst/>
          </a:prstGeom>
          <a:solidFill>
            <a:srgbClr val="DEEBF8"/>
          </a:solidFill>
          <a:ln>
            <a:noFill/>
          </a:ln>
        </p:spPr>
        <p:txBody>
          <a:bodyPr spcFirstLastPara="1" wrap="square" lIns="121900" tIns="60933" rIns="121900" bIns="60933" anchor="ctr" anchorCtr="0">
            <a:noAutofit/>
          </a:bodyPr>
          <a:lstStyle/>
          <a:p>
            <a:pPr marL="7938" lvl="1" indent="-7938" algn="just" rtl="0">
              <a:lnSpc>
                <a:spcPct val="90000"/>
              </a:lnSpc>
              <a:spcBef>
                <a:spcPts val="500"/>
              </a:spcBef>
              <a:defRPr/>
            </a:pPr>
            <a:r>
              <a:rPr lang="it" sz="4000" b="1" i="0" u="none" baseline="0" dirty="0">
                <a:solidFill>
                  <a:prstClr val="black"/>
                </a:solidFill>
                <a:latin typeface="Arial Narrow" panose="020B0606020202030204" pitchFamily="34" charset="0"/>
              </a:rPr>
              <a:t>ATTIVITÀ 3: “Non funzionerà”</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1" indent="-7938" algn="l" rtl="0"/>
            <a:r>
              <a:rPr lang="it" sz="2000" b="1" i="0" u="none" baseline="0" dirty="0">
                <a:solidFill>
                  <a:prstClr val="black"/>
                </a:solidFill>
                <a:latin typeface="Arial Narrow" panose="020B0606020202030204" pitchFamily="34" charset="0"/>
              </a:rPr>
              <a:t>Sviluppare adattamenti </a:t>
            </a:r>
            <a:r>
              <a:rPr lang="it" sz="2000" b="0" i="0" u="none" baseline="0" dirty="0">
                <a:solidFill>
                  <a:prstClr val="black"/>
                </a:solidFill>
                <a:latin typeface="Arial Narrow" panose="020B0606020202030204" pitchFamily="34" charset="0"/>
              </a:rPr>
              <a:t>- Esercizio “Non funzionerà” (Quilling, 2015)</a:t>
            </a:r>
          </a:p>
          <a:p>
            <a:pPr lvl="1" algn="just" rtl="0"/>
            <a:endParaRPr lang="it" sz="2000" dirty="0">
              <a:solidFill>
                <a:prstClr val="black"/>
              </a:solidFill>
              <a:latin typeface="Arial Narrow" panose="020B0606020202030204" pitchFamily="34" charset="0"/>
            </a:endParaRPr>
          </a:p>
          <a:p>
            <a:pPr marL="7938" lvl="1" algn="just" rtl="0"/>
            <a:r>
              <a:rPr lang="it" sz="2000" b="0" i="0" u="none" baseline="0" dirty="0">
                <a:solidFill>
                  <a:prstClr val="black"/>
                </a:solidFill>
                <a:latin typeface="Arial Narrow" panose="020B0606020202030204" pitchFamily="34" charset="0"/>
              </a:rPr>
              <a:t>Il seguente esercizio ha lo scopo di aiutare nell'analisi costruttiva delle difficoltà che possono emergere quando la conoscenza dell'ASD acquisita finora deve essere implementata nel contesto di lavoro quotidiano. </a:t>
            </a:r>
          </a:p>
          <a:p>
            <a:pPr marL="7938" lvl="3" algn="just" rtl="0"/>
            <a:r>
              <a:rPr lang="it" sz="2000" b="0" i="0" u="none" baseline="0" dirty="0">
                <a:solidFill>
                  <a:prstClr val="black"/>
                </a:solidFill>
                <a:latin typeface="Arial Narrow" panose="020B0606020202030204" pitchFamily="34" charset="0"/>
              </a:rPr>
              <a:t>	Formare piccoli gruppi (3-4 persone):</a:t>
            </a:r>
          </a:p>
          <a:p>
            <a:pPr marL="1836738" lvl="6" indent="-457200" algn="just" rtl="0">
              <a:buFont typeface="+mj-lt"/>
              <a:buAutoNum type="arabicPeriod"/>
            </a:pPr>
            <a:r>
              <a:rPr lang="it" sz="2000" b="0" i="0" u="none" baseline="0" dirty="0">
                <a:solidFill>
                  <a:prstClr val="black"/>
                </a:solidFill>
                <a:latin typeface="Arial Narrow" panose="020B0606020202030204" pitchFamily="34" charset="0"/>
              </a:rPr>
              <a:t>Fornite il maggior numero possibile di motivazioni per cui ciò che avete imparato nei moduli precedenti non può essere implementato subito nel vostro posto di lavoro. Quali sono le difficoltà che potrebbero ostacolare l'implementazione?</a:t>
            </a:r>
          </a:p>
          <a:p>
            <a:pPr marL="1836738" lvl="6" indent="-457200" algn="just" rtl="0">
              <a:buFont typeface="+mj-lt"/>
              <a:buAutoNum type="arabicPeriod"/>
            </a:pPr>
            <a:r>
              <a:rPr lang="it" sz="2000" b="0" i="0" u="none" baseline="0" dirty="0">
                <a:solidFill>
                  <a:prstClr val="black"/>
                </a:solidFill>
                <a:latin typeface="Arial Narrow" panose="020B0606020202030204" pitchFamily="34" charset="0"/>
              </a:rPr>
              <a:t>Gli altri membri del gruppo devono cercano soluzioni costruttive a tali ostacoli difficoltà, considerando gli adattamenti per il caso specifico. La persona che espone il problema prima ascolta, poi valuta le soluzioni in autonomia e prende nota dei suggerimenti fattibili.</a:t>
            </a:r>
          </a:p>
          <a:p>
            <a:pPr marL="7938" lvl="1" algn="just" rtl="0"/>
            <a:r>
              <a:rPr lang="it" sz="2000" b="0" i="0" u="none" baseline="0" dirty="0">
                <a:solidFill>
                  <a:prstClr val="black"/>
                </a:solidFill>
                <a:latin typeface="Arial Narrow" panose="020B0606020202030204" pitchFamily="34" charset="0"/>
              </a:rPr>
              <a:t>L'obiettivo è che ogni partecipante abbia trovato una soluzione fattibile per almeno un ostacolo menzionato.</a:t>
            </a:r>
            <a:endParaRPr lang="it" sz="20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28373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315200" cy="1009651"/>
          </a:xfrm>
          <a:prstGeom prst="rect">
            <a:avLst/>
          </a:prstGeom>
          <a:solidFill>
            <a:srgbClr val="DEEBF8"/>
          </a:solidFill>
          <a:ln>
            <a:noFill/>
          </a:ln>
        </p:spPr>
        <p:txBody>
          <a:bodyPr spcFirstLastPara="1" wrap="square" lIns="121900" tIns="60933" rIns="121900" bIns="60933" anchor="ctr" anchorCtr="0">
            <a:noAutofit/>
          </a:bodyPr>
          <a:lstStyle/>
          <a:p>
            <a:pPr marL="7938" lvl="1" indent="-7938" algn="just" rtl="0">
              <a:lnSpc>
                <a:spcPct val="90000"/>
              </a:lnSpc>
              <a:spcBef>
                <a:spcPts val="500"/>
              </a:spcBef>
              <a:defRPr/>
            </a:pPr>
            <a:r>
              <a:rPr lang="it" sz="4000" b="1" i="0" u="none" baseline="0" dirty="0">
                <a:solidFill>
                  <a:prstClr val="black"/>
                </a:solidFill>
                <a:latin typeface="Arial Narrow" panose="020B0606020202030204" pitchFamily="34" charset="0"/>
              </a:rPr>
              <a:t>Cercare ulteriori informazioni</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2" algn="just" rtl="0">
              <a:lnSpc>
                <a:spcPct val="90000"/>
              </a:lnSpc>
              <a:spcBef>
                <a:spcPts val="500"/>
              </a:spcBef>
              <a:defRPr/>
            </a:pPr>
            <a:r>
              <a:rPr lang="it" sz="2800" b="0" i="0" u="none" baseline="0">
                <a:solidFill>
                  <a:prstClr val="black"/>
                </a:solidFill>
                <a:latin typeface="Arial Narrow" panose="020B0606020202030204" pitchFamily="34" charset="0"/>
              </a:rPr>
              <a:t>Cercate su internet se/quali linee guida inerenti sono già state pubblicate per la vostra attività professionale. Evidenziate i risultati che trovate più rilevanti per voi.</a:t>
            </a:r>
          </a:p>
        </p:txBody>
      </p:sp>
    </p:spTree>
    <p:extLst>
      <p:ext uri="{BB962C8B-B14F-4D97-AF65-F5344CB8AC3E}">
        <p14:creationId xmlns:p14="http://schemas.microsoft.com/office/powerpoint/2010/main" val="3486152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1989333"/>
            <a:ext cx="12192000" cy="1908215"/>
          </a:xfrm>
          <a:prstGeom prst="rect">
            <a:avLst/>
          </a:prstGeom>
          <a:solidFill>
            <a:schemeClr val="accent6">
              <a:lumMod val="40000"/>
              <a:lumOff val="60000"/>
            </a:schemeClr>
          </a:solidFill>
        </p:spPr>
        <p:txBody>
          <a:bodyPr wrap="square">
            <a:spAutoFit/>
          </a:bodyPr>
          <a:lstStyle/>
          <a:p>
            <a:pPr algn="ctr" rtl="0"/>
            <a:endParaRPr lang="it" sz="2400" b="1" dirty="0">
              <a:latin typeface="Arial Narrow" panose="020B0606020202030204" pitchFamily="34" charset="0"/>
            </a:endParaRPr>
          </a:p>
          <a:p>
            <a:pPr algn="l" rtl="0"/>
            <a:r>
              <a:rPr lang="it" b="0" i="0" u="none" baseline="0" dirty="0"/>
              <a:t> </a:t>
            </a:r>
            <a:endParaRPr lang="it" dirty="0"/>
          </a:p>
          <a:p>
            <a:pPr algn="ctr" rtl="0"/>
            <a:r>
              <a:rPr lang="it" sz="2800" b="1" i="0" u="none" baseline="0" dirty="0">
                <a:latin typeface="Arial Narrow" panose="020B0606020202030204" pitchFamily="34" charset="0"/>
              </a:rPr>
              <a:t>Pausa</a:t>
            </a:r>
            <a:r>
              <a:rPr lang="it" b="1" i="0" u="none" baseline="0" dirty="0"/>
              <a:t> </a:t>
            </a:r>
            <a:endParaRPr lang="it" dirty="0"/>
          </a:p>
          <a:p>
            <a:pPr algn="ctr" rtl="0"/>
            <a:endParaRPr lang="it" sz="2400" b="1" dirty="0">
              <a:latin typeface="Arial Narrow" panose="020B0606020202030204" pitchFamily="34" charset="0"/>
            </a:endParaRPr>
          </a:p>
          <a:p>
            <a:pPr algn="ctr" rtl="0"/>
            <a:endParaRPr lang="it" sz="2400" b="1" dirty="0">
              <a:latin typeface="Arial Narrow" panose="020B0606020202030204" pitchFamily="34" charset="0"/>
            </a:endParaRPr>
          </a:p>
        </p:txBody>
      </p:sp>
      <p:grpSp>
        <p:nvGrpSpPr>
          <p:cNvPr id="12" name="Grupo 11"/>
          <p:cNvGrpSpPr/>
          <p:nvPr/>
        </p:nvGrpSpPr>
        <p:grpSpPr>
          <a:xfrm>
            <a:off x="1606778" y="6412676"/>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pPr algn="l" rtl="0"/>
              <a:r>
                <a:rPr lang="it" sz="800" b="0" i="0" u="none" baseline="0">
                  <a:latin typeface="Arial Narrow" panose="020B0606020202030204" pitchFamily="34" charset="0"/>
                  <a:ea typeface="Times New Roman" panose="02020603050405020304" pitchFamily="18" charset="0"/>
                  <a:cs typeface="Arial" panose="020B0604020202020204" pitchFamily="34"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2" name="Marcador de Posição do Número do Diapositivo 1"/>
          <p:cNvSpPr>
            <a:spLocks noGrp="1"/>
          </p:cNvSpPr>
          <p:nvPr>
            <p:ph type="sldNum" sz="quarter" idx="12"/>
          </p:nvPr>
        </p:nvSpPr>
        <p:spPr/>
        <p:txBody>
          <a:bodyPr/>
          <a:lstStyle/>
          <a:p>
            <a:pPr algn="r" rtl="0"/>
            <a:fld id="{35BA1E5D-A24E-4249-ACDB-C6F8AD62BBF2}" type="slidenum">
              <a:rPr/>
              <a:t>17</a:t>
            </a:fld>
            <a:endParaRPr lang="it"/>
          </a:p>
        </p:txBody>
      </p:sp>
    </p:spTree>
    <p:extLst>
      <p:ext uri="{BB962C8B-B14F-4D97-AF65-F5344CB8AC3E}">
        <p14:creationId xmlns:p14="http://schemas.microsoft.com/office/powerpoint/2010/main" val="209273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18</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SVILUPPARE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rtl="0"/>
            <a:endParaRPr lang="it" sz="2000" i="1" dirty="0">
              <a:solidFill>
                <a:prstClr val="black"/>
              </a:solidFill>
              <a:latin typeface="Arial Narrow" panose="020B0606020202030204" pitchFamily="34" charset="0"/>
            </a:endParaRPr>
          </a:p>
        </p:txBody>
      </p:sp>
      <p:sp>
        <p:nvSpPr>
          <p:cNvPr id="9" name="Google Shape;151;p27">
            <a:extLst>
              <a:ext uri="{FF2B5EF4-FFF2-40B4-BE49-F238E27FC236}">
                <a16:creationId xmlns:a16="http://schemas.microsoft.com/office/drawing/2014/main" id="{5729E55E-CB5C-DC4B-9E59-FA5220DA4751}"/>
              </a:ext>
            </a:extLst>
          </p:cNvPr>
          <p:cNvSpPr/>
          <p:nvPr/>
        </p:nvSpPr>
        <p:spPr>
          <a:xfrm>
            <a:off x="4338210" y="2971938"/>
            <a:ext cx="3515579" cy="3185561"/>
          </a:xfrm>
          <a:prstGeom prst="rect">
            <a:avLst/>
          </a:prstGeom>
          <a:solidFill>
            <a:srgbClr val="DEEBF7"/>
          </a:solidFill>
          <a:ln>
            <a:noFill/>
          </a:ln>
        </p:spPr>
        <p:txBody>
          <a:bodyPr spcFirstLastPara="1" wrap="square" lIns="121900" tIns="60933" rIns="121900" bIns="60933" anchor="ctr" anchorCtr="0">
            <a:noAutofit/>
          </a:bodyPr>
          <a:lstStyle/>
          <a:p>
            <a:pPr marL="7938" lvl="1" indent="-7938" algn="ctr" rtl="0">
              <a:lnSpc>
                <a:spcPct val="90000"/>
              </a:lnSpc>
              <a:spcBef>
                <a:spcPts val="500"/>
              </a:spcBef>
              <a:defRPr/>
            </a:pPr>
            <a:r>
              <a:rPr lang="it" sz="1600" b="0" i="0" u="none" baseline="0">
                <a:latin typeface="Arial Narrow" panose="020B0606020202030204" pitchFamily="34" charset="0"/>
              </a:rPr>
              <a:t>Risultati per il tuo lavoro, pianificazione dell'implementazione</a:t>
            </a:r>
          </a:p>
          <a:p>
            <a:pPr marL="7938" lvl="1" indent="-7938" algn="ctr" rtl="0">
              <a:lnSpc>
                <a:spcPct val="90000"/>
              </a:lnSpc>
              <a:spcBef>
                <a:spcPts val="500"/>
              </a:spcBef>
              <a:defRPr/>
            </a:pPr>
            <a:r>
              <a:rPr lang="it" sz="1600" b="0" i="1" u="none" baseline="0">
                <a:latin typeface="Arial Narrow" panose="020B0606020202030204" pitchFamily="34" charset="0"/>
              </a:rPr>
              <a:t>Attività 4: Riepilogo degli adattamenti</a:t>
            </a:r>
          </a:p>
          <a:p>
            <a:pPr marL="7938" lvl="1" indent="-7938" algn="ctr" rtl="0">
              <a:lnSpc>
                <a:spcPct val="90000"/>
              </a:lnSpc>
              <a:spcBef>
                <a:spcPts val="500"/>
              </a:spcBef>
              <a:defRPr/>
            </a:pPr>
            <a:r>
              <a:rPr lang="it" sz="1600" b="0" i="1" u="none" baseline="0">
                <a:latin typeface="Arial Narrow" panose="020B0606020202030204" pitchFamily="34" charset="0"/>
              </a:rPr>
              <a:t>Attività 5: Pianificazione dell'implementazione concreta</a:t>
            </a:r>
          </a:p>
          <a:p>
            <a:pPr marL="7938" lvl="1" indent="-7938" algn="ctr" rtl="0">
              <a:lnSpc>
                <a:spcPct val="90000"/>
              </a:lnSpc>
              <a:spcBef>
                <a:spcPts val="500"/>
              </a:spcBef>
              <a:defRPr/>
            </a:pPr>
            <a:r>
              <a:rPr lang="it" sz="1600" b="1" i="0" u="none" baseline="0">
                <a:solidFill>
                  <a:schemeClr val="dk1"/>
                </a:solidFill>
                <a:latin typeface="Arial Narrow"/>
                <a:cs typeface="Arial Narrow"/>
              </a:rPr>
              <a:t>7.2. Presentazione del caso di studio che è stato sviluppato dai partecipanti strettamente collegato al loro servizio specifico</a:t>
            </a:r>
            <a:endParaRPr lang="it" sz="1600" dirty="0">
              <a:latin typeface="Arial Narrow" panose="020B0606020202030204" pitchFamily="34" charset="0"/>
            </a:endParaRPr>
          </a:p>
          <a:p>
            <a:pPr marL="7938" lvl="1" indent="-7938" algn="ctr" rtl="0">
              <a:lnSpc>
                <a:spcPct val="90000"/>
              </a:lnSpc>
              <a:spcBef>
                <a:spcPts val="500"/>
              </a:spcBef>
              <a:defRPr/>
            </a:pPr>
            <a:r>
              <a:rPr lang="it" sz="1600" b="0" i="0" u="none" baseline="0">
                <a:latin typeface="Arial Narrow" panose="020B0606020202030204" pitchFamily="34" charset="0"/>
              </a:rPr>
              <a:t>Preparazione dei poster per la presentazione dei casi studio</a:t>
            </a:r>
          </a:p>
        </p:txBody>
      </p:sp>
    </p:spTree>
    <p:extLst>
      <p:ext uri="{BB962C8B-B14F-4D97-AF65-F5344CB8AC3E}">
        <p14:creationId xmlns:p14="http://schemas.microsoft.com/office/powerpoint/2010/main" val="1168784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19</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marL="7938" lvl="1" algn="just" rtl="0">
              <a:lnSpc>
                <a:spcPct val="90000"/>
              </a:lnSpc>
              <a:spcBef>
                <a:spcPts val="500"/>
              </a:spcBef>
              <a:defRPr/>
            </a:pPr>
            <a:r>
              <a:rPr lang="it" sz="3600" b="1" i="0" u="none" baseline="0">
                <a:solidFill>
                  <a:prstClr val="black"/>
                </a:solidFill>
                <a:latin typeface="Arial Narrow" panose="020B0606020202030204" pitchFamily="34" charset="0"/>
              </a:rPr>
              <a:t>Risultati per il tuo lavoro, pianificazione dell'implementazione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2" indent="-7938" algn="just" rtl="0">
              <a:lnSpc>
                <a:spcPct val="90000"/>
              </a:lnSpc>
              <a:spcBef>
                <a:spcPts val="500"/>
              </a:spcBef>
              <a:defRPr/>
            </a:pPr>
            <a:r>
              <a:rPr lang="it" sz="2400" b="1" i="0" u="none" baseline="0">
                <a:solidFill>
                  <a:prstClr val="black"/>
                </a:solidFill>
                <a:latin typeface="Arial Narrow" panose="020B0606020202030204" pitchFamily="34" charset="0"/>
              </a:rPr>
              <a:t>ATTIVITÀ 4: </a:t>
            </a:r>
            <a:r>
              <a:rPr lang="it" sz="2400" b="0" i="0" u="none" baseline="0">
                <a:solidFill>
                  <a:prstClr val="black"/>
                </a:solidFill>
                <a:latin typeface="Arial Narrow" panose="020B0606020202030204" pitchFamily="34" charset="0"/>
              </a:rPr>
              <a:t>Riassumere gli adattamenti sviluppati in questa unità e raggrupparli per servizio professionale e campo di applicazione</a:t>
            </a:r>
          </a:p>
          <a:p>
            <a:pPr marL="465138" lvl="4"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Campi possibili:</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problemi di comunicazione</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sensibilità sensoriali</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problemi comportamentali</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esigenze organizzative</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difficoltà di transizione</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esigenze fisiche</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comportamento sociale</a:t>
            </a:r>
          </a:p>
          <a:p>
            <a:pPr marL="922338" lvl="5" indent="-7938" algn="just" rtl="0">
              <a:lnSpc>
                <a:spcPct val="90000"/>
              </a:lnSpc>
              <a:spcBef>
                <a:spcPts val="500"/>
              </a:spcBef>
              <a:buFont typeface="Arial" panose="020B0604020202020204" pitchFamily="34" charset="0"/>
              <a:buChar char="•"/>
              <a:defRPr/>
            </a:pPr>
            <a:r>
              <a:rPr lang="it" sz="2400" b="0" i="0" u="none" baseline="0">
                <a:solidFill>
                  <a:prstClr val="black"/>
                </a:solidFill>
                <a:latin typeface="Arial Narrow" panose="020B0606020202030204" pitchFamily="34" charset="0"/>
              </a:rPr>
              <a:t> …</a:t>
            </a:r>
            <a:endParaRPr lang="it" sz="2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998663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2</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INIZIO</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338210" y="2971938"/>
            <a:ext cx="3515579" cy="3185561"/>
          </a:xfrm>
          <a:prstGeom prst="rect">
            <a:avLst/>
          </a:prstGeom>
          <a:solidFill>
            <a:srgbClr val="FFF2CC"/>
          </a:solidFill>
          <a:ln>
            <a:noFill/>
          </a:ln>
        </p:spPr>
        <p:txBody>
          <a:bodyPr spcFirstLastPara="1" wrap="square" lIns="121900" tIns="60933" rIns="121900" bIns="60933" anchor="ctr" anchorCtr="0">
            <a:noAutofit/>
          </a:bodyPr>
          <a:lstStyle/>
          <a:p>
            <a:pPr algn="ctr" rtl="0">
              <a:lnSpc>
                <a:spcPct val="150000"/>
              </a:lnSpc>
              <a:buClr>
                <a:schemeClr val="accent2">
                  <a:lumMod val="75000"/>
                </a:schemeClr>
              </a:buClr>
              <a:buSzPct val="102000"/>
            </a:pPr>
            <a:r>
              <a:rPr lang="it" sz="2400" b="0" i="0" u="none" baseline="0">
                <a:latin typeface="Arial Narrow" panose="020B0606020202030204" pitchFamily="34" charset="0"/>
              </a:rPr>
              <a:t>Introduzione</a:t>
            </a:r>
            <a:endParaRPr lang="it" sz="2400" i="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20</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marL="7938" lvl="1" algn="just" rtl="0">
              <a:lnSpc>
                <a:spcPct val="90000"/>
              </a:lnSpc>
              <a:spcBef>
                <a:spcPts val="500"/>
              </a:spcBef>
              <a:defRPr/>
            </a:pPr>
            <a:r>
              <a:rPr lang="it" sz="3600" b="1" i="0" u="none" baseline="0">
                <a:solidFill>
                  <a:prstClr val="black"/>
                </a:solidFill>
                <a:latin typeface="Arial Narrow" panose="020B0606020202030204" pitchFamily="34" charset="0"/>
              </a:rPr>
              <a:t>Risultati per il tuo lavoro, pianificazione dell'implementazione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5625"/>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2" indent="-7938" algn="just" rtl="0">
              <a:lnSpc>
                <a:spcPct val="90000"/>
              </a:lnSpc>
              <a:spcBef>
                <a:spcPts val="500"/>
              </a:spcBef>
              <a:defRPr/>
            </a:pPr>
            <a:r>
              <a:rPr lang="it" sz="3600" b="1" i="0" u="none" baseline="0">
                <a:solidFill>
                  <a:prstClr val="black"/>
                </a:solidFill>
                <a:latin typeface="Arial Narrow" panose="020B0606020202030204" pitchFamily="34" charset="0"/>
              </a:rPr>
              <a:t>ATTIVITÀ 5: </a:t>
            </a:r>
            <a:r>
              <a:rPr lang="it" sz="3600" b="0" i="0" u="none" baseline="0">
                <a:solidFill>
                  <a:prstClr val="black"/>
                </a:solidFill>
                <a:latin typeface="Arial Narrow" panose="020B0606020202030204" pitchFamily="34" charset="0"/>
              </a:rPr>
              <a:t>Pianificazione dell'implementazione concreta (Cosa implementerò? Come viene pianificato il processo di realizzazione concreta? Chi farà cosa, quando e dove?) – circa 3 obiettivi concreti di implementazione per partecipante</a:t>
            </a:r>
            <a:endParaRPr lang="it" sz="36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85602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024" y="151050"/>
            <a:ext cx="3563102" cy="1636961"/>
          </a:xfrm>
          <a:prstGeom prst="rect">
            <a:avLst/>
          </a:prstGeom>
        </p:spPr>
      </p:pic>
      <p:sp>
        <p:nvSpPr>
          <p:cNvPr id="7" name="Retângulo 6"/>
          <p:cNvSpPr/>
          <p:nvPr/>
        </p:nvSpPr>
        <p:spPr>
          <a:xfrm>
            <a:off x="1969284" y="322981"/>
            <a:ext cx="3744416" cy="338554"/>
          </a:xfrm>
          <a:prstGeom prst="rect">
            <a:avLst/>
          </a:prstGeom>
        </p:spPr>
        <p:txBody>
          <a:bodyPr wrap="square">
            <a:spAutoFit/>
          </a:bodyPr>
          <a:lstStyle/>
          <a:p>
            <a:r>
              <a:rPr lang="en-US" sz="1600" dirty="0">
                <a:solidFill>
                  <a:prstClr val="black"/>
                </a:solidFill>
                <a:latin typeface="Arial Narrow" panose="020B0606020202030204" pitchFamily="34" charset="0"/>
                <a:ea typeface="Times New Roman" panose="02020603050405020304" pitchFamily="18" charset="0"/>
              </a:rPr>
              <a:t>Grant Agreement: 2019-1-AT-KA202-051218</a:t>
            </a:r>
            <a:endParaRPr lang="en-GB" sz="1600" dirty="0">
              <a:solidFill>
                <a:prstClr val="black"/>
              </a:solidFill>
              <a:latin typeface="Arial Narrow" panose="020B0606020202030204" pitchFamily="34" charset="0"/>
            </a:endParaRPr>
          </a:p>
        </p:txBody>
      </p:sp>
      <p:sp>
        <p:nvSpPr>
          <p:cNvPr id="8" name="Retângulo 7"/>
          <p:cNvSpPr/>
          <p:nvPr/>
        </p:nvSpPr>
        <p:spPr>
          <a:xfrm>
            <a:off x="1524000" y="2938048"/>
            <a:ext cx="9144000" cy="1569660"/>
          </a:xfrm>
          <a:prstGeom prst="rect">
            <a:avLst/>
          </a:prstGeom>
          <a:solidFill>
            <a:schemeClr val="accent2">
              <a:lumMod val="20000"/>
              <a:lumOff val="80000"/>
            </a:schemeClr>
          </a:solidFill>
        </p:spPr>
        <p:txBody>
          <a:bodyPr wrap="square">
            <a:spAutoFit/>
          </a:bodyPr>
          <a:lstStyle/>
          <a:p>
            <a:pPr algn="ctr"/>
            <a:endParaRPr lang="en-US" sz="2400" b="1" dirty="0">
              <a:solidFill>
                <a:prstClr val="black"/>
              </a:solidFill>
              <a:latin typeface="Arial" panose="020B0604020202020204" pitchFamily="34" charset="0"/>
              <a:cs typeface="Arial" panose="020B0604020202020204" pitchFamily="34" charset="0"/>
            </a:endParaRPr>
          </a:p>
          <a:p>
            <a:pPr algn="ctr"/>
            <a:r>
              <a:rPr lang="en-US" sz="2400" b="1" dirty="0">
                <a:solidFill>
                  <a:prstClr val="black"/>
                </a:solidFill>
                <a:latin typeface="Arial" panose="020B0604020202020204" pitchFamily="34" charset="0"/>
                <a:cs typeface="Arial" panose="020B0604020202020204" pitchFamily="34" charset="0"/>
              </a:rPr>
              <a:t>7.2. </a:t>
            </a:r>
            <a:r>
              <a:rPr lang="it-IT" sz="2400" b="1" dirty="0">
                <a:solidFill>
                  <a:prstClr val="black"/>
                </a:solidFill>
                <a:latin typeface="Arial" panose="020B0604020202020204" pitchFamily="34" charset="0"/>
                <a:cs typeface="Arial" panose="020B0604020202020204" pitchFamily="34" charset="0"/>
              </a:rPr>
              <a:t>Presentazione del caso di studio sviluppato dai partecipanti in relazione diretta al loro specifico servizio</a:t>
            </a:r>
            <a:endParaRPr lang="en-US" sz="2400" b="1" dirty="0">
              <a:solidFill>
                <a:prstClr val="black"/>
              </a:solidFill>
              <a:latin typeface="Arial" panose="020B0604020202020204" pitchFamily="34" charset="0"/>
              <a:cs typeface="Arial" panose="020B0604020202020204" pitchFamily="34" charset="0"/>
            </a:endParaRPr>
          </a:p>
          <a:p>
            <a:pPr algn="ctr"/>
            <a:r>
              <a:rPr lang="en-US" sz="2400" b="1" dirty="0">
                <a:solidFill>
                  <a:prstClr val="black"/>
                </a:solidFill>
                <a:latin typeface="Arial" panose="020B0604020202020204" pitchFamily="34" charset="0"/>
                <a:cs typeface="Arial" panose="020B0604020202020204" pitchFamily="34" charset="0"/>
              </a:rPr>
              <a:t> </a:t>
            </a:r>
          </a:p>
        </p:txBody>
      </p:sp>
      <p:sp>
        <p:nvSpPr>
          <p:cNvPr id="9" name="Retângulo 8"/>
          <p:cNvSpPr/>
          <p:nvPr/>
        </p:nvSpPr>
        <p:spPr>
          <a:xfrm>
            <a:off x="1577752" y="6211670"/>
            <a:ext cx="9036496" cy="461665"/>
          </a:xfrm>
          <a:prstGeom prst="rect">
            <a:avLst/>
          </a:prstGeom>
        </p:spPr>
        <p:txBody>
          <a:bodyPr wrap="square">
            <a:spAutoFit/>
          </a:bodyPr>
          <a:lstStyle/>
          <a:p>
            <a:r>
              <a:rPr lang="en-US"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solidFill>
                <a:prstClr val="black"/>
              </a:solidFill>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3647729" y="5288415"/>
            <a:ext cx="4131945" cy="908050"/>
          </a:xfrm>
          <a:prstGeom prst="rect">
            <a:avLst/>
          </a:prstGeom>
        </p:spPr>
      </p:pic>
    </p:spTree>
    <p:extLst>
      <p:ext uri="{BB962C8B-B14F-4D97-AF65-F5344CB8AC3E}">
        <p14:creationId xmlns:p14="http://schemas.microsoft.com/office/powerpoint/2010/main" val="306624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7009" y="74591"/>
            <a:ext cx="3563102" cy="1636961"/>
          </a:xfrm>
          <a:prstGeom prst="rect">
            <a:avLst/>
          </a:prstGeom>
        </p:spPr>
      </p:pic>
      <p:sp>
        <p:nvSpPr>
          <p:cNvPr id="7" name="Retângulo 6"/>
          <p:cNvSpPr/>
          <p:nvPr/>
        </p:nvSpPr>
        <p:spPr>
          <a:xfrm>
            <a:off x="6456040" y="1711551"/>
            <a:ext cx="3744416" cy="338554"/>
          </a:xfrm>
          <a:prstGeom prst="rect">
            <a:avLst/>
          </a:prstGeom>
        </p:spPr>
        <p:txBody>
          <a:bodyPr wrap="square">
            <a:spAutoFit/>
          </a:bodyPr>
          <a:lstStyle/>
          <a:p>
            <a:r>
              <a:rPr lang="en-US" sz="1600" dirty="0">
                <a:solidFill>
                  <a:prstClr val="black"/>
                </a:solidFill>
                <a:latin typeface="Arial Narrow" panose="020B0606020202030204" pitchFamily="34" charset="0"/>
                <a:ea typeface="Times New Roman" panose="02020603050405020304" pitchFamily="18" charset="0"/>
              </a:rPr>
              <a:t>Grant Agreement: 2019-1-AT-KA202-051218</a:t>
            </a:r>
            <a:endParaRPr lang="en-GB" sz="1600" dirty="0">
              <a:solidFill>
                <a:prstClr val="black"/>
              </a:solidFill>
              <a:latin typeface="Arial Narrow" panose="020B0606020202030204" pitchFamily="34" charset="0"/>
            </a:endParaRPr>
          </a:p>
        </p:txBody>
      </p:sp>
      <p:sp>
        <p:nvSpPr>
          <p:cNvPr id="8" name="Retângulo 7"/>
          <p:cNvSpPr/>
          <p:nvPr/>
        </p:nvSpPr>
        <p:spPr>
          <a:xfrm>
            <a:off x="1955540" y="3069058"/>
            <a:ext cx="8280920" cy="707886"/>
          </a:xfrm>
          <a:prstGeom prst="rect">
            <a:avLst/>
          </a:prstGeom>
          <a:solidFill>
            <a:schemeClr val="accent2">
              <a:lumMod val="20000"/>
              <a:lumOff val="80000"/>
            </a:schemeClr>
          </a:solidFill>
        </p:spPr>
        <p:txBody>
          <a:bodyPr wrap="square">
            <a:spAutoFit/>
          </a:bodyPr>
          <a:lstStyle/>
          <a:p>
            <a:pPr algn="just"/>
            <a:r>
              <a:rPr lang="it-IT" sz="2000" dirty="0">
                <a:solidFill>
                  <a:prstClr val="black"/>
                </a:solidFill>
                <a:latin typeface="Arial" panose="020B0604020202020204" pitchFamily="34" charset="0"/>
                <a:cs typeface="Arial" panose="020B0604020202020204" pitchFamily="34" charset="0"/>
              </a:rPr>
              <a:t>Nella seconda parte di questo modulo vengono presentati, discussi e riflessi i casi di studio scritti</a:t>
            </a:r>
            <a:r>
              <a:rPr lang="en-US" sz="2000" dirty="0">
                <a:solidFill>
                  <a:prstClr val="black"/>
                </a:solidFill>
                <a:latin typeface="Arial" panose="020B0604020202020204" pitchFamily="34" charset="0"/>
                <a:cs typeface="Arial" panose="020B0604020202020204" pitchFamily="34" charset="0"/>
              </a:rPr>
              <a:t>.</a:t>
            </a:r>
          </a:p>
        </p:txBody>
      </p:sp>
      <p:sp>
        <p:nvSpPr>
          <p:cNvPr id="9" name="Retângulo 8"/>
          <p:cNvSpPr/>
          <p:nvPr/>
        </p:nvSpPr>
        <p:spPr>
          <a:xfrm>
            <a:off x="1577752" y="6211670"/>
            <a:ext cx="9036496" cy="461665"/>
          </a:xfrm>
          <a:prstGeom prst="rect">
            <a:avLst/>
          </a:prstGeom>
        </p:spPr>
        <p:txBody>
          <a:bodyPr wrap="square">
            <a:spAutoFit/>
          </a:bodyPr>
          <a:lstStyle/>
          <a:p>
            <a:r>
              <a:rPr lang="en-US"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solidFill>
                <a:prstClr val="black"/>
              </a:solidFill>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3647729" y="5288415"/>
            <a:ext cx="4131945" cy="908050"/>
          </a:xfrm>
          <a:prstGeom prst="rect">
            <a:avLst/>
          </a:prstGeom>
        </p:spPr>
      </p:pic>
    </p:spTree>
    <p:extLst>
      <p:ext uri="{BB962C8B-B14F-4D97-AF65-F5344CB8AC3E}">
        <p14:creationId xmlns:p14="http://schemas.microsoft.com/office/powerpoint/2010/main" val="237756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23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024154" cy="1009651"/>
          </a:xfrm>
          <a:prstGeom prst="rect">
            <a:avLst/>
          </a:prstGeom>
          <a:solidFill>
            <a:srgbClr val="DEEBF8"/>
          </a:solidFill>
          <a:ln>
            <a:noFill/>
          </a:ln>
        </p:spPr>
        <p:txBody>
          <a:bodyPr spcFirstLastPara="1" wrap="square" lIns="121900" tIns="60933" rIns="121900" bIns="60933" anchor="ctr" anchorCtr="0">
            <a:noAutofit/>
          </a:bodyPr>
          <a:lstStyle/>
          <a:p>
            <a:pPr marL="7938" lvl="1" algn="just" rtl="0">
              <a:lnSpc>
                <a:spcPct val="90000"/>
              </a:lnSpc>
              <a:spcBef>
                <a:spcPts val="500"/>
              </a:spcBef>
              <a:defRPr/>
            </a:pPr>
            <a:r>
              <a:rPr lang="it" sz="3600" b="1" i="0" u="none" baseline="0">
                <a:solidFill>
                  <a:prstClr val="black"/>
                </a:solidFill>
                <a:latin typeface="Arial Narrow" panose="020B0606020202030204" pitchFamily="34" charset="0"/>
              </a:rPr>
              <a:t>Presentazione dei casi di studio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5625"/>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7938" lvl="1" algn="just" rtl="0">
              <a:lnSpc>
                <a:spcPct val="90000"/>
              </a:lnSpc>
              <a:spcBef>
                <a:spcPts val="500"/>
              </a:spcBef>
              <a:defRPr/>
            </a:pPr>
            <a:r>
              <a:rPr lang="it" sz="3200" b="0" i="0" u="none" baseline="0">
                <a:solidFill>
                  <a:prstClr val="black"/>
                </a:solidFill>
                <a:latin typeface="Arial Narrow" panose="020B0606020202030204" pitchFamily="34" charset="0"/>
              </a:rPr>
              <a:t>Preparazione per l’</a:t>
            </a:r>
            <a:r>
              <a:rPr lang="it" sz="3200" b="1" i="0" u="none" baseline="0">
                <a:solidFill>
                  <a:prstClr val="black"/>
                </a:solidFill>
                <a:latin typeface="Arial Narrow" panose="020B0606020202030204" pitchFamily="34" charset="0"/>
              </a:rPr>
              <a:t>ATTIVITÀ 6 “Vernissage”</a:t>
            </a:r>
          </a:p>
          <a:p>
            <a:pPr marL="7938" lvl="1" algn="just" rtl="0">
              <a:lnSpc>
                <a:spcPct val="90000"/>
              </a:lnSpc>
              <a:spcBef>
                <a:spcPts val="500"/>
              </a:spcBef>
              <a:defRPr/>
            </a:pPr>
            <a:endParaRPr lang="it" sz="3200" dirty="0">
              <a:solidFill>
                <a:prstClr val="black"/>
              </a:solidFill>
              <a:latin typeface="Arial Narrow" panose="020B0606020202030204" pitchFamily="34" charset="0"/>
            </a:endParaRPr>
          </a:p>
          <a:p>
            <a:pPr marL="7938" lvl="1" algn="just" rtl="0">
              <a:lnSpc>
                <a:spcPct val="90000"/>
              </a:lnSpc>
              <a:spcBef>
                <a:spcPts val="500"/>
              </a:spcBef>
              <a:defRPr/>
            </a:pPr>
            <a:r>
              <a:rPr lang="it" sz="3200" b="0" i="0" u="none" baseline="0">
                <a:solidFill>
                  <a:prstClr val="black"/>
                </a:solidFill>
                <a:latin typeface="Arial Narrow" panose="020B0606020202030204" pitchFamily="34" charset="0"/>
              </a:rPr>
              <a:t>Crea una presentazione del tuo caso di studio sotto forma di poster. Cerca di riassumere i contenuti principali in modo compatto e comprensibile. In particolare, menziona gli adattamenti per il tuo servizio specifico.</a:t>
            </a:r>
          </a:p>
        </p:txBody>
      </p:sp>
    </p:spTree>
    <p:extLst>
      <p:ext uri="{BB962C8B-B14F-4D97-AF65-F5344CB8AC3E}">
        <p14:creationId xmlns:p14="http://schemas.microsoft.com/office/powerpoint/2010/main" val="146318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lgn="r" rtl="0"/>
              <a:t>24</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BD9"/>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FINE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F9DBD9"/>
          </a:solidFill>
          <a:ln>
            <a:noFill/>
          </a:ln>
        </p:spPr>
        <p:txBody>
          <a:bodyPr spcFirstLastPara="1" wrap="square" lIns="121900" tIns="60933" rIns="121900" bIns="60933" anchor="ctr" anchorCtr="0">
            <a:noAutofit/>
          </a:bodyPr>
          <a:lstStyle/>
          <a:p>
            <a:pPr algn="ctr" rtl="0">
              <a:lnSpc>
                <a:spcPct val="150000"/>
              </a:lnSpc>
              <a:buClr>
                <a:srgbClr val="7598D9">
                  <a:lumMod val="75000"/>
                </a:srgbClr>
              </a:buClr>
              <a:buSzPct val="102000"/>
              <a:defRPr/>
            </a:pPr>
            <a:endParaRPr lang="it" sz="2400" kern="0" dirty="0">
              <a:solidFill>
                <a:prstClr val="black"/>
              </a:solidFill>
              <a:latin typeface="Arial Narrow" panose="020B0606020202030204" pitchFamily="34" charset="0"/>
            </a:endParaRPr>
          </a:p>
        </p:txBody>
      </p:sp>
      <p:sp>
        <p:nvSpPr>
          <p:cNvPr id="8" name="Google Shape;151;p27">
            <a:extLst>
              <a:ext uri="{FF2B5EF4-FFF2-40B4-BE49-F238E27FC236}">
                <a16:creationId xmlns:a16="http://schemas.microsoft.com/office/drawing/2014/main" id="{445398C8-ADBE-9941-9955-E1F852659BDB}"/>
              </a:ext>
            </a:extLst>
          </p:cNvPr>
          <p:cNvSpPr/>
          <p:nvPr/>
        </p:nvSpPr>
        <p:spPr>
          <a:xfrm>
            <a:off x="4338210" y="2971938"/>
            <a:ext cx="3515579" cy="3185561"/>
          </a:xfrm>
          <a:prstGeom prst="rect">
            <a:avLst/>
          </a:prstGeom>
          <a:solidFill>
            <a:srgbClr val="F9DAD9"/>
          </a:solidFill>
          <a:ln>
            <a:noFill/>
          </a:ln>
        </p:spPr>
        <p:txBody>
          <a:bodyPr spcFirstLastPara="1" wrap="square" lIns="121900" tIns="60933" rIns="121900" bIns="60933" anchor="ctr" anchorCtr="0">
            <a:noAutofit/>
          </a:bodyPr>
          <a:lstStyle/>
          <a:p>
            <a:pPr algn="ctr" rtl="0">
              <a:lnSpc>
                <a:spcPct val="150000"/>
              </a:lnSpc>
              <a:defRPr/>
            </a:pPr>
            <a:r>
              <a:rPr lang="it" sz="2400" b="0" i="1" u="none" kern="0" baseline="0">
                <a:solidFill>
                  <a:prstClr val="black"/>
                </a:solidFill>
                <a:latin typeface="Arial Narrow" panose="020B0606020202030204" pitchFamily="34" charset="0"/>
              </a:rPr>
              <a:t>Attività 6: “Vernissage”</a:t>
            </a:r>
            <a:endParaRPr lang="it" sz="2400" i="1" kern="0" dirty="0">
              <a:solidFill>
                <a:prstClr val="black"/>
              </a:solidFill>
              <a:latin typeface="Arial Narrow" panose="020B0606020202030204" pitchFamily="34" charset="0"/>
            </a:endParaRPr>
          </a:p>
          <a:p>
            <a:pPr algn="ctr" rtl="0">
              <a:lnSpc>
                <a:spcPct val="150000"/>
              </a:lnSpc>
              <a:buClr>
                <a:srgbClr val="7598D9">
                  <a:lumMod val="75000"/>
                </a:srgbClr>
              </a:buClr>
              <a:buSzPct val="102000"/>
              <a:defRPr/>
            </a:pPr>
            <a:r>
              <a:rPr lang="it" sz="2400" b="0" i="0" u="none" kern="0" baseline="0">
                <a:solidFill>
                  <a:prstClr val="black"/>
                </a:solidFill>
                <a:latin typeface="Arial Narrow" panose="020B0606020202030204" pitchFamily="34" charset="0"/>
              </a:rPr>
              <a:t>Domande? Arrivederci e grazie </a:t>
            </a:r>
            <a:r>
              <a:rPr lang="it" sz="2400" b="0" i="0" u="none" kern="0" baseline="0">
                <a:solidFill>
                  <a:prstClr val="black"/>
                </a:solidFill>
                <a:latin typeface="Arial Narrow" panose="020B0606020202030204" pitchFamily="34" charset="0"/>
                <a:sym typeface="Wingdings" panose="05000000000000000000" pitchFamily="2" charset="2"/>
              </a:rPr>
              <a:t></a:t>
            </a:r>
            <a:r>
              <a:rPr lang="it" sz="2400" b="0" i="0" u="none" kern="0" baseline="0">
                <a:solidFill>
                  <a:prstClr val="black"/>
                </a:solidFill>
                <a:latin typeface="Arial Narrow" panose="020B0606020202030204" pitchFamily="34" charset="0"/>
              </a:rPr>
              <a:t> </a:t>
            </a:r>
          </a:p>
        </p:txBody>
      </p:sp>
    </p:spTree>
    <p:extLst>
      <p:ext uri="{BB962C8B-B14F-4D97-AF65-F5344CB8AC3E}">
        <p14:creationId xmlns:p14="http://schemas.microsoft.com/office/powerpoint/2010/main" val="637827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25</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8" y="681036"/>
            <a:ext cx="11063991" cy="1009651"/>
          </a:xfrm>
          <a:prstGeom prst="rect">
            <a:avLst/>
          </a:prstGeom>
          <a:solidFill>
            <a:srgbClr val="F9DBD9"/>
          </a:solidFill>
          <a:ln>
            <a:noFill/>
          </a:ln>
        </p:spPr>
        <p:txBody>
          <a:bodyPr spcFirstLastPara="1" wrap="square" lIns="121900" tIns="60933" rIns="121900" bIns="60933" anchor="ctr" anchorCtr="0">
            <a:noAutofit/>
          </a:bodyPr>
          <a:lstStyle/>
          <a:p>
            <a:pPr marL="7938" lvl="1" indent="-7938" algn="l" rtl="0"/>
            <a:r>
              <a:rPr lang="it" sz="3200" b="1" i="0" u="none" baseline="0" dirty="0">
                <a:latin typeface="Arial Narrow" panose="020B0606020202030204" pitchFamily="34" charset="0"/>
              </a:rPr>
              <a:t>Presentazione dei casi di studio: “Vernissage” (Kohrs</a:t>
            </a:r>
            <a:r>
              <a:rPr lang="it" sz="3200" b="1" i="0" u="none" baseline="0">
                <a:latin typeface="Arial Narrow" panose="020B0606020202030204" pitchFamily="34" charset="0"/>
              </a:rPr>
              <a:t>, 2016)</a:t>
            </a:r>
            <a:endParaRPr lang="it" sz="3200" b="1" i="0" u="none" baseline="0"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199"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marL="180975" lvl="1" indent="-173038" algn="just" rtl="0">
              <a:buFont typeface="Arial" panose="020B0604020202020204" pitchFamily="34" charset="0"/>
              <a:buChar char="•"/>
            </a:pPr>
            <a:r>
              <a:rPr lang="it" sz="2400" b="0" i="0" u="none" kern="0" baseline="0">
                <a:solidFill>
                  <a:prstClr val="black"/>
                </a:solidFill>
                <a:latin typeface="Arial Narrow" panose="020B0606020202030204" pitchFamily="34" charset="0"/>
              </a:rPr>
              <a:t>I poster di tutti i partecipanti vengono distribuiti nella sala (o presentati online). A questo punto i partecipanti hanno il tempo di guardare le presentazioni e annotarsi tutte le eventuali domande. </a:t>
            </a:r>
          </a:p>
          <a:p>
            <a:pPr marL="180975" lvl="1" indent="-173038" algn="just" rtl="0">
              <a:buFont typeface="Arial" panose="020B0604020202020204" pitchFamily="34" charset="0"/>
              <a:buChar char="•"/>
            </a:pPr>
            <a:r>
              <a:rPr lang="it" sz="2400" b="0" i="0" u="none" kern="0" baseline="0">
                <a:solidFill>
                  <a:prstClr val="black"/>
                </a:solidFill>
                <a:latin typeface="Arial Narrow" panose="020B0606020202030204" pitchFamily="34" charset="0"/>
              </a:rPr>
              <a:t>Successivamente si pongo le eventuali domande, si discute su di esse e si trovano risposte tutti insieme. Se utile dal punto di vista dei tempi dell'unità e per i processi di ragionamento, è possibile annotare le domande direttamente accanto ai poster presentati.</a:t>
            </a:r>
            <a:endParaRPr lang="it" sz="24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51824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973942" y="1558059"/>
            <a:ext cx="8694057" cy="4134209"/>
          </a:xfrm>
          <a:prstGeom prst="rect">
            <a:avLst/>
          </a:prstGeom>
          <a:solidFill>
            <a:srgbClr val="F9DAD9"/>
          </a:solidFill>
        </p:spPr>
        <p:txBody>
          <a:bodyPr wrap="square">
            <a:spAutoFit/>
          </a:bodyPr>
          <a:lstStyle/>
          <a:p>
            <a:pPr algn="ctr" rtl="0">
              <a:lnSpc>
                <a:spcPct val="170000"/>
              </a:lnSpc>
            </a:pPr>
            <a:r>
              <a:rPr lang="it" sz="5400" b="1" i="0" u="none" baseline="0">
                <a:solidFill>
                  <a:srgbClr val="024E94"/>
                </a:solidFill>
                <a:latin typeface="Arial Narrow" panose="020B0606020202030204" pitchFamily="34" charset="0"/>
              </a:rPr>
              <a:t>Domande?</a:t>
            </a:r>
          </a:p>
          <a:p>
            <a:pPr algn="ctr" rtl="0">
              <a:lnSpc>
                <a:spcPct val="170000"/>
              </a:lnSpc>
            </a:pPr>
            <a:r>
              <a:rPr lang="it" sz="5400" b="1" i="0" u="none" baseline="0">
                <a:solidFill>
                  <a:srgbClr val="024E94"/>
                </a:solidFill>
                <a:latin typeface="Arial Narrow" panose="020B0606020202030204" pitchFamily="34" charset="0"/>
              </a:rPr>
              <a:t>Arrivederci e</a:t>
            </a:r>
          </a:p>
          <a:p>
            <a:pPr algn="ctr" rtl="0">
              <a:lnSpc>
                <a:spcPct val="170000"/>
              </a:lnSpc>
            </a:pPr>
            <a:r>
              <a:rPr lang="it" sz="5400" b="1" i="0" u="none" baseline="0">
                <a:solidFill>
                  <a:srgbClr val="024E94"/>
                </a:solidFill>
                <a:latin typeface="Arial Narrow" panose="020B0606020202030204" pitchFamily="34" charset="0"/>
              </a:rPr>
              <a:t>grazie per aver partecipato </a:t>
            </a:r>
            <a:r>
              <a:rPr lang="it" sz="5400" b="0" i="0" u="none" baseline="0">
                <a:solidFill>
                  <a:srgbClr val="024E94"/>
                </a:solidFill>
                <a:latin typeface="Arial Narrow" panose="020B0606020202030204" pitchFamily="34" charset="0"/>
                <a:sym typeface="Wingdings" panose="05000000000000000000" pitchFamily="2" charset="2"/>
              </a:rPr>
              <a:t></a:t>
            </a:r>
          </a:p>
        </p:txBody>
      </p:sp>
      <p:grpSp>
        <p:nvGrpSpPr>
          <p:cNvPr id="12" name="Grupo 11"/>
          <p:cNvGrpSpPr/>
          <p:nvPr/>
        </p:nvGrpSpPr>
        <p:grpSpPr>
          <a:xfrm>
            <a:off x="8147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pPr algn="l" rtl="0"/>
              <a:r>
                <a:rPr lang="it" sz="1100" b="0" i="0" u="none" baseline="0">
                  <a:latin typeface="Arial Narrow" panose="020B0606020202030204" pitchFamily="34" charset="0"/>
                  <a:ea typeface="Times New Roman" panose="02020603050405020304" pitchFamily="18" charset="0"/>
                </a:rPr>
                <a:t>Accordo di sovvenzione: 2019-1-AT-KA202-051218</a:t>
              </a:r>
              <a:endParaRPr lang="it" sz="1100" dirty="0">
                <a:latin typeface="Arial Narrow" panose="020B0606020202030204" pitchFamily="34" charset="0"/>
              </a:endParaRPr>
            </a:p>
          </p:txBody>
        </p:sp>
      </p:grpSp>
      <p:grpSp>
        <p:nvGrpSpPr>
          <p:cNvPr id="15" name="Grupo 14"/>
          <p:cNvGrpSpPr/>
          <p:nvPr/>
        </p:nvGrpSpPr>
        <p:grpSpPr>
          <a:xfrm>
            <a:off x="1606778" y="6412676"/>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pPr algn="l" rtl="0"/>
              <a:r>
                <a:rPr lang="it" sz="800" b="0" i="0" u="none" baseline="0">
                  <a:solidFill>
                    <a:prstClr val="black"/>
                  </a:solidFill>
                  <a:latin typeface="Arial Narrow" panose="020B0606020202030204" pitchFamily="34" charset="0"/>
                  <a:ea typeface="Times New Roman" panose="02020603050405020304" pitchFamily="18" charset="0"/>
                  <a:cs typeface="Arial" panose="020B0604020202020204" pitchFamily="34"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sz="800" dirty="0">
                <a:solidFill>
                  <a:prstClr val="black"/>
                </a:solidFill>
                <a:latin typeface="Arial Narrow" panose="020B0606020202030204" pitchFamily="34" charset="0"/>
                <a:cs typeface="Arial" panose="020B0604020202020204" pitchFamily="34" charset="0"/>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pPr algn="r" rtl="0"/>
            <a:fld id="{35BA1E5D-A24E-4249-ACDB-C6F8AD62BBF2}" type="slidenum">
              <a:rPr/>
              <a:t>26</a:t>
            </a:fld>
            <a:endParaRPr lang="it"/>
          </a:p>
        </p:txBody>
      </p:sp>
    </p:spTree>
    <p:extLst>
      <p:ext uri="{BB962C8B-B14F-4D97-AF65-F5344CB8AC3E}">
        <p14:creationId xmlns:p14="http://schemas.microsoft.com/office/powerpoint/2010/main" val="263536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1560" y="74591"/>
            <a:ext cx="1568551" cy="720624"/>
          </a:xfrm>
          <a:prstGeom prst="rect">
            <a:avLst/>
          </a:prstGeom>
        </p:spPr>
      </p:pic>
      <p:sp>
        <p:nvSpPr>
          <p:cNvPr id="7" name="Retângulo 6"/>
          <p:cNvSpPr/>
          <p:nvPr/>
        </p:nvSpPr>
        <p:spPr>
          <a:xfrm>
            <a:off x="1847528" y="265626"/>
            <a:ext cx="3744416" cy="338554"/>
          </a:xfrm>
          <a:prstGeom prst="rect">
            <a:avLst/>
          </a:prstGeom>
        </p:spPr>
        <p:txBody>
          <a:bodyPr wrap="square">
            <a:spAutoFit/>
          </a:bodyPr>
          <a:lstStyle/>
          <a:p>
            <a:r>
              <a:rPr lang="en-US" sz="1600" dirty="0">
                <a:solidFill>
                  <a:prstClr val="black"/>
                </a:solidFill>
                <a:latin typeface="Arial Narrow" panose="020B0606020202030204" pitchFamily="34" charset="0"/>
                <a:ea typeface="Times New Roman" panose="02020603050405020304" pitchFamily="18" charset="0"/>
              </a:rPr>
              <a:t>Grant Agreement: 2019-1-AT-KA202-051218</a:t>
            </a:r>
            <a:endParaRPr lang="en-GB" sz="1600" dirty="0">
              <a:solidFill>
                <a:prstClr val="black"/>
              </a:solidFill>
              <a:latin typeface="Arial Narrow" panose="020B0606020202030204" pitchFamily="34" charset="0"/>
            </a:endParaRPr>
          </a:p>
        </p:txBody>
      </p:sp>
      <p:sp>
        <p:nvSpPr>
          <p:cNvPr id="8" name="Retângulo 7"/>
          <p:cNvSpPr/>
          <p:nvPr/>
        </p:nvSpPr>
        <p:spPr>
          <a:xfrm>
            <a:off x="1708076" y="1340768"/>
            <a:ext cx="8775848" cy="3699474"/>
          </a:xfrm>
          <a:prstGeom prst="rect">
            <a:avLst/>
          </a:prstGeom>
          <a:solidFill>
            <a:schemeClr val="accent3">
              <a:lumMod val="20000"/>
              <a:lumOff val="80000"/>
            </a:schemeClr>
          </a:solidFill>
        </p:spPr>
        <p:txBody>
          <a:bodyPr wrap="square">
            <a:spAutoFit/>
          </a:bodyPr>
          <a:lstStyle/>
          <a:p>
            <a:pPr>
              <a:lnSpc>
                <a:spcPct val="170000"/>
              </a:lnSpc>
              <a:buClr>
                <a:srgbClr val="000000"/>
              </a:buClr>
              <a:defRPr/>
            </a:pPr>
            <a:r>
              <a:rPr lang="en-US" sz="3200" kern="0" dirty="0">
                <a:solidFill>
                  <a:prstClr val="black"/>
                </a:solidFill>
                <a:latin typeface="Arial" panose="020B0604020202020204" pitchFamily="34" charset="0"/>
                <a:cs typeface="Arial" panose="020B0604020202020204" pitchFamily="34" charset="0"/>
                <a:sym typeface="Arial"/>
              </a:rPr>
              <a:t>References</a:t>
            </a:r>
          </a:p>
          <a:p>
            <a:pPr marL="342900" indent="-342900">
              <a:buClr>
                <a:srgbClr val="000000"/>
              </a:buClr>
              <a:buFont typeface="Arial" panose="020B0604020202020204" pitchFamily="34" charset="0"/>
              <a:buChar char="•"/>
              <a:defRPr/>
            </a:pPr>
            <a:r>
              <a:rPr lang="en-US" sz="2000" kern="0" dirty="0">
                <a:solidFill>
                  <a:prstClr val="black"/>
                </a:solidFill>
                <a:latin typeface="Arial" panose="020B0604020202020204" pitchFamily="34" charset="0"/>
                <a:cs typeface="Arial" panose="020B0604020202020204" pitchFamily="34" charset="0"/>
                <a:sym typeface="Arial"/>
              </a:rPr>
              <a:t>Gessler, M. (2012). </a:t>
            </a:r>
            <a:r>
              <a:rPr lang="en-US" sz="2000" kern="0" dirty="0" err="1">
                <a:solidFill>
                  <a:prstClr val="black"/>
                </a:solidFill>
                <a:latin typeface="Arial" panose="020B0604020202020204" pitchFamily="34" charset="0"/>
                <a:cs typeface="Arial" panose="020B0604020202020204" pitchFamily="34" charset="0"/>
                <a:sym typeface="Arial"/>
              </a:rPr>
              <a:t>Lerntransfer</a:t>
            </a:r>
            <a:r>
              <a:rPr lang="en-US" sz="2000" kern="0" dirty="0">
                <a:solidFill>
                  <a:prstClr val="black"/>
                </a:solidFill>
                <a:latin typeface="Arial" panose="020B0604020202020204" pitchFamily="34" charset="0"/>
                <a:cs typeface="Arial" panose="020B0604020202020204" pitchFamily="34" charset="0"/>
                <a:sym typeface="Arial"/>
              </a:rPr>
              <a:t> in der </a:t>
            </a:r>
            <a:r>
              <a:rPr lang="en-US" sz="2000" kern="0" dirty="0" err="1">
                <a:solidFill>
                  <a:prstClr val="black"/>
                </a:solidFill>
                <a:latin typeface="Arial" panose="020B0604020202020204" pitchFamily="34" charset="0"/>
                <a:cs typeface="Arial" panose="020B0604020202020204" pitchFamily="34" charset="0"/>
                <a:sym typeface="Arial"/>
              </a:rPr>
              <a:t>beruflichen</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Weiterbildung</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empirische</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Prüfung</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eines</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integrierten</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Rahmenmodells</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mittels</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Strukturgleichungsmodellierung</a:t>
            </a:r>
            <a:r>
              <a:rPr lang="en-US" sz="2000" kern="0" dirty="0">
                <a:solidFill>
                  <a:prstClr val="black"/>
                </a:solidFill>
                <a:latin typeface="Arial" panose="020B0604020202020204" pitchFamily="34" charset="0"/>
                <a:cs typeface="Arial" panose="020B0604020202020204" pitchFamily="34" charset="0"/>
                <a:sym typeface="Arial"/>
              </a:rPr>
              <a:t>.</a:t>
            </a:r>
            <a:r>
              <a:rPr lang="en-US" sz="2000" i="1" kern="0" dirty="0">
                <a:solidFill>
                  <a:prstClr val="black"/>
                </a:solidFill>
                <a:latin typeface="Arial" panose="020B0604020202020204" pitchFamily="34" charset="0"/>
                <a:cs typeface="Arial" panose="020B0604020202020204" pitchFamily="34" charset="0"/>
                <a:sym typeface="Arial"/>
              </a:rPr>
              <a:t> </a:t>
            </a:r>
            <a:r>
              <a:rPr lang="en-US" sz="2000" i="1" kern="0" dirty="0" err="1">
                <a:solidFill>
                  <a:prstClr val="black"/>
                </a:solidFill>
                <a:latin typeface="Arial" panose="020B0604020202020204" pitchFamily="34" charset="0"/>
                <a:cs typeface="Arial" panose="020B0604020202020204" pitchFamily="34" charset="0"/>
                <a:sym typeface="Arial"/>
              </a:rPr>
              <a:t>Zeitschrift</a:t>
            </a:r>
            <a:r>
              <a:rPr lang="en-US" sz="2000" i="1" kern="0" dirty="0">
                <a:solidFill>
                  <a:prstClr val="black"/>
                </a:solidFill>
                <a:latin typeface="Arial" panose="020B0604020202020204" pitchFamily="34" charset="0"/>
                <a:cs typeface="Arial" panose="020B0604020202020204" pitchFamily="34" charset="0"/>
                <a:sym typeface="Arial"/>
              </a:rPr>
              <a:t> </a:t>
            </a:r>
            <a:r>
              <a:rPr lang="en-US" sz="2000" i="1" kern="0" dirty="0" err="1">
                <a:solidFill>
                  <a:prstClr val="black"/>
                </a:solidFill>
                <a:latin typeface="Arial" panose="020B0604020202020204" pitchFamily="34" charset="0"/>
                <a:cs typeface="Arial" panose="020B0604020202020204" pitchFamily="34" charset="0"/>
                <a:sym typeface="Arial"/>
              </a:rPr>
              <a:t>für</a:t>
            </a:r>
            <a:r>
              <a:rPr lang="en-US" sz="2000" i="1" kern="0" dirty="0">
                <a:solidFill>
                  <a:prstClr val="black"/>
                </a:solidFill>
                <a:latin typeface="Arial" panose="020B0604020202020204" pitchFamily="34" charset="0"/>
                <a:cs typeface="Arial" panose="020B0604020202020204" pitchFamily="34" charset="0"/>
                <a:sym typeface="Arial"/>
              </a:rPr>
              <a:t> </a:t>
            </a:r>
            <a:r>
              <a:rPr lang="en-US" sz="2000" i="1" kern="0" dirty="0" err="1">
                <a:solidFill>
                  <a:prstClr val="black"/>
                </a:solidFill>
                <a:latin typeface="Arial" panose="020B0604020202020204" pitchFamily="34" charset="0"/>
                <a:cs typeface="Arial" panose="020B0604020202020204" pitchFamily="34" charset="0"/>
                <a:sym typeface="Arial"/>
              </a:rPr>
              <a:t>Berufs</a:t>
            </a:r>
            <a:r>
              <a:rPr lang="en-US" sz="2000" i="1" kern="0" dirty="0">
                <a:solidFill>
                  <a:prstClr val="black"/>
                </a:solidFill>
                <a:latin typeface="Arial" panose="020B0604020202020204" pitchFamily="34" charset="0"/>
                <a:cs typeface="Arial" panose="020B0604020202020204" pitchFamily="34" charset="0"/>
                <a:sym typeface="Arial"/>
              </a:rPr>
              <a:t>- u. 	</a:t>
            </a:r>
            <a:r>
              <a:rPr lang="en-US" sz="2000" i="1" kern="0" dirty="0" err="1">
                <a:solidFill>
                  <a:prstClr val="black"/>
                </a:solidFill>
                <a:latin typeface="Arial" panose="020B0604020202020204" pitchFamily="34" charset="0"/>
                <a:cs typeface="Arial" panose="020B0604020202020204" pitchFamily="34" charset="0"/>
                <a:sym typeface="Arial"/>
              </a:rPr>
              <a:t>Wirtschaftspädagogik</a:t>
            </a:r>
            <a:r>
              <a:rPr lang="en-US" sz="2000" i="1" kern="0" dirty="0">
                <a:solidFill>
                  <a:prstClr val="black"/>
                </a:solidFill>
                <a:latin typeface="Arial" panose="020B0604020202020204" pitchFamily="34" charset="0"/>
                <a:cs typeface="Arial" panose="020B0604020202020204" pitchFamily="34" charset="0"/>
                <a:sym typeface="Arial"/>
              </a:rPr>
              <a:t>, 108. Band, Heft 3, </a:t>
            </a:r>
            <a:r>
              <a:rPr lang="en-US" sz="2000" kern="0" dirty="0">
                <a:solidFill>
                  <a:prstClr val="black"/>
                </a:solidFill>
                <a:latin typeface="Arial" panose="020B0604020202020204" pitchFamily="34" charset="0"/>
                <a:cs typeface="Arial" panose="020B0604020202020204" pitchFamily="34" charset="0"/>
                <a:sym typeface="Arial"/>
              </a:rPr>
              <a:t>362-393.</a:t>
            </a:r>
            <a:r>
              <a:rPr lang="en-US" sz="2000" i="1" kern="0" dirty="0">
                <a:solidFill>
                  <a:prstClr val="black"/>
                </a:solidFill>
                <a:latin typeface="Arial" panose="020B0604020202020204" pitchFamily="34" charset="0"/>
                <a:cs typeface="Arial" panose="020B0604020202020204" pitchFamily="34" charset="0"/>
                <a:sym typeface="Arial"/>
              </a:rPr>
              <a:t> </a:t>
            </a:r>
          </a:p>
          <a:p>
            <a:pPr marL="342900" indent="-342900">
              <a:buClr>
                <a:srgbClr val="000000"/>
              </a:buClr>
              <a:buFont typeface="Arial" panose="020B0604020202020204" pitchFamily="34" charset="0"/>
              <a:buChar char="•"/>
              <a:defRPr/>
            </a:pPr>
            <a:r>
              <a:rPr lang="en-US" sz="2000" kern="0" dirty="0">
                <a:solidFill>
                  <a:prstClr val="black"/>
                </a:solidFill>
                <a:latin typeface="Arial" panose="020B0604020202020204" pitchFamily="34" charset="0"/>
                <a:cs typeface="Arial" panose="020B0604020202020204" pitchFamily="34" charset="0"/>
                <a:sym typeface="Arial"/>
              </a:rPr>
              <a:t>Kohrs, J. (2016). </a:t>
            </a:r>
            <a:r>
              <a:rPr lang="en-US" sz="2000" i="1" kern="0" dirty="0">
                <a:solidFill>
                  <a:prstClr val="black"/>
                </a:solidFill>
                <a:latin typeface="Arial" panose="020B0604020202020204" pitchFamily="34" charset="0"/>
                <a:cs typeface="Arial" panose="020B0604020202020204" pitchFamily="34" charset="0"/>
                <a:sym typeface="Arial"/>
              </a:rPr>
              <a:t>Vernissage. </a:t>
            </a:r>
            <a:r>
              <a:rPr lang="en-US" sz="2000" kern="0" dirty="0" err="1">
                <a:solidFill>
                  <a:prstClr val="black"/>
                </a:solidFill>
                <a:latin typeface="Arial" panose="020B0604020202020204" pitchFamily="34" charset="0"/>
                <a:cs typeface="Arial" panose="020B0604020202020204" pitchFamily="34" charset="0"/>
                <a:sym typeface="Arial"/>
              </a:rPr>
              <a:t>Wbv</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Methoden</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Kartothek</a:t>
            </a:r>
            <a:r>
              <a:rPr lang="en-US" sz="2000" kern="0" dirty="0">
                <a:solidFill>
                  <a:prstClr val="black"/>
                </a:solidFill>
                <a:latin typeface="Arial" panose="020B0604020202020204" pitchFamily="34" charset="0"/>
                <a:cs typeface="Arial" panose="020B0604020202020204" pitchFamily="34" charset="0"/>
                <a:sym typeface="Arial"/>
              </a:rPr>
              <a:t>. 	https://www.methoden-kartothek.de/info/</a:t>
            </a:r>
          </a:p>
          <a:p>
            <a:pPr marL="342900" indent="-342900">
              <a:buClr>
                <a:srgbClr val="000000"/>
              </a:buClr>
              <a:buFont typeface="Arial" panose="020B0604020202020204" pitchFamily="34" charset="0"/>
              <a:buChar char="•"/>
              <a:defRPr/>
            </a:pPr>
            <a:r>
              <a:rPr lang="en-US" sz="2000" kern="0" dirty="0">
                <a:solidFill>
                  <a:prstClr val="black"/>
                </a:solidFill>
                <a:latin typeface="Arial" panose="020B0604020202020204" pitchFamily="34" charset="0"/>
                <a:cs typeface="Arial" panose="020B0604020202020204" pitchFamily="34" charset="0"/>
                <a:sym typeface="Arial"/>
              </a:rPr>
              <a:t>Quilling, K. (2015). </a:t>
            </a:r>
            <a:r>
              <a:rPr lang="en-US" sz="2000" i="1" kern="0" dirty="0">
                <a:solidFill>
                  <a:prstClr val="black"/>
                </a:solidFill>
                <a:latin typeface="Arial" panose="020B0604020202020204" pitchFamily="34" charset="0"/>
                <a:cs typeface="Arial" panose="020B0604020202020204" pitchFamily="34" charset="0"/>
                <a:sym typeface="Arial"/>
              </a:rPr>
              <a:t>“Das </a:t>
            </a:r>
            <a:r>
              <a:rPr lang="en-US" sz="2000" i="1" kern="0" dirty="0" err="1">
                <a:solidFill>
                  <a:prstClr val="black"/>
                </a:solidFill>
                <a:latin typeface="Arial" panose="020B0604020202020204" pitchFamily="34" charset="0"/>
                <a:cs typeface="Arial" panose="020B0604020202020204" pitchFamily="34" charset="0"/>
                <a:sym typeface="Arial"/>
              </a:rPr>
              <a:t>geht</a:t>
            </a:r>
            <a:r>
              <a:rPr lang="en-US" sz="2000" i="1" kern="0" dirty="0">
                <a:solidFill>
                  <a:prstClr val="black"/>
                </a:solidFill>
                <a:latin typeface="Arial" panose="020B0604020202020204" pitchFamily="34" charset="0"/>
                <a:cs typeface="Arial" panose="020B0604020202020204" pitchFamily="34" charset="0"/>
                <a:sym typeface="Arial"/>
              </a:rPr>
              <a:t> </a:t>
            </a:r>
            <a:r>
              <a:rPr lang="en-US" sz="2000" i="1" kern="0" dirty="0" err="1">
                <a:solidFill>
                  <a:prstClr val="black"/>
                </a:solidFill>
                <a:latin typeface="Arial" panose="020B0604020202020204" pitchFamily="34" charset="0"/>
                <a:cs typeface="Arial" panose="020B0604020202020204" pitchFamily="34" charset="0"/>
                <a:sym typeface="Arial"/>
              </a:rPr>
              <a:t>nicht</a:t>
            </a:r>
            <a:r>
              <a:rPr lang="en-US" sz="2000" i="1" kern="0" dirty="0">
                <a:solidFill>
                  <a:prstClr val="black"/>
                </a:solidFill>
                <a:latin typeface="Arial" panose="020B0604020202020204" pitchFamily="34" charset="0"/>
                <a:cs typeface="Arial" panose="020B0604020202020204" pitchFamily="34" charset="0"/>
                <a:sym typeface="Arial"/>
              </a:rPr>
              <a:t>”</a:t>
            </a:r>
            <a:r>
              <a:rPr lang="en-US" sz="2000" kern="0" dirty="0">
                <a:solidFill>
                  <a:prstClr val="black"/>
                </a:solidFill>
                <a:latin typeface="Arial" panose="020B0604020202020204" pitchFamily="34" charset="0"/>
                <a:cs typeface="Arial" panose="020B0604020202020204" pitchFamily="34" charset="0"/>
                <a:sym typeface="Arial"/>
              </a:rPr>
              <a:t>. Wb-web.de: </a:t>
            </a:r>
            <a:r>
              <a:rPr lang="en-US" sz="2000" kern="0" dirty="0" err="1">
                <a:solidFill>
                  <a:prstClr val="black"/>
                </a:solidFill>
                <a:latin typeface="Arial" panose="020B0604020202020204" pitchFamily="34" charset="0"/>
                <a:cs typeface="Arial" panose="020B0604020202020204" pitchFamily="34" charset="0"/>
                <a:sym typeface="Arial"/>
              </a:rPr>
              <a:t>Kompetenz</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für</a:t>
            </a:r>
            <a:r>
              <a:rPr lang="en-US" sz="2000" kern="0" dirty="0">
                <a:solidFill>
                  <a:prstClr val="black"/>
                </a:solidFill>
                <a:latin typeface="Arial" panose="020B0604020202020204" pitchFamily="34" charset="0"/>
                <a:cs typeface="Arial" panose="020B0604020202020204" pitchFamily="34" charset="0"/>
                <a:sym typeface="Arial"/>
              </a:rPr>
              <a:t> 	</a:t>
            </a:r>
            <a:r>
              <a:rPr lang="en-US" sz="2000" kern="0" dirty="0" err="1">
                <a:solidFill>
                  <a:prstClr val="black"/>
                </a:solidFill>
                <a:latin typeface="Arial" panose="020B0604020202020204" pitchFamily="34" charset="0"/>
                <a:cs typeface="Arial" panose="020B0604020202020204" pitchFamily="34" charset="0"/>
                <a:sym typeface="Arial"/>
              </a:rPr>
              <a:t>Erwachsenen</a:t>
            </a:r>
            <a:r>
              <a:rPr lang="en-US" sz="2000" kern="0" dirty="0">
                <a:solidFill>
                  <a:prstClr val="black"/>
                </a:solidFill>
                <a:latin typeface="Arial" panose="020B0604020202020204" pitchFamily="34" charset="0"/>
                <a:cs typeface="Arial" panose="020B0604020202020204" pitchFamily="34" charset="0"/>
                <a:sym typeface="Arial"/>
              </a:rPr>
              <a:t>- und </a:t>
            </a:r>
            <a:r>
              <a:rPr lang="en-US" sz="2000" kern="0" dirty="0" err="1">
                <a:solidFill>
                  <a:prstClr val="black"/>
                </a:solidFill>
                <a:latin typeface="Arial" panose="020B0604020202020204" pitchFamily="34" charset="0"/>
                <a:cs typeface="Arial" panose="020B0604020202020204" pitchFamily="34" charset="0"/>
                <a:sym typeface="Arial"/>
              </a:rPr>
              <a:t>Weiterbildner</a:t>
            </a:r>
            <a:r>
              <a:rPr lang="en-US" sz="2000" kern="0" dirty="0">
                <a:solidFill>
                  <a:prstClr val="black"/>
                </a:solidFill>
                <a:latin typeface="Arial" panose="020B0604020202020204" pitchFamily="34" charset="0"/>
                <a:cs typeface="Arial" panose="020B0604020202020204" pitchFamily="34" charset="0"/>
                <a:sym typeface="Arial"/>
              </a:rPr>
              <a:t>/</a:t>
            </a:r>
            <a:r>
              <a:rPr lang="en-US" sz="2000" kern="0" dirty="0" err="1">
                <a:solidFill>
                  <a:prstClr val="black"/>
                </a:solidFill>
                <a:latin typeface="Arial" panose="020B0604020202020204" pitchFamily="34" charset="0"/>
                <a:cs typeface="Arial" panose="020B0604020202020204" pitchFamily="34" charset="0"/>
                <a:sym typeface="Arial"/>
              </a:rPr>
              <a:t>innen</a:t>
            </a:r>
            <a:r>
              <a:rPr lang="en-US" sz="2000" kern="0" dirty="0">
                <a:solidFill>
                  <a:prstClr val="black"/>
                </a:solidFill>
                <a:latin typeface="Arial" panose="020B0604020202020204" pitchFamily="34" charset="0"/>
                <a:cs typeface="Arial" panose="020B0604020202020204" pitchFamily="34" charset="0"/>
                <a:sym typeface="Arial"/>
              </a:rPr>
              <a:t>. https://wb-web.de/</a:t>
            </a:r>
          </a:p>
          <a:p>
            <a:pPr>
              <a:buClr>
                <a:srgbClr val="000000"/>
              </a:buClr>
              <a:defRPr/>
            </a:pPr>
            <a:r>
              <a:rPr lang="en-US" sz="2000" kern="0" dirty="0">
                <a:solidFill>
                  <a:prstClr val="black"/>
                </a:solidFill>
                <a:latin typeface="Arial" panose="020B0604020202020204" pitchFamily="34" charset="0"/>
                <a:cs typeface="Arial" panose="020B0604020202020204" pitchFamily="34" charset="0"/>
                <a:sym typeface="Arial"/>
              </a:rPr>
              <a:t>	material/methoden/das-geht-nicht.html</a:t>
            </a:r>
          </a:p>
        </p:txBody>
      </p:sp>
      <p:sp>
        <p:nvSpPr>
          <p:cNvPr id="9" name="Retângulo 8"/>
          <p:cNvSpPr/>
          <p:nvPr/>
        </p:nvSpPr>
        <p:spPr>
          <a:xfrm>
            <a:off x="1577752" y="6211670"/>
            <a:ext cx="9036496" cy="461665"/>
          </a:xfrm>
          <a:prstGeom prst="rect">
            <a:avLst/>
          </a:prstGeom>
        </p:spPr>
        <p:txBody>
          <a:bodyPr wrap="square">
            <a:spAutoFit/>
          </a:bodyPr>
          <a:lstStyle/>
          <a:p>
            <a:r>
              <a:rPr lang="en-US" sz="120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solidFill>
                <a:prstClr val="black"/>
              </a:solidFill>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3647729" y="5445225"/>
            <a:ext cx="3168352" cy="751240"/>
          </a:xfrm>
          <a:prstGeom prst="rect">
            <a:avLst/>
          </a:prstGeom>
        </p:spPr>
      </p:pic>
    </p:spTree>
    <p:extLst>
      <p:ext uri="{BB962C8B-B14F-4D97-AF65-F5344CB8AC3E}">
        <p14:creationId xmlns:p14="http://schemas.microsoft.com/office/powerpoint/2010/main" val="216515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4800" b="1" i="0" u="none" baseline="0">
                <a:solidFill>
                  <a:srgbClr val="000000"/>
                </a:solidFill>
                <a:latin typeface="Arial Narrow"/>
                <a:ea typeface="Arial Narrow"/>
                <a:cs typeface="Arial Narrow"/>
                <a:sym typeface="Arial Narrow"/>
              </a:rPr>
              <a:t>Obiettivo</a:t>
            </a:r>
            <a:endParaRPr lang="it"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just" defTabSz="685800" rtl="0">
              <a:lnSpc>
                <a:spcPct val="150000"/>
              </a:lnSpc>
            </a:pPr>
            <a:r>
              <a:rPr lang="it" sz="2400" b="0" i="0" u="none" baseline="0">
                <a:solidFill>
                  <a:prstClr val="black"/>
                </a:solidFill>
                <a:latin typeface="Arial Narrow" panose="020B0606020202030204" pitchFamily="34" charset="0"/>
              </a:rPr>
              <a:t>L'obiettivo di qualsiasi corso di formazione è quello di essere in grado di mettere in pratica ciò che si è imparato. Ciò significa che l'obiettivo principale in questo caso dovrebbe essere riuscire a concretizzare l’applicazione dal campo dell'apprendimento al campo funzionale personale (al tuo posto di lavoro e contesto). Ad un certo punto, per diverse ragioni individuali e/o strutturali, potrebbe essere necessario adattare ciò che avete imparato finora. In questo modulo questi adattamenti devono essere sviluppati, raccolti e riportati al fine di permettere un'azione diretta nel vostro settore.</a:t>
            </a:r>
          </a:p>
        </p:txBody>
      </p:sp>
    </p:spTree>
    <p:extLst>
      <p:ext uri="{BB962C8B-B14F-4D97-AF65-F5344CB8AC3E}">
        <p14:creationId xmlns:p14="http://schemas.microsoft.com/office/powerpoint/2010/main" val="1191272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4</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253331"/>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just" defTabSz="685800" rtl="0">
              <a:lnSpc>
                <a:spcPct val="150000"/>
              </a:lnSpc>
            </a:pPr>
            <a:r>
              <a:rPr lang="it" sz="2400" b="0" i="0" u="none" baseline="0">
                <a:solidFill>
                  <a:prstClr val="black"/>
                </a:solidFill>
                <a:latin typeface="Arial Narrow" panose="020B0606020202030204" pitchFamily="34" charset="0"/>
              </a:rPr>
              <a:t>Per questo motivo, la sezione seguente mira principalmente in una prima fase alla riflessione e in una seconda fase all'applicazione pratica di ciò che si è ascoltato e imparato finora, così come allo sviluppo di strategie coerenti per far fronte alle sfide inerenti al tuo campo di lavoro personale e alle situazioni “tipiche” di ogni giorno. </a:t>
            </a:r>
          </a:p>
        </p:txBody>
      </p:sp>
    </p:spTree>
    <p:extLst>
      <p:ext uri="{BB962C8B-B14F-4D97-AF65-F5344CB8AC3E}">
        <p14:creationId xmlns:p14="http://schemas.microsoft.com/office/powerpoint/2010/main" val="407867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5</a:t>
            </a:fld>
            <a:endParaRPr lang="it"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253331"/>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just" defTabSz="685800" rtl="0">
              <a:lnSpc>
                <a:spcPct val="150000"/>
              </a:lnSpc>
            </a:pPr>
            <a:r>
              <a:rPr lang="it" sz="2400" b="0" i="0" u="none" baseline="0">
                <a:solidFill>
                  <a:prstClr val="black"/>
                </a:solidFill>
                <a:latin typeface="Arial Narrow" panose="020B0606020202030204" pitchFamily="34" charset="0"/>
              </a:rPr>
              <a:t>Perciò il Modulo 7 è intenzionalmente progettato come un'unità molto attiva – anzi, molto interattiva. I processi di riflessione dovrebbero essere stimolati e promossi da un esame ben bilanciato e orientato agli obiettivi di ciò che è stato appreso e assimilato finora. Deve essere aumentata l’attinenza pratica, includendo tutti i requisiti e le condizioni speciali dei contesti professionali concreti per acquisire in ultima analisi e praticamente delle conoscenze “applicabili” nel più ampio senso del termine (vedi Gessler, 2012).</a:t>
            </a:r>
          </a:p>
        </p:txBody>
      </p:sp>
    </p:spTree>
    <p:extLst>
      <p:ext uri="{BB962C8B-B14F-4D97-AF65-F5344CB8AC3E}">
        <p14:creationId xmlns:p14="http://schemas.microsoft.com/office/powerpoint/2010/main" val="272611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4800" b="1" i="0" u="none" baseline="0">
                <a:solidFill>
                  <a:srgbClr val="000000"/>
                </a:solidFill>
                <a:latin typeface="Arial Narrow"/>
                <a:ea typeface="Arial Narrow"/>
                <a:cs typeface="Arial Narrow"/>
                <a:sym typeface="Arial Narrow"/>
              </a:rPr>
              <a:t>Contenuti</a:t>
            </a:r>
            <a:endParaRPr lang="it"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defTabSz="685800" rtl="0"/>
            <a:r>
              <a:rPr lang="it" sz="3200" b="1" i="0" u="none" baseline="0">
                <a:solidFill>
                  <a:prstClr val="black"/>
                </a:solidFill>
                <a:latin typeface="Arial Narrow" panose="020B0606020202030204" pitchFamily="34" charset="0"/>
              </a:rPr>
              <a:t>Modulo 7: Adattamenti per il pubblico e servizi professionali</a:t>
            </a:r>
          </a:p>
          <a:p>
            <a:pPr lvl="1" algn="ctr" rtl="0"/>
            <a:endParaRPr lang="it" sz="2800" b="1" dirty="0">
              <a:latin typeface="Arial" panose="020B0604020202020204" pitchFamily="34" charset="0"/>
              <a:cs typeface="Arial" panose="020B0604020202020204" pitchFamily="34" charset="0"/>
            </a:endParaRPr>
          </a:p>
          <a:p>
            <a:pPr marL="742950" lvl="1" indent="-285750" algn="l" rtl="0">
              <a:buFont typeface="Arial" panose="020B0604020202020204" pitchFamily="34" charset="0"/>
              <a:buChar char="•"/>
            </a:pPr>
            <a:r>
              <a:rPr lang="it" sz="2400" b="0" i="0" u="none" baseline="0">
                <a:solidFill>
                  <a:prstClr val="black"/>
                </a:solidFill>
                <a:latin typeface="Arial Narrow" panose="020B0606020202030204" pitchFamily="34" charset="0"/>
              </a:rPr>
              <a:t>Riflessione su e progettazione degli adattamenti </a:t>
            </a:r>
          </a:p>
          <a:p>
            <a:pPr marL="742950" lvl="1" indent="-285750" algn="l" rtl="0">
              <a:buFont typeface="Arial" panose="020B0604020202020204" pitchFamily="34" charset="0"/>
              <a:buChar char="•"/>
            </a:pPr>
            <a:r>
              <a:rPr lang="it" sz="2400" b="0" i="0" u="none" baseline="0">
                <a:solidFill>
                  <a:prstClr val="black"/>
                </a:solidFill>
                <a:latin typeface="Arial Narrow" panose="020B0606020202030204" pitchFamily="34" charset="0"/>
              </a:rPr>
              <a:t>Presentazione del caso di studio che è stato sviluppato dai partecipanti con adattamenti al loro servizio specifico </a:t>
            </a:r>
            <a:endParaRPr lang="it" sz="2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494515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7</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6012543" cy="1009651"/>
          </a:xfrm>
          <a:prstGeom prst="rect">
            <a:avLst/>
          </a:prstGeom>
          <a:solidFill>
            <a:srgbClr val="FFF2CC"/>
          </a:solidFill>
          <a:ln>
            <a:noFill/>
          </a:ln>
        </p:spPr>
        <p:txBody>
          <a:bodyPr spcFirstLastPara="1" wrap="square" lIns="121900" tIns="60933" rIns="121900" bIns="60933" anchor="ctr" anchorCtr="0">
            <a:noAutofit/>
          </a:bodyPr>
          <a:lstStyle/>
          <a:p>
            <a:pPr algn="l" rtl="0">
              <a:buClr>
                <a:srgbClr val="C00000"/>
              </a:buClr>
            </a:pPr>
            <a:r>
              <a:rPr lang="it" sz="4000" b="1" i="0" u="none" baseline="0">
                <a:solidFill>
                  <a:prstClr val="black"/>
                </a:solidFill>
                <a:latin typeface="Arial Narrow" panose="020B0606020202030204" pitchFamily="34" charset="0"/>
              </a:rPr>
              <a:t>Risultati dell'apprendimento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3200" b="1" i="0" u="none" baseline="0">
                <a:solidFill>
                  <a:prstClr val="black"/>
                </a:solidFill>
                <a:latin typeface="Arial Narrow" panose="020B0606020202030204" pitchFamily="34" charset="0"/>
              </a:rPr>
              <a:t>Modulo 7: Adattamenti per il pubblico e servizi professionali</a:t>
            </a:r>
          </a:p>
          <a:p>
            <a:pPr lvl="1" algn="ctr" rtl="0"/>
            <a:endParaRPr lang="it" dirty="0">
              <a:latin typeface="Arial" panose="020B0604020202020204" pitchFamily="34" charset="0"/>
              <a:cs typeface="Arial" panose="020B0604020202020204" pitchFamily="34" charset="0"/>
            </a:endParaRPr>
          </a:p>
          <a:p>
            <a:pPr marL="285750" indent="-285750" algn="l" rtl="0">
              <a:buFont typeface="Arial" panose="020B0604020202020204" pitchFamily="34" charset="0"/>
              <a:buChar char="•"/>
            </a:pPr>
            <a:r>
              <a:rPr lang="it" sz="2800" b="0" i="0" u="none" baseline="0">
                <a:solidFill>
                  <a:prstClr val="black"/>
                </a:solidFill>
                <a:latin typeface="Arial Narrow" panose="020B0606020202030204" pitchFamily="34" charset="0"/>
              </a:rPr>
              <a:t>Riassumere il contenuto dei moduli precedenti e riflettervi </a:t>
            </a:r>
          </a:p>
          <a:p>
            <a:pPr marL="285750" indent="-285750" algn="l" rtl="0">
              <a:buFont typeface="Arial" panose="020B0604020202020204" pitchFamily="34" charset="0"/>
              <a:buChar char="•"/>
            </a:pPr>
            <a:r>
              <a:rPr lang="it" sz="2800" b="0" i="0" u="none" baseline="0">
                <a:solidFill>
                  <a:prstClr val="black"/>
                </a:solidFill>
                <a:latin typeface="Arial Narrow" panose="020B0606020202030204" pitchFamily="34" charset="0"/>
              </a:rPr>
              <a:t>Sviluppare adattamenti utili ai diversi servizi dei partecipanti</a:t>
            </a:r>
          </a:p>
          <a:p>
            <a:pPr marL="285750" indent="-285750" algn="l" rtl="0">
              <a:buFont typeface="Arial" panose="020B0604020202020204" pitchFamily="34" charset="0"/>
              <a:buChar char="•"/>
            </a:pPr>
            <a:r>
              <a:rPr lang="it" sz="2800" b="0" i="0" u="none" baseline="0">
                <a:solidFill>
                  <a:prstClr val="black"/>
                </a:solidFill>
                <a:latin typeface="Arial Narrow" panose="020B0606020202030204" pitchFamily="34" charset="0"/>
              </a:rPr>
              <a:t>Creare un piano concreto di implementazione per ogni partecipante</a:t>
            </a:r>
          </a:p>
        </p:txBody>
      </p:sp>
    </p:spTree>
    <p:extLst>
      <p:ext uri="{BB962C8B-B14F-4D97-AF65-F5344CB8AC3E}">
        <p14:creationId xmlns:p14="http://schemas.microsoft.com/office/powerpoint/2010/main" val="62547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8</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893457" cy="1009651"/>
          </a:xfrm>
          <a:prstGeom prst="rect">
            <a:avLst/>
          </a:prstGeom>
          <a:solidFill>
            <a:srgbClr val="FFF2CC"/>
          </a:solidFill>
          <a:ln>
            <a:noFill/>
          </a:ln>
        </p:spPr>
        <p:txBody>
          <a:bodyPr spcFirstLastPara="1" wrap="square" lIns="121900" tIns="60933" rIns="121900" bIns="60933" anchor="ctr" anchorCtr="0">
            <a:noAutofit/>
          </a:bodyPr>
          <a:lstStyle/>
          <a:p>
            <a:pPr algn="l" rtl="0">
              <a:buClr>
                <a:srgbClr val="C00000"/>
              </a:buClr>
            </a:pPr>
            <a:r>
              <a:rPr lang="it" sz="4000" b="1" i="0" u="none" baseline="0" dirty="0">
                <a:latin typeface="Arial Narrow" panose="020B0606020202030204" pitchFamily="34" charset="0"/>
              </a:rPr>
              <a:t>Organizzazione</a:t>
            </a:r>
            <a:r>
              <a:rPr lang="it" sz="4000" b="1" i="0" u="none" baseline="0"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defTabSz="685800" rtl="0"/>
            <a:endParaRPr lang="it" sz="3200" b="1" dirty="0">
              <a:solidFill>
                <a:prstClr val="black"/>
              </a:solidFill>
              <a:latin typeface="Arial Narrow" panose="020B0606020202030204" pitchFamily="34" charset="0"/>
            </a:endParaRPr>
          </a:p>
          <a:p>
            <a:pPr algn="ctr" rtl="0"/>
            <a:r>
              <a:rPr lang="it" sz="3200" b="1" i="0" u="none" baseline="0">
                <a:solidFill>
                  <a:prstClr val="black"/>
                </a:solidFill>
                <a:latin typeface="Arial Narrow" panose="020B0606020202030204" pitchFamily="34" charset="0"/>
              </a:rPr>
              <a:t>Modulo 7: Adattamenti per il pubblico e servizi professionali</a:t>
            </a:r>
          </a:p>
          <a:p>
            <a:pPr algn="ctr" rtl="0"/>
            <a:endParaRPr lang="it" sz="3200" b="1" dirty="0">
              <a:latin typeface="Arial Narrow" panose="020B0606020202030204" pitchFamily="34" charset="0"/>
            </a:endParaRPr>
          </a:p>
          <a:p>
            <a:pPr algn="just" rtl="0">
              <a:lnSpc>
                <a:spcPct val="150000"/>
              </a:lnSpc>
            </a:pPr>
            <a:r>
              <a:rPr lang="it" sz="3200" b="1" i="0" u="none" baseline="0">
                <a:latin typeface="Arial Narrow" panose="020B0606020202030204" pitchFamily="34" charset="0"/>
              </a:rPr>
              <a:t>Tempo stimato per completare il modulo: </a:t>
            </a:r>
            <a:r>
              <a:rPr lang="it" sz="3200" b="0" i="0" u="none" baseline="0">
                <a:latin typeface="Arial Narrow" panose="020B0606020202030204" pitchFamily="34" charset="0"/>
              </a:rPr>
              <a:t>3 ore</a:t>
            </a:r>
            <a:endParaRPr lang="it" sz="3200" b="1" dirty="0">
              <a:latin typeface="Arial Narrow" panose="020B0606020202030204" pitchFamily="34" charset="0"/>
            </a:endParaRPr>
          </a:p>
          <a:p>
            <a:pPr algn="just" rtl="0">
              <a:lnSpc>
                <a:spcPct val="150000"/>
              </a:lnSpc>
            </a:pPr>
            <a:r>
              <a:rPr lang="it" sz="3200" b="1" i="0" u="none" baseline="0">
                <a:latin typeface="Arial Narrow" panose="020B0606020202030204" pitchFamily="34" charset="0"/>
              </a:rPr>
              <a:t>Pausa: </a:t>
            </a:r>
            <a:r>
              <a:rPr lang="it" sz="3200" b="0" i="0" u="none" baseline="0">
                <a:latin typeface="Arial Narrow" panose="020B0606020202030204" pitchFamily="34" charset="0"/>
              </a:rPr>
              <a:t>30 minuti o due pause da 10-15 minuti ciascuna</a:t>
            </a:r>
          </a:p>
          <a:p>
            <a:pPr algn="just" rtl="0">
              <a:lnSpc>
                <a:spcPct val="150000"/>
              </a:lnSpc>
            </a:pPr>
            <a:endParaRPr lang="i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573095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lgn="r" rtl="0"/>
              <a:t>9</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370943" cy="1009651"/>
          </a:xfrm>
          <a:prstGeom prst="rect">
            <a:avLst/>
          </a:prstGeom>
          <a:solidFill>
            <a:srgbClr val="FFF2CC"/>
          </a:solidFill>
          <a:ln>
            <a:noFill/>
          </a:ln>
        </p:spPr>
        <p:txBody>
          <a:bodyPr spcFirstLastPara="1" wrap="square" lIns="121900" tIns="60933" rIns="121900" bIns="60933" anchor="ctr" anchorCtr="0">
            <a:noAutofit/>
          </a:bodyPr>
          <a:lstStyle/>
          <a:p>
            <a:pPr algn="ctr" rtl="0">
              <a:buClr>
                <a:srgbClr val="C00000"/>
              </a:buClr>
            </a:pPr>
            <a:r>
              <a:rPr lang="it" sz="4000" b="1" i="0" u="none" baseline="0" dirty="0">
                <a:latin typeface="Arial Narrow" panose="020B0606020202030204" pitchFamily="34" charset="0"/>
              </a:rPr>
              <a:t>Organizzazione</a:t>
            </a:r>
            <a:r>
              <a:rPr lang="it" sz="4000" b="1" i="0" u="none" baseline="0"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7"/>
            <a:ext cx="10515600" cy="4636719"/>
          </a:xfrm>
          <a:prstGeom prst="rect">
            <a:avLst/>
          </a:prstGeom>
          <a:solidFill>
            <a:srgbClr val="FFF2CC"/>
          </a:solidFill>
          <a:ln>
            <a:noFill/>
          </a:ln>
        </p:spPr>
        <p:txBody>
          <a:bodyPr spcFirstLastPara="1" wrap="square" lIns="121900" tIns="60933" rIns="121900" bIns="60933" anchor="t" anchorCtr="0">
            <a:noAutofit/>
          </a:bodyPr>
          <a:lstStyle/>
          <a:p>
            <a:pPr algn="just" rtl="0">
              <a:lnSpc>
                <a:spcPct val="150000"/>
              </a:lnSpc>
            </a:pPr>
            <a:endParaRPr lang="it" sz="3200" dirty="0">
              <a:solidFill>
                <a:prstClr val="black"/>
              </a:solidFill>
              <a:latin typeface="Arial Narrow" panose="020B0606020202030204" pitchFamily="34" charset="0"/>
            </a:endParaRPr>
          </a:p>
        </p:txBody>
      </p:sp>
      <p:graphicFrame>
        <p:nvGraphicFramePr>
          <p:cNvPr id="10" name="Tabela 4">
            <a:extLst>
              <a:ext uri="{FF2B5EF4-FFF2-40B4-BE49-F238E27FC236}">
                <a16:creationId xmlns:a16="http://schemas.microsoft.com/office/drawing/2014/main" id="{BE16761F-97EB-F544-8E56-16C2E7E4497D}"/>
              </a:ext>
            </a:extLst>
          </p:cNvPr>
          <p:cNvGraphicFramePr>
            <a:graphicFrameLocks noGrp="1"/>
          </p:cNvGraphicFramePr>
          <p:nvPr>
            <p:extLst>
              <p:ext uri="{D42A27DB-BD31-4B8C-83A1-F6EECF244321}">
                <p14:modId xmlns:p14="http://schemas.microsoft.com/office/powerpoint/2010/main" val="1310827153"/>
              </p:ext>
            </p:extLst>
          </p:nvPr>
        </p:nvGraphicFramePr>
        <p:xfrm>
          <a:off x="2256608" y="1825625"/>
          <a:ext cx="7844187" cy="4506299"/>
        </p:xfrm>
        <a:graphic>
          <a:graphicData uri="http://schemas.openxmlformats.org/drawingml/2006/table">
            <a:tbl>
              <a:tblPr firstRow="1" firstCol="1" bandRow="1">
                <a:tableStyleId>{5C22544A-7EE6-4342-B048-85BDC9FD1C3A}</a:tableStyleId>
              </a:tblPr>
              <a:tblGrid>
                <a:gridCol w="3797947">
                  <a:extLst>
                    <a:ext uri="{9D8B030D-6E8A-4147-A177-3AD203B41FA5}">
                      <a16:colId xmlns:a16="http://schemas.microsoft.com/office/drawing/2014/main" val="635721867"/>
                    </a:ext>
                  </a:extLst>
                </a:gridCol>
                <a:gridCol w="4046240">
                  <a:extLst>
                    <a:ext uri="{9D8B030D-6E8A-4147-A177-3AD203B41FA5}">
                      <a16:colId xmlns:a16="http://schemas.microsoft.com/office/drawing/2014/main" val="3240990846"/>
                    </a:ext>
                  </a:extLst>
                </a:gridCol>
              </a:tblGrid>
              <a:tr h="2040337">
                <a:tc>
                  <a:txBody>
                    <a:bodyPr/>
                    <a:lstStyle/>
                    <a:p>
                      <a:pPr algn="ctr" rtl="0">
                        <a:lnSpc>
                          <a:spcPct val="115000"/>
                        </a:lnSpc>
                        <a:spcAft>
                          <a:spcPts val="0"/>
                        </a:spcAft>
                      </a:pPr>
                      <a:r>
                        <a:rPr lang="it" sz="1400" b="0" i="0" u="none" baseline="0" dirty="0">
                          <a:solidFill>
                            <a:schemeClr val="tx1"/>
                          </a:solidFill>
                          <a:effectLst/>
                          <a:latin typeface="Arial Narrow" panose="020B0606020202030204" pitchFamily="34" charset="0"/>
                        </a:rPr>
                        <a:t>Inizio 30 minuti</a:t>
                      </a:r>
                      <a:endParaRPr lang="it" sz="1400" dirty="0">
                        <a:solidFill>
                          <a:schemeClr val="tx1"/>
                        </a:solidFill>
                        <a:effectLst/>
                        <a:latin typeface="Arial Narrow" panose="020B0606020202030204" pitchFamily="34" charset="0"/>
                      </a:endParaRPr>
                    </a:p>
                    <a:p>
                      <a:pPr marL="174625" lvl="3" indent="-174625" algn="l" rtl="0">
                        <a:lnSpc>
                          <a:spcPct val="115000"/>
                        </a:lnSpc>
                        <a:spcAft>
                          <a:spcPts val="0"/>
                        </a:spcAft>
                        <a:buFont typeface="Symbol" panose="05050102010706020507" pitchFamily="18" charset="2"/>
                        <a:buChar char=""/>
                        <a:tabLst>
                          <a:tab pos="113030" algn="l"/>
                        </a:tabLst>
                      </a:pPr>
                      <a:r>
                        <a:rPr lang="it" sz="1400" b="0" i="0" u="none" baseline="0" dirty="0">
                          <a:solidFill>
                            <a:schemeClr val="tx1"/>
                          </a:solidFill>
                          <a:effectLst/>
                          <a:latin typeface="Arial Narrow" panose="020B0606020202030204" pitchFamily="34" charset="0"/>
                        </a:rPr>
                        <a:t>Obiettivo</a:t>
                      </a:r>
                      <a:endParaRPr lang="it" sz="14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400" b="0" i="0" u="none" baseline="0" dirty="0">
                          <a:solidFill>
                            <a:schemeClr val="tx1"/>
                          </a:solidFill>
                          <a:effectLst/>
                          <a:latin typeface="Arial Narrow" panose="020B0606020202030204" pitchFamily="34" charset="0"/>
                        </a:rPr>
                        <a:t>Contenuti</a:t>
                      </a:r>
                      <a:endParaRPr lang="it" sz="14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400" b="0" i="0" u="none" baseline="0" dirty="0">
                          <a:solidFill>
                            <a:schemeClr val="tx1"/>
                          </a:solidFill>
                          <a:effectLst/>
                          <a:latin typeface="Arial Narrow" panose="020B0606020202030204" pitchFamily="34" charset="0"/>
                        </a:rPr>
                        <a:t>Risultati dell'apprendimento</a:t>
                      </a:r>
                      <a:endParaRPr lang="it" sz="14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400" b="0" i="0" u="none" baseline="0" dirty="0">
                          <a:solidFill>
                            <a:schemeClr val="tx1"/>
                          </a:solidFill>
                          <a:effectLst/>
                          <a:latin typeface="Arial Narrow" panose="020B0606020202030204" pitchFamily="34" charset="0"/>
                        </a:rPr>
                        <a:t>Organizzazione</a:t>
                      </a:r>
                      <a:endParaRPr lang="it" sz="1400" b="0" dirty="0">
                        <a:solidFill>
                          <a:schemeClr val="tx1"/>
                        </a:solidFill>
                        <a:effectLst/>
                        <a:latin typeface="Arial Narrow" panose="020B0606020202030204" pitchFamily="34" charset="0"/>
                      </a:endParaRPr>
                    </a:p>
                    <a:p>
                      <a:pPr marL="174625" marR="0" lvl="0" indent="-174625" algn="l" defTabSz="914400" rtl="0" eaLnBrk="1" fontAlgn="auto" latinLnBrk="0" hangingPunct="1">
                        <a:lnSpc>
                          <a:spcPct val="115000"/>
                        </a:lnSpc>
                        <a:spcBef>
                          <a:spcPts val="0"/>
                        </a:spcBef>
                        <a:spcAft>
                          <a:spcPts val="0"/>
                        </a:spcAft>
                        <a:buClrTx/>
                        <a:buSzTx/>
                        <a:buFont typeface="Symbol" panose="05050102010706020507" pitchFamily="18" charset="2"/>
                        <a:buChar char=""/>
                        <a:tabLst/>
                        <a:defRPr/>
                      </a:pPr>
                      <a:r>
                        <a:rPr lang="it" sz="1400" b="0" i="0" u="none" baseline="0" dirty="0">
                          <a:solidFill>
                            <a:schemeClr val="tx1"/>
                          </a:solidFill>
                          <a:effectLst/>
                          <a:latin typeface="Arial Narrow" panose="020B0606020202030204" pitchFamily="34" charset="0"/>
                        </a:rPr>
                        <a:t>Attività 1: </a:t>
                      </a:r>
                      <a:r>
                        <a:rPr kumimoji="0" lang="it" sz="1400" b="0" i="1" u="none" strike="noStrike" kern="1200" cap="none" spc="0" normalizeH="0" baseline="0" dirty="0">
                          <a:ln>
                            <a:noFill/>
                          </a:ln>
                          <a:solidFill>
                            <a:prstClr val="black"/>
                          </a:solidFill>
                          <a:effectLst/>
                          <a:uLnTx/>
                          <a:uFillTx/>
                          <a:latin typeface="Arial Narrow" panose="020B0606020202030204" pitchFamily="34" charset="0"/>
                          <a:ea typeface="+mn-ea"/>
                          <a:cs typeface="+mn-cs"/>
                        </a:rPr>
                        <a:t>Riflessione dei moduli precedenti</a:t>
                      </a:r>
                      <a:endParaRPr kumimoji="0" lang="it" sz="1400" b="0" i="1"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68580" marR="68580" marT="0" marB="0">
                    <a:solidFill>
                      <a:schemeClr val="accent4">
                        <a:lumMod val="20000"/>
                        <a:lumOff val="80000"/>
                      </a:schemeClr>
                    </a:solidFill>
                  </a:tcPr>
                </a:tc>
                <a:tc>
                  <a:txBody>
                    <a:bodyPr/>
                    <a:lstStyle/>
                    <a:p>
                      <a:pPr algn="ctr" rtl="0">
                        <a:lnSpc>
                          <a:spcPct val="115000"/>
                        </a:lnSpc>
                        <a:spcAft>
                          <a:spcPts val="0"/>
                        </a:spcAft>
                      </a:pPr>
                      <a:r>
                        <a:rPr lang="it" sz="1400" b="0" i="0" u="none" baseline="0" dirty="0">
                          <a:solidFill>
                            <a:schemeClr val="tx1"/>
                          </a:solidFill>
                          <a:effectLst/>
                          <a:latin typeface="Arial Narrow" panose="020B0606020202030204" pitchFamily="34" charset="0"/>
                        </a:rPr>
                        <a:t>Sviluppo 45 minuti </a:t>
                      </a:r>
                      <a:endParaRPr lang="it" sz="1400"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kumimoji="0" lang="it" sz="1400" b="0" i="1" u="none" strike="noStrike" kern="1200" cap="none" spc="0" normalizeH="0" baseline="0" dirty="0">
                          <a:ln>
                            <a:noFill/>
                          </a:ln>
                          <a:solidFill>
                            <a:prstClr val="black"/>
                          </a:solidFill>
                          <a:effectLst/>
                          <a:uLnTx/>
                          <a:uFillTx/>
                          <a:latin typeface="Arial Narrow" panose="020B0606020202030204" pitchFamily="34" charset="0"/>
                          <a:ea typeface="+mn-ea"/>
                          <a:cs typeface="+mn-cs"/>
                        </a:rPr>
                        <a:t>Progettazione e sviluppo degli adattamenti</a:t>
                      </a:r>
                    </a:p>
                    <a:p>
                      <a:pPr marL="174625" lvl="0" indent="-174625" algn="just" rtl="0">
                        <a:lnSpc>
                          <a:spcPct val="115000"/>
                        </a:lnSpc>
                        <a:spcAft>
                          <a:spcPts val="0"/>
                        </a:spcAft>
                        <a:buFont typeface="Symbol" panose="05050102010706020507" pitchFamily="18" charset="2"/>
                        <a:buChar char=""/>
                      </a:pPr>
                      <a:r>
                        <a:rPr kumimoji="0" lang="it" sz="1400" b="0" i="1" u="none" strike="noStrike" kern="1200" cap="none" spc="0" normalizeH="0" baseline="0" dirty="0">
                          <a:ln>
                            <a:noFill/>
                          </a:ln>
                          <a:solidFill>
                            <a:prstClr val="black"/>
                          </a:solidFill>
                          <a:effectLst/>
                          <a:uLnTx/>
                          <a:uFillTx/>
                          <a:latin typeface="Arial Narrow" panose="020B0606020202030204" pitchFamily="34" charset="0"/>
                          <a:ea typeface="+mn-ea"/>
                          <a:cs typeface="+mn-cs"/>
                        </a:rPr>
                        <a:t>Attività 2: Raccolta di possibili adattamenti per il tuo servizio specifico</a:t>
                      </a:r>
                    </a:p>
                    <a:p>
                      <a:pPr marL="174625" lvl="0" indent="-174625" algn="just" rtl="0">
                        <a:lnSpc>
                          <a:spcPct val="115000"/>
                        </a:lnSpc>
                        <a:spcAft>
                          <a:spcPts val="0"/>
                        </a:spcAft>
                        <a:buFont typeface="Symbol" panose="05050102010706020507" pitchFamily="18" charset="2"/>
                        <a:buChar char=""/>
                      </a:pPr>
                      <a:r>
                        <a:rPr kumimoji="0" lang="it" sz="1400" b="0" i="1" u="none" strike="noStrike" kern="1200" cap="none" spc="0" normalizeH="0" baseline="0" dirty="0">
                          <a:ln>
                            <a:noFill/>
                          </a:ln>
                          <a:solidFill>
                            <a:prstClr val="black"/>
                          </a:solidFill>
                          <a:effectLst/>
                          <a:uLnTx/>
                          <a:uFillTx/>
                          <a:latin typeface="Arial Narrow" panose="020B0606020202030204" pitchFamily="34" charset="0"/>
                          <a:ea typeface="+mn-ea"/>
                          <a:cs typeface="+mn-cs"/>
                        </a:rPr>
                        <a:t>Attività 3: “Non funzionerà” </a:t>
                      </a:r>
                    </a:p>
                    <a:p>
                      <a:pPr marL="174625" lvl="0" indent="-174625" algn="just" rtl="0">
                        <a:lnSpc>
                          <a:spcPct val="115000"/>
                        </a:lnSpc>
                        <a:spcAft>
                          <a:spcPts val="0"/>
                        </a:spcAft>
                        <a:buFont typeface="Symbol" panose="05050102010706020507" pitchFamily="18" charset="2"/>
                        <a:buChar char=""/>
                      </a:pPr>
                      <a:r>
                        <a:rPr kumimoji="0" lang="it" sz="1400" b="0" i="1" u="none" strike="noStrike" kern="1200" cap="none" spc="0" normalizeH="0" baseline="0" dirty="0">
                          <a:ln>
                            <a:noFill/>
                          </a:ln>
                          <a:solidFill>
                            <a:prstClr val="black"/>
                          </a:solidFill>
                          <a:effectLst/>
                          <a:uLnTx/>
                          <a:uFillTx/>
                          <a:latin typeface="Arial Narrow" panose="020B0606020202030204" pitchFamily="34" charset="0"/>
                          <a:ea typeface="+mn-ea"/>
                          <a:cs typeface="+mn-cs"/>
                        </a:rPr>
                        <a:t>Linee guida esistenti per agire nel tuo servizio specifico  </a:t>
                      </a:r>
                      <a:endParaRPr kumimoji="0" lang="it"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txBody>
                  <a:tcPr marL="68580" marR="68580" marT="0" marB="0">
                    <a:solidFill>
                      <a:srgbClr val="DEEBF7"/>
                    </a:solidFill>
                  </a:tcPr>
                </a:tc>
                <a:extLst>
                  <a:ext uri="{0D108BD9-81ED-4DB2-BD59-A6C34878D82A}">
                    <a16:rowId xmlns:a16="http://schemas.microsoft.com/office/drawing/2014/main" val="3586345835"/>
                  </a:ext>
                </a:extLst>
              </a:tr>
              <a:tr h="524767">
                <a:tc gridSpan="2">
                  <a:txBody>
                    <a:bodyPr/>
                    <a:lstStyle/>
                    <a:p>
                      <a:pPr algn="ctr" rtl="0">
                        <a:lnSpc>
                          <a:spcPct val="115000"/>
                        </a:lnSpc>
                        <a:spcAft>
                          <a:spcPts val="0"/>
                        </a:spcAft>
                      </a:pPr>
                      <a:r>
                        <a:rPr lang="it" sz="1400" b="0" i="0" u="none" baseline="0" dirty="0">
                          <a:solidFill>
                            <a:schemeClr val="tx1"/>
                          </a:solidFill>
                          <a:effectLst/>
                          <a:latin typeface="Arial Narrow" panose="020B0606020202030204" pitchFamily="34" charset="0"/>
                        </a:rPr>
                        <a:t>(massimo 30 minuti)</a:t>
                      </a:r>
                      <a:endParaRPr lang="it" sz="1400" dirty="0">
                        <a:solidFill>
                          <a:schemeClr val="tx1"/>
                        </a:solidFill>
                        <a:effectLst/>
                        <a:latin typeface="Arial Narrow" panose="020B0606020202030204" pitchFamily="34" charset="0"/>
                      </a:endParaRPr>
                    </a:p>
                    <a:p>
                      <a:pPr algn="ctr" rtl="0">
                        <a:lnSpc>
                          <a:spcPct val="115000"/>
                        </a:lnSpc>
                        <a:spcAft>
                          <a:spcPts val="0"/>
                        </a:spcAft>
                      </a:pPr>
                      <a:r>
                        <a:rPr lang="it" sz="1400" b="0" i="0" u="none" baseline="0" dirty="0">
                          <a:solidFill>
                            <a:schemeClr val="tx1"/>
                          </a:solidFill>
                          <a:effectLst/>
                          <a:latin typeface="Arial Narrow" panose="020B0606020202030204" pitchFamily="34" charset="0"/>
                        </a:rPr>
                        <a:t>Pausa</a:t>
                      </a:r>
                      <a:endParaRPr lang="it" sz="14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6">
                        <a:lumMod val="60000"/>
                        <a:lumOff val="40000"/>
                      </a:schemeClr>
                    </a:solidFill>
                  </a:tcPr>
                </a:tc>
                <a:tc hMerge="1">
                  <a:txBody>
                    <a:bodyPr/>
                    <a:lstStyle/>
                    <a:p>
                      <a:endParaRPr lang="it"/>
                    </a:p>
                  </a:txBody>
                  <a:tcPr/>
                </a:tc>
                <a:extLst>
                  <a:ext uri="{0D108BD9-81ED-4DB2-BD59-A6C34878D82A}">
                    <a16:rowId xmlns:a16="http://schemas.microsoft.com/office/drawing/2014/main" val="3299380523"/>
                  </a:ext>
                </a:extLst>
              </a:tr>
              <a:tr h="1782747">
                <a:tc>
                  <a:txBody>
                    <a:bodyPr/>
                    <a:lstStyle/>
                    <a:p>
                      <a:pPr marL="174625" indent="-174625" algn="ctr" rtl="0">
                        <a:lnSpc>
                          <a:spcPct val="115000"/>
                        </a:lnSpc>
                        <a:spcAft>
                          <a:spcPts val="0"/>
                        </a:spcAft>
                      </a:pPr>
                      <a:r>
                        <a:rPr lang="it" sz="1400" b="1" i="0" u="none" baseline="0" dirty="0">
                          <a:solidFill>
                            <a:schemeClr val="tx1"/>
                          </a:solidFill>
                          <a:effectLst/>
                          <a:latin typeface="Arial Narrow" panose="020B0606020202030204" pitchFamily="34" charset="0"/>
                        </a:rPr>
                        <a:t>Sviluppo 45 minuti</a:t>
                      </a:r>
                      <a:endParaRPr lang="it" sz="1400" b="1"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lang="it" sz="1400" b="0" i="0" u="none" kern="1200" baseline="0" dirty="0">
                          <a:solidFill>
                            <a:schemeClr val="tx1"/>
                          </a:solidFill>
                          <a:effectLst/>
                          <a:latin typeface="Arial Narrow" panose="020B0606020202030204" pitchFamily="34" charset="0"/>
                          <a:ea typeface="+mn-ea"/>
                          <a:cs typeface="+mn-cs"/>
                        </a:rPr>
                        <a:t>Risultati per il tuo lavoro pianificazione dell'implementazione</a:t>
                      </a:r>
                    </a:p>
                    <a:p>
                      <a:pPr marL="174625" lvl="0" indent="-174625" algn="just" rtl="0">
                        <a:lnSpc>
                          <a:spcPct val="115000"/>
                        </a:lnSpc>
                        <a:spcAft>
                          <a:spcPts val="0"/>
                        </a:spcAft>
                        <a:buFont typeface="Symbol" panose="05050102010706020507" pitchFamily="18" charset="2"/>
                        <a:buChar char=""/>
                      </a:pPr>
                      <a:r>
                        <a:rPr lang="it" sz="1400" b="0" i="0" u="none" kern="1200" baseline="0" dirty="0">
                          <a:solidFill>
                            <a:schemeClr val="tx1"/>
                          </a:solidFill>
                          <a:effectLst/>
                          <a:latin typeface="Arial Narrow" panose="020B0606020202030204" pitchFamily="34" charset="0"/>
                          <a:ea typeface="+mn-ea"/>
                          <a:cs typeface="+mn-cs"/>
                        </a:rPr>
                        <a:t>Attività 4: Riepilogo degli adattamenti</a:t>
                      </a:r>
                    </a:p>
                    <a:p>
                      <a:pPr marL="174625" lvl="0" indent="-174625" algn="just" rtl="0">
                        <a:lnSpc>
                          <a:spcPct val="115000"/>
                        </a:lnSpc>
                        <a:spcAft>
                          <a:spcPts val="0"/>
                        </a:spcAft>
                        <a:buFont typeface="Symbol" panose="05050102010706020507" pitchFamily="18" charset="2"/>
                        <a:buChar char=""/>
                      </a:pPr>
                      <a:r>
                        <a:rPr lang="it" sz="1400" b="0" i="0" u="none" kern="1200" baseline="0" dirty="0">
                          <a:solidFill>
                            <a:schemeClr val="tx1"/>
                          </a:solidFill>
                          <a:effectLst/>
                          <a:latin typeface="Arial Narrow" panose="020B0606020202030204" pitchFamily="34" charset="0"/>
                          <a:ea typeface="+mn-ea"/>
                          <a:cs typeface="+mn-cs"/>
                        </a:rPr>
                        <a:t>Attività 5: Pianificazione dell'implementazione concreta</a:t>
                      </a:r>
                    </a:p>
                    <a:p>
                      <a:pPr marL="174625" lvl="0" indent="-174625" algn="just" rtl="0">
                        <a:lnSpc>
                          <a:spcPct val="115000"/>
                        </a:lnSpc>
                        <a:spcAft>
                          <a:spcPts val="0"/>
                        </a:spcAft>
                        <a:buFont typeface="Symbol" panose="05050102010706020507" pitchFamily="18" charset="2"/>
                        <a:buChar char=""/>
                      </a:pPr>
                      <a:r>
                        <a:rPr lang="it" sz="1400" b="0" i="0" u="none" kern="1200" baseline="0" dirty="0">
                          <a:solidFill>
                            <a:schemeClr val="tx1"/>
                          </a:solidFill>
                          <a:effectLst/>
                          <a:latin typeface="Arial Narrow" panose="020B0606020202030204" pitchFamily="34" charset="0"/>
                          <a:ea typeface="+mn-ea"/>
                          <a:cs typeface="+mn-cs"/>
                        </a:rPr>
                        <a:t>Preparazione dei poster per la presentazione dei casi studio</a:t>
                      </a:r>
                    </a:p>
                  </a:txBody>
                  <a:tcPr marL="68580" marR="68580" marT="0" marB="0">
                    <a:solidFill>
                      <a:srgbClr val="DEEBF7"/>
                    </a:solidFill>
                  </a:tcPr>
                </a:tc>
                <a:tc>
                  <a:txBody>
                    <a:bodyPr/>
                    <a:lstStyle/>
                    <a:p>
                      <a:pPr algn="ctr" rtl="0">
                        <a:lnSpc>
                          <a:spcPct val="115000"/>
                        </a:lnSpc>
                        <a:spcAft>
                          <a:spcPts val="0"/>
                        </a:spcAft>
                      </a:pPr>
                      <a:r>
                        <a:rPr lang="it" sz="1400" b="1" i="0" u="none" baseline="0" dirty="0">
                          <a:solidFill>
                            <a:schemeClr val="tx1"/>
                          </a:solidFill>
                          <a:effectLst/>
                          <a:latin typeface="Arial Narrow" panose="020B0606020202030204" pitchFamily="34" charset="0"/>
                        </a:rPr>
                        <a:t>Fine 30 minuti</a:t>
                      </a:r>
                      <a:endParaRPr lang="it" sz="1400" b="1"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400" b="0" i="0" u="none" baseline="0" dirty="0">
                          <a:solidFill>
                            <a:schemeClr val="tx1"/>
                          </a:solidFill>
                          <a:effectLst/>
                          <a:latin typeface="Arial Narrow" panose="020B0606020202030204" pitchFamily="34" charset="0"/>
                        </a:rPr>
                        <a:t>Attività 6: “Vernissage” </a:t>
                      </a:r>
                    </a:p>
                    <a:p>
                      <a:pPr marL="174625" lvl="0" indent="-174625" algn="l" rtl="0">
                        <a:lnSpc>
                          <a:spcPct val="115000"/>
                        </a:lnSpc>
                        <a:spcAft>
                          <a:spcPts val="0"/>
                        </a:spcAft>
                        <a:buFont typeface="Symbol" panose="05050102010706020507" pitchFamily="18" charset="2"/>
                        <a:buChar char=""/>
                      </a:pPr>
                      <a:r>
                        <a:rPr lang="it" sz="1400" b="0" i="0" u="none" baseline="0" dirty="0">
                          <a:solidFill>
                            <a:schemeClr val="tx1"/>
                          </a:solidFill>
                          <a:effectLst/>
                          <a:latin typeface="Arial Narrow" panose="020B0606020202030204" pitchFamily="34" charset="0"/>
                          <a:ea typeface="Calibri" panose="020F0502020204030204" pitchFamily="34" charset="0"/>
                          <a:cs typeface="Vrinda"/>
                        </a:rPr>
                        <a:t>Arrivederci </a:t>
                      </a:r>
                      <a:r>
                        <a:rPr lang="it" sz="1400" b="0" i="0" u="none" baseline="0" dirty="0">
                          <a:solidFill>
                            <a:schemeClr val="tx1"/>
                          </a:solidFill>
                          <a:effectLst/>
                          <a:latin typeface="Arial Narrow" panose="020B0606020202030204" pitchFamily="34" charset="0"/>
                          <a:ea typeface="Calibri" panose="020F0502020204030204" pitchFamily="34" charset="0"/>
                          <a:cs typeface="Vrinda"/>
                          <a:sym typeface="Wingdings" pitchFamily="2" charset="2"/>
                        </a:rPr>
                        <a:t> </a:t>
                      </a:r>
                      <a:endParaRPr lang="it" sz="14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rgbClr val="F9DAD9"/>
                    </a:solidFill>
                  </a:tcPr>
                </a:tc>
                <a:extLst>
                  <a:ext uri="{0D108BD9-81ED-4DB2-BD59-A6C34878D82A}">
                    <a16:rowId xmlns:a16="http://schemas.microsoft.com/office/drawing/2014/main" val="460419655"/>
                  </a:ext>
                </a:extLst>
              </a:tr>
            </a:tbl>
          </a:graphicData>
        </a:graphic>
      </p:graphicFrame>
    </p:spTree>
    <p:extLst>
      <p:ext uri="{BB962C8B-B14F-4D97-AF65-F5344CB8AC3E}">
        <p14:creationId xmlns:p14="http://schemas.microsoft.com/office/powerpoint/2010/main" val="466624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reu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2807</Words>
  <Application>Microsoft Office PowerPoint</Application>
  <PresentationFormat>Widescreen</PresentationFormat>
  <Paragraphs>212</Paragraphs>
  <Slides>27</Slides>
  <Notes>1</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27</vt:i4>
      </vt:variant>
    </vt:vector>
  </HeadingPairs>
  <TitlesOfParts>
    <vt:vector size="39" baseType="lpstr">
      <vt:lpstr>Arial</vt:lpstr>
      <vt:lpstr>Arial Narrow</vt:lpstr>
      <vt:lpstr>Arial Rounded MT Bold</vt:lpstr>
      <vt:lpstr>Calibri</vt:lpstr>
      <vt:lpstr>Calibri Light</vt:lpstr>
      <vt:lpstr>Century Gothic</vt:lpstr>
      <vt:lpstr>Century Schoolbook</vt:lpstr>
      <vt:lpstr>Symbol</vt:lpstr>
      <vt:lpstr>Wingdings</vt:lpstr>
      <vt:lpstr>Wingdings 2</vt:lpstr>
      <vt:lpstr>Office Theme</vt:lpstr>
      <vt:lpstr>Nereus</vt:lpstr>
      <vt:lpstr>Programma del corso di formazione  “Operatore esperto nei disturbi dello spettro autistico (ASD)"  https://www.autrain.eu/pt/curriculo/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Modulo 7: Adattamenti per il pubblico e servizi professionali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Elisa Baraghini</cp:lastModifiedBy>
  <cp:revision>10</cp:revision>
  <dcterms:created xsi:type="dcterms:W3CDTF">2021-06-03T08:33:53Z</dcterms:created>
  <dcterms:modified xsi:type="dcterms:W3CDTF">2021-11-10T19:46:55Z</dcterms:modified>
</cp:coreProperties>
</file>