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34" r:id="rId2"/>
    <p:sldId id="336" r:id="rId3"/>
    <p:sldId id="306" r:id="rId4"/>
    <p:sldId id="335" r:id="rId5"/>
    <p:sldId id="337" r:id="rId6"/>
    <p:sldId id="338" r:id="rId7"/>
    <p:sldId id="339" r:id="rId8"/>
    <p:sldId id="340" r:id="rId9"/>
    <p:sldId id="341" r:id="rId10"/>
    <p:sldId id="342" r:id="rId11"/>
    <p:sldId id="343" r:id="rId12"/>
    <p:sldId id="344" r:id="rId13"/>
    <p:sldId id="345" r:id="rId14"/>
    <p:sldId id="346" r:id="rId15"/>
    <p:sldId id="299" r:id="rId16"/>
    <p:sldId id="347" r:id="rId17"/>
    <p:sldId id="348" r:id="rId18"/>
    <p:sldId id="349" r:id="rId19"/>
    <p:sldId id="350" r:id="rId20"/>
    <p:sldId id="351" r:id="rId21"/>
    <p:sldId id="352" r:id="rId22"/>
    <p:sldId id="353" r:id="rId23"/>
    <p:sldId id="354" r:id="rId24"/>
    <p:sldId id="314" r:id="rId25"/>
    <p:sldId id="355"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AD9"/>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p:restoredTop sz="94719"/>
  </p:normalViewPr>
  <p:slideViewPr>
    <p:cSldViewPr snapToGrid="0" snapToObjects="1">
      <p:cViewPr>
        <p:scale>
          <a:sx n="75" d="100"/>
          <a:sy n="75" d="100"/>
        </p:scale>
        <p:origin x="2244"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30.08.2021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‹N›</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‹N›</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‹N›</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‹N›</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‹N›</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‹N›</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‹N›</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‹N›</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‹N›</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‹N›</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i.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topics/communic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pPr algn="r" rtl="0"/>
            <a:fld id="{4AA10864-17D9-EB4A-80E3-89D1D8A92E63}" type="slidenum">
              <a:rPr/>
              <a:pPr/>
              <a:t>1</a:t>
            </a:fld>
            <a:endParaRPr lang="i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rtl="0">
              <a:lnSpc>
                <a:spcPct val="170000"/>
              </a:lnSpc>
              <a:buClr>
                <a:srgbClr val="024E94"/>
              </a:buClr>
              <a:buSzPct val="100000"/>
            </a:pPr>
            <a:r>
              <a:rPr lang="it" sz="3200" b="1" i="0" u="none" baseline="0">
                <a:solidFill>
                  <a:srgbClr val="024E94"/>
                </a:solidFill>
                <a:latin typeface="Arial Narrow"/>
                <a:ea typeface="Arial Narrow"/>
                <a:cs typeface="Arial Narrow"/>
                <a:sym typeface="Arial Narrow"/>
              </a:rPr>
              <a:t>Programma del corso di formazione </a:t>
            </a:r>
            <a:br>
              <a:rPr lang="it" sz="3200" b="1">
                <a:solidFill>
                  <a:srgbClr val="024E94"/>
                </a:solidFill>
                <a:latin typeface="Arial Narrow"/>
                <a:ea typeface="Arial Narrow"/>
                <a:cs typeface="Arial Narrow"/>
                <a:sym typeface="Arial Narrow"/>
              </a:rPr>
            </a:br>
            <a:r>
              <a:rPr lang="it" sz="3200" b="1" i="0" u="none" baseline="0">
                <a:solidFill>
                  <a:srgbClr val="024E94"/>
                </a:solidFill>
                <a:latin typeface="Arial Narrow"/>
                <a:ea typeface="Arial Narrow"/>
                <a:cs typeface="Arial Narrow"/>
                <a:sym typeface="Arial Narrow"/>
              </a:rPr>
              <a:t>“Operatore esperto nei disturbi dello spettro autistico (ASD)"</a:t>
            </a:r>
            <a:endParaRPr sz="700" dirty="0"/>
          </a:p>
          <a:p>
            <a:pPr algn="ctr" rtl="0">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rtl="0">
              <a:lnSpc>
                <a:spcPct val="90000"/>
              </a:lnSpc>
              <a:buClr>
                <a:srgbClr val="024E94"/>
              </a:buClr>
              <a:buSzPct val="100000"/>
            </a:pPr>
            <a:r>
              <a:rPr lang="it" sz="2000" b="0" i="0" u="none" cap="small" baseline="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19079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10</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pPr algn="l" rtl="0"/>
            <a:r>
              <a:rPr lang="it" sz="4000" b="1" i="0" u="none" baseline="0">
                <a:latin typeface="Arial Narrow" panose="020B0606020202030204" pitchFamily="34" charset="0"/>
              </a:rPr>
              <a:t>Attività: Brainstorming 6.1 - POS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rtl="0"/>
            <a:r>
              <a:rPr lang="it" sz="3200" b="1" i="0" u="none" baseline="0">
                <a:latin typeface="Arial Narrow" panose="020B0606020202030204" pitchFamily="34" charset="0"/>
              </a:rPr>
              <a:t>“POS...”</a:t>
            </a:r>
            <a:endParaRPr lang="it" sz="3200" dirty="0">
              <a:latin typeface="Arial Narrow" panose="020B0606020202030204" pitchFamily="34" charset="0"/>
            </a:endParaRPr>
          </a:p>
        </p:txBody>
      </p:sp>
    </p:spTree>
    <p:extLst>
      <p:ext uri="{BB962C8B-B14F-4D97-AF65-F5344CB8AC3E}">
        <p14:creationId xmlns:p14="http://schemas.microsoft.com/office/powerpoint/2010/main" val="175076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11</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pPr algn="l" rtl="0"/>
            <a:r>
              <a:rPr lang="it" sz="4000" b="1" i="0" u="none" baseline="0">
                <a:latin typeface="Arial Narrow" panose="020B0606020202030204" pitchFamily="34" charset="0"/>
              </a:rPr>
              <a:t>Attività: Brainstorming 6.1 - POS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r>
              <a:rPr lang="it" sz="3200" b="1" i="0" u="none" baseline="0">
                <a:solidFill>
                  <a:schemeClr val="accent1">
                    <a:lumMod val="50000"/>
                  </a:schemeClr>
                </a:solidFill>
                <a:latin typeface="Arial Narrow" panose="020B0606020202030204" pitchFamily="34" charset="0"/>
              </a:rPr>
              <a:t>POS*</a:t>
            </a:r>
          </a:p>
          <a:p>
            <a:pPr algn="ctr" defTabSz="685800" rtl="0"/>
            <a:r>
              <a:rPr lang="it" sz="3200" b="1" i="0" u="none" baseline="0">
                <a:solidFill>
                  <a:schemeClr val="accent1">
                    <a:lumMod val="50000"/>
                  </a:schemeClr>
                </a:solidFill>
                <a:latin typeface="Arial Narrow" panose="020B0606020202030204" pitchFamily="34" charset="0"/>
              </a:rPr>
              <a:t>P</a:t>
            </a:r>
            <a:r>
              <a:rPr lang="it" sz="3200" b="1" i="0" u="none" baseline="0">
                <a:latin typeface="Arial Narrow" panose="020B0606020202030204" pitchFamily="34" charset="0"/>
              </a:rPr>
              <a:t> = Prendi le nostre idee</a:t>
            </a:r>
          </a:p>
          <a:p>
            <a:pPr algn="ctr" defTabSz="685800" rtl="0"/>
            <a:r>
              <a:rPr lang="it" sz="3200" b="1" i="0" u="none" baseline="0">
                <a:solidFill>
                  <a:schemeClr val="accent1">
                    <a:lumMod val="50000"/>
                  </a:schemeClr>
                </a:solidFill>
                <a:latin typeface="Arial Narrow" panose="020B0606020202030204" pitchFamily="34" charset="0"/>
              </a:rPr>
              <a:t>O</a:t>
            </a:r>
            <a:r>
              <a:rPr lang="it" sz="3200" b="1" i="0" u="none" baseline="0">
                <a:latin typeface="Arial Narrow" panose="020B0606020202030204" pitchFamily="34" charset="0"/>
              </a:rPr>
              <a:t> = Organizza gli appunti</a:t>
            </a:r>
          </a:p>
          <a:p>
            <a:pPr algn="ctr" defTabSz="685800" rtl="0"/>
            <a:r>
              <a:rPr lang="it" sz="3200" b="1" i="0" u="none" baseline="0">
                <a:solidFill>
                  <a:schemeClr val="accent1">
                    <a:lumMod val="50000"/>
                  </a:schemeClr>
                </a:solidFill>
                <a:latin typeface="Arial Narrow" panose="020B0606020202030204" pitchFamily="34" charset="0"/>
              </a:rPr>
              <a:t>S</a:t>
            </a:r>
            <a:r>
              <a:rPr lang="it" sz="3200" b="1" i="0" u="none" baseline="0">
                <a:latin typeface="Arial Narrow" panose="020B0606020202030204" pitchFamily="34" charset="0"/>
              </a:rPr>
              <a:t> = Scrivi e aggiungi dettagli</a:t>
            </a:r>
            <a:endParaRPr lang="it" sz="3200" dirty="0">
              <a:latin typeface="Arial Narrow" panose="020B0606020202030204" pitchFamily="34" charset="0"/>
            </a:endParaRPr>
          </a:p>
          <a:p>
            <a:pPr algn="ctr" defTabSz="685800" rtl="0"/>
            <a:endParaRPr lang="it" sz="3200" dirty="0">
              <a:solidFill>
                <a:prstClr val="black"/>
              </a:solidFill>
              <a:latin typeface="Arial Narrow" panose="020B0606020202030204" pitchFamily="34" charset="0"/>
            </a:endParaRPr>
          </a:p>
          <a:p>
            <a:pPr algn="ctr" defTabSz="685800" rtl="0"/>
            <a:r>
              <a:rPr lang="it" sz="3200" b="1" i="0" u="none" baseline="0">
                <a:solidFill>
                  <a:schemeClr val="accent1">
                    <a:lumMod val="50000"/>
                  </a:schemeClr>
                </a:solidFill>
                <a:latin typeface="Arial Narrow" panose="020B0606020202030204" pitchFamily="34" charset="0"/>
              </a:rPr>
              <a:t>*</a:t>
            </a:r>
            <a:r>
              <a:rPr lang="it" sz="3200" b="1" i="0" u="none" cap="small" baseline="0">
                <a:solidFill>
                  <a:srgbClr val="B32C16">
                    <a:lumMod val="75000"/>
                  </a:srgbClr>
                </a:solidFill>
                <a:latin typeface="Arial Rounded MT Bold" pitchFamily="34" charset="0"/>
              </a:rPr>
              <a:t> </a:t>
            </a:r>
            <a:r>
              <a:rPr lang="it" b="0" i="0" u="none" baseline="0">
                <a:latin typeface="Arial Narrow" panose="020B0606020202030204" pitchFamily="34" charset="0"/>
              </a:rPr>
              <a:t>Harris et al (2008)</a:t>
            </a:r>
            <a:endParaRPr lang="it" b="1" cap="small" dirty="0">
              <a:solidFill>
                <a:srgbClr val="B32C16">
                  <a:lumMod val="75000"/>
                </a:srgbClr>
              </a:solidFill>
              <a:latin typeface="Arial Rounded MT Bold" pitchFamily="34" charset="0"/>
            </a:endParaRPr>
          </a:p>
        </p:txBody>
      </p:sp>
    </p:spTree>
    <p:extLst>
      <p:ext uri="{BB962C8B-B14F-4D97-AF65-F5344CB8AC3E}">
        <p14:creationId xmlns:p14="http://schemas.microsoft.com/office/powerpoint/2010/main" val="13418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12</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SVILUPPARE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rtl="0">
              <a:lnSpc>
                <a:spcPct val="115000"/>
              </a:lnSpc>
            </a:pPr>
            <a:endParaRPr lang="it" sz="2400" dirty="0">
              <a:latin typeface="Arial Narrow" panose="020B0606020202030204" pitchFamily="34" charset="0"/>
            </a:endParaRPr>
          </a:p>
          <a:p>
            <a:pPr algn="ctr" rtl="0">
              <a:lnSpc>
                <a:spcPct val="115000"/>
              </a:lnSpc>
            </a:pPr>
            <a:r>
              <a:rPr lang="it" sz="2400" b="0" i="0" u="none" baseline="0">
                <a:latin typeface="Arial Narrow" panose="020B0606020202030204" pitchFamily="34" charset="0"/>
              </a:rPr>
              <a:t>Attività del mondo reale per una riflessione e analisi - Creazione di casi di studio (cont.)</a:t>
            </a:r>
          </a:p>
          <a:p>
            <a:pPr lvl="0" algn="ctr" rtl="0">
              <a:lnSpc>
                <a:spcPct val="115000"/>
              </a:lnSpc>
              <a:defRPr/>
            </a:pPr>
            <a:r>
              <a:rPr lang="it" sz="2400" b="0" i="0" u="none" baseline="0">
                <a:solidFill>
                  <a:prstClr val="black"/>
                </a:solidFill>
                <a:latin typeface="Arial Narrow" panose="020B0606020202030204" pitchFamily="34" charset="0"/>
              </a:rPr>
              <a:t>Attività:</a:t>
            </a:r>
            <a:r>
              <a:rPr lang="it" sz="2400" b="0" i="0" u="none" baseline="0">
                <a:latin typeface="Arial Narrow" panose="020B0606020202030204" pitchFamily="34" charset="0"/>
              </a:rPr>
              <a:t> </a:t>
            </a:r>
            <a:r>
              <a:rPr lang="it" sz="2400" b="0" i="1" u="none" baseline="0">
                <a:solidFill>
                  <a:prstClr val="black"/>
                </a:solidFill>
                <a:latin typeface="Arial Narrow" panose="020B0606020202030204" pitchFamily="34" charset="0"/>
              </a:rPr>
              <a:t>Brainstorming 6.1- metodo 5W + 2H</a:t>
            </a:r>
          </a:p>
        </p:txBody>
      </p:sp>
    </p:spTree>
    <p:extLst>
      <p:ext uri="{BB962C8B-B14F-4D97-AF65-F5344CB8AC3E}">
        <p14:creationId xmlns:p14="http://schemas.microsoft.com/office/powerpoint/2010/main" val="23368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13</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9201152" cy="1009651"/>
          </a:xfrm>
          <a:prstGeom prst="rect">
            <a:avLst/>
          </a:prstGeom>
          <a:solidFill>
            <a:srgbClr val="DEEBF7"/>
          </a:solidFill>
          <a:ln>
            <a:noFill/>
          </a:ln>
        </p:spPr>
        <p:txBody>
          <a:bodyPr spcFirstLastPara="1" wrap="square" lIns="121900" tIns="60933" rIns="121900" bIns="60933" anchor="ctr" anchorCtr="0">
            <a:noAutofit/>
          </a:bodyPr>
          <a:lstStyle/>
          <a:p>
            <a:pPr lvl="0" algn="ctr" rtl="0">
              <a:lnSpc>
                <a:spcPct val="115000"/>
              </a:lnSpc>
              <a:defRPr/>
            </a:pPr>
            <a:r>
              <a:rPr lang="it" sz="4000" b="1" i="0" u="none" baseline="0" dirty="0">
                <a:solidFill>
                  <a:prstClr val="black"/>
                </a:solidFill>
                <a:latin typeface="Arial Narrow" panose="020B0606020202030204" pitchFamily="34" charset="0"/>
              </a:rPr>
              <a:t>Attività:</a:t>
            </a:r>
            <a:r>
              <a:rPr lang="it" sz="4000" b="1" i="0" u="none" baseline="0" dirty="0">
                <a:latin typeface="Arial Narrow" panose="020B0606020202030204" pitchFamily="34" charset="0"/>
              </a:rPr>
              <a:t> </a:t>
            </a:r>
            <a:r>
              <a:rPr lang="it" sz="4000" b="1" i="1" u="none" baseline="0" dirty="0">
                <a:solidFill>
                  <a:prstClr val="black"/>
                </a:solidFill>
                <a:latin typeface="Arial Narrow" panose="020B0606020202030204" pitchFamily="34" charset="0"/>
              </a:rPr>
              <a:t>Brainstorming 6.1 - metodo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rtl="0">
              <a:buClr>
                <a:schemeClr val="accent5">
                  <a:lumMod val="50000"/>
                </a:schemeClr>
              </a:buClr>
            </a:pPr>
            <a:r>
              <a:rPr lang="it" sz="3600" b="1" i="0" u="none" baseline="0">
                <a:solidFill>
                  <a:srgbClr val="C00000"/>
                </a:solidFill>
                <a:latin typeface="Arial Narrow" panose="020B0606020202030204" pitchFamily="34" charset="0"/>
              </a:rPr>
              <a:t>5 W</a:t>
            </a:r>
            <a:r>
              <a:rPr lang="it" sz="3600" b="1" i="0" u="none" baseline="30000">
                <a:solidFill>
                  <a:srgbClr val="C00000"/>
                </a:solidFill>
                <a:latin typeface="Arial Narrow" panose="020B0606020202030204" pitchFamily="34" charset="0"/>
              </a:rPr>
              <a:t>*</a:t>
            </a:r>
          </a:p>
          <a:p>
            <a:pPr marL="1797050" indent="-1528763" algn="l" rtl="0">
              <a:buClr>
                <a:srgbClr val="C00000"/>
              </a:buClr>
              <a:buFontTx/>
              <a:buAutoNum type="arabicPeriod"/>
            </a:pPr>
            <a:r>
              <a:rPr lang="it" sz="3600" b="1" i="0" u="none" baseline="0">
                <a:solidFill>
                  <a:srgbClr val="C00000"/>
                </a:solidFill>
                <a:latin typeface="Arial Narrow" panose="020B0606020202030204" pitchFamily="34" charset="0"/>
              </a:rPr>
              <a:t>C</a:t>
            </a:r>
            <a:r>
              <a:rPr lang="it" b="0" i="0" u="none" baseline="0">
                <a:solidFill>
                  <a:srgbClr val="000000"/>
                </a:solidFill>
                <a:latin typeface="Arial Narrow" pitchFamily="34" charset="0"/>
              </a:rPr>
              <a:t>hi sono i personaggi?</a:t>
            </a:r>
          </a:p>
          <a:p>
            <a:pPr marL="1797050" indent="-1528763" algn="l" rtl="0">
              <a:buClr>
                <a:srgbClr val="C00000"/>
              </a:buClr>
              <a:buFontTx/>
              <a:buAutoNum type="arabicPeriod"/>
            </a:pPr>
            <a:r>
              <a:rPr lang="it" sz="3600" b="1" i="0" u="none" baseline="0">
                <a:solidFill>
                  <a:srgbClr val="C00000"/>
                </a:solidFill>
                <a:latin typeface="Arial Narrow" panose="020B0606020202030204" pitchFamily="34" charset="0"/>
              </a:rPr>
              <a:t>D</a:t>
            </a:r>
            <a:r>
              <a:rPr lang="it" b="0" i="0" u="none" baseline="0">
                <a:solidFill>
                  <a:srgbClr val="000000"/>
                </a:solidFill>
                <a:latin typeface="Arial Narrow" pitchFamily="34" charset="0"/>
              </a:rPr>
              <a:t>ove si svolge la scena?</a:t>
            </a:r>
          </a:p>
          <a:p>
            <a:pPr marL="1797050" indent="-1528763" algn="l" rtl="0">
              <a:buClr>
                <a:srgbClr val="C00000"/>
              </a:buClr>
              <a:buFontTx/>
              <a:buAutoNum type="arabicPeriod"/>
            </a:pPr>
            <a:r>
              <a:rPr lang="it" sz="3600" b="1" i="0" u="none" baseline="0">
                <a:solidFill>
                  <a:srgbClr val="C00000"/>
                </a:solidFill>
                <a:latin typeface="Arial Narrow" panose="020B0606020202030204" pitchFamily="34" charset="0"/>
              </a:rPr>
              <a:t>D</a:t>
            </a:r>
            <a:r>
              <a:rPr lang="it" b="0" i="0" u="none" baseline="0">
                <a:solidFill>
                  <a:srgbClr val="000000"/>
                </a:solidFill>
                <a:latin typeface="Arial Narrow" pitchFamily="34" charset="0"/>
              </a:rPr>
              <a:t>i quale situazione si tratta?</a:t>
            </a:r>
          </a:p>
          <a:p>
            <a:pPr marL="1797050" indent="-1528763" algn="l" rtl="0">
              <a:buClr>
                <a:srgbClr val="C00000"/>
              </a:buClr>
              <a:buFontTx/>
              <a:buAutoNum type="arabicPeriod"/>
            </a:pPr>
            <a:r>
              <a:rPr lang="it" sz="3600" b="1" i="0" u="none" baseline="0">
                <a:solidFill>
                  <a:srgbClr val="C00000"/>
                </a:solidFill>
                <a:latin typeface="Arial Narrow" panose="020B0606020202030204" pitchFamily="34" charset="0"/>
              </a:rPr>
              <a:t>C</a:t>
            </a:r>
            <a:r>
              <a:rPr lang="it" b="0" i="0" u="none" baseline="0">
                <a:solidFill>
                  <a:srgbClr val="000000"/>
                </a:solidFill>
                <a:latin typeface="Arial Narrow" pitchFamily="34" charset="0"/>
              </a:rPr>
              <a:t>ome inizia la scena?</a:t>
            </a:r>
          </a:p>
          <a:p>
            <a:pPr marL="1797050" indent="-1528763" algn="l" rtl="0">
              <a:buClr>
                <a:srgbClr val="C00000"/>
              </a:buClr>
              <a:buFontTx/>
              <a:buAutoNum type="arabicPeriod"/>
            </a:pPr>
            <a:r>
              <a:rPr lang="it" sz="3600" b="1" i="0" u="none" baseline="0">
                <a:solidFill>
                  <a:srgbClr val="C00000"/>
                </a:solidFill>
                <a:latin typeface="Arial Narrow" panose="020B0606020202030204" pitchFamily="34" charset="0"/>
              </a:rPr>
              <a:t>C</a:t>
            </a:r>
            <a:r>
              <a:rPr lang="it" b="0" i="0" u="none" baseline="0">
                <a:solidFill>
                  <a:srgbClr val="000000"/>
                </a:solidFill>
                <a:latin typeface="Arial Narrow" pitchFamily="34" charset="0"/>
              </a:rPr>
              <a:t>osa succede dopo?</a:t>
            </a:r>
          </a:p>
          <a:p>
            <a:pPr algn="l" rtl="0">
              <a:buClr>
                <a:srgbClr val="C00000"/>
              </a:buClr>
            </a:pPr>
            <a:endParaRPr lang="it" dirty="0">
              <a:solidFill>
                <a:srgbClr val="000000"/>
              </a:solidFill>
              <a:latin typeface="Arial Narrow" pitchFamily="34" charset="0"/>
            </a:endParaRPr>
          </a:p>
          <a:p>
            <a:pPr algn="l" rtl="0">
              <a:buClr>
                <a:srgbClr val="C00000"/>
              </a:buClr>
            </a:pPr>
            <a:r>
              <a:rPr lang="it" sz="1400" b="0" i="0" u="none" baseline="0">
                <a:solidFill>
                  <a:srgbClr val="000000"/>
                </a:solidFill>
                <a:latin typeface="Arial Narrow" pitchFamily="34" charset="0"/>
              </a:rPr>
              <a:t>* Adattato da </a:t>
            </a:r>
            <a:r>
              <a:rPr lang="it" sz="1400" b="0" i="0" u="none" baseline="0">
                <a:latin typeface="Arial Narrow" panose="020B0606020202030204" pitchFamily="34" charset="0"/>
              </a:rPr>
              <a:t>Harris et al. (2008)</a:t>
            </a:r>
            <a:endParaRPr lang="it" sz="1400" b="1" cap="small" dirty="0">
              <a:solidFill>
                <a:srgbClr val="B32C16">
                  <a:lumMod val="75000"/>
                </a:srgbClr>
              </a:solidFill>
              <a:latin typeface="Arial Rounded MT Bold" pitchFamily="34" charset="0"/>
            </a:endParaRPr>
          </a:p>
          <a:p>
            <a:pPr algn="ctr" defTabSz="685800" rtl="0"/>
            <a:endParaRPr lang="it" b="1" cap="small" dirty="0">
              <a:solidFill>
                <a:srgbClr val="B32C16">
                  <a:lumMod val="75000"/>
                </a:srgbClr>
              </a:solidFill>
              <a:latin typeface="Arial Rounded MT Bold" pitchFamily="34" charset="0"/>
            </a:endParaRPr>
          </a:p>
        </p:txBody>
      </p:sp>
      <p:pic>
        <p:nvPicPr>
          <p:cNvPr id="9" name="Imagem 12" descr="https://t3.ftcdn.net/jpg/02/92/35/12/240_F_292351283_TbC2oYyy1sTMtRfW1ady444JiaWYlKA5.jpg">
            <a:extLst>
              <a:ext uri="{FF2B5EF4-FFF2-40B4-BE49-F238E27FC236}">
                <a16:creationId xmlns:a16="http://schemas.microsoft.com/office/drawing/2014/main" id="{F4495227-E211-D247-AAEF-39F56A479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0611" y="2436479"/>
            <a:ext cx="723900" cy="666638"/>
          </a:xfrm>
          <a:prstGeom prst="rect">
            <a:avLst/>
          </a:prstGeom>
          <a:noFill/>
          <a:ln>
            <a:noFill/>
          </a:ln>
        </p:spPr>
      </p:pic>
      <p:pic>
        <p:nvPicPr>
          <p:cNvPr id="10" name="Imagem 18" descr="https://t3.ftcdn.net/jpg/04/18/33/88/240_F_418338873_qii8fIFuwYXAlNIRFjARSjFhHtZweW6L.jpg">
            <a:extLst>
              <a:ext uri="{FF2B5EF4-FFF2-40B4-BE49-F238E27FC236}">
                <a16:creationId xmlns:a16="http://schemas.microsoft.com/office/drawing/2014/main" id="{FA40D692-793E-964C-9086-BE4B30E606B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3887" y="3066535"/>
            <a:ext cx="1253527" cy="544456"/>
          </a:xfrm>
          <a:prstGeom prst="rect">
            <a:avLst/>
          </a:prstGeom>
          <a:noFill/>
          <a:ln>
            <a:noFill/>
          </a:ln>
        </p:spPr>
      </p:pic>
      <p:pic>
        <p:nvPicPr>
          <p:cNvPr id="11" name="Imagem 19" descr="https://t4.ftcdn.net/jpg/02/48/77/85/240_F_248778565_Iwubwr3sZwSCZe0b6R8Su4pmqpMYbcdj.jpg">
            <a:extLst>
              <a:ext uri="{FF2B5EF4-FFF2-40B4-BE49-F238E27FC236}">
                <a16:creationId xmlns:a16="http://schemas.microsoft.com/office/drawing/2014/main" id="{397CC0BB-A257-7847-B338-0A9D2118FF3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3067" y="4290213"/>
            <a:ext cx="1004346" cy="509288"/>
          </a:xfrm>
          <a:prstGeom prst="rect">
            <a:avLst/>
          </a:prstGeom>
          <a:noFill/>
          <a:ln>
            <a:noFill/>
          </a:ln>
        </p:spPr>
      </p:pic>
      <p:pic>
        <p:nvPicPr>
          <p:cNvPr id="12" name="Imagem 20" descr="https://t3.ftcdn.net/jpg/02/42/17/60/240_F_242176010_bYcXGjbn5bm29wr8RRKyE7HqbahknldF.jpg">
            <a:extLst>
              <a:ext uri="{FF2B5EF4-FFF2-40B4-BE49-F238E27FC236}">
                <a16:creationId xmlns:a16="http://schemas.microsoft.com/office/drawing/2014/main" id="{452AEE35-CCA7-094D-BE15-61CC6CCEC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9739" y="3610991"/>
            <a:ext cx="754773" cy="679222"/>
          </a:xfrm>
          <a:prstGeom prst="rect">
            <a:avLst/>
          </a:prstGeom>
          <a:noFill/>
          <a:ln>
            <a:noFill/>
          </a:ln>
        </p:spPr>
      </p:pic>
      <p:pic>
        <p:nvPicPr>
          <p:cNvPr id="13" name="Imagem 21" descr="https://t3.ftcdn.net/jpg/02/87/67/48/240_F_287674812_z5CL1FTUb9KiGT8rZzQsTWUQyahxICZ7.jpg">
            <a:extLst>
              <a:ext uri="{FF2B5EF4-FFF2-40B4-BE49-F238E27FC236}">
                <a16:creationId xmlns:a16="http://schemas.microsoft.com/office/drawing/2014/main" id="{2A494E7D-9ACF-FE45-A052-4A9B5584E4A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5174" y="4798087"/>
            <a:ext cx="723900" cy="723900"/>
          </a:xfrm>
          <a:prstGeom prst="rect">
            <a:avLst/>
          </a:prstGeom>
          <a:noFill/>
          <a:ln>
            <a:noFill/>
          </a:ln>
        </p:spPr>
      </p:pic>
      <p:sp>
        <p:nvSpPr>
          <p:cNvPr id="14" name="Retângulo 22">
            <a:extLst>
              <a:ext uri="{FF2B5EF4-FFF2-40B4-BE49-F238E27FC236}">
                <a16:creationId xmlns:a16="http://schemas.microsoft.com/office/drawing/2014/main" id="{634BA7F2-67F8-9A43-8297-CFBCADC9F862}"/>
              </a:ext>
            </a:extLst>
          </p:cNvPr>
          <p:cNvSpPr/>
          <p:nvPr/>
        </p:nvSpPr>
        <p:spPr>
          <a:xfrm>
            <a:off x="7924670" y="5478723"/>
            <a:ext cx="2114681" cy="324384"/>
          </a:xfrm>
          <a:prstGeom prst="rect">
            <a:avLst/>
          </a:prstGeom>
        </p:spPr>
        <p:txBody>
          <a:bodyPr wrap="square">
            <a:spAutoFit/>
          </a:bodyPr>
          <a:lstStyle/>
          <a:p>
            <a:pPr algn="ctr" rtl="0">
              <a:lnSpc>
                <a:spcPct val="115000"/>
              </a:lnSpc>
            </a:pPr>
            <a:r>
              <a:rPr lang="it" sz="1400" b="0" i="0" u="none" baseline="0">
                <a:latin typeface="Times New Roman" panose="02020603050405020304" pitchFamily="18" charset="0"/>
                <a:ea typeface="Calibri" panose="020F0502020204030204" pitchFamily="34" charset="0"/>
                <a:cs typeface="Vrinda"/>
              </a:rPr>
              <a:t>(Immagini gratuite Adobe Stock)</a:t>
            </a:r>
            <a:endParaRPr lang="i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74319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9189413" cy="1009651"/>
          </a:xfrm>
          <a:prstGeom prst="rect">
            <a:avLst/>
          </a:prstGeom>
          <a:solidFill>
            <a:srgbClr val="DEEBF7"/>
          </a:solidFill>
          <a:ln>
            <a:noFill/>
          </a:ln>
        </p:spPr>
        <p:txBody>
          <a:bodyPr spcFirstLastPara="1" wrap="square" lIns="121900" tIns="60933" rIns="121900" bIns="60933" anchor="ctr" anchorCtr="0">
            <a:noAutofit/>
          </a:bodyPr>
          <a:lstStyle/>
          <a:p>
            <a:pPr lvl="0" algn="ctr" rtl="0">
              <a:lnSpc>
                <a:spcPct val="115000"/>
              </a:lnSpc>
              <a:defRPr/>
            </a:pPr>
            <a:r>
              <a:rPr lang="it" sz="4000" b="1" i="0" u="none" baseline="0" dirty="0">
                <a:solidFill>
                  <a:prstClr val="black"/>
                </a:solidFill>
                <a:latin typeface="Arial Narrow" panose="020B0606020202030204" pitchFamily="34" charset="0"/>
              </a:rPr>
              <a:t>Attività:</a:t>
            </a:r>
            <a:r>
              <a:rPr lang="it" sz="4000" b="1" i="0" u="none" baseline="0" dirty="0">
                <a:latin typeface="Arial Narrow" panose="020B0606020202030204" pitchFamily="34" charset="0"/>
              </a:rPr>
              <a:t> </a:t>
            </a:r>
            <a:r>
              <a:rPr lang="it" sz="4000" b="1" i="1" u="none" baseline="0" dirty="0">
                <a:solidFill>
                  <a:prstClr val="black"/>
                </a:solidFill>
                <a:latin typeface="Arial Narrow" panose="020B0606020202030204" pitchFamily="34" charset="0"/>
              </a:rPr>
              <a:t>Brainstorming 6.1 - metodo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rtl="0">
              <a:buClr>
                <a:schemeClr val="accent5">
                  <a:lumMod val="50000"/>
                </a:schemeClr>
              </a:buClr>
            </a:pPr>
            <a:r>
              <a:rPr lang="it" sz="4400" b="1" i="0" u="none" baseline="0">
                <a:solidFill>
                  <a:srgbClr val="C00000"/>
                </a:solidFill>
                <a:latin typeface="Arial Narrow" panose="020B0606020202030204" pitchFamily="34" charset="0"/>
              </a:rPr>
              <a:t>2 H*</a:t>
            </a:r>
          </a:p>
          <a:p>
            <a:pPr algn="ctr" rtl="0">
              <a:buClr>
                <a:schemeClr val="accent5">
                  <a:lumMod val="50000"/>
                </a:schemeClr>
              </a:buClr>
            </a:pPr>
            <a:endParaRPr lang="it" sz="4400" b="1" dirty="0">
              <a:solidFill>
                <a:srgbClr val="C00000"/>
              </a:solidFill>
              <a:latin typeface="Arial Narrow" panose="020B0606020202030204" pitchFamily="34" charset="0"/>
            </a:endParaRPr>
          </a:p>
          <a:p>
            <a:pPr marL="1797050" indent="-1528763" algn="l" rtl="0">
              <a:buClr>
                <a:srgbClr val="C00000"/>
              </a:buClr>
              <a:buFontTx/>
              <a:buAutoNum type="arabicPeriod"/>
            </a:pPr>
            <a:r>
              <a:rPr lang="it" sz="4400" b="1" i="0" u="none" baseline="0">
                <a:solidFill>
                  <a:srgbClr val="C00000"/>
                </a:solidFill>
                <a:latin typeface="Arial Narrow" panose="020B0606020202030204" pitchFamily="34" charset="0"/>
              </a:rPr>
              <a:t>C</a:t>
            </a:r>
            <a:r>
              <a:rPr lang="it" sz="2400" b="0" i="0" u="none" baseline="0">
                <a:solidFill>
                  <a:srgbClr val="000000"/>
                </a:solidFill>
                <a:latin typeface="Arial Narrow" pitchFamily="34" charset="0"/>
              </a:rPr>
              <a:t>ome finisce la scena?</a:t>
            </a:r>
          </a:p>
          <a:p>
            <a:pPr marL="1797050" indent="-1528763" algn="l" rtl="0">
              <a:buClr>
                <a:srgbClr val="C00000"/>
              </a:buClr>
              <a:buFontTx/>
              <a:buAutoNum type="arabicPeriod"/>
            </a:pPr>
            <a:r>
              <a:rPr lang="it" sz="4400" b="1" i="0" u="none" baseline="0">
                <a:solidFill>
                  <a:srgbClr val="C00000"/>
                </a:solidFill>
                <a:latin typeface="Arial Narrow" panose="020B0606020202030204" pitchFamily="34" charset="0"/>
              </a:rPr>
              <a:t>C</a:t>
            </a:r>
            <a:r>
              <a:rPr lang="it" sz="2400" b="0" i="0" u="none" baseline="0">
                <a:solidFill>
                  <a:srgbClr val="000000"/>
                </a:solidFill>
                <a:latin typeface="Arial Narrow" pitchFamily="34" charset="0"/>
              </a:rPr>
              <a:t>ome si sentono i personaggi?</a:t>
            </a:r>
          </a:p>
          <a:p>
            <a:pPr marL="1797050" indent="-1528763" algn="l" rtl="0">
              <a:buClr>
                <a:srgbClr val="C00000"/>
              </a:buClr>
              <a:buFontTx/>
              <a:buAutoNum type="arabicPeriod"/>
            </a:pPr>
            <a:endParaRPr lang="it" sz="2400" dirty="0">
              <a:solidFill>
                <a:srgbClr val="000000"/>
              </a:solidFill>
              <a:latin typeface="Arial Narrow" pitchFamily="34" charset="0"/>
            </a:endParaRPr>
          </a:p>
          <a:p>
            <a:pPr marL="268287" algn="l" rtl="0">
              <a:buClr>
                <a:srgbClr val="C00000"/>
              </a:buClr>
            </a:pPr>
            <a:endParaRPr lang="it" sz="2400" b="1" dirty="0">
              <a:solidFill>
                <a:srgbClr val="C00000"/>
              </a:solidFill>
              <a:latin typeface="Arial Narrow" panose="020B0606020202030204" pitchFamily="34" charset="0"/>
            </a:endParaRPr>
          </a:p>
          <a:p>
            <a:pPr marL="268287" algn="l" rtl="0">
              <a:buClr>
                <a:srgbClr val="C00000"/>
              </a:buClr>
            </a:pPr>
            <a:r>
              <a:rPr lang="it" sz="2400" b="1" i="0" u="none" baseline="0">
                <a:solidFill>
                  <a:srgbClr val="C00000"/>
                </a:solidFill>
                <a:latin typeface="Arial Narrow" panose="020B0606020202030204" pitchFamily="34" charset="0"/>
              </a:rPr>
              <a:t>* </a:t>
            </a:r>
            <a:r>
              <a:rPr lang="it" b="0" i="0" u="none" baseline="0">
                <a:solidFill>
                  <a:srgbClr val="000000"/>
                </a:solidFill>
                <a:latin typeface="Arial Narrow" pitchFamily="34" charset="0"/>
              </a:rPr>
              <a:t>Adattato da </a:t>
            </a:r>
            <a:r>
              <a:rPr lang="it" b="0" i="0" u="none" baseline="0">
                <a:latin typeface="Arial Narrow" panose="020B0606020202030204" pitchFamily="34" charset="0"/>
              </a:rPr>
              <a:t>Harris et al. (2008)</a:t>
            </a:r>
            <a:endParaRPr lang="it" cap="small" dirty="0">
              <a:solidFill>
                <a:srgbClr val="B32C16">
                  <a:lumMod val="75000"/>
                </a:srgbClr>
              </a:solidFill>
              <a:latin typeface="Arial Rounded MT Bold" pitchFamily="34" charset="0"/>
            </a:endParaRPr>
          </a:p>
        </p:txBody>
      </p:sp>
      <p:pic>
        <p:nvPicPr>
          <p:cNvPr id="15" name="Picture 2" descr="https://t3.ftcdn.net/jpg/02/14/36/04/240_F_214360442_GRepOGrA6aWRFGodCGMVpjc4du91oNIv.jpg">
            <a:extLst>
              <a:ext uri="{FF2B5EF4-FFF2-40B4-BE49-F238E27FC236}">
                <a16:creationId xmlns:a16="http://schemas.microsoft.com/office/drawing/2014/main" id="{6FA249E4-9FB7-DA48-9412-C0DA58967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0600" y="3610258"/>
            <a:ext cx="1383181" cy="77743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upo 2">
            <a:extLst>
              <a:ext uri="{FF2B5EF4-FFF2-40B4-BE49-F238E27FC236}">
                <a16:creationId xmlns:a16="http://schemas.microsoft.com/office/drawing/2014/main" id="{6BF4516F-DF3F-6A42-B954-E33445FCADE3}"/>
              </a:ext>
            </a:extLst>
          </p:cNvPr>
          <p:cNvGrpSpPr/>
          <p:nvPr/>
        </p:nvGrpSpPr>
        <p:grpSpPr>
          <a:xfrm>
            <a:off x="8320141" y="4387690"/>
            <a:ext cx="1707471" cy="582760"/>
            <a:chOff x="6451902" y="3835563"/>
            <a:chExt cx="1707471" cy="582760"/>
          </a:xfrm>
        </p:grpSpPr>
        <p:pic>
          <p:nvPicPr>
            <p:cNvPr id="17" name="Picture 8" descr="https://t3.ftcdn.net/jpg/00/83/19/86/240_F_83198611_pIYPe3Y70q2K5fOnztXjjlX6yh05G5Zw.jpg">
              <a:extLst>
                <a:ext uri="{FF2B5EF4-FFF2-40B4-BE49-F238E27FC236}">
                  <a16:creationId xmlns:a16="http://schemas.microsoft.com/office/drawing/2014/main" id="{C5F1B624-4259-884B-A55F-BD8EF9CE32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1902" y="3835563"/>
              <a:ext cx="560270" cy="5602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t3.ftcdn.net/jpg/00/83/20/04/240_F_83200495_TLNjJe4NlCFBaoPweqMrWzQek44NKKne.jpg">
              <a:extLst>
                <a:ext uri="{FF2B5EF4-FFF2-40B4-BE49-F238E27FC236}">
                  <a16:creationId xmlns:a16="http://schemas.microsoft.com/office/drawing/2014/main" id="{B8F3273F-BEC3-C44B-9414-574BDB2722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501" y="3854008"/>
              <a:ext cx="541112" cy="54111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https://t3.ftcdn.net/jpg/00/83/19/88/240_F_83198867_hu4Za2aCMCwnDVIZntRbYwUXu1j3zwNW.jpg">
              <a:extLst>
                <a:ext uri="{FF2B5EF4-FFF2-40B4-BE49-F238E27FC236}">
                  <a16:creationId xmlns:a16="http://schemas.microsoft.com/office/drawing/2014/main" id="{5254A9E3-3382-1943-A71F-886CA6934A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6613" y="3835563"/>
              <a:ext cx="582760" cy="582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tângulo 18">
            <a:extLst>
              <a:ext uri="{FF2B5EF4-FFF2-40B4-BE49-F238E27FC236}">
                <a16:creationId xmlns:a16="http://schemas.microsoft.com/office/drawing/2014/main" id="{01FCEAA5-BC57-7F4C-8BAD-B040EB6D1E3F}"/>
              </a:ext>
            </a:extLst>
          </p:cNvPr>
          <p:cNvSpPr/>
          <p:nvPr/>
        </p:nvSpPr>
        <p:spPr>
          <a:xfrm>
            <a:off x="8116955" y="4886011"/>
            <a:ext cx="2114681" cy="324384"/>
          </a:xfrm>
          <a:prstGeom prst="rect">
            <a:avLst/>
          </a:prstGeom>
        </p:spPr>
        <p:txBody>
          <a:bodyPr wrap="none">
            <a:spAutoFit/>
          </a:bodyPr>
          <a:lstStyle/>
          <a:p>
            <a:pPr algn="ctr" rtl="0">
              <a:lnSpc>
                <a:spcPct val="115000"/>
              </a:lnSpc>
            </a:pPr>
            <a:r>
              <a:rPr lang="it" sz="1400" b="0" i="0" u="none" baseline="0">
                <a:latin typeface="Times New Roman" panose="02020603050405020304" pitchFamily="18" charset="0"/>
                <a:ea typeface="Calibri" panose="020F0502020204030204" pitchFamily="34" charset="0"/>
                <a:cs typeface="Vrinda"/>
              </a:rPr>
              <a:t>(Immagini gratuite Adobe Stock)</a:t>
            </a:r>
            <a:endParaRPr lang="i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82399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259449"/>
            <a:ext cx="12192000" cy="2339102"/>
          </a:xfrm>
          <a:prstGeom prst="rect">
            <a:avLst/>
          </a:prstGeom>
          <a:solidFill>
            <a:schemeClr val="accent6">
              <a:lumMod val="40000"/>
              <a:lumOff val="60000"/>
            </a:schemeClr>
          </a:solidFill>
        </p:spPr>
        <p:txBody>
          <a:bodyPr wrap="square">
            <a:spAutoFit/>
          </a:bodyPr>
          <a:lstStyle/>
          <a:p>
            <a:pPr algn="ctr" rtl="0"/>
            <a:endParaRPr lang="it" sz="2400" b="1" dirty="0">
              <a:latin typeface="Arial Narrow" panose="020B0606020202030204" pitchFamily="34" charset="0"/>
            </a:endParaRPr>
          </a:p>
          <a:p>
            <a:pPr algn="l" rtl="0"/>
            <a:r>
              <a:rPr lang="it" b="0" i="0" u="none" baseline="0"/>
              <a:t> </a:t>
            </a:r>
            <a:endParaRPr lang="it" dirty="0"/>
          </a:p>
          <a:p>
            <a:pPr algn="ctr" rtl="0"/>
            <a:r>
              <a:rPr lang="it" sz="2800" b="1" i="0" u="none" baseline="0">
                <a:latin typeface="Arial Narrow" panose="020B0606020202030204" pitchFamily="34" charset="0"/>
              </a:rPr>
              <a:t>10:15 – 10:45 </a:t>
            </a:r>
            <a:endParaRPr lang="it" sz="2800" dirty="0">
              <a:latin typeface="Arial Narrow" panose="020B0606020202030204" pitchFamily="34" charset="0"/>
            </a:endParaRPr>
          </a:p>
          <a:p>
            <a:pPr algn="ctr" rtl="0"/>
            <a:r>
              <a:rPr lang="it" sz="2800" b="1" i="0" u="none" baseline="0">
                <a:latin typeface="Arial Narrow" panose="020B0606020202030204" pitchFamily="34" charset="0"/>
              </a:rPr>
              <a:t>Pausa</a:t>
            </a:r>
            <a:r>
              <a:rPr lang="it" b="1" i="0" u="none" baseline="0"/>
              <a:t> </a:t>
            </a:r>
            <a:endParaRPr lang="it" dirty="0"/>
          </a:p>
          <a:p>
            <a:pPr algn="ctr" rtl="0"/>
            <a:endParaRPr lang="it" sz="2400" b="1" dirty="0">
              <a:latin typeface="Arial Narrow" panose="020B0606020202030204" pitchFamily="34" charset="0"/>
            </a:endParaRPr>
          </a:p>
          <a:p>
            <a:pPr algn="ctr" rtl="0"/>
            <a:endParaRPr lang="it"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pPr algn="l" rtl="0"/>
              <a:r>
                <a:rPr lang="it" sz="800" b="0" i="0" u="none" baseline="0">
                  <a:latin typeface="Arial Narrow" panose="020B0606020202030204" pitchFamily="34" charset="0"/>
                  <a:ea typeface="Times New Roman" panose="02020603050405020304" pitchFamily="18" charset="0"/>
                  <a:cs typeface="Arial" panose="020B0604020202020204" pitchFamily="34"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pPr algn="r" rtl="0"/>
            <a:fld id="{35BA1E5D-A24E-4249-ACDB-C6F8AD62BBF2}" type="slidenum">
              <a:rPr/>
              <a:t>15</a:t>
            </a:fld>
            <a:endParaRPr lang="it"/>
          </a:p>
        </p:txBody>
      </p:sp>
    </p:spTree>
    <p:extLst>
      <p:ext uri="{BB962C8B-B14F-4D97-AF65-F5344CB8AC3E}">
        <p14:creationId xmlns:p14="http://schemas.microsoft.com/office/powerpoint/2010/main" val="20927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16</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SVILUPPARE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rtl="0">
              <a:lnSpc>
                <a:spcPct val="115000"/>
              </a:lnSpc>
            </a:pPr>
            <a:endParaRPr lang="it" sz="2400" dirty="0">
              <a:latin typeface="Arial Narrow" panose="020B0606020202030204" pitchFamily="34" charset="0"/>
            </a:endParaRPr>
          </a:p>
          <a:p>
            <a:pPr algn="ctr" rtl="0">
              <a:lnSpc>
                <a:spcPct val="115000"/>
              </a:lnSpc>
            </a:pPr>
            <a:r>
              <a:rPr lang="it" sz="2400" b="0" i="0" u="none" baseline="0">
                <a:latin typeface="Arial Narrow" panose="020B0606020202030204" pitchFamily="34" charset="0"/>
              </a:rPr>
              <a:t>Casi di studio per la riflessione e l'analisi </a:t>
            </a:r>
          </a:p>
          <a:p>
            <a:pPr algn="ctr" rtl="0">
              <a:lnSpc>
                <a:spcPct val="115000"/>
              </a:lnSpc>
            </a:pPr>
            <a:r>
              <a:rPr lang="it" sz="2400" b="0" i="0" u="none" baseline="0">
                <a:latin typeface="Arial Narrow" panose="020B0606020202030204" pitchFamily="34" charset="0"/>
              </a:rPr>
              <a:t>Attività: </a:t>
            </a:r>
            <a:r>
              <a:rPr lang="it" sz="2400" b="0" i="1" u="none" baseline="0">
                <a:latin typeface="Arial Narrow" panose="020B0606020202030204" pitchFamily="34" charset="0"/>
              </a:rPr>
              <a:t>Interpretare i casi di studio </a:t>
            </a:r>
          </a:p>
        </p:txBody>
      </p:sp>
    </p:spTree>
    <p:extLst>
      <p:ext uri="{BB962C8B-B14F-4D97-AF65-F5344CB8AC3E}">
        <p14:creationId xmlns:p14="http://schemas.microsoft.com/office/powerpoint/2010/main" val="6539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17</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607301" cy="1009651"/>
          </a:xfrm>
          <a:prstGeom prst="rect">
            <a:avLst/>
          </a:prstGeom>
          <a:solidFill>
            <a:srgbClr val="DEEBF7"/>
          </a:solidFill>
          <a:ln>
            <a:noFill/>
          </a:ln>
        </p:spPr>
        <p:txBody>
          <a:bodyPr spcFirstLastPara="1" wrap="square" lIns="121900" tIns="60933" rIns="121900" bIns="60933" anchor="ctr" anchorCtr="0">
            <a:noAutofit/>
          </a:bodyPr>
          <a:lstStyle/>
          <a:p>
            <a:pPr algn="l" rtl="0">
              <a:lnSpc>
                <a:spcPct val="115000"/>
              </a:lnSpc>
            </a:pPr>
            <a:r>
              <a:rPr lang="it" sz="4000" b="1" i="0" u="none" baseline="0" dirty="0">
                <a:latin typeface="Arial Narrow" panose="020B0606020202030204" pitchFamily="34" charset="0"/>
              </a:rPr>
              <a:t>Attività: </a:t>
            </a:r>
            <a:r>
              <a:rPr lang="it" sz="4000" b="1" i="1" u="none" baseline="0" dirty="0">
                <a:latin typeface="Arial Narrow" panose="020B0606020202030204" pitchFamily="34" charset="0"/>
              </a:rPr>
              <a:t>Interpretare i casi di studio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70074"/>
            <a:ext cx="10515600" cy="4351338"/>
          </a:xfrm>
          <a:prstGeom prst="rect">
            <a:avLst/>
          </a:prstGeom>
          <a:solidFill>
            <a:srgbClr val="DEEBF7"/>
          </a:solidFill>
          <a:ln>
            <a:noFill/>
          </a:ln>
        </p:spPr>
        <p:txBody>
          <a:bodyPr spcFirstLastPara="1" wrap="square" lIns="121900" tIns="60933" rIns="121900" bIns="60933" anchor="t" anchorCtr="0">
            <a:noAutofit/>
          </a:bodyPr>
          <a:lstStyle/>
          <a:p>
            <a:pPr algn="just" rtl="0">
              <a:buClr>
                <a:srgbClr val="7598D9">
                  <a:lumMod val="50000"/>
                </a:srgbClr>
              </a:buClr>
              <a:defRPr/>
            </a:pPr>
            <a:r>
              <a:rPr lang="it" sz="3600" b="1" i="0" u="none" kern="0" baseline="0">
                <a:solidFill>
                  <a:schemeClr val="accent1">
                    <a:lumMod val="75000"/>
                  </a:schemeClr>
                </a:solidFill>
                <a:latin typeface="Arial Narrow" panose="020B0606020202030204" pitchFamily="34" charset="0"/>
              </a:rPr>
              <a:t>Facciamo il gioco di ruolo!</a:t>
            </a:r>
          </a:p>
        </p:txBody>
      </p:sp>
      <p:sp>
        <p:nvSpPr>
          <p:cNvPr id="21" name="Retângulo 1">
            <a:extLst>
              <a:ext uri="{FF2B5EF4-FFF2-40B4-BE49-F238E27FC236}">
                <a16:creationId xmlns:a16="http://schemas.microsoft.com/office/drawing/2014/main" id="{26CD362F-D608-5545-B900-05B92D7CA85F}"/>
              </a:ext>
            </a:extLst>
          </p:cNvPr>
          <p:cNvSpPr/>
          <p:nvPr/>
        </p:nvSpPr>
        <p:spPr>
          <a:xfrm>
            <a:off x="2044700" y="3216463"/>
            <a:ext cx="3187700" cy="1938992"/>
          </a:xfrm>
          <a:prstGeom prst="rect">
            <a:avLst/>
          </a:prstGeom>
          <a:solidFill>
            <a:schemeClr val="accent3">
              <a:lumMod val="20000"/>
              <a:lumOff val="80000"/>
            </a:schemeClr>
          </a:solidFill>
        </p:spPr>
        <p:txBody>
          <a:bodyPr wrap="square">
            <a:spAutoFit/>
          </a:bodyPr>
          <a:lstStyle/>
          <a:p>
            <a:pPr algn="l" rtl="0"/>
            <a:r>
              <a:rPr lang="it" sz="2400" b="0" i="0" u="none" baseline="0" dirty="0">
                <a:solidFill>
                  <a:schemeClr val="accent1">
                    <a:lumMod val="75000"/>
                  </a:schemeClr>
                </a:solidFill>
                <a:latin typeface="Arial Narrow" panose="020B0606020202030204" pitchFamily="34" charset="0"/>
              </a:rPr>
              <a:t>…. </a:t>
            </a:r>
            <a:r>
              <a:rPr lang="it" sz="2400" b="1" i="0" u="none" baseline="0" dirty="0">
                <a:solidFill>
                  <a:schemeClr val="accent1">
                    <a:lumMod val="75000"/>
                  </a:schemeClr>
                </a:solidFill>
                <a:latin typeface="Arial Narrow" panose="020B0606020202030204" pitchFamily="34" charset="0"/>
              </a:rPr>
              <a:t>e</a:t>
            </a:r>
            <a:r>
              <a:rPr lang="it" sz="2400" b="0" i="0" u="none" baseline="0" dirty="0">
                <a:latin typeface="Arial Narrow" panose="020B0606020202030204" pitchFamily="34" charset="0"/>
              </a:rPr>
              <a:t> </a:t>
            </a:r>
            <a:r>
              <a:rPr lang="it" sz="2400" b="1" i="0" u="none" baseline="0" dirty="0">
                <a:solidFill>
                  <a:schemeClr val="accent1">
                    <a:lumMod val="75000"/>
                  </a:schemeClr>
                </a:solidFill>
                <a:latin typeface="Arial Narrow" panose="020B0606020202030204" pitchFamily="34" charset="0"/>
              </a:rPr>
              <a:t>mettiamo in pratica le nostre conoscenze sull'ASD in una</a:t>
            </a:r>
          </a:p>
          <a:p>
            <a:pPr algn="l" rtl="0"/>
            <a:r>
              <a:rPr lang="it" sz="2400" b="1" i="0" u="none" baseline="0" dirty="0">
                <a:solidFill>
                  <a:schemeClr val="accent1">
                    <a:lumMod val="75000"/>
                  </a:schemeClr>
                </a:solidFill>
                <a:latin typeface="Arial Narrow" panose="020B0606020202030204" pitchFamily="34" charset="0"/>
              </a:rPr>
              <a:t>situazione simulata di vita reale…</a:t>
            </a:r>
          </a:p>
        </p:txBody>
      </p:sp>
      <p:pic>
        <p:nvPicPr>
          <p:cNvPr id="22" name="Picture 2" descr="https://t4.ftcdn.net/jpg/03/01/77/03/240_F_301770315_wWHkvhMHSbga4XBh3JQdKncdykarGn53.jpg">
            <a:extLst>
              <a:ext uri="{FF2B5EF4-FFF2-40B4-BE49-F238E27FC236}">
                <a16:creationId xmlns:a16="http://schemas.microsoft.com/office/drawing/2014/main" id="{84C6050B-CA75-7F4E-986B-A5A5770BA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157" y="2726711"/>
            <a:ext cx="4864485" cy="2734138"/>
          </a:xfrm>
          <a:prstGeom prst="rect">
            <a:avLst/>
          </a:prstGeom>
          <a:noFill/>
          <a:extLst>
            <a:ext uri="{909E8E84-426E-40DD-AFC4-6F175D3DCCD1}">
              <a14:hiddenFill xmlns:a14="http://schemas.microsoft.com/office/drawing/2010/main">
                <a:solidFill>
                  <a:srgbClr val="FFFFFF"/>
                </a:solidFill>
              </a14:hiddenFill>
            </a:ext>
          </a:extLst>
        </p:spPr>
      </p:pic>
      <p:sp>
        <p:nvSpPr>
          <p:cNvPr id="23" name="Retângulo 12">
            <a:extLst>
              <a:ext uri="{FF2B5EF4-FFF2-40B4-BE49-F238E27FC236}">
                <a16:creationId xmlns:a16="http://schemas.microsoft.com/office/drawing/2014/main" id="{81D2970A-6317-D04D-AAB3-74BB31E80531}"/>
              </a:ext>
            </a:extLst>
          </p:cNvPr>
          <p:cNvSpPr/>
          <p:nvPr/>
        </p:nvSpPr>
        <p:spPr>
          <a:xfrm>
            <a:off x="6792317" y="5384039"/>
            <a:ext cx="2666114" cy="390684"/>
          </a:xfrm>
          <a:prstGeom prst="rect">
            <a:avLst/>
          </a:prstGeom>
        </p:spPr>
        <p:txBody>
          <a:bodyPr wrap="none">
            <a:spAutoFit/>
          </a:bodyPr>
          <a:lstStyle/>
          <a:p>
            <a:pPr algn="ctr" rtl="0">
              <a:lnSpc>
                <a:spcPct val="115000"/>
              </a:lnSpc>
            </a:pPr>
            <a:r>
              <a:rPr lang="it" b="0" i="0" u="none" baseline="0">
                <a:latin typeface="Times New Roman" panose="02020603050405020304" pitchFamily="18" charset="0"/>
                <a:ea typeface="Calibri" panose="020F0502020204030204" pitchFamily="34" charset="0"/>
                <a:cs typeface="Vrinda"/>
              </a:rPr>
              <a:t>(Immagini gratuite Adobe Stock)</a:t>
            </a:r>
            <a:endParaRPr lang="it" sz="2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40677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18</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AD9"/>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FINE</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rtl="0">
              <a:lnSpc>
                <a:spcPct val="150000"/>
              </a:lnSpc>
              <a:defRPr/>
            </a:pPr>
            <a:r>
              <a:rPr lang="it" sz="2400" b="0" i="0" u="none" kern="0" baseline="0">
                <a:solidFill>
                  <a:prstClr val="black"/>
                </a:solidFill>
                <a:latin typeface="Arial Narrow" panose="020B0606020202030204" pitchFamily="34" charset="0"/>
              </a:rPr>
              <a:t>Conclusione</a:t>
            </a:r>
            <a:endParaRPr lang="it" sz="2400" kern="0" dirty="0">
              <a:solidFill>
                <a:prstClr val="black"/>
              </a:solidFill>
              <a:latin typeface="Arial Narrow" panose="020B0606020202030204" pitchFamily="34" charset="0"/>
            </a:endParaRPr>
          </a:p>
          <a:p>
            <a:pPr algn="ctr" rtl="0">
              <a:lnSpc>
                <a:spcPct val="150000"/>
              </a:lnSpc>
              <a:defRPr/>
            </a:pPr>
            <a:r>
              <a:rPr lang="it" sz="2400" b="0" i="1" u="none" kern="0" baseline="0">
                <a:solidFill>
                  <a:prstClr val="black"/>
                </a:solidFill>
                <a:latin typeface="Arial Narrow" panose="020B0606020202030204" pitchFamily="34" charset="0"/>
              </a:rPr>
              <a:t>Attività: Riflessione 6.1</a:t>
            </a:r>
            <a:endParaRPr lang="it" sz="2400" i="1" kern="0" dirty="0">
              <a:solidFill>
                <a:prstClr val="black"/>
              </a:solidFill>
              <a:latin typeface="Arial Narrow" panose="020B0606020202030204" pitchFamily="34" charset="0"/>
            </a:endParaRPr>
          </a:p>
          <a:p>
            <a:pPr algn="ctr" rtl="0">
              <a:lnSpc>
                <a:spcPct val="150000"/>
              </a:lnSpc>
              <a:buClr>
                <a:srgbClr val="7598D9">
                  <a:lumMod val="75000"/>
                </a:srgbClr>
              </a:buClr>
              <a:buSzPct val="102000"/>
              <a:defRPr/>
            </a:pPr>
            <a:r>
              <a:rPr lang="it" sz="2400" b="0" i="0" u="none" kern="0" baseline="0">
                <a:solidFill>
                  <a:prstClr val="black"/>
                </a:solidFill>
                <a:latin typeface="Arial Narrow" panose="020B0606020202030204" pitchFamily="34" charset="0"/>
              </a:rPr>
              <a:t>Riferimenti e risorse</a:t>
            </a:r>
          </a:p>
          <a:p>
            <a:pPr algn="ctr" rtl="0">
              <a:lnSpc>
                <a:spcPct val="150000"/>
              </a:lnSpc>
              <a:buClr>
                <a:srgbClr val="7598D9">
                  <a:lumMod val="75000"/>
                </a:srgbClr>
              </a:buClr>
              <a:buSzPct val="102000"/>
              <a:defRPr/>
            </a:pPr>
            <a:r>
              <a:rPr lang="it" sz="2400" b="0" i="0" u="none" kern="0" baseline="0">
                <a:solidFill>
                  <a:prstClr val="black"/>
                </a:solidFill>
                <a:latin typeface="Arial Narrow" panose="020B0606020202030204" pitchFamily="34" charset="0"/>
              </a:rPr>
              <a:t>Domande? Arrivederci e grazie </a:t>
            </a:r>
            <a:r>
              <a:rPr lang="it" sz="2400" b="0" i="0" u="none" kern="0" baseline="0">
                <a:solidFill>
                  <a:prstClr val="black"/>
                </a:solidFill>
                <a:latin typeface="Arial Narrow" panose="020B0606020202030204" pitchFamily="34" charset="0"/>
                <a:sym typeface="Wingdings" panose="05000000000000000000" pitchFamily="2" charset="2"/>
              </a:rPr>
              <a:t></a:t>
            </a:r>
            <a:r>
              <a:rPr lang="it" sz="2400" b="0" i="0" u="none" kern="0" baseline="0">
                <a:solidFill>
                  <a:prstClr val="black"/>
                </a:solidFill>
                <a:latin typeface="Arial Narrow" panose="020B0606020202030204" pitchFamily="34" charset="0"/>
              </a:rPr>
              <a:t> </a:t>
            </a:r>
          </a:p>
        </p:txBody>
      </p:sp>
    </p:spTree>
    <p:extLst>
      <p:ext uri="{BB962C8B-B14F-4D97-AF65-F5344CB8AC3E}">
        <p14:creationId xmlns:p14="http://schemas.microsoft.com/office/powerpoint/2010/main" val="28412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19</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314700" cy="1009651"/>
          </a:xfrm>
          <a:prstGeom prst="rect">
            <a:avLst/>
          </a:prstGeom>
          <a:solidFill>
            <a:srgbClr val="F9DAD9"/>
          </a:solidFill>
          <a:ln>
            <a:noFill/>
          </a:ln>
        </p:spPr>
        <p:txBody>
          <a:bodyPr spcFirstLastPara="1" wrap="square" lIns="121900" tIns="60933" rIns="121900" bIns="60933" anchor="ctr" anchorCtr="0">
            <a:noAutofit/>
          </a:bodyPr>
          <a:lstStyle/>
          <a:p>
            <a:pPr algn="l" rtl="0"/>
            <a:r>
              <a:rPr lang="it" sz="4000" b="1" i="0" u="none" baseline="0" dirty="0">
                <a:latin typeface="Arial Narrow" panose="020B0606020202030204" pitchFamily="34" charset="0"/>
              </a:rPr>
              <a:t>Conclusione</a:t>
            </a:r>
            <a:endParaRPr lang="it"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Riassumere e sottolineare ciò che è stato fatto in ogni gioco di ruolo</a:t>
            </a:r>
          </a:p>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Chiarire i possibili malintesi/fornire l'apprezzamento del lavoro svolto</a:t>
            </a:r>
          </a:p>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Esplorare altre possibilità - ce ne sono? (generalizzazione ad altri contesti, approcci diversi, ecc.)</a:t>
            </a:r>
          </a:p>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 Fornire il punto di vista di un esperto esterno in ASD</a:t>
            </a:r>
          </a:p>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Riassumere le competenze sviluppate come risultato di questa attività</a:t>
            </a:r>
          </a:p>
          <a:p>
            <a:pPr marL="571500" indent="-571500" algn="l" rtl="0">
              <a:lnSpc>
                <a:spcPct val="150000"/>
              </a:lnSpc>
              <a:buFont typeface="Arial" panose="020B0604020202020204" pitchFamily="34" charset="0"/>
              <a:buChar char="•"/>
            </a:pPr>
            <a:r>
              <a:rPr lang="it" sz="2400" b="0" i="0" u="none" baseline="0">
                <a:latin typeface="Arial Narrow" panose="020B0606020202030204" pitchFamily="34" charset="0"/>
              </a:rPr>
              <a:t>Collegamento all'apprendimento futuro</a:t>
            </a:r>
            <a:endParaRPr lang="it" sz="2400" dirty="0">
              <a:latin typeface="Arial Narrow" panose="020B0606020202030204" pitchFamily="34" charset="0"/>
            </a:endParaRPr>
          </a:p>
        </p:txBody>
      </p:sp>
    </p:spTree>
    <p:extLst>
      <p:ext uri="{BB962C8B-B14F-4D97-AF65-F5344CB8AC3E}">
        <p14:creationId xmlns:p14="http://schemas.microsoft.com/office/powerpoint/2010/main" val="35091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pPr algn="r" rtl="0"/>
            <a:fld id="{4AA10864-17D9-EB4A-80E3-89D1D8A92E63}" type="slidenum">
              <a:rPr/>
              <a:pPr/>
              <a:t>2</a:t>
            </a:fld>
            <a:endParaRPr lang="i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rtl="0"/>
            <a:r>
              <a:rPr lang="it" sz="3200" b="1" i="0" u="none" baseline="0">
                <a:solidFill>
                  <a:prstClr val="black"/>
                </a:solidFill>
                <a:latin typeface="Arial Narrow" panose="020B0606020202030204" pitchFamily="34" charset="0"/>
              </a:rPr>
              <a:t>Modulo 6: Mettere in pratica - Conclusione </a:t>
            </a:r>
            <a:endParaRPr lang="it"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20</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5461001" cy="1009651"/>
          </a:xfrm>
          <a:prstGeom prst="rect">
            <a:avLst/>
          </a:prstGeom>
          <a:solidFill>
            <a:srgbClr val="F9DAD9"/>
          </a:solidFill>
          <a:ln>
            <a:noFill/>
          </a:ln>
        </p:spPr>
        <p:txBody>
          <a:bodyPr spcFirstLastPara="1" wrap="square" lIns="121900" tIns="60933" rIns="121900" bIns="60933" anchor="ctr" anchorCtr="0">
            <a:noAutofit/>
          </a:bodyPr>
          <a:lstStyle/>
          <a:p>
            <a:pPr lvl="0" algn="l" rtl="0">
              <a:defRPr/>
            </a:pPr>
            <a:r>
              <a:rPr lang="it" sz="4000" b="1" i="0" u="none" baseline="0" dirty="0">
                <a:solidFill>
                  <a:prstClr val="black"/>
                </a:solidFill>
                <a:latin typeface="Arial Narrow" panose="020B0606020202030204" pitchFamily="34" charset="0"/>
              </a:rPr>
              <a:t>Attività: Riflessione 6.1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algn="l" rtl="0">
              <a:lnSpc>
                <a:spcPct val="150000"/>
              </a:lnSpc>
            </a:pPr>
            <a:r>
              <a:rPr lang="it" sz="2800" b="1" i="0" u="none" baseline="0">
                <a:latin typeface="Arial Narrow" panose="020B0606020202030204" pitchFamily="34" charset="0"/>
              </a:rPr>
              <a:t>Possibile domanda che contribuisce a una riflessione:</a:t>
            </a:r>
            <a:endParaRPr lang="it" sz="2800" dirty="0">
              <a:latin typeface="Arial Narrow" panose="020B0606020202030204" pitchFamily="34" charset="0"/>
            </a:endParaRPr>
          </a:p>
          <a:p>
            <a:pPr algn="l" rtl="0"/>
            <a:r>
              <a:rPr lang="it" sz="2000" b="1" i="0" u="none" baseline="0">
                <a:latin typeface="Arial Narrow" panose="020B0606020202030204" pitchFamily="34" charset="0"/>
              </a:rPr>
              <a:t>a. </a:t>
            </a:r>
            <a:r>
              <a:rPr lang="it" sz="2000" b="0" i="0" u="none" baseline="0">
                <a:latin typeface="Arial Narrow" panose="020B0606020202030204" pitchFamily="34" charset="0"/>
              </a:rPr>
              <a:t>Che cosa hai compreso relativamente all'ASD durante il gioco di ruolo nei gruppi?</a:t>
            </a:r>
          </a:p>
          <a:p>
            <a:pPr algn="l" rtl="0">
              <a:lnSpc>
                <a:spcPct val="150000"/>
              </a:lnSpc>
            </a:pPr>
            <a:r>
              <a:rPr lang="it" sz="2000" b="1" i="0" u="none" baseline="0">
                <a:latin typeface="Arial Narrow" panose="020B0606020202030204" pitchFamily="34" charset="0"/>
              </a:rPr>
              <a:t>b. </a:t>
            </a:r>
            <a:r>
              <a:rPr lang="it" sz="2000" b="0" i="0" u="none" baseline="0">
                <a:latin typeface="Arial Narrow" panose="020B0606020202030204" pitchFamily="34" charset="0"/>
              </a:rPr>
              <a:t>Mi è piaciuto questo esercizio? Perché? Perché no? Cosa mi ha sorpreso? Cosa mi ha infastidito? </a:t>
            </a:r>
            <a:endParaRPr lang="it" sz="2000" dirty="0">
              <a:latin typeface="Arial Narrow" panose="020B0606020202030204" pitchFamily="34" charset="0"/>
            </a:endParaRPr>
          </a:p>
          <a:p>
            <a:pPr algn="l" rtl="0">
              <a:lnSpc>
                <a:spcPct val="150000"/>
              </a:lnSpc>
            </a:pPr>
            <a:r>
              <a:rPr lang="it" sz="2000" b="1" i="0" u="none" baseline="0">
                <a:latin typeface="Arial Narrow" panose="020B0606020202030204" pitchFamily="34" charset="0"/>
              </a:rPr>
              <a:t>c. </a:t>
            </a:r>
            <a:r>
              <a:rPr lang="it" sz="2000" b="0" i="0" u="none" baseline="0">
                <a:latin typeface="Arial Narrow" panose="020B0606020202030204" pitchFamily="34" charset="0"/>
              </a:rPr>
              <a:t>Quali difficoltà ho incontrato nell'interpretare il mio ruolo?</a:t>
            </a:r>
          </a:p>
          <a:p>
            <a:pPr algn="l" rtl="0">
              <a:lnSpc>
                <a:spcPct val="150000"/>
              </a:lnSpc>
            </a:pPr>
            <a:r>
              <a:rPr lang="it" sz="2000" b="1" i="0" u="none" baseline="0">
                <a:latin typeface="Arial Narrow" panose="020B0606020202030204" pitchFamily="34" charset="0"/>
              </a:rPr>
              <a:t>d. </a:t>
            </a:r>
            <a:r>
              <a:rPr lang="it" sz="2000" b="0" i="0" u="none" baseline="0">
                <a:latin typeface="Arial Narrow" panose="020B0606020202030204" pitchFamily="34" charset="0"/>
              </a:rPr>
              <a:t>Come si presentano queste situazioni nel mio posto di lavoro?</a:t>
            </a:r>
          </a:p>
          <a:p>
            <a:pPr algn="l" rtl="0">
              <a:lnSpc>
                <a:spcPct val="150000"/>
              </a:lnSpc>
            </a:pPr>
            <a:r>
              <a:rPr lang="it" sz="2000" b="1" i="0" u="none" baseline="0">
                <a:latin typeface="Arial Narrow" panose="020B0606020202030204" pitchFamily="34" charset="0"/>
              </a:rPr>
              <a:t>e. </a:t>
            </a:r>
            <a:r>
              <a:rPr lang="it" sz="2000" b="0" i="0" u="none" baseline="0">
                <a:latin typeface="Arial Narrow" panose="020B0606020202030204" pitchFamily="34" charset="0"/>
              </a:rPr>
              <a:t>C'è qualcosa che farei diversamente se dovessi ripetere il gioco di ruolo? Perché?</a:t>
            </a:r>
          </a:p>
          <a:p>
            <a:pPr algn="l" rtl="0">
              <a:lnSpc>
                <a:spcPct val="150000"/>
              </a:lnSpc>
            </a:pPr>
            <a:r>
              <a:rPr lang="it" sz="2000" b="1" i="0" u="none" baseline="0">
                <a:latin typeface="Arial Narrow" panose="020B0606020202030204" pitchFamily="34" charset="0"/>
              </a:rPr>
              <a:t>f</a:t>
            </a:r>
            <a:r>
              <a:rPr lang="it" sz="2000" b="0" i="0" u="none" baseline="0">
                <a:latin typeface="Arial Narrow" panose="020B0606020202030204" pitchFamily="34" charset="0"/>
              </a:rPr>
              <a:t>. In che modo sarebbe stato diverso se avessi svolto questa attività con le conoscenze che avevo prima di iniziare i moduli? (il mio miglioramento dall'inizio del corso)</a:t>
            </a:r>
          </a:p>
          <a:p>
            <a:pPr algn="l" rtl="0">
              <a:lnSpc>
                <a:spcPct val="150000"/>
              </a:lnSpc>
            </a:pPr>
            <a:r>
              <a:rPr lang="it" sz="2000" b="1" i="0" u="none" baseline="0">
                <a:latin typeface="Arial Narrow" panose="020B0606020202030204" pitchFamily="34" charset="0"/>
              </a:rPr>
              <a:t>g. </a:t>
            </a:r>
            <a:r>
              <a:rPr lang="it" sz="2000" b="0" i="0" u="none" baseline="0">
                <a:latin typeface="Arial Narrow" panose="020B0606020202030204" pitchFamily="34" charset="0"/>
              </a:rPr>
              <a:t>Come continuerò il mio apprendimento sull’ASD in futuro?</a:t>
            </a:r>
          </a:p>
        </p:txBody>
      </p:sp>
    </p:spTree>
    <p:extLst>
      <p:ext uri="{BB962C8B-B14F-4D97-AF65-F5344CB8AC3E}">
        <p14:creationId xmlns:p14="http://schemas.microsoft.com/office/powerpoint/2010/main" val="260972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21</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636520" cy="1009651"/>
          </a:xfrm>
          <a:prstGeom prst="rect">
            <a:avLst/>
          </a:prstGeom>
          <a:solidFill>
            <a:srgbClr val="F9DAD9"/>
          </a:solidFill>
          <a:ln>
            <a:noFill/>
          </a:ln>
        </p:spPr>
        <p:txBody>
          <a:bodyPr spcFirstLastPara="1" wrap="square" lIns="121900" tIns="60933" rIns="121900" bIns="60933" anchor="ctr" anchorCtr="0">
            <a:noAutofit/>
          </a:bodyPr>
          <a:lstStyle/>
          <a:p>
            <a:pPr algn="l" rtl="0"/>
            <a:r>
              <a:rPr lang="it" sz="4000" b="1" i="0" u="none" kern="0" baseline="0">
                <a:solidFill>
                  <a:prstClr val="black"/>
                </a:solidFill>
                <a:latin typeface="Arial Narrow" panose="020B0606020202030204" pitchFamily="34" charset="0"/>
              </a:rPr>
              <a:t>Riferimenti</a:t>
            </a:r>
            <a:endParaRPr lang="it" sz="400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t" anchorCtr="0">
            <a:noAutofit/>
          </a:bodyPr>
          <a:lstStyle/>
          <a:p>
            <a:pPr marL="342900" indent="-342900" algn="l" rtl="0">
              <a:buFont typeface="Arial" panose="020B0604020202020204" pitchFamily="34" charset="0"/>
              <a:buChar char="•"/>
              <a:defRPr/>
            </a:pPr>
            <a:r>
              <a:rPr lang="it" sz="2000" b="0" i="0" u="none" baseline="0">
                <a:latin typeface="Arial Narrow" panose="020B0606020202030204" pitchFamily="34" charset="0"/>
              </a:rPr>
              <a:t>Harris, K., Graham, S., Mason, L., &amp; Friedland, B. (2008). </a:t>
            </a:r>
            <a:r>
              <a:rPr lang="it" sz="2000" b="0" i="1" u="none" baseline="0">
                <a:latin typeface="Arial Narrow" panose="020B0606020202030204" pitchFamily="34" charset="0"/>
              </a:rPr>
              <a:t>Powerful writing strategies for all students</a:t>
            </a:r>
            <a:r>
              <a:rPr lang="it" sz="2000" b="0" i="0" u="none" baseline="0">
                <a:latin typeface="Arial Narrow" panose="020B0606020202030204" pitchFamily="34" charset="0"/>
              </a:rPr>
              <a:t>. Paul Brooks.</a:t>
            </a:r>
            <a:endParaRPr lang="it" sz="2000" dirty="0">
              <a:latin typeface="Arial Narrow" panose="020B0606020202030204" pitchFamily="34" charset="0"/>
            </a:endParaRPr>
          </a:p>
          <a:p>
            <a:pPr marL="457200" indent="-457200" algn="l" rtl="0">
              <a:buFont typeface="Arial" panose="020B0604020202020204" pitchFamily="34" charset="0"/>
              <a:buChar char="•"/>
            </a:pPr>
            <a:r>
              <a:rPr lang="it" sz="2000" b="0" i="0" u="none" baseline="0">
                <a:latin typeface="Arial Narrow" panose="020B0606020202030204" pitchFamily="34" charset="0"/>
              </a:rPr>
              <a:t>Mason, D., Ingham, B., Urbanowicz, A., Michael, C., Birtles, H., Woodbury‑Smith, M., Brown, T., James, I., Scarlett, C., Nicolaidis, C., &amp; Parr, J.R. (2019). A systematic review of what barriers and facilitators prevent and enable physical healthcare services access for autistic adults. </a:t>
            </a:r>
            <a:r>
              <a:rPr lang="it" sz="2000" b="0" i="1" u="none" baseline="0">
                <a:latin typeface="Arial Narrow" panose="020B0606020202030204" pitchFamily="34" charset="0"/>
              </a:rPr>
              <a:t>Journal of Autism and Developmental Disorders</a:t>
            </a:r>
            <a:r>
              <a:rPr lang="it" sz="2000" b="0" i="0" u="none" baseline="0">
                <a:latin typeface="Arial Narrow" panose="020B0606020202030204" pitchFamily="34" charset="0"/>
              </a:rPr>
              <a:t>, 49, 3387–3400</a:t>
            </a:r>
            <a:endParaRPr lang="it" sz="2000" dirty="0">
              <a:latin typeface="Arial Narrow" panose="020B0606020202030204" pitchFamily="34" charset="0"/>
            </a:endParaRPr>
          </a:p>
          <a:p>
            <a:pPr marL="457200" indent="-457200" algn="just" rtl="0">
              <a:buFont typeface="Arial" panose="020B0604020202020204" pitchFamily="34" charset="0"/>
              <a:buChar char="•"/>
            </a:pPr>
            <a:r>
              <a:rPr lang="it" sz="2000" b="0" i="0" u="none" baseline="0">
                <a:latin typeface="Arial Narrow" panose="020B0606020202030204" pitchFamily="34" charset="0"/>
              </a:rPr>
              <a:t>Shattuck, P., Garfield, T., Roux, A.M., Rast, J.E, Anderson, K., Hassrick, E.M., &amp; Kuo, A. (2020). Servizi per adulti con disturbo dello spettro autistico: A systems perspective. </a:t>
            </a:r>
            <a:r>
              <a:rPr lang="it" sz="2000" b="0" i="1" u="none" baseline="0">
                <a:latin typeface="Arial Narrow" panose="020B0606020202030204" pitchFamily="34" charset="0"/>
              </a:rPr>
              <a:t>Current Psychiatry Reports,</a:t>
            </a:r>
            <a:r>
              <a:rPr lang="it" sz="2000" b="0" i="0" u="none" baseline="0">
                <a:latin typeface="Arial Narrow" panose="020B0606020202030204" pitchFamily="34" charset="0"/>
              </a:rPr>
              <a:t> 22, 13.</a:t>
            </a:r>
            <a:endParaRPr lang="it" sz="2000" dirty="0">
              <a:latin typeface="Arial Narrow" panose="020B0606020202030204" pitchFamily="34" charset="0"/>
            </a:endParaRPr>
          </a:p>
        </p:txBody>
      </p:sp>
      <p:pic>
        <p:nvPicPr>
          <p:cNvPr id="9" name="Picture 2" descr="https://t3.ftcdn.net/jpg/04/20/56/44/240_F_420564469_uA6VrRqOpBacLSFp6oDQLABLEHWl546q.jpg">
            <a:extLst>
              <a:ext uri="{FF2B5EF4-FFF2-40B4-BE49-F238E27FC236}">
                <a16:creationId xmlns:a16="http://schemas.microsoft.com/office/drawing/2014/main" id="{AE88C10F-6698-7B4B-B1EC-7C2B13582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35" y="4461431"/>
            <a:ext cx="2183549" cy="14557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12">
            <a:extLst>
              <a:ext uri="{FF2B5EF4-FFF2-40B4-BE49-F238E27FC236}">
                <a16:creationId xmlns:a16="http://schemas.microsoft.com/office/drawing/2014/main" id="{0B28385C-3A5A-464E-8BE5-3050925F7EF0}"/>
              </a:ext>
            </a:extLst>
          </p:cNvPr>
          <p:cNvSpPr/>
          <p:nvPr/>
        </p:nvSpPr>
        <p:spPr>
          <a:xfrm>
            <a:off x="4967823" y="5917131"/>
            <a:ext cx="1842171" cy="291234"/>
          </a:xfrm>
          <a:prstGeom prst="rect">
            <a:avLst/>
          </a:prstGeom>
        </p:spPr>
        <p:txBody>
          <a:bodyPr wrap="none">
            <a:spAutoFit/>
          </a:bodyPr>
          <a:lstStyle/>
          <a:p>
            <a:pPr algn="ctr" rtl="0">
              <a:lnSpc>
                <a:spcPct val="115000"/>
              </a:lnSpc>
            </a:pPr>
            <a:r>
              <a:rPr lang="it" sz="1200" b="0" i="0" u="none" baseline="0">
                <a:latin typeface="Times New Roman" panose="02020603050405020304" pitchFamily="18" charset="0"/>
                <a:ea typeface="Calibri" panose="020F0502020204030204" pitchFamily="34" charset="0"/>
                <a:cs typeface="Vrinda"/>
              </a:rPr>
              <a:t>(Immagini gratuite Adobe Stock)</a:t>
            </a:r>
            <a:endParaRPr lang="it" sz="12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2548025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22</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rtl="0">
              <a:defRPr/>
            </a:pPr>
            <a:r>
              <a:rPr lang="it" sz="4000" b="1" i="0" u="none" kern="0" baseline="0">
                <a:solidFill>
                  <a:prstClr val="black"/>
                </a:solidFill>
                <a:latin typeface="Arial Narrow" panose="020B0606020202030204" pitchFamily="34" charset="0"/>
              </a:rPr>
              <a:t>Risorse utili</a:t>
            </a:r>
            <a:endParaRPr lang="it"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rtl="0">
              <a:buFont typeface="Arial" panose="020B0604020202020204" pitchFamily="34" charset="0"/>
              <a:buChar char="•"/>
              <a:defRPr/>
            </a:pPr>
            <a:r>
              <a:rPr lang="it" sz="2000" b="0" i="0" u="none" baseline="0">
                <a:latin typeface="Arial Narrow" panose="020B0606020202030204" pitchFamily="34" charset="0"/>
              </a:rPr>
              <a:t>Black M.H., Mahdi S., Milbourn, B., Scott, M., Gerber, A., Esposito, C., Falkmer M., Lerner, M.D., Halladay, A., Ström, E., D'Angelo, A., Falkmer, T., Bölte, S., &amp; Girdler, S. (2018). </a:t>
            </a:r>
            <a:r>
              <a:rPr lang="it" sz="2000" b="0" i="1" u="none" baseline="0">
                <a:latin typeface="Arial Narrow" panose="020B0606020202030204" pitchFamily="34" charset="0"/>
              </a:rPr>
              <a:t>Multi-informant international perspectives on the facilitators and barriers to employment for autistic adults</a:t>
            </a:r>
            <a:r>
              <a:rPr lang="it" sz="2000" b="0" i="0" u="none" baseline="0">
                <a:latin typeface="Arial Narrow" panose="020B0606020202030204" pitchFamily="34" charset="0"/>
              </a:rPr>
              <a:t>. </a:t>
            </a:r>
            <a:r>
              <a:rPr lang="it" sz="2000" b="0" i="1" u="none" baseline="0">
                <a:latin typeface="Arial Narrow" panose="020B0606020202030204" pitchFamily="34" charset="0"/>
              </a:rPr>
              <a:t>Autism Research</a:t>
            </a:r>
            <a:r>
              <a:rPr lang="it" sz="2000" b="0" i="0" u="none" baseline="0">
                <a:latin typeface="Arial Narrow" panose="020B0606020202030204" pitchFamily="34" charset="0"/>
              </a:rPr>
              <a:t>, 13(7), 1195-1214.</a:t>
            </a:r>
          </a:p>
          <a:p>
            <a:pPr marL="342900" indent="-342900" algn="just" rtl="0">
              <a:buFont typeface="Arial" panose="020B0604020202020204" pitchFamily="34" charset="0"/>
              <a:buChar char="•"/>
              <a:defRPr/>
            </a:pPr>
            <a:endParaRPr lang="it" sz="2000" kern="0" dirty="0">
              <a:solidFill>
                <a:prstClr val="black"/>
              </a:solidFill>
              <a:latin typeface="Arial Narrow" panose="020B0606020202030204" pitchFamily="34" charset="0"/>
            </a:endParaRPr>
          </a:p>
          <a:p>
            <a:pPr marL="342900" indent="-342900" algn="just" rtl="0">
              <a:buFont typeface="Arial" panose="020B0604020202020204" pitchFamily="34" charset="0"/>
              <a:buChar char="•"/>
            </a:pPr>
            <a:r>
              <a:rPr lang="it" sz="2000" b="0" i="0" u="none" baseline="0">
                <a:latin typeface="Arial Narrow" panose="020B0606020202030204" pitchFamily="34" charset="0"/>
              </a:rPr>
              <a:t>Centro di disturbi del neurosviluppo al Karolinska Institutet (KIND), Karolinska Institutet. </a:t>
            </a:r>
            <a:r>
              <a:rPr lang="it" sz="2000" b="0" i="0" u="none" baseline="0">
                <a:latin typeface="Arial Narrow" panose="020B0606020202030204" pitchFamily="34" charset="0"/>
                <a:hlinkClick r:id="rId2"/>
              </a:rPr>
              <a:t>www.ki.se</a:t>
            </a:r>
            <a:endParaRPr lang="it" sz="2000" dirty="0">
              <a:latin typeface="Arial Narrow" panose="020B0606020202030204" pitchFamily="34" charset="0"/>
            </a:endParaRPr>
          </a:p>
          <a:p>
            <a:pPr marL="342900" indent="-342900" algn="just" rtl="0">
              <a:buFont typeface="Arial" panose="020B0604020202020204" pitchFamily="34" charset="0"/>
              <a:buChar char="•"/>
            </a:pPr>
            <a:endParaRPr lang="it" sz="2000" dirty="0">
              <a:latin typeface="Arial Narrow" panose="020B0606020202030204" pitchFamily="34" charset="0"/>
            </a:endParaRPr>
          </a:p>
          <a:p>
            <a:pPr marL="342900" indent="-342900" algn="just" rtl="0">
              <a:buFont typeface="Arial" panose="020B0604020202020204" pitchFamily="34" charset="0"/>
              <a:buChar char="•"/>
            </a:pPr>
            <a:r>
              <a:rPr lang="it" sz="2000" b="0" i="0" u="none" baseline="0">
                <a:latin typeface="Arial Narrow" panose="020B0606020202030204" pitchFamily="34" charset="0"/>
              </a:rPr>
              <a:t>Denning, C.B. &amp; Moody, A.K. (2018). </a:t>
            </a:r>
            <a:r>
              <a:rPr lang="it" sz="2000" b="0" i="1" u="none" baseline="0">
                <a:latin typeface="Arial Narrow" panose="020B0606020202030204" pitchFamily="34" charset="0"/>
              </a:rPr>
              <a:t>Inclusion and autism spectrum disorder: Proactive strategies to support students</a:t>
            </a:r>
            <a:r>
              <a:rPr lang="it" sz="2000" b="0" i="0" u="none" baseline="0">
                <a:latin typeface="Arial Narrow" panose="020B0606020202030204" pitchFamily="34" charset="0"/>
              </a:rPr>
              <a:t>. Routledge.</a:t>
            </a:r>
          </a:p>
          <a:p>
            <a:pPr marL="342900" indent="-342900" algn="just" rtl="0">
              <a:buFont typeface="Arial" panose="020B0604020202020204" pitchFamily="34" charset="0"/>
              <a:buChar char="•"/>
            </a:pPr>
            <a:endParaRPr lang="it" sz="2000" dirty="0">
              <a:latin typeface="Arial Narrow" panose="020B0606020202030204" pitchFamily="34" charset="0"/>
            </a:endParaRPr>
          </a:p>
          <a:p>
            <a:pPr marL="342900" indent="-342900" algn="just" rtl="0">
              <a:buFont typeface="Arial" panose="020B0604020202020204" pitchFamily="34" charset="0"/>
              <a:buChar char="•"/>
              <a:defRPr/>
            </a:pPr>
            <a:r>
              <a:rPr lang="it" sz="2000" b="0" i="0" u="none" baseline="0">
                <a:latin typeface="Arial Narrow" panose="020B0606020202030204" pitchFamily="34" charset="0"/>
              </a:rPr>
              <a:t>Myers, B. A. (2019). </a:t>
            </a:r>
            <a:r>
              <a:rPr lang="it" sz="2000" b="0" i="1" u="none" baseline="0">
                <a:latin typeface="Arial Narrow" panose="020B0606020202030204" pitchFamily="34" charset="0"/>
              </a:rPr>
              <a:t>Autobiography on the spectrum: Disrupting the autism narrative</a:t>
            </a:r>
            <a:r>
              <a:rPr lang="it" sz="2000" b="0" i="0" u="none" baseline="0">
                <a:latin typeface="Arial Narrow" panose="020B0606020202030204" pitchFamily="34" charset="0"/>
              </a:rPr>
              <a:t>. Teachers College Press.</a:t>
            </a:r>
            <a:endParaRPr lang="it" sz="2000" dirty="0">
              <a:latin typeface="Arial Narrow" panose="020B0606020202030204" pitchFamily="34" charset="0"/>
            </a:endParaRPr>
          </a:p>
        </p:txBody>
      </p:sp>
    </p:spTree>
    <p:extLst>
      <p:ext uri="{BB962C8B-B14F-4D97-AF65-F5344CB8AC3E}">
        <p14:creationId xmlns:p14="http://schemas.microsoft.com/office/powerpoint/2010/main" val="222794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23</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rtl="0">
              <a:defRPr/>
            </a:pPr>
            <a:r>
              <a:rPr lang="it" sz="4000" b="1" i="0" u="none" kern="0" baseline="0">
                <a:solidFill>
                  <a:prstClr val="black"/>
                </a:solidFill>
                <a:latin typeface="Arial Narrow" panose="020B0606020202030204" pitchFamily="34" charset="0"/>
              </a:rPr>
              <a:t>Risorse utili</a:t>
            </a:r>
            <a:endParaRPr lang="it"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rtl="0">
              <a:buFont typeface="Arial" panose="020B0604020202020204" pitchFamily="34" charset="0"/>
              <a:buChar char="•"/>
            </a:pPr>
            <a:r>
              <a:rPr lang="it" sz="2000" b="0" i="0" u="none" baseline="0">
                <a:latin typeface="Arial Narrow" panose="020B0606020202030204" pitchFamily="34" charset="0"/>
              </a:rPr>
              <a:t>National Autistic Society (2020). </a:t>
            </a:r>
            <a:r>
              <a:rPr lang="it" sz="2000" b="0" i="1" u="none" baseline="0">
                <a:latin typeface="Arial Narrow" panose="020B0606020202030204" pitchFamily="34" charset="0"/>
              </a:rPr>
              <a:t>Communication.</a:t>
            </a:r>
            <a:r>
              <a:rPr lang="it" sz="2000" b="0" i="0" u="none" baseline="0">
                <a:latin typeface="Arial Narrow" panose="020B0606020202030204" pitchFamily="34" charset="0"/>
              </a:rPr>
              <a:t> </a:t>
            </a:r>
            <a:r>
              <a:rPr lang="it" sz="2000" b="0" i="1" u="none" baseline="0">
                <a:latin typeface="Arial Narrow" panose="020B0606020202030204" pitchFamily="34" charset="0"/>
              </a:rPr>
              <a:t>Adult autism strategy</a:t>
            </a:r>
            <a:r>
              <a:rPr lang="it" sz="2000" b="0" i="0" u="none" baseline="0">
                <a:latin typeface="Arial Narrow" panose="020B0606020202030204" pitchFamily="34" charset="0"/>
              </a:rPr>
              <a:t>. </a:t>
            </a:r>
            <a:r>
              <a:rPr lang="it" sz="2000" b="0" i="0" u="sng" baseline="0">
                <a:latin typeface="Arial Narrow" panose="020B0606020202030204" pitchFamily="34" charset="0"/>
                <a:hlinkClick r:id="rId2"/>
              </a:rPr>
              <a:t>https://www.autism.org.uk/advice-and-guidance/topics/communication</a:t>
            </a:r>
            <a:r>
              <a:rPr lang="it" sz="2000" b="0" i="0" u="none" baseline="0">
                <a:latin typeface="Arial Narrow" panose="020B0606020202030204" pitchFamily="34" charset="0"/>
              </a:rPr>
              <a:t> </a:t>
            </a:r>
            <a:endParaRPr lang="it" sz="2000" dirty="0">
              <a:latin typeface="Arial Narrow" panose="020B0606020202030204" pitchFamily="34" charset="0"/>
            </a:endParaRPr>
          </a:p>
          <a:p>
            <a:pPr marL="342900" indent="-342900" algn="just" rtl="0">
              <a:buFont typeface="Arial" panose="020B0604020202020204" pitchFamily="34" charset="0"/>
              <a:buChar char="•"/>
            </a:pPr>
            <a:endParaRPr lang="it" sz="2000" dirty="0">
              <a:latin typeface="Arial Narrow" panose="020B0606020202030204" pitchFamily="34" charset="0"/>
            </a:endParaRPr>
          </a:p>
          <a:p>
            <a:pPr marL="342900" indent="-342900" algn="just" rtl="0">
              <a:buFont typeface="Arial" panose="020B0604020202020204" pitchFamily="34" charset="0"/>
              <a:buChar char="•"/>
            </a:pPr>
            <a:r>
              <a:rPr lang="it" sz="2000" b="0" i="0" u="none" baseline="0">
                <a:latin typeface="Arial Narrow" panose="020B0606020202030204" pitchFamily="34" charset="0"/>
              </a:rPr>
              <a:t>Wehman, P., Smith, M.D., &amp; Schall, C. (2008). </a:t>
            </a:r>
            <a:r>
              <a:rPr lang="it" sz="2000" b="0" i="1" u="none" baseline="0">
                <a:latin typeface="Arial Narrow" panose="020B0606020202030204" pitchFamily="34" charset="0"/>
              </a:rPr>
              <a:t>Autism and the transition to adulthood success beyond the classroom.</a:t>
            </a:r>
            <a:r>
              <a:rPr lang="it" sz="2000" b="0" i="0" u="none" baseline="0">
                <a:latin typeface="Arial Narrow" panose="020B0606020202030204" pitchFamily="34" charset="0"/>
              </a:rPr>
              <a:t> Paul H. Brookes Publishing.</a:t>
            </a:r>
            <a:endParaRPr lang="it" sz="2000" dirty="0">
              <a:latin typeface="Arial Narrow" panose="020B0606020202030204" pitchFamily="34" charset="0"/>
            </a:endParaRPr>
          </a:p>
          <a:p>
            <a:pPr marL="342900" indent="-342900" algn="just" rtl="0">
              <a:buFont typeface="Arial" panose="020B0604020202020204" pitchFamily="34" charset="0"/>
              <a:buChar char="•"/>
              <a:defRPr/>
            </a:pPr>
            <a:endParaRPr lang="it" sz="2000" dirty="0">
              <a:latin typeface="Arial Narrow" panose="020B0606020202030204" pitchFamily="34" charset="0"/>
            </a:endParaRPr>
          </a:p>
          <a:p>
            <a:pPr marL="342900" indent="-342900" algn="just" rtl="0">
              <a:buFont typeface="Arial" panose="020B0604020202020204" pitchFamily="34" charset="0"/>
              <a:buChar char="•"/>
              <a:defRPr/>
            </a:pPr>
            <a:r>
              <a:rPr lang="it" sz="2000" b="0" i="0" u="none" baseline="0">
                <a:latin typeface="Arial Narrow" panose="020B0606020202030204" pitchFamily="34" charset="0"/>
              </a:rPr>
              <a:t>Steinbrenner, J. R., Hume, K., Odom, S. L., Morin, K.L., Nowell, S.W., Tomaszewski, B., Szendrey, S., McIntyre, N.S., Yücesoy-Özkan, S., &amp; Savage, M.N. (2020). </a:t>
            </a:r>
            <a:r>
              <a:rPr lang="it" sz="2000" b="0" i="1" u="none" baseline="0">
                <a:latin typeface="Arial Narrow" panose="020B0606020202030204" pitchFamily="34" charset="0"/>
              </a:rPr>
              <a:t>Evidence-based practices for children, youth, and young adults with autism</a:t>
            </a:r>
            <a:r>
              <a:rPr lang="it" sz="2000" b="0" i="0" u="none" baseline="0">
                <a:latin typeface="Arial Narrow" panose="020B0606020202030204" pitchFamily="34" charset="0"/>
              </a:rPr>
              <a:t>. L’università del North Carolina a Chapel Hill, Frank Porter Graham Child Development Institute, National Clearinghouse on Autism Evidence and Practice Review Team.</a:t>
            </a:r>
            <a:endParaRPr lang="it" sz="20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12602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68500" y="1558059"/>
            <a:ext cx="8318500" cy="4134209"/>
          </a:xfrm>
          <a:prstGeom prst="rect">
            <a:avLst/>
          </a:prstGeom>
          <a:solidFill>
            <a:srgbClr val="F9DAD9"/>
          </a:solidFill>
        </p:spPr>
        <p:txBody>
          <a:bodyPr wrap="square">
            <a:spAutoFit/>
          </a:bodyPr>
          <a:lstStyle/>
          <a:p>
            <a:pPr algn="ctr" rtl="0">
              <a:lnSpc>
                <a:spcPct val="170000"/>
              </a:lnSpc>
            </a:pPr>
            <a:r>
              <a:rPr lang="it" sz="5400" b="1" i="0" u="none" baseline="0" dirty="0">
                <a:solidFill>
                  <a:srgbClr val="024E94"/>
                </a:solidFill>
                <a:latin typeface="Arial Narrow" panose="020B0606020202030204" pitchFamily="34" charset="0"/>
              </a:rPr>
              <a:t>Domande?</a:t>
            </a:r>
          </a:p>
          <a:p>
            <a:pPr algn="ctr" rtl="0">
              <a:lnSpc>
                <a:spcPct val="170000"/>
              </a:lnSpc>
            </a:pPr>
            <a:r>
              <a:rPr lang="it" sz="5400" b="1" i="0" u="none" baseline="0" dirty="0">
                <a:solidFill>
                  <a:srgbClr val="024E94"/>
                </a:solidFill>
                <a:latin typeface="Arial Narrow" panose="020B0606020202030204" pitchFamily="34" charset="0"/>
              </a:rPr>
              <a:t>Arrivederci e</a:t>
            </a:r>
          </a:p>
          <a:p>
            <a:pPr algn="ctr" rtl="0">
              <a:lnSpc>
                <a:spcPct val="170000"/>
              </a:lnSpc>
            </a:pPr>
            <a:r>
              <a:rPr lang="it" sz="5400" b="1" i="0" u="none" baseline="0" dirty="0">
                <a:solidFill>
                  <a:srgbClr val="024E94"/>
                </a:solidFill>
                <a:latin typeface="Arial Narrow" panose="020B0606020202030204" pitchFamily="34" charset="0"/>
              </a:rPr>
              <a:t>grazie per aver partecipato </a:t>
            </a:r>
            <a:r>
              <a:rPr lang="it" sz="5400" b="0" i="0" u="none" baseline="0" dirty="0">
                <a:solidFill>
                  <a:srgbClr val="024E94"/>
                </a:solidFill>
                <a:latin typeface="Arial Narrow" panose="020B0606020202030204" pitchFamily="34" charset="0"/>
                <a:sym typeface="Wingdings" panose="05000000000000000000" pitchFamily="2" charset="2"/>
              </a:rPr>
              <a:t></a:t>
            </a:r>
          </a:p>
        </p:txBody>
      </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pPr algn="l" rtl="0"/>
              <a:r>
                <a:rPr lang="it" sz="800" b="0" i="0" u="none" baseline="0">
                  <a:solidFill>
                    <a:prstClr val="black"/>
                  </a:solidFill>
                  <a:latin typeface="Arial Narrow" panose="020B0606020202030204" pitchFamily="34" charset="0"/>
                  <a:ea typeface="Times New Roman" panose="02020603050405020304" pitchFamily="18" charset="0"/>
                  <a:cs typeface="Arial" panose="020B0604020202020204" pitchFamily="34"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pPr algn="r" rtl="0"/>
            <a:fld id="{35BA1E5D-A24E-4249-ACDB-C6F8AD62BBF2}" type="slidenum">
              <a:rPr/>
              <a:t>24</a:t>
            </a:fld>
            <a:endParaRPr lang="it"/>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pPr algn="r" rtl="0"/>
            <a:fld id="{4AA10864-17D9-EB4A-80E3-89D1D8A92E63}" type="slidenum">
              <a:rPr/>
              <a:pPr/>
              <a:t>25</a:t>
            </a:fld>
            <a:endParaRPr lang="i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rtl="0">
              <a:lnSpc>
                <a:spcPct val="170000"/>
              </a:lnSpc>
              <a:buClr>
                <a:srgbClr val="024E94"/>
              </a:buClr>
              <a:buSzPct val="100000"/>
            </a:pPr>
            <a:r>
              <a:rPr lang="it" sz="3200" b="1" i="0" u="none" baseline="0">
                <a:solidFill>
                  <a:srgbClr val="024E94"/>
                </a:solidFill>
                <a:latin typeface="Arial Narrow"/>
                <a:ea typeface="Arial Narrow"/>
                <a:cs typeface="Arial Narrow"/>
                <a:sym typeface="Arial Narrow"/>
              </a:rPr>
              <a:t>Programma del corso di formazione </a:t>
            </a:r>
            <a:br>
              <a:rPr lang="it" sz="3200" b="1">
                <a:solidFill>
                  <a:srgbClr val="024E94"/>
                </a:solidFill>
                <a:latin typeface="Arial Narrow"/>
                <a:ea typeface="Arial Narrow"/>
                <a:cs typeface="Arial Narrow"/>
                <a:sym typeface="Arial Narrow"/>
              </a:rPr>
            </a:br>
            <a:r>
              <a:rPr lang="it" sz="3200" b="1" i="0" u="none" baseline="0">
                <a:solidFill>
                  <a:srgbClr val="024E94"/>
                </a:solidFill>
                <a:latin typeface="Arial Narrow"/>
                <a:ea typeface="Arial Narrow"/>
                <a:cs typeface="Arial Narrow"/>
                <a:sym typeface="Arial Narrow"/>
              </a:rPr>
              <a:t>“Operatore esperto nei disturbi dello spettro autistico (ASD)"</a:t>
            </a:r>
            <a:endParaRPr sz="700" dirty="0"/>
          </a:p>
          <a:p>
            <a:pPr algn="ctr" rtl="0">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rtl="0">
              <a:lnSpc>
                <a:spcPct val="90000"/>
              </a:lnSpc>
              <a:buClr>
                <a:srgbClr val="024E94"/>
              </a:buClr>
              <a:buSzPct val="100000"/>
            </a:pPr>
            <a:r>
              <a:rPr lang="it" sz="2000" b="0" i="0" u="none" cap="small" baseline="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09298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pPr algn="r" rtl="0"/>
            <a:fld id="{CD37B2E7-1D31-7C4D-928B-66328FE9604A}" type="slidenum">
              <a:rPr/>
              <a:pPr/>
              <a:t>3</a:t>
            </a:fld>
            <a:endParaRPr lang="i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rtl="0"/>
            <a:endParaRPr lang="it" sz="3200" b="1" dirty="0">
              <a:solidFill>
                <a:schemeClr val="dk1"/>
              </a:solidFill>
              <a:latin typeface="Calibri"/>
              <a:ea typeface="Arial Narrow"/>
              <a:cs typeface="Calibri"/>
              <a:sym typeface="Calibri"/>
            </a:endParaRPr>
          </a:p>
          <a:p>
            <a:pPr algn="ctr" rtl="0"/>
            <a:r>
              <a:rPr lang="it" sz="4000" b="1" i="0" u="none" baseline="0">
                <a:solidFill>
                  <a:schemeClr val="dk1"/>
                </a:solidFill>
                <a:latin typeface="Arial Narrow"/>
                <a:ea typeface="Arial Narrow"/>
                <a:cs typeface="Arial Narrow"/>
                <a:sym typeface="Arial Narrow"/>
              </a:rPr>
              <a:t>INIZIO</a:t>
            </a:r>
            <a:endParaRPr sz="2400" dirty="0"/>
          </a:p>
          <a:p>
            <a:pPr algn="ctr" rtl="0"/>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t" anchorCtr="0">
            <a:noAutofit/>
          </a:bodyPr>
          <a:lstStyle/>
          <a:p>
            <a:pPr algn="ctr" rtl="0">
              <a:lnSpc>
                <a:spcPct val="150000"/>
              </a:lnSpc>
              <a:buClr>
                <a:schemeClr val="accent2">
                  <a:lumMod val="75000"/>
                </a:schemeClr>
              </a:buClr>
              <a:buSzPct val="102000"/>
            </a:pPr>
            <a:r>
              <a:rPr lang="it" sz="2000" b="0" i="0" u="none" baseline="0">
                <a:latin typeface="Arial Narrow" panose="020B0606020202030204" pitchFamily="34" charset="0"/>
              </a:rPr>
              <a:t>Obiettivo</a:t>
            </a:r>
            <a:endParaRPr lang="it" sz="2000" dirty="0">
              <a:latin typeface="Arial Narrow" panose="020B0606020202030204" pitchFamily="34" charset="0"/>
            </a:endParaRPr>
          </a:p>
          <a:p>
            <a:pPr algn="ctr" rtl="0">
              <a:lnSpc>
                <a:spcPct val="150000"/>
              </a:lnSpc>
              <a:buClr>
                <a:schemeClr val="accent2">
                  <a:lumMod val="75000"/>
                </a:schemeClr>
              </a:buClr>
              <a:buSzPct val="102000"/>
            </a:pPr>
            <a:r>
              <a:rPr lang="it" sz="2000" b="0" i="0" u="none" baseline="0">
                <a:latin typeface="Arial Narrow" panose="020B0606020202030204" pitchFamily="34" charset="0"/>
              </a:rPr>
              <a:t>Contenuti</a:t>
            </a:r>
          </a:p>
          <a:p>
            <a:pPr algn="ctr" rtl="0">
              <a:lnSpc>
                <a:spcPct val="150000"/>
              </a:lnSpc>
              <a:buClr>
                <a:schemeClr val="accent2">
                  <a:lumMod val="75000"/>
                </a:schemeClr>
              </a:buClr>
              <a:buSzPct val="102000"/>
            </a:pPr>
            <a:r>
              <a:rPr lang="it" sz="2000" b="0" i="0" u="none" baseline="0">
                <a:latin typeface="Arial Narrow" panose="020B0606020202030204" pitchFamily="34" charset="0"/>
              </a:rPr>
              <a:t>Risultati dell'apprendimento</a:t>
            </a:r>
          </a:p>
          <a:p>
            <a:pPr algn="ctr" rtl="0">
              <a:lnSpc>
                <a:spcPct val="150000"/>
              </a:lnSpc>
              <a:buClr>
                <a:schemeClr val="accent2">
                  <a:lumMod val="75000"/>
                </a:schemeClr>
              </a:buClr>
              <a:buSzPct val="102000"/>
            </a:pPr>
            <a:r>
              <a:rPr lang="it" sz="2000" b="0" i="0" u="none" baseline="0">
                <a:latin typeface="Arial Narrow" panose="020B0606020202030204" pitchFamily="34" charset="0"/>
              </a:rPr>
              <a:t>Organizzazione</a:t>
            </a:r>
          </a:p>
          <a:p>
            <a:pPr lvl="0" algn="ctr" rtl="0">
              <a:lnSpc>
                <a:spcPct val="115000"/>
              </a:lnSpc>
              <a:defRPr/>
            </a:pPr>
            <a:r>
              <a:rPr lang="it" sz="2000" b="0" i="0" u="none" baseline="0">
                <a:latin typeface="Arial Narrow" panose="020B0606020202030204" pitchFamily="34" charset="0"/>
              </a:rPr>
              <a:t>Attività del mondo reale per una riflessione e analisi</a:t>
            </a:r>
            <a:endParaRPr lang="it" sz="2000" i="1" dirty="0">
              <a:latin typeface="Arial Narrow" panose="020B0606020202030204" pitchFamily="34" charset="0"/>
              <a:ea typeface="Calibri" panose="020F0502020204030204" pitchFamily="34" charset="0"/>
              <a:cs typeface="Vrinda"/>
            </a:endParaRPr>
          </a:p>
          <a:p>
            <a:pPr lvl="0" algn="ctr" rtl="0">
              <a:lnSpc>
                <a:spcPct val="115000"/>
              </a:lnSpc>
              <a:defRPr/>
            </a:pPr>
            <a:r>
              <a:rPr lang="it" sz="2000" b="0" i="0" u="none" baseline="0">
                <a:latin typeface="Arial Narrow" panose="020B0606020202030204" pitchFamily="34" charset="0"/>
              </a:rPr>
              <a:t>Attività: </a:t>
            </a:r>
            <a:r>
              <a:rPr lang="it" sz="2000" b="0" i="1" u="none" baseline="0">
                <a:solidFill>
                  <a:prstClr val="black"/>
                </a:solidFill>
                <a:latin typeface="Arial Narrow" panose="020B0606020202030204" pitchFamily="34" charset="0"/>
              </a:rPr>
              <a:t>Brainstorming 6.1 - POS</a:t>
            </a:r>
            <a:endParaRPr lang="it" sz="20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4</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rtl="0"/>
            <a:r>
              <a:rPr lang="it" sz="4800" b="1" i="0" u="none" baseline="0">
                <a:solidFill>
                  <a:srgbClr val="000000"/>
                </a:solidFill>
                <a:latin typeface="Arial Narrow"/>
                <a:ea typeface="Arial Narrow"/>
                <a:cs typeface="Arial Narrow"/>
                <a:sym typeface="Arial Narrow"/>
              </a:rPr>
              <a:t>Obiettivo      </a:t>
            </a:r>
            <a:endParaRPr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r>
              <a:rPr lang="it" sz="3200" b="1" i="0" u="none" baseline="0">
                <a:solidFill>
                  <a:prstClr val="black"/>
                </a:solidFill>
                <a:latin typeface="Arial Narrow" panose="020B0606020202030204" pitchFamily="34" charset="0"/>
              </a:rPr>
              <a:t>Modulo 6: Mettere in pratica - Conclusione </a:t>
            </a:r>
          </a:p>
          <a:p>
            <a:pPr algn="ctr" defTabSz="685800" rtl="0"/>
            <a:endParaRPr lang="it" sz="3200" dirty="0">
              <a:solidFill>
                <a:prstClr val="black"/>
              </a:solidFill>
              <a:latin typeface="Arial Narrow" panose="020B0606020202030204" pitchFamily="34" charset="0"/>
            </a:endParaRPr>
          </a:p>
          <a:p>
            <a:pPr algn="just" defTabSz="685800" rtl="0">
              <a:lnSpc>
                <a:spcPct val="150000"/>
              </a:lnSpc>
            </a:pPr>
            <a:r>
              <a:rPr lang="it" sz="3200" b="0" i="0" u="none" baseline="0">
                <a:solidFill>
                  <a:prstClr val="black"/>
                </a:solidFill>
                <a:latin typeface="Arial Narrow" panose="020B0606020202030204" pitchFamily="34" charset="0"/>
              </a:rPr>
              <a:t>Incoraggiare i partecipanti a mettere in pratica e riflettere sulle strategie che possono essere utili quando si affronta e si ha a che fare con persone con un disturbo dello spettro autistico (ASD)</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5</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rtl="0">
              <a:buClr>
                <a:srgbClr val="C00000"/>
              </a:buClr>
            </a:pPr>
            <a:r>
              <a:rPr lang="it" sz="4800" b="1" i="0" u="none" baseline="0">
                <a:solidFill>
                  <a:prstClr val="black"/>
                </a:solidFill>
                <a:latin typeface="Arial Narrow" panose="020B0606020202030204" pitchFamily="34" charset="0"/>
              </a:rPr>
              <a:t>Contenuti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endParaRPr lang="it" sz="3200" b="1" dirty="0">
              <a:solidFill>
                <a:prstClr val="black"/>
              </a:solidFill>
              <a:latin typeface="Arial Narrow" panose="020B0606020202030204" pitchFamily="34" charset="0"/>
            </a:endParaRPr>
          </a:p>
          <a:p>
            <a:pPr algn="ctr" defTabSz="685800" rtl="0"/>
            <a:r>
              <a:rPr lang="it" sz="3200" b="1" i="0" u="none" baseline="0">
                <a:solidFill>
                  <a:prstClr val="black"/>
                </a:solidFill>
                <a:latin typeface="Arial Narrow" panose="020B0606020202030204" pitchFamily="34" charset="0"/>
              </a:rPr>
              <a:t>Modulo 6: Mettere in pratica - Conclusione </a:t>
            </a:r>
          </a:p>
          <a:p>
            <a:pPr algn="ctr" defTabSz="685800" rtl="0"/>
            <a:endParaRPr lang="it" sz="3200" dirty="0">
              <a:solidFill>
                <a:prstClr val="black"/>
              </a:solidFill>
              <a:latin typeface="Arial Narrow" panose="020B0606020202030204" pitchFamily="34" charset="0"/>
            </a:endParaRPr>
          </a:p>
          <a:p>
            <a:pPr marL="457200" indent="-457200" algn="l" defTabSz="685800" rtl="0">
              <a:lnSpc>
                <a:spcPct val="150000"/>
              </a:lnSpc>
              <a:buFont typeface="Arial" panose="020B0604020202020204" pitchFamily="34" charset="0"/>
              <a:buChar char="•"/>
            </a:pPr>
            <a:r>
              <a:rPr lang="it" sz="3200" b="0" i="0" u="none" baseline="0">
                <a:solidFill>
                  <a:prstClr val="black"/>
                </a:solidFill>
                <a:latin typeface="Arial Narrow" panose="020B0606020202030204" pitchFamily="34" charset="0"/>
              </a:rPr>
              <a:t>Attività del mondo reale per una riflessione e analisi</a:t>
            </a:r>
          </a:p>
          <a:p>
            <a:pPr marL="457200" indent="-457200" algn="l" defTabSz="685800" rtl="0">
              <a:lnSpc>
                <a:spcPct val="150000"/>
              </a:lnSpc>
              <a:buFont typeface="Arial" panose="020B0604020202020204" pitchFamily="34" charset="0"/>
              <a:buChar char="•"/>
            </a:pPr>
            <a:r>
              <a:rPr lang="it" sz="3200" b="0" i="0" u="none" baseline="0">
                <a:solidFill>
                  <a:prstClr val="black"/>
                </a:solidFill>
                <a:latin typeface="Arial Narrow" panose="020B0606020202030204" pitchFamily="34" charset="0"/>
              </a:rPr>
              <a:t>Casi di studio per la riflessione e l'analisi</a:t>
            </a:r>
          </a:p>
          <a:p>
            <a:pPr algn="l" defTabSz="685800" rtl="0">
              <a:lnSpc>
                <a:spcPct val="150000"/>
              </a:lnSpc>
            </a:pPr>
            <a:endParaRPr lang="it"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33609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6</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007100" cy="1009651"/>
          </a:xfrm>
          <a:prstGeom prst="rect">
            <a:avLst/>
          </a:prstGeom>
          <a:solidFill>
            <a:srgbClr val="FFF2CC"/>
          </a:solidFill>
          <a:ln>
            <a:noFill/>
          </a:ln>
        </p:spPr>
        <p:txBody>
          <a:bodyPr spcFirstLastPara="1" wrap="square" lIns="121900" tIns="60933" rIns="121900" bIns="60933" anchor="ctr" anchorCtr="0">
            <a:noAutofit/>
          </a:bodyPr>
          <a:lstStyle/>
          <a:p>
            <a:pPr algn="l" rtl="0">
              <a:buClr>
                <a:srgbClr val="C00000"/>
              </a:buClr>
            </a:pPr>
            <a:r>
              <a:rPr lang="it" sz="4000" b="1" i="0" u="none" baseline="0" dirty="0">
                <a:solidFill>
                  <a:prstClr val="black"/>
                </a:solidFill>
                <a:latin typeface="Arial Narrow" panose="020B0606020202030204" pitchFamily="34" charset="0"/>
              </a:rPr>
              <a:t>Risultati dell'apprendimento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endParaRPr lang="it" sz="3200" b="1" dirty="0">
              <a:solidFill>
                <a:prstClr val="black"/>
              </a:solidFill>
              <a:latin typeface="Arial Narrow" panose="020B0606020202030204" pitchFamily="34" charset="0"/>
            </a:endParaRPr>
          </a:p>
          <a:p>
            <a:pPr algn="ctr" defTabSz="685800" rtl="0"/>
            <a:r>
              <a:rPr lang="it" sz="3200" b="1" i="0" u="none" baseline="0" dirty="0">
                <a:solidFill>
                  <a:prstClr val="black"/>
                </a:solidFill>
                <a:latin typeface="Arial Narrow" panose="020B0606020202030204" pitchFamily="34" charset="0"/>
              </a:rPr>
              <a:t>Modulo 6: Mettere in pratica - Conclusione </a:t>
            </a:r>
          </a:p>
          <a:p>
            <a:pPr algn="ctr" defTabSz="685800" rtl="0"/>
            <a:endParaRPr lang="it" sz="3200" b="1" dirty="0">
              <a:solidFill>
                <a:prstClr val="black"/>
              </a:solidFill>
              <a:latin typeface="Arial Narrow" panose="020B0606020202030204" pitchFamily="34" charset="0"/>
            </a:endParaRPr>
          </a:p>
          <a:p>
            <a:pPr marL="457200" indent="-457200" algn="just" rtl="0">
              <a:buFont typeface="Arial" panose="020B0604020202020204" pitchFamily="34" charset="0"/>
              <a:buChar char="•"/>
            </a:pPr>
            <a:r>
              <a:rPr lang="it" sz="2800" b="0" i="0" u="none" baseline="0" dirty="0">
                <a:solidFill>
                  <a:prstClr val="black"/>
                </a:solidFill>
                <a:latin typeface="Arial Narrow" panose="020B0606020202030204" pitchFamily="34" charset="0"/>
              </a:rPr>
              <a:t>Identificare le sfide e le opportunità sul posto di lavoro quando si ha a che fare con persone con ASD</a:t>
            </a:r>
          </a:p>
          <a:p>
            <a:pPr marL="457200" indent="-457200" algn="just" rtl="0">
              <a:buFont typeface="Arial" panose="020B0604020202020204" pitchFamily="34" charset="0"/>
              <a:buChar char="•"/>
            </a:pPr>
            <a:r>
              <a:rPr lang="it" sz="2800" b="0" i="0" u="none" baseline="0" dirty="0">
                <a:solidFill>
                  <a:prstClr val="black"/>
                </a:solidFill>
                <a:latin typeface="Arial Narrow" panose="020B0606020202030204" pitchFamily="34" charset="0"/>
              </a:rPr>
              <a:t>Usare le conoscenze acquisite durante il corso per affrontare le sfide e cogliere le opportunità identificate sul posto di lavoro quando si ha a che fare con persone con ASD</a:t>
            </a:r>
            <a:endParaRPr lang="it" sz="2800" dirty="0">
              <a:solidFill>
                <a:prstClr val="black"/>
              </a:solidFill>
              <a:latin typeface="Arial Narrow" panose="020B0606020202030204" pitchFamily="34" charset="0"/>
            </a:endParaRPr>
          </a:p>
          <a:p>
            <a:pPr marL="457200" indent="-457200" algn="just" rtl="0">
              <a:buFont typeface="Arial" panose="020B0604020202020204" pitchFamily="34" charset="0"/>
              <a:buChar char="•"/>
            </a:pPr>
            <a:r>
              <a:rPr lang="it" sz="2800" b="0" i="0" u="none" baseline="0" dirty="0">
                <a:solidFill>
                  <a:prstClr val="black"/>
                </a:solidFill>
                <a:latin typeface="Arial Narrow" panose="020B0606020202030204" pitchFamily="34" charset="0"/>
              </a:rPr>
              <a:t>Sapere come agire a favore delle persone con ASD adottando una filosofia basata sull'umanità, l'assunzione di responsabilità e la capacità di risolvere i problemi in modo pratico e critico.</a:t>
            </a:r>
          </a:p>
          <a:p>
            <a:pPr marL="342900" indent="-342900" algn="just" rtl="0">
              <a:buFontTx/>
              <a:buChar char="-"/>
            </a:pPr>
            <a:endParaRPr lang="it"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2547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7</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657600" cy="1009651"/>
          </a:xfrm>
          <a:prstGeom prst="rect">
            <a:avLst/>
          </a:prstGeom>
          <a:solidFill>
            <a:srgbClr val="FFF2CC"/>
          </a:solidFill>
          <a:ln>
            <a:noFill/>
          </a:ln>
        </p:spPr>
        <p:txBody>
          <a:bodyPr spcFirstLastPara="1" wrap="square" lIns="121900" tIns="60933" rIns="121900" bIns="60933" anchor="ctr" anchorCtr="0">
            <a:noAutofit/>
          </a:bodyPr>
          <a:lstStyle/>
          <a:p>
            <a:pPr algn="l" rtl="0">
              <a:buClr>
                <a:srgbClr val="C00000"/>
              </a:buClr>
            </a:pPr>
            <a:r>
              <a:rPr lang="it" sz="4000" b="1" i="0" u="none" baseline="0" dirty="0">
                <a:latin typeface="Arial Narrow" panose="020B0606020202030204" pitchFamily="34" charset="0"/>
              </a:rPr>
              <a:t>Organizzazione</a:t>
            </a:r>
            <a:r>
              <a:rPr lang="it" sz="4000" b="1" i="0" u="none" baseline="0"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rtl="0"/>
            <a:endParaRPr lang="it" sz="3200" b="1" dirty="0">
              <a:solidFill>
                <a:prstClr val="black"/>
              </a:solidFill>
              <a:latin typeface="Arial Narrow" panose="020B0606020202030204" pitchFamily="34" charset="0"/>
            </a:endParaRPr>
          </a:p>
          <a:p>
            <a:pPr algn="ctr" defTabSz="685800" rtl="0"/>
            <a:r>
              <a:rPr lang="it" sz="3200" b="1" i="0" u="none" baseline="0">
                <a:solidFill>
                  <a:prstClr val="black"/>
                </a:solidFill>
                <a:latin typeface="Arial Narrow" panose="020B0606020202030204" pitchFamily="34" charset="0"/>
              </a:rPr>
              <a:t>Modulo 6: Mettere in pratica - Conclusione </a:t>
            </a:r>
          </a:p>
          <a:p>
            <a:pPr algn="ctr" rtl="0"/>
            <a:endParaRPr lang="it" sz="3200" b="1" dirty="0">
              <a:latin typeface="Arial Narrow" panose="020B0606020202030204" pitchFamily="34" charset="0"/>
            </a:endParaRPr>
          </a:p>
          <a:p>
            <a:pPr algn="just" rtl="0">
              <a:lnSpc>
                <a:spcPct val="150000"/>
              </a:lnSpc>
            </a:pPr>
            <a:r>
              <a:rPr lang="it" sz="3200" b="1" i="0" u="none" baseline="0">
                <a:latin typeface="Arial Narrow" panose="020B0606020202030204" pitchFamily="34" charset="0"/>
              </a:rPr>
              <a:t>Tempo stimato per completare il modulo: </a:t>
            </a:r>
            <a:r>
              <a:rPr lang="it" sz="3200" b="0" i="0" u="none" baseline="0">
                <a:latin typeface="Arial Narrow" panose="020B0606020202030204" pitchFamily="34" charset="0"/>
              </a:rPr>
              <a:t>3 ore</a:t>
            </a:r>
            <a:endParaRPr lang="it" sz="3200" b="1" dirty="0">
              <a:latin typeface="Arial Narrow" panose="020B0606020202030204" pitchFamily="34" charset="0"/>
            </a:endParaRPr>
          </a:p>
          <a:p>
            <a:pPr algn="just" rtl="0">
              <a:lnSpc>
                <a:spcPct val="150000"/>
              </a:lnSpc>
            </a:pPr>
            <a:r>
              <a:rPr lang="it" sz="3200" b="1" i="0" u="none" baseline="0">
                <a:latin typeface="Arial Narrow" panose="020B0606020202030204" pitchFamily="34" charset="0"/>
              </a:rPr>
              <a:t>Pausa: </a:t>
            </a:r>
            <a:r>
              <a:rPr lang="it" sz="3200" b="0" i="0" u="none" baseline="0">
                <a:latin typeface="Arial Narrow" panose="020B0606020202030204" pitchFamily="34" charset="0"/>
              </a:rPr>
              <a:t>30 minuti o due pause da 10-15 minuti ciascuna</a:t>
            </a:r>
          </a:p>
          <a:p>
            <a:pPr algn="just" rtl="0">
              <a:lnSpc>
                <a:spcPct val="150000"/>
              </a:lnSpc>
            </a:pPr>
            <a:endParaRPr lang="it"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8</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3644900" cy="1009651"/>
          </a:xfrm>
          <a:prstGeom prst="rect">
            <a:avLst/>
          </a:prstGeom>
          <a:solidFill>
            <a:srgbClr val="FFF2CC"/>
          </a:solidFill>
          <a:ln>
            <a:noFill/>
          </a:ln>
        </p:spPr>
        <p:txBody>
          <a:bodyPr spcFirstLastPara="1" wrap="square" lIns="121900" tIns="60933" rIns="121900" bIns="60933" anchor="ctr" anchorCtr="0">
            <a:noAutofit/>
          </a:bodyPr>
          <a:lstStyle/>
          <a:p>
            <a:pPr algn="l" rtl="0">
              <a:buClr>
                <a:srgbClr val="C00000"/>
              </a:buClr>
            </a:pPr>
            <a:r>
              <a:rPr lang="it" sz="4000" b="1" i="0" u="none" baseline="0" dirty="0">
                <a:latin typeface="Arial Narrow" panose="020B0606020202030204" pitchFamily="34" charset="0"/>
              </a:rPr>
              <a:t>Organizzazione</a:t>
            </a:r>
            <a:r>
              <a:rPr lang="it" sz="4000" b="1" i="0" u="none" baseline="0"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rtl="0">
              <a:lnSpc>
                <a:spcPct val="150000"/>
              </a:lnSpc>
            </a:pPr>
            <a:endParaRPr lang="it"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4791D3D8-42DE-0645-8D02-BBE3B99E6F0B}"/>
              </a:ext>
            </a:extLst>
          </p:cNvPr>
          <p:cNvGraphicFramePr>
            <a:graphicFrameLocks noGrp="1"/>
          </p:cNvGraphicFramePr>
          <p:nvPr>
            <p:extLst>
              <p:ext uri="{D42A27DB-BD31-4B8C-83A1-F6EECF244321}">
                <p14:modId xmlns:p14="http://schemas.microsoft.com/office/powerpoint/2010/main" val="1985461457"/>
              </p:ext>
            </p:extLst>
          </p:nvPr>
        </p:nvGraphicFramePr>
        <p:xfrm>
          <a:off x="2256608" y="1825624"/>
          <a:ext cx="7844187" cy="4502080"/>
        </p:xfrm>
        <a:graphic>
          <a:graphicData uri="http://schemas.openxmlformats.org/drawingml/2006/table">
            <a:tbl>
              <a:tblPr firstRow="1" firstCol="1" bandRow="1">
                <a:tableStyleId>{5C22544A-7EE6-4342-B048-85BDC9FD1C3A}</a:tableStyleId>
              </a:tblPr>
              <a:tblGrid>
                <a:gridCol w="3797947">
                  <a:extLst>
                    <a:ext uri="{9D8B030D-6E8A-4147-A177-3AD203B41FA5}">
                      <a16:colId xmlns:a16="http://schemas.microsoft.com/office/drawing/2014/main" val="635721867"/>
                    </a:ext>
                  </a:extLst>
                </a:gridCol>
                <a:gridCol w="4046240">
                  <a:extLst>
                    <a:ext uri="{9D8B030D-6E8A-4147-A177-3AD203B41FA5}">
                      <a16:colId xmlns:a16="http://schemas.microsoft.com/office/drawing/2014/main" val="3240990846"/>
                    </a:ext>
                  </a:extLst>
                </a:gridCol>
              </a:tblGrid>
              <a:tr h="2064525">
                <a:tc>
                  <a:txBody>
                    <a:bodyPr/>
                    <a:lstStyle/>
                    <a:p>
                      <a:pPr algn="ctr" rtl="0">
                        <a:lnSpc>
                          <a:spcPct val="115000"/>
                        </a:lnSpc>
                        <a:spcAft>
                          <a:spcPts val="0"/>
                        </a:spcAft>
                      </a:pPr>
                      <a:r>
                        <a:rPr lang="it" sz="1600" b="0" i="0" u="none" baseline="0">
                          <a:solidFill>
                            <a:schemeClr val="tx1"/>
                          </a:solidFill>
                          <a:effectLst/>
                          <a:latin typeface="Arial Narrow" panose="020B0606020202030204" pitchFamily="34" charset="0"/>
                        </a:rPr>
                        <a:t>Inizio 09:00 – 9:30</a:t>
                      </a:r>
                      <a:endParaRPr lang="it" sz="1600" dirty="0">
                        <a:solidFill>
                          <a:schemeClr val="tx1"/>
                        </a:solidFill>
                        <a:effectLst/>
                        <a:latin typeface="Arial Narrow" panose="020B0606020202030204" pitchFamily="34" charset="0"/>
                      </a:endParaRPr>
                    </a:p>
                    <a:p>
                      <a:pPr marL="174625" lvl="3" indent="-174625" algn="l" rtl="0">
                        <a:lnSpc>
                          <a:spcPct val="115000"/>
                        </a:lnSpc>
                        <a:spcAft>
                          <a:spcPts val="0"/>
                        </a:spcAft>
                        <a:buFont typeface="Symbol" panose="05050102010706020507" pitchFamily="18" charset="2"/>
                        <a:buChar char=""/>
                        <a:tabLst>
                          <a:tab pos="113030" algn="l"/>
                        </a:tabLst>
                      </a:pPr>
                      <a:r>
                        <a:rPr lang="it" sz="1600" b="0" i="0" u="none" baseline="0">
                          <a:solidFill>
                            <a:schemeClr val="tx1"/>
                          </a:solidFill>
                          <a:effectLst/>
                          <a:latin typeface="Arial Narrow" panose="020B0606020202030204" pitchFamily="34" charset="0"/>
                        </a:rPr>
                        <a:t>Obiettivo</a:t>
                      </a:r>
                      <a:endParaRPr lang="it" sz="16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Contenuti</a:t>
                      </a:r>
                      <a:endParaRPr lang="it" sz="16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Risultati dell'apprendimento</a:t>
                      </a:r>
                      <a:endParaRPr lang="it" sz="16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Organizzazione</a:t>
                      </a:r>
                      <a:endParaRPr lang="it" sz="1600" b="0" dirty="0">
                        <a:solidFill>
                          <a:schemeClr val="tx1"/>
                        </a:solidFill>
                        <a:effectLst/>
                        <a:latin typeface="Arial Narrow" panose="020B0606020202030204" pitchFamily="34" charset="0"/>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it" sz="1600" b="0" i="0" u="none" baseline="0">
                          <a:solidFill>
                            <a:schemeClr val="tx1"/>
                          </a:solidFill>
                          <a:effectLst/>
                          <a:latin typeface="Arial Narrow" panose="020B0606020202030204" pitchFamily="34" charset="0"/>
                        </a:rPr>
                        <a:t>Attività del mondo reale per una riflessione e analisi</a:t>
                      </a:r>
                      <a:endParaRPr lang="it" sz="1600" b="0" i="1" dirty="0">
                        <a:solidFill>
                          <a:schemeClr val="tx1"/>
                        </a:solidFill>
                        <a:effectLst/>
                        <a:latin typeface="Arial Narrow" panose="020B0606020202030204" pitchFamily="34" charset="0"/>
                        <a:ea typeface="Calibri" panose="020F0502020204030204" pitchFamily="34" charset="0"/>
                        <a:cs typeface="Vrinda"/>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it" sz="1600" b="0" i="0" u="none" baseline="0">
                          <a:solidFill>
                            <a:schemeClr val="tx1"/>
                          </a:solidFill>
                          <a:effectLst/>
                          <a:latin typeface="Arial Narrow" panose="020B0606020202030204" pitchFamily="34" charset="0"/>
                        </a:rPr>
                        <a:t>Attività: </a:t>
                      </a:r>
                      <a:r>
                        <a:rPr kumimoji="0" lang="it" sz="1600" b="0" i="1" u="none" strike="noStrike" kern="1200" cap="none" spc="0" normalizeH="0" baseline="0">
                          <a:ln>
                            <a:noFill/>
                          </a:ln>
                          <a:solidFill>
                            <a:prstClr val="black"/>
                          </a:solidFill>
                          <a:effectLst/>
                          <a:uLnTx/>
                          <a:uFillTx/>
                          <a:latin typeface="Arial Narrow" panose="020B0606020202030204" pitchFamily="34" charset="0"/>
                          <a:ea typeface="+mn-ea"/>
                          <a:cs typeface="+mn-cs"/>
                        </a:rPr>
                        <a:t>Brainstorming 6.1 - POS</a:t>
                      </a:r>
                      <a:endParaRPr kumimoji="0" lang="it"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rtl="0">
                        <a:lnSpc>
                          <a:spcPct val="115000"/>
                        </a:lnSpc>
                        <a:spcAft>
                          <a:spcPts val="0"/>
                        </a:spcAft>
                      </a:pPr>
                      <a:r>
                        <a:rPr lang="it" sz="1600" b="0" i="0" u="none" baseline="0">
                          <a:solidFill>
                            <a:schemeClr val="tx1"/>
                          </a:solidFill>
                          <a:effectLst/>
                          <a:latin typeface="Arial Narrow" panose="020B0606020202030204" pitchFamily="34" charset="0"/>
                        </a:rPr>
                        <a:t>Sviluppo 09:30 – 10:15 </a:t>
                      </a:r>
                      <a:endParaRPr lang="it" sz="1600" dirty="0">
                        <a:solidFill>
                          <a:schemeClr val="tx1"/>
                        </a:solidFill>
                        <a:effectLst/>
                        <a:latin typeface="Arial Narrow" panose="020B0606020202030204" pitchFamily="34" charset="0"/>
                      </a:endParaRPr>
                    </a:p>
                    <a:p>
                      <a:pPr marL="174625" lvl="0" indent="-174625" algn="just"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Attività del mondo reale per una riflessione e analisi (cont.)</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it" sz="1600" b="0" i="0" u="none" strike="noStrike" kern="1200" cap="none" spc="0" normalizeH="0" baseline="0">
                          <a:ln>
                            <a:noFill/>
                          </a:ln>
                          <a:solidFill>
                            <a:prstClr val="black"/>
                          </a:solidFill>
                          <a:effectLst/>
                          <a:uLnTx/>
                          <a:uFillTx/>
                          <a:latin typeface="Arial Narrow" panose="020B0606020202030204" pitchFamily="34" charset="0"/>
                          <a:ea typeface="+mn-ea"/>
                          <a:cs typeface="+mn-cs"/>
                        </a:rPr>
                        <a:t>Attività: </a:t>
                      </a:r>
                      <a:r>
                        <a:rPr lang="it" sz="1600" b="0" i="0" u="none" baseline="0">
                          <a:solidFill>
                            <a:schemeClr val="tx1"/>
                          </a:solidFill>
                          <a:effectLst/>
                          <a:latin typeface="Arial Narrow" panose="020B0606020202030204" pitchFamily="34" charset="0"/>
                        </a:rPr>
                        <a:t>Attività: </a:t>
                      </a:r>
                      <a:r>
                        <a:rPr kumimoji="0" lang="it" sz="1600" b="0" i="1" u="none" strike="noStrike" kern="1200" cap="none" spc="0" normalizeH="0" baseline="0">
                          <a:ln>
                            <a:noFill/>
                          </a:ln>
                          <a:solidFill>
                            <a:prstClr val="black"/>
                          </a:solidFill>
                          <a:effectLst/>
                          <a:uLnTx/>
                          <a:uFillTx/>
                          <a:latin typeface="Arial Narrow" panose="020B0606020202030204" pitchFamily="34" charset="0"/>
                          <a:ea typeface="+mn-ea"/>
                          <a:cs typeface="+mn-cs"/>
                        </a:rPr>
                        <a:t>Brainstorming 6.1 - metodo 5W + 2H </a:t>
                      </a:r>
                      <a:endParaRPr kumimoji="0" lang="i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13335" algn="just" rtl="0">
                        <a:lnSpc>
                          <a:spcPct val="115000"/>
                        </a:lnSpc>
                        <a:spcAft>
                          <a:spcPts val="0"/>
                        </a:spcAft>
                      </a:pPr>
                      <a:r>
                        <a:rPr lang="it" sz="1600" b="0" i="0" u="none" baseline="0">
                          <a:solidFill>
                            <a:schemeClr val="tx1"/>
                          </a:solidFill>
                          <a:effectLst/>
                          <a:latin typeface="Arial Narrow" panose="020B0606020202030204" pitchFamily="34" charset="0"/>
                        </a:rPr>
                        <a:t> </a:t>
                      </a:r>
                      <a:endParaRPr lang="i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extLst>
                  <a:ext uri="{0D108BD9-81ED-4DB2-BD59-A6C34878D82A}">
                    <a16:rowId xmlns:a16="http://schemas.microsoft.com/office/drawing/2014/main" val="3586345835"/>
                  </a:ext>
                </a:extLst>
              </a:tr>
              <a:tr h="570492">
                <a:tc gridSpan="2">
                  <a:txBody>
                    <a:bodyPr/>
                    <a:lstStyle/>
                    <a:p>
                      <a:pPr algn="ctr" rtl="0">
                        <a:lnSpc>
                          <a:spcPct val="115000"/>
                        </a:lnSpc>
                        <a:spcAft>
                          <a:spcPts val="0"/>
                        </a:spcAft>
                      </a:pPr>
                      <a:r>
                        <a:rPr lang="it" sz="1600" b="0" i="0" u="none" baseline="0">
                          <a:solidFill>
                            <a:schemeClr val="tx1"/>
                          </a:solidFill>
                          <a:effectLst/>
                          <a:latin typeface="Arial Narrow" panose="020B0606020202030204" pitchFamily="34" charset="0"/>
                        </a:rPr>
                        <a:t>10:15 – 10:45 </a:t>
                      </a:r>
                      <a:endParaRPr lang="it" sz="1600" dirty="0">
                        <a:solidFill>
                          <a:schemeClr val="tx1"/>
                        </a:solidFill>
                        <a:effectLst/>
                        <a:latin typeface="Arial Narrow" panose="020B0606020202030204" pitchFamily="34" charset="0"/>
                      </a:endParaRPr>
                    </a:p>
                    <a:p>
                      <a:pPr algn="ctr" rtl="0">
                        <a:lnSpc>
                          <a:spcPct val="115000"/>
                        </a:lnSpc>
                        <a:spcAft>
                          <a:spcPts val="0"/>
                        </a:spcAft>
                      </a:pPr>
                      <a:r>
                        <a:rPr lang="it" sz="1600" b="0" i="0" u="none" baseline="0">
                          <a:solidFill>
                            <a:schemeClr val="tx1"/>
                          </a:solidFill>
                          <a:effectLst/>
                          <a:latin typeface="Arial Narrow" panose="020B0606020202030204" pitchFamily="34" charset="0"/>
                        </a:rPr>
                        <a:t>Pausa</a:t>
                      </a:r>
                      <a:endParaRPr lang="i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it"/>
                    </a:p>
                  </a:txBody>
                  <a:tcPr/>
                </a:tc>
                <a:extLst>
                  <a:ext uri="{0D108BD9-81ED-4DB2-BD59-A6C34878D82A}">
                    <a16:rowId xmlns:a16="http://schemas.microsoft.com/office/drawing/2014/main" val="3299380523"/>
                  </a:ext>
                </a:extLst>
              </a:tr>
              <a:tr h="1712834">
                <a:tc>
                  <a:txBody>
                    <a:bodyPr/>
                    <a:lstStyle/>
                    <a:p>
                      <a:pPr marL="174625" indent="-174625" algn="ctr" rtl="0">
                        <a:lnSpc>
                          <a:spcPct val="115000"/>
                        </a:lnSpc>
                        <a:spcAft>
                          <a:spcPts val="0"/>
                        </a:spcAft>
                      </a:pPr>
                      <a:r>
                        <a:rPr lang="it" sz="1600" b="1" i="0" u="none" baseline="0">
                          <a:solidFill>
                            <a:schemeClr val="tx1"/>
                          </a:solidFill>
                          <a:effectLst/>
                          <a:latin typeface="Arial Narrow" panose="020B0606020202030204" pitchFamily="34" charset="0"/>
                        </a:rPr>
                        <a:t>Sviluppo 10:45 – 11:30</a:t>
                      </a:r>
                      <a:endParaRPr lang="it" sz="1600" b="1" dirty="0">
                        <a:solidFill>
                          <a:schemeClr val="tx1"/>
                        </a:solidFill>
                        <a:effectLst/>
                        <a:latin typeface="Arial Narrow" panose="020B0606020202030204" pitchFamily="34" charset="0"/>
                      </a:endParaRPr>
                    </a:p>
                    <a:p>
                      <a:pPr marL="174625" lvl="0" indent="-174625" algn="just" rtl="0">
                        <a:lnSpc>
                          <a:spcPct val="115000"/>
                        </a:lnSpc>
                        <a:spcAft>
                          <a:spcPts val="0"/>
                        </a:spcAft>
                        <a:buFont typeface="Symbol" panose="05050102010706020507" pitchFamily="18" charset="2"/>
                        <a:buChar char=""/>
                      </a:pPr>
                      <a:r>
                        <a:rPr lang="it" sz="1600" b="0" i="0" u="none" kern="1200" baseline="0">
                          <a:solidFill>
                            <a:schemeClr val="tx1"/>
                          </a:solidFill>
                          <a:effectLst/>
                          <a:latin typeface="Arial Narrow" panose="020B0606020202030204" pitchFamily="34" charset="0"/>
                          <a:ea typeface="+mn-ea"/>
                          <a:cs typeface="+mn-cs"/>
                        </a:rPr>
                        <a:t>Casi di studio per la riflessione e l'analisi </a:t>
                      </a:r>
                      <a:endParaRPr lang="it" sz="1600" b="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Attività: </a:t>
                      </a:r>
                      <a:r>
                        <a:rPr lang="it" sz="1600" b="0" i="1" u="none" kern="1200" baseline="0">
                          <a:solidFill>
                            <a:schemeClr val="tx1"/>
                          </a:solidFill>
                          <a:effectLst/>
                          <a:latin typeface="Arial Narrow" panose="020B0606020202030204" pitchFamily="34" charset="0"/>
                          <a:ea typeface="+mn-ea"/>
                          <a:cs typeface="+mn-cs"/>
                        </a:rPr>
                        <a:t>Interpretare i casi di studio </a:t>
                      </a:r>
                    </a:p>
                    <a:p>
                      <a:pPr algn="ctr" rtl="0">
                        <a:lnSpc>
                          <a:spcPct val="115000"/>
                        </a:lnSpc>
                        <a:spcAft>
                          <a:spcPts val="0"/>
                        </a:spcAft>
                      </a:pPr>
                      <a:r>
                        <a:rPr lang="it" sz="1600" b="0" i="0" u="none" baseline="0">
                          <a:effectLst/>
                          <a:latin typeface="Arial Narrow" panose="020B0606020202030204" pitchFamily="34" charset="0"/>
                        </a:rPr>
                        <a:t> </a:t>
                      </a:r>
                      <a:endParaRPr lang="it" sz="1600" dirty="0">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tc>
                  <a:txBody>
                    <a:bodyPr/>
                    <a:lstStyle/>
                    <a:p>
                      <a:pPr algn="ctr" rtl="0">
                        <a:lnSpc>
                          <a:spcPct val="115000"/>
                        </a:lnSpc>
                        <a:spcAft>
                          <a:spcPts val="0"/>
                        </a:spcAft>
                      </a:pPr>
                      <a:r>
                        <a:rPr lang="it" sz="1600" b="1" i="0" u="none" baseline="0">
                          <a:solidFill>
                            <a:schemeClr val="tx1"/>
                          </a:solidFill>
                          <a:effectLst/>
                          <a:latin typeface="Arial Narrow" panose="020B0606020202030204" pitchFamily="34" charset="0"/>
                        </a:rPr>
                        <a:t>Fine 11:30 – 12:00</a:t>
                      </a:r>
                      <a:endParaRPr lang="it" sz="1600" b="1"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Conclusione</a:t>
                      </a:r>
                      <a:endParaRPr lang="it" sz="160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Attività: </a:t>
                      </a:r>
                      <a:r>
                        <a:rPr lang="it" sz="1600" b="0" i="1" u="none" kern="1200" baseline="0">
                          <a:solidFill>
                            <a:schemeClr val="tx1"/>
                          </a:solidFill>
                          <a:effectLst/>
                          <a:latin typeface="Arial Narrow" panose="020B0606020202030204" pitchFamily="34" charset="0"/>
                          <a:ea typeface="+mn-ea"/>
                          <a:cs typeface="+mn-cs"/>
                        </a:rPr>
                        <a:t>riflessione 6.1</a:t>
                      </a: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Riferimenti e risorse</a:t>
                      </a:r>
                      <a:endParaRPr lang="it" sz="1600" dirty="0">
                        <a:solidFill>
                          <a:schemeClr val="tx1"/>
                        </a:solidFill>
                        <a:effectLst/>
                        <a:latin typeface="Arial Narrow" panose="020B0606020202030204" pitchFamily="34" charset="0"/>
                      </a:endParaRPr>
                    </a:p>
                    <a:p>
                      <a:pPr marL="174625" lvl="0" indent="-174625" algn="l" rtl="0">
                        <a:lnSpc>
                          <a:spcPct val="115000"/>
                        </a:lnSpc>
                        <a:spcAft>
                          <a:spcPts val="0"/>
                        </a:spcAft>
                        <a:buFont typeface="Symbol" panose="05050102010706020507" pitchFamily="18" charset="2"/>
                        <a:buChar char=""/>
                      </a:pPr>
                      <a:r>
                        <a:rPr lang="it" sz="1600" b="0" i="0" u="none" baseline="0">
                          <a:solidFill>
                            <a:schemeClr val="tx1"/>
                          </a:solidFill>
                          <a:effectLst/>
                          <a:latin typeface="Arial Narrow" panose="020B0606020202030204" pitchFamily="34" charset="0"/>
                        </a:rPr>
                        <a:t>Arrivederci </a:t>
                      </a:r>
                      <a:r>
                        <a:rPr lang="it" sz="1600" b="0" i="0" u="none" baseline="0">
                          <a:solidFill>
                            <a:schemeClr val="tx1"/>
                          </a:solidFill>
                          <a:effectLst/>
                          <a:latin typeface="Arial Narrow" panose="020B0606020202030204" pitchFamily="34" charset="0"/>
                          <a:sym typeface="Wingdings" panose="05000000000000000000" pitchFamily="2" charset="2"/>
                        </a:rPr>
                        <a:t></a:t>
                      </a:r>
                      <a:r>
                        <a:rPr lang="it" sz="1600" b="0" i="0" u="none" baseline="0">
                          <a:solidFill>
                            <a:schemeClr val="tx1"/>
                          </a:solidFill>
                          <a:effectLst/>
                          <a:latin typeface="Arial Narrow" panose="020B0606020202030204" pitchFamily="34" charset="0"/>
                        </a:rPr>
                        <a:t> </a:t>
                      </a:r>
                      <a:endParaRPr lang="i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17855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i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pPr algn="l" rtl="0"/>
            <a:r>
              <a:rPr lang="it" b="0" i="0" u="none" baseline="0"/>
              <a:t>3 giugno 2021</a:t>
            </a:r>
            <a:endParaRPr lang="i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pPr rtl="0"/>
            <a:r>
              <a:rPr lang="it" b="0" i="0" u="none" baseline="0">
                <a:solidFill>
                  <a:prstClr val="black"/>
                </a:solidFill>
                <a:ea typeface="Times New Roman" panose="02020603050405020304" pitchFamily="18" charset="0"/>
              </a:rPr>
              <a:t>Il supporto della Commissione Europea per la realizzazione della presente pubblicazione non rappresenta un'approvazione dei contenuti della stessa. I contenuti qui riportati riflettono esclusivamente il punto di vista degli autori e la Commissione declina ogni responsabilità sull’uso che potrà essere fatto delle informazioni ivi contenute. </a:t>
            </a:r>
            <a:endParaRPr lang="i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pPr algn="r" rtl="0"/>
            <a:fld id="{CD37B2E7-1D31-7C4D-928B-66328FE9604A}" type="slidenum">
              <a:rPr/>
              <a:pPr/>
              <a:t>9</a:t>
            </a:fld>
            <a:endParaRPr lang="i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10833100" cy="1009651"/>
          </a:xfrm>
          <a:prstGeom prst="rect">
            <a:avLst/>
          </a:prstGeom>
          <a:solidFill>
            <a:srgbClr val="FFF2CC"/>
          </a:solidFill>
          <a:ln>
            <a:noFill/>
          </a:ln>
        </p:spPr>
        <p:txBody>
          <a:bodyPr spcFirstLastPara="1" wrap="square" lIns="121900" tIns="60933" rIns="121900" bIns="60933" anchor="ctr" anchorCtr="0">
            <a:noAutofit/>
          </a:bodyPr>
          <a:lstStyle/>
          <a:p>
            <a:pPr lvl="0" algn="l" rtl="0">
              <a:lnSpc>
                <a:spcPct val="115000"/>
              </a:lnSpc>
              <a:defRPr/>
            </a:pPr>
            <a:r>
              <a:rPr lang="it" sz="4000" b="1" i="0" u="none" baseline="0" dirty="0">
                <a:latin typeface="Arial Narrow" panose="020B0606020202030204" pitchFamily="34" charset="0"/>
              </a:rPr>
              <a:t>Attività del mondo reale per una riflessione e analisi</a:t>
            </a:r>
            <a:endParaRPr lang="it" sz="4000" b="1" i="1" dirty="0">
              <a:latin typeface="Arial Narrow" panose="020B0606020202030204" pitchFamily="34" charset="0"/>
              <a:ea typeface="Calibri" panose="020F0502020204030204" pitchFamily="34" charset="0"/>
              <a:cs typeface="Vrinda"/>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833100" cy="4351338"/>
          </a:xfrm>
          <a:prstGeom prst="rect">
            <a:avLst/>
          </a:prstGeom>
          <a:solidFill>
            <a:srgbClr val="FFF2CC"/>
          </a:solidFill>
          <a:ln>
            <a:noFill/>
          </a:ln>
        </p:spPr>
        <p:txBody>
          <a:bodyPr spcFirstLastPara="1" wrap="square" lIns="121900" tIns="60933" rIns="121900" bIns="60933" anchor="t" anchorCtr="0">
            <a:noAutofit/>
          </a:bodyPr>
          <a:lstStyle/>
          <a:p>
            <a:pPr marL="457200" indent="-457200" algn="l" rtl="0">
              <a:buClr>
                <a:schemeClr val="tx1"/>
              </a:buClr>
              <a:buFont typeface="Arial" panose="020B0604020202020204" pitchFamily="34" charset="0"/>
              <a:buChar char="•"/>
            </a:pPr>
            <a:r>
              <a:rPr lang="it" sz="2800" b="0" i="0" u="none" baseline="0" dirty="0">
                <a:latin typeface="Arial Narrow" panose="020B0606020202030204" pitchFamily="34" charset="0"/>
              </a:rPr>
              <a:t>“Una prospettiva ecologica del corso della vita </a:t>
            </a:r>
          </a:p>
          <a:p>
            <a:pPr marL="457200" indent="-457200" algn="l" rtl="0">
              <a:buClr>
                <a:schemeClr val="tx1"/>
              </a:buClr>
              <a:buFont typeface="Arial" panose="020B0604020202020204" pitchFamily="34" charset="0"/>
              <a:buChar char="•"/>
            </a:pPr>
            <a:r>
              <a:rPr lang="it" sz="2800" b="0" i="0" u="none" baseline="0" dirty="0">
                <a:latin typeface="Arial Narrow" panose="020B0606020202030204" pitchFamily="34" charset="0"/>
              </a:rPr>
              <a:t>evidenzia la necessità di migliorare i sistemi di servizi e di assistenza </a:t>
            </a:r>
          </a:p>
          <a:p>
            <a:pPr marL="457200" indent="-457200" algn="l" rtl="0">
              <a:buClr>
                <a:schemeClr val="tx1"/>
              </a:buClr>
              <a:buFont typeface="Arial" panose="020B0604020202020204" pitchFamily="34" charset="0"/>
              <a:buChar char="•"/>
            </a:pPr>
            <a:r>
              <a:rPr lang="it" sz="2800" b="0" i="0" u="none" baseline="0" dirty="0">
                <a:latin typeface="Arial Narrow" panose="020B0606020202030204" pitchFamily="34" charset="0"/>
              </a:rPr>
              <a:t>come componenti chiave degli sforzi per ottenere migliori risultati in ambito sanitario e sociale” per le persone con ASD (Shattuck et al., 2020, p. 13).</a:t>
            </a:r>
            <a:endParaRPr lang="it" sz="2800" dirty="0">
              <a:latin typeface="Arial Narrow" panose="020B0606020202030204" pitchFamily="34" charset="0"/>
            </a:endParaRPr>
          </a:p>
        </p:txBody>
      </p:sp>
      <p:sp>
        <p:nvSpPr>
          <p:cNvPr id="9" name="Retângulo 3">
            <a:extLst>
              <a:ext uri="{FF2B5EF4-FFF2-40B4-BE49-F238E27FC236}">
                <a16:creationId xmlns:a16="http://schemas.microsoft.com/office/drawing/2014/main" id="{671E18E5-8361-F441-B93D-DDBA32150CE9}"/>
              </a:ext>
            </a:extLst>
          </p:cNvPr>
          <p:cNvSpPr/>
          <p:nvPr/>
        </p:nvSpPr>
        <p:spPr>
          <a:xfrm>
            <a:off x="1206500" y="3997807"/>
            <a:ext cx="8825773" cy="1938992"/>
          </a:xfrm>
          <a:prstGeom prst="rect">
            <a:avLst/>
          </a:prstGeom>
          <a:solidFill>
            <a:srgbClr val="FFBD5D"/>
          </a:solidFill>
        </p:spPr>
        <p:txBody>
          <a:bodyPr wrap="square">
            <a:spAutoFit/>
          </a:bodyPr>
          <a:lstStyle/>
          <a:p>
            <a:pPr marL="342900" indent="-342900" algn="l" rtl="0">
              <a:buClr>
                <a:schemeClr val="tx1"/>
              </a:buClr>
              <a:buFont typeface="Arial" panose="020B0604020202020204" pitchFamily="34" charset="0"/>
              <a:buChar char="•"/>
            </a:pPr>
            <a:r>
              <a:rPr lang="it" sz="2000" b="0" i="0" u="none" baseline="0" dirty="0">
                <a:latin typeface="Arial Narrow" panose="020B0606020202030204" pitchFamily="34" charset="0"/>
              </a:rPr>
              <a:t>Basandovi su attività reali all'interno del vostro contesto lavorativo</a:t>
            </a:r>
          </a:p>
          <a:p>
            <a:pPr marL="342900" indent="-342900" algn="l" rtl="0">
              <a:buClr>
                <a:schemeClr val="tx1"/>
              </a:buClr>
              <a:buFont typeface="Arial" panose="020B0604020202020204" pitchFamily="34" charset="0"/>
              <a:buChar char="•"/>
            </a:pPr>
            <a:r>
              <a:rPr lang="it" sz="2000" b="0" i="0" u="none" baseline="0" dirty="0">
                <a:latin typeface="Arial Narrow" panose="020B0606020202030204" pitchFamily="34" charset="0"/>
              </a:rPr>
              <a:t>sviluppate casi di studio e provate a interpretarli</a:t>
            </a:r>
          </a:p>
          <a:p>
            <a:pPr marL="342900" indent="-342900" algn="l" rtl="0">
              <a:buClr>
                <a:schemeClr val="tx1"/>
              </a:buClr>
              <a:buFont typeface="Arial" panose="020B0604020202020204" pitchFamily="34" charset="0"/>
              <a:buChar char="•"/>
            </a:pPr>
            <a:r>
              <a:rPr lang="it" sz="2000" b="0" i="0" u="none" baseline="0" dirty="0">
                <a:latin typeface="Arial Narrow" panose="020B0606020202030204" pitchFamily="34" charset="0"/>
              </a:rPr>
              <a:t>così da migliorare le competenze per interagire con persone </a:t>
            </a:r>
          </a:p>
          <a:p>
            <a:pPr algn="l" rtl="0">
              <a:buClr>
                <a:schemeClr val="tx1"/>
              </a:buClr>
            </a:pPr>
            <a:r>
              <a:rPr lang="it" sz="2000" b="0" i="0" u="none" baseline="0" dirty="0">
                <a:latin typeface="Arial Narrow" panose="020B0606020202030204" pitchFamily="34" charset="0"/>
              </a:rPr>
              <a:t>      con ASD e </a:t>
            </a:r>
          </a:p>
          <a:p>
            <a:pPr marL="342900" indent="-342900" algn="l" rtl="0">
              <a:buClr>
                <a:schemeClr val="tx1"/>
              </a:buClr>
              <a:buFont typeface="Arial" panose="020B0604020202020204" pitchFamily="34" charset="0"/>
              <a:buChar char="•"/>
            </a:pPr>
            <a:r>
              <a:rPr lang="it" sz="2000" b="0" i="0" u="none" baseline="0" dirty="0">
                <a:latin typeface="Arial Narrow" panose="020B0606020202030204" pitchFamily="34" charset="0"/>
              </a:rPr>
              <a:t>riflettere in modo critico e costruttivo</a:t>
            </a:r>
          </a:p>
          <a:p>
            <a:pPr marL="342900" indent="-342900" algn="l" rtl="0">
              <a:buClr>
                <a:schemeClr val="tx1"/>
              </a:buClr>
              <a:buFont typeface="Arial" panose="020B0604020202020204" pitchFamily="34" charset="0"/>
              <a:buChar char="•"/>
            </a:pPr>
            <a:endParaRPr lang="it" sz="2000" dirty="0">
              <a:latin typeface="Arial Narrow" panose="020B0606020202030204" pitchFamily="34" charset="0"/>
            </a:endParaRPr>
          </a:p>
        </p:txBody>
      </p:sp>
      <p:sp>
        <p:nvSpPr>
          <p:cNvPr id="10" name="Retângulo 2">
            <a:extLst>
              <a:ext uri="{FF2B5EF4-FFF2-40B4-BE49-F238E27FC236}">
                <a16:creationId xmlns:a16="http://schemas.microsoft.com/office/drawing/2014/main" id="{0F1E2837-9BC2-B04C-9B1B-00326334B221}"/>
              </a:ext>
            </a:extLst>
          </p:cNvPr>
          <p:cNvSpPr/>
          <p:nvPr/>
        </p:nvSpPr>
        <p:spPr>
          <a:xfrm>
            <a:off x="7837953" y="5534403"/>
            <a:ext cx="1842171" cy="291234"/>
          </a:xfrm>
          <a:prstGeom prst="rect">
            <a:avLst/>
          </a:prstGeom>
        </p:spPr>
        <p:txBody>
          <a:bodyPr wrap="none">
            <a:spAutoFit/>
          </a:bodyPr>
          <a:lstStyle/>
          <a:p>
            <a:pPr algn="ctr" rtl="0">
              <a:lnSpc>
                <a:spcPct val="115000"/>
              </a:lnSpc>
            </a:pPr>
            <a:r>
              <a:rPr lang="it" sz="1200" b="0" i="0" u="none" baseline="0">
                <a:latin typeface="Times New Roman" panose="02020603050405020304" pitchFamily="18" charset="0"/>
                <a:ea typeface="Calibri" panose="020F0502020204030204" pitchFamily="34" charset="0"/>
                <a:cs typeface="Vrinda"/>
              </a:rPr>
              <a:t>(Immagini gratuite Adobe Stock)</a:t>
            </a:r>
            <a:endParaRPr lang="it" sz="1200" dirty="0">
              <a:latin typeface="Calibri" panose="020F0502020204030204" pitchFamily="34" charset="0"/>
              <a:ea typeface="Calibri" panose="020F0502020204030204" pitchFamily="34" charset="0"/>
              <a:cs typeface="Vrinda"/>
            </a:endParaRPr>
          </a:p>
        </p:txBody>
      </p:sp>
      <p:pic>
        <p:nvPicPr>
          <p:cNvPr id="11" name="Picture 2" descr="https://t3.ftcdn.net/jpg/03/39/04/50/240_F_339045015_tFShpjRG9vfYIUuyKhipj90gWIsnQIt9.jpg">
            <a:extLst>
              <a:ext uri="{FF2B5EF4-FFF2-40B4-BE49-F238E27FC236}">
                <a16:creationId xmlns:a16="http://schemas.microsoft.com/office/drawing/2014/main" id="{C420BBC6-D7FA-5743-95AF-C61766AB9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5298" y="4056246"/>
            <a:ext cx="2176902" cy="141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05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2674</Words>
  <Application>Microsoft Office PowerPoint</Application>
  <PresentationFormat>Widescreen</PresentationFormat>
  <Paragraphs>235</Paragraphs>
  <Slides>25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Arial</vt:lpstr>
      <vt:lpstr>Arial Narrow</vt:lpstr>
      <vt:lpstr>Arial Rounded MT Bold</vt:lpstr>
      <vt:lpstr>Calibri</vt:lpstr>
      <vt:lpstr>Calibri Light</vt:lpstr>
      <vt:lpstr>Symbol</vt:lpstr>
      <vt:lpstr>Times New Roman</vt:lpstr>
      <vt:lpstr>Office Theme</vt:lpstr>
      <vt:lpstr>Programma del corso di formazione  “Operatore esperto nei disturbi dello spettro autistico (ASD)"  https://www.autrain.eu/pt/curriculo/</vt:lpstr>
      <vt:lpstr>Modulo 6: Mettere in pratica - Conclusione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Programma del corso di formazione  “Operatore esperto nei disturbi dello spettro autistico (ASD)"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RL</cp:lastModifiedBy>
  <cp:revision>7</cp:revision>
  <dcterms:created xsi:type="dcterms:W3CDTF">2021-06-03T08:33:53Z</dcterms:created>
  <dcterms:modified xsi:type="dcterms:W3CDTF">2021-08-30T09:38:34Z</dcterms:modified>
</cp:coreProperties>
</file>