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34" r:id="rId2"/>
    <p:sldId id="336" r:id="rId3"/>
    <p:sldId id="306" r:id="rId4"/>
    <p:sldId id="335" r:id="rId5"/>
    <p:sldId id="337" r:id="rId6"/>
    <p:sldId id="338" r:id="rId7"/>
    <p:sldId id="339" r:id="rId8"/>
    <p:sldId id="340" r:id="rId9"/>
    <p:sldId id="341" r:id="rId10"/>
    <p:sldId id="342" r:id="rId11"/>
    <p:sldId id="343" r:id="rId12"/>
    <p:sldId id="344" r:id="rId13"/>
    <p:sldId id="345" r:id="rId14"/>
    <p:sldId id="346" r:id="rId15"/>
    <p:sldId id="299" r:id="rId16"/>
    <p:sldId id="347" r:id="rId17"/>
    <p:sldId id="348" r:id="rId18"/>
    <p:sldId id="349" r:id="rId19"/>
    <p:sldId id="350" r:id="rId20"/>
    <p:sldId id="351" r:id="rId21"/>
    <p:sldId id="352" r:id="rId22"/>
    <p:sldId id="353" r:id="rId23"/>
    <p:sldId id="354" r:id="rId24"/>
    <p:sldId id="314" r:id="rId25"/>
    <p:sldId id="356"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AD9"/>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p:restoredTop sz="94719"/>
  </p:normalViewPr>
  <p:slideViewPr>
    <p:cSldViewPr snapToGrid="0" snapToObjects="1">
      <p:cViewPr varScale="1">
        <p:scale>
          <a:sx n="108" d="100"/>
          <a:sy n="108" d="100"/>
        </p:scale>
        <p:origin x="100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25.01.2022</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‹Nr.›</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‹Nr.›</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‹Nr.›</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‹Nr.›</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‹Nr.›</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‹Nr.›</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‹Nr.›</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‹Nr.›</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‹Nr.›</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ki.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topics/communic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für den Trainingskurs</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“Autismusbeauftragte/r”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190792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938727" cy="1009651"/>
          </a:xfrm>
          <a:prstGeom prst="rect">
            <a:avLst/>
          </a:prstGeom>
          <a:solidFill>
            <a:srgbClr val="FFF2CC"/>
          </a:solidFill>
          <a:ln>
            <a:noFill/>
          </a:ln>
        </p:spPr>
        <p:txBody>
          <a:bodyPr spcFirstLastPara="1" wrap="square" lIns="121900" tIns="60933" rIns="121900" bIns="60933" anchor="ctr" anchorCtr="0">
            <a:noAutofit/>
          </a:bodyPr>
          <a:lstStyle/>
          <a:p>
            <a:r>
              <a:rPr lang="en-GB" sz="4000" b="1" dirty="0" err="1">
                <a:latin typeface="Arial Narrow" panose="020B0606020202030204" pitchFamily="34" charset="0"/>
              </a:rPr>
              <a:t>Aktivität</a:t>
            </a:r>
            <a:r>
              <a:rPr lang="en-GB" sz="4000" b="1" dirty="0">
                <a:latin typeface="Arial Narrow" panose="020B0606020202030204" pitchFamily="34" charset="0"/>
              </a:rPr>
              <a:t>: Brainstorming 6.1-POW</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a:latin typeface="Arial Narrow" panose="020B0606020202030204" pitchFamily="34" charset="0"/>
              </a:rPr>
              <a:t>“POW… ”</a:t>
            </a:r>
            <a:endParaRPr lang="pt-PT" sz="3200" dirty="0">
              <a:latin typeface="Arial Narrow" panose="020B0606020202030204" pitchFamily="34" charset="0"/>
            </a:endParaRPr>
          </a:p>
        </p:txBody>
      </p:sp>
    </p:spTree>
    <p:extLst>
      <p:ext uri="{BB962C8B-B14F-4D97-AF65-F5344CB8AC3E}">
        <p14:creationId xmlns:p14="http://schemas.microsoft.com/office/powerpoint/2010/main" val="175076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920620" cy="1009651"/>
          </a:xfrm>
          <a:prstGeom prst="rect">
            <a:avLst/>
          </a:prstGeom>
          <a:solidFill>
            <a:srgbClr val="FFF2CC"/>
          </a:solidFill>
          <a:ln>
            <a:noFill/>
          </a:ln>
        </p:spPr>
        <p:txBody>
          <a:bodyPr spcFirstLastPara="1" wrap="square" lIns="121900" tIns="60933" rIns="121900" bIns="60933" anchor="ctr" anchorCtr="0">
            <a:noAutofit/>
          </a:bodyPr>
          <a:lstStyle/>
          <a:p>
            <a:r>
              <a:rPr lang="en-GB" sz="4000" b="1" dirty="0" err="1">
                <a:latin typeface="Arial Narrow" panose="020B0606020202030204" pitchFamily="34" charset="0"/>
              </a:rPr>
              <a:t>Aktivität</a:t>
            </a:r>
            <a:r>
              <a:rPr lang="en-GB" sz="4000" b="1" dirty="0">
                <a:latin typeface="Arial Narrow" panose="020B0606020202030204" pitchFamily="34" charset="0"/>
              </a:rPr>
              <a:t>: Brainstorming 6.1-POW</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schemeClr val="accent1">
                    <a:lumMod val="50000"/>
                  </a:schemeClr>
                </a:solidFill>
                <a:latin typeface="Arial Narrow" panose="020B0606020202030204" pitchFamily="34" charset="0"/>
              </a:rPr>
              <a:t>POW*</a:t>
            </a:r>
          </a:p>
          <a:p>
            <a:pPr algn="ctr" defTabSz="685800"/>
            <a:r>
              <a:rPr lang="en-US" sz="3200" b="1" dirty="0">
                <a:solidFill>
                  <a:schemeClr val="accent1">
                    <a:lumMod val="50000"/>
                  </a:schemeClr>
                </a:solidFill>
                <a:latin typeface="Arial Narrow" panose="020B0606020202030204" pitchFamily="34" charset="0"/>
              </a:rPr>
              <a:t>P</a:t>
            </a:r>
            <a:r>
              <a:rPr lang="en-US" sz="3200" b="1" dirty="0">
                <a:latin typeface="Arial Narrow" panose="020B0606020202030204" pitchFamily="34" charset="0"/>
              </a:rPr>
              <a:t> = Pick our ideas (</a:t>
            </a:r>
            <a:r>
              <a:rPr lang="en-US" sz="3200" b="1" dirty="0" err="1">
                <a:latin typeface="Arial Narrow" panose="020B0606020202030204" pitchFamily="34" charset="0"/>
              </a:rPr>
              <a:t>unsere</a:t>
            </a:r>
            <a:r>
              <a:rPr lang="en-US" sz="3200" b="1" dirty="0">
                <a:latin typeface="Arial Narrow" panose="020B0606020202030204" pitchFamily="34" charset="0"/>
              </a:rPr>
              <a:t> Ideen </a:t>
            </a:r>
            <a:r>
              <a:rPr lang="en-US" sz="3200" b="1" dirty="0" err="1">
                <a:latin typeface="Arial Narrow" panose="020B0606020202030204" pitchFamily="34" charset="0"/>
              </a:rPr>
              <a:t>wählen</a:t>
            </a:r>
            <a:r>
              <a:rPr lang="en-US" sz="3200" b="1" dirty="0">
                <a:latin typeface="Arial Narrow" panose="020B0606020202030204" pitchFamily="34" charset="0"/>
              </a:rPr>
              <a:t>)</a:t>
            </a:r>
          </a:p>
          <a:p>
            <a:pPr algn="ctr" defTabSz="685800"/>
            <a:r>
              <a:rPr lang="en-US" sz="3200" b="1" dirty="0">
                <a:solidFill>
                  <a:schemeClr val="accent1">
                    <a:lumMod val="50000"/>
                  </a:schemeClr>
                </a:solidFill>
                <a:latin typeface="Arial Narrow" panose="020B0606020202030204" pitchFamily="34" charset="0"/>
              </a:rPr>
              <a:t>O</a:t>
            </a:r>
            <a:r>
              <a:rPr lang="en-US" sz="3200" b="1" dirty="0">
                <a:latin typeface="Arial Narrow" panose="020B0606020202030204" pitchFamily="34" charset="0"/>
              </a:rPr>
              <a:t> = Organize our notes (</a:t>
            </a:r>
            <a:r>
              <a:rPr lang="en-US" sz="3200" b="1" dirty="0" err="1">
                <a:latin typeface="Arial Narrow" panose="020B0606020202030204" pitchFamily="34" charset="0"/>
              </a:rPr>
              <a:t>unsere</a:t>
            </a:r>
            <a:r>
              <a:rPr lang="en-US" sz="3200" b="1" dirty="0">
                <a:latin typeface="Arial Narrow" panose="020B0606020202030204" pitchFamily="34" charset="0"/>
              </a:rPr>
              <a:t> </a:t>
            </a:r>
            <a:r>
              <a:rPr lang="en-US" sz="3200" b="1" dirty="0" err="1">
                <a:latin typeface="Arial Narrow" panose="020B0606020202030204" pitchFamily="34" charset="0"/>
              </a:rPr>
              <a:t>Notizen</a:t>
            </a:r>
            <a:r>
              <a:rPr lang="en-US" sz="3200" b="1" dirty="0">
                <a:latin typeface="Arial Narrow" panose="020B0606020202030204" pitchFamily="34" charset="0"/>
              </a:rPr>
              <a:t> </a:t>
            </a:r>
            <a:r>
              <a:rPr lang="en-US" sz="3200" b="1" dirty="0" err="1">
                <a:latin typeface="Arial Narrow" panose="020B0606020202030204" pitchFamily="34" charset="0"/>
              </a:rPr>
              <a:t>organisieren</a:t>
            </a:r>
            <a:r>
              <a:rPr lang="en-US" sz="3200" b="1" dirty="0">
                <a:latin typeface="Arial Narrow" panose="020B0606020202030204" pitchFamily="34" charset="0"/>
              </a:rPr>
              <a:t>)</a:t>
            </a:r>
          </a:p>
          <a:p>
            <a:pPr algn="ctr" defTabSz="685800"/>
            <a:r>
              <a:rPr lang="en-US" sz="3200" b="1" dirty="0">
                <a:solidFill>
                  <a:schemeClr val="accent1">
                    <a:lumMod val="50000"/>
                  </a:schemeClr>
                </a:solidFill>
                <a:latin typeface="Arial Narrow" panose="020B0606020202030204" pitchFamily="34" charset="0"/>
              </a:rPr>
              <a:t>W</a:t>
            </a:r>
            <a:r>
              <a:rPr lang="en-US" sz="3200" b="1" dirty="0">
                <a:latin typeface="Arial Narrow" panose="020B0606020202030204" pitchFamily="34" charset="0"/>
              </a:rPr>
              <a:t> = Write and think of more details (</a:t>
            </a:r>
            <a:r>
              <a:rPr lang="en-US" sz="3200" b="1" dirty="0" err="1">
                <a:latin typeface="Arial Narrow" panose="020B0606020202030204" pitchFamily="34" charset="0"/>
              </a:rPr>
              <a:t>weitere</a:t>
            </a:r>
            <a:r>
              <a:rPr lang="en-US" sz="3200" b="1" dirty="0">
                <a:latin typeface="Arial Narrow" panose="020B0606020202030204" pitchFamily="34" charset="0"/>
              </a:rPr>
              <a:t> Details </a:t>
            </a:r>
            <a:r>
              <a:rPr lang="en-US" sz="3200" b="1" dirty="0" err="1">
                <a:latin typeface="Arial Narrow" panose="020B0606020202030204" pitchFamily="34" charset="0"/>
              </a:rPr>
              <a:t>beibringen</a:t>
            </a:r>
            <a:r>
              <a:rPr lang="en-US" sz="3200" b="1" dirty="0">
                <a:latin typeface="Arial Narrow" panose="020B0606020202030204" pitchFamily="34" charset="0"/>
              </a:rPr>
              <a:t> und </a:t>
            </a:r>
            <a:r>
              <a:rPr lang="en-US" sz="3200" b="1" dirty="0" err="1">
                <a:latin typeface="Arial Narrow" panose="020B0606020202030204" pitchFamily="34" charset="0"/>
              </a:rPr>
              <a:t>notieren</a:t>
            </a:r>
            <a:r>
              <a:rPr lang="en-US" sz="3200" b="1" dirty="0">
                <a:latin typeface="Arial Narrow" panose="020B0606020202030204" pitchFamily="34" charset="0"/>
              </a:rPr>
              <a:t>)</a:t>
            </a:r>
            <a:endParaRPr lang="pt-PT" sz="3200" dirty="0">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ctr" defTabSz="685800"/>
            <a:r>
              <a:rPr lang="en-US" sz="3200" b="1" dirty="0">
                <a:solidFill>
                  <a:schemeClr val="accent1">
                    <a:lumMod val="50000"/>
                  </a:schemeClr>
                </a:solidFill>
                <a:latin typeface="Arial Narrow" panose="020B0606020202030204" pitchFamily="34" charset="0"/>
              </a:rPr>
              <a:t>*</a:t>
            </a:r>
            <a:r>
              <a:rPr lang="en-US" sz="3200" b="1" cap="small" dirty="0">
                <a:solidFill>
                  <a:srgbClr val="B32C16">
                    <a:lumMod val="75000"/>
                  </a:srgbClr>
                </a:solidFill>
                <a:latin typeface="Arial Rounded MT Bold" pitchFamily="34" charset="0"/>
              </a:rPr>
              <a:t> </a:t>
            </a:r>
            <a:r>
              <a:rPr lang="en-US" dirty="0">
                <a:latin typeface="Arial Narrow" panose="020B0606020202030204" pitchFamily="34" charset="0"/>
              </a:rPr>
              <a:t>Harris et al (2008)</a:t>
            </a:r>
            <a:endParaRPr lang="en-US" b="1" cap="small" dirty="0">
              <a:solidFill>
                <a:srgbClr val="B32C16">
                  <a:lumMod val="75000"/>
                </a:srgbClr>
              </a:solidFill>
              <a:latin typeface="Arial Rounded MT Bold" pitchFamily="34" charset="0"/>
            </a:endParaRPr>
          </a:p>
        </p:txBody>
      </p:sp>
    </p:spTree>
    <p:extLst>
      <p:ext uri="{BB962C8B-B14F-4D97-AF65-F5344CB8AC3E}">
        <p14:creationId xmlns:p14="http://schemas.microsoft.com/office/powerpoint/2010/main" val="13418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DE" sz="4000" b="1" dirty="0">
                <a:solidFill>
                  <a:schemeClr val="dk1"/>
                </a:solidFill>
                <a:latin typeface="Arial Narrow"/>
                <a:ea typeface="Arial Narrow"/>
                <a:cs typeface="Arial Narrow"/>
                <a:sym typeface="Arial Narrow"/>
              </a:rPr>
              <a:t>ERARBEITUNG</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de-DE" sz="2400" dirty="0">
                <a:latin typeface="Arial Narrow" panose="020B0606020202030204" pitchFamily="34" charset="0"/>
              </a:rPr>
              <a:t>Fallbeispiele zur Reflexion und Analyse- </a:t>
            </a:r>
            <a:r>
              <a:rPr lang="en-US" sz="2400" dirty="0" err="1">
                <a:latin typeface="Arial Narrow" panose="020B0606020202030204" pitchFamily="34" charset="0"/>
              </a:rPr>
              <a:t>Erstellen</a:t>
            </a:r>
            <a:r>
              <a:rPr lang="en-US" sz="2400" dirty="0">
                <a:latin typeface="Arial Narrow" panose="020B0606020202030204" pitchFamily="34" charset="0"/>
              </a:rPr>
              <a:t> von </a:t>
            </a:r>
            <a:r>
              <a:rPr lang="en-US" sz="2400" dirty="0" err="1">
                <a:latin typeface="Arial Narrow" panose="020B0606020202030204" pitchFamily="34" charset="0"/>
              </a:rPr>
              <a:t>Fallbeispielen</a:t>
            </a:r>
            <a:r>
              <a:rPr lang="en-US" sz="2400" dirty="0">
                <a:latin typeface="Arial Narrow" panose="020B0606020202030204" pitchFamily="34" charset="0"/>
              </a:rPr>
              <a:t> (</a:t>
            </a:r>
            <a:r>
              <a:rPr lang="en-US" sz="2400" dirty="0" err="1">
                <a:latin typeface="Arial Narrow" panose="020B0606020202030204" pitchFamily="34" charset="0"/>
              </a:rPr>
              <a:t>Fortsetzung</a:t>
            </a:r>
            <a:r>
              <a:rPr lang="en-US" sz="2400" dirty="0">
                <a:latin typeface="Arial Narrow" panose="020B0606020202030204" pitchFamily="34" charset="0"/>
              </a:rPr>
              <a:t>)</a:t>
            </a:r>
          </a:p>
          <a:p>
            <a:pPr lvl="0" algn="ctr">
              <a:lnSpc>
                <a:spcPct val="115000"/>
              </a:lnSpc>
              <a:defRPr/>
            </a:pPr>
            <a:r>
              <a:rPr lang="en-US" sz="2400" dirty="0" err="1">
                <a:solidFill>
                  <a:prstClr val="black"/>
                </a:solidFill>
                <a:latin typeface="Arial Narrow" panose="020B0606020202030204" pitchFamily="34" charset="0"/>
              </a:rPr>
              <a:t>Aktivität</a:t>
            </a:r>
            <a:r>
              <a:rPr lang="en-US" sz="2400" dirty="0">
                <a:solidFill>
                  <a:prstClr val="black"/>
                </a:solidFill>
                <a:latin typeface="Arial Narrow" panose="020B0606020202030204" pitchFamily="34" charset="0"/>
              </a:rPr>
              <a:t>:</a:t>
            </a:r>
            <a:r>
              <a:rPr lang="en-US" sz="2400" dirty="0">
                <a:latin typeface="Arial Narrow" panose="020B0606020202030204" pitchFamily="34" charset="0"/>
              </a:rPr>
              <a:t> </a:t>
            </a:r>
            <a:r>
              <a:rPr lang="en-US" sz="2400" i="1" dirty="0">
                <a:solidFill>
                  <a:prstClr val="black"/>
                </a:solidFill>
                <a:latin typeface="Arial Narrow" panose="020B0606020202030204" pitchFamily="34" charset="0"/>
              </a:rPr>
              <a:t>Brainstorming 6.1- 5W + 2H</a:t>
            </a:r>
          </a:p>
        </p:txBody>
      </p:sp>
    </p:spTree>
    <p:extLst>
      <p:ext uri="{BB962C8B-B14F-4D97-AF65-F5344CB8AC3E}">
        <p14:creationId xmlns:p14="http://schemas.microsoft.com/office/powerpoint/2010/main" val="233682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n-US" sz="4000" b="1" dirty="0" err="1">
                <a:solidFill>
                  <a:prstClr val="black"/>
                </a:solidFill>
                <a:latin typeface="Arial Narrow" panose="020B0606020202030204" pitchFamily="34" charset="0"/>
              </a:rPr>
              <a:t>Aktivität</a:t>
            </a:r>
            <a:r>
              <a:rPr lang="en-US" sz="4000" b="1" dirty="0">
                <a:solidFill>
                  <a:prstClr val="black"/>
                </a:solidFill>
                <a:latin typeface="Arial Narrow" panose="020B0606020202030204" pitchFamily="34" charset="0"/>
              </a:rPr>
              <a:t>:</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6.1- 5W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3600" b="1" dirty="0">
                <a:solidFill>
                  <a:srgbClr val="C00000"/>
                </a:solidFill>
                <a:latin typeface="Arial Narrow" panose="020B0606020202030204" pitchFamily="34" charset="0"/>
              </a:rPr>
              <a:t>5 W</a:t>
            </a:r>
            <a:r>
              <a:rPr lang="en-US" sz="3600" b="1" baseline="30000" dirty="0">
                <a:solidFill>
                  <a:srgbClr val="C00000"/>
                </a:solidFill>
                <a:latin typeface="Arial Narrow" panose="020B0606020202030204" pitchFamily="34" charset="0"/>
              </a:rPr>
              <a:t>*</a:t>
            </a:r>
          </a:p>
          <a:p>
            <a:pPr marL="1797050" indent="-1528763">
              <a:buClr>
                <a:srgbClr val="C00000"/>
              </a:buClr>
              <a:buFontTx/>
              <a:buAutoNum type="arabicPeriod"/>
            </a:pPr>
            <a:r>
              <a:rPr lang="en-GB" sz="3600" b="1" dirty="0">
                <a:solidFill>
                  <a:srgbClr val="C00000"/>
                </a:solidFill>
                <a:latin typeface="Arial Narrow" panose="020B0606020202030204" pitchFamily="34" charset="0"/>
              </a:rPr>
              <a:t>W</a:t>
            </a:r>
            <a:r>
              <a:rPr lang="en-GB" dirty="0">
                <a:solidFill>
                  <a:srgbClr val="000000"/>
                </a:solidFill>
                <a:latin typeface="Arial Narrow" pitchFamily="34" charset="0"/>
              </a:rPr>
              <a:t>er </a:t>
            </a:r>
            <a:r>
              <a:rPr lang="en-GB" dirty="0" err="1">
                <a:solidFill>
                  <a:srgbClr val="000000"/>
                </a:solidFill>
                <a:latin typeface="Arial Narrow" pitchFamily="34" charset="0"/>
              </a:rPr>
              <a:t>sind</a:t>
            </a:r>
            <a:r>
              <a:rPr lang="en-GB" dirty="0">
                <a:solidFill>
                  <a:srgbClr val="000000"/>
                </a:solidFill>
                <a:latin typeface="Arial Narrow" pitchFamily="34" charset="0"/>
              </a:rPr>
              <a:t> die </a:t>
            </a:r>
            <a:r>
              <a:rPr lang="en-GB" dirty="0" err="1">
                <a:solidFill>
                  <a:srgbClr val="000000"/>
                </a:solidFill>
                <a:latin typeface="Arial Narrow" pitchFamily="34" charset="0"/>
              </a:rPr>
              <a:t>Charaktere</a:t>
            </a:r>
            <a:r>
              <a:rPr lang="en-GB" dirty="0">
                <a:solidFill>
                  <a:srgbClr val="000000"/>
                </a:solidFill>
                <a:latin typeface="Arial Narrow" pitchFamily="34" charset="0"/>
              </a:rPr>
              <a:t>? </a:t>
            </a:r>
          </a:p>
          <a:p>
            <a:pPr marL="1797050" indent="-1528763">
              <a:buClr>
                <a:srgbClr val="C00000"/>
              </a:buClr>
              <a:buFontTx/>
              <a:buAutoNum type="arabicPeriod"/>
            </a:pPr>
            <a:r>
              <a:rPr lang="en-AU" sz="3600" b="1" dirty="0">
                <a:solidFill>
                  <a:srgbClr val="C00000"/>
                </a:solidFill>
                <a:latin typeface="Arial Narrow" panose="020B0606020202030204" pitchFamily="34" charset="0"/>
              </a:rPr>
              <a:t>W</a:t>
            </a:r>
            <a:r>
              <a:rPr lang="de-DE" dirty="0">
                <a:solidFill>
                  <a:srgbClr val="000000"/>
                </a:solidFill>
                <a:latin typeface="Arial Narrow" pitchFamily="34" charset="0"/>
              </a:rPr>
              <a:t>o spielt sich die Situation ab?
</a:t>
            </a: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ie </a:t>
            </a:r>
            <a:r>
              <a:rPr lang="en-US" dirty="0" err="1">
                <a:solidFill>
                  <a:srgbClr val="000000"/>
                </a:solidFill>
                <a:latin typeface="Arial Narrow" pitchFamily="34" charset="0"/>
              </a:rPr>
              <a:t>ist</a:t>
            </a:r>
            <a:r>
              <a:rPr lang="en-US" dirty="0">
                <a:solidFill>
                  <a:srgbClr val="000000"/>
                </a:solidFill>
                <a:latin typeface="Arial Narrow" pitchFamily="34" charset="0"/>
              </a:rPr>
              <a:t> die Situation?</a:t>
            </a:r>
          </a:p>
          <a:p>
            <a:pPr marL="1797050" indent="-1528763">
              <a:buClr>
                <a:srgbClr val="C00000"/>
              </a:buClr>
              <a:buFontTx/>
              <a:buAutoNum type="arabicPeriod"/>
            </a:pP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ie </a:t>
            </a:r>
            <a:r>
              <a:rPr lang="en-US" dirty="0" err="1">
                <a:solidFill>
                  <a:srgbClr val="000000"/>
                </a:solidFill>
                <a:latin typeface="Arial Narrow" pitchFamily="34" charset="0"/>
              </a:rPr>
              <a:t>beginnt</a:t>
            </a:r>
            <a:r>
              <a:rPr lang="en-US" dirty="0">
                <a:solidFill>
                  <a:srgbClr val="000000"/>
                </a:solidFill>
                <a:latin typeface="Arial Narrow" pitchFamily="34" charset="0"/>
              </a:rPr>
              <a:t> die Situation?</a:t>
            </a:r>
          </a:p>
          <a:p>
            <a:pPr marL="1797050" indent="-1528763">
              <a:buClr>
                <a:srgbClr val="C00000"/>
              </a:buClr>
              <a:buFontTx/>
              <a:buAutoNum type="arabicPeriod"/>
            </a:pP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as </a:t>
            </a:r>
            <a:r>
              <a:rPr lang="en-US" dirty="0" err="1">
                <a:solidFill>
                  <a:srgbClr val="000000"/>
                </a:solidFill>
                <a:latin typeface="Arial Narrow" pitchFamily="34" charset="0"/>
              </a:rPr>
              <a:t>passiert</a:t>
            </a:r>
            <a:r>
              <a:rPr lang="en-US" dirty="0">
                <a:solidFill>
                  <a:srgbClr val="000000"/>
                </a:solidFill>
                <a:latin typeface="Arial Narrow" pitchFamily="34" charset="0"/>
              </a:rPr>
              <a:t> </a:t>
            </a:r>
            <a:r>
              <a:rPr lang="en-US" dirty="0" err="1">
                <a:solidFill>
                  <a:srgbClr val="000000"/>
                </a:solidFill>
                <a:latin typeface="Arial Narrow" pitchFamily="34" charset="0"/>
              </a:rPr>
              <a:t>dann</a:t>
            </a:r>
            <a:r>
              <a:rPr lang="en-US" dirty="0">
                <a:solidFill>
                  <a:srgbClr val="000000"/>
                </a:solidFill>
                <a:latin typeface="Arial Narrow" pitchFamily="34" charset="0"/>
              </a:rPr>
              <a:t>?</a:t>
            </a:r>
          </a:p>
          <a:p>
            <a:pPr>
              <a:buClr>
                <a:srgbClr val="C00000"/>
              </a:buClr>
            </a:pPr>
            <a:endParaRPr lang="pt-PT" dirty="0">
              <a:solidFill>
                <a:srgbClr val="000000"/>
              </a:solidFill>
              <a:latin typeface="Arial Narrow" pitchFamily="34" charset="0"/>
            </a:endParaRPr>
          </a:p>
          <a:p>
            <a:pPr>
              <a:buClr>
                <a:srgbClr val="C00000"/>
              </a:buClr>
            </a:pPr>
            <a:r>
              <a:rPr lang="pt-PT" sz="1400" dirty="0">
                <a:solidFill>
                  <a:srgbClr val="000000"/>
                </a:solidFill>
                <a:latin typeface="Arial Narrow" pitchFamily="34" charset="0"/>
              </a:rPr>
              <a:t>* </a:t>
            </a:r>
            <a:r>
              <a:rPr lang="en-US" sz="1400" dirty="0" err="1">
                <a:solidFill>
                  <a:srgbClr val="000000"/>
                </a:solidFill>
                <a:latin typeface="Arial Narrow" pitchFamily="34" charset="0"/>
              </a:rPr>
              <a:t>Übernommen</a:t>
            </a:r>
            <a:r>
              <a:rPr lang="en-US" sz="1400" dirty="0">
                <a:solidFill>
                  <a:srgbClr val="000000"/>
                </a:solidFill>
                <a:latin typeface="Arial Narrow" pitchFamily="34" charset="0"/>
              </a:rPr>
              <a:t> und </a:t>
            </a:r>
            <a:r>
              <a:rPr lang="en-US" sz="1400" dirty="0" err="1">
                <a:solidFill>
                  <a:srgbClr val="000000"/>
                </a:solidFill>
                <a:latin typeface="Arial Narrow" pitchFamily="34" charset="0"/>
              </a:rPr>
              <a:t>adaptiert</a:t>
            </a:r>
            <a:r>
              <a:rPr lang="en-US" sz="1400" dirty="0">
                <a:solidFill>
                  <a:srgbClr val="000000"/>
                </a:solidFill>
                <a:latin typeface="Arial Narrow" pitchFamily="34" charset="0"/>
              </a:rPr>
              <a:t> </a:t>
            </a:r>
            <a:r>
              <a:rPr lang="en-US" sz="1400" dirty="0" err="1">
                <a:solidFill>
                  <a:srgbClr val="000000"/>
                </a:solidFill>
                <a:latin typeface="Arial Narrow" pitchFamily="34" charset="0"/>
              </a:rPr>
              <a:t>aus</a:t>
            </a:r>
            <a:r>
              <a:rPr lang="en-US" sz="1400" dirty="0">
                <a:solidFill>
                  <a:srgbClr val="000000"/>
                </a:solidFill>
                <a:latin typeface="Arial Narrow" pitchFamily="34" charset="0"/>
              </a:rPr>
              <a:t> </a:t>
            </a:r>
            <a:r>
              <a:rPr lang="en-US" sz="1400" dirty="0">
                <a:latin typeface="Arial Narrow" panose="020B0606020202030204" pitchFamily="34" charset="0"/>
              </a:rPr>
              <a:t>Harris et al. (2008)</a:t>
            </a:r>
            <a:endParaRPr lang="en-US" sz="1400" b="1" cap="small" dirty="0">
              <a:solidFill>
                <a:srgbClr val="B32C16">
                  <a:lumMod val="75000"/>
                </a:srgbClr>
              </a:solidFill>
              <a:latin typeface="Arial Rounded MT Bold" pitchFamily="34" charset="0"/>
            </a:endParaRPr>
          </a:p>
          <a:p>
            <a:pPr algn="ctr" defTabSz="685800"/>
            <a:endParaRPr lang="en-US" b="1" cap="small" dirty="0">
              <a:solidFill>
                <a:srgbClr val="B32C16">
                  <a:lumMod val="75000"/>
                </a:srgbClr>
              </a:solidFill>
              <a:latin typeface="Arial Rounded MT Bold" pitchFamily="34" charset="0"/>
            </a:endParaRPr>
          </a:p>
        </p:txBody>
      </p:sp>
      <p:pic>
        <p:nvPicPr>
          <p:cNvPr id="9" name="Imagem 12" descr="https://t3.ftcdn.net/jpg/02/92/35/12/240_F_292351283_TbC2oYyy1sTMtRfW1ady444JiaWYlKA5.jpg">
            <a:extLst>
              <a:ext uri="{FF2B5EF4-FFF2-40B4-BE49-F238E27FC236}">
                <a16:creationId xmlns:a16="http://schemas.microsoft.com/office/drawing/2014/main" id="{F4495227-E211-D247-AAEF-39F56A479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0611" y="2436479"/>
            <a:ext cx="723900" cy="666638"/>
          </a:xfrm>
          <a:prstGeom prst="rect">
            <a:avLst/>
          </a:prstGeom>
          <a:noFill/>
          <a:ln>
            <a:noFill/>
          </a:ln>
        </p:spPr>
      </p:pic>
      <p:pic>
        <p:nvPicPr>
          <p:cNvPr id="10" name="Imagem 18" descr="https://t3.ftcdn.net/jpg/04/18/33/88/240_F_418338873_qii8fIFuwYXAlNIRFjARSjFhHtZweW6L.jpg">
            <a:extLst>
              <a:ext uri="{FF2B5EF4-FFF2-40B4-BE49-F238E27FC236}">
                <a16:creationId xmlns:a16="http://schemas.microsoft.com/office/drawing/2014/main" id="{FA40D692-793E-964C-9086-BE4B30E606B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3887" y="3066535"/>
            <a:ext cx="1253527" cy="544456"/>
          </a:xfrm>
          <a:prstGeom prst="rect">
            <a:avLst/>
          </a:prstGeom>
          <a:noFill/>
          <a:ln>
            <a:noFill/>
          </a:ln>
        </p:spPr>
      </p:pic>
      <p:pic>
        <p:nvPicPr>
          <p:cNvPr id="11" name="Imagem 19" descr="https://t4.ftcdn.net/jpg/02/48/77/85/240_F_248778565_Iwubwr3sZwSCZe0b6R8Su4pmqpMYbcdj.jpg">
            <a:extLst>
              <a:ext uri="{FF2B5EF4-FFF2-40B4-BE49-F238E27FC236}">
                <a16:creationId xmlns:a16="http://schemas.microsoft.com/office/drawing/2014/main" id="{397CC0BB-A257-7847-B338-0A9D2118FF3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33067" y="4290213"/>
            <a:ext cx="1004346" cy="509288"/>
          </a:xfrm>
          <a:prstGeom prst="rect">
            <a:avLst/>
          </a:prstGeom>
          <a:noFill/>
          <a:ln>
            <a:noFill/>
          </a:ln>
        </p:spPr>
      </p:pic>
      <p:pic>
        <p:nvPicPr>
          <p:cNvPr id="12" name="Imagem 20" descr="https://t3.ftcdn.net/jpg/02/42/17/60/240_F_242176010_bYcXGjbn5bm29wr8RRKyE7HqbahknldF.jpg">
            <a:extLst>
              <a:ext uri="{FF2B5EF4-FFF2-40B4-BE49-F238E27FC236}">
                <a16:creationId xmlns:a16="http://schemas.microsoft.com/office/drawing/2014/main" id="{452AEE35-CCA7-094D-BE15-61CC6CCEC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9739" y="3610991"/>
            <a:ext cx="754773" cy="679222"/>
          </a:xfrm>
          <a:prstGeom prst="rect">
            <a:avLst/>
          </a:prstGeom>
          <a:noFill/>
          <a:ln>
            <a:noFill/>
          </a:ln>
        </p:spPr>
      </p:pic>
      <p:pic>
        <p:nvPicPr>
          <p:cNvPr id="13" name="Imagem 21" descr="https://t3.ftcdn.net/jpg/02/87/67/48/240_F_287674812_z5CL1FTUb9KiGT8rZzQsTWUQyahxICZ7.jpg">
            <a:extLst>
              <a:ext uri="{FF2B5EF4-FFF2-40B4-BE49-F238E27FC236}">
                <a16:creationId xmlns:a16="http://schemas.microsoft.com/office/drawing/2014/main" id="{2A494E7D-9ACF-FE45-A052-4A9B5584E4A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5174" y="4798087"/>
            <a:ext cx="723900" cy="723900"/>
          </a:xfrm>
          <a:prstGeom prst="rect">
            <a:avLst/>
          </a:prstGeom>
          <a:noFill/>
          <a:ln>
            <a:noFill/>
          </a:ln>
        </p:spPr>
      </p:pic>
      <p:sp>
        <p:nvSpPr>
          <p:cNvPr id="14" name="Retângulo 22">
            <a:extLst>
              <a:ext uri="{FF2B5EF4-FFF2-40B4-BE49-F238E27FC236}">
                <a16:creationId xmlns:a16="http://schemas.microsoft.com/office/drawing/2014/main" id="{634BA7F2-67F8-9A43-8297-CFBCADC9F862}"/>
              </a:ext>
            </a:extLst>
          </p:cNvPr>
          <p:cNvSpPr/>
          <p:nvPr/>
        </p:nvSpPr>
        <p:spPr>
          <a:xfrm>
            <a:off x="7924670" y="5478723"/>
            <a:ext cx="2114681" cy="324384"/>
          </a:xfrm>
          <a:prstGeom prst="rect">
            <a:avLst/>
          </a:prstGeom>
        </p:spPr>
        <p:txBody>
          <a:bodyPr wrap="squar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74319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n-US" sz="4000" b="1" dirty="0">
                <a:solidFill>
                  <a:prstClr val="black"/>
                </a:solidFill>
                <a:latin typeface="Arial Narrow" panose="020B0606020202030204" pitchFamily="34" charset="0"/>
              </a:rPr>
              <a:t>Activity:</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6.1- 5W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4400" b="1" dirty="0">
                <a:solidFill>
                  <a:srgbClr val="C00000"/>
                </a:solidFill>
                <a:latin typeface="Arial Narrow" panose="020B0606020202030204" pitchFamily="34" charset="0"/>
              </a:rPr>
              <a:t>2 H*</a:t>
            </a:r>
          </a:p>
          <a:p>
            <a:pPr algn="ctr">
              <a:buClr>
                <a:schemeClr val="accent5">
                  <a:lumMod val="50000"/>
                </a:schemeClr>
              </a:buClr>
            </a:pPr>
            <a:endParaRPr lang="en-US" sz="4400" b="1" dirty="0">
              <a:solidFill>
                <a:srgbClr val="C00000"/>
              </a:solidFill>
              <a:latin typeface="Arial Narrow" panose="020B0606020202030204" pitchFamily="34" charset="0"/>
            </a:endParaRPr>
          </a:p>
          <a:p>
            <a:pPr marL="1797050" indent="-1528763">
              <a:buClr>
                <a:srgbClr val="C00000"/>
              </a:buClr>
              <a:buFontTx/>
              <a:buAutoNum type="arabicPeriod"/>
            </a:pPr>
            <a:r>
              <a:rPr lang="en-GB" sz="4400" b="1" dirty="0">
                <a:solidFill>
                  <a:srgbClr val="C00000"/>
                </a:solidFill>
                <a:latin typeface="Arial Narrow" panose="020B0606020202030204" pitchFamily="34" charset="0"/>
              </a:rPr>
              <a:t>H</a:t>
            </a:r>
            <a:r>
              <a:rPr lang="en-GB" sz="2200" dirty="0">
                <a:solidFill>
                  <a:srgbClr val="000000"/>
                </a:solidFill>
                <a:latin typeface="Arial Narrow" pitchFamily="34" charset="0"/>
              </a:rPr>
              <a:t>ow does the situation end? (</a:t>
            </a:r>
            <a:r>
              <a:rPr lang="en-GB" sz="2200" dirty="0" err="1">
                <a:solidFill>
                  <a:srgbClr val="000000"/>
                </a:solidFill>
                <a:latin typeface="Arial Narrow" pitchFamily="34" charset="0"/>
              </a:rPr>
              <a:t>wie</a:t>
            </a:r>
            <a:r>
              <a:rPr lang="en-GB" sz="2200" dirty="0">
                <a:solidFill>
                  <a:srgbClr val="000000"/>
                </a:solidFill>
                <a:latin typeface="Arial Narrow" pitchFamily="34" charset="0"/>
              </a:rPr>
              <a:t> </a:t>
            </a:r>
            <a:r>
              <a:rPr lang="en-GB" sz="2200" dirty="0" err="1">
                <a:solidFill>
                  <a:srgbClr val="000000"/>
                </a:solidFill>
                <a:latin typeface="Arial Narrow" pitchFamily="34" charset="0"/>
              </a:rPr>
              <a:t>geht</a:t>
            </a:r>
            <a:r>
              <a:rPr lang="en-GB" sz="2200" dirty="0">
                <a:solidFill>
                  <a:srgbClr val="000000"/>
                </a:solidFill>
                <a:latin typeface="Arial Narrow" pitchFamily="34" charset="0"/>
              </a:rPr>
              <a:t> die Situation </a:t>
            </a:r>
            <a:r>
              <a:rPr lang="en-GB" sz="2200" dirty="0" err="1">
                <a:solidFill>
                  <a:srgbClr val="000000"/>
                </a:solidFill>
                <a:latin typeface="Arial Narrow" pitchFamily="34" charset="0"/>
              </a:rPr>
              <a:t>zu</a:t>
            </a:r>
            <a:r>
              <a:rPr lang="en-GB" sz="2200" dirty="0">
                <a:solidFill>
                  <a:srgbClr val="000000"/>
                </a:solidFill>
                <a:latin typeface="Arial Narrow" pitchFamily="34" charset="0"/>
              </a:rPr>
              <a:t> Ende?)</a:t>
            </a:r>
          </a:p>
          <a:p>
            <a:pPr marL="1797050" indent="-1528763">
              <a:buClr>
                <a:srgbClr val="C00000"/>
              </a:buClr>
              <a:buFontTx/>
              <a:buAutoNum type="arabicPeriod"/>
            </a:pPr>
            <a:r>
              <a:rPr lang="en-AU" sz="4400" b="1" dirty="0">
                <a:solidFill>
                  <a:srgbClr val="C00000"/>
                </a:solidFill>
                <a:latin typeface="Arial Narrow" panose="020B0606020202030204" pitchFamily="34" charset="0"/>
              </a:rPr>
              <a:t>H</a:t>
            </a:r>
            <a:r>
              <a:rPr lang="en-AU" sz="2200" dirty="0">
                <a:solidFill>
                  <a:srgbClr val="000000"/>
                </a:solidFill>
                <a:latin typeface="Arial Narrow" pitchFamily="34" charset="0"/>
              </a:rPr>
              <a:t>ow do the characters feel? (</a:t>
            </a:r>
            <a:r>
              <a:rPr lang="en-AU" sz="2200" dirty="0" err="1">
                <a:solidFill>
                  <a:srgbClr val="000000"/>
                </a:solidFill>
                <a:latin typeface="Arial Narrow" pitchFamily="34" charset="0"/>
              </a:rPr>
              <a:t>wie</a:t>
            </a:r>
            <a:r>
              <a:rPr lang="en-AU" sz="2200" dirty="0">
                <a:solidFill>
                  <a:srgbClr val="000000"/>
                </a:solidFill>
                <a:latin typeface="Arial Narrow" pitchFamily="34" charset="0"/>
              </a:rPr>
              <a:t> </a:t>
            </a:r>
            <a:r>
              <a:rPr lang="en-AU" sz="2200" dirty="0" err="1">
                <a:solidFill>
                  <a:srgbClr val="000000"/>
                </a:solidFill>
                <a:latin typeface="Arial Narrow" pitchFamily="34" charset="0"/>
              </a:rPr>
              <a:t>fühlen</a:t>
            </a:r>
            <a:r>
              <a:rPr lang="en-AU" sz="2200" dirty="0">
                <a:solidFill>
                  <a:srgbClr val="000000"/>
                </a:solidFill>
                <a:latin typeface="Arial Narrow" pitchFamily="34" charset="0"/>
              </a:rPr>
              <a:t> </a:t>
            </a:r>
            <a:r>
              <a:rPr lang="en-AU" sz="2200" dirty="0" err="1">
                <a:solidFill>
                  <a:srgbClr val="000000"/>
                </a:solidFill>
                <a:latin typeface="Arial Narrow" pitchFamily="34" charset="0"/>
              </a:rPr>
              <a:t>sich</a:t>
            </a:r>
            <a:r>
              <a:rPr lang="en-AU" sz="2200" dirty="0">
                <a:solidFill>
                  <a:srgbClr val="000000"/>
                </a:solidFill>
                <a:latin typeface="Arial Narrow" pitchFamily="34" charset="0"/>
              </a:rPr>
              <a:t> die </a:t>
            </a:r>
            <a:r>
              <a:rPr lang="en-AU" sz="2200" dirty="0" err="1">
                <a:solidFill>
                  <a:srgbClr val="000000"/>
                </a:solidFill>
                <a:latin typeface="Arial Narrow" pitchFamily="34" charset="0"/>
              </a:rPr>
              <a:t>Charaktere</a:t>
            </a:r>
            <a:r>
              <a:rPr lang="en-AU" sz="2200" dirty="0">
                <a:solidFill>
                  <a:srgbClr val="000000"/>
                </a:solidFill>
                <a:latin typeface="Arial Narrow" pitchFamily="34" charset="0"/>
              </a:rPr>
              <a:t>?)</a:t>
            </a:r>
          </a:p>
          <a:p>
            <a:pPr marL="268287">
              <a:buClr>
                <a:srgbClr val="C00000"/>
              </a:buClr>
            </a:pPr>
            <a:endParaRPr lang="en-AU" sz="2400" dirty="0">
              <a:solidFill>
                <a:srgbClr val="000000"/>
              </a:solidFill>
              <a:latin typeface="Arial Narrow" pitchFamily="34" charset="0"/>
            </a:endParaRPr>
          </a:p>
          <a:p>
            <a:pPr marL="268287">
              <a:buClr>
                <a:srgbClr val="C00000"/>
              </a:buClr>
            </a:pPr>
            <a:endParaRPr lang="en-US" sz="2400" b="1" dirty="0">
              <a:solidFill>
                <a:srgbClr val="C00000"/>
              </a:solidFill>
              <a:latin typeface="Arial Narrow" panose="020B0606020202030204" pitchFamily="34" charset="0"/>
            </a:endParaRPr>
          </a:p>
          <a:p>
            <a:pPr marL="268287">
              <a:buClr>
                <a:srgbClr val="C00000"/>
              </a:buClr>
            </a:pPr>
            <a:r>
              <a:rPr lang="en-US" sz="2400" b="1" dirty="0">
                <a:solidFill>
                  <a:srgbClr val="C00000"/>
                </a:solidFill>
                <a:latin typeface="Arial Narrow" panose="020B0606020202030204" pitchFamily="34" charset="0"/>
              </a:rPr>
              <a:t>* </a:t>
            </a:r>
            <a:r>
              <a:rPr lang="pt-PT" dirty="0">
                <a:solidFill>
                  <a:srgbClr val="000000"/>
                </a:solidFill>
                <a:latin typeface="Arial Narrow" pitchFamily="34" charset="0"/>
              </a:rPr>
              <a:t>Ünbernommen und adaptiert aus </a:t>
            </a:r>
            <a:r>
              <a:rPr lang="en-US" dirty="0">
                <a:latin typeface="Arial Narrow" panose="020B0606020202030204" pitchFamily="34" charset="0"/>
              </a:rPr>
              <a:t>Harris et al. (2008)</a:t>
            </a:r>
            <a:endParaRPr lang="en-US" cap="small" dirty="0">
              <a:solidFill>
                <a:srgbClr val="B32C16">
                  <a:lumMod val="75000"/>
                </a:srgbClr>
              </a:solidFill>
              <a:latin typeface="Arial Rounded MT Bold" pitchFamily="34" charset="0"/>
            </a:endParaRPr>
          </a:p>
        </p:txBody>
      </p:sp>
      <p:pic>
        <p:nvPicPr>
          <p:cNvPr id="15" name="Picture 2" descr="https://t3.ftcdn.net/jpg/02/14/36/04/240_F_214360442_GRepOGrA6aWRFGodCGMVpjc4du91oNIv.jpg">
            <a:extLst>
              <a:ext uri="{FF2B5EF4-FFF2-40B4-BE49-F238E27FC236}">
                <a16:creationId xmlns:a16="http://schemas.microsoft.com/office/drawing/2014/main" id="{6FA249E4-9FB7-DA48-9412-C0DA58967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5535" y="3542789"/>
            <a:ext cx="1383181" cy="777432"/>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upo 2">
            <a:extLst>
              <a:ext uri="{FF2B5EF4-FFF2-40B4-BE49-F238E27FC236}">
                <a16:creationId xmlns:a16="http://schemas.microsoft.com/office/drawing/2014/main" id="{6BF4516F-DF3F-6A42-B954-E33445FCADE3}"/>
              </a:ext>
            </a:extLst>
          </p:cNvPr>
          <p:cNvGrpSpPr/>
          <p:nvPr/>
        </p:nvGrpSpPr>
        <p:grpSpPr>
          <a:xfrm>
            <a:off x="9474100" y="4335702"/>
            <a:ext cx="1707471" cy="582760"/>
            <a:chOff x="6451902" y="3835563"/>
            <a:chExt cx="1707471" cy="582760"/>
          </a:xfrm>
        </p:grpSpPr>
        <p:pic>
          <p:nvPicPr>
            <p:cNvPr id="17" name="Picture 8" descr="https://t3.ftcdn.net/jpg/00/83/19/86/240_F_83198611_pIYPe3Y70q2K5fOnztXjjlX6yh05G5Zw.jpg">
              <a:extLst>
                <a:ext uri="{FF2B5EF4-FFF2-40B4-BE49-F238E27FC236}">
                  <a16:creationId xmlns:a16="http://schemas.microsoft.com/office/drawing/2014/main" id="{C5F1B624-4259-884B-A55F-BD8EF9CE32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1902" y="3835563"/>
              <a:ext cx="560270" cy="5602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t3.ftcdn.net/jpg/00/83/20/04/240_F_83200495_TLNjJe4NlCFBaoPweqMrWzQek44NKKne.jpg">
              <a:extLst>
                <a:ext uri="{FF2B5EF4-FFF2-40B4-BE49-F238E27FC236}">
                  <a16:creationId xmlns:a16="http://schemas.microsoft.com/office/drawing/2014/main" id="{B8F3273F-BEC3-C44B-9414-574BDB2722F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501" y="3854008"/>
              <a:ext cx="541112" cy="54111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https://t3.ftcdn.net/jpg/00/83/19/88/240_F_83198867_hu4Za2aCMCwnDVIZntRbYwUXu1j3zwNW.jpg">
              <a:extLst>
                <a:ext uri="{FF2B5EF4-FFF2-40B4-BE49-F238E27FC236}">
                  <a16:creationId xmlns:a16="http://schemas.microsoft.com/office/drawing/2014/main" id="{5254A9E3-3382-1943-A71F-886CA6934A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6613" y="3835563"/>
              <a:ext cx="582760" cy="582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tângulo 18">
            <a:extLst>
              <a:ext uri="{FF2B5EF4-FFF2-40B4-BE49-F238E27FC236}">
                <a16:creationId xmlns:a16="http://schemas.microsoft.com/office/drawing/2014/main" id="{01FCEAA5-BC57-7F4C-8BAD-B040EB6D1E3F}"/>
              </a:ext>
            </a:extLst>
          </p:cNvPr>
          <p:cNvSpPr/>
          <p:nvPr/>
        </p:nvSpPr>
        <p:spPr>
          <a:xfrm>
            <a:off x="9270914" y="4868005"/>
            <a:ext cx="2114681" cy="324384"/>
          </a:xfrm>
          <a:prstGeom prst="rect">
            <a:avLst/>
          </a:prstGeom>
        </p:spPr>
        <p:txBody>
          <a:bodyPr wrap="non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82399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259449"/>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de-AT" sz="2800" b="1" dirty="0">
                <a:latin typeface="Arial Narrow" panose="020B0606020202030204" pitchFamily="34" charset="0"/>
              </a:rPr>
              <a:t>10:15 – 10:45 </a:t>
            </a:r>
            <a:endParaRPr lang="pt-PT" sz="2800" dirty="0">
              <a:latin typeface="Arial Narrow" panose="020B0606020202030204" pitchFamily="34" charset="0"/>
            </a:endParaRPr>
          </a:p>
          <a:p>
            <a:pPr algn="ctr"/>
            <a:r>
              <a:rPr lang="en-US" sz="2800" b="1" dirty="0">
                <a:latin typeface="Arial Narrow" panose="020B0606020202030204" pitchFamily="34" charset="0"/>
              </a:rPr>
              <a:t>Pause</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15</a:t>
            </a:fld>
            <a:endParaRPr lang="pt-PT"/>
          </a:p>
        </p:txBody>
      </p:sp>
    </p:spTree>
    <p:extLst>
      <p:ext uri="{BB962C8B-B14F-4D97-AF65-F5344CB8AC3E}">
        <p14:creationId xmlns:p14="http://schemas.microsoft.com/office/powerpoint/2010/main" val="209273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DE" sz="4000" b="1" dirty="0">
                <a:solidFill>
                  <a:schemeClr val="dk1"/>
                </a:solidFill>
                <a:latin typeface="Arial Narrow"/>
                <a:ea typeface="Arial Narrow"/>
                <a:cs typeface="Arial Narrow"/>
                <a:sym typeface="Arial Narrow"/>
              </a:rPr>
              <a:t>ERARBEITUNG</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de-DE" sz="2400" dirty="0">
                <a:latin typeface="Arial Narrow" panose="020B0606020202030204" pitchFamily="34" charset="0"/>
              </a:rPr>
              <a:t>Fallbeispiele zur Reflexion und Analyse- </a:t>
            </a:r>
          </a:p>
          <a:p>
            <a:pPr algn="ctr">
              <a:lnSpc>
                <a:spcPct val="115000"/>
              </a:lnSpc>
            </a:pPr>
            <a:r>
              <a:rPr lang="en-US" sz="2400" dirty="0" err="1">
                <a:latin typeface="Arial Narrow" panose="020B0606020202030204" pitchFamily="34" charset="0"/>
              </a:rPr>
              <a:t>Aktivität</a:t>
            </a:r>
            <a:r>
              <a:rPr lang="en-US" sz="2400" dirty="0">
                <a:latin typeface="Arial Narrow" panose="020B0606020202030204" pitchFamily="34" charset="0"/>
              </a:rPr>
              <a:t>: </a:t>
            </a:r>
            <a:r>
              <a:rPr lang="en-GB" sz="2400" i="1" dirty="0" err="1">
                <a:latin typeface="Arial Narrow" panose="020B0606020202030204" pitchFamily="34" charset="0"/>
              </a:rPr>
              <a:t>Rollenspiel</a:t>
            </a:r>
            <a:r>
              <a:rPr lang="en-GB" sz="2400" i="1" dirty="0">
                <a:latin typeface="Arial Narrow" panose="020B0606020202030204" pitchFamily="34" charset="0"/>
              </a:rPr>
              <a:t> </a:t>
            </a:r>
            <a:r>
              <a:rPr lang="en-GB" sz="2400" i="1" dirty="0" err="1">
                <a:latin typeface="Arial Narrow" panose="020B0606020202030204" pitchFamily="34" charset="0"/>
              </a:rPr>
              <a:t>zu</a:t>
            </a:r>
            <a:r>
              <a:rPr lang="en-GB" sz="2400" i="1" dirty="0">
                <a:latin typeface="Arial Narrow" panose="020B0606020202030204" pitchFamily="34" charset="0"/>
              </a:rPr>
              <a:t> den </a:t>
            </a:r>
            <a:r>
              <a:rPr lang="en-GB" sz="2400" i="1" dirty="0" err="1">
                <a:latin typeface="Arial Narrow" panose="020B0606020202030204" pitchFamily="34" charset="0"/>
              </a:rPr>
              <a:t>Fällen</a:t>
            </a:r>
            <a:endParaRPr lang="en-GB" sz="2400" i="1" dirty="0">
              <a:latin typeface="Arial Narrow" panose="020B0606020202030204" pitchFamily="34" charset="0"/>
            </a:endParaRPr>
          </a:p>
        </p:txBody>
      </p:sp>
    </p:spTree>
    <p:extLst>
      <p:ext uri="{BB962C8B-B14F-4D97-AF65-F5344CB8AC3E}">
        <p14:creationId xmlns:p14="http://schemas.microsoft.com/office/powerpoint/2010/main" val="6539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183171" cy="1009651"/>
          </a:xfrm>
          <a:prstGeom prst="rect">
            <a:avLst/>
          </a:prstGeom>
          <a:solidFill>
            <a:srgbClr val="DEEBF7"/>
          </a:solidFill>
          <a:ln>
            <a:noFill/>
          </a:ln>
        </p:spPr>
        <p:txBody>
          <a:bodyPr spcFirstLastPara="1" wrap="square" lIns="121900" tIns="60933" rIns="121900" bIns="60933" anchor="ctr" anchorCtr="0">
            <a:noAutofit/>
          </a:bodyPr>
          <a:lstStyle/>
          <a:p>
            <a:pPr>
              <a:lnSpc>
                <a:spcPct val="115000"/>
              </a:lnSpc>
            </a:pPr>
            <a:r>
              <a:rPr lang="en-US" sz="4000" b="1" dirty="0" err="1">
                <a:latin typeface="Arial Narrow" panose="020B0606020202030204" pitchFamily="34" charset="0"/>
              </a:rPr>
              <a:t>Aktivität</a:t>
            </a:r>
            <a:r>
              <a:rPr lang="en-US" sz="4000" b="1" dirty="0">
                <a:latin typeface="Arial Narrow" panose="020B0606020202030204" pitchFamily="34" charset="0"/>
              </a:rPr>
              <a:t>: </a:t>
            </a:r>
            <a:r>
              <a:rPr lang="en-GB" sz="4000" b="1" i="1" dirty="0" err="1">
                <a:latin typeface="Arial Narrow" panose="020B0606020202030204" pitchFamily="34" charset="0"/>
              </a:rPr>
              <a:t>Rollenspiel</a:t>
            </a:r>
            <a:r>
              <a:rPr lang="en-GB" sz="4000" b="1" i="1" dirty="0">
                <a:latin typeface="Arial Narrow" panose="020B0606020202030204" pitchFamily="34" charset="0"/>
              </a:rPr>
              <a:t> </a:t>
            </a:r>
            <a:r>
              <a:rPr lang="en-GB" sz="4000" b="1" i="1" dirty="0" err="1">
                <a:latin typeface="Arial Narrow" panose="020B0606020202030204" pitchFamily="34" charset="0"/>
              </a:rPr>
              <a:t>zu</a:t>
            </a:r>
            <a:r>
              <a:rPr lang="en-GB" sz="4000" b="1" i="1" dirty="0">
                <a:latin typeface="Arial Narrow" panose="020B0606020202030204" pitchFamily="34" charset="0"/>
              </a:rPr>
              <a:t> den </a:t>
            </a:r>
            <a:r>
              <a:rPr lang="en-GB" sz="4000" b="1" i="1" dirty="0" err="1">
                <a:latin typeface="Arial Narrow" panose="020B0606020202030204" pitchFamily="34" charset="0"/>
              </a:rPr>
              <a:t>Fällen</a:t>
            </a:r>
            <a:endParaRPr lang="en-GB" sz="4000" b="1" i="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t" anchorCtr="0">
            <a:noAutofit/>
          </a:bodyPr>
          <a:lstStyle/>
          <a:p>
            <a:pPr algn="just">
              <a:buClr>
                <a:srgbClr val="7598D9">
                  <a:lumMod val="50000"/>
                </a:srgbClr>
              </a:buClr>
              <a:defRPr/>
            </a:pPr>
            <a:r>
              <a:rPr lang="de-DE" sz="3600" b="1" kern="0" dirty="0">
                <a:solidFill>
                  <a:schemeClr val="accent1">
                    <a:lumMod val="75000"/>
                  </a:schemeClr>
                </a:solidFill>
                <a:latin typeface="Arial Narrow" panose="020B0606020202030204" pitchFamily="34" charset="0"/>
              </a:rPr>
              <a:t>Lassen Sie uns das Rollenspiel ausführen</a:t>
            </a:r>
            <a:r>
              <a:rPr lang="en-US" sz="3600" b="1" kern="0" dirty="0">
                <a:solidFill>
                  <a:schemeClr val="accent1">
                    <a:lumMod val="75000"/>
                  </a:schemeClr>
                </a:solidFill>
                <a:latin typeface="Arial Narrow" panose="020B0606020202030204" pitchFamily="34" charset="0"/>
              </a:rPr>
              <a:t>!</a:t>
            </a:r>
          </a:p>
        </p:txBody>
      </p:sp>
      <p:sp>
        <p:nvSpPr>
          <p:cNvPr id="21" name="Retângulo 1">
            <a:extLst>
              <a:ext uri="{FF2B5EF4-FFF2-40B4-BE49-F238E27FC236}">
                <a16:creationId xmlns:a16="http://schemas.microsoft.com/office/drawing/2014/main" id="{26CD362F-D608-5545-B900-05B92D7CA85F}"/>
              </a:ext>
            </a:extLst>
          </p:cNvPr>
          <p:cNvSpPr/>
          <p:nvPr/>
        </p:nvSpPr>
        <p:spPr>
          <a:xfrm>
            <a:off x="2209800" y="3216464"/>
            <a:ext cx="2748579" cy="1938992"/>
          </a:xfrm>
          <a:prstGeom prst="rect">
            <a:avLst/>
          </a:prstGeom>
          <a:solidFill>
            <a:schemeClr val="accent3">
              <a:lumMod val="20000"/>
              <a:lumOff val="80000"/>
            </a:schemeClr>
          </a:solidFill>
        </p:spPr>
        <p:txBody>
          <a:bodyPr wrap="square">
            <a:spAutoFit/>
          </a:bodyPr>
          <a:lstStyle/>
          <a:p>
            <a:r>
              <a:rPr lang="en-US" sz="2400" dirty="0">
                <a:solidFill>
                  <a:schemeClr val="accent1">
                    <a:lumMod val="75000"/>
                  </a:schemeClr>
                </a:solidFill>
                <a:latin typeface="Arial Narrow" panose="020B0606020202030204" pitchFamily="34" charset="0"/>
              </a:rPr>
              <a:t>…. </a:t>
            </a:r>
            <a:r>
              <a:rPr lang="en-US" sz="2400" b="1" dirty="0">
                <a:solidFill>
                  <a:schemeClr val="accent1">
                    <a:lumMod val="75000"/>
                  </a:schemeClr>
                </a:solidFill>
                <a:latin typeface="Arial Narrow" panose="020B0606020202030204" pitchFamily="34" charset="0"/>
              </a:rPr>
              <a:t>und </a:t>
            </a:r>
            <a:r>
              <a:rPr lang="en-US" sz="2400" b="1" dirty="0" err="1">
                <a:solidFill>
                  <a:schemeClr val="accent1">
                    <a:lumMod val="75000"/>
                  </a:schemeClr>
                </a:solidFill>
                <a:latin typeface="Arial Narrow" panose="020B0606020202030204" pitchFamily="34" charset="0"/>
              </a:rPr>
              <a:t>unser</a:t>
            </a:r>
            <a:r>
              <a:rPr lang="en-US" sz="2400" b="1" dirty="0">
                <a:solidFill>
                  <a:schemeClr val="accent1">
                    <a:lumMod val="75000"/>
                  </a:schemeClr>
                </a:solidFill>
                <a:latin typeface="Arial Narrow" panose="020B0606020202030204" pitchFamily="34" charset="0"/>
              </a:rPr>
              <a:t> Wissen </a:t>
            </a:r>
            <a:r>
              <a:rPr lang="en-US" sz="2400" b="1" dirty="0" err="1">
                <a:solidFill>
                  <a:schemeClr val="accent1">
                    <a:lumMod val="75000"/>
                  </a:schemeClr>
                </a:solidFill>
                <a:latin typeface="Arial Narrow" panose="020B0606020202030204" pitchFamily="34" charset="0"/>
              </a:rPr>
              <a:t>über</a:t>
            </a:r>
            <a:r>
              <a:rPr lang="en-US" sz="2400" b="1" dirty="0">
                <a:solidFill>
                  <a:schemeClr val="accent1">
                    <a:lumMod val="75000"/>
                  </a:schemeClr>
                </a:solidFill>
                <a:latin typeface="Arial Narrow" panose="020B0606020202030204" pitchFamily="34" charset="0"/>
              </a:rPr>
              <a:t> ASS in </a:t>
            </a:r>
            <a:r>
              <a:rPr lang="en-US" sz="2400" b="1" dirty="0" err="1">
                <a:solidFill>
                  <a:schemeClr val="accent1">
                    <a:lumMod val="75000"/>
                  </a:schemeClr>
                </a:solidFill>
                <a:latin typeface="Arial Narrow" panose="020B0606020202030204" pitchFamily="34" charset="0"/>
              </a:rPr>
              <a:t>einer</a:t>
            </a:r>
            <a:r>
              <a:rPr lang="en-US" sz="2400" b="1" dirty="0">
                <a:solidFill>
                  <a:schemeClr val="accent1">
                    <a:lumMod val="75000"/>
                  </a:schemeClr>
                </a:solidFill>
                <a:latin typeface="Arial Narrow" panose="020B0606020202030204" pitchFamily="34" charset="0"/>
              </a:rPr>
              <a:t> </a:t>
            </a:r>
            <a:r>
              <a:rPr lang="en-US" sz="2400" b="1" dirty="0" err="1">
                <a:solidFill>
                  <a:schemeClr val="accent1">
                    <a:lumMod val="75000"/>
                  </a:schemeClr>
                </a:solidFill>
                <a:latin typeface="Arial Narrow" panose="020B0606020202030204" pitchFamily="34" charset="0"/>
              </a:rPr>
              <a:t>simulierten</a:t>
            </a:r>
            <a:r>
              <a:rPr lang="en-US" sz="2400" b="1" dirty="0">
                <a:solidFill>
                  <a:schemeClr val="accent1">
                    <a:lumMod val="75000"/>
                  </a:schemeClr>
                </a:solidFill>
                <a:latin typeface="Arial Narrow" panose="020B0606020202030204" pitchFamily="34" charset="0"/>
              </a:rPr>
              <a:t> </a:t>
            </a:r>
            <a:r>
              <a:rPr lang="en-US" sz="2400" b="1" dirty="0" err="1">
                <a:solidFill>
                  <a:schemeClr val="accent1">
                    <a:lumMod val="75000"/>
                  </a:schemeClr>
                </a:solidFill>
                <a:latin typeface="Arial Narrow" panose="020B0606020202030204" pitchFamily="34" charset="0"/>
              </a:rPr>
              <a:t>realen</a:t>
            </a:r>
            <a:r>
              <a:rPr lang="en-US" sz="2400" b="1" dirty="0">
                <a:solidFill>
                  <a:schemeClr val="accent1">
                    <a:lumMod val="75000"/>
                  </a:schemeClr>
                </a:solidFill>
                <a:latin typeface="Arial Narrow" panose="020B0606020202030204" pitchFamily="34" charset="0"/>
              </a:rPr>
              <a:t> </a:t>
            </a:r>
            <a:r>
              <a:rPr lang="en-US" sz="2400" b="1" dirty="0" err="1">
                <a:solidFill>
                  <a:schemeClr val="accent1">
                    <a:lumMod val="75000"/>
                  </a:schemeClr>
                </a:solidFill>
                <a:latin typeface="Arial Narrow" panose="020B0606020202030204" pitchFamily="34" charset="0"/>
              </a:rPr>
              <a:t>Lebenssituation</a:t>
            </a:r>
            <a:r>
              <a:rPr lang="en-US" sz="2400" b="1" dirty="0">
                <a:solidFill>
                  <a:schemeClr val="accent1">
                    <a:lumMod val="75000"/>
                  </a:schemeClr>
                </a:solidFill>
                <a:latin typeface="Arial Narrow" panose="020B0606020202030204" pitchFamily="34" charset="0"/>
              </a:rPr>
              <a:t> </a:t>
            </a:r>
            <a:r>
              <a:rPr lang="en-US" sz="2400" b="1" dirty="0" err="1">
                <a:solidFill>
                  <a:schemeClr val="accent1">
                    <a:lumMod val="75000"/>
                  </a:schemeClr>
                </a:solidFill>
                <a:latin typeface="Arial Narrow" panose="020B0606020202030204" pitchFamily="34" charset="0"/>
              </a:rPr>
              <a:t>üben</a:t>
            </a:r>
            <a:r>
              <a:rPr lang="pt-PT" sz="2400" b="1" dirty="0">
                <a:solidFill>
                  <a:schemeClr val="accent1">
                    <a:lumMod val="75000"/>
                  </a:schemeClr>
                </a:solidFill>
                <a:latin typeface="Arial Narrow" panose="020B0606020202030204" pitchFamily="34" charset="0"/>
              </a:rPr>
              <a:t>…</a:t>
            </a:r>
          </a:p>
        </p:txBody>
      </p:sp>
      <p:pic>
        <p:nvPicPr>
          <p:cNvPr id="22" name="Picture 2" descr="https://t4.ftcdn.net/jpg/03/01/77/03/240_F_301770315_wWHkvhMHSbga4XBh3JQdKncdykarGn53.jpg">
            <a:extLst>
              <a:ext uri="{FF2B5EF4-FFF2-40B4-BE49-F238E27FC236}">
                <a16:creationId xmlns:a16="http://schemas.microsoft.com/office/drawing/2014/main" id="{84C6050B-CA75-7F4E-986B-A5A5770BA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157" y="2726711"/>
            <a:ext cx="4864485" cy="2734138"/>
          </a:xfrm>
          <a:prstGeom prst="rect">
            <a:avLst/>
          </a:prstGeom>
          <a:noFill/>
          <a:extLst>
            <a:ext uri="{909E8E84-426E-40DD-AFC4-6F175D3DCCD1}">
              <a14:hiddenFill xmlns:a14="http://schemas.microsoft.com/office/drawing/2010/main">
                <a:solidFill>
                  <a:srgbClr val="FFFFFF"/>
                </a:solidFill>
              </a14:hiddenFill>
            </a:ext>
          </a:extLst>
        </p:spPr>
      </p:pic>
      <p:sp>
        <p:nvSpPr>
          <p:cNvPr id="23" name="Retângulo 12">
            <a:extLst>
              <a:ext uri="{FF2B5EF4-FFF2-40B4-BE49-F238E27FC236}">
                <a16:creationId xmlns:a16="http://schemas.microsoft.com/office/drawing/2014/main" id="{81D2970A-6317-D04D-AAB3-74BB31E80531}"/>
              </a:ext>
            </a:extLst>
          </p:cNvPr>
          <p:cNvSpPr/>
          <p:nvPr/>
        </p:nvSpPr>
        <p:spPr>
          <a:xfrm>
            <a:off x="6792317" y="5384039"/>
            <a:ext cx="2666114" cy="390684"/>
          </a:xfrm>
          <a:prstGeom prst="rect">
            <a:avLst/>
          </a:prstGeom>
        </p:spPr>
        <p:txBody>
          <a:bodyPr wrap="none">
            <a:spAutoFit/>
          </a:bodyPr>
          <a:lstStyle/>
          <a:p>
            <a:pPr algn="ctr">
              <a:lnSpc>
                <a:spcPct val="115000"/>
              </a:lnSpc>
            </a:pPr>
            <a:r>
              <a:rPr lang="en-US" dirty="0">
                <a:latin typeface="Times New Roman" panose="02020603050405020304" pitchFamily="18" charset="0"/>
                <a:ea typeface="Calibri" panose="020F0502020204030204" pitchFamily="34" charset="0"/>
                <a:cs typeface="Vrinda"/>
              </a:rPr>
              <a:t>(Adobe Stock free images)</a:t>
            </a:r>
            <a:endParaRPr lang="pt-PT" sz="2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40677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A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DE" sz="4000" b="1" dirty="0">
                <a:solidFill>
                  <a:schemeClr val="dk1"/>
                </a:solidFill>
                <a:latin typeface="Arial Narrow"/>
                <a:ea typeface="Arial Narrow"/>
                <a:cs typeface="Arial Narrow"/>
                <a:sym typeface="Arial Narrow"/>
              </a:rPr>
              <a:t>ABSCHLUSS</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de-DE" sz="2400" kern="0" dirty="0">
                <a:solidFill>
                  <a:prstClr val="black"/>
                </a:solidFill>
                <a:latin typeface="Arial Narrow" panose="020B0606020202030204" pitchFamily="34" charset="0"/>
              </a:rPr>
              <a:t>Zusammenfassung
</a:t>
            </a:r>
            <a:r>
              <a:rPr lang="en-US" sz="2400" i="1" kern="0" dirty="0" err="1">
                <a:solidFill>
                  <a:prstClr val="black"/>
                </a:solidFill>
                <a:latin typeface="Arial Narrow" panose="020B0606020202030204" pitchFamily="34" charset="0"/>
              </a:rPr>
              <a:t>Aktivität</a:t>
            </a:r>
            <a:r>
              <a:rPr lang="en-US" sz="2400" i="1" kern="0" dirty="0">
                <a:solidFill>
                  <a:prstClr val="black"/>
                </a:solidFill>
                <a:latin typeface="Arial Narrow" panose="020B0606020202030204" pitchFamily="34" charset="0"/>
              </a:rPr>
              <a:t>: </a:t>
            </a:r>
            <a:r>
              <a:rPr lang="en-US" sz="2400" i="1" kern="0" dirty="0" err="1">
                <a:solidFill>
                  <a:prstClr val="black"/>
                </a:solidFill>
                <a:latin typeface="Arial Narrow" panose="020B0606020202030204" pitchFamily="34" charset="0"/>
              </a:rPr>
              <a:t>Reflexion</a:t>
            </a:r>
            <a:r>
              <a:rPr lang="en-US" sz="2400" i="1" kern="0" dirty="0">
                <a:solidFill>
                  <a:prstClr val="black"/>
                </a:solidFill>
                <a:latin typeface="Arial Narrow" panose="020B0606020202030204" pitchFamily="34" charset="0"/>
              </a:rPr>
              <a:t> 6.1</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de-DE" sz="2400" kern="0" dirty="0">
                <a:solidFill>
                  <a:prstClr val="black"/>
                </a:solidFill>
                <a:latin typeface="Arial Narrow" panose="020B0606020202030204" pitchFamily="34" charset="0"/>
              </a:rPr>
              <a:t>Quellen und weiterführende Hinweise</a:t>
            </a:r>
          </a:p>
          <a:p>
            <a:pPr algn="ctr">
              <a:lnSpc>
                <a:spcPct val="150000"/>
              </a:lnSpc>
              <a:buClr>
                <a:srgbClr val="7598D9">
                  <a:lumMod val="75000"/>
                </a:srgbClr>
              </a:buClr>
              <a:buSzPct val="102000"/>
              <a:defRPr/>
            </a:pPr>
            <a:r>
              <a:rPr lang="de-DE" sz="2400" kern="0" dirty="0">
                <a:solidFill>
                  <a:prstClr val="black"/>
                </a:solidFill>
                <a:latin typeface="Arial Narrow" panose="020B0606020202030204" pitchFamily="34" charset="0"/>
              </a:rPr>
              <a:t>Fragen? Verabschiedung &amp;  Dank </a:t>
            </a:r>
            <a:r>
              <a:rPr lang="de-DE" sz="2400" kern="0" dirty="0">
                <a:solidFill>
                  <a:prstClr val="black"/>
                </a:solidFill>
                <a:latin typeface="Arial Narrow" panose="020B0606020202030204" pitchFamily="34" charset="0"/>
                <a:sym typeface="Wingdings" panose="05000000000000000000" pitchFamily="2" charset="2"/>
              </a:rPr>
              <a:t></a:t>
            </a:r>
            <a:endParaRPr lang="en-US" sz="24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841216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5028447" cy="722251"/>
          </a:xfrm>
          <a:prstGeom prst="rect">
            <a:avLst/>
          </a:prstGeom>
          <a:solidFill>
            <a:srgbClr val="F9DAD9"/>
          </a:solidFill>
          <a:ln>
            <a:noFill/>
          </a:ln>
        </p:spPr>
        <p:txBody>
          <a:bodyPr spcFirstLastPara="1" wrap="square" lIns="121900" tIns="60933" rIns="121900" bIns="60933" anchor="ctr" anchorCtr="0">
            <a:noAutofit/>
          </a:bodyPr>
          <a:lstStyle/>
          <a:p>
            <a:r>
              <a:rPr lang="de-DE" sz="4000" b="1" dirty="0">
                <a:latin typeface="Arial Narrow" panose="020B0606020202030204" pitchFamily="34" charset="0"/>
              </a:rPr>
              <a:t>Zusammenfassung</a:t>
            </a:r>
            <a:endParaRPr lang="en-US"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571500" indent="-571500">
              <a:lnSpc>
                <a:spcPct val="150000"/>
              </a:lnSpc>
              <a:buFont typeface="Arial" panose="020B0604020202020204" pitchFamily="34" charset="0"/>
              <a:buChar char="•"/>
            </a:pPr>
            <a:r>
              <a:rPr lang="en-CA" sz="2200" dirty="0">
                <a:latin typeface="Arial Narrow" panose="020B0606020202030204" pitchFamily="34" charset="0"/>
              </a:rPr>
              <a:t>Fassen Sie </a:t>
            </a:r>
            <a:r>
              <a:rPr lang="en-CA" sz="2200" dirty="0" err="1">
                <a:latin typeface="Arial Narrow" panose="020B0606020202030204" pitchFamily="34" charset="0"/>
              </a:rPr>
              <a:t>zusammen</a:t>
            </a:r>
            <a:r>
              <a:rPr lang="en-CA" sz="2200" dirty="0">
                <a:latin typeface="Arial Narrow" panose="020B0606020202030204" pitchFamily="34" charset="0"/>
              </a:rPr>
              <a:t>, was </a:t>
            </a:r>
            <a:r>
              <a:rPr lang="en-CA" sz="2200" dirty="0" err="1">
                <a:latin typeface="Arial Narrow" panose="020B0606020202030204" pitchFamily="34" charset="0"/>
              </a:rPr>
              <a:t>im</a:t>
            </a:r>
            <a:r>
              <a:rPr lang="en-CA" sz="2200" dirty="0">
                <a:latin typeface="Arial Narrow" panose="020B0606020202030204" pitchFamily="34" charset="0"/>
              </a:rPr>
              <a:t> </a:t>
            </a:r>
            <a:r>
              <a:rPr lang="en-CA" sz="2200" dirty="0" err="1">
                <a:latin typeface="Arial Narrow" panose="020B0606020202030204" pitchFamily="34" charset="0"/>
              </a:rPr>
              <a:t>Rollenspiel</a:t>
            </a:r>
            <a:r>
              <a:rPr lang="en-CA" sz="2200" dirty="0">
                <a:latin typeface="Arial Narrow" panose="020B0606020202030204" pitchFamily="34" charset="0"/>
              </a:rPr>
              <a:t> </a:t>
            </a:r>
            <a:r>
              <a:rPr lang="en-CA" sz="2200" dirty="0" err="1">
                <a:latin typeface="Arial Narrow" panose="020B0606020202030204" pitchFamily="34" charset="0"/>
              </a:rPr>
              <a:t>gemacht</a:t>
            </a:r>
            <a:r>
              <a:rPr lang="en-CA" sz="2200" dirty="0">
                <a:latin typeface="Arial Narrow" panose="020B0606020202030204" pitchFamily="34" charset="0"/>
              </a:rPr>
              <a:t> </a:t>
            </a:r>
            <a:r>
              <a:rPr lang="en-CA" sz="2200" dirty="0" err="1">
                <a:latin typeface="Arial Narrow" panose="020B0606020202030204" pitchFamily="34" charset="0"/>
              </a:rPr>
              <a:t>wurde</a:t>
            </a:r>
            <a:endParaRPr lang="en-CA" sz="2200" dirty="0">
              <a:latin typeface="Arial Narrow" panose="020B0606020202030204" pitchFamily="34" charset="0"/>
            </a:endParaRPr>
          </a:p>
          <a:p>
            <a:pPr marL="571500" indent="-571500">
              <a:lnSpc>
                <a:spcPct val="150000"/>
              </a:lnSpc>
              <a:buFont typeface="Arial" panose="020B0604020202020204" pitchFamily="34" charset="0"/>
              <a:buChar char="•"/>
            </a:pPr>
            <a:r>
              <a:rPr lang="en-CA" sz="2200" dirty="0">
                <a:latin typeface="Arial Narrow" panose="020B0606020202030204" pitchFamily="34" charset="0"/>
              </a:rPr>
              <a:t>Klären Sie </a:t>
            </a:r>
            <a:r>
              <a:rPr lang="en-CA" sz="2200" dirty="0" err="1">
                <a:latin typeface="Arial Narrow" panose="020B0606020202030204" pitchFamily="34" charset="0"/>
              </a:rPr>
              <a:t>mögliche</a:t>
            </a:r>
            <a:r>
              <a:rPr lang="en-CA" sz="2200" dirty="0">
                <a:latin typeface="Arial Narrow" panose="020B0606020202030204" pitchFamily="34" charset="0"/>
              </a:rPr>
              <a:t> </a:t>
            </a:r>
            <a:r>
              <a:rPr lang="en-CA" sz="2200" dirty="0" err="1">
                <a:latin typeface="Arial Narrow" panose="020B0606020202030204" pitchFamily="34" charset="0"/>
              </a:rPr>
              <a:t>Missverständnisse</a:t>
            </a:r>
            <a:r>
              <a:rPr lang="en-CA" sz="2200" dirty="0">
                <a:latin typeface="Arial Narrow" panose="020B0606020202030204" pitchFamily="34" charset="0"/>
              </a:rPr>
              <a:t> / </a:t>
            </a:r>
            <a:r>
              <a:rPr lang="en-CA" sz="2200" dirty="0" err="1">
                <a:latin typeface="Arial Narrow" panose="020B0606020202030204" pitchFamily="34" charset="0"/>
              </a:rPr>
              <a:t>würdigen</a:t>
            </a:r>
            <a:r>
              <a:rPr lang="en-CA" sz="2200" dirty="0">
                <a:latin typeface="Arial Narrow" panose="020B0606020202030204" pitchFamily="34" charset="0"/>
              </a:rPr>
              <a:t> Sie die </a:t>
            </a:r>
            <a:r>
              <a:rPr lang="en-CA" sz="2200" dirty="0" err="1">
                <a:latin typeface="Arial Narrow" panose="020B0606020202030204" pitchFamily="34" charset="0"/>
              </a:rPr>
              <a:t>geleistete</a:t>
            </a:r>
            <a:r>
              <a:rPr lang="en-CA" sz="2200" dirty="0">
                <a:latin typeface="Arial Narrow" panose="020B0606020202030204" pitchFamily="34" charset="0"/>
              </a:rPr>
              <a:t> Arbeit </a:t>
            </a:r>
          </a:p>
          <a:p>
            <a:pPr marL="571500" indent="-571500">
              <a:lnSpc>
                <a:spcPct val="150000"/>
              </a:lnSpc>
              <a:buFont typeface="Arial" panose="020B0604020202020204" pitchFamily="34" charset="0"/>
              <a:buChar char="•"/>
            </a:pPr>
            <a:r>
              <a:rPr lang="de-DE" sz="2200" dirty="0">
                <a:latin typeface="Arial Narrow" panose="020B0606020202030204" pitchFamily="34" charset="0"/>
              </a:rPr>
              <a:t>Entdecken Sie weitere Möglichkeiten - gibt es welche? (Verallgemeinerung auf andere Situationen, unterschiedliche Ansätze, etc.)
Vermitteln Sie die Ansicht eines externen Experten für ASD </a:t>
            </a:r>
          </a:p>
          <a:p>
            <a:pPr marL="571500" indent="-571500">
              <a:lnSpc>
                <a:spcPct val="150000"/>
              </a:lnSpc>
              <a:buFont typeface="Arial" panose="020B0604020202020204" pitchFamily="34" charset="0"/>
              <a:buChar char="•"/>
            </a:pPr>
            <a:r>
              <a:rPr lang="de-DE" sz="2200" dirty="0">
                <a:latin typeface="Arial Narrow" panose="020B0606020202030204" pitchFamily="34" charset="0"/>
              </a:rPr>
              <a:t>Fassen Sie die Fähigkeiten zusammen, die als Ergebnis dieser Aufgabe entwickelt wurden
</a:t>
            </a:r>
            <a:r>
              <a:rPr lang="en-US" sz="2200" dirty="0" err="1">
                <a:latin typeface="Arial Narrow" panose="020B0606020202030204" pitchFamily="34" charset="0"/>
              </a:rPr>
              <a:t>Verknüpfen</a:t>
            </a:r>
            <a:r>
              <a:rPr lang="en-US" sz="2200" dirty="0">
                <a:latin typeface="Arial Narrow" panose="020B0606020202030204" pitchFamily="34" charset="0"/>
              </a:rPr>
              <a:t> Sie </a:t>
            </a:r>
            <a:r>
              <a:rPr lang="en-US" sz="2200" dirty="0" err="1">
                <a:latin typeface="Arial Narrow" panose="020B0606020202030204" pitchFamily="34" charset="0"/>
              </a:rPr>
              <a:t>zum</a:t>
            </a:r>
            <a:r>
              <a:rPr lang="en-US" sz="2200" dirty="0">
                <a:latin typeface="Arial Narrow" panose="020B0606020202030204" pitchFamily="34" charset="0"/>
              </a:rPr>
              <a:t> </a:t>
            </a:r>
            <a:r>
              <a:rPr lang="en-US" sz="2200" dirty="0" err="1">
                <a:latin typeface="Arial Narrow" panose="020B0606020202030204" pitchFamily="34" charset="0"/>
              </a:rPr>
              <a:t>zukünftigen</a:t>
            </a:r>
            <a:r>
              <a:rPr lang="en-US" sz="2200" dirty="0">
                <a:latin typeface="Arial Narrow" panose="020B0606020202030204" pitchFamily="34" charset="0"/>
              </a:rPr>
              <a:t> </a:t>
            </a:r>
            <a:r>
              <a:rPr lang="en-US" sz="2200" dirty="0" err="1">
                <a:latin typeface="Arial Narrow" panose="020B0606020202030204" pitchFamily="34" charset="0"/>
              </a:rPr>
              <a:t>Lernen</a:t>
            </a:r>
            <a:endParaRPr lang="pt-PT" sz="2200" dirty="0">
              <a:latin typeface="Arial Narrow" panose="020B0606020202030204" pitchFamily="34" charset="0"/>
            </a:endParaRPr>
          </a:p>
        </p:txBody>
      </p:sp>
    </p:spTree>
    <p:extLst>
      <p:ext uri="{BB962C8B-B14F-4D97-AF65-F5344CB8AC3E}">
        <p14:creationId xmlns:p14="http://schemas.microsoft.com/office/powerpoint/2010/main" val="35091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en-US" sz="4000" b="1" dirty="0">
                <a:solidFill>
                  <a:prstClr val="black"/>
                </a:solidFill>
                <a:latin typeface="Arial Narrow" panose="020B0606020202030204" pitchFamily="34" charset="0"/>
              </a:rPr>
              <a:t>Modul 6: Umsetzung in der Praxis – </a:t>
            </a:r>
            <a:r>
              <a:rPr lang="en-US" sz="4000" b="1" dirty="0" err="1">
                <a:solidFill>
                  <a:prstClr val="black"/>
                </a:solidFill>
                <a:latin typeface="Arial Narrow" panose="020B0606020202030204" pitchFamily="34" charset="0"/>
              </a:rPr>
              <a:t>Zusammenfassung</a:t>
            </a:r>
            <a:r>
              <a:rPr lang="en-US" sz="4000" b="1" dirty="0">
                <a:solidFill>
                  <a:prstClr val="black"/>
                </a:solidFill>
                <a:latin typeface="Arial Narrow" panose="020B0606020202030204" pitchFamily="34" charset="0"/>
              </a:rPr>
              <a:t> </a:t>
            </a:r>
            <a:endParaRPr lang="en-US" sz="4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813663" cy="821839"/>
          </a:xfrm>
          <a:prstGeom prst="rect">
            <a:avLst/>
          </a:prstGeom>
          <a:solidFill>
            <a:srgbClr val="F9DAD9"/>
          </a:solidFill>
          <a:ln>
            <a:noFill/>
          </a:ln>
        </p:spPr>
        <p:txBody>
          <a:bodyPr spcFirstLastPara="1" wrap="square" lIns="121900" tIns="60933" rIns="121900" bIns="60933" anchor="ctr" anchorCtr="0">
            <a:noAutofit/>
          </a:bodyPr>
          <a:lstStyle/>
          <a:p>
            <a:pPr lvl="0">
              <a:defRPr/>
            </a:pPr>
            <a:r>
              <a:rPr lang="en-US" sz="4000" b="1" dirty="0" err="1">
                <a:solidFill>
                  <a:prstClr val="black"/>
                </a:solidFill>
                <a:latin typeface="Arial Narrow" panose="020B0606020202030204" pitchFamily="34" charset="0"/>
              </a:rPr>
              <a:t>Aktivität</a:t>
            </a:r>
            <a:r>
              <a:rPr lang="en-US" sz="4000" b="1" dirty="0">
                <a:solidFill>
                  <a:prstClr val="black"/>
                </a:solidFill>
                <a:latin typeface="Arial Narrow" panose="020B0606020202030204" pitchFamily="34" charset="0"/>
              </a:rPr>
              <a:t>: </a:t>
            </a:r>
            <a:r>
              <a:rPr lang="en-US" sz="4000" b="1" dirty="0" err="1">
                <a:solidFill>
                  <a:prstClr val="black"/>
                </a:solidFill>
                <a:latin typeface="Arial Narrow" panose="020B0606020202030204" pitchFamily="34" charset="0"/>
              </a:rPr>
              <a:t>Reflexion</a:t>
            </a:r>
            <a:r>
              <a:rPr lang="en-US" sz="4000" b="1" dirty="0">
                <a:solidFill>
                  <a:prstClr val="black"/>
                </a:solidFill>
                <a:latin typeface="Arial Narrow" panose="020B0606020202030204" pitchFamily="34" charset="0"/>
              </a:rPr>
              <a:t> 6.1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682262"/>
            <a:ext cx="10515600" cy="4674088"/>
          </a:xfrm>
          <a:prstGeom prst="rect">
            <a:avLst/>
          </a:prstGeom>
          <a:solidFill>
            <a:srgbClr val="F9DAD9"/>
          </a:solidFill>
          <a:ln>
            <a:noFill/>
          </a:ln>
        </p:spPr>
        <p:txBody>
          <a:bodyPr spcFirstLastPara="1" wrap="square" lIns="121900" tIns="60933" rIns="121900" bIns="60933" anchor="ctr" anchorCtr="0">
            <a:noAutofit/>
          </a:bodyPr>
          <a:lstStyle/>
          <a:p>
            <a:pPr>
              <a:lnSpc>
                <a:spcPct val="150000"/>
              </a:lnSpc>
            </a:pPr>
            <a:r>
              <a:rPr lang="en-US" sz="2800" b="1" dirty="0" err="1">
                <a:latin typeface="Arial Narrow" panose="020B0606020202030204" pitchFamily="34" charset="0"/>
              </a:rPr>
              <a:t>Mögliche</a:t>
            </a:r>
            <a:r>
              <a:rPr lang="en-US" sz="2800" b="1" dirty="0">
                <a:latin typeface="Arial Narrow" panose="020B0606020202030204" pitchFamily="34" charset="0"/>
              </a:rPr>
              <a:t> </a:t>
            </a:r>
            <a:r>
              <a:rPr lang="en-US" sz="2800" b="1" dirty="0" err="1">
                <a:latin typeface="Arial Narrow" panose="020B0606020202030204" pitchFamily="34" charset="0"/>
              </a:rPr>
              <a:t>Fragen</a:t>
            </a:r>
            <a:r>
              <a:rPr lang="en-US" sz="2800" b="1" dirty="0">
                <a:latin typeface="Arial Narrow" panose="020B0606020202030204" pitchFamily="34" charset="0"/>
              </a:rPr>
              <a:t> </a:t>
            </a:r>
            <a:r>
              <a:rPr lang="en-US" sz="2800" b="1" dirty="0" err="1">
                <a:latin typeface="Arial Narrow" panose="020B0606020202030204" pitchFamily="34" charset="0"/>
              </a:rPr>
              <a:t>zur</a:t>
            </a:r>
            <a:r>
              <a:rPr lang="en-US" sz="2800" b="1" dirty="0">
                <a:latin typeface="Arial Narrow" panose="020B0606020202030204" pitchFamily="34" charset="0"/>
              </a:rPr>
              <a:t> </a:t>
            </a:r>
            <a:r>
              <a:rPr lang="en-US" sz="2800" b="1" dirty="0" err="1">
                <a:latin typeface="Arial Narrow" panose="020B0606020202030204" pitchFamily="34" charset="0"/>
              </a:rPr>
              <a:t>Reflexion</a:t>
            </a:r>
            <a:r>
              <a:rPr lang="en-US" sz="2800" b="1" dirty="0">
                <a:latin typeface="Arial Narrow" panose="020B0606020202030204" pitchFamily="34" charset="0"/>
              </a:rPr>
              <a:t>:
</a:t>
            </a:r>
            <a:r>
              <a:rPr lang="en-US" sz="2000" b="1" dirty="0">
                <a:latin typeface="Arial Narrow" panose="020B0606020202030204" pitchFamily="34" charset="0"/>
              </a:rPr>
              <a:t>a. </a:t>
            </a:r>
            <a:r>
              <a:rPr lang="de-DE" sz="2000" dirty="0">
                <a:latin typeface="Arial Narrow" panose="020B0606020202030204" pitchFamily="34" charset="0"/>
              </a:rPr>
              <a:t>Welche Art von Verständnis im Zusammenhang mit ASD entstand aus dem Rollenspiel?
</a:t>
            </a:r>
            <a:r>
              <a:rPr lang="en-US" sz="2000" b="1" dirty="0">
                <a:latin typeface="Arial Narrow" panose="020B0606020202030204" pitchFamily="34" charset="0"/>
              </a:rPr>
              <a:t>b. </a:t>
            </a:r>
            <a:r>
              <a:rPr lang="de-DE" sz="2000" dirty="0">
                <a:latin typeface="Arial Narrow" panose="020B0606020202030204" pitchFamily="34" charset="0"/>
              </a:rPr>
              <a:t>Hat mir diese Übung gefallen? Warum? Warum nicht? Was hat mich überrascht? Was hat mich gestört? </a:t>
            </a:r>
            <a:endParaRPr lang="pt-PT" sz="2000" dirty="0">
              <a:latin typeface="Arial Narrow" panose="020B0606020202030204" pitchFamily="34" charset="0"/>
            </a:endParaRPr>
          </a:p>
          <a:p>
            <a:pPr>
              <a:lnSpc>
                <a:spcPct val="150000"/>
              </a:lnSpc>
            </a:pPr>
            <a:r>
              <a:rPr lang="en-US" sz="2000" b="1" dirty="0">
                <a:latin typeface="Arial Narrow" panose="020B0606020202030204" pitchFamily="34" charset="0"/>
              </a:rPr>
              <a:t>c. </a:t>
            </a:r>
            <a:r>
              <a:rPr lang="de-DE" sz="2000" dirty="0">
                <a:latin typeface="Arial Narrow" panose="020B0606020202030204" pitchFamily="34" charset="0"/>
              </a:rPr>
              <a:t>Auf welche Schwierigkeiten bin ich bei der Wiedergabe meiner Rolle gestoßen?
</a:t>
            </a:r>
            <a:r>
              <a:rPr lang="en-US" sz="2000" b="1" dirty="0">
                <a:latin typeface="Arial Narrow" panose="020B0606020202030204" pitchFamily="34" charset="0"/>
              </a:rPr>
              <a:t>d. </a:t>
            </a:r>
            <a:r>
              <a:rPr lang="de-DE" sz="2000" dirty="0">
                <a:latin typeface="Arial Narrow" panose="020B0606020202030204" pitchFamily="34" charset="0"/>
              </a:rPr>
              <a:t>Wie passen die Situationen an meinen Arbeitsplatz?
</a:t>
            </a:r>
            <a:r>
              <a:rPr lang="en-US" sz="2000" b="1" dirty="0">
                <a:latin typeface="Arial Narrow" panose="020B0606020202030204" pitchFamily="34" charset="0"/>
              </a:rPr>
              <a:t>e. </a:t>
            </a:r>
            <a:r>
              <a:rPr lang="de-DE" sz="2000" dirty="0">
                <a:latin typeface="Arial Narrow" panose="020B0606020202030204" pitchFamily="34" charset="0"/>
              </a:rPr>
              <a:t>Gibt es etwas, was ich anders machen würde, wenn ich das Rollenspiel noch mal ausführen würde? Warum?
</a:t>
            </a:r>
            <a:r>
              <a:rPr lang="en-US" sz="2000" b="1" dirty="0">
                <a:latin typeface="Arial Narrow" panose="020B0606020202030204" pitchFamily="34" charset="0"/>
              </a:rPr>
              <a:t>f</a:t>
            </a:r>
            <a:r>
              <a:rPr lang="en-US" sz="2000" dirty="0">
                <a:latin typeface="Arial Narrow" panose="020B0606020202030204" pitchFamily="34" charset="0"/>
              </a:rPr>
              <a:t>. </a:t>
            </a:r>
            <a:r>
              <a:rPr lang="de-DE" sz="2000" dirty="0">
                <a:latin typeface="Arial Narrow" panose="020B0606020202030204" pitchFamily="34" charset="0"/>
              </a:rPr>
              <a:t>Was wäre anders, wenn ich diese Aktivität mit dem Wissen gemacht hätte, das ich vor Beginn der Module hatte? (meine Verbesserung seit Beginn des Kurses)
</a:t>
            </a:r>
            <a:r>
              <a:rPr lang="en-US" sz="2000" b="1" dirty="0">
                <a:latin typeface="Arial Narrow" panose="020B0606020202030204" pitchFamily="34" charset="0"/>
              </a:rPr>
              <a:t>g. </a:t>
            </a:r>
            <a:r>
              <a:rPr lang="de-DE" sz="2000" dirty="0">
                <a:latin typeface="Arial Narrow" panose="020B0606020202030204" pitchFamily="34" charset="0"/>
              </a:rPr>
              <a:t>Wie werde ich mein Lernen über ASD in Zukunft fortsetzen?</a:t>
            </a:r>
            <a:endParaRPr lang="en-US" sz="2000" dirty="0">
              <a:latin typeface="Arial Narrow" panose="020B0606020202030204" pitchFamily="34" charset="0"/>
            </a:endParaRPr>
          </a:p>
        </p:txBody>
      </p:sp>
    </p:spTree>
    <p:extLst>
      <p:ext uri="{BB962C8B-B14F-4D97-AF65-F5344CB8AC3E}">
        <p14:creationId xmlns:p14="http://schemas.microsoft.com/office/powerpoint/2010/main" val="260972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636520" cy="1009651"/>
          </a:xfrm>
          <a:prstGeom prst="rect">
            <a:avLst/>
          </a:prstGeom>
          <a:solidFill>
            <a:srgbClr val="F9DAD9"/>
          </a:solidFill>
          <a:ln>
            <a:noFill/>
          </a:ln>
        </p:spPr>
        <p:txBody>
          <a:bodyPr spcFirstLastPara="1" wrap="square" lIns="121900" tIns="60933" rIns="121900" bIns="60933" anchor="ctr" anchorCtr="0">
            <a:noAutofit/>
          </a:bodyPr>
          <a:lstStyle/>
          <a:p>
            <a:r>
              <a:rPr lang="en-GB" sz="4000" b="1" kern="0" dirty="0" err="1">
                <a:solidFill>
                  <a:prstClr val="black"/>
                </a:solidFill>
                <a:latin typeface="Arial Narrow" panose="020B0606020202030204" pitchFamily="34" charset="0"/>
              </a:rPr>
              <a:t>Quellen</a:t>
            </a:r>
            <a:endParaRPr lang="en-US" sz="400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t" anchorCtr="0">
            <a:noAutofit/>
          </a:bodyPr>
          <a:lstStyle/>
          <a:p>
            <a:pPr marL="342900" indent="-342900">
              <a:buFont typeface="Arial" panose="020B0604020202020204" pitchFamily="34" charset="0"/>
              <a:buChar char="•"/>
              <a:defRPr/>
            </a:pPr>
            <a:r>
              <a:rPr lang="en-US" sz="2000" dirty="0">
                <a:latin typeface="Arial Narrow" panose="020B0606020202030204" pitchFamily="34" charset="0"/>
              </a:rPr>
              <a:t>Harris, K., Graham, S., Mason, L., &amp; Friedland, B. (2008). </a:t>
            </a:r>
            <a:r>
              <a:rPr lang="en-US" sz="2000" i="1" dirty="0">
                <a:latin typeface="Arial Narrow" panose="020B0606020202030204" pitchFamily="34" charset="0"/>
              </a:rPr>
              <a:t>Powerful writing strategies for all students</a:t>
            </a:r>
            <a:r>
              <a:rPr lang="en-US" sz="2000" dirty="0">
                <a:latin typeface="Arial Narrow" panose="020B0606020202030204" pitchFamily="34" charset="0"/>
              </a:rPr>
              <a:t>. Paul Brooks.</a:t>
            </a:r>
            <a:endParaRPr lang="pt-PT" sz="2000" dirty="0">
              <a:latin typeface="Arial Narrow" panose="020B0606020202030204" pitchFamily="34" charset="0"/>
            </a:endParaRPr>
          </a:p>
          <a:p>
            <a:pPr marL="457200" indent="-457200">
              <a:buFont typeface="Arial" panose="020B0604020202020204" pitchFamily="34" charset="0"/>
              <a:buChar char="•"/>
            </a:pPr>
            <a:r>
              <a:rPr lang="de-AT" sz="2000" dirty="0">
                <a:latin typeface="Arial Narrow" panose="020B0606020202030204" pitchFamily="34" charset="0"/>
              </a:rPr>
              <a:t>Mason, D., Ingham, B.,  </a:t>
            </a:r>
            <a:r>
              <a:rPr lang="de-AT" sz="2000" dirty="0" err="1">
                <a:latin typeface="Arial Narrow" panose="020B0606020202030204" pitchFamily="34" charset="0"/>
              </a:rPr>
              <a:t>Urbanowicz</a:t>
            </a:r>
            <a:r>
              <a:rPr lang="de-AT" sz="2000" dirty="0">
                <a:latin typeface="Arial Narrow" panose="020B0606020202030204" pitchFamily="34" charset="0"/>
              </a:rPr>
              <a:t>, A., Michael, C., </a:t>
            </a:r>
            <a:r>
              <a:rPr lang="de-AT" sz="2000" dirty="0" err="1">
                <a:latin typeface="Arial Narrow" panose="020B0606020202030204" pitchFamily="34" charset="0"/>
              </a:rPr>
              <a:t>Birtles</a:t>
            </a:r>
            <a:r>
              <a:rPr lang="de-AT" sz="2000" dirty="0">
                <a:latin typeface="Arial Narrow" panose="020B0606020202030204" pitchFamily="34" charset="0"/>
              </a:rPr>
              <a:t>, H., Woodbury‑Smith, M., Brown, T., James, I., Scarlett, C., </a:t>
            </a:r>
            <a:r>
              <a:rPr lang="de-AT" sz="2000" dirty="0" err="1">
                <a:latin typeface="Arial Narrow" panose="020B0606020202030204" pitchFamily="34" charset="0"/>
              </a:rPr>
              <a:t>Nicolaidis</a:t>
            </a:r>
            <a:r>
              <a:rPr lang="de-AT" sz="2000" dirty="0">
                <a:latin typeface="Arial Narrow" panose="020B0606020202030204" pitchFamily="34" charset="0"/>
              </a:rPr>
              <a:t>, C., &amp; Parr, J.R. (2019). A </a:t>
            </a:r>
            <a:r>
              <a:rPr lang="de-AT" sz="2000" dirty="0" err="1">
                <a:latin typeface="Arial Narrow" panose="020B0606020202030204" pitchFamily="34" charset="0"/>
              </a:rPr>
              <a:t>systematic</a:t>
            </a:r>
            <a:r>
              <a:rPr lang="de-AT" sz="2000" dirty="0">
                <a:latin typeface="Arial Narrow" panose="020B0606020202030204" pitchFamily="34" charset="0"/>
              </a:rPr>
              <a:t> </a:t>
            </a:r>
            <a:r>
              <a:rPr lang="de-AT" sz="2000" dirty="0" err="1">
                <a:latin typeface="Arial Narrow" panose="020B0606020202030204" pitchFamily="34" charset="0"/>
              </a:rPr>
              <a:t>review</a:t>
            </a:r>
            <a:r>
              <a:rPr lang="de-AT" sz="2000" dirty="0">
                <a:latin typeface="Arial Narrow" panose="020B0606020202030204" pitchFamily="34" charset="0"/>
              </a:rPr>
              <a:t> </a:t>
            </a:r>
            <a:r>
              <a:rPr lang="de-AT" sz="2000" dirty="0" err="1">
                <a:latin typeface="Arial Narrow" panose="020B0606020202030204" pitchFamily="34" charset="0"/>
              </a:rPr>
              <a:t>of</a:t>
            </a:r>
            <a:r>
              <a:rPr lang="de-AT" sz="2000" dirty="0">
                <a:latin typeface="Arial Narrow" panose="020B0606020202030204" pitchFamily="34" charset="0"/>
              </a:rPr>
              <a:t> </a:t>
            </a:r>
            <a:r>
              <a:rPr lang="de-AT" sz="2000" dirty="0" err="1">
                <a:latin typeface="Arial Narrow" panose="020B0606020202030204" pitchFamily="34" charset="0"/>
              </a:rPr>
              <a:t>what</a:t>
            </a:r>
            <a:r>
              <a:rPr lang="de-AT" sz="2000" dirty="0">
                <a:latin typeface="Arial Narrow" panose="020B0606020202030204" pitchFamily="34" charset="0"/>
              </a:rPr>
              <a:t> </a:t>
            </a:r>
            <a:r>
              <a:rPr lang="de-AT" sz="2000" dirty="0" err="1">
                <a:latin typeface="Arial Narrow" panose="020B0606020202030204" pitchFamily="34" charset="0"/>
              </a:rPr>
              <a:t>barriers</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facilitators</a:t>
            </a:r>
            <a:r>
              <a:rPr lang="de-AT" sz="2000" dirty="0">
                <a:latin typeface="Arial Narrow" panose="020B0606020202030204" pitchFamily="34" charset="0"/>
              </a:rPr>
              <a:t> </a:t>
            </a:r>
            <a:r>
              <a:rPr lang="de-AT" sz="2000" dirty="0" err="1">
                <a:latin typeface="Arial Narrow" panose="020B0606020202030204" pitchFamily="34" charset="0"/>
              </a:rPr>
              <a:t>prevent</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enable</a:t>
            </a:r>
            <a:r>
              <a:rPr lang="de-AT" sz="2000" dirty="0">
                <a:latin typeface="Arial Narrow" panose="020B0606020202030204" pitchFamily="34" charset="0"/>
              </a:rPr>
              <a:t> </a:t>
            </a:r>
            <a:r>
              <a:rPr lang="de-AT" sz="2000" dirty="0" err="1">
                <a:latin typeface="Arial Narrow" panose="020B0606020202030204" pitchFamily="34" charset="0"/>
              </a:rPr>
              <a:t>physical</a:t>
            </a:r>
            <a:r>
              <a:rPr lang="de-AT" sz="2000" dirty="0">
                <a:latin typeface="Arial Narrow" panose="020B0606020202030204" pitchFamily="34" charset="0"/>
              </a:rPr>
              <a:t> </a:t>
            </a:r>
            <a:r>
              <a:rPr lang="de-AT" sz="2000" dirty="0" err="1">
                <a:latin typeface="Arial Narrow" panose="020B0606020202030204" pitchFamily="34" charset="0"/>
              </a:rPr>
              <a:t>healthcare</a:t>
            </a:r>
            <a:r>
              <a:rPr lang="de-AT" sz="2000" dirty="0">
                <a:latin typeface="Arial Narrow" panose="020B0606020202030204" pitchFamily="34" charset="0"/>
              </a:rPr>
              <a:t> </a:t>
            </a:r>
            <a:r>
              <a:rPr lang="de-AT" sz="2000" dirty="0" err="1">
                <a:latin typeface="Arial Narrow" panose="020B0606020202030204" pitchFamily="34" charset="0"/>
              </a:rPr>
              <a:t>services</a:t>
            </a:r>
            <a:r>
              <a:rPr lang="de-AT" sz="2000" dirty="0">
                <a:latin typeface="Arial Narrow" panose="020B0606020202030204" pitchFamily="34" charset="0"/>
              </a:rPr>
              <a:t> </a:t>
            </a:r>
            <a:r>
              <a:rPr lang="de-AT" sz="2000" dirty="0" err="1">
                <a:latin typeface="Arial Narrow" panose="020B0606020202030204" pitchFamily="34" charset="0"/>
              </a:rPr>
              <a:t>access</a:t>
            </a:r>
            <a:r>
              <a:rPr lang="de-AT" sz="2000" dirty="0">
                <a:latin typeface="Arial Narrow" panose="020B0606020202030204" pitchFamily="34" charset="0"/>
              </a:rPr>
              <a:t> </a:t>
            </a:r>
            <a:r>
              <a:rPr lang="de-AT" sz="2000" dirty="0" err="1">
                <a:latin typeface="Arial Narrow" panose="020B0606020202030204" pitchFamily="34" charset="0"/>
              </a:rPr>
              <a:t>for</a:t>
            </a:r>
            <a:r>
              <a:rPr lang="de-AT" sz="2000" dirty="0">
                <a:latin typeface="Arial Narrow" panose="020B0606020202030204" pitchFamily="34" charset="0"/>
              </a:rPr>
              <a:t> </a:t>
            </a:r>
            <a:r>
              <a:rPr lang="de-AT" sz="2000" dirty="0" err="1">
                <a:latin typeface="Arial Narrow" panose="020B0606020202030204" pitchFamily="34" charset="0"/>
              </a:rPr>
              <a:t>autistic</a:t>
            </a:r>
            <a:r>
              <a:rPr lang="de-AT" sz="2000" dirty="0">
                <a:latin typeface="Arial Narrow" panose="020B0606020202030204" pitchFamily="34" charset="0"/>
              </a:rPr>
              <a:t> </a:t>
            </a:r>
            <a:r>
              <a:rPr lang="de-AT" sz="2000" dirty="0" err="1">
                <a:latin typeface="Arial Narrow" panose="020B0606020202030204" pitchFamily="34" charset="0"/>
              </a:rPr>
              <a:t>adults</a:t>
            </a:r>
            <a:r>
              <a:rPr lang="de-AT" sz="2000" dirty="0">
                <a:latin typeface="Arial Narrow" panose="020B0606020202030204" pitchFamily="34" charset="0"/>
              </a:rPr>
              <a:t>. </a:t>
            </a:r>
            <a:r>
              <a:rPr lang="de-AT" sz="2000" i="1" dirty="0">
                <a:latin typeface="Arial Narrow" panose="020B0606020202030204" pitchFamily="34" charset="0"/>
              </a:rPr>
              <a:t>Journal </a:t>
            </a:r>
            <a:r>
              <a:rPr lang="de-AT" sz="2000" i="1" dirty="0" err="1">
                <a:latin typeface="Arial Narrow" panose="020B0606020202030204" pitchFamily="34" charset="0"/>
              </a:rPr>
              <a:t>of</a:t>
            </a:r>
            <a:r>
              <a:rPr lang="de-AT" sz="2000" i="1" dirty="0">
                <a:latin typeface="Arial Narrow" panose="020B0606020202030204" pitchFamily="34" charset="0"/>
              </a:rPr>
              <a:t> </a:t>
            </a:r>
            <a:r>
              <a:rPr lang="de-AT" sz="2000" i="1" dirty="0" err="1">
                <a:latin typeface="Arial Narrow" panose="020B0606020202030204" pitchFamily="34" charset="0"/>
              </a:rPr>
              <a:t>Autism</a:t>
            </a:r>
            <a:r>
              <a:rPr lang="de-AT" sz="2000" i="1" dirty="0">
                <a:latin typeface="Arial Narrow" panose="020B0606020202030204" pitchFamily="34" charset="0"/>
              </a:rPr>
              <a:t> </a:t>
            </a:r>
            <a:r>
              <a:rPr lang="de-AT" sz="2000" i="1" dirty="0" err="1">
                <a:latin typeface="Arial Narrow" panose="020B0606020202030204" pitchFamily="34" charset="0"/>
              </a:rPr>
              <a:t>and</a:t>
            </a:r>
            <a:r>
              <a:rPr lang="de-AT" sz="2000" i="1" dirty="0">
                <a:latin typeface="Arial Narrow" panose="020B0606020202030204" pitchFamily="34" charset="0"/>
              </a:rPr>
              <a:t> </a:t>
            </a:r>
            <a:r>
              <a:rPr lang="de-AT" sz="2000" i="1" dirty="0" err="1">
                <a:latin typeface="Arial Narrow" panose="020B0606020202030204" pitchFamily="34" charset="0"/>
              </a:rPr>
              <a:t>Developmental</a:t>
            </a:r>
            <a:r>
              <a:rPr lang="de-AT" sz="2000" i="1" dirty="0">
                <a:latin typeface="Arial Narrow" panose="020B0606020202030204" pitchFamily="34" charset="0"/>
              </a:rPr>
              <a:t> </a:t>
            </a:r>
            <a:r>
              <a:rPr lang="de-AT" sz="2000" i="1" dirty="0" err="1">
                <a:latin typeface="Arial Narrow" panose="020B0606020202030204" pitchFamily="34" charset="0"/>
              </a:rPr>
              <a:t>Disorders</a:t>
            </a:r>
            <a:r>
              <a:rPr lang="de-AT" sz="2000" dirty="0">
                <a:latin typeface="Arial Narrow" panose="020B0606020202030204" pitchFamily="34" charset="0"/>
              </a:rPr>
              <a:t>, 49, 3387–3400</a:t>
            </a:r>
            <a:endParaRPr lang="pt-PT" sz="2000" dirty="0">
              <a:latin typeface="Arial Narrow" panose="020B0606020202030204" pitchFamily="34" charset="0"/>
            </a:endParaRPr>
          </a:p>
          <a:p>
            <a:pPr marL="457200" indent="-457200" algn="just">
              <a:buFont typeface="Arial" panose="020B0604020202020204" pitchFamily="34" charset="0"/>
              <a:buChar char="•"/>
            </a:pPr>
            <a:r>
              <a:rPr lang="en-US" sz="2000" dirty="0">
                <a:latin typeface="Arial Narrow" panose="020B0606020202030204" pitchFamily="34" charset="0"/>
              </a:rPr>
              <a:t>Shattuck, P.,  Garfield, T., Roux, A.M., </a:t>
            </a:r>
            <a:r>
              <a:rPr lang="en-US" sz="2000" dirty="0" err="1">
                <a:latin typeface="Arial Narrow" panose="020B0606020202030204" pitchFamily="34" charset="0"/>
              </a:rPr>
              <a:t>Rast</a:t>
            </a:r>
            <a:r>
              <a:rPr lang="en-US" sz="2000" dirty="0">
                <a:latin typeface="Arial Narrow" panose="020B0606020202030204" pitchFamily="34" charset="0"/>
              </a:rPr>
              <a:t>, J.E, Anderson, K., </a:t>
            </a:r>
            <a:r>
              <a:rPr lang="en-US" sz="2000" dirty="0" err="1">
                <a:latin typeface="Arial Narrow" panose="020B0606020202030204" pitchFamily="34" charset="0"/>
              </a:rPr>
              <a:t>Hassrick</a:t>
            </a:r>
            <a:r>
              <a:rPr lang="en-US" sz="2000" dirty="0">
                <a:latin typeface="Arial Narrow" panose="020B0606020202030204" pitchFamily="34" charset="0"/>
              </a:rPr>
              <a:t>, E.M., &amp; </a:t>
            </a:r>
            <a:r>
              <a:rPr lang="en-US" sz="2000" dirty="0" err="1">
                <a:latin typeface="Arial Narrow" panose="020B0606020202030204" pitchFamily="34" charset="0"/>
              </a:rPr>
              <a:t>Kuo</a:t>
            </a:r>
            <a:r>
              <a:rPr lang="en-US" sz="2000" dirty="0">
                <a:latin typeface="Arial Narrow" panose="020B0606020202030204" pitchFamily="34" charset="0"/>
              </a:rPr>
              <a:t>, A.  (2020). Services for adults with autism spectrum disorder: A systems perspective. </a:t>
            </a:r>
            <a:r>
              <a:rPr lang="en-US" sz="2000" i="1" dirty="0">
                <a:latin typeface="Arial Narrow" panose="020B0606020202030204" pitchFamily="34" charset="0"/>
              </a:rPr>
              <a:t>Current Psychiatry Reports,</a:t>
            </a:r>
            <a:r>
              <a:rPr lang="en-US" sz="2000" dirty="0">
                <a:latin typeface="Arial Narrow" panose="020B0606020202030204" pitchFamily="34" charset="0"/>
              </a:rPr>
              <a:t> 22, 13.</a:t>
            </a:r>
            <a:endParaRPr lang="pt-PT" sz="2000" dirty="0">
              <a:latin typeface="Arial Narrow" panose="020B0606020202030204" pitchFamily="34" charset="0"/>
            </a:endParaRPr>
          </a:p>
        </p:txBody>
      </p:sp>
      <p:pic>
        <p:nvPicPr>
          <p:cNvPr id="9" name="Picture 2" descr="https://t3.ftcdn.net/jpg/04/20/56/44/240_F_420564469_uA6VrRqOpBacLSFp6oDQLABLEHWl546q.jpg">
            <a:extLst>
              <a:ext uri="{FF2B5EF4-FFF2-40B4-BE49-F238E27FC236}">
                <a16:creationId xmlns:a16="http://schemas.microsoft.com/office/drawing/2014/main" id="{AE88C10F-6698-7B4B-B1EC-7C2B13582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135" y="4461431"/>
            <a:ext cx="2183549" cy="145570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12">
            <a:extLst>
              <a:ext uri="{FF2B5EF4-FFF2-40B4-BE49-F238E27FC236}">
                <a16:creationId xmlns:a16="http://schemas.microsoft.com/office/drawing/2014/main" id="{0B28385C-3A5A-464E-8BE5-3050925F7EF0}"/>
              </a:ext>
            </a:extLst>
          </p:cNvPr>
          <p:cNvSpPr/>
          <p:nvPr/>
        </p:nvSpPr>
        <p:spPr>
          <a:xfrm>
            <a:off x="4967823" y="5917131"/>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2548025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6006221"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err="1">
                <a:solidFill>
                  <a:prstClr val="black"/>
                </a:solidFill>
                <a:latin typeface="Arial Narrow" panose="020B0606020202030204" pitchFamily="34" charset="0"/>
              </a:rPr>
              <a:t>Weiterführende</a:t>
            </a:r>
            <a:r>
              <a:rPr lang="en-US" sz="4000" b="1" kern="0" dirty="0">
                <a:solidFill>
                  <a:prstClr val="black"/>
                </a:solidFill>
                <a:latin typeface="Arial Narrow" panose="020B0606020202030204" pitchFamily="34" charset="0"/>
              </a:rPr>
              <a:t> </a:t>
            </a:r>
            <a:r>
              <a:rPr lang="en-US" sz="4000" b="1" kern="0" dirty="0" err="1">
                <a:solidFill>
                  <a:prstClr val="black"/>
                </a:solidFill>
                <a:latin typeface="Arial Narrow" panose="020B0606020202030204" pitchFamily="34" charset="0"/>
              </a:rPr>
              <a:t>Hinweise</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de-DE" sz="2000" dirty="0">
                <a:latin typeface="Arial Narrow" panose="020B0606020202030204" pitchFamily="34" charset="0"/>
              </a:rPr>
              <a:t>Black M.H., Mahdi S., </a:t>
            </a:r>
            <a:r>
              <a:rPr lang="de-DE" sz="2000" dirty="0" err="1">
                <a:latin typeface="Arial Narrow" panose="020B0606020202030204" pitchFamily="34" charset="0"/>
              </a:rPr>
              <a:t>Milbourn</a:t>
            </a:r>
            <a:r>
              <a:rPr lang="de-DE" sz="2000" dirty="0">
                <a:latin typeface="Arial Narrow" panose="020B0606020202030204" pitchFamily="34" charset="0"/>
              </a:rPr>
              <a:t>, B., Scott, M., Gerber, A., Esposito, C., </a:t>
            </a:r>
            <a:r>
              <a:rPr lang="de-DE" sz="2000" dirty="0" err="1">
                <a:latin typeface="Arial Narrow" panose="020B0606020202030204" pitchFamily="34" charset="0"/>
              </a:rPr>
              <a:t>Falkmer</a:t>
            </a:r>
            <a:r>
              <a:rPr lang="de-DE" sz="2000" dirty="0">
                <a:latin typeface="Arial Narrow" panose="020B0606020202030204" pitchFamily="34" charset="0"/>
              </a:rPr>
              <a:t> M., Lerner, M.D., </a:t>
            </a:r>
            <a:r>
              <a:rPr lang="de-DE" sz="2000" dirty="0" err="1">
                <a:latin typeface="Arial Narrow" panose="020B0606020202030204" pitchFamily="34" charset="0"/>
              </a:rPr>
              <a:t>Halladay</a:t>
            </a:r>
            <a:r>
              <a:rPr lang="de-DE" sz="2000" dirty="0">
                <a:latin typeface="Arial Narrow" panose="020B0606020202030204" pitchFamily="34" charset="0"/>
              </a:rPr>
              <a:t>, A., Ström, E., </a:t>
            </a:r>
            <a:r>
              <a:rPr lang="de-DE" sz="2000" dirty="0" err="1">
                <a:latin typeface="Arial Narrow" panose="020B0606020202030204" pitchFamily="34" charset="0"/>
              </a:rPr>
              <a:t>D'Angelo</a:t>
            </a:r>
            <a:r>
              <a:rPr lang="de-DE" sz="2000" dirty="0">
                <a:latin typeface="Arial Narrow" panose="020B0606020202030204" pitchFamily="34" charset="0"/>
              </a:rPr>
              <a:t>, A., </a:t>
            </a:r>
            <a:r>
              <a:rPr lang="de-DE" sz="2000" dirty="0" err="1">
                <a:latin typeface="Arial Narrow" panose="020B0606020202030204" pitchFamily="34" charset="0"/>
              </a:rPr>
              <a:t>Falkmer</a:t>
            </a:r>
            <a:r>
              <a:rPr lang="de-DE" sz="2000" dirty="0">
                <a:latin typeface="Arial Narrow" panose="020B0606020202030204" pitchFamily="34" charset="0"/>
              </a:rPr>
              <a:t>, T., Bölte, S., &amp; </a:t>
            </a:r>
            <a:r>
              <a:rPr lang="de-DE" sz="2000" dirty="0" err="1">
                <a:latin typeface="Arial Narrow" panose="020B0606020202030204" pitchFamily="34" charset="0"/>
              </a:rPr>
              <a:t>Girdler</a:t>
            </a:r>
            <a:r>
              <a:rPr lang="de-DE" sz="2000" dirty="0">
                <a:latin typeface="Arial Narrow" panose="020B0606020202030204" pitchFamily="34" charset="0"/>
              </a:rPr>
              <a:t>, S. (2018). </a:t>
            </a:r>
            <a:r>
              <a:rPr lang="de-DE" sz="2000" i="1" dirty="0">
                <a:latin typeface="Arial Narrow" panose="020B0606020202030204" pitchFamily="34" charset="0"/>
              </a:rPr>
              <a:t>Multi-informant international </a:t>
            </a:r>
            <a:r>
              <a:rPr lang="de-DE" sz="2000" i="1" dirty="0" err="1">
                <a:latin typeface="Arial Narrow" panose="020B0606020202030204" pitchFamily="34" charset="0"/>
              </a:rPr>
              <a:t>perspectives</a:t>
            </a:r>
            <a:r>
              <a:rPr lang="de-DE" sz="2000" i="1" dirty="0">
                <a:latin typeface="Arial Narrow" panose="020B0606020202030204" pitchFamily="34" charset="0"/>
              </a:rPr>
              <a:t> on </a:t>
            </a:r>
            <a:r>
              <a:rPr lang="de-DE" sz="2000" i="1" dirty="0" err="1">
                <a:latin typeface="Arial Narrow" panose="020B0606020202030204" pitchFamily="34" charset="0"/>
              </a:rPr>
              <a:t>the</a:t>
            </a:r>
            <a:r>
              <a:rPr lang="de-DE" sz="2000" i="1" dirty="0">
                <a:latin typeface="Arial Narrow" panose="020B0606020202030204" pitchFamily="34" charset="0"/>
              </a:rPr>
              <a:t> </a:t>
            </a:r>
            <a:r>
              <a:rPr lang="de-DE" sz="2000" i="1" dirty="0" err="1">
                <a:latin typeface="Arial Narrow" panose="020B0606020202030204" pitchFamily="34" charset="0"/>
              </a:rPr>
              <a:t>facilitators</a:t>
            </a:r>
            <a:r>
              <a:rPr lang="de-DE" sz="2000" i="1" dirty="0">
                <a:latin typeface="Arial Narrow" panose="020B0606020202030204" pitchFamily="34" charset="0"/>
              </a:rPr>
              <a:t> </a:t>
            </a:r>
            <a:r>
              <a:rPr lang="de-DE" sz="2000" i="1" dirty="0" err="1">
                <a:latin typeface="Arial Narrow" panose="020B0606020202030204" pitchFamily="34" charset="0"/>
              </a:rPr>
              <a:t>and</a:t>
            </a:r>
            <a:r>
              <a:rPr lang="de-DE" sz="2000" i="1" dirty="0">
                <a:latin typeface="Arial Narrow" panose="020B0606020202030204" pitchFamily="34" charset="0"/>
              </a:rPr>
              <a:t> </a:t>
            </a:r>
            <a:r>
              <a:rPr lang="de-DE" sz="2000" i="1" dirty="0" err="1">
                <a:latin typeface="Arial Narrow" panose="020B0606020202030204" pitchFamily="34" charset="0"/>
              </a:rPr>
              <a:t>barriers</a:t>
            </a:r>
            <a:r>
              <a:rPr lang="de-DE" sz="2000" i="1" dirty="0">
                <a:latin typeface="Arial Narrow" panose="020B0606020202030204" pitchFamily="34" charset="0"/>
              </a:rPr>
              <a:t> </a:t>
            </a:r>
            <a:r>
              <a:rPr lang="de-DE" sz="2000" i="1" dirty="0" err="1">
                <a:latin typeface="Arial Narrow" panose="020B0606020202030204" pitchFamily="34" charset="0"/>
              </a:rPr>
              <a:t>to</a:t>
            </a:r>
            <a:r>
              <a:rPr lang="de-DE" sz="2000" i="1" dirty="0">
                <a:latin typeface="Arial Narrow" panose="020B0606020202030204" pitchFamily="34" charset="0"/>
              </a:rPr>
              <a:t> </a:t>
            </a:r>
            <a:r>
              <a:rPr lang="de-DE" sz="2000" i="1" dirty="0" err="1">
                <a:latin typeface="Arial Narrow" panose="020B0606020202030204" pitchFamily="34" charset="0"/>
              </a:rPr>
              <a:t>employment</a:t>
            </a:r>
            <a:r>
              <a:rPr lang="de-DE" sz="2000" i="1" dirty="0">
                <a:latin typeface="Arial Narrow" panose="020B0606020202030204" pitchFamily="34" charset="0"/>
              </a:rPr>
              <a:t> </a:t>
            </a:r>
            <a:r>
              <a:rPr lang="de-DE" sz="2000" i="1" dirty="0" err="1">
                <a:latin typeface="Arial Narrow" panose="020B0606020202030204" pitchFamily="34" charset="0"/>
              </a:rPr>
              <a:t>for</a:t>
            </a:r>
            <a:r>
              <a:rPr lang="de-DE" sz="2000" i="1" dirty="0">
                <a:latin typeface="Arial Narrow" panose="020B0606020202030204" pitchFamily="34" charset="0"/>
              </a:rPr>
              <a:t> </a:t>
            </a:r>
            <a:r>
              <a:rPr lang="de-DE" sz="2000" i="1" dirty="0" err="1">
                <a:latin typeface="Arial Narrow" panose="020B0606020202030204" pitchFamily="34" charset="0"/>
              </a:rPr>
              <a:t>autistic</a:t>
            </a:r>
            <a:r>
              <a:rPr lang="de-DE" sz="2000" i="1" dirty="0">
                <a:latin typeface="Arial Narrow" panose="020B0606020202030204" pitchFamily="34" charset="0"/>
              </a:rPr>
              <a:t> </a:t>
            </a:r>
            <a:r>
              <a:rPr lang="de-DE" sz="2000" i="1" dirty="0" err="1">
                <a:latin typeface="Arial Narrow" panose="020B0606020202030204" pitchFamily="34" charset="0"/>
              </a:rPr>
              <a:t>adults</a:t>
            </a:r>
            <a:r>
              <a:rPr lang="de-DE" sz="2000" dirty="0">
                <a:latin typeface="Arial Narrow" panose="020B0606020202030204" pitchFamily="34" charset="0"/>
              </a:rPr>
              <a:t>. </a:t>
            </a:r>
            <a:r>
              <a:rPr lang="de-DE" sz="2000" i="1" dirty="0" err="1">
                <a:latin typeface="Arial Narrow" panose="020B0606020202030204" pitchFamily="34" charset="0"/>
              </a:rPr>
              <a:t>Autism</a:t>
            </a:r>
            <a:r>
              <a:rPr lang="de-DE" sz="2000" i="1" dirty="0">
                <a:latin typeface="Arial Narrow" panose="020B0606020202030204" pitchFamily="34" charset="0"/>
              </a:rPr>
              <a:t> Research</a:t>
            </a:r>
            <a:r>
              <a:rPr lang="de-DE" sz="2000" dirty="0">
                <a:latin typeface="Arial Narrow" panose="020B0606020202030204" pitchFamily="34" charset="0"/>
              </a:rPr>
              <a:t>, 13(7), 1195-1214.</a:t>
            </a:r>
          </a:p>
          <a:p>
            <a:pPr marL="342900" indent="-342900" algn="just">
              <a:buFont typeface="Arial" panose="020B0604020202020204" pitchFamily="34" charset="0"/>
              <a:buChar char="•"/>
              <a:defRPr/>
            </a:pPr>
            <a:endParaRPr lang="pt-PT" sz="2000" kern="0" dirty="0">
              <a:solidFill>
                <a:prstClr val="black"/>
              </a:solidFill>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Center of Neurodevelopmental Disorders at Karolinska </a:t>
            </a:r>
            <a:r>
              <a:rPr lang="en-US" sz="2000" dirty="0" err="1">
                <a:latin typeface="Arial Narrow" panose="020B0606020202030204" pitchFamily="34" charset="0"/>
              </a:rPr>
              <a:t>Institutet</a:t>
            </a:r>
            <a:r>
              <a:rPr lang="en-US" sz="2000" dirty="0">
                <a:latin typeface="Arial Narrow" panose="020B0606020202030204" pitchFamily="34" charset="0"/>
              </a:rPr>
              <a:t> (KIND), Karolinska </a:t>
            </a:r>
            <a:r>
              <a:rPr lang="en-US" sz="2000" dirty="0" err="1">
                <a:latin typeface="Arial Narrow" panose="020B0606020202030204" pitchFamily="34" charset="0"/>
              </a:rPr>
              <a:t>Institutet</a:t>
            </a:r>
            <a:r>
              <a:rPr lang="en-US" sz="2000" dirty="0">
                <a:latin typeface="Arial Narrow" panose="020B0606020202030204" pitchFamily="34" charset="0"/>
              </a:rPr>
              <a:t>. </a:t>
            </a:r>
            <a:r>
              <a:rPr lang="en-US" sz="2000" dirty="0">
                <a:latin typeface="Arial Narrow" panose="020B0606020202030204" pitchFamily="34" charset="0"/>
                <a:hlinkClick r:id="rId2"/>
              </a:rPr>
              <a:t>www.ki.se</a:t>
            </a:r>
            <a:endParaRPr lang="en-US" sz="2000" dirty="0">
              <a:latin typeface="Arial Narrow" panose="020B0606020202030204" pitchFamily="34" charset="0"/>
            </a:endParaRP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Denning, C.B. &amp; Moody, A.K. (2018). </a:t>
            </a:r>
            <a:r>
              <a:rPr lang="en-US" sz="2000" i="1" dirty="0">
                <a:latin typeface="Arial Narrow" panose="020B0606020202030204" pitchFamily="34" charset="0"/>
              </a:rPr>
              <a:t>Inclusion and autism spectrum disorder: Proactive strategies to support students</a:t>
            </a:r>
            <a:r>
              <a:rPr lang="en-US" sz="2000" dirty="0">
                <a:latin typeface="Arial Narrow" panose="020B0606020202030204" pitchFamily="34" charset="0"/>
              </a:rPr>
              <a:t>. Routledge.</a:t>
            </a: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Myers, B. A. (2019). </a:t>
            </a:r>
            <a:r>
              <a:rPr lang="en-US" sz="2000" i="1" dirty="0">
                <a:latin typeface="Arial Narrow" panose="020B0606020202030204" pitchFamily="34" charset="0"/>
              </a:rPr>
              <a:t>Autobiography on the spectrum: Disrupting the autism narrative</a:t>
            </a:r>
            <a:r>
              <a:rPr lang="en-US" sz="2000" dirty="0">
                <a:latin typeface="Arial Narrow" panose="020B0606020202030204" pitchFamily="34" charset="0"/>
              </a:rPr>
              <a:t>. Teachers College Press.</a:t>
            </a:r>
            <a:endParaRPr lang="pt-PT" sz="2000" dirty="0">
              <a:latin typeface="Arial Narrow" panose="020B0606020202030204" pitchFamily="34" charset="0"/>
            </a:endParaRPr>
          </a:p>
        </p:txBody>
      </p:sp>
    </p:spTree>
    <p:extLst>
      <p:ext uri="{BB962C8B-B14F-4D97-AF65-F5344CB8AC3E}">
        <p14:creationId xmlns:p14="http://schemas.microsoft.com/office/powerpoint/2010/main" val="2227949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pPr>
            <a:r>
              <a:rPr lang="en-US" sz="2000" dirty="0">
                <a:latin typeface="Arial Narrow" panose="020B0606020202030204" pitchFamily="34" charset="0"/>
              </a:rPr>
              <a:t>National Autistic Society (2020). </a:t>
            </a:r>
            <a:r>
              <a:rPr lang="en-US" sz="2000" i="1" dirty="0">
                <a:latin typeface="Arial Narrow" panose="020B0606020202030204" pitchFamily="34" charset="0"/>
              </a:rPr>
              <a:t>Communication.</a:t>
            </a:r>
            <a:r>
              <a:rPr lang="en-US" sz="2000" dirty="0">
                <a:latin typeface="Arial Narrow" panose="020B0606020202030204" pitchFamily="34" charset="0"/>
              </a:rPr>
              <a:t> </a:t>
            </a:r>
            <a:r>
              <a:rPr lang="en-US" sz="2000" i="1" dirty="0">
                <a:latin typeface="Arial Narrow" panose="020B0606020202030204" pitchFamily="34" charset="0"/>
              </a:rPr>
              <a:t>Adult autism strategy</a:t>
            </a:r>
            <a:r>
              <a:rPr lang="en-US" sz="2000" dirty="0">
                <a:latin typeface="Arial Narrow" panose="020B0606020202030204" pitchFamily="34" charset="0"/>
              </a:rPr>
              <a:t>. </a:t>
            </a:r>
            <a:r>
              <a:rPr lang="en-US" sz="2000" u="sng" dirty="0">
                <a:latin typeface="Arial Narrow" panose="020B0606020202030204" pitchFamily="34" charset="0"/>
                <a:hlinkClick r:id="rId2"/>
              </a:rPr>
              <a:t>https://www.autism.org.uk/advice-and-guidance/topics/communication</a:t>
            </a:r>
            <a:r>
              <a:rPr lang="en-US" sz="2000" dirty="0">
                <a:latin typeface="Arial Narrow" panose="020B0606020202030204" pitchFamily="34" charset="0"/>
              </a:rPr>
              <a:t> </a:t>
            </a:r>
            <a:endParaRPr lang="pt-PT" sz="2000" dirty="0">
              <a:latin typeface="Arial Narrow" panose="020B0606020202030204" pitchFamily="34" charset="0"/>
            </a:endParaRPr>
          </a:p>
          <a:p>
            <a:pPr marL="342900" indent="-342900" algn="just">
              <a:buFont typeface="Arial" panose="020B0604020202020204" pitchFamily="34" charset="0"/>
              <a:buChar char="•"/>
            </a:pPr>
            <a:endParaRPr lang="en-US" sz="2000" dirty="0">
              <a:latin typeface="Arial Narrow" panose="020B0606020202030204" pitchFamily="34" charset="0"/>
            </a:endParaRPr>
          </a:p>
          <a:p>
            <a:pPr marL="342900" indent="-342900" algn="just">
              <a:buFont typeface="Arial" panose="020B0604020202020204" pitchFamily="34" charset="0"/>
              <a:buChar char="•"/>
            </a:pPr>
            <a:r>
              <a:rPr lang="en-US" sz="2000" dirty="0" err="1">
                <a:latin typeface="Arial Narrow" panose="020B0606020202030204" pitchFamily="34" charset="0"/>
              </a:rPr>
              <a:t>Wehman</a:t>
            </a:r>
            <a:r>
              <a:rPr lang="en-US" sz="2000" dirty="0">
                <a:latin typeface="Arial Narrow" panose="020B0606020202030204" pitchFamily="34" charset="0"/>
              </a:rPr>
              <a:t>, P., Smith, M.D., &amp; </a:t>
            </a:r>
            <a:r>
              <a:rPr lang="en-US" sz="2000" dirty="0" err="1">
                <a:latin typeface="Arial Narrow" panose="020B0606020202030204" pitchFamily="34" charset="0"/>
              </a:rPr>
              <a:t>Schall</a:t>
            </a:r>
            <a:r>
              <a:rPr lang="en-US" sz="2000" dirty="0">
                <a:latin typeface="Arial Narrow" panose="020B0606020202030204" pitchFamily="34" charset="0"/>
              </a:rPr>
              <a:t>, C. (2008). </a:t>
            </a:r>
            <a:r>
              <a:rPr lang="en-US" sz="2000" i="1" dirty="0">
                <a:latin typeface="Arial Narrow" panose="020B0606020202030204" pitchFamily="34" charset="0"/>
              </a:rPr>
              <a:t>Autism and the transition to adulthood success beyond the classroom.</a:t>
            </a:r>
            <a:r>
              <a:rPr lang="en-US" sz="2000" dirty="0">
                <a:latin typeface="Arial Narrow" panose="020B0606020202030204" pitchFamily="34" charset="0"/>
              </a:rPr>
              <a:t> Paul H. Brookes Publishing.</a:t>
            </a:r>
            <a:endParaRPr lang="pt-PT" sz="2000" dirty="0">
              <a:latin typeface="Arial Narrow" panose="020B0606020202030204" pitchFamily="34" charset="0"/>
            </a:endParaRPr>
          </a:p>
          <a:p>
            <a:pPr marL="342900" indent="-342900" algn="just">
              <a:buFont typeface="Arial" panose="020B0604020202020204" pitchFamily="34" charset="0"/>
              <a:buChar char="•"/>
              <a:defRPr/>
            </a:pPr>
            <a:endParaRPr lang="en-US"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Steinbrenner, J. R., Hume, K., Odom, S. L., Morin, K.L., Nowell, S.W., Tomaszewski, B., </a:t>
            </a:r>
            <a:r>
              <a:rPr lang="en-US" sz="2000" dirty="0" err="1">
                <a:latin typeface="Arial Narrow" panose="020B0606020202030204" pitchFamily="34" charset="0"/>
              </a:rPr>
              <a:t>Szendrey</a:t>
            </a:r>
            <a:r>
              <a:rPr lang="en-US" sz="2000" dirty="0">
                <a:latin typeface="Arial Narrow" panose="020B0606020202030204" pitchFamily="34" charset="0"/>
              </a:rPr>
              <a:t>, S., McIntyre, N.S., </a:t>
            </a:r>
            <a:r>
              <a:rPr lang="en-US" sz="2000" dirty="0" err="1">
                <a:latin typeface="Arial Narrow" panose="020B0606020202030204" pitchFamily="34" charset="0"/>
              </a:rPr>
              <a:t>Yücesoy-Özkan</a:t>
            </a:r>
            <a:r>
              <a:rPr lang="en-US" sz="2000" dirty="0">
                <a:latin typeface="Arial Narrow" panose="020B0606020202030204" pitchFamily="34" charset="0"/>
              </a:rPr>
              <a:t>, S., &amp; Savage, M.N. (2020). </a:t>
            </a:r>
            <a:r>
              <a:rPr lang="en-US" sz="2000" i="1" dirty="0">
                <a:latin typeface="Arial Narrow" panose="020B0606020202030204" pitchFamily="34" charset="0"/>
              </a:rPr>
              <a:t>Evidence-based practices for children, youth, and young adults with autism</a:t>
            </a:r>
            <a:r>
              <a:rPr lang="en-US" sz="2000" dirty="0">
                <a:latin typeface="Arial Narrow" panose="020B0606020202030204" pitchFamily="34" charset="0"/>
              </a:rPr>
              <a:t>. The University of North Carolina at Chapel Hill, Frank Porter Graham Child Development Institute, National Clearinghouse on Autism Evidence and Practice Review Team.</a:t>
            </a:r>
            <a:endParaRPr lang="pt-PT" sz="2000" kern="0" dirty="0">
              <a:solidFill>
                <a:prstClr val="black"/>
              </a:solidFill>
              <a:latin typeface="Arial Narrow" panose="020B0606020202030204" pitchFamily="34" charset="0"/>
            </a:endParaRPr>
          </a:p>
        </p:txBody>
      </p:sp>
      <p:sp>
        <p:nvSpPr>
          <p:cNvPr id="9" name="Google Shape;164;p28">
            <a:extLst>
              <a:ext uri="{FF2B5EF4-FFF2-40B4-BE49-F238E27FC236}">
                <a16:creationId xmlns:a16="http://schemas.microsoft.com/office/drawing/2014/main" id="{16E6A856-983B-4D9C-89F3-64496A549B23}"/>
              </a:ext>
            </a:extLst>
          </p:cNvPr>
          <p:cNvSpPr/>
          <p:nvPr/>
        </p:nvSpPr>
        <p:spPr>
          <a:xfrm>
            <a:off x="838198" y="681036"/>
            <a:ext cx="6006221"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err="1">
                <a:solidFill>
                  <a:prstClr val="black"/>
                </a:solidFill>
                <a:latin typeface="Arial Narrow" panose="020B0606020202030204" pitchFamily="34" charset="0"/>
              </a:rPr>
              <a:t>Weiterführende</a:t>
            </a:r>
            <a:r>
              <a:rPr lang="en-US" sz="4000" b="1" kern="0" dirty="0">
                <a:solidFill>
                  <a:prstClr val="black"/>
                </a:solidFill>
                <a:latin typeface="Arial Narrow" panose="020B0606020202030204" pitchFamily="34" charset="0"/>
              </a:rPr>
              <a:t> </a:t>
            </a:r>
            <a:r>
              <a:rPr lang="en-US" sz="4000" b="1" kern="0" dirty="0" err="1">
                <a:solidFill>
                  <a:prstClr val="black"/>
                </a:solidFill>
                <a:latin typeface="Arial Narrow" panose="020B0606020202030204" pitchFamily="34" charset="0"/>
              </a:rPr>
              <a:t>Hinweise</a:t>
            </a:r>
            <a:endParaRPr lang="de-DE" sz="4000" b="1"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12602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n-US" sz="800" dirty="0">
                  <a:solidFill>
                    <a:prstClr val="black"/>
                  </a:solidFill>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
        <p:nvSpPr>
          <p:cNvPr id="7" name="Retângulo 1">
            <a:extLst>
              <a:ext uri="{FF2B5EF4-FFF2-40B4-BE49-F238E27FC236}">
                <a16:creationId xmlns:a16="http://schemas.microsoft.com/office/drawing/2014/main" id="{B1D92D85-B530-4A54-8BBB-11CE063D9986}"/>
              </a:ext>
            </a:extLst>
          </p:cNvPr>
          <p:cNvSpPr/>
          <p:nvPr/>
        </p:nvSpPr>
        <p:spPr>
          <a:xfrm>
            <a:off x="2419206" y="1663113"/>
            <a:ext cx="7042068" cy="3385735"/>
          </a:xfrm>
          <a:prstGeom prst="rect">
            <a:avLst/>
          </a:prstGeom>
          <a:solidFill>
            <a:srgbClr val="F9DAD9"/>
          </a:solidFill>
        </p:spPr>
        <p:txBody>
          <a:bodyPr wrap="square">
            <a:spAutoFit/>
          </a:bodyPr>
          <a:lstStyle/>
          <a:p>
            <a:pPr algn="ctr">
              <a:lnSpc>
                <a:spcPct val="170000"/>
              </a:lnSpc>
            </a:pPr>
            <a:r>
              <a:rPr lang="de-AT" sz="4400" b="1" dirty="0">
                <a:solidFill>
                  <a:srgbClr val="024E94"/>
                </a:solidFill>
                <a:latin typeface="Arial Narrow" panose="020B0606020202030204" pitchFamily="34" charset="0"/>
              </a:rPr>
              <a:t>Fragen?</a:t>
            </a:r>
          </a:p>
          <a:p>
            <a:pPr algn="ctr">
              <a:lnSpc>
                <a:spcPct val="170000"/>
              </a:lnSpc>
            </a:pPr>
            <a:r>
              <a:rPr lang="de-AT" sz="4400" b="1" dirty="0">
                <a:solidFill>
                  <a:srgbClr val="024E94"/>
                </a:solidFill>
                <a:latin typeface="Arial Narrow" panose="020B0606020202030204" pitchFamily="34" charset="0"/>
              </a:rPr>
              <a:t>Auf Wiedersehen &amp;</a:t>
            </a:r>
          </a:p>
          <a:p>
            <a:pPr algn="ctr">
              <a:lnSpc>
                <a:spcPct val="170000"/>
              </a:lnSpc>
            </a:pPr>
            <a:r>
              <a:rPr lang="de-DE" sz="4400" b="1" dirty="0">
                <a:solidFill>
                  <a:srgbClr val="024E94"/>
                </a:solidFill>
                <a:latin typeface="Arial Narrow" panose="020B0606020202030204" pitchFamily="34" charset="0"/>
              </a:rPr>
              <a:t>vielen Dank für Ihr Kommen </a:t>
            </a:r>
            <a:r>
              <a:rPr lang="de-AT" sz="4400" b="1" dirty="0">
                <a:solidFill>
                  <a:srgbClr val="024E94"/>
                </a:solidFill>
                <a:latin typeface="Arial Narrow" panose="020B0606020202030204" pitchFamily="34" charset="0"/>
                <a:sym typeface="Wingdings" panose="05000000000000000000" pitchFamily="2" charset="2"/>
              </a:rPr>
              <a:t></a:t>
            </a:r>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für den Trainingskurs</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49915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DE" sz="4000" b="1" dirty="0">
                <a:solidFill>
                  <a:schemeClr val="dk1"/>
                </a:solidFill>
                <a:latin typeface="Arial Narrow"/>
                <a:ea typeface="Arial Narrow"/>
                <a:cs typeface="Arial Narrow"/>
                <a:sym typeface="Arial Narrow"/>
              </a:rPr>
              <a:t>EINSTIEG</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t" anchorCtr="0">
            <a:noAutofit/>
          </a:bodyPr>
          <a:lstStyle/>
          <a:p>
            <a:pPr algn="ctr">
              <a:lnSpc>
                <a:spcPct val="150000"/>
              </a:lnSpc>
              <a:buClr>
                <a:schemeClr val="accent2">
                  <a:lumMod val="75000"/>
                </a:schemeClr>
              </a:buClr>
              <a:buSzPct val="102000"/>
            </a:pPr>
            <a:r>
              <a:rPr lang="de-DE" sz="2000" dirty="0">
                <a:latin typeface="Arial Narrow" panose="020B0606020202030204" pitchFamily="34" charset="0"/>
              </a:rPr>
              <a:t>Ziel</a:t>
            </a:r>
          </a:p>
          <a:p>
            <a:pPr algn="ctr">
              <a:lnSpc>
                <a:spcPct val="150000"/>
              </a:lnSpc>
              <a:buClr>
                <a:schemeClr val="accent2">
                  <a:lumMod val="75000"/>
                </a:schemeClr>
              </a:buClr>
              <a:buSzPct val="102000"/>
            </a:pPr>
            <a:r>
              <a:rPr lang="de-DE" sz="2000" dirty="0">
                <a:latin typeface="Arial Narrow" panose="020B0606020202030204" pitchFamily="34" charset="0"/>
              </a:rPr>
              <a:t>Inhalte</a:t>
            </a:r>
          </a:p>
          <a:p>
            <a:pPr algn="ctr">
              <a:lnSpc>
                <a:spcPct val="150000"/>
              </a:lnSpc>
              <a:buClr>
                <a:schemeClr val="accent2">
                  <a:lumMod val="75000"/>
                </a:schemeClr>
              </a:buClr>
              <a:buSzPct val="102000"/>
            </a:pPr>
            <a:r>
              <a:rPr lang="de-DE" sz="2000" dirty="0">
                <a:latin typeface="Arial Narrow" panose="020B0606020202030204" pitchFamily="34" charset="0"/>
              </a:rPr>
              <a:t>Lernergebnisse</a:t>
            </a:r>
          </a:p>
          <a:p>
            <a:pPr algn="ctr">
              <a:lnSpc>
                <a:spcPct val="150000"/>
              </a:lnSpc>
              <a:buClr>
                <a:schemeClr val="accent2">
                  <a:lumMod val="75000"/>
                </a:schemeClr>
              </a:buClr>
              <a:buSzPct val="102000"/>
            </a:pPr>
            <a:r>
              <a:rPr lang="en-GB" sz="2000" dirty="0">
                <a:latin typeface="Arial Narrow" panose="020B0606020202030204" pitchFamily="34" charset="0"/>
              </a:rPr>
              <a:t>Organisation</a:t>
            </a:r>
          </a:p>
          <a:p>
            <a:pPr lvl="0" algn="ctr">
              <a:lnSpc>
                <a:spcPct val="115000"/>
              </a:lnSpc>
              <a:defRPr/>
            </a:pPr>
            <a:r>
              <a:rPr lang="de-DE" sz="2000" dirty="0">
                <a:latin typeface="Arial Narrow" panose="020B0606020202030204" pitchFamily="34" charset="0"/>
              </a:rPr>
              <a:t>Aufgaben aus der Praxis zur Reflexion und Analyse
</a:t>
            </a:r>
            <a:r>
              <a:rPr lang="en-US" sz="2000" dirty="0" err="1">
                <a:latin typeface="Arial Narrow" panose="020B0606020202030204" pitchFamily="34" charset="0"/>
              </a:rPr>
              <a:t>Aktivität</a:t>
            </a:r>
            <a:r>
              <a:rPr lang="en-US" sz="2000" dirty="0">
                <a:latin typeface="Arial Narrow" panose="020B0606020202030204" pitchFamily="34" charset="0"/>
              </a:rPr>
              <a:t>: </a:t>
            </a:r>
            <a:r>
              <a:rPr lang="en-US" sz="2000" i="1" dirty="0">
                <a:solidFill>
                  <a:prstClr val="black"/>
                </a:solidFill>
                <a:latin typeface="Arial Narrow" panose="020B0606020202030204" pitchFamily="34" charset="0"/>
              </a:rPr>
              <a:t>Brainstorming 6.1- POW</a:t>
            </a:r>
            <a:endParaRPr lang="pt-PT" sz="20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de-DE" sz="4800" b="1" dirty="0">
                <a:solidFill>
                  <a:srgbClr val="000000"/>
                </a:solidFill>
                <a:latin typeface="Arial Narrow"/>
                <a:ea typeface="Arial Narrow"/>
                <a:cs typeface="Arial Narrow"/>
                <a:sym typeface="Arial Narrow"/>
              </a:rPr>
              <a:t>Ziel</a:t>
            </a:r>
            <a:r>
              <a:rPr lang="it" sz="4800" b="1" dirty="0">
                <a:solidFill>
                  <a:srgbClr val="000000"/>
                </a:solidFill>
                <a:latin typeface="Arial Narrow"/>
                <a:ea typeface="Arial Narrow"/>
                <a:cs typeface="Arial Narrow"/>
                <a:sym typeface="Arial Narrow"/>
              </a:rPr>
              <a:t>      </a:t>
            </a:r>
            <a:endParaRPr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prstClr val="black"/>
                </a:solidFill>
                <a:latin typeface="Arial Narrow" panose="020B0606020202030204" pitchFamily="34" charset="0"/>
              </a:rPr>
              <a:t>Modul 6: Umsetzung in der Praxis- </a:t>
            </a:r>
            <a:r>
              <a:rPr lang="en-US" sz="3200" b="1" dirty="0" err="1">
                <a:solidFill>
                  <a:prstClr val="black"/>
                </a:solidFill>
                <a:latin typeface="Arial Narrow" panose="020B0606020202030204" pitchFamily="34" charset="0"/>
              </a:rPr>
              <a:t>Zusammenfassung</a:t>
            </a:r>
            <a:endParaRPr lang="en-US" sz="3200" b="1" dirty="0">
              <a:solidFill>
                <a:prstClr val="black"/>
              </a:solidFill>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just" defTabSz="685800">
              <a:lnSpc>
                <a:spcPct val="150000"/>
              </a:lnSpc>
            </a:pPr>
            <a:r>
              <a:rPr lang="en-US" sz="3200" dirty="0">
                <a:solidFill>
                  <a:prstClr val="black"/>
                </a:solidFill>
                <a:latin typeface="Arial Narrow" panose="020B0606020202030204" pitchFamily="34" charset="0"/>
              </a:rPr>
              <a:t>Die </a:t>
            </a:r>
            <a:r>
              <a:rPr lang="en-US" sz="3200" dirty="0" err="1">
                <a:solidFill>
                  <a:prstClr val="black"/>
                </a:solidFill>
                <a:latin typeface="Arial Narrow" panose="020B0606020202030204" pitchFamily="34" charset="0"/>
              </a:rPr>
              <a:t>Teilnehmer</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dabei</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unterstützen</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Strategien</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zu</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üben</a:t>
            </a:r>
            <a:r>
              <a:rPr lang="en-US" sz="3200" dirty="0">
                <a:solidFill>
                  <a:prstClr val="black"/>
                </a:solidFill>
                <a:latin typeface="Arial Narrow" panose="020B0606020202030204" pitchFamily="34" charset="0"/>
              </a:rPr>
              <a:t> und </a:t>
            </a:r>
            <a:r>
              <a:rPr lang="en-US" sz="3200" dirty="0" err="1">
                <a:solidFill>
                  <a:prstClr val="black"/>
                </a:solidFill>
                <a:latin typeface="Arial Narrow" panose="020B0606020202030204" pitchFamily="34" charset="0"/>
              </a:rPr>
              <a:t>zu</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reflektieren</a:t>
            </a:r>
            <a:r>
              <a:rPr lang="en-US" sz="3200" dirty="0">
                <a:solidFill>
                  <a:prstClr val="black"/>
                </a:solidFill>
                <a:latin typeface="Arial Narrow" panose="020B0606020202030204" pitchFamily="34" charset="0"/>
              </a:rPr>
              <a:t>, die </a:t>
            </a:r>
            <a:r>
              <a:rPr lang="en-US" sz="3200" dirty="0" err="1">
                <a:solidFill>
                  <a:prstClr val="black"/>
                </a:solidFill>
                <a:latin typeface="Arial Narrow" panose="020B0606020202030204" pitchFamily="34" charset="0"/>
              </a:rPr>
              <a:t>hilfreich</a:t>
            </a:r>
            <a:r>
              <a:rPr lang="en-US" sz="3200" dirty="0">
                <a:solidFill>
                  <a:prstClr val="black"/>
                </a:solidFill>
                <a:latin typeface="Arial Narrow" panose="020B0606020202030204" pitchFamily="34" charset="0"/>
              </a:rPr>
              <a:t> sein </a:t>
            </a:r>
            <a:r>
              <a:rPr lang="en-US" sz="3200" dirty="0" err="1">
                <a:solidFill>
                  <a:prstClr val="black"/>
                </a:solidFill>
                <a:latin typeface="Arial Narrow" panose="020B0606020202030204" pitchFamily="34" charset="0"/>
              </a:rPr>
              <a:t>können</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im</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Umgang</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mit</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Personen</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mit</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Autismus</a:t>
            </a:r>
            <a:r>
              <a:rPr lang="en-US" sz="3200" dirty="0">
                <a:solidFill>
                  <a:prstClr val="black"/>
                </a:solidFill>
                <a:latin typeface="Arial Narrow" panose="020B0606020202030204" pitchFamily="34" charset="0"/>
              </a:rPr>
              <a:t>-Spektrum-</a:t>
            </a:r>
            <a:r>
              <a:rPr lang="en-US" sz="3200" dirty="0" err="1">
                <a:solidFill>
                  <a:prstClr val="black"/>
                </a:solidFill>
                <a:latin typeface="Arial Narrow" panose="020B0606020202030204" pitchFamily="34" charset="0"/>
              </a:rPr>
              <a:t>Störungen</a:t>
            </a:r>
            <a:r>
              <a:rPr lang="en-US" sz="3200" dirty="0">
                <a:solidFill>
                  <a:prstClr val="black"/>
                </a:solidFill>
                <a:latin typeface="Arial Narrow" panose="020B0606020202030204" pitchFamily="34" charset="0"/>
              </a:rPr>
              <a:t> (ASS/ASD).</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800" b="1" dirty="0" err="1">
                <a:solidFill>
                  <a:prstClr val="black"/>
                </a:solidFill>
                <a:latin typeface="Arial Narrow" panose="020B0606020202030204" pitchFamily="34" charset="0"/>
              </a:rPr>
              <a:t>Inhalte</a:t>
            </a:r>
            <a:r>
              <a:rPr lang="en-US" sz="48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n-US" sz="3200" b="1" dirty="0">
                <a:solidFill>
                  <a:prstClr val="black"/>
                </a:solidFill>
                <a:latin typeface="Arial Narrow" panose="020B0606020202030204" pitchFamily="34" charset="0"/>
              </a:rPr>
              <a:t>Modul 6: </a:t>
            </a:r>
            <a:r>
              <a:rPr lang="de-DE" sz="3200" b="1" dirty="0">
                <a:solidFill>
                  <a:prstClr val="black"/>
                </a:solidFill>
                <a:latin typeface="Arial Narrow" panose="020B0606020202030204" pitchFamily="34" charset="0"/>
              </a:rPr>
              <a:t>Umsetzung in der Praxis- Zusammenfassung</a:t>
            </a:r>
            <a:endParaRPr lang="en-US" sz="3200" b="1" dirty="0">
              <a:solidFill>
                <a:prstClr val="black"/>
              </a:solidFill>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en-US" sz="3200" dirty="0">
                <a:solidFill>
                  <a:prstClr val="black"/>
                </a:solidFill>
                <a:latin typeface="Arial Narrow" panose="020B0606020202030204" pitchFamily="34" charset="0"/>
              </a:rPr>
              <a:t>Aufgaben </a:t>
            </a:r>
            <a:r>
              <a:rPr lang="en-US" sz="3200" dirty="0" err="1">
                <a:solidFill>
                  <a:prstClr val="black"/>
                </a:solidFill>
                <a:latin typeface="Arial Narrow" panose="020B0606020202030204" pitchFamily="34" charset="0"/>
              </a:rPr>
              <a:t>aus</a:t>
            </a:r>
            <a:r>
              <a:rPr lang="en-US" sz="3200" dirty="0">
                <a:solidFill>
                  <a:prstClr val="black"/>
                </a:solidFill>
                <a:latin typeface="Arial Narrow" panose="020B0606020202030204" pitchFamily="34" charset="0"/>
              </a:rPr>
              <a:t> der Praxis </a:t>
            </a:r>
            <a:r>
              <a:rPr lang="en-US" sz="3200" dirty="0" err="1">
                <a:solidFill>
                  <a:prstClr val="black"/>
                </a:solidFill>
                <a:latin typeface="Arial Narrow" panose="020B0606020202030204" pitchFamily="34" charset="0"/>
              </a:rPr>
              <a:t>zur</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Reflexion</a:t>
            </a:r>
            <a:r>
              <a:rPr lang="en-US" sz="3200" dirty="0">
                <a:solidFill>
                  <a:prstClr val="black"/>
                </a:solidFill>
                <a:latin typeface="Arial Narrow" panose="020B0606020202030204" pitchFamily="34" charset="0"/>
              </a:rPr>
              <a:t> und </a:t>
            </a:r>
            <a:r>
              <a:rPr lang="en-US" sz="3200" dirty="0" err="1">
                <a:solidFill>
                  <a:prstClr val="black"/>
                </a:solidFill>
                <a:latin typeface="Arial Narrow" panose="020B0606020202030204" pitchFamily="34" charset="0"/>
              </a:rPr>
              <a:t>Analyse</a:t>
            </a:r>
            <a:endParaRPr lang="en-US"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en-US" sz="3200" dirty="0">
                <a:solidFill>
                  <a:prstClr val="black"/>
                </a:solidFill>
                <a:latin typeface="Arial Narrow" panose="020B0606020202030204" pitchFamily="34" charset="0"/>
              </a:rPr>
              <a:t>Fallbeispiele </a:t>
            </a:r>
            <a:r>
              <a:rPr lang="en-US" sz="3200" dirty="0" err="1">
                <a:solidFill>
                  <a:prstClr val="black"/>
                </a:solidFill>
                <a:latin typeface="Arial Narrow" panose="020B0606020202030204" pitchFamily="34" charset="0"/>
              </a:rPr>
              <a:t>zur</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Reflexion</a:t>
            </a:r>
            <a:r>
              <a:rPr lang="en-US" sz="3200" dirty="0">
                <a:solidFill>
                  <a:prstClr val="black"/>
                </a:solidFill>
                <a:latin typeface="Arial Narrow" panose="020B0606020202030204" pitchFamily="34" charset="0"/>
              </a:rPr>
              <a:t> und </a:t>
            </a:r>
            <a:r>
              <a:rPr lang="en-US" sz="3200" dirty="0" err="1">
                <a:solidFill>
                  <a:prstClr val="black"/>
                </a:solidFill>
                <a:latin typeface="Arial Narrow" panose="020B0606020202030204" pitchFamily="34" charset="0"/>
              </a:rPr>
              <a:t>Analyse</a:t>
            </a:r>
            <a:endParaRPr lang="en-US" sz="3200" dirty="0">
              <a:solidFill>
                <a:prstClr val="black"/>
              </a:solidFill>
              <a:latin typeface="Arial Narrow" panose="020B0606020202030204" pitchFamily="34" charset="0"/>
            </a:endParaRPr>
          </a:p>
          <a:p>
            <a:pPr defTabSz="685800">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33609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125686"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3600" b="1" dirty="0" err="1">
                <a:solidFill>
                  <a:prstClr val="black"/>
                </a:solidFill>
                <a:latin typeface="Arial Narrow" panose="020B0606020202030204" pitchFamily="34" charset="0"/>
              </a:rPr>
              <a:t>Angestrebte</a:t>
            </a:r>
            <a:r>
              <a:rPr lang="en-US" sz="3600" b="1" dirty="0">
                <a:solidFill>
                  <a:prstClr val="black"/>
                </a:solidFill>
                <a:latin typeface="Arial Narrow" panose="020B0606020202030204" pitchFamily="34" charset="0"/>
              </a:rPr>
              <a:t> </a:t>
            </a:r>
            <a:r>
              <a:rPr lang="en-US" sz="3600" b="1" dirty="0" err="1">
                <a:solidFill>
                  <a:prstClr val="black"/>
                </a:solidFill>
                <a:latin typeface="Arial Narrow" panose="020B0606020202030204" pitchFamily="34" charset="0"/>
              </a:rPr>
              <a:t>Lerneffekte</a:t>
            </a:r>
            <a:r>
              <a:rPr lang="en-US" sz="36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n-US" sz="3200" b="1" dirty="0">
                <a:solidFill>
                  <a:prstClr val="black"/>
                </a:solidFill>
                <a:latin typeface="Arial Narrow" panose="020B0606020202030204" pitchFamily="34" charset="0"/>
              </a:rPr>
              <a:t>Modul 6: </a:t>
            </a:r>
            <a:r>
              <a:rPr lang="de-DE" sz="3200" b="1" dirty="0">
                <a:solidFill>
                  <a:prstClr val="black"/>
                </a:solidFill>
                <a:latin typeface="Arial Narrow" panose="020B0606020202030204" pitchFamily="34" charset="0"/>
              </a:rPr>
              <a:t>Umsetzung in der Praxis- Zusammenfassung</a:t>
            </a:r>
            <a:endParaRPr lang="en-US" sz="3200" b="1" dirty="0">
              <a:solidFill>
                <a:prstClr val="black"/>
              </a:solidFill>
              <a:latin typeface="Arial Narrow" panose="020B0606020202030204" pitchFamily="34" charset="0"/>
            </a:endParaRPr>
          </a:p>
          <a:p>
            <a:pPr algn="ctr" defTabSz="685800"/>
            <a:endParaRPr lang="en-US" sz="3200" b="1"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de-DE" sz="2600" dirty="0">
                <a:solidFill>
                  <a:prstClr val="black"/>
                </a:solidFill>
                <a:latin typeface="Arial Narrow" panose="020B0606020202030204" pitchFamily="34" charset="0"/>
              </a:rPr>
              <a:t>Herausforderungen und Chancen am Arbeitsplatz im Umgang mit Menschen mit ASD zu identifizieren</a:t>
            </a:r>
            <a:r>
              <a:rPr lang="en-US" sz="2600" dirty="0">
                <a:solidFill>
                  <a:prstClr val="black"/>
                </a:solidFill>
                <a:latin typeface="Arial Narrow" panose="020B0606020202030204" pitchFamily="34" charset="0"/>
              </a:rPr>
              <a:t>;</a:t>
            </a:r>
          </a:p>
          <a:p>
            <a:pPr marL="457200" indent="-457200" algn="just">
              <a:buFont typeface="Arial" panose="020B0604020202020204" pitchFamily="34" charset="0"/>
              <a:buChar char="•"/>
            </a:pPr>
            <a:r>
              <a:rPr lang="de-DE" sz="2600" dirty="0">
                <a:solidFill>
                  <a:prstClr val="black"/>
                </a:solidFill>
                <a:latin typeface="Arial Narrow" panose="020B0606020202030204" pitchFamily="34" charset="0"/>
              </a:rPr>
              <a:t>Das im Laufe des Kurses erworbene Wissen zu nutzen, um die identifizierten Herausforderungen und Chancen am Arbeitsplatz im Umgang mit Menschen mit ASD zu beantworten</a:t>
            </a:r>
            <a:r>
              <a:rPr lang="en-US" sz="2600" dirty="0">
                <a:solidFill>
                  <a:prstClr val="black"/>
                </a:solidFill>
                <a:latin typeface="Arial Narrow" panose="020B0606020202030204" pitchFamily="34" charset="0"/>
              </a:rPr>
              <a:t>;</a:t>
            </a:r>
            <a:endParaRPr lang="pt-PT" sz="2600"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de-DE" sz="2600" dirty="0">
                <a:solidFill>
                  <a:prstClr val="black"/>
                </a:solidFill>
                <a:latin typeface="Arial Narrow" panose="020B0606020202030204" pitchFamily="34" charset="0"/>
              </a:rPr>
              <a:t>Zu wissen, wie man zugunsten von Menschen mit ASD handelt, indem man eine von Menschlichkeit, Verantwortungsübernahme und Problemlösung geprägte Philosophie auf eigene Erfahrung gegründet und gleichzeitig kritisch anwendet</a:t>
            </a:r>
            <a:endParaRPr lang="en-US" sz="2600" dirty="0">
              <a:solidFill>
                <a:prstClr val="black"/>
              </a:solidFill>
              <a:latin typeface="Arial Narrow" panose="020B0606020202030204" pitchFamily="34" charset="0"/>
            </a:endParaRPr>
          </a:p>
          <a:p>
            <a:pPr marL="342900" indent="-342900" algn="just">
              <a:buFontTx/>
              <a:buChar char="-"/>
            </a:pPr>
            <a:endParaRPr lang="en-US"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62547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err="1">
                <a:latin typeface="Arial Narrow" panose="020B0606020202030204" pitchFamily="34" charset="0"/>
              </a:rPr>
              <a:t>Organisation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de-DE" sz="3200" b="1" dirty="0">
                <a:solidFill>
                  <a:prstClr val="black"/>
                </a:solidFill>
                <a:latin typeface="Arial Narrow" panose="020B0606020202030204" pitchFamily="34" charset="0"/>
              </a:rPr>
              <a:t>Modul 6: Umsetzung in der Praxis- Zusammenfassung</a:t>
            </a:r>
          </a:p>
          <a:p>
            <a:pPr algn="ctr"/>
            <a:endParaRPr lang="en-US" sz="3200" b="1" dirty="0">
              <a:latin typeface="Arial Narrow" panose="020B0606020202030204" pitchFamily="34" charset="0"/>
            </a:endParaRPr>
          </a:p>
          <a:p>
            <a:pPr algn="just">
              <a:lnSpc>
                <a:spcPct val="150000"/>
              </a:lnSpc>
            </a:pPr>
            <a:r>
              <a:rPr lang="de-DE" sz="3200" b="1" dirty="0">
                <a:latin typeface="Arial Narrow" panose="020B0606020202030204" pitchFamily="34" charset="0"/>
              </a:rPr>
              <a:t>Geschätzte Zeit bis zum Abschließen des Moduls: </a:t>
            </a:r>
            <a:r>
              <a:rPr lang="de-DE" sz="3200" dirty="0">
                <a:latin typeface="Arial Narrow" panose="020B0606020202030204" pitchFamily="34" charset="0"/>
              </a:rPr>
              <a:t>3 Stunden</a:t>
            </a:r>
            <a:r>
              <a:rPr lang="de-DE" sz="3200" b="1" dirty="0">
                <a:latin typeface="Arial Narrow" panose="020B0606020202030204" pitchFamily="34" charset="0"/>
              </a:rPr>
              <a:t>
Pause: </a:t>
            </a:r>
            <a:r>
              <a:rPr lang="de-DE" sz="3200" dirty="0">
                <a:latin typeface="Arial Narrow" panose="020B0606020202030204" pitchFamily="34" charset="0"/>
              </a:rPr>
              <a:t>30 Minuten oder zwei Pausen von jeweils 10-15 Minuten</a:t>
            </a:r>
            <a:endParaRPr lang="en-US" sz="3200" dirty="0">
              <a:latin typeface="Arial Narrow" panose="020B0606020202030204" pitchFamily="34" charset="0"/>
            </a:endParaRPr>
          </a:p>
          <a:p>
            <a:pPr algn="just">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err="1">
                <a:latin typeface="Arial Narrow" panose="020B0606020202030204" pitchFamily="34" charset="0"/>
              </a:rPr>
              <a:t>Organisation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4791D3D8-42DE-0645-8D02-BBE3B99E6F0B}"/>
              </a:ext>
            </a:extLst>
          </p:cNvPr>
          <p:cNvGraphicFramePr>
            <a:graphicFrameLocks noGrp="1"/>
          </p:cNvGraphicFramePr>
          <p:nvPr>
            <p:extLst>
              <p:ext uri="{D42A27DB-BD31-4B8C-83A1-F6EECF244321}">
                <p14:modId xmlns:p14="http://schemas.microsoft.com/office/powerpoint/2010/main" val="2813354136"/>
              </p:ext>
            </p:extLst>
          </p:nvPr>
        </p:nvGraphicFramePr>
        <p:xfrm>
          <a:off x="2256608" y="1825626"/>
          <a:ext cx="7844187" cy="4349207"/>
        </p:xfrm>
        <a:graphic>
          <a:graphicData uri="http://schemas.openxmlformats.org/drawingml/2006/table">
            <a:tbl>
              <a:tblPr firstRow="1" firstCol="1" bandRow="1">
                <a:tableStyleId>{5C22544A-7EE6-4342-B048-85BDC9FD1C3A}</a:tableStyleId>
              </a:tblPr>
              <a:tblGrid>
                <a:gridCol w="3797947">
                  <a:extLst>
                    <a:ext uri="{9D8B030D-6E8A-4147-A177-3AD203B41FA5}">
                      <a16:colId xmlns:a16="http://schemas.microsoft.com/office/drawing/2014/main" val="635721867"/>
                    </a:ext>
                  </a:extLst>
                </a:gridCol>
                <a:gridCol w="4046240">
                  <a:extLst>
                    <a:ext uri="{9D8B030D-6E8A-4147-A177-3AD203B41FA5}">
                      <a16:colId xmlns:a16="http://schemas.microsoft.com/office/drawing/2014/main" val="3240990846"/>
                    </a:ext>
                  </a:extLst>
                </a:gridCol>
              </a:tblGrid>
              <a:tr h="2195658">
                <a:tc>
                  <a:txBody>
                    <a:bodyPr/>
                    <a:lstStyle/>
                    <a:p>
                      <a:pPr algn="ctr">
                        <a:lnSpc>
                          <a:spcPct val="115000"/>
                        </a:lnSpc>
                        <a:spcAft>
                          <a:spcPts val="0"/>
                        </a:spcAft>
                      </a:pPr>
                      <a:r>
                        <a:rPr lang="en-US" sz="1600" dirty="0" err="1">
                          <a:solidFill>
                            <a:schemeClr val="tx1"/>
                          </a:solidFill>
                          <a:effectLst/>
                          <a:latin typeface="Arial Narrow" panose="020B0606020202030204" pitchFamily="34" charset="0"/>
                        </a:rPr>
                        <a:t>Einstieg</a:t>
                      </a:r>
                      <a:r>
                        <a:rPr lang="en-US" sz="1600" dirty="0">
                          <a:solidFill>
                            <a:schemeClr val="tx1"/>
                          </a:solidFill>
                          <a:effectLst/>
                          <a:latin typeface="Arial Narrow" panose="020B0606020202030204" pitchFamily="34" charset="0"/>
                        </a:rPr>
                        <a:t> 09:00 – 9:30</a:t>
                      </a:r>
                      <a:endParaRPr lang="pt-PT" sz="16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600" b="0" dirty="0">
                          <a:solidFill>
                            <a:schemeClr val="tx1"/>
                          </a:solidFill>
                          <a:effectLst/>
                          <a:latin typeface="Arial Narrow" panose="020B0606020202030204" pitchFamily="34" charset="0"/>
                        </a:rPr>
                        <a:t>Ziel
</a:t>
                      </a:r>
                      <a:r>
                        <a:rPr lang="en-US" sz="1600" b="0" dirty="0" err="1">
                          <a:solidFill>
                            <a:schemeClr val="tx1"/>
                          </a:solidFill>
                          <a:effectLst/>
                          <a:latin typeface="Arial Narrow" panose="020B0606020202030204" pitchFamily="34" charset="0"/>
                        </a:rPr>
                        <a:t>Inhalt</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600" b="0" dirty="0" err="1">
                          <a:solidFill>
                            <a:schemeClr val="tx1"/>
                          </a:solidFill>
                          <a:effectLst/>
                          <a:latin typeface="Arial Narrow" panose="020B0606020202030204" pitchFamily="34" charset="0"/>
                        </a:rPr>
                        <a:t>Lernergebnisse</a:t>
                      </a:r>
                      <a:r>
                        <a:rPr lang="en-US" sz="1600" b="0" dirty="0">
                          <a:solidFill>
                            <a:schemeClr val="tx1"/>
                          </a:solidFill>
                          <a:effectLst/>
                          <a:latin typeface="Arial Narrow" panose="020B0606020202030204" pitchFamily="34" charset="0"/>
                        </a:rPr>
                        <a:t>
</a:t>
                      </a:r>
                      <a:r>
                        <a:rPr lang="en-US" sz="1600" b="0" dirty="0" err="1">
                          <a:solidFill>
                            <a:schemeClr val="tx1"/>
                          </a:solidFill>
                          <a:effectLst/>
                          <a:latin typeface="Arial Narrow" panose="020B0606020202030204" pitchFamily="34" charset="0"/>
                        </a:rPr>
                        <a:t>Organisation</a:t>
                      </a:r>
                      <a:endParaRPr lang="pt-PT" sz="1600" b="0" dirty="0">
                        <a:solidFill>
                          <a:schemeClr val="tx1"/>
                        </a:solidFill>
                        <a:effectLst/>
                        <a:latin typeface="Arial Narrow" panose="020B0606020202030204" pitchFamily="34" charset="0"/>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de-DE" sz="1600" b="0" dirty="0">
                          <a:solidFill>
                            <a:schemeClr val="tx1"/>
                          </a:solidFill>
                          <a:effectLst/>
                          <a:latin typeface="Arial Narrow" panose="020B0606020202030204" pitchFamily="34" charset="0"/>
                        </a:rPr>
                        <a:t>Aufgaben aus der Praxis zur Reflexion und Analyse</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600" b="0" noProof="0" dirty="0" err="1">
                          <a:solidFill>
                            <a:schemeClr val="tx1"/>
                          </a:solidFill>
                          <a:effectLst/>
                          <a:latin typeface="Arial Narrow" panose="020B0606020202030204" pitchFamily="34" charset="0"/>
                        </a:rPr>
                        <a:t>Aktivität</a:t>
                      </a:r>
                      <a:r>
                        <a:rPr lang="en-US" sz="1600" b="0" noProof="0" dirty="0">
                          <a:solidFill>
                            <a:schemeClr val="tx1"/>
                          </a:solidFill>
                          <a:effectLst/>
                          <a:latin typeface="Arial Narrow" panose="020B0606020202030204" pitchFamily="34" charset="0"/>
                        </a:rPr>
                        <a:t>:</a:t>
                      </a:r>
                      <a:r>
                        <a:rPr lang="en-US" sz="1600" b="0" baseline="0" noProof="0" dirty="0">
                          <a:solidFill>
                            <a:schemeClr val="tx1"/>
                          </a:solidFill>
                          <a:effectLst/>
                          <a:latin typeface="Arial Narrow" panose="020B0606020202030204" pitchFamily="34" charset="0"/>
                        </a:rPr>
                        <a:t> </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POW</a:t>
                      </a:r>
                      <a:endParaRPr kumimoji="0" lang="pt-PT"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a:lnSpc>
                          <a:spcPct val="115000"/>
                        </a:lnSpc>
                        <a:spcAft>
                          <a:spcPts val="0"/>
                        </a:spcAft>
                      </a:pPr>
                      <a:r>
                        <a:rPr lang="en-US" sz="1600" dirty="0" err="1">
                          <a:solidFill>
                            <a:schemeClr val="tx1"/>
                          </a:solidFill>
                          <a:effectLst/>
                          <a:latin typeface="Arial Narrow" panose="020B0606020202030204" pitchFamily="34" charset="0"/>
                        </a:rPr>
                        <a:t>Erarbeitung</a:t>
                      </a:r>
                      <a:r>
                        <a:rPr lang="en-US" sz="1600" dirty="0">
                          <a:solidFill>
                            <a:schemeClr val="tx1"/>
                          </a:solidFill>
                          <a:effectLst/>
                          <a:latin typeface="Arial Narrow" panose="020B0606020202030204" pitchFamily="34" charset="0"/>
                        </a:rPr>
                        <a:t> 09:30 – 10:15 </a:t>
                      </a:r>
                      <a:endParaRPr lang="pt-PT" sz="16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de-DE" sz="1600" b="0" dirty="0">
                          <a:solidFill>
                            <a:schemeClr val="tx1"/>
                          </a:solidFill>
                          <a:effectLst/>
                          <a:latin typeface="Arial Narrow" panose="020B0606020202030204" pitchFamily="34" charset="0"/>
                        </a:rPr>
                        <a:t>Aufgaben aus der Praxis zur Reflexion und Analyse </a:t>
                      </a:r>
                      <a:r>
                        <a:rPr lang="en-US" sz="1600" b="0" dirty="0">
                          <a:solidFill>
                            <a:schemeClr val="tx1"/>
                          </a:solidFill>
                          <a:effectLst/>
                          <a:latin typeface="Arial Narrow" panose="020B0606020202030204" pitchFamily="34" charset="0"/>
                        </a:rPr>
                        <a:t>(</a:t>
                      </a:r>
                      <a:r>
                        <a:rPr lang="en-US" sz="1600" b="0" dirty="0" err="1">
                          <a:solidFill>
                            <a:schemeClr val="tx1"/>
                          </a:solidFill>
                          <a:effectLst/>
                          <a:latin typeface="Arial Narrow" panose="020B0606020202030204" pitchFamily="34" charset="0"/>
                        </a:rPr>
                        <a:t>Fortsetzung</a:t>
                      </a:r>
                      <a:r>
                        <a:rPr lang="en-US" sz="1600" b="0" dirty="0">
                          <a:solidFill>
                            <a:schemeClr val="tx1"/>
                          </a:solidFill>
                          <a:effectLst/>
                          <a:latin typeface="Arial Narrow" panose="020B0606020202030204" pitchFamily="34" charset="0"/>
                        </a:rPr>
                        <a:t>)</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Aktivität</a:t>
                      </a:r>
                      <a:r>
                        <a:rPr kumimoji="0" lang="en-US"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6.1- 5W + 2H </a:t>
                      </a:r>
                      <a:endPar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13335" algn="just">
                        <a:lnSpc>
                          <a:spcPct val="115000"/>
                        </a:lnSpc>
                        <a:spcAft>
                          <a:spcPts val="0"/>
                        </a:spcAft>
                      </a:pPr>
                      <a:r>
                        <a:rPr lang="pt-PT"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extLst>
                  <a:ext uri="{0D108BD9-81ED-4DB2-BD59-A6C34878D82A}">
                    <a16:rowId xmlns:a16="http://schemas.microsoft.com/office/drawing/2014/main" val="3586345835"/>
                  </a:ext>
                </a:extLst>
              </a:tr>
              <a:tr h="531190">
                <a:tc gridSpan="2">
                  <a:txBody>
                    <a:bodyPr/>
                    <a:lstStyle/>
                    <a:p>
                      <a:pPr algn="ctr">
                        <a:lnSpc>
                          <a:spcPct val="115000"/>
                        </a:lnSpc>
                        <a:spcAft>
                          <a:spcPts val="0"/>
                        </a:spcAft>
                      </a:pPr>
                      <a:r>
                        <a:rPr lang="de-AT" sz="1600" dirty="0">
                          <a:solidFill>
                            <a:schemeClr val="tx1"/>
                          </a:solidFill>
                          <a:effectLst/>
                          <a:latin typeface="Arial Narrow" panose="020B0606020202030204" pitchFamily="34" charset="0"/>
                        </a:rPr>
                        <a:t>10:15 – 10:45 </a:t>
                      </a:r>
                      <a:endParaRPr lang="pt-PT" sz="1600" dirty="0">
                        <a:solidFill>
                          <a:schemeClr val="tx1"/>
                        </a:solidFill>
                        <a:effectLst/>
                        <a:latin typeface="Arial Narrow" panose="020B0606020202030204" pitchFamily="34" charset="0"/>
                      </a:endParaRPr>
                    </a:p>
                    <a:p>
                      <a:pPr algn="ctr">
                        <a:lnSpc>
                          <a:spcPct val="115000"/>
                        </a:lnSpc>
                        <a:spcAft>
                          <a:spcPts val="0"/>
                        </a:spcAft>
                      </a:pPr>
                      <a:r>
                        <a:rPr lang="en-US" sz="1600" dirty="0">
                          <a:solidFill>
                            <a:schemeClr val="tx1"/>
                          </a:solidFill>
                          <a:effectLst/>
                          <a:latin typeface="Arial Narrow" panose="020B0606020202030204" pitchFamily="34" charset="0"/>
                        </a:rPr>
                        <a:t>Pause</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594830">
                <a:tc>
                  <a:txBody>
                    <a:bodyPr/>
                    <a:lstStyle/>
                    <a:p>
                      <a:pPr marL="174625" indent="-174625" algn="ctr">
                        <a:lnSpc>
                          <a:spcPct val="115000"/>
                        </a:lnSpc>
                        <a:spcAft>
                          <a:spcPts val="0"/>
                        </a:spcAft>
                      </a:pPr>
                      <a:r>
                        <a:rPr lang="en-US" sz="1600" b="1" dirty="0" err="1">
                          <a:solidFill>
                            <a:schemeClr val="tx1"/>
                          </a:solidFill>
                          <a:effectLst/>
                          <a:latin typeface="Arial Narrow" panose="020B0606020202030204" pitchFamily="34" charset="0"/>
                        </a:rPr>
                        <a:t>Erarbeitung</a:t>
                      </a:r>
                      <a:r>
                        <a:rPr lang="en-US" sz="1600" b="1" dirty="0">
                          <a:solidFill>
                            <a:schemeClr val="tx1"/>
                          </a:solidFill>
                          <a:effectLst/>
                          <a:latin typeface="Arial Narrow" panose="020B0606020202030204" pitchFamily="34" charset="0"/>
                        </a:rPr>
                        <a:t> 10:45 – 11:30</a:t>
                      </a:r>
                      <a:endParaRPr lang="pt-PT" sz="16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600" b="0" kern="1200" dirty="0">
                          <a:solidFill>
                            <a:schemeClr val="tx1"/>
                          </a:solidFill>
                          <a:effectLst/>
                          <a:latin typeface="Arial Narrow" panose="020B0606020202030204" pitchFamily="34" charset="0"/>
                          <a:ea typeface="+mn-ea"/>
                          <a:cs typeface="+mn-cs"/>
                        </a:rPr>
                        <a:t>Fallbeispiele </a:t>
                      </a:r>
                      <a:r>
                        <a:rPr lang="en-US" sz="1600" b="0" kern="1200" dirty="0" err="1">
                          <a:solidFill>
                            <a:schemeClr val="tx1"/>
                          </a:solidFill>
                          <a:effectLst/>
                          <a:latin typeface="Arial Narrow" panose="020B0606020202030204" pitchFamily="34" charset="0"/>
                          <a:ea typeface="+mn-ea"/>
                          <a:cs typeface="+mn-cs"/>
                        </a:rPr>
                        <a:t>zur</a:t>
                      </a:r>
                      <a:r>
                        <a:rPr lang="en-US" sz="1600" b="0" kern="1200" dirty="0">
                          <a:solidFill>
                            <a:schemeClr val="tx1"/>
                          </a:solidFill>
                          <a:effectLst/>
                          <a:latin typeface="Arial Narrow" panose="020B0606020202030204" pitchFamily="34" charset="0"/>
                          <a:ea typeface="+mn-ea"/>
                          <a:cs typeface="+mn-cs"/>
                        </a:rPr>
                        <a:t> </a:t>
                      </a:r>
                      <a:r>
                        <a:rPr lang="en-US" sz="1600" b="0" kern="1200" dirty="0" err="1">
                          <a:solidFill>
                            <a:schemeClr val="tx1"/>
                          </a:solidFill>
                          <a:effectLst/>
                          <a:latin typeface="Arial Narrow" panose="020B0606020202030204" pitchFamily="34" charset="0"/>
                          <a:ea typeface="+mn-ea"/>
                          <a:cs typeface="+mn-cs"/>
                        </a:rPr>
                        <a:t>Reflexion</a:t>
                      </a:r>
                      <a:r>
                        <a:rPr lang="en-US" sz="1600" b="0" kern="1200" dirty="0">
                          <a:solidFill>
                            <a:schemeClr val="tx1"/>
                          </a:solidFill>
                          <a:effectLst/>
                          <a:latin typeface="Arial Narrow" panose="020B0606020202030204" pitchFamily="34" charset="0"/>
                          <a:ea typeface="+mn-ea"/>
                          <a:cs typeface="+mn-cs"/>
                        </a:rPr>
                        <a:t> and </a:t>
                      </a:r>
                      <a:r>
                        <a:rPr lang="en-US" sz="1600" b="0" kern="1200" dirty="0" err="1">
                          <a:solidFill>
                            <a:schemeClr val="tx1"/>
                          </a:solidFill>
                          <a:effectLst/>
                          <a:latin typeface="Arial Narrow" panose="020B0606020202030204" pitchFamily="34" charset="0"/>
                          <a:ea typeface="+mn-ea"/>
                          <a:cs typeface="+mn-cs"/>
                        </a:rPr>
                        <a:t>Analyse</a:t>
                      </a:r>
                      <a:r>
                        <a:rPr lang="en-US" sz="1600" b="0" kern="1200" dirty="0">
                          <a:solidFill>
                            <a:schemeClr val="tx1"/>
                          </a:solidFill>
                          <a:effectLst/>
                          <a:latin typeface="Arial Narrow" panose="020B0606020202030204" pitchFamily="34" charset="0"/>
                          <a:ea typeface="+mn-ea"/>
                          <a:cs typeface="+mn-cs"/>
                        </a:rPr>
                        <a:t> </a:t>
                      </a:r>
                      <a:endParaRPr lang="pt-PT" sz="1600" b="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600" b="0" dirty="0" err="1">
                          <a:solidFill>
                            <a:schemeClr val="tx1"/>
                          </a:solidFill>
                          <a:effectLst/>
                          <a:latin typeface="Arial Narrow" panose="020B0606020202030204" pitchFamily="34" charset="0"/>
                        </a:rPr>
                        <a:t>Aktivität</a:t>
                      </a:r>
                      <a:r>
                        <a:rPr lang="en-US" sz="1600" b="0" dirty="0">
                          <a:solidFill>
                            <a:schemeClr val="tx1"/>
                          </a:solidFill>
                          <a:effectLst/>
                          <a:latin typeface="Arial Narrow" panose="020B0606020202030204" pitchFamily="34" charset="0"/>
                        </a:rPr>
                        <a:t>: </a:t>
                      </a:r>
                      <a:r>
                        <a:rPr lang="en-GB" sz="1600" b="0" i="1" kern="1200" dirty="0" err="1">
                          <a:solidFill>
                            <a:schemeClr val="tx1"/>
                          </a:solidFill>
                          <a:effectLst/>
                          <a:latin typeface="Arial Narrow" panose="020B0606020202030204" pitchFamily="34" charset="0"/>
                          <a:ea typeface="+mn-ea"/>
                          <a:cs typeface="+mn-cs"/>
                        </a:rPr>
                        <a:t>Rollenspiel</a:t>
                      </a:r>
                      <a:r>
                        <a:rPr lang="en-GB" sz="1600" b="0" i="1" kern="1200" dirty="0">
                          <a:solidFill>
                            <a:schemeClr val="tx1"/>
                          </a:solidFill>
                          <a:effectLst/>
                          <a:latin typeface="Arial Narrow" panose="020B0606020202030204" pitchFamily="34" charset="0"/>
                          <a:ea typeface="+mn-ea"/>
                          <a:cs typeface="+mn-cs"/>
                        </a:rPr>
                        <a:t> </a:t>
                      </a:r>
                      <a:r>
                        <a:rPr lang="en-GB" sz="1600" b="0" i="1" kern="1200" dirty="0" err="1">
                          <a:solidFill>
                            <a:schemeClr val="tx1"/>
                          </a:solidFill>
                          <a:effectLst/>
                          <a:latin typeface="Arial Narrow" panose="020B0606020202030204" pitchFamily="34" charset="0"/>
                          <a:ea typeface="+mn-ea"/>
                          <a:cs typeface="+mn-cs"/>
                        </a:rPr>
                        <a:t>zu</a:t>
                      </a:r>
                      <a:r>
                        <a:rPr lang="en-GB" sz="1600" b="0" i="1" kern="1200" dirty="0">
                          <a:solidFill>
                            <a:schemeClr val="tx1"/>
                          </a:solidFill>
                          <a:effectLst/>
                          <a:latin typeface="Arial Narrow" panose="020B0606020202030204" pitchFamily="34" charset="0"/>
                          <a:ea typeface="+mn-ea"/>
                          <a:cs typeface="+mn-cs"/>
                        </a:rPr>
                        <a:t> den </a:t>
                      </a:r>
                      <a:r>
                        <a:rPr lang="en-GB" sz="1600" b="0" i="1" kern="1200" dirty="0" err="1">
                          <a:solidFill>
                            <a:schemeClr val="tx1"/>
                          </a:solidFill>
                          <a:effectLst/>
                          <a:latin typeface="Arial Narrow" panose="020B0606020202030204" pitchFamily="34" charset="0"/>
                          <a:ea typeface="+mn-ea"/>
                          <a:cs typeface="+mn-cs"/>
                        </a:rPr>
                        <a:t>Fällen</a:t>
                      </a:r>
                      <a:endParaRPr lang="en-GB" sz="1600" b="0" i="1" kern="1200" dirty="0">
                        <a:solidFill>
                          <a:schemeClr val="tx1"/>
                        </a:solidFill>
                        <a:effectLst/>
                        <a:latin typeface="Arial Narrow" panose="020B0606020202030204" pitchFamily="34" charset="0"/>
                        <a:ea typeface="+mn-ea"/>
                        <a:cs typeface="+mn-cs"/>
                      </a:endParaRPr>
                    </a:p>
                    <a:p>
                      <a:pPr algn="ctr">
                        <a:lnSpc>
                          <a:spcPct val="115000"/>
                        </a:lnSpc>
                        <a:spcAft>
                          <a:spcPts val="0"/>
                        </a:spcAft>
                      </a:pPr>
                      <a:r>
                        <a:rPr lang="en-US" sz="1600" dirty="0">
                          <a:effectLst/>
                          <a:latin typeface="Arial Narrow" panose="020B0606020202030204" pitchFamily="34" charset="0"/>
                        </a:rPr>
                        <a:t> </a:t>
                      </a:r>
                      <a:endParaRPr lang="pt-PT" sz="1600" dirty="0">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tc>
                  <a:txBody>
                    <a:bodyPr/>
                    <a:lstStyle/>
                    <a:p>
                      <a:pPr algn="ctr">
                        <a:lnSpc>
                          <a:spcPct val="115000"/>
                        </a:lnSpc>
                        <a:spcAft>
                          <a:spcPts val="0"/>
                        </a:spcAft>
                      </a:pPr>
                      <a:r>
                        <a:rPr lang="de-DE" sz="1600" b="1" dirty="0">
                          <a:solidFill>
                            <a:schemeClr val="tx1"/>
                          </a:solidFill>
                          <a:effectLst/>
                          <a:latin typeface="Arial Narrow" panose="020B0606020202030204" pitchFamily="34" charset="0"/>
                        </a:rPr>
                        <a:t>Abschluss </a:t>
                      </a:r>
                      <a:r>
                        <a:rPr lang="en-US" sz="1600" b="1" dirty="0">
                          <a:solidFill>
                            <a:schemeClr val="tx1"/>
                          </a:solidFill>
                          <a:effectLst/>
                          <a:latin typeface="Arial Narrow" panose="020B0606020202030204" pitchFamily="34" charset="0"/>
                        </a:rPr>
                        <a:t>11:30 – 12:00</a:t>
                      </a:r>
                      <a:endParaRPr lang="pt-PT" sz="16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de-DE" sz="1600" dirty="0">
                          <a:solidFill>
                            <a:schemeClr val="tx1"/>
                          </a:solidFill>
                          <a:effectLst/>
                          <a:latin typeface="Arial Narrow" panose="020B0606020202030204" pitchFamily="34" charset="0"/>
                        </a:rPr>
                        <a:t>Zusammenfassung
</a:t>
                      </a:r>
                      <a:r>
                        <a:rPr lang="en-US" sz="1600" dirty="0" err="1">
                          <a:solidFill>
                            <a:schemeClr val="tx1"/>
                          </a:solidFill>
                          <a:effectLst/>
                          <a:latin typeface="Arial Narrow" panose="020B0606020202030204" pitchFamily="34" charset="0"/>
                        </a:rPr>
                        <a:t>Aktivität</a:t>
                      </a:r>
                      <a:r>
                        <a:rPr lang="en-US" sz="1600" dirty="0">
                          <a:solidFill>
                            <a:schemeClr val="tx1"/>
                          </a:solidFill>
                          <a:effectLst/>
                          <a:latin typeface="Arial Narrow" panose="020B0606020202030204" pitchFamily="34" charset="0"/>
                        </a:rPr>
                        <a:t>: </a:t>
                      </a:r>
                      <a:r>
                        <a:rPr lang="en-GB" sz="1600" b="0" i="1" kern="1200" dirty="0">
                          <a:solidFill>
                            <a:schemeClr val="tx1"/>
                          </a:solidFill>
                          <a:effectLst/>
                          <a:latin typeface="Arial Narrow" panose="020B0606020202030204" pitchFamily="34" charset="0"/>
                          <a:ea typeface="+mn-ea"/>
                          <a:cs typeface="+mn-cs"/>
                        </a:rPr>
                        <a:t>Reflexion 6.1</a:t>
                      </a:r>
                    </a:p>
                    <a:p>
                      <a:pPr marL="174625" lvl="0" indent="-174625">
                        <a:lnSpc>
                          <a:spcPct val="115000"/>
                        </a:lnSpc>
                        <a:spcAft>
                          <a:spcPts val="0"/>
                        </a:spcAft>
                        <a:buFont typeface="Symbol" panose="05050102010706020507" pitchFamily="18" charset="2"/>
                        <a:buChar char=""/>
                      </a:pPr>
                      <a:r>
                        <a:rPr lang="de-DE" sz="1600" dirty="0">
                          <a:solidFill>
                            <a:schemeClr val="tx1"/>
                          </a:solidFill>
                          <a:effectLst/>
                          <a:latin typeface="Arial Narrow" panose="020B0606020202030204" pitchFamily="34" charset="0"/>
                        </a:rPr>
                        <a:t>Quellen und weiterführende Ressourcen</a:t>
                      </a:r>
                    </a:p>
                    <a:p>
                      <a:pPr marL="174625" lvl="0" indent="-174625">
                        <a:lnSpc>
                          <a:spcPct val="115000"/>
                        </a:lnSpc>
                        <a:spcAft>
                          <a:spcPts val="0"/>
                        </a:spcAft>
                        <a:buFont typeface="Symbol" panose="05050102010706020507" pitchFamily="18" charset="2"/>
                        <a:buChar char=""/>
                      </a:pPr>
                      <a:r>
                        <a:rPr lang="de-DE" sz="1600" dirty="0">
                          <a:solidFill>
                            <a:schemeClr val="tx1"/>
                          </a:solidFill>
                          <a:effectLst/>
                          <a:latin typeface="Arial Narrow" panose="020B0606020202030204" pitchFamily="34" charset="0"/>
                        </a:rPr>
                        <a:t>Dank &amp; Verabschiedung </a:t>
                      </a:r>
                      <a:r>
                        <a:rPr lang="de-DE" sz="1600" dirty="0">
                          <a:solidFill>
                            <a:schemeClr val="tx1"/>
                          </a:solidFill>
                          <a:effectLst/>
                          <a:latin typeface="Arial Narrow" panose="020B0606020202030204" pitchFamily="34" charset="0"/>
                          <a:sym typeface="Wingdings" panose="05000000000000000000" pitchFamily="2" charset="2"/>
                        </a:rPr>
                        <a:t></a:t>
                      </a:r>
                      <a:r>
                        <a:rPr lang="en-US"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17855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10515600" cy="1009651"/>
          </a:xfrm>
          <a:prstGeom prst="rect">
            <a:avLst/>
          </a:prstGeom>
          <a:solidFill>
            <a:srgbClr val="FFF2CC"/>
          </a:solidFill>
          <a:ln>
            <a:noFill/>
          </a:ln>
        </p:spPr>
        <p:txBody>
          <a:bodyPr spcFirstLastPara="1" wrap="square" lIns="121900" tIns="60933" rIns="121900" bIns="60933" anchor="ctr" anchorCtr="0">
            <a:noAutofit/>
          </a:bodyPr>
          <a:lstStyle/>
          <a:p>
            <a:pPr lvl="0">
              <a:lnSpc>
                <a:spcPct val="115000"/>
              </a:lnSpc>
              <a:defRPr/>
            </a:pPr>
            <a:r>
              <a:rPr lang="de-DE" sz="4000" b="1" dirty="0">
                <a:latin typeface="Arial Narrow" panose="020B0606020202030204" pitchFamily="34" charset="0"/>
              </a:rPr>
              <a:t>Aufgaben aus der Praxis zur Reflexion und Analyse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marL="457200" indent="-457200">
              <a:buClr>
                <a:schemeClr val="tx1"/>
              </a:buClr>
              <a:buFont typeface="Arial" panose="020B0604020202020204" pitchFamily="34" charset="0"/>
              <a:buChar char="•"/>
            </a:pPr>
            <a:r>
              <a:rPr lang="de-DE" sz="2600" dirty="0">
                <a:latin typeface="Arial Narrow" panose="020B0606020202030204" pitchFamily="34" charset="0"/>
              </a:rPr>
              <a:t>Aus der Sicht einer ökologischen Lebenslaufperspektive wird die Notwendigkeit betont, Dienstleistungs- und Betreuungssysteme zu verbessern. Diese seien „die Schlüsselkomponente der Bemühungen, um bessere gesundheitliche und soziale Ergebnisse“ für Menschen mit ASS „zu erzielen“</a:t>
            </a:r>
            <a:r>
              <a:rPr lang="en-US" sz="2600" dirty="0">
                <a:latin typeface="Arial Narrow" panose="020B0606020202030204" pitchFamily="34" charset="0"/>
              </a:rPr>
              <a:t> (Shattuck et al., 2020, S. 13).</a:t>
            </a:r>
            <a:endParaRPr lang="pt-PT" sz="2600" dirty="0">
              <a:latin typeface="Arial Narrow" panose="020B0606020202030204" pitchFamily="34" charset="0"/>
            </a:endParaRPr>
          </a:p>
        </p:txBody>
      </p:sp>
      <p:sp>
        <p:nvSpPr>
          <p:cNvPr id="9" name="Retângulo 3">
            <a:extLst>
              <a:ext uri="{FF2B5EF4-FFF2-40B4-BE49-F238E27FC236}">
                <a16:creationId xmlns:a16="http://schemas.microsoft.com/office/drawing/2014/main" id="{671E18E5-8361-F441-B93D-DDBA32150CE9}"/>
              </a:ext>
            </a:extLst>
          </p:cNvPr>
          <p:cNvSpPr/>
          <p:nvPr/>
        </p:nvSpPr>
        <p:spPr>
          <a:xfrm>
            <a:off x="1213164" y="3997807"/>
            <a:ext cx="9723421" cy="1323439"/>
          </a:xfrm>
          <a:prstGeom prst="rect">
            <a:avLst/>
          </a:prstGeom>
          <a:solidFill>
            <a:srgbClr val="FFBD5D"/>
          </a:solidFill>
        </p:spPr>
        <p:txBody>
          <a:bodyPr wrap="square">
            <a:spAutoFit/>
          </a:bodyPr>
          <a:lstStyle/>
          <a:p>
            <a:pPr marL="342900" indent="-342900">
              <a:buClr>
                <a:schemeClr val="tx1"/>
              </a:buClr>
              <a:buFont typeface="Arial" panose="020B0604020202020204" pitchFamily="34" charset="0"/>
              <a:buChar char="•"/>
            </a:pPr>
            <a:r>
              <a:rPr lang="de-DE" sz="2000" dirty="0">
                <a:latin typeface="Arial Narrow" panose="020B0606020202030204" pitchFamily="34" charset="0"/>
              </a:rPr>
              <a:t>Basierend auf realen Arbeitsaufgaben in Ihrem Arbeitskontext:</a:t>
            </a:r>
          </a:p>
          <a:p>
            <a:pPr>
              <a:buClr>
                <a:schemeClr val="tx1"/>
              </a:buClr>
            </a:pPr>
            <a:r>
              <a:rPr lang="de-DE" sz="2000" dirty="0">
                <a:latin typeface="Arial Narrow" panose="020B0606020202030204" pitchFamily="34" charset="0"/>
              </a:rPr>
              <a:t>Entwickeln Sie Fallbeispiele und </a:t>
            </a:r>
            <a:r>
              <a:rPr lang="en-US" sz="2000" dirty="0" err="1">
                <a:latin typeface="Arial Narrow" panose="020B0606020202030204" pitchFamily="34" charset="0"/>
              </a:rPr>
              <a:t>bearbeiten</a:t>
            </a:r>
            <a:r>
              <a:rPr lang="en-US" sz="2000" dirty="0">
                <a:latin typeface="Arial Narrow" panose="020B0606020202030204" pitchFamily="34" charset="0"/>
              </a:rPr>
              <a:t> Sie </a:t>
            </a:r>
            <a:r>
              <a:rPr lang="en-US" sz="2000" dirty="0" err="1">
                <a:latin typeface="Arial Narrow" panose="020B0606020202030204" pitchFamily="34" charset="0"/>
              </a:rPr>
              <a:t>diese</a:t>
            </a:r>
            <a:r>
              <a:rPr lang="en-US" sz="2000" dirty="0">
                <a:latin typeface="Arial Narrow" panose="020B0606020202030204" pitchFamily="34" charset="0"/>
              </a:rPr>
              <a:t> </a:t>
            </a:r>
            <a:r>
              <a:rPr lang="en-US" sz="2000" dirty="0" err="1">
                <a:latin typeface="Arial Narrow" panose="020B0606020202030204" pitchFamily="34" charset="0"/>
              </a:rPr>
              <a:t>im</a:t>
            </a:r>
            <a:r>
              <a:rPr lang="en-US" sz="2000" dirty="0">
                <a:latin typeface="Arial Narrow" panose="020B0606020202030204" pitchFamily="34" charset="0"/>
              </a:rPr>
              <a:t> </a:t>
            </a:r>
            <a:r>
              <a:rPr lang="en-US" sz="2000" dirty="0" err="1">
                <a:latin typeface="Arial Narrow" panose="020B0606020202030204" pitchFamily="34" charset="0"/>
              </a:rPr>
              <a:t>Rollenspiel</a:t>
            </a:r>
            <a:r>
              <a:rPr lang="en-US" sz="2000" dirty="0">
                <a:latin typeface="Arial Narrow" panose="020B0606020202030204" pitchFamily="34" charset="0"/>
              </a:rPr>
              <a:t>, um </a:t>
            </a:r>
            <a:r>
              <a:rPr lang="en-US" sz="2000" dirty="0" err="1">
                <a:latin typeface="Arial Narrow" panose="020B0606020202030204" pitchFamily="34" charset="0"/>
              </a:rPr>
              <a:t>einerseits</a:t>
            </a:r>
            <a:br>
              <a:rPr lang="en-US" sz="2000" dirty="0">
                <a:latin typeface="Arial Narrow" panose="020B0606020202030204" pitchFamily="34" charset="0"/>
              </a:rPr>
            </a:br>
            <a:r>
              <a:rPr lang="en-US" sz="2000" dirty="0" err="1">
                <a:latin typeface="Arial Narrow" panose="020B0606020202030204" pitchFamily="34" charset="0"/>
              </a:rPr>
              <a:t>Ihre</a:t>
            </a:r>
            <a:r>
              <a:rPr lang="en-US" sz="2000" dirty="0">
                <a:latin typeface="Arial Narrow" panose="020B0606020202030204" pitchFamily="34" charset="0"/>
              </a:rPr>
              <a:t> </a:t>
            </a:r>
            <a:r>
              <a:rPr lang="en-US" sz="2000" dirty="0" err="1">
                <a:latin typeface="Arial Narrow" panose="020B0606020202030204" pitchFamily="34" charset="0"/>
              </a:rPr>
              <a:t>Fähigkeiten</a:t>
            </a:r>
            <a:r>
              <a:rPr lang="en-US" sz="2000" dirty="0">
                <a:latin typeface="Arial Narrow" panose="020B0606020202030204" pitchFamily="34" charset="0"/>
              </a:rPr>
              <a:t> um </a:t>
            </a:r>
            <a:r>
              <a:rPr lang="en-US" sz="2000" dirty="0" err="1">
                <a:latin typeface="Arial Narrow" panose="020B0606020202030204" pitchFamily="34" charset="0"/>
              </a:rPr>
              <a:t>Umgang</a:t>
            </a:r>
            <a:r>
              <a:rPr lang="en-US" sz="2000" dirty="0">
                <a:latin typeface="Arial Narrow" panose="020B0606020202030204" pitchFamily="34" charset="0"/>
              </a:rPr>
              <a:t> </a:t>
            </a:r>
            <a:r>
              <a:rPr lang="en-US" sz="2000" dirty="0" err="1">
                <a:latin typeface="Arial Narrow" panose="020B0606020202030204" pitchFamily="34" charset="0"/>
              </a:rPr>
              <a:t>mit</a:t>
            </a:r>
            <a:r>
              <a:rPr lang="en-US" sz="2000" dirty="0">
                <a:latin typeface="Arial Narrow" panose="020B0606020202030204" pitchFamily="34" charset="0"/>
              </a:rPr>
              <a:t> Menschen </a:t>
            </a:r>
            <a:r>
              <a:rPr lang="en-US" sz="2000" dirty="0" err="1">
                <a:latin typeface="Arial Narrow" panose="020B0606020202030204" pitchFamily="34" charset="0"/>
              </a:rPr>
              <a:t>mit</a:t>
            </a:r>
            <a:r>
              <a:rPr lang="en-US" sz="2000" dirty="0">
                <a:latin typeface="Arial Narrow" panose="020B0606020202030204" pitchFamily="34" charset="0"/>
              </a:rPr>
              <a:t> ASS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verbessern</a:t>
            </a:r>
            <a:r>
              <a:rPr lang="en-US" sz="2000" dirty="0">
                <a:latin typeface="Arial Narrow" panose="020B0606020202030204" pitchFamily="34" charset="0"/>
              </a:rPr>
              <a:t>/</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schärfen</a:t>
            </a:r>
            <a:r>
              <a:rPr lang="en-US" sz="2000" dirty="0">
                <a:latin typeface="Arial Narrow" panose="020B0606020202030204" pitchFamily="34" charset="0"/>
              </a:rPr>
              <a:t>”,</a:t>
            </a:r>
            <a:br>
              <a:rPr lang="en-US" sz="2000" dirty="0">
                <a:latin typeface="Arial Narrow" panose="020B0606020202030204" pitchFamily="34" charset="0"/>
              </a:rPr>
            </a:br>
            <a:r>
              <a:rPr lang="en-US" sz="2000" dirty="0">
                <a:latin typeface="Arial Narrow" panose="020B0606020202030204" pitchFamily="34" charset="0"/>
              </a:rPr>
              <a:t>und </a:t>
            </a:r>
            <a:r>
              <a:rPr lang="en-US" sz="2000" dirty="0" err="1">
                <a:latin typeface="Arial Narrow" panose="020B0606020202030204" pitchFamily="34" charset="0"/>
              </a:rPr>
              <a:t>diese</a:t>
            </a:r>
            <a:r>
              <a:rPr lang="en-US" sz="2000" dirty="0">
                <a:latin typeface="Arial Narrow" panose="020B0606020202030204" pitchFamily="34" charset="0"/>
              </a:rPr>
              <a:t> </a:t>
            </a:r>
            <a:r>
              <a:rPr lang="en-US" sz="2000" dirty="0" err="1">
                <a:latin typeface="Arial Narrow" panose="020B0606020202030204" pitchFamily="34" charset="0"/>
              </a:rPr>
              <a:t>andererseits</a:t>
            </a:r>
            <a:r>
              <a:rPr lang="en-US" sz="2000" dirty="0">
                <a:latin typeface="Arial Narrow" panose="020B0606020202030204" pitchFamily="34" charset="0"/>
              </a:rPr>
              <a:t> </a:t>
            </a:r>
            <a:r>
              <a:rPr lang="en-US" sz="2000" dirty="0" err="1">
                <a:latin typeface="Arial Narrow" panose="020B0606020202030204" pitchFamily="34" charset="0"/>
              </a:rPr>
              <a:t>kritisch</a:t>
            </a:r>
            <a:r>
              <a:rPr lang="en-US" sz="2000" dirty="0">
                <a:latin typeface="Arial Narrow" panose="020B0606020202030204" pitchFamily="34" charset="0"/>
              </a:rPr>
              <a:t> und </a:t>
            </a:r>
            <a:r>
              <a:rPr lang="en-US" sz="2000" dirty="0" err="1">
                <a:latin typeface="Arial Narrow" panose="020B0606020202030204" pitchFamily="34" charset="0"/>
              </a:rPr>
              <a:t>konstruktiv</a:t>
            </a:r>
            <a:r>
              <a:rPr lang="en-US" sz="2000" dirty="0">
                <a:latin typeface="Arial Narrow" panose="020B0606020202030204" pitchFamily="34" charset="0"/>
              </a:rPr>
              <a:t> </a:t>
            </a:r>
            <a:r>
              <a:rPr lang="en-US" sz="2000" dirty="0" err="1">
                <a:latin typeface="Arial Narrow" panose="020B0606020202030204" pitchFamily="34" charset="0"/>
              </a:rPr>
              <a:t>reflektieren</a:t>
            </a:r>
            <a:r>
              <a:rPr lang="en-US" sz="2000" dirty="0">
                <a:latin typeface="Arial Narrow" panose="020B0606020202030204" pitchFamily="34" charset="0"/>
              </a:rPr>
              <a:t>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können</a:t>
            </a:r>
            <a:endParaRPr lang="en-US" sz="2000" dirty="0">
              <a:latin typeface="Arial Narrow" panose="020B0606020202030204" pitchFamily="34" charset="0"/>
            </a:endParaRPr>
          </a:p>
        </p:txBody>
      </p:sp>
      <p:sp>
        <p:nvSpPr>
          <p:cNvPr id="10" name="Retângulo 2">
            <a:extLst>
              <a:ext uri="{FF2B5EF4-FFF2-40B4-BE49-F238E27FC236}">
                <a16:creationId xmlns:a16="http://schemas.microsoft.com/office/drawing/2014/main" id="{0F1E2837-9BC2-B04C-9B1B-00326334B221}"/>
              </a:ext>
            </a:extLst>
          </p:cNvPr>
          <p:cNvSpPr/>
          <p:nvPr/>
        </p:nvSpPr>
        <p:spPr>
          <a:xfrm>
            <a:off x="9094414" y="5314928"/>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pic>
        <p:nvPicPr>
          <p:cNvPr id="11" name="Picture 2" descr="https://t3.ftcdn.net/jpg/03/39/04/50/240_F_339045015_tFShpjRG9vfYIUuyKhipj90gWIsnQIt9.jpg">
            <a:extLst>
              <a:ext uri="{FF2B5EF4-FFF2-40B4-BE49-F238E27FC236}">
                <a16:creationId xmlns:a16="http://schemas.microsoft.com/office/drawing/2014/main" id="{C420BBC6-D7FA-5743-95AF-C61766AB9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7002" y="4041077"/>
            <a:ext cx="1896577" cy="1236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05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2600</Words>
  <Application>Microsoft Office PowerPoint</Application>
  <PresentationFormat>Breitbild</PresentationFormat>
  <Paragraphs>191</Paragraphs>
  <Slides>25</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25</vt:i4>
      </vt:variant>
    </vt:vector>
  </HeadingPairs>
  <TitlesOfParts>
    <vt:vector size="33" baseType="lpstr">
      <vt:lpstr>Arial</vt:lpstr>
      <vt:lpstr>Arial Narrow</vt:lpstr>
      <vt:lpstr>Arial Rounded MT Bold</vt:lpstr>
      <vt:lpstr>Calibri</vt:lpstr>
      <vt:lpstr>Calibri Light</vt:lpstr>
      <vt:lpstr>Symbol</vt:lpstr>
      <vt:lpstr>Times New Roman</vt:lpstr>
      <vt:lpstr>Office Theme</vt:lpstr>
      <vt:lpstr>Curriculum für den Trainingskurs “Autismusbeauftragte/r”  https://www.autrain.eu</vt:lpstr>
      <vt:lpstr>Modul 6: Umsetzung in der Praxis – Zusammenfassung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Curriculum für den Trainingskurs “Autism Spectrum Disorder (ASD) Officer”  https://www.autrain.eu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Wolfgang Winkler</cp:lastModifiedBy>
  <cp:revision>24</cp:revision>
  <dcterms:created xsi:type="dcterms:W3CDTF">2021-06-03T08:33:53Z</dcterms:created>
  <dcterms:modified xsi:type="dcterms:W3CDTF">2022-01-25T18:42:14Z</dcterms:modified>
</cp:coreProperties>
</file>