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9"/>
  </p:notesMasterIdLst>
  <p:sldIdLst>
    <p:sldId id="257" r:id="rId2"/>
    <p:sldId id="306" r:id="rId3"/>
    <p:sldId id="313" r:id="rId4"/>
    <p:sldId id="357" r:id="rId5"/>
    <p:sldId id="358" r:id="rId6"/>
    <p:sldId id="359" r:id="rId7"/>
    <p:sldId id="330" r:id="rId8"/>
    <p:sldId id="360" r:id="rId9"/>
    <p:sldId id="332" r:id="rId10"/>
    <p:sldId id="334" r:id="rId11"/>
    <p:sldId id="361" r:id="rId12"/>
    <p:sldId id="362" r:id="rId13"/>
    <p:sldId id="363"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299" r:id="rId34"/>
    <p:sldId id="384" r:id="rId35"/>
    <p:sldId id="385" r:id="rId36"/>
    <p:sldId id="386" r:id="rId37"/>
    <p:sldId id="387"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400" r:id="rId51"/>
    <p:sldId id="401" r:id="rId52"/>
    <p:sldId id="405" r:id="rId53"/>
    <p:sldId id="402" r:id="rId54"/>
    <p:sldId id="406" r:id="rId55"/>
    <p:sldId id="407" r:id="rId56"/>
    <p:sldId id="403" r:id="rId57"/>
    <p:sldId id="408" r:id="rId58"/>
    <p:sldId id="409" r:id="rId59"/>
    <p:sldId id="349" r:id="rId60"/>
    <p:sldId id="350" r:id="rId61"/>
    <p:sldId id="410" r:id="rId62"/>
    <p:sldId id="411" r:id="rId63"/>
    <p:sldId id="412" r:id="rId64"/>
    <p:sldId id="413" r:id="rId65"/>
    <p:sldId id="414" r:id="rId66"/>
    <p:sldId id="314" r:id="rId67"/>
    <p:sldId id="356" r:id="rId68"/>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00" autoAdjust="0"/>
    <p:restoredTop sz="94719"/>
  </p:normalViewPr>
  <p:slideViewPr>
    <p:cSldViewPr snapToGrid="0" snapToObjects="1">
      <p:cViewPr>
        <p:scale>
          <a:sx n="75" d="100"/>
          <a:sy n="75" d="100"/>
        </p:scale>
        <p:origin x="2280"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30.08.2021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‹N›</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 dirty="0"/>
          </a:p>
        </p:txBody>
      </p:sp>
      <p:sp>
        <p:nvSpPr>
          <p:cNvPr id="4" name="Slide Number Placeholder 3"/>
          <p:cNvSpPr>
            <a:spLocks noGrp="1"/>
          </p:cNvSpPr>
          <p:nvPr>
            <p:ph type="sldNum" sz="quarter" idx="5"/>
          </p:nvPr>
        </p:nvSpPr>
        <p:spPr/>
        <p:txBody>
          <a:bodyPr/>
          <a:lstStyle/>
          <a:p>
            <a:pPr algn="l" rtl="0"/>
            <a:fld id="{56AD2771-52E7-1A4B-AA32-D54E45C82436}" type="slidenum">
              <a:rPr/>
              <a:t>9</a:t>
            </a:fld>
            <a:endParaRPr lang="it"/>
          </a:p>
        </p:txBody>
      </p:sp>
    </p:spTree>
    <p:extLst>
      <p:ext uri="{BB962C8B-B14F-4D97-AF65-F5344CB8AC3E}">
        <p14:creationId xmlns:p14="http://schemas.microsoft.com/office/powerpoint/2010/main" val="32656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 dirty="0"/>
          </a:p>
        </p:txBody>
      </p:sp>
      <p:sp>
        <p:nvSpPr>
          <p:cNvPr id="4" name="Slide Number Placeholder 3"/>
          <p:cNvSpPr>
            <a:spLocks noGrp="1"/>
          </p:cNvSpPr>
          <p:nvPr>
            <p:ph type="sldNum" sz="quarter" idx="5"/>
          </p:nvPr>
        </p:nvSpPr>
        <p:spPr/>
        <p:txBody>
          <a:bodyPr/>
          <a:lstStyle/>
          <a:p>
            <a:pPr algn="l" rtl="0"/>
            <a:fld id="{56AD2771-52E7-1A4B-AA32-D54E45C82436}" type="slidenum">
              <a:rPr/>
              <a:t>34</a:t>
            </a:fld>
            <a:endParaRPr lang="it"/>
          </a:p>
        </p:txBody>
      </p:sp>
    </p:spTree>
    <p:extLst>
      <p:ext uri="{BB962C8B-B14F-4D97-AF65-F5344CB8AC3E}">
        <p14:creationId xmlns:p14="http://schemas.microsoft.com/office/powerpoint/2010/main" val="2583103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‹N›</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‹N›</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‹N›</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‹N›</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‹N›</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‹N›</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‹N›</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‹N›</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‹N›</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3b5OGx-v6Ao" TargetMode="External"/><Relationship Id="rId2" Type="http://schemas.openxmlformats.org/officeDocument/2006/relationships/hyperlink" Target="https://youtu.be/3b5OGx-v6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professional-practice/employment-adjustments-tip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ocali.org/project/employee_with_as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youtu.be/cF2dhWWUyQ4" TargetMode="External"/><Relationship Id="rId2" Type="http://schemas.openxmlformats.org/officeDocument/2006/relationships/hyperlink" Target="https://www.youtube.com/watch?v=cF2dhWWUyQ4&amp;ab_channel=TEDxTalk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youtu.be/DZXjJVrm1Jw"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accessibility.blog.gov.uk/2016/09/02/dos-and-donts-on-designing-for-accessibility/" TargetMode="External"/><Relationship Id="rId2" Type="http://schemas.openxmlformats.org/officeDocument/2006/relationships/hyperlink" Target="https://accessibility.campaign.gov.uk/?utm_source=Blogs&amp;utm_medium=GDS&amp;utm_campaign=access_reg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youtu.be/tQ7Nku_pFXc"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utism.org.uk/socialeyes"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iidc.indiana.edu/irca/articles/autism-awareness-month-a-facts-andtips-for-working-with-individuals-on-the-autism-spectrum.html" TargetMode="External"/><Relationship Id="rId2" Type="http://schemas.openxmlformats.org/officeDocument/2006/relationships/hyperlink" Target="https://www.autism.org.uk/" TargetMode="External"/><Relationship Id="rId1" Type="http://schemas.openxmlformats.org/officeDocument/2006/relationships/slideLayout" Target="../slideLayouts/slideLayout2.xml"/><Relationship Id="rId6" Type="http://schemas.openxmlformats.org/officeDocument/2006/relationships/hyperlink" Target="https://assets.publishing.service.gov.uk/government/uploads/system/uploads/attachment_data/file/467392/Pt1_Autism_Learning_Materials_Accessible.pdf" TargetMode="External"/><Relationship Id="rId5" Type="http://schemas.openxmlformats.org/officeDocument/2006/relationships/hyperlink" Target="https://www.ocali.org/project/employee_with_asd" TargetMode="External"/><Relationship Id="rId4" Type="http://schemas.openxmlformats.org/officeDocument/2006/relationships/hyperlink" Target="https://www.milestones.org/get-started/for-community-at-large/supporting-employees-with-autism"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www.autism.org.uk/advice-and-guidance/topics/employment/employing-autistic-people/employers#:~:text=%E2%80%9CAutistic%20people%20have%20some%20very,be%20very%20punctual%20and%20reliable" TargetMode="External"/><Relationship Id="rId2" Type="http://schemas.openxmlformats.org/officeDocument/2006/relationships/hyperlink" Target="http://www.improvinghealthandlives.org.uk/securefiles/150219_1431/Autism%20SAF%202013%20Personal%20stories.pdf"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www.autismspeaks.org/" TargetMode="External"/><Relationship Id="rId13" Type="http://schemas.openxmlformats.org/officeDocument/2006/relationships/hyperlink" Target="https://www.scottishautism.org/services-support" TargetMode="External"/><Relationship Id="rId3" Type="http://schemas.openxmlformats.org/officeDocument/2006/relationships/hyperlink" Target="https://www.autismeducationtrust.org.uk/" TargetMode="External"/><Relationship Id="rId7" Type="http://schemas.openxmlformats.org/officeDocument/2006/relationships/hyperlink" Target="https://www.ocali.org/up_doc/FIT_for_Success.pdf" TargetMode="External"/><Relationship Id="rId12" Type="http://schemas.openxmlformats.org/officeDocument/2006/relationships/hyperlink" Target="https://www.ocali.org/center/transitions" TargetMode="External"/><Relationship Id="rId2" Type="http://schemas.openxmlformats.org/officeDocument/2006/relationships/hyperlink" Target="https://www.autismeurope.org/" TargetMode="External"/><Relationship Id="rId1" Type="http://schemas.openxmlformats.org/officeDocument/2006/relationships/slideLayout" Target="../slideLayouts/slideLayout2.xml"/><Relationship Id="rId6" Type="http://schemas.openxmlformats.org/officeDocument/2006/relationships/hyperlink" Target="http://www.autismempowerment.org/understanding-autism/co-existing-conditions/" TargetMode="External"/><Relationship Id="rId11" Type="http://schemas.openxmlformats.org/officeDocument/2006/relationships/hyperlink" Target="https://autisminternetmodules.org/" TargetMode="External"/><Relationship Id="rId5" Type="http://schemas.openxmlformats.org/officeDocument/2006/relationships/hyperlink" Target="https://www.autismonlinetraining.com/" TargetMode="External"/><Relationship Id="rId10" Type="http://schemas.openxmlformats.org/officeDocument/2006/relationships/hyperlink" Target="http://www.nice.org.uk/guidance/cg142/chapter/introduction" TargetMode="External"/><Relationship Id="rId4" Type="http://schemas.openxmlformats.org/officeDocument/2006/relationships/hyperlink" Target="https://www.autism.org.uk/" TargetMode="External"/><Relationship Id="rId9" Type="http://schemas.openxmlformats.org/officeDocument/2006/relationships/hyperlink" Target="https://autismpdc.fpg.unc.edu/" TargetMode="External"/><Relationship Id="rId14" Type="http://schemas.openxmlformats.org/officeDocument/2006/relationships/hyperlink" Target="https://www.autismeurope.org/wp-content/uploads/2020/11/AE-AE-Member-organisations_March_2020_EN.pdf" TargetMode="Externa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pPr algn="r" rtl="0"/>
            <a:fld id="{4AA10864-17D9-EB4A-80E3-89D1D8A92E63}" type="slidenum">
              <a:rPr/>
              <a:pPr/>
              <a:t>1</a:t>
            </a:fld>
            <a:endParaRPr lang="i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rtl="0">
              <a:lnSpc>
                <a:spcPct val="170000"/>
              </a:lnSpc>
              <a:buClr>
                <a:srgbClr val="024E94"/>
              </a:buClr>
              <a:buSzPct val="100000"/>
            </a:pPr>
            <a:r>
              <a:rPr lang="it" sz="3200" b="1" i="0" u="none" baseline="0">
                <a:solidFill>
                  <a:srgbClr val="024E94"/>
                </a:solidFill>
                <a:latin typeface="Arial Narrow"/>
                <a:ea typeface="Arial Narrow"/>
                <a:cs typeface="Arial Narrow"/>
                <a:sym typeface="Arial Narrow"/>
              </a:rPr>
              <a:t>Programma del corso di formazione </a:t>
            </a:r>
            <a:br>
              <a:rPr lang="it" sz="3200" b="1">
                <a:solidFill>
                  <a:srgbClr val="024E94"/>
                </a:solidFill>
                <a:latin typeface="Arial Narrow"/>
                <a:ea typeface="Arial Narrow"/>
                <a:cs typeface="Arial Narrow"/>
                <a:sym typeface="Arial Narrow"/>
              </a:rPr>
            </a:br>
            <a:r>
              <a:rPr lang="it" sz="3200" b="1" i="0" u="none" baseline="0">
                <a:solidFill>
                  <a:srgbClr val="024E94"/>
                </a:solidFill>
                <a:latin typeface="Arial Narrow"/>
                <a:ea typeface="Arial Narrow"/>
                <a:cs typeface="Arial Narrow"/>
                <a:sym typeface="Arial Narrow"/>
              </a:rPr>
              <a:t>“Operatore esperto nei disturbi dello spettro autistico (ASD)"</a:t>
            </a:r>
            <a:endParaRPr sz="700" dirty="0"/>
          </a:p>
          <a:p>
            <a:pPr algn="ctr" rtl="0">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rtl="0">
              <a:lnSpc>
                <a:spcPct val="90000"/>
              </a:lnSpc>
              <a:buClr>
                <a:srgbClr val="024E94"/>
              </a:buClr>
              <a:buSzPct val="100000"/>
            </a:pPr>
            <a:r>
              <a:rPr lang="it" sz="2000" b="0" i="0" u="none" cap="small" baseline="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34759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10</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algn="l" defTabSz="685800" rtl="0">
              <a:buClr>
                <a:srgbClr val="C00000"/>
              </a:buClr>
            </a:pPr>
            <a:endParaRPr lang="it" sz="3200" b="1" dirty="0">
              <a:solidFill>
                <a:prstClr val="black"/>
              </a:solidFill>
              <a:latin typeface="Arial Narrow" panose="020B0606020202030204" pitchFamily="34" charset="0"/>
            </a:endParaRPr>
          </a:p>
          <a:p>
            <a:pPr algn="l" defTabSz="685800" rtl="0">
              <a:buClr>
                <a:srgbClr val="C00000"/>
              </a:buClr>
            </a:pPr>
            <a:r>
              <a:rPr lang="it" sz="3200" b="1" i="0" u="none" baseline="0">
                <a:solidFill>
                  <a:prstClr val="black"/>
                </a:solidFill>
                <a:latin typeface="Arial Narrow" panose="020B0606020202030204" pitchFamily="34" charset="0"/>
              </a:rPr>
              <a:t>Strategie per un contatto e un'interazione adeguati, positivi ed efficaci con persone con ASD</a:t>
            </a:r>
          </a:p>
          <a:p>
            <a:pPr algn="l" defTabSz="685800" rtl="0">
              <a:buClr>
                <a:srgbClr val="C00000"/>
              </a:buClr>
            </a:pPr>
            <a:endParaRPr lang="it" sz="32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rtl="0">
              <a:buFont typeface="Arial" panose="020B0604020202020204" pitchFamily="34" charset="0"/>
              <a:buChar char="•"/>
            </a:pPr>
            <a:r>
              <a:rPr lang="it" sz="2800" b="0" i="0" u="none" baseline="0">
                <a:latin typeface="Arial Narrow" panose="020B0606020202030204" pitchFamily="34" charset="0"/>
              </a:rPr>
              <a:t>Gli individui con un disturbo dello spettro autistico (ASD) mettono a disposizione talenti speciali, abilità e la loro prospettiva unica per aiutarvi a raggiungere gli obiettivi della vostra organizzazione.</a:t>
            </a:r>
          </a:p>
          <a:p>
            <a:pPr marL="457200" indent="-457200" algn="just" rtl="0">
              <a:buFont typeface="Arial" panose="020B0604020202020204" pitchFamily="34" charset="0"/>
              <a:buChar char="•"/>
            </a:pPr>
            <a:endParaRPr lang="it" sz="2800" dirty="0">
              <a:latin typeface="Arial Narrow" panose="020B0606020202030204" pitchFamily="34" charset="0"/>
            </a:endParaRPr>
          </a:p>
          <a:p>
            <a:pPr marL="457200" indent="-457200" algn="just" rtl="0">
              <a:buFont typeface="Arial" panose="020B0604020202020204" pitchFamily="34" charset="0"/>
              <a:buChar char="•"/>
            </a:pPr>
            <a:r>
              <a:rPr lang="it" sz="2800" b="0" i="0" u="none" baseline="0">
                <a:latin typeface="Arial Narrow" panose="020B0606020202030204" pitchFamily="34" charset="0"/>
              </a:rPr>
              <a:t>La diversità di pensiero può aiutare la vostra azienda a risolvere i problemi in modi diversi.</a:t>
            </a:r>
            <a:r>
              <a:rPr lang="it" sz="2000" b="0" i="0" u="none" baseline="0">
                <a:solidFill>
                  <a:srgbClr val="241E4E"/>
                </a:solidFill>
                <a:latin typeface="Brandon-Grotesque"/>
              </a:rPr>
              <a:t> </a:t>
            </a:r>
            <a:endParaRPr lang="it" sz="2000" b="1" cap="small" dirty="0">
              <a:solidFill>
                <a:schemeClr val="accent3">
                  <a:lumMod val="75000"/>
                </a:schemeClr>
              </a:solidFill>
              <a:latin typeface="Arial Rounded MT Bold" pitchFamily="34" charset="0"/>
            </a:endParaRPr>
          </a:p>
        </p:txBody>
      </p:sp>
    </p:spTree>
    <p:extLst>
      <p:ext uri="{BB962C8B-B14F-4D97-AF65-F5344CB8AC3E}">
        <p14:creationId xmlns:p14="http://schemas.microsoft.com/office/powerpoint/2010/main" val="171574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11</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rtl="0"/>
            <a:r>
              <a:rPr lang="it" sz="2800" b="0" i="0" u="none" baseline="0">
                <a:latin typeface="Arial Narrow" panose="020B0606020202030204" pitchFamily="34" charset="0"/>
              </a:rPr>
              <a:t>Le persone con ASD possono però trovarsi di fronte ad alcune difficoltà che possono essere affrontate attraverso degli adattamenti:</a:t>
            </a:r>
          </a:p>
          <a:p>
            <a:pPr algn="just" rtl="0"/>
            <a:endParaRPr lang="it" sz="2800" dirty="0">
              <a:latin typeface="Arial Narrow" panose="020B0606020202030204" pitchFamily="34" charset="0"/>
            </a:endParaRPr>
          </a:p>
          <a:p>
            <a:pPr marL="457200" indent="-457200" algn="just" rtl="0">
              <a:buFont typeface="Arial" panose="020B0604020202020204" pitchFamily="34" charset="0"/>
              <a:buChar char="•"/>
            </a:pPr>
            <a:r>
              <a:rPr lang="it" sz="2400" b="0" i="0" u="none" baseline="0">
                <a:latin typeface="Arial Narrow" panose="020B0606020202030204" pitchFamily="34" charset="0"/>
              </a:rPr>
              <a:t> Concetti astratti.</a:t>
            </a:r>
          </a:p>
          <a:p>
            <a:pPr marL="457200" indent="-457200" algn="just" rtl="0">
              <a:buFont typeface="Arial" panose="020B0604020202020204" pitchFamily="34" charset="0"/>
              <a:buChar char="•"/>
            </a:pPr>
            <a:r>
              <a:rPr lang="it" sz="2400" b="0" i="0" u="none" baseline="0">
                <a:latin typeface="Arial Narrow" panose="020B0606020202030204" pitchFamily="34" charset="0"/>
              </a:rPr>
              <a:t> Ansia.</a:t>
            </a:r>
          </a:p>
          <a:p>
            <a:pPr marL="457200" indent="-457200" algn="just" rtl="0">
              <a:buFont typeface="Arial" panose="020B0604020202020204" pitchFamily="34" charset="0"/>
              <a:buChar char="•"/>
            </a:pPr>
            <a:r>
              <a:rPr lang="it" sz="2400" b="0" i="0" u="none" baseline="0">
                <a:latin typeface="Arial Narrow" panose="020B0606020202030204" pitchFamily="34" charset="0"/>
              </a:rPr>
              <a:t> Comprendere altri punti di vista.</a:t>
            </a:r>
          </a:p>
          <a:p>
            <a:pPr marL="457200" indent="-457200" algn="just" rtl="0">
              <a:buFont typeface="Arial" panose="020B0604020202020204" pitchFamily="34" charset="0"/>
              <a:buChar char="•"/>
            </a:pPr>
            <a:r>
              <a:rPr lang="it" sz="2400" b="0" i="0" u="none" baseline="0">
                <a:latin typeface="Arial Narrow" panose="020B0606020202030204" pitchFamily="34" charset="0"/>
              </a:rPr>
              <a:t> Funzionamento esecutivo.</a:t>
            </a:r>
          </a:p>
          <a:p>
            <a:pPr marL="457200" indent="-457200" algn="just" rtl="0">
              <a:buFont typeface="Arial" panose="020B0604020202020204" pitchFamily="34" charset="0"/>
              <a:buChar char="•"/>
            </a:pPr>
            <a:r>
              <a:rPr lang="it" sz="2400" b="0" i="0" u="none" baseline="0">
                <a:latin typeface="Arial Narrow" panose="020B0606020202030204" pitchFamily="34" charset="0"/>
              </a:rPr>
              <a:t> Gamma ristretta di interessi.</a:t>
            </a:r>
          </a:p>
          <a:p>
            <a:pPr marL="457200" indent="-457200" algn="just" rtl="0">
              <a:buFont typeface="Arial" panose="020B0604020202020204" pitchFamily="34" charset="0"/>
              <a:buChar char="•"/>
            </a:pPr>
            <a:r>
              <a:rPr lang="it" sz="2400" b="0" i="0" u="none" baseline="0">
                <a:latin typeface="Arial Narrow" panose="020B0606020202030204" pitchFamily="34" charset="0"/>
              </a:rPr>
              <a:t> Interpretazione errata degli stimoli sociali, della conversazione e del linguaggio del corpo.</a:t>
            </a:r>
          </a:p>
          <a:p>
            <a:pPr marL="457200" indent="-457200" algn="just" rtl="0">
              <a:buFont typeface="Arial" panose="020B0604020202020204" pitchFamily="34" charset="0"/>
              <a:buChar char="•"/>
            </a:pPr>
            <a:r>
              <a:rPr lang="it" sz="2400" b="0" i="0" u="none" baseline="0">
                <a:latin typeface="Arial Narrow" panose="020B0606020202030204" pitchFamily="34" charset="0"/>
              </a:rPr>
              <a:t> Sensibilità agli odori, luci e suoni forti.</a:t>
            </a:r>
          </a:p>
          <a:p>
            <a:pPr marL="457200" indent="-457200" algn="just" rtl="0">
              <a:buFont typeface="Arial" panose="020B0604020202020204" pitchFamily="34" charset="0"/>
              <a:buChar char="•"/>
            </a:pPr>
            <a:r>
              <a:rPr lang="it" sz="2400" b="0" i="0" u="none" baseline="0">
                <a:latin typeface="Arial Narrow" panose="020B0606020202030204" pitchFamily="34" charset="0"/>
              </a:rPr>
              <a:t> Disagio nel vivere i cambiamenti.</a:t>
            </a:r>
          </a:p>
        </p:txBody>
      </p:sp>
    </p:spTree>
    <p:extLst>
      <p:ext uri="{BB962C8B-B14F-4D97-AF65-F5344CB8AC3E}">
        <p14:creationId xmlns:p14="http://schemas.microsoft.com/office/powerpoint/2010/main" val="351862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12</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rtl="0"/>
            <a:r>
              <a:rPr lang="it" sz="3200" b="0" i="0" u="none" baseline="0">
                <a:latin typeface="Arial Narrow" panose="020B0606020202030204" pitchFamily="34" charset="0"/>
              </a:rPr>
              <a:t>Tutte queste difficoltà possono essere affrontate seguendo alcuni passi:</a:t>
            </a:r>
          </a:p>
          <a:p>
            <a:pPr algn="just" rtl="0"/>
            <a:endParaRPr lang="it" sz="2800" dirty="0">
              <a:latin typeface="Arial Narrow" panose="020B0606020202030204" pitchFamily="34" charset="0"/>
            </a:endParaRPr>
          </a:p>
          <a:p>
            <a:pPr marL="342900" indent="-342900" algn="just" rtl="0">
              <a:buFont typeface="Arial" panose="020B0604020202020204" pitchFamily="34" charset="0"/>
              <a:buChar char="•"/>
            </a:pPr>
            <a:r>
              <a:rPr lang="it" sz="2800" b="0" i="0" u="none" baseline="0">
                <a:latin typeface="Arial Narrow" panose="020B0606020202030204" pitchFamily="34" charset="0"/>
              </a:rPr>
              <a:t>imparare a conoscere il vostro dipendente con autismo;</a:t>
            </a:r>
          </a:p>
          <a:p>
            <a:pPr marL="342900" indent="-342900" algn="just" rtl="0">
              <a:buFont typeface="Arial" panose="020B0604020202020204" pitchFamily="34" charset="0"/>
              <a:buChar char="•"/>
            </a:pPr>
            <a:r>
              <a:rPr lang="it" sz="2800" b="0" i="0" u="none" baseline="0">
                <a:latin typeface="Arial Narrow" panose="020B0606020202030204" pitchFamily="34" charset="0"/>
              </a:rPr>
              <a:t>individuare i suoi punti di forza e difficoltà;</a:t>
            </a:r>
          </a:p>
          <a:p>
            <a:pPr marL="342900" indent="-342900" algn="just" rtl="0">
              <a:buFont typeface="Arial" panose="020B0604020202020204" pitchFamily="34" charset="0"/>
              <a:buChar char="•"/>
            </a:pPr>
            <a:r>
              <a:rPr lang="it" sz="2800" b="0" i="0" u="none" baseline="0">
                <a:latin typeface="Arial Narrow" panose="020B0606020202030204" pitchFamily="34" charset="0"/>
              </a:rPr>
              <a:t>orientare i dipendenti e formarli sulle loro attività di lavoro specifiche;</a:t>
            </a:r>
          </a:p>
          <a:p>
            <a:pPr marL="342900" indent="-342900" algn="just" rtl="0">
              <a:buFont typeface="Arial" panose="020B0604020202020204" pitchFamily="34" charset="0"/>
              <a:buChar char="•"/>
            </a:pPr>
            <a:r>
              <a:rPr lang="it" sz="2800" b="0" i="0" u="none" baseline="0">
                <a:latin typeface="Arial Narrow" panose="020B0606020202030204" pitchFamily="34" charset="0"/>
              </a:rPr>
              <a:t>promuovere un ambiente accogliente e di sostegno;</a:t>
            </a:r>
          </a:p>
          <a:p>
            <a:pPr marL="342900" indent="-342900" algn="just" rtl="0">
              <a:buFont typeface="Arial" panose="020B0604020202020204" pitchFamily="34" charset="0"/>
              <a:buChar char="•"/>
            </a:pPr>
            <a:r>
              <a:rPr lang="it" sz="2800" b="0" i="0" u="none" baseline="0">
                <a:latin typeface="Arial Narrow" panose="020B0606020202030204" pitchFamily="34" charset="0"/>
              </a:rPr>
              <a:t>massimizzare i sistemi di supporto esistenti della vostra azienda;</a:t>
            </a:r>
          </a:p>
          <a:p>
            <a:pPr marL="342900" indent="-342900" algn="just" rtl="0">
              <a:buFont typeface="Arial" panose="020B0604020202020204" pitchFamily="34" charset="0"/>
              <a:buChar char="•"/>
            </a:pPr>
            <a:r>
              <a:rPr lang="it" sz="2800" b="0" i="0" u="none" baseline="0">
                <a:latin typeface="Arial Narrow" panose="020B0606020202030204" pitchFamily="34" charset="0"/>
              </a:rPr>
              <a:t>dare indicazioni chiare e fornire un riscontro sulle prestazioni.</a:t>
            </a:r>
          </a:p>
        </p:txBody>
      </p:sp>
    </p:spTree>
    <p:extLst>
      <p:ext uri="{BB962C8B-B14F-4D97-AF65-F5344CB8AC3E}">
        <p14:creationId xmlns:p14="http://schemas.microsoft.com/office/powerpoint/2010/main" val="3681697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13</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2800" b="0" i="0" u="none" baseline="0">
                <a:latin typeface="Arial Narrow" panose="020B0606020202030204" pitchFamily="34" charset="0"/>
              </a:rPr>
              <a:t>Nel 2015, Microsoft ha annunciato che stava iniziando un programma pilota per assumere lavoratori autistici, così come il produttore di software tedesco SAP che ha istituito un programma per includere persone con autismo nel suo staff in tutto il mondo; altre aziende hanno seguito l’esempio.</a:t>
            </a:r>
          </a:p>
          <a:p>
            <a:pPr algn="ctr" rtl="0"/>
            <a:r>
              <a:rPr lang="it" sz="2800" b="0" i="0" u="none" baseline="0">
                <a:latin typeface="Arial Narrow" panose="020B0606020202030204" pitchFamily="34" charset="0"/>
              </a:rPr>
              <a:t>A detta di tutti, dare a coloro che sono nello spettro l'opportunità di impiegare i loro talenti in modo produttivo si è rivelato un enorme successo. Lee Cowan dello show americano “CBS Sunday Morning” esamina questi luoghi di lavoro.</a:t>
            </a:r>
          </a:p>
          <a:p>
            <a:pPr algn="ctr" rtl="0"/>
            <a:endParaRPr lang="it" sz="2800" dirty="0">
              <a:latin typeface="Arial Narrow" panose="020B0606020202030204" pitchFamily="34" charset="0"/>
            </a:endParaRPr>
          </a:p>
          <a:p>
            <a:pPr algn="ctr" rtl="0"/>
            <a:r>
              <a:rPr lang="it" sz="2800" b="0" i="0" u="none" baseline="0">
                <a:latin typeface="Arial Narrow" panose="020B0606020202030204" pitchFamily="34" charset="0"/>
                <a:hlinkClick r:id="rId2">
                  <a:extLst>
                    <a:ext uri="{A12FA001-AC4F-418D-AE19-62706E023703}">
                      <ahyp:hlinkClr xmlns:ahyp="http://schemas.microsoft.com/office/drawing/2018/hyperlinkcolor" val="tx"/>
                    </a:ext>
                  </a:extLst>
                </a:hlinkClick>
              </a:rPr>
              <a:t>https://youtu.be/3b5OGx-v6A</a:t>
            </a:r>
            <a:r>
              <a:rPr lang="it" sz="2800" b="0" i="0" u="none" baseline="0">
                <a:latin typeface="Arial Narrow" panose="020B0606020202030204" pitchFamily="34" charset="0"/>
                <a:hlinkClick r:id="rId3">
                  <a:extLst>
                    <a:ext uri="{A12FA001-AC4F-418D-AE19-62706E023703}">
                      <ahyp:hlinkClr xmlns:ahyp="http://schemas.microsoft.com/office/drawing/2018/hyperlinkcolor" val="tx"/>
                    </a:ext>
                  </a:extLst>
                </a:hlinkClick>
              </a:rPr>
              <a:t>o</a:t>
            </a:r>
            <a:endParaRPr lang="it" sz="2800" dirty="0">
              <a:latin typeface="Arial Narrow" panose="020B0606020202030204" pitchFamily="34" charset="0"/>
            </a:endParaRPr>
          </a:p>
        </p:txBody>
      </p:sp>
    </p:spTree>
    <p:extLst>
      <p:ext uri="{BB962C8B-B14F-4D97-AF65-F5344CB8AC3E}">
        <p14:creationId xmlns:p14="http://schemas.microsoft.com/office/powerpoint/2010/main" val="280847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14</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889500" cy="1009651"/>
          </a:xfrm>
          <a:prstGeom prst="rect">
            <a:avLst/>
          </a:prstGeom>
          <a:solidFill>
            <a:srgbClr val="DEEBF8"/>
          </a:solidFill>
          <a:ln>
            <a:noFill/>
          </a:ln>
        </p:spPr>
        <p:txBody>
          <a:bodyPr spcFirstLastPara="1" wrap="square" lIns="121900" tIns="60933" rIns="121900" bIns="60933" anchor="ctr" anchorCtr="0">
            <a:noAutofit/>
          </a:bodyPr>
          <a:lstStyle/>
          <a:p>
            <a:pPr algn="l" defTabSz="685800" rtl="0">
              <a:buClr>
                <a:srgbClr val="C00000"/>
              </a:buClr>
            </a:pPr>
            <a:endParaRPr lang="it" sz="4000" b="1" dirty="0">
              <a:solidFill>
                <a:prstClr val="black"/>
              </a:solidFill>
              <a:latin typeface="Arial Narrow" panose="020B0606020202030204" pitchFamily="34" charset="0"/>
            </a:endParaRPr>
          </a:p>
          <a:p>
            <a:pPr algn="l" defTabSz="685800" rtl="0">
              <a:buClr>
                <a:srgbClr val="C00000"/>
              </a:buClr>
            </a:pPr>
            <a:r>
              <a:rPr lang="it" sz="4000" b="1" i="0" u="none" baseline="0" dirty="0">
                <a:solidFill>
                  <a:prstClr val="black"/>
                </a:solidFill>
                <a:latin typeface="Arial Narrow" panose="020B0606020202030204" pitchFamily="34" charset="0"/>
              </a:rPr>
              <a:t>Gestione del tempo</a:t>
            </a:r>
          </a:p>
          <a:p>
            <a:pPr algn="l" defTabSz="685800" rtl="0">
              <a:buClr>
                <a:srgbClr val="C00000"/>
              </a:buClr>
            </a:pPr>
            <a:endParaRPr lang="it"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rtl="0">
              <a:buFont typeface="Arial" panose="020B0604020202020204" pitchFamily="34" charset="0"/>
              <a:buChar char="•"/>
            </a:pPr>
            <a:r>
              <a:rPr lang="it" sz="2800" b="0" i="0" u="none" baseline="0">
                <a:latin typeface="Arial Narrow" panose="020B0606020202030204" pitchFamily="34" charset="0"/>
              </a:rPr>
              <a:t>Suddividere i grandi incarichi in tanti piccoli compiti.</a:t>
            </a:r>
          </a:p>
          <a:p>
            <a:pPr marL="457200" indent="-457200" algn="just" rtl="0">
              <a:buFont typeface="Arial" panose="020B0604020202020204" pitchFamily="34" charset="0"/>
              <a:buChar char="•"/>
            </a:pPr>
            <a:r>
              <a:rPr lang="it" sz="2800" b="0" i="0" u="none" baseline="0">
                <a:latin typeface="Arial Narrow" panose="020B0606020202030204" pitchFamily="34" charset="0"/>
              </a:rPr>
              <a:t>Usare allarmi o timer.</a:t>
            </a:r>
          </a:p>
          <a:p>
            <a:pPr marL="457200" indent="-457200" algn="just" rtl="0">
              <a:buFont typeface="Arial" panose="020B0604020202020204" pitchFamily="34" charset="0"/>
              <a:buChar char="•"/>
            </a:pPr>
            <a:r>
              <a:rPr lang="it" sz="2800" b="0" i="0" u="none" baseline="0">
                <a:latin typeface="Arial Narrow" panose="020B0606020202030204" pitchFamily="34" charset="0"/>
              </a:rPr>
              <a:t>Fornire una checklist scritta degli incarichi o controllare l'elenco degli incarichi scritti dei dipendenti.</a:t>
            </a:r>
          </a:p>
          <a:p>
            <a:pPr marL="457200" indent="-457200" algn="just" rtl="0">
              <a:buFont typeface="Arial" panose="020B0604020202020204" pitchFamily="34" charset="0"/>
              <a:buChar char="•"/>
            </a:pPr>
            <a:r>
              <a:rPr lang="it" sz="2800" b="0" i="0" u="none" baseline="0">
                <a:latin typeface="Arial Narrow" panose="020B0606020202030204" pitchFamily="34" charset="0"/>
              </a:rPr>
              <a:t>Fornire/suggerire uno strumento elettronico o cartaceo per l’organizzazione e mostrare alle persone come usarlo.</a:t>
            </a:r>
          </a:p>
          <a:p>
            <a:pPr marL="457200" indent="-457200" algn="just" rtl="0">
              <a:buFont typeface="Arial" panose="020B0604020202020204" pitchFamily="34" charset="0"/>
              <a:buChar char="•"/>
            </a:pPr>
            <a:r>
              <a:rPr lang="it" sz="2800" b="0" i="0" u="none" baseline="0">
                <a:latin typeface="Arial Narrow" panose="020B0606020202030204" pitchFamily="34" charset="0"/>
              </a:rPr>
              <a:t>Usare un calendario a parete per evidenziare le date di scadenza.</a:t>
            </a:r>
          </a:p>
          <a:p>
            <a:pPr marL="457200" indent="-457200" algn="just" rtl="0">
              <a:buFont typeface="Arial" panose="020B0604020202020204" pitchFamily="34" charset="0"/>
              <a:buChar char="•"/>
            </a:pPr>
            <a:r>
              <a:rPr lang="it" sz="2800" b="0" i="0" u="none" baseline="0">
                <a:latin typeface="Arial Narrow" panose="020B0606020202030204" pitchFamily="34" charset="0"/>
              </a:rPr>
              <a:t>Darsi obiettivi strutturati e date per progetti e compiti e rivederli/farvi riferimento regolarmente.</a:t>
            </a:r>
          </a:p>
        </p:txBody>
      </p:sp>
    </p:spTree>
    <p:extLst>
      <p:ext uri="{BB962C8B-B14F-4D97-AF65-F5344CB8AC3E}">
        <p14:creationId xmlns:p14="http://schemas.microsoft.com/office/powerpoint/2010/main" val="3752830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15</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algn="l" defTabSz="685800" rtl="0">
              <a:buClr>
                <a:srgbClr val="C00000"/>
              </a:buClr>
            </a:pPr>
            <a:endParaRPr lang="it" sz="4000" b="1" dirty="0">
              <a:solidFill>
                <a:prstClr val="black"/>
              </a:solidFill>
              <a:latin typeface="Arial Narrow" panose="020B0606020202030204" pitchFamily="34" charset="0"/>
            </a:endParaRPr>
          </a:p>
          <a:p>
            <a:pPr algn="l" rtl="0"/>
            <a:r>
              <a:rPr lang="it" sz="4000" b="1" i="0" u="none" baseline="0">
                <a:solidFill>
                  <a:prstClr val="black"/>
                </a:solidFill>
                <a:latin typeface="Arial Narrow" panose="020B0606020202030204" pitchFamily="34" charset="0"/>
              </a:rPr>
              <a:t>Struttura aziendale, politica di condotta e disciplina</a:t>
            </a:r>
          </a:p>
          <a:p>
            <a:pPr algn="l" defTabSz="685800" rtl="0">
              <a:buClr>
                <a:srgbClr val="C00000"/>
              </a:buClr>
            </a:pPr>
            <a:endParaRPr lang="it"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rtl="0">
              <a:buFont typeface="Arial" panose="020B0604020202020204" pitchFamily="34" charset="0"/>
              <a:buChar char="•"/>
            </a:pPr>
            <a:r>
              <a:rPr lang="it" sz="2800" b="0" i="0" u="none" baseline="0">
                <a:latin typeface="Arial Narrow" panose="020B0606020202030204" pitchFamily="34" charset="0"/>
              </a:rPr>
              <a:t>Spiegare la struttura aziendale ai dipendenti, fornire chiare descrizioni delle posizioni e dei rispettivi responsabili a cui fare riferimento.</a:t>
            </a:r>
          </a:p>
          <a:p>
            <a:pPr marL="457200" indent="-457200" algn="just" rtl="0">
              <a:buFont typeface="Arial" panose="020B0604020202020204" pitchFamily="34" charset="0"/>
              <a:buChar char="•"/>
            </a:pPr>
            <a:r>
              <a:rPr lang="it" sz="2800" b="0" i="0" u="none" baseline="0">
                <a:latin typeface="Arial Narrow" panose="020B0606020202030204" pitchFamily="34" charset="0"/>
              </a:rPr>
              <a:t>Non dare per scontato che il dipendente capisca la struttura da una semplice tabella indicante i ruoli.</a:t>
            </a:r>
          </a:p>
          <a:p>
            <a:pPr marL="457200" indent="-457200" algn="just" rtl="0">
              <a:buFont typeface="Arial" panose="020B0604020202020204" pitchFamily="34" charset="0"/>
              <a:buChar char="•"/>
            </a:pPr>
            <a:r>
              <a:rPr lang="it" sz="2800" b="0" i="0" u="none" baseline="0">
                <a:latin typeface="Arial Narrow" panose="020B0606020202030204" pitchFamily="34" charset="0"/>
              </a:rPr>
              <a:t>Spiegare ai dipendenti i metodi di feedback, le azioni disciplinari e altre comunicazioni sulle prestazioni lavorative.</a:t>
            </a:r>
          </a:p>
          <a:p>
            <a:pPr marL="457200" indent="-457200" algn="just" rtl="0">
              <a:buFont typeface="Arial" panose="020B0604020202020204" pitchFamily="34" charset="0"/>
              <a:buChar char="•"/>
            </a:pPr>
            <a:r>
              <a:rPr lang="it" sz="2800" b="0" i="0" u="none" baseline="0">
                <a:latin typeface="Arial Narrow" panose="020B0606020202030204" pitchFamily="34" charset="0"/>
              </a:rPr>
              <a:t>Fornire esempi concreti per spiegare il comportamento atteso.</a:t>
            </a:r>
          </a:p>
        </p:txBody>
      </p:sp>
    </p:spTree>
    <p:extLst>
      <p:ext uri="{BB962C8B-B14F-4D97-AF65-F5344CB8AC3E}">
        <p14:creationId xmlns:p14="http://schemas.microsoft.com/office/powerpoint/2010/main" val="114628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16</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rtl="0" fontAlgn="base"/>
            <a:r>
              <a:rPr lang="it" sz="2800" b="0" i="0" u="none" baseline="0">
                <a:latin typeface="Arial Narrow" panose="020B0606020202030204" pitchFamily="34" charset="0"/>
              </a:rPr>
              <a:t>Molte persone con un disturbo dello spettro autistico possono essere meno propense a comunicare per scopi sociali e avranno bisogno di fare pratica con le loro capacità di conversazione.</a:t>
            </a:r>
          </a:p>
          <a:p>
            <a:pPr algn="just" rtl="0" fontAlgn="base"/>
            <a:r>
              <a:rPr lang="it" sz="2800" b="0" i="0" u="none" baseline="0">
                <a:latin typeface="Arial Narrow" panose="020B0606020202030204" pitchFamily="34" charset="0"/>
              </a:rPr>
              <a:t>Questo può includere:</a:t>
            </a:r>
          </a:p>
          <a:p>
            <a:pPr marL="457200" indent="-457200" algn="just" rtl="0" fontAlgn="base">
              <a:buFont typeface="Arial" panose="020B0604020202020204" pitchFamily="34" charset="0"/>
              <a:buChar char="•"/>
            </a:pPr>
            <a:r>
              <a:rPr lang="it" sz="2800" b="0" i="0" u="none" baseline="0">
                <a:latin typeface="Arial Narrow" panose="020B0606020202030204" pitchFamily="34" charset="0"/>
              </a:rPr>
              <a:t>parlare di un argomento che non è di loro interesse;</a:t>
            </a:r>
          </a:p>
          <a:p>
            <a:pPr marL="457200" indent="-457200" algn="just" rtl="0" fontAlgn="base">
              <a:buFont typeface="Arial" panose="020B0604020202020204" pitchFamily="34" charset="0"/>
              <a:buChar char="•"/>
            </a:pPr>
            <a:r>
              <a:rPr lang="it" sz="2800" b="0" i="0" u="none" baseline="0">
                <a:latin typeface="Arial Narrow" panose="020B0606020202030204" pitchFamily="34" charset="0"/>
              </a:rPr>
              <a:t>rimanere pertinenti a un tema;</a:t>
            </a:r>
          </a:p>
          <a:p>
            <a:pPr marL="457200" indent="-457200" algn="just" rtl="0" fontAlgn="base">
              <a:buFont typeface="Arial" panose="020B0604020202020204" pitchFamily="34" charset="0"/>
              <a:buChar char="•"/>
            </a:pPr>
            <a:r>
              <a:rPr lang="it" sz="2800" b="0" i="0" u="none" baseline="0">
                <a:latin typeface="Arial Narrow" panose="020B0606020202030204" pitchFamily="34" charset="0"/>
              </a:rPr>
              <a:t>rispettare i turni di conversazione;</a:t>
            </a:r>
          </a:p>
          <a:p>
            <a:pPr marL="457200" indent="-457200" algn="just" rtl="0" fontAlgn="base">
              <a:buFont typeface="Arial" panose="020B0604020202020204" pitchFamily="34" charset="0"/>
              <a:buChar char="•"/>
            </a:pPr>
            <a:r>
              <a:rPr lang="it" sz="2800" b="0" i="0" u="none" baseline="0">
                <a:latin typeface="Arial Narrow" panose="020B0606020202030204" pitchFamily="34" charset="0"/>
              </a:rPr>
              <a:t>fare domande pertinenti o appropriate;</a:t>
            </a:r>
          </a:p>
          <a:p>
            <a:pPr marL="457200" indent="-457200" algn="just" rtl="0" fontAlgn="base">
              <a:buFont typeface="Arial" panose="020B0604020202020204" pitchFamily="34" charset="0"/>
              <a:buChar char="•"/>
            </a:pPr>
            <a:r>
              <a:rPr lang="it" sz="2800" b="0" i="0" u="none" baseline="0">
                <a:latin typeface="Arial Narrow" panose="020B0606020202030204" pitchFamily="34" charset="0"/>
              </a:rPr>
              <a:t>controllare la comprensione dell’altro interlocutore e prevedere quali informazioni quest’ultimo può o non può sapere relativamente a un concetto o una situazione.</a:t>
            </a:r>
          </a:p>
        </p:txBody>
      </p:sp>
    </p:spTree>
    <p:extLst>
      <p:ext uri="{BB962C8B-B14F-4D97-AF65-F5344CB8AC3E}">
        <p14:creationId xmlns:p14="http://schemas.microsoft.com/office/powerpoint/2010/main" val="2607576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17</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3200" b="0" i="0" u="none" baseline="0">
                <a:latin typeface="Arial Narrow" panose="020B0606020202030204" pitchFamily="34" charset="0"/>
              </a:rPr>
              <a:t>È possibile aiutare le persone nello spettro autistico a stabilire connessioni con gli altri:</a:t>
            </a:r>
          </a:p>
          <a:p>
            <a:pPr marL="457200" indent="-457200" algn="ctr" rtl="0">
              <a:buFont typeface="Arial" panose="020B0604020202020204" pitchFamily="34" charset="0"/>
              <a:buChar char="•"/>
            </a:pPr>
            <a:r>
              <a:rPr lang="it" sz="3200" b="0" i="0" u="none" baseline="0">
                <a:latin typeface="Arial Narrow" panose="020B0606020202030204" pitchFamily="34" charset="0"/>
              </a:rPr>
              <a:t>scrivendo script sociali e routine appropriate;</a:t>
            </a:r>
          </a:p>
          <a:p>
            <a:pPr marL="457200" indent="-457200" algn="ctr" rtl="0">
              <a:buFont typeface="Arial" panose="020B0604020202020204" pitchFamily="34" charset="0"/>
              <a:buChar char="•"/>
            </a:pPr>
            <a:r>
              <a:rPr lang="it" sz="3200" b="0" i="0" u="none" baseline="0">
                <a:latin typeface="Arial Narrow" panose="020B0606020202030204" pitchFamily="34" charset="0"/>
              </a:rPr>
              <a:t>sostenendoli quotidianamente nell’interazione con gli altri.</a:t>
            </a:r>
          </a:p>
          <a:p>
            <a:pPr algn="ctr" rtl="0"/>
            <a:endParaRPr lang="it" sz="3200" dirty="0">
              <a:latin typeface="Arial Narrow" panose="020B0606020202030204" pitchFamily="34" charset="0"/>
            </a:endParaRPr>
          </a:p>
          <a:p>
            <a:pPr algn="ctr" rtl="0"/>
            <a:r>
              <a:rPr lang="it" sz="3200" b="0" i="0" u="none" baseline="0">
                <a:latin typeface="Arial Narrow" panose="020B0606020202030204" pitchFamily="34" charset="0"/>
              </a:rPr>
              <a:t>Questo contribuirà allo sviluppo sociale ed emotivo</a:t>
            </a:r>
          </a:p>
          <a:p>
            <a:pPr algn="ctr" rtl="0"/>
            <a:r>
              <a:rPr lang="it" sz="3200" b="0" i="0" u="none" baseline="0">
                <a:latin typeface="Arial Narrow" panose="020B0606020202030204" pitchFamily="34" charset="0"/>
              </a:rPr>
              <a:t>che è fondamentale per tutte le persone</a:t>
            </a:r>
            <a:r>
              <a:rPr lang="it" sz="3200" b="0" i="0" u="none" baseline="0">
                <a:solidFill>
                  <a:srgbClr val="241E4E"/>
                </a:solidFill>
                <a:latin typeface="Brandon-Grotesque"/>
              </a:rPr>
              <a:t>.</a:t>
            </a:r>
          </a:p>
        </p:txBody>
      </p:sp>
    </p:spTree>
    <p:extLst>
      <p:ext uri="{BB962C8B-B14F-4D97-AF65-F5344CB8AC3E}">
        <p14:creationId xmlns:p14="http://schemas.microsoft.com/office/powerpoint/2010/main" val="1486205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18</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fontAlgn="base"/>
            <a:r>
              <a:rPr lang="it" sz="3200" b="0" i="0" u="none" baseline="0">
                <a:latin typeface="Arial Narrow" panose="020B0606020202030204" pitchFamily="34" charset="0"/>
              </a:rPr>
              <a:t>Gli individui nello spettro</a:t>
            </a:r>
          </a:p>
          <a:p>
            <a:pPr algn="ctr" rtl="0" fontAlgn="base"/>
            <a:r>
              <a:rPr lang="it" sz="3200" b="0" i="0" u="none" baseline="0">
                <a:latin typeface="Arial Narrow" panose="020B0606020202030204" pitchFamily="34" charset="0"/>
              </a:rPr>
              <a:t>leggeranno il nostro livello emotivo in ogni situazione.</a:t>
            </a:r>
          </a:p>
          <a:p>
            <a:pPr algn="ctr" rtl="0" fontAlgn="base"/>
            <a:endParaRPr lang="it" sz="3200" dirty="0">
              <a:latin typeface="Arial Narrow" panose="020B0606020202030204" pitchFamily="34" charset="0"/>
            </a:endParaRPr>
          </a:p>
          <a:p>
            <a:pPr algn="ctr" rtl="0" fontAlgn="base"/>
            <a:r>
              <a:rPr lang="it" sz="3200" b="0" i="0" u="none" baseline="0">
                <a:latin typeface="Arial Narrow" panose="020B0606020202030204" pitchFamily="34" charset="0"/>
              </a:rPr>
              <a:t>Usare un tono di voce calmo, anche nel mezzo di una crisi comportamentale.</a:t>
            </a:r>
          </a:p>
          <a:p>
            <a:pPr algn="ctr" rtl="0" fontAlgn="base"/>
            <a:r>
              <a:rPr lang="it" sz="3200" b="0" i="0" u="none" baseline="0">
                <a:latin typeface="Arial Narrow" panose="020B0606020202030204" pitchFamily="34" charset="0"/>
              </a:rPr>
              <a:t>Mettere in pratiche le tecniche di gestione della rabbia.</a:t>
            </a:r>
          </a:p>
          <a:p>
            <a:pPr algn="ctr" rtl="0" fontAlgn="base"/>
            <a:endParaRPr lang="it" sz="3200" dirty="0">
              <a:latin typeface="Arial Narrow" panose="020B0606020202030204" pitchFamily="34" charset="0"/>
            </a:endParaRPr>
          </a:p>
          <a:p>
            <a:pPr algn="ctr" rtl="0" fontAlgn="base"/>
            <a:r>
              <a:rPr lang="it" sz="3200" b="0" i="0" u="none" baseline="0">
                <a:latin typeface="Arial Narrow" panose="020B0606020202030204" pitchFamily="34" charset="0"/>
              </a:rPr>
              <a:t>Usando un approccio rispettoso e proattivo,</a:t>
            </a:r>
          </a:p>
          <a:p>
            <a:pPr algn="ctr" rtl="0" fontAlgn="base"/>
            <a:r>
              <a:rPr lang="it" sz="3200" b="0" i="0" u="none" baseline="0">
                <a:latin typeface="Arial Narrow" panose="020B0606020202030204" pitchFamily="34" charset="0"/>
              </a:rPr>
              <a:t>l'individuo aumenterà l’autostima, la fiducia e ridurrà i livelli d'ansia.</a:t>
            </a:r>
          </a:p>
        </p:txBody>
      </p:sp>
    </p:spTree>
    <p:extLst>
      <p:ext uri="{BB962C8B-B14F-4D97-AF65-F5344CB8AC3E}">
        <p14:creationId xmlns:p14="http://schemas.microsoft.com/office/powerpoint/2010/main" val="86092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19</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algn="l" rtl="0"/>
            <a:r>
              <a:rPr lang="it" sz="4000" b="1" i="0" u="none" baseline="0">
                <a:solidFill>
                  <a:prstClr val="black"/>
                </a:solidFill>
                <a:latin typeface="Arial Narrow" panose="020B0606020202030204" pitchFamily="34" charset="0"/>
              </a:rPr>
              <a:t>Organizzazione e definizione delle priorità</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l" rtl="0">
              <a:buFont typeface="Arial" panose="020B0604020202020204" pitchFamily="34" charset="0"/>
              <a:buChar char="•"/>
            </a:pPr>
            <a:r>
              <a:rPr lang="it" sz="2800" b="0" i="0" u="none" baseline="0" dirty="0">
                <a:latin typeface="Arial Narrow" panose="020B0606020202030204" pitchFamily="34" charset="0"/>
              </a:rPr>
              <a:t>Sviluppare un sistema di codici colore per file, progetti o attività.</a:t>
            </a:r>
          </a:p>
          <a:p>
            <a:pPr marL="457200" indent="-457200" algn="l" rtl="0">
              <a:buFont typeface="Arial" panose="020B0604020202020204" pitchFamily="34" charset="0"/>
              <a:buChar char="•"/>
            </a:pPr>
            <a:r>
              <a:rPr lang="it" sz="2800" b="0" i="0" u="none" baseline="0" dirty="0">
                <a:latin typeface="Arial Narrow" panose="020B0606020202030204" pitchFamily="34" charset="0"/>
              </a:rPr>
              <a:t>Usare grafici settimanali per identificare le attività o le priorità del lavoro quotidiano.</a:t>
            </a:r>
          </a:p>
          <a:p>
            <a:pPr marL="457200" indent="-457200" algn="l" rtl="0">
              <a:buFont typeface="Arial" panose="020B0604020202020204" pitchFamily="34" charset="0"/>
              <a:buChar char="•"/>
            </a:pPr>
            <a:r>
              <a:rPr lang="it" sz="2800" b="0" i="0" u="none" baseline="0" dirty="0">
                <a:latin typeface="Arial Narrow" panose="020B0606020202030204" pitchFamily="34" charset="0"/>
              </a:rPr>
              <a:t>Assegnare un tutor del lavoro per insegnare/rinforzare le capacità organizzative e aiutare il nuovo dipendente a dare priorità ai propri compiti.</a:t>
            </a:r>
          </a:p>
          <a:p>
            <a:pPr marL="457200" indent="-457200" algn="l" rtl="0">
              <a:buFont typeface="Arial" panose="020B0604020202020204" pitchFamily="34" charset="0"/>
              <a:buChar char="•"/>
            </a:pPr>
            <a:r>
              <a:rPr lang="it" sz="2800" b="0" i="0" u="none" baseline="0" dirty="0">
                <a:latin typeface="Arial Narrow" panose="020B0606020202030204" pitchFamily="34" charset="0"/>
              </a:rPr>
              <a:t>Assegnare un nuovo progetto solo quando il progetto precedente è stato completato.</a:t>
            </a:r>
          </a:p>
          <a:p>
            <a:pPr marL="457200" indent="-457200" algn="l" rtl="0">
              <a:buFont typeface="Arial" panose="020B0604020202020204" pitchFamily="34" charset="0"/>
              <a:buChar char="•"/>
            </a:pPr>
            <a:r>
              <a:rPr lang="it" sz="2800" b="0" i="0" u="none" baseline="0" dirty="0">
                <a:latin typeface="Arial Narrow" panose="020B0606020202030204" pitchFamily="34" charset="0"/>
              </a:rPr>
              <a:t>Fornire un “foglio di riferimento” con i progetti ad alta priorità, l’indicazione delle persone coinvolte, ecc.</a:t>
            </a:r>
          </a:p>
          <a:p>
            <a:pPr marL="457200" indent="-457200" algn="l" rtl="0">
              <a:buFont typeface="Arial" panose="020B0604020202020204" pitchFamily="34" charset="0"/>
              <a:buChar char="•"/>
            </a:pPr>
            <a:r>
              <a:rPr lang="it" sz="2800" b="0" i="0" u="none" baseline="0" dirty="0">
                <a:latin typeface="Arial Narrow" panose="020B0606020202030204" pitchFamily="34" charset="0"/>
              </a:rPr>
              <a:t>Preparare un “foglio di riferimento” con le procedure più importanti.</a:t>
            </a:r>
            <a:endParaRPr lang="it" sz="2800" dirty="0">
              <a:latin typeface="Arial Narrow" panose="020B0606020202030204" pitchFamily="34" charset="0"/>
            </a:endParaRPr>
          </a:p>
        </p:txBody>
      </p:sp>
    </p:spTree>
    <p:extLst>
      <p:ext uri="{BB962C8B-B14F-4D97-AF65-F5344CB8AC3E}">
        <p14:creationId xmlns:p14="http://schemas.microsoft.com/office/powerpoint/2010/main" val="1371022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2</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INIZIO</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lnSpc>
                <a:spcPct val="150000"/>
              </a:lnSpc>
              <a:buClr>
                <a:srgbClr val="ED7D31">
                  <a:lumMod val="75000"/>
                </a:srgbClr>
              </a:buClr>
              <a:buSzPct val="102000"/>
            </a:pPr>
            <a:r>
              <a:rPr lang="it" sz="2000" b="0" i="0" u="none" baseline="0">
                <a:solidFill>
                  <a:prstClr val="black"/>
                </a:solidFill>
                <a:latin typeface="Arial Narrow" panose="020B0606020202030204" pitchFamily="34" charset="0"/>
              </a:rPr>
              <a:t>Obiettivo</a:t>
            </a:r>
            <a:endParaRPr lang="it" sz="2000" dirty="0">
              <a:solidFill>
                <a:prstClr val="black"/>
              </a:solidFill>
              <a:latin typeface="Arial Narrow" panose="020B0606020202030204" pitchFamily="34" charset="0"/>
            </a:endParaRPr>
          </a:p>
          <a:p>
            <a:pPr algn="ctr" defTabSz="685800" rtl="0">
              <a:lnSpc>
                <a:spcPct val="150000"/>
              </a:lnSpc>
              <a:buClr>
                <a:srgbClr val="ED7D31">
                  <a:lumMod val="75000"/>
                </a:srgbClr>
              </a:buClr>
              <a:buSzPct val="102000"/>
            </a:pPr>
            <a:r>
              <a:rPr lang="it" sz="2000" b="0" i="0" u="none" baseline="0">
                <a:solidFill>
                  <a:prstClr val="black"/>
                </a:solidFill>
                <a:latin typeface="Arial Narrow" panose="020B0606020202030204" pitchFamily="34" charset="0"/>
              </a:rPr>
              <a:t>Contenuti</a:t>
            </a:r>
          </a:p>
          <a:p>
            <a:pPr algn="ctr" defTabSz="685800" rtl="0">
              <a:lnSpc>
                <a:spcPct val="150000"/>
              </a:lnSpc>
              <a:buClr>
                <a:srgbClr val="ED7D31">
                  <a:lumMod val="75000"/>
                </a:srgbClr>
              </a:buClr>
              <a:buSzPct val="102000"/>
            </a:pPr>
            <a:r>
              <a:rPr lang="it" sz="2000" b="0" i="0" u="none" baseline="0">
                <a:solidFill>
                  <a:prstClr val="black"/>
                </a:solidFill>
                <a:latin typeface="Arial Narrow" panose="020B0606020202030204" pitchFamily="34" charset="0"/>
              </a:rPr>
              <a:t>Risultati dell'apprendimento</a:t>
            </a:r>
          </a:p>
          <a:p>
            <a:pPr algn="ctr" defTabSz="685800" rtl="0">
              <a:lnSpc>
                <a:spcPct val="150000"/>
              </a:lnSpc>
              <a:buClr>
                <a:srgbClr val="ED7D31">
                  <a:lumMod val="75000"/>
                </a:srgbClr>
              </a:buClr>
              <a:buSzPct val="102000"/>
            </a:pPr>
            <a:r>
              <a:rPr lang="it" sz="2000" b="0" i="0" u="none" baseline="0">
                <a:solidFill>
                  <a:prstClr val="black"/>
                </a:solidFill>
                <a:latin typeface="Arial Narrow" panose="020B0606020202030204" pitchFamily="34" charset="0"/>
              </a:rPr>
              <a:t>Organizzazione</a:t>
            </a:r>
          </a:p>
          <a:p>
            <a:pPr algn="ctr" defTabSz="685800" rtl="0">
              <a:lnSpc>
                <a:spcPct val="150000"/>
              </a:lnSpc>
              <a:buClr>
                <a:srgbClr val="ED7D31">
                  <a:lumMod val="75000"/>
                </a:srgbClr>
              </a:buClr>
              <a:buSzPct val="102000"/>
            </a:pPr>
            <a:r>
              <a:rPr lang="it" sz="2000" b="0" i="0" u="none" baseline="0">
                <a:latin typeface="Arial Narrow" panose="020B0606020202030204" pitchFamily="34" charset="0"/>
              </a:rPr>
              <a:t>Attività: </a:t>
            </a:r>
            <a:r>
              <a:rPr lang="it" sz="2000" b="0" i="1" u="none" baseline="0">
                <a:latin typeface="Arial Narrow" panose="020B0606020202030204" pitchFamily="34" charset="0"/>
              </a:rPr>
              <a:t>Introduzione all'argomento</a:t>
            </a:r>
            <a:endParaRPr lang="it" sz="2000" i="1" dirty="0">
              <a:latin typeface="Arial Narrow" panose="020B0606020202030204" pitchFamily="34" charset="0"/>
              <a:ea typeface="Calibri" panose="020F0502020204030204" pitchFamily="34" charset="0"/>
              <a:cs typeface="Vrinda"/>
            </a:endParaRPr>
          </a:p>
        </p:txBody>
      </p:sp>
    </p:spTree>
    <p:extLst>
      <p:ext uri="{BB962C8B-B14F-4D97-AF65-F5344CB8AC3E}">
        <p14:creationId xmlns:p14="http://schemas.microsoft.com/office/powerpoint/2010/main" val="107334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20</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fontAlgn="base"/>
            <a:r>
              <a:rPr lang="it" sz="3200" b="0" i="0" u="none" baseline="0">
                <a:latin typeface="Arial Narrow" panose="020B0606020202030204" pitchFamily="34" charset="0"/>
              </a:rPr>
              <a:t>Quando si insegna una nuova abilità o un nuovo comportamento:</a:t>
            </a:r>
          </a:p>
          <a:p>
            <a:pPr algn="ctr" rtl="0" fontAlgn="base"/>
            <a:r>
              <a:rPr lang="it" sz="3200" b="0" i="0" u="none" baseline="0">
                <a:latin typeface="Arial Narrow" panose="020B0606020202030204" pitchFamily="34" charset="0"/>
              </a:rPr>
              <a:t>agire sulla motivazione dei dipendenti tramite rinforzi altamente motivanti.</a:t>
            </a:r>
          </a:p>
          <a:p>
            <a:pPr algn="ctr" rtl="0" fontAlgn="base"/>
            <a:endParaRPr lang="it" sz="3200" dirty="0">
              <a:latin typeface="Arial Narrow" panose="020B0606020202030204" pitchFamily="34" charset="0"/>
            </a:endParaRPr>
          </a:p>
          <a:p>
            <a:pPr algn="ctr" rtl="0" fontAlgn="base"/>
            <a:r>
              <a:rPr lang="it" sz="3200" b="0" i="0" u="none" baseline="0">
                <a:latin typeface="Arial Narrow" panose="020B0606020202030204" pitchFamily="34" charset="0"/>
              </a:rPr>
              <a:t> I rinforzi altamente motivanti possono includere fissazioni o elementi di attrazione; </a:t>
            </a:r>
          </a:p>
          <a:p>
            <a:pPr algn="ctr" rtl="0" fontAlgn="base"/>
            <a:r>
              <a:rPr lang="it" sz="3200" b="0" i="0" u="none" baseline="0">
                <a:latin typeface="Arial Narrow" panose="020B0606020202030204" pitchFamily="34" charset="0"/>
              </a:rPr>
              <a:t>assicurarsi che tutto il personale sappia quale abilità viene rinforzata e quanto spesso;</a:t>
            </a:r>
          </a:p>
          <a:p>
            <a:pPr algn="ctr" rtl="0" fontAlgn="base"/>
            <a:r>
              <a:rPr lang="it" sz="3200" b="0" i="0" u="none" baseline="0">
                <a:latin typeface="Arial Narrow" panose="020B0606020202030204" pitchFamily="34" charset="0"/>
              </a:rPr>
              <a:t>essere coerenti.</a:t>
            </a:r>
          </a:p>
        </p:txBody>
      </p:sp>
    </p:spTree>
    <p:extLst>
      <p:ext uri="{BB962C8B-B14F-4D97-AF65-F5344CB8AC3E}">
        <p14:creationId xmlns:p14="http://schemas.microsoft.com/office/powerpoint/2010/main" val="2125597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21</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3200" b="0" i="0" u="none" baseline="0">
                <a:latin typeface="Arial Narrow" panose="020B0606020202030204" pitchFamily="34" charset="0"/>
              </a:rPr>
              <a:t>Essere consapevoli dei potenziali problemi sensoriali nell'ambiente dell'individuo. Considerare:</a:t>
            </a:r>
          </a:p>
          <a:p>
            <a:pPr algn="ctr" rtl="0"/>
            <a:endParaRPr lang="it" sz="3200" dirty="0">
              <a:latin typeface="Arial Narrow" panose="020B0606020202030204" pitchFamily="34" charset="0"/>
            </a:endParaRPr>
          </a:p>
          <a:p>
            <a:pPr algn="ctr" rtl="0"/>
            <a:r>
              <a:rPr lang="it" sz="3200" b="0" i="0" u="none" baseline="0">
                <a:latin typeface="Arial Narrow" panose="020B0606020202030204" pitchFamily="34" charset="0"/>
              </a:rPr>
              <a:t>le sollecitazioni visive (ad esempio luci fluorescenti o luminose);</a:t>
            </a:r>
          </a:p>
          <a:p>
            <a:pPr algn="ctr" rtl="0"/>
            <a:r>
              <a:rPr lang="it" sz="3200" b="0" i="0" u="none" baseline="0">
                <a:latin typeface="Arial Narrow" panose="020B0606020202030204" pitchFamily="34" charset="0"/>
              </a:rPr>
              <a:t>sollecitazioni uditive (ad esempio rumori forti);</a:t>
            </a:r>
          </a:p>
          <a:p>
            <a:pPr algn="ctr" rtl="0"/>
            <a:r>
              <a:rPr lang="it" sz="3200" b="0" i="0" u="none" baseline="0">
                <a:latin typeface="Arial Narrow" panose="020B0606020202030204" pitchFamily="34" charset="0"/>
              </a:rPr>
              <a:t>sollecitazioni tattili (ad esempio certe superfici, texture, tessuti);</a:t>
            </a:r>
          </a:p>
          <a:p>
            <a:pPr algn="ctr" rtl="0"/>
            <a:r>
              <a:rPr lang="it" sz="3200" b="0" i="0" u="none" baseline="0">
                <a:latin typeface="Arial Narrow" panose="020B0606020202030204" pitchFamily="34" charset="0"/>
              </a:rPr>
              <a:t>odori/sapori (profumi forti o certe consistenze di cibo)</a:t>
            </a:r>
          </a:p>
          <a:p>
            <a:pPr algn="ctr" rtl="0"/>
            <a:r>
              <a:rPr lang="it" sz="3200" b="0" i="0" u="none" baseline="0">
                <a:latin typeface="Arial Narrow" panose="020B0606020202030204" pitchFamily="34" charset="0"/>
              </a:rPr>
              <a:t>che possono infastidire l'individuo con disturbo dello spettro autistico.</a:t>
            </a:r>
          </a:p>
        </p:txBody>
      </p:sp>
    </p:spTree>
    <p:extLst>
      <p:ext uri="{BB962C8B-B14F-4D97-AF65-F5344CB8AC3E}">
        <p14:creationId xmlns:p14="http://schemas.microsoft.com/office/powerpoint/2010/main" val="3124091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22</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3200" b="0" i="0" u="none" baseline="0">
                <a:solidFill>
                  <a:srgbClr val="333333"/>
                </a:solidFill>
                <a:latin typeface="roboto"/>
              </a:rPr>
              <a:t> </a:t>
            </a:r>
            <a:r>
              <a:rPr lang="it" sz="3200" b="0" i="0" u="none" baseline="0">
                <a:latin typeface="Arial Narrow" panose="020B0606020202030204" pitchFamily="34" charset="0"/>
              </a:rPr>
              <a:t>Ricorda di personalizzare i supporti visivi che crei</a:t>
            </a:r>
          </a:p>
          <a:p>
            <a:pPr algn="ctr" rtl="0"/>
            <a:r>
              <a:rPr lang="it" sz="3200" b="0" i="0" u="none" baseline="0">
                <a:latin typeface="Arial Narrow" panose="020B0606020202030204" pitchFamily="34" charset="0"/>
              </a:rPr>
              <a:t>per adattarli alle capacità e agli interessi del dipendente;</a:t>
            </a:r>
          </a:p>
          <a:p>
            <a:pPr algn="ctr" rtl="0"/>
            <a:r>
              <a:rPr lang="it" sz="3200" b="0" i="0" u="none" baseline="0">
                <a:latin typeface="Arial Narrow" panose="020B0606020202030204" pitchFamily="34" charset="0"/>
              </a:rPr>
              <a:t>non fornire troppi supporti visivi;</a:t>
            </a:r>
          </a:p>
          <a:p>
            <a:pPr algn="ctr" rtl="0"/>
            <a:r>
              <a:rPr lang="it" sz="3200" b="0" i="0" u="none" baseline="0">
                <a:latin typeface="Arial Narrow" panose="020B0606020202030204" pitchFamily="34" charset="0"/>
              </a:rPr>
              <a:t>assicurati che ognuno persegua uno scopo concreto. </a:t>
            </a:r>
          </a:p>
        </p:txBody>
      </p:sp>
    </p:spTree>
    <p:extLst>
      <p:ext uri="{BB962C8B-B14F-4D97-AF65-F5344CB8AC3E}">
        <p14:creationId xmlns:p14="http://schemas.microsoft.com/office/powerpoint/2010/main" val="1785307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23</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3200" b="0" i="0" u="none" baseline="0">
                <a:latin typeface="Arial Narrow" panose="020B0606020202030204" pitchFamily="34" charset="0"/>
              </a:rPr>
              <a:t>Guardate due interviste con Emily Swiatek, consulente per l'occupazione e la formazione presso la National Autistic Society (Società Nazionale Autistici), che dà i suoi migliori consigli per adeguamenti ragionevoli sul posto di lavoro, sia per i datori di lavoro sia per i dipendenti.</a:t>
            </a:r>
          </a:p>
          <a:p>
            <a:pPr algn="ctr" rtl="0"/>
            <a:endParaRPr lang="it" sz="3200"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algn="ctr" rtl="0"/>
            <a:r>
              <a:rPr lang="it" sz="2000" b="0" i="0" u="none" baseline="0">
                <a:latin typeface="Arial Narrow" panose="020B0606020202030204" pitchFamily="34" charset="0"/>
                <a:hlinkClick r:id="rId2">
                  <a:extLst>
                    <a:ext uri="{A12FA001-AC4F-418D-AE19-62706E023703}">
                      <ahyp:hlinkClr xmlns:ahyp="http://schemas.microsoft.com/office/drawing/2018/hyperlinkcolor" val="tx"/>
                    </a:ext>
                  </a:extLst>
                </a:hlinkClick>
              </a:rPr>
              <a:t>https://www.autism.org.uk/advice-and-guidance/professional-practice/employment-adjustments-tips</a:t>
            </a:r>
            <a:endParaRPr lang="it" sz="2000" dirty="0">
              <a:latin typeface="Arial Narrow" panose="020B0606020202030204" pitchFamily="34" charset="0"/>
            </a:endParaRPr>
          </a:p>
          <a:p>
            <a:pPr algn="ctr" rtl="0"/>
            <a:r>
              <a:rPr lang="it" sz="2000" b="0" i="0" u="none" baseline="0">
                <a:latin typeface="Arial Narrow" panose="020B0606020202030204" pitchFamily="34" charset="0"/>
              </a:rPr>
              <a:t> </a:t>
            </a:r>
          </a:p>
          <a:p>
            <a:endParaRPr lang="it" dirty="0">
              <a:latin typeface="Arial Narrow" panose="020B0606020202030204" pitchFamily="34" charset="0"/>
            </a:endParaRPr>
          </a:p>
          <a:p>
            <a:pPr algn="l" rtl="0"/>
            <a:r>
              <a:rPr lang="it" b="0" i="0" u="none" baseline="0">
                <a:latin typeface="Arial Narrow" panose="020B0606020202030204" pitchFamily="34" charset="0"/>
              </a:rPr>
              <a:t>Pubblicato il 2 novembre 2016</a:t>
            </a:r>
          </a:p>
          <a:p>
            <a:pPr algn="l" rtl="0"/>
            <a:r>
              <a:rPr lang="it" b="0" i="0" u="none" baseline="0">
                <a:latin typeface="Arial Narrow" panose="020B0606020202030204" pitchFamily="34" charset="0"/>
              </a:rPr>
              <a:t>Autore: Emily Swiatek, National Autistic Society</a:t>
            </a:r>
            <a:endParaRPr lang="it" dirty="0">
              <a:latin typeface="Arial Narrow" panose="020B0606020202030204" pitchFamily="34" charset="0"/>
            </a:endParaRPr>
          </a:p>
        </p:txBody>
      </p:sp>
    </p:spTree>
    <p:extLst>
      <p:ext uri="{BB962C8B-B14F-4D97-AF65-F5344CB8AC3E}">
        <p14:creationId xmlns:p14="http://schemas.microsoft.com/office/powerpoint/2010/main" val="2058135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24</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5257801" cy="1009651"/>
          </a:xfrm>
          <a:prstGeom prst="rect">
            <a:avLst/>
          </a:prstGeom>
          <a:solidFill>
            <a:srgbClr val="DEEBF8"/>
          </a:solidFill>
          <a:ln>
            <a:noFill/>
          </a:ln>
        </p:spPr>
        <p:txBody>
          <a:bodyPr spcFirstLastPara="1" wrap="square" lIns="121900" tIns="60933" rIns="121900" bIns="60933" anchor="ctr" anchorCtr="0">
            <a:noAutofit/>
          </a:bodyPr>
          <a:lstStyle/>
          <a:p>
            <a:pPr algn="l" rtl="0"/>
            <a:r>
              <a:rPr lang="it" sz="4000" b="1" i="0" u="none" baseline="0">
                <a:solidFill>
                  <a:prstClr val="black"/>
                </a:solidFill>
                <a:latin typeface="Arial Narrow" panose="020B0606020202030204" pitchFamily="34" charset="0"/>
              </a:rPr>
              <a:t>Gestione dello stress</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rtl="0">
              <a:buFont typeface="Arial" panose="020B0604020202020204" pitchFamily="34" charset="0"/>
              <a:buChar char="•"/>
            </a:pPr>
            <a:r>
              <a:rPr lang="it" sz="2800" b="0" i="0" u="none" baseline="0">
                <a:latin typeface="Arial Narrow" panose="020B0606020202030204" pitchFamily="34" charset="0"/>
              </a:rPr>
              <a:t>Fare apprezzamenti e fornire rinforzi positivi.</a:t>
            </a:r>
          </a:p>
          <a:p>
            <a:pPr marL="457200" indent="-457200" algn="just" rtl="0">
              <a:buFont typeface="Arial" panose="020B0604020202020204" pitchFamily="34" charset="0"/>
              <a:buChar char="•"/>
            </a:pPr>
            <a:r>
              <a:rPr lang="it" sz="2800" b="0" i="0" u="none" baseline="0">
                <a:latin typeface="Arial Narrow" panose="020B0606020202030204" pitchFamily="34" charset="0"/>
              </a:rPr>
              <a:t>Incoraggiare i dipendenti a fare domande di chiarimento.</a:t>
            </a:r>
          </a:p>
          <a:p>
            <a:pPr marL="457200" indent="-457200" algn="just" rtl="0">
              <a:buFont typeface="Arial" panose="020B0604020202020204" pitchFamily="34" charset="0"/>
              <a:buChar char="•"/>
            </a:pPr>
            <a:r>
              <a:rPr lang="it" sz="2800" b="0" i="0" u="none" baseline="0">
                <a:latin typeface="Arial Narrow" panose="020B0606020202030204" pitchFamily="34" charset="0"/>
              </a:rPr>
              <a:t>Permettere ai dipendenti di fare telefonate di supporto durante le pause.</a:t>
            </a:r>
          </a:p>
          <a:p>
            <a:pPr marL="457200" indent="-457200" algn="just" rtl="0">
              <a:buFont typeface="Arial" panose="020B0604020202020204" pitchFamily="34" charset="0"/>
              <a:buChar char="•"/>
            </a:pPr>
            <a:r>
              <a:rPr lang="it" sz="2800" b="0" i="0" u="none" baseline="0">
                <a:latin typeface="Arial Narrow" panose="020B0606020202030204" pitchFamily="34" charset="0"/>
              </a:rPr>
              <a:t>Avvertire di eventuali cambiamenti al programma previsto.</a:t>
            </a:r>
          </a:p>
          <a:p>
            <a:pPr marL="457200" indent="-457200" algn="just" rtl="0">
              <a:buFont typeface="Arial" panose="020B0604020202020204" pitchFamily="34" charset="0"/>
              <a:buChar char="•"/>
            </a:pPr>
            <a:r>
              <a:rPr lang="it" sz="2800" b="0" i="0" u="none" baseline="0">
                <a:latin typeface="Arial Narrow" panose="020B0606020202030204" pitchFamily="34" charset="0"/>
              </a:rPr>
              <a:t>Fornire ai colleghi un programma di formazione sulla sensibilità.</a:t>
            </a:r>
          </a:p>
          <a:p>
            <a:pPr marL="457200" indent="-457200" algn="just" rtl="0">
              <a:buFont typeface="Arial" panose="020B0604020202020204" pitchFamily="34" charset="0"/>
              <a:buChar char="•"/>
            </a:pPr>
            <a:r>
              <a:rPr lang="it" sz="2800" b="0" i="0" u="none" baseline="0">
                <a:latin typeface="Arial Narrow" panose="020B0606020202030204" pitchFamily="34" charset="0"/>
              </a:rPr>
              <a:t>Consentire oggetti di comfort e la personalizzazione della scrivania o dello spazio dell'ufficio.</a:t>
            </a:r>
          </a:p>
          <a:p>
            <a:pPr marL="457200" indent="-457200" algn="just" rtl="0">
              <a:buFont typeface="Arial" panose="020B0604020202020204" pitchFamily="34" charset="0"/>
              <a:buChar char="•"/>
            </a:pPr>
            <a:r>
              <a:rPr lang="it" sz="2800" b="0" i="0" u="none" baseline="0">
                <a:latin typeface="Arial Narrow" panose="020B0606020202030204" pitchFamily="34" charset="0"/>
              </a:rPr>
              <a:t>Permettere la presenza di un job coach e impiegarlo in modo appropriato.</a:t>
            </a:r>
          </a:p>
          <a:p>
            <a:pPr marL="457200" indent="-457200" algn="just" rtl="0">
              <a:buFont typeface="Arial" panose="020B0604020202020204" pitchFamily="34" charset="0"/>
              <a:buChar char="•"/>
            </a:pPr>
            <a:r>
              <a:rPr lang="it" sz="2800" b="0" i="0" u="none" baseline="0">
                <a:latin typeface="Arial Narrow" panose="020B0606020202030204" pitchFamily="34" charset="0"/>
              </a:rPr>
              <a:t>Modificare gli orari di lavoro.</a:t>
            </a:r>
          </a:p>
          <a:p>
            <a:pPr marL="457200" indent="-457200" algn="just" rtl="0">
              <a:buFont typeface="Arial" panose="020B0604020202020204" pitchFamily="34" charset="0"/>
              <a:buChar char="•"/>
            </a:pPr>
            <a:r>
              <a:rPr lang="it" sz="2800" b="0" i="0" u="none" baseline="0">
                <a:latin typeface="Arial Narrow" panose="020B0606020202030204" pitchFamily="34" charset="0"/>
              </a:rPr>
              <a:t>Permettere pause per alzarsi dalla scrivania.</a:t>
            </a:r>
          </a:p>
        </p:txBody>
      </p:sp>
    </p:spTree>
    <p:extLst>
      <p:ext uri="{BB962C8B-B14F-4D97-AF65-F5344CB8AC3E}">
        <p14:creationId xmlns:p14="http://schemas.microsoft.com/office/powerpoint/2010/main" val="44885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25</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fontAlgn="base"/>
            <a:r>
              <a:rPr lang="it" sz="3200" b="0" i="0" u="none" baseline="0">
                <a:latin typeface="Arial Narrow" panose="020B0606020202030204" pitchFamily="34" charset="0"/>
              </a:rPr>
              <a:t>L'incertezza crea ansia che, a sua volta, riduce la capacità della persona di partecipare e imparare. L’ansia aumenta anche il rischio di capricci, reazioni aggressive e crolli. Le persone nello spettro autistico hanno bisogno di rassicurazioni e informazioni su eventi e cambiamenti imminenti. Possono trarre beneficio dall'avere un programma degli eventi quotidiani e dalla preparazione ai cambiamenti che il loro programma potrebbe subire (informandoli ad esempio degli allarmi antincendio).</a:t>
            </a:r>
          </a:p>
        </p:txBody>
      </p:sp>
    </p:spTree>
    <p:extLst>
      <p:ext uri="{BB962C8B-B14F-4D97-AF65-F5344CB8AC3E}">
        <p14:creationId xmlns:p14="http://schemas.microsoft.com/office/powerpoint/2010/main" val="363510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26</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3200" b="0" i="0" u="none" baseline="0">
                <a:solidFill>
                  <a:srgbClr val="241E4E"/>
                </a:solidFill>
                <a:latin typeface="Brandon-Grotesque"/>
              </a:rPr>
              <a:t> </a:t>
            </a:r>
            <a:r>
              <a:rPr lang="it" sz="3200" b="0" i="0" u="none" baseline="0">
                <a:latin typeface="Arial Narrow" panose="020B0606020202030204" pitchFamily="34" charset="0"/>
              </a:rPr>
              <a:t>Per alleviare l'ansia dovrebbe essere implementata una routine predeterminata su base giornaliera;</a:t>
            </a:r>
          </a:p>
          <a:p>
            <a:pPr algn="ctr" rtl="0"/>
            <a:endParaRPr lang="it" sz="3200" b="0" i="0" u="none" baseline="0">
              <a:latin typeface="Arial Narrow" panose="020B0606020202030204" pitchFamily="34" charset="0"/>
            </a:endParaRPr>
          </a:p>
          <a:p>
            <a:pPr algn="ctr" rtl="0"/>
            <a:r>
              <a:rPr lang="it" sz="3200" b="0" i="0" u="none" baseline="0">
                <a:latin typeface="Arial Narrow" panose="020B0606020202030204" pitchFamily="34" charset="0"/>
              </a:rPr>
              <a:t>Sono necessarie pause e tecniche di rilassamento per evitare che individuo sullo spettro autistico sia sopraffatto.</a:t>
            </a:r>
          </a:p>
          <a:p>
            <a:pPr algn="ctr" rtl="0"/>
            <a:r>
              <a:rPr lang="it" sz="3200" b="0" i="0" u="none" baseline="0">
                <a:latin typeface="Arial Narrow" panose="020B0606020202030204" pitchFamily="34" charset="0"/>
              </a:rPr>
              <a:t> Fornire pause e tecniche di rilassamento solo dopo la manifestazione di un comportamento inadeguato per via del troppo stress può inavvertitamente rinforzare quel comportamento. </a:t>
            </a:r>
          </a:p>
        </p:txBody>
      </p:sp>
    </p:spTree>
    <p:extLst>
      <p:ext uri="{BB962C8B-B14F-4D97-AF65-F5344CB8AC3E}">
        <p14:creationId xmlns:p14="http://schemas.microsoft.com/office/powerpoint/2010/main" val="1469941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27</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3200" b="0" i="0" u="none" baseline="0">
                <a:latin typeface="Arial Narrow" panose="020B0606020202030204" pitchFamily="34" charset="0"/>
              </a:rPr>
              <a:t>Molti soggetti capaci ma con ASD possono trovarsi di fronte a una delle difficoltà summenzionate.</a:t>
            </a:r>
          </a:p>
          <a:p>
            <a:pPr algn="ctr" rtl="0"/>
            <a:endParaRPr lang="it" sz="3200" b="0" i="0" u="none" baseline="0">
              <a:latin typeface="Arial Narrow" panose="020B0606020202030204" pitchFamily="34" charset="0"/>
            </a:endParaRPr>
          </a:p>
          <a:p>
            <a:pPr algn="ctr" rtl="0"/>
            <a:r>
              <a:rPr lang="it" sz="3200" b="0" i="0" u="none" baseline="0">
                <a:latin typeface="Arial Narrow" panose="020B0606020202030204" pitchFamily="34" charset="0"/>
              </a:rPr>
              <a:t>Aspettarsi che le loro abilità migliorino semplicemente col tempo non risulterà efficace quanto mettere in atto strategie di supporto.</a:t>
            </a:r>
          </a:p>
          <a:p>
            <a:pPr algn="ctr" rtl="0"/>
            <a:endParaRPr lang="it" sz="3200" b="0" i="0" u="none" baseline="0">
              <a:latin typeface="Arial Narrow" panose="020B0606020202030204" pitchFamily="34" charset="0"/>
            </a:endParaRPr>
          </a:p>
          <a:p>
            <a:pPr algn="ctr" rtl="0"/>
            <a:r>
              <a:rPr lang="it" sz="3200" b="0" i="0" u="none" baseline="0">
                <a:latin typeface="Arial Narrow" panose="020B0606020202030204" pitchFamily="34" charset="0"/>
              </a:rPr>
              <a:t>Col tempo si può insegnare alla persona ad agire in modo efficiente, a generare le proprie checklist e promemoria e a riconoscere le norme sociali.</a:t>
            </a:r>
          </a:p>
          <a:p>
            <a:pPr algn="ctr" rtl="0"/>
            <a:endParaRPr lang="it" sz="3200" b="0" i="0" u="none" baseline="0">
              <a:latin typeface="Arial Narrow" panose="020B0606020202030204" pitchFamily="34" charset="0"/>
            </a:endParaRPr>
          </a:p>
          <a:p>
            <a:pPr algn="ctr" rtl="0"/>
            <a:endParaRPr lang="it" sz="3200" b="0" i="0" u="none" baseline="0">
              <a:latin typeface="Arial Narrow" panose="020B0606020202030204" pitchFamily="34" charset="0"/>
            </a:endParaRPr>
          </a:p>
        </p:txBody>
      </p:sp>
    </p:spTree>
    <p:extLst>
      <p:ext uri="{BB962C8B-B14F-4D97-AF65-F5344CB8AC3E}">
        <p14:creationId xmlns:p14="http://schemas.microsoft.com/office/powerpoint/2010/main" val="2566213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28</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fontAlgn="base"/>
            <a:r>
              <a:rPr lang="it" sz="3200" b="0" i="0" u="none" baseline="0">
                <a:latin typeface="Arial Narrow" panose="020B0606020202030204" pitchFamily="34" charset="0"/>
              </a:rPr>
              <a:t>Guardate il seguente video per vedere come mettere in pratica quanto suddetto:</a:t>
            </a:r>
          </a:p>
          <a:p>
            <a:pPr algn="ctr" rtl="0" fontAlgn="base"/>
            <a:r>
              <a:rPr lang="it" sz="2800" b="0" i="0" u="none" baseline="0">
                <a:latin typeface="Arial Narrow" panose="020B0606020202030204" pitchFamily="34" charset="0"/>
                <a:hlinkClick r:id="rId2">
                  <a:extLst>
                    <a:ext uri="{A12FA001-AC4F-418D-AE19-62706E023703}">
                      <ahyp:hlinkClr xmlns:ahyp="http://schemas.microsoft.com/office/drawing/2018/hyperlinkcolor" val="tx"/>
                    </a:ext>
                  </a:extLst>
                </a:hlinkClick>
              </a:rPr>
              <a:t>https://www.ocali.org/project/employee_with_asd</a:t>
            </a:r>
            <a:r>
              <a:rPr lang="it" sz="2800" b="0" i="0" u="none" baseline="0">
                <a:latin typeface="Arial Narrow" panose="020B0606020202030204" pitchFamily="34" charset="0"/>
              </a:rPr>
              <a:t> </a:t>
            </a:r>
            <a:endParaRPr lang="it" sz="2800" dirty="0">
              <a:latin typeface="Arial Narrow" panose="020B0606020202030204" pitchFamily="34" charset="0"/>
            </a:endParaRPr>
          </a:p>
          <a:p>
            <a:pPr algn="ctr" rtl="0" fontAlgn="base"/>
            <a:endParaRPr lang="it" sz="2800" dirty="0">
              <a:latin typeface="Arial Narrow" panose="020B0606020202030204" pitchFamily="34" charset="0"/>
            </a:endParaRPr>
          </a:p>
          <a:p>
            <a:pPr algn="ctr" rtl="0" fontAlgn="base"/>
            <a:r>
              <a:rPr lang="it" sz="1000" b="0" i="0" u="none" baseline="0">
                <a:solidFill>
                  <a:srgbClr val="0F1111"/>
                </a:solidFill>
                <a:latin typeface="Arial" panose="020B0604020202020204" pitchFamily="34" charset="0"/>
              </a:rPr>
              <a:t>Ohio Center for Autism and Low Incidence (OCALI), USA</a:t>
            </a:r>
            <a:endParaRPr lang="it" sz="1000" dirty="0"/>
          </a:p>
        </p:txBody>
      </p:sp>
    </p:spTree>
    <p:extLst>
      <p:ext uri="{BB962C8B-B14F-4D97-AF65-F5344CB8AC3E}">
        <p14:creationId xmlns:p14="http://schemas.microsoft.com/office/powerpoint/2010/main" val="3919912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29</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3200401" cy="1009651"/>
          </a:xfrm>
          <a:prstGeom prst="rect">
            <a:avLst/>
          </a:prstGeom>
          <a:solidFill>
            <a:srgbClr val="DEEBF8"/>
          </a:solidFill>
          <a:ln>
            <a:noFill/>
          </a:ln>
        </p:spPr>
        <p:txBody>
          <a:bodyPr spcFirstLastPara="1" wrap="square" lIns="121900" tIns="60933" rIns="121900" bIns="60933" anchor="ctr" anchorCtr="0">
            <a:noAutofit/>
          </a:bodyPr>
          <a:lstStyle/>
          <a:p>
            <a:pPr algn="l" rtl="0"/>
            <a:r>
              <a:rPr lang="it" sz="4000" b="1" i="0" u="none" baseline="0">
                <a:solidFill>
                  <a:prstClr val="black"/>
                </a:solidFill>
                <a:latin typeface="Arial Narrow" panose="020B0606020202030204" pitchFamily="34" charset="0"/>
              </a:rPr>
              <a:t>Riflettere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rtl="0" fontAlgn="base">
              <a:buFont typeface="Arial" panose="020B0604020202020204" pitchFamily="34" charset="0"/>
              <a:buChar char="•"/>
            </a:pPr>
            <a:r>
              <a:rPr lang="it" sz="3200" b="0" i="0" u="none" baseline="0">
                <a:latin typeface="Arial Narrow" panose="020B0606020202030204" pitchFamily="34" charset="0"/>
              </a:rPr>
              <a:t>Cosa ne pensi degli adattamenti suggeriti nel video? </a:t>
            </a:r>
          </a:p>
          <a:p>
            <a:pPr marL="457200" indent="-457200" algn="just" rtl="0" fontAlgn="base">
              <a:buFont typeface="Arial" panose="020B0604020202020204" pitchFamily="34" charset="0"/>
              <a:buChar char="•"/>
            </a:pPr>
            <a:r>
              <a:rPr lang="it" sz="3200" b="0" i="0" u="none" baseline="0">
                <a:latin typeface="Arial Narrow" panose="020B0606020202030204" pitchFamily="34" charset="0"/>
              </a:rPr>
              <a:t>Potresti adattare il tuo lavoro a questi adattamenti? </a:t>
            </a:r>
          </a:p>
        </p:txBody>
      </p:sp>
    </p:spTree>
    <p:extLst>
      <p:ext uri="{BB962C8B-B14F-4D97-AF65-F5344CB8AC3E}">
        <p14:creationId xmlns:p14="http://schemas.microsoft.com/office/powerpoint/2010/main" val="137474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r>
              <a:rPr lang="it" sz="4800" b="1" i="0" u="none" baseline="0">
                <a:solidFill>
                  <a:srgbClr val="000000"/>
                </a:solidFill>
                <a:latin typeface="Arial Narrow"/>
                <a:ea typeface="Arial Narrow"/>
                <a:cs typeface="Arial Narrow"/>
                <a:sym typeface="Arial Narrow"/>
              </a:rPr>
              <a:t>Obiettivo</a:t>
            </a:r>
            <a:endParaRPr lang="it" sz="4000" dirty="0">
              <a:solidFill>
                <a:prstClr val="black"/>
              </a:solidFill>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rtl="0" fontAlgn="base"/>
            <a:r>
              <a:rPr lang="it" sz="3600" b="1" i="0" u="none" baseline="0" dirty="0">
                <a:solidFill>
                  <a:srgbClr val="241E4E"/>
                </a:solidFill>
                <a:latin typeface="Brandon-Grotesque"/>
              </a:rPr>
              <a:t>Modulo 5: Atteggiamenti e comportamenti professionali nei confronti delle persone con disturbi dello spettro autistico</a:t>
            </a:r>
          </a:p>
          <a:p>
            <a:pPr marL="342900" indent="-342900" algn="l" rtl="0" fontAlgn="base">
              <a:buFont typeface="Arial" panose="020B0604020202020204" pitchFamily="34" charset="0"/>
              <a:buChar char="•"/>
            </a:pPr>
            <a:endParaRPr lang="it" sz="2800" dirty="0">
              <a:solidFill>
                <a:srgbClr val="241E4E"/>
              </a:solidFill>
              <a:latin typeface="Brandon-Grotesque"/>
            </a:endParaRPr>
          </a:p>
          <a:p>
            <a:pPr algn="just" rtl="0" fontAlgn="base">
              <a:lnSpc>
                <a:spcPct val="150000"/>
              </a:lnSpc>
            </a:pPr>
            <a:r>
              <a:rPr lang="it" sz="2800" b="0" i="0" u="none" baseline="0" dirty="0">
                <a:solidFill>
                  <a:srgbClr val="241E4E"/>
                </a:solidFill>
                <a:latin typeface="Brandon-Grotesque"/>
              </a:rPr>
              <a:t>Sviluppare e ampliare le competenze al fine di sviluppare approcci per esplorare tecniche e strategie da utilizzare in modo positivo ed efficace quando si è in contatto con persone con disturbo dello spettro autistico</a:t>
            </a:r>
          </a:p>
        </p:txBody>
      </p:sp>
    </p:spTree>
    <p:extLst>
      <p:ext uri="{BB962C8B-B14F-4D97-AF65-F5344CB8AC3E}">
        <p14:creationId xmlns:p14="http://schemas.microsoft.com/office/powerpoint/2010/main" val="119127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30</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616201" cy="1009651"/>
          </a:xfrm>
          <a:prstGeom prst="rect">
            <a:avLst/>
          </a:prstGeom>
          <a:solidFill>
            <a:srgbClr val="DEEBF8"/>
          </a:solidFill>
          <a:ln>
            <a:noFill/>
          </a:ln>
        </p:spPr>
        <p:txBody>
          <a:bodyPr spcFirstLastPara="1" wrap="square" lIns="121900" tIns="60933" rIns="121900" bIns="60933" anchor="ctr" anchorCtr="0">
            <a:noAutofit/>
          </a:bodyPr>
          <a:lstStyle/>
          <a:p>
            <a:pPr algn="l" rtl="0"/>
            <a:r>
              <a:rPr lang="it" sz="4000" b="1" i="0" u="none" baseline="0">
                <a:solidFill>
                  <a:prstClr val="black"/>
                </a:solidFill>
                <a:latin typeface="Arial Narrow" panose="020B0606020202030204" pitchFamily="34" charset="0"/>
              </a:rPr>
              <a:t>Riflettere 2</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rtl="0"/>
            <a:r>
              <a:rPr lang="it" sz="3200" b="0" i="0" u="none" baseline="0">
                <a:latin typeface="Arial Narrow" panose="020B0606020202030204" pitchFamily="34" charset="0"/>
              </a:rPr>
              <a:t>Fare riferimento al foglio di lavoro</a:t>
            </a:r>
          </a:p>
          <a:p>
            <a:pPr algn="ctr" rtl="0"/>
            <a:r>
              <a:rPr lang="it" sz="3200" b="1" i="0" u="none" baseline="0">
                <a:latin typeface="Arial Narrow" panose="020B0606020202030204" pitchFamily="34" charset="0"/>
              </a:rPr>
              <a:t>sul sistema completo di pianificazione dell'autismo “Comprehensive Autism Planning System (CAPS) 6-Minute Brief”.</a:t>
            </a:r>
          </a:p>
          <a:p>
            <a:pPr algn="ctr" rtl="0"/>
            <a:endParaRPr lang="it" sz="3200" dirty="0">
              <a:latin typeface="Arial Narrow" panose="020B0606020202030204" pitchFamily="34" charset="0"/>
            </a:endParaRPr>
          </a:p>
          <a:p>
            <a:pPr algn="ctr" rtl="0"/>
            <a:r>
              <a:rPr lang="it" sz="3200" b="0" i="0" u="none" baseline="0">
                <a:latin typeface="Arial Narrow" panose="020B0606020202030204" pitchFamily="34" charset="0"/>
              </a:rPr>
              <a:t>In coppia, pensate a un esempio immaginario utilizzando il modello.</a:t>
            </a:r>
          </a:p>
          <a:p>
            <a:pPr algn="ctr" rtl="0"/>
            <a:r>
              <a:rPr lang="it" sz="3200" b="0" i="0" u="none" baseline="0">
                <a:latin typeface="Arial Narrow" panose="020B0606020202030204" pitchFamily="34" charset="0"/>
              </a:rPr>
              <a:t>Condividete i vostri scenari con gli altri e discutete le vostre idee</a:t>
            </a:r>
            <a:r>
              <a:rPr lang="it" sz="3200" b="0" i="0" u="none" baseline="0">
                <a:solidFill>
                  <a:srgbClr val="241E4E"/>
                </a:solidFill>
                <a:latin typeface="Brandon-Grotesque"/>
              </a:rPr>
              <a:t>.</a:t>
            </a:r>
            <a:endParaRPr lang="it" sz="3200" dirty="0">
              <a:latin typeface="Arial Narrow" panose="020B0606020202030204" pitchFamily="34" charset="0"/>
            </a:endParaRPr>
          </a:p>
        </p:txBody>
      </p:sp>
    </p:spTree>
    <p:extLst>
      <p:ext uri="{BB962C8B-B14F-4D97-AF65-F5344CB8AC3E}">
        <p14:creationId xmlns:p14="http://schemas.microsoft.com/office/powerpoint/2010/main" val="236777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31</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743200" cy="1009651"/>
          </a:xfrm>
          <a:prstGeom prst="rect">
            <a:avLst/>
          </a:prstGeom>
          <a:solidFill>
            <a:srgbClr val="DEEBF8"/>
          </a:solidFill>
          <a:ln>
            <a:noFill/>
          </a:ln>
        </p:spPr>
        <p:txBody>
          <a:bodyPr spcFirstLastPara="1" wrap="square" lIns="121900" tIns="60933" rIns="121900" bIns="60933" anchor="ctr" anchorCtr="0">
            <a:noAutofit/>
          </a:bodyPr>
          <a:lstStyle/>
          <a:p>
            <a:pPr algn="l" rtl="0"/>
            <a:r>
              <a:rPr lang="it" sz="4000" b="1" i="0" u="none" baseline="0">
                <a:solidFill>
                  <a:prstClr val="black"/>
                </a:solidFill>
                <a:latin typeface="Arial Narrow" panose="020B0606020202030204" pitchFamily="34" charset="0"/>
              </a:rPr>
              <a:t>Riflettere 3</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just" rtl="0" fontAlgn="base"/>
            <a:r>
              <a:rPr lang="it" sz="3200" b="0" i="0" u="none" baseline="0">
                <a:latin typeface="Arial Narrow" panose="020B0606020202030204" pitchFamily="34" charset="0"/>
              </a:rPr>
              <a:t>Dopo aver letto le informazioni di cui sopra, discutete in gruppi:</a:t>
            </a:r>
          </a:p>
          <a:p>
            <a:pPr marL="457200" indent="-457200" algn="just" rtl="0" fontAlgn="base">
              <a:buFont typeface="Arial" panose="020B0604020202020204" pitchFamily="34" charset="0"/>
              <a:buChar char="•"/>
            </a:pPr>
            <a:r>
              <a:rPr lang="it" sz="3200" b="0" i="0" u="none" baseline="0">
                <a:latin typeface="Arial Narrow" panose="020B0606020202030204" pitchFamily="34" charset="0"/>
              </a:rPr>
              <a:t>Quali sono le modalità per collaborare con le persone con ASD?</a:t>
            </a:r>
          </a:p>
          <a:p>
            <a:pPr marL="457200" indent="-457200" algn="just" rtl="0" fontAlgn="base">
              <a:buFont typeface="Arial" panose="020B0604020202020204" pitchFamily="34" charset="0"/>
              <a:buChar char="•"/>
            </a:pPr>
            <a:r>
              <a:rPr lang="it" sz="3200" b="0" i="0" u="none" baseline="0">
                <a:latin typeface="Arial Narrow" panose="020B0606020202030204" pitchFamily="34" charset="0"/>
              </a:rPr>
              <a:t>In quale di queste ti senti sicuro?</a:t>
            </a:r>
          </a:p>
          <a:p>
            <a:pPr marL="457200" indent="-457200" algn="just" rtl="0" fontAlgn="base">
              <a:buFont typeface="Arial" panose="020B0604020202020204" pitchFamily="34" charset="0"/>
              <a:buChar char="•"/>
            </a:pPr>
            <a:r>
              <a:rPr lang="it" sz="3200" b="0" i="0" u="none" baseline="0">
                <a:latin typeface="Arial Narrow" panose="020B0606020202030204" pitchFamily="34" charset="0"/>
              </a:rPr>
              <a:t>Quanto ti sentiresti a tuo agio nell'organizzare questi adattamenti?</a:t>
            </a:r>
          </a:p>
          <a:p>
            <a:pPr marL="457200" indent="-457200" algn="just" rtl="0" fontAlgn="base">
              <a:buFont typeface="Arial" panose="020B0604020202020204" pitchFamily="34" charset="0"/>
              <a:buChar char="•"/>
            </a:pPr>
            <a:r>
              <a:rPr lang="it" sz="3200" b="0" i="0" u="none" baseline="0">
                <a:latin typeface="Arial Narrow" panose="020B0606020202030204" pitchFamily="34" charset="0"/>
              </a:rPr>
              <a:t>Quali aree senti di dover migliorare e come lo farai?</a:t>
            </a:r>
          </a:p>
          <a:p>
            <a:pPr algn="just" rtl="0" fontAlgn="base"/>
            <a:r>
              <a:rPr lang="it" sz="3200" b="0" i="0" u="none" baseline="0">
                <a:latin typeface="Arial Narrow" panose="020B0606020202030204" pitchFamily="34" charset="0"/>
              </a:rPr>
              <a:t>Condividi i tuoi pensieri con gli altri.</a:t>
            </a:r>
            <a:endParaRPr lang="it" sz="3200" dirty="0">
              <a:latin typeface="Arial Narrow" panose="020B0606020202030204" pitchFamily="34" charset="0"/>
            </a:endParaRPr>
          </a:p>
        </p:txBody>
      </p:sp>
    </p:spTree>
    <p:extLst>
      <p:ext uri="{BB962C8B-B14F-4D97-AF65-F5344CB8AC3E}">
        <p14:creationId xmlns:p14="http://schemas.microsoft.com/office/powerpoint/2010/main" val="1078401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32</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6019801" cy="1009651"/>
          </a:xfrm>
          <a:prstGeom prst="rect">
            <a:avLst/>
          </a:prstGeom>
          <a:solidFill>
            <a:srgbClr val="DEEBF8"/>
          </a:solidFill>
          <a:ln>
            <a:noFill/>
          </a:ln>
        </p:spPr>
        <p:txBody>
          <a:bodyPr spcFirstLastPara="1" wrap="square" lIns="121900" tIns="60933" rIns="121900" bIns="60933" anchor="ctr" anchorCtr="0">
            <a:noAutofit/>
          </a:bodyPr>
          <a:lstStyle/>
          <a:p>
            <a:pPr algn="l" rtl="0"/>
            <a:r>
              <a:rPr lang="it" sz="4000" b="1" i="0" u="none" baseline="0">
                <a:solidFill>
                  <a:prstClr val="black"/>
                </a:solidFill>
                <a:latin typeface="Arial Narrow" panose="020B0606020202030204" pitchFamily="34" charset="0"/>
              </a:rPr>
              <a:t>Discussione e panoramica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l" rtl="0">
              <a:defRPr/>
            </a:pPr>
            <a:r>
              <a:rPr lang="it" sz="2600" b="0" i="0" u="none" baseline="0" dirty="0">
                <a:latin typeface="Arial Narrow" panose="020B0606020202030204" pitchFamily="34" charset="0"/>
              </a:rPr>
              <a:t>Ripensa a ciò che abbiamo imparato finora.</a:t>
            </a:r>
          </a:p>
          <a:p>
            <a:pPr algn="l" rtl="0">
              <a:defRPr/>
            </a:pPr>
            <a:r>
              <a:rPr lang="it" sz="2600" b="0" i="0" u="none" baseline="0" dirty="0">
                <a:latin typeface="Arial Narrow" panose="020B0606020202030204" pitchFamily="34" charset="0"/>
              </a:rPr>
              <a:t>Riesci a ricordare i problemi più comuni che una persona con ASD si trova ad affrontare?</a:t>
            </a:r>
          </a:p>
          <a:p>
            <a:pPr algn="l" rtl="0">
              <a:defRPr/>
            </a:pPr>
            <a:r>
              <a:rPr lang="it" sz="2600" b="0" i="0" u="none" baseline="0" dirty="0">
                <a:latin typeface="Arial Narrow" panose="020B0606020202030204" pitchFamily="34" charset="0"/>
              </a:rPr>
              <a:t>Quali sono alcune delle tecniche che possono aiutare a gestire questi problemi?</a:t>
            </a:r>
          </a:p>
          <a:p>
            <a:pPr algn="l" rtl="0">
              <a:defRPr/>
            </a:pPr>
            <a:endParaRPr lang="it" sz="2600" dirty="0">
              <a:latin typeface="Arial Narrow" panose="020B0606020202030204" pitchFamily="34" charset="0"/>
            </a:endParaRPr>
          </a:p>
          <a:p>
            <a:pPr algn="l" rtl="0">
              <a:defRPr/>
            </a:pPr>
            <a:r>
              <a:rPr lang="it" sz="2600" b="0" i="0" u="none" baseline="0" dirty="0">
                <a:latin typeface="Arial Narrow" panose="020B0606020202030204" pitchFamily="34" charset="0"/>
              </a:rPr>
              <a:t>Ora pensa al tuo posto di lavoro, sia che tu sia un dipendente o un datore di lavoro.</a:t>
            </a:r>
          </a:p>
          <a:p>
            <a:pPr algn="l" rtl="0">
              <a:defRPr/>
            </a:pPr>
            <a:r>
              <a:rPr lang="it" sz="2600" b="0" i="0" u="none" baseline="0" dirty="0">
                <a:latin typeface="Arial Narrow" panose="020B0606020202030204" pitchFamily="34" charset="0"/>
              </a:rPr>
              <a:t>Secondo quanto abbiamo imparato, quali sarebbero gli ostacoli esistenti per un nuovo dipendente con ASD? Fornire esempi di come tali ostacoli interferirebbero con il lavoro del nuovo dipendente.</a:t>
            </a:r>
          </a:p>
          <a:p>
            <a:pPr algn="l" rtl="0">
              <a:defRPr/>
            </a:pPr>
            <a:r>
              <a:rPr lang="it" sz="2600" b="0" i="0" u="none" baseline="0" dirty="0">
                <a:latin typeface="Arial Narrow" panose="020B0606020202030204" pitchFamily="34" charset="0"/>
              </a:rPr>
              <a:t>Suggerire poi soluzioni concrete che si potrebbero implementare per eliminare quegli ostacoli.</a:t>
            </a:r>
          </a:p>
        </p:txBody>
      </p:sp>
    </p:spTree>
    <p:extLst>
      <p:ext uri="{BB962C8B-B14F-4D97-AF65-F5344CB8AC3E}">
        <p14:creationId xmlns:p14="http://schemas.microsoft.com/office/powerpoint/2010/main" val="139417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551837"/>
            <a:ext cx="12192000" cy="1754326"/>
          </a:xfrm>
          <a:prstGeom prst="rect">
            <a:avLst/>
          </a:prstGeom>
          <a:solidFill>
            <a:schemeClr val="accent6">
              <a:lumMod val="40000"/>
              <a:lumOff val="60000"/>
            </a:schemeClr>
          </a:solidFill>
        </p:spPr>
        <p:txBody>
          <a:bodyPr wrap="square" anchor="ctr">
            <a:spAutoFit/>
          </a:bodyPr>
          <a:lstStyle/>
          <a:p>
            <a:pPr algn="ctr" rtl="0"/>
            <a:endParaRPr lang="it" sz="2800" b="1" dirty="0">
              <a:latin typeface="Arial Narrow" panose="020B0606020202030204" pitchFamily="34" charset="0"/>
            </a:endParaRPr>
          </a:p>
          <a:p>
            <a:pPr algn="ctr" rtl="0"/>
            <a:r>
              <a:rPr lang="it" sz="2800" b="1" i="0" u="none" baseline="0">
                <a:latin typeface="Arial Narrow" panose="020B0606020202030204" pitchFamily="34" charset="0"/>
              </a:rPr>
              <a:t>10:15 – 10:45</a:t>
            </a:r>
          </a:p>
          <a:p>
            <a:pPr algn="ctr" rtl="0"/>
            <a:r>
              <a:rPr lang="it" sz="2800" b="1" i="0" u="none" baseline="0">
                <a:latin typeface="Arial Narrow" panose="020B0606020202030204" pitchFamily="34" charset="0"/>
              </a:rPr>
              <a:t>Pausa</a:t>
            </a:r>
            <a:r>
              <a:rPr lang="it" b="1" i="0" u="none" baseline="0"/>
              <a:t> </a:t>
            </a:r>
            <a:endParaRPr lang="it" sz="2400" b="1" dirty="0">
              <a:latin typeface="Arial Narrow" panose="020B0606020202030204" pitchFamily="34" charset="0"/>
            </a:endParaRPr>
          </a:p>
          <a:p>
            <a:pPr algn="ctr" rtl="0"/>
            <a:endParaRPr lang="it"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pPr algn="l" rtl="0"/>
              <a:r>
                <a:rPr lang="it" sz="800" b="0" i="0" u="none" baseline="0">
                  <a:latin typeface="Arial Narrow" panose="020B0606020202030204" pitchFamily="34" charset="0"/>
                  <a:ea typeface="Times New Roman" panose="02020603050405020304" pitchFamily="18" charset="0"/>
                  <a:cs typeface="Arial" panose="020B0604020202020204" pitchFamily="34"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pPr algn="r" rtl="0"/>
            <a:fld id="{35BA1E5D-A24E-4249-ACDB-C6F8AD62BBF2}" type="slidenum">
              <a:rPr/>
              <a:t>33</a:t>
            </a:fld>
            <a:endParaRPr lang="it"/>
          </a:p>
        </p:txBody>
      </p:sp>
    </p:spTree>
    <p:extLst>
      <p:ext uri="{BB962C8B-B14F-4D97-AF65-F5344CB8AC3E}">
        <p14:creationId xmlns:p14="http://schemas.microsoft.com/office/powerpoint/2010/main" val="2092730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34</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SVILUPPARE</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rtl="0">
              <a:lnSpc>
                <a:spcPct val="150000"/>
              </a:lnSpc>
            </a:pPr>
            <a:r>
              <a:rPr lang="it" sz="2000" b="0" i="0" u="none" baseline="0">
                <a:solidFill>
                  <a:prstClr val="black"/>
                </a:solidFill>
                <a:latin typeface="Arial Narrow" panose="020B0606020202030204" pitchFamily="34" charset="0"/>
              </a:rPr>
              <a:t>Caratteristiche dei servizi comunitari e il loro impatto sulla fruibilità per le persone con ASD</a:t>
            </a:r>
          </a:p>
          <a:p>
            <a:pPr algn="ctr" defTabSz="514350" rtl="0">
              <a:lnSpc>
                <a:spcPct val="150000"/>
              </a:lnSpc>
            </a:pPr>
            <a:r>
              <a:rPr lang="it" sz="2000" b="0" i="0" u="none" baseline="0">
                <a:solidFill>
                  <a:prstClr val="black"/>
                </a:solidFill>
                <a:latin typeface="Arial Narrow" panose="020B0606020202030204" pitchFamily="34" charset="0"/>
              </a:rPr>
              <a:t>Pensare e riflettere</a:t>
            </a:r>
          </a:p>
        </p:txBody>
      </p:sp>
    </p:spTree>
    <p:extLst>
      <p:ext uri="{BB962C8B-B14F-4D97-AF65-F5344CB8AC3E}">
        <p14:creationId xmlns:p14="http://schemas.microsoft.com/office/powerpoint/2010/main" val="2786282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35</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600" cy="1009651"/>
          </a:xfrm>
          <a:prstGeom prst="rect">
            <a:avLst/>
          </a:prstGeom>
          <a:solidFill>
            <a:srgbClr val="DEEBF8"/>
          </a:solidFill>
          <a:ln>
            <a:noFill/>
          </a:ln>
        </p:spPr>
        <p:txBody>
          <a:bodyPr spcFirstLastPara="1" wrap="square" lIns="121900" tIns="60933" rIns="121900" bIns="60933" anchor="ctr" anchorCtr="0">
            <a:noAutofit/>
          </a:bodyPr>
          <a:lstStyle/>
          <a:p>
            <a:pPr algn="l" defTabSz="514350" rtl="0">
              <a:lnSpc>
                <a:spcPct val="150000"/>
              </a:lnSpc>
            </a:pPr>
            <a:r>
              <a:rPr lang="it" sz="2400" b="1" i="0" u="none" baseline="0">
                <a:solidFill>
                  <a:prstClr val="black"/>
                </a:solidFill>
                <a:latin typeface="Arial Narrow" panose="020B0606020202030204" pitchFamily="34" charset="0"/>
              </a:rPr>
              <a:t>Caratteristiche dei servizi comunitari e il loro impatto sulla fruibilità per le persone con ASD</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800" b="1" i="0" u="none" cap="small" baseline="0">
                <a:solidFill>
                  <a:srgbClr val="B32C16">
                    <a:lumMod val="75000"/>
                  </a:srgbClr>
                </a:solidFill>
                <a:latin typeface="Arial Rounded MT Bold" pitchFamily="34" charset="0"/>
              </a:rPr>
              <a:t> </a:t>
            </a:r>
            <a:r>
              <a:rPr lang="it" sz="2400" b="0" i="0" u="none" baseline="0">
                <a:latin typeface="Arial Narrow" panose="020B0606020202030204" pitchFamily="34" charset="0"/>
              </a:rPr>
              <a:t>Nella parte precedente di questo modulo, abbiamo visto le principali sfide che le persone con disturbi dello spettro autistico possono affrontare, e i modi in cui un datore di lavoro può facilitare e accogliere un dipendente che affronta tali sfide.</a:t>
            </a:r>
          </a:p>
          <a:p>
            <a:pPr algn="ctr" rtl="0">
              <a:defRPr/>
            </a:pPr>
            <a:endParaRPr lang="it" sz="2400" b="0" i="0" u="none" baseline="0">
              <a:latin typeface="Arial Narrow" panose="020B0606020202030204" pitchFamily="34" charset="0"/>
            </a:endParaRPr>
          </a:p>
          <a:p>
            <a:pPr algn="ctr" rtl="0">
              <a:defRPr/>
            </a:pPr>
            <a:endParaRPr lang="it" sz="2400" dirty="0">
              <a:latin typeface="Arial Narrow" panose="020B0606020202030204" pitchFamily="34" charset="0"/>
            </a:endParaRPr>
          </a:p>
          <a:p>
            <a:pPr algn="ctr" rtl="0">
              <a:defRPr/>
            </a:pPr>
            <a:r>
              <a:rPr lang="it" sz="2400" b="0" i="0" u="none" baseline="0">
                <a:latin typeface="Arial Narrow" panose="020B0606020202030204" pitchFamily="34" charset="0"/>
              </a:rPr>
              <a:t>In questa parte esploreremo le strategie utili quando si interagisce con persone con ASD in un contesto di servizio clienti, e come un servizio pubblico o privato può migliorare per soddisfare le esigenze di questo pubblico.</a:t>
            </a:r>
          </a:p>
          <a:p>
            <a:pPr algn="ctr" rtl="0">
              <a:defRPr/>
            </a:pPr>
            <a:endParaRPr lang="it" sz="2400" b="0" i="0" u="none" baseline="0">
              <a:latin typeface="Arial Narrow" panose="020B0606020202030204" pitchFamily="34" charset="0"/>
            </a:endParaRPr>
          </a:p>
          <a:p>
            <a:pPr algn="ctr" rtl="0">
              <a:defRPr/>
            </a:pPr>
            <a:endParaRPr lang="it" sz="2400" b="0" i="0" u="none" baseline="0">
              <a:latin typeface="Arial Narrow" panose="020B0606020202030204" pitchFamily="34" charset="0"/>
            </a:endParaRPr>
          </a:p>
        </p:txBody>
      </p:sp>
    </p:spTree>
    <p:extLst>
      <p:ext uri="{BB962C8B-B14F-4D97-AF65-F5344CB8AC3E}">
        <p14:creationId xmlns:p14="http://schemas.microsoft.com/office/powerpoint/2010/main" val="2401784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36</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rtl="0">
              <a:lnSpc>
                <a:spcPct val="133000"/>
              </a:lnSpc>
              <a:spcBef>
                <a:spcPts val="2025"/>
              </a:spcBef>
              <a:defRPr/>
            </a:pPr>
            <a:r>
              <a:rPr lang="it" sz="2000" b="0" i="0" u="none" baseline="0">
                <a:latin typeface="Arial Narrow" panose="020B0606020202030204" pitchFamily="34" charset="0"/>
              </a:rPr>
              <a:t>L'autismo è una disabilità di sviluppo che dura tutta la vita e che influisce sul modo in cui una persona comunica e si relaziona con le altre persone. Influisce altresì su come esse comprendono il mondo che le circonda. Alcune persone con autismo sono in grado di vivere una vita relativamente indipendente, mentre altre possono avere difficoltà di apprendimento. Le persone con autismo hanno difficoltà a comprendere il mondo che le circonda e a interagire con le persone.</a:t>
            </a:r>
          </a:p>
          <a:p>
            <a:pPr marL="1905" marR="488950" algn="ctr" rtl="0">
              <a:lnSpc>
                <a:spcPct val="133000"/>
              </a:lnSpc>
              <a:spcBef>
                <a:spcPts val="2025"/>
              </a:spcBef>
              <a:defRPr/>
            </a:pPr>
            <a:r>
              <a:rPr lang="it" sz="2000" b="0" i="0" u="none" baseline="0">
                <a:latin typeface="Arial Narrow" panose="020B0606020202030204" pitchFamily="34" charset="0"/>
              </a:rPr>
              <a:t>In particolare, le persone con autismo possono avere difficoltà a capire e interpretare le regole sociali non scritte che la maggior parte delle persone dà per scontate.</a:t>
            </a:r>
          </a:p>
          <a:p>
            <a:pPr marL="1905" marR="488950" algn="ctr" rtl="0">
              <a:spcBef>
                <a:spcPts val="2025"/>
              </a:spcBef>
              <a:defRPr/>
            </a:pPr>
            <a:r>
              <a:rPr lang="it" sz="2000" b="0" i="0" u="none" baseline="0">
                <a:latin typeface="Arial Narrow" panose="020B0606020202030204" pitchFamily="34" charset="0"/>
              </a:rPr>
              <a:t>Pertanto ci sono aspetti che è necessario considerare quando il vostro cliente ha un disturbo dello spettro autistico</a:t>
            </a:r>
            <a:r>
              <a:rPr lang="it" sz="2800" b="0" i="0" u="none" baseline="0">
                <a:solidFill>
                  <a:srgbClr val="0B0C0C"/>
                </a:solidFill>
                <a:latin typeface="GDS Transport"/>
              </a:rPr>
              <a:t>.</a:t>
            </a:r>
            <a:endParaRPr lang="it" sz="2800" dirty="0">
              <a:solidFill>
                <a:srgbClr val="0B0C0C"/>
              </a:solidFill>
              <a:latin typeface="GDS Transport"/>
            </a:endParaRPr>
          </a:p>
        </p:txBody>
      </p:sp>
    </p:spTree>
    <p:extLst>
      <p:ext uri="{BB962C8B-B14F-4D97-AF65-F5344CB8AC3E}">
        <p14:creationId xmlns:p14="http://schemas.microsoft.com/office/powerpoint/2010/main" val="1025783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37</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rtl="0">
              <a:lnSpc>
                <a:spcPct val="133000"/>
              </a:lnSpc>
              <a:spcBef>
                <a:spcPts val="2025"/>
              </a:spcBef>
              <a:defRPr/>
            </a:pPr>
            <a:r>
              <a:rPr lang="it" sz="2400" b="0" i="0" u="none" baseline="0">
                <a:latin typeface="Arial Narrow" panose="020B0606020202030204" pitchFamily="34" charset="0"/>
              </a:rPr>
              <a:t>Le persone con autismo possono sperimentare una sensibilità estremamente alta o bassa ai suoni, al tatto, ai sapori, agli odori, alla luce o ai colori. </a:t>
            </a:r>
          </a:p>
          <a:p>
            <a:pPr marL="1905" marR="488950" algn="ctr" rtl="0">
              <a:lnSpc>
                <a:spcPct val="133000"/>
              </a:lnSpc>
              <a:spcBef>
                <a:spcPts val="2025"/>
              </a:spcBef>
              <a:defRPr/>
            </a:pPr>
            <a:r>
              <a:rPr lang="it" sz="2400" b="0" i="0" u="none" baseline="0">
                <a:latin typeface="Arial Narrow" panose="020B0606020202030204" pitchFamily="34" charset="0"/>
              </a:rPr>
              <a:t>L'autismo è spesso invisibile al resto del mondo e le persone con autismo possono apparire come chiunque altro. Possono semplicemente essere considerati “strani” o eccentrici a causa della loro mancanza di capacità di comprendere e reagire in modo appropriato alle regole sociali. La gente può dire che una persona su una sedia a rotelle ha una disabilità fisica e necessita di sostegno e comprensione, mentre le persone con ASD possono essere ridicolizzate dagli altri.</a:t>
            </a:r>
            <a:endParaRPr lang="it" sz="2400" dirty="0">
              <a:latin typeface="Arial Narrow" panose="020B0606020202030204" pitchFamily="34" charset="0"/>
            </a:endParaRPr>
          </a:p>
        </p:txBody>
      </p:sp>
    </p:spTree>
    <p:extLst>
      <p:ext uri="{BB962C8B-B14F-4D97-AF65-F5344CB8AC3E}">
        <p14:creationId xmlns:p14="http://schemas.microsoft.com/office/powerpoint/2010/main" val="1635863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38</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rtl="0">
              <a:lnSpc>
                <a:spcPct val="133000"/>
              </a:lnSpc>
              <a:spcBef>
                <a:spcPts val="2025"/>
              </a:spcBef>
              <a:defRPr/>
            </a:pPr>
            <a:r>
              <a:rPr lang="it" sz="2400" b="0" i="0" u="none" baseline="0">
                <a:latin typeface="Arial Narrow" panose="020B0606020202030204" pitchFamily="34" charset="0"/>
              </a:rPr>
              <a:t>Guardare questo video per capire cos'è l'autismo e perché è difficile diagnosticarlo.</a:t>
            </a:r>
          </a:p>
          <a:p>
            <a:pPr marL="1905" marR="488950" algn="ctr" rtl="0">
              <a:lnSpc>
                <a:spcPct val="133000"/>
              </a:lnSpc>
              <a:spcBef>
                <a:spcPts val="2025"/>
              </a:spcBef>
              <a:defRPr/>
            </a:pPr>
            <a:endParaRPr lang="it" sz="2400" b="0" i="0" u="none" baseline="0">
              <a:latin typeface="Arial Narrow" panose="020B0606020202030204" pitchFamily="34" charset="0"/>
            </a:endParaRPr>
          </a:p>
          <a:p>
            <a:pPr marL="1905" marR="488950" algn="ctr" rtl="0">
              <a:lnSpc>
                <a:spcPct val="133000"/>
              </a:lnSpc>
              <a:spcBef>
                <a:spcPts val="2025"/>
              </a:spcBef>
              <a:defRPr/>
            </a:pPr>
            <a:endParaRPr lang="it"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marL="1905" marR="488950" algn="ctr" rtl="0">
              <a:lnSpc>
                <a:spcPct val="133000"/>
              </a:lnSpc>
              <a:spcBef>
                <a:spcPts val="2025"/>
              </a:spcBef>
              <a:defRPr/>
            </a:pPr>
            <a:r>
              <a:rPr lang="it" b="0" i="0" u="none" baseline="0">
                <a:latin typeface="Arial Narrow" panose="020B0606020202030204" pitchFamily="34" charset="0"/>
                <a:hlinkClick r:id="rId3">
                  <a:extLst>
                    <a:ext uri="{A12FA001-AC4F-418D-AE19-62706E023703}">
                      <ahyp:hlinkClr xmlns:ahyp="http://schemas.microsoft.com/office/drawing/2018/hyperlinkcolor" val="tx"/>
                    </a:ext>
                  </a:extLst>
                </a:hlinkClick>
              </a:rPr>
              <a:t>https://youtu.be/cF2dhWWUyQ4</a:t>
            </a:r>
            <a:r>
              <a:rPr lang="it" b="0" i="0" u="none" baseline="0">
                <a:latin typeface="Arial Narrow" panose="020B0606020202030204" pitchFamily="34" charset="0"/>
              </a:rPr>
              <a:t>   </a:t>
            </a:r>
          </a:p>
          <a:p>
            <a:pPr marL="1905" marR="488950" algn="ctr" rtl="0">
              <a:lnSpc>
                <a:spcPct val="133000"/>
              </a:lnSpc>
              <a:spcBef>
                <a:spcPts val="2025"/>
              </a:spcBef>
              <a:defRPr/>
            </a:pPr>
            <a:r>
              <a:rPr lang="it" b="0" i="0" u="none" baseline="0">
                <a:latin typeface="Arial Narrow" panose="020B0606020202030204" pitchFamily="34" charset="0"/>
              </a:rPr>
              <a:t>(Durata: 17.11 minuti)</a:t>
            </a:r>
            <a:endParaRPr lang="it" dirty="0">
              <a:latin typeface="Arial Narrow" panose="020B0606020202030204" pitchFamily="34" charset="0"/>
            </a:endParaRPr>
          </a:p>
        </p:txBody>
      </p:sp>
    </p:spTree>
    <p:extLst>
      <p:ext uri="{BB962C8B-B14F-4D97-AF65-F5344CB8AC3E}">
        <p14:creationId xmlns:p14="http://schemas.microsoft.com/office/powerpoint/2010/main" val="8371538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39</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rtl="0">
              <a:lnSpc>
                <a:spcPct val="122000"/>
              </a:lnSpc>
              <a:spcBef>
                <a:spcPts val="670"/>
              </a:spcBef>
              <a:defRPr/>
            </a:pPr>
            <a:r>
              <a:rPr lang="it" sz="2600" b="0" i="0" u="none" baseline="0" dirty="0">
                <a:latin typeface="Arial Narrow" panose="020B0606020202030204" pitchFamily="34" charset="0"/>
              </a:rPr>
              <a:t>Se avete a che fare con un cliente con ASD, è importante stabilire un rapporto di fiducia e rispetto sin dall'inizio in modo che si senta a suo agio e sicuro nell'interagire con voi. </a:t>
            </a:r>
          </a:p>
          <a:p>
            <a:pPr marL="449580" algn="ctr" rtl="0">
              <a:lnSpc>
                <a:spcPct val="122000"/>
              </a:lnSpc>
              <a:spcBef>
                <a:spcPts val="670"/>
              </a:spcBef>
              <a:defRPr/>
            </a:pPr>
            <a:r>
              <a:rPr lang="it" sz="2600" b="0" i="0" u="none" baseline="0" dirty="0">
                <a:latin typeface="Arial Narrow" panose="020B0606020202030204" pitchFamily="34" charset="0"/>
              </a:rPr>
              <a:t>Poiché le persone con autismo tendono ad avere spiccate sensibilità sensoriali, è una buona idea adattare l'ambiente della riunione per renderlo “neutro/a bassa stimolazione”.</a:t>
            </a:r>
          </a:p>
          <a:p>
            <a:pPr marL="449580" algn="ctr" rtl="0">
              <a:lnSpc>
                <a:spcPct val="122000"/>
              </a:lnSpc>
              <a:spcBef>
                <a:spcPts val="670"/>
              </a:spcBef>
              <a:defRPr/>
            </a:pPr>
            <a:endParaRPr lang="it" sz="2600" b="0" i="0" u="none" baseline="0" dirty="0">
              <a:latin typeface="Arial Narrow" panose="020B0606020202030204" pitchFamily="34" charset="0"/>
            </a:endParaRPr>
          </a:p>
          <a:p>
            <a:pPr marL="449580" algn="ctr" rtl="0">
              <a:lnSpc>
                <a:spcPct val="122000"/>
              </a:lnSpc>
              <a:spcBef>
                <a:spcPts val="670"/>
              </a:spcBef>
              <a:defRPr/>
            </a:pPr>
            <a:r>
              <a:rPr lang="it" sz="2600" b="0" i="0" u="none" baseline="0" dirty="0">
                <a:latin typeface="Arial Narrow" panose="020B0606020202030204" pitchFamily="34" charset="0"/>
              </a:rPr>
              <a:t>Ad esempio, se è necessario fare una conversazione,</a:t>
            </a:r>
          </a:p>
          <a:p>
            <a:pPr marL="449580" algn="ctr" rtl="0">
              <a:lnSpc>
                <a:spcPct val="122000"/>
              </a:lnSpc>
              <a:spcBef>
                <a:spcPts val="670"/>
              </a:spcBef>
              <a:defRPr/>
            </a:pPr>
            <a:r>
              <a:rPr lang="it" sz="2600" b="0" i="0" u="none" baseline="0" dirty="0">
                <a:latin typeface="Arial Narrow" panose="020B0606020202030204" pitchFamily="34" charset="0"/>
              </a:rPr>
              <a:t>si dovrebbe scegliere un'area notoriamente tranquilla, priva di rumori di fondo che possano distrarre.</a:t>
            </a:r>
          </a:p>
          <a:p>
            <a:pPr marL="449580" algn="ctr" rtl="0">
              <a:lnSpc>
                <a:spcPct val="122000"/>
              </a:lnSpc>
              <a:spcBef>
                <a:spcPts val="670"/>
              </a:spcBef>
              <a:defRPr/>
            </a:pPr>
            <a:endParaRPr lang="it" sz="2600" dirty="0">
              <a:latin typeface="Arial Narrow" panose="020B0606020202030204" pitchFamily="34" charset="0"/>
            </a:endParaRPr>
          </a:p>
        </p:txBody>
      </p:sp>
    </p:spTree>
    <p:extLst>
      <p:ext uri="{BB962C8B-B14F-4D97-AF65-F5344CB8AC3E}">
        <p14:creationId xmlns:p14="http://schemas.microsoft.com/office/powerpoint/2010/main" val="814842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r>
              <a:rPr lang="it" sz="4800" b="1" i="0" u="none" baseline="0">
                <a:solidFill>
                  <a:prstClr val="black"/>
                </a:solidFill>
                <a:latin typeface="Arial Narrow" panose="020B0606020202030204" pitchFamily="34" charset="0"/>
              </a:rPr>
              <a:t>Contenuti</a:t>
            </a:r>
            <a:endParaRPr lang="it" sz="4000" dirty="0">
              <a:solidFill>
                <a:prstClr val="black"/>
              </a:solidFill>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rtl="0"/>
            <a:r>
              <a:rPr lang="it" sz="3600" b="1" i="0" u="none" baseline="0" dirty="0">
                <a:solidFill>
                  <a:srgbClr val="241E4E"/>
                </a:solidFill>
                <a:latin typeface="Brandon-Grotesque"/>
              </a:rPr>
              <a:t>Modulo 5: Atteggiamenti e comportamenti professionali nei confronti delle persone con disturbi dello spettro autistico</a:t>
            </a:r>
          </a:p>
          <a:p>
            <a:pPr algn="ctr" defTabSz="514350" rtl="0"/>
            <a:endParaRPr lang="it" sz="2800" dirty="0">
              <a:solidFill>
                <a:prstClr val="black"/>
              </a:solidFill>
              <a:latin typeface="Arial Narrow" panose="020B0606020202030204" pitchFamily="34" charset="0"/>
            </a:endParaRPr>
          </a:p>
          <a:p>
            <a:pPr marL="342900" indent="-342900" algn="just" defTabSz="514350" rtl="0">
              <a:lnSpc>
                <a:spcPct val="150000"/>
              </a:lnSpc>
              <a:buFont typeface="Arial" panose="020B0604020202020204" pitchFamily="34" charset="0"/>
              <a:buChar char="•"/>
            </a:pPr>
            <a:r>
              <a:rPr lang="it" sz="2800" b="0" i="0" u="none" baseline="0" dirty="0">
                <a:solidFill>
                  <a:srgbClr val="241E4E"/>
                </a:solidFill>
                <a:latin typeface="Brandon-Grotesque"/>
              </a:rPr>
              <a:t>Strategie per un contatto e un'interazione adeguati, positivi ed efficaci con persone con ASD</a:t>
            </a:r>
          </a:p>
          <a:p>
            <a:pPr marL="342900" indent="-342900" algn="just" defTabSz="514350" rtl="0">
              <a:lnSpc>
                <a:spcPct val="150000"/>
              </a:lnSpc>
              <a:buFont typeface="Arial" panose="020B0604020202020204" pitchFamily="34" charset="0"/>
              <a:buChar char="•"/>
            </a:pPr>
            <a:r>
              <a:rPr lang="it" sz="2800" b="0" i="0" u="none" baseline="0" dirty="0">
                <a:solidFill>
                  <a:srgbClr val="241E4E"/>
                </a:solidFill>
                <a:latin typeface="Brandon-Grotesque"/>
              </a:rPr>
              <a:t>Caratteristiche dei servizi comunitari e il loro impatto sulla fruibilità per le persone con ASD</a:t>
            </a:r>
          </a:p>
        </p:txBody>
      </p:sp>
    </p:spTree>
    <p:extLst>
      <p:ext uri="{BB962C8B-B14F-4D97-AF65-F5344CB8AC3E}">
        <p14:creationId xmlns:p14="http://schemas.microsoft.com/office/powerpoint/2010/main" val="29016521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40</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7938" marR="543560" algn="ctr" rtl="0">
              <a:spcBef>
                <a:spcPts val="750"/>
              </a:spcBef>
              <a:tabLst>
                <a:tab pos="593725" algn="l"/>
              </a:tabLst>
              <a:defRPr/>
            </a:pPr>
            <a:r>
              <a:rPr lang="it" sz="2400" b="0" i="0" u="none" baseline="0" dirty="0">
                <a:latin typeface="Arial Narrow" panose="020B0606020202030204" pitchFamily="34" charset="0"/>
              </a:rPr>
              <a:t>Le persone con autismo possono avere difficoltà di linguaggio, sia a livello espressivo (comunicare con le altre persone) sia a livello ricettivo (capire ciò che le altre persone stanno comunicando).</a:t>
            </a:r>
          </a:p>
          <a:p>
            <a:pPr marL="7938" marR="543560" algn="ctr" rtl="0">
              <a:spcBef>
                <a:spcPts val="750"/>
              </a:spcBef>
              <a:tabLst>
                <a:tab pos="593725" algn="l"/>
              </a:tabLst>
              <a:defRPr/>
            </a:pPr>
            <a:endParaRPr lang="it" sz="2400" b="0" i="0" u="none" baseline="0" dirty="0">
              <a:latin typeface="Arial Narrow" panose="020B0606020202030204" pitchFamily="34" charset="0"/>
            </a:endParaRPr>
          </a:p>
          <a:p>
            <a:pPr marL="7938" algn="ctr" rtl="0">
              <a:spcBef>
                <a:spcPts val="950"/>
              </a:spcBef>
              <a:tabLst>
                <a:tab pos="593725" algn="l"/>
              </a:tabLst>
              <a:defRPr/>
            </a:pPr>
            <a:r>
              <a:rPr lang="it" sz="2400" b="0" i="0" u="none" baseline="0" dirty="0">
                <a:latin typeface="Arial Narrow" panose="020B0606020202030204" pitchFamily="34" charset="0"/>
              </a:rPr>
              <a:t>Potrebbero ad esempio:</a:t>
            </a:r>
            <a:endParaRPr lang="it" sz="2400" dirty="0">
              <a:latin typeface="Arial Narrow" panose="020B0606020202030204" pitchFamily="34" charset="0"/>
            </a:endParaRPr>
          </a:p>
          <a:p>
            <a:pPr marL="350838" marR="567690" lvl="1" indent="-342900" algn="ctr" rtl="0">
              <a:spcBef>
                <a:spcPts val="475"/>
              </a:spcBef>
              <a:buClr>
                <a:srgbClr val="650260"/>
              </a:buClr>
              <a:buSzPts val="1400"/>
              <a:buFont typeface="Arial" panose="020B0604020202020204" pitchFamily="34" charset="0"/>
              <a:buChar char="•"/>
              <a:tabLst>
                <a:tab pos="593725" algn="l"/>
              </a:tabLst>
              <a:defRPr/>
            </a:pPr>
            <a:r>
              <a:rPr lang="it" sz="2400" b="0" i="0" u="none" baseline="0" dirty="0">
                <a:latin typeface="Arial Narrow" panose="020B0606020202030204" pitchFamily="34" charset="0"/>
              </a:rPr>
              <a:t>avere difficoltà a iniziare o portare avanti un dialogo (perdono interesse velocemente, continuano a parlare se gli altri non sono interessati, interrompono quando qualcun altro sta parlando);</a:t>
            </a:r>
            <a:endParaRPr lang="it" sz="2400" dirty="0">
              <a:latin typeface="Arial Narrow" panose="020B0606020202030204" pitchFamily="34" charset="0"/>
            </a:endParaRPr>
          </a:p>
          <a:p>
            <a:pPr marL="350838" lvl="1" indent="-342900" algn="ctr" rtl="0">
              <a:buClr>
                <a:srgbClr val="650260"/>
              </a:buClr>
              <a:buSzPts val="1400"/>
              <a:buFont typeface="Arial" panose="020B0604020202020204" pitchFamily="34" charset="0"/>
              <a:buChar char="•"/>
              <a:tabLst>
                <a:tab pos="593725" algn="l"/>
              </a:tabLst>
              <a:defRPr/>
            </a:pPr>
            <a:r>
              <a:rPr lang="it" sz="2400" b="0" i="0" u="none" baseline="0" dirty="0">
                <a:latin typeface="Arial Narrow" panose="020B0606020202030204" pitchFamily="34" charset="0"/>
              </a:rPr>
              <a:t>interpretare in modo errato le espressioni facciali, il tono della voce e il linguaggio del corpo;</a:t>
            </a:r>
            <a:endParaRPr lang="it" sz="2400" dirty="0">
              <a:latin typeface="Arial Narrow" panose="020B0606020202030204" pitchFamily="34" charset="0"/>
            </a:endParaRPr>
          </a:p>
          <a:p>
            <a:pPr marL="350838" lvl="1" indent="-342900" algn="ctr" rtl="0">
              <a:spcBef>
                <a:spcPts val="25"/>
              </a:spcBef>
              <a:buClr>
                <a:srgbClr val="650260"/>
              </a:buClr>
              <a:buSzPts val="1400"/>
              <a:buFont typeface="Arial" panose="020B0604020202020204" pitchFamily="34" charset="0"/>
              <a:buChar char="•"/>
              <a:tabLst>
                <a:tab pos="593725" algn="l"/>
              </a:tabLst>
              <a:defRPr/>
            </a:pPr>
            <a:r>
              <a:rPr lang="it" sz="2400" b="0" i="0" u="none" baseline="0" dirty="0">
                <a:latin typeface="Arial Narrow" panose="020B0606020202030204" pitchFamily="34" charset="0"/>
              </a:rPr>
              <a:t>prendere le istruzioni alla lettera (ad esempio “è stato sconvolgente”);</a:t>
            </a:r>
            <a:endParaRPr lang="it" sz="2400" dirty="0">
              <a:latin typeface="Arial Narrow" panose="020B0606020202030204" pitchFamily="34" charset="0"/>
            </a:endParaRPr>
          </a:p>
          <a:p>
            <a:pPr marL="350838" lvl="1" indent="-342900" algn="ctr" rtl="0">
              <a:spcBef>
                <a:spcPts val="30"/>
              </a:spcBef>
              <a:buClr>
                <a:srgbClr val="650260"/>
              </a:buClr>
              <a:buSzPts val="1400"/>
              <a:buFont typeface="Arial" panose="020B0604020202020204" pitchFamily="34" charset="0"/>
              <a:buChar char="•"/>
              <a:tabLst>
                <a:tab pos="593725" algn="l"/>
              </a:tabLst>
              <a:defRPr/>
            </a:pPr>
            <a:r>
              <a:rPr lang="it" sz="2400" b="0" i="0" u="none" baseline="0" dirty="0">
                <a:latin typeface="Arial Narrow" panose="020B0606020202030204" pitchFamily="34" charset="0"/>
              </a:rPr>
              <a:t>fare commenti inaspettati o insensibili;</a:t>
            </a:r>
            <a:endParaRPr lang="it" sz="2400" dirty="0">
              <a:latin typeface="Arial Narrow" panose="020B0606020202030204" pitchFamily="34" charset="0"/>
            </a:endParaRPr>
          </a:p>
          <a:p>
            <a:pPr marL="350838" lvl="1" indent="-342900" algn="ctr" rtl="0">
              <a:spcBef>
                <a:spcPts val="25"/>
              </a:spcBef>
              <a:buClr>
                <a:srgbClr val="650260"/>
              </a:buClr>
              <a:buSzPts val="1400"/>
              <a:buFont typeface="Arial" panose="020B0604020202020204" pitchFamily="34" charset="0"/>
              <a:buChar char="•"/>
              <a:tabLst>
                <a:tab pos="593725" algn="l"/>
              </a:tabLst>
              <a:defRPr/>
            </a:pPr>
            <a:r>
              <a:rPr lang="it" sz="2400" b="0" i="0" u="none" baseline="0" dirty="0">
                <a:latin typeface="Arial Narrow" panose="020B0606020202030204" pitchFamily="34" charset="0"/>
              </a:rPr>
              <a:t>avere difficoltà a comprendere il sarcasmo, l'ironia o le metafore.</a:t>
            </a:r>
            <a:endParaRPr lang="it" sz="2400" dirty="0">
              <a:latin typeface="Arial Narrow" panose="020B0606020202030204" pitchFamily="34" charset="0"/>
            </a:endParaRPr>
          </a:p>
          <a:p>
            <a:pPr marL="350838" lvl="1" indent="-342900" algn="ctr" rtl="0">
              <a:spcBef>
                <a:spcPts val="25"/>
              </a:spcBef>
              <a:buClr>
                <a:srgbClr val="650260"/>
              </a:buClr>
              <a:buSzPts val="1400"/>
              <a:buFont typeface="Arial" panose="020B0604020202020204" pitchFamily="34" charset="0"/>
              <a:buChar char="•"/>
              <a:tabLst>
                <a:tab pos="593725" algn="l"/>
              </a:tabLst>
              <a:defRPr/>
            </a:pPr>
            <a:r>
              <a:rPr lang="it" sz="2400" b="0" i="0" u="none" baseline="0" dirty="0">
                <a:latin typeface="Arial Narrow" panose="020B0606020202030204" pitchFamily="34" charset="0"/>
              </a:rPr>
              <a:t>usare un linguaggio che sembra eccessivamente formale e stucchevole.</a:t>
            </a:r>
            <a:endParaRPr lang="it" sz="2400" dirty="0">
              <a:latin typeface="Arial Narrow" panose="020B0606020202030204" pitchFamily="34" charset="0"/>
            </a:endParaRPr>
          </a:p>
        </p:txBody>
      </p:sp>
    </p:spTree>
    <p:extLst>
      <p:ext uri="{BB962C8B-B14F-4D97-AF65-F5344CB8AC3E}">
        <p14:creationId xmlns:p14="http://schemas.microsoft.com/office/powerpoint/2010/main" val="966181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41</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16510" algn="ctr" rtl="0">
              <a:lnSpc>
                <a:spcPct val="122000"/>
              </a:lnSpc>
              <a:spcBef>
                <a:spcPts val="665"/>
              </a:spcBef>
              <a:defRPr/>
            </a:pPr>
            <a:r>
              <a:rPr lang="it" sz="2400" b="0" i="0" u="none" baseline="0">
                <a:latin typeface="Arial Narrow" panose="020B0606020202030204" pitchFamily="34" charset="0"/>
              </a:rPr>
              <a:t>Alcune persone con autismo sono estremamente loquaci, mentre altre sono estremamente silenziose. I clienti che sono silenziosi possono avere bassa autostima o mancanza di fiducia nella propria capacità comunicativa, o possono trovare difficile capire ciò che è stato detto e dare una risposta. </a:t>
            </a:r>
          </a:p>
          <a:p>
            <a:pPr marL="449580" marR="16510" algn="ctr" rtl="0">
              <a:lnSpc>
                <a:spcPct val="122000"/>
              </a:lnSpc>
              <a:spcBef>
                <a:spcPts val="665"/>
              </a:spcBef>
              <a:defRPr/>
            </a:pPr>
            <a:r>
              <a:rPr lang="it" sz="2400" b="0" i="0" u="none" baseline="0">
                <a:latin typeface="Arial Narrow" panose="020B0606020202030204" pitchFamily="34" charset="0"/>
              </a:rPr>
              <a:t>Le persone estremamente chiacchierone possono sembrare persone con cui è più facili lavorare. Tuttavia, un cliente loquace può parlare di un particolare argomento a cui è interessato mentre può trovare difficile partecipare a qualsiasi altra cosa che gli venga detta.</a:t>
            </a:r>
          </a:p>
          <a:p>
            <a:pPr marL="449580" marR="16510" algn="ctr" rtl="0">
              <a:lnSpc>
                <a:spcPct val="122000"/>
              </a:lnSpc>
              <a:spcBef>
                <a:spcPts val="665"/>
              </a:spcBef>
              <a:defRPr/>
            </a:pPr>
            <a:r>
              <a:rPr lang="it" sz="2400" b="0" i="0" u="none" baseline="0">
                <a:latin typeface="Arial Narrow" panose="020B0606020202030204" pitchFamily="34" charset="0"/>
              </a:rPr>
              <a:t>Se il cliente sta parlando senza sosta, è bene spiegargli gentilmente che vorresti andare avanti e parlare di qualcos'altro. Alcune persone con autismo possono parlare eccessivamente di un argomento come un modo per calmarsi e ridurre l'ansia, pertanto è bene essere consapevoli di questo aspetto. </a:t>
            </a:r>
            <a:endParaRPr lang="it" sz="2400" dirty="0">
              <a:latin typeface="Arial Narrow" panose="020B0606020202030204" pitchFamily="34" charset="0"/>
            </a:endParaRPr>
          </a:p>
        </p:txBody>
      </p:sp>
    </p:spTree>
    <p:extLst>
      <p:ext uri="{BB962C8B-B14F-4D97-AF65-F5344CB8AC3E}">
        <p14:creationId xmlns:p14="http://schemas.microsoft.com/office/powerpoint/2010/main" val="13946013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42</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700" b="1" i="0" u="none" cap="small" baseline="0" dirty="0">
                <a:solidFill>
                  <a:srgbClr val="B32C16">
                    <a:lumMod val="75000"/>
                  </a:srgbClr>
                </a:solidFill>
                <a:latin typeface="Arial Rounded MT Bold" pitchFamily="34" charset="0"/>
              </a:rPr>
              <a:t> </a:t>
            </a:r>
            <a:r>
              <a:rPr lang="it" sz="2700" b="0" i="0" u="none" baseline="0" dirty="0">
                <a:latin typeface="Arial Narrow" panose="020B0606020202030204" pitchFamily="34" charset="0"/>
              </a:rPr>
              <a:t>Gli adulti con autismo hanno diversi gradi di abilità nella lettura e nella scrittura.</a:t>
            </a:r>
          </a:p>
          <a:p>
            <a:pPr algn="ctr" rtl="0">
              <a:defRPr/>
            </a:pPr>
            <a:r>
              <a:rPr lang="it" sz="2700" b="0" i="0" u="none" baseline="0" dirty="0">
                <a:latin typeface="Arial Narrow" panose="020B0606020202030204" pitchFamily="34" charset="0"/>
              </a:rPr>
              <a:t>Alcuni possono avere difficoltà a interpretare ed elaborare lettere o documenti scritti.</a:t>
            </a:r>
          </a:p>
          <a:p>
            <a:pPr algn="ctr" rtl="0">
              <a:defRPr/>
            </a:pPr>
            <a:r>
              <a:rPr lang="it" sz="2700" b="0" i="0" u="none" baseline="0" dirty="0">
                <a:latin typeface="Arial Narrow" panose="020B0606020202030204" pitchFamily="34" charset="0"/>
              </a:rPr>
              <a:t>In alcune occasioni, dovrete aiutarli a elaborare informazioni relative ad appuntamenti, servizi, prodotti o procedure.</a:t>
            </a:r>
          </a:p>
          <a:p>
            <a:pPr algn="ctr" rtl="0">
              <a:defRPr/>
            </a:pPr>
            <a:r>
              <a:rPr lang="it" sz="2700" b="0" i="0" u="none" baseline="0" dirty="0">
                <a:latin typeface="Arial Narrow" panose="020B0606020202030204" pitchFamily="34" charset="0"/>
              </a:rPr>
              <a:t> </a:t>
            </a:r>
          </a:p>
          <a:p>
            <a:pPr algn="ctr" rtl="0">
              <a:defRPr/>
            </a:pPr>
            <a:endParaRPr lang="it" sz="2700" dirty="0">
              <a:latin typeface="Arial Narrow" panose="020B0606020202030204" pitchFamily="34" charset="0"/>
            </a:endParaRPr>
          </a:p>
          <a:p>
            <a:pPr algn="ctr" rtl="0">
              <a:defRPr/>
            </a:pPr>
            <a:r>
              <a:rPr lang="it" sz="2700" b="0" i="0" u="none" baseline="0" dirty="0">
                <a:latin typeface="Arial Narrow" panose="020B0606020202030204" pitchFamily="34" charset="0"/>
              </a:rPr>
              <a:t>Assicuratevi di dare informazioni per iscritto, evitando immagini complicate e colori che possano distrarre.</a:t>
            </a:r>
          </a:p>
          <a:p>
            <a:pPr algn="ctr" rtl="0">
              <a:defRPr/>
            </a:pPr>
            <a:endParaRPr lang="it" sz="2700" b="0" i="0" u="none" baseline="0" dirty="0">
              <a:latin typeface="Arial Narrow" panose="020B0606020202030204" pitchFamily="34" charset="0"/>
            </a:endParaRPr>
          </a:p>
          <a:p>
            <a:pPr algn="ctr" rtl="0">
              <a:defRPr/>
            </a:pPr>
            <a:r>
              <a:rPr lang="it" sz="2700" b="0" i="0" u="none" baseline="0" dirty="0">
                <a:latin typeface="Arial Narrow" panose="020B0606020202030204" pitchFamily="34" charset="0"/>
              </a:rPr>
              <a:t>Siate consapevoli che le persone con ASD hanno una comprensione letterale del testo.</a:t>
            </a:r>
          </a:p>
        </p:txBody>
      </p:sp>
    </p:spTree>
    <p:extLst>
      <p:ext uri="{BB962C8B-B14F-4D97-AF65-F5344CB8AC3E}">
        <p14:creationId xmlns:p14="http://schemas.microsoft.com/office/powerpoint/2010/main" val="4050861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43</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3200" b="1" i="0" u="none" cap="small" baseline="0">
                <a:solidFill>
                  <a:srgbClr val="B32C16">
                    <a:lumMod val="75000"/>
                  </a:srgbClr>
                </a:solidFill>
                <a:latin typeface="Arial Rounded MT Bold" pitchFamily="34" charset="0"/>
              </a:rPr>
              <a:t> </a:t>
            </a:r>
            <a:r>
              <a:rPr lang="it" sz="2400" b="0" i="0" u="none" baseline="0">
                <a:latin typeface="Arial Narrow" panose="020B0606020202030204" pitchFamily="34" charset="0"/>
              </a:rPr>
              <a:t>È importante far sapere alle persone che possono fare domande se non capiscono ciò che è stato detto. A seconda del loro livello di abilità, possono trovare utile prendere appunti. Potreste anche voler dare al vostro cliente informazioni chiare e scritte su ciò che avete discusso, in modo che possa portarle con sé come riferimento. </a:t>
            </a:r>
            <a:endParaRPr lang="it" sz="2400" dirty="0">
              <a:latin typeface="Arial Narrow" panose="020B0606020202030204" pitchFamily="34" charset="0"/>
            </a:endParaRPr>
          </a:p>
          <a:p>
            <a:pPr algn="ctr" rtl="0">
              <a:defRPr/>
            </a:pPr>
            <a:endParaRPr lang="it" sz="2400" dirty="0">
              <a:latin typeface="Arial Narrow" panose="020B0606020202030204" pitchFamily="34" charset="0"/>
            </a:endParaRPr>
          </a:p>
          <a:p>
            <a:pPr algn="ctr" rtl="0">
              <a:defRPr/>
            </a:pPr>
            <a:r>
              <a:rPr lang="it" sz="2400" b="0" i="0" u="none" baseline="0">
                <a:latin typeface="Arial Narrow" panose="020B0606020202030204" pitchFamily="34" charset="0"/>
              </a:rPr>
              <a:t>Ad esempio, se lavorate nel settore delle telecomunicazioni e avete un cliente con ASD interessato a un nuovo telefono o contratto, dovreste dargli informazioni chiare, in piccoli pezzi, evitando troppe informazioni tecniche nella stessa frase.</a:t>
            </a:r>
          </a:p>
          <a:p>
            <a:pPr algn="ctr" rtl="0">
              <a:defRPr/>
            </a:pPr>
            <a:endParaRPr lang="it" sz="2400" dirty="0">
              <a:latin typeface="Arial Narrow" panose="020B0606020202030204" pitchFamily="34" charset="0"/>
            </a:endParaRPr>
          </a:p>
          <a:p>
            <a:pPr algn="ctr" rtl="0">
              <a:defRPr/>
            </a:pPr>
            <a:r>
              <a:rPr lang="it" sz="2400" b="0" i="0" u="none" baseline="0">
                <a:latin typeface="Arial Narrow" panose="020B0606020202030204" pitchFamily="34" charset="0"/>
              </a:rPr>
              <a:t>Cercate di evitare immagini complicate e colori che possano distrarre.</a:t>
            </a:r>
          </a:p>
          <a:p>
            <a:pPr algn="ctr" rtl="0">
              <a:defRPr/>
            </a:pPr>
            <a:r>
              <a:rPr lang="it" sz="2400" b="0" i="0" u="none" baseline="0">
                <a:latin typeface="Arial Narrow" panose="020B0606020202030204" pitchFamily="34" charset="0"/>
              </a:rPr>
              <a:t>Siate consapevoli che le persone con ASD hanno una comprensione letterale del testo.</a:t>
            </a:r>
            <a:endParaRPr lang="it" sz="3200" dirty="0">
              <a:latin typeface="Arial Narrow" panose="020B0606020202030204" pitchFamily="34" charset="0"/>
            </a:endParaRPr>
          </a:p>
        </p:txBody>
      </p:sp>
    </p:spTree>
    <p:extLst>
      <p:ext uri="{BB962C8B-B14F-4D97-AF65-F5344CB8AC3E}">
        <p14:creationId xmlns:p14="http://schemas.microsoft.com/office/powerpoint/2010/main" val="4277893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44</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lnSpc>
                <a:spcPts val="1420"/>
              </a:lnSpc>
              <a:buClr>
                <a:srgbClr val="650260"/>
              </a:buClr>
              <a:buSzPts val="1400"/>
              <a:tabLst>
                <a:tab pos="144145" algn="l"/>
              </a:tabLst>
              <a:defRPr/>
            </a:pPr>
            <a:endParaRPr lang="it" sz="2800" dirty="0">
              <a:solidFill>
                <a:srgbClr val="0B0C0C"/>
              </a:solidFill>
              <a:latin typeface="GDS Transport"/>
            </a:endParaRPr>
          </a:p>
          <a:p>
            <a:pPr algn="ctr" rtl="0">
              <a:buClr>
                <a:srgbClr val="650260"/>
              </a:buClr>
              <a:buSzPts val="1400"/>
              <a:tabLst>
                <a:tab pos="144145" algn="l"/>
              </a:tabLst>
              <a:defRPr/>
            </a:pPr>
            <a:r>
              <a:rPr lang="it" sz="2800" b="0" i="0" u="none" baseline="0">
                <a:latin typeface="Arial Narrow" panose="020B0606020202030204" pitchFamily="34" charset="0"/>
              </a:rPr>
              <a:t>Per catturare l’attenzione della persona con cui state parlando, pronunciate il suo nome.</a:t>
            </a:r>
            <a:endParaRPr lang="it" sz="2800" dirty="0">
              <a:latin typeface="Arial Narrow" panose="020B0606020202030204" pitchFamily="34" charset="0"/>
            </a:endParaRPr>
          </a:p>
          <a:p>
            <a:pPr marR="309880" algn="ctr" rtl="0">
              <a:spcBef>
                <a:spcPts val="25"/>
              </a:spcBef>
              <a:buClr>
                <a:srgbClr val="650260"/>
              </a:buClr>
              <a:buSzPts val="1400"/>
              <a:tabLst>
                <a:tab pos="144145" algn="l"/>
              </a:tabLst>
              <a:defRPr/>
            </a:pPr>
            <a:r>
              <a:rPr lang="it" sz="2800" b="0" i="0" u="none" baseline="0">
                <a:latin typeface="Arial Narrow" panose="020B0606020202030204" pitchFamily="34" charset="0"/>
              </a:rPr>
              <a:t>Cercate di fare domande chiuse piuttosto che domande aperte (ad esempio:</a:t>
            </a:r>
          </a:p>
          <a:p>
            <a:pPr marR="309880" algn="ctr" rtl="0">
              <a:spcBef>
                <a:spcPts val="25"/>
              </a:spcBef>
              <a:buClr>
                <a:srgbClr val="650260"/>
              </a:buClr>
              <a:buSzPts val="1400"/>
              <a:tabLst>
                <a:tab pos="144145" algn="l"/>
              </a:tabLst>
              <a:defRPr/>
            </a:pPr>
            <a:r>
              <a:rPr lang="it" sz="2800" b="0" i="0" u="none" baseline="0">
                <a:latin typeface="Arial Narrow" panose="020B0606020202030204" pitchFamily="34" charset="0"/>
              </a:rPr>
              <a:t> “Quante stanze vorresti che avesse la casa?” piuttosto che “Dimmi come immagini la tua casa”).</a:t>
            </a:r>
          </a:p>
          <a:p>
            <a:pPr marR="309880" algn="ctr" rtl="0">
              <a:spcBef>
                <a:spcPts val="25"/>
              </a:spcBef>
              <a:buClr>
                <a:srgbClr val="650260"/>
              </a:buClr>
              <a:buSzPts val="1400"/>
              <a:tabLst>
                <a:tab pos="144145" algn="l"/>
              </a:tabLst>
              <a:defRPr/>
            </a:pPr>
            <a:endParaRPr lang="it" sz="2800" dirty="0">
              <a:latin typeface="Arial Narrow" panose="020B0606020202030204" pitchFamily="34" charset="0"/>
            </a:endParaRPr>
          </a:p>
          <a:p>
            <a:pPr algn="ctr" rtl="0">
              <a:buClr>
                <a:srgbClr val="650260"/>
              </a:buClr>
              <a:buSzPts val="1400"/>
              <a:tabLst>
                <a:tab pos="144145" algn="l"/>
              </a:tabLst>
              <a:defRPr/>
            </a:pPr>
            <a:r>
              <a:rPr lang="it" sz="2800" b="0" i="0" u="none" baseline="0">
                <a:latin typeface="Arial Narrow" panose="020B0606020202030204" pitchFamily="34" charset="0"/>
              </a:rPr>
              <a:t>Siate consapevoli che il cliente può interpretare il linguaggio alla lettera.</a:t>
            </a:r>
          </a:p>
          <a:p>
            <a:pPr algn="ctr" rtl="0">
              <a:buClr>
                <a:srgbClr val="650260"/>
              </a:buClr>
              <a:buSzPts val="1400"/>
              <a:tabLst>
                <a:tab pos="144145" algn="l"/>
              </a:tabLst>
              <a:defRPr/>
            </a:pPr>
            <a:endParaRPr lang="it" sz="2800" dirty="0">
              <a:latin typeface="Arial Narrow" panose="020B0606020202030204" pitchFamily="34" charset="0"/>
            </a:endParaRPr>
          </a:p>
          <a:p>
            <a:pPr algn="ctr" rtl="0">
              <a:buClr>
                <a:srgbClr val="650260"/>
              </a:buClr>
              <a:buSzPts val="1400"/>
              <a:tabLst>
                <a:tab pos="144145" algn="l"/>
              </a:tabLst>
              <a:defRPr/>
            </a:pPr>
            <a:r>
              <a:rPr lang="it" sz="2800" b="0" i="0" u="none" baseline="0">
                <a:latin typeface="Arial Narrow" panose="020B0606020202030204" pitchFamily="34" charset="0"/>
              </a:rPr>
              <a:t> Evitate domande ipotetiche, come:</a:t>
            </a:r>
          </a:p>
          <a:p>
            <a:pPr algn="ctr" rtl="0">
              <a:buClr>
                <a:srgbClr val="650260"/>
              </a:buClr>
              <a:buSzPts val="1400"/>
              <a:tabLst>
                <a:tab pos="144145" algn="l"/>
              </a:tabLst>
              <a:defRPr/>
            </a:pPr>
            <a:r>
              <a:rPr lang="it" sz="2800" b="0" i="0" u="none" baseline="0">
                <a:latin typeface="Arial Narrow" panose="020B0606020202030204" pitchFamily="34" charset="0"/>
              </a:rPr>
              <a:t>“se potessimo farle un'offerta migliore, si abbonerebbe al nostro servizio?”</a:t>
            </a:r>
          </a:p>
          <a:p>
            <a:pPr algn="ctr" rtl="0">
              <a:buClr>
                <a:srgbClr val="650260"/>
              </a:buClr>
              <a:buSzPts val="1400"/>
              <a:tabLst>
                <a:tab pos="144145" algn="l"/>
              </a:tabLst>
              <a:defRPr/>
            </a:pPr>
            <a:r>
              <a:rPr lang="it" sz="2800" b="0" i="0" u="none" baseline="0">
                <a:latin typeface="Arial Narrow" panose="020B0606020202030204" pitchFamily="34" charset="0"/>
              </a:rPr>
              <a:t>Chiedete invece: “Possiamo offrirle il contratto A e il contratto B. Quale preferisce?”</a:t>
            </a:r>
          </a:p>
        </p:txBody>
      </p:sp>
    </p:spTree>
    <p:extLst>
      <p:ext uri="{BB962C8B-B14F-4D97-AF65-F5344CB8AC3E}">
        <p14:creationId xmlns:p14="http://schemas.microsoft.com/office/powerpoint/2010/main" val="2525765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45</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rtl="0">
              <a:spcBef>
                <a:spcPts val="670"/>
              </a:spcBef>
              <a:defRPr/>
            </a:pPr>
            <a:r>
              <a:rPr lang="it" sz="2600" b="0" i="0" u="none" baseline="0" dirty="0">
                <a:latin typeface="Arial Narrow" panose="020B0606020202030204" pitchFamily="34" charset="0"/>
              </a:rPr>
              <a:t>La gestione del tempo può essere un problema per alcune persone con autismo, e possono presentarsi agli appuntamenti molto presto o molto tardi.</a:t>
            </a:r>
            <a:endParaRPr lang="it" sz="2600" dirty="0">
              <a:latin typeface="Arial Narrow" panose="020B0606020202030204" pitchFamily="34" charset="0"/>
            </a:endParaRPr>
          </a:p>
          <a:p>
            <a:pPr algn="ctr" rtl="0">
              <a:defRPr/>
            </a:pPr>
            <a:endParaRPr lang="it" sz="2600" dirty="0">
              <a:latin typeface="Arial Narrow" panose="020B0606020202030204" pitchFamily="34" charset="0"/>
            </a:endParaRPr>
          </a:p>
          <a:p>
            <a:pPr algn="ctr" rtl="0">
              <a:defRPr/>
            </a:pPr>
            <a:r>
              <a:rPr lang="it" sz="2600" b="0" i="0" u="none" baseline="0" dirty="0">
                <a:latin typeface="Arial Narrow" panose="020B0606020202030204" pitchFamily="34" charset="0"/>
              </a:rPr>
              <a:t>Cercate di essere comprensivi e di non offendervi.</a:t>
            </a:r>
          </a:p>
          <a:p>
            <a:pPr algn="ctr" rtl="0">
              <a:defRPr/>
            </a:pPr>
            <a:r>
              <a:rPr lang="it" sz="2600" b="0" i="0" u="none" baseline="0" dirty="0">
                <a:latin typeface="Arial Narrow" panose="020B0606020202030204" pitchFamily="34" charset="0"/>
              </a:rPr>
              <a:t>Se c'è bisogno di fissare un altro appuntamento, assicuratevi che lo ricevano per iscritto; assicuratevi inoltre che il vostro cliente abbia capito quando è stato fissato il nuovo appuntamento e che è importante che sia puntuale.</a:t>
            </a:r>
          </a:p>
          <a:p>
            <a:pPr algn="ctr" rtl="0">
              <a:defRPr/>
            </a:pPr>
            <a:endParaRPr lang="it" sz="2600" b="0" i="0" u="none" baseline="0" dirty="0">
              <a:latin typeface="Arial Narrow" panose="020B0606020202030204" pitchFamily="34" charset="0"/>
            </a:endParaRPr>
          </a:p>
          <a:p>
            <a:pPr algn="ctr" rtl="0">
              <a:defRPr/>
            </a:pPr>
            <a:endParaRPr lang="it" sz="2600" b="0" i="0" u="none" baseline="0" dirty="0">
              <a:latin typeface="Arial Narrow" panose="020B0606020202030204" pitchFamily="34" charset="0"/>
            </a:endParaRPr>
          </a:p>
          <a:p>
            <a:pPr algn="ctr" rtl="0">
              <a:defRPr/>
            </a:pPr>
            <a:endParaRPr lang="it" sz="2600" dirty="0">
              <a:latin typeface="Arial Narrow" panose="020B0606020202030204" pitchFamily="34" charset="0"/>
            </a:endParaRPr>
          </a:p>
          <a:p>
            <a:pPr algn="ctr" rtl="0">
              <a:defRPr/>
            </a:pPr>
            <a:r>
              <a:rPr lang="it" sz="2600" b="0" i="0" u="none" baseline="0" dirty="0">
                <a:latin typeface="Arial Narrow" panose="020B0606020202030204" pitchFamily="34" charset="0"/>
              </a:rPr>
              <a:t>Naturalmente, è altrettanto importante che anche voi siate puntuali.</a:t>
            </a:r>
          </a:p>
          <a:p>
            <a:pPr algn="ctr" rtl="0">
              <a:defRPr/>
            </a:pPr>
            <a:r>
              <a:rPr lang="it" sz="2600" b="0" i="0" u="none" baseline="0" dirty="0">
                <a:latin typeface="Arial Narrow" panose="020B0606020202030204" pitchFamily="34" charset="0"/>
              </a:rPr>
              <a:t>Se siete in ritardo, assicuratevi che la persona venga informata, contattandola preferibilmente via SMS.</a:t>
            </a:r>
          </a:p>
        </p:txBody>
      </p:sp>
    </p:spTree>
    <p:extLst>
      <p:ext uri="{BB962C8B-B14F-4D97-AF65-F5344CB8AC3E}">
        <p14:creationId xmlns:p14="http://schemas.microsoft.com/office/powerpoint/2010/main" val="1014552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46</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27305" algn="ctr" rtl="0">
              <a:lnSpc>
                <a:spcPct val="122000"/>
              </a:lnSpc>
              <a:spcBef>
                <a:spcPts val="5"/>
              </a:spcBef>
              <a:defRPr/>
            </a:pPr>
            <a:r>
              <a:rPr lang="it" sz="2800" b="0" i="0" u="none" baseline="0">
                <a:latin typeface="Arial Narrow" panose="020B0606020202030204" pitchFamily="34" charset="0"/>
              </a:rPr>
              <a:t>Un cambiamento inaspettato è molto stressante per le persone con autismo perché non sono in grado di capire cosa succederà dopo, cosa ci si aspetta da loro e come dovrebbero reagire. Questo può portare a un grave senso di angoscia che a sua volta può scatenare una reazione comportamentale estrema.</a:t>
            </a:r>
            <a:endParaRPr lang="it" sz="2800" dirty="0">
              <a:latin typeface="Arial Narrow" panose="020B0606020202030204" pitchFamily="34" charset="0"/>
            </a:endParaRPr>
          </a:p>
          <a:p>
            <a:pPr algn="ctr" rtl="0">
              <a:spcBef>
                <a:spcPts val="40"/>
              </a:spcBef>
              <a:defRPr/>
            </a:pPr>
            <a:r>
              <a:rPr lang="it" sz="2800" b="0" i="0" u="none" baseline="0">
                <a:latin typeface="Arial Narrow" panose="020B0606020202030204" pitchFamily="34" charset="0"/>
              </a:rPr>
              <a:t> </a:t>
            </a:r>
            <a:endParaRPr lang="it" sz="2800" dirty="0">
              <a:latin typeface="Arial Narrow" panose="020B0606020202030204" pitchFamily="34" charset="0"/>
            </a:endParaRPr>
          </a:p>
          <a:p>
            <a:pPr algn="ctr" rtl="0">
              <a:defRPr/>
            </a:pPr>
            <a:r>
              <a:rPr lang="it" sz="2800" b="0" i="0" u="none" baseline="0">
                <a:latin typeface="Arial Narrow" panose="020B0606020202030204" pitchFamily="34" charset="0"/>
              </a:rPr>
              <a:t>Per il vostro cliente può essere utile parlare di diversi scenari e possibili risultati, e di cosa fare in situazioni imprevedibili. </a:t>
            </a:r>
          </a:p>
        </p:txBody>
      </p:sp>
    </p:spTree>
    <p:extLst>
      <p:ext uri="{BB962C8B-B14F-4D97-AF65-F5344CB8AC3E}">
        <p14:creationId xmlns:p14="http://schemas.microsoft.com/office/powerpoint/2010/main" val="1249647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47</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800" b="0" i="0" u="none" baseline="0">
                <a:latin typeface="Arial Narrow" panose="020B0606020202030204" pitchFamily="34" charset="0"/>
              </a:rPr>
              <a:t>Informate i vostri colleghi sulle esigenze particolari del cliente. </a:t>
            </a:r>
          </a:p>
          <a:p>
            <a:pPr algn="ctr" rtl="0">
              <a:defRPr/>
            </a:pPr>
            <a:r>
              <a:rPr lang="it" sz="2800" b="0" i="0" u="none" baseline="0">
                <a:latin typeface="Arial Narrow" panose="020B0606020202030204" pitchFamily="34" charset="0"/>
              </a:rPr>
              <a:t>Se avete un cliente con ASD ma vi capita di essere assenti o in ferie, un altro membro del personale dovrebbe sapere come assisterlo.</a:t>
            </a:r>
          </a:p>
          <a:p>
            <a:pPr algn="ctr" rtl="0">
              <a:defRPr/>
            </a:pPr>
            <a:endParaRPr lang="it" sz="2800" dirty="0">
              <a:latin typeface="Arial Narrow" panose="020B0606020202030204" pitchFamily="34" charset="0"/>
            </a:endParaRPr>
          </a:p>
          <a:p>
            <a:pPr algn="ctr" rtl="0">
              <a:defRPr/>
            </a:pPr>
            <a:r>
              <a:rPr lang="it" sz="2800" b="0" i="0" u="none" baseline="0">
                <a:latin typeface="Arial Narrow" panose="020B0606020202030204" pitchFamily="34" charset="0"/>
              </a:rPr>
              <a:t>Il personale non adeguatamente formato o informato può portare a gravi incomprensioni e disagi.</a:t>
            </a:r>
          </a:p>
        </p:txBody>
      </p:sp>
    </p:spTree>
    <p:extLst>
      <p:ext uri="{BB962C8B-B14F-4D97-AF65-F5344CB8AC3E}">
        <p14:creationId xmlns:p14="http://schemas.microsoft.com/office/powerpoint/2010/main" val="894864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48</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800" b="0" i="0" u="none" baseline="0">
                <a:latin typeface="Arial Narrow" panose="020B0606020202030204" pitchFamily="34" charset="0"/>
              </a:rPr>
              <a:t>Guardate il video in cui il professor Andrew Whitehouse elenca alcune cose da sapere sull'autismo.</a:t>
            </a:r>
          </a:p>
          <a:p>
            <a:pPr algn="ctr" rtl="0">
              <a:defRPr/>
            </a:pPr>
            <a:endParaRPr lang="it" sz="2800" b="0" i="0" u="none" baseline="0">
              <a:latin typeface="Arial Narrow" panose="020B0606020202030204" pitchFamily="34" charset="0"/>
            </a:endParaRPr>
          </a:p>
          <a:p>
            <a:pPr algn="ctr" rtl="0">
              <a:defRPr/>
            </a:pPr>
            <a:endParaRPr lang="it" sz="2800" dirty="0">
              <a:latin typeface="Arial Narrow" panose="020B0606020202030204" pitchFamily="34" charset="0"/>
            </a:endParaRPr>
          </a:p>
          <a:p>
            <a:pPr algn="ctr" rtl="0">
              <a:defRPr/>
            </a:pPr>
            <a:r>
              <a:rPr lang="it" sz="2000" b="0" i="0" u="none" baseline="0">
                <a:latin typeface="Arial Narrow" panose="020B0606020202030204" pitchFamily="34" charset="0"/>
                <a:hlinkClick r:id="rId2">
                  <a:extLst>
                    <a:ext uri="{A12FA001-AC4F-418D-AE19-62706E023703}">
                      <ahyp:hlinkClr xmlns:ahyp="http://schemas.microsoft.com/office/drawing/2018/hyperlinkcolor" val="tx"/>
                    </a:ext>
                  </a:extLst>
                </a:hlinkClick>
              </a:rPr>
              <a:t>https://youtu.be/DZXjJVrm1Jw</a:t>
            </a:r>
            <a:r>
              <a:rPr lang="it" sz="2000" b="0" i="0" u="none" baseline="0">
                <a:latin typeface="Arial Narrow" panose="020B0606020202030204" pitchFamily="34" charset="0"/>
              </a:rPr>
              <a:t>  </a:t>
            </a:r>
            <a:endParaRPr lang="it" sz="2000" dirty="0">
              <a:latin typeface="Arial Narrow" panose="020B0606020202030204" pitchFamily="34" charset="0"/>
            </a:endParaRPr>
          </a:p>
        </p:txBody>
      </p:sp>
    </p:spTree>
    <p:extLst>
      <p:ext uri="{BB962C8B-B14F-4D97-AF65-F5344CB8AC3E}">
        <p14:creationId xmlns:p14="http://schemas.microsoft.com/office/powerpoint/2010/main" val="31863854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49</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3200" b="0" i="0" u="none" baseline="0">
                <a:latin typeface="Arial Narrow" panose="020B0606020202030204" pitchFamily="34" charset="0"/>
              </a:rPr>
              <a:t>Alcuni adulti con autismo fanno fatica a stabilire un contatto visivo; tenetelo a mente quando interagite con loro.</a:t>
            </a:r>
          </a:p>
          <a:p>
            <a:pPr algn="ctr" rtl="0">
              <a:defRPr/>
            </a:pPr>
            <a:endParaRPr lang="it" sz="3200" b="0" i="0" u="none" baseline="0">
              <a:latin typeface="Arial Narrow" panose="020B0606020202030204" pitchFamily="34" charset="0"/>
            </a:endParaRPr>
          </a:p>
          <a:p>
            <a:pPr algn="ctr" rtl="0">
              <a:defRPr/>
            </a:pPr>
            <a:r>
              <a:rPr lang="it" sz="3200" b="0" i="0" u="none" baseline="0">
                <a:latin typeface="Arial Narrow" panose="020B0606020202030204" pitchFamily="34" charset="0"/>
              </a:rPr>
              <a:t>In tal caso, si potrebbe prendere in considerazione una disposizione atipica dei posti a sedere,</a:t>
            </a:r>
          </a:p>
          <a:p>
            <a:pPr algn="ctr" rtl="0">
              <a:defRPr/>
            </a:pPr>
            <a:r>
              <a:rPr lang="it" sz="3200" b="0" i="0" u="none" baseline="0">
                <a:latin typeface="Arial Narrow" panose="020B0606020202030204" pitchFamily="34" charset="0"/>
              </a:rPr>
              <a:t>evitando ad esempio di posizionare le sedie una di fronte all’altra.  </a:t>
            </a:r>
          </a:p>
          <a:p>
            <a:pPr algn="ctr" rtl="0">
              <a:defRPr/>
            </a:pPr>
            <a:r>
              <a:rPr lang="it" sz="3200" b="0" i="0" u="none" baseline="0">
                <a:latin typeface="Arial Narrow" panose="020B0606020202030204" pitchFamily="34" charset="0"/>
              </a:rPr>
              <a:t>Cercate di mantenere il tono di voce calmo e di non dare troppe informazioni troppo velocemente.</a:t>
            </a:r>
          </a:p>
          <a:p>
            <a:pPr algn="ctr" rtl="0">
              <a:defRPr/>
            </a:pPr>
            <a:endParaRPr lang="it" sz="3200" dirty="0">
              <a:latin typeface="Arial Narrow" panose="020B0606020202030204" pitchFamily="34" charset="0"/>
            </a:endParaRPr>
          </a:p>
          <a:p>
            <a:pPr algn="ctr" rtl="0">
              <a:defRPr/>
            </a:pPr>
            <a:r>
              <a:rPr lang="it" sz="3200" b="0" i="0" u="none" baseline="0">
                <a:latin typeface="Arial Narrow" panose="020B0606020202030204" pitchFamily="34" charset="0"/>
              </a:rPr>
              <a:t>Evitare l’utilizzo di gergo e di linguaggio astratto o metafore inutili.</a:t>
            </a:r>
            <a:endParaRPr lang="it" sz="3200" dirty="0">
              <a:latin typeface="Arial Narrow" panose="020B0606020202030204" pitchFamily="34" charset="0"/>
            </a:endParaRPr>
          </a:p>
          <a:p>
            <a:pPr algn="ctr" rtl="0">
              <a:defRPr/>
            </a:pPr>
            <a:r>
              <a:rPr lang="it" sz="3200" b="0" i="0" u="none" baseline="0">
                <a:latin typeface="Arial Narrow" panose="020B0606020202030204" pitchFamily="34" charset="0"/>
              </a:rPr>
              <a:t>Tenete sempre presente che potrebbero fraintenderne il significato.</a:t>
            </a:r>
          </a:p>
        </p:txBody>
      </p:sp>
    </p:spTree>
    <p:extLst>
      <p:ext uri="{BB962C8B-B14F-4D97-AF65-F5344CB8AC3E}">
        <p14:creationId xmlns:p14="http://schemas.microsoft.com/office/powerpoint/2010/main" val="19766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315201"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buClr>
                <a:srgbClr val="C00000"/>
              </a:buClr>
            </a:pPr>
            <a:r>
              <a:rPr lang="it" sz="4800" b="1" i="0" u="none" baseline="0" dirty="0">
                <a:solidFill>
                  <a:prstClr val="black"/>
                </a:solidFill>
                <a:latin typeface="Arial Narrow" panose="020B0606020202030204" pitchFamily="34" charset="0"/>
              </a:rPr>
              <a:t>Risultati dell'apprendimento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rtl="0"/>
            <a:r>
              <a:rPr lang="it" sz="3000" b="1" i="0" u="none" baseline="0" dirty="0">
                <a:solidFill>
                  <a:srgbClr val="241E4E"/>
                </a:solidFill>
                <a:latin typeface="Brandon-Grotesque"/>
              </a:rPr>
              <a:t>Modulo 5: Atteggiamenti e comportamenti professionali nei confronti delle persone con disturbi dello spettro autistico</a:t>
            </a:r>
          </a:p>
          <a:p>
            <a:pPr marL="342900" indent="-342900" algn="just" defTabSz="514350" rtl="0">
              <a:lnSpc>
                <a:spcPct val="150000"/>
              </a:lnSpc>
              <a:buFont typeface="Arial" panose="020B0604020202020204" pitchFamily="34" charset="0"/>
              <a:buChar char="•"/>
            </a:pPr>
            <a:r>
              <a:rPr lang="it" sz="2400" b="0" i="0" u="none" baseline="0" dirty="0">
                <a:solidFill>
                  <a:srgbClr val="241E4E"/>
                </a:solidFill>
                <a:latin typeface="Brandon-Grotesque"/>
              </a:rPr>
              <a:t>Apprendere strategie di interazione con persone con ASD in un ambiente di lavoro; riflettere sulle proprie percezioni</a:t>
            </a:r>
          </a:p>
          <a:p>
            <a:pPr marL="342900" indent="-342900" algn="just" defTabSz="514350" rtl="0">
              <a:lnSpc>
                <a:spcPct val="150000"/>
              </a:lnSpc>
              <a:buFont typeface="Arial" panose="020B0604020202020204" pitchFamily="34" charset="0"/>
              <a:buChar char="•"/>
            </a:pPr>
            <a:r>
              <a:rPr lang="it" sz="2400" b="0" i="0" u="none" baseline="0" dirty="0">
                <a:solidFill>
                  <a:srgbClr val="241E4E"/>
                </a:solidFill>
                <a:latin typeface="Brandon-Grotesque"/>
              </a:rPr>
              <a:t>Apprendere come i servizi comunitari possono adattarsi ai bisogni delle persone con ASD</a:t>
            </a:r>
          </a:p>
          <a:p>
            <a:pPr marL="342900" indent="-342900" algn="just" defTabSz="514350" rtl="0">
              <a:lnSpc>
                <a:spcPct val="150000"/>
              </a:lnSpc>
              <a:buFont typeface="Arial" panose="020B0604020202020204" pitchFamily="34" charset="0"/>
              <a:buChar char="•"/>
            </a:pPr>
            <a:r>
              <a:rPr lang="it" sz="2400" b="0" i="0" u="none" baseline="0" dirty="0">
                <a:solidFill>
                  <a:srgbClr val="241E4E"/>
                </a:solidFill>
                <a:latin typeface="Brandon-Grotesque"/>
              </a:rPr>
              <a:t>Apprendere come interagire meglio con le persone con ASD in un contesto di assistenza clienti</a:t>
            </a:r>
          </a:p>
        </p:txBody>
      </p:sp>
    </p:spTree>
    <p:extLst>
      <p:ext uri="{BB962C8B-B14F-4D97-AF65-F5344CB8AC3E}">
        <p14:creationId xmlns:p14="http://schemas.microsoft.com/office/powerpoint/2010/main" val="38669450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50</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800" b="0" i="0" u="none" baseline="0">
                <a:latin typeface="Arial Narrow" panose="020B0606020202030204" pitchFamily="34" charset="0"/>
              </a:rPr>
              <a:t>La comunicazione è una delle principali aree di difficoltà per le persone con ASD.</a:t>
            </a:r>
          </a:p>
          <a:p>
            <a:pPr algn="ctr" rtl="0">
              <a:defRPr/>
            </a:pPr>
            <a:r>
              <a:rPr lang="it" sz="2800" b="0" i="0" u="none" baseline="0">
                <a:latin typeface="Arial Narrow" panose="020B0606020202030204" pitchFamily="34" charset="0"/>
              </a:rPr>
              <a:t>Senza il giusto supporto di salute mentale e assistenza sociale nella comunità, troppe persone autistiche hanno davvero molte difficoltà.</a:t>
            </a:r>
            <a:endParaRPr lang="it" sz="2800" dirty="0">
              <a:latin typeface="Arial Narrow" panose="020B0606020202030204" pitchFamily="34" charset="0"/>
            </a:endParaRPr>
          </a:p>
          <a:p>
            <a:pPr algn="ctr" rtl="0">
              <a:defRPr/>
            </a:pPr>
            <a:r>
              <a:rPr lang="it" sz="2800" b="0" i="0" u="none" baseline="0">
                <a:latin typeface="Arial Narrow" panose="020B0606020202030204" pitchFamily="34" charset="0"/>
              </a:rPr>
              <a:t>La comunicazione è più complessa del “semplice parlare”.</a:t>
            </a:r>
          </a:p>
          <a:p>
            <a:pPr algn="ctr" rtl="0">
              <a:defRPr/>
            </a:pPr>
            <a:r>
              <a:rPr lang="it" sz="2800" b="0" i="0" u="none" baseline="0">
                <a:latin typeface="Arial Narrow" panose="020B0606020202030204" pitchFamily="34" charset="0"/>
              </a:rPr>
              <a:t>Coinvolge molteplici abilità tra cui stabilire l'attenzione, assorbire informazioni, interpretarle, ricordarle informazioni e infine formulare una risposta.</a:t>
            </a:r>
          </a:p>
          <a:p>
            <a:pPr algn="ctr" rtl="0">
              <a:defRPr/>
            </a:pPr>
            <a:r>
              <a:rPr lang="it" sz="2800" b="0" i="0" u="none" baseline="0">
                <a:latin typeface="Arial Narrow" panose="020B0606020202030204" pitchFamily="34" charset="0"/>
              </a:rPr>
              <a:t> </a:t>
            </a:r>
            <a:endParaRPr lang="it" sz="2800" dirty="0">
              <a:latin typeface="Arial Narrow" panose="020B0606020202030204" pitchFamily="34" charset="0"/>
            </a:endParaRPr>
          </a:p>
          <a:p>
            <a:pPr algn="ctr" rtl="0">
              <a:defRPr/>
            </a:pPr>
            <a:r>
              <a:rPr lang="it" sz="2800" b="0" i="0" u="none" baseline="0">
                <a:latin typeface="Arial Narrow" panose="020B0606020202030204" pitchFamily="34" charset="0"/>
              </a:rPr>
              <a:t>Le difficoltà per una persona autistica possono includere: </a:t>
            </a:r>
          </a:p>
          <a:p>
            <a:pPr marL="457200" indent="-457200" algn="ctr" rtl="0">
              <a:buFont typeface="Arial" panose="020B0604020202020204" pitchFamily="34" charset="0"/>
              <a:buChar char="•"/>
              <a:defRPr/>
            </a:pPr>
            <a:r>
              <a:rPr lang="it" sz="2800" b="0" i="0" u="none" baseline="0">
                <a:latin typeface="Arial Narrow" panose="020B0606020202030204" pitchFamily="34" charset="0"/>
              </a:rPr>
              <a:t>comprendere ciò che viene chiesto o spiegato;</a:t>
            </a:r>
          </a:p>
          <a:p>
            <a:pPr marL="457200" indent="-457200" algn="ctr" rtl="0">
              <a:buFont typeface="Arial" panose="020B0604020202020204" pitchFamily="34" charset="0"/>
              <a:buChar char="•"/>
              <a:defRPr/>
            </a:pPr>
            <a:r>
              <a:rPr lang="it" sz="2800" b="0" i="0" u="none" baseline="0">
                <a:latin typeface="Arial Narrow" panose="020B0606020202030204" pitchFamily="34" charset="0"/>
              </a:rPr>
              <a:t>comprendere il linguaggio del corpo o l'intonazione della voce; </a:t>
            </a:r>
          </a:p>
          <a:p>
            <a:pPr marL="457200" indent="-457200" algn="ctr" rtl="0">
              <a:buFont typeface="Arial" panose="020B0604020202020204" pitchFamily="34" charset="0"/>
              <a:buChar char="•"/>
              <a:defRPr/>
            </a:pPr>
            <a:r>
              <a:rPr lang="it" sz="2800" b="0" i="0" u="none" baseline="0">
                <a:latin typeface="Arial Narrow" panose="020B0606020202030204" pitchFamily="34" charset="0"/>
              </a:rPr>
              <a:t>ricordare accuratamente le istruzioni ricevute.</a:t>
            </a:r>
          </a:p>
        </p:txBody>
      </p:sp>
    </p:spTree>
    <p:extLst>
      <p:ext uri="{BB962C8B-B14F-4D97-AF65-F5344CB8AC3E}">
        <p14:creationId xmlns:p14="http://schemas.microsoft.com/office/powerpoint/2010/main" val="1075328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51</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400" b="0" i="0" u="none" baseline="0">
                <a:latin typeface="Arial Narrow" panose="020B0606020202030204" pitchFamily="34" charset="0"/>
              </a:rPr>
              <a:t>È fortemente consigliabile che il personale in prima linea e i responsabili che lavorano con persone con disturbi dello spettro autistico siano informati su cosa sia l'autismo.</a:t>
            </a:r>
          </a:p>
          <a:p>
            <a:pPr algn="ctr" rtl="0">
              <a:defRPr/>
            </a:pPr>
            <a:r>
              <a:rPr lang="it" sz="2400" b="0" i="0" u="none" baseline="0">
                <a:latin typeface="Arial Narrow" panose="020B0606020202030204" pitchFamily="34" charset="0"/>
              </a:rPr>
              <a:t>La disinformazione e il pregiudizio sono ostacoli comuni all'interazione pubblica.</a:t>
            </a:r>
          </a:p>
          <a:p>
            <a:pPr algn="ctr" rtl="0">
              <a:defRPr/>
            </a:pPr>
            <a:endParaRPr lang="it" sz="2400" b="0" i="0" u="none" baseline="0">
              <a:latin typeface="Arial Narrow" panose="020B0606020202030204" pitchFamily="34" charset="0"/>
            </a:endParaRPr>
          </a:p>
          <a:p>
            <a:pPr algn="ctr" rtl="0">
              <a:defRPr/>
            </a:pPr>
            <a:r>
              <a:rPr lang="it" sz="2400" b="0" i="0" u="none" baseline="0">
                <a:latin typeface="Arial Narrow" panose="020B0606020202030204" pitchFamily="34" charset="0"/>
              </a:rPr>
              <a:t>Frequentare un corso di formazione per il personale è il primo passo per un servizio migliore.</a:t>
            </a:r>
          </a:p>
          <a:p>
            <a:pPr algn="ctr" rtl="0">
              <a:defRPr/>
            </a:pPr>
            <a:endParaRPr lang="it" sz="2400" dirty="0">
              <a:latin typeface="Arial Narrow" panose="020B0606020202030204" pitchFamily="34" charset="0"/>
            </a:endParaRPr>
          </a:p>
          <a:p>
            <a:pPr algn="ctr" rtl="0">
              <a:defRPr/>
            </a:pPr>
            <a:r>
              <a:rPr lang="it" sz="2400" b="0" i="0" u="none" baseline="0">
                <a:latin typeface="Arial Narrow" panose="020B0606020202030204" pitchFamily="34" charset="0"/>
              </a:rPr>
              <a:t>Come esempio, tale formazione potrebbe includere:</a:t>
            </a:r>
          </a:p>
          <a:p>
            <a:pPr marL="342900" indent="-342900" algn="ctr" rtl="0">
              <a:buFont typeface="Arial" panose="020B0604020202020204" pitchFamily="34" charset="0"/>
              <a:buChar char="•"/>
              <a:defRPr/>
            </a:pPr>
            <a:r>
              <a:rPr lang="it" sz="2400" b="0" i="0" u="none" baseline="0">
                <a:latin typeface="Arial Narrow" panose="020B0606020202030204" pitchFamily="34" charset="0"/>
              </a:rPr>
              <a:t>cosa sono i disturbi dello spettro autistico e come si manifestano;</a:t>
            </a:r>
          </a:p>
          <a:p>
            <a:pPr marL="342900" indent="-342900" algn="ctr" rtl="0">
              <a:buFont typeface="Arial" panose="020B0604020202020204" pitchFamily="34" charset="0"/>
              <a:buChar char="•"/>
              <a:defRPr/>
            </a:pPr>
            <a:r>
              <a:rPr lang="it" sz="2400" b="0" i="0" u="none" baseline="0">
                <a:latin typeface="Arial Narrow" panose="020B0606020202030204" pitchFamily="34" charset="0"/>
              </a:rPr>
              <a:t>terminologia per le persone sullo spettro autistico;</a:t>
            </a:r>
          </a:p>
          <a:p>
            <a:pPr marL="342900" indent="-342900" algn="ctr" rtl="0">
              <a:buFont typeface="Arial" panose="020B0604020202020204" pitchFamily="34" charset="0"/>
              <a:buChar char="•"/>
              <a:defRPr/>
            </a:pPr>
            <a:r>
              <a:rPr lang="it" sz="2400" b="0" i="0" u="none" baseline="0">
                <a:latin typeface="Arial Narrow" panose="020B0606020202030204" pitchFamily="34" charset="0"/>
              </a:rPr>
              <a:t>la discriminazione e l'importanza di evitare le etichette;</a:t>
            </a:r>
          </a:p>
          <a:p>
            <a:pPr marL="342900" indent="-342900" algn="ctr" rtl="0">
              <a:buFont typeface="Arial" panose="020B0604020202020204" pitchFamily="34" charset="0"/>
              <a:buChar char="•"/>
              <a:defRPr/>
            </a:pPr>
            <a:r>
              <a:rPr lang="it" sz="2400" b="0" i="0" u="none" baseline="0">
                <a:latin typeface="Arial Narrow" panose="020B0606020202030204" pitchFamily="34" charset="0"/>
              </a:rPr>
              <a:t>comprendere i diversi modi in cui una persona con autismo può comunicare e sviluppare la nostra comprensione delle capacità di comunicazione;</a:t>
            </a:r>
          </a:p>
          <a:p>
            <a:pPr marL="342900" indent="-342900" algn="ctr" rtl="0">
              <a:buFont typeface="Arial" panose="020B0604020202020204" pitchFamily="34" charset="0"/>
              <a:buChar char="•"/>
              <a:defRPr/>
            </a:pPr>
            <a:r>
              <a:rPr lang="it" sz="2400" b="0" i="0" u="none" baseline="0">
                <a:latin typeface="Arial Narrow" panose="020B0606020202030204" pitchFamily="34" charset="0"/>
              </a:rPr>
              <a:t>strategie di supporto. </a:t>
            </a:r>
            <a:endParaRPr lang="it" sz="2800" dirty="0">
              <a:latin typeface="Arial Narrow" panose="020B0606020202030204" pitchFamily="34" charset="0"/>
            </a:endParaRPr>
          </a:p>
        </p:txBody>
      </p:sp>
    </p:spTree>
    <p:extLst>
      <p:ext uri="{BB962C8B-B14F-4D97-AF65-F5344CB8AC3E}">
        <p14:creationId xmlns:p14="http://schemas.microsoft.com/office/powerpoint/2010/main" val="20901633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52</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601687" cy="1009651"/>
          </a:xfrm>
          <a:prstGeom prst="rect">
            <a:avLst/>
          </a:prstGeom>
          <a:solidFill>
            <a:srgbClr val="DEEBF8"/>
          </a:solidFill>
          <a:ln>
            <a:noFill/>
          </a:ln>
        </p:spPr>
        <p:txBody>
          <a:bodyPr spcFirstLastPara="1" wrap="square" lIns="121900" tIns="60933" rIns="121900" bIns="60933" anchor="ctr" anchorCtr="0">
            <a:noAutofit/>
          </a:bodyPr>
          <a:lstStyle/>
          <a:p>
            <a:pPr algn="l" defTabSz="514350" rtl="0">
              <a:lnSpc>
                <a:spcPct val="150000"/>
              </a:lnSpc>
            </a:pPr>
            <a:r>
              <a:rPr lang="it" sz="4000" b="1" i="0" u="none" baseline="0">
                <a:solidFill>
                  <a:prstClr val="black"/>
                </a:solidFill>
                <a:latin typeface="Arial Narrow" panose="020B0606020202030204" pitchFamily="34" charset="0"/>
              </a:rPr>
              <a:t>Ricorda:</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342900" indent="-342900" algn="just" rtl="0">
              <a:buFont typeface="Arial" panose="020B0604020202020204" pitchFamily="34" charset="0"/>
              <a:buChar char="•"/>
              <a:defRPr/>
            </a:pPr>
            <a:r>
              <a:rPr lang="it" sz="2400" b="0" i="0" u="none" baseline="0">
                <a:latin typeface="Arial Narrow" panose="020B0606020202030204" pitchFamily="34" charset="0"/>
              </a:rPr>
              <a:t>evita di usare sarcasmo, ironia e metafore;</a:t>
            </a:r>
          </a:p>
          <a:p>
            <a:pPr marL="342900" indent="-342900" algn="just" rtl="0">
              <a:buFont typeface="Arial" panose="020B0604020202020204" pitchFamily="34" charset="0"/>
              <a:buChar char="•"/>
              <a:defRPr/>
            </a:pPr>
            <a:r>
              <a:rPr lang="it" sz="2400" b="0" i="0" u="none" baseline="0">
                <a:latin typeface="Arial Narrow" panose="020B0606020202030204" pitchFamily="34" charset="0"/>
              </a:rPr>
              <a:t>non dare per scontato che quello che avete detto sia stato capito; pertanto assicurati che sia così;</a:t>
            </a:r>
          </a:p>
          <a:p>
            <a:pPr marL="342900" indent="-342900" algn="just" rtl="0">
              <a:buFont typeface="Arial" panose="020B0604020202020204" pitchFamily="34" charset="0"/>
              <a:buChar char="•"/>
              <a:defRPr/>
            </a:pPr>
            <a:r>
              <a:rPr lang="it" sz="2400" b="0" i="0" u="none" baseline="0">
                <a:latin typeface="Arial Narrow" panose="020B0606020202030204" pitchFamily="34" charset="0"/>
              </a:rPr>
              <a:t>non essere condiscendente, essere autistici non significa essere stupidi;</a:t>
            </a:r>
          </a:p>
          <a:p>
            <a:pPr marL="342900" indent="-342900" algn="just" rtl="0">
              <a:buFont typeface="Arial" panose="020B0604020202020204" pitchFamily="34" charset="0"/>
              <a:buChar char="•"/>
              <a:defRPr/>
            </a:pPr>
            <a:r>
              <a:rPr lang="it" sz="2400" b="0" i="0" u="none" baseline="0">
                <a:latin typeface="Arial Narrow" panose="020B0606020202030204" pitchFamily="34" charset="0"/>
              </a:rPr>
              <a:t>segui la regola dei sei secondi; dopo una domanda concedi sei secondi per l’elaborazione della risposta. Qualcuno potrebbe aver bisogno di un po' di tempo per elaborare la domanda che hai posto;</a:t>
            </a:r>
          </a:p>
          <a:p>
            <a:pPr marL="342900" indent="-342900" algn="just" rtl="0">
              <a:buFont typeface="Arial" panose="020B0604020202020204" pitchFamily="34" charset="0"/>
              <a:buChar char="•"/>
              <a:defRPr/>
            </a:pPr>
            <a:r>
              <a:rPr lang="it" sz="2400" b="0" i="0" u="none" baseline="0">
                <a:latin typeface="Arial Narrow" panose="020B0606020202030204" pitchFamily="34" charset="0"/>
              </a:rPr>
              <a:t>mantieni le domande semplici e dirette ed evita le domande aperte;</a:t>
            </a:r>
          </a:p>
          <a:p>
            <a:pPr marL="342900" indent="-342900" algn="just" rtl="0">
              <a:buFont typeface="Arial" panose="020B0604020202020204" pitchFamily="34" charset="0"/>
              <a:buChar char="•"/>
              <a:defRPr/>
            </a:pPr>
            <a:r>
              <a:rPr lang="it" sz="2400" b="0" i="0" u="none" baseline="0">
                <a:latin typeface="Arial Narrow" panose="020B0606020202030204" pitchFamily="34" charset="0"/>
              </a:rPr>
              <a:t>lascia il tempo alla persona di elaborare le domande; evita di ripetere la domanda con parole diverse, perché questo significherebbe ricominciare il processo da zero.</a:t>
            </a:r>
          </a:p>
        </p:txBody>
      </p:sp>
    </p:spTree>
    <p:extLst>
      <p:ext uri="{BB962C8B-B14F-4D97-AF65-F5344CB8AC3E}">
        <p14:creationId xmlns:p14="http://schemas.microsoft.com/office/powerpoint/2010/main" val="37088353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53</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400" b="0" i="0" u="none" baseline="0">
                <a:latin typeface="Arial Narrow" panose="020B0606020202030204" pitchFamily="34" charset="0"/>
              </a:rPr>
              <a:t>Il governo britannico offre consigli approfonditi online su come rendere accessibili i servizi pubblici all'indirizzo: </a:t>
            </a:r>
            <a:r>
              <a:rPr lang="it" sz="2000" b="0" i="0" u="none" baseline="0">
                <a:latin typeface="Arial Narrow" panose="020B0606020202030204" pitchFamily="34" charset="0"/>
                <a:hlinkClick r:id="rId2">
                  <a:extLst>
                    <a:ext uri="{A12FA001-AC4F-418D-AE19-62706E023703}">
                      <ahyp:hlinkClr xmlns:ahyp="http://schemas.microsoft.com/office/drawing/2018/hyperlinkcolor" val="tx"/>
                    </a:ext>
                  </a:extLst>
                </a:hlinkClick>
              </a:rPr>
              <a:t>https://accessibility.campaign.gov.uk/?utm_source=Blogs&amp;utm_medium=GDS&amp;utm_campaign=access_regs</a:t>
            </a:r>
            <a:endParaRPr lang="it" sz="2000" dirty="0">
              <a:latin typeface="Arial Narrow" panose="020B0606020202030204" pitchFamily="34" charset="0"/>
            </a:endParaRPr>
          </a:p>
          <a:p>
            <a:pPr algn="ctr" rtl="0">
              <a:defRPr/>
            </a:pPr>
            <a:endParaRPr lang="it" sz="2400" dirty="0">
              <a:latin typeface="Arial Narrow" panose="020B0606020202030204" pitchFamily="34" charset="0"/>
            </a:endParaRPr>
          </a:p>
          <a:p>
            <a:pPr algn="ctr" rtl="0">
              <a:defRPr/>
            </a:pPr>
            <a:r>
              <a:rPr lang="it" sz="2400" b="0" i="0" u="none" baseline="0">
                <a:latin typeface="Arial Narrow" panose="020B0606020202030204" pitchFamily="34" charset="0"/>
              </a:rPr>
              <a:t>Offrono inoltre modelli di poster con licenza Creative Commons, mostrando modi di affrontare l'accessibilità da una prospettiva di design.</a:t>
            </a:r>
          </a:p>
          <a:p>
            <a:pPr algn="ctr" rtl="0">
              <a:defRPr/>
            </a:pPr>
            <a:r>
              <a:rPr lang="it" sz="2400" b="0" i="0" u="none" baseline="0">
                <a:latin typeface="Arial Narrow" panose="020B0606020202030204" pitchFamily="34" charset="0"/>
              </a:rPr>
              <a:t>I servizi possono utilizzare e basarsi sui poster, a condizione che siano usati in modo non commerciale e che mantengano le attribuzioni appropriate.</a:t>
            </a:r>
          </a:p>
          <a:p>
            <a:pPr algn="ctr" rtl="0">
              <a:defRPr/>
            </a:pPr>
            <a:endParaRPr lang="it" sz="2400" b="0" i="0" u="none" baseline="0">
              <a:latin typeface="Arial Narrow" panose="020B0606020202030204" pitchFamily="34" charset="0"/>
            </a:endParaRPr>
          </a:p>
          <a:p>
            <a:pPr algn="ctr" rtl="0">
              <a:defRPr/>
            </a:pPr>
            <a:endParaRPr lang="it" sz="2400" dirty="0">
              <a:latin typeface="Arial Narrow" panose="020B0606020202030204" pitchFamily="34" charset="0"/>
            </a:endParaRPr>
          </a:p>
          <a:p>
            <a:pPr algn="ctr" rtl="0">
              <a:defRPr/>
            </a:pPr>
            <a:r>
              <a:rPr lang="it" sz="2000" b="0" i="0" u="none" baseline="0">
                <a:latin typeface="Arial Narrow" panose="020B0606020202030204" pitchFamily="34" charset="0"/>
                <a:hlinkClick r:id="rId3">
                  <a:extLst>
                    <a:ext uri="{A12FA001-AC4F-418D-AE19-62706E023703}">
                      <ahyp:hlinkClr xmlns:ahyp="http://schemas.microsoft.com/office/drawing/2018/hyperlinkcolor" val="tx"/>
                    </a:ext>
                  </a:extLst>
                </a:hlinkClick>
              </a:rPr>
              <a:t>https://accessibility.blog.gov.uk/2016/09/02/dos-and-donts-on-designing-for-accessibility/</a:t>
            </a:r>
            <a:r>
              <a:rPr lang="it" sz="2000" b="0" i="0" u="none" baseline="0">
                <a:latin typeface="Arial Narrow" panose="020B0606020202030204" pitchFamily="34" charset="0"/>
              </a:rPr>
              <a:t> </a:t>
            </a:r>
          </a:p>
        </p:txBody>
      </p:sp>
    </p:spTree>
    <p:extLst>
      <p:ext uri="{BB962C8B-B14F-4D97-AF65-F5344CB8AC3E}">
        <p14:creationId xmlns:p14="http://schemas.microsoft.com/office/powerpoint/2010/main" val="37139049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54</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9817101" cy="1009651"/>
          </a:xfrm>
          <a:prstGeom prst="rect">
            <a:avLst/>
          </a:prstGeom>
          <a:solidFill>
            <a:srgbClr val="DEEBF8"/>
          </a:solidFill>
          <a:ln>
            <a:noFill/>
          </a:ln>
        </p:spPr>
        <p:txBody>
          <a:bodyPr spcFirstLastPara="1" wrap="square" lIns="121900" tIns="60933" rIns="121900" bIns="60933" anchor="ctr" anchorCtr="0">
            <a:noAutofit/>
          </a:bodyPr>
          <a:lstStyle/>
          <a:p>
            <a:pPr algn="l" defTabSz="514350" rtl="0">
              <a:lnSpc>
                <a:spcPct val="150000"/>
              </a:lnSpc>
            </a:pPr>
            <a:r>
              <a:rPr lang="it" sz="4000" b="1" i="0" u="none" baseline="0" dirty="0">
                <a:solidFill>
                  <a:prstClr val="black"/>
                </a:solidFill>
                <a:latin typeface="Arial Narrow" panose="020B0606020202030204" pitchFamily="34" charset="0"/>
              </a:rPr>
              <a:t>Progettare per gli utenti nello spettro autistico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rtl="0">
              <a:spcBef>
                <a:spcPts val="1260"/>
              </a:spcBef>
              <a:spcAft>
                <a:spcPts val="375"/>
              </a:spcAft>
              <a:defRPr/>
            </a:pPr>
            <a:r>
              <a:rPr lang="it" sz="4000" b="1" i="0" u="none" baseline="0">
                <a:latin typeface="Arial Narrow" panose="020B0606020202030204" pitchFamily="34" charset="0"/>
              </a:rPr>
              <a:t>Da fare</a:t>
            </a:r>
            <a:endParaRPr lang="it" sz="3600" b="1" dirty="0">
              <a:latin typeface="Arial Narrow" panose="020B0606020202030204" pitchFamily="34" charset="0"/>
            </a:endParaRPr>
          </a:p>
          <a:p>
            <a:pPr marL="342900" indent="-3429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Usare colori semplici</a:t>
            </a:r>
          </a:p>
          <a:p>
            <a:pPr marL="342900" indent="-3429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Scrivere in un linguaggio semplice</a:t>
            </a:r>
          </a:p>
          <a:p>
            <a:pPr marL="342900" indent="-3429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Usare frasi semplici ed elenchi puntati</a:t>
            </a:r>
          </a:p>
          <a:p>
            <a:pPr marL="342900" indent="-3429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Rendere i pulsanti descrittivi, ad esempio “Allega file”</a:t>
            </a:r>
          </a:p>
          <a:p>
            <a:pPr marL="342900" indent="-3429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Realizzare layout semplici e coerenti</a:t>
            </a:r>
          </a:p>
        </p:txBody>
      </p:sp>
    </p:spTree>
    <p:extLst>
      <p:ext uri="{BB962C8B-B14F-4D97-AF65-F5344CB8AC3E}">
        <p14:creationId xmlns:p14="http://schemas.microsoft.com/office/powerpoint/2010/main" val="15352488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55</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9563101" cy="1009651"/>
          </a:xfrm>
          <a:prstGeom prst="rect">
            <a:avLst/>
          </a:prstGeom>
          <a:solidFill>
            <a:srgbClr val="DEEBF8"/>
          </a:solidFill>
          <a:ln>
            <a:noFill/>
          </a:ln>
        </p:spPr>
        <p:txBody>
          <a:bodyPr spcFirstLastPara="1" wrap="square" lIns="121900" tIns="60933" rIns="121900" bIns="60933" anchor="ctr" anchorCtr="0">
            <a:noAutofit/>
          </a:bodyPr>
          <a:lstStyle/>
          <a:p>
            <a:pPr algn="l" defTabSz="514350" rtl="0">
              <a:lnSpc>
                <a:spcPct val="150000"/>
              </a:lnSpc>
            </a:pPr>
            <a:r>
              <a:rPr lang="it" sz="4000" b="1" i="0" u="none" baseline="0">
                <a:solidFill>
                  <a:prstClr val="black"/>
                </a:solidFill>
                <a:latin typeface="Arial Narrow" panose="020B0606020202030204" pitchFamily="34" charset="0"/>
              </a:rPr>
              <a:t>Progettare per gli utenti nello spettro autistico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rtl="0">
              <a:spcBef>
                <a:spcPts val="1260"/>
              </a:spcBef>
              <a:spcAft>
                <a:spcPts val="375"/>
              </a:spcAft>
              <a:defRPr/>
            </a:pPr>
            <a:r>
              <a:rPr lang="it" sz="4000" b="1" i="0" u="none" baseline="0">
                <a:latin typeface="Arial Narrow" panose="020B0606020202030204" pitchFamily="34" charset="0"/>
              </a:rPr>
              <a:t>Da non fare</a:t>
            </a:r>
          </a:p>
          <a:p>
            <a:pPr marL="457200" indent="-4572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Usare colori brillanti e contrastanti</a:t>
            </a:r>
          </a:p>
          <a:p>
            <a:pPr marL="457200" indent="-4572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Usare figure retoriche e modi di dire</a:t>
            </a:r>
          </a:p>
          <a:p>
            <a:pPr marL="457200" indent="-4572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Creare un muro di testo</a:t>
            </a:r>
          </a:p>
          <a:p>
            <a:pPr marL="457200" indent="-4572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Rendere i pulsanti vaghi e imprevedibili, ad esempio “Clicca qui”</a:t>
            </a:r>
          </a:p>
          <a:p>
            <a:pPr marL="457200" indent="-457200" algn="ctr" rtl="0">
              <a:buSzPts val="1000"/>
              <a:buFont typeface="Arial" panose="020B0604020202020204" pitchFamily="34" charset="0"/>
              <a:buChar char="•"/>
              <a:tabLst>
                <a:tab pos="457200" algn="l"/>
              </a:tabLst>
              <a:defRPr/>
            </a:pPr>
            <a:r>
              <a:rPr lang="it" sz="3200" b="0" i="0" u="none" baseline="0">
                <a:latin typeface="Arial Narrow" panose="020B0606020202030204" pitchFamily="34" charset="0"/>
              </a:rPr>
              <a:t>Realizzare layout complessi e confusi</a:t>
            </a:r>
          </a:p>
        </p:txBody>
      </p:sp>
    </p:spTree>
    <p:extLst>
      <p:ext uri="{BB962C8B-B14F-4D97-AF65-F5344CB8AC3E}">
        <p14:creationId xmlns:p14="http://schemas.microsoft.com/office/powerpoint/2010/main" val="2073954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56</a:t>
            </a:fld>
            <a:endParaRPr lang="i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3200" b="0" i="0" u="none" baseline="0">
                <a:latin typeface="Arial Narrow" panose="020B0606020202030204" pitchFamily="34" charset="0"/>
              </a:rPr>
              <a:t>Detto questo, ascoltiamo una persona autistica che ci dice che niente di tutto ciò potrebbe essere vero!</a:t>
            </a:r>
          </a:p>
          <a:p>
            <a:pPr algn="ctr" rtl="0">
              <a:defRPr/>
            </a:pPr>
            <a:endParaRPr lang="it" sz="3200" b="0" i="0" u="none" baseline="0">
              <a:latin typeface="Arial Narrow" panose="020B0606020202030204" pitchFamily="34" charset="0"/>
            </a:endParaRPr>
          </a:p>
          <a:p>
            <a:pPr algn="l" rtl="0">
              <a:defRPr/>
            </a:pPr>
            <a:endParaRPr lang="it" sz="3200" dirty="0">
              <a:latin typeface="Arial Narrow" panose="020B0606020202030204" pitchFamily="34" charset="0"/>
            </a:endParaRPr>
          </a:p>
          <a:p>
            <a:pPr algn="ctr" rtl="0">
              <a:defRPr/>
            </a:pPr>
            <a:r>
              <a:rPr lang="it" sz="2800" b="0" i="0" u="none" baseline="0">
                <a:latin typeface="Arial Narrow" panose="020B0606020202030204" pitchFamily="34" charset="0"/>
                <a:hlinkClick r:id="rId2">
                  <a:extLst>
                    <a:ext uri="{A12FA001-AC4F-418D-AE19-62706E023703}">
                      <ahyp:hlinkClr xmlns:ahyp="http://schemas.microsoft.com/office/drawing/2018/hyperlinkcolor" val="tx"/>
                    </a:ext>
                  </a:extLst>
                </a:hlinkClick>
              </a:rPr>
              <a:t>https://youtu.be/tQ7Nku_pFXc</a:t>
            </a:r>
            <a:r>
              <a:rPr lang="it" sz="2800" b="0" i="0" u="none" baseline="0">
                <a:latin typeface="Arial Narrow" panose="020B0606020202030204" pitchFamily="34" charset="0"/>
              </a:rPr>
              <a:t> </a:t>
            </a:r>
          </a:p>
          <a:p>
            <a:pPr algn="ctr" rtl="0">
              <a:defRPr/>
            </a:pPr>
            <a:endParaRPr lang="it" sz="3200" dirty="0">
              <a:latin typeface="Arial Narrow" panose="020B0606020202030204" pitchFamily="34" charset="0"/>
            </a:endParaRPr>
          </a:p>
          <a:p>
            <a:pPr algn="ctr" rtl="0">
              <a:defRPr/>
            </a:pPr>
            <a:r>
              <a:rPr lang="it" sz="3200" b="0" i="0" u="none" baseline="0">
                <a:latin typeface="Arial Narrow" panose="020B0606020202030204" pitchFamily="34" charset="0"/>
              </a:rPr>
              <a:t>Come già detto all'inizio di questo modulo, ogni persona è unica.</a:t>
            </a:r>
          </a:p>
          <a:p>
            <a:pPr algn="ctr" rtl="0">
              <a:defRPr/>
            </a:pPr>
            <a:r>
              <a:rPr lang="it" sz="3200" b="0" i="0" u="none" baseline="0">
                <a:latin typeface="Arial Narrow" panose="020B0606020202030204" pitchFamily="34" charset="0"/>
              </a:rPr>
              <a:t>Dovremmo sempre tenerlo a mente.</a:t>
            </a:r>
          </a:p>
        </p:txBody>
      </p:sp>
    </p:spTree>
    <p:extLst>
      <p:ext uri="{BB962C8B-B14F-4D97-AF65-F5344CB8AC3E}">
        <p14:creationId xmlns:p14="http://schemas.microsoft.com/office/powerpoint/2010/main" val="307598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57</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4686301" cy="1009651"/>
          </a:xfrm>
          <a:prstGeom prst="rect">
            <a:avLst/>
          </a:prstGeom>
          <a:solidFill>
            <a:srgbClr val="DEEBF8"/>
          </a:solidFill>
          <a:ln>
            <a:noFill/>
          </a:ln>
        </p:spPr>
        <p:txBody>
          <a:bodyPr spcFirstLastPara="1" wrap="square" lIns="121900" tIns="60933" rIns="121900" bIns="60933" anchor="ctr" anchorCtr="0">
            <a:noAutofit/>
          </a:bodyPr>
          <a:lstStyle/>
          <a:p>
            <a:pPr algn="l" defTabSz="514350" rtl="0">
              <a:lnSpc>
                <a:spcPct val="150000"/>
              </a:lnSpc>
            </a:pPr>
            <a:r>
              <a:rPr lang="it" sz="4000" b="1" i="0" u="none" baseline="0" dirty="0">
                <a:solidFill>
                  <a:prstClr val="black"/>
                </a:solidFill>
                <a:latin typeface="Arial Narrow" panose="020B0606020202030204" pitchFamily="34" charset="0"/>
              </a:rPr>
              <a:t>Pensare e riflettere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534212"/>
          </a:xfrm>
          <a:prstGeom prst="rect">
            <a:avLst/>
          </a:prstGeom>
          <a:solidFill>
            <a:srgbClr val="DEEBF8"/>
          </a:solidFill>
          <a:ln>
            <a:noFill/>
          </a:ln>
        </p:spPr>
        <p:txBody>
          <a:bodyPr spcFirstLastPara="1" wrap="square" lIns="121900" tIns="60933" rIns="121900" bIns="60933" anchor="ctr" anchorCtr="0">
            <a:noAutofit/>
          </a:bodyPr>
          <a:lstStyle/>
          <a:p>
            <a:pPr marL="285750" indent="-285750" algn="l" rtl="0">
              <a:buFont typeface="Arial" panose="020B0604020202020204" pitchFamily="34" charset="0"/>
              <a:buChar char="•"/>
              <a:defRPr/>
            </a:pPr>
            <a:r>
              <a:rPr lang="it" sz="2800" b="0" i="0" u="none" baseline="0" dirty="0">
                <a:latin typeface="Arial Narrow" panose="020B0606020202030204" pitchFamily="34" charset="0"/>
              </a:rPr>
              <a:t>Con i colleghi, provate ad esprimere un problema come ad esempio: sono depresso/ho mal d’orecchi/il mio animale domestico è morto, senza usare il linguaggio verbale o scritto.</a:t>
            </a:r>
            <a:endParaRPr lang="it" sz="2800" dirty="0">
              <a:latin typeface="Arial Narrow" panose="020B0606020202030204" pitchFamily="34" charset="0"/>
            </a:endParaRPr>
          </a:p>
          <a:p>
            <a:pPr algn="l" rtl="0">
              <a:defRPr/>
            </a:pPr>
            <a:endParaRPr lang="it" sz="2800" dirty="0">
              <a:latin typeface="Arial Narrow" panose="020B0606020202030204" pitchFamily="34" charset="0"/>
            </a:endParaRPr>
          </a:p>
          <a:p>
            <a:pPr marL="285750" indent="-285750" algn="l" rtl="0">
              <a:buFont typeface="Arial" panose="020B0604020202020204" pitchFamily="34" charset="0"/>
              <a:buChar char="•"/>
              <a:defRPr/>
            </a:pPr>
            <a:r>
              <a:rPr lang="it" sz="2800" b="0" i="0" u="none" baseline="0" dirty="0">
                <a:latin typeface="Arial Narrow" panose="020B0606020202030204" pitchFamily="34" charset="0"/>
              </a:rPr>
              <a:t>Ora provate questo tipo di esercizio usando solo frasi di tre parole.</a:t>
            </a:r>
          </a:p>
          <a:p>
            <a:pPr algn="l" rtl="0">
              <a:defRPr/>
            </a:pPr>
            <a:endParaRPr lang="it" sz="2800" dirty="0">
              <a:latin typeface="Arial Narrow" panose="020B0606020202030204" pitchFamily="34" charset="0"/>
            </a:endParaRPr>
          </a:p>
          <a:p>
            <a:pPr marL="285750" indent="-285750" algn="l" rtl="0">
              <a:buFont typeface="Arial" panose="020B0604020202020204" pitchFamily="34" charset="0"/>
              <a:buChar char="•"/>
              <a:defRPr/>
            </a:pPr>
            <a:r>
              <a:rPr lang="it" sz="2800" b="0" i="0" u="none" baseline="0" dirty="0">
                <a:latin typeface="Arial Narrow" panose="020B0606020202030204" pitchFamily="34" charset="0"/>
              </a:rPr>
              <a:t>Il vostro ritardo o l’annullamento degli appuntamenti causano ulteriori difficoltà agli adulti con autismo che possono avere bisogno di motivazione per presentarsi agli appuntamenti (iniziali)? Come potrebbero interpretarlo? Cosa potete fare per migliorare il modo in cui il vostro servizio/team evita queste situazioni?</a:t>
            </a:r>
          </a:p>
        </p:txBody>
      </p:sp>
    </p:spTree>
    <p:extLst>
      <p:ext uri="{BB962C8B-B14F-4D97-AF65-F5344CB8AC3E}">
        <p14:creationId xmlns:p14="http://schemas.microsoft.com/office/powerpoint/2010/main" val="38635819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58</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4140201" cy="1009651"/>
          </a:xfrm>
          <a:prstGeom prst="rect">
            <a:avLst/>
          </a:prstGeom>
          <a:solidFill>
            <a:srgbClr val="DEEBF8"/>
          </a:solidFill>
          <a:ln>
            <a:noFill/>
          </a:ln>
        </p:spPr>
        <p:txBody>
          <a:bodyPr spcFirstLastPara="1" wrap="square" lIns="121900" tIns="60933" rIns="121900" bIns="60933" anchor="ctr" anchorCtr="0">
            <a:noAutofit/>
          </a:bodyPr>
          <a:lstStyle/>
          <a:p>
            <a:pPr algn="l" defTabSz="514350" rtl="0">
              <a:lnSpc>
                <a:spcPct val="150000"/>
              </a:lnSpc>
            </a:pPr>
            <a:r>
              <a:rPr lang="it" sz="4000" b="1" i="0" u="none" baseline="0">
                <a:solidFill>
                  <a:prstClr val="black"/>
                </a:solidFill>
                <a:latin typeface="Arial Narrow" panose="020B0606020202030204" pitchFamily="34" charset="0"/>
              </a:rPr>
              <a:t>Pensare e riflettere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rtl="0">
              <a:defRPr/>
            </a:pPr>
            <a:r>
              <a:rPr lang="it" sz="2800" b="0" i="0" u="none" baseline="0">
                <a:latin typeface="Arial Narrow" panose="020B0606020202030204" pitchFamily="34" charset="0"/>
              </a:rPr>
              <a:t>Pensate all'ultimo video con Purple Ella.</a:t>
            </a:r>
          </a:p>
          <a:p>
            <a:pPr algn="ctr" rtl="0">
              <a:defRPr/>
            </a:pPr>
            <a:r>
              <a:rPr lang="it" sz="2800" b="0" i="0" u="none" baseline="0">
                <a:latin typeface="Arial Narrow" panose="020B0606020202030204" pitchFamily="34" charset="0"/>
              </a:rPr>
              <a:t>Vi identificate con qualcuna delle idee sbagliate che lei cita?</a:t>
            </a:r>
          </a:p>
          <a:p>
            <a:pPr algn="ctr" rtl="0">
              <a:defRPr/>
            </a:pPr>
            <a:r>
              <a:rPr lang="it" sz="2800" b="0" i="0" u="none" baseline="0">
                <a:latin typeface="Arial Narrow" panose="020B0606020202030204" pitchFamily="34" charset="0"/>
              </a:rPr>
              <a:t>Vi siete trovati ad avere preconcetti sull'autismo che sono falsi?</a:t>
            </a:r>
          </a:p>
          <a:p>
            <a:pPr algn="ctr" rtl="0">
              <a:defRPr/>
            </a:pPr>
            <a:r>
              <a:rPr lang="it" sz="2800" b="0" i="0" u="none" baseline="0">
                <a:latin typeface="Arial Narrow" panose="020B0606020202030204" pitchFamily="34" charset="0"/>
              </a:rPr>
              <a:t>Cosa cambiereste del vostro atteggiamento?</a:t>
            </a:r>
          </a:p>
        </p:txBody>
      </p:sp>
    </p:spTree>
    <p:extLst>
      <p:ext uri="{BB962C8B-B14F-4D97-AF65-F5344CB8AC3E}">
        <p14:creationId xmlns:p14="http://schemas.microsoft.com/office/powerpoint/2010/main" val="2778544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59</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BD9"/>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FINE</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F9DBD9"/>
          </a:solidFill>
          <a:ln>
            <a:noFill/>
          </a:ln>
        </p:spPr>
        <p:txBody>
          <a:bodyPr spcFirstLastPara="1" wrap="square" lIns="121900" tIns="60933" rIns="121900" bIns="60933" anchor="ctr" anchorCtr="0">
            <a:noAutofit/>
          </a:bodyPr>
          <a:lstStyle/>
          <a:p>
            <a:pPr algn="ctr" defTabSz="685800" rtl="0">
              <a:lnSpc>
                <a:spcPct val="150000"/>
              </a:lnSpc>
              <a:buClr>
                <a:srgbClr val="7598D9">
                  <a:lumMod val="75000"/>
                </a:srgbClr>
              </a:buClr>
              <a:buSzPct val="102000"/>
              <a:defRPr/>
            </a:pPr>
            <a:r>
              <a:rPr lang="it" sz="2000" b="0" i="0" u="none" kern="0" baseline="0">
                <a:solidFill>
                  <a:prstClr val="black"/>
                </a:solidFill>
                <a:latin typeface="Arial Narrow" panose="020B0606020202030204" pitchFamily="34" charset="0"/>
              </a:rPr>
              <a:t>Conclusione - Per saperne di più</a:t>
            </a:r>
            <a:endParaRPr lang="it" sz="2000" kern="0" dirty="0">
              <a:solidFill>
                <a:prstClr val="black"/>
              </a:solidFill>
              <a:latin typeface="Arial Narrow" panose="020B0606020202030204" pitchFamily="34" charset="0"/>
            </a:endParaRPr>
          </a:p>
          <a:p>
            <a:pPr algn="ctr" defTabSz="685800" rtl="0">
              <a:lnSpc>
                <a:spcPct val="150000"/>
              </a:lnSpc>
              <a:buClr>
                <a:srgbClr val="7598D9">
                  <a:lumMod val="75000"/>
                </a:srgbClr>
              </a:buClr>
              <a:buSzPct val="102000"/>
              <a:defRPr/>
            </a:pPr>
            <a:r>
              <a:rPr lang="it" sz="2000" b="0" i="0" u="none" kern="0" baseline="0">
                <a:solidFill>
                  <a:prstClr val="black"/>
                </a:solidFill>
                <a:latin typeface="Arial Narrow" panose="020B0606020202030204" pitchFamily="34" charset="0"/>
              </a:rPr>
              <a:t>Discussione e panoramica 2</a:t>
            </a:r>
          </a:p>
          <a:p>
            <a:pPr algn="ctr" defTabSz="685800" rtl="0">
              <a:lnSpc>
                <a:spcPct val="150000"/>
              </a:lnSpc>
              <a:buClr>
                <a:srgbClr val="7598D9">
                  <a:lumMod val="75000"/>
                </a:srgbClr>
              </a:buClr>
              <a:buSzPct val="102000"/>
              <a:defRPr/>
            </a:pPr>
            <a:r>
              <a:rPr lang="it" sz="2000" b="0" i="0" u="none" kern="0" baseline="0">
                <a:solidFill>
                  <a:prstClr val="black"/>
                </a:solidFill>
                <a:latin typeface="Arial Narrow" panose="020B0606020202030204" pitchFamily="34" charset="0"/>
              </a:rPr>
              <a:t>Discussione e panoramica 3</a:t>
            </a:r>
          </a:p>
          <a:p>
            <a:pPr algn="ctr" defTabSz="685800" rtl="0">
              <a:lnSpc>
                <a:spcPct val="150000"/>
              </a:lnSpc>
              <a:buClr>
                <a:srgbClr val="7598D9">
                  <a:lumMod val="75000"/>
                </a:srgbClr>
              </a:buClr>
              <a:buSzPct val="102000"/>
              <a:defRPr/>
            </a:pPr>
            <a:r>
              <a:rPr lang="it" sz="2000" b="0" i="0" u="none" kern="0" baseline="0">
                <a:solidFill>
                  <a:prstClr val="black"/>
                </a:solidFill>
                <a:latin typeface="Arial Narrow" panose="020B0606020202030204" pitchFamily="34" charset="0"/>
              </a:rPr>
              <a:t>Riferimenti e risorse</a:t>
            </a:r>
          </a:p>
          <a:p>
            <a:pPr algn="ctr" defTabSz="685800" rtl="0">
              <a:lnSpc>
                <a:spcPct val="150000"/>
              </a:lnSpc>
              <a:buClr>
                <a:srgbClr val="7598D9">
                  <a:lumMod val="75000"/>
                </a:srgbClr>
              </a:buClr>
              <a:buSzPct val="102000"/>
              <a:defRPr/>
            </a:pPr>
            <a:r>
              <a:rPr lang="it" sz="2000" b="0" i="0" u="none" kern="0" baseline="0">
                <a:solidFill>
                  <a:prstClr val="black"/>
                </a:solidFill>
                <a:latin typeface="Arial Narrow" panose="020B0606020202030204" pitchFamily="34" charset="0"/>
              </a:rPr>
              <a:t>Domande? Arrivederci e grazie </a:t>
            </a:r>
            <a:r>
              <a:rPr lang="it" sz="2000" b="0" i="0" u="none" kern="0" baseline="0">
                <a:solidFill>
                  <a:prstClr val="black"/>
                </a:solidFill>
                <a:latin typeface="Arial Narrow" panose="020B0606020202030204" pitchFamily="34" charset="0"/>
                <a:sym typeface="Wingdings" panose="05000000000000000000" pitchFamily="2" charset="2"/>
              </a:rPr>
              <a:t></a:t>
            </a:r>
          </a:p>
        </p:txBody>
      </p:sp>
    </p:spTree>
    <p:extLst>
      <p:ext uri="{BB962C8B-B14F-4D97-AF65-F5344CB8AC3E}">
        <p14:creationId xmlns:p14="http://schemas.microsoft.com/office/powerpoint/2010/main" val="63782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343401"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rtl="0">
              <a:buClr>
                <a:srgbClr val="C00000"/>
              </a:buClr>
            </a:pPr>
            <a:r>
              <a:rPr lang="it" sz="4800" b="1" i="0" u="none" baseline="0" dirty="0">
                <a:solidFill>
                  <a:prstClr val="black"/>
                </a:solidFill>
                <a:latin typeface="Arial Narrow" panose="020B0606020202030204" pitchFamily="34" charset="0"/>
              </a:rPr>
              <a:t>Organizzazione</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rtl="0"/>
            <a:r>
              <a:rPr lang="it" sz="3600" b="1" i="0" u="none" baseline="0" dirty="0">
                <a:solidFill>
                  <a:srgbClr val="241E4E"/>
                </a:solidFill>
                <a:latin typeface="Brandon-Grotesque"/>
              </a:rPr>
              <a:t>Modulo 5: Atteggiamenti e comportamenti professionali nei confronti delle persone con disturbi dello spettro autistico</a:t>
            </a:r>
          </a:p>
          <a:p>
            <a:pPr algn="ctr" defTabSz="514350" rtl="0"/>
            <a:endParaRPr lang="it" sz="3200" b="1" dirty="0">
              <a:solidFill>
                <a:prstClr val="black"/>
              </a:solidFill>
              <a:latin typeface="Arial Narrow" panose="020B0606020202030204" pitchFamily="34" charset="0"/>
            </a:endParaRPr>
          </a:p>
          <a:p>
            <a:pPr algn="just" defTabSz="685800" rtl="0">
              <a:lnSpc>
                <a:spcPct val="150000"/>
              </a:lnSpc>
            </a:pPr>
            <a:r>
              <a:rPr lang="it" sz="2800" b="1" i="0" u="none" baseline="0" dirty="0">
                <a:solidFill>
                  <a:srgbClr val="241E4E"/>
                </a:solidFill>
                <a:latin typeface="Brandon-Grotesque"/>
              </a:rPr>
              <a:t>Tempo stimato per completare il modulo: </a:t>
            </a:r>
            <a:r>
              <a:rPr lang="it" sz="2800" b="0" i="0" u="none" baseline="0" dirty="0">
                <a:solidFill>
                  <a:srgbClr val="241E4E"/>
                </a:solidFill>
                <a:latin typeface="Brandon-Grotesque"/>
              </a:rPr>
              <a:t>3 ore</a:t>
            </a:r>
          </a:p>
          <a:p>
            <a:pPr algn="just" defTabSz="685800" rtl="0">
              <a:lnSpc>
                <a:spcPct val="150000"/>
              </a:lnSpc>
            </a:pPr>
            <a:r>
              <a:rPr lang="it" sz="2800" b="1" i="0" u="none" baseline="0" dirty="0">
                <a:solidFill>
                  <a:srgbClr val="241E4E"/>
                </a:solidFill>
                <a:latin typeface="Brandon-Grotesque"/>
              </a:rPr>
              <a:t>Pausa:</a:t>
            </a:r>
            <a:r>
              <a:rPr lang="it" sz="2800" b="0" i="0" u="none" baseline="0" dirty="0">
                <a:solidFill>
                  <a:srgbClr val="241E4E"/>
                </a:solidFill>
                <a:latin typeface="Brandon-Grotesque"/>
              </a:rPr>
              <a:t> 30 minuti o due pause da 10-15 minuti ciascuna</a:t>
            </a:r>
          </a:p>
        </p:txBody>
      </p:sp>
    </p:spTree>
    <p:extLst>
      <p:ext uri="{BB962C8B-B14F-4D97-AF65-F5344CB8AC3E}">
        <p14:creationId xmlns:p14="http://schemas.microsoft.com/office/powerpoint/2010/main" val="32830669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60</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743200" cy="1009651"/>
          </a:xfrm>
          <a:prstGeom prst="rect">
            <a:avLst/>
          </a:prstGeom>
          <a:solidFill>
            <a:srgbClr val="F9DBD9"/>
          </a:solidFill>
          <a:ln>
            <a:noFill/>
          </a:ln>
        </p:spPr>
        <p:txBody>
          <a:bodyPr spcFirstLastPara="1" wrap="square" lIns="121900" tIns="60933" rIns="121900" bIns="60933" anchor="ctr" anchorCtr="0">
            <a:noAutofit/>
          </a:bodyPr>
          <a:lstStyle/>
          <a:p>
            <a:pPr algn="l" rtl="0"/>
            <a:r>
              <a:rPr lang="it" sz="3600" b="1" i="0" u="none" baseline="0" dirty="0">
                <a:latin typeface="Arial Narrow" panose="020B0606020202030204" pitchFamily="34" charset="0"/>
              </a:rPr>
              <a:t>Conclusione</a:t>
            </a:r>
            <a:endParaRPr lang="it"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rtl="0">
              <a:defRPr/>
            </a:pPr>
            <a:r>
              <a:rPr lang="it" sz="3200" b="0" i="0" u="none" baseline="0">
                <a:solidFill>
                  <a:srgbClr val="0B0C0C"/>
                </a:solidFill>
                <a:latin typeface="GDS Transport"/>
              </a:rPr>
              <a:t>Per saperne di più</a:t>
            </a:r>
            <a:endParaRPr lang="it" sz="3600" dirty="0">
              <a:solidFill>
                <a:srgbClr val="0B0C0C"/>
              </a:solidFill>
              <a:latin typeface="GDS Transport"/>
            </a:endParaRPr>
          </a:p>
          <a:p>
            <a:pPr marL="7938" marR="422275" algn="l" rtl="0">
              <a:lnSpc>
                <a:spcPct val="115000"/>
              </a:lnSpc>
              <a:spcBef>
                <a:spcPts val="650"/>
              </a:spcBef>
              <a:defRPr/>
            </a:pPr>
            <a:r>
              <a:rPr lang="it" sz="2000" b="0" i="0" u="none" baseline="0">
                <a:latin typeface="Arial Narrow" panose="020B0606020202030204" pitchFamily="34" charset="0"/>
              </a:rPr>
              <a:t>Socialeyes; un approccio innovativo all'apprendimento delle abilità sociali per le persone nello spettro autistico, sviluppato con persone con autismo e sindrome di Asperger, insieme ai principali professionisti del settore: </a:t>
            </a:r>
            <a:r>
              <a:rPr lang="it" sz="2000" b="0" i="0" u="none" baseline="0">
                <a:latin typeface="Arial Narrow" panose="020B0606020202030204" pitchFamily="34" charset="0"/>
                <a:hlinkClick r:id="rId2">
                  <a:extLst>
                    <a:ext uri="{A12FA001-AC4F-418D-AE19-62706E023703}">
                      <ahyp:hlinkClr xmlns:ahyp="http://schemas.microsoft.com/office/drawing/2018/hyperlinkcolor" val="tx"/>
                    </a:ext>
                  </a:extLst>
                </a:hlinkClick>
              </a:rPr>
              <a:t>www.autism.org.uk/socialeyes</a:t>
            </a:r>
            <a:endParaRPr lang="it" sz="2000" dirty="0">
              <a:latin typeface="Arial Narrow" panose="020B0606020202030204" pitchFamily="34" charset="0"/>
            </a:endParaRPr>
          </a:p>
          <a:p>
            <a:pPr marL="7938" marR="422275" algn="l" rtl="0">
              <a:lnSpc>
                <a:spcPct val="115000"/>
              </a:lnSpc>
              <a:spcBef>
                <a:spcPts val="650"/>
              </a:spcBef>
              <a:defRPr/>
            </a:pPr>
            <a:endParaRPr lang="it" sz="2000" dirty="0">
              <a:latin typeface="Arial Narrow" panose="020B0606020202030204" pitchFamily="34" charset="0"/>
            </a:endParaRPr>
          </a:p>
          <a:p>
            <a:pPr marL="7938" marR="377825" algn="l" rtl="0">
              <a:lnSpc>
                <a:spcPct val="115000"/>
              </a:lnSpc>
              <a:spcBef>
                <a:spcPts val="850"/>
              </a:spcBef>
              <a:defRPr/>
            </a:pPr>
            <a:r>
              <a:rPr lang="it" sz="2000" b="0" i="0" u="none" baseline="0">
                <a:latin typeface="Arial Narrow" panose="020B0606020202030204" pitchFamily="34" charset="0"/>
              </a:rPr>
              <a:t>Grandin, T. &amp; Duffy, K (2004). Developing talents: careers for individuals with Asperger syndrome and high-functioning autism. Autism Asperger Publishing Company.</a:t>
            </a:r>
          </a:p>
          <a:p>
            <a:pPr marL="7938" marR="377825" algn="l" rtl="0">
              <a:lnSpc>
                <a:spcPct val="115000"/>
              </a:lnSpc>
              <a:spcBef>
                <a:spcPts val="850"/>
              </a:spcBef>
              <a:defRPr/>
            </a:pPr>
            <a:r>
              <a:rPr lang="it" sz="2000" b="0" i="0" u="none" baseline="0">
                <a:latin typeface="Arial Narrow" panose="020B0606020202030204" pitchFamily="34" charset="0"/>
              </a:rPr>
              <a:t>Meyer, R. N. (2001). Asperger syndrome employment workbook: an employment workbook for adults with Asperger syndrome. Jessica Kingsley Publishers.</a:t>
            </a:r>
            <a:endParaRPr lang="it" sz="2000" dirty="0">
              <a:latin typeface="Arial Narrow" panose="020B0606020202030204" pitchFamily="34" charset="0"/>
            </a:endParaRPr>
          </a:p>
        </p:txBody>
      </p:sp>
    </p:spTree>
    <p:extLst>
      <p:ext uri="{BB962C8B-B14F-4D97-AF65-F5344CB8AC3E}">
        <p14:creationId xmlns:p14="http://schemas.microsoft.com/office/powerpoint/2010/main" val="25182469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61</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70600" cy="1009651"/>
          </a:xfrm>
          <a:prstGeom prst="rect">
            <a:avLst/>
          </a:prstGeom>
          <a:solidFill>
            <a:srgbClr val="F9DBD9"/>
          </a:solidFill>
          <a:ln>
            <a:noFill/>
          </a:ln>
        </p:spPr>
        <p:txBody>
          <a:bodyPr spcFirstLastPara="1" wrap="square" lIns="121900" tIns="60933" rIns="121900" bIns="60933" anchor="ctr" anchorCtr="0">
            <a:noAutofit/>
          </a:bodyPr>
          <a:lstStyle/>
          <a:p>
            <a:pPr algn="l" rtl="0"/>
            <a:r>
              <a:rPr lang="it" sz="3600" b="1" i="0" u="none" baseline="0">
                <a:latin typeface="Arial Narrow" panose="020B0606020202030204" pitchFamily="34" charset="0"/>
              </a:rPr>
              <a:t>Discussione e panoramica 1</a:t>
            </a:r>
            <a:endParaRPr lang="it"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rtl="0">
              <a:defRPr/>
            </a:pPr>
            <a:r>
              <a:rPr lang="it" sz="2800" b="0" i="0" u="none" baseline="0">
                <a:latin typeface="Arial Narrow" panose="020B0606020202030204" pitchFamily="34" charset="0"/>
              </a:rPr>
              <a:t>In gruppo, discutete qualsiasi esperienza che avete vissuto nel vostro posto di lavoro, trattando con clienti esigenti, insoddisfatti o aggressivi.</a:t>
            </a:r>
          </a:p>
          <a:p>
            <a:pPr algn="ctr" rtl="0">
              <a:defRPr/>
            </a:pPr>
            <a:r>
              <a:rPr lang="it" sz="2800" b="0" i="0" u="none" baseline="0">
                <a:latin typeface="Arial Narrow" panose="020B0606020202030204" pitchFamily="34" charset="0"/>
              </a:rPr>
              <a:t>Come avete gestito queste situazioni?</a:t>
            </a:r>
          </a:p>
          <a:p>
            <a:pPr algn="ctr" rtl="0">
              <a:defRPr/>
            </a:pPr>
            <a:r>
              <a:rPr lang="it" sz="2800" b="0" i="0" u="none" baseline="0">
                <a:latin typeface="Arial Narrow" panose="020B0606020202030204" pitchFamily="34" charset="0"/>
              </a:rPr>
              <a:t>Qualcuna delle strategie che avete impiegato potrebbe essere adatta a interagire con persone con ASD?</a:t>
            </a:r>
          </a:p>
          <a:p>
            <a:pPr algn="ctr" rtl="0">
              <a:defRPr/>
            </a:pPr>
            <a:endParaRPr lang="it" sz="2800" b="0" i="0" u="none" baseline="0">
              <a:latin typeface="Arial Narrow" panose="020B0606020202030204" pitchFamily="34" charset="0"/>
            </a:endParaRPr>
          </a:p>
          <a:p>
            <a:pPr algn="ctr" rtl="0">
              <a:defRPr/>
            </a:pPr>
            <a:r>
              <a:rPr lang="it" sz="2800" b="0" i="0" u="none" baseline="0">
                <a:latin typeface="Arial Narrow" panose="020B0606020202030204" pitchFamily="34" charset="0"/>
              </a:rPr>
              <a:t>Discutete le vostre esperienze con altri gruppi. </a:t>
            </a:r>
            <a:endParaRPr lang="it" sz="4000" dirty="0">
              <a:solidFill>
                <a:srgbClr val="0B0C0C"/>
              </a:solidFill>
              <a:latin typeface="GDS Transport"/>
            </a:endParaRPr>
          </a:p>
        </p:txBody>
      </p:sp>
    </p:spTree>
    <p:extLst>
      <p:ext uri="{BB962C8B-B14F-4D97-AF65-F5344CB8AC3E}">
        <p14:creationId xmlns:p14="http://schemas.microsoft.com/office/powerpoint/2010/main" val="2482814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62</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5613400" cy="1009651"/>
          </a:xfrm>
          <a:prstGeom prst="rect">
            <a:avLst/>
          </a:prstGeom>
          <a:solidFill>
            <a:srgbClr val="F9DBD9"/>
          </a:solidFill>
          <a:ln>
            <a:noFill/>
          </a:ln>
        </p:spPr>
        <p:txBody>
          <a:bodyPr spcFirstLastPara="1" wrap="square" lIns="121900" tIns="60933" rIns="121900" bIns="60933" anchor="ctr" anchorCtr="0">
            <a:noAutofit/>
          </a:bodyPr>
          <a:lstStyle/>
          <a:p>
            <a:pPr algn="l" rtl="0"/>
            <a:r>
              <a:rPr lang="it" sz="3600" b="1" i="0" u="none" baseline="0">
                <a:latin typeface="Arial Narrow" panose="020B0606020202030204" pitchFamily="34" charset="0"/>
              </a:rPr>
              <a:t>Discussione e panoramica 2</a:t>
            </a:r>
            <a:endParaRPr lang="it"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rtl="0">
              <a:defRPr/>
            </a:pPr>
            <a:r>
              <a:rPr lang="it" sz="2800" b="0" i="0" u="none" baseline="0">
                <a:latin typeface="Arial Narrow" panose="020B0606020202030204" pitchFamily="34" charset="0"/>
              </a:rPr>
              <a:t>Riflettere sulla propria esperienza.</a:t>
            </a:r>
          </a:p>
          <a:p>
            <a:pPr algn="ctr" rtl="0">
              <a:defRPr/>
            </a:pPr>
            <a:r>
              <a:rPr lang="it" sz="2800" b="0" i="0" u="none" baseline="0">
                <a:latin typeface="Arial Narrow" panose="020B0606020202030204" pitchFamily="34" charset="0"/>
              </a:rPr>
              <a:t>Hai mai incontrato una persona con ASD?</a:t>
            </a:r>
          </a:p>
          <a:p>
            <a:pPr algn="ctr" rtl="0">
              <a:defRPr/>
            </a:pPr>
            <a:r>
              <a:rPr lang="it" sz="2800" b="0" i="0" u="none" baseline="0">
                <a:latin typeface="Arial Narrow" panose="020B0606020202030204" pitchFamily="34" charset="0"/>
              </a:rPr>
              <a:t>In quale contesto?</a:t>
            </a:r>
          </a:p>
          <a:p>
            <a:pPr algn="ctr" rtl="0">
              <a:defRPr/>
            </a:pPr>
            <a:r>
              <a:rPr lang="it" sz="2800" b="0" i="0" u="none" baseline="0">
                <a:latin typeface="Arial Narrow" panose="020B0606020202030204" pitchFamily="34" charset="0"/>
              </a:rPr>
              <a:t>Quanto ti sei sentito a tuo agio?</a:t>
            </a:r>
          </a:p>
          <a:p>
            <a:pPr algn="ctr" rtl="0">
              <a:defRPr/>
            </a:pPr>
            <a:endParaRPr lang="it" sz="2800" dirty="0">
              <a:latin typeface="Arial Narrow" panose="020B0606020202030204" pitchFamily="34" charset="0"/>
            </a:endParaRPr>
          </a:p>
          <a:p>
            <a:pPr algn="ctr" rtl="0">
              <a:defRPr/>
            </a:pPr>
            <a:r>
              <a:rPr lang="it" sz="2800" b="0" i="0" u="none" baseline="0">
                <a:latin typeface="Arial Narrow" panose="020B0606020202030204" pitchFamily="34" charset="0"/>
              </a:rPr>
              <a:t>Dopo aver letto questo modulo, ti senti più consapevole?</a:t>
            </a:r>
          </a:p>
          <a:p>
            <a:pPr algn="ctr" rtl="0">
              <a:defRPr/>
            </a:pPr>
            <a:r>
              <a:rPr lang="it" sz="2800" b="0" i="0" u="none" baseline="0">
                <a:latin typeface="Arial Narrow" panose="020B0606020202030204" pitchFamily="34" charset="0"/>
              </a:rPr>
              <a:t>Ti sentiresti più a tuo agio a interagire con una persona con ASD?</a:t>
            </a:r>
          </a:p>
          <a:p>
            <a:pPr algn="ctr" rtl="0">
              <a:defRPr/>
            </a:pPr>
            <a:r>
              <a:rPr lang="it" sz="2800" b="0" i="0" u="none" baseline="0">
                <a:latin typeface="Arial Narrow" panose="020B0606020202030204" pitchFamily="34" charset="0"/>
              </a:rPr>
              <a:t> </a:t>
            </a:r>
          </a:p>
        </p:txBody>
      </p:sp>
    </p:spTree>
    <p:extLst>
      <p:ext uri="{BB962C8B-B14F-4D97-AF65-F5344CB8AC3E}">
        <p14:creationId xmlns:p14="http://schemas.microsoft.com/office/powerpoint/2010/main" val="28021261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63</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pPr algn="l" rtl="0"/>
            <a:r>
              <a:rPr lang="it" sz="3600" b="1" i="0" u="none" baseline="0">
                <a:latin typeface="Arial Narrow" panose="020B0606020202030204" pitchFamily="34" charset="0"/>
              </a:rPr>
              <a:t>Risorse e riferimenti utilizzati</a:t>
            </a:r>
            <a:endParaRPr lang="it"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lgn="l" rtl="0">
              <a:buFont typeface="Arial" panose="020B0604020202020204" pitchFamily="34" charset="0"/>
              <a:buChar char="•"/>
            </a:pPr>
            <a:r>
              <a:rPr lang="it" sz="1600" b="0" i="0" u="none" baseline="0">
                <a:solidFill>
                  <a:srgbClr val="000000"/>
                </a:solidFill>
                <a:latin typeface="HelveticaNeueLT Std Lt"/>
              </a:rPr>
              <a:t>National Autistic Society UK (2020) Support at work - a guide for autistic people. </a:t>
            </a:r>
            <a:r>
              <a:rPr lang="it" sz="1600" b="0" i="0" u="none" baseline="0">
                <a:solidFill>
                  <a:srgbClr val="000000"/>
                </a:solidFill>
                <a:latin typeface="HelveticaNeueLT Std Lt"/>
                <a:hlinkClick r:id="rId2"/>
              </a:rPr>
              <a:t>https://www.autism.org.uk/</a:t>
            </a:r>
            <a:r>
              <a:rPr lang="it" sz="1600" b="0" i="0" u="none" baseline="0">
                <a:solidFill>
                  <a:srgbClr val="000000"/>
                </a:solidFill>
                <a:latin typeface="HelveticaNeueLT Std Lt"/>
              </a:rPr>
              <a:t> </a:t>
            </a:r>
          </a:p>
          <a:p>
            <a:pPr marL="285750" indent="-285750" algn="l" rtl="0">
              <a:buFont typeface="Arial" panose="020B0604020202020204" pitchFamily="34" charset="0"/>
              <a:buChar char="•"/>
            </a:pPr>
            <a:r>
              <a:rPr lang="it" sz="1600" b="0" i="0" u="none" baseline="0">
                <a:solidFill>
                  <a:srgbClr val="0F1111"/>
                </a:solidFill>
                <a:latin typeface="Arial" panose="020B0604020202020204" pitchFamily="34" charset="0"/>
              </a:rPr>
              <a:t>Pratt, C. (19 marzo 2020). Autism awareness month: Tips for working with individuals on the autism spectrum.  Indiana Resource Center for Autism &amp; Autism Society of Indiana. </a:t>
            </a:r>
            <a:r>
              <a:rPr lang="it" sz="1600" b="0" i="0" u="none" baseline="0">
                <a:solidFill>
                  <a:srgbClr val="0F1111"/>
                </a:solidFill>
                <a:latin typeface="Arial" panose="020B0604020202020204" pitchFamily="34" charset="0"/>
                <a:hlinkClick r:id="rId3">
                  <a:extLst>
                    <a:ext uri="{A12FA001-AC4F-418D-AE19-62706E023703}">
                      <ahyp:hlinkClr xmlns:ahyp="http://schemas.microsoft.com/office/drawing/2018/hyperlinkcolor" val="tx"/>
                    </a:ext>
                  </a:extLst>
                </a:hlinkClick>
              </a:rPr>
              <a:t>https://www.iidc.indiana.edu/irca/articles/autism-awareness-month-a-facts-andtips-for-working-with-individuals-on-the-autism-spectrum.html</a:t>
            </a:r>
            <a:r>
              <a:rPr lang="it" sz="1600" b="0" i="0" u="none" baseline="0">
                <a:solidFill>
                  <a:srgbClr val="0F1111"/>
                </a:solidFill>
                <a:latin typeface="Arial" panose="020B0604020202020204" pitchFamily="34" charset="0"/>
              </a:rPr>
              <a:t> </a:t>
            </a:r>
          </a:p>
          <a:p>
            <a:pPr marL="285750" indent="-285750" algn="l" rtl="0">
              <a:buFont typeface="Arial" panose="020B0604020202020204" pitchFamily="34" charset="0"/>
              <a:buChar char="•"/>
            </a:pPr>
            <a:r>
              <a:rPr lang="it" sz="1600" b="0" i="0" u="none" baseline="0">
                <a:solidFill>
                  <a:srgbClr val="000000"/>
                </a:solidFill>
                <a:latin typeface="HelveticaNeueLT Std Lt"/>
              </a:rPr>
              <a:t>Milestones, Autism resources, USA: </a:t>
            </a:r>
            <a:r>
              <a:rPr lang="it" sz="1600" b="0" i="0" u="none" baseline="0">
                <a:solidFill>
                  <a:srgbClr val="000000"/>
                </a:solidFill>
                <a:latin typeface="HelveticaNeueLT Std Lt"/>
                <a:hlinkClick r:id="rId4"/>
              </a:rPr>
              <a:t>https://www.milestones.org/get-started/for-community-at-large/supporting-employees-with-autism</a:t>
            </a:r>
            <a:r>
              <a:rPr lang="it" sz="1600" b="0" i="0" u="none" baseline="0">
                <a:solidFill>
                  <a:srgbClr val="000000"/>
                </a:solidFill>
                <a:latin typeface="HelveticaNeueLT Std Lt"/>
              </a:rPr>
              <a:t> </a:t>
            </a:r>
          </a:p>
          <a:p>
            <a:pPr marL="285750" indent="-285750" algn="l" rtl="0">
              <a:buFont typeface="Arial" panose="020B0604020202020204" pitchFamily="34" charset="0"/>
              <a:buChar char="•"/>
            </a:pPr>
            <a:r>
              <a:rPr lang="it" sz="1600" b="0" i="0" u="none" baseline="0">
                <a:solidFill>
                  <a:srgbClr val="0F1111"/>
                </a:solidFill>
                <a:latin typeface="Arial" panose="020B0604020202020204" pitchFamily="34" charset="0"/>
              </a:rPr>
              <a:t>Ohio Center for Autism and Low Incidence (OCALI)</a:t>
            </a:r>
            <a:r>
              <a:rPr lang="it" sz="1600" b="0" i="0" u="none" baseline="0">
                <a:solidFill>
                  <a:srgbClr val="000000"/>
                </a:solidFill>
                <a:latin typeface="HelveticaNeueLT Std Lt"/>
              </a:rPr>
              <a:t>, Strumenti per i datori di lavoro, </a:t>
            </a:r>
            <a:r>
              <a:rPr lang="it" sz="1600" b="0" i="0" u="none" baseline="0">
                <a:solidFill>
                  <a:srgbClr val="000000"/>
                </a:solidFill>
                <a:latin typeface="HelveticaNeueLT Std Lt"/>
                <a:hlinkClick r:id="rId5">
                  <a:extLst>
                    <a:ext uri="{A12FA001-AC4F-418D-AE19-62706E023703}">
                      <ahyp:hlinkClr xmlns:ahyp="http://schemas.microsoft.com/office/drawing/2018/hyperlinkcolor" val="tx"/>
                    </a:ext>
                  </a:extLst>
                </a:hlinkClick>
              </a:rPr>
              <a:t>https://www.ocali.org/project/employee_with_asd</a:t>
            </a:r>
            <a:endParaRPr lang="it" sz="1600" dirty="0">
              <a:solidFill>
                <a:srgbClr val="000000"/>
              </a:solidFill>
              <a:latin typeface="HelveticaNeueLT Std Lt"/>
            </a:endParaRPr>
          </a:p>
          <a:p>
            <a:pPr marL="285750" indent="-285750" algn="l" rtl="0">
              <a:buFont typeface="Arial" panose="020B0604020202020204" pitchFamily="34" charset="0"/>
              <a:buChar char="•"/>
            </a:pPr>
            <a:r>
              <a:rPr lang="it" sz="1600" b="0" i="0" u="none" baseline="0">
                <a:solidFill>
                  <a:srgbClr val="000000"/>
                </a:solidFill>
                <a:latin typeface="HelveticaNeueLT Std Lt"/>
              </a:rPr>
              <a:t>Henry, S. A., &amp; Myles, B. S. (2007). The Comprehensive Autism Planning System [CAPS] for Individuals with Asperger Syndrome, Autism, and Related Disabilities, Kansas, Autism Asperger Publishing Company.</a:t>
            </a:r>
          </a:p>
          <a:p>
            <a:pPr marL="285750" indent="-285750" algn="l" rtl="0">
              <a:buFont typeface="Arial" panose="020B0604020202020204" pitchFamily="34" charset="0"/>
              <a:buChar char="•"/>
            </a:pPr>
            <a:r>
              <a:rPr lang="it" sz="1600" b="0" i="0" u="none" baseline="0">
                <a:solidFill>
                  <a:srgbClr val="000000"/>
                </a:solidFill>
                <a:latin typeface="HelveticaNeueLT Std Lt"/>
              </a:rPr>
              <a:t>UK Department of Health, A manual for good social work practice, Supporting adults who have autism (2015).  </a:t>
            </a:r>
            <a:r>
              <a:rPr lang="it" sz="1600" b="0" i="0" u="none" baseline="0">
                <a:solidFill>
                  <a:srgbClr val="000000"/>
                </a:solidFill>
                <a:latin typeface="HelveticaNeueLT Std Lt"/>
                <a:hlinkClick r:id="rId6">
                  <a:extLst>
                    <a:ext uri="{A12FA001-AC4F-418D-AE19-62706E023703}">
                      <ahyp:hlinkClr xmlns:ahyp="http://schemas.microsoft.com/office/drawing/2018/hyperlinkcolor" val="tx"/>
                    </a:ext>
                  </a:extLst>
                </a:hlinkClick>
              </a:rPr>
              <a:t>https://assets.publishing.service.gov.uk/government/uploads/system/uploads/attachment_data/file/467392/Pt1_Autism_Learning_Materials_Accessible.pdf</a:t>
            </a:r>
            <a:r>
              <a:rPr lang="it" sz="1600" b="0" i="0" u="none" baseline="0">
                <a:solidFill>
                  <a:srgbClr val="000000"/>
                </a:solidFill>
                <a:latin typeface="HelveticaNeueLT Std Lt"/>
              </a:rPr>
              <a:t> </a:t>
            </a:r>
          </a:p>
        </p:txBody>
      </p:sp>
    </p:spTree>
    <p:extLst>
      <p:ext uri="{BB962C8B-B14F-4D97-AF65-F5344CB8AC3E}">
        <p14:creationId xmlns:p14="http://schemas.microsoft.com/office/powerpoint/2010/main" val="31744277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64</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pPr algn="l" rtl="0"/>
            <a:r>
              <a:rPr lang="it" sz="3600" b="1" i="0" u="none" baseline="0">
                <a:latin typeface="Arial Narrow" panose="020B0606020202030204" pitchFamily="34" charset="0"/>
              </a:rPr>
              <a:t>Risorse e riferimenti utilizzati</a:t>
            </a:r>
            <a:endParaRPr lang="it"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lgn="l" rtl="0">
              <a:buFont typeface="Arial" panose="020B0604020202020204" pitchFamily="34" charset="0"/>
              <a:buChar char="•"/>
            </a:pPr>
            <a:r>
              <a:rPr lang="it" sz="1600" b="0" i="0" u="none" baseline="0">
                <a:solidFill>
                  <a:srgbClr val="000000"/>
                </a:solidFill>
                <a:latin typeface="HelveticaNeueLT Std Lt"/>
              </a:rPr>
              <a:t>Sanità pubblica dell'Inghilterra. Self-assessment personal stories (including housing, using health services, criminal justice system, education, transitions): </a:t>
            </a:r>
            <a:r>
              <a:rPr lang="it" sz="1600" b="0" i="0" u="sng" baseline="0">
                <a:solidFill>
                  <a:srgbClr val="000000"/>
                </a:solidFill>
                <a:latin typeface="HelveticaNeueLT Std Lt"/>
                <a:hlinkClick r:id="rId2"/>
              </a:rPr>
              <a:t>http://www.improvinghealthandlives.org.uk/securefiles/150219_1431//Autism%20SAF%202013%20Personal%20stories.pdf</a:t>
            </a:r>
            <a:endParaRPr lang="it" sz="1600" u="sng" dirty="0">
              <a:solidFill>
                <a:srgbClr val="000000"/>
              </a:solidFill>
              <a:latin typeface="HelveticaNeueLT Std Lt"/>
            </a:endParaRPr>
          </a:p>
          <a:p>
            <a:pPr marL="285750" indent="-285750" algn="l" rtl="0">
              <a:buFont typeface="Arial" panose="020B0604020202020204" pitchFamily="34" charset="0"/>
              <a:buChar char="•"/>
            </a:pPr>
            <a:r>
              <a:rPr lang="it" sz="1600" b="0" i="0" u="none" baseline="0">
                <a:solidFill>
                  <a:srgbClr val="000000"/>
                </a:solidFill>
                <a:latin typeface="HelveticaNeueLT Std Lt"/>
              </a:rPr>
              <a:t>National Autistic Society, Employing autistic people – a guide for employers. </a:t>
            </a:r>
            <a:r>
              <a:rPr lang="it" sz="1600" b="0" i="0" u="none" baseline="0">
                <a:solidFill>
                  <a:srgbClr val="000000"/>
                </a:solidFill>
                <a:latin typeface="HelveticaNeueLT Std Lt"/>
                <a:hlinkClick r:id="rId3">
                  <a:extLst>
                    <a:ext uri="{A12FA001-AC4F-418D-AE19-62706E023703}">
                      <ahyp:hlinkClr xmlns:ahyp="http://schemas.microsoft.com/office/drawing/2018/hyperlinkcolor" val="tx"/>
                    </a:ext>
                  </a:extLst>
                </a:hlinkClick>
              </a:rPr>
              <a:t>https://www.autism.org.uk/advice-and-guidance/topics/employment/employing-autistic-people/employers#:~:text=%E2%80%9CAutistic%20people%20have%20some%20very,be%20very%20punctual%20and%20reliable</a:t>
            </a:r>
            <a:r>
              <a:rPr lang="it" sz="1600" b="0" i="0" u="none" baseline="0">
                <a:solidFill>
                  <a:srgbClr val="000000"/>
                </a:solidFill>
                <a:latin typeface="HelveticaNeueLT Std Lt"/>
              </a:rPr>
              <a:t>. </a:t>
            </a:r>
          </a:p>
          <a:p>
            <a:pPr marL="285750" indent="-285750" algn="l" rtl="0">
              <a:buFont typeface="Arial" panose="020B0604020202020204" pitchFamily="34" charset="0"/>
              <a:buChar char="•"/>
            </a:pPr>
            <a:r>
              <a:rPr lang="it" sz="1600" b="0" i="0" u="none" baseline="0">
                <a:solidFill>
                  <a:srgbClr val="000000"/>
                </a:solidFill>
                <a:latin typeface="HelveticaNeueLT Std Lt"/>
              </a:rPr>
              <a:t>Annabi, H., Crooks, E.W., Barnett, N., Guadagno, J., Mahoney, J.R., Michelle, J., Pacilio, A., Shukla, H. and Velasco, J. Autism @ Work Playbook: Finding talent and creating meaningful employment opportunities for people with autism (2019). Seattle, WA: ACCESS-IT, The Information School, Università di Washington.</a:t>
            </a:r>
          </a:p>
        </p:txBody>
      </p:sp>
    </p:spTree>
    <p:extLst>
      <p:ext uri="{BB962C8B-B14F-4D97-AF65-F5344CB8AC3E}">
        <p14:creationId xmlns:p14="http://schemas.microsoft.com/office/powerpoint/2010/main" val="2233783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65</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594463" cy="1009651"/>
          </a:xfrm>
          <a:prstGeom prst="rect">
            <a:avLst/>
          </a:prstGeom>
          <a:solidFill>
            <a:srgbClr val="F9DBD9"/>
          </a:solidFill>
          <a:ln>
            <a:noFill/>
          </a:ln>
        </p:spPr>
        <p:txBody>
          <a:bodyPr spcFirstLastPara="1" wrap="square" lIns="121900" tIns="60933" rIns="121900" bIns="60933" anchor="ctr" anchorCtr="0">
            <a:noAutofit/>
          </a:bodyPr>
          <a:lstStyle/>
          <a:p>
            <a:pPr algn="l" rtl="0"/>
            <a:r>
              <a:rPr lang="it" sz="3600" b="1" i="0" u="none" baseline="0">
                <a:latin typeface="Arial Narrow" panose="020B0606020202030204" pitchFamily="34" charset="0"/>
              </a:rPr>
              <a:t>Risorse utili</a:t>
            </a:r>
            <a:endParaRPr lang="it"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lgn="l" rtl="0">
              <a:buFont typeface="Arial" panose="020B0604020202020204" pitchFamily="34" charset="0"/>
              <a:buChar char="•"/>
            </a:pPr>
            <a:r>
              <a:rPr lang="it" sz="1400" b="0" i="0" u="none" baseline="0" dirty="0">
                <a:solidFill>
                  <a:srgbClr val="000000"/>
                </a:solidFill>
                <a:latin typeface="HelveticaNeueLT Std Lt"/>
              </a:rPr>
              <a:t>Autism Europe: </a:t>
            </a:r>
            <a:r>
              <a:rPr lang="it" sz="1400" b="0" i="0" u="none" baseline="0" dirty="0">
                <a:solidFill>
                  <a:srgbClr val="000000"/>
                </a:solidFill>
                <a:latin typeface="HelveticaNeueLT Std Lt"/>
                <a:hlinkClick r:id="rId2"/>
              </a:rPr>
              <a:t>https://www.autismeurope.org/</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Autism Education Trust: </a:t>
            </a:r>
            <a:r>
              <a:rPr lang="it" sz="1400" b="0" i="0" u="none" baseline="0" dirty="0">
                <a:solidFill>
                  <a:srgbClr val="000000"/>
                </a:solidFill>
                <a:latin typeface="HelveticaNeueLT Std Lt"/>
                <a:hlinkClick r:id="rId3"/>
              </a:rPr>
              <a:t>https://www.autismeducationtrust.org.uk/</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National Autistic Society: </a:t>
            </a:r>
            <a:r>
              <a:rPr lang="it" sz="1400" b="0" i="0" u="none" baseline="0" dirty="0">
                <a:solidFill>
                  <a:srgbClr val="000000"/>
                </a:solidFill>
                <a:latin typeface="HelveticaNeueLT Std Lt"/>
                <a:hlinkClick r:id="rId4">
                  <a:extLst>
                    <a:ext uri="{A12FA001-AC4F-418D-AE19-62706E023703}">
                      <ahyp:hlinkClr xmlns:ahyp="http://schemas.microsoft.com/office/drawing/2018/hyperlinkcolor" val="tx"/>
                    </a:ext>
                  </a:extLst>
                </a:hlinkClick>
              </a:rPr>
              <a:t>https://www.autism.org.uk/</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National Autistic Society, formazione online: </a:t>
            </a:r>
            <a:r>
              <a:rPr lang="it" sz="1400" b="0" i="0" u="none" baseline="0" dirty="0">
                <a:solidFill>
                  <a:srgbClr val="000000"/>
                </a:solidFill>
                <a:latin typeface="HelveticaNeueLT Std Lt"/>
                <a:hlinkClick r:id="rId5"/>
              </a:rPr>
              <a:t>https://www.autismonlinetraining.com/</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Responsabilizzazione verso l’autismo, condizioni coesistenti e autismo: </a:t>
            </a:r>
            <a:r>
              <a:rPr lang="it" sz="1400" b="0" i="0" u="none" baseline="0" dirty="0">
                <a:solidFill>
                  <a:srgbClr val="000000"/>
                </a:solidFill>
                <a:latin typeface="HelveticaNeueLT Std Lt"/>
                <a:hlinkClick r:id="rId6"/>
              </a:rPr>
              <a:t>http://www.autismempowerment.org/understanding-autism/co-existing-conditions/</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F1111"/>
                </a:solidFill>
                <a:latin typeface="Arial" panose="020B0604020202020204" pitchFamily="34" charset="0"/>
              </a:rPr>
              <a:t>Ohio Center for Autism and Low Incidence (OCALI), </a:t>
            </a:r>
            <a:r>
              <a:rPr lang="it" sz="1400" b="0" i="0" u="none" baseline="0" dirty="0">
                <a:solidFill>
                  <a:srgbClr val="000000"/>
                </a:solidFill>
                <a:latin typeface="HelveticaNeueLT Std Lt"/>
              </a:rPr>
              <a:t>F. I. T. for Success: Five Important Targets for Success on the Job: </a:t>
            </a:r>
            <a:r>
              <a:rPr lang="it" sz="1400" b="0" i="0" u="none" baseline="0" dirty="0">
                <a:solidFill>
                  <a:srgbClr val="000000"/>
                </a:solidFill>
                <a:latin typeface="HelveticaNeueLT Std Lt"/>
                <a:hlinkClick r:id="rId7"/>
              </a:rPr>
              <a:t>https://www.ocali.org/up_doc/FIT_for_Success.pdf</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Autism speaks: </a:t>
            </a:r>
            <a:r>
              <a:rPr lang="it" sz="1400" b="0" i="0" u="none" baseline="0" dirty="0">
                <a:solidFill>
                  <a:srgbClr val="000000"/>
                </a:solidFill>
                <a:latin typeface="HelveticaNeueLT Std Lt"/>
                <a:hlinkClick r:id="rId8"/>
              </a:rPr>
              <a:t>https://www.autismspeaks.org/</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444444"/>
                </a:solidFill>
                <a:latin typeface="Segoe UI" panose="020B0502040204020203" pitchFamily="34" charset="0"/>
              </a:rPr>
              <a:t>Il Centro nazionale di sviluppo professionale sul disturbo dello spettro autistico (NPDC)</a:t>
            </a:r>
            <a:r>
              <a:rPr lang="it" sz="1400" b="0" i="0" u="none" baseline="0" dirty="0">
                <a:solidFill>
                  <a:srgbClr val="000000"/>
                </a:solidFill>
                <a:latin typeface="HelveticaNeueLT Std Lt"/>
              </a:rPr>
              <a:t>, </a:t>
            </a:r>
            <a:r>
              <a:rPr lang="it" sz="1400" b="0" i="0" u="none" baseline="0" dirty="0">
                <a:solidFill>
                  <a:srgbClr val="000000"/>
                </a:solidFill>
                <a:latin typeface="HelveticaNeueLT Std Lt"/>
                <a:hlinkClick r:id="rId9"/>
              </a:rPr>
              <a:t>https://autismpdc.fpg.unc.edu/</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National Institute for Health and care excellence – Autismo: Riconoscimento, rinvio, diagnosi e gestione degli adulti nello spettro autistico: </a:t>
            </a:r>
            <a:r>
              <a:rPr lang="it" sz="1400" b="0" i="0" u="sng" baseline="0" dirty="0">
                <a:solidFill>
                  <a:srgbClr val="000000"/>
                </a:solidFill>
                <a:latin typeface="HelveticaNeueLT Std Lt"/>
                <a:hlinkClick r:id="rId10"/>
              </a:rPr>
              <a:t>http://www.nice.org.uk/guidance/cg142/chapter/introduction</a:t>
            </a:r>
            <a:endParaRPr lang="it" sz="1400" u="sng" dirty="0">
              <a:solidFill>
                <a:srgbClr val="000000"/>
              </a:solidFill>
              <a:latin typeface="HelveticaNeueLT Std Lt"/>
            </a:endParaRPr>
          </a:p>
          <a:p>
            <a:pPr marL="285750" indent="-285750" algn="l" rtl="0">
              <a:buFont typeface="Arial" panose="020B0604020202020204" pitchFamily="34" charset="0"/>
              <a:buChar char="•"/>
            </a:pPr>
            <a:r>
              <a:rPr lang="it" sz="1400" b="0" i="0" u="none" baseline="0" dirty="0">
                <a:solidFill>
                  <a:srgbClr val="000000"/>
                </a:solidFill>
                <a:latin typeface="HelveticaNeueLT Std Lt"/>
              </a:rPr>
              <a:t>I moduli Internet sull'autismo (AIM) guidano gli utenti attraverso studi di casi, video didattici, valutazioni preliminari e conclusive, quesiti di discussione, attività e altro ancora: </a:t>
            </a:r>
            <a:r>
              <a:rPr lang="it" sz="1400" b="0" i="0" u="none" baseline="0" dirty="0">
                <a:solidFill>
                  <a:srgbClr val="000000"/>
                </a:solidFill>
                <a:latin typeface="HelveticaNeueLT Std Lt"/>
                <a:hlinkClick r:id="rId11">
                  <a:extLst>
                    <a:ext uri="{A12FA001-AC4F-418D-AE19-62706E023703}">
                      <ahyp:hlinkClr xmlns:ahyp="http://schemas.microsoft.com/office/drawing/2018/hyperlinkcolor" val="tx"/>
                    </a:ext>
                  </a:extLst>
                </a:hlinkClick>
              </a:rPr>
              <a:t>https://autisminternetmodules.org/</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Lifespan Transitions Center: </a:t>
            </a:r>
            <a:r>
              <a:rPr lang="it" sz="1400" b="0" i="0" u="none" baseline="0" dirty="0">
                <a:solidFill>
                  <a:srgbClr val="000000"/>
                </a:solidFill>
                <a:latin typeface="HelveticaNeueLT Std Lt"/>
                <a:hlinkClick r:id="rId12">
                  <a:extLst>
                    <a:ext uri="{A12FA001-AC4F-418D-AE19-62706E023703}">
                      <ahyp:hlinkClr xmlns:ahyp="http://schemas.microsoft.com/office/drawing/2018/hyperlinkcolor" val="tx"/>
                    </a:ext>
                  </a:extLst>
                </a:hlinkClick>
              </a:rPr>
              <a:t>https://www.ocali.org/center/transitions</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Scottish Autism: </a:t>
            </a:r>
            <a:r>
              <a:rPr lang="it" sz="1400" b="0" i="0" u="none" baseline="0" dirty="0">
                <a:solidFill>
                  <a:srgbClr val="000000"/>
                </a:solidFill>
                <a:latin typeface="HelveticaNeueLT Std Lt"/>
                <a:hlinkClick r:id="rId13"/>
              </a:rPr>
              <a:t>https://www.scottishautism.org/services-support</a:t>
            </a:r>
            <a:r>
              <a:rPr lang="it" sz="1400" b="0" i="0" u="none" baseline="0" dirty="0">
                <a:solidFill>
                  <a:srgbClr val="000000"/>
                </a:solidFill>
                <a:latin typeface="HelveticaNeueLT Std Lt"/>
              </a:rPr>
              <a:t> </a:t>
            </a:r>
          </a:p>
          <a:p>
            <a:pPr marL="285750" indent="-285750" algn="l" rtl="0">
              <a:buFont typeface="Arial" panose="020B0604020202020204" pitchFamily="34" charset="0"/>
              <a:buChar char="•"/>
            </a:pPr>
            <a:r>
              <a:rPr lang="it" sz="1400" b="0" i="0" u="none" baseline="0" dirty="0">
                <a:solidFill>
                  <a:srgbClr val="000000"/>
                </a:solidFill>
                <a:latin typeface="HelveticaNeueLT Std Lt"/>
              </a:rPr>
              <a:t>Associazioni membri di Autism-Europe per il materiale nazionale: </a:t>
            </a:r>
            <a:r>
              <a:rPr lang="it" sz="1400" b="0" i="0" u="none" baseline="0" dirty="0">
                <a:solidFill>
                  <a:srgbClr val="000000"/>
                </a:solidFill>
                <a:latin typeface="HelveticaNeueLT Std Lt"/>
                <a:hlinkClick r:id="rId14"/>
              </a:rPr>
              <a:t>https://www.autismeurope.org/wp-content/uploads/2020/11/AE-AE-Member-organisations_March_2020_EN.pdf</a:t>
            </a:r>
            <a:r>
              <a:rPr lang="it" sz="1400" b="0" i="0" u="none" baseline="0" dirty="0">
                <a:solidFill>
                  <a:srgbClr val="000000"/>
                </a:solidFill>
                <a:latin typeface="HelveticaNeueLT Std Lt"/>
              </a:rPr>
              <a:t> </a:t>
            </a:r>
            <a:endParaRPr lang="it" sz="1400" dirty="0">
              <a:solidFill>
                <a:srgbClr val="000000"/>
              </a:solidFill>
              <a:latin typeface="HelveticaNeueLT Std Lt"/>
            </a:endParaRPr>
          </a:p>
        </p:txBody>
      </p:sp>
    </p:spTree>
    <p:extLst>
      <p:ext uri="{BB962C8B-B14F-4D97-AF65-F5344CB8AC3E}">
        <p14:creationId xmlns:p14="http://schemas.microsoft.com/office/powerpoint/2010/main" val="32105476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835940" y="1558059"/>
            <a:ext cx="8438359" cy="4134209"/>
          </a:xfrm>
          <a:prstGeom prst="rect">
            <a:avLst/>
          </a:prstGeom>
          <a:solidFill>
            <a:srgbClr val="F9DAD9"/>
          </a:solidFill>
        </p:spPr>
        <p:txBody>
          <a:bodyPr wrap="square">
            <a:spAutoFit/>
          </a:bodyPr>
          <a:lstStyle/>
          <a:p>
            <a:pPr algn="ctr" rtl="0">
              <a:lnSpc>
                <a:spcPct val="170000"/>
              </a:lnSpc>
            </a:pPr>
            <a:r>
              <a:rPr lang="it" sz="5400" b="1" i="0" u="none" baseline="0" dirty="0">
                <a:solidFill>
                  <a:srgbClr val="024E94"/>
                </a:solidFill>
                <a:latin typeface="Arial Narrow" panose="020B0606020202030204" pitchFamily="34" charset="0"/>
              </a:rPr>
              <a:t>Domande?</a:t>
            </a:r>
          </a:p>
          <a:p>
            <a:pPr algn="ctr" rtl="0">
              <a:lnSpc>
                <a:spcPct val="170000"/>
              </a:lnSpc>
            </a:pPr>
            <a:r>
              <a:rPr lang="it" sz="5400" b="1" i="0" u="none" baseline="0" dirty="0">
                <a:solidFill>
                  <a:srgbClr val="024E94"/>
                </a:solidFill>
                <a:latin typeface="Arial Narrow" panose="020B0606020202030204" pitchFamily="34" charset="0"/>
              </a:rPr>
              <a:t>Arrivederci e</a:t>
            </a:r>
          </a:p>
          <a:p>
            <a:pPr algn="ctr" rtl="0">
              <a:lnSpc>
                <a:spcPct val="170000"/>
              </a:lnSpc>
            </a:pPr>
            <a:r>
              <a:rPr lang="it" sz="5400" b="1" i="0" u="none" baseline="0" dirty="0">
                <a:solidFill>
                  <a:srgbClr val="024E94"/>
                </a:solidFill>
                <a:latin typeface="Arial Narrow" panose="020B0606020202030204" pitchFamily="34" charset="0"/>
              </a:rPr>
              <a:t>grazie per aver partecipato </a:t>
            </a:r>
            <a:r>
              <a:rPr lang="it" sz="5400" b="0" i="0" u="none" baseline="0" dirty="0">
                <a:solidFill>
                  <a:srgbClr val="024E94"/>
                </a:solidFill>
                <a:latin typeface="Arial Narrow" panose="020B0606020202030204" pitchFamily="34" charset="0"/>
                <a:sym typeface="Wingdings" panose="05000000000000000000" pitchFamily="2" charset="2"/>
              </a:rPr>
              <a:t></a:t>
            </a:r>
          </a:p>
        </p:txBody>
      </p:sp>
      <p:grpSp>
        <p:nvGrpSpPr>
          <p:cNvPr id="12" name="Grupo 11"/>
          <p:cNvGrpSpPr/>
          <p:nvPr/>
        </p:nvGrpSpPr>
        <p:grpSpPr>
          <a:xfrm>
            <a:off x="8147720" y="98628"/>
            <a:ext cx="2520280" cy="991554"/>
            <a:chOff x="6623720" y="98628"/>
            <a:chExt cx="2520280" cy="991554"/>
          </a:xfrm>
        </p:grpSpPr>
        <p:pic>
          <p:nvPicPr>
            <p:cNvPr id="13" name="Image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9560" y="98628"/>
              <a:ext cx="1674440" cy="769272"/>
            </a:xfrm>
            <a:prstGeom prst="rect">
              <a:avLst/>
            </a:prstGeom>
          </p:spPr>
        </p:pic>
        <p:sp>
          <p:nvSpPr>
            <p:cNvPr id="14" name="Retângulo 13"/>
            <p:cNvSpPr/>
            <p:nvPr/>
          </p:nvSpPr>
          <p:spPr>
            <a:xfrm>
              <a:off x="6623720" y="828572"/>
              <a:ext cx="2520280" cy="261610"/>
            </a:xfrm>
            <a:prstGeom prst="rect">
              <a:avLst/>
            </a:prstGeom>
          </p:spPr>
          <p:txBody>
            <a:bodyPr wrap="square">
              <a:spAutoFit/>
            </a:bodyPr>
            <a:lstStyle/>
            <a:p>
              <a:pPr algn="l" rtl="0"/>
              <a:r>
                <a:rPr lang="it" sz="1100" b="0" i="0" u="none" baseline="0">
                  <a:latin typeface="Arial Narrow" panose="020B0606020202030204" pitchFamily="34" charset="0"/>
                  <a:ea typeface="Times New Roman" panose="02020603050405020304" pitchFamily="18" charset="0"/>
                </a:rPr>
                <a:t>Accordo di sovvenzione: 2019-1-AT-KA202-051218</a:t>
              </a:r>
              <a:endParaRPr lang="it" sz="1100" dirty="0">
                <a:latin typeface="Arial Narrow" panose="020B0606020202030204" pitchFamily="34" charset="0"/>
              </a:endParaRPr>
            </a:p>
          </p:txBody>
        </p:sp>
      </p:grpSp>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pPr algn="l" rtl="0"/>
              <a:r>
                <a:rPr lang="it" sz="800" b="0" i="0" u="none" baseline="0">
                  <a:solidFill>
                    <a:prstClr val="black"/>
                  </a:solidFill>
                  <a:latin typeface="Arial Narrow" panose="020B0606020202030204" pitchFamily="34" charset="0"/>
                  <a:ea typeface="Times New Roman" panose="02020603050405020304" pitchFamily="18" charset="0"/>
                  <a:cs typeface="Arial" panose="020B0604020202020204" pitchFamily="34"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sz="800" dirty="0">
                <a:solidFill>
                  <a:prstClr val="black"/>
                </a:solidFill>
                <a:latin typeface="Arial Narrow" panose="020B0606020202030204" pitchFamily="34" charset="0"/>
                <a:cs typeface="Arial" panose="020B0604020202020204" pitchFamily="34" charset="0"/>
              </a:endParaRPr>
            </a:p>
          </p:txBody>
        </p:sp>
        <p:pic>
          <p:nvPicPr>
            <p:cNvPr id="17" name="Grafik 1" descr="Ein Bild, das Text enthält.&#10;&#10;Automatisch generierte Beschreibung"/>
            <p:cNvPicPr/>
            <p:nvPr/>
          </p:nvPicPr>
          <p:blipFill rotWithShape="1">
            <a:blip r:embed="rId3"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pPr algn="r" rtl="0"/>
            <a:fld id="{35BA1E5D-A24E-4249-ACDB-C6F8AD62BBF2}" type="slidenum">
              <a:rPr/>
              <a:t>66</a:t>
            </a:fld>
            <a:endParaRPr lang="it"/>
          </a:p>
        </p:txBody>
      </p:sp>
    </p:spTree>
    <p:extLst>
      <p:ext uri="{BB962C8B-B14F-4D97-AF65-F5344CB8AC3E}">
        <p14:creationId xmlns:p14="http://schemas.microsoft.com/office/powerpoint/2010/main" val="26353634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pPr algn="r" rtl="0"/>
            <a:fld id="{4AA10864-17D9-EB4A-80E3-89D1D8A92E63}" type="slidenum">
              <a:rPr/>
              <a:pPr/>
              <a:t>67</a:t>
            </a:fld>
            <a:endParaRPr lang="i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rtl="0">
              <a:lnSpc>
                <a:spcPct val="170000"/>
              </a:lnSpc>
              <a:buClr>
                <a:srgbClr val="024E94"/>
              </a:buClr>
              <a:buSzPct val="100000"/>
            </a:pPr>
            <a:r>
              <a:rPr lang="it" sz="3200" b="1" i="0" u="none" baseline="0">
                <a:solidFill>
                  <a:srgbClr val="024E94"/>
                </a:solidFill>
                <a:latin typeface="Arial Narrow"/>
                <a:ea typeface="Arial Narrow"/>
                <a:cs typeface="Arial Narrow"/>
                <a:sym typeface="Arial Narrow"/>
              </a:rPr>
              <a:t>Programma del corso di formazione </a:t>
            </a:r>
            <a:br>
              <a:rPr lang="it" sz="3200" b="1">
                <a:solidFill>
                  <a:srgbClr val="024E94"/>
                </a:solidFill>
                <a:latin typeface="Arial Narrow"/>
                <a:ea typeface="Arial Narrow"/>
                <a:cs typeface="Arial Narrow"/>
                <a:sym typeface="Arial Narrow"/>
              </a:rPr>
            </a:br>
            <a:r>
              <a:rPr lang="it" sz="3200" b="1" i="0" u="none" baseline="0">
                <a:solidFill>
                  <a:srgbClr val="024E94"/>
                </a:solidFill>
                <a:latin typeface="Arial Narrow"/>
                <a:ea typeface="Arial Narrow"/>
                <a:cs typeface="Arial Narrow"/>
                <a:sym typeface="Arial Narrow"/>
              </a:rPr>
              <a:t>“Operatore esperto nei disturbi dello spettro autistico (ASD)"</a:t>
            </a:r>
            <a:endParaRPr sz="700" dirty="0"/>
          </a:p>
          <a:p>
            <a:pPr algn="ctr" rtl="0">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rtl="0">
              <a:lnSpc>
                <a:spcPct val="90000"/>
              </a:lnSpc>
              <a:buClr>
                <a:srgbClr val="024E94"/>
              </a:buClr>
              <a:buSzPct val="100000"/>
            </a:pPr>
            <a:r>
              <a:rPr lang="it" sz="2000" b="0" i="0" u="none" cap="small" baseline="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960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7</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429000" cy="1009651"/>
          </a:xfrm>
          <a:prstGeom prst="rect">
            <a:avLst/>
          </a:prstGeom>
          <a:solidFill>
            <a:srgbClr val="FFF2CC"/>
          </a:solidFill>
          <a:ln>
            <a:noFill/>
          </a:ln>
        </p:spPr>
        <p:txBody>
          <a:bodyPr spcFirstLastPara="1" wrap="square" lIns="121900" tIns="60933" rIns="121900" bIns="60933" anchor="ctr" anchorCtr="0">
            <a:noAutofit/>
          </a:bodyPr>
          <a:lstStyle/>
          <a:p>
            <a:pPr algn="ctr" rtl="0">
              <a:buClr>
                <a:srgbClr val="C00000"/>
              </a:buClr>
            </a:pPr>
            <a:r>
              <a:rPr lang="it" sz="4000" b="1" i="0" u="none" baseline="0" dirty="0">
                <a:latin typeface="Arial Narrow" panose="020B0606020202030204" pitchFamily="34" charset="0"/>
              </a:rPr>
              <a:t>Organizzazione</a:t>
            </a:r>
            <a:r>
              <a:rPr lang="it" sz="4000" b="1" i="0" u="none" baseline="0"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algn="just" rtl="0">
              <a:lnSpc>
                <a:spcPct val="150000"/>
              </a:lnSpc>
            </a:pPr>
            <a:endParaRPr lang="it" sz="3200" dirty="0">
              <a:solidFill>
                <a:prstClr val="black"/>
              </a:solidFill>
              <a:latin typeface="Arial Narrow" panose="020B0606020202030204" pitchFamily="34" charset="0"/>
            </a:endParaRPr>
          </a:p>
        </p:txBody>
      </p:sp>
      <p:graphicFrame>
        <p:nvGraphicFramePr>
          <p:cNvPr id="10" name="Tabela 4">
            <a:extLst>
              <a:ext uri="{FF2B5EF4-FFF2-40B4-BE49-F238E27FC236}">
                <a16:creationId xmlns:a16="http://schemas.microsoft.com/office/drawing/2014/main" id="{18D32D46-8002-6548-B336-20F36E65A1B3}"/>
              </a:ext>
            </a:extLst>
          </p:cNvPr>
          <p:cNvGraphicFramePr>
            <a:graphicFrameLocks noGrp="1"/>
          </p:cNvGraphicFramePr>
          <p:nvPr>
            <p:extLst>
              <p:ext uri="{D42A27DB-BD31-4B8C-83A1-F6EECF244321}">
                <p14:modId xmlns:p14="http://schemas.microsoft.com/office/powerpoint/2010/main" val="4064638787"/>
              </p:ext>
            </p:extLst>
          </p:nvPr>
        </p:nvGraphicFramePr>
        <p:xfrm>
          <a:off x="2238104" y="1825625"/>
          <a:ext cx="7881256" cy="4347851"/>
        </p:xfrm>
        <a:graphic>
          <a:graphicData uri="http://schemas.openxmlformats.org/drawingml/2006/table">
            <a:tbl>
              <a:tblPr firstRow="1" firstCol="1" bandRow="1">
                <a:tableStyleId>{5C22544A-7EE6-4342-B048-85BDC9FD1C3A}</a:tableStyleId>
              </a:tblPr>
              <a:tblGrid>
                <a:gridCol w="3815894">
                  <a:extLst>
                    <a:ext uri="{9D8B030D-6E8A-4147-A177-3AD203B41FA5}">
                      <a16:colId xmlns:a16="http://schemas.microsoft.com/office/drawing/2014/main" val="635721867"/>
                    </a:ext>
                  </a:extLst>
                </a:gridCol>
                <a:gridCol w="4065362">
                  <a:extLst>
                    <a:ext uri="{9D8B030D-6E8A-4147-A177-3AD203B41FA5}">
                      <a16:colId xmlns:a16="http://schemas.microsoft.com/office/drawing/2014/main" val="3240990846"/>
                    </a:ext>
                  </a:extLst>
                </a:gridCol>
              </a:tblGrid>
              <a:tr h="2140993">
                <a:tc>
                  <a:txBody>
                    <a:bodyPr/>
                    <a:lstStyle/>
                    <a:p>
                      <a:pPr algn="ctr" rtl="0">
                        <a:lnSpc>
                          <a:spcPct val="115000"/>
                        </a:lnSpc>
                        <a:spcAft>
                          <a:spcPts val="0"/>
                        </a:spcAft>
                      </a:pPr>
                      <a:r>
                        <a:rPr lang="it" sz="1400" b="0" i="0" u="none" baseline="0">
                          <a:solidFill>
                            <a:schemeClr val="tx1"/>
                          </a:solidFill>
                          <a:effectLst/>
                          <a:latin typeface="Arial Narrow" panose="020B0606020202030204" pitchFamily="34" charset="0"/>
                        </a:rPr>
                        <a:t>Inizio 09:00 – 9:30</a:t>
                      </a:r>
                      <a:endParaRPr lang="it" sz="1400" dirty="0">
                        <a:solidFill>
                          <a:schemeClr val="tx1"/>
                        </a:solidFill>
                        <a:effectLst/>
                        <a:latin typeface="Arial Narrow" panose="020B0606020202030204" pitchFamily="34" charset="0"/>
                      </a:endParaRPr>
                    </a:p>
                    <a:p>
                      <a:pPr marL="174625" lvl="3" indent="-174625" algn="l" rtl="0">
                        <a:lnSpc>
                          <a:spcPct val="115000"/>
                        </a:lnSpc>
                        <a:spcAft>
                          <a:spcPts val="0"/>
                        </a:spcAft>
                        <a:buFont typeface="Symbol" panose="05050102010706020507" pitchFamily="18" charset="2"/>
                        <a:buChar char=""/>
                        <a:tabLst>
                          <a:tab pos="113030" algn="l"/>
                        </a:tabLst>
                      </a:pPr>
                      <a:r>
                        <a:rPr lang="it" sz="1400" b="0" i="0" u="none" baseline="0">
                          <a:solidFill>
                            <a:schemeClr val="tx1"/>
                          </a:solidFill>
                          <a:effectLst/>
                          <a:latin typeface="Arial Narrow" panose="020B0606020202030204" pitchFamily="34" charset="0"/>
                        </a:rPr>
                        <a:t>Obiettivo</a:t>
                      </a:r>
                      <a:endParaRPr lang="it" sz="14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Contenuti</a:t>
                      </a:r>
                      <a:endParaRPr lang="it" sz="14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Risultati dell'apprendimento</a:t>
                      </a:r>
                      <a:endParaRPr lang="it" sz="14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Organizzazione</a:t>
                      </a:r>
                      <a:endParaRPr lang="it" sz="1400" b="0"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Attività: </a:t>
                      </a:r>
                      <a:r>
                        <a:rPr lang="it" sz="1400" b="0" i="1" u="none" baseline="0">
                          <a:solidFill>
                            <a:schemeClr val="tx1"/>
                          </a:solidFill>
                          <a:effectLst/>
                          <a:latin typeface="Arial Narrow" panose="020B0606020202030204" pitchFamily="34" charset="0"/>
                        </a:rPr>
                        <a:t>Introduzione all'argomento</a:t>
                      </a:r>
                      <a:endParaRPr lang="it" sz="1400" b="0" i="1"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4">
                        <a:lumMod val="20000"/>
                        <a:lumOff val="80000"/>
                      </a:schemeClr>
                    </a:solidFill>
                  </a:tcPr>
                </a:tc>
                <a:tc>
                  <a:txBody>
                    <a:bodyPr/>
                    <a:lstStyle/>
                    <a:p>
                      <a:pPr algn="ctr" rtl="0">
                        <a:lnSpc>
                          <a:spcPct val="115000"/>
                        </a:lnSpc>
                        <a:spcAft>
                          <a:spcPts val="0"/>
                        </a:spcAft>
                      </a:pPr>
                      <a:r>
                        <a:rPr lang="it" sz="1400" b="0" i="0" u="none" baseline="0">
                          <a:solidFill>
                            <a:schemeClr val="tx1"/>
                          </a:solidFill>
                          <a:effectLst/>
                          <a:latin typeface="Arial Narrow" panose="020B0606020202030204" pitchFamily="34" charset="0"/>
                        </a:rPr>
                        <a:t>Sviluppo 09:30 – 10:15 </a:t>
                      </a:r>
                      <a:endParaRPr lang="it" sz="1400" dirty="0">
                        <a:solidFill>
                          <a:schemeClr val="tx1"/>
                        </a:solidFill>
                        <a:effectLst/>
                        <a:latin typeface="Arial Narrow" panose="020B0606020202030204" pitchFamily="34" charset="0"/>
                      </a:endParaRPr>
                    </a:p>
                    <a:p>
                      <a:pPr marL="174625" lvl="0" indent="-174625" algn="just"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Strategie per un contatto e un'interazione adeguati, positivi ed efficaci con persone con ASD</a:t>
                      </a:r>
                    </a:p>
                    <a:p>
                      <a:pPr marL="174625" lvl="0" indent="-174625" algn="just"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Riflettere 1</a:t>
                      </a:r>
                    </a:p>
                    <a:p>
                      <a:pPr marL="174625" lvl="0" indent="-174625" algn="just"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Riflettere 2</a:t>
                      </a:r>
                    </a:p>
                    <a:p>
                      <a:pPr marL="174625" lvl="0" indent="-174625" algn="just"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Riflettere 3</a:t>
                      </a:r>
                    </a:p>
                    <a:p>
                      <a:pPr marL="174625" lvl="0" indent="-174625" algn="just"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Discussione e panoramica 1</a:t>
                      </a:r>
                    </a:p>
                    <a:p>
                      <a:pPr marL="13335" algn="just" rtl="0">
                        <a:lnSpc>
                          <a:spcPct val="115000"/>
                        </a:lnSpc>
                        <a:spcAft>
                          <a:spcPts val="0"/>
                        </a:spcAft>
                      </a:pPr>
                      <a:r>
                        <a:rPr lang="it" sz="1400" b="0" i="0" u="none" baseline="0">
                          <a:solidFill>
                            <a:schemeClr val="tx1"/>
                          </a:solidFill>
                          <a:effectLst/>
                          <a:latin typeface="Arial Narrow" panose="020B0606020202030204" pitchFamily="34" charset="0"/>
                        </a:rPr>
                        <a:t> </a:t>
                      </a:r>
                      <a:endParaRPr lang="it" sz="1400"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5">
                        <a:lumMod val="20000"/>
                        <a:lumOff val="80000"/>
                      </a:schemeClr>
                    </a:solidFill>
                  </a:tcPr>
                </a:tc>
                <a:extLst>
                  <a:ext uri="{0D108BD9-81ED-4DB2-BD59-A6C34878D82A}">
                    <a16:rowId xmlns:a16="http://schemas.microsoft.com/office/drawing/2014/main" val="3586345835"/>
                  </a:ext>
                </a:extLst>
              </a:tr>
              <a:tr h="551386">
                <a:tc gridSpan="2">
                  <a:txBody>
                    <a:bodyPr/>
                    <a:lstStyle/>
                    <a:p>
                      <a:pPr algn="ctr" rtl="0">
                        <a:lnSpc>
                          <a:spcPct val="115000"/>
                        </a:lnSpc>
                        <a:spcAft>
                          <a:spcPts val="0"/>
                        </a:spcAft>
                      </a:pPr>
                      <a:r>
                        <a:rPr lang="it" sz="1400" b="0" i="0" u="none" baseline="0">
                          <a:solidFill>
                            <a:schemeClr val="tx1"/>
                          </a:solidFill>
                          <a:effectLst/>
                          <a:latin typeface="Arial Narrow" panose="020B0606020202030204" pitchFamily="34" charset="0"/>
                        </a:rPr>
                        <a:t>10:15 – 10:45 </a:t>
                      </a:r>
                      <a:endParaRPr lang="it" sz="1400" dirty="0">
                        <a:solidFill>
                          <a:schemeClr val="tx1"/>
                        </a:solidFill>
                        <a:effectLst/>
                        <a:latin typeface="Arial Narrow" panose="020B0606020202030204" pitchFamily="34" charset="0"/>
                      </a:endParaRPr>
                    </a:p>
                    <a:p>
                      <a:pPr algn="ctr" rtl="0">
                        <a:lnSpc>
                          <a:spcPct val="115000"/>
                        </a:lnSpc>
                        <a:spcAft>
                          <a:spcPts val="0"/>
                        </a:spcAft>
                      </a:pPr>
                      <a:r>
                        <a:rPr lang="it" sz="1400" b="0" i="0" u="none" baseline="0">
                          <a:solidFill>
                            <a:schemeClr val="tx1"/>
                          </a:solidFill>
                          <a:effectLst/>
                          <a:latin typeface="Arial Narrow" panose="020B0606020202030204" pitchFamily="34" charset="0"/>
                        </a:rPr>
                        <a:t>Pausa</a:t>
                      </a:r>
                      <a:endParaRPr lang="it" sz="1400"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6">
                        <a:lumMod val="60000"/>
                        <a:lumOff val="40000"/>
                      </a:schemeClr>
                    </a:solidFill>
                  </a:tcPr>
                </a:tc>
                <a:tc hMerge="1">
                  <a:txBody>
                    <a:bodyPr/>
                    <a:lstStyle/>
                    <a:p>
                      <a:endParaRPr lang="it"/>
                    </a:p>
                  </a:txBody>
                  <a:tcPr/>
                </a:tc>
                <a:extLst>
                  <a:ext uri="{0D108BD9-81ED-4DB2-BD59-A6C34878D82A}">
                    <a16:rowId xmlns:a16="http://schemas.microsoft.com/office/drawing/2014/main" val="3299380523"/>
                  </a:ext>
                </a:extLst>
              </a:tr>
              <a:tr h="1655472">
                <a:tc>
                  <a:txBody>
                    <a:bodyPr/>
                    <a:lstStyle/>
                    <a:p>
                      <a:pPr marL="174625" indent="-174625" algn="ctr" rtl="0">
                        <a:lnSpc>
                          <a:spcPct val="115000"/>
                        </a:lnSpc>
                        <a:spcAft>
                          <a:spcPts val="0"/>
                        </a:spcAft>
                      </a:pPr>
                      <a:r>
                        <a:rPr lang="it" sz="1400" b="1" i="0" u="none" baseline="0">
                          <a:solidFill>
                            <a:schemeClr val="tx1"/>
                          </a:solidFill>
                          <a:effectLst/>
                          <a:latin typeface="Arial Narrow" panose="020B0606020202030204" pitchFamily="34" charset="0"/>
                        </a:rPr>
                        <a:t>Sviluppo 10:45 – 11:30</a:t>
                      </a:r>
                      <a:endParaRPr lang="it" sz="1400" b="1" dirty="0">
                        <a:solidFill>
                          <a:schemeClr val="tx1"/>
                        </a:solidFill>
                        <a:effectLst/>
                        <a:latin typeface="Arial Narrow" panose="020B0606020202030204" pitchFamily="34" charset="0"/>
                      </a:endParaRPr>
                    </a:p>
                    <a:p>
                      <a:pPr marL="174625" lvl="0" indent="-174625" algn="just"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Caratteristiche dei servizi comunitari e il loro impatto sulla fruibilità per le persone con ASD</a:t>
                      </a:r>
                    </a:p>
                    <a:p>
                      <a:pPr marL="174625" lvl="0" indent="-174625" algn="just" rtl="0">
                        <a:lnSpc>
                          <a:spcPct val="115000"/>
                        </a:lnSpc>
                        <a:spcAft>
                          <a:spcPts val="0"/>
                        </a:spcAft>
                        <a:buFont typeface="Symbol" panose="05050102010706020507" pitchFamily="18" charset="2"/>
                        <a:buChar char=""/>
                      </a:pPr>
                      <a:r>
                        <a:rPr lang="it" sz="1400" b="0" i="1" u="none" baseline="0">
                          <a:solidFill>
                            <a:schemeClr val="tx1"/>
                          </a:solidFill>
                          <a:effectLst/>
                          <a:latin typeface="Arial Narrow" panose="020B0606020202030204" pitchFamily="34" charset="0"/>
                        </a:rPr>
                        <a:t>Pensare e riflettere</a:t>
                      </a:r>
                      <a:endParaRPr lang="it" sz="1400" b="0" i="1" dirty="0">
                        <a:solidFill>
                          <a:schemeClr val="tx1"/>
                        </a:solidFill>
                        <a:effectLst/>
                        <a:latin typeface="Arial Narrow" panose="020B0606020202030204" pitchFamily="34" charset="0"/>
                      </a:endParaRPr>
                    </a:p>
                    <a:p>
                      <a:pPr algn="ctr" rtl="0">
                        <a:lnSpc>
                          <a:spcPct val="115000"/>
                        </a:lnSpc>
                        <a:spcAft>
                          <a:spcPts val="0"/>
                        </a:spcAft>
                      </a:pPr>
                      <a:r>
                        <a:rPr lang="it" sz="1400" b="0" i="0" u="none" baseline="0">
                          <a:effectLst/>
                          <a:latin typeface="Arial Narrow" panose="020B0606020202030204" pitchFamily="34" charset="0"/>
                        </a:rPr>
                        <a:t> </a:t>
                      </a:r>
                      <a:endParaRPr lang="it" sz="1400" dirty="0">
                        <a:effectLst/>
                        <a:latin typeface="Arial Narrow" panose="020B0606020202030204" pitchFamily="34" charset="0"/>
                        <a:ea typeface="Calibri" panose="020F0502020204030204" pitchFamily="34" charset="0"/>
                        <a:cs typeface="Vrinda"/>
                      </a:endParaRPr>
                    </a:p>
                  </a:txBody>
                  <a:tcPr marL="51435" marR="51435" marT="0" marB="0">
                    <a:solidFill>
                      <a:srgbClr val="DEEBF8"/>
                    </a:solidFill>
                  </a:tcPr>
                </a:tc>
                <a:tc>
                  <a:txBody>
                    <a:bodyPr/>
                    <a:lstStyle/>
                    <a:p>
                      <a:pPr algn="ctr" rtl="0">
                        <a:lnSpc>
                          <a:spcPct val="115000"/>
                        </a:lnSpc>
                        <a:spcAft>
                          <a:spcPts val="0"/>
                        </a:spcAft>
                      </a:pPr>
                      <a:r>
                        <a:rPr lang="it" sz="1400" b="1" i="0" u="none" baseline="0">
                          <a:solidFill>
                            <a:schemeClr val="tx1"/>
                          </a:solidFill>
                          <a:effectLst/>
                          <a:latin typeface="Arial Narrow" panose="020B0606020202030204" pitchFamily="34" charset="0"/>
                        </a:rPr>
                        <a:t>Fine 11:30 – 12:00</a:t>
                      </a:r>
                      <a:endParaRPr lang="it" sz="1400" b="1" dirty="0">
                        <a:solidFill>
                          <a:schemeClr val="tx1"/>
                        </a:solidFill>
                        <a:effectLst/>
                        <a:latin typeface="Arial Narrow" panose="020B0606020202030204" pitchFamily="34" charset="0"/>
                      </a:endParaRP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Conclusione - Per saperne di più</a:t>
                      </a: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Discussione e panoramica 2</a:t>
                      </a:r>
                    </a:p>
                    <a:p>
                      <a:pPr marL="174625" marR="0" lvl="0" indent="-174625" algn="l" defTabSz="6858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it" sz="1400" b="0" i="0" u="none" baseline="0">
                          <a:solidFill>
                            <a:schemeClr val="tx1"/>
                          </a:solidFill>
                          <a:effectLst/>
                          <a:latin typeface="Arial Narrow" panose="020B0606020202030204" pitchFamily="34" charset="0"/>
                        </a:rPr>
                        <a:t>Discussione e panoramica 3</a:t>
                      </a: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Riferimenti e risorse</a:t>
                      </a:r>
                    </a:p>
                    <a:p>
                      <a:pPr marL="174625" lvl="0" indent="-174625" algn="l" rtl="0">
                        <a:lnSpc>
                          <a:spcPct val="115000"/>
                        </a:lnSpc>
                        <a:spcAft>
                          <a:spcPts val="0"/>
                        </a:spcAft>
                        <a:buFont typeface="Symbol" panose="05050102010706020507" pitchFamily="18" charset="2"/>
                        <a:buChar char=""/>
                      </a:pPr>
                      <a:r>
                        <a:rPr lang="it" sz="1400" b="0" i="0" u="none" baseline="0">
                          <a:solidFill>
                            <a:schemeClr val="tx1"/>
                          </a:solidFill>
                          <a:effectLst/>
                          <a:latin typeface="Arial Narrow" panose="020B0606020202030204" pitchFamily="34" charset="0"/>
                        </a:rPr>
                        <a:t>Domande? Arrivederci e grazie  </a:t>
                      </a:r>
                      <a:r>
                        <a:rPr lang="it" sz="1400" b="0" i="0" u="none" baseline="0">
                          <a:solidFill>
                            <a:schemeClr val="tx1"/>
                          </a:solidFill>
                          <a:effectLst/>
                          <a:latin typeface="Arial Narrow" panose="020B0606020202030204" pitchFamily="34" charset="0"/>
                          <a:sym typeface="Wingdings" panose="05000000000000000000" pitchFamily="2" charset="2"/>
                        </a:rPr>
                        <a:t></a:t>
                      </a:r>
                      <a:endParaRPr lang="it" sz="1400" dirty="0">
                        <a:solidFill>
                          <a:schemeClr val="tx1"/>
                        </a:solidFill>
                        <a:effectLst/>
                        <a:latin typeface="Arial Narrow" panose="020B0606020202030204" pitchFamily="34" charset="0"/>
                      </a:endParaRPr>
                    </a:p>
                  </a:txBody>
                  <a:tcPr marL="51435" marR="51435"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4666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i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pPr algn="r" rtl="0"/>
            <a:fld id="{CD37B2E7-1D31-7C4D-928B-66328FE9604A}" type="slidenum">
              <a:rPr/>
              <a:pPr/>
              <a:t>8</a:t>
            </a:fld>
            <a:endParaRPr lang="i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9525001" cy="1009651"/>
          </a:xfrm>
          <a:prstGeom prst="rect">
            <a:avLst/>
          </a:prstGeom>
          <a:solidFill>
            <a:srgbClr val="FFF2CC"/>
          </a:solidFill>
          <a:ln>
            <a:noFill/>
          </a:ln>
        </p:spPr>
        <p:txBody>
          <a:bodyPr spcFirstLastPara="1" wrap="square" lIns="121900" tIns="60933" rIns="121900" bIns="60933" anchor="ctr" anchorCtr="0">
            <a:noAutofit/>
          </a:bodyPr>
          <a:lstStyle/>
          <a:p>
            <a:pPr algn="l" defTabSz="685800" rtl="0"/>
            <a:r>
              <a:rPr lang="it" sz="4800" b="1" i="0" u="none" baseline="0" dirty="0">
                <a:solidFill>
                  <a:prstClr val="black"/>
                </a:solidFill>
                <a:latin typeface="Arial Narrow" panose="020B0606020202030204" pitchFamily="34" charset="0"/>
              </a:rPr>
              <a:t>Attività: Introduzione all'argomento</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marL="342900" indent="-342900" algn="l" rtl="0" fontAlgn="base">
              <a:buFont typeface="Arial" panose="020B0604020202020204" pitchFamily="34" charset="0"/>
              <a:buChar char="•"/>
            </a:pPr>
            <a:r>
              <a:rPr lang="it" sz="2800" b="0" i="0" u="none" baseline="0">
                <a:solidFill>
                  <a:srgbClr val="241E4E"/>
                </a:solidFill>
                <a:latin typeface="Brandon-Grotesque"/>
              </a:rPr>
              <a:t>Sapete cosa sono i disturbi dello spettro autistico (ASD)?</a:t>
            </a:r>
          </a:p>
          <a:p>
            <a:pPr marL="342900" indent="-342900" algn="l" rtl="0" fontAlgn="base">
              <a:buFont typeface="Arial" panose="020B0604020202020204" pitchFamily="34" charset="0"/>
              <a:buChar char="•"/>
            </a:pPr>
            <a:r>
              <a:rPr lang="it" sz="2800" b="0" i="0" u="none" baseline="0">
                <a:solidFill>
                  <a:srgbClr val="241E4E"/>
                </a:solidFill>
                <a:latin typeface="Brandon-Grotesque"/>
              </a:rPr>
              <a:t>Avete mai lavorato o interagito con qualcuno con ASD?</a:t>
            </a:r>
          </a:p>
          <a:p>
            <a:pPr marL="342900" indent="-342900" algn="l" rtl="0" fontAlgn="base">
              <a:buFont typeface="Arial" panose="020B0604020202020204" pitchFamily="34" charset="0"/>
              <a:buChar char="•"/>
            </a:pPr>
            <a:r>
              <a:rPr lang="it" sz="2800" b="0" i="0" u="none" baseline="0">
                <a:solidFill>
                  <a:srgbClr val="241E4E"/>
                </a:solidFill>
                <a:latin typeface="Brandon-Grotesque"/>
              </a:rPr>
              <a:t>Quali pensate che siano i principali ostacoli per le persone con ASD sul posto di lavoro?</a:t>
            </a:r>
          </a:p>
        </p:txBody>
      </p:sp>
    </p:spTree>
    <p:extLst>
      <p:ext uri="{BB962C8B-B14F-4D97-AF65-F5344CB8AC3E}">
        <p14:creationId xmlns:p14="http://schemas.microsoft.com/office/powerpoint/2010/main" val="48113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pPr algn="l" rtl="0"/>
            <a:r>
              <a:rPr lang="it" b="0" i="0" u="none" baseline="0"/>
              <a:t>3 giugno 2021</a:t>
            </a:r>
            <a:endParaRPr lang="i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pPr rtl="0"/>
            <a:r>
              <a:rPr lang="it" b="0" i="0" u="none" baseline="0">
                <a:solidFill>
                  <a:prstClr val="black"/>
                </a:solidFill>
                <a:ea typeface="Times New Roman" panose="02020603050405020304" pitchFamily="18" charset="0"/>
              </a:rPr>
              <a:t>Il supporto della Commissione Europea per la realizzazione della presente pubblicazione non rappresenta un'approvazione dei contenuti della stessa. I contenuti qui riportati riflettono esclusivamente il punto di vista degli autori e la Commissione declina ogni responsabilità sull’uso che potrà essere fatto delle informazioni ivi contenute. </a:t>
            </a:r>
            <a:endParaRPr lang="i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pPr algn="r" rtl="0"/>
            <a:fld id="{CD37B2E7-1D31-7C4D-928B-66328FE9604A}" type="slidenum">
              <a:rPr/>
              <a:pPr/>
              <a:t>9</a:t>
            </a:fld>
            <a:endParaRPr lang="i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rtl="0"/>
            <a:endParaRPr lang="it" sz="3200" b="1" dirty="0">
              <a:solidFill>
                <a:schemeClr val="dk1"/>
              </a:solidFill>
              <a:latin typeface="Calibri"/>
              <a:ea typeface="Arial Narrow"/>
              <a:cs typeface="Calibri"/>
              <a:sym typeface="Calibri"/>
            </a:endParaRPr>
          </a:p>
          <a:p>
            <a:pPr algn="ctr" rtl="0"/>
            <a:r>
              <a:rPr lang="it" sz="4000" b="1" i="0" u="none" baseline="0">
                <a:solidFill>
                  <a:schemeClr val="dk1"/>
                </a:solidFill>
                <a:latin typeface="Arial Narrow"/>
                <a:ea typeface="Arial Narrow"/>
                <a:cs typeface="Arial Narrow"/>
                <a:sym typeface="Arial Narrow"/>
              </a:rPr>
              <a:t>SVILUPPARE</a:t>
            </a:r>
            <a:endParaRPr sz="2400" dirty="0"/>
          </a:p>
          <a:p>
            <a:pPr algn="ctr" rtl="0"/>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rtl="0"/>
            <a:r>
              <a:rPr lang="it" sz="2400" b="0" i="0" u="none" baseline="0">
                <a:latin typeface="Arial Narrow" panose="020B0606020202030204" pitchFamily="34" charset="0"/>
              </a:rPr>
              <a:t>Strategie per un contatto e un'interazione adeguati, positivi ed efficaci con persone con ASD</a:t>
            </a:r>
            <a:endParaRPr lang="it" sz="2400" dirty="0">
              <a:solidFill>
                <a:srgbClr val="C00000"/>
              </a:solidFill>
              <a:latin typeface="Arial Narrow" panose="020B0606020202030204" pitchFamily="34" charset="0"/>
            </a:endParaRPr>
          </a:p>
          <a:p>
            <a:pPr algn="ctr" defTabSz="514350" rtl="0"/>
            <a:r>
              <a:rPr lang="it" sz="2400" b="0" i="1" u="none" baseline="0">
                <a:latin typeface="Arial Narrow" panose="020B0606020202030204" pitchFamily="34" charset="0"/>
              </a:rPr>
              <a:t>Riflettere 1</a:t>
            </a:r>
          </a:p>
          <a:p>
            <a:pPr algn="ctr" defTabSz="514350" rtl="0"/>
            <a:r>
              <a:rPr lang="it" sz="2400" b="0" i="1" u="none" baseline="0">
                <a:latin typeface="Arial Narrow" panose="020B0606020202030204" pitchFamily="34" charset="0"/>
              </a:rPr>
              <a:t>Riflettere 2</a:t>
            </a:r>
            <a:endParaRPr lang="it" sz="2400" dirty="0">
              <a:latin typeface="Arial Narrow" panose="020B0606020202030204" pitchFamily="34" charset="0"/>
            </a:endParaRPr>
          </a:p>
          <a:p>
            <a:pPr algn="ctr" defTabSz="514350" rtl="0"/>
            <a:r>
              <a:rPr lang="it" sz="2400" b="0" i="1" u="none" baseline="0">
                <a:latin typeface="Arial Narrow" panose="020B0606020202030204" pitchFamily="34" charset="0"/>
              </a:rPr>
              <a:t>Riflettere 3</a:t>
            </a:r>
          </a:p>
          <a:p>
            <a:pPr algn="ctr" defTabSz="514350" rtl="0"/>
            <a:r>
              <a:rPr lang="it" sz="2400" b="0" i="0" u="none" baseline="0">
                <a:latin typeface="Arial Narrow" panose="020B0606020202030204" pitchFamily="34" charset="0"/>
              </a:rPr>
              <a:t>Discussione e panoramica 1</a:t>
            </a:r>
          </a:p>
        </p:txBody>
      </p:sp>
    </p:spTree>
    <p:extLst>
      <p:ext uri="{BB962C8B-B14F-4D97-AF65-F5344CB8AC3E}">
        <p14:creationId xmlns:p14="http://schemas.microsoft.com/office/powerpoint/2010/main" val="1168784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8450</Words>
  <Application>Microsoft Office PowerPoint</Application>
  <PresentationFormat>Widescreen</PresentationFormat>
  <Paragraphs>625</Paragraphs>
  <Slides>67</Slides>
  <Notes>2</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67</vt:i4>
      </vt:variant>
    </vt:vector>
  </HeadingPairs>
  <TitlesOfParts>
    <vt:vector size="79" baseType="lpstr">
      <vt:lpstr>Brandon-Grotesque</vt:lpstr>
      <vt:lpstr>GDS Transport</vt:lpstr>
      <vt:lpstr>HelveticaNeueLT Std Lt</vt:lpstr>
      <vt:lpstr>roboto</vt:lpstr>
      <vt:lpstr>Arial</vt:lpstr>
      <vt:lpstr>Arial Narrow</vt:lpstr>
      <vt:lpstr>Arial Rounded MT Bold</vt:lpstr>
      <vt:lpstr>Calibri</vt:lpstr>
      <vt:lpstr>Calibri Light</vt:lpstr>
      <vt:lpstr>Segoe UI</vt:lpstr>
      <vt:lpstr>Symbol</vt:lpstr>
      <vt:lpstr>Office Theme</vt:lpstr>
      <vt:lpstr>Programma del corso di formazione  “Operatore esperto nei disturbi dello spettro autistico (ASD)"  https://www.autrain.eu/pt/curriculo/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Programma del corso di formazione  “Operatore esperto nei disturbi dello spettro autistico (ASD)"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RL</cp:lastModifiedBy>
  <cp:revision>10</cp:revision>
  <dcterms:created xsi:type="dcterms:W3CDTF">2021-06-03T08:33:53Z</dcterms:created>
  <dcterms:modified xsi:type="dcterms:W3CDTF">2021-08-30T09:35:11Z</dcterms:modified>
</cp:coreProperties>
</file>