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9"/>
  </p:notesMasterIdLst>
  <p:sldIdLst>
    <p:sldId id="257" r:id="rId2"/>
    <p:sldId id="306" r:id="rId3"/>
    <p:sldId id="313" r:id="rId4"/>
    <p:sldId id="357" r:id="rId5"/>
    <p:sldId id="358" r:id="rId6"/>
    <p:sldId id="359" r:id="rId7"/>
    <p:sldId id="330" r:id="rId8"/>
    <p:sldId id="360" r:id="rId9"/>
    <p:sldId id="332" r:id="rId10"/>
    <p:sldId id="334" r:id="rId11"/>
    <p:sldId id="361" r:id="rId12"/>
    <p:sldId id="362" r:id="rId13"/>
    <p:sldId id="363" r:id="rId14"/>
    <p:sldId id="365" r:id="rId15"/>
    <p:sldId id="366" r:id="rId16"/>
    <p:sldId id="367" r:id="rId17"/>
    <p:sldId id="368" r:id="rId18"/>
    <p:sldId id="369" r:id="rId19"/>
    <p:sldId id="370" r:id="rId20"/>
    <p:sldId id="371" r:id="rId21"/>
    <p:sldId id="372" r:id="rId22"/>
    <p:sldId id="373" r:id="rId23"/>
    <p:sldId id="374" r:id="rId24"/>
    <p:sldId id="375" r:id="rId25"/>
    <p:sldId id="376" r:id="rId26"/>
    <p:sldId id="377" r:id="rId27"/>
    <p:sldId id="378" r:id="rId28"/>
    <p:sldId id="379" r:id="rId29"/>
    <p:sldId id="380" r:id="rId30"/>
    <p:sldId id="381" r:id="rId31"/>
    <p:sldId id="382" r:id="rId32"/>
    <p:sldId id="383" r:id="rId33"/>
    <p:sldId id="299" r:id="rId34"/>
    <p:sldId id="384" r:id="rId35"/>
    <p:sldId id="385" r:id="rId36"/>
    <p:sldId id="386" r:id="rId37"/>
    <p:sldId id="387" r:id="rId38"/>
    <p:sldId id="388" r:id="rId39"/>
    <p:sldId id="389" r:id="rId40"/>
    <p:sldId id="390" r:id="rId41"/>
    <p:sldId id="391" r:id="rId42"/>
    <p:sldId id="392" r:id="rId43"/>
    <p:sldId id="393" r:id="rId44"/>
    <p:sldId id="394" r:id="rId45"/>
    <p:sldId id="395" r:id="rId46"/>
    <p:sldId id="396" r:id="rId47"/>
    <p:sldId id="397" r:id="rId48"/>
    <p:sldId id="398" r:id="rId49"/>
    <p:sldId id="399" r:id="rId50"/>
    <p:sldId id="400" r:id="rId51"/>
    <p:sldId id="401" r:id="rId52"/>
    <p:sldId id="405" r:id="rId53"/>
    <p:sldId id="402" r:id="rId54"/>
    <p:sldId id="406" r:id="rId55"/>
    <p:sldId id="407" r:id="rId56"/>
    <p:sldId id="403" r:id="rId57"/>
    <p:sldId id="408" r:id="rId58"/>
    <p:sldId id="409" r:id="rId59"/>
    <p:sldId id="349" r:id="rId60"/>
    <p:sldId id="350" r:id="rId61"/>
    <p:sldId id="410" r:id="rId62"/>
    <p:sldId id="411" r:id="rId63"/>
    <p:sldId id="412" r:id="rId64"/>
    <p:sldId id="413" r:id="rId65"/>
    <p:sldId id="414" r:id="rId66"/>
    <p:sldId id="314" r:id="rId67"/>
    <p:sldId id="356" r:id="rId68"/>
  </p:sldIdLst>
  <p:sldSz cx="12192000" cy="6858000"/>
  <p:notesSz cx="6858000" cy="9144000"/>
  <p:defaultTextStyle>
    <a:defPPr>
      <a:defRPr lang="en-A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922"/>
    <p:restoredTop sz="94719"/>
  </p:normalViewPr>
  <p:slideViewPr>
    <p:cSldViewPr snapToGrid="0" snapToObjects="1">
      <p:cViewPr varScale="1">
        <p:scale>
          <a:sx n="108" d="100"/>
          <a:sy n="108" d="100"/>
        </p:scale>
        <p:origin x="100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B167C6-4F2B-9246-9DFA-824F9702B8B8}" type="datetimeFigureOut">
              <a:rPr lang="de-AT" smtClean="0"/>
              <a:t>26.01.2022</a:t>
            </a:fld>
            <a:endParaRPr lang="de-A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AD2771-52E7-1A4B-AA32-D54E45C82436}" type="slidenum">
              <a:rPr lang="de-AT" smtClean="0"/>
              <a:t>‹Nr.›</a:t>
            </a:fld>
            <a:endParaRPr lang="de-AT"/>
          </a:p>
        </p:txBody>
      </p:sp>
    </p:spTree>
    <p:extLst>
      <p:ext uri="{BB962C8B-B14F-4D97-AF65-F5344CB8AC3E}">
        <p14:creationId xmlns:p14="http://schemas.microsoft.com/office/powerpoint/2010/main" val="4096189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dirty="0"/>
          </a:p>
        </p:txBody>
      </p:sp>
      <p:sp>
        <p:nvSpPr>
          <p:cNvPr id="4" name="Slide Number Placeholder 3"/>
          <p:cNvSpPr>
            <a:spLocks noGrp="1"/>
          </p:cNvSpPr>
          <p:nvPr>
            <p:ph type="sldNum" sz="quarter" idx="5"/>
          </p:nvPr>
        </p:nvSpPr>
        <p:spPr/>
        <p:txBody>
          <a:bodyPr/>
          <a:lstStyle/>
          <a:p>
            <a:fld id="{56AD2771-52E7-1A4B-AA32-D54E45C82436}" type="slidenum">
              <a:rPr lang="de-AT" smtClean="0"/>
              <a:t>9</a:t>
            </a:fld>
            <a:endParaRPr lang="de-AT"/>
          </a:p>
        </p:txBody>
      </p:sp>
    </p:spTree>
    <p:extLst>
      <p:ext uri="{BB962C8B-B14F-4D97-AF65-F5344CB8AC3E}">
        <p14:creationId xmlns:p14="http://schemas.microsoft.com/office/powerpoint/2010/main" val="326562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dirty="0"/>
          </a:p>
        </p:txBody>
      </p:sp>
      <p:sp>
        <p:nvSpPr>
          <p:cNvPr id="4" name="Slide Number Placeholder 3"/>
          <p:cNvSpPr>
            <a:spLocks noGrp="1"/>
          </p:cNvSpPr>
          <p:nvPr>
            <p:ph type="sldNum" sz="quarter" idx="5"/>
          </p:nvPr>
        </p:nvSpPr>
        <p:spPr/>
        <p:txBody>
          <a:bodyPr/>
          <a:lstStyle/>
          <a:p>
            <a:fld id="{56AD2771-52E7-1A4B-AA32-D54E45C82436}" type="slidenum">
              <a:rPr lang="de-AT" smtClean="0"/>
              <a:t>34</a:t>
            </a:fld>
            <a:endParaRPr lang="de-AT"/>
          </a:p>
        </p:txBody>
      </p:sp>
    </p:spTree>
    <p:extLst>
      <p:ext uri="{BB962C8B-B14F-4D97-AF65-F5344CB8AC3E}">
        <p14:creationId xmlns:p14="http://schemas.microsoft.com/office/powerpoint/2010/main" val="2583103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E553C-B035-8B47-89B5-3DD7510C520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de-AT"/>
          </a:p>
        </p:txBody>
      </p:sp>
      <p:sp>
        <p:nvSpPr>
          <p:cNvPr id="3" name="Subtitle 2">
            <a:extLst>
              <a:ext uri="{FF2B5EF4-FFF2-40B4-BE49-F238E27FC236}">
                <a16:creationId xmlns:a16="http://schemas.microsoft.com/office/drawing/2014/main" id="{BA416932-4593-0347-9524-C0FCCEFFAF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de-AT"/>
          </a:p>
        </p:txBody>
      </p:sp>
      <p:sp>
        <p:nvSpPr>
          <p:cNvPr id="4" name="Date Placeholder 3">
            <a:extLst>
              <a:ext uri="{FF2B5EF4-FFF2-40B4-BE49-F238E27FC236}">
                <a16:creationId xmlns:a16="http://schemas.microsoft.com/office/drawing/2014/main" id="{12D988DC-09CA-B247-8BB5-A7BCFB26371A}"/>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B499204A-C731-234C-96B0-4D2BCA9039E1}"/>
              </a:ext>
            </a:extLst>
          </p:cNvPr>
          <p:cNvSpPr>
            <a:spLocks noGrp="1"/>
          </p:cNvSpPr>
          <p:nvPr>
            <p:ph type="ftr" sz="quarter" idx="11"/>
          </p:nvPr>
        </p:nvSpPr>
        <p:spPr/>
        <p:txBody>
          <a:bodyPr/>
          <a:lstStyle/>
          <a:p>
            <a:r>
              <a:rPr lang="en-US" dirty="0">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dirty="0">
              <a:solidFill>
                <a:prstClr val="black"/>
              </a:solidFill>
            </a:endParaRPr>
          </a:p>
        </p:txBody>
      </p:sp>
      <p:sp>
        <p:nvSpPr>
          <p:cNvPr id="6" name="Slide Number Placeholder 5">
            <a:extLst>
              <a:ext uri="{FF2B5EF4-FFF2-40B4-BE49-F238E27FC236}">
                <a16:creationId xmlns:a16="http://schemas.microsoft.com/office/drawing/2014/main" id="{9E86A5DB-177F-5843-A22D-E2C53991BFBA}"/>
              </a:ext>
            </a:extLst>
          </p:cNvPr>
          <p:cNvSpPr>
            <a:spLocks noGrp="1"/>
          </p:cNvSpPr>
          <p:nvPr>
            <p:ph type="sldNum" sz="quarter" idx="12"/>
          </p:nvPr>
        </p:nvSpPr>
        <p:spPr/>
        <p:txBody>
          <a:bodyPr/>
          <a:lstStyle/>
          <a:p>
            <a:fld id="{4AA10864-17D9-EB4A-80E3-89D1D8A92E63}" type="slidenum">
              <a:rPr lang="de-AT" smtClean="0"/>
              <a:pPr/>
              <a:t>‹Nr.›</a:t>
            </a:fld>
            <a:endParaRPr lang="de-AT" dirty="0"/>
          </a:p>
        </p:txBody>
      </p:sp>
    </p:spTree>
    <p:extLst>
      <p:ext uri="{BB962C8B-B14F-4D97-AF65-F5344CB8AC3E}">
        <p14:creationId xmlns:p14="http://schemas.microsoft.com/office/powerpoint/2010/main" val="3000781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0B1A1-3E8C-D247-A85A-E6A4680B2BCB}"/>
              </a:ext>
            </a:extLst>
          </p:cNvPr>
          <p:cNvSpPr>
            <a:spLocks noGrp="1"/>
          </p:cNvSpPr>
          <p:nvPr>
            <p:ph type="title"/>
          </p:nvPr>
        </p:nvSpPr>
        <p:spPr/>
        <p:txBody>
          <a:bodyPr/>
          <a:lstStyle/>
          <a:p>
            <a:r>
              <a:rPr lang="en-GB"/>
              <a:t>Click to edit Master title style</a:t>
            </a:r>
            <a:endParaRPr lang="de-AT"/>
          </a:p>
        </p:txBody>
      </p:sp>
      <p:sp>
        <p:nvSpPr>
          <p:cNvPr id="3" name="Vertical Text Placeholder 2">
            <a:extLst>
              <a:ext uri="{FF2B5EF4-FFF2-40B4-BE49-F238E27FC236}">
                <a16:creationId xmlns:a16="http://schemas.microsoft.com/office/drawing/2014/main" id="{0ADE2D89-1C6C-7549-9660-5DC835A55FE1}"/>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Date Placeholder 3">
            <a:extLst>
              <a:ext uri="{FF2B5EF4-FFF2-40B4-BE49-F238E27FC236}">
                <a16:creationId xmlns:a16="http://schemas.microsoft.com/office/drawing/2014/main" id="{BE94B648-33A7-2444-B7B1-3AAB618CD524}"/>
              </a:ext>
            </a:extLst>
          </p:cNvPr>
          <p:cNvSpPr>
            <a:spLocks noGrp="1"/>
          </p:cNvSpPr>
          <p:nvPr>
            <p:ph type="dt" sz="half" idx="10"/>
          </p:nvPr>
        </p:nvSpPr>
        <p:spPr/>
        <p:txBody>
          <a:bodyPr/>
          <a:lstStyle/>
          <a:p>
            <a:r>
              <a:rPr lang="en-US"/>
              <a:t>June 3, 2021</a:t>
            </a:r>
            <a:endParaRPr lang="de-AT"/>
          </a:p>
        </p:txBody>
      </p:sp>
      <p:sp>
        <p:nvSpPr>
          <p:cNvPr id="5" name="Footer Placeholder 4">
            <a:extLst>
              <a:ext uri="{FF2B5EF4-FFF2-40B4-BE49-F238E27FC236}">
                <a16:creationId xmlns:a16="http://schemas.microsoft.com/office/drawing/2014/main" id="{8CB6F374-95AC-E84E-9CA5-DC838E938F61}"/>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B0CE1BE6-8EE9-FC4F-BC27-142B6BFBB834}"/>
              </a:ext>
            </a:extLst>
          </p:cNvPr>
          <p:cNvSpPr>
            <a:spLocks noGrp="1"/>
          </p:cNvSpPr>
          <p:nvPr>
            <p:ph type="sldNum" sz="quarter" idx="12"/>
          </p:nvPr>
        </p:nvSpPr>
        <p:spPr/>
        <p:txBody>
          <a:bodyPr/>
          <a:lstStyle/>
          <a:p>
            <a:fld id="{B7618B1E-9B39-5F46-8B4F-4241E63FD3E3}" type="slidenum">
              <a:rPr lang="de-AT" smtClean="0"/>
              <a:t>‹Nr.›</a:t>
            </a:fld>
            <a:endParaRPr lang="de-AT"/>
          </a:p>
        </p:txBody>
      </p:sp>
    </p:spTree>
    <p:extLst>
      <p:ext uri="{BB962C8B-B14F-4D97-AF65-F5344CB8AC3E}">
        <p14:creationId xmlns:p14="http://schemas.microsoft.com/office/powerpoint/2010/main" val="2964559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120645-AAA2-624F-B612-ACE2936895A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de-AT"/>
          </a:p>
        </p:txBody>
      </p:sp>
      <p:sp>
        <p:nvSpPr>
          <p:cNvPr id="3" name="Vertical Text Placeholder 2">
            <a:extLst>
              <a:ext uri="{FF2B5EF4-FFF2-40B4-BE49-F238E27FC236}">
                <a16:creationId xmlns:a16="http://schemas.microsoft.com/office/drawing/2014/main" id="{526390C9-9EC9-CD49-96FB-FD06B27C6F01}"/>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Date Placeholder 3">
            <a:extLst>
              <a:ext uri="{FF2B5EF4-FFF2-40B4-BE49-F238E27FC236}">
                <a16:creationId xmlns:a16="http://schemas.microsoft.com/office/drawing/2014/main" id="{AC295531-7B13-7D40-8389-B3FDAADC10A7}"/>
              </a:ext>
            </a:extLst>
          </p:cNvPr>
          <p:cNvSpPr>
            <a:spLocks noGrp="1"/>
          </p:cNvSpPr>
          <p:nvPr>
            <p:ph type="dt" sz="half" idx="10"/>
          </p:nvPr>
        </p:nvSpPr>
        <p:spPr/>
        <p:txBody>
          <a:bodyPr/>
          <a:lstStyle/>
          <a:p>
            <a:r>
              <a:rPr lang="en-US"/>
              <a:t>June 3, 2021</a:t>
            </a:r>
            <a:endParaRPr lang="de-AT"/>
          </a:p>
        </p:txBody>
      </p:sp>
      <p:sp>
        <p:nvSpPr>
          <p:cNvPr id="5" name="Footer Placeholder 4">
            <a:extLst>
              <a:ext uri="{FF2B5EF4-FFF2-40B4-BE49-F238E27FC236}">
                <a16:creationId xmlns:a16="http://schemas.microsoft.com/office/drawing/2014/main" id="{6CDA6262-E376-244E-8C5A-4E61B1123B83}"/>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A8A99900-ADA5-D047-8B31-9008CE68BB75}"/>
              </a:ext>
            </a:extLst>
          </p:cNvPr>
          <p:cNvSpPr>
            <a:spLocks noGrp="1"/>
          </p:cNvSpPr>
          <p:nvPr>
            <p:ph type="sldNum" sz="quarter" idx="12"/>
          </p:nvPr>
        </p:nvSpPr>
        <p:spPr/>
        <p:txBody>
          <a:bodyPr/>
          <a:lstStyle/>
          <a:p>
            <a:fld id="{B7618B1E-9B39-5F46-8B4F-4241E63FD3E3}" type="slidenum">
              <a:rPr lang="de-AT" smtClean="0"/>
              <a:t>‹Nr.›</a:t>
            </a:fld>
            <a:endParaRPr lang="de-AT"/>
          </a:p>
        </p:txBody>
      </p:sp>
    </p:spTree>
    <p:extLst>
      <p:ext uri="{BB962C8B-B14F-4D97-AF65-F5344CB8AC3E}">
        <p14:creationId xmlns:p14="http://schemas.microsoft.com/office/powerpoint/2010/main" val="3798145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A2A75-4E25-6D4F-80BD-3FBF28FA2B53}"/>
              </a:ext>
            </a:extLst>
          </p:cNvPr>
          <p:cNvSpPr>
            <a:spLocks noGrp="1"/>
          </p:cNvSpPr>
          <p:nvPr>
            <p:ph type="title"/>
          </p:nvPr>
        </p:nvSpPr>
        <p:spPr/>
        <p:txBody>
          <a:bodyPr/>
          <a:lstStyle/>
          <a:p>
            <a:r>
              <a:rPr lang="en-GB"/>
              <a:t>Click to edit Master title style</a:t>
            </a:r>
            <a:endParaRPr lang="de-AT"/>
          </a:p>
        </p:txBody>
      </p:sp>
      <p:sp>
        <p:nvSpPr>
          <p:cNvPr id="3" name="Content Placeholder 2">
            <a:extLst>
              <a:ext uri="{FF2B5EF4-FFF2-40B4-BE49-F238E27FC236}">
                <a16:creationId xmlns:a16="http://schemas.microsoft.com/office/drawing/2014/main" id="{3B54120E-B7E7-0643-A781-AF67905573C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Date Placeholder 3">
            <a:extLst>
              <a:ext uri="{FF2B5EF4-FFF2-40B4-BE49-F238E27FC236}">
                <a16:creationId xmlns:a16="http://schemas.microsoft.com/office/drawing/2014/main" id="{E7BF752B-2A53-6340-A163-4B58A1B4E720}"/>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A7DC3279-DA61-A84A-810D-F0A22AE3EB45}"/>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A9D19934-7DCF-EA4F-B4E1-F8CD8549F567}"/>
              </a:ext>
            </a:extLst>
          </p:cNvPr>
          <p:cNvSpPr>
            <a:spLocks noGrp="1"/>
          </p:cNvSpPr>
          <p:nvPr>
            <p:ph type="sldNum" sz="quarter" idx="12"/>
          </p:nvPr>
        </p:nvSpPr>
        <p:spPr/>
        <p:txBody>
          <a:bodyPr/>
          <a:lstStyle/>
          <a:p>
            <a:fld id="{CD37B2E7-1D31-7C4D-928B-66328FE9604A}" type="slidenum">
              <a:rPr lang="de-AT" smtClean="0"/>
              <a:pPr/>
              <a:t>‹Nr.›</a:t>
            </a:fld>
            <a:endParaRPr lang="de-AT" dirty="0"/>
          </a:p>
        </p:txBody>
      </p:sp>
    </p:spTree>
    <p:extLst>
      <p:ext uri="{BB962C8B-B14F-4D97-AF65-F5344CB8AC3E}">
        <p14:creationId xmlns:p14="http://schemas.microsoft.com/office/powerpoint/2010/main" val="2803351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D28EC-BC0C-3548-A846-99AFDF5C935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de-AT"/>
          </a:p>
        </p:txBody>
      </p:sp>
      <p:sp>
        <p:nvSpPr>
          <p:cNvPr id="3" name="Text Placeholder 2">
            <a:extLst>
              <a:ext uri="{FF2B5EF4-FFF2-40B4-BE49-F238E27FC236}">
                <a16:creationId xmlns:a16="http://schemas.microsoft.com/office/drawing/2014/main" id="{7E739996-FDBC-8147-BFE4-B3A6C75D54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F8F50FD-8AF4-5940-B699-38D718D96E46}"/>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752EDD26-2F35-B74F-B461-2A921FD2360E}"/>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042DDBB0-C001-8544-BB8E-5974A7FF3203}"/>
              </a:ext>
            </a:extLst>
          </p:cNvPr>
          <p:cNvSpPr>
            <a:spLocks noGrp="1"/>
          </p:cNvSpPr>
          <p:nvPr>
            <p:ph type="sldNum" sz="quarter" idx="12"/>
          </p:nvPr>
        </p:nvSpPr>
        <p:spPr/>
        <p:txBody>
          <a:bodyPr/>
          <a:lstStyle/>
          <a:p>
            <a:fld id="{7B64C62E-5D99-A449-90C5-BF092B0CA596}" type="slidenum">
              <a:rPr lang="de-AT" smtClean="0"/>
              <a:pPr/>
              <a:t>‹Nr.›</a:t>
            </a:fld>
            <a:endParaRPr lang="de-AT" dirty="0"/>
          </a:p>
        </p:txBody>
      </p:sp>
    </p:spTree>
    <p:extLst>
      <p:ext uri="{BB962C8B-B14F-4D97-AF65-F5344CB8AC3E}">
        <p14:creationId xmlns:p14="http://schemas.microsoft.com/office/powerpoint/2010/main" val="3240943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F4E47-2430-3744-A62F-8DC6D8A9898F}"/>
              </a:ext>
            </a:extLst>
          </p:cNvPr>
          <p:cNvSpPr>
            <a:spLocks noGrp="1"/>
          </p:cNvSpPr>
          <p:nvPr>
            <p:ph type="title"/>
          </p:nvPr>
        </p:nvSpPr>
        <p:spPr/>
        <p:txBody>
          <a:bodyPr/>
          <a:lstStyle/>
          <a:p>
            <a:r>
              <a:rPr lang="en-GB"/>
              <a:t>Click to edit Master title style</a:t>
            </a:r>
            <a:endParaRPr lang="de-AT"/>
          </a:p>
        </p:txBody>
      </p:sp>
      <p:sp>
        <p:nvSpPr>
          <p:cNvPr id="3" name="Content Placeholder 2">
            <a:extLst>
              <a:ext uri="{FF2B5EF4-FFF2-40B4-BE49-F238E27FC236}">
                <a16:creationId xmlns:a16="http://schemas.microsoft.com/office/drawing/2014/main" id="{619B4170-E589-3943-8BEF-9D81BF0F083B}"/>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Content Placeholder 3">
            <a:extLst>
              <a:ext uri="{FF2B5EF4-FFF2-40B4-BE49-F238E27FC236}">
                <a16:creationId xmlns:a16="http://schemas.microsoft.com/office/drawing/2014/main" id="{07CF8BAC-9193-A245-AC24-826DE35F577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5" name="Date Placeholder 4">
            <a:extLst>
              <a:ext uri="{FF2B5EF4-FFF2-40B4-BE49-F238E27FC236}">
                <a16:creationId xmlns:a16="http://schemas.microsoft.com/office/drawing/2014/main" id="{CE5BB2BC-04E2-B843-860C-87D25DEA8CC1}"/>
              </a:ext>
            </a:extLst>
          </p:cNvPr>
          <p:cNvSpPr>
            <a:spLocks noGrp="1"/>
          </p:cNvSpPr>
          <p:nvPr>
            <p:ph type="dt" sz="half" idx="10"/>
          </p:nvPr>
        </p:nvSpPr>
        <p:spPr/>
        <p:txBody>
          <a:bodyPr/>
          <a:lstStyle/>
          <a:p>
            <a:r>
              <a:rPr lang="en-US"/>
              <a:t>June 3, 2021</a:t>
            </a:r>
            <a:endParaRPr lang="de-AT" dirty="0"/>
          </a:p>
        </p:txBody>
      </p:sp>
      <p:sp>
        <p:nvSpPr>
          <p:cNvPr id="6" name="Footer Placeholder 5">
            <a:extLst>
              <a:ext uri="{FF2B5EF4-FFF2-40B4-BE49-F238E27FC236}">
                <a16:creationId xmlns:a16="http://schemas.microsoft.com/office/drawing/2014/main" id="{AD873E56-6D74-C245-A79A-016AE475434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7" name="Slide Number Placeholder 6">
            <a:extLst>
              <a:ext uri="{FF2B5EF4-FFF2-40B4-BE49-F238E27FC236}">
                <a16:creationId xmlns:a16="http://schemas.microsoft.com/office/drawing/2014/main" id="{066108AA-9277-AD45-85BB-AD34E8AA197C}"/>
              </a:ext>
            </a:extLst>
          </p:cNvPr>
          <p:cNvSpPr>
            <a:spLocks noGrp="1"/>
          </p:cNvSpPr>
          <p:nvPr>
            <p:ph type="sldNum" sz="quarter" idx="12"/>
          </p:nvPr>
        </p:nvSpPr>
        <p:spPr/>
        <p:txBody>
          <a:bodyPr/>
          <a:lstStyle/>
          <a:p>
            <a:fld id="{98ACD221-72DD-5941-A0EA-B7232ABB8333}" type="slidenum">
              <a:rPr lang="de-AT" smtClean="0"/>
              <a:pPr/>
              <a:t>‹Nr.›</a:t>
            </a:fld>
            <a:endParaRPr lang="de-AT" dirty="0"/>
          </a:p>
        </p:txBody>
      </p:sp>
    </p:spTree>
    <p:extLst>
      <p:ext uri="{BB962C8B-B14F-4D97-AF65-F5344CB8AC3E}">
        <p14:creationId xmlns:p14="http://schemas.microsoft.com/office/powerpoint/2010/main" val="1567545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F2072-28E7-894E-AEDA-B10B52464A1B}"/>
              </a:ext>
            </a:extLst>
          </p:cNvPr>
          <p:cNvSpPr>
            <a:spLocks noGrp="1"/>
          </p:cNvSpPr>
          <p:nvPr>
            <p:ph type="title"/>
          </p:nvPr>
        </p:nvSpPr>
        <p:spPr>
          <a:xfrm>
            <a:off x="839788" y="668337"/>
            <a:ext cx="10515600" cy="1022351"/>
          </a:xfrm>
        </p:spPr>
        <p:txBody>
          <a:bodyPr/>
          <a:lstStyle/>
          <a:p>
            <a:r>
              <a:rPr lang="en-GB"/>
              <a:t>Click to edit Master title style</a:t>
            </a:r>
            <a:endParaRPr lang="de-AT"/>
          </a:p>
        </p:txBody>
      </p:sp>
      <p:sp>
        <p:nvSpPr>
          <p:cNvPr id="3" name="Text Placeholder 2">
            <a:extLst>
              <a:ext uri="{FF2B5EF4-FFF2-40B4-BE49-F238E27FC236}">
                <a16:creationId xmlns:a16="http://schemas.microsoft.com/office/drawing/2014/main" id="{7A08D5F7-F2D7-9E43-8935-05041763DF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13A4B32-E6B0-324C-8726-476E33A55ECF}"/>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5" name="Text Placeholder 4">
            <a:extLst>
              <a:ext uri="{FF2B5EF4-FFF2-40B4-BE49-F238E27FC236}">
                <a16:creationId xmlns:a16="http://schemas.microsoft.com/office/drawing/2014/main" id="{82A5F760-D563-B04D-A62D-2AC03826D0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6C1AE36C-5E05-0349-9530-601BEABC0A1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7" name="Date Placeholder 6">
            <a:extLst>
              <a:ext uri="{FF2B5EF4-FFF2-40B4-BE49-F238E27FC236}">
                <a16:creationId xmlns:a16="http://schemas.microsoft.com/office/drawing/2014/main" id="{76F5B5EC-7696-0A44-8648-AA841F188D09}"/>
              </a:ext>
            </a:extLst>
          </p:cNvPr>
          <p:cNvSpPr>
            <a:spLocks noGrp="1"/>
          </p:cNvSpPr>
          <p:nvPr>
            <p:ph type="dt" sz="half" idx="10"/>
          </p:nvPr>
        </p:nvSpPr>
        <p:spPr/>
        <p:txBody>
          <a:bodyPr/>
          <a:lstStyle/>
          <a:p>
            <a:r>
              <a:rPr lang="en-US"/>
              <a:t>June 3, 2021</a:t>
            </a:r>
            <a:endParaRPr lang="de-AT" dirty="0"/>
          </a:p>
        </p:txBody>
      </p:sp>
      <p:sp>
        <p:nvSpPr>
          <p:cNvPr id="8" name="Footer Placeholder 7">
            <a:extLst>
              <a:ext uri="{FF2B5EF4-FFF2-40B4-BE49-F238E27FC236}">
                <a16:creationId xmlns:a16="http://schemas.microsoft.com/office/drawing/2014/main" id="{04232BC8-9211-A04A-B4EF-F513D87C7510}"/>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9" name="Slide Number Placeholder 8">
            <a:extLst>
              <a:ext uri="{FF2B5EF4-FFF2-40B4-BE49-F238E27FC236}">
                <a16:creationId xmlns:a16="http://schemas.microsoft.com/office/drawing/2014/main" id="{532F3225-302F-3541-9116-90357B2C6941}"/>
              </a:ext>
            </a:extLst>
          </p:cNvPr>
          <p:cNvSpPr>
            <a:spLocks noGrp="1"/>
          </p:cNvSpPr>
          <p:nvPr>
            <p:ph type="sldNum" sz="quarter" idx="12"/>
          </p:nvPr>
        </p:nvSpPr>
        <p:spPr/>
        <p:txBody>
          <a:bodyPr/>
          <a:lstStyle/>
          <a:p>
            <a:fld id="{2538C17B-25B9-CD4C-A534-BDFCB61EA119}" type="slidenum">
              <a:rPr lang="de-AT" smtClean="0"/>
              <a:pPr/>
              <a:t>‹Nr.›</a:t>
            </a:fld>
            <a:endParaRPr lang="de-AT" dirty="0"/>
          </a:p>
        </p:txBody>
      </p:sp>
    </p:spTree>
    <p:extLst>
      <p:ext uri="{BB962C8B-B14F-4D97-AF65-F5344CB8AC3E}">
        <p14:creationId xmlns:p14="http://schemas.microsoft.com/office/powerpoint/2010/main" val="2764288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AD5EB-4C94-8E44-BAC2-16B384051AAD}"/>
              </a:ext>
            </a:extLst>
          </p:cNvPr>
          <p:cNvSpPr>
            <a:spLocks noGrp="1"/>
          </p:cNvSpPr>
          <p:nvPr>
            <p:ph type="title"/>
          </p:nvPr>
        </p:nvSpPr>
        <p:spPr/>
        <p:txBody>
          <a:bodyPr/>
          <a:lstStyle/>
          <a:p>
            <a:r>
              <a:rPr lang="en-GB"/>
              <a:t>Click to edit Master title style</a:t>
            </a:r>
            <a:endParaRPr lang="de-AT"/>
          </a:p>
        </p:txBody>
      </p:sp>
      <p:sp>
        <p:nvSpPr>
          <p:cNvPr id="3" name="Date Placeholder 2">
            <a:extLst>
              <a:ext uri="{FF2B5EF4-FFF2-40B4-BE49-F238E27FC236}">
                <a16:creationId xmlns:a16="http://schemas.microsoft.com/office/drawing/2014/main" id="{5B609AA5-44DB-1743-9804-10937BCE0377}"/>
              </a:ext>
            </a:extLst>
          </p:cNvPr>
          <p:cNvSpPr>
            <a:spLocks noGrp="1"/>
          </p:cNvSpPr>
          <p:nvPr>
            <p:ph type="dt" sz="half" idx="10"/>
          </p:nvPr>
        </p:nvSpPr>
        <p:spPr/>
        <p:txBody>
          <a:bodyPr/>
          <a:lstStyle/>
          <a:p>
            <a:r>
              <a:rPr lang="en-US"/>
              <a:t>June 3, 2021</a:t>
            </a:r>
            <a:endParaRPr lang="de-AT" dirty="0"/>
          </a:p>
        </p:txBody>
      </p:sp>
      <p:sp>
        <p:nvSpPr>
          <p:cNvPr id="4" name="Footer Placeholder 3">
            <a:extLst>
              <a:ext uri="{FF2B5EF4-FFF2-40B4-BE49-F238E27FC236}">
                <a16:creationId xmlns:a16="http://schemas.microsoft.com/office/drawing/2014/main" id="{72273A5B-3D7B-B84A-BB01-88B5643278B4}"/>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5" name="Slide Number Placeholder 4">
            <a:extLst>
              <a:ext uri="{FF2B5EF4-FFF2-40B4-BE49-F238E27FC236}">
                <a16:creationId xmlns:a16="http://schemas.microsoft.com/office/drawing/2014/main" id="{B634F532-2470-EA4F-8159-BD9C72F98EB9}"/>
              </a:ext>
            </a:extLst>
          </p:cNvPr>
          <p:cNvSpPr>
            <a:spLocks noGrp="1"/>
          </p:cNvSpPr>
          <p:nvPr>
            <p:ph type="sldNum" sz="quarter" idx="12"/>
          </p:nvPr>
        </p:nvSpPr>
        <p:spPr/>
        <p:txBody>
          <a:bodyPr/>
          <a:lstStyle/>
          <a:p>
            <a:fld id="{B4D1619B-771E-4547-A2E5-BA7F1DB680AE}" type="slidenum">
              <a:rPr lang="de-AT" smtClean="0"/>
              <a:pPr/>
              <a:t>‹Nr.›</a:t>
            </a:fld>
            <a:endParaRPr lang="de-AT" dirty="0"/>
          </a:p>
        </p:txBody>
      </p:sp>
    </p:spTree>
    <p:extLst>
      <p:ext uri="{BB962C8B-B14F-4D97-AF65-F5344CB8AC3E}">
        <p14:creationId xmlns:p14="http://schemas.microsoft.com/office/powerpoint/2010/main" val="647691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C3FD9D-299E-5145-BB9A-46B7F91ED759}"/>
              </a:ext>
            </a:extLst>
          </p:cNvPr>
          <p:cNvSpPr>
            <a:spLocks noGrp="1"/>
          </p:cNvSpPr>
          <p:nvPr>
            <p:ph type="dt" sz="half" idx="10"/>
          </p:nvPr>
        </p:nvSpPr>
        <p:spPr/>
        <p:txBody>
          <a:bodyPr/>
          <a:lstStyle/>
          <a:p>
            <a:r>
              <a:rPr lang="en-US"/>
              <a:t>June 3, 2021</a:t>
            </a:r>
            <a:endParaRPr lang="de-AT" dirty="0"/>
          </a:p>
        </p:txBody>
      </p:sp>
      <p:sp>
        <p:nvSpPr>
          <p:cNvPr id="3" name="Footer Placeholder 2">
            <a:extLst>
              <a:ext uri="{FF2B5EF4-FFF2-40B4-BE49-F238E27FC236}">
                <a16:creationId xmlns:a16="http://schemas.microsoft.com/office/drawing/2014/main" id="{DB11FC4A-3C4E-604E-B31F-52C87C86A1DC}"/>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4" name="Slide Number Placeholder 3">
            <a:extLst>
              <a:ext uri="{FF2B5EF4-FFF2-40B4-BE49-F238E27FC236}">
                <a16:creationId xmlns:a16="http://schemas.microsoft.com/office/drawing/2014/main" id="{30EDEF6C-8F3B-DE44-A98A-D51299D403B6}"/>
              </a:ext>
            </a:extLst>
          </p:cNvPr>
          <p:cNvSpPr>
            <a:spLocks noGrp="1"/>
          </p:cNvSpPr>
          <p:nvPr>
            <p:ph type="sldNum" sz="quarter" idx="12"/>
          </p:nvPr>
        </p:nvSpPr>
        <p:spPr/>
        <p:txBody>
          <a:bodyPr/>
          <a:lstStyle/>
          <a:p>
            <a:fld id="{FF25E065-A395-7048-9208-62E67D87C980}" type="slidenum">
              <a:rPr lang="de-AT" smtClean="0"/>
              <a:pPr/>
              <a:t>‹Nr.›</a:t>
            </a:fld>
            <a:endParaRPr lang="de-AT" dirty="0"/>
          </a:p>
        </p:txBody>
      </p:sp>
    </p:spTree>
    <p:extLst>
      <p:ext uri="{BB962C8B-B14F-4D97-AF65-F5344CB8AC3E}">
        <p14:creationId xmlns:p14="http://schemas.microsoft.com/office/powerpoint/2010/main" val="1954105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538A3-3D27-7243-A4E0-616C8D0A8F8B}"/>
              </a:ext>
            </a:extLst>
          </p:cNvPr>
          <p:cNvSpPr>
            <a:spLocks noGrp="1"/>
          </p:cNvSpPr>
          <p:nvPr>
            <p:ph type="title"/>
          </p:nvPr>
        </p:nvSpPr>
        <p:spPr>
          <a:xfrm>
            <a:off x="839788" y="987424"/>
            <a:ext cx="3932237" cy="1069975"/>
          </a:xfrm>
        </p:spPr>
        <p:txBody>
          <a:bodyPr anchor="b"/>
          <a:lstStyle>
            <a:lvl1pPr>
              <a:defRPr sz="3200"/>
            </a:lvl1pPr>
          </a:lstStyle>
          <a:p>
            <a:r>
              <a:rPr lang="en-GB"/>
              <a:t>Click to edit Master title style</a:t>
            </a:r>
            <a:endParaRPr lang="de-AT"/>
          </a:p>
        </p:txBody>
      </p:sp>
      <p:sp>
        <p:nvSpPr>
          <p:cNvPr id="3" name="Content Placeholder 2">
            <a:extLst>
              <a:ext uri="{FF2B5EF4-FFF2-40B4-BE49-F238E27FC236}">
                <a16:creationId xmlns:a16="http://schemas.microsoft.com/office/drawing/2014/main" id="{787333A4-45CD-8342-A220-5D8F80ED12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Text Placeholder 3">
            <a:extLst>
              <a:ext uri="{FF2B5EF4-FFF2-40B4-BE49-F238E27FC236}">
                <a16:creationId xmlns:a16="http://schemas.microsoft.com/office/drawing/2014/main" id="{AD11CF0F-DB17-F34B-8BC0-1A0024470A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F709878-7665-104F-9042-D4EAFF128BA3}"/>
              </a:ext>
            </a:extLst>
          </p:cNvPr>
          <p:cNvSpPr>
            <a:spLocks noGrp="1"/>
          </p:cNvSpPr>
          <p:nvPr>
            <p:ph type="dt" sz="half" idx="10"/>
          </p:nvPr>
        </p:nvSpPr>
        <p:spPr/>
        <p:txBody>
          <a:bodyPr/>
          <a:lstStyle/>
          <a:p>
            <a:r>
              <a:rPr lang="en-US"/>
              <a:t>June 3, 2021</a:t>
            </a:r>
            <a:endParaRPr lang="de-AT"/>
          </a:p>
        </p:txBody>
      </p:sp>
      <p:sp>
        <p:nvSpPr>
          <p:cNvPr id="6" name="Footer Placeholder 5">
            <a:extLst>
              <a:ext uri="{FF2B5EF4-FFF2-40B4-BE49-F238E27FC236}">
                <a16:creationId xmlns:a16="http://schemas.microsoft.com/office/drawing/2014/main" id="{3472AC9E-0358-D34D-A11B-649F01223D9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7" name="Slide Number Placeholder 6">
            <a:extLst>
              <a:ext uri="{FF2B5EF4-FFF2-40B4-BE49-F238E27FC236}">
                <a16:creationId xmlns:a16="http://schemas.microsoft.com/office/drawing/2014/main" id="{6A11C531-99D8-D84A-9F31-20A32681BF30}"/>
              </a:ext>
            </a:extLst>
          </p:cNvPr>
          <p:cNvSpPr>
            <a:spLocks noGrp="1"/>
          </p:cNvSpPr>
          <p:nvPr>
            <p:ph type="sldNum" sz="quarter" idx="12"/>
          </p:nvPr>
        </p:nvSpPr>
        <p:spPr/>
        <p:txBody>
          <a:bodyPr/>
          <a:lstStyle/>
          <a:p>
            <a:fld id="{B7618B1E-9B39-5F46-8B4F-4241E63FD3E3}" type="slidenum">
              <a:rPr lang="de-AT" smtClean="0"/>
              <a:t>‹Nr.›</a:t>
            </a:fld>
            <a:endParaRPr lang="de-AT"/>
          </a:p>
        </p:txBody>
      </p:sp>
    </p:spTree>
    <p:extLst>
      <p:ext uri="{BB962C8B-B14F-4D97-AF65-F5344CB8AC3E}">
        <p14:creationId xmlns:p14="http://schemas.microsoft.com/office/powerpoint/2010/main" val="3547418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64F93-41B1-D64E-8566-6368511BC904}"/>
              </a:ext>
            </a:extLst>
          </p:cNvPr>
          <p:cNvSpPr>
            <a:spLocks noGrp="1"/>
          </p:cNvSpPr>
          <p:nvPr>
            <p:ph type="title"/>
          </p:nvPr>
        </p:nvSpPr>
        <p:spPr>
          <a:xfrm>
            <a:off x="839788" y="987424"/>
            <a:ext cx="3932237" cy="1069975"/>
          </a:xfrm>
        </p:spPr>
        <p:txBody>
          <a:bodyPr anchor="b"/>
          <a:lstStyle>
            <a:lvl1pPr>
              <a:defRPr sz="3200"/>
            </a:lvl1pPr>
          </a:lstStyle>
          <a:p>
            <a:r>
              <a:rPr lang="en-GB"/>
              <a:t>Click to edit Master title style</a:t>
            </a:r>
            <a:endParaRPr lang="de-AT"/>
          </a:p>
        </p:txBody>
      </p:sp>
      <p:sp>
        <p:nvSpPr>
          <p:cNvPr id="3" name="Picture Placeholder 2">
            <a:extLst>
              <a:ext uri="{FF2B5EF4-FFF2-40B4-BE49-F238E27FC236}">
                <a16:creationId xmlns:a16="http://schemas.microsoft.com/office/drawing/2014/main" id="{9FB87830-D5D7-914F-A7CE-485268B700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 Placeholder 3">
            <a:extLst>
              <a:ext uri="{FF2B5EF4-FFF2-40B4-BE49-F238E27FC236}">
                <a16:creationId xmlns:a16="http://schemas.microsoft.com/office/drawing/2014/main" id="{98555AEF-3FD1-664E-8AA1-FD84689C7C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4AC2383-43C7-6640-9A88-7312AC97D633}"/>
              </a:ext>
            </a:extLst>
          </p:cNvPr>
          <p:cNvSpPr>
            <a:spLocks noGrp="1"/>
          </p:cNvSpPr>
          <p:nvPr>
            <p:ph type="dt" sz="half" idx="10"/>
          </p:nvPr>
        </p:nvSpPr>
        <p:spPr/>
        <p:txBody>
          <a:bodyPr/>
          <a:lstStyle/>
          <a:p>
            <a:r>
              <a:rPr lang="en-US"/>
              <a:t>June 3, 2021</a:t>
            </a:r>
            <a:endParaRPr lang="de-AT"/>
          </a:p>
        </p:txBody>
      </p:sp>
      <p:sp>
        <p:nvSpPr>
          <p:cNvPr id="6" name="Footer Placeholder 5">
            <a:extLst>
              <a:ext uri="{FF2B5EF4-FFF2-40B4-BE49-F238E27FC236}">
                <a16:creationId xmlns:a16="http://schemas.microsoft.com/office/drawing/2014/main" id="{654618D2-889B-8C44-BFBA-00F3C0E1719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7" name="Slide Number Placeholder 6">
            <a:extLst>
              <a:ext uri="{FF2B5EF4-FFF2-40B4-BE49-F238E27FC236}">
                <a16:creationId xmlns:a16="http://schemas.microsoft.com/office/drawing/2014/main" id="{8126629C-2D56-0345-80B5-1500B88C3584}"/>
              </a:ext>
            </a:extLst>
          </p:cNvPr>
          <p:cNvSpPr>
            <a:spLocks noGrp="1"/>
          </p:cNvSpPr>
          <p:nvPr>
            <p:ph type="sldNum" sz="quarter" idx="12"/>
          </p:nvPr>
        </p:nvSpPr>
        <p:spPr/>
        <p:txBody>
          <a:bodyPr/>
          <a:lstStyle/>
          <a:p>
            <a:fld id="{B7618B1E-9B39-5F46-8B4F-4241E63FD3E3}" type="slidenum">
              <a:rPr lang="de-AT" smtClean="0"/>
              <a:t>‹Nr.›</a:t>
            </a:fld>
            <a:endParaRPr lang="de-AT"/>
          </a:p>
        </p:txBody>
      </p:sp>
    </p:spTree>
    <p:extLst>
      <p:ext uri="{BB962C8B-B14F-4D97-AF65-F5344CB8AC3E}">
        <p14:creationId xmlns:p14="http://schemas.microsoft.com/office/powerpoint/2010/main" val="1902499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004004-F493-A943-935C-3E5211EB10DD}"/>
              </a:ext>
            </a:extLst>
          </p:cNvPr>
          <p:cNvSpPr>
            <a:spLocks noGrp="1"/>
          </p:cNvSpPr>
          <p:nvPr>
            <p:ph type="title"/>
          </p:nvPr>
        </p:nvSpPr>
        <p:spPr>
          <a:xfrm>
            <a:off x="838200" y="723582"/>
            <a:ext cx="10515600" cy="967106"/>
          </a:xfrm>
          <a:prstGeom prst="rect">
            <a:avLst/>
          </a:prstGeom>
        </p:spPr>
        <p:txBody>
          <a:bodyPr vert="horz" lIns="91440" tIns="45720" rIns="91440" bIns="45720" rtlCol="0" anchor="ctr">
            <a:normAutofit/>
          </a:bodyPr>
          <a:lstStyle/>
          <a:p>
            <a:r>
              <a:rPr lang="en-GB"/>
              <a:t>Click to edit Master title style</a:t>
            </a:r>
            <a:endParaRPr lang="de-AT"/>
          </a:p>
        </p:txBody>
      </p:sp>
      <p:sp>
        <p:nvSpPr>
          <p:cNvPr id="3" name="Text Placeholder 2">
            <a:extLst>
              <a:ext uri="{FF2B5EF4-FFF2-40B4-BE49-F238E27FC236}">
                <a16:creationId xmlns:a16="http://schemas.microsoft.com/office/drawing/2014/main" id="{9C89D8AD-6304-A545-8708-2233B1DAC2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e-AT" dirty="0"/>
          </a:p>
        </p:txBody>
      </p:sp>
      <p:sp>
        <p:nvSpPr>
          <p:cNvPr id="4" name="Date Placeholder 3">
            <a:extLst>
              <a:ext uri="{FF2B5EF4-FFF2-40B4-BE49-F238E27FC236}">
                <a16:creationId xmlns:a16="http://schemas.microsoft.com/office/drawing/2014/main" id="{819D263D-61D4-874A-99D0-C3245F469A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June 3, 2021</a:t>
            </a:r>
            <a:endParaRPr lang="de-AT" dirty="0"/>
          </a:p>
        </p:txBody>
      </p:sp>
      <p:sp>
        <p:nvSpPr>
          <p:cNvPr id="5" name="Footer Placeholder 4">
            <a:extLst>
              <a:ext uri="{FF2B5EF4-FFF2-40B4-BE49-F238E27FC236}">
                <a16:creationId xmlns:a16="http://schemas.microsoft.com/office/drawing/2014/main" id="{FBFAD651-6330-A944-AF05-F554578710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600">
                <a:solidFill>
                  <a:schemeClr val="tx1">
                    <a:tint val="75000"/>
                  </a:schemeClr>
                </a:solidFill>
                <a:latin typeface="Calibri" panose="020F0502020204030204" pitchFamily="34" charset="0"/>
                <a:cs typeface="Calibri" panose="020F0502020204030204" pitchFamily="34" charset="0"/>
              </a:defRPr>
            </a:lvl1pPr>
          </a:lstStyle>
          <a:p>
            <a:r>
              <a:rPr lang="en-US" dirty="0">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dirty="0">
              <a:solidFill>
                <a:prstClr val="black"/>
              </a:solidFill>
            </a:endParaRPr>
          </a:p>
        </p:txBody>
      </p:sp>
      <p:sp>
        <p:nvSpPr>
          <p:cNvPr id="6" name="Slide Number Placeholder 5">
            <a:extLst>
              <a:ext uri="{FF2B5EF4-FFF2-40B4-BE49-F238E27FC236}">
                <a16:creationId xmlns:a16="http://schemas.microsoft.com/office/drawing/2014/main" id="{0432A269-C290-B049-887D-EDAF680B98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541568-FC6B-1541-8F84-5F21A74BFC9E}" type="slidenum">
              <a:rPr lang="de-AT" smtClean="0"/>
              <a:pPr/>
              <a:t>‹Nr.›</a:t>
            </a:fld>
            <a:endParaRPr lang="de-AT" dirty="0"/>
          </a:p>
        </p:txBody>
      </p:sp>
      <p:pic>
        <p:nvPicPr>
          <p:cNvPr id="8" name="Grafik 3" descr="Logo, company name&#10;&#10;Description automatically generated">
            <a:extLst>
              <a:ext uri="{FF2B5EF4-FFF2-40B4-BE49-F238E27FC236}">
                <a16:creationId xmlns:a16="http://schemas.microsoft.com/office/drawing/2014/main" id="{5CA751FF-F387-E246-98ED-5B25D444E5FF}"/>
              </a:ext>
            </a:extLst>
          </p:cNvPr>
          <p:cNvPicPr/>
          <p:nvPr userDrawn="1"/>
        </p:nvPicPr>
        <p:blipFill>
          <a:blip r:embed="rId13">
            <a:extLst>
              <a:ext uri="{28A0092B-C50C-407E-A947-70E740481C1C}">
                <a14:useLocalDpi xmlns:a14="http://schemas.microsoft.com/office/drawing/2010/main" val="0"/>
              </a:ext>
            </a:extLst>
          </a:blip>
          <a:stretch>
            <a:fillRect/>
          </a:stretch>
        </p:blipFill>
        <p:spPr>
          <a:xfrm>
            <a:off x="4361238" y="70197"/>
            <a:ext cx="921385" cy="546735"/>
          </a:xfrm>
          <a:prstGeom prst="rect">
            <a:avLst/>
          </a:prstGeom>
        </p:spPr>
      </p:pic>
      <p:pic>
        <p:nvPicPr>
          <p:cNvPr id="9" name="Grafik 2" descr="Ein Bild, das Text enthält.&#10;&#10;Automatisch generierte Beschreibung">
            <a:extLst>
              <a:ext uri="{FF2B5EF4-FFF2-40B4-BE49-F238E27FC236}">
                <a16:creationId xmlns:a16="http://schemas.microsoft.com/office/drawing/2014/main" id="{388BC5B0-F641-644D-86AA-69EF18E10E51}"/>
              </a:ext>
            </a:extLst>
          </p:cNvPr>
          <p:cNvPicPr/>
          <p:nvPr userDrawn="1"/>
        </p:nvPicPr>
        <p:blipFill rotWithShape="1">
          <a:blip r:embed="rId14">
            <a:extLst>
              <a:ext uri="{28A0092B-C50C-407E-A947-70E740481C1C}">
                <a14:useLocalDpi xmlns:a14="http://schemas.microsoft.com/office/drawing/2010/main" val="0"/>
              </a:ext>
            </a:extLst>
          </a:blip>
          <a:srcRect l="24620" b="-22"/>
          <a:stretch/>
        </p:blipFill>
        <p:spPr bwMode="auto">
          <a:xfrm>
            <a:off x="5282623" y="72737"/>
            <a:ext cx="1924685" cy="561340"/>
          </a:xfrm>
          <a:prstGeom prst="rect">
            <a:avLst/>
          </a:prstGeom>
          <a:ln>
            <a:noFill/>
          </a:ln>
          <a:extLst>
            <a:ext uri="{53640926-AAD7-44D8-BBD7-CCE9431645EC}">
              <a14:shadowObscured xmlns:a14="http://schemas.microsoft.com/office/drawing/2010/main"/>
            </a:ext>
          </a:extLst>
        </p:spPr>
      </p:pic>
      <p:sp>
        <p:nvSpPr>
          <p:cNvPr id="10" name="Rectangle 9">
            <a:extLst>
              <a:ext uri="{FF2B5EF4-FFF2-40B4-BE49-F238E27FC236}">
                <a16:creationId xmlns:a16="http://schemas.microsoft.com/office/drawing/2014/main" id="{3C5E66F8-7234-B846-8CA0-68D8DFC64179}"/>
              </a:ext>
            </a:extLst>
          </p:cNvPr>
          <p:cNvSpPr/>
          <p:nvPr userDrawn="1"/>
        </p:nvSpPr>
        <p:spPr>
          <a:xfrm>
            <a:off x="10287548" y="70197"/>
            <a:ext cx="1797287" cy="200055"/>
          </a:xfrm>
          <a:prstGeom prst="rect">
            <a:avLst/>
          </a:prstGeom>
        </p:spPr>
        <p:txBody>
          <a:bodyPr wrap="none">
            <a:spAutoFit/>
          </a:bodyPr>
          <a:lstStyle/>
          <a:p>
            <a:r>
              <a:rPr lang="en-US" sz="700" dirty="0">
                <a:latin typeface="Calibri" panose="020F0502020204030204" pitchFamily="34" charset="0"/>
                <a:ea typeface="Times New Roman" panose="02020603050405020304" pitchFamily="18" charset="0"/>
                <a:cs typeface="Calibri" panose="020F0502020204030204" pitchFamily="34" charset="0"/>
              </a:rPr>
              <a:t>Grant Agreement: 2019-1-AT-KA202-051218</a:t>
            </a:r>
            <a:endParaRPr lang="en-GB" sz="7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39139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A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youtu.be/3b5OGx-v6Ao" TargetMode="External"/><Relationship Id="rId2" Type="http://schemas.openxmlformats.org/officeDocument/2006/relationships/hyperlink" Target="https://youtu.be/3b5OGx-v6A"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autism.org.uk/advice-and-guidance/professional-practice/employment-adjustments-tips"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ocali.org/project/employee_with_asd"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youtu.be/cF2dhWWUyQ4" TargetMode="External"/><Relationship Id="rId2" Type="http://schemas.openxmlformats.org/officeDocument/2006/relationships/hyperlink" Target="https://www.youtube.com/watch?v=cF2dhWWUyQ4&amp;ab_channel=TEDxTalks"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youtu.be/DZXjJVrm1Jw"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accessibility.blog.gov.uk/2016/09/02/dos-and-donts-on-designing-for-accessibility/" TargetMode="External"/><Relationship Id="rId2" Type="http://schemas.openxmlformats.org/officeDocument/2006/relationships/hyperlink" Target="https://accessibility.campaign.gov.uk/?utm_source=Blogs&amp;utm_medium=GDS&amp;utm_campaign=access_regs"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youtu.be/tQ7Nku_pFXc"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www.autism.org.uk/socialeyes"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s://www.iidc.indiana.edu/irca/articles/autism-awareness-month-a-facts-andtips-for-working-with-individuals-on-the-autism-spectrum.html" TargetMode="External"/><Relationship Id="rId2" Type="http://schemas.openxmlformats.org/officeDocument/2006/relationships/hyperlink" Target="https://www.autism.org.uk/" TargetMode="External"/><Relationship Id="rId1" Type="http://schemas.openxmlformats.org/officeDocument/2006/relationships/slideLayout" Target="../slideLayouts/slideLayout2.xml"/><Relationship Id="rId6" Type="http://schemas.openxmlformats.org/officeDocument/2006/relationships/hyperlink" Target="https://assets.publishing.service.gov.uk/government/uploads/system/uploads/attachment_data/file/467392/Pt1_Autism_Learning_Materials_Accessible.pdf" TargetMode="External"/><Relationship Id="rId5" Type="http://schemas.openxmlformats.org/officeDocument/2006/relationships/hyperlink" Target="https://www.ocali.org/project/employee_with_asd" TargetMode="External"/><Relationship Id="rId4" Type="http://schemas.openxmlformats.org/officeDocument/2006/relationships/hyperlink" Target="https://www.milestones.org/get-started/for-community-at-large/supporting-employees-with-autism" TargetMode="External"/></Relationships>
</file>

<file path=ppt/slides/_rels/slide64.xml.rels><?xml version="1.0" encoding="UTF-8" standalone="yes"?>
<Relationships xmlns="http://schemas.openxmlformats.org/package/2006/relationships"><Relationship Id="rId3" Type="http://schemas.openxmlformats.org/officeDocument/2006/relationships/hyperlink" Target="https://www.autism.org.uk/advice-and-guidance/topics/employment/employing-autistic-people/employers#:~:text=%E2%80%9CAutistic%20people%20have%20some%20very,be%20very%20punctual%20and%20reliable" TargetMode="External"/><Relationship Id="rId2" Type="http://schemas.openxmlformats.org/officeDocument/2006/relationships/hyperlink" Target="http://www.improvinghealthandlives.org.uk/securefiles/150219_1431/Autism%20SAF%202013%20Personal%20stories.pdf"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www.autismspeaks.org/" TargetMode="External"/><Relationship Id="rId13" Type="http://schemas.openxmlformats.org/officeDocument/2006/relationships/hyperlink" Target="https://www.scottishautism.org/services-support" TargetMode="External"/><Relationship Id="rId3" Type="http://schemas.openxmlformats.org/officeDocument/2006/relationships/hyperlink" Target="https://www.autismeducationtrust.org.uk/" TargetMode="External"/><Relationship Id="rId7" Type="http://schemas.openxmlformats.org/officeDocument/2006/relationships/hyperlink" Target="https://www.ocali.org/up_doc/FIT_for_Success.pdf" TargetMode="External"/><Relationship Id="rId12" Type="http://schemas.openxmlformats.org/officeDocument/2006/relationships/hyperlink" Target="https://www.ocali.org/center/transitions" TargetMode="External"/><Relationship Id="rId2" Type="http://schemas.openxmlformats.org/officeDocument/2006/relationships/hyperlink" Target="https://www.autismeurope.org/" TargetMode="External"/><Relationship Id="rId1" Type="http://schemas.openxmlformats.org/officeDocument/2006/relationships/slideLayout" Target="../slideLayouts/slideLayout2.xml"/><Relationship Id="rId6" Type="http://schemas.openxmlformats.org/officeDocument/2006/relationships/hyperlink" Target="http://www.autismempowerment.org/understanding-autism/co-existing-conditions/" TargetMode="External"/><Relationship Id="rId11" Type="http://schemas.openxmlformats.org/officeDocument/2006/relationships/hyperlink" Target="https://autisminternetmodules.org/" TargetMode="External"/><Relationship Id="rId5" Type="http://schemas.openxmlformats.org/officeDocument/2006/relationships/hyperlink" Target="https://www.autismonlinetraining.com/" TargetMode="External"/><Relationship Id="rId10" Type="http://schemas.openxmlformats.org/officeDocument/2006/relationships/hyperlink" Target="http://www.nice.org.uk/guidance/cg142/chapter/introduction" TargetMode="External"/><Relationship Id="rId4" Type="http://schemas.openxmlformats.org/officeDocument/2006/relationships/hyperlink" Target="https://www.autism.org.uk/" TargetMode="External"/><Relationship Id="rId9" Type="http://schemas.openxmlformats.org/officeDocument/2006/relationships/hyperlink" Target="https://autismpdc.fpg.unc.edu/" TargetMode="External"/><Relationship Id="rId14" Type="http://schemas.openxmlformats.org/officeDocument/2006/relationships/hyperlink" Target="https://www.autismeurope.org/wp-content/uploads/2020/11/AE-AE-Member-organisations_March_2020_EN.pdf" TargetMode="External"/></Relationships>
</file>

<file path=ppt/slides/_rels/slide6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42998A59-E0C5-6C47-ABCE-4440933FA3D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dirty="0">
              <a:solidFill>
                <a:prstClr val="black"/>
              </a:solidFill>
            </a:endParaRPr>
          </a:p>
        </p:txBody>
      </p:sp>
      <p:sp>
        <p:nvSpPr>
          <p:cNvPr id="6" name="Slide Number Placeholder 5">
            <a:extLst>
              <a:ext uri="{FF2B5EF4-FFF2-40B4-BE49-F238E27FC236}">
                <a16:creationId xmlns:a16="http://schemas.microsoft.com/office/drawing/2014/main" id="{49A72AF7-D2B8-5149-BDE0-B78EABF65A7A}"/>
              </a:ext>
            </a:extLst>
          </p:cNvPr>
          <p:cNvSpPr>
            <a:spLocks noGrp="1"/>
          </p:cNvSpPr>
          <p:nvPr>
            <p:ph type="sldNum" sz="quarter" idx="12"/>
          </p:nvPr>
        </p:nvSpPr>
        <p:spPr/>
        <p:txBody>
          <a:bodyPr/>
          <a:lstStyle/>
          <a:p>
            <a:fld id="{4AA10864-17D9-EB4A-80E3-89D1D8A92E63}" type="slidenum">
              <a:rPr lang="de-AT" smtClean="0"/>
              <a:pPr/>
              <a:t>1</a:t>
            </a:fld>
            <a:endParaRPr lang="de-AT" dirty="0"/>
          </a:p>
        </p:txBody>
      </p:sp>
      <p:sp>
        <p:nvSpPr>
          <p:cNvPr id="7" name="Google Shape;132;p26">
            <a:extLst>
              <a:ext uri="{FF2B5EF4-FFF2-40B4-BE49-F238E27FC236}">
                <a16:creationId xmlns:a16="http://schemas.microsoft.com/office/drawing/2014/main" id="{10578B7F-A3DA-3340-BED7-F6F49636EF47}"/>
              </a:ext>
            </a:extLst>
          </p:cNvPr>
          <p:cNvSpPr txBox="1">
            <a:spLocks noGrp="1"/>
          </p:cNvSpPr>
          <p:nvPr>
            <p:ph type="ctrTitle"/>
          </p:nvPr>
        </p:nvSpPr>
        <p:spPr>
          <a:xfrm>
            <a:off x="351936" y="1929161"/>
            <a:ext cx="11488128" cy="2999678"/>
          </a:xfrm>
          <a:prstGeom prst="rect">
            <a:avLst/>
          </a:prstGeom>
          <a:solidFill>
            <a:srgbClr val="BBD6EE"/>
          </a:solidFill>
          <a:ln>
            <a:noFill/>
          </a:ln>
        </p:spPr>
        <p:txBody>
          <a:bodyPr spcFirstLastPara="1" wrap="square" lIns="121900" tIns="60933" rIns="121900" bIns="60933" anchor="ctr" anchorCtr="0">
            <a:noAutofit/>
          </a:bodyPr>
          <a:lstStyle/>
          <a:p>
            <a:pPr algn="ctr">
              <a:lnSpc>
                <a:spcPct val="170000"/>
              </a:lnSpc>
              <a:buClr>
                <a:srgbClr val="024E94"/>
              </a:buClr>
              <a:buSzPct val="100000"/>
            </a:pPr>
            <a:r>
              <a:rPr lang="it" sz="3200" b="1" dirty="0">
                <a:solidFill>
                  <a:srgbClr val="024E94"/>
                </a:solidFill>
                <a:latin typeface="Arial Narrow"/>
                <a:ea typeface="Arial Narrow"/>
                <a:cs typeface="Arial Narrow"/>
                <a:sym typeface="Arial Narrow"/>
              </a:rPr>
              <a:t>Curriculum zur Ausbildung </a:t>
            </a:r>
            <a:br>
              <a:rPr lang="it" sz="3200" b="1" dirty="0">
                <a:solidFill>
                  <a:srgbClr val="024E94"/>
                </a:solidFill>
                <a:latin typeface="Arial Narrow"/>
                <a:ea typeface="Arial Narrow"/>
                <a:cs typeface="Arial Narrow"/>
                <a:sym typeface="Arial Narrow"/>
              </a:rPr>
            </a:br>
            <a:r>
              <a:rPr lang="it" sz="3200" b="1" dirty="0">
                <a:solidFill>
                  <a:srgbClr val="024E94"/>
                </a:solidFill>
                <a:latin typeface="Arial Narrow"/>
                <a:ea typeface="Arial Narrow"/>
                <a:cs typeface="Arial Narrow"/>
                <a:sym typeface="Arial Narrow"/>
              </a:rPr>
              <a:t>“Autismusbeauftragte/r”</a:t>
            </a:r>
            <a:endParaRPr sz="700" dirty="0"/>
          </a:p>
          <a:p>
            <a:pPr algn="ctr">
              <a:lnSpc>
                <a:spcPct val="90000"/>
              </a:lnSpc>
              <a:buClr>
                <a:schemeClr val="dk1"/>
              </a:buClr>
              <a:buSzPct val="100000"/>
            </a:pPr>
            <a:endParaRPr sz="2000" b="1" cap="small" dirty="0">
              <a:solidFill>
                <a:srgbClr val="024E94"/>
              </a:solidFill>
              <a:latin typeface="Arial Narrow"/>
              <a:ea typeface="Arial Narrow"/>
              <a:cs typeface="Arial Narrow"/>
              <a:sym typeface="Arial Narrow"/>
            </a:endParaRPr>
          </a:p>
          <a:p>
            <a:pPr algn="ctr">
              <a:lnSpc>
                <a:spcPct val="90000"/>
              </a:lnSpc>
              <a:buClr>
                <a:srgbClr val="024E94"/>
              </a:buClr>
              <a:buSzPct val="100000"/>
            </a:pPr>
            <a:r>
              <a:rPr lang="it" sz="2000" cap="small" dirty="0">
                <a:solidFill>
                  <a:srgbClr val="024E94"/>
                </a:solidFill>
                <a:latin typeface="Arial Narrow"/>
                <a:ea typeface="Arial Narrow"/>
                <a:cs typeface="Arial Narrow"/>
                <a:sym typeface="Arial Narrow"/>
              </a:rPr>
              <a:t>https://www.autrain.eu/pt/curriculo/</a:t>
            </a:r>
            <a:endParaRPr sz="2000" dirty="0">
              <a:solidFill>
                <a:srgbClr val="024E94"/>
              </a:solidFill>
              <a:latin typeface="Arial Narrow"/>
              <a:ea typeface="Arial Narrow"/>
              <a:cs typeface="Arial Narrow"/>
              <a:sym typeface="Arial Narrow"/>
            </a:endParaRPr>
          </a:p>
        </p:txBody>
      </p:sp>
    </p:spTree>
    <p:extLst>
      <p:ext uri="{BB962C8B-B14F-4D97-AF65-F5344CB8AC3E}">
        <p14:creationId xmlns:p14="http://schemas.microsoft.com/office/powerpoint/2010/main" val="23475960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10</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10515599" cy="1009651"/>
          </a:xfrm>
          <a:prstGeom prst="rect">
            <a:avLst/>
          </a:prstGeom>
          <a:solidFill>
            <a:srgbClr val="DEEBF8"/>
          </a:solidFill>
          <a:ln>
            <a:noFill/>
          </a:ln>
        </p:spPr>
        <p:txBody>
          <a:bodyPr spcFirstLastPara="1" wrap="square" lIns="121900" tIns="60933" rIns="121900" bIns="60933" anchor="ctr" anchorCtr="0">
            <a:noAutofit/>
          </a:bodyPr>
          <a:lstStyle/>
          <a:p>
            <a:pPr defTabSz="685800">
              <a:buClr>
                <a:srgbClr val="C00000"/>
              </a:buClr>
            </a:pPr>
            <a:endParaRPr lang="en-US" sz="3200" b="1" dirty="0">
              <a:solidFill>
                <a:prstClr val="black"/>
              </a:solidFill>
              <a:latin typeface="Arial Narrow" panose="020B0606020202030204" pitchFamily="34" charset="0"/>
            </a:endParaRPr>
          </a:p>
          <a:p>
            <a:pPr defTabSz="685800">
              <a:buClr>
                <a:srgbClr val="C00000"/>
              </a:buClr>
            </a:pPr>
            <a:r>
              <a:rPr lang="en-US" sz="3200" b="1" dirty="0" err="1">
                <a:solidFill>
                  <a:prstClr val="black"/>
                </a:solidFill>
                <a:latin typeface="Arial Narrow" panose="020B0606020202030204" pitchFamily="34" charset="0"/>
              </a:rPr>
              <a:t>Strategien</a:t>
            </a:r>
            <a:r>
              <a:rPr lang="en-US" sz="3200" b="1" dirty="0">
                <a:solidFill>
                  <a:prstClr val="black"/>
                </a:solidFill>
                <a:latin typeface="Arial Narrow" panose="020B0606020202030204" pitchFamily="34" charset="0"/>
              </a:rPr>
              <a:t> für den </a:t>
            </a:r>
            <a:r>
              <a:rPr lang="en-US" sz="3200" b="1" dirty="0" err="1">
                <a:solidFill>
                  <a:prstClr val="black"/>
                </a:solidFill>
                <a:latin typeface="Arial Narrow" panose="020B0606020202030204" pitchFamily="34" charset="0"/>
              </a:rPr>
              <a:t>Umgang</a:t>
            </a:r>
            <a:r>
              <a:rPr lang="en-US" sz="3200" b="1" dirty="0">
                <a:solidFill>
                  <a:prstClr val="black"/>
                </a:solidFill>
                <a:latin typeface="Arial Narrow" panose="020B0606020202030204" pitchFamily="34" charset="0"/>
              </a:rPr>
              <a:t> </a:t>
            </a:r>
            <a:r>
              <a:rPr lang="en-US" sz="3200" b="1" dirty="0" err="1">
                <a:solidFill>
                  <a:prstClr val="black"/>
                </a:solidFill>
                <a:latin typeface="Arial Narrow" panose="020B0606020202030204" pitchFamily="34" charset="0"/>
              </a:rPr>
              <a:t>mit</a:t>
            </a:r>
            <a:r>
              <a:rPr lang="en-US" sz="3200" b="1" dirty="0">
                <a:solidFill>
                  <a:prstClr val="black"/>
                </a:solidFill>
                <a:latin typeface="Arial Narrow" panose="020B0606020202030204" pitchFamily="34" charset="0"/>
              </a:rPr>
              <a:t> Menschen </a:t>
            </a:r>
            <a:r>
              <a:rPr lang="en-US" sz="3200" b="1" dirty="0" err="1">
                <a:solidFill>
                  <a:prstClr val="black"/>
                </a:solidFill>
                <a:latin typeface="Arial Narrow" panose="020B0606020202030204" pitchFamily="34" charset="0"/>
              </a:rPr>
              <a:t>mit</a:t>
            </a:r>
            <a:r>
              <a:rPr lang="en-US" sz="3200" b="1" dirty="0">
                <a:solidFill>
                  <a:prstClr val="black"/>
                </a:solidFill>
                <a:latin typeface="Arial Narrow" panose="020B0606020202030204" pitchFamily="34" charset="0"/>
              </a:rPr>
              <a:t> ASS in </a:t>
            </a:r>
            <a:r>
              <a:rPr lang="en-US" sz="3200" b="1" dirty="0" err="1">
                <a:solidFill>
                  <a:prstClr val="black"/>
                </a:solidFill>
                <a:latin typeface="Arial Narrow" panose="020B0606020202030204" pitchFamily="34" charset="0"/>
              </a:rPr>
              <a:t>beruflichen</a:t>
            </a:r>
            <a:r>
              <a:rPr lang="en-US" sz="3200" b="1" dirty="0">
                <a:solidFill>
                  <a:prstClr val="black"/>
                </a:solidFill>
                <a:latin typeface="Arial Narrow" panose="020B0606020202030204" pitchFamily="34" charset="0"/>
              </a:rPr>
              <a:t> </a:t>
            </a:r>
            <a:r>
              <a:rPr lang="en-US" sz="3200" b="1" dirty="0" err="1">
                <a:solidFill>
                  <a:prstClr val="black"/>
                </a:solidFill>
                <a:latin typeface="Arial Narrow" panose="020B0606020202030204" pitchFamily="34" charset="0"/>
              </a:rPr>
              <a:t>Zusammenhängen</a:t>
            </a:r>
            <a:endParaRPr lang="en-US" sz="3200" b="1" dirty="0">
              <a:solidFill>
                <a:prstClr val="black"/>
              </a:solidFill>
              <a:latin typeface="Arial Narrow" panose="020B0606020202030204" pitchFamily="34" charset="0"/>
            </a:endParaRPr>
          </a:p>
          <a:p>
            <a:pPr defTabSz="685800">
              <a:buClr>
                <a:srgbClr val="C00000"/>
              </a:buClr>
            </a:pPr>
            <a:endParaRPr lang="en-US" sz="3200" b="1" dirty="0">
              <a:solidFill>
                <a:prstClr val="black"/>
              </a:solidFill>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198"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457200" indent="-457200" algn="just">
              <a:buFont typeface="Arial" panose="020B0604020202020204" pitchFamily="34" charset="0"/>
              <a:buChar char="•"/>
            </a:pPr>
            <a:r>
              <a:rPr lang="en-US" sz="2800" dirty="0">
                <a:latin typeface="Arial Narrow" panose="020B0606020202030204" pitchFamily="34" charset="0"/>
              </a:rPr>
              <a:t>Menschen </a:t>
            </a:r>
            <a:r>
              <a:rPr lang="en-US" sz="2800" dirty="0" err="1">
                <a:latin typeface="Arial Narrow" panose="020B0606020202030204" pitchFamily="34" charset="0"/>
              </a:rPr>
              <a:t>mit</a:t>
            </a:r>
            <a:r>
              <a:rPr lang="en-US" sz="2800" dirty="0">
                <a:latin typeface="Arial Narrow" panose="020B0606020202030204" pitchFamily="34" charset="0"/>
              </a:rPr>
              <a:t> ASS </a:t>
            </a:r>
            <a:r>
              <a:rPr lang="en-US" sz="2800" dirty="0" err="1">
                <a:latin typeface="Arial Narrow" panose="020B0606020202030204" pitchFamily="34" charset="0"/>
              </a:rPr>
              <a:t>bringen</a:t>
            </a:r>
            <a:r>
              <a:rPr lang="en-US" sz="2800" dirty="0">
                <a:latin typeface="Arial Narrow" panose="020B0606020202030204" pitchFamily="34" charset="0"/>
              </a:rPr>
              <a:t> je </a:t>
            </a:r>
            <a:r>
              <a:rPr lang="en-US" sz="2800" dirty="0" err="1">
                <a:latin typeface="Arial Narrow" panose="020B0606020202030204" pitchFamily="34" charset="0"/>
              </a:rPr>
              <a:t>spezifische</a:t>
            </a:r>
            <a:r>
              <a:rPr lang="en-US" sz="2800" dirty="0">
                <a:latin typeface="Arial Narrow" panose="020B0606020202030204" pitchFamily="34" charset="0"/>
              </a:rPr>
              <a:t> und </a:t>
            </a:r>
            <a:r>
              <a:rPr lang="en-US" sz="2800" dirty="0" err="1">
                <a:latin typeface="Arial Narrow" panose="020B0606020202030204" pitchFamily="34" charset="0"/>
              </a:rPr>
              <a:t>mitunter</a:t>
            </a:r>
            <a:r>
              <a:rPr lang="en-US" sz="2800" dirty="0">
                <a:latin typeface="Arial Narrow" panose="020B0606020202030204" pitchFamily="34" charset="0"/>
              </a:rPr>
              <a:t> </a:t>
            </a:r>
            <a:r>
              <a:rPr lang="en-US" sz="2800" dirty="0" err="1">
                <a:latin typeface="Arial Narrow" panose="020B0606020202030204" pitchFamily="34" charset="0"/>
              </a:rPr>
              <a:t>einzigartige</a:t>
            </a:r>
            <a:r>
              <a:rPr lang="en-US" sz="2800" dirty="0">
                <a:latin typeface="Arial Narrow" panose="020B0606020202030204" pitchFamily="34" charset="0"/>
              </a:rPr>
              <a:t> </a:t>
            </a:r>
            <a:r>
              <a:rPr lang="en-US" sz="2800" dirty="0" err="1">
                <a:latin typeface="Arial Narrow" panose="020B0606020202030204" pitchFamily="34" charset="0"/>
              </a:rPr>
              <a:t>Talente</a:t>
            </a:r>
            <a:r>
              <a:rPr lang="en-US" sz="2800" dirty="0">
                <a:latin typeface="Arial Narrow" panose="020B0606020202030204" pitchFamily="34" charset="0"/>
              </a:rPr>
              <a:t> und </a:t>
            </a:r>
            <a:r>
              <a:rPr lang="en-US" sz="2800" dirty="0" err="1">
                <a:latin typeface="Arial Narrow" panose="020B0606020202030204" pitchFamily="34" charset="0"/>
              </a:rPr>
              <a:t>Fähigkeiten</a:t>
            </a:r>
            <a:r>
              <a:rPr lang="en-US" sz="2800" dirty="0">
                <a:latin typeface="Arial Narrow" panose="020B0606020202030204" pitchFamily="34" charset="0"/>
              </a:rPr>
              <a:t> </a:t>
            </a:r>
            <a:r>
              <a:rPr lang="en-US" sz="2800" dirty="0" err="1">
                <a:latin typeface="Arial Narrow" panose="020B0606020202030204" pitchFamily="34" charset="0"/>
              </a:rPr>
              <a:t>sowie</a:t>
            </a:r>
            <a:r>
              <a:rPr lang="en-US" sz="2800" dirty="0">
                <a:latin typeface="Arial Narrow" panose="020B0606020202030204" pitchFamily="34" charset="0"/>
              </a:rPr>
              <a:t> </a:t>
            </a:r>
            <a:r>
              <a:rPr lang="en-US" sz="2800" dirty="0" err="1">
                <a:latin typeface="Arial Narrow" panose="020B0606020202030204" pitchFamily="34" charset="0"/>
              </a:rPr>
              <a:t>ihre</a:t>
            </a:r>
            <a:r>
              <a:rPr lang="en-US" sz="2800" dirty="0">
                <a:latin typeface="Arial Narrow" panose="020B0606020202030204" pitchFamily="34" charset="0"/>
              </a:rPr>
              <a:t> </a:t>
            </a:r>
            <a:r>
              <a:rPr lang="en-US" sz="2800" dirty="0" err="1">
                <a:latin typeface="Arial Narrow" panose="020B0606020202030204" pitchFamily="34" charset="0"/>
              </a:rPr>
              <a:t>ganz</a:t>
            </a:r>
            <a:r>
              <a:rPr lang="en-US" sz="2800" dirty="0">
                <a:latin typeface="Arial Narrow" panose="020B0606020202030204" pitchFamily="34" charset="0"/>
              </a:rPr>
              <a:t> </a:t>
            </a:r>
            <a:r>
              <a:rPr lang="en-US" sz="2800" dirty="0" err="1">
                <a:latin typeface="Arial Narrow" panose="020B0606020202030204" pitchFamily="34" charset="0"/>
              </a:rPr>
              <a:t>eigene</a:t>
            </a:r>
            <a:r>
              <a:rPr lang="en-US" sz="2800" dirty="0">
                <a:latin typeface="Arial Narrow" panose="020B0606020202030204" pitchFamily="34" charset="0"/>
              </a:rPr>
              <a:t> </a:t>
            </a:r>
            <a:r>
              <a:rPr lang="en-US" sz="2800" dirty="0" err="1">
                <a:latin typeface="Arial Narrow" panose="020B0606020202030204" pitchFamily="34" charset="0"/>
              </a:rPr>
              <a:t>Perspektive</a:t>
            </a:r>
            <a:r>
              <a:rPr lang="en-US" sz="2800" dirty="0">
                <a:latin typeface="Arial Narrow" panose="020B0606020202030204" pitchFamily="34" charset="0"/>
              </a:rPr>
              <a:t> in das </a:t>
            </a:r>
            <a:r>
              <a:rPr lang="en-US" sz="2800" dirty="0" err="1">
                <a:latin typeface="Arial Narrow" panose="020B0606020202030204" pitchFamily="34" charset="0"/>
              </a:rPr>
              <a:t>Arbeitsleben</a:t>
            </a:r>
            <a:r>
              <a:rPr lang="en-US" sz="2800" dirty="0">
                <a:latin typeface="Arial Narrow" panose="020B0606020202030204" pitchFamily="34" charset="0"/>
              </a:rPr>
              <a:t>,  und </a:t>
            </a:r>
            <a:r>
              <a:rPr lang="en-US" sz="2800" dirty="0" err="1">
                <a:latin typeface="Arial Narrow" panose="020B0606020202030204" pitchFamily="34" charset="0"/>
              </a:rPr>
              <a:t>damit</a:t>
            </a:r>
            <a:r>
              <a:rPr lang="en-US" sz="2800" dirty="0">
                <a:latin typeface="Arial Narrow" panose="020B0606020202030204" pitchFamily="34" charset="0"/>
              </a:rPr>
              <a:t> </a:t>
            </a:r>
            <a:r>
              <a:rPr lang="en-US" sz="2800" dirty="0" err="1">
                <a:latin typeface="Arial Narrow" panose="020B0606020202030204" pitchFamily="34" charset="0"/>
              </a:rPr>
              <a:t>auch</a:t>
            </a:r>
            <a:r>
              <a:rPr lang="en-US" sz="2800" dirty="0">
                <a:latin typeface="Arial Narrow" panose="020B0606020202030204" pitchFamily="34" charset="0"/>
              </a:rPr>
              <a:t> für </a:t>
            </a:r>
            <a:r>
              <a:rPr lang="en-US" sz="2800" dirty="0" err="1">
                <a:latin typeface="Arial Narrow" panose="020B0606020202030204" pitchFamily="34" charset="0"/>
              </a:rPr>
              <a:t>ihre</a:t>
            </a:r>
            <a:r>
              <a:rPr lang="en-US" sz="2800" dirty="0">
                <a:latin typeface="Arial Narrow" panose="020B0606020202030204" pitchFamily="34" charset="0"/>
              </a:rPr>
              <a:t> </a:t>
            </a:r>
            <a:r>
              <a:rPr lang="en-US" sz="2800" dirty="0" err="1">
                <a:latin typeface="Arial Narrow" panose="020B0606020202030204" pitchFamily="34" charset="0"/>
              </a:rPr>
              <a:t>Arbeitgeber</a:t>
            </a:r>
            <a:r>
              <a:rPr lang="en-US" sz="2800" dirty="0">
                <a:latin typeface="Arial Narrow" panose="020B0606020202030204" pitchFamily="34" charset="0"/>
              </a:rPr>
              <a:t>, </a:t>
            </a:r>
            <a:r>
              <a:rPr lang="en-US" sz="2800" dirty="0" err="1">
                <a:latin typeface="Arial Narrow" panose="020B0606020202030204" pitchFamily="34" charset="0"/>
              </a:rPr>
              <a:t>mit</a:t>
            </a:r>
            <a:r>
              <a:rPr lang="en-US" sz="2800" dirty="0">
                <a:latin typeface="Arial Narrow" panose="020B0606020202030204" pitchFamily="34" charset="0"/>
              </a:rPr>
              <a:t> </a:t>
            </a:r>
            <a:r>
              <a:rPr lang="en-US" sz="2800" dirty="0" err="1">
                <a:latin typeface="Arial Narrow" panose="020B0606020202030204" pitchFamily="34" charset="0"/>
              </a:rPr>
              <a:t>ein</a:t>
            </a:r>
            <a:r>
              <a:rPr lang="en-US" sz="2800" dirty="0">
                <a:latin typeface="Arial Narrow" panose="020B0606020202030204" pitchFamily="34" charset="0"/>
              </a:rPr>
              <a:t>. </a:t>
            </a:r>
          </a:p>
          <a:p>
            <a:pPr marL="457200" indent="-457200" algn="just">
              <a:buFont typeface="Arial" panose="020B0604020202020204" pitchFamily="34" charset="0"/>
              <a:buChar char="•"/>
            </a:pPr>
            <a:endParaRPr lang="en-US" sz="2800" dirty="0">
              <a:latin typeface="Arial Narrow" panose="020B0606020202030204" pitchFamily="34" charset="0"/>
            </a:endParaRPr>
          </a:p>
          <a:p>
            <a:pPr marL="457200" indent="-457200" algn="just">
              <a:buFont typeface="Arial" panose="020B0604020202020204" pitchFamily="34" charset="0"/>
              <a:buChar char="•"/>
            </a:pPr>
            <a:r>
              <a:rPr lang="en-US" sz="2800" dirty="0">
                <a:latin typeface="Arial Narrow" panose="020B0606020202030204" pitchFamily="34" charset="0"/>
              </a:rPr>
              <a:t>Die </a:t>
            </a:r>
            <a:r>
              <a:rPr lang="en-US" sz="2800" dirty="0" err="1">
                <a:latin typeface="Arial Narrow" panose="020B0606020202030204" pitchFamily="34" charset="0"/>
              </a:rPr>
              <a:t>gedankliche</a:t>
            </a:r>
            <a:r>
              <a:rPr lang="en-US" sz="2800" dirty="0">
                <a:latin typeface="Arial Narrow" panose="020B0606020202030204" pitchFamily="34" charset="0"/>
              </a:rPr>
              <a:t> und </a:t>
            </a:r>
            <a:r>
              <a:rPr lang="en-US" sz="2800" dirty="0" err="1">
                <a:latin typeface="Arial Narrow" panose="020B0606020202030204" pitchFamily="34" charset="0"/>
              </a:rPr>
              <a:t>konzeptuelle</a:t>
            </a:r>
            <a:r>
              <a:rPr lang="en-US" sz="2800" dirty="0">
                <a:latin typeface="Arial Narrow" panose="020B0606020202030204" pitchFamily="34" charset="0"/>
              </a:rPr>
              <a:t> </a:t>
            </a:r>
            <a:r>
              <a:rPr lang="en-US" sz="2800" dirty="0" err="1">
                <a:latin typeface="Arial Narrow" panose="020B0606020202030204" pitchFamily="34" charset="0"/>
              </a:rPr>
              <a:t>Diversität</a:t>
            </a:r>
            <a:r>
              <a:rPr lang="en-US" sz="2800" dirty="0">
                <a:latin typeface="Arial Narrow" panose="020B0606020202030204" pitchFamily="34" charset="0"/>
              </a:rPr>
              <a:t> </a:t>
            </a:r>
            <a:r>
              <a:rPr lang="en-US" sz="2800" dirty="0" err="1">
                <a:latin typeface="Arial Narrow" panose="020B0606020202030204" pitchFamily="34" charset="0"/>
              </a:rPr>
              <a:t>zu</a:t>
            </a:r>
            <a:r>
              <a:rPr lang="en-US" sz="2800" dirty="0">
                <a:latin typeface="Arial Narrow" panose="020B0606020202030204" pitchFamily="34" charset="0"/>
              </a:rPr>
              <a:t> </a:t>
            </a:r>
            <a:r>
              <a:rPr lang="en-US" sz="2800" dirty="0" err="1">
                <a:latin typeface="Arial Narrow" panose="020B0606020202030204" pitchFamily="34" charset="0"/>
              </a:rPr>
              <a:t>erweitern</a:t>
            </a:r>
            <a:r>
              <a:rPr lang="en-US" sz="2800" dirty="0">
                <a:latin typeface="Arial Narrow" panose="020B0606020202030204" pitchFamily="34" charset="0"/>
              </a:rPr>
              <a:t>, </a:t>
            </a:r>
            <a:r>
              <a:rPr lang="en-US" sz="2800" dirty="0" err="1">
                <a:latin typeface="Arial Narrow" panose="020B0606020202030204" pitchFamily="34" charset="0"/>
              </a:rPr>
              <a:t>zeitigt</a:t>
            </a:r>
            <a:r>
              <a:rPr lang="en-US" sz="2800" dirty="0">
                <a:latin typeface="Arial Narrow" panose="020B0606020202030204" pitchFamily="34" charset="0"/>
              </a:rPr>
              <a:t> </a:t>
            </a:r>
            <a:r>
              <a:rPr lang="en-US" sz="2800" dirty="0" err="1">
                <a:latin typeface="Arial Narrow" panose="020B0606020202030204" pitchFamily="34" charset="0"/>
              </a:rPr>
              <a:t>manchmal</a:t>
            </a:r>
            <a:r>
              <a:rPr lang="en-US" sz="2800" dirty="0">
                <a:latin typeface="Arial Narrow" panose="020B0606020202030204" pitchFamily="34" charset="0"/>
              </a:rPr>
              <a:t> </a:t>
            </a:r>
            <a:r>
              <a:rPr lang="en-US" sz="2800" dirty="0" err="1">
                <a:latin typeface="Arial Narrow" panose="020B0606020202030204" pitchFamily="34" charset="0"/>
              </a:rPr>
              <a:t>unverhofft</a:t>
            </a:r>
            <a:r>
              <a:rPr lang="en-US" sz="2800" dirty="0">
                <a:latin typeface="Arial Narrow" panose="020B0606020202030204" pitchFamily="34" charset="0"/>
              </a:rPr>
              <a:t> positive, </a:t>
            </a:r>
            <a:r>
              <a:rPr lang="en-US" sz="2800" dirty="0" err="1">
                <a:latin typeface="Arial Narrow" panose="020B0606020202030204" pitchFamily="34" charset="0"/>
              </a:rPr>
              <a:t>jedenfalls</a:t>
            </a:r>
            <a:r>
              <a:rPr lang="en-US" sz="2800" dirty="0">
                <a:latin typeface="Arial Narrow" panose="020B0606020202030204" pitchFamily="34" charset="0"/>
              </a:rPr>
              <a:t> </a:t>
            </a:r>
            <a:r>
              <a:rPr lang="en-US" sz="2800" dirty="0" err="1">
                <a:latin typeface="Arial Narrow" panose="020B0606020202030204" pitchFamily="34" charset="0"/>
              </a:rPr>
              <a:t>aber</a:t>
            </a:r>
            <a:r>
              <a:rPr lang="en-US" sz="2800" dirty="0">
                <a:latin typeface="Arial Narrow" panose="020B0606020202030204" pitchFamily="34" charset="0"/>
              </a:rPr>
              <a:t> </a:t>
            </a:r>
            <a:r>
              <a:rPr lang="en-US" sz="2800" dirty="0" err="1">
                <a:latin typeface="Arial Narrow" panose="020B0606020202030204" pitchFamily="34" charset="0"/>
              </a:rPr>
              <a:t>überraschende</a:t>
            </a:r>
            <a:r>
              <a:rPr lang="en-US" sz="2800" dirty="0">
                <a:latin typeface="Arial Narrow" panose="020B0606020202030204" pitchFamily="34" charset="0"/>
              </a:rPr>
              <a:t> </a:t>
            </a:r>
            <a:r>
              <a:rPr lang="en-US" sz="2800" dirty="0" err="1">
                <a:latin typeface="Arial Narrow" panose="020B0606020202030204" pitchFamily="34" charset="0"/>
              </a:rPr>
              <a:t>Resultate</a:t>
            </a:r>
            <a:r>
              <a:rPr lang="en-US" sz="2800" dirty="0">
                <a:latin typeface="Arial Narrow" panose="020B0606020202030204" pitchFamily="34" charset="0"/>
              </a:rPr>
              <a:t> und </a:t>
            </a:r>
            <a:r>
              <a:rPr lang="en-US" sz="2800" dirty="0" err="1">
                <a:latin typeface="Arial Narrow" panose="020B0606020202030204" pitchFamily="34" charset="0"/>
              </a:rPr>
              <a:t>Lösungsvorschläge</a:t>
            </a:r>
            <a:endParaRPr lang="en-US" sz="2000" b="1" cap="small" dirty="0">
              <a:solidFill>
                <a:schemeClr val="accent3">
                  <a:lumMod val="75000"/>
                </a:schemeClr>
              </a:solidFill>
              <a:latin typeface="Arial Rounded MT Bold" pitchFamily="34" charset="0"/>
            </a:endParaRPr>
          </a:p>
        </p:txBody>
      </p:sp>
    </p:spTree>
    <p:extLst>
      <p:ext uri="{BB962C8B-B14F-4D97-AF65-F5344CB8AC3E}">
        <p14:creationId xmlns:p14="http://schemas.microsoft.com/office/powerpoint/2010/main" val="1715744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11</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just"/>
            <a:r>
              <a:rPr lang="en-US" sz="2800" dirty="0" err="1">
                <a:latin typeface="Arial Narrow" panose="020B0606020202030204" pitchFamily="34" charset="0"/>
              </a:rPr>
              <a:t>Andererseits</a:t>
            </a:r>
            <a:r>
              <a:rPr lang="en-US" sz="2800" dirty="0">
                <a:latin typeface="Arial Narrow" panose="020B0606020202030204" pitchFamily="34" charset="0"/>
              </a:rPr>
              <a:t> </a:t>
            </a:r>
            <a:r>
              <a:rPr lang="en-US" sz="2800" dirty="0" err="1">
                <a:latin typeface="Arial Narrow" panose="020B0606020202030204" pitchFamily="34" charset="0"/>
              </a:rPr>
              <a:t>haben</a:t>
            </a:r>
            <a:r>
              <a:rPr lang="en-US" sz="2800" dirty="0">
                <a:latin typeface="Arial Narrow" panose="020B0606020202030204" pitchFamily="34" charset="0"/>
              </a:rPr>
              <a:t> Menschen </a:t>
            </a:r>
            <a:r>
              <a:rPr lang="en-US" sz="2800" dirty="0" err="1">
                <a:latin typeface="Arial Narrow" panose="020B0606020202030204" pitchFamily="34" charset="0"/>
              </a:rPr>
              <a:t>mit</a:t>
            </a:r>
            <a:r>
              <a:rPr lang="en-US" sz="2800" dirty="0">
                <a:latin typeface="Arial Narrow" panose="020B0606020202030204" pitchFamily="34" charset="0"/>
              </a:rPr>
              <a:t> ASD in der Regel </a:t>
            </a:r>
            <a:r>
              <a:rPr lang="en-US" sz="2800" dirty="0" err="1">
                <a:latin typeface="Arial Narrow" panose="020B0606020202030204" pitchFamily="34" charset="0"/>
              </a:rPr>
              <a:t>auch</a:t>
            </a:r>
            <a:r>
              <a:rPr lang="en-US" sz="2800" dirty="0">
                <a:latin typeface="Arial Narrow" panose="020B0606020202030204" pitchFamily="34" charset="0"/>
              </a:rPr>
              <a:t> </a:t>
            </a:r>
            <a:r>
              <a:rPr lang="en-US" sz="2800" dirty="0" err="1">
                <a:latin typeface="Arial Narrow" panose="020B0606020202030204" pitchFamily="34" charset="0"/>
              </a:rPr>
              <a:t>gewisse</a:t>
            </a:r>
            <a:r>
              <a:rPr lang="en-US" sz="2800" dirty="0">
                <a:latin typeface="Arial Narrow" panose="020B0606020202030204" pitchFamily="34" charset="0"/>
              </a:rPr>
              <a:t> </a:t>
            </a:r>
            <a:r>
              <a:rPr lang="en-US" sz="2800" dirty="0" err="1">
                <a:latin typeface="Arial Narrow" panose="020B0606020202030204" pitchFamily="34" charset="0"/>
              </a:rPr>
              <a:t>Herausforderungen</a:t>
            </a:r>
            <a:r>
              <a:rPr lang="en-US" sz="2800" dirty="0">
                <a:latin typeface="Arial Narrow" panose="020B0606020202030204" pitchFamily="34" charset="0"/>
              </a:rPr>
              <a:t> </a:t>
            </a:r>
            <a:r>
              <a:rPr lang="en-US" sz="2800" dirty="0" err="1">
                <a:latin typeface="Arial Narrow" panose="020B0606020202030204" pitchFamily="34" charset="0"/>
              </a:rPr>
              <a:t>im</a:t>
            </a:r>
            <a:r>
              <a:rPr lang="en-US" sz="2800" dirty="0">
                <a:latin typeface="Arial Narrow" panose="020B0606020202030204" pitchFamily="34" charset="0"/>
              </a:rPr>
              <a:t> </a:t>
            </a:r>
            <a:r>
              <a:rPr lang="en-US" sz="2800" dirty="0" err="1">
                <a:latin typeface="Arial Narrow" panose="020B0606020202030204" pitchFamily="34" charset="0"/>
              </a:rPr>
              <a:t>Gepäck</a:t>
            </a:r>
            <a:r>
              <a:rPr lang="en-US" sz="2800" dirty="0">
                <a:latin typeface="Arial Narrow" panose="020B0606020202030204" pitchFamily="34" charset="0"/>
              </a:rPr>
              <a:t>, </a:t>
            </a:r>
            <a:r>
              <a:rPr lang="en-US" sz="2800" dirty="0" err="1">
                <a:latin typeface="Arial Narrow" panose="020B0606020202030204" pitchFamily="34" charset="0"/>
              </a:rPr>
              <a:t>denen</a:t>
            </a:r>
            <a:r>
              <a:rPr lang="en-US" sz="2800" dirty="0">
                <a:latin typeface="Arial Narrow" panose="020B0606020202030204" pitchFamily="34" charset="0"/>
              </a:rPr>
              <a:t> </a:t>
            </a:r>
            <a:r>
              <a:rPr lang="en-US" sz="2800" dirty="0" err="1">
                <a:latin typeface="Arial Narrow" panose="020B0606020202030204" pitchFamily="34" charset="0"/>
              </a:rPr>
              <a:t>sich</a:t>
            </a:r>
            <a:r>
              <a:rPr lang="en-US" sz="2800" dirty="0">
                <a:latin typeface="Arial Narrow" panose="020B0606020202030204" pitchFamily="34" charset="0"/>
              </a:rPr>
              <a:t> – </a:t>
            </a:r>
            <a:r>
              <a:rPr lang="en-US" sz="2800" dirty="0" err="1">
                <a:latin typeface="Arial Narrow" panose="020B0606020202030204" pitchFamily="34" charset="0"/>
              </a:rPr>
              <a:t>sofern</a:t>
            </a:r>
            <a:r>
              <a:rPr lang="en-US" sz="2800" dirty="0">
                <a:latin typeface="Arial Narrow" panose="020B0606020202030204" pitchFamily="34" charset="0"/>
              </a:rPr>
              <a:t> </a:t>
            </a:r>
            <a:r>
              <a:rPr lang="en-US" sz="2800" dirty="0" err="1">
                <a:latin typeface="Arial Narrow" panose="020B0606020202030204" pitchFamily="34" charset="0"/>
              </a:rPr>
              <a:t>erkannt</a:t>
            </a:r>
            <a:r>
              <a:rPr lang="en-US" sz="2800" dirty="0">
                <a:latin typeface="Arial Narrow" panose="020B0606020202030204" pitchFamily="34" charset="0"/>
              </a:rPr>
              <a:t> – </a:t>
            </a:r>
            <a:r>
              <a:rPr lang="en-US" sz="2800" dirty="0" err="1">
                <a:latin typeface="Arial Narrow" panose="020B0606020202030204" pitchFamily="34" charset="0"/>
              </a:rPr>
              <a:t>mit</a:t>
            </a:r>
            <a:r>
              <a:rPr lang="en-US" sz="2800" dirty="0">
                <a:latin typeface="Arial Narrow" panose="020B0606020202030204" pitchFamily="34" charset="0"/>
              </a:rPr>
              <a:t> </a:t>
            </a:r>
            <a:r>
              <a:rPr lang="en-US" sz="2800" dirty="0" err="1">
                <a:latin typeface="Arial Narrow" panose="020B0606020202030204" pitchFamily="34" charset="0"/>
              </a:rPr>
              <a:t>entsprechenden</a:t>
            </a:r>
            <a:r>
              <a:rPr lang="en-US" sz="2800" dirty="0">
                <a:latin typeface="Arial Narrow" panose="020B0606020202030204" pitchFamily="34" charset="0"/>
              </a:rPr>
              <a:t> </a:t>
            </a:r>
            <a:r>
              <a:rPr lang="en-US" sz="2800" dirty="0" err="1">
                <a:latin typeface="Arial Narrow" panose="020B0606020202030204" pitchFamily="34" charset="0"/>
              </a:rPr>
              <a:t>Anpassungen</a:t>
            </a:r>
            <a:r>
              <a:rPr lang="en-US" sz="2800" dirty="0">
                <a:latin typeface="Arial Narrow" panose="020B0606020202030204" pitchFamily="34" charset="0"/>
              </a:rPr>
              <a:t> </a:t>
            </a:r>
            <a:r>
              <a:rPr lang="en-US" sz="2800" dirty="0" err="1">
                <a:latin typeface="Arial Narrow" panose="020B0606020202030204" pitchFamily="34" charset="0"/>
              </a:rPr>
              <a:t>allerdings</a:t>
            </a:r>
            <a:r>
              <a:rPr lang="en-US" sz="2800" dirty="0">
                <a:latin typeface="Arial Narrow" panose="020B0606020202030204" pitchFamily="34" charset="0"/>
              </a:rPr>
              <a:t> </a:t>
            </a:r>
            <a:r>
              <a:rPr lang="en-US" sz="2800" dirty="0" err="1">
                <a:latin typeface="Arial Narrow" panose="020B0606020202030204" pitchFamily="34" charset="0"/>
              </a:rPr>
              <a:t>recht</a:t>
            </a:r>
            <a:r>
              <a:rPr lang="en-US" sz="2800" dirty="0">
                <a:latin typeface="Arial Narrow" panose="020B0606020202030204" pitchFamily="34" charset="0"/>
              </a:rPr>
              <a:t> gut </a:t>
            </a:r>
            <a:r>
              <a:rPr lang="en-US" sz="2800" dirty="0" err="1">
                <a:latin typeface="Arial Narrow" panose="020B0606020202030204" pitchFamily="34" charset="0"/>
              </a:rPr>
              <a:t>begegnen</a:t>
            </a:r>
            <a:r>
              <a:rPr lang="en-US" sz="2800" dirty="0">
                <a:latin typeface="Arial Narrow" panose="020B0606020202030204" pitchFamily="34" charset="0"/>
              </a:rPr>
              <a:t> </a:t>
            </a:r>
            <a:r>
              <a:rPr lang="en-US" sz="2800" dirty="0" err="1">
                <a:latin typeface="Arial Narrow" panose="020B0606020202030204" pitchFamily="34" charset="0"/>
              </a:rPr>
              <a:t>lässt</a:t>
            </a:r>
            <a:r>
              <a:rPr lang="en-US" sz="2800" dirty="0">
                <a:latin typeface="Arial Narrow" panose="020B0606020202030204" pitchFamily="34" charset="0"/>
              </a:rPr>
              <a:t>. </a:t>
            </a:r>
            <a:r>
              <a:rPr lang="en-US" sz="2800" dirty="0" err="1">
                <a:latin typeface="Arial Narrow" panose="020B0606020202030204" pitchFamily="34" charset="0"/>
              </a:rPr>
              <a:t>Diese</a:t>
            </a:r>
            <a:r>
              <a:rPr lang="en-US" sz="2800" dirty="0">
                <a:latin typeface="Arial Narrow" panose="020B0606020202030204" pitchFamily="34" charset="0"/>
              </a:rPr>
              <a:t> </a:t>
            </a:r>
            <a:r>
              <a:rPr lang="en-US" sz="2800" dirty="0" err="1">
                <a:latin typeface="Arial Narrow" panose="020B0606020202030204" pitchFamily="34" charset="0"/>
              </a:rPr>
              <a:t>Herausforderungen</a:t>
            </a:r>
            <a:r>
              <a:rPr lang="en-US" sz="2800" dirty="0">
                <a:latin typeface="Arial Narrow" panose="020B0606020202030204" pitchFamily="34" charset="0"/>
              </a:rPr>
              <a:t> </a:t>
            </a:r>
            <a:r>
              <a:rPr lang="en-US" sz="2800" dirty="0" err="1">
                <a:latin typeface="Arial Narrow" panose="020B0606020202030204" pitchFamily="34" charset="0"/>
              </a:rPr>
              <a:t>können</a:t>
            </a:r>
            <a:r>
              <a:rPr lang="en-US" sz="2800" dirty="0">
                <a:latin typeface="Arial Narrow" panose="020B0606020202030204" pitchFamily="34" charset="0"/>
              </a:rPr>
              <a:t> </a:t>
            </a:r>
            <a:r>
              <a:rPr lang="en-US" sz="2800" dirty="0" err="1">
                <a:latin typeface="Arial Narrow" panose="020B0606020202030204" pitchFamily="34" charset="0"/>
              </a:rPr>
              <a:t>sich</a:t>
            </a:r>
            <a:r>
              <a:rPr lang="en-US" sz="2800" dirty="0">
                <a:latin typeface="Arial Narrow" panose="020B0606020202030204" pitchFamily="34" charset="0"/>
              </a:rPr>
              <a:t> auf </a:t>
            </a:r>
            <a:r>
              <a:rPr lang="en-US" sz="2800" dirty="0" err="1">
                <a:latin typeface="Arial Narrow" panose="020B0606020202030204" pitchFamily="34" charset="0"/>
              </a:rPr>
              <a:t>folgende</a:t>
            </a:r>
            <a:r>
              <a:rPr lang="en-US" sz="2800" dirty="0">
                <a:latin typeface="Arial Narrow" panose="020B0606020202030204" pitchFamily="34" charset="0"/>
              </a:rPr>
              <a:t> </a:t>
            </a:r>
            <a:r>
              <a:rPr lang="en-US" sz="2800" dirty="0" err="1">
                <a:latin typeface="Arial Narrow" panose="020B0606020202030204" pitchFamily="34" charset="0"/>
              </a:rPr>
              <a:t>Bereiche</a:t>
            </a:r>
            <a:r>
              <a:rPr lang="en-US" sz="2800" dirty="0">
                <a:latin typeface="Arial Narrow" panose="020B0606020202030204" pitchFamily="34" charset="0"/>
              </a:rPr>
              <a:t> </a:t>
            </a:r>
            <a:r>
              <a:rPr lang="en-US" sz="2800" dirty="0" err="1">
                <a:latin typeface="Arial Narrow" panose="020B0606020202030204" pitchFamily="34" charset="0"/>
              </a:rPr>
              <a:t>erstrecken</a:t>
            </a:r>
            <a:r>
              <a:rPr lang="en-US" sz="2800" dirty="0">
                <a:latin typeface="Arial Narrow" panose="020B0606020202030204" pitchFamily="34" charset="0"/>
              </a:rPr>
              <a:t>, auf </a:t>
            </a:r>
            <a:r>
              <a:rPr lang="en-US" sz="2800" dirty="0" err="1">
                <a:latin typeface="Arial Narrow" panose="020B0606020202030204" pitchFamily="34" charset="0"/>
              </a:rPr>
              <a:t>Schwierigkeiten</a:t>
            </a:r>
            <a:r>
              <a:rPr lang="en-US" sz="2800" dirty="0">
                <a:latin typeface="Arial Narrow" panose="020B0606020202030204" pitchFamily="34" charset="0"/>
              </a:rPr>
              <a:t> in </a:t>
            </a:r>
            <a:r>
              <a:rPr lang="en-US" sz="2800" dirty="0" err="1">
                <a:latin typeface="Arial Narrow" panose="020B0606020202030204" pitchFamily="34" charset="0"/>
              </a:rPr>
              <a:t>Bezug</a:t>
            </a:r>
            <a:r>
              <a:rPr lang="en-US" sz="2800" dirty="0">
                <a:latin typeface="Arial Narrow" panose="020B0606020202030204" pitchFamily="34" charset="0"/>
              </a:rPr>
              <a:t> auf …</a:t>
            </a:r>
          </a:p>
          <a:p>
            <a:pPr algn="just"/>
            <a:endParaRPr lang="en-US" sz="2800" dirty="0">
              <a:latin typeface="Arial Narrow" panose="020B0606020202030204" pitchFamily="34" charset="0"/>
            </a:endParaRPr>
          </a:p>
          <a:p>
            <a:pPr marL="457200" indent="-457200" algn="just">
              <a:buFont typeface="Arial" panose="020B0604020202020204" pitchFamily="34" charset="0"/>
              <a:buChar char="•"/>
            </a:pPr>
            <a:r>
              <a:rPr lang="en-US" sz="2400" dirty="0">
                <a:latin typeface="Arial Narrow" panose="020B0606020202030204" pitchFamily="34" charset="0"/>
              </a:rPr>
              <a:t>Das Verstehen </a:t>
            </a:r>
            <a:r>
              <a:rPr lang="en-US" sz="2400" dirty="0" err="1">
                <a:latin typeface="Arial Narrow" panose="020B0606020202030204" pitchFamily="34" charset="0"/>
              </a:rPr>
              <a:t>abstrakter</a:t>
            </a:r>
            <a:r>
              <a:rPr lang="en-US" sz="2400" dirty="0">
                <a:latin typeface="Arial Narrow" panose="020B0606020202030204" pitchFamily="34" charset="0"/>
              </a:rPr>
              <a:t> </a:t>
            </a:r>
            <a:r>
              <a:rPr lang="en-US" sz="2400" dirty="0" err="1">
                <a:latin typeface="Arial Narrow" panose="020B0606020202030204" pitchFamily="34" charset="0"/>
              </a:rPr>
              <a:t>Konzepte</a:t>
            </a:r>
            <a:endParaRPr lang="en-US" sz="2400" dirty="0">
              <a:latin typeface="Arial Narrow" panose="020B0606020202030204" pitchFamily="34" charset="0"/>
            </a:endParaRPr>
          </a:p>
          <a:p>
            <a:pPr marL="457200" indent="-457200" algn="just">
              <a:buFont typeface="Arial" panose="020B0604020202020204" pitchFamily="34" charset="0"/>
              <a:buChar char="•"/>
            </a:pPr>
            <a:r>
              <a:rPr lang="en-US" sz="2400" dirty="0" err="1">
                <a:latin typeface="Arial Narrow" panose="020B0606020202030204" pitchFamily="34" charset="0"/>
              </a:rPr>
              <a:t>Ängste</a:t>
            </a:r>
            <a:r>
              <a:rPr lang="en-US" sz="2400" dirty="0">
                <a:latin typeface="Arial Narrow" panose="020B0606020202030204" pitchFamily="34" charset="0"/>
              </a:rPr>
              <a:t>, </a:t>
            </a:r>
            <a:r>
              <a:rPr lang="en-US" sz="2400" dirty="0" err="1">
                <a:latin typeface="Arial Narrow" panose="020B0606020202030204" pitchFamily="34" charset="0"/>
              </a:rPr>
              <a:t>Ängstlichkeit</a:t>
            </a:r>
            <a:r>
              <a:rPr lang="en-US" sz="2400" dirty="0">
                <a:latin typeface="Arial Narrow" panose="020B0606020202030204" pitchFamily="34" charset="0"/>
              </a:rPr>
              <a:t>, </a:t>
            </a:r>
            <a:r>
              <a:rPr lang="en-US" sz="2400" dirty="0" err="1">
                <a:latin typeface="Arial Narrow" panose="020B0606020202030204" pitchFamily="34" charset="0"/>
              </a:rPr>
              <a:t>Zurückhaltung</a:t>
            </a:r>
            <a:endParaRPr lang="en-US" sz="2400" dirty="0">
              <a:latin typeface="Arial Narrow" panose="020B0606020202030204" pitchFamily="34" charset="0"/>
            </a:endParaRPr>
          </a:p>
          <a:p>
            <a:pPr marL="457200" indent="-457200" algn="just">
              <a:buFont typeface="Arial" panose="020B0604020202020204" pitchFamily="34" charset="0"/>
              <a:buChar char="•"/>
            </a:pPr>
            <a:r>
              <a:rPr lang="en-US" sz="2400" dirty="0">
                <a:latin typeface="Arial Narrow" panose="020B0606020202030204" pitchFamily="34" charset="0"/>
              </a:rPr>
              <a:t>das </a:t>
            </a:r>
            <a:r>
              <a:rPr lang="en-US" sz="2400" dirty="0" err="1">
                <a:latin typeface="Arial Narrow" panose="020B0606020202030204" pitchFamily="34" charset="0"/>
              </a:rPr>
              <a:t>Nachvollziehen</a:t>
            </a:r>
            <a:r>
              <a:rPr lang="en-US" sz="2400" dirty="0">
                <a:latin typeface="Arial Narrow" panose="020B0606020202030204" pitchFamily="34" charset="0"/>
              </a:rPr>
              <a:t> der </a:t>
            </a:r>
            <a:r>
              <a:rPr lang="en-US" sz="2400" dirty="0" err="1">
                <a:latin typeface="Arial Narrow" panose="020B0606020202030204" pitchFamily="34" charset="0"/>
              </a:rPr>
              <a:t>Gedanken</a:t>
            </a:r>
            <a:r>
              <a:rPr lang="en-US" sz="2400" dirty="0">
                <a:latin typeface="Arial Narrow" panose="020B0606020202030204" pitchFamily="34" charset="0"/>
              </a:rPr>
              <a:t> und </a:t>
            </a:r>
            <a:r>
              <a:rPr lang="en-US" sz="2400" dirty="0" err="1">
                <a:latin typeface="Arial Narrow" panose="020B0606020202030204" pitchFamily="34" charset="0"/>
              </a:rPr>
              <a:t>Gefühle</a:t>
            </a:r>
            <a:r>
              <a:rPr lang="en-US" sz="2400" dirty="0">
                <a:latin typeface="Arial Narrow" panose="020B0606020202030204" pitchFamily="34" charset="0"/>
              </a:rPr>
              <a:t> </a:t>
            </a:r>
            <a:r>
              <a:rPr lang="en-US" sz="2400" dirty="0" err="1">
                <a:latin typeface="Arial Narrow" panose="020B0606020202030204" pitchFamily="34" charset="0"/>
              </a:rPr>
              <a:t>anderer</a:t>
            </a:r>
            <a:endParaRPr lang="en-US" sz="2400" dirty="0">
              <a:latin typeface="Arial Narrow" panose="020B0606020202030204" pitchFamily="34" charset="0"/>
            </a:endParaRPr>
          </a:p>
          <a:p>
            <a:pPr marL="457200" indent="-457200" algn="just">
              <a:buFont typeface="Arial" panose="020B0604020202020204" pitchFamily="34" charset="0"/>
              <a:buChar char="•"/>
            </a:pPr>
            <a:r>
              <a:rPr lang="en-US" sz="2400" dirty="0">
                <a:latin typeface="Arial Narrow" panose="020B0606020202030204" pitchFamily="34" charset="0"/>
              </a:rPr>
              <a:t>die </a:t>
            </a:r>
            <a:r>
              <a:rPr lang="en-US" sz="2400" dirty="0" err="1">
                <a:latin typeface="Arial Narrow" panose="020B0606020202030204" pitchFamily="34" charset="0"/>
              </a:rPr>
              <a:t>Funktionsfähigkeit</a:t>
            </a:r>
            <a:endParaRPr lang="en-US" sz="2400" dirty="0">
              <a:latin typeface="Arial Narrow" panose="020B0606020202030204" pitchFamily="34" charset="0"/>
            </a:endParaRPr>
          </a:p>
          <a:p>
            <a:pPr marL="457200" indent="-457200" algn="just">
              <a:buFont typeface="Arial" panose="020B0604020202020204" pitchFamily="34" charset="0"/>
              <a:buChar char="•"/>
            </a:pPr>
            <a:r>
              <a:rPr lang="en-US" sz="2400" dirty="0" err="1">
                <a:latin typeface="Arial Narrow" panose="020B0606020202030204" pitchFamily="34" charset="0"/>
              </a:rPr>
              <a:t>ein</a:t>
            </a:r>
            <a:r>
              <a:rPr lang="en-US" sz="2400" dirty="0">
                <a:latin typeface="Arial Narrow" panose="020B0606020202030204" pitchFamily="34" charset="0"/>
              </a:rPr>
              <a:t> </a:t>
            </a:r>
            <a:r>
              <a:rPr lang="en-US" sz="2400" dirty="0" err="1">
                <a:latin typeface="Arial Narrow" panose="020B0606020202030204" pitchFamily="34" charset="0"/>
              </a:rPr>
              <a:t>eingeschränktes</a:t>
            </a:r>
            <a:r>
              <a:rPr lang="en-US" sz="2400" dirty="0">
                <a:latin typeface="Arial Narrow" panose="020B0606020202030204" pitchFamily="34" charset="0"/>
              </a:rPr>
              <a:t> Feld von </a:t>
            </a:r>
            <a:r>
              <a:rPr lang="en-US" sz="2400" dirty="0" err="1">
                <a:latin typeface="Arial Narrow" panose="020B0606020202030204" pitchFamily="34" charset="0"/>
              </a:rPr>
              <a:t>Interessen</a:t>
            </a:r>
            <a:endParaRPr lang="en-US" sz="2400" dirty="0">
              <a:latin typeface="Arial Narrow" panose="020B0606020202030204" pitchFamily="34" charset="0"/>
            </a:endParaRPr>
          </a:p>
          <a:p>
            <a:pPr marL="457200" indent="-457200" algn="just">
              <a:buFont typeface="Arial" panose="020B0604020202020204" pitchFamily="34" charset="0"/>
              <a:buChar char="•"/>
            </a:pPr>
            <a:r>
              <a:rPr lang="en-US" sz="2400" dirty="0">
                <a:latin typeface="Arial Narrow" panose="020B0606020202030204" pitchFamily="34" charset="0"/>
              </a:rPr>
              <a:t>die Interpretation von </a:t>
            </a:r>
            <a:r>
              <a:rPr lang="en-US" sz="2400" dirty="0" err="1">
                <a:latin typeface="Arial Narrow" panose="020B0606020202030204" pitchFamily="34" charset="0"/>
              </a:rPr>
              <a:t>sozialen</a:t>
            </a:r>
            <a:r>
              <a:rPr lang="en-US" sz="2400" dirty="0">
                <a:latin typeface="Arial Narrow" panose="020B0606020202030204" pitchFamily="34" charset="0"/>
              </a:rPr>
              <a:t> </a:t>
            </a:r>
            <a:r>
              <a:rPr lang="en-US" sz="2400" dirty="0" err="1">
                <a:latin typeface="Arial Narrow" panose="020B0606020202030204" pitchFamily="34" charset="0"/>
              </a:rPr>
              <a:t>Zusammenhängen</a:t>
            </a:r>
            <a:r>
              <a:rPr lang="en-US" sz="2400" dirty="0">
                <a:latin typeface="Arial Narrow" panose="020B0606020202030204" pitchFamily="34" charset="0"/>
              </a:rPr>
              <a:t>, </a:t>
            </a:r>
            <a:r>
              <a:rPr lang="en-US" sz="2400" dirty="0" err="1">
                <a:latin typeface="Arial Narrow" panose="020B0606020202030204" pitchFamily="34" charset="0"/>
              </a:rPr>
              <a:t>Konversation</a:t>
            </a:r>
            <a:r>
              <a:rPr lang="en-US" sz="2400" dirty="0">
                <a:latin typeface="Arial Narrow" panose="020B0606020202030204" pitchFamily="34" charset="0"/>
              </a:rPr>
              <a:t> und </a:t>
            </a:r>
            <a:r>
              <a:rPr lang="en-US" sz="2400" dirty="0" err="1">
                <a:latin typeface="Arial Narrow" panose="020B0606020202030204" pitchFamily="34" charset="0"/>
              </a:rPr>
              <a:t>Körpersprache</a:t>
            </a:r>
            <a:r>
              <a:rPr lang="en-US" sz="2400" dirty="0">
                <a:latin typeface="Arial Narrow" panose="020B0606020202030204" pitchFamily="34" charset="0"/>
              </a:rPr>
              <a:t> </a:t>
            </a:r>
          </a:p>
          <a:p>
            <a:pPr marL="457200" indent="-457200" algn="just">
              <a:buFont typeface="Arial" panose="020B0604020202020204" pitchFamily="34" charset="0"/>
              <a:buChar char="•"/>
            </a:pPr>
            <a:r>
              <a:rPr lang="en-US" sz="2400" dirty="0">
                <a:latin typeface="Arial Narrow" panose="020B0606020202030204" pitchFamily="34" charset="0"/>
              </a:rPr>
              <a:t>die </a:t>
            </a:r>
            <a:r>
              <a:rPr lang="en-US" sz="2400" dirty="0" err="1">
                <a:latin typeface="Arial Narrow" panose="020B0606020202030204" pitchFamily="34" charset="0"/>
              </a:rPr>
              <a:t>besondere</a:t>
            </a:r>
            <a:r>
              <a:rPr lang="en-US" sz="2400" dirty="0">
                <a:latin typeface="Arial Narrow" panose="020B0606020202030204" pitchFamily="34" charset="0"/>
              </a:rPr>
              <a:t> </a:t>
            </a:r>
            <a:r>
              <a:rPr lang="en-US" sz="2400" dirty="0" err="1">
                <a:latin typeface="Arial Narrow" panose="020B0606020202030204" pitchFamily="34" charset="0"/>
              </a:rPr>
              <a:t>Sensibilität</a:t>
            </a:r>
            <a:r>
              <a:rPr lang="en-US" sz="2400" dirty="0">
                <a:latin typeface="Arial Narrow" panose="020B0606020202030204" pitchFamily="34" charset="0"/>
              </a:rPr>
              <a:t>/</a:t>
            </a:r>
            <a:r>
              <a:rPr lang="en-US" sz="2400" dirty="0" err="1">
                <a:latin typeface="Arial Narrow" panose="020B0606020202030204" pitchFamily="34" charset="0"/>
              </a:rPr>
              <a:t>Empfindlichkeit</a:t>
            </a:r>
            <a:r>
              <a:rPr lang="en-US" sz="2400" dirty="0">
                <a:latin typeface="Arial Narrow" panose="020B0606020202030204" pitchFamily="34" charset="0"/>
              </a:rPr>
              <a:t> für </a:t>
            </a:r>
            <a:r>
              <a:rPr lang="en-US" sz="2400" dirty="0" err="1">
                <a:latin typeface="Arial Narrow" panose="020B0606020202030204" pitchFamily="34" charset="0"/>
              </a:rPr>
              <a:t>starke</a:t>
            </a:r>
            <a:r>
              <a:rPr lang="en-US" sz="2400" dirty="0">
                <a:latin typeface="Arial Narrow" panose="020B0606020202030204" pitchFamily="34" charset="0"/>
              </a:rPr>
              <a:t> </a:t>
            </a:r>
            <a:r>
              <a:rPr lang="en-US" sz="2400" dirty="0" err="1">
                <a:latin typeface="Arial Narrow" panose="020B0606020202030204" pitchFamily="34" charset="0"/>
              </a:rPr>
              <a:t>Gerüche</a:t>
            </a:r>
            <a:r>
              <a:rPr lang="en-US" sz="2400" dirty="0">
                <a:latin typeface="Arial Narrow" panose="020B0606020202030204" pitchFamily="34" charset="0"/>
              </a:rPr>
              <a:t>, Licht, </a:t>
            </a:r>
            <a:r>
              <a:rPr lang="en-US" sz="2400" dirty="0" err="1">
                <a:latin typeface="Arial Narrow" panose="020B0606020202030204" pitchFamily="34" charset="0"/>
              </a:rPr>
              <a:t>Lärm</a:t>
            </a:r>
            <a:endParaRPr lang="en-US" sz="2400" dirty="0">
              <a:latin typeface="Arial Narrow" panose="020B0606020202030204" pitchFamily="34" charset="0"/>
            </a:endParaRPr>
          </a:p>
          <a:p>
            <a:pPr marL="457200" indent="-457200" algn="just">
              <a:buFont typeface="Arial" panose="020B0604020202020204" pitchFamily="34" charset="0"/>
              <a:buChar char="•"/>
            </a:pPr>
            <a:r>
              <a:rPr lang="en-US" sz="2400" dirty="0" err="1">
                <a:latin typeface="Arial Narrow" panose="020B0606020202030204" pitchFamily="34" charset="0"/>
              </a:rPr>
              <a:t>Unbehagen</a:t>
            </a:r>
            <a:r>
              <a:rPr lang="en-US" sz="2400" dirty="0">
                <a:latin typeface="Arial Narrow" panose="020B0606020202030204" pitchFamily="34" charset="0"/>
              </a:rPr>
              <a:t> </a:t>
            </a:r>
            <a:r>
              <a:rPr lang="en-US" sz="2400" dirty="0" err="1">
                <a:latin typeface="Arial Narrow" panose="020B0606020202030204" pitchFamily="34" charset="0"/>
              </a:rPr>
              <a:t>bei</a:t>
            </a:r>
            <a:r>
              <a:rPr lang="en-US" sz="2400" dirty="0">
                <a:latin typeface="Arial Narrow" panose="020B0606020202030204" pitchFamily="34" charset="0"/>
              </a:rPr>
              <a:t> und </a:t>
            </a:r>
            <a:r>
              <a:rPr lang="en-US" sz="2400" dirty="0" err="1">
                <a:latin typeface="Arial Narrow" panose="020B0606020202030204" pitchFamily="34" charset="0"/>
              </a:rPr>
              <a:t>über</a:t>
            </a:r>
            <a:r>
              <a:rPr lang="en-US" sz="2400" dirty="0">
                <a:latin typeface="Arial Narrow" panose="020B0606020202030204" pitchFamily="34" charset="0"/>
              </a:rPr>
              <a:t> </a:t>
            </a:r>
            <a:r>
              <a:rPr lang="en-US" sz="2400" dirty="0" err="1">
                <a:latin typeface="Arial Narrow" panose="020B0606020202030204" pitchFamily="34" charset="0"/>
              </a:rPr>
              <a:t>Veränderungen</a:t>
            </a:r>
            <a:endParaRPr lang="en-US" sz="2400" dirty="0">
              <a:latin typeface="Arial Narrow" panose="020B0606020202030204" pitchFamily="34" charset="0"/>
            </a:endParaRPr>
          </a:p>
        </p:txBody>
      </p:sp>
    </p:spTree>
    <p:extLst>
      <p:ext uri="{BB962C8B-B14F-4D97-AF65-F5344CB8AC3E}">
        <p14:creationId xmlns:p14="http://schemas.microsoft.com/office/powerpoint/2010/main" val="3518627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12</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just"/>
            <a:r>
              <a:rPr lang="en-US" sz="3200" dirty="0">
                <a:latin typeface="Arial Narrow" panose="020B0606020202030204" pitchFamily="34" charset="0"/>
              </a:rPr>
              <a:t>All </a:t>
            </a:r>
            <a:r>
              <a:rPr lang="en-US" sz="3200" dirty="0" err="1">
                <a:latin typeface="Arial Narrow" panose="020B0606020202030204" pitchFamily="34" charset="0"/>
              </a:rPr>
              <a:t>diese</a:t>
            </a:r>
            <a:r>
              <a:rPr lang="en-US" sz="3200" dirty="0">
                <a:latin typeface="Arial Narrow" panose="020B0606020202030204" pitchFamily="34" charset="0"/>
              </a:rPr>
              <a:t> </a:t>
            </a:r>
            <a:r>
              <a:rPr lang="en-US" sz="3200" dirty="0" err="1">
                <a:latin typeface="Arial Narrow" panose="020B0606020202030204" pitchFamily="34" charset="0"/>
              </a:rPr>
              <a:t>Aspekte</a:t>
            </a:r>
            <a:r>
              <a:rPr lang="en-US" sz="3200" dirty="0">
                <a:latin typeface="Arial Narrow" panose="020B0606020202030204" pitchFamily="34" charset="0"/>
              </a:rPr>
              <a:t> </a:t>
            </a:r>
            <a:r>
              <a:rPr lang="en-US" sz="3200" dirty="0" err="1">
                <a:latin typeface="Arial Narrow" panose="020B0606020202030204" pitchFamily="34" charset="0"/>
              </a:rPr>
              <a:t>können</a:t>
            </a:r>
            <a:r>
              <a:rPr lang="en-US" sz="3200" dirty="0">
                <a:latin typeface="Arial Narrow" panose="020B0606020202030204" pitchFamily="34" charset="0"/>
              </a:rPr>
              <a:t> </a:t>
            </a:r>
            <a:r>
              <a:rPr lang="en-US" sz="3200" dirty="0" err="1">
                <a:latin typeface="Arial Narrow" panose="020B0606020202030204" pitchFamily="34" charset="0"/>
              </a:rPr>
              <a:t>erkannt</a:t>
            </a:r>
            <a:r>
              <a:rPr lang="en-US" sz="3200" dirty="0">
                <a:latin typeface="Arial Narrow" panose="020B0606020202030204" pitchFamily="34" charset="0"/>
              </a:rPr>
              <a:t>, </a:t>
            </a:r>
            <a:r>
              <a:rPr lang="en-US" sz="3200" dirty="0" err="1">
                <a:latin typeface="Arial Narrow" panose="020B0606020202030204" pitchFamily="34" charset="0"/>
              </a:rPr>
              <a:t>angesprochen</a:t>
            </a:r>
            <a:r>
              <a:rPr lang="en-US" sz="3200" dirty="0">
                <a:latin typeface="Arial Narrow" panose="020B0606020202030204" pitchFamily="34" charset="0"/>
              </a:rPr>
              <a:t> und “</a:t>
            </a:r>
            <a:r>
              <a:rPr lang="en-US" sz="3200" dirty="0" err="1">
                <a:latin typeface="Arial Narrow" panose="020B0606020202030204" pitchFamily="34" charset="0"/>
              </a:rPr>
              <a:t>behandelt</a:t>
            </a:r>
            <a:r>
              <a:rPr lang="en-US" sz="3200" dirty="0">
                <a:latin typeface="Arial Narrow" panose="020B0606020202030204" pitchFamily="34" charset="0"/>
              </a:rPr>
              <a:t>” </a:t>
            </a:r>
            <a:r>
              <a:rPr lang="en-US" sz="3200" dirty="0" err="1">
                <a:latin typeface="Arial Narrow" panose="020B0606020202030204" pitchFamily="34" charset="0"/>
              </a:rPr>
              <a:t>werden</a:t>
            </a:r>
            <a:r>
              <a:rPr lang="en-US" sz="3200" dirty="0">
                <a:latin typeface="Arial Narrow" panose="020B0606020202030204" pitchFamily="34" charset="0"/>
              </a:rPr>
              <a:t>, </a:t>
            </a:r>
            <a:r>
              <a:rPr lang="en-US" sz="3200" dirty="0" err="1">
                <a:latin typeface="Arial Narrow" panose="020B0606020202030204" pitchFamily="34" charset="0"/>
              </a:rPr>
              <a:t>sofern</a:t>
            </a:r>
            <a:r>
              <a:rPr lang="en-US" sz="3200" dirty="0">
                <a:latin typeface="Arial Narrow" panose="020B0606020202030204" pitchFamily="34" charset="0"/>
              </a:rPr>
              <a:t>/</a:t>
            </a:r>
            <a:r>
              <a:rPr lang="en-US" sz="3200" dirty="0" err="1">
                <a:latin typeface="Arial Narrow" panose="020B0606020202030204" pitchFamily="34" charset="0"/>
              </a:rPr>
              <a:t>indem</a:t>
            </a:r>
            <a:r>
              <a:rPr lang="en-US" sz="3200" dirty="0">
                <a:latin typeface="Arial Narrow" panose="020B0606020202030204" pitchFamily="34" charset="0"/>
              </a:rPr>
              <a:t> Sie …</a:t>
            </a:r>
          </a:p>
          <a:p>
            <a:pPr algn="just"/>
            <a:endParaRPr lang="en-US" sz="2800" dirty="0">
              <a:latin typeface="Arial Narrow" panose="020B0606020202030204" pitchFamily="34" charset="0"/>
            </a:endParaRPr>
          </a:p>
          <a:p>
            <a:pPr marL="342900" indent="-342900" algn="just">
              <a:buFont typeface="Arial" panose="020B0604020202020204" pitchFamily="34" charset="0"/>
              <a:buChar char="•"/>
            </a:pPr>
            <a:r>
              <a:rPr lang="en-US" sz="2800" dirty="0" err="1">
                <a:latin typeface="Arial Narrow" panose="020B0606020202030204" pitchFamily="34" charset="0"/>
              </a:rPr>
              <a:t>Ihren</a:t>
            </a:r>
            <a:r>
              <a:rPr lang="en-US" sz="2800" dirty="0">
                <a:latin typeface="Arial Narrow" panose="020B0606020202030204" pitchFamily="34" charset="0"/>
              </a:rPr>
              <a:t> </a:t>
            </a:r>
            <a:r>
              <a:rPr lang="en-US" sz="2800" dirty="0" err="1">
                <a:latin typeface="Arial Narrow" panose="020B0606020202030204" pitchFamily="34" charset="0"/>
              </a:rPr>
              <a:t>Angestellten</a:t>
            </a:r>
            <a:r>
              <a:rPr lang="en-US" sz="2800" dirty="0">
                <a:latin typeface="Arial Narrow" panose="020B0606020202030204" pitchFamily="34" charset="0"/>
              </a:rPr>
              <a:t> </a:t>
            </a:r>
            <a:r>
              <a:rPr lang="en-US" sz="2800" dirty="0" err="1">
                <a:latin typeface="Arial Narrow" panose="020B0606020202030204" pitchFamily="34" charset="0"/>
              </a:rPr>
              <a:t>mit</a:t>
            </a:r>
            <a:r>
              <a:rPr lang="en-US" sz="2800" dirty="0">
                <a:latin typeface="Arial Narrow" panose="020B0606020202030204" pitchFamily="34" charset="0"/>
              </a:rPr>
              <a:t> ASS </a:t>
            </a:r>
            <a:r>
              <a:rPr lang="en-US" sz="2800" dirty="0" err="1">
                <a:latin typeface="Arial Narrow" panose="020B0606020202030204" pitchFamily="34" charset="0"/>
              </a:rPr>
              <a:t>besser</a:t>
            </a:r>
            <a:r>
              <a:rPr lang="en-US" sz="2800" dirty="0">
                <a:latin typeface="Arial Narrow" panose="020B0606020202030204" pitchFamily="34" charset="0"/>
              </a:rPr>
              <a:t> </a:t>
            </a:r>
            <a:r>
              <a:rPr lang="en-US" sz="2800" dirty="0" err="1">
                <a:latin typeface="Arial Narrow" panose="020B0606020202030204" pitchFamily="34" charset="0"/>
              </a:rPr>
              <a:t>kennenlernen</a:t>
            </a:r>
            <a:endParaRPr lang="en-US" sz="2800" dirty="0">
              <a:latin typeface="Arial Narrow" panose="020B0606020202030204" pitchFamily="34" charset="0"/>
            </a:endParaRPr>
          </a:p>
          <a:p>
            <a:pPr marL="342900" indent="-342900" algn="just">
              <a:buFont typeface="Arial" panose="020B0604020202020204" pitchFamily="34" charset="0"/>
              <a:buChar char="•"/>
            </a:pPr>
            <a:r>
              <a:rPr lang="en-US" sz="2800" dirty="0" err="1">
                <a:latin typeface="Arial Narrow" panose="020B0606020202030204" pitchFamily="34" charset="0"/>
              </a:rPr>
              <a:t>dessen</a:t>
            </a:r>
            <a:r>
              <a:rPr lang="en-US" sz="2800" dirty="0">
                <a:latin typeface="Arial Narrow" panose="020B0606020202030204" pitchFamily="34" charset="0"/>
              </a:rPr>
              <a:t> </a:t>
            </a:r>
            <a:r>
              <a:rPr lang="en-US" sz="2800" dirty="0" err="1">
                <a:latin typeface="Arial Narrow" panose="020B0606020202030204" pitchFamily="34" charset="0"/>
              </a:rPr>
              <a:t>persönliche</a:t>
            </a:r>
            <a:r>
              <a:rPr lang="en-US" sz="2800" dirty="0">
                <a:latin typeface="Arial Narrow" panose="020B0606020202030204" pitchFamily="34" charset="0"/>
              </a:rPr>
              <a:t> und/</a:t>
            </a:r>
            <a:r>
              <a:rPr lang="en-US" sz="2800" dirty="0" err="1">
                <a:latin typeface="Arial Narrow" panose="020B0606020202030204" pitchFamily="34" charset="0"/>
              </a:rPr>
              <a:t>oder</a:t>
            </a:r>
            <a:r>
              <a:rPr lang="en-US" sz="2800" dirty="0">
                <a:latin typeface="Arial Narrow" panose="020B0606020202030204" pitchFamily="34" charset="0"/>
              </a:rPr>
              <a:t> </a:t>
            </a:r>
            <a:r>
              <a:rPr lang="en-US" sz="2800" dirty="0" err="1">
                <a:latin typeface="Arial Narrow" panose="020B0606020202030204" pitchFamily="34" charset="0"/>
              </a:rPr>
              <a:t>einzigartige</a:t>
            </a:r>
            <a:r>
              <a:rPr lang="en-US" sz="2800" dirty="0">
                <a:latin typeface="Arial Narrow" panose="020B0606020202030204" pitchFamily="34" charset="0"/>
              </a:rPr>
              <a:t> </a:t>
            </a:r>
            <a:r>
              <a:rPr lang="en-US" sz="2800" dirty="0" err="1">
                <a:latin typeface="Arial Narrow" panose="020B0606020202030204" pitchFamily="34" charset="0"/>
              </a:rPr>
              <a:t>Mischung</a:t>
            </a:r>
            <a:r>
              <a:rPr lang="en-US" sz="2800" dirty="0">
                <a:latin typeface="Arial Narrow" panose="020B0606020202030204" pitchFamily="34" charset="0"/>
              </a:rPr>
              <a:t> </a:t>
            </a:r>
            <a:r>
              <a:rPr lang="en-US" sz="2800" dirty="0" err="1">
                <a:latin typeface="Arial Narrow" panose="020B0606020202030204" pitchFamily="34" charset="0"/>
              </a:rPr>
              <a:t>aus</a:t>
            </a:r>
            <a:r>
              <a:rPr lang="en-US" sz="2800" dirty="0">
                <a:latin typeface="Arial Narrow" panose="020B0606020202030204" pitchFamily="34" charset="0"/>
              </a:rPr>
              <a:t> </a:t>
            </a:r>
            <a:r>
              <a:rPr lang="en-US" sz="2800" dirty="0" err="1">
                <a:latin typeface="Arial Narrow" panose="020B0606020202030204" pitchFamily="34" charset="0"/>
              </a:rPr>
              <a:t>Stärken</a:t>
            </a:r>
            <a:r>
              <a:rPr lang="en-US" sz="2800" dirty="0">
                <a:latin typeface="Arial Narrow" panose="020B0606020202030204" pitchFamily="34" charset="0"/>
              </a:rPr>
              <a:t> und </a:t>
            </a:r>
            <a:r>
              <a:rPr lang="en-US" sz="2800" dirty="0" err="1">
                <a:latin typeface="Arial Narrow" panose="020B0606020202030204" pitchFamily="34" charset="0"/>
              </a:rPr>
              <a:t>Schwächen</a:t>
            </a:r>
            <a:r>
              <a:rPr lang="en-US" sz="2800" dirty="0">
                <a:latin typeface="Arial Narrow" panose="020B0606020202030204" pitchFamily="34" charset="0"/>
              </a:rPr>
              <a:t> </a:t>
            </a:r>
            <a:r>
              <a:rPr lang="en-US" sz="2800" dirty="0" err="1">
                <a:latin typeface="Arial Narrow" panose="020B0606020202030204" pitchFamily="34" charset="0"/>
              </a:rPr>
              <a:t>erkennen</a:t>
            </a:r>
            <a:r>
              <a:rPr lang="en-US" sz="2800" dirty="0">
                <a:latin typeface="Arial Narrow" panose="020B0606020202030204" pitchFamily="34" charset="0"/>
              </a:rPr>
              <a:t> und </a:t>
            </a:r>
            <a:r>
              <a:rPr lang="en-US" sz="2800" dirty="0" err="1">
                <a:latin typeface="Arial Narrow" panose="020B0606020202030204" pitchFamily="34" charset="0"/>
              </a:rPr>
              <a:t>damit</a:t>
            </a:r>
            <a:r>
              <a:rPr lang="en-US" sz="2800" dirty="0">
                <a:latin typeface="Arial Narrow" panose="020B0606020202030204" pitchFamily="34" charset="0"/>
              </a:rPr>
              <a:t> </a:t>
            </a:r>
            <a:r>
              <a:rPr lang="en-US" sz="2800" dirty="0" err="1">
                <a:latin typeface="Arial Narrow" panose="020B0606020202030204" pitchFamily="34" charset="0"/>
              </a:rPr>
              <a:t>umzugehen</a:t>
            </a:r>
            <a:r>
              <a:rPr lang="en-US" sz="2800" dirty="0">
                <a:latin typeface="Arial Narrow" panose="020B0606020202030204" pitchFamily="34" charset="0"/>
              </a:rPr>
              <a:t> </a:t>
            </a:r>
            <a:r>
              <a:rPr lang="en-US" sz="2800" dirty="0" err="1">
                <a:latin typeface="Arial Narrow" panose="020B0606020202030204" pitchFamily="34" charset="0"/>
              </a:rPr>
              <a:t>wissen</a:t>
            </a:r>
            <a:endParaRPr lang="en-US" sz="2800" dirty="0">
              <a:latin typeface="Arial Narrow" panose="020B0606020202030204" pitchFamily="34" charset="0"/>
            </a:endParaRPr>
          </a:p>
          <a:p>
            <a:pPr marL="342900" indent="-342900" algn="just">
              <a:buFont typeface="Arial" panose="020B0604020202020204" pitchFamily="34" charset="0"/>
              <a:buChar char="•"/>
            </a:pPr>
            <a:r>
              <a:rPr lang="en-US" sz="2800" dirty="0" err="1">
                <a:latin typeface="Arial Narrow" panose="020B0606020202030204" pitchFamily="34" charset="0"/>
              </a:rPr>
              <a:t>diesen</a:t>
            </a:r>
            <a:r>
              <a:rPr lang="en-US" sz="2800" dirty="0">
                <a:latin typeface="Arial Narrow" panose="020B0606020202030204" pitchFamily="34" charset="0"/>
              </a:rPr>
              <a:t> </a:t>
            </a:r>
            <a:r>
              <a:rPr lang="en-US" sz="2800" dirty="0" err="1">
                <a:latin typeface="Arial Narrow" panose="020B0606020202030204" pitchFamily="34" charset="0"/>
              </a:rPr>
              <a:t>Angestellten</a:t>
            </a:r>
            <a:r>
              <a:rPr lang="en-US" sz="2800" dirty="0">
                <a:latin typeface="Arial Narrow" panose="020B0606020202030204" pitchFamily="34" charset="0"/>
              </a:rPr>
              <a:t> die </a:t>
            </a:r>
            <a:r>
              <a:rPr lang="en-US" sz="2800" dirty="0" err="1">
                <a:latin typeface="Arial Narrow" panose="020B0606020202030204" pitchFamily="34" charset="0"/>
              </a:rPr>
              <a:t>nötige</a:t>
            </a:r>
            <a:r>
              <a:rPr lang="en-US" sz="2800" dirty="0">
                <a:latin typeface="Arial Narrow" panose="020B0606020202030204" pitchFamily="34" charset="0"/>
              </a:rPr>
              <a:t> </a:t>
            </a:r>
            <a:r>
              <a:rPr lang="en-US" sz="2800" dirty="0" err="1">
                <a:latin typeface="Arial Narrow" panose="020B0606020202030204" pitchFamily="34" charset="0"/>
              </a:rPr>
              <a:t>innerbetriebliche</a:t>
            </a:r>
            <a:r>
              <a:rPr lang="en-US" sz="2800" dirty="0">
                <a:latin typeface="Arial Narrow" panose="020B0606020202030204" pitchFamily="34" charset="0"/>
              </a:rPr>
              <a:t> </a:t>
            </a:r>
            <a:r>
              <a:rPr lang="en-US" sz="2800" dirty="0" err="1">
                <a:latin typeface="Arial Narrow" panose="020B0606020202030204" pitchFamily="34" charset="0"/>
              </a:rPr>
              <a:t>Orientierung</a:t>
            </a:r>
            <a:r>
              <a:rPr lang="en-US" sz="2800" dirty="0">
                <a:latin typeface="Arial Narrow" panose="020B0606020202030204" pitchFamily="34" charset="0"/>
              </a:rPr>
              <a:t> </a:t>
            </a:r>
            <a:r>
              <a:rPr lang="en-US" sz="2800" dirty="0" err="1">
                <a:latin typeface="Arial Narrow" panose="020B0606020202030204" pitchFamily="34" charset="0"/>
              </a:rPr>
              <a:t>verschaffen</a:t>
            </a:r>
            <a:r>
              <a:rPr lang="en-US" sz="2800" dirty="0">
                <a:latin typeface="Arial Narrow" panose="020B0606020202030204" pitchFamily="34" charset="0"/>
              </a:rPr>
              <a:t> und </a:t>
            </a:r>
            <a:r>
              <a:rPr lang="en-US" sz="2800" dirty="0" err="1">
                <a:latin typeface="Arial Narrow" panose="020B0606020202030204" pitchFamily="34" charset="0"/>
              </a:rPr>
              <a:t>sie</a:t>
            </a:r>
            <a:r>
              <a:rPr lang="en-US" sz="2800" dirty="0">
                <a:latin typeface="Arial Narrow" panose="020B0606020202030204" pitchFamily="34" charset="0"/>
              </a:rPr>
              <a:t> auf </a:t>
            </a:r>
            <a:r>
              <a:rPr lang="en-US" sz="2800" dirty="0" err="1">
                <a:latin typeface="Arial Narrow" panose="020B0606020202030204" pitchFamily="34" charset="0"/>
              </a:rPr>
              <a:t>angemessene</a:t>
            </a:r>
            <a:r>
              <a:rPr lang="en-US" sz="2800" dirty="0">
                <a:latin typeface="Arial Narrow" panose="020B0606020202030204" pitchFamily="34" charset="0"/>
              </a:rPr>
              <a:t> Weise in </a:t>
            </a:r>
            <a:r>
              <a:rPr lang="en-US" sz="2800" dirty="0" err="1">
                <a:latin typeface="Arial Narrow" panose="020B0606020202030204" pitchFamily="34" charset="0"/>
              </a:rPr>
              <a:t>ihre</a:t>
            </a:r>
            <a:r>
              <a:rPr lang="en-US" sz="2800" dirty="0">
                <a:latin typeface="Arial Narrow" panose="020B0606020202030204" pitchFamily="34" charset="0"/>
              </a:rPr>
              <a:t> </a:t>
            </a:r>
            <a:r>
              <a:rPr lang="en-US" sz="2800" dirty="0" err="1">
                <a:latin typeface="Arial Narrow" panose="020B0606020202030204" pitchFamily="34" charset="0"/>
              </a:rPr>
              <a:t>spezfischen</a:t>
            </a:r>
            <a:r>
              <a:rPr lang="en-US" sz="2800" dirty="0">
                <a:latin typeface="Arial Narrow" panose="020B0606020202030204" pitchFamily="34" charset="0"/>
              </a:rPr>
              <a:t> </a:t>
            </a:r>
            <a:r>
              <a:rPr lang="en-US" sz="2800" dirty="0" err="1">
                <a:latin typeface="Arial Narrow" panose="020B0606020202030204" pitchFamily="34" charset="0"/>
              </a:rPr>
              <a:t>Aufgaben</a:t>
            </a:r>
            <a:r>
              <a:rPr lang="en-US" sz="2800" dirty="0">
                <a:latin typeface="Arial Narrow" panose="020B0606020202030204" pitchFamily="34" charset="0"/>
              </a:rPr>
              <a:t> </a:t>
            </a:r>
            <a:r>
              <a:rPr lang="en-US" sz="2800" dirty="0" err="1">
                <a:latin typeface="Arial Narrow" panose="020B0606020202030204" pitchFamily="34" charset="0"/>
              </a:rPr>
              <a:t>einschulen</a:t>
            </a:r>
            <a:endParaRPr lang="en-US" sz="2800" dirty="0">
              <a:latin typeface="Arial Narrow" panose="020B0606020202030204" pitchFamily="34" charset="0"/>
            </a:endParaRPr>
          </a:p>
          <a:p>
            <a:pPr marL="342900" indent="-342900" algn="just">
              <a:buFont typeface="Arial" panose="020B0604020202020204" pitchFamily="34" charset="0"/>
              <a:buChar char="•"/>
            </a:pPr>
            <a:r>
              <a:rPr lang="en-US" sz="2800" dirty="0" err="1">
                <a:latin typeface="Arial Narrow" panose="020B0606020202030204" pitchFamily="34" charset="0"/>
              </a:rPr>
              <a:t>eine</a:t>
            </a:r>
            <a:r>
              <a:rPr lang="en-US" sz="2800" dirty="0">
                <a:latin typeface="Arial Narrow" panose="020B0606020202030204" pitchFamily="34" charset="0"/>
              </a:rPr>
              <a:t> </a:t>
            </a:r>
            <a:r>
              <a:rPr lang="en-US" sz="2800" dirty="0" err="1">
                <a:latin typeface="Arial Narrow" panose="020B0606020202030204" pitchFamily="34" charset="0"/>
              </a:rPr>
              <a:t>Autismus-freundliche</a:t>
            </a:r>
            <a:r>
              <a:rPr lang="en-US" sz="2800" dirty="0">
                <a:latin typeface="Arial Narrow" panose="020B0606020202030204" pitchFamily="34" charset="0"/>
              </a:rPr>
              <a:t> </a:t>
            </a:r>
            <a:r>
              <a:rPr lang="en-US" sz="2800" dirty="0" err="1">
                <a:latin typeface="Arial Narrow" panose="020B0606020202030204" pitchFamily="34" charset="0"/>
              </a:rPr>
              <a:t>Umgebung</a:t>
            </a:r>
            <a:r>
              <a:rPr lang="en-US" sz="2800" dirty="0">
                <a:latin typeface="Arial Narrow" panose="020B0606020202030204" pitchFamily="34" charset="0"/>
              </a:rPr>
              <a:t> </a:t>
            </a:r>
            <a:r>
              <a:rPr lang="en-US" sz="2800" dirty="0" err="1">
                <a:latin typeface="Arial Narrow" panose="020B0606020202030204" pitchFamily="34" charset="0"/>
              </a:rPr>
              <a:t>einrichten</a:t>
            </a:r>
            <a:endParaRPr lang="en-US" sz="2800" dirty="0">
              <a:latin typeface="Arial Narrow" panose="020B0606020202030204" pitchFamily="34" charset="0"/>
            </a:endParaRPr>
          </a:p>
          <a:p>
            <a:pPr marL="342900" indent="-342900" algn="just">
              <a:buFont typeface="Arial" panose="020B0604020202020204" pitchFamily="34" charset="0"/>
              <a:buChar char="•"/>
            </a:pPr>
            <a:r>
              <a:rPr lang="en-GB" sz="2800" dirty="0">
                <a:latin typeface="Arial Narrow" panose="020B0606020202030204" pitchFamily="34" charset="0"/>
              </a:rPr>
              <a:t>Maximise</a:t>
            </a:r>
            <a:r>
              <a:rPr lang="en-US" sz="2800" dirty="0">
                <a:latin typeface="Arial Narrow" panose="020B0606020202030204" pitchFamily="34" charset="0"/>
              </a:rPr>
              <a:t> your company’s existing support systems.</a:t>
            </a:r>
          </a:p>
          <a:p>
            <a:pPr marL="342900" indent="-342900" algn="just">
              <a:buFont typeface="Arial" panose="020B0604020202020204" pitchFamily="34" charset="0"/>
              <a:buChar char="•"/>
            </a:pPr>
            <a:r>
              <a:rPr lang="en-US" sz="2800" dirty="0">
                <a:latin typeface="Arial Narrow" panose="020B0606020202030204" pitchFamily="34" charset="0"/>
              </a:rPr>
              <a:t>Give clear direction and performance feedback.</a:t>
            </a:r>
          </a:p>
        </p:txBody>
      </p:sp>
    </p:spTree>
    <p:extLst>
      <p:ext uri="{BB962C8B-B14F-4D97-AF65-F5344CB8AC3E}">
        <p14:creationId xmlns:p14="http://schemas.microsoft.com/office/powerpoint/2010/main" val="3681697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13</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r>
              <a:rPr lang="en-US" sz="2800" dirty="0">
                <a:latin typeface="Arial Narrow" panose="020B0606020202030204" pitchFamily="34" charset="0"/>
              </a:rPr>
              <a:t>2015 </a:t>
            </a:r>
            <a:r>
              <a:rPr lang="en-US" sz="2800" dirty="0" err="1">
                <a:latin typeface="Arial Narrow" panose="020B0606020202030204" pitchFamily="34" charset="0"/>
              </a:rPr>
              <a:t>hatte</a:t>
            </a:r>
            <a:r>
              <a:rPr lang="en-US" sz="2800" dirty="0">
                <a:latin typeface="Arial Narrow" panose="020B0606020202030204" pitchFamily="34" charset="0"/>
              </a:rPr>
              <a:t> </a:t>
            </a:r>
            <a:r>
              <a:rPr lang="en-US" sz="2800" dirty="0" err="1">
                <a:latin typeface="Arial Narrow" panose="020B0606020202030204" pitchFamily="34" charset="0"/>
              </a:rPr>
              <a:t>zunächst</a:t>
            </a:r>
            <a:r>
              <a:rPr lang="en-US" sz="2800" dirty="0">
                <a:latin typeface="Arial Narrow" panose="020B0606020202030204" pitchFamily="34" charset="0"/>
              </a:rPr>
              <a:t> Microsoft </a:t>
            </a:r>
            <a:r>
              <a:rPr lang="en-US" sz="2800" dirty="0" err="1">
                <a:latin typeface="Arial Narrow" panose="020B0606020202030204" pitchFamily="34" charset="0"/>
              </a:rPr>
              <a:t>angekündigt</a:t>
            </a:r>
            <a:r>
              <a:rPr lang="en-US" sz="2800" dirty="0">
                <a:latin typeface="Arial Narrow" panose="020B0606020202030204" pitchFamily="34" charset="0"/>
              </a:rPr>
              <a:t>, </a:t>
            </a:r>
            <a:r>
              <a:rPr lang="en-US" sz="2800" dirty="0" err="1">
                <a:latin typeface="Arial Narrow" panose="020B0606020202030204" pitchFamily="34" charset="0"/>
              </a:rPr>
              <a:t>ein</a:t>
            </a:r>
            <a:r>
              <a:rPr lang="en-US" sz="2800" dirty="0">
                <a:latin typeface="Arial Narrow" panose="020B0606020202030204" pitchFamily="34" charset="0"/>
              </a:rPr>
              <a:t> </a:t>
            </a:r>
            <a:r>
              <a:rPr lang="en-US" sz="2800" dirty="0" err="1">
                <a:latin typeface="Arial Narrow" panose="020B0606020202030204" pitchFamily="34" charset="0"/>
              </a:rPr>
              <a:t>Pilotprogramm</a:t>
            </a:r>
            <a:r>
              <a:rPr lang="en-US" sz="2800" dirty="0">
                <a:latin typeface="Arial Narrow" panose="020B0606020202030204" pitchFamily="34" charset="0"/>
              </a:rPr>
              <a:t> </a:t>
            </a:r>
            <a:r>
              <a:rPr lang="en-US" sz="2800" dirty="0" err="1">
                <a:latin typeface="Arial Narrow" panose="020B0606020202030204" pitchFamily="34" charset="0"/>
              </a:rPr>
              <a:t>zur</a:t>
            </a:r>
            <a:r>
              <a:rPr lang="en-US" sz="2800" dirty="0">
                <a:latin typeface="Arial Narrow" panose="020B0606020202030204" pitchFamily="34" charset="0"/>
              </a:rPr>
              <a:t> </a:t>
            </a:r>
            <a:r>
              <a:rPr lang="en-US" sz="2800" dirty="0" err="1">
                <a:latin typeface="Arial Narrow" panose="020B0606020202030204" pitchFamily="34" charset="0"/>
              </a:rPr>
              <a:t>Anstellung</a:t>
            </a:r>
            <a:r>
              <a:rPr lang="en-US" sz="2800" dirty="0">
                <a:latin typeface="Arial Narrow" panose="020B0606020202030204" pitchFamily="34" charset="0"/>
              </a:rPr>
              <a:t> von Menschen </a:t>
            </a:r>
            <a:r>
              <a:rPr lang="en-US" sz="2800" dirty="0" err="1">
                <a:latin typeface="Arial Narrow" panose="020B0606020202030204" pitchFamily="34" charset="0"/>
              </a:rPr>
              <a:t>mit</a:t>
            </a:r>
            <a:r>
              <a:rPr lang="en-US" sz="2800" dirty="0">
                <a:latin typeface="Arial Narrow" panose="020B0606020202030204" pitchFamily="34" charset="0"/>
              </a:rPr>
              <a:t> </a:t>
            </a:r>
            <a:r>
              <a:rPr lang="en-US" sz="2800" dirty="0" err="1">
                <a:latin typeface="Arial Narrow" panose="020B0606020202030204" pitchFamily="34" charset="0"/>
              </a:rPr>
              <a:t>Autismus</a:t>
            </a:r>
            <a:r>
              <a:rPr lang="en-US" sz="2800" dirty="0">
                <a:latin typeface="Arial Narrow" panose="020B0606020202030204" pitchFamily="34" charset="0"/>
              </a:rPr>
              <a:t> </a:t>
            </a:r>
            <a:r>
              <a:rPr lang="en-US" sz="2800" dirty="0" err="1">
                <a:latin typeface="Arial Narrow" panose="020B0606020202030204" pitchFamily="34" charset="0"/>
              </a:rPr>
              <a:t>starten</a:t>
            </a:r>
            <a:r>
              <a:rPr lang="en-US" sz="2800" dirty="0">
                <a:latin typeface="Arial Narrow" panose="020B0606020202030204" pitchFamily="34" charset="0"/>
              </a:rPr>
              <a:t> </a:t>
            </a:r>
            <a:r>
              <a:rPr lang="en-US" sz="2800" dirty="0" err="1">
                <a:latin typeface="Arial Narrow" panose="020B0606020202030204" pitchFamily="34" charset="0"/>
              </a:rPr>
              <a:t>zu</a:t>
            </a:r>
            <a:r>
              <a:rPr lang="en-US" sz="2800" dirty="0">
                <a:latin typeface="Arial Narrow" panose="020B0606020202030204" pitchFamily="34" charset="0"/>
              </a:rPr>
              <a:t> </a:t>
            </a:r>
            <a:r>
              <a:rPr lang="en-US" sz="2800" dirty="0" err="1">
                <a:latin typeface="Arial Narrow" panose="020B0606020202030204" pitchFamily="34" charset="0"/>
              </a:rPr>
              <a:t>wollen</a:t>
            </a:r>
            <a:r>
              <a:rPr lang="en-US" sz="2800" dirty="0">
                <a:latin typeface="Arial Narrow" panose="020B0606020202030204" pitchFamily="34" charset="0"/>
              </a:rPr>
              <a:t>. Der deutsche Software-</a:t>
            </a:r>
            <a:r>
              <a:rPr lang="en-US" sz="2800" dirty="0" err="1">
                <a:latin typeface="Arial Narrow" panose="020B0606020202030204" pitchFamily="34" charset="0"/>
              </a:rPr>
              <a:t>Hersteller</a:t>
            </a:r>
            <a:r>
              <a:rPr lang="en-US" sz="2800" dirty="0">
                <a:latin typeface="Arial Narrow" panose="020B0606020202030204" pitchFamily="34" charset="0"/>
              </a:rPr>
              <a:t> SAP </a:t>
            </a:r>
            <a:r>
              <a:rPr lang="en-US" sz="2800" dirty="0" err="1">
                <a:latin typeface="Arial Narrow" panose="020B0606020202030204" pitchFamily="34" charset="0"/>
              </a:rPr>
              <a:t>zog</a:t>
            </a:r>
            <a:r>
              <a:rPr lang="en-US" sz="2800" dirty="0">
                <a:latin typeface="Arial Narrow" panose="020B0606020202030204" pitchFamily="34" charset="0"/>
              </a:rPr>
              <a:t> </a:t>
            </a:r>
            <a:r>
              <a:rPr lang="en-US" sz="2800" dirty="0" err="1">
                <a:latin typeface="Arial Narrow" panose="020B0606020202030204" pitchFamily="34" charset="0"/>
              </a:rPr>
              <a:t>diesbezüglich</a:t>
            </a:r>
            <a:r>
              <a:rPr lang="en-US" sz="2800" dirty="0">
                <a:latin typeface="Arial Narrow" panose="020B0606020202030204" pitchFamily="34" charset="0"/>
              </a:rPr>
              <a:t> bald </a:t>
            </a:r>
            <a:r>
              <a:rPr lang="en-US" sz="2800" dirty="0" err="1">
                <a:latin typeface="Arial Narrow" panose="020B0606020202030204" pitchFamily="34" charset="0"/>
              </a:rPr>
              <a:t>nach</a:t>
            </a:r>
            <a:r>
              <a:rPr lang="en-US" sz="2800" dirty="0">
                <a:latin typeface="Arial Narrow" panose="020B0606020202030204" pitchFamily="34" charset="0"/>
              </a:rPr>
              <a:t>. Auch </a:t>
            </a:r>
            <a:r>
              <a:rPr lang="en-US" sz="2800" dirty="0" err="1">
                <a:latin typeface="Arial Narrow" panose="020B0606020202030204" pitchFamily="34" charset="0"/>
              </a:rPr>
              <a:t>andere</a:t>
            </a:r>
            <a:r>
              <a:rPr lang="en-US" sz="2800" dirty="0">
                <a:latin typeface="Arial Narrow" panose="020B0606020202030204" pitchFamily="34" charset="0"/>
              </a:rPr>
              <a:t> (</a:t>
            </a:r>
            <a:r>
              <a:rPr lang="en-US" sz="2800" dirty="0" err="1">
                <a:latin typeface="Arial Narrow" panose="020B0606020202030204" pitchFamily="34" charset="0"/>
              </a:rPr>
              <a:t>große</a:t>
            </a:r>
            <a:r>
              <a:rPr lang="en-US" sz="2800" dirty="0">
                <a:latin typeface="Arial Narrow" panose="020B0606020202030204" pitchFamily="34" charset="0"/>
              </a:rPr>
              <a:t>) </a:t>
            </a:r>
            <a:r>
              <a:rPr lang="en-US" sz="2800" dirty="0" err="1">
                <a:latin typeface="Arial Narrow" panose="020B0606020202030204" pitchFamily="34" charset="0"/>
              </a:rPr>
              <a:t>Unternehmen</a:t>
            </a:r>
            <a:r>
              <a:rPr lang="en-US" sz="2800" dirty="0">
                <a:latin typeface="Arial Narrow" panose="020B0606020202030204" pitchFamily="34" charset="0"/>
              </a:rPr>
              <a:t> </a:t>
            </a:r>
            <a:r>
              <a:rPr lang="en-US" sz="2800" dirty="0" err="1">
                <a:latin typeface="Arial Narrow" panose="020B0606020202030204" pitchFamily="34" charset="0"/>
              </a:rPr>
              <a:t>folgten</a:t>
            </a:r>
            <a:r>
              <a:rPr lang="en-US" sz="2800" dirty="0">
                <a:latin typeface="Arial Narrow" panose="020B0606020202030204" pitchFamily="34" charset="0"/>
              </a:rPr>
              <a:t> </a:t>
            </a:r>
            <a:r>
              <a:rPr lang="en-US" sz="2800" dirty="0" err="1">
                <a:latin typeface="Arial Narrow" panose="020B0606020202030204" pitchFamily="34" charset="0"/>
              </a:rPr>
              <a:t>diesen</a:t>
            </a:r>
            <a:r>
              <a:rPr lang="en-US" sz="2800" dirty="0">
                <a:latin typeface="Arial Narrow" panose="020B0606020202030204" pitchFamily="34" charset="0"/>
              </a:rPr>
              <a:t> </a:t>
            </a:r>
            <a:r>
              <a:rPr lang="en-US" sz="2800" dirty="0" err="1">
                <a:latin typeface="Arial Narrow" panose="020B0606020202030204" pitchFamily="34" charset="0"/>
              </a:rPr>
              <a:t>Beispielen</a:t>
            </a:r>
            <a:r>
              <a:rPr lang="en-US" sz="2800" dirty="0">
                <a:latin typeface="Arial Narrow" panose="020B0606020202030204" pitchFamily="34" charset="0"/>
              </a:rPr>
              <a:t>.</a:t>
            </a:r>
          </a:p>
          <a:p>
            <a:pPr algn="ctr"/>
            <a:r>
              <a:rPr lang="en-US" sz="2800" dirty="0">
                <a:latin typeface="Arial Narrow" panose="020B0606020202030204" pitchFamily="34" charset="0"/>
              </a:rPr>
              <a:t>Man </a:t>
            </a:r>
            <a:r>
              <a:rPr lang="en-US" sz="2800" dirty="0" err="1">
                <a:latin typeface="Arial Narrow" panose="020B0606020202030204" pitchFamily="34" charset="0"/>
              </a:rPr>
              <a:t>kann</a:t>
            </a:r>
            <a:r>
              <a:rPr lang="en-US" sz="2800" dirty="0">
                <a:latin typeface="Arial Narrow" panose="020B0606020202030204" pitchFamily="34" charset="0"/>
              </a:rPr>
              <a:t> </a:t>
            </a:r>
            <a:r>
              <a:rPr lang="en-US" sz="2800" dirty="0" err="1">
                <a:latin typeface="Arial Narrow" panose="020B0606020202030204" pitchFamily="34" charset="0"/>
              </a:rPr>
              <a:t>zu</a:t>
            </a:r>
            <a:r>
              <a:rPr lang="en-US" sz="2800" dirty="0">
                <a:latin typeface="Arial Narrow" panose="020B0606020202030204" pitchFamily="34" charset="0"/>
              </a:rPr>
              <a:t> </a:t>
            </a:r>
            <a:r>
              <a:rPr lang="en-US" sz="2800" dirty="0" err="1">
                <a:latin typeface="Arial Narrow" panose="020B0606020202030204" pitchFamily="34" charset="0"/>
              </a:rPr>
              <a:t>diesen</a:t>
            </a:r>
            <a:r>
              <a:rPr lang="en-US" sz="2800" dirty="0">
                <a:latin typeface="Arial Narrow" panose="020B0606020202030204" pitchFamily="34" charset="0"/>
              </a:rPr>
              <a:t> </a:t>
            </a:r>
            <a:r>
              <a:rPr lang="en-US" sz="2800" dirty="0" err="1">
                <a:latin typeface="Arial Narrow" panose="020B0606020202030204" pitchFamily="34" charset="0"/>
              </a:rPr>
              <a:t>Unternehmen</a:t>
            </a:r>
            <a:r>
              <a:rPr lang="en-US" sz="2800" dirty="0">
                <a:latin typeface="Arial Narrow" panose="020B0606020202030204" pitchFamily="34" charset="0"/>
              </a:rPr>
              <a:t> </a:t>
            </a:r>
            <a:r>
              <a:rPr lang="en-US" sz="2800" dirty="0" err="1">
                <a:latin typeface="Arial Narrow" panose="020B0606020202030204" pitchFamily="34" charset="0"/>
              </a:rPr>
              <a:t>stehen</a:t>
            </a:r>
            <a:r>
              <a:rPr lang="en-US" sz="2800" dirty="0">
                <a:latin typeface="Arial Narrow" panose="020B0606020202030204" pitchFamily="34" charset="0"/>
              </a:rPr>
              <a:t>, </a:t>
            </a:r>
            <a:r>
              <a:rPr lang="en-US" sz="2800" dirty="0" err="1">
                <a:latin typeface="Arial Narrow" panose="020B0606020202030204" pitchFamily="34" charset="0"/>
              </a:rPr>
              <a:t>wie</a:t>
            </a:r>
            <a:r>
              <a:rPr lang="en-US" sz="2800" dirty="0">
                <a:latin typeface="Arial Narrow" panose="020B0606020202030204" pitchFamily="34" charset="0"/>
              </a:rPr>
              <a:t> man will. Menschen auf dem </a:t>
            </a:r>
            <a:r>
              <a:rPr lang="en-US" sz="2800" dirty="0" err="1">
                <a:latin typeface="Arial Narrow" panose="020B0606020202030204" pitchFamily="34" charset="0"/>
              </a:rPr>
              <a:t>Autismus</a:t>
            </a:r>
            <a:r>
              <a:rPr lang="en-US" sz="2800" dirty="0">
                <a:latin typeface="Arial Narrow" panose="020B0606020202030204" pitchFamily="34" charset="0"/>
              </a:rPr>
              <a:t>-Spektrum die Chance </a:t>
            </a:r>
            <a:r>
              <a:rPr lang="en-US" sz="2800" dirty="0" err="1">
                <a:latin typeface="Arial Narrow" panose="020B0606020202030204" pitchFamily="34" charset="0"/>
              </a:rPr>
              <a:t>zu</a:t>
            </a:r>
            <a:r>
              <a:rPr lang="en-US" sz="2800" dirty="0">
                <a:latin typeface="Arial Narrow" panose="020B0606020202030204" pitchFamily="34" charset="0"/>
              </a:rPr>
              <a:t> </a:t>
            </a:r>
            <a:r>
              <a:rPr lang="en-US" sz="2800" dirty="0" err="1">
                <a:latin typeface="Arial Narrow" panose="020B0606020202030204" pitchFamily="34" charset="0"/>
              </a:rPr>
              <a:t>geben</a:t>
            </a:r>
            <a:r>
              <a:rPr lang="en-US" sz="2800" dirty="0">
                <a:latin typeface="Arial Narrow" panose="020B0606020202030204" pitchFamily="34" charset="0"/>
              </a:rPr>
              <a:t>, </a:t>
            </a:r>
            <a:r>
              <a:rPr lang="en-US" sz="2800" dirty="0" err="1">
                <a:latin typeface="Arial Narrow" panose="020B0606020202030204" pitchFamily="34" charset="0"/>
              </a:rPr>
              <a:t>ihre</a:t>
            </a:r>
            <a:r>
              <a:rPr lang="en-US" sz="2800" dirty="0">
                <a:latin typeface="Arial Narrow" panose="020B0606020202030204" pitchFamily="34" charset="0"/>
              </a:rPr>
              <a:t> </a:t>
            </a:r>
            <a:r>
              <a:rPr lang="en-US" sz="2800" dirty="0" err="1">
                <a:latin typeface="Arial Narrow" panose="020B0606020202030204" pitchFamily="34" charset="0"/>
              </a:rPr>
              <a:t>Fähigkeiten</a:t>
            </a:r>
            <a:r>
              <a:rPr lang="en-US" sz="2800" dirty="0">
                <a:latin typeface="Arial Narrow" panose="020B0606020202030204" pitchFamily="34" charset="0"/>
              </a:rPr>
              <a:t> und </a:t>
            </a:r>
            <a:r>
              <a:rPr lang="en-US" sz="2800" dirty="0" err="1">
                <a:latin typeface="Arial Narrow" panose="020B0606020202030204" pitchFamily="34" charset="0"/>
              </a:rPr>
              <a:t>Talente</a:t>
            </a:r>
            <a:r>
              <a:rPr lang="en-US" sz="2800" dirty="0">
                <a:latin typeface="Arial Narrow" panose="020B0606020202030204" pitchFamily="34" charset="0"/>
              </a:rPr>
              <a:t> </a:t>
            </a:r>
            <a:r>
              <a:rPr lang="en-US" sz="2800" dirty="0" err="1">
                <a:latin typeface="Arial Narrow" panose="020B0606020202030204" pitchFamily="34" charset="0"/>
              </a:rPr>
              <a:t>unter</a:t>
            </a:r>
            <a:r>
              <a:rPr lang="en-US" sz="2800" dirty="0">
                <a:latin typeface="Arial Narrow" panose="020B0606020202030204" pitchFamily="34" charset="0"/>
              </a:rPr>
              <a:t> </a:t>
            </a:r>
            <a:r>
              <a:rPr lang="en-US" sz="2800" dirty="0" err="1">
                <a:latin typeface="Arial Narrow" panose="020B0606020202030204" pitchFamily="34" charset="0"/>
              </a:rPr>
              <a:t>Beweis</a:t>
            </a:r>
            <a:r>
              <a:rPr lang="en-US" sz="2800" dirty="0">
                <a:latin typeface="Arial Narrow" panose="020B0606020202030204" pitchFamily="34" charset="0"/>
              </a:rPr>
              <a:t> </a:t>
            </a:r>
            <a:r>
              <a:rPr lang="en-US" sz="2800" dirty="0" err="1">
                <a:latin typeface="Arial Narrow" panose="020B0606020202030204" pitchFamily="34" charset="0"/>
              </a:rPr>
              <a:t>zu</a:t>
            </a:r>
            <a:r>
              <a:rPr lang="en-US" sz="2800" dirty="0">
                <a:latin typeface="Arial Narrow" panose="020B0606020202030204" pitchFamily="34" charset="0"/>
              </a:rPr>
              <a:t> </a:t>
            </a:r>
            <a:r>
              <a:rPr lang="en-US" sz="2800" dirty="0" err="1">
                <a:latin typeface="Arial Narrow" panose="020B0606020202030204" pitchFamily="34" charset="0"/>
              </a:rPr>
              <a:t>stellen</a:t>
            </a:r>
            <a:r>
              <a:rPr lang="en-US" sz="2800" dirty="0">
                <a:latin typeface="Arial Narrow" panose="020B0606020202030204" pitchFamily="34" charset="0"/>
              </a:rPr>
              <a:t>, war für </a:t>
            </a:r>
            <a:r>
              <a:rPr lang="en-US" sz="2800" dirty="0" err="1">
                <a:latin typeface="Arial Narrow" panose="020B0606020202030204" pitchFamily="34" charset="0"/>
              </a:rPr>
              <a:t>diese</a:t>
            </a:r>
            <a:r>
              <a:rPr lang="en-US" sz="2800" dirty="0">
                <a:latin typeface="Arial Narrow" panose="020B0606020202030204" pitchFamily="34" charset="0"/>
              </a:rPr>
              <a:t> </a:t>
            </a:r>
            <a:r>
              <a:rPr lang="en-US" sz="2800" dirty="0" err="1">
                <a:latin typeface="Arial Narrow" panose="020B0606020202030204" pitchFamily="34" charset="0"/>
              </a:rPr>
              <a:t>selbst</a:t>
            </a:r>
            <a:r>
              <a:rPr lang="en-US" sz="2800" dirty="0">
                <a:latin typeface="Arial Narrow" panose="020B0606020202030204" pitchFamily="34" charset="0"/>
              </a:rPr>
              <a:t> </a:t>
            </a:r>
            <a:r>
              <a:rPr lang="en-US" sz="2800" dirty="0" err="1">
                <a:latin typeface="Arial Narrow" panose="020B0606020202030204" pitchFamily="34" charset="0"/>
              </a:rPr>
              <a:t>ein</a:t>
            </a:r>
            <a:r>
              <a:rPr lang="en-US" sz="2800" dirty="0">
                <a:latin typeface="Arial Narrow" panose="020B0606020202030204" pitchFamily="34" charset="0"/>
              </a:rPr>
              <a:t> </a:t>
            </a:r>
            <a:r>
              <a:rPr lang="en-US" sz="2800" dirty="0" err="1">
                <a:latin typeface="Arial Narrow" panose="020B0606020202030204" pitchFamily="34" charset="0"/>
              </a:rPr>
              <a:t>großer</a:t>
            </a:r>
            <a:r>
              <a:rPr lang="en-US" sz="2800" dirty="0">
                <a:latin typeface="Arial Narrow" panose="020B0606020202030204" pitchFamily="34" charset="0"/>
              </a:rPr>
              <a:t> </a:t>
            </a:r>
            <a:r>
              <a:rPr lang="en-US" sz="2800" dirty="0" err="1">
                <a:latin typeface="Arial Narrow" panose="020B0606020202030204" pitchFamily="34" charset="0"/>
              </a:rPr>
              <a:t>Erfolg</a:t>
            </a:r>
            <a:r>
              <a:rPr lang="en-US" sz="2800" dirty="0">
                <a:latin typeface="Arial Narrow" panose="020B0606020202030204" pitchFamily="34" charset="0"/>
              </a:rPr>
              <a:t>.</a:t>
            </a:r>
          </a:p>
          <a:p>
            <a:pPr algn="ctr"/>
            <a:r>
              <a:rPr lang="en-US" sz="2800" dirty="0">
                <a:latin typeface="Arial Narrow" panose="020B0606020202030204" pitchFamily="34" charset="0"/>
              </a:rPr>
              <a:t>Lee Cowan von der </a:t>
            </a:r>
            <a:r>
              <a:rPr lang="en-US" sz="2800" dirty="0" err="1">
                <a:latin typeface="Arial Narrow" panose="020B0606020202030204" pitchFamily="34" charset="0"/>
              </a:rPr>
              <a:t>amerikanischen</a:t>
            </a:r>
            <a:r>
              <a:rPr lang="en-US" sz="2800" dirty="0">
                <a:latin typeface="Arial Narrow" panose="020B0606020202030204" pitchFamily="34" charset="0"/>
              </a:rPr>
              <a:t> “CBS Sunday Morning” Show hat </a:t>
            </a:r>
            <a:r>
              <a:rPr lang="en-US" sz="2800" dirty="0" err="1">
                <a:latin typeface="Arial Narrow" panose="020B0606020202030204" pitchFamily="34" charset="0"/>
              </a:rPr>
              <a:t>sich</a:t>
            </a:r>
            <a:r>
              <a:rPr lang="en-US" sz="2800" dirty="0">
                <a:latin typeface="Arial Narrow" panose="020B0606020202030204" pitchFamily="34" charset="0"/>
              </a:rPr>
              <a:t> </a:t>
            </a:r>
            <a:r>
              <a:rPr lang="en-US" sz="2800" dirty="0" err="1">
                <a:latin typeface="Arial Narrow" panose="020B0606020202030204" pitchFamily="34" charset="0"/>
              </a:rPr>
              <a:t>diese</a:t>
            </a:r>
            <a:r>
              <a:rPr lang="en-US" sz="2800" dirty="0">
                <a:latin typeface="Arial Narrow" panose="020B0606020202030204" pitchFamily="34" charset="0"/>
              </a:rPr>
              <a:t> </a:t>
            </a:r>
            <a:r>
              <a:rPr lang="en-US" sz="2800" dirty="0" err="1">
                <a:latin typeface="Arial Narrow" panose="020B0606020202030204" pitchFamily="34" charset="0"/>
              </a:rPr>
              <a:t>Arbeitsplätze</a:t>
            </a:r>
            <a:r>
              <a:rPr lang="en-US" sz="2800" dirty="0">
                <a:latin typeface="Arial Narrow" panose="020B0606020202030204" pitchFamily="34" charset="0"/>
              </a:rPr>
              <a:t> </a:t>
            </a:r>
            <a:r>
              <a:rPr lang="en-US" sz="2800" dirty="0" err="1">
                <a:latin typeface="Arial Narrow" panose="020B0606020202030204" pitchFamily="34" charset="0"/>
              </a:rPr>
              <a:t>genauer</a:t>
            </a:r>
            <a:r>
              <a:rPr lang="en-US" sz="2800" dirty="0">
                <a:latin typeface="Arial Narrow" panose="020B0606020202030204" pitchFamily="34" charset="0"/>
              </a:rPr>
              <a:t> </a:t>
            </a:r>
            <a:r>
              <a:rPr lang="en-US" sz="2800" dirty="0" err="1">
                <a:latin typeface="Arial Narrow" panose="020B0606020202030204" pitchFamily="34" charset="0"/>
              </a:rPr>
              <a:t>angeschaut</a:t>
            </a:r>
            <a:r>
              <a:rPr lang="en-US" sz="2800" dirty="0">
                <a:latin typeface="Arial Narrow" panose="020B0606020202030204" pitchFamily="34" charset="0"/>
              </a:rPr>
              <a:t>: </a:t>
            </a:r>
          </a:p>
          <a:p>
            <a:pPr algn="ctr"/>
            <a:endParaRPr lang="en-US" sz="2800" dirty="0">
              <a:latin typeface="Arial Narrow" panose="020B0606020202030204" pitchFamily="34" charset="0"/>
            </a:endParaRPr>
          </a:p>
          <a:p>
            <a:pPr algn="ctr"/>
            <a:r>
              <a:rPr lang="en-US" sz="2800" dirty="0">
                <a:latin typeface="Arial Narrow" panose="020B0606020202030204" pitchFamily="34" charset="0"/>
                <a:hlinkClick r:id="rId2">
                  <a:extLst>
                    <a:ext uri="{A12FA001-AC4F-418D-AE19-62706E023703}">
                      <ahyp:hlinkClr xmlns:ahyp="http://schemas.microsoft.com/office/drawing/2018/hyperlinkcolor" val="tx"/>
                    </a:ext>
                  </a:extLst>
                </a:hlinkClick>
              </a:rPr>
              <a:t>https://youtu.be/3b5OGx-v6A</a:t>
            </a:r>
            <a:r>
              <a:rPr lang="en-US" sz="2800" dirty="0">
                <a:latin typeface="Arial Narrow" panose="020B0606020202030204" pitchFamily="34" charset="0"/>
                <a:hlinkClick r:id="rId3">
                  <a:extLst>
                    <a:ext uri="{A12FA001-AC4F-418D-AE19-62706E023703}">
                      <ahyp:hlinkClr xmlns:ahyp="http://schemas.microsoft.com/office/drawing/2018/hyperlinkcolor" val="tx"/>
                    </a:ext>
                  </a:extLst>
                </a:hlinkClick>
              </a:rPr>
              <a:t>o</a:t>
            </a:r>
            <a:endParaRPr lang="en-US" sz="2800" dirty="0">
              <a:latin typeface="Arial Narrow" panose="020B0606020202030204" pitchFamily="34" charset="0"/>
            </a:endParaRPr>
          </a:p>
        </p:txBody>
      </p:sp>
    </p:spTree>
    <p:extLst>
      <p:ext uri="{BB962C8B-B14F-4D97-AF65-F5344CB8AC3E}">
        <p14:creationId xmlns:p14="http://schemas.microsoft.com/office/powerpoint/2010/main" val="28084778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14</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3986350" cy="1009651"/>
          </a:xfrm>
          <a:prstGeom prst="rect">
            <a:avLst/>
          </a:prstGeom>
          <a:solidFill>
            <a:srgbClr val="DEEBF8"/>
          </a:solidFill>
          <a:ln>
            <a:noFill/>
          </a:ln>
        </p:spPr>
        <p:txBody>
          <a:bodyPr spcFirstLastPara="1" wrap="square" lIns="121900" tIns="60933" rIns="121900" bIns="60933" anchor="ctr" anchorCtr="0">
            <a:noAutofit/>
          </a:bodyPr>
          <a:lstStyle/>
          <a:p>
            <a:pPr defTabSz="685800">
              <a:buClr>
                <a:srgbClr val="C00000"/>
              </a:buClr>
            </a:pPr>
            <a:endParaRPr lang="en-US" sz="4000" b="1" dirty="0">
              <a:solidFill>
                <a:prstClr val="black"/>
              </a:solidFill>
              <a:latin typeface="Arial Narrow" panose="020B0606020202030204" pitchFamily="34" charset="0"/>
            </a:endParaRPr>
          </a:p>
          <a:p>
            <a:pPr defTabSz="685800">
              <a:buClr>
                <a:srgbClr val="C00000"/>
              </a:buClr>
            </a:pPr>
            <a:r>
              <a:rPr lang="en-US" sz="4000" b="1" dirty="0" err="1">
                <a:solidFill>
                  <a:prstClr val="black"/>
                </a:solidFill>
                <a:latin typeface="Arial Narrow" panose="020B0606020202030204" pitchFamily="34" charset="0"/>
              </a:rPr>
              <a:t>Zeitmanagement</a:t>
            </a:r>
            <a:endParaRPr lang="en-US" sz="4000" b="1" dirty="0">
              <a:solidFill>
                <a:prstClr val="black"/>
              </a:solidFill>
              <a:latin typeface="Arial Narrow" panose="020B0606020202030204" pitchFamily="34" charset="0"/>
            </a:endParaRPr>
          </a:p>
          <a:p>
            <a:pPr defTabSz="685800">
              <a:buClr>
                <a:srgbClr val="C00000"/>
              </a:buClr>
            </a:pPr>
            <a:endParaRPr lang="en-US" sz="4000" b="1" dirty="0">
              <a:solidFill>
                <a:prstClr val="black"/>
              </a:solidFill>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457200" indent="-457200" algn="just">
              <a:buFont typeface="Arial" panose="020B0604020202020204" pitchFamily="34" charset="0"/>
              <a:buChar char="•"/>
            </a:pPr>
            <a:r>
              <a:rPr lang="en-US" sz="2400" dirty="0" err="1">
                <a:latin typeface="Arial Narrow" panose="020B0606020202030204" pitchFamily="34" charset="0"/>
              </a:rPr>
              <a:t>Größere</a:t>
            </a:r>
            <a:r>
              <a:rPr lang="en-US" sz="2400" dirty="0">
                <a:latin typeface="Arial Narrow" panose="020B0606020202030204" pitchFamily="34" charset="0"/>
              </a:rPr>
              <a:t> </a:t>
            </a:r>
            <a:r>
              <a:rPr lang="en-US" sz="2400" dirty="0" err="1">
                <a:latin typeface="Arial Narrow" panose="020B0606020202030204" pitchFamily="34" charset="0"/>
              </a:rPr>
              <a:t>Aufgabenbereiche</a:t>
            </a:r>
            <a:r>
              <a:rPr lang="en-US" sz="2400" dirty="0">
                <a:latin typeface="Arial Narrow" panose="020B0606020202030204" pitchFamily="34" charset="0"/>
              </a:rPr>
              <a:t> in </a:t>
            </a:r>
            <a:r>
              <a:rPr lang="en-US" sz="2400" dirty="0" err="1">
                <a:latin typeface="Arial Narrow" panose="020B0606020202030204" pitchFamily="34" charset="0"/>
              </a:rPr>
              <a:t>kleinere</a:t>
            </a:r>
            <a:r>
              <a:rPr lang="en-US" sz="2400" dirty="0">
                <a:latin typeface="Arial Narrow" panose="020B0606020202030204" pitchFamily="34" charset="0"/>
              </a:rPr>
              <a:t>, </a:t>
            </a:r>
            <a:r>
              <a:rPr lang="en-US" sz="2400" dirty="0" err="1">
                <a:latin typeface="Arial Narrow" panose="020B0606020202030204" pitchFamily="34" charset="0"/>
              </a:rPr>
              <a:t>übersichtliche</a:t>
            </a:r>
            <a:r>
              <a:rPr lang="en-US" sz="2400" dirty="0">
                <a:latin typeface="Arial Narrow" panose="020B0606020202030204" pitchFamily="34" charset="0"/>
              </a:rPr>
              <a:t> (</a:t>
            </a:r>
            <a:r>
              <a:rPr lang="en-US" sz="2400" dirty="0" err="1">
                <a:latin typeface="Arial Narrow" panose="020B0606020202030204" pitchFamily="34" charset="0"/>
              </a:rPr>
              <a:t>Arbeits</a:t>
            </a:r>
            <a:r>
              <a:rPr lang="en-US" sz="2400" dirty="0">
                <a:latin typeface="Arial Narrow" panose="020B0606020202030204" pitchFamily="34" charset="0"/>
              </a:rPr>
              <a:t>-) </a:t>
            </a:r>
            <a:r>
              <a:rPr lang="en-US" sz="2400" dirty="0" err="1">
                <a:latin typeface="Arial Narrow" panose="020B0606020202030204" pitchFamily="34" charset="0"/>
              </a:rPr>
              <a:t>Schritte</a:t>
            </a:r>
            <a:r>
              <a:rPr lang="en-US" sz="2400" dirty="0">
                <a:latin typeface="Arial Narrow" panose="020B0606020202030204" pitchFamily="34" charset="0"/>
              </a:rPr>
              <a:t> </a:t>
            </a:r>
            <a:r>
              <a:rPr lang="en-US" sz="2400" dirty="0" err="1">
                <a:latin typeface="Arial Narrow" panose="020B0606020202030204" pitchFamily="34" charset="0"/>
              </a:rPr>
              <a:t>unterteilen</a:t>
            </a:r>
            <a:endParaRPr lang="en-US" sz="2400" dirty="0">
              <a:latin typeface="Arial Narrow" panose="020B0606020202030204" pitchFamily="34" charset="0"/>
            </a:endParaRPr>
          </a:p>
          <a:p>
            <a:pPr marL="457200" indent="-457200" algn="just">
              <a:buFont typeface="Arial" panose="020B0604020202020204" pitchFamily="34" charset="0"/>
              <a:buChar char="•"/>
            </a:pPr>
            <a:r>
              <a:rPr lang="en-US" sz="2400" dirty="0" err="1">
                <a:latin typeface="Arial Narrow" panose="020B0606020202030204" pitchFamily="34" charset="0"/>
              </a:rPr>
              <a:t>Verwenden</a:t>
            </a:r>
            <a:r>
              <a:rPr lang="en-US" sz="2400" dirty="0">
                <a:latin typeface="Arial Narrow" panose="020B0606020202030204" pitchFamily="34" charset="0"/>
              </a:rPr>
              <a:t> von </a:t>
            </a:r>
            <a:r>
              <a:rPr lang="en-US" sz="2400" dirty="0" err="1">
                <a:latin typeface="Arial Narrow" panose="020B0606020202030204" pitchFamily="34" charset="0"/>
              </a:rPr>
              <a:t>Weckern</a:t>
            </a:r>
            <a:r>
              <a:rPr lang="en-US" sz="2400" dirty="0">
                <a:latin typeface="Arial Narrow" panose="020B0606020202030204" pitchFamily="34" charset="0"/>
              </a:rPr>
              <a:t> </a:t>
            </a:r>
            <a:r>
              <a:rPr lang="en-US" sz="2400" dirty="0" err="1">
                <a:latin typeface="Arial Narrow" panose="020B0606020202030204" pitchFamily="34" charset="0"/>
              </a:rPr>
              <a:t>bzw</a:t>
            </a:r>
            <a:r>
              <a:rPr lang="en-US" sz="2400" dirty="0">
                <a:latin typeface="Arial Narrow" panose="020B0606020202030204" pitchFamily="34" charset="0"/>
              </a:rPr>
              <a:t>. </a:t>
            </a:r>
            <a:r>
              <a:rPr lang="en-US" sz="2400" dirty="0" err="1">
                <a:latin typeface="Arial Narrow" panose="020B0606020202030204" pitchFamily="34" charset="0"/>
              </a:rPr>
              <a:t>Zeitmessern</a:t>
            </a:r>
            <a:endParaRPr lang="en-US" sz="2400" dirty="0">
              <a:latin typeface="Arial Narrow" panose="020B0606020202030204" pitchFamily="34" charset="0"/>
            </a:endParaRPr>
          </a:p>
          <a:p>
            <a:pPr marL="457200" indent="-457200">
              <a:buFont typeface="Arial" panose="020B0604020202020204" pitchFamily="34" charset="0"/>
              <a:buChar char="•"/>
            </a:pPr>
            <a:r>
              <a:rPr lang="en-US" sz="2400" dirty="0" err="1">
                <a:latin typeface="Arial Narrow" panose="020B0606020202030204" pitchFamily="34" charset="0"/>
              </a:rPr>
              <a:t>Zur-Verfügung-Stellen</a:t>
            </a:r>
            <a:r>
              <a:rPr lang="en-US" sz="2400" dirty="0">
                <a:latin typeface="Arial Narrow" panose="020B0606020202030204" pitchFamily="34" charset="0"/>
              </a:rPr>
              <a:t> </a:t>
            </a:r>
            <a:r>
              <a:rPr lang="en-US" sz="2400" dirty="0" err="1">
                <a:latin typeface="Arial Narrow" panose="020B0606020202030204" pitchFamily="34" charset="0"/>
              </a:rPr>
              <a:t>einer</a:t>
            </a:r>
            <a:r>
              <a:rPr lang="en-US" sz="2400" dirty="0">
                <a:latin typeface="Arial Narrow" panose="020B0606020202030204" pitchFamily="34" charset="0"/>
              </a:rPr>
              <a:t> </a:t>
            </a:r>
            <a:r>
              <a:rPr lang="en-US" sz="2400" dirty="0" err="1">
                <a:latin typeface="Arial Narrow" panose="020B0606020202030204" pitchFamily="34" charset="0"/>
              </a:rPr>
              <a:t>schriftlichen</a:t>
            </a:r>
            <a:r>
              <a:rPr lang="en-US" sz="2400" dirty="0">
                <a:latin typeface="Arial Narrow" panose="020B0606020202030204" pitchFamily="34" charset="0"/>
              </a:rPr>
              <a:t> Checklist von </a:t>
            </a:r>
            <a:r>
              <a:rPr lang="en-US" sz="2400" dirty="0" err="1">
                <a:latin typeface="Arial Narrow" panose="020B0606020202030204" pitchFamily="34" charset="0"/>
              </a:rPr>
              <a:t>Anweisungen</a:t>
            </a:r>
            <a:r>
              <a:rPr lang="en-US" sz="2400" dirty="0">
                <a:latin typeface="Arial Narrow" panose="020B0606020202030204" pitchFamily="34" charset="0"/>
              </a:rPr>
              <a:t>/</a:t>
            </a:r>
            <a:r>
              <a:rPr lang="en-US" sz="2400" dirty="0" err="1">
                <a:latin typeface="Arial Narrow" panose="020B0606020202030204" pitchFamily="34" charset="0"/>
              </a:rPr>
              <a:t>Aufgaben</a:t>
            </a:r>
            <a:r>
              <a:rPr lang="en-US" sz="2400" dirty="0">
                <a:latin typeface="Arial Narrow" panose="020B0606020202030204" pitchFamily="34" charset="0"/>
              </a:rPr>
              <a:t> </a:t>
            </a:r>
            <a:r>
              <a:rPr lang="en-US" sz="2400" dirty="0" err="1">
                <a:latin typeface="Arial Narrow" panose="020B0606020202030204" pitchFamily="34" charset="0"/>
              </a:rPr>
              <a:t>oder</a:t>
            </a:r>
            <a:r>
              <a:rPr lang="en-US" sz="2400" dirty="0">
                <a:latin typeface="Arial Narrow" panose="020B0606020202030204" pitchFamily="34" charset="0"/>
              </a:rPr>
              <a:t> </a:t>
            </a:r>
            <a:r>
              <a:rPr lang="en-US" sz="2400" dirty="0" err="1">
                <a:latin typeface="Arial Narrow" panose="020B0606020202030204" pitchFamily="34" charset="0"/>
              </a:rPr>
              <a:t>Begutachten</a:t>
            </a:r>
            <a:r>
              <a:rPr lang="en-US" sz="2400" dirty="0">
                <a:latin typeface="Arial Narrow" panose="020B0606020202030204" pitchFamily="34" charset="0"/>
              </a:rPr>
              <a:t> der </a:t>
            </a:r>
            <a:r>
              <a:rPr lang="en-US" sz="2400" dirty="0" err="1">
                <a:latin typeface="Arial Narrow" panose="020B0606020202030204" pitchFamily="34" charset="0"/>
              </a:rPr>
              <a:t>vom</a:t>
            </a:r>
            <a:r>
              <a:rPr lang="en-US" sz="2400" dirty="0">
                <a:latin typeface="Arial Narrow" panose="020B0606020202030204" pitchFamily="34" charset="0"/>
              </a:rPr>
              <a:t> </a:t>
            </a:r>
            <a:r>
              <a:rPr lang="en-US" sz="2400" dirty="0" err="1">
                <a:latin typeface="Arial Narrow" panose="020B0606020202030204" pitchFamily="34" charset="0"/>
              </a:rPr>
              <a:t>betreffenden</a:t>
            </a:r>
            <a:r>
              <a:rPr lang="en-US" sz="2400" dirty="0">
                <a:latin typeface="Arial Narrow" panose="020B0606020202030204" pitchFamily="34" charset="0"/>
              </a:rPr>
              <a:t> </a:t>
            </a:r>
            <a:r>
              <a:rPr lang="en-US" sz="2400" dirty="0" err="1">
                <a:latin typeface="Arial Narrow" panose="020B0606020202030204" pitchFamily="34" charset="0"/>
              </a:rPr>
              <a:t>Meschen</a:t>
            </a:r>
            <a:r>
              <a:rPr lang="en-US" sz="2400" dirty="0">
                <a:latin typeface="Arial Narrow" panose="020B0606020202030204" pitchFamily="34" charset="0"/>
              </a:rPr>
              <a:t> </a:t>
            </a:r>
            <a:r>
              <a:rPr lang="en-US" sz="2400" dirty="0" err="1">
                <a:latin typeface="Arial Narrow" panose="020B0606020202030204" pitchFamily="34" charset="0"/>
              </a:rPr>
              <a:t>selbst</a:t>
            </a:r>
            <a:r>
              <a:rPr lang="en-US" sz="2400" dirty="0">
                <a:latin typeface="Arial Narrow" panose="020B0606020202030204" pitchFamily="34" charset="0"/>
              </a:rPr>
              <a:t> </a:t>
            </a:r>
            <a:r>
              <a:rPr lang="en-US" sz="2400" dirty="0" err="1">
                <a:latin typeface="Arial Narrow" panose="020B0606020202030204" pitchFamily="34" charset="0"/>
              </a:rPr>
              <a:t>erstellten</a:t>
            </a:r>
            <a:r>
              <a:rPr lang="en-US" sz="2400" dirty="0">
                <a:latin typeface="Arial Narrow" panose="020B0606020202030204" pitchFamily="34" charset="0"/>
              </a:rPr>
              <a:t> </a:t>
            </a:r>
            <a:r>
              <a:rPr lang="en-US" sz="2400" dirty="0" err="1">
                <a:latin typeface="Arial Narrow" panose="020B0606020202030204" pitchFamily="34" charset="0"/>
              </a:rPr>
              <a:t>Liste</a:t>
            </a:r>
            <a:endParaRPr lang="en-US" sz="2400" dirty="0">
              <a:latin typeface="Arial Narrow" panose="020B0606020202030204" pitchFamily="34" charset="0"/>
            </a:endParaRPr>
          </a:p>
          <a:p>
            <a:pPr marL="457200" indent="-457200" algn="just">
              <a:buFont typeface="Arial" panose="020B0604020202020204" pitchFamily="34" charset="0"/>
              <a:buChar char="•"/>
            </a:pPr>
            <a:r>
              <a:rPr lang="en-US" sz="2400" dirty="0" err="1">
                <a:latin typeface="Arial Narrow" panose="020B0606020202030204" pitchFamily="34" charset="0"/>
              </a:rPr>
              <a:t>Zur-Verfügung-Stellen</a:t>
            </a:r>
            <a:r>
              <a:rPr lang="en-US" sz="2400" dirty="0">
                <a:latin typeface="Arial Narrow" panose="020B0606020202030204" pitchFamily="34" charset="0"/>
              </a:rPr>
              <a:t>/</a:t>
            </a:r>
            <a:r>
              <a:rPr lang="en-US" sz="2400" dirty="0" err="1">
                <a:latin typeface="Arial Narrow" panose="020B0606020202030204" pitchFamily="34" charset="0"/>
              </a:rPr>
              <a:t>Vorschlagen</a:t>
            </a:r>
            <a:r>
              <a:rPr lang="en-US" sz="2400" dirty="0">
                <a:latin typeface="Arial Narrow" panose="020B0606020202030204" pitchFamily="34" charset="0"/>
              </a:rPr>
              <a:t> </a:t>
            </a:r>
            <a:r>
              <a:rPr lang="en-US" sz="2400" dirty="0" err="1">
                <a:latin typeface="Arial Narrow" panose="020B0606020202030204" pitchFamily="34" charset="0"/>
              </a:rPr>
              <a:t>eines</a:t>
            </a:r>
            <a:r>
              <a:rPr lang="en-US" sz="2400" dirty="0">
                <a:latin typeface="Arial Narrow" panose="020B0606020202030204" pitchFamily="34" charset="0"/>
              </a:rPr>
              <a:t> (</a:t>
            </a:r>
            <a:r>
              <a:rPr lang="en-US" sz="2400" dirty="0" err="1">
                <a:latin typeface="Arial Narrow" panose="020B0606020202030204" pitchFamily="34" charset="0"/>
              </a:rPr>
              <a:t>zusätzlichen</a:t>
            </a:r>
            <a:r>
              <a:rPr lang="en-US" sz="2400" dirty="0">
                <a:latin typeface="Arial Narrow" panose="020B0606020202030204" pitchFamily="34" charset="0"/>
              </a:rPr>
              <a:t>) </a:t>
            </a:r>
            <a:r>
              <a:rPr lang="en-US" sz="2400" dirty="0" err="1">
                <a:latin typeface="Arial Narrow" panose="020B0606020202030204" pitchFamily="34" charset="0"/>
              </a:rPr>
              <a:t>elektronischen</a:t>
            </a:r>
            <a:r>
              <a:rPr lang="en-US" sz="2400" dirty="0">
                <a:latin typeface="Arial Narrow" panose="020B0606020202030204" pitchFamily="34" charset="0"/>
              </a:rPr>
              <a:t> </a:t>
            </a:r>
            <a:r>
              <a:rPr lang="en-US" sz="2400" dirty="0" err="1">
                <a:latin typeface="Arial Narrow" panose="020B0606020202030204" pitchFamily="34" charset="0"/>
              </a:rPr>
              <a:t>Organisers</a:t>
            </a:r>
            <a:r>
              <a:rPr lang="en-US" sz="2400" dirty="0">
                <a:latin typeface="Arial Narrow" panose="020B0606020202030204" pitchFamily="34" charset="0"/>
              </a:rPr>
              <a:t> </a:t>
            </a:r>
            <a:r>
              <a:rPr lang="en-US" sz="2400" dirty="0" err="1">
                <a:latin typeface="Arial Narrow" panose="020B0606020202030204" pitchFamily="34" charset="0"/>
              </a:rPr>
              <a:t>inkl</a:t>
            </a:r>
            <a:r>
              <a:rPr lang="en-US" sz="2400" dirty="0">
                <a:latin typeface="Arial Narrow" panose="020B0606020202030204" pitchFamily="34" charset="0"/>
              </a:rPr>
              <a:t>. </a:t>
            </a:r>
            <a:r>
              <a:rPr lang="en-US" sz="2400" dirty="0" err="1">
                <a:latin typeface="Arial Narrow" panose="020B0606020202030204" pitchFamily="34" charset="0"/>
              </a:rPr>
              <a:t>Instruktionen</a:t>
            </a:r>
            <a:r>
              <a:rPr lang="en-US" sz="2400" dirty="0">
                <a:latin typeface="Arial Narrow" panose="020B0606020202030204" pitchFamily="34" charset="0"/>
              </a:rPr>
              <a:t>, </a:t>
            </a:r>
            <a:r>
              <a:rPr lang="en-US" sz="2400" dirty="0" err="1">
                <a:latin typeface="Arial Narrow" panose="020B0606020202030204" pitchFamily="34" charset="0"/>
              </a:rPr>
              <a:t>ihn</a:t>
            </a:r>
            <a:r>
              <a:rPr lang="en-US" sz="2400" dirty="0">
                <a:latin typeface="Arial Narrow" panose="020B0606020202030204" pitchFamily="34" charset="0"/>
              </a:rPr>
              <a:t> </a:t>
            </a:r>
            <a:r>
              <a:rPr lang="en-US" sz="2400" dirty="0" err="1">
                <a:latin typeface="Arial Narrow" panose="020B0606020202030204" pitchFamily="34" charset="0"/>
              </a:rPr>
              <a:t>richtig</a:t>
            </a:r>
            <a:r>
              <a:rPr lang="en-US" sz="2400" dirty="0">
                <a:latin typeface="Arial Narrow" panose="020B0606020202030204" pitchFamily="34" charset="0"/>
              </a:rPr>
              <a:t> </a:t>
            </a:r>
            <a:r>
              <a:rPr lang="en-US" sz="2400" dirty="0" err="1">
                <a:latin typeface="Arial Narrow" panose="020B0606020202030204" pitchFamily="34" charset="0"/>
              </a:rPr>
              <a:t>einzusetzen</a:t>
            </a:r>
            <a:r>
              <a:rPr lang="en-US" sz="2400" dirty="0">
                <a:latin typeface="Arial Narrow" panose="020B0606020202030204" pitchFamily="34" charset="0"/>
              </a:rPr>
              <a:t>.</a:t>
            </a:r>
          </a:p>
          <a:p>
            <a:pPr marL="457200" indent="-457200" algn="just">
              <a:buFont typeface="Arial" panose="020B0604020202020204" pitchFamily="34" charset="0"/>
              <a:buChar char="•"/>
            </a:pPr>
            <a:r>
              <a:rPr lang="en-US" sz="2400" dirty="0" err="1">
                <a:latin typeface="Arial Narrow" panose="020B0606020202030204" pitchFamily="34" charset="0"/>
              </a:rPr>
              <a:t>Verwenden</a:t>
            </a:r>
            <a:r>
              <a:rPr lang="en-US" sz="2400" dirty="0">
                <a:latin typeface="Arial Narrow" panose="020B0606020202030204" pitchFamily="34" charset="0"/>
              </a:rPr>
              <a:t> </a:t>
            </a:r>
            <a:r>
              <a:rPr lang="en-US" sz="2400" dirty="0" err="1">
                <a:latin typeface="Arial Narrow" panose="020B0606020202030204" pitchFamily="34" charset="0"/>
              </a:rPr>
              <a:t>eines</a:t>
            </a:r>
            <a:r>
              <a:rPr lang="en-US" sz="2400" dirty="0">
                <a:latin typeface="Arial Narrow" panose="020B0606020202030204" pitchFamily="34" charset="0"/>
              </a:rPr>
              <a:t> </a:t>
            </a:r>
            <a:r>
              <a:rPr lang="en-US" sz="2400" dirty="0" err="1">
                <a:latin typeface="Arial Narrow" panose="020B0606020202030204" pitchFamily="34" charset="0"/>
              </a:rPr>
              <a:t>Wandkalenders</a:t>
            </a:r>
            <a:r>
              <a:rPr lang="en-US" sz="2400" dirty="0">
                <a:latin typeface="Arial Narrow" panose="020B0606020202030204" pitchFamily="34" charset="0"/>
              </a:rPr>
              <a:t> </a:t>
            </a:r>
            <a:r>
              <a:rPr lang="en-US" sz="2400" dirty="0" err="1">
                <a:latin typeface="Arial Narrow" panose="020B0606020202030204" pitchFamily="34" charset="0"/>
              </a:rPr>
              <a:t>mit</a:t>
            </a:r>
            <a:r>
              <a:rPr lang="en-US" sz="2400" dirty="0">
                <a:latin typeface="Arial Narrow" panose="020B0606020202030204" pitchFamily="34" charset="0"/>
              </a:rPr>
              <a:t> </a:t>
            </a:r>
            <a:r>
              <a:rPr lang="en-US" sz="2400" dirty="0" err="1">
                <a:latin typeface="Arial Narrow" panose="020B0606020202030204" pitchFamily="34" charset="0"/>
              </a:rPr>
              <a:t>deutlicher</a:t>
            </a:r>
            <a:r>
              <a:rPr lang="en-US" sz="2400" dirty="0">
                <a:latin typeface="Arial Narrow" panose="020B0606020202030204" pitchFamily="34" charset="0"/>
              </a:rPr>
              <a:t> </a:t>
            </a:r>
            <a:r>
              <a:rPr lang="en-US" sz="2400" dirty="0" err="1">
                <a:latin typeface="Arial Narrow" panose="020B0606020202030204" pitchFamily="34" charset="0"/>
              </a:rPr>
              <a:t>Kennzeichung</a:t>
            </a:r>
            <a:r>
              <a:rPr lang="en-US" sz="2400" dirty="0">
                <a:latin typeface="Arial Narrow" panose="020B0606020202030204" pitchFamily="34" charset="0"/>
              </a:rPr>
              <a:t> von Highlights, </a:t>
            </a:r>
            <a:r>
              <a:rPr lang="en-US" sz="2400" dirty="0" err="1">
                <a:latin typeface="Arial Narrow" panose="020B0606020202030204" pitchFamily="34" charset="0"/>
              </a:rPr>
              <a:t>Terminen</a:t>
            </a:r>
            <a:r>
              <a:rPr lang="en-US" sz="2400" dirty="0">
                <a:latin typeface="Arial Narrow" panose="020B0606020202030204" pitchFamily="34" charset="0"/>
              </a:rPr>
              <a:t> etc. </a:t>
            </a:r>
          </a:p>
          <a:p>
            <a:pPr marL="457200" indent="-457200" algn="just">
              <a:buFont typeface="Arial" panose="020B0604020202020204" pitchFamily="34" charset="0"/>
              <a:buChar char="•"/>
            </a:pPr>
            <a:r>
              <a:rPr lang="en-US" sz="2400" dirty="0" err="1">
                <a:latin typeface="Arial Narrow" panose="020B0606020202030204" pitchFamily="34" charset="0"/>
              </a:rPr>
              <a:t>Entwickeln</a:t>
            </a:r>
            <a:r>
              <a:rPr lang="en-US" sz="2400" dirty="0">
                <a:latin typeface="Arial Narrow" panose="020B0606020202030204" pitchFamily="34" charset="0"/>
              </a:rPr>
              <a:t> </a:t>
            </a:r>
            <a:r>
              <a:rPr lang="en-US" sz="2400" dirty="0" err="1">
                <a:latin typeface="Arial Narrow" panose="020B0606020202030204" pitchFamily="34" charset="0"/>
              </a:rPr>
              <a:t>klarer</a:t>
            </a:r>
            <a:r>
              <a:rPr lang="en-US" sz="2400" dirty="0">
                <a:latin typeface="Arial Narrow" panose="020B0606020202030204" pitchFamily="34" charset="0"/>
              </a:rPr>
              <a:t> </a:t>
            </a:r>
            <a:r>
              <a:rPr lang="en-US" sz="2400" dirty="0" err="1">
                <a:latin typeface="Arial Narrow" panose="020B0606020202030204" pitchFamily="34" charset="0"/>
              </a:rPr>
              <a:t>Ziel</a:t>
            </a:r>
            <a:r>
              <a:rPr lang="en-US" sz="2400" dirty="0">
                <a:latin typeface="Arial Narrow" panose="020B0606020202030204" pitchFamily="34" charset="0"/>
              </a:rPr>
              <a:t>- und </a:t>
            </a:r>
            <a:r>
              <a:rPr lang="en-US" sz="2400" dirty="0" err="1">
                <a:latin typeface="Arial Narrow" panose="020B0606020202030204" pitchFamily="34" charset="0"/>
              </a:rPr>
              <a:t>Zeitvorgaben</a:t>
            </a:r>
            <a:r>
              <a:rPr lang="en-US" sz="2400" dirty="0">
                <a:latin typeface="Arial Narrow" panose="020B0606020202030204" pitchFamily="34" charset="0"/>
              </a:rPr>
              <a:t> für </a:t>
            </a:r>
            <a:r>
              <a:rPr lang="en-US" sz="2400" dirty="0" err="1">
                <a:latin typeface="Arial Narrow" panose="020B0606020202030204" pitchFamily="34" charset="0"/>
              </a:rPr>
              <a:t>Projekte</a:t>
            </a:r>
            <a:r>
              <a:rPr lang="en-US" sz="2400" dirty="0">
                <a:latin typeface="Arial Narrow" panose="020B0606020202030204" pitchFamily="34" charset="0"/>
              </a:rPr>
              <a:t>, </a:t>
            </a:r>
            <a:r>
              <a:rPr lang="en-US" sz="2400" dirty="0" err="1">
                <a:latin typeface="Arial Narrow" panose="020B0606020202030204" pitchFamily="34" charset="0"/>
              </a:rPr>
              <a:t>wobei</a:t>
            </a:r>
            <a:r>
              <a:rPr lang="en-US" sz="2400" dirty="0">
                <a:latin typeface="Arial Narrow" panose="020B0606020202030204" pitchFamily="34" charset="0"/>
              </a:rPr>
              <a:t> auf </a:t>
            </a:r>
            <a:r>
              <a:rPr lang="en-US" sz="2400" dirty="0" err="1">
                <a:latin typeface="Arial Narrow" panose="020B0606020202030204" pitchFamily="34" charset="0"/>
              </a:rPr>
              <a:t>diese</a:t>
            </a:r>
            <a:r>
              <a:rPr lang="en-US" sz="2400" dirty="0">
                <a:latin typeface="Arial Narrow" panose="020B0606020202030204" pitchFamily="34" charset="0"/>
              </a:rPr>
              <a:t> </a:t>
            </a:r>
            <a:r>
              <a:rPr lang="en-US" sz="2400" dirty="0" err="1">
                <a:latin typeface="Arial Narrow" panose="020B0606020202030204" pitchFamily="34" charset="0"/>
              </a:rPr>
              <a:t>auch</a:t>
            </a:r>
            <a:r>
              <a:rPr lang="en-US" sz="2400" dirty="0">
                <a:latin typeface="Arial Narrow" panose="020B0606020202030204" pitchFamily="34" charset="0"/>
              </a:rPr>
              <a:t> </a:t>
            </a:r>
            <a:r>
              <a:rPr lang="en-US" sz="2400" dirty="0" err="1">
                <a:latin typeface="Arial Narrow" panose="020B0606020202030204" pitchFamily="34" charset="0"/>
              </a:rPr>
              <a:t>regelmäßig</a:t>
            </a:r>
            <a:r>
              <a:rPr lang="en-US" sz="2400" dirty="0">
                <a:latin typeface="Arial Narrow" panose="020B0606020202030204" pitchFamily="34" charset="0"/>
              </a:rPr>
              <a:t> </a:t>
            </a:r>
            <a:r>
              <a:rPr lang="en-US" sz="2400" dirty="0" err="1">
                <a:latin typeface="Arial Narrow" panose="020B0606020202030204" pitchFamily="34" charset="0"/>
              </a:rPr>
              <a:t>hingewiesen</a:t>
            </a:r>
            <a:r>
              <a:rPr lang="en-US" sz="2400" dirty="0">
                <a:latin typeface="Arial Narrow" panose="020B0606020202030204" pitchFamily="34" charset="0"/>
              </a:rPr>
              <a:t> und </a:t>
            </a:r>
            <a:r>
              <a:rPr lang="en-US" sz="2400" dirty="0" err="1">
                <a:latin typeface="Arial Narrow" panose="020B0606020202030204" pitchFamily="34" charset="0"/>
              </a:rPr>
              <a:t>zurückgekommen</a:t>
            </a:r>
            <a:r>
              <a:rPr lang="en-US" sz="2400" dirty="0">
                <a:latin typeface="Arial Narrow" panose="020B0606020202030204" pitchFamily="34" charset="0"/>
              </a:rPr>
              <a:t> warden </a:t>
            </a:r>
            <a:r>
              <a:rPr lang="en-US" sz="2400" dirty="0" err="1">
                <a:latin typeface="Arial Narrow" panose="020B0606020202030204" pitchFamily="34" charset="0"/>
              </a:rPr>
              <a:t>soll</a:t>
            </a:r>
            <a:r>
              <a:rPr lang="en-US" sz="2400" dirty="0">
                <a:latin typeface="Arial Narrow" panose="020B0606020202030204" pitchFamily="34" charset="0"/>
              </a:rPr>
              <a:t>.</a:t>
            </a:r>
          </a:p>
        </p:txBody>
      </p:sp>
    </p:spTree>
    <p:extLst>
      <p:ext uri="{BB962C8B-B14F-4D97-AF65-F5344CB8AC3E}">
        <p14:creationId xmlns:p14="http://schemas.microsoft.com/office/powerpoint/2010/main" val="37528308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15</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10515599" cy="1009651"/>
          </a:xfrm>
          <a:prstGeom prst="rect">
            <a:avLst/>
          </a:prstGeom>
          <a:solidFill>
            <a:srgbClr val="DEEBF8"/>
          </a:solidFill>
          <a:ln>
            <a:noFill/>
          </a:ln>
        </p:spPr>
        <p:txBody>
          <a:bodyPr spcFirstLastPara="1" wrap="square" lIns="121900" tIns="60933" rIns="121900" bIns="60933" anchor="ctr" anchorCtr="0">
            <a:noAutofit/>
          </a:bodyPr>
          <a:lstStyle/>
          <a:p>
            <a:pPr defTabSz="685800">
              <a:buClr>
                <a:srgbClr val="C00000"/>
              </a:buClr>
            </a:pPr>
            <a:endParaRPr lang="en-US" sz="4000" b="1" dirty="0">
              <a:solidFill>
                <a:prstClr val="black"/>
              </a:solidFill>
              <a:latin typeface="Arial Narrow" panose="020B0606020202030204" pitchFamily="34" charset="0"/>
            </a:endParaRPr>
          </a:p>
          <a:p>
            <a:r>
              <a:rPr lang="en-US" sz="3600" b="1" dirty="0" err="1">
                <a:solidFill>
                  <a:prstClr val="black"/>
                </a:solidFill>
                <a:latin typeface="Arial Narrow" panose="020B0606020202030204" pitchFamily="34" charset="0"/>
              </a:rPr>
              <a:t>Firmenstruktur</a:t>
            </a:r>
            <a:r>
              <a:rPr lang="en-US" sz="3600" b="1" dirty="0">
                <a:solidFill>
                  <a:prstClr val="black"/>
                </a:solidFill>
                <a:latin typeface="Arial Narrow" panose="020B0606020202030204" pitchFamily="34" charset="0"/>
              </a:rPr>
              <a:t>, </a:t>
            </a:r>
            <a:r>
              <a:rPr lang="en-US" sz="3600" b="1" dirty="0" err="1">
                <a:solidFill>
                  <a:prstClr val="black"/>
                </a:solidFill>
                <a:latin typeface="Arial Narrow" panose="020B0606020202030204" pitchFamily="34" charset="0"/>
              </a:rPr>
              <a:t>betriebliche</a:t>
            </a:r>
            <a:r>
              <a:rPr lang="en-US" sz="3600" b="1" dirty="0">
                <a:solidFill>
                  <a:prstClr val="black"/>
                </a:solidFill>
                <a:latin typeface="Arial Narrow" panose="020B0606020202030204" pitchFamily="34" charset="0"/>
              </a:rPr>
              <a:t> </a:t>
            </a:r>
            <a:r>
              <a:rPr lang="en-US" sz="3600" b="1" dirty="0" err="1">
                <a:solidFill>
                  <a:prstClr val="black"/>
                </a:solidFill>
                <a:latin typeface="Arial Narrow" panose="020B0606020202030204" pitchFamily="34" charset="0"/>
              </a:rPr>
              <a:t>Verhaltensregeln</a:t>
            </a:r>
            <a:r>
              <a:rPr lang="en-US" sz="3600" b="1" dirty="0">
                <a:solidFill>
                  <a:prstClr val="black"/>
                </a:solidFill>
                <a:latin typeface="Arial Narrow" panose="020B0606020202030204" pitchFamily="34" charset="0"/>
              </a:rPr>
              <a:t>, </a:t>
            </a:r>
            <a:r>
              <a:rPr lang="en-US" sz="3600" b="1" dirty="0" err="1">
                <a:solidFill>
                  <a:prstClr val="black"/>
                </a:solidFill>
                <a:latin typeface="Arial Narrow" panose="020B0606020202030204" pitchFamily="34" charset="0"/>
              </a:rPr>
              <a:t>Disziplin</a:t>
            </a:r>
            <a:endParaRPr lang="en-US" sz="3600" b="1" dirty="0">
              <a:solidFill>
                <a:prstClr val="black"/>
              </a:solidFill>
              <a:latin typeface="Arial Narrow" panose="020B0606020202030204" pitchFamily="34" charset="0"/>
            </a:endParaRPr>
          </a:p>
          <a:p>
            <a:pPr defTabSz="685800">
              <a:buClr>
                <a:srgbClr val="C00000"/>
              </a:buClr>
            </a:pPr>
            <a:endParaRPr lang="en-US" sz="4000" b="1" dirty="0">
              <a:solidFill>
                <a:prstClr val="black"/>
              </a:solidFill>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457200" indent="-457200" algn="just">
              <a:buFont typeface="Arial" panose="020B0604020202020204" pitchFamily="34" charset="0"/>
              <a:buChar char="•"/>
            </a:pPr>
            <a:r>
              <a:rPr lang="en-US" sz="2800" dirty="0" err="1">
                <a:latin typeface="Arial Narrow" panose="020B0606020202030204" pitchFamily="34" charset="0"/>
              </a:rPr>
              <a:t>Erklären</a:t>
            </a:r>
            <a:r>
              <a:rPr lang="en-US" sz="2800" dirty="0">
                <a:latin typeface="Arial Narrow" panose="020B0606020202030204" pitchFamily="34" charset="0"/>
              </a:rPr>
              <a:t> Sie </a:t>
            </a:r>
            <a:r>
              <a:rPr lang="en-US" sz="2800" dirty="0" err="1">
                <a:latin typeface="Arial Narrow" panose="020B0606020202030204" pitchFamily="34" charset="0"/>
              </a:rPr>
              <a:t>Ihren</a:t>
            </a:r>
            <a:r>
              <a:rPr lang="en-US" sz="2800" dirty="0">
                <a:latin typeface="Arial Narrow" panose="020B0606020202030204" pitchFamily="34" charset="0"/>
              </a:rPr>
              <a:t> </a:t>
            </a:r>
            <a:r>
              <a:rPr lang="en-US" sz="2800" dirty="0" err="1">
                <a:latin typeface="Arial Narrow" panose="020B0606020202030204" pitchFamily="34" charset="0"/>
              </a:rPr>
              <a:t>Angestellten</a:t>
            </a:r>
            <a:r>
              <a:rPr lang="en-US" sz="2800" dirty="0">
                <a:latin typeface="Arial Narrow" panose="020B0606020202030204" pitchFamily="34" charset="0"/>
              </a:rPr>
              <a:t> die </a:t>
            </a:r>
            <a:r>
              <a:rPr lang="en-US" sz="2800" dirty="0" err="1">
                <a:latin typeface="Arial Narrow" panose="020B0606020202030204" pitchFamily="34" charset="0"/>
              </a:rPr>
              <a:t>Struktur</a:t>
            </a:r>
            <a:r>
              <a:rPr lang="en-US" sz="2800" dirty="0">
                <a:latin typeface="Arial Narrow" panose="020B0606020202030204" pitchFamily="34" charset="0"/>
              </a:rPr>
              <a:t> des </a:t>
            </a:r>
            <a:r>
              <a:rPr lang="en-US" sz="2800" dirty="0" err="1">
                <a:latin typeface="Arial Narrow" panose="020B0606020202030204" pitchFamily="34" charset="0"/>
              </a:rPr>
              <a:t>Betriebs</a:t>
            </a:r>
            <a:r>
              <a:rPr lang="en-US" sz="2800" dirty="0">
                <a:latin typeface="Arial Narrow" panose="020B0606020202030204" pitchFamily="34" charset="0"/>
              </a:rPr>
              <a:t>/des </a:t>
            </a:r>
            <a:r>
              <a:rPr lang="en-US" sz="2800" dirty="0" err="1">
                <a:latin typeface="Arial Narrow" panose="020B0606020202030204" pitchFamily="34" charset="0"/>
              </a:rPr>
              <a:t>Unternehmens</a:t>
            </a:r>
            <a:r>
              <a:rPr lang="en-US" sz="2800" dirty="0">
                <a:latin typeface="Arial Narrow" panose="020B0606020202030204" pitchFamily="34" charset="0"/>
              </a:rPr>
              <a:t>. </a:t>
            </a:r>
            <a:r>
              <a:rPr lang="en-US" sz="2800" dirty="0" err="1">
                <a:latin typeface="Arial Narrow" panose="020B0606020202030204" pitchFamily="34" charset="0"/>
              </a:rPr>
              <a:t>Verschaffen</a:t>
            </a:r>
            <a:r>
              <a:rPr lang="en-US" sz="2800" dirty="0">
                <a:latin typeface="Arial Narrow" panose="020B0606020202030204" pitchFamily="34" charset="0"/>
              </a:rPr>
              <a:t> Sie </a:t>
            </a:r>
            <a:r>
              <a:rPr lang="en-US" sz="2800" dirty="0" err="1">
                <a:latin typeface="Arial Narrow" panose="020B0606020202030204" pitchFamily="34" charset="0"/>
              </a:rPr>
              <a:t>ihnen</a:t>
            </a:r>
            <a:r>
              <a:rPr lang="en-US" sz="2800" dirty="0">
                <a:latin typeface="Arial Narrow" panose="020B0606020202030204" pitchFamily="34" charset="0"/>
              </a:rPr>
              <a:t> </a:t>
            </a:r>
            <a:r>
              <a:rPr lang="en-US" sz="2800" dirty="0" err="1">
                <a:latin typeface="Arial Narrow" panose="020B0606020202030204" pitchFamily="34" charset="0"/>
              </a:rPr>
              <a:t>einen</a:t>
            </a:r>
            <a:r>
              <a:rPr lang="en-US" sz="2800" dirty="0">
                <a:latin typeface="Arial Narrow" panose="020B0606020202030204" pitchFamily="34" charset="0"/>
              </a:rPr>
              <a:t> </a:t>
            </a:r>
            <a:r>
              <a:rPr lang="en-US" sz="2800" dirty="0" err="1">
                <a:latin typeface="Arial Narrow" panose="020B0606020202030204" pitchFamily="34" charset="0"/>
              </a:rPr>
              <a:t>klaren</a:t>
            </a:r>
            <a:r>
              <a:rPr lang="en-US" sz="2800" dirty="0">
                <a:latin typeface="Arial Narrow" panose="020B0606020202030204" pitchFamily="34" charset="0"/>
              </a:rPr>
              <a:t> </a:t>
            </a:r>
            <a:r>
              <a:rPr lang="en-US" sz="2800" dirty="0" err="1">
                <a:latin typeface="Arial Narrow" panose="020B0606020202030204" pitchFamily="34" charset="0"/>
              </a:rPr>
              <a:t>Überblick</a:t>
            </a:r>
            <a:r>
              <a:rPr lang="en-US" sz="2800" dirty="0">
                <a:latin typeface="Arial Narrow" panose="020B0606020202030204" pitchFamily="34" charset="0"/>
              </a:rPr>
              <a:t> </a:t>
            </a:r>
            <a:r>
              <a:rPr lang="en-US" sz="2800" dirty="0" err="1">
                <a:latin typeface="Arial Narrow" panose="020B0606020202030204" pitchFamily="34" charset="0"/>
              </a:rPr>
              <a:t>über</a:t>
            </a:r>
            <a:r>
              <a:rPr lang="en-US" sz="2800" dirty="0">
                <a:latin typeface="Arial Narrow" panose="020B0606020202030204" pitchFamily="34" charset="0"/>
              </a:rPr>
              <a:t> die </a:t>
            </a:r>
            <a:r>
              <a:rPr lang="en-US" sz="2800" dirty="0" err="1">
                <a:latin typeface="Arial Narrow" panose="020B0606020202030204" pitchFamily="34" charset="0"/>
              </a:rPr>
              <a:t>Positionen</a:t>
            </a:r>
            <a:r>
              <a:rPr lang="en-US" sz="2800" dirty="0">
                <a:latin typeface="Arial Narrow" panose="020B0606020202030204" pitchFamily="34" charset="0"/>
              </a:rPr>
              <a:t> und die </a:t>
            </a:r>
            <a:r>
              <a:rPr lang="en-US" sz="2800" dirty="0" err="1">
                <a:latin typeface="Arial Narrow" panose="020B0606020202030204" pitchFamily="34" charset="0"/>
              </a:rPr>
              <a:t>innerbetrieblichen</a:t>
            </a:r>
            <a:r>
              <a:rPr lang="en-US" sz="2800" dirty="0">
                <a:latin typeface="Arial Narrow" panose="020B0606020202030204" pitchFamily="34" charset="0"/>
              </a:rPr>
              <a:t> </a:t>
            </a:r>
            <a:r>
              <a:rPr lang="en-US" sz="2800" dirty="0" err="1">
                <a:latin typeface="Arial Narrow" panose="020B0606020202030204" pitchFamily="34" charset="0"/>
              </a:rPr>
              <a:t>Kommunikationskanäle</a:t>
            </a:r>
            <a:endParaRPr lang="en-US" sz="2800" dirty="0">
              <a:latin typeface="Arial Narrow" panose="020B0606020202030204" pitchFamily="34" charset="0"/>
            </a:endParaRPr>
          </a:p>
          <a:p>
            <a:pPr marL="457200" indent="-457200" algn="just">
              <a:buFont typeface="Arial" panose="020B0604020202020204" pitchFamily="34" charset="0"/>
              <a:buChar char="•"/>
            </a:pPr>
            <a:r>
              <a:rPr lang="en-US" sz="2800" dirty="0" err="1">
                <a:latin typeface="Arial Narrow" panose="020B0606020202030204" pitchFamily="34" charset="0"/>
              </a:rPr>
              <a:t>Gehen</a:t>
            </a:r>
            <a:r>
              <a:rPr lang="en-US" sz="2800" dirty="0">
                <a:latin typeface="Arial Narrow" panose="020B0606020202030204" pitchFamily="34" charset="0"/>
              </a:rPr>
              <a:t> Sie bitte </a:t>
            </a:r>
            <a:r>
              <a:rPr lang="en-US" sz="2800" dirty="0" err="1">
                <a:latin typeface="Arial Narrow" panose="020B0606020202030204" pitchFamily="34" charset="0"/>
              </a:rPr>
              <a:t>nicht</a:t>
            </a:r>
            <a:r>
              <a:rPr lang="en-US" sz="2800" dirty="0">
                <a:latin typeface="Arial Narrow" panose="020B0606020202030204" pitchFamily="34" charset="0"/>
              </a:rPr>
              <a:t> </a:t>
            </a:r>
            <a:r>
              <a:rPr lang="en-US" sz="2800" dirty="0" err="1">
                <a:latin typeface="Arial Narrow" panose="020B0606020202030204" pitchFamily="34" charset="0"/>
              </a:rPr>
              <a:t>davon</a:t>
            </a:r>
            <a:r>
              <a:rPr lang="en-US" sz="2800" dirty="0">
                <a:latin typeface="Arial Narrow" panose="020B0606020202030204" pitchFamily="34" charset="0"/>
              </a:rPr>
              <a:t> </a:t>
            </a:r>
            <a:r>
              <a:rPr lang="en-US" sz="2800" dirty="0" err="1">
                <a:latin typeface="Arial Narrow" panose="020B0606020202030204" pitchFamily="34" charset="0"/>
              </a:rPr>
              <a:t>aus</a:t>
            </a:r>
            <a:r>
              <a:rPr lang="en-US" sz="2800" dirty="0">
                <a:latin typeface="Arial Narrow" panose="020B0606020202030204" pitchFamily="34" charset="0"/>
              </a:rPr>
              <a:t>, </a:t>
            </a:r>
            <a:r>
              <a:rPr lang="en-US" sz="2800" dirty="0" err="1">
                <a:latin typeface="Arial Narrow" panose="020B0606020202030204" pitchFamily="34" charset="0"/>
              </a:rPr>
              <a:t>dass</a:t>
            </a:r>
            <a:r>
              <a:rPr lang="en-US" sz="2800" dirty="0">
                <a:latin typeface="Arial Narrow" panose="020B0606020202030204" pitchFamily="34" charset="0"/>
              </a:rPr>
              <a:t> </a:t>
            </a:r>
            <a:r>
              <a:rPr lang="en-US" sz="2800" dirty="0" err="1">
                <a:latin typeface="Arial Narrow" panose="020B0606020202030204" pitchFamily="34" charset="0"/>
              </a:rPr>
              <a:t>zu</a:t>
            </a:r>
            <a:r>
              <a:rPr lang="en-US" sz="2800" dirty="0">
                <a:latin typeface="Arial Narrow" panose="020B0606020202030204" pitchFamily="34" charset="0"/>
              </a:rPr>
              <a:t> </a:t>
            </a:r>
            <a:r>
              <a:rPr lang="en-US" sz="2800" dirty="0" err="1">
                <a:latin typeface="Arial Narrow" panose="020B0606020202030204" pitchFamily="34" charset="0"/>
              </a:rPr>
              <a:t>diesem</a:t>
            </a:r>
            <a:r>
              <a:rPr lang="en-US" sz="2800" dirty="0">
                <a:latin typeface="Arial Narrow" panose="020B0606020202030204" pitchFamily="34" charset="0"/>
              </a:rPr>
              <a:t> </a:t>
            </a:r>
            <a:r>
              <a:rPr lang="en-US" sz="2800" dirty="0" err="1">
                <a:latin typeface="Arial Narrow" panose="020B0606020202030204" pitchFamily="34" charset="0"/>
              </a:rPr>
              <a:t>Zweck</a:t>
            </a:r>
            <a:r>
              <a:rPr lang="en-US" sz="2800" dirty="0">
                <a:latin typeface="Arial Narrow" panose="020B0606020202030204" pitchFamily="34" charset="0"/>
              </a:rPr>
              <a:t> </a:t>
            </a:r>
            <a:r>
              <a:rPr lang="en-US" sz="2800" dirty="0" err="1">
                <a:latin typeface="Arial Narrow" panose="020B0606020202030204" pitchFamily="34" charset="0"/>
              </a:rPr>
              <a:t>eine</a:t>
            </a:r>
            <a:r>
              <a:rPr lang="en-US" sz="2800" dirty="0">
                <a:latin typeface="Arial Narrow" panose="020B0606020202030204" pitchFamily="34" charset="0"/>
              </a:rPr>
              <a:t> </a:t>
            </a:r>
            <a:r>
              <a:rPr lang="en-US" sz="2800" dirty="0" err="1">
                <a:latin typeface="Arial Narrow" panose="020B0606020202030204" pitchFamily="34" charset="0"/>
              </a:rPr>
              <a:t>bloße</a:t>
            </a:r>
            <a:r>
              <a:rPr lang="en-US" sz="2800" dirty="0">
                <a:latin typeface="Arial Narrow" panose="020B0606020202030204" pitchFamily="34" charset="0"/>
              </a:rPr>
              <a:t> </a:t>
            </a:r>
            <a:r>
              <a:rPr lang="en-US" sz="2800" dirty="0" err="1">
                <a:latin typeface="Arial Narrow" panose="020B0606020202030204" pitchFamily="34" charset="0"/>
              </a:rPr>
              <a:t>Auflistung</a:t>
            </a:r>
            <a:r>
              <a:rPr lang="en-US" sz="2800" dirty="0">
                <a:latin typeface="Arial Narrow" panose="020B0606020202030204" pitchFamily="34" charset="0"/>
              </a:rPr>
              <a:t> von </a:t>
            </a:r>
            <a:r>
              <a:rPr lang="en-US" sz="2800" dirty="0" err="1">
                <a:latin typeface="Arial Narrow" panose="020B0606020202030204" pitchFamily="34" charset="0"/>
              </a:rPr>
              <a:t>Namen</a:t>
            </a:r>
            <a:r>
              <a:rPr lang="en-US" sz="2800" dirty="0">
                <a:latin typeface="Arial Narrow" panose="020B0606020202030204" pitchFamily="34" charset="0"/>
              </a:rPr>
              <a:t> und </a:t>
            </a:r>
            <a:r>
              <a:rPr lang="en-US" sz="2800" dirty="0" err="1">
                <a:latin typeface="Arial Narrow" panose="020B0606020202030204" pitchFamily="34" charset="0"/>
              </a:rPr>
              <a:t>Funktionen</a:t>
            </a:r>
            <a:r>
              <a:rPr lang="en-US" sz="2800" dirty="0">
                <a:latin typeface="Arial Narrow" panose="020B0606020202030204" pitchFamily="34" charset="0"/>
              </a:rPr>
              <a:t> </a:t>
            </a:r>
            <a:r>
              <a:rPr lang="en-US" sz="2800" dirty="0" err="1">
                <a:latin typeface="Arial Narrow" panose="020B0606020202030204" pitchFamily="34" charset="0"/>
              </a:rPr>
              <a:t>ausreicht</a:t>
            </a:r>
            <a:r>
              <a:rPr lang="en-US" sz="2800" dirty="0">
                <a:latin typeface="Arial Narrow" panose="020B0606020202030204" pitchFamily="34" charset="0"/>
              </a:rPr>
              <a:t>.</a:t>
            </a:r>
          </a:p>
          <a:p>
            <a:pPr marL="457200" indent="-457200" algn="just">
              <a:buFont typeface="Arial" panose="020B0604020202020204" pitchFamily="34" charset="0"/>
              <a:buChar char="•"/>
            </a:pPr>
            <a:r>
              <a:rPr lang="en-US" sz="2800" dirty="0" err="1">
                <a:latin typeface="Arial Narrow" panose="020B0606020202030204" pitchFamily="34" charset="0"/>
              </a:rPr>
              <a:t>Erklären</a:t>
            </a:r>
            <a:r>
              <a:rPr lang="en-US" sz="2800" dirty="0">
                <a:latin typeface="Arial Narrow" panose="020B0606020202030204" pitchFamily="34" charset="0"/>
              </a:rPr>
              <a:t> Sie den </a:t>
            </a:r>
            <a:r>
              <a:rPr lang="en-US" sz="2800" dirty="0" err="1">
                <a:latin typeface="Arial Narrow" panose="020B0606020202030204" pitchFamily="34" charset="0"/>
              </a:rPr>
              <a:t>Angestellten</a:t>
            </a:r>
            <a:r>
              <a:rPr lang="en-US" sz="2800" dirty="0">
                <a:latin typeface="Arial Narrow" panose="020B0606020202030204" pitchFamily="34" charset="0"/>
              </a:rPr>
              <a:t> </a:t>
            </a:r>
            <a:r>
              <a:rPr lang="en-US" sz="2800" dirty="0" err="1">
                <a:latin typeface="Arial Narrow" panose="020B0606020202030204" pitchFamily="34" charset="0"/>
              </a:rPr>
              <a:t>darüber</a:t>
            </a:r>
            <a:r>
              <a:rPr lang="en-US" sz="2800" dirty="0">
                <a:latin typeface="Arial Narrow" panose="020B0606020202030204" pitchFamily="34" charset="0"/>
              </a:rPr>
              <a:t> </a:t>
            </a:r>
            <a:r>
              <a:rPr lang="en-US" sz="2800" dirty="0" err="1">
                <a:latin typeface="Arial Narrow" panose="020B0606020202030204" pitchFamily="34" charset="0"/>
              </a:rPr>
              <a:t>hinaus</a:t>
            </a:r>
            <a:r>
              <a:rPr lang="en-US" sz="2800" dirty="0">
                <a:latin typeface="Arial Narrow" panose="020B0606020202030204" pitchFamily="34" charset="0"/>
              </a:rPr>
              <a:t> die </a:t>
            </a:r>
            <a:r>
              <a:rPr lang="en-US" sz="2800" dirty="0" err="1">
                <a:latin typeface="Arial Narrow" panose="020B0606020202030204" pitchFamily="34" charset="0"/>
              </a:rPr>
              <a:t>betriebsüblichen</a:t>
            </a:r>
            <a:r>
              <a:rPr lang="en-US" sz="2800" dirty="0">
                <a:latin typeface="Arial Narrow" panose="020B0606020202030204" pitchFamily="34" charset="0"/>
              </a:rPr>
              <a:t> </a:t>
            </a:r>
            <a:r>
              <a:rPr lang="en-US" sz="2800" dirty="0" err="1">
                <a:latin typeface="Arial Narrow" panose="020B0606020202030204" pitchFamily="34" charset="0"/>
              </a:rPr>
              <a:t>Feedbackmethoden</a:t>
            </a:r>
            <a:r>
              <a:rPr lang="en-US" sz="2800" dirty="0">
                <a:latin typeface="Arial Narrow" panose="020B0606020202030204" pitchFamily="34" charset="0"/>
              </a:rPr>
              <a:t> </a:t>
            </a:r>
            <a:r>
              <a:rPr lang="en-US" sz="2800" dirty="0" err="1">
                <a:latin typeface="Arial Narrow" panose="020B0606020202030204" pitchFamily="34" charset="0"/>
              </a:rPr>
              <a:t>sowie</a:t>
            </a:r>
            <a:r>
              <a:rPr lang="en-US" sz="2800" dirty="0">
                <a:latin typeface="Arial Narrow" panose="020B0606020202030204" pitchFamily="34" charset="0"/>
              </a:rPr>
              <a:t> die </a:t>
            </a:r>
            <a:r>
              <a:rPr lang="en-US" sz="2800" dirty="0" err="1">
                <a:latin typeface="Arial Narrow" panose="020B0606020202030204" pitchFamily="34" charset="0"/>
              </a:rPr>
              <a:t>übrigen</a:t>
            </a:r>
            <a:r>
              <a:rPr lang="en-US" sz="2800" dirty="0">
                <a:latin typeface="Arial Narrow" panose="020B0606020202030204" pitchFamily="34" charset="0"/>
              </a:rPr>
              <a:t> </a:t>
            </a:r>
            <a:r>
              <a:rPr lang="en-US" sz="2800" dirty="0" err="1">
                <a:latin typeface="Arial Narrow" panose="020B0606020202030204" pitchFamily="34" charset="0"/>
              </a:rPr>
              <a:t>Erwartungen</a:t>
            </a:r>
            <a:r>
              <a:rPr lang="en-US" sz="2800" dirty="0">
                <a:latin typeface="Arial Narrow" panose="020B0606020202030204" pitchFamily="34" charset="0"/>
              </a:rPr>
              <a:t> </a:t>
            </a:r>
            <a:r>
              <a:rPr lang="en-US" sz="2800" dirty="0" err="1">
                <a:latin typeface="Arial Narrow" panose="020B0606020202030204" pitchFamily="34" charset="0"/>
              </a:rPr>
              <a:t>hinsichtlich</a:t>
            </a:r>
            <a:r>
              <a:rPr lang="en-US" sz="2800" dirty="0">
                <a:latin typeface="Arial Narrow" panose="020B0606020202030204" pitchFamily="34" charset="0"/>
              </a:rPr>
              <a:t> der </a:t>
            </a:r>
            <a:r>
              <a:rPr lang="en-US" sz="2800" dirty="0" err="1">
                <a:latin typeface="Arial Narrow" panose="020B0606020202030204" pitchFamily="34" charset="0"/>
              </a:rPr>
              <a:t>Arbeitsabläufe</a:t>
            </a:r>
            <a:r>
              <a:rPr lang="en-US" sz="2800" dirty="0">
                <a:latin typeface="Arial Narrow" panose="020B0606020202030204" pitchFamily="34" charset="0"/>
              </a:rPr>
              <a:t> und -</a:t>
            </a:r>
            <a:r>
              <a:rPr lang="en-US" sz="2800" dirty="0" err="1">
                <a:latin typeface="Arial Narrow" panose="020B0606020202030204" pitchFamily="34" charset="0"/>
              </a:rPr>
              <a:t>disziplin</a:t>
            </a:r>
            <a:r>
              <a:rPr lang="en-US" sz="2800" dirty="0">
                <a:latin typeface="Arial Narrow" panose="020B0606020202030204" pitchFamily="34" charset="0"/>
              </a:rPr>
              <a:t>.</a:t>
            </a:r>
          </a:p>
          <a:p>
            <a:pPr marL="457200" indent="-457200" algn="just">
              <a:buFont typeface="Arial" panose="020B0604020202020204" pitchFamily="34" charset="0"/>
              <a:buChar char="•"/>
            </a:pPr>
            <a:r>
              <a:rPr lang="en-US" sz="2800" dirty="0" err="1">
                <a:latin typeface="Arial Narrow" panose="020B0606020202030204" pitchFamily="34" charset="0"/>
              </a:rPr>
              <a:t>Bieten</a:t>
            </a:r>
            <a:r>
              <a:rPr lang="en-US" sz="2800" dirty="0">
                <a:latin typeface="Arial Narrow" panose="020B0606020202030204" pitchFamily="34" charset="0"/>
              </a:rPr>
              <a:t> Sie </a:t>
            </a:r>
            <a:r>
              <a:rPr lang="en-US" sz="2800" dirty="0" err="1">
                <a:latin typeface="Arial Narrow" panose="020B0606020202030204" pitchFamily="34" charset="0"/>
              </a:rPr>
              <a:t>dafür</a:t>
            </a:r>
            <a:r>
              <a:rPr lang="en-US" sz="2800" dirty="0">
                <a:latin typeface="Arial Narrow" panose="020B0606020202030204" pitchFamily="34" charset="0"/>
              </a:rPr>
              <a:t> </a:t>
            </a:r>
            <a:r>
              <a:rPr lang="en-US" sz="2800" dirty="0" err="1">
                <a:latin typeface="Arial Narrow" panose="020B0606020202030204" pitchFamily="34" charset="0"/>
              </a:rPr>
              <a:t>auch</a:t>
            </a:r>
            <a:r>
              <a:rPr lang="en-US" sz="2800" dirty="0">
                <a:latin typeface="Arial Narrow" panose="020B0606020202030204" pitchFamily="34" charset="0"/>
              </a:rPr>
              <a:t> </a:t>
            </a:r>
            <a:r>
              <a:rPr lang="en-US" sz="2800" dirty="0" err="1">
                <a:latin typeface="Arial Narrow" panose="020B0606020202030204" pitchFamily="34" charset="0"/>
              </a:rPr>
              <a:t>konkrete</a:t>
            </a:r>
            <a:r>
              <a:rPr lang="en-US" sz="2800" dirty="0">
                <a:latin typeface="Arial Narrow" panose="020B0606020202030204" pitchFamily="34" charset="0"/>
              </a:rPr>
              <a:t> </a:t>
            </a:r>
            <a:r>
              <a:rPr lang="en-US" sz="2800" dirty="0" err="1">
                <a:latin typeface="Arial Narrow" panose="020B0606020202030204" pitchFamily="34" charset="0"/>
              </a:rPr>
              <a:t>Beispiele</a:t>
            </a:r>
            <a:r>
              <a:rPr lang="en-US" sz="2800" dirty="0">
                <a:latin typeface="Arial Narrow" panose="020B0606020202030204" pitchFamily="34" charset="0"/>
              </a:rPr>
              <a:t>, die </a:t>
            </a:r>
            <a:r>
              <a:rPr lang="en-US" sz="2800" dirty="0" err="1">
                <a:latin typeface="Arial Narrow" panose="020B0606020202030204" pitchFamily="34" charset="0"/>
              </a:rPr>
              <a:t>diese</a:t>
            </a:r>
            <a:r>
              <a:rPr lang="en-US" sz="2800" dirty="0">
                <a:latin typeface="Arial Narrow" panose="020B0606020202030204" pitchFamily="34" charset="0"/>
              </a:rPr>
              <a:t> </a:t>
            </a:r>
            <a:r>
              <a:rPr lang="en-US" sz="2800" dirty="0" err="1">
                <a:latin typeface="Arial Narrow" panose="020B0606020202030204" pitchFamily="34" charset="0"/>
              </a:rPr>
              <a:t>Absichten</a:t>
            </a:r>
            <a:r>
              <a:rPr lang="en-US" sz="2800" dirty="0">
                <a:latin typeface="Arial Narrow" panose="020B0606020202030204" pitchFamily="34" charset="0"/>
              </a:rPr>
              <a:t> </a:t>
            </a:r>
            <a:r>
              <a:rPr lang="en-US" sz="2800" dirty="0" err="1">
                <a:latin typeface="Arial Narrow" panose="020B0606020202030204" pitchFamily="34" charset="0"/>
              </a:rPr>
              <a:t>bzw</a:t>
            </a:r>
            <a:r>
              <a:rPr lang="en-US" sz="2800" dirty="0">
                <a:latin typeface="Arial Narrow" panose="020B0606020202030204" pitchFamily="34" charset="0"/>
              </a:rPr>
              <a:t>. die </a:t>
            </a:r>
            <a:r>
              <a:rPr lang="en-US" sz="2800" dirty="0" err="1">
                <a:latin typeface="Arial Narrow" panose="020B0606020202030204" pitchFamily="34" charset="0"/>
              </a:rPr>
              <a:t>Betriebskultur</a:t>
            </a:r>
            <a:r>
              <a:rPr lang="en-US" sz="2800" dirty="0">
                <a:latin typeface="Arial Narrow" panose="020B0606020202030204" pitchFamily="34" charset="0"/>
              </a:rPr>
              <a:t> </a:t>
            </a:r>
            <a:r>
              <a:rPr lang="en-US" sz="2800" dirty="0" err="1">
                <a:latin typeface="Arial Narrow" panose="020B0606020202030204" pitchFamily="34" charset="0"/>
              </a:rPr>
              <a:t>unterstreichen</a:t>
            </a:r>
            <a:endParaRPr lang="en-US" sz="2800" dirty="0">
              <a:latin typeface="Arial Narrow" panose="020B0606020202030204" pitchFamily="34" charset="0"/>
            </a:endParaRPr>
          </a:p>
        </p:txBody>
      </p:sp>
    </p:spTree>
    <p:extLst>
      <p:ext uri="{BB962C8B-B14F-4D97-AF65-F5344CB8AC3E}">
        <p14:creationId xmlns:p14="http://schemas.microsoft.com/office/powerpoint/2010/main" val="11462823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16</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just" fontAlgn="base"/>
            <a:r>
              <a:rPr lang="en-US" sz="2800" dirty="0" err="1">
                <a:latin typeface="Arial Narrow" panose="020B0606020202030204" pitchFamily="34" charset="0"/>
              </a:rPr>
              <a:t>Vielen</a:t>
            </a:r>
            <a:r>
              <a:rPr lang="en-US" sz="2800" dirty="0">
                <a:latin typeface="Arial Narrow" panose="020B0606020202030204" pitchFamily="34" charset="0"/>
              </a:rPr>
              <a:t> Menschen </a:t>
            </a:r>
            <a:r>
              <a:rPr lang="en-US" sz="2800" dirty="0" err="1">
                <a:latin typeface="Arial Narrow" panose="020B0606020202030204" pitchFamily="34" charset="0"/>
              </a:rPr>
              <a:t>mit</a:t>
            </a:r>
            <a:r>
              <a:rPr lang="en-US" sz="2800" dirty="0">
                <a:latin typeface="Arial Narrow" panose="020B0606020202030204" pitchFamily="34" charset="0"/>
              </a:rPr>
              <a:t> ASS </a:t>
            </a:r>
            <a:r>
              <a:rPr lang="en-US" sz="2800" dirty="0" err="1">
                <a:latin typeface="Arial Narrow" panose="020B0606020202030204" pitchFamily="34" charset="0"/>
              </a:rPr>
              <a:t>verspüren</a:t>
            </a:r>
            <a:r>
              <a:rPr lang="en-US" sz="2800" dirty="0">
                <a:latin typeface="Arial Narrow" panose="020B0606020202030204" pitchFamily="34" charset="0"/>
              </a:rPr>
              <a:t> </a:t>
            </a:r>
            <a:r>
              <a:rPr lang="en-US" sz="2800" dirty="0" err="1">
                <a:latin typeface="Arial Narrow" panose="020B0606020202030204" pitchFamily="34" charset="0"/>
              </a:rPr>
              <a:t>nur</a:t>
            </a:r>
            <a:r>
              <a:rPr lang="en-US" sz="2800" dirty="0">
                <a:latin typeface="Arial Narrow" panose="020B0606020202030204" pitchFamily="34" charset="0"/>
              </a:rPr>
              <a:t> </a:t>
            </a:r>
            <a:r>
              <a:rPr lang="en-US" sz="2800" dirty="0" err="1">
                <a:latin typeface="Arial Narrow" panose="020B0606020202030204" pitchFamily="34" charset="0"/>
              </a:rPr>
              <a:t>wenig</a:t>
            </a:r>
            <a:r>
              <a:rPr lang="en-US" sz="2800" dirty="0">
                <a:latin typeface="Arial Narrow" panose="020B0606020202030204" pitchFamily="34" charset="0"/>
              </a:rPr>
              <a:t> </a:t>
            </a:r>
            <a:r>
              <a:rPr lang="en-US" sz="2800" dirty="0" err="1">
                <a:latin typeface="Arial Narrow" panose="020B0606020202030204" pitchFamily="34" charset="0"/>
              </a:rPr>
              <a:t>Neigung</a:t>
            </a:r>
            <a:r>
              <a:rPr lang="en-US" sz="2800" dirty="0">
                <a:latin typeface="Arial Narrow" panose="020B0606020202030204" pitchFamily="34" charset="0"/>
              </a:rPr>
              <a:t>, </a:t>
            </a:r>
            <a:r>
              <a:rPr lang="en-US" sz="2800" dirty="0" err="1">
                <a:latin typeface="Arial Narrow" panose="020B0606020202030204" pitchFamily="34" charset="0"/>
              </a:rPr>
              <a:t>sich</a:t>
            </a:r>
            <a:r>
              <a:rPr lang="en-US" sz="2800" dirty="0">
                <a:latin typeface="Arial Narrow" panose="020B0606020202030204" pitchFamily="34" charset="0"/>
              </a:rPr>
              <a:t> </a:t>
            </a:r>
            <a:r>
              <a:rPr lang="en-US" sz="2800" dirty="0" err="1">
                <a:latin typeface="Arial Narrow" panose="020B0606020202030204" pitchFamily="34" charset="0"/>
              </a:rPr>
              <a:t>sozial</a:t>
            </a:r>
            <a:r>
              <a:rPr lang="en-US" sz="2800" dirty="0">
                <a:latin typeface="Arial Narrow" panose="020B0606020202030204" pitchFamily="34" charset="0"/>
              </a:rPr>
              <a:t> </a:t>
            </a:r>
            <a:r>
              <a:rPr lang="en-US" sz="2800" dirty="0" err="1">
                <a:latin typeface="Arial Narrow" panose="020B0606020202030204" pitchFamily="34" charset="0"/>
              </a:rPr>
              <a:t>bzw</a:t>
            </a:r>
            <a:r>
              <a:rPr lang="en-US" sz="2800" dirty="0">
                <a:latin typeface="Arial Narrow" panose="020B0606020202030204" pitchFamily="34" charset="0"/>
              </a:rPr>
              <a:t>. </a:t>
            </a:r>
            <a:r>
              <a:rPr lang="en-US" sz="2800" dirty="0" err="1">
                <a:latin typeface="Arial Narrow" panose="020B0606020202030204" pitchFamily="34" charset="0"/>
              </a:rPr>
              <a:t>kommunikativ</a:t>
            </a:r>
            <a:r>
              <a:rPr lang="en-US" sz="2800" dirty="0">
                <a:latin typeface="Arial Narrow" panose="020B0606020202030204" pitchFamily="34" charset="0"/>
              </a:rPr>
              <a:t> </a:t>
            </a:r>
            <a:r>
              <a:rPr lang="en-US" sz="2800" dirty="0" err="1">
                <a:latin typeface="Arial Narrow" panose="020B0606020202030204" pitchFamily="34" charset="0"/>
              </a:rPr>
              <a:t>einzubringen</a:t>
            </a:r>
            <a:r>
              <a:rPr lang="en-US" sz="2800" dirty="0">
                <a:latin typeface="Arial Narrow" panose="020B0606020202030204" pitchFamily="34" charset="0"/>
              </a:rPr>
              <a:t>. Eine </a:t>
            </a:r>
            <a:r>
              <a:rPr lang="en-US" sz="2800" dirty="0" err="1">
                <a:latin typeface="Arial Narrow" panose="020B0606020202030204" pitchFamily="34" charset="0"/>
              </a:rPr>
              <a:t>regelmäßige</a:t>
            </a:r>
            <a:r>
              <a:rPr lang="en-US" sz="2800" dirty="0">
                <a:latin typeface="Arial Narrow" panose="020B0606020202030204" pitchFamily="34" charset="0"/>
              </a:rPr>
              <a:t> Praxis – </a:t>
            </a:r>
            <a:r>
              <a:rPr lang="en-US" sz="2800" dirty="0" err="1">
                <a:latin typeface="Arial Narrow" panose="020B0606020202030204" pitchFamily="34" charset="0"/>
              </a:rPr>
              <a:t>bzw</a:t>
            </a:r>
            <a:r>
              <a:rPr lang="en-US" sz="2800" dirty="0">
                <a:latin typeface="Arial Narrow" panose="020B0606020202030204" pitchFamily="34" charset="0"/>
              </a:rPr>
              <a:t>. die </a:t>
            </a:r>
            <a:r>
              <a:rPr lang="en-US" sz="2800" dirty="0" err="1">
                <a:latin typeface="Arial Narrow" panose="020B0606020202030204" pitchFamily="34" charset="0"/>
              </a:rPr>
              <a:t>Gelegenheit</a:t>
            </a:r>
            <a:r>
              <a:rPr lang="en-US" sz="2800" dirty="0">
                <a:latin typeface="Arial Narrow" panose="020B0606020202030204" pitchFamily="34" charset="0"/>
              </a:rPr>
              <a:t> </a:t>
            </a:r>
            <a:r>
              <a:rPr lang="en-US" sz="2800" dirty="0" err="1">
                <a:latin typeface="Arial Narrow" panose="020B0606020202030204" pitchFamily="34" charset="0"/>
              </a:rPr>
              <a:t>dazu</a:t>
            </a:r>
            <a:r>
              <a:rPr lang="en-US" sz="2800" dirty="0">
                <a:latin typeface="Arial Narrow" panose="020B0606020202030204" pitchFamily="34" charset="0"/>
              </a:rPr>
              <a:t> – </a:t>
            </a:r>
            <a:r>
              <a:rPr lang="en-US" sz="2800" dirty="0" err="1">
                <a:latin typeface="Arial Narrow" panose="020B0606020202030204" pitchFamily="34" charset="0"/>
              </a:rPr>
              <a:t>zeitigt</a:t>
            </a:r>
            <a:r>
              <a:rPr lang="en-US" sz="2800" dirty="0">
                <a:latin typeface="Arial Narrow" panose="020B0606020202030204" pitchFamily="34" charset="0"/>
              </a:rPr>
              <a:t> </a:t>
            </a:r>
            <a:r>
              <a:rPr lang="en-US" sz="2800" dirty="0" err="1">
                <a:latin typeface="Arial Narrow" panose="020B0606020202030204" pitchFamily="34" charset="0"/>
              </a:rPr>
              <a:t>aber</a:t>
            </a:r>
            <a:r>
              <a:rPr lang="en-US" sz="2800" dirty="0">
                <a:latin typeface="Arial Narrow" panose="020B0606020202030204" pitchFamily="34" charset="0"/>
              </a:rPr>
              <a:t> </a:t>
            </a:r>
            <a:r>
              <a:rPr lang="en-US" sz="2800" dirty="0" err="1">
                <a:latin typeface="Arial Narrow" panose="020B0606020202030204" pitchFamily="34" charset="0"/>
              </a:rPr>
              <a:t>auch</a:t>
            </a:r>
            <a:r>
              <a:rPr lang="en-US" sz="2800" dirty="0">
                <a:latin typeface="Arial Narrow" panose="020B0606020202030204" pitchFamily="34" charset="0"/>
              </a:rPr>
              <a:t> </a:t>
            </a:r>
            <a:r>
              <a:rPr lang="en-US" sz="2800" dirty="0" err="1">
                <a:latin typeface="Arial Narrow" panose="020B0606020202030204" pitchFamily="34" charset="0"/>
              </a:rPr>
              <a:t>hier</a:t>
            </a:r>
            <a:r>
              <a:rPr lang="en-US" sz="2800" dirty="0">
                <a:latin typeface="Arial Narrow" panose="020B0606020202030204" pitchFamily="34" charset="0"/>
              </a:rPr>
              <a:t> in der Regel positive </a:t>
            </a:r>
            <a:r>
              <a:rPr lang="en-US" sz="2800" dirty="0" err="1">
                <a:latin typeface="Arial Narrow" panose="020B0606020202030204" pitchFamily="34" charset="0"/>
              </a:rPr>
              <a:t>Ergebnisse</a:t>
            </a:r>
            <a:r>
              <a:rPr lang="en-US" sz="2800" dirty="0">
                <a:latin typeface="Arial Narrow" panose="020B0606020202030204" pitchFamily="34" charset="0"/>
              </a:rPr>
              <a:t>. </a:t>
            </a:r>
          </a:p>
          <a:p>
            <a:pPr algn="just" fontAlgn="base"/>
            <a:endParaRPr lang="en-US" sz="2800" dirty="0">
              <a:latin typeface="Arial Narrow" panose="020B0606020202030204" pitchFamily="34" charset="0"/>
            </a:endParaRPr>
          </a:p>
          <a:p>
            <a:pPr algn="just" fontAlgn="base"/>
            <a:r>
              <a:rPr lang="en-US" sz="2800" dirty="0" err="1">
                <a:latin typeface="Arial Narrow" panose="020B0606020202030204" pitchFamily="34" charset="0"/>
              </a:rPr>
              <a:t>Worauf</a:t>
            </a:r>
            <a:r>
              <a:rPr lang="en-US" sz="2800" dirty="0">
                <a:latin typeface="Arial Narrow" panose="020B0606020202030204" pitchFamily="34" charset="0"/>
              </a:rPr>
              <a:t> es in </a:t>
            </a:r>
            <a:r>
              <a:rPr lang="en-US" sz="2800" dirty="0" err="1">
                <a:latin typeface="Arial Narrow" panose="020B0606020202030204" pitchFamily="34" charset="0"/>
              </a:rPr>
              <a:t>diesem</a:t>
            </a:r>
            <a:r>
              <a:rPr lang="en-US" sz="2800" dirty="0">
                <a:latin typeface="Arial Narrow" panose="020B0606020202030204" pitchFamily="34" charset="0"/>
              </a:rPr>
              <a:t> </a:t>
            </a:r>
            <a:r>
              <a:rPr lang="en-US" sz="2800" dirty="0" err="1">
                <a:latin typeface="Arial Narrow" panose="020B0606020202030204" pitchFamily="34" charset="0"/>
              </a:rPr>
              <a:t>Einübungsprozessen</a:t>
            </a:r>
            <a:r>
              <a:rPr lang="en-US" sz="2800" dirty="0">
                <a:latin typeface="Arial Narrow" panose="020B0606020202030204" pitchFamily="34" charset="0"/>
              </a:rPr>
              <a:t> </a:t>
            </a:r>
            <a:r>
              <a:rPr lang="en-US" sz="2800" dirty="0" err="1">
                <a:latin typeface="Arial Narrow" panose="020B0606020202030204" pitchFamily="34" charset="0"/>
              </a:rPr>
              <a:t>zu</a:t>
            </a:r>
            <a:r>
              <a:rPr lang="en-US" sz="2800" dirty="0">
                <a:latin typeface="Arial Narrow" panose="020B0606020202030204" pitchFamily="34" charset="0"/>
              </a:rPr>
              <a:t> </a:t>
            </a:r>
            <a:r>
              <a:rPr lang="en-US" sz="2800" dirty="0" err="1">
                <a:latin typeface="Arial Narrow" panose="020B0606020202030204" pitchFamily="34" charset="0"/>
              </a:rPr>
              <a:t>achten</a:t>
            </a:r>
            <a:r>
              <a:rPr lang="en-US" sz="2800" dirty="0">
                <a:latin typeface="Arial Narrow" panose="020B0606020202030204" pitchFamily="34" charset="0"/>
              </a:rPr>
              <a:t> gilt, </a:t>
            </a:r>
            <a:r>
              <a:rPr lang="en-US" sz="2800" dirty="0" err="1">
                <a:latin typeface="Arial Narrow" panose="020B0606020202030204" pitchFamily="34" charset="0"/>
              </a:rPr>
              <a:t>ist</a:t>
            </a:r>
            <a:r>
              <a:rPr lang="en-US" sz="2800" dirty="0">
                <a:latin typeface="Arial Narrow" panose="020B0606020202030204" pitchFamily="34" charset="0"/>
              </a:rPr>
              <a:t> </a:t>
            </a:r>
            <a:r>
              <a:rPr lang="en-US" sz="2800" dirty="0" err="1">
                <a:latin typeface="Arial Narrow" panose="020B0606020202030204" pitchFamily="34" charset="0"/>
              </a:rPr>
              <a:t>u.a.</a:t>
            </a:r>
            <a:endParaRPr lang="en-US" sz="2800" dirty="0">
              <a:latin typeface="Arial Narrow" panose="020B0606020202030204" pitchFamily="34" charset="0"/>
            </a:endParaRPr>
          </a:p>
          <a:p>
            <a:pPr marL="457200" indent="-457200" algn="just" fontAlgn="base">
              <a:buFont typeface="Arial" panose="020B0604020202020204" pitchFamily="34" charset="0"/>
              <a:buChar char="•"/>
            </a:pPr>
            <a:r>
              <a:rPr lang="en-US" sz="2400" dirty="0" err="1">
                <a:latin typeface="Arial Narrow" panose="020B0606020202030204" pitchFamily="34" charset="0"/>
              </a:rPr>
              <a:t>Themen</a:t>
            </a:r>
            <a:r>
              <a:rPr lang="en-US" sz="2400" dirty="0">
                <a:latin typeface="Arial Narrow" panose="020B0606020202030204" pitchFamily="34" charset="0"/>
              </a:rPr>
              <a:t> </a:t>
            </a:r>
            <a:r>
              <a:rPr lang="en-US" sz="2400" dirty="0" err="1">
                <a:latin typeface="Arial Narrow" panose="020B0606020202030204" pitchFamily="34" charset="0"/>
              </a:rPr>
              <a:t>aufzubringen</a:t>
            </a:r>
            <a:r>
              <a:rPr lang="en-US" sz="2400" dirty="0">
                <a:latin typeface="Arial Narrow" panose="020B0606020202030204" pitchFamily="34" charset="0"/>
              </a:rPr>
              <a:t>, die </a:t>
            </a:r>
            <a:r>
              <a:rPr lang="en-US" sz="2400" dirty="0" err="1">
                <a:latin typeface="Arial Narrow" panose="020B0606020202030204" pitchFamily="34" charset="0"/>
              </a:rPr>
              <a:t>ansonsten</a:t>
            </a:r>
            <a:r>
              <a:rPr lang="en-US" sz="2400" dirty="0">
                <a:latin typeface="Arial Narrow" panose="020B0606020202030204" pitchFamily="34" charset="0"/>
              </a:rPr>
              <a:t> </a:t>
            </a:r>
            <a:r>
              <a:rPr lang="en-US" sz="2400" dirty="0" err="1">
                <a:latin typeface="Arial Narrow" panose="020B0606020202030204" pitchFamily="34" charset="0"/>
              </a:rPr>
              <a:t>nicht</a:t>
            </a:r>
            <a:r>
              <a:rPr lang="en-US" sz="2400" dirty="0">
                <a:latin typeface="Arial Narrow" panose="020B0606020202030204" pitchFamily="34" charset="0"/>
              </a:rPr>
              <a:t> </a:t>
            </a:r>
            <a:r>
              <a:rPr lang="en-US" sz="2400" dirty="0" err="1">
                <a:latin typeface="Arial Narrow" panose="020B0606020202030204" pitchFamily="34" charset="0"/>
              </a:rPr>
              <a:t>zu</a:t>
            </a:r>
            <a:r>
              <a:rPr lang="en-US" sz="2400" dirty="0">
                <a:latin typeface="Arial Narrow" panose="020B0606020202030204" pitchFamily="34" charset="0"/>
              </a:rPr>
              <a:t> den </a:t>
            </a:r>
            <a:r>
              <a:rPr lang="en-US" sz="2400" dirty="0" err="1">
                <a:latin typeface="Arial Narrow" panose="020B0606020202030204" pitchFamily="34" charset="0"/>
              </a:rPr>
              <a:t>Spezialinteressen</a:t>
            </a:r>
            <a:r>
              <a:rPr lang="en-US" sz="2400" dirty="0">
                <a:latin typeface="Arial Narrow" panose="020B0606020202030204" pitchFamily="34" charset="0"/>
              </a:rPr>
              <a:t> der Menschen </a:t>
            </a:r>
            <a:r>
              <a:rPr lang="en-US" sz="2400" dirty="0" err="1">
                <a:latin typeface="Arial Narrow" panose="020B0606020202030204" pitchFamily="34" charset="0"/>
              </a:rPr>
              <a:t>mit</a:t>
            </a:r>
            <a:r>
              <a:rPr lang="en-US" sz="2400" dirty="0">
                <a:latin typeface="Arial Narrow" panose="020B0606020202030204" pitchFamily="34" charset="0"/>
              </a:rPr>
              <a:t> ASS </a:t>
            </a:r>
            <a:r>
              <a:rPr lang="en-US" sz="2400" dirty="0" err="1">
                <a:latin typeface="Arial Narrow" panose="020B0606020202030204" pitchFamily="34" charset="0"/>
              </a:rPr>
              <a:t>zählen</a:t>
            </a:r>
            <a:endParaRPr lang="en-US" sz="2400" dirty="0">
              <a:latin typeface="Arial Narrow" panose="020B0606020202030204" pitchFamily="34" charset="0"/>
            </a:endParaRPr>
          </a:p>
          <a:p>
            <a:pPr marL="457200" indent="-457200" algn="just" fontAlgn="base">
              <a:buFont typeface="Arial" panose="020B0604020202020204" pitchFamily="34" charset="0"/>
              <a:buChar char="•"/>
            </a:pPr>
            <a:r>
              <a:rPr lang="en-US" sz="2400" dirty="0">
                <a:latin typeface="Arial Narrow" panose="020B0606020202030204" pitchFamily="34" charset="0"/>
              </a:rPr>
              <a:t>an </a:t>
            </a:r>
            <a:r>
              <a:rPr lang="en-US" sz="2400" dirty="0" err="1">
                <a:latin typeface="Arial Narrow" panose="020B0606020202030204" pitchFamily="34" charset="0"/>
              </a:rPr>
              <a:t>diesen</a:t>
            </a:r>
            <a:r>
              <a:rPr lang="en-US" sz="2400" dirty="0">
                <a:latin typeface="Arial Narrow" panose="020B0606020202030204" pitchFamily="34" charset="0"/>
              </a:rPr>
              <a:t> </a:t>
            </a:r>
            <a:r>
              <a:rPr lang="en-US" sz="2400" dirty="0" err="1">
                <a:latin typeface="Arial Narrow" panose="020B0606020202030204" pitchFamily="34" charset="0"/>
              </a:rPr>
              <a:t>Themen</a:t>
            </a:r>
            <a:r>
              <a:rPr lang="en-US" sz="2400" dirty="0">
                <a:latin typeface="Arial Narrow" panose="020B0606020202030204" pitchFamily="34" charset="0"/>
              </a:rPr>
              <a:t> </a:t>
            </a:r>
            <a:r>
              <a:rPr lang="en-US" sz="2400" dirty="0" err="1">
                <a:latin typeface="Arial Narrow" panose="020B0606020202030204" pitchFamily="34" charset="0"/>
              </a:rPr>
              <a:t>dranbleiben</a:t>
            </a:r>
            <a:endParaRPr lang="en-US" sz="2400" dirty="0">
              <a:latin typeface="Arial Narrow" panose="020B0606020202030204" pitchFamily="34" charset="0"/>
            </a:endParaRPr>
          </a:p>
          <a:p>
            <a:pPr marL="457200" indent="-457200" algn="just" fontAlgn="base">
              <a:buFont typeface="Arial" panose="020B0604020202020204" pitchFamily="34" charset="0"/>
              <a:buChar char="•"/>
            </a:pPr>
            <a:r>
              <a:rPr lang="en-US" sz="2400" dirty="0">
                <a:latin typeface="Arial Narrow" panose="020B0606020202030204" pitchFamily="34" charset="0"/>
              </a:rPr>
              <a:t>den </a:t>
            </a:r>
            <a:r>
              <a:rPr lang="en-US" sz="2400" dirty="0" err="1">
                <a:latin typeface="Arial Narrow" panose="020B0606020202030204" pitchFamily="34" charset="0"/>
              </a:rPr>
              <a:t>Gesprächen</a:t>
            </a:r>
            <a:r>
              <a:rPr lang="en-US" sz="2400" dirty="0">
                <a:latin typeface="Arial Narrow" panose="020B0606020202030204" pitchFamily="34" charset="0"/>
              </a:rPr>
              <a:t> </a:t>
            </a:r>
            <a:r>
              <a:rPr lang="en-US" sz="2400" dirty="0" err="1">
                <a:latin typeface="Arial Narrow" panose="020B0606020202030204" pitchFamily="34" charset="0"/>
              </a:rPr>
              <a:t>hin</a:t>
            </a:r>
            <a:r>
              <a:rPr lang="en-US" sz="2400" dirty="0">
                <a:latin typeface="Arial Narrow" panose="020B0606020202030204" pitchFamily="34" charset="0"/>
              </a:rPr>
              <a:t> und </a:t>
            </a:r>
            <a:r>
              <a:rPr lang="en-US" sz="2400" dirty="0" err="1">
                <a:latin typeface="Arial Narrow" panose="020B0606020202030204" pitchFamily="34" charset="0"/>
              </a:rPr>
              <a:t>wieder</a:t>
            </a:r>
            <a:r>
              <a:rPr lang="en-US" sz="2400" dirty="0">
                <a:latin typeface="Arial Narrow" panose="020B0606020202030204" pitchFamily="34" charset="0"/>
              </a:rPr>
              <a:t> </a:t>
            </a:r>
            <a:r>
              <a:rPr lang="en-US" sz="2400" dirty="0" err="1">
                <a:latin typeface="Arial Narrow" panose="020B0606020202030204" pitchFamily="34" charset="0"/>
              </a:rPr>
              <a:t>eine</a:t>
            </a:r>
            <a:r>
              <a:rPr lang="en-US" sz="2400" dirty="0">
                <a:latin typeface="Arial Narrow" panose="020B0606020202030204" pitchFamily="34" charset="0"/>
              </a:rPr>
              <a:t> </a:t>
            </a:r>
            <a:r>
              <a:rPr lang="en-US" sz="2400" dirty="0" err="1">
                <a:latin typeface="Arial Narrow" panose="020B0606020202030204" pitchFamily="34" charset="0"/>
              </a:rPr>
              <a:t>Wendung</a:t>
            </a:r>
            <a:r>
              <a:rPr lang="en-US" sz="2400" dirty="0">
                <a:latin typeface="Arial Narrow" panose="020B0606020202030204" pitchFamily="34" charset="0"/>
              </a:rPr>
              <a:t> </a:t>
            </a:r>
            <a:r>
              <a:rPr lang="en-US" sz="2400" dirty="0" err="1">
                <a:latin typeface="Arial Narrow" panose="020B0606020202030204" pitchFamily="34" charset="0"/>
              </a:rPr>
              <a:t>geben</a:t>
            </a:r>
            <a:endParaRPr lang="en-US" sz="2400" dirty="0">
              <a:latin typeface="Arial Narrow" panose="020B0606020202030204" pitchFamily="34" charset="0"/>
            </a:endParaRPr>
          </a:p>
          <a:p>
            <a:pPr marL="457200" indent="-457200" algn="just" fontAlgn="base">
              <a:buFont typeface="Arial" panose="020B0604020202020204" pitchFamily="34" charset="0"/>
              <a:buChar char="•"/>
            </a:pPr>
            <a:r>
              <a:rPr lang="en-US" sz="2400" dirty="0" err="1">
                <a:latin typeface="Arial Narrow" panose="020B0606020202030204" pitchFamily="34" charset="0"/>
              </a:rPr>
              <a:t>zwischendurch</a:t>
            </a:r>
            <a:r>
              <a:rPr lang="en-US" sz="2400" dirty="0">
                <a:latin typeface="Arial Narrow" panose="020B0606020202030204" pitchFamily="34" charset="0"/>
              </a:rPr>
              <a:t> </a:t>
            </a:r>
            <a:r>
              <a:rPr lang="en-US" sz="2400" dirty="0" err="1">
                <a:latin typeface="Arial Narrow" panose="020B0606020202030204" pitchFamily="34" charset="0"/>
              </a:rPr>
              <a:t>immer</a:t>
            </a:r>
            <a:r>
              <a:rPr lang="en-US" sz="2400" dirty="0">
                <a:latin typeface="Arial Narrow" panose="020B0606020202030204" pitchFamily="34" charset="0"/>
              </a:rPr>
              <a:t> </a:t>
            </a:r>
            <a:r>
              <a:rPr lang="en-US" sz="2400" dirty="0" err="1">
                <a:latin typeface="Arial Narrow" panose="020B0606020202030204" pitchFamily="34" charset="0"/>
              </a:rPr>
              <a:t>wieder</a:t>
            </a:r>
            <a:r>
              <a:rPr lang="en-US" sz="2400" dirty="0">
                <a:latin typeface="Arial Narrow" panose="020B0606020202030204" pitchFamily="34" charset="0"/>
              </a:rPr>
              <a:t> </a:t>
            </a:r>
            <a:r>
              <a:rPr lang="en-US" sz="2400" dirty="0" err="1">
                <a:latin typeface="Arial Narrow" panose="020B0606020202030204" pitchFamily="34" charset="0"/>
              </a:rPr>
              <a:t>adäquate</a:t>
            </a:r>
            <a:r>
              <a:rPr lang="en-US" sz="2400" dirty="0">
                <a:latin typeface="Arial Narrow" panose="020B0606020202030204" pitchFamily="34" charset="0"/>
              </a:rPr>
              <a:t> </a:t>
            </a:r>
            <a:r>
              <a:rPr lang="en-US" sz="2400" dirty="0" err="1">
                <a:latin typeface="Arial Narrow" panose="020B0606020202030204" pitchFamily="34" charset="0"/>
              </a:rPr>
              <a:t>bzw</a:t>
            </a:r>
            <a:r>
              <a:rPr lang="en-US" sz="2400" dirty="0">
                <a:latin typeface="Arial Narrow" panose="020B0606020202030204" pitchFamily="34" charset="0"/>
              </a:rPr>
              <a:t>. auf das </a:t>
            </a:r>
            <a:r>
              <a:rPr lang="en-US" sz="2400" dirty="0" err="1">
                <a:latin typeface="Arial Narrow" panose="020B0606020202030204" pitchFamily="34" charset="0"/>
              </a:rPr>
              <a:t>besprochene</a:t>
            </a:r>
            <a:r>
              <a:rPr lang="en-US" sz="2400" dirty="0">
                <a:latin typeface="Arial Narrow" panose="020B0606020202030204" pitchFamily="34" charset="0"/>
              </a:rPr>
              <a:t> Thema </a:t>
            </a:r>
            <a:r>
              <a:rPr lang="en-US" sz="2400" dirty="0" err="1">
                <a:latin typeface="Arial Narrow" panose="020B0606020202030204" pitchFamily="34" charset="0"/>
              </a:rPr>
              <a:t>bezogene</a:t>
            </a:r>
            <a:r>
              <a:rPr lang="en-US" sz="2400" dirty="0">
                <a:latin typeface="Arial Narrow" panose="020B0606020202030204" pitchFamily="34" charset="0"/>
              </a:rPr>
              <a:t> </a:t>
            </a:r>
            <a:r>
              <a:rPr lang="en-US" sz="2400" dirty="0" err="1">
                <a:latin typeface="Arial Narrow" panose="020B0606020202030204" pitchFamily="34" charset="0"/>
              </a:rPr>
              <a:t>Fragen</a:t>
            </a:r>
            <a:r>
              <a:rPr lang="en-US" sz="2400" dirty="0">
                <a:latin typeface="Arial Narrow" panose="020B0606020202030204" pitchFamily="34" charset="0"/>
              </a:rPr>
              <a:t> </a:t>
            </a:r>
            <a:r>
              <a:rPr lang="en-US" sz="2400" dirty="0" err="1">
                <a:latin typeface="Arial Narrow" panose="020B0606020202030204" pitchFamily="34" charset="0"/>
              </a:rPr>
              <a:t>stellen</a:t>
            </a:r>
            <a:endParaRPr lang="en-US" sz="2400" dirty="0">
              <a:latin typeface="Arial Narrow" panose="020B0606020202030204" pitchFamily="34" charset="0"/>
            </a:endParaRPr>
          </a:p>
          <a:p>
            <a:pPr marL="457200" indent="-457200" algn="just" fontAlgn="base">
              <a:buFont typeface="Arial" panose="020B0604020202020204" pitchFamily="34" charset="0"/>
              <a:buChar char="•"/>
            </a:pPr>
            <a:r>
              <a:rPr lang="en-US" sz="2400" dirty="0">
                <a:latin typeface="Arial Narrow" panose="020B0606020202030204" pitchFamily="34" charset="0"/>
              </a:rPr>
              <a:t>und </a:t>
            </a:r>
            <a:r>
              <a:rPr lang="en-US" sz="2400" dirty="0" err="1">
                <a:latin typeface="Arial Narrow" panose="020B0606020202030204" pitchFamily="34" charset="0"/>
              </a:rPr>
              <a:t>regelmäßig</a:t>
            </a:r>
            <a:r>
              <a:rPr lang="en-US" sz="2400" dirty="0">
                <a:latin typeface="Arial Narrow" panose="020B0606020202030204" pitchFamily="34" charset="0"/>
              </a:rPr>
              <a:t> </a:t>
            </a:r>
            <a:r>
              <a:rPr lang="en-US" sz="2400" dirty="0" err="1">
                <a:latin typeface="Arial Narrow" panose="020B0606020202030204" pitchFamily="34" charset="0"/>
              </a:rPr>
              <a:t>überprüfen</a:t>
            </a:r>
            <a:r>
              <a:rPr lang="en-US" sz="2400" dirty="0">
                <a:latin typeface="Arial Narrow" panose="020B0606020202030204" pitchFamily="34" charset="0"/>
              </a:rPr>
              <a:t>, </a:t>
            </a:r>
            <a:r>
              <a:rPr lang="en-US" sz="2400" dirty="0" err="1">
                <a:latin typeface="Arial Narrow" panose="020B0606020202030204" pitchFamily="34" charset="0"/>
              </a:rPr>
              <a:t>ob</a:t>
            </a:r>
            <a:r>
              <a:rPr lang="en-US" sz="2400" dirty="0">
                <a:latin typeface="Arial Narrow" panose="020B0606020202030204" pitchFamily="34" charset="0"/>
              </a:rPr>
              <a:t> die </a:t>
            </a:r>
            <a:r>
              <a:rPr lang="en-US" sz="2400" dirty="0" err="1">
                <a:latin typeface="Arial Narrow" panose="020B0606020202030204" pitchFamily="34" charset="0"/>
              </a:rPr>
              <a:t>besprochenen</a:t>
            </a:r>
            <a:r>
              <a:rPr lang="en-US" sz="2400" dirty="0">
                <a:latin typeface="Arial Narrow" panose="020B0606020202030204" pitchFamily="34" charset="0"/>
              </a:rPr>
              <a:t> </a:t>
            </a:r>
            <a:r>
              <a:rPr lang="en-US" sz="2400" dirty="0" err="1">
                <a:latin typeface="Arial Narrow" panose="020B0606020202030204" pitchFamily="34" charset="0"/>
              </a:rPr>
              <a:t>Themen</a:t>
            </a:r>
            <a:r>
              <a:rPr lang="en-US" sz="2400" dirty="0">
                <a:latin typeface="Arial Narrow" panose="020B0606020202030204" pitchFamily="34" charset="0"/>
              </a:rPr>
              <a:t> </a:t>
            </a:r>
            <a:r>
              <a:rPr lang="en-US" sz="2400" dirty="0" err="1">
                <a:latin typeface="Arial Narrow" panose="020B0606020202030204" pitchFamily="34" charset="0"/>
              </a:rPr>
              <a:t>auch</a:t>
            </a:r>
            <a:r>
              <a:rPr lang="en-US" sz="2400" dirty="0">
                <a:latin typeface="Arial Narrow" panose="020B0606020202030204" pitchFamily="34" charset="0"/>
              </a:rPr>
              <a:t> </a:t>
            </a:r>
            <a:r>
              <a:rPr lang="en-US" sz="2400" dirty="0" err="1">
                <a:latin typeface="Arial Narrow" panose="020B0606020202030204" pitchFamily="34" charset="0"/>
              </a:rPr>
              <a:t>bei</a:t>
            </a:r>
            <a:r>
              <a:rPr lang="en-US" sz="2400" dirty="0">
                <a:latin typeface="Arial Narrow" panose="020B0606020202030204" pitchFamily="34" charset="0"/>
              </a:rPr>
              <a:t> der/</a:t>
            </a:r>
            <a:r>
              <a:rPr lang="en-US" sz="2400" dirty="0" err="1">
                <a:latin typeface="Arial Narrow" panose="020B0606020202030204" pitchFamily="34" charset="0"/>
              </a:rPr>
              <a:t>beim</a:t>
            </a:r>
            <a:r>
              <a:rPr lang="en-US" sz="2400" dirty="0">
                <a:latin typeface="Arial Narrow" panose="020B0606020202030204" pitchFamily="34" charset="0"/>
              </a:rPr>
              <a:t> </a:t>
            </a:r>
            <a:r>
              <a:rPr lang="en-US" sz="2400" dirty="0" err="1">
                <a:latin typeface="Arial Narrow" panose="020B0606020202030204" pitchFamily="34" charset="0"/>
              </a:rPr>
              <a:t>Gesprächspartner</a:t>
            </a:r>
            <a:r>
              <a:rPr lang="en-US" sz="2400" dirty="0">
                <a:latin typeface="Arial Narrow" panose="020B0606020202030204" pitchFamily="34" charset="0"/>
              </a:rPr>
              <a:t>*in </a:t>
            </a:r>
            <a:r>
              <a:rPr lang="en-US" sz="2400" dirty="0" err="1">
                <a:latin typeface="Arial Narrow" panose="020B0606020202030204" pitchFamily="34" charset="0"/>
              </a:rPr>
              <a:t>angekommen</a:t>
            </a:r>
            <a:r>
              <a:rPr lang="en-US" sz="2400" dirty="0">
                <a:latin typeface="Arial Narrow" panose="020B0606020202030204" pitchFamily="34" charset="0"/>
              </a:rPr>
              <a:t> </a:t>
            </a:r>
            <a:r>
              <a:rPr lang="en-US" sz="2400" dirty="0" err="1">
                <a:latin typeface="Arial Narrow" panose="020B0606020202030204" pitchFamily="34" charset="0"/>
              </a:rPr>
              <a:t>sind</a:t>
            </a:r>
            <a:r>
              <a:rPr lang="en-US" sz="2400" dirty="0">
                <a:latin typeface="Arial Narrow" panose="020B0606020202030204" pitchFamily="34" charset="0"/>
              </a:rPr>
              <a:t> und von </a:t>
            </a:r>
            <a:r>
              <a:rPr lang="en-US" sz="2400" dirty="0" err="1">
                <a:latin typeface="Arial Narrow" panose="020B0606020202030204" pitchFamily="34" charset="0"/>
              </a:rPr>
              <a:t>dieser</a:t>
            </a:r>
            <a:r>
              <a:rPr lang="en-US" sz="2400" dirty="0">
                <a:latin typeface="Arial Narrow" panose="020B0606020202030204" pitchFamily="34" charset="0"/>
              </a:rPr>
              <a:t>/m </a:t>
            </a:r>
            <a:r>
              <a:rPr lang="en-US" sz="2400" dirty="0" err="1">
                <a:latin typeface="Arial Narrow" panose="020B0606020202030204" pitchFamily="34" charset="0"/>
              </a:rPr>
              <a:t>verstanden</a:t>
            </a:r>
            <a:r>
              <a:rPr lang="en-US" sz="2400" dirty="0">
                <a:latin typeface="Arial Narrow" panose="020B0606020202030204" pitchFamily="34" charset="0"/>
              </a:rPr>
              <a:t> </a:t>
            </a:r>
            <a:r>
              <a:rPr lang="en-US" sz="2400" dirty="0" err="1">
                <a:latin typeface="Arial Narrow" panose="020B0606020202030204" pitchFamily="34" charset="0"/>
              </a:rPr>
              <a:t>wurden</a:t>
            </a:r>
            <a:r>
              <a:rPr lang="en-US" sz="2400" dirty="0">
                <a:latin typeface="Arial Narrow" panose="020B0606020202030204" pitchFamily="34" charset="0"/>
              </a:rPr>
              <a:t>. Und </a:t>
            </a:r>
            <a:r>
              <a:rPr lang="en-US" sz="2400" dirty="0" err="1">
                <a:latin typeface="Arial Narrow" panose="020B0606020202030204" pitchFamily="34" charset="0"/>
              </a:rPr>
              <a:t>dann</a:t>
            </a:r>
            <a:r>
              <a:rPr lang="en-US" sz="2400" dirty="0">
                <a:latin typeface="Arial Narrow" panose="020B0606020202030204" pitchFamily="34" charset="0"/>
              </a:rPr>
              <a:t> </a:t>
            </a:r>
            <a:r>
              <a:rPr lang="en-US" sz="2400" dirty="0" err="1">
                <a:latin typeface="Arial Narrow" panose="020B0606020202030204" pitchFamily="34" charset="0"/>
              </a:rPr>
              <a:t>ebendort</a:t>
            </a:r>
            <a:r>
              <a:rPr lang="en-US" sz="2400" dirty="0">
                <a:latin typeface="Arial Narrow" panose="020B0606020202030204" pitchFamily="34" charset="0"/>
              </a:rPr>
              <a:t> </a:t>
            </a:r>
            <a:r>
              <a:rPr lang="en-US" sz="2400" dirty="0" err="1">
                <a:latin typeface="Arial Narrow" panose="020B0606020202030204" pitchFamily="34" charset="0"/>
              </a:rPr>
              <a:t>erneut</a:t>
            </a:r>
            <a:r>
              <a:rPr lang="en-US" sz="2400" dirty="0">
                <a:latin typeface="Arial Narrow" panose="020B0606020202030204" pitchFamily="34" charset="0"/>
              </a:rPr>
              <a:t> </a:t>
            </a:r>
            <a:r>
              <a:rPr lang="en-US" sz="2400" dirty="0" err="1">
                <a:latin typeface="Arial Narrow" panose="020B0606020202030204" pitchFamily="34" charset="0"/>
              </a:rPr>
              <a:t>ansetzen</a:t>
            </a:r>
            <a:r>
              <a:rPr lang="en-US" sz="2400" dirty="0">
                <a:latin typeface="Arial Narrow" panose="020B0606020202030204" pitchFamily="34" charset="0"/>
              </a:rPr>
              <a:t>.</a:t>
            </a:r>
          </a:p>
        </p:txBody>
      </p:sp>
    </p:spTree>
    <p:extLst>
      <p:ext uri="{BB962C8B-B14F-4D97-AF65-F5344CB8AC3E}">
        <p14:creationId xmlns:p14="http://schemas.microsoft.com/office/powerpoint/2010/main" val="26075768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17</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r>
              <a:rPr lang="en-US" sz="3200" dirty="0" err="1">
                <a:latin typeface="Arial Narrow" panose="020B0606020202030204" pitchFamily="34" charset="0"/>
              </a:rPr>
              <a:t>Weitere</a:t>
            </a:r>
            <a:r>
              <a:rPr lang="en-US" sz="3200" dirty="0">
                <a:latin typeface="Arial Narrow" panose="020B0606020202030204" pitchFamily="34" charset="0"/>
              </a:rPr>
              <a:t> </a:t>
            </a:r>
            <a:r>
              <a:rPr lang="en-US" sz="3200" dirty="0" err="1">
                <a:latin typeface="Arial Narrow" panose="020B0606020202030204" pitchFamily="34" charset="0"/>
              </a:rPr>
              <a:t>Hilfs</a:t>
            </a:r>
            <a:r>
              <a:rPr lang="en-US" sz="3200" dirty="0">
                <a:latin typeface="Arial Narrow" panose="020B0606020202030204" pitchFamily="34" charset="0"/>
              </a:rPr>
              <a:t>- </a:t>
            </a:r>
            <a:r>
              <a:rPr lang="en-US" sz="3200" dirty="0" err="1">
                <a:latin typeface="Arial Narrow" panose="020B0606020202030204" pitchFamily="34" charset="0"/>
              </a:rPr>
              <a:t>bzw</a:t>
            </a:r>
            <a:r>
              <a:rPr lang="en-US" sz="3200" dirty="0">
                <a:latin typeface="Arial Narrow" panose="020B0606020202030204" pitchFamily="34" charset="0"/>
              </a:rPr>
              <a:t>. </a:t>
            </a:r>
            <a:r>
              <a:rPr lang="en-US" sz="3200" dirty="0" err="1">
                <a:latin typeface="Arial Narrow" panose="020B0606020202030204" pitchFamily="34" charset="0"/>
              </a:rPr>
              <a:t>soziale</a:t>
            </a:r>
            <a:r>
              <a:rPr lang="en-US" sz="3200" dirty="0">
                <a:latin typeface="Arial Narrow" panose="020B0606020202030204" pitchFamily="34" charset="0"/>
              </a:rPr>
              <a:t> “</a:t>
            </a:r>
            <a:r>
              <a:rPr lang="en-US" sz="3200" dirty="0" err="1">
                <a:latin typeface="Arial Narrow" panose="020B0606020202030204" pitchFamily="34" charset="0"/>
              </a:rPr>
              <a:t>Bindemittel</a:t>
            </a:r>
            <a:r>
              <a:rPr lang="en-US" sz="3200" dirty="0">
                <a:latin typeface="Arial Narrow" panose="020B0606020202030204" pitchFamily="34" charset="0"/>
              </a:rPr>
              <a:t>”, die </a:t>
            </a:r>
            <a:r>
              <a:rPr lang="en-US" sz="3200" dirty="0" err="1">
                <a:latin typeface="Arial Narrow" panose="020B0606020202030204" pitchFamily="34" charset="0"/>
              </a:rPr>
              <a:t>sie</a:t>
            </a:r>
            <a:r>
              <a:rPr lang="en-US" sz="3200" dirty="0">
                <a:latin typeface="Arial Narrow" panose="020B0606020202030204" pitchFamily="34" charset="0"/>
              </a:rPr>
              <a:t> </a:t>
            </a:r>
            <a:r>
              <a:rPr lang="en-US" sz="3200" dirty="0" err="1">
                <a:latin typeface="Arial Narrow" panose="020B0606020202030204" pitchFamily="34" charset="0"/>
              </a:rPr>
              <a:t>Ihren</a:t>
            </a:r>
            <a:r>
              <a:rPr lang="en-US" sz="3200" dirty="0">
                <a:latin typeface="Arial Narrow" panose="020B0606020202030204" pitchFamily="34" charset="0"/>
              </a:rPr>
              <a:t> Mitarbeiter*</a:t>
            </a:r>
            <a:r>
              <a:rPr lang="en-US" sz="3200" dirty="0" err="1">
                <a:latin typeface="Arial Narrow" panose="020B0606020202030204" pitchFamily="34" charset="0"/>
              </a:rPr>
              <a:t>innen</a:t>
            </a:r>
            <a:r>
              <a:rPr lang="en-US" sz="3200" dirty="0">
                <a:latin typeface="Arial Narrow" panose="020B0606020202030204" pitchFamily="34" charset="0"/>
              </a:rPr>
              <a:t> </a:t>
            </a:r>
            <a:r>
              <a:rPr lang="en-US" sz="3200" dirty="0" err="1">
                <a:latin typeface="Arial Narrow" panose="020B0606020202030204" pitchFamily="34" charset="0"/>
              </a:rPr>
              <a:t>mit</a:t>
            </a:r>
            <a:r>
              <a:rPr lang="en-US" sz="3200" dirty="0">
                <a:latin typeface="Arial Narrow" panose="020B0606020202030204" pitchFamily="34" charset="0"/>
              </a:rPr>
              <a:t> ASS </a:t>
            </a:r>
            <a:r>
              <a:rPr lang="en-US" sz="3200" dirty="0" err="1">
                <a:latin typeface="Arial Narrow" panose="020B0606020202030204" pitchFamily="34" charset="0"/>
              </a:rPr>
              <a:t>anbieten</a:t>
            </a:r>
            <a:r>
              <a:rPr lang="en-US" sz="3200" dirty="0">
                <a:latin typeface="Arial Narrow" panose="020B0606020202030204" pitchFamily="34" charset="0"/>
              </a:rPr>
              <a:t> </a:t>
            </a:r>
            <a:r>
              <a:rPr lang="en-US" sz="3200" dirty="0" err="1">
                <a:latin typeface="Arial Narrow" panose="020B0606020202030204" pitchFamily="34" charset="0"/>
              </a:rPr>
              <a:t>können</a:t>
            </a:r>
            <a:r>
              <a:rPr lang="en-US" sz="3200" dirty="0">
                <a:latin typeface="Arial Narrow" panose="020B0606020202030204" pitchFamily="34" charset="0"/>
              </a:rPr>
              <a:t>, </a:t>
            </a:r>
            <a:r>
              <a:rPr lang="en-US" sz="3200" dirty="0" err="1">
                <a:latin typeface="Arial Narrow" panose="020B0606020202030204" pitchFamily="34" charset="0"/>
              </a:rPr>
              <a:t>sind</a:t>
            </a:r>
            <a:r>
              <a:rPr lang="en-US" sz="3200" dirty="0">
                <a:latin typeface="Arial Narrow" panose="020B0606020202030204" pitchFamily="34" charset="0"/>
              </a:rPr>
              <a:t>: </a:t>
            </a:r>
          </a:p>
          <a:p>
            <a:pPr marL="457200" indent="-457200" algn="ctr">
              <a:buFont typeface="Arial" panose="020B0604020202020204" pitchFamily="34" charset="0"/>
              <a:buChar char="•"/>
            </a:pPr>
            <a:r>
              <a:rPr lang="en-US" sz="3200" dirty="0">
                <a:latin typeface="Arial Narrow" panose="020B0606020202030204" pitchFamily="34" charset="0"/>
              </a:rPr>
              <a:t>die </a:t>
            </a:r>
            <a:r>
              <a:rPr lang="en-US" sz="3200" dirty="0" err="1">
                <a:latin typeface="Arial Narrow" panose="020B0606020202030204" pitchFamily="34" charset="0"/>
              </a:rPr>
              <a:t>Entwicklung</a:t>
            </a:r>
            <a:r>
              <a:rPr lang="en-US" sz="3200" dirty="0">
                <a:latin typeface="Arial Narrow" panose="020B0606020202030204" pitchFamily="34" charset="0"/>
              </a:rPr>
              <a:t> und </a:t>
            </a:r>
            <a:r>
              <a:rPr lang="en-US" sz="3200" dirty="0" err="1">
                <a:latin typeface="Arial Narrow" panose="020B0606020202030204" pitchFamily="34" charset="0"/>
              </a:rPr>
              <a:t>Darstellung</a:t>
            </a:r>
            <a:r>
              <a:rPr lang="en-US" sz="3200" dirty="0">
                <a:latin typeface="Arial Narrow" panose="020B0606020202030204" pitchFamily="34" charset="0"/>
              </a:rPr>
              <a:t> </a:t>
            </a:r>
            <a:r>
              <a:rPr lang="en-US" sz="3200" dirty="0" err="1">
                <a:latin typeface="Arial Narrow" panose="020B0606020202030204" pitchFamily="34" charset="0"/>
              </a:rPr>
              <a:t>angemessener</a:t>
            </a:r>
            <a:r>
              <a:rPr lang="en-US" sz="3200" dirty="0">
                <a:latin typeface="Arial Narrow" panose="020B0606020202030204" pitchFamily="34" charset="0"/>
              </a:rPr>
              <a:t> </a:t>
            </a:r>
            <a:r>
              <a:rPr lang="en-US" sz="3200" dirty="0" err="1">
                <a:latin typeface="Arial Narrow" panose="020B0606020202030204" pitchFamily="34" charset="0"/>
              </a:rPr>
              <a:t>sozialer</a:t>
            </a:r>
            <a:r>
              <a:rPr lang="en-US" sz="3200" dirty="0">
                <a:latin typeface="Arial Narrow" panose="020B0606020202030204" pitchFamily="34" charset="0"/>
              </a:rPr>
              <a:t> </a:t>
            </a:r>
            <a:r>
              <a:rPr lang="en-US" sz="3200" dirty="0" err="1">
                <a:latin typeface="Arial Narrow" panose="020B0606020202030204" pitchFamily="34" charset="0"/>
              </a:rPr>
              <a:t>Skripts</a:t>
            </a:r>
            <a:r>
              <a:rPr lang="en-US" sz="3200" dirty="0">
                <a:latin typeface="Arial Narrow" panose="020B0606020202030204" pitchFamily="34" charset="0"/>
              </a:rPr>
              <a:t> und </a:t>
            </a:r>
            <a:r>
              <a:rPr lang="en-US" sz="3200" dirty="0" err="1">
                <a:latin typeface="Arial Narrow" panose="020B0606020202030204" pitchFamily="34" charset="0"/>
              </a:rPr>
              <a:t>Routinen</a:t>
            </a:r>
            <a:endParaRPr lang="en-US" sz="3200" dirty="0">
              <a:latin typeface="Arial Narrow" panose="020B0606020202030204" pitchFamily="34" charset="0"/>
            </a:endParaRPr>
          </a:p>
          <a:p>
            <a:pPr marL="457200" indent="-457200" algn="ctr">
              <a:buFont typeface="Arial" panose="020B0604020202020204" pitchFamily="34" charset="0"/>
              <a:buChar char="•"/>
            </a:pPr>
            <a:r>
              <a:rPr lang="en-US" sz="3200" dirty="0">
                <a:latin typeface="Arial Narrow" panose="020B0606020202030204" pitchFamily="34" charset="0"/>
              </a:rPr>
              <a:t>die </a:t>
            </a:r>
            <a:r>
              <a:rPr lang="en-US" sz="3200" dirty="0" err="1">
                <a:latin typeface="Arial Narrow" panose="020B0606020202030204" pitchFamily="34" charset="0"/>
              </a:rPr>
              <a:t>Etablierung</a:t>
            </a:r>
            <a:r>
              <a:rPr lang="en-US" sz="3200" dirty="0">
                <a:latin typeface="Arial Narrow" panose="020B0606020202030204" pitchFamily="34" charset="0"/>
              </a:rPr>
              <a:t> </a:t>
            </a:r>
            <a:r>
              <a:rPr lang="en-US" sz="3200" dirty="0" err="1">
                <a:latin typeface="Arial Narrow" panose="020B0606020202030204" pitchFamily="34" charset="0"/>
              </a:rPr>
              <a:t>eines</a:t>
            </a:r>
            <a:r>
              <a:rPr lang="en-US" sz="3200" dirty="0">
                <a:latin typeface="Arial Narrow" panose="020B0606020202030204" pitchFamily="34" charset="0"/>
              </a:rPr>
              <a:t> </a:t>
            </a:r>
            <a:r>
              <a:rPr lang="en-US" sz="3200" dirty="0" err="1">
                <a:latin typeface="Arial Narrow" panose="020B0606020202030204" pitchFamily="34" charset="0"/>
              </a:rPr>
              <a:t>Umfelds</a:t>
            </a:r>
            <a:r>
              <a:rPr lang="en-US" sz="3200" dirty="0">
                <a:latin typeface="Arial Narrow" panose="020B0606020202030204" pitchFamily="34" charset="0"/>
              </a:rPr>
              <a:t>, in dem </a:t>
            </a:r>
            <a:r>
              <a:rPr lang="en-US" sz="3200" dirty="0" err="1">
                <a:latin typeface="Arial Narrow" panose="020B0606020202030204" pitchFamily="34" charset="0"/>
              </a:rPr>
              <a:t>regelmäßige</a:t>
            </a:r>
            <a:r>
              <a:rPr lang="en-US" sz="3200" dirty="0">
                <a:latin typeface="Arial Narrow" panose="020B0606020202030204" pitchFamily="34" charset="0"/>
              </a:rPr>
              <a:t> </a:t>
            </a:r>
            <a:r>
              <a:rPr lang="en-US" sz="3200" dirty="0" err="1">
                <a:latin typeface="Arial Narrow" panose="020B0606020202030204" pitchFamily="34" charset="0"/>
              </a:rPr>
              <a:t>Interaktionen</a:t>
            </a:r>
            <a:r>
              <a:rPr lang="en-US" sz="3200" dirty="0">
                <a:latin typeface="Arial Narrow" panose="020B0606020202030204" pitchFamily="34" charset="0"/>
              </a:rPr>
              <a:t> </a:t>
            </a:r>
            <a:r>
              <a:rPr lang="en-US" sz="3200" dirty="0" err="1">
                <a:latin typeface="Arial Narrow" panose="020B0606020202030204" pitchFamily="34" charset="0"/>
              </a:rPr>
              <a:t>mit</a:t>
            </a:r>
            <a:r>
              <a:rPr lang="en-US" sz="3200" dirty="0">
                <a:latin typeface="Arial Narrow" panose="020B0606020202030204" pitchFamily="34" charset="0"/>
              </a:rPr>
              <a:t> </a:t>
            </a:r>
            <a:r>
              <a:rPr lang="en-US" sz="3200" dirty="0" err="1">
                <a:latin typeface="Arial Narrow" panose="020B0606020202030204" pitchFamily="34" charset="0"/>
              </a:rPr>
              <a:t>anderen</a:t>
            </a:r>
            <a:r>
              <a:rPr lang="en-US" sz="3200" dirty="0">
                <a:latin typeface="Arial Narrow" panose="020B0606020202030204" pitchFamily="34" charset="0"/>
              </a:rPr>
              <a:t> </a:t>
            </a:r>
            <a:r>
              <a:rPr lang="en-US" sz="3200" dirty="0" err="1">
                <a:latin typeface="Arial Narrow" panose="020B0606020202030204" pitchFamily="34" charset="0"/>
              </a:rPr>
              <a:t>Kolleg</a:t>
            </a:r>
            <a:r>
              <a:rPr lang="en-US" sz="3200" dirty="0">
                <a:latin typeface="Arial Narrow" panose="020B0606020202030204" pitchFamily="34" charset="0"/>
              </a:rPr>
              <a:t>*</a:t>
            </a:r>
            <a:r>
              <a:rPr lang="en-US" sz="3200" dirty="0" err="1">
                <a:latin typeface="Arial Narrow" panose="020B0606020202030204" pitchFamily="34" charset="0"/>
              </a:rPr>
              <a:t>innen</a:t>
            </a:r>
            <a:r>
              <a:rPr lang="en-US" sz="3200" dirty="0">
                <a:latin typeface="Arial Narrow" panose="020B0606020202030204" pitchFamily="34" charset="0"/>
              </a:rPr>
              <a:t> </a:t>
            </a:r>
            <a:r>
              <a:rPr lang="en-US" sz="3200" dirty="0" err="1">
                <a:latin typeface="Arial Narrow" panose="020B0606020202030204" pitchFamily="34" charset="0"/>
              </a:rPr>
              <a:t>einfach</a:t>
            </a:r>
            <a:r>
              <a:rPr lang="en-US" sz="3200" dirty="0">
                <a:latin typeface="Arial Narrow" panose="020B0606020202030204" pitchFamily="34" charset="0"/>
              </a:rPr>
              <a:t> </a:t>
            </a:r>
            <a:r>
              <a:rPr lang="en-US" sz="3200" dirty="0" err="1">
                <a:latin typeface="Arial Narrow" panose="020B0606020202030204" pitchFamily="34" charset="0"/>
              </a:rPr>
              <a:t>dazugehören</a:t>
            </a:r>
            <a:endParaRPr lang="en-US" sz="3200" dirty="0">
              <a:latin typeface="Arial Narrow" panose="020B0606020202030204" pitchFamily="34" charset="0"/>
            </a:endParaRPr>
          </a:p>
          <a:p>
            <a:pPr algn="ctr"/>
            <a:endParaRPr lang="en-US" sz="3200" dirty="0">
              <a:latin typeface="Arial Narrow" panose="020B0606020202030204" pitchFamily="34" charset="0"/>
            </a:endParaRPr>
          </a:p>
          <a:p>
            <a:pPr algn="ctr"/>
            <a:r>
              <a:rPr lang="en-US" sz="3200" dirty="0">
                <a:latin typeface="Arial Narrow" panose="020B0606020202030204" pitchFamily="34" charset="0"/>
              </a:rPr>
              <a:t>Es </a:t>
            </a:r>
            <a:r>
              <a:rPr lang="en-US" sz="3200" dirty="0" err="1">
                <a:latin typeface="Arial Narrow" panose="020B0606020202030204" pitchFamily="34" charset="0"/>
              </a:rPr>
              <a:t>handelt</a:t>
            </a:r>
            <a:r>
              <a:rPr lang="en-US" sz="3200" dirty="0">
                <a:latin typeface="Arial Narrow" panose="020B0606020202030204" pitchFamily="34" charset="0"/>
              </a:rPr>
              <a:t> </a:t>
            </a:r>
            <a:r>
              <a:rPr lang="en-US" sz="3200" dirty="0" err="1">
                <a:latin typeface="Arial Narrow" panose="020B0606020202030204" pitchFamily="34" charset="0"/>
              </a:rPr>
              <a:t>sich</a:t>
            </a:r>
            <a:r>
              <a:rPr lang="en-US" sz="3200" dirty="0">
                <a:latin typeface="Arial Narrow" panose="020B0606020202030204" pitchFamily="34" charset="0"/>
              </a:rPr>
              <a:t> </a:t>
            </a:r>
            <a:r>
              <a:rPr lang="en-US" sz="3200" dirty="0" err="1">
                <a:latin typeface="Arial Narrow" panose="020B0606020202030204" pitchFamily="34" charset="0"/>
              </a:rPr>
              <a:t>dabei</a:t>
            </a:r>
            <a:r>
              <a:rPr lang="en-US" sz="3200" dirty="0">
                <a:latin typeface="Arial Narrow" panose="020B0606020202030204" pitchFamily="34" charset="0"/>
              </a:rPr>
              <a:t> um </a:t>
            </a:r>
            <a:r>
              <a:rPr lang="en-US" sz="3200" dirty="0" err="1">
                <a:latin typeface="Arial Narrow" panose="020B0606020202030204" pitchFamily="34" charset="0"/>
              </a:rPr>
              <a:t>bewährte</a:t>
            </a:r>
            <a:r>
              <a:rPr lang="en-US" sz="3200" dirty="0">
                <a:latin typeface="Arial Narrow" panose="020B0606020202030204" pitchFamily="34" charset="0"/>
              </a:rPr>
              <a:t> </a:t>
            </a:r>
            <a:r>
              <a:rPr lang="en-US" sz="3200" dirty="0" err="1">
                <a:latin typeface="Arial Narrow" panose="020B0606020202030204" pitchFamily="34" charset="0"/>
              </a:rPr>
              <a:t>Ansätze</a:t>
            </a:r>
            <a:r>
              <a:rPr lang="en-US" sz="3200" dirty="0">
                <a:latin typeface="Arial Narrow" panose="020B0606020202030204" pitchFamily="34" charset="0"/>
              </a:rPr>
              <a:t>, </a:t>
            </a:r>
            <a:r>
              <a:rPr lang="en-US" sz="3200" dirty="0" err="1">
                <a:latin typeface="Arial Narrow" panose="020B0606020202030204" pitchFamily="34" charset="0"/>
              </a:rPr>
              <a:t>sowohl</a:t>
            </a:r>
            <a:r>
              <a:rPr lang="en-US" sz="3200" dirty="0">
                <a:latin typeface="Arial Narrow" panose="020B0606020202030204" pitchFamily="34" charset="0"/>
              </a:rPr>
              <a:t> die </a:t>
            </a:r>
            <a:r>
              <a:rPr lang="en-US" sz="3200" dirty="0" err="1">
                <a:latin typeface="Arial Narrow" panose="020B0606020202030204" pitchFamily="34" charset="0"/>
              </a:rPr>
              <a:t>soziale</a:t>
            </a:r>
            <a:r>
              <a:rPr lang="en-US" sz="3200" dirty="0">
                <a:latin typeface="Arial Narrow" panose="020B0606020202030204" pitchFamily="34" charset="0"/>
              </a:rPr>
              <a:t> </a:t>
            </a:r>
            <a:r>
              <a:rPr lang="en-US" sz="3200" dirty="0" err="1">
                <a:latin typeface="Arial Narrow" panose="020B0606020202030204" pitchFamily="34" charset="0"/>
              </a:rPr>
              <a:t>als</a:t>
            </a:r>
            <a:r>
              <a:rPr lang="en-US" sz="3200" dirty="0">
                <a:latin typeface="Arial Narrow" panose="020B0606020202030204" pitchFamily="34" charset="0"/>
              </a:rPr>
              <a:t> </a:t>
            </a:r>
            <a:r>
              <a:rPr lang="en-US" sz="3200" dirty="0" err="1">
                <a:latin typeface="Arial Narrow" panose="020B0606020202030204" pitchFamily="34" charset="0"/>
              </a:rPr>
              <a:t>auch</a:t>
            </a:r>
            <a:r>
              <a:rPr lang="en-US" sz="3200" dirty="0">
                <a:latin typeface="Arial Narrow" panose="020B0606020202030204" pitchFamily="34" charset="0"/>
              </a:rPr>
              <a:t> die </a:t>
            </a:r>
            <a:r>
              <a:rPr lang="en-US" sz="3200" dirty="0" err="1">
                <a:latin typeface="Arial Narrow" panose="020B0606020202030204" pitchFamily="34" charset="0"/>
              </a:rPr>
              <a:t>emotionale</a:t>
            </a:r>
            <a:r>
              <a:rPr lang="en-US" sz="3200" dirty="0">
                <a:latin typeface="Arial Narrow" panose="020B0606020202030204" pitchFamily="34" charset="0"/>
              </a:rPr>
              <a:t> </a:t>
            </a:r>
            <a:r>
              <a:rPr lang="en-US" sz="3200" dirty="0" err="1">
                <a:latin typeface="Arial Narrow" panose="020B0606020202030204" pitchFamily="34" charset="0"/>
              </a:rPr>
              <a:t>Entwicklung</a:t>
            </a:r>
            <a:r>
              <a:rPr lang="en-US" sz="3200" dirty="0">
                <a:latin typeface="Arial Narrow" panose="020B0606020202030204" pitchFamily="34" charset="0"/>
              </a:rPr>
              <a:t>/</a:t>
            </a:r>
            <a:r>
              <a:rPr lang="en-US" sz="3200" dirty="0" err="1">
                <a:latin typeface="Arial Narrow" panose="020B0606020202030204" pitchFamily="34" charset="0"/>
              </a:rPr>
              <a:t>Einbettung</a:t>
            </a:r>
            <a:r>
              <a:rPr lang="en-US" sz="3200" dirty="0">
                <a:latin typeface="Arial Narrow" panose="020B0606020202030204" pitchFamily="34" charset="0"/>
              </a:rPr>
              <a:t> </a:t>
            </a:r>
            <a:r>
              <a:rPr lang="en-US" sz="3200" dirty="0" err="1">
                <a:latin typeface="Arial Narrow" panose="020B0606020202030204" pitchFamily="34" charset="0"/>
              </a:rPr>
              <a:t>jener</a:t>
            </a:r>
            <a:r>
              <a:rPr lang="en-US" sz="3200" dirty="0">
                <a:latin typeface="Arial Narrow" panose="020B0606020202030204" pitchFamily="34" charset="0"/>
              </a:rPr>
              <a:t> </a:t>
            </a:r>
            <a:r>
              <a:rPr lang="en-US" sz="3200" dirty="0" err="1">
                <a:latin typeface="Arial Narrow" panose="020B0606020202030204" pitchFamily="34" charset="0"/>
              </a:rPr>
              <a:t>Kolleg</a:t>
            </a:r>
            <a:r>
              <a:rPr lang="en-US" sz="3200" dirty="0">
                <a:latin typeface="Arial Narrow" panose="020B0606020202030204" pitchFamily="34" charset="0"/>
              </a:rPr>
              <a:t>*</a:t>
            </a:r>
            <a:r>
              <a:rPr lang="en-US" sz="3200" dirty="0" err="1">
                <a:latin typeface="Arial Narrow" panose="020B0606020202030204" pitchFamily="34" charset="0"/>
              </a:rPr>
              <a:t>innen</a:t>
            </a:r>
            <a:r>
              <a:rPr lang="en-US" sz="3200" dirty="0">
                <a:latin typeface="Arial Narrow" panose="020B0606020202030204" pitchFamily="34" charset="0"/>
              </a:rPr>
              <a:t> </a:t>
            </a:r>
            <a:r>
              <a:rPr lang="en-US" sz="3200" dirty="0" err="1">
                <a:latin typeface="Arial Narrow" panose="020B0606020202030204" pitchFamily="34" charset="0"/>
              </a:rPr>
              <a:t>zu</a:t>
            </a:r>
            <a:r>
              <a:rPr lang="en-US" sz="3200" dirty="0">
                <a:latin typeface="Arial Narrow" panose="020B0606020202030204" pitchFamily="34" charset="0"/>
              </a:rPr>
              <a:t> </a:t>
            </a:r>
            <a:r>
              <a:rPr lang="en-US" sz="3200" dirty="0" err="1">
                <a:latin typeface="Arial Narrow" panose="020B0606020202030204" pitchFamily="34" charset="0"/>
              </a:rPr>
              <a:t>fördern</a:t>
            </a:r>
            <a:r>
              <a:rPr lang="en-US" sz="3200" dirty="0">
                <a:latin typeface="Arial Narrow" panose="020B0606020202030204" pitchFamily="34" charset="0"/>
              </a:rPr>
              <a:t>, </a:t>
            </a:r>
            <a:r>
              <a:rPr lang="en-US" sz="3200" dirty="0" err="1">
                <a:latin typeface="Arial Narrow" panose="020B0606020202030204" pitchFamily="34" charset="0"/>
              </a:rPr>
              <a:t>wovon</a:t>
            </a:r>
            <a:r>
              <a:rPr lang="en-US" sz="3200" dirty="0">
                <a:latin typeface="Arial Narrow" panose="020B0606020202030204" pitchFamily="34" charset="0"/>
              </a:rPr>
              <a:t> </a:t>
            </a:r>
            <a:r>
              <a:rPr lang="en-US" sz="3200" dirty="0" err="1">
                <a:latin typeface="Arial Narrow" panose="020B0606020202030204" pitchFamily="34" charset="0"/>
              </a:rPr>
              <a:t>letztendlich</a:t>
            </a:r>
            <a:r>
              <a:rPr lang="en-US" sz="3200" dirty="0">
                <a:latin typeface="Arial Narrow" panose="020B0606020202030204" pitchFamily="34" charset="0"/>
              </a:rPr>
              <a:t> der </a:t>
            </a:r>
            <a:r>
              <a:rPr lang="en-US" sz="3200" dirty="0" err="1">
                <a:latin typeface="Arial Narrow" panose="020B0606020202030204" pitchFamily="34" charset="0"/>
              </a:rPr>
              <a:t>gesamte</a:t>
            </a:r>
            <a:r>
              <a:rPr lang="en-US" sz="3200" dirty="0">
                <a:latin typeface="Arial Narrow" panose="020B0606020202030204" pitchFamily="34" charset="0"/>
              </a:rPr>
              <a:t> </a:t>
            </a:r>
            <a:r>
              <a:rPr lang="en-US" sz="3200" dirty="0" err="1">
                <a:latin typeface="Arial Narrow" panose="020B0606020202030204" pitchFamily="34" charset="0"/>
              </a:rPr>
              <a:t>Betrieb</a:t>
            </a:r>
            <a:r>
              <a:rPr lang="en-US" sz="3200" dirty="0">
                <a:latin typeface="Arial Narrow" panose="020B0606020202030204" pitchFamily="34" charset="0"/>
              </a:rPr>
              <a:t> </a:t>
            </a:r>
            <a:r>
              <a:rPr lang="en-US" sz="3200" dirty="0" err="1">
                <a:latin typeface="Arial Narrow" panose="020B0606020202030204" pitchFamily="34" charset="0"/>
              </a:rPr>
              <a:t>profitiert</a:t>
            </a:r>
            <a:r>
              <a:rPr lang="en-US" sz="3200" dirty="0">
                <a:solidFill>
                  <a:srgbClr val="241E4E"/>
                </a:solidFill>
                <a:latin typeface="Brandon-Grotesque"/>
              </a:rPr>
              <a:t>.</a:t>
            </a:r>
            <a:endParaRPr lang="en-US" sz="3200" dirty="0">
              <a:latin typeface="Arial Narrow" panose="020B0606020202030204" pitchFamily="34" charset="0"/>
            </a:endParaRPr>
          </a:p>
        </p:txBody>
      </p:sp>
    </p:spTree>
    <p:extLst>
      <p:ext uri="{BB962C8B-B14F-4D97-AF65-F5344CB8AC3E}">
        <p14:creationId xmlns:p14="http://schemas.microsoft.com/office/powerpoint/2010/main" val="14862053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18</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fontAlgn="base"/>
            <a:r>
              <a:rPr lang="en-US" sz="2400" dirty="0">
                <a:latin typeface="Arial Narrow" panose="020B0606020202030204" pitchFamily="34" charset="0"/>
              </a:rPr>
              <a:t>Menschen </a:t>
            </a:r>
            <a:r>
              <a:rPr lang="en-US" sz="2400" dirty="0" err="1">
                <a:latin typeface="Arial Narrow" panose="020B0606020202030204" pitchFamily="34" charset="0"/>
              </a:rPr>
              <a:t>mit</a:t>
            </a:r>
            <a:r>
              <a:rPr lang="en-US" sz="2400" dirty="0">
                <a:latin typeface="Arial Narrow" panose="020B0606020202030204" pitchFamily="34" charset="0"/>
              </a:rPr>
              <a:t> ASS </a:t>
            </a:r>
            <a:r>
              <a:rPr lang="en-US" sz="2400" dirty="0" err="1">
                <a:latin typeface="Arial Narrow" panose="020B0606020202030204" pitchFamily="34" charset="0"/>
              </a:rPr>
              <a:t>haben</a:t>
            </a:r>
            <a:r>
              <a:rPr lang="en-US" sz="2400" dirty="0">
                <a:latin typeface="Arial Narrow" panose="020B0606020202030204" pitchFamily="34" charset="0"/>
              </a:rPr>
              <a:t> </a:t>
            </a:r>
            <a:r>
              <a:rPr lang="en-US" sz="2400" dirty="0" err="1">
                <a:latin typeface="Arial Narrow" panose="020B0606020202030204" pitchFamily="34" charset="0"/>
              </a:rPr>
              <a:t>ein</a:t>
            </a:r>
            <a:r>
              <a:rPr lang="en-US" sz="2400" dirty="0">
                <a:latin typeface="Arial Narrow" panose="020B0606020202030204" pitchFamily="34" charset="0"/>
              </a:rPr>
              <a:t> </a:t>
            </a:r>
            <a:r>
              <a:rPr lang="en-US" sz="2400" dirty="0" err="1">
                <a:latin typeface="Arial Narrow" panose="020B0606020202030204" pitchFamily="34" charset="0"/>
              </a:rPr>
              <a:t>starkes</a:t>
            </a:r>
            <a:r>
              <a:rPr lang="en-US" sz="2400" dirty="0">
                <a:latin typeface="Arial Narrow" panose="020B0606020202030204" pitchFamily="34" charset="0"/>
              </a:rPr>
              <a:t> Sensorium für den </a:t>
            </a:r>
            <a:r>
              <a:rPr lang="en-US" sz="2400" dirty="0" err="1">
                <a:latin typeface="Arial Narrow" panose="020B0606020202030204" pitchFamily="34" charset="0"/>
              </a:rPr>
              <a:t>Gefühlswert</a:t>
            </a:r>
            <a:r>
              <a:rPr lang="en-US" sz="2400" dirty="0">
                <a:latin typeface="Arial Narrow" panose="020B0606020202030204" pitchFamily="34" charset="0"/>
              </a:rPr>
              <a:t> von </a:t>
            </a:r>
            <a:r>
              <a:rPr lang="en-US" sz="2400" dirty="0" err="1">
                <a:latin typeface="Arial Narrow" panose="020B0606020202030204" pitchFamily="34" charset="0"/>
              </a:rPr>
              <a:t>sozialen</a:t>
            </a:r>
            <a:r>
              <a:rPr lang="en-US" sz="2400" dirty="0">
                <a:latin typeface="Arial Narrow" panose="020B0606020202030204" pitchFamily="34" charset="0"/>
              </a:rPr>
              <a:t> </a:t>
            </a:r>
            <a:r>
              <a:rPr lang="en-US" sz="2400" dirty="0" err="1">
                <a:latin typeface="Arial Narrow" panose="020B0606020202030204" pitchFamily="34" charset="0"/>
              </a:rPr>
              <a:t>Situationen</a:t>
            </a:r>
            <a:r>
              <a:rPr lang="en-US" sz="2400" dirty="0">
                <a:latin typeface="Arial Narrow" panose="020B0606020202030204" pitchFamily="34" charset="0"/>
              </a:rPr>
              <a:t>. Sie </a:t>
            </a:r>
            <a:r>
              <a:rPr lang="en-US" sz="2400" dirty="0" err="1">
                <a:latin typeface="Arial Narrow" panose="020B0606020202030204" pitchFamily="34" charset="0"/>
              </a:rPr>
              <a:t>orientieren</a:t>
            </a:r>
            <a:r>
              <a:rPr lang="en-US" sz="2400" dirty="0">
                <a:latin typeface="Arial Narrow" panose="020B0606020202030204" pitchFamily="34" charset="0"/>
              </a:rPr>
              <a:t> </a:t>
            </a:r>
            <a:r>
              <a:rPr lang="en-US" sz="2400" dirty="0" err="1">
                <a:latin typeface="Arial Narrow" panose="020B0606020202030204" pitchFamily="34" charset="0"/>
              </a:rPr>
              <a:t>sich</a:t>
            </a:r>
            <a:r>
              <a:rPr lang="en-US" sz="2400" dirty="0">
                <a:latin typeface="Arial Narrow" panose="020B0606020202030204" pitchFamily="34" charset="0"/>
              </a:rPr>
              <a:t> stark </a:t>
            </a:r>
            <a:r>
              <a:rPr lang="en-US" sz="2400" dirty="0" err="1">
                <a:latin typeface="Arial Narrow" panose="020B0606020202030204" pitchFamily="34" charset="0"/>
              </a:rPr>
              <a:t>daran</a:t>
            </a:r>
            <a:r>
              <a:rPr lang="en-US" sz="2400" dirty="0">
                <a:latin typeface="Arial Narrow" panose="020B0606020202030204" pitchFamily="34" charset="0"/>
              </a:rPr>
              <a:t>, was </a:t>
            </a:r>
            <a:r>
              <a:rPr lang="en-US" sz="2400" dirty="0" err="1">
                <a:latin typeface="Arial Narrow" panose="020B0606020202030204" pitchFamily="34" charset="0"/>
              </a:rPr>
              <a:t>ihnen</a:t>
            </a:r>
            <a:r>
              <a:rPr lang="en-US" sz="2400" dirty="0">
                <a:latin typeface="Arial Narrow" panose="020B0606020202030204" pitchFamily="34" charset="0"/>
              </a:rPr>
              <a:t> die “</a:t>
            </a:r>
            <a:r>
              <a:rPr lang="en-US" sz="2400" dirty="0" err="1">
                <a:latin typeface="Arial Narrow" panose="020B0606020202030204" pitchFamily="34" charset="0"/>
              </a:rPr>
              <a:t>Randbedingungen</a:t>
            </a:r>
            <a:r>
              <a:rPr lang="en-US" sz="2400" dirty="0">
                <a:latin typeface="Arial Narrow" panose="020B0606020202030204" pitchFamily="34" charset="0"/>
              </a:rPr>
              <a:t>” </a:t>
            </a:r>
            <a:r>
              <a:rPr lang="en-US" sz="2400" dirty="0" err="1">
                <a:latin typeface="Arial Narrow" panose="020B0606020202030204" pitchFamily="34" charset="0"/>
              </a:rPr>
              <a:t>darüber</a:t>
            </a:r>
            <a:r>
              <a:rPr lang="en-US" sz="2400" dirty="0">
                <a:latin typeface="Arial Narrow" panose="020B0606020202030204" pitchFamily="34" charset="0"/>
              </a:rPr>
              <a:t> </a:t>
            </a:r>
            <a:r>
              <a:rPr lang="en-US" sz="2400" dirty="0" err="1">
                <a:latin typeface="Arial Narrow" panose="020B0606020202030204" pitchFamily="34" charset="0"/>
              </a:rPr>
              <a:t>verraten</a:t>
            </a:r>
            <a:r>
              <a:rPr lang="en-US" sz="2400" dirty="0">
                <a:latin typeface="Arial Narrow" panose="020B0606020202030204" pitchFamily="34" charset="0"/>
              </a:rPr>
              <a:t>.</a:t>
            </a:r>
          </a:p>
          <a:p>
            <a:pPr algn="ctr" fontAlgn="base"/>
            <a:endParaRPr lang="en-US" sz="2400" dirty="0">
              <a:latin typeface="Arial Narrow" panose="020B0606020202030204" pitchFamily="34" charset="0"/>
            </a:endParaRPr>
          </a:p>
          <a:p>
            <a:pPr algn="ctr" fontAlgn="base"/>
            <a:r>
              <a:rPr lang="en-US" sz="2400" dirty="0" err="1">
                <a:latin typeface="Arial Narrow" panose="020B0606020202030204" pitchFamily="34" charset="0"/>
              </a:rPr>
              <a:t>Verwenden</a:t>
            </a:r>
            <a:r>
              <a:rPr lang="en-US" sz="2400" dirty="0">
                <a:latin typeface="Arial Narrow" panose="020B0606020202030204" pitchFamily="34" charset="0"/>
              </a:rPr>
              <a:t> Sie </a:t>
            </a:r>
            <a:r>
              <a:rPr lang="en-US" sz="2400" dirty="0" err="1">
                <a:latin typeface="Arial Narrow" panose="020B0606020202030204" pitchFamily="34" charset="0"/>
              </a:rPr>
              <a:t>daher</a:t>
            </a:r>
            <a:r>
              <a:rPr lang="en-US" sz="2400" dirty="0">
                <a:latin typeface="Arial Narrow" panose="020B0606020202030204" pitchFamily="34" charset="0"/>
              </a:rPr>
              <a:t> stets </a:t>
            </a:r>
            <a:r>
              <a:rPr lang="en-US" sz="2400" dirty="0" err="1">
                <a:latin typeface="Arial Narrow" panose="020B0606020202030204" pitchFamily="34" charset="0"/>
              </a:rPr>
              <a:t>einen</a:t>
            </a:r>
            <a:r>
              <a:rPr lang="en-US" sz="2400" dirty="0">
                <a:latin typeface="Arial Narrow" panose="020B0606020202030204" pitchFamily="34" charset="0"/>
              </a:rPr>
              <a:t> </a:t>
            </a:r>
            <a:r>
              <a:rPr lang="en-US" sz="2400" dirty="0" err="1">
                <a:latin typeface="Arial Narrow" panose="020B0606020202030204" pitchFamily="34" charset="0"/>
              </a:rPr>
              <a:t>ruhigen</a:t>
            </a:r>
            <a:r>
              <a:rPr lang="en-US" sz="2400" dirty="0">
                <a:latin typeface="Arial Narrow" panose="020B0606020202030204" pitchFamily="34" charset="0"/>
              </a:rPr>
              <a:t>, </a:t>
            </a:r>
            <a:r>
              <a:rPr lang="en-US" sz="2400" dirty="0" err="1">
                <a:latin typeface="Arial Narrow" panose="020B0606020202030204" pitchFamily="34" charset="0"/>
              </a:rPr>
              <a:t>warmen</a:t>
            </a:r>
            <a:r>
              <a:rPr lang="en-US" sz="2400" dirty="0">
                <a:latin typeface="Arial Narrow" panose="020B0606020202030204" pitchFamily="34" charset="0"/>
              </a:rPr>
              <a:t> und </a:t>
            </a:r>
            <a:r>
              <a:rPr lang="en-US" sz="2400" dirty="0" err="1">
                <a:latin typeface="Arial Narrow" panose="020B0606020202030204" pitchFamily="34" charset="0"/>
              </a:rPr>
              <a:t>gefassten</a:t>
            </a:r>
            <a:r>
              <a:rPr lang="en-US" sz="2400" dirty="0">
                <a:latin typeface="Arial Narrow" panose="020B0606020202030204" pitchFamily="34" charset="0"/>
              </a:rPr>
              <a:t> </a:t>
            </a:r>
            <a:r>
              <a:rPr lang="en-US" sz="2400" dirty="0" err="1">
                <a:latin typeface="Arial Narrow" panose="020B0606020202030204" pitchFamily="34" charset="0"/>
              </a:rPr>
              <a:t>Tonfall</a:t>
            </a:r>
            <a:r>
              <a:rPr lang="en-US" sz="2400" dirty="0">
                <a:latin typeface="Arial Narrow" panose="020B0606020202030204" pitchFamily="34" charset="0"/>
              </a:rPr>
              <a:t>, </a:t>
            </a:r>
            <a:r>
              <a:rPr lang="en-US" sz="2400" dirty="0" err="1">
                <a:latin typeface="Arial Narrow" panose="020B0606020202030204" pitchFamily="34" charset="0"/>
              </a:rPr>
              <a:t>nach</a:t>
            </a:r>
            <a:r>
              <a:rPr lang="en-US" sz="2400" dirty="0">
                <a:latin typeface="Arial Narrow" panose="020B0606020202030204" pitchFamily="34" charset="0"/>
              </a:rPr>
              <a:t> </a:t>
            </a:r>
            <a:r>
              <a:rPr lang="en-US" sz="2400" dirty="0" err="1">
                <a:latin typeface="Arial Narrow" panose="020B0606020202030204" pitchFamily="34" charset="0"/>
              </a:rPr>
              <a:t>Möglichkeit</a:t>
            </a:r>
            <a:r>
              <a:rPr lang="en-US" sz="2400" dirty="0">
                <a:latin typeface="Arial Narrow" panose="020B0606020202030204" pitchFamily="34" charset="0"/>
              </a:rPr>
              <a:t> </a:t>
            </a:r>
            <a:r>
              <a:rPr lang="en-US" sz="2400" dirty="0" err="1">
                <a:latin typeface="Arial Narrow" panose="020B0606020202030204" pitchFamily="34" charset="0"/>
              </a:rPr>
              <a:t>auch</a:t>
            </a:r>
            <a:r>
              <a:rPr lang="en-US" sz="2400" dirty="0">
                <a:latin typeface="Arial Narrow" panose="020B0606020202030204" pitchFamily="34" charset="0"/>
              </a:rPr>
              <a:t> </a:t>
            </a:r>
            <a:r>
              <a:rPr lang="en-US" sz="2400" dirty="0" err="1">
                <a:latin typeface="Arial Narrow" panose="020B0606020202030204" pitchFamily="34" charset="0"/>
              </a:rPr>
              <a:t>dann</a:t>
            </a:r>
            <a:r>
              <a:rPr lang="en-US" sz="2400" dirty="0">
                <a:latin typeface="Arial Narrow" panose="020B0606020202030204" pitchFamily="34" charset="0"/>
              </a:rPr>
              <a:t>, </a:t>
            </a:r>
            <a:r>
              <a:rPr lang="en-US" sz="2400" dirty="0" err="1">
                <a:latin typeface="Arial Narrow" panose="020B0606020202030204" pitchFamily="34" charset="0"/>
              </a:rPr>
              <a:t>wenn</a:t>
            </a:r>
            <a:r>
              <a:rPr lang="en-US" sz="2400" dirty="0">
                <a:latin typeface="Arial Narrow" panose="020B0606020202030204" pitchFamily="34" charset="0"/>
              </a:rPr>
              <a:t> Sie </a:t>
            </a:r>
            <a:r>
              <a:rPr lang="en-US" sz="2400" dirty="0" err="1">
                <a:latin typeface="Arial Narrow" panose="020B0606020202030204" pitchFamily="34" charset="0"/>
              </a:rPr>
              <a:t>selbst</a:t>
            </a:r>
            <a:r>
              <a:rPr lang="en-US" sz="2400" dirty="0">
                <a:latin typeface="Arial Narrow" panose="020B0606020202030204" pitchFamily="34" charset="0"/>
              </a:rPr>
              <a:t> </a:t>
            </a:r>
            <a:r>
              <a:rPr lang="en-US" sz="2400" dirty="0" err="1">
                <a:latin typeface="Arial Narrow" panose="020B0606020202030204" pitchFamily="34" charset="0"/>
              </a:rPr>
              <a:t>unter</a:t>
            </a:r>
            <a:r>
              <a:rPr lang="en-US" sz="2400" dirty="0">
                <a:latin typeface="Arial Narrow" panose="020B0606020202030204" pitchFamily="34" charset="0"/>
              </a:rPr>
              <a:t> </a:t>
            </a:r>
            <a:r>
              <a:rPr lang="en-US" sz="2400" dirty="0" err="1">
                <a:latin typeface="Arial Narrow" panose="020B0606020202030204" pitchFamily="34" charset="0"/>
              </a:rPr>
              <a:t>Druck</a:t>
            </a:r>
            <a:r>
              <a:rPr lang="en-US" sz="2400" dirty="0">
                <a:latin typeface="Arial Narrow" panose="020B0606020202030204" pitchFamily="34" charset="0"/>
              </a:rPr>
              <a:t> </a:t>
            </a:r>
            <a:r>
              <a:rPr lang="en-US" sz="2400" dirty="0" err="1">
                <a:latin typeface="Arial Narrow" panose="020B0606020202030204" pitchFamily="34" charset="0"/>
              </a:rPr>
              <a:t>stehen</a:t>
            </a:r>
            <a:r>
              <a:rPr lang="en-US" sz="2400" dirty="0">
                <a:latin typeface="Arial Narrow" panose="020B0606020202030204" pitchFamily="34" charset="0"/>
              </a:rPr>
              <a:t> </a:t>
            </a:r>
            <a:r>
              <a:rPr lang="en-US" sz="2400" dirty="0" err="1">
                <a:latin typeface="Arial Narrow" panose="020B0606020202030204" pitchFamily="34" charset="0"/>
              </a:rPr>
              <a:t>oder</a:t>
            </a:r>
            <a:r>
              <a:rPr lang="en-US" sz="2400" dirty="0">
                <a:latin typeface="Arial Narrow" panose="020B0606020202030204" pitchFamily="34" charset="0"/>
              </a:rPr>
              <a:t> </a:t>
            </a:r>
            <a:r>
              <a:rPr lang="en-US" sz="2400" dirty="0" err="1">
                <a:latin typeface="Arial Narrow" panose="020B0606020202030204" pitchFamily="34" charset="0"/>
              </a:rPr>
              <a:t>sich</a:t>
            </a:r>
            <a:r>
              <a:rPr lang="en-US" sz="2400" dirty="0">
                <a:latin typeface="Arial Narrow" panose="020B0606020202030204" pitchFamily="34" charset="0"/>
              </a:rPr>
              <a:t> </a:t>
            </a:r>
            <a:r>
              <a:rPr lang="en-US" sz="2400" dirty="0" err="1">
                <a:latin typeface="Arial Narrow" panose="020B0606020202030204" pitchFamily="34" charset="0"/>
              </a:rPr>
              <a:t>gerade</a:t>
            </a:r>
            <a:r>
              <a:rPr lang="en-US" sz="2400" dirty="0">
                <a:latin typeface="Arial Narrow" panose="020B0606020202030204" pitchFamily="34" charset="0"/>
              </a:rPr>
              <a:t> </a:t>
            </a:r>
            <a:r>
              <a:rPr lang="en-US" sz="2400" dirty="0" err="1">
                <a:latin typeface="Arial Narrow" panose="020B0606020202030204" pitchFamily="34" charset="0"/>
              </a:rPr>
              <a:t>geärgert</a:t>
            </a:r>
            <a:r>
              <a:rPr lang="en-US" sz="2400" dirty="0">
                <a:latin typeface="Arial Narrow" panose="020B0606020202030204" pitchFamily="34" charset="0"/>
              </a:rPr>
              <a:t> </a:t>
            </a:r>
            <a:r>
              <a:rPr lang="en-US" sz="2400" dirty="0" err="1">
                <a:latin typeface="Arial Narrow" panose="020B0606020202030204" pitchFamily="34" charset="0"/>
              </a:rPr>
              <a:t>haben</a:t>
            </a:r>
            <a:r>
              <a:rPr lang="en-US" sz="2400" dirty="0">
                <a:latin typeface="Arial Narrow" panose="020B0606020202030204" pitchFamily="34" charset="0"/>
              </a:rPr>
              <a:t> </a:t>
            </a:r>
            <a:r>
              <a:rPr lang="en-US" sz="2400" dirty="0" err="1">
                <a:latin typeface="Arial Narrow" panose="020B0606020202030204" pitchFamily="34" charset="0"/>
              </a:rPr>
              <a:t>o.Ä</a:t>
            </a:r>
            <a:r>
              <a:rPr lang="en-US" sz="2400" dirty="0">
                <a:latin typeface="Arial Narrow" panose="020B0606020202030204" pitchFamily="34" charset="0"/>
              </a:rPr>
              <a:t>. </a:t>
            </a:r>
          </a:p>
          <a:p>
            <a:pPr algn="ctr" fontAlgn="base"/>
            <a:r>
              <a:rPr lang="en-US" sz="2400" dirty="0" err="1">
                <a:latin typeface="Arial Narrow" panose="020B0606020202030204" pitchFamily="34" charset="0"/>
              </a:rPr>
              <a:t>Im</a:t>
            </a:r>
            <a:r>
              <a:rPr lang="en-US" sz="2400" dirty="0">
                <a:latin typeface="Arial Narrow" panose="020B0606020202030204" pitchFamily="34" charset="0"/>
              </a:rPr>
              <a:t> </a:t>
            </a:r>
            <a:r>
              <a:rPr lang="en-US" sz="2400" dirty="0" err="1">
                <a:latin typeface="Arial Narrow" panose="020B0606020202030204" pitchFamily="34" charset="0"/>
              </a:rPr>
              <a:t>Englischen</a:t>
            </a:r>
            <a:r>
              <a:rPr lang="en-US" sz="2400" dirty="0">
                <a:latin typeface="Arial Narrow" panose="020B0606020202030204" pitchFamily="34" charset="0"/>
              </a:rPr>
              <a:t> </a:t>
            </a:r>
            <a:r>
              <a:rPr lang="en-US" sz="2400" dirty="0" err="1">
                <a:latin typeface="Arial Narrow" panose="020B0606020202030204" pitchFamily="34" charset="0"/>
              </a:rPr>
              <a:t>heißt</a:t>
            </a:r>
            <a:r>
              <a:rPr lang="en-US" sz="2400" dirty="0">
                <a:latin typeface="Arial Narrow" panose="020B0606020202030204" pitchFamily="34" charset="0"/>
              </a:rPr>
              <a:t> es </a:t>
            </a:r>
            <a:r>
              <a:rPr lang="en-US" sz="2400" dirty="0" err="1">
                <a:latin typeface="Arial Narrow" panose="020B0606020202030204" pitchFamily="34" charset="0"/>
              </a:rPr>
              <a:t>diesbezüglich</a:t>
            </a:r>
            <a:r>
              <a:rPr lang="en-US" sz="2400" dirty="0">
                <a:latin typeface="Arial Narrow" panose="020B0606020202030204" pitchFamily="34" charset="0"/>
              </a:rPr>
              <a:t>: Practice your anger management techniques.</a:t>
            </a:r>
          </a:p>
          <a:p>
            <a:pPr algn="ctr" fontAlgn="base"/>
            <a:endParaRPr lang="en-US" sz="2400" dirty="0">
              <a:latin typeface="Arial Narrow" panose="020B0606020202030204" pitchFamily="34" charset="0"/>
            </a:endParaRPr>
          </a:p>
          <a:p>
            <a:pPr algn="ctr" fontAlgn="base"/>
            <a:r>
              <a:rPr lang="en-US" sz="2400" dirty="0" err="1">
                <a:latin typeface="Arial Narrow" panose="020B0606020202030204" pitchFamily="34" charset="0"/>
              </a:rPr>
              <a:t>Indem</a:t>
            </a:r>
            <a:r>
              <a:rPr lang="en-US" sz="2400" dirty="0">
                <a:latin typeface="Arial Narrow" panose="020B0606020202030204" pitchFamily="34" charset="0"/>
              </a:rPr>
              <a:t> Sie </a:t>
            </a:r>
            <a:r>
              <a:rPr lang="en-US" sz="2400" dirty="0" err="1">
                <a:latin typeface="Arial Narrow" panose="020B0606020202030204" pitchFamily="34" charset="0"/>
              </a:rPr>
              <a:t>einen</a:t>
            </a:r>
            <a:r>
              <a:rPr lang="en-US" sz="2400" dirty="0">
                <a:latin typeface="Arial Narrow" panose="020B0606020202030204" pitchFamily="34" charset="0"/>
              </a:rPr>
              <a:t> </a:t>
            </a:r>
            <a:r>
              <a:rPr lang="en-US" sz="2400" dirty="0" err="1">
                <a:latin typeface="Arial Narrow" panose="020B0606020202030204" pitchFamily="34" charset="0"/>
              </a:rPr>
              <a:t>respektvollen</a:t>
            </a:r>
            <a:r>
              <a:rPr lang="en-US" sz="2400" dirty="0">
                <a:latin typeface="Arial Narrow" panose="020B0606020202030204" pitchFamily="34" charset="0"/>
              </a:rPr>
              <a:t> und </a:t>
            </a:r>
            <a:r>
              <a:rPr lang="en-US" sz="2400" dirty="0" err="1">
                <a:latin typeface="Arial Narrow" panose="020B0606020202030204" pitchFamily="34" charset="0"/>
              </a:rPr>
              <a:t>freundlichen</a:t>
            </a:r>
            <a:r>
              <a:rPr lang="en-US" sz="2400" dirty="0">
                <a:latin typeface="Arial Narrow" panose="020B0606020202030204" pitchFamily="34" charset="0"/>
              </a:rPr>
              <a:t> </a:t>
            </a:r>
            <a:r>
              <a:rPr lang="en-US" sz="2400" dirty="0" err="1">
                <a:latin typeface="Arial Narrow" panose="020B0606020202030204" pitchFamily="34" charset="0"/>
              </a:rPr>
              <a:t>Kommunikationsansatz</a:t>
            </a:r>
            <a:r>
              <a:rPr lang="en-US" sz="2400" dirty="0">
                <a:latin typeface="Arial Narrow" panose="020B0606020202030204" pitchFamily="34" charset="0"/>
              </a:rPr>
              <a:t> </a:t>
            </a:r>
            <a:r>
              <a:rPr lang="en-US" sz="2400" dirty="0" err="1">
                <a:latin typeface="Arial Narrow" panose="020B0606020202030204" pitchFamily="34" charset="0"/>
              </a:rPr>
              <a:t>wählen</a:t>
            </a:r>
            <a:r>
              <a:rPr lang="en-US" sz="2400" dirty="0">
                <a:latin typeface="Arial Narrow" panose="020B0606020202030204" pitchFamily="34" charset="0"/>
              </a:rPr>
              <a:t>, </a:t>
            </a:r>
            <a:r>
              <a:rPr lang="en-US" sz="2400" dirty="0" err="1">
                <a:latin typeface="Arial Narrow" panose="020B0606020202030204" pitchFamily="34" charset="0"/>
              </a:rPr>
              <a:t>werden</a:t>
            </a:r>
            <a:r>
              <a:rPr lang="en-US" sz="2400" dirty="0">
                <a:latin typeface="Arial Narrow" panose="020B0606020202030204" pitchFamily="34" charset="0"/>
              </a:rPr>
              <a:t> Sie das </a:t>
            </a:r>
            <a:r>
              <a:rPr lang="en-US" sz="2400" dirty="0" err="1">
                <a:latin typeface="Arial Narrow" panose="020B0606020202030204" pitchFamily="34" charset="0"/>
              </a:rPr>
              <a:t>Vertrauen</a:t>
            </a:r>
            <a:r>
              <a:rPr lang="en-US" sz="2400" dirty="0">
                <a:latin typeface="Arial Narrow" panose="020B0606020202030204" pitchFamily="34" charset="0"/>
              </a:rPr>
              <a:t> </a:t>
            </a:r>
            <a:r>
              <a:rPr lang="en-US" sz="2400" dirty="0" err="1">
                <a:latin typeface="Arial Narrow" panose="020B0606020202030204" pitchFamily="34" charset="0"/>
              </a:rPr>
              <a:t>wie</a:t>
            </a:r>
            <a:r>
              <a:rPr lang="en-US" sz="2400" dirty="0">
                <a:latin typeface="Arial Narrow" panose="020B0606020202030204" pitchFamily="34" charset="0"/>
              </a:rPr>
              <a:t> das </a:t>
            </a:r>
            <a:r>
              <a:rPr lang="en-US" sz="2400" dirty="0" err="1">
                <a:latin typeface="Arial Narrow" panose="020B0606020202030204" pitchFamily="34" charset="0"/>
              </a:rPr>
              <a:t>Selbst-Zutrauen</a:t>
            </a:r>
            <a:r>
              <a:rPr lang="en-US" sz="2400" dirty="0">
                <a:latin typeface="Arial Narrow" panose="020B0606020202030204" pitchFamily="34" charset="0"/>
              </a:rPr>
              <a:t> </a:t>
            </a:r>
            <a:r>
              <a:rPr lang="en-US" sz="2400" dirty="0" err="1">
                <a:latin typeface="Arial Narrow" panose="020B0606020202030204" pitchFamily="34" charset="0"/>
              </a:rPr>
              <a:t>Ihrer</a:t>
            </a:r>
            <a:r>
              <a:rPr lang="en-US" sz="2400" dirty="0">
                <a:latin typeface="Arial Narrow" panose="020B0606020202030204" pitchFamily="34" charset="0"/>
              </a:rPr>
              <a:t> Mitarbeiter*</a:t>
            </a:r>
            <a:r>
              <a:rPr lang="en-US" sz="2400" dirty="0" err="1">
                <a:latin typeface="Arial Narrow" panose="020B0606020202030204" pitchFamily="34" charset="0"/>
              </a:rPr>
              <a:t>innen</a:t>
            </a:r>
            <a:r>
              <a:rPr lang="en-US" sz="2400" dirty="0">
                <a:latin typeface="Arial Narrow" panose="020B0606020202030204" pitchFamily="34" charset="0"/>
              </a:rPr>
              <a:t> </a:t>
            </a:r>
            <a:r>
              <a:rPr lang="en-US" sz="2400" dirty="0" err="1">
                <a:latin typeface="Arial Narrow" panose="020B0606020202030204" pitchFamily="34" charset="0"/>
              </a:rPr>
              <a:t>mit</a:t>
            </a:r>
            <a:r>
              <a:rPr lang="en-US" sz="2400" dirty="0">
                <a:latin typeface="Arial Narrow" panose="020B0606020202030204" pitchFamily="34" charset="0"/>
              </a:rPr>
              <a:t> ASS </a:t>
            </a:r>
            <a:r>
              <a:rPr lang="en-US" sz="2400" dirty="0" err="1">
                <a:latin typeface="Arial Narrow" panose="020B0606020202030204" pitchFamily="34" charset="0"/>
              </a:rPr>
              <a:t>stärken</a:t>
            </a:r>
            <a:r>
              <a:rPr lang="en-US" sz="2400" dirty="0">
                <a:latin typeface="Arial Narrow" panose="020B0606020202030204" pitchFamily="34" charset="0"/>
              </a:rPr>
              <a:t> und </a:t>
            </a:r>
            <a:r>
              <a:rPr lang="en-US" sz="2400" dirty="0" err="1">
                <a:latin typeface="Arial Narrow" panose="020B0606020202030204" pitchFamily="34" charset="0"/>
              </a:rPr>
              <a:t>gleichzeitig</a:t>
            </a:r>
            <a:r>
              <a:rPr lang="en-US" sz="2400" dirty="0">
                <a:latin typeface="Arial Narrow" panose="020B0606020202030204" pitchFamily="34" charset="0"/>
              </a:rPr>
              <a:t> </a:t>
            </a:r>
            <a:r>
              <a:rPr lang="en-US" sz="2400" dirty="0" err="1">
                <a:latin typeface="Arial Narrow" panose="020B0606020202030204" pitchFamily="34" charset="0"/>
              </a:rPr>
              <a:t>Ängste</a:t>
            </a:r>
            <a:r>
              <a:rPr lang="en-US" sz="2400" dirty="0">
                <a:latin typeface="Arial Narrow" panose="020B0606020202030204" pitchFamily="34" charset="0"/>
              </a:rPr>
              <a:t> und </a:t>
            </a:r>
            <a:r>
              <a:rPr lang="en-US" sz="2400" dirty="0" err="1">
                <a:latin typeface="Arial Narrow" panose="020B0606020202030204" pitchFamily="34" charset="0"/>
              </a:rPr>
              <a:t>andere</a:t>
            </a:r>
            <a:r>
              <a:rPr lang="en-US" sz="2400" dirty="0">
                <a:latin typeface="Arial Narrow" panose="020B0606020202030204" pitchFamily="34" charset="0"/>
              </a:rPr>
              <a:t> “negative” </a:t>
            </a:r>
            <a:r>
              <a:rPr lang="en-US" sz="2400" dirty="0" err="1">
                <a:latin typeface="Arial Narrow" panose="020B0606020202030204" pitchFamily="34" charset="0"/>
              </a:rPr>
              <a:t>Emotionen</a:t>
            </a:r>
            <a:r>
              <a:rPr lang="en-US" sz="2400" dirty="0">
                <a:latin typeface="Arial Narrow" panose="020B0606020202030204" pitchFamily="34" charset="0"/>
              </a:rPr>
              <a:t> </a:t>
            </a:r>
            <a:r>
              <a:rPr lang="en-US" sz="2400" dirty="0" err="1">
                <a:latin typeface="Arial Narrow" panose="020B0606020202030204" pitchFamily="34" charset="0"/>
              </a:rPr>
              <a:t>abbauen</a:t>
            </a:r>
            <a:r>
              <a:rPr lang="en-US" sz="2400" dirty="0">
                <a:latin typeface="Arial Narrow" panose="020B0606020202030204" pitchFamily="34" charset="0"/>
              </a:rPr>
              <a:t> </a:t>
            </a:r>
            <a:r>
              <a:rPr lang="en-US" sz="2400" dirty="0" err="1">
                <a:latin typeface="Arial Narrow" panose="020B0606020202030204" pitchFamily="34" charset="0"/>
              </a:rPr>
              <a:t>helfen</a:t>
            </a:r>
            <a:r>
              <a:rPr lang="en-US" sz="2400" dirty="0">
                <a:latin typeface="Arial Narrow" panose="020B0606020202030204" pitchFamily="34" charset="0"/>
              </a:rPr>
              <a:t>.</a:t>
            </a:r>
          </a:p>
        </p:txBody>
      </p:sp>
    </p:spTree>
    <p:extLst>
      <p:ext uri="{BB962C8B-B14F-4D97-AF65-F5344CB8AC3E}">
        <p14:creationId xmlns:p14="http://schemas.microsoft.com/office/powerpoint/2010/main" val="8609253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19</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10515599" cy="1009651"/>
          </a:xfrm>
          <a:prstGeom prst="rect">
            <a:avLst/>
          </a:prstGeom>
          <a:solidFill>
            <a:srgbClr val="DEEBF8"/>
          </a:solidFill>
          <a:ln>
            <a:noFill/>
          </a:ln>
        </p:spPr>
        <p:txBody>
          <a:bodyPr spcFirstLastPara="1" wrap="square" lIns="121900" tIns="60933" rIns="121900" bIns="60933" anchor="ctr" anchorCtr="0">
            <a:noAutofit/>
          </a:bodyPr>
          <a:lstStyle/>
          <a:p>
            <a:r>
              <a:rPr lang="en-GB" sz="4000" b="1" dirty="0">
                <a:solidFill>
                  <a:prstClr val="black"/>
                </a:solidFill>
                <a:latin typeface="Arial Narrow" panose="020B0606020202030204" pitchFamily="34" charset="0"/>
              </a:rPr>
              <a:t>Organisation &amp; </a:t>
            </a:r>
            <a:r>
              <a:rPr lang="en-GB" sz="4000" b="1" dirty="0" err="1">
                <a:solidFill>
                  <a:prstClr val="black"/>
                </a:solidFill>
                <a:latin typeface="Arial Narrow" panose="020B0606020202030204" pitchFamily="34" charset="0"/>
              </a:rPr>
              <a:t>Priorisierung</a:t>
            </a:r>
            <a:endParaRPr lang="en-GB" sz="4000" b="1" dirty="0">
              <a:solidFill>
                <a:prstClr val="black"/>
              </a:solidFill>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457200" indent="-457200">
              <a:buFont typeface="Arial" panose="020B0604020202020204" pitchFamily="34" charset="0"/>
              <a:buChar char="•"/>
            </a:pPr>
            <a:r>
              <a:rPr lang="en-GB" sz="2400" dirty="0" err="1">
                <a:latin typeface="Arial Narrow" panose="020B0606020202030204" pitchFamily="34" charset="0"/>
              </a:rPr>
              <a:t>Versehen</a:t>
            </a:r>
            <a:r>
              <a:rPr lang="en-GB" sz="2400" dirty="0">
                <a:latin typeface="Arial Narrow" panose="020B0606020202030204" pitchFamily="34" charset="0"/>
              </a:rPr>
              <a:t> Sie die </a:t>
            </a:r>
            <a:r>
              <a:rPr lang="en-GB" sz="2400" dirty="0" err="1">
                <a:latin typeface="Arial Narrow" panose="020B0606020202030204" pitchFamily="34" charset="0"/>
              </a:rPr>
              <a:t>einzelnen</a:t>
            </a:r>
            <a:r>
              <a:rPr lang="en-GB" sz="2400" dirty="0">
                <a:latin typeface="Arial Narrow" panose="020B0606020202030204" pitchFamily="34" charset="0"/>
              </a:rPr>
              <a:t> </a:t>
            </a:r>
            <a:r>
              <a:rPr lang="en-GB" sz="2400" dirty="0" err="1">
                <a:latin typeface="Arial Narrow" panose="020B0606020202030204" pitchFamily="34" charset="0"/>
              </a:rPr>
              <a:t>Arbeitsaufgaben</a:t>
            </a:r>
            <a:r>
              <a:rPr lang="en-GB" sz="2400" dirty="0">
                <a:latin typeface="Arial Narrow" panose="020B0606020202030204" pitchFamily="34" charset="0"/>
              </a:rPr>
              <a:t> und -</a:t>
            </a:r>
            <a:r>
              <a:rPr lang="en-GB" sz="2400" dirty="0" err="1">
                <a:latin typeface="Arial Narrow" panose="020B0606020202030204" pitchFamily="34" charset="0"/>
              </a:rPr>
              <a:t>felder</a:t>
            </a:r>
            <a:r>
              <a:rPr lang="en-GB" sz="2400" dirty="0">
                <a:latin typeface="Arial Narrow" panose="020B0606020202030204" pitchFamily="34" charset="0"/>
              </a:rPr>
              <a:t> </a:t>
            </a:r>
            <a:r>
              <a:rPr lang="en-GB" sz="2400" dirty="0" err="1">
                <a:latin typeface="Arial Narrow" panose="020B0606020202030204" pitchFamily="34" charset="0"/>
              </a:rPr>
              <a:t>mit</a:t>
            </a:r>
            <a:r>
              <a:rPr lang="en-GB" sz="2400" dirty="0">
                <a:latin typeface="Arial Narrow" panose="020B0606020202030204" pitchFamily="34" charset="0"/>
              </a:rPr>
              <a:t> </a:t>
            </a:r>
            <a:r>
              <a:rPr lang="en-GB" sz="2400" dirty="0" err="1">
                <a:latin typeface="Arial Narrow" panose="020B0606020202030204" pitchFamily="34" charset="0"/>
              </a:rPr>
              <a:t>einem</a:t>
            </a:r>
            <a:r>
              <a:rPr lang="en-GB" sz="2400" dirty="0">
                <a:latin typeface="Arial Narrow" panose="020B0606020202030204" pitchFamily="34" charset="0"/>
              </a:rPr>
              <a:t> </a:t>
            </a:r>
            <a:r>
              <a:rPr lang="en-GB" sz="2400" dirty="0" err="1">
                <a:latin typeface="Arial Narrow" panose="020B0606020202030204" pitchFamily="34" charset="0"/>
              </a:rPr>
              <a:t>klaren</a:t>
            </a:r>
            <a:r>
              <a:rPr lang="en-GB" sz="2400" dirty="0">
                <a:latin typeface="Arial Narrow" panose="020B0606020202030204" pitchFamily="34" charset="0"/>
              </a:rPr>
              <a:t> </a:t>
            </a:r>
            <a:r>
              <a:rPr lang="en-GB" sz="2400" dirty="0" err="1">
                <a:latin typeface="Arial Narrow" panose="020B0606020202030204" pitchFamily="34" charset="0"/>
              </a:rPr>
              <a:t>farb-kodierten</a:t>
            </a:r>
            <a:r>
              <a:rPr lang="en-GB" sz="2400" dirty="0">
                <a:latin typeface="Arial Narrow" panose="020B0606020202030204" pitchFamily="34" charset="0"/>
              </a:rPr>
              <a:t> </a:t>
            </a:r>
            <a:r>
              <a:rPr lang="en-GB" sz="2400" dirty="0" err="1">
                <a:latin typeface="Arial Narrow" panose="020B0606020202030204" pitchFamily="34" charset="0"/>
              </a:rPr>
              <a:t>Klassifizierungssystem</a:t>
            </a:r>
            <a:endParaRPr lang="en-GB" sz="2400" dirty="0">
              <a:latin typeface="Arial Narrow" panose="020B0606020202030204" pitchFamily="34" charset="0"/>
            </a:endParaRPr>
          </a:p>
          <a:p>
            <a:pPr marL="457200" indent="-457200">
              <a:buFont typeface="Arial" panose="020B0604020202020204" pitchFamily="34" charset="0"/>
              <a:buChar char="•"/>
            </a:pPr>
            <a:r>
              <a:rPr lang="en-GB" sz="2400" dirty="0" err="1">
                <a:latin typeface="Arial Narrow" panose="020B0606020202030204" pitchFamily="34" charset="0"/>
              </a:rPr>
              <a:t>Entwerfen</a:t>
            </a:r>
            <a:r>
              <a:rPr lang="en-GB" sz="2400" dirty="0">
                <a:latin typeface="Arial Narrow" panose="020B0606020202030204" pitchFamily="34" charset="0"/>
              </a:rPr>
              <a:t> Sie </a:t>
            </a:r>
            <a:r>
              <a:rPr lang="en-GB" sz="2400" dirty="0" err="1">
                <a:latin typeface="Arial Narrow" panose="020B0606020202030204" pitchFamily="34" charset="0"/>
              </a:rPr>
              <a:t>Wochenpläne</a:t>
            </a:r>
            <a:r>
              <a:rPr lang="en-GB" sz="2400" dirty="0">
                <a:latin typeface="Arial Narrow" panose="020B0606020202030204" pitchFamily="34" charset="0"/>
              </a:rPr>
              <a:t>, an </a:t>
            </a:r>
            <a:r>
              <a:rPr lang="en-GB" sz="2400" dirty="0" err="1">
                <a:latin typeface="Arial Narrow" panose="020B0606020202030204" pitchFamily="34" charset="0"/>
              </a:rPr>
              <a:t>denen</a:t>
            </a:r>
            <a:r>
              <a:rPr lang="en-GB" sz="2400" dirty="0">
                <a:latin typeface="Arial Narrow" panose="020B0606020202030204" pitchFamily="34" charset="0"/>
              </a:rPr>
              <a:t> die </a:t>
            </a:r>
            <a:r>
              <a:rPr lang="en-GB" sz="2400" dirty="0" err="1">
                <a:latin typeface="Arial Narrow" panose="020B0606020202030204" pitchFamily="34" charset="0"/>
              </a:rPr>
              <a:t>jeweils</a:t>
            </a:r>
            <a:r>
              <a:rPr lang="en-GB" sz="2400" dirty="0">
                <a:latin typeface="Arial Narrow" panose="020B0606020202030204" pitchFamily="34" charset="0"/>
              </a:rPr>
              <a:t> </a:t>
            </a:r>
            <a:r>
              <a:rPr lang="en-GB" sz="2400" dirty="0" err="1">
                <a:latin typeface="Arial Narrow" panose="020B0606020202030204" pitchFamily="34" charset="0"/>
              </a:rPr>
              <a:t>aktuellen</a:t>
            </a:r>
            <a:r>
              <a:rPr lang="en-GB" sz="2400" dirty="0">
                <a:latin typeface="Arial Narrow" panose="020B0606020202030204" pitchFamily="34" charset="0"/>
              </a:rPr>
              <a:t> (Tages-) </a:t>
            </a:r>
            <a:r>
              <a:rPr lang="en-GB" sz="2400" dirty="0" err="1">
                <a:latin typeface="Arial Narrow" panose="020B0606020202030204" pitchFamily="34" charset="0"/>
              </a:rPr>
              <a:t>Aktivitäten</a:t>
            </a:r>
            <a:r>
              <a:rPr lang="en-GB" sz="2400" dirty="0">
                <a:latin typeface="Arial Narrow" panose="020B0606020202030204" pitchFamily="34" charset="0"/>
              </a:rPr>
              <a:t> und </a:t>
            </a:r>
            <a:r>
              <a:rPr lang="en-GB" sz="2400" dirty="0" err="1">
                <a:latin typeface="Arial Narrow" panose="020B0606020202030204" pitchFamily="34" charset="0"/>
              </a:rPr>
              <a:t>Prioritäten</a:t>
            </a:r>
            <a:r>
              <a:rPr lang="en-GB" sz="2400" dirty="0">
                <a:latin typeface="Arial Narrow" panose="020B0606020202030204" pitchFamily="34" charset="0"/>
              </a:rPr>
              <a:t> gut </a:t>
            </a:r>
            <a:r>
              <a:rPr lang="en-GB" sz="2400" dirty="0" err="1">
                <a:latin typeface="Arial Narrow" panose="020B0606020202030204" pitchFamily="34" charset="0"/>
              </a:rPr>
              <a:t>abzulesen</a:t>
            </a:r>
            <a:r>
              <a:rPr lang="en-GB" sz="2400" dirty="0">
                <a:latin typeface="Arial Narrow" panose="020B0606020202030204" pitchFamily="34" charset="0"/>
              </a:rPr>
              <a:t> </a:t>
            </a:r>
            <a:r>
              <a:rPr lang="en-GB" sz="2400" dirty="0" err="1">
                <a:latin typeface="Arial Narrow" panose="020B0606020202030204" pitchFamily="34" charset="0"/>
              </a:rPr>
              <a:t>sind</a:t>
            </a:r>
            <a:endParaRPr lang="en-GB" sz="2400" dirty="0">
              <a:latin typeface="Arial Narrow" panose="020B0606020202030204" pitchFamily="34" charset="0"/>
            </a:endParaRPr>
          </a:p>
          <a:p>
            <a:pPr marL="457200" indent="-457200">
              <a:buFont typeface="Arial" panose="020B0604020202020204" pitchFamily="34" charset="0"/>
              <a:buChar char="•"/>
            </a:pPr>
            <a:r>
              <a:rPr lang="en-GB" sz="2400" dirty="0" err="1">
                <a:latin typeface="Arial Narrow" panose="020B0606020202030204" pitchFamily="34" charset="0"/>
              </a:rPr>
              <a:t>Setzen</a:t>
            </a:r>
            <a:r>
              <a:rPr lang="en-GB" sz="2400" dirty="0">
                <a:latin typeface="Arial Narrow" panose="020B0606020202030204" pitchFamily="34" charset="0"/>
              </a:rPr>
              <a:t> Sie </a:t>
            </a:r>
            <a:r>
              <a:rPr lang="en-GB" sz="2400" dirty="0" err="1">
                <a:latin typeface="Arial Narrow" panose="020B0606020202030204" pitchFamily="34" charset="0"/>
              </a:rPr>
              <a:t>nach</a:t>
            </a:r>
            <a:r>
              <a:rPr lang="en-GB" sz="2400" dirty="0">
                <a:latin typeface="Arial Narrow" panose="020B0606020202030204" pitchFamily="34" charset="0"/>
              </a:rPr>
              <a:t> </a:t>
            </a:r>
            <a:r>
              <a:rPr lang="en-GB" sz="2400" dirty="0" err="1">
                <a:latin typeface="Arial Narrow" panose="020B0606020202030204" pitchFamily="34" charset="0"/>
              </a:rPr>
              <a:t>Möglichkeit</a:t>
            </a:r>
            <a:r>
              <a:rPr lang="en-GB" sz="2400" dirty="0">
                <a:latin typeface="Arial Narrow" panose="020B0606020202030204" pitchFamily="34" charset="0"/>
              </a:rPr>
              <a:t> </a:t>
            </a:r>
            <a:r>
              <a:rPr lang="en-GB" sz="2400" dirty="0" err="1">
                <a:latin typeface="Arial Narrow" panose="020B0606020202030204" pitchFamily="34" charset="0"/>
              </a:rPr>
              <a:t>eine</a:t>
            </a:r>
            <a:r>
              <a:rPr lang="en-GB" sz="2400" dirty="0">
                <a:latin typeface="Arial Narrow" panose="020B0606020202030204" pitchFamily="34" charset="0"/>
              </a:rPr>
              <a:t>/n Job-Mentor*in </a:t>
            </a:r>
            <a:r>
              <a:rPr lang="en-GB" sz="2400" dirty="0" err="1">
                <a:latin typeface="Arial Narrow" panose="020B0606020202030204" pitchFamily="34" charset="0"/>
              </a:rPr>
              <a:t>ein</a:t>
            </a:r>
            <a:r>
              <a:rPr lang="en-GB" sz="2400" dirty="0">
                <a:latin typeface="Arial Narrow" panose="020B0606020202030204" pitchFamily="34" charset="0"/>
              </a:rPr>
              <a:t>, die/der </a:t>
            </a:r>
            <a:r>
              <a:rPr lang="en-GB" sz="2400" dirty="0" err="1">
                <a:latin typeface="Arial Narrow" panose="020B0606020202030204" pitchFamily="34" charset="0"/>
              </a:rPr>
              <a:t>mit</a:t>
            </a:r>
            <a:r>
              <a:rPr lang="en-GB" sz="2400" dirty="0">
                <a:latin typeface="Arial Narrow" panose="020B0606020202030204" pitchFamily="34" charset="0"/>
              </a:rPr>
              <a:t> den </a:t>
            </a:r>
            <a:r>
              <a:rPr lang="en-GB" sz="2400" dirty="0" err="1">
                <a:latin typeface="Arial Narrow" panose="020B0606020202030204" pitchFamily="34" charset="0"/>
              </a:rPr>
              <a:t>Kolleg</a:t>
            </a:r>
            <a:r>
              <a:rPr lang="en-GB" sz="2400" dirty="0">
                <a:latin typeface="Arial Narrow" panose="020B0606020202030204" pitchFamily="34" charset="0"/>
              </a:rPr>
              <a:t>*</a:t>
            </a:r>
            <a:r>
              <a:rPr lang="en-GB" sz="2400" dirty="0" err="1">
                <a:latin typeface="Arial Narrow" panose="020B0606020202030204" pitchFamily="34" charset="0"/>
              </a:rPr>
              <a:t>innen</a:t>
            </a:r>
            <a:r>
              <a:rPr lang="en-GB" sz="2400" dirty="0">
                <a:latin typeface="Arial Narrow" panose="020B0606020202030204" pitchFamily="34" charset="0"/>
              </a:rPr>
              <a:t> </a:t>
            </a:r>
            <a:r>
              <a:rPr lang="en-GB" sz="2400" dirty="0" err="1">
                <a:latin typeface="Arial Narrow" panose="020B0606020202030204" pitchFamily="34" charset="0"/>
              </a:rPr>
              <a:t>mit</a:t>
            </a:r>
            <a:r>
              <a:rPr lang="en-GB" sz="2400" dirty="0">
                <a:latin typeface="Arial Narrow" panose="020B0606020202030204" pitchFamily="34" charset="0"/>
              </a:rPr>
              <a:t> ASS </a:t>
            </a:r>
            <a:r>
              <a:rPr lang="en-GB" sz="2400" dirty="0" err="1">
                <a:latin typeface="Arial Narrow" panose="020B0606020202030204" pitchFamily="34" charset="0"/>
              </a:rPr>
              <a:t>diese</a:t>
            </a:r>
            <a:r>
              <a:rPr lang="en-GB" sz="2400" dirty="0">
                <a:latin typeface="Arial Narrow" panose="020B0606020202030204" pitchFamily="34" charset="0"/>
              </a:rPr>
              <a:t> </a:t>
            </a:r>
            <a:r>
              <a:rPr lang="en-GB" sz="2400" dirty="0" err="1">
                <a:latin typeface="Arial Narrow" panose="020B0606020202030204" pitchFamily="34" charset="0"/>
              </a:rPr>
              <a:t>organisatorischen</a:t>
            </a:r>
            <a:r>
              <a:rPr lang="en-GB" sz="2400" dirty="0">
                <a:latin typeface="Arial Narrow" panose="020B0606020202030204" pitchFamily="34" charset="0"/>
              </a:rPr>
              <a:t> </a:t>
            </a:r>
            <a:r>
              <a:rPr lang="en-GB" sz="2400" dirty="0" err="1">
                <a:latin typeface="Arial Narrow" panose="020B0606020202030204" pitchFamily="34" charset="0"/>
              </a:rPr>
              <a:t>Anforderungen</a:t>
            </a:r>
            <a:r>
              <a:rPr lang="en-GB" sz="2400" dirty="0">
                <a:latin typeface="Arial Narrow" panose="020B0606020202030204" pitchFamily="34" charset="0"/>
              </a:rPr>
              <a:t> und </a:t>
            </a:r>
            <a:r>
              <a:rPr lang="en-GB" sz="2400" dirty="0" err="1">
                <a:latin typeface="Arial Narrow" panose="020B0606020202030204" pitchFamily="34" charset="0"/>
              </a:rPr>
              <a:t>Fähigkeiten</a:t>
            </a:r>
            <a:r>
              <a:rPr lang="en-GB" sz="2400" dirty="0">
                <a:latin typeface="Arial Narrow" panose="020B0606020202030204" pitchFamily="34" charset="0"/>
              </a:rPr>
              <a:t> </a:t>
            </a:r>
            <a:r>
              <a:rPr lang="en-GB" sz="2400" dirty="0" err="1">
                <a:latin typeface="Arial Narrow" panose="020B0606020202030204" pitchFamily="34" charset="0"/>
              </a:rPr>
              <a:t>vertieft</a:t>
            </a:r>
            <a:r>
              <a:rPr lang="en-GB" sz="2400" dirty="0">
                <a:latin typeface="Arial Narrow" panose="020B0606020202030204" pitchFamily="34" charset="0"/>
              </a:rPr>
              <a:t> und </a:t>
            </a:r>
            <a:r>
              <a:rPr lang="en-GB" sz="2400" dirty="0" err="1">
                <a:latin typeface="Arial Narrow" panose="020B0606020202030204" pitchFamily="34" charset="0"/>
              </a:rPr>
              <a:t>ihnen</a:t>
            </a:r>
            <a:r>
              <a:rPr lang="en-GB" sz="2400" dirty="0">
                <a:latin typeface="Arial Narrow" panose="020B0606020202030204" pitchFamily="34" charset="0"/>
              </a:rPr>
              <a:t> </a:t>
            </a:r>
            <a:r>
              <a:rPr lang="en-GB" sz="2400" dirty="0" err="1">
                <a:latin typeface="Arial Narrow" panose="020B0606020202030204" pitchFamily="34" charset="0"/>
              </a:rPr>
              <a:t>lernt</a:t>
            </a:r>
            <a:r>
              <a:rPr lang="en-GB" sz="2400" dirty="0">
                <a:latin typeface="Arial Narrow" panose="020B0606020202030204" pitchFamily="34" charset="0"/>
              </a:rPr>
              <a:t>, </a:t>
            </a:r>
            <a:r>
              <a:rPr lang="en-GB" sz="2400" dirty="0" err="1">
                <a:latin typeface="Arial Narrow" panose="020B0606020202030204" pitchFamily="34" charset="0"/>
              </a:rPr>
              <a:t>Priorisierungen</a:t>
            </a:r>
            <a:r>
              <a:rPr lang="en-GB" sz="2400" dirty="0">
                <a:latin typeface="Arial Narrow" panose="020B0606020202030204" pitchFamily="34" charset="0"/>
              </a:rPr>
              <a:t> </a:t>
            </a:r>
            <a:r>
              <a:rPr lang="en-GB" sz="2400" dirty="0" err="1">
                <a:latin typeface="Arial Narrow" panose="020B0606020202030204" pitchFamily="34" charset="0"/>
              </a:rPr>
              <a:t>vorzunehmen</a:t>
            </a:r>
            <a:endParaRPr lang="en-GB" sz="2400" dirty="0">
              <a:latin typeface="Arial Narrow" panose="020B0606020202030204" pitchFamily="34" charset="0"/>
            </a:endParaRPr>
          </a:p>
          <a:p>
            <a:pPr marL="457200" indent="-457200">
              <a:buFont typeface="Arial" panose="020B0604020202020204" pitchFamily="34" charset="0"/>
              <a:buChar char="•"/>
            </a:pPr>
            <a:r>
              <a:rPr lang="en-GB" sz="2400" dirty="0" err="1">
                <a:latin typeface="Arial Narrow" panose="020B0606020202030204" pitchFamily="34" charset="0"/>
              </a:rPr>
              <a:t>Setzen</a:t>
            </a:r>
            <a:r>
              <a:rPr lang="en-GB" sz="2400" dirty="0">
                <a:latin typeface="Arial Narrow" panose="020B0606020202030204" pitchFamily="34" charset="0"/>
              </a:rPr>
              <a:t> </a:t>
            </a:r>
            <a:r>
              <a:rPr lang="en-GB" sz="2400" dirty="0" err="1">
                <a:latin typeface="Arial Narrow" panose="020B0606020202030204" pitchFamily="34" charset="0"/>
              </a:rPr>
              <a:t>ein</a:t>
            </a:r>
            <a:r>
              <a:rPr lang="en-GB" sz="2400" dirty="0">
                <a:latin typeface="Arial Narrow" panose="020B0606020202030204" pitchFamily="34" charset="0"/>
              </a:rPr>
              <a:t> </a:t>
            </a:r>
            <a:r>
              <a:rPr lang="en-GB" sz="2400" dirty="0" err="1">
                <a:latin typeface="Arial Narrow" panose="020B0606020202030204" pitchFamily="34" charset="0"/>
              </a:rPr>
              <a:t>neues</a:t>
            </a:r>
            <a:r>
              <a:rPr lang="en-GB" sz="2400" dirty="0">
                <a:latin typeface="Arial Narrow" panose="020B0606020202030204" pitchFamily="34" charset="0"/>
              </a:rPr>
              <a:t> </a:t>
            </a:r>
            <a:r>
              <a:rPr lang="en-GB" sz="2400" dirty="0" err="1">
                <a:latin typeface="Arial Narrow" panose="020B0606020202030204" pitchFamily="34" charset="0"/>
              </a:rPr>
              <a:t>Projekt</a:t>
            </a:r>
            <a:r>
              <a:rPr lang="en-GB" sz="2400" dirty="0">
                <a:latin typeface="Arial Narrow" panose="020B0606020202030204" pitchFamily="34" charset="0"/>
              </a:rPr>
              <a:t> erst </a:t>
            </a:r>
            <a:r>
              <a:rPr lang="en-GB" sz="2400" dirty="0" err="1">
                <a:latin typeface="Arial Narrow" panose="020B0606020202030204" pitchFamily="34" charset="0"/>
              </a:rPr>
              <a:t>dann</a:t>
            </a:r>
            <a:r>
              <a:rPr lang="en-GB" sz="2400" dirty="0">
                <a:latin typeface="Arial Narrow" panose="020B0606020202030204" pitchFamily="34" charset="0"/>
              </a:rPr>
              <a:t> auf die </a:t>
            </a:r>
            <a:r>
              <a:rPr lang="en-GB" sz="2400" dirty="0" err="1">
                <a:latin typeface="Arial Narrow" panose="020B0606020202030204" pitchFamily="34" charset="0"/>
              </a:rPr>
              <a:t>Tagesordnung</a:t>
            </a:r>
            <a:r>
              <a:rPr lang="en-GB" sz="2400" dirty="0">
                <a:latin typeface="Arial Narrow" panose="020B0606020202030204" pitchFamily="34" charset="0"/>
              </a:rPr>
              <a:t>, </a:t>
            </a:r>
            <a:r>
              <a:rPr lang="en-GB" sz="2400" dirty="0" err="1">
                <a:latin typeface="Arial Narrow" panose="020B0606020202030204" pitchFamily="34" charset="0"/>
              </a:rPr>
              <a:t>wenn</a:t>
            </a:r>
            <a:r>
              <a:rPr lang="en-GB" sz="2400" dirty="0">
                <a:latin typeface="Arial Narrow" panose="020B0606020202030204" pitchFamily="34" charset="0"/>
              </a:rPr>
              <a:t> das </a:t>
            </a:r>
            <a:r>
              <a:rPr lang="en-GB" sz="2400" dirty="0" err="1">
                <a:latin typeface="Arial Narrow" panose="020B0606020202030204" pitchFamily="34" charset="0"/>
              </a:rPr>
              <a:t>vorige</a:t>
            </a:r>
            <a:r>
              <a:rPr lang="en-GB" sz="2400" dirty="0">
                <a:latin typeface="Arial Narrow" panose="020B0606020202030204" pitchFamily="34" charset="0"/>
              </a:rPr>
              <a:t> </a:t>
            </a:r>
            <a:r>
              <a:rPr lang="en-GB" sz="2400" dirty="0" err="1">
                <a:latin typeface="Arial Narrow" panose="020B0606020202030204" pitchFamily="34" charset="0"/>
              </a:rPr>
              <a:t>abgeschlossen</a:t>
            </a:r>
            <a:r>
              <a:rPr lang="en-GB" sz="2400" dirty="0">
                <a:latin typeface="Arial Narrow" panose="020B0606020202030204" pitchFamily="34" charset="0"/>
              </a:rPr>
              <a:t> </a:t>
            </a:r>
            <a:r>
              <a:rPr lang="en-GB" sz="2400" dirty="0" err="1">
                <a:latin typeface="Arial Narrow" panose="020B0606020202030204" pitchFamily="34" charset="0"/>
              </a:rPr>
              <a:t>wurde</a:t>
            </a:r>
            <a:endParaRPr lang="en-GB" sz="2400" dirty="0">
              <a:latin typeface="Arial Narrow" panose="020B0606020202030204" pitchFamily="34" charset="0"/>
            </a:endParaRPr>
          </a:p>
          <a:p>
            <a:pPr marL="457200" indent="-457200">
              <a:buFont typeface="Arial" panose="020B0604020202020204" pitchFamily="34" charset="0"/>
              <a:buChar char="•"/>
            </a:pPr>
            <a:r>
              <a:rPr lang="en-GB" sz="2400" dirty="0" err="1">
                <a:latin typeface="Arial Narrow" panose="020B0606020202030204" pitchFamily="34" charset="0"/>
              </a:rPr>
              <a:t>Erstellen</a:t>
            </a:r>
            <a:r>
              <a:rPr lang="en-GB" sz="2400" dirty="0">
                <a:latin typeface="Arial Narrow" panose="020B0606020202030204" pitchFamily="34" charset="0"/>
              </a:rPr>
              <a:t> Sie </a:t>
            </a:r>
            <a:r>
              <a:rPr lang="en-GB" sz="2400" dirty="0" err="1">
                <a:latin typeface="Arial Narrow" panose="020B0606020202030204" pitchFamily="34" charset="0"/>
              </a:rPr>
              <a:t>Referenzblätter</a:t>
            </a:r>
            <a:r>
              <a:rPr lang="en-GB" sz="2400" dirty="0">
                <a:latin typeface="Arial Narrow" panose="020B0606020202030204" pitchFamily="34" charset="0"/>
              </a:rPr>
              <a:t>, </a:t>
            </a:r>
            <a:r>
              <a:rPr lang="en-GB" sz="2400" dirty="0" err="1">
                <a:latin typeface="Arial Narrow" panose="020B0606020202030204" pitchFamily="34" charset="0"/>
              </a:rPr>
              <a:t>aus</a:t>
            </a:r>
            <a:r>
              <a:rPr lang="en-GB" sz="2400" dirty="0">
                <a:latin typeface="Arial Narrow" panose="020B0606020202030204" pitchFamily="34" charset="0"/>
              </a:rPr>
              <a:t> </a:t>
            </a:r>
            <a:r>
              <a:rPr lang="en-GB" sz="2400" dirty="0" err="1">
                <a:latin typeface="Arial Narrow" panose="020B0606020202030204" pitchFamily="34" charset="0"/>
              </a:rPr>
              <a:t>denen</a:t>
            </a:r>
            <a:r>
              <a:rPr lang="en-GB" sz="2400" dirty="0">
                <a:latin typeface="Arial Narrow" panose="020B0606020202030204" pitchFamily="34" charset="0"/>
              </a:rPr>
              <a:t> die </a:t>
            </a:r>
            <a:r>
              <a:rPr lang="en-GB" sz="2400" dirty="0" err="1">
                <a:latin typeface="Arial Narrow" panose="020B0606020202030204" pitchFamily="34" charset="0"/>
              </a:rPr>
              <a:t>Projekte</a:t>
            </a:r>
            <a:r>
              <a:rPr lang="en-GB" sz="2400" dirty="0">
                <a:latin typeface="Arial Narrow" panose="020B0606020202030204" pitchFamily="34" charset="0"/>
              </a:rPr>
              <a:t>, </a:t>
            </a:r>
            <a:r>
              <a:rPr lang="en-GB" sz="2400" dirty="0" err="1">
                <a:latin typeface="Arial Narrow" panose="020B0606020202030204" pitchFamily="34" charset="0"/>
              </a:rPr>
              <a:t>Aufgaben</a:t>
            </a:r>
            <a:r>
              <a:rPr lang="en-GB" sz="2400" dirty="0">
                <a:latin typeface="Arial Narrow" panose="020B0606020202030204" pitchFamily="34" charset="0"/>
              </a:rPr>
              <a:t> und </a:t>
            </a:r>
            <a:r>
              <a:rPr lang="en-GB" sz="2400" dirty="0" err="1">
                <a:latin typeface="Arial Narrow" panose="020B0606020202030204" pitchFamily="34" charset="0"/>
              </a:rPr>
              <a:t>Personen</a:t>
            </a:r>
            <a:r>
              <a:rPr lang="en-GB" sz="2400" dirty="0">
                <a:latin typeface="Arial Narrow" panose="020B0606020202030204" pitchFamily="34" charset="0"/>
              </a:rPr>
              <a:t> </a:t>
            </a:r>
            <a:r>
              <a:rPr lang="en-GB" sz="2400" dirty="0" err="1">
                <a:latin typeface="Arial Narrow" panose="020B0606020202030204" pitchFamily="34" charset="0"/>
              </a:rPr>
              <a:t>mit</a:t>
            </a:r>
            <a:r>
              <a:rPr lang="en-GB" sz="2400" dirty="0">
                <a:latin typeface="Arial Narrow" panose="020B0606020202030204" pitchFamily="34" charset="0"/>
              </a:rPr>
              <a:t> </a:t>
            </a:r>
            <a:r>
              <a:rPr lang="en-GB" sz="2400" dirty="0" err="1">
                <a:latin typeface="Arial Narrow" panose="020B0606020202030204" pitchFamily="34" charset="0"/>
              </a:rPr>
              <a:t>hoher</a:t>
            </a:r>
            <a:r>
              <a:rPr lang="en-GB" sz="2400" dirty="0">
                <a:latin typeface="Arial Narrow" panose="020B0606020202030204" pitchFamily="34" charset="0"/>
              </a:rPr>
              <a:t> </a:t>
            </a:r>
            <a:r>
              <a:rPr lang="en-GB" sz="2400" dirty="0" err="1">
                <a:latin typeface="Arial Narrow" panose="020B0606020202030204" pitchFamily="34" charset="0"/>
              </a:rPr>
              <a:t>Priorität</a:t>
            </a:r>
            <a:r>
              <a:rPr lang="en-GB" sz="2400" dirty="0">
                <a:latin typeface="Arial Narrow" panose="020B0606020202030204" pitchFamily="34" charset="0"/>
              </a:rPr>
              <a:t> </a:t>
            </a:r>
            <a:r>
              <a:rPr lang="en-GB" sz="2400" dirty="0" err="1">
                <a:latin typeface="Arial Narrow" panose="020B0606020202030204" pitchFamily="34" charset="0"/>
              </a:rPr>
              <a:t>ersichtlich</a:t>
            </a:r>
            <a:r>
              <a:rPr lang="en-GB" sz="2400" dirty="0">
                <a:latin typeface="Arial Narrow" panose="020B0606020202030204" pitchFamily="34" charset="0"/>
              </a:rPr>
              <a:t> warden</a:t>
            </a:r>
          </a:p>
          <a:p>
            <a:pPr marL="457200" indent="-457200">
              <a:buFont typeface="Arial" panose="020B0604020202020204" pitchFamily="34" charset="0"/>
              <a:buChar char="•"/>
            </a:pPr>
            <a:r>
              <a:rPr lang="en-GB" sz="2400" dirty="0" err="1">
                <a:latin typeface="Arial Narrow" panose="020B0606020202030204" pitchFamily="34" charset="0"/>
              </a:rPr>
              <a:t>Erstellen</a:t>
            </a:r>
            <a:r>
              <a:rPr lang="en-GB" sz="2400" dirty="0">
                <a:latin typeface="Arial Narrow" panose="020B0606020202030204" pitchFamily="34" charset="0"/>
              </a:rPr>
              <a:t> Sie </a:t>
            </a:r>
            <a:r>
              <a:rPr lang="en-GB" sz="2400" dirty="0" err="1">
                <a:latin typeface="Arial Narrow" panose="020B0606020202030204" pitchFamily="34" charset="0"/>
              </a:rPr>
              <a:t>Referenzblätter</a:t>
            </a:r>
            <a:r>
              <a:rPr lang="en-GB" sz="2400" dirty="0">
                <a:latin typeface="Arial Narrow" panose="020B0606020202030204" pitchFamily="34" charset="0"/>
              </a:rPr>
              <a:t> für </a:t>
            </a:r>
            <a:r>
              <a:rPr lang="en-GB" sz="2400" dirty="0" err="1">
                <a:latin typeface="Arial Narrow" panose="020B0606020202030204" pitchFamily="34" charset="0"/>
              </a:rPr>
              <a:t>sämtliche</a:t>
            </a:r>
            <a:r>
              <a:rPr lang="en-GB" sz="2400" dirty="0">
                <a:latin typeface="Arial Narrow" panose="020B0606020202030204" pitchFamily="34" charset="0"/>
              </a:rPr>
              <a:t> </a:t>
            </a:r>
            <a:r>
              <a:rPr lang="en-GB" sz="2400" dirty="0" err="1">
                <a:latin typeface="Arial Narrow" panose="020B0606020202030204" pitchFamily="34" charset="0"/>
              </a:rPr>
              <a:t>wichtige</a:t>
            </a:r>
            <a:r>
              <a:rPr lang="en-GB" sz="2400" dirty="0">
                <a:latin typeface="Arial Narrow" panose="020B0606020202030204" pitchFamily="34" charset="0"/>
              </a:rPr>
              <a:t> </a:t>
            </a:r>
            <a:r>
              <a:rPr lang="en-GB" sz="2400" dirty="0" err="1">
                <a:latin typeface="Arial Narrow" panose="020B0606020202030204" pitchFamily="34" charset="0"/>
              </a:rPr>
              <a:t>Abläufe</a:t>
            </a:r>
            <a:endParaRPr lang="en-US" sz="2400" dirty="0">
              <a:latin typeface="Arial Narrow" panose="020B0606020202030204" pitchFamily="34" charset="0"/>
            </a:endParaRPr>
          </a:p>
        </p:txBody>
      </p:sp>
    </p:spTree>
    <p:extLst>
      <p:ext uri="{BB962C8B-B14F-4D97-AF65-F5344CB8AC3E}">
        <p14:creationId xmlns:p14="http://schemas.microsoft.com/office/powerpoint/2010/main" val="1371022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r>
              <a:rPr lang="en-US" dirty="0">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fld id="{CD37B2E7-1D31-7C4D-928B-66328FE9604A}" type="slidenum">
              <a:rPr lang="de-AT" smtClean="0"/>
              <a:pPr/>
              <a:t>2</a:t>
            </a:fld>
            <a:endParaRPr lang="de-AT" dirty="0"/>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FFF2CC"/>
          </a:solidFill>
          <a:ln>
            <a:noFill/>
          </a:ln>
        </p:spPr>
        <p:txBody>
          <a:bodyPr spcFirstLastPara="1" wrap="square" lIns="121900" tIns="60933" rIns="121900" bIns="60933" anchor="ctr" anchorCtr="0">
            <a:noAutofit/>
          </a:bodyPr>
          <a:lstStyle/>
          <a:p>
            <a:pPr algn="ctr"/>
            <a:endParaRPr lang="it" sz="3200" b="1" dirty="0">
              <a:solidFill>
                <a:schemeClr val="dk1"/>
              </a:solidFill>
              <a:latin typeface="Calibri"/>
              <a:ea typeface="Arial Narrow"/>
              <a:cs typeface="Calibri"/>
              <a:sym typeface="Calibri"/>
            </a:endParaRPr>
          </a:p>
          <a:p>
            <a:pPr algn="ctr"/>
            <a:r>
              <a:rPr lang="it" sz="4000" b="1" dirty="0">
                <a:solidFill>
                  <a:schemeClr val="dk1"/>
                </a:solidFill>
                <a:latin typeface="Arial Narrow"/>
                <a:sym typeface="Arial Narrow"/>
              </a:rPr>
              <a:t>AUFTAKT</a:t>
            </a:r>
            <a:endParaRPr sz="2400" dirty="0"/>
          </a:p>
          <a:p>
            <a:pPr algn="ctr"/>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4338210" y="2971938"/>
            <a:ext cx="3515579" cy="3185561"/>
          </a:xfrm>
          <a:prstGeom prst="rect">
            <a:avLst/>
          </a:prstGeom>
          <a:solidFill>
            <a:srgbClr val="FFF2CC"/>
          </a:solidFill>
          <a:ln>
            <a:noFill/>
          </a:ln>
        </p:spPr>
        <p:txBody>
          <a:bodyPr spcFirstLastPara="1" wrap="square" lIns="121900" tIns="60933" rIns="121900" bIns="60933" anchor="ctr" anchorCtr="0">
            <a:noAutofit/>
          </a:bodyPr>
          <a:lstStyle/>
          <a:p>
            <a:pPr algn="ctr" defTabSz="685800">
              <a:lnSpc>
                <a:spcPct val="150000"/>
              </a:lnSpc>
              <a:buClr>
                <a:srgbClr val="ED7D31">
                  <a:lumMod val="75000"/>
                </a:srgbClr>
              </a:buClr>
              <a:buSzPct val="102000"/>
            </a:pPr>
            <a:r>
              <a:rPr lang="de-DE" sz="2000" dirty="0">
                <a:solidFill>
                  <a:prstClr val="black"/>
                </a:solidFill>
                <a:latin typeface="Arial Narrow" panose="020B0606020202030204" pitchFamily="34" charset="0"/>
              </a:rPr>
              <a:t>Ziel</a:t>
            </a:r>
          </a:p>
          <a:p>
            <a:pPr algn="ctr" defTabSz="685800">
              <a:lnSpc>
                <a:spcPct val="150000"/>
              </a:lnSpc>
              <a:buClr>
                <a:srgbClr val="ED7D31">
                  <a:lumMod val="75000"/>
                </a:srgbClr>
              </a:buClr>
              <a:buSzPct val="102000"/>
            </a:pPr>
            <a:r>
              <a:rPr lang="de-DE" sz="2000" dirty="0">
                <a:solidFill>
                  <a:prstClr val="black"/>
                </a:solidFill>
                <a:latin typeface="Arial Narrow" panose="020B0606020202030204" pitchFamily="34" charset="0"/>
              </a:rPr>
              <a:t>Inhalt</a:t>
            </a:r>
          </a:p>
          <a:p>
            <a:pPr algn="ctr" defTabSz="685800">
              <a:lnSpc>
                <a:spcPct val="150000"/>
              </a:lnSpc>
              <a:buClr>
                <a:srgbClr val="ED7D31">
                  <a:lumMod val="75000"/>
                </a:srgbClr>
              </a:buClr>
              <a:buSzPct val="102000"/>
            </a:pPr>
            <a:r>
              <a:rPr lang="de-DE" sz="2000" dirty="0">
                <a:solidFill>
                  <a:prstClr val="black"/>
                </a:solidFill>
                <a:latin typeface="Arial Narrow" panose="020B0606020202030204" pitchFamily="34" charset="0"/>
              </a:rPr>
              <a:t>Angestrebte Lerneffekte</a:t>
            </a:r>
          </a:p>
          <a:p>
            <a:pPr algn="ctr" defTabSz="685800">
              <a:lnSpc>
                <a:spcPct val="150000"/>
              </a:lnSpc>
              <a:buClr>
                <a:srgbClr val="ED7D31">
                  <a:lumMod val="75000"/>
                </a:srgbClr>
              </a:buClr>
              <a:buSzPct val="102000"/>
            </a:pPr>
            <a:r>
              <a:rPr lang="en-GB" sz="2000" dirty="0">
                <a:solidFill>
                  <a:prstClr val="black"/>
                </a:solidFill>
                <a:latin typeface="Arial Narrow" panose="020B0606020202030204" pitchFamily="34" charset="0"/>
              </a:rPr>
              <a:t>Organisation</a:t>
            </a:r>
          </a:p>
          <a:p>
            <a:pPr algn="ctr" defTabSz="685800">
              <a:lnSpc>
                <a:spcPct val="150000"/>
              </a:lnSpc>
              <a:buClr>
                <a:srgbClr val="ED7D31">
                  <a:lumMod val="75000"/>
                </a:srgbClr>
              </a:buClr>
              <a:buSzPct val="102000"/>
            </a:pPr>
            <a:r>
              <a:rPr lang="pt-PT" sz="2000" dirty="0">
                <a:latin typeface="Arial Narrow" panose="020B0606020202030204" pitchFamily="34" charset="0"/>
              </a:rPr>
              <a:t>Akvitität: </a:t>
            </a:r>
            <a:r>
              <a:rPr lang="pt-PT" sz="2000" i="1" dirty="0">
                <a:latin typeface="Arial Narrow" panose="020B0606020202030204" pitchFamily="34" charset="0"/>
              </a:rPr>
              <a:t>Einführung in die Thematik</a:t>
            </a:r>
            <a:endParaRPr lang="pt-PT" sz="2000" i="1" dirty="0">
              <a:latin typeface="Arial Narrow" panose="020B0606020202030204" pitchFamily="34" charset="0"/>
              <a:ea typeface="Calibri" panose="020F0502020204030204" pitchFamily="34" charset="0"/>
              <a:cs typeface="Vrinda"/>
            </a:endParaRPr>
          </a:p>
        </p:txBody>
      </p:sp>
    </p:spTree>
    <p:extLst>
      <p:ext uri="{BB962C8B-B14F-4D97-AF65-F5344CB8AC3E}">
        <p14:creationId xmlns:p14="http://schemas.microsoft.com/office/powerpoint/2010/main" val="10733453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20</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fontAlgn="base"/>
            <a:r>
              <a:rPr lang="en-US" sz="3200" dirty="0" err="1">
                <a:latin typeface="Arial Narrow" panose="020B0606020202030204" pitchFamily="34" charset="0"/>
              </a:rPr>
              <a:t>Wenn</a:t>
            </a:r>
            <a:r>
              <a:rPr lang="en-US" sz="3200" dirty="0">
                <a:latin typeface="Arial Narrow" panose="020B0606020202030204" pitchFamily="34" charset="0"/>
              </a:rPr>
              <a:t> </a:t>
            </a:r>
            <a:r>
              <a:rPr lang="en-US" sz="3200" dirty="0" err="1">
                <a:latin typeface="Arial Narrow" panose="020B0606020202030204" pitchFamily="34" charset="0"/>
              </a:rPr>
              <a:t>solcherart</a:t>
            </a:r>
            <a:r>
              <a:rPr lang="en-US" sz="3200" dirty="0">
                <a:latin typeface="Arial Narrow" panose="020B0606020202030204" pitchFamily="34" charset="0"/>
              </a:rPr>
              <a:t> </a:t>
            </a:r>
            <a:r>
              <a:rPr lang="en-US" sz="3200" dirty="0" err="1">
                <a:latin typeface="Arial Narrow" panose="020B0606020202030204" pitchFamily="34" charset="0"/>
              </a:rPr>
              <a:t>neue</a:t>
            </a:r>
            <a:r>
              <a:rPr lang="en-US" sz="3200" dirty="0">
                <a:latin typeface="Arial Narrow" panose="020B0606020202030204" pitchFamily="34" charset="0"/>
              </a:rPr>
              <a:t> </a:t>
            </a:r>
            <a:r>
              <a:rPr lang="en-US" sz="3200" dirty="0" err="1">
                <a:latin typeface="Arial Narrow" panose="020B0606020202030204" pitchFamily="34" charset="0"/>
              </a:rPr>
              <a:t>Fertigkeiten</a:t>
            </a:r>
            <a:r>
              <a:rPr lang="en-US" sz="3200" dirty="0">
                <a:latin typeface="Arial Narrow" panose="020B0606020202030204" pitchFamily="34" charset="0"/>
              </a:rPr>
              <a:t> </a:t>
            </a:r>
            <a:r>
              <a:rPr lang="en-US" sz="3200" dirty="0" err="1">
                <a:latin typeface="Arial Narrow" panose="020B0606020202030204" pitchFamily="34" charset="0"/>
              </a:rPr>
              <a:t>oder</a:t>
            </a:r>
            <a:r>
              <a:rPr lang="en-US" sz="3200" dirty="0">
                <a:latin typeface="Arial Narrow" panose="020B0606020202030204" pitchFamily="34" charset="0"/>
              </a:rPr>
              <a:t> </a:t>
            </a:r>
            <a:r>
              <a:rPr lang="en-US" sz="3200" dirty="0" err="1">
                <a:latin typeface="Arial Narrow" panose="020B0606020202030204" pitchFamily="34" charset="0"/>
              </a:rPr>
              <a:t>Verhaltensweisen</a:t>
            </a:r>
            <a:r>
              <a:rPr lang="en-US" sz="3200" dirty="0">
                <a:latin typeface="Arial Narrow" panose="020B0606020202030204" pitchFamily="34" charset="0"/>
              </a:rPr>
              <a:t> </a:t>
            </a:r>
            <a:r>
              <a:rPr lang="en-US" sz="3200" dirty="0" err="1">
                <a:latin typeface="Arial Narrow" panose="020B0606020202030204" pitchFamily="34" charset="0"/>
              </a:rPr>
              <a:t>erlernt</a:t>
            </a:r>
            <a:r>
              <a:rPr lang="en-US" sz="3200" dirty="0">
                <a:latin typeface="Arial Narrow" panose="020B0606020202030204" pitchFamily="34" charset="0"/>
              </a:rPr>
              <a:t> </a:t>
            </a:r>
            <a:r>
              <a:rPr lang="en-US" sz="3200" dirty="0" err="1">
                <a:latin typeface="Arial Narrow" panose="020B0606020202030204" pitchFamily="34" charset="0"/>
              </a:rPr>
              <a:t>werden</a:t>
            </a:r>
            <a:r>
              <a:rPr lang="en-US" sz="3200" dirty="0">
                <a:latin typeface="Arial Narrow" panose="020B0606020202030204" pitchFamily="34" charset="0"/>
              </a:rPr>
              <a:t> </a:t>
            </a:r>
            <a:r>
              <a:rPr lang="en-US" sz="3200" dirty="0" err="1">
                <a:latin typeface="Arial Narrow" panose="020B0606020202030204" pitchFamily="34" charset="0"/>
              </a:rPr>
              <a:t>sollen</a:t>
            </a:r>
            <a:r>
              <a:rPr lang="en-US" sz="3200" dirty="0">
                <a:latin typeface="Arial Narrow" panose="020B0606020202030204" pitchFamily="34" charset="0"/>
              </a:rPr>
              <a:t>, gilt es stets, für </a:t>
            </a:r>
            <a:r>
              <a:rPr lang="en-US" sz="3200" dirty="0" err="1">
                <a:latin typeface="Arial Narrow" panose="020B0606020202030204" pitchFamily="34" charset="0"/>
              </a:rPr>
              <a:t>ein</a:t>
            </a:r>
            <a:r>
              <a:rPr lang="en-US" sz="3200" dirty="0">
                <a:latin typeface="Arial Narrow" panose="020B0606020202030204" pitchFamily="34" charset="0"/>
              </a:rPr>
              <a:t> </a:t>
            </a:r>
            <a:r>
              <a:rPr lang="en-US" sz="3200" dirty="0" err="1">
                <a:latin typeface="Arial Narrow" panose="020B0606020202030204" pitchFamily="34" charset="0"/>
              </a:rPr>
              <a:t>starkes</a:t>
            </a:r>
            <a:r>
              <a:rPr lang="en-US" sz="3200" dirty="0">
                <a:latin typeface="Arial Narrow" panose="020B0606020202030204" pitchFamily="34" charset="0"/>
              </a:rPr>
              <a:t> </a:t>
            </a:r>
            <a:r>
              <a:rPr lang="en-US" sz="3200" dirty="0" err="1">
                <a:latin typeface="Arial Narrow" panose="020B0606020202030204" pitchFamily="34" charset="0"/>
              </a:rPr>
              <a:t>Anreiz</a:t>
            </a:r>
            <a:r>
              <a:rPr lang="en-US" sz="3200" dirty="0">
                <a:latin typeface="Arial Narrow" panose="020B0606020202030204" pitchFamily="34" charset="0"/>
              </a:rPr>
              <a:t>- und </a:t>
            </a:r>
            <a:r>
              <a:rPr lang="en-US" sz="3200" dirty="0" err="1">
                <a:latin typeface="Arial Narrow" panose="020B0606020202030204" pitchFamily="34" charset="0"/>
              </a:rPr>
              <a:t>Motivationssystem</a:t>
            </a:r>
            <a:r>
              <a:rPr lang="en-US" sz="3200" dirty="0">
                <a:latin typeface="Arial Narrow" panose="020B0606020202030204" pitchFamily="34" charset="0"/>
              </a:rPr>
              <a:t> </a:t>
            </a:r>
            <a:r>
              <a:rPr lang="en-US" sz="3200" dirty="0" err="1">
                <a:latin typeface="Arial Narrow" panose="020B0606020202030204" pitchFamily="34" charset="0"/>
              </a:rPr>
              <a:t>zu</a:t>
            </a:r>
            <a:r>
              <a:rPr lang="en-US" sz="3200" dirty="0">
                <a:latin typeface="Arial Narrow" panose="020B0606020202030204" pitchFamily="34" charset="0"/>
              </a:rPr>
              <a:t> </a:t>
            </a:r>
            <a:r>
              <a:rPr lang="en-US" sz="3200" dirty="0" err="1">
                <a:latin typeface="Arial Narrow" panose="020B0606020202030204" pitchFamily="34" charset="0"/>
              </a:rPr>
              <a:t>sorgen</a:t>
            </a:r>
            <a:r>
              <a:rPr lang="en-US" sz="3200" dirty="0">
                <a:latin typeface="Arial Narrow" panose="020B0606020202030204" pitchFamily="34" charset="0"/>
              </a:rPr>
              <a:t>.</a:t>
            </a:r>
          </a:p>
          <a:p>
            <a:pPr algn="ctr" fontAlgn="base"/>
            <a:endParaRPr lang="en-US" sz="3200" dirty="0">
              <a:latin typeface="Arial Narrow" panose="020B0606020202030204" pitchFamily="34" charset="0"/>
            </a:endParaRPr>
          </a:p>
          <a:p>
            <a:pPr algn="ctr" fontAlgn="base"/>
            <a:r>
              <a:rPr lang="en-US" sz="3200" dirty="0">
                <a:latin typeface="Arial Narrow" panose="020B0606020202030204" pitchFamily="34" charset="0"/>
              </a:rPr>
              <a:t> </a:t>
            </a:r>
            <a:r>
              <a:rPr lang="en-US" sz="3200" dirty="0" err="1">
                <a:latin typeface="Arial Narrow" panose="020B0606020202030204" pitchFamily="34" charset="0"/>
              </a:rPr>
              <a:t>Dabei</a:t>
            </a:r>
            <a:r>
              <a:rPr lang="en-US" sz="3200" dirty="0">
                <a:latin typeface="Arial Narrow" panose="020B0606020202030204" pitchFamily="34" charset="0"/>
              </a:rPr>
              <a:t> </a:t>
            </a:r>
            <a:r>
              <a:rPr lang="en-US" sz="3200" dirty="0" err="1">
                <a:latin typeface="Arial Narrow" panose="020B0606020202030204" pitchFamily="34" charset="0"/>
              </a:rPr>
              <a:t>kann</a:t>
            </a:r>
            <a:r>
              <a:rPr lang="en-US" sz="3200" dirty="0">
                <a:latin typeface="Arial Narrow" panose="020B0606020202030204" pitchFamily="34" charset="0"/>
              </a:rPr>
              <a:t> es </a:t>
            </a:r>
            <a:r>
              <a:rPr lang="en-US" sz="3200" dirty="0" err="1">
                <a:latin typeface="Arial Narrow" panose="020B0606020202030204" pitchFamily="34" charset="0"/>
              </a:rPr>
              <a:t>durchaus</a:t>
            </a:r>
            <a:r>
              <a:rPr lang="en-US" sz="3200" dirty="0">
                <a:latin typeface="Arial Narrow" panose="020B0606020202030204" pitchFamily="34" charset="0"/>
              </a:rPr>
              <a:t> </a:t>
            </a:r>
            <a:r>
              <a:rPr lang="en-US" sz="3200" dirty="0" err="1">
                <a:latin typeface="Arial Narrow" panose="020B0606020202030204" pitchFamily="34" charset="0"/>
              </a:rPr>
              <a:t>hilfreich</a:t>
            </a:r>
            <a:r>
              <a:rPr lang="en-US" sz="3200" dirty="0">
                <a:latin typeface="Arial Narrow" panose="020B0606020202030204" pitchFamily="34" charset="0"/>
              </a:rPr>
              <a:t> sein, die </a:t>
            </a:r>
            <a:r>
              <a:rPr lang="en-US" sz="3200" dirty="0" err="1">
                <a:latin typeface="Arial Narrow" panose="020B0606020202030204" pitchFamily="34" charset="0"/>
              </a:rPr>
              <a:t>Neigung</a:t>
            </a:r>
            <a:r>
              <a:rPr lang="en-US" sz="3200" dirty="0">
                <a:latin typeface="Arial Narrow" panose="020B0606020202030204" pitchFamily="34" charset="0"/>
              </a:rPr>
              <a:t> von Menschen </a:t>
            </a:r>
            <a:r>
              <a:rPr lang="en-US" sz="3200" dirty="0" err="1">
                <a:latin typeface="Arial Narrow" panose="020B0606020202030204" pitchFamily="34" charset="0"/>
              </a:rPr>
              <a:t>mit</a:t>
            </a:r>
            <a:r>
              <a:rPr lang="en-US" sz="3200" dirty="0">
                <a:latin typeface="Arial Narrow" panose="020B0606020202030204" pitchFamily="34" charset="0"/>
              </a:rPr>
              <a:t> ASS, </a:t>
            </a:r>
            <a:r>
              <a:rPr lang="en-US" sz="3200" dirty="0" err="1">
                <a:latin typeface="Arial Narrow" panose="020B0606020202030204" pitchFamily="34" charset="0"/>
              </a:rPr>
              <a:t>sich</a:t>
            </a:r>
            <a:r>
              <a:rPr lang="en-US" sz="3200" dirty="0">
                <a:latin typeface="Arial Narrow" panose="020B0606020202030204" pitchFamily="34" charset="0"/>
              </a:rPr>
              <a:t> auf </a:t>
            </a:r>
            <a:r>
              <a:rPr lang="en-US" sz="3200" dirty="0" err="1">
                <a:latin typeface="Arial Narrow" panose="020B0606020202030204" pitchFamily="34" charset="0"/>
              </a:rPr>
              <a:t>bestimmte</a:t>
            </a:r>
            <a:r>
              <a:rPr lang="en-US" sz="3200" dirty="0">
                <a:latin typeface="Arial Narrow" panose="020B0606020202030204" pitchFamily="34" charset="0"/>
              </a:rPr>
              <a:t> Dinge </a:t>
            </a:r>
            <a:r>
              <a:rPr lang="en-US" sz="3200" dirty="0" err="1">
                <a:latin typeface="Arial Narrow" panose="020B0606020202030204" pitchFamily="34" charset="0"/>
              </a:rPr>
              <a:t>ganz</a:t>
            </a:r>
            <a:r>
              <a:rPr lang="en-US" sz="3200" dirty="0">
                <a:latin typeface="Arial Narrow" panose="020B0606020202030204" pitchFamily="34" charset="0"/>
              </a:rPr>
              <a:t> </a:t>
            </a:r>
            <a:r>
              <a:rPr lang="en-US" sz="3200" dirty="0" err="1">
                <a:latin typeface="Arial Narrow" panose="020B0606020202030204" pitchFamily="34" charset="0"/>
              </a:rPr>
              <a:t>besonders</a:t>
            </a:r>
            <a:r>
              <a:rPr lang="en-US" sz="3200" dirty="0">
                <a:latin typeface="Arial Narrow" panose="020B0606020202030204" pitchFamily="34" charset="0"/>
              </a:rPr>
              <a:t> </a:t>
            </a:r>
            <a:r>
              <a:rPr lang="en-US" sz="3200" dirty="0" err="1">
                <a:latin typeface="Arial Narrow" panose="020B0606020202030204" pitchFamily="34" charset="0"/>
              </a:rPr>
              <a:t>einzulassen</a:t>
            </a:r>
            <a:r>
              <a:rPr lang="en-US" sz="3200" dirty="0">
                <a:latin typeface="Arial Narrow" panose="020B0606020202030204" pitchFamily="34" charset="0"/>
              </a:rPr>
              <a:t>, </a:t>
            </a:r>
            <a:r>
              <a:rPr lang="en-US" sz="3200" dirty="0" err="1">
                <a:latin typeface="Arial Narrow" panose="020B0606020202030204" pitchFamily="34" charset="0"/>
              </a:rPr>
              <a:t>miteinzubeziehen</a:t>
            </a:r>
            <a:r>
              <a:rPr lang="en-US" sz="3200" dirty="0">
                <a:latin typeface="Arial Narrow" panose="020B0606020202030204" pitchFamily="34" charset="0"/>
              </a:rPr>
              <a:t>. </a:t>
            </a:r>
            <a:r>
              <a:rPr lang="en-US" sz="3200" dirty="0" err="1">
                <a:latin typeface="Arial Narrow" panose="020B0606020202030204" pitchFamily="34" charset="0"/>
              </a:rPr>
              <a:t>Wichtig</a:t>
            </a:r>
            <a:r>
              <a:rPr lang="en-US" sz="3200" dirty="0">
                <a:latin typeface="Arial Narrow" panose="020B0606020202030204" pitchFamily="34" charset="0"/>
              </a:rPr>
              <a:t> </a:t>
            </a:r>
            <a:r>
              <a:rPr lang="en-US" sz="3200" dirty="0" err="1">
                <a:latin typeface="Arial Narrow" panose="020B0606020202030204" pitchFamily="34" charset="0"/>
              </a:rPr>
              <a:t>ist</a:t>
            </a:r>
            <a:r>
              <a:rPr lang="en-US" sz="3200" dirty="0">
                <a:latin typeface="Arial Narrow" panose="020B0606020202030204" pitchFamily="34" charset="0"/>
              </a:rPr>
              <a:t> </a:t>
            </a:r>
            <a:r>
              <a:rPr lang="en-US" sz="3200" dirty="0" err="1">
                <a:latin typeface="Arial Narrow" panose="020B0606020202030204" pitchFamily="34" charset="0"/>
              </a:rPr>
              <a:t>dann</a:t>
            </a:r>
            <a:r>
              <a:rPr lang="en-US" sz="3200" dirty="0">
                <a:latin typeface="Arial Narrow" panose="020B0606020202030204" pitchFamily="34" charset="0"/>
              </a:rPr>
              <a:t> </a:t>
            </a:r>
            <a:r>
              <a:rPr lang="en-US" sz="3200" dirty="0" err="1">
                <a:latin typeface="Arial Narrow" panose="020B0606020202030204" pitchFamily="34" charset="0"/>
              </a:rPr>
              <a:t>nur</a:t>
            </a:r>
            <a:r>
              <a:rPr lang="en-US" sz="3200" dirty="0">
                <a:latin typeface="Arial Narrow" panose="020B0606020202030204" pitchFamily="34" charset="0"/>
              </a:rPr>
              <a:t>, </a:t>
            </a:r>
            <a:r>
              <a:rPr lang="en-US" sz="3200" dirty="0" err="1">
                <a:latin typeface="Arial Narrow" panose="020B0606020202030204" pitchFamily="34" charset="0"/>
              </a:rPr>
              <a:t>dass</a:t>
            </a:r>
            <a:r>
              <a:rPr lang="en-US" sz="3200" dirty="0">
                <a:latin typeface="Arial Narrow" panose="020B0606020202030204" pitchFamily="34" charset="0"/>
              </a:rPr>
              <a:t> alle </a:t>
            </a:r>
            <a:r>
              <a:rPr lang="en-US" sz="3200" dirty="0" err="1">
                <a:latin typeface="Arial Narrow" panose="020B0606020202030204" pitchFamily="34" charset="0"/>
              </a:rPr>
              <a:t>anderen</a:t>
            </a:r>
            <a:r>
              <a:rPr lang="en-US" sz="3200" dirty="0">
                <a:latin typeface="Arial Narrow" panose="020B0606020202030204" pitchFamily="34" charset="0"/>
              </a:rPr>
              <a:t> Mitarbeiter*</a:t>
            </a:r>
            <a:r>
              <a:rPr lang="en-US" sz="3200" dirty="0" err="1">
                <a:latin typeface="Arial Narrow" panose="020B0606020202030204" pitchFamily="34" charset="0"/>
              </a:rPr>
              <a:t>innen</a:t>
            </a:r>
            <a:r>
              <a:rPr lang="en-US" sz="3200" dirty="0">
                <a:latin typeface="Arial Narrow" panose="020B0606020202030204" pitchFamily="34" charset="0"/>
              </a:rPr>
              <a:t> </a:t>
            </a:r>
            <a:r>
              <a:rPr lang="en-US" sz="3200" dirty="0" err="1">
                <a:latin typeface="Arial Narrow" panose="020B0606020202030204" pitchFamily="34" charset="0"/>
              </a:rPr>
              <a:t>wissen</a:t>
            </a:r>
            <a:r>
              <a:rPr lang="en-US" sz="3200" dirty="0">
                <a:latin typeface="Arial Narrow" panose="020B0606020202030204" pitchFamily="34" charset="0"/>
              </a:rPr>
              <a:t>, um </a:t>
            </a:r>
            <a:r>
              <a:rPr lang="en-US" sz="3200" dirty="0" err="1">
                <a:latin typeface="Arial Narrow" panose="020B0606020202030204" pitchFamily="34" charset="0"/>
              </a:rPr>
              <a:t>welche</a:t>
            </a:r>
            <a:r>
              <a:rPr lang="en-US" sz="3200" dirty="0">
                <a:latin typeface="Arial Narrow" panose="020B0606020202030204" pitchFamily="34" charset="0"/>
              </a:rPr>
              <a:t> </a:t>
            </a:r>
            <a:r>
              <a:rPr lang="en-US" sz="3200" dirty="0" err="1">
                <a:latin typeface="Arial Narrow" panose="020B0606020202030204" pitchFamily="34" charset="0"/>
              </a:rPr>
              <a:t>Bereiche</a:t>
            </a:r>
            <a:r>
              <a:rPr lang="en-US" sz="3200" dirty="0">
                <a:latin typeface="Arial Narrow" panose="020B0606020202030204" pitchFamily="34" charset="0"/>
              </a:rPr>
              <a:t> es </a:t>
            </a:r>
            <a:r>
              <a:rPr lang="en-US" sz="3200" dirty="0" err="1">
                <a:latin typeface="Arial Narrow" panose="020B0606020202030204" pitchFamily="34" charset="0"/>
              </a:rPr>
              <a:t>sich</a:t>
            </a:r>
            <a:r>
              <a:rPr lang="en-US" sz="3200" dirty="0">
                <a:latin typeface="Arial Narrow" panose="020B0606020202030204" pitchFamily="34" charset="0"/>
              </a:rPr>
              <a:t> </a:t>
            </a:r>
            <a:r>
              <a:rPr lang="en-US" sz="3200" dirty="0" err="1">
                <a:latin typeface="Arial Narrow" panose="020B0606020202030204" pitchFamily="34" charset="0"/>
              </a:rPr>
              <a:t>dabei</a:t>
            </a:r>
            <a:r>
              <a:rPr lang="en-US" sz="3200" dirty="0">
                <a:latin typeface="Arial Narrow" panose="020B0606020202030204" pitchFamily="34" charset="0"/>
              </a:rPr>
              <a:t> </a:t>
            </a:r>
            <a:r>
              <a:rPr lang="en-US" sz="3200" dirty="0" err="1">
                <a:latin typeface="Arial Narrow" panose="020B0606020202030204" pitchFamily="34" charset="0"/>
              </a:rPr>
              <a:t>handelt</a:t>
            </a:r>
            <a:r>
              <a:rPr lang="en-US" sz="3200" dirty="0">
                <a:latin typeface="Arial Narrow" panose="020B0606020202030204" pitchFamily="34" charset="0"/>
              </a:rPr>
              <a:t>, und </a:t>
            </a:r>
            <a:r>
              <a:rPr lang="en-US" sz="3200" dirty="0" err="1">
                <a:latin typeface="Arial Narrow" panose="020B0606020202030204" pitchFamily="34" charset="0"/>
              </a:rPr>
              <a:t>zu</a:t>
            </a:r>
            <a:r>
              <a:rPr lang="en-US" sz="3200" dirty="0">
                <a:latin typeface="Arial Narrow" panose="020B0606020202030204" pitchFamily="34" charset="0"/>
              </a:rPr>
              <a:t> </a:t>
            </a:r>
            <a:r>
              <a:rPr lang="en-US" sz="3200" dirty="0" err="1">
                <a:latin typeface="Arial Narrow" panose="020B0606020202030204" pitchFamily="34" charset="0"/>
              </a:rPr>
              <a:t>welchem</a:t>
            </a:r>
            <a:r>
              <a:rPr lang="en-US" sz="3200" dirty="0">
                <a:latin typeface="Arial Narrow" panose="020B0606020202030204" pitchFamily="34" charset="0"/>
              </a:rPr>
              <a:t> </a:t>
            </a:r>
            <a:r>
              <a:rPr lang="en-US" sz="3200" dirty="0" err="1">
                <a:latin typeface="Arial Narrow" panose="020B0606020202030204" pitchFamily="34" charset="0"/>
              </a:rPr>
              <a:t>Zweck</a:t>
            </a:r>
            <a:r>
              <a:rPr lang="en-US" sz="3200" dirty="0">
                <a:latin typeface="Arial Narrow" panose="020B0606020202030204" pitchFamily="34" charset="0"/>
              </a:rPr>
              <a:t> </a:t>
            </a:r>
            <a:r>
              <a:rPr lang="en-US" sz="3200" dirty="0" err="1">
                <a:latin typeface="Arial Narrow" panose="020B0606020202030204" pitchFamily="34" charset="0"/>
              </a:rPr>
              <a:t>sie</a:t>
            </a:r>
            <a:r>
              <a:rPr lang="en-US" sz="3200" dirty="0">
                <a:latin typeface="Arial Narrow" panose="020B0606020202030204" pitchFamily="34" charset="0"/>
              </a:rPr>
              <a:t> </a:t>
            </a:r>
            <a:r>
              <a:rPr lang="en-US" sz="3200" dirty="0" err="1">
                <a:latin typeface="Arial Narrow" panose="020B0606020202030204" pitchFamily="34" charset="0"/>
              </a:rPr>
              <a:t>gefördert</a:t>
            </a:r>
            <a:r>
              <a:rPr lang="en-US" sz="3200" dirty="0">
                <a:latin typeface="Arial Narrow" panose="020B0606020202030204" pitchFamily="34" charset="0"/>
              </a:rPr>
              <a:t> warden. Auch </a:t>
            </a:r>
            <a:r>
              <a:rPr lang="en-US" sz="3200" dirty="0" err="1">
                <a:latin typeface="Arial Narrow" panose="020B0606020202030204" pitchFamily="34" charset="0"/>
              </a:rPr>
              <a:t>hier</a:t>
            </a:r>
            <a:r>
              <a:rPr lang="en-US" sz="3200" dirty="0">
                <a:latin typeface="Arial Narrow" panose="020B0606020202030204" pitchFamily="34" charset="0"/>
              </a:rPr>
              <a:t> gilt es, </a:t>
            </a:r>
            <a:r>
              <a:rPr lang="en-US" sz="3200" dirty="0" err="1">
                <a:latin typeface="Arial Narrow" panose="020B0606020202030204" pitchFamily="34" charset="0"/>
              </a:rPr>
              <a:t>klar</a:t>
            </a:r>
            <a:r>
              <a:rPr lang="en-US" sz="3200" dirty="0">
                <a:latin typeface="Arial Narrow" panose="020B0606020202030204" pitchFamily="34" charset="0"/>
              </a:rPr>
              <a:t> und </a:t>
            </a:r>
            <a:r>
              <a:rPr lang="en-US" sz="3200" dirty="0" err="1">
                <a:latin typeface="Arial Narrow" panose="020B0606020202030204" pitchFamily="34" charset="0"/>
              </a:rPr>
              <a:t>konsistent</a:t>
            </a:r>
            <a:r>
              <a:rPr lang="en-US" sz="3200" dirty="0">
                <a:latin typeface="Arial Narrow" panose="020B0606020202030204" pitchFamily="34" charset="0"/>
              </a:rPr>
              <a:t> </a:t>
            </a:r>
            <a:r>
              <a:rPr lang="en-US" sz="3200" dirty="0" err="1">
                <a:latin typeface="Arial Narrow" panose="020B0606020202030204" pitchFamily="34" charset="0"/>
              </a:rPr>
              <a:t>zu</a:t>
            </a:r>
            <a:r>
              <a:rPr lang="en-US" sz="3200" dirty="0">
                <a:latin typeface="Arial Narrow" panose="020B0606020202030204" pitchFamily="34" charset="0"/>
              </a:rPr>
              <a:t> sein.</a:t>
            </a:r>
          </a:p>
        </p:txBody>
      </p:sp>
    </p:spTree>
    <p:extLst>
      <p:ext uri="{BB962C8B-B14F-4D97-AF65-F5344CB8AC3E}">
        <p14:creationId xmlns:p14="http://schemas.microsoft.com/office/powerpoint/2010/main" val="21255978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21</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r>
              <a:rPr lang="en-US" sz="3200" dirty="0" err="1">
                <a:latin typeface="Arial Narrow" panose="020B0606020202030204" pitchFamily="34" charset="0"/>
              </a:rPr>
              <a:t>Rechnen</a:t>
            </a:r>
            <a:r>
              <a:rPr lang="en-US" sz="3200" dirty="0">
                <a:latin typeface="Arial Narrow" panose="020B0606020202030204" pitchFamily="34" charset="0"/>
              </a:rPr>
              <a:t> Sie </a:t>
            </a:r>
            <a:r>
              <a:rPr lang="en-US" sz="3200" dirty="0" err="1">
                <a:latin typeface="Arial Narrow" panose="020B0606020202030204" pitchFamily="34" charset="0"/>
              </a:rPr>
              <a:t>damit</a:t>
            </a:r>
            <a:r>
              <a:rPr lang="en-US" sz="3200" dirty="0">
                <a:latin typeface="Arial Narrow" panose="020B0606020202030204" pitchFamily="34" charset="0"/>
              </a:rPr>
              <a:t>, </a:t>
            </a:r>
            <a:r>
              <a:rPr lang="en-US" sz="3200" dirty="0" err="1">
                <a:latin typeface="Arial Narrow" panose="020B0606020202030204" pitchFamily="34" charset="0"/>
              </a:rPr>
              <a:t>dass</a:t>
            </a:r>
            <a:r>
              <a:rPr lang="en-US" sz="3200" dirty="0">
                <a:latin typeface="Arial Narrow" panose="020B0606020202030204" pitchFamily="34" charset="0"/>
              </a:rPr>
              <a:t> </a:t>
            </a:r>
            <a:r>
              <a:rPr lang="en-US" sz="3200" dirty="0" err="1">
                <a:latin typeface="Arial Narrow" panose="020B0606020202030204" pitchFamily="34" charset="0"/>
              </a:rPr>
              <a:t>sich</a:t>
            </a:r>
            <a:r>
              <a:rPr lang="en-US" sz="3200" dirty="0">
                <a:latin typeface="Arial Narrow" panose="020B0606020202030204" pitchFamily="34" charset="0"/>
              </a:rPr>
              <a:t> </a:t>
            </a:r>
            <a:r>
              <a:rPr lang="en-US" sz="3200" dirty="0" err="1">
                <a:latin typeface="Arial Narrow" panose="020B0606020202030204" pitchFamily="34" charset="0"/>
              </a:rPr>
              <a:t>bestimmte</a:t>
            </a:r>
            <a:r>
              <a:rPr lang="en-US" sz="3200" dirty="0">
                <a:latin typeface="Arial Narrow" panose="020B0606020202030204" pitchFamily="34" charset="0"/>
              </a:rPr>
              <a:t> </a:t>
            </a:r>
            <a:r>
              <a:rPr lang="en-US" sz="3200" dirty="0" err="1">
                <a:latin typeface="Arial Narrow" panose="020B0606020202030204" pitchFamily="34" charset="0"/>
              </a:rPr>
              <a:t>sensorische</a:t>
            </a:r>
            <a:r>
              <a:rPr lang="en-US" sz="3200" dirty="0">
                <a:latin typeface="Arial Narrow" panose="020B0606020202030204" pitchFamily="34" charset="0"/>
              </a:rPr>
              <a:t> </a:t>
            </a:r>
            <a:r>
              <a:rPr lang="en-US" sz="3200" dirty="0" err="1">
                <a:latin typeface="Arial Narrow" panose="020B0606020202030204" pitchFamily="34" charset="0"/>
              </a:rPr>
              <a:t>Reize</a:t>
            </a:r>
            <a:r>
              <a:rPr lang="en-US" sz="3200" dirty="0">
                <a:latin typeface="Arial Narrow" panose="020B0606020202030204" pitchFamily="34" charset="0"/>
              </a:rPr>
              <a:t> in und </a:t>
            </a:r>
            <a:r>
              <a:rPr lang="en-US" sz="3200" dirty="0" err="1">
                <a:latin typeface="Arial Narrow" panose="020B0606020202030204" pitchFamily="34" charset="0"/>
              </a:rPr>
              <a:t>aus</a:t>
            </a:r>
            <a:r>
              <a:rPr lang="en-US" sz="3200" dirty="0">
                <a:latin typeface="Arial Narrow" panose="020B0606020202030204" pitchFamily="34" charset="0"/>
              </a:rPr>
              <a:t> der </a:t>
            </a:r>
            <a:r>
              <a:rPr lang="en-US" sz="3200" dirty="0" err="1">
                <a:latin typeface="Arial Narrow" panose="020B0606020202030204" pitchFamily="34" charset="0"/>
              </a:rPr>
              <a:t>Arbeitsumgebung</a:t>
            </a:r>
            <a:r>
              <a:rPr lang="en-US" sz="3200" dirty="0">
                <a:latin typeface="Arial Narrow" panose="020B0606020202030204" pitchFamily="34" charset="0"/>
              </a:rPr>
              <a:t> </a:t>
            </a:r>
            <a:r>
              <a:rPr lang="en-US" sz="3200" dirty="0" err="1">
                <a:latin typeface="Arial Narrow" panose="020B0606020202030204" pitchFamily="34" charset="0"/>
              </a:rPr>
              <a:t>störend</a:t>
            </a:r>
            <a:r>
              <a:rPr lang="en-US" sz="3200" dirty="0">
                <a:latin typeface="Arial Narrow" panose="020B0606020202030204" pitchFamily="34" charset="0"/>
              </a:rPr>
              <a:t> auf das </a:t>
            </a:r>
            <a:r>
              <a:rPr lang="en-US" sz="3200" dirty="0" err="1">
                <a:latin typeface="Arial Narrow" panose="020B0606020202030204" pitchFamily="34" charset="0"/>
              </a:rPr>
              <a:t>Befinden</a:t>
            </a:r>
            <a:r>
              <a:rPr lang="en-US" sz="3200" dirty="0">
                <a:latin typeface="Arial Narrow" panose="020B0606020202030204" pitchFamily="34" charset="0"/>
              </a:rPr>
              <a:t> der Person </a:t>
            </a:r>
            <a:r>
              <a:rPr lang="en-US" sz="3200" dirty="0" err="1">
                <a:latin typeface="Arial Narrow" panose="020B0606020202030204" pitchFamily="34" charset="0"/>
              </a:rPr>
              <a:t>mit</a:t>
            </a:r>
            <a:r>
              <a:rPr lang="en-US" sz="3200" dirty="0">
                <a:latin typeface="Arial Narrow" panose="020B0606020202030204" pitchFamily="34" charset="0"/>
              </a:rPr>
              <a:t> ASS </a:t>
            </a:r>
            <a:r>
              <a:rPr lang="en-US" sz="3200" dirty="0" err="1">
                <a:latin typeface="Arial Narrow" panose="020B0606020202030204" pitchFamily="34" charset="0"/>
              </a:rPr>
              <a:t>auswirken</a:t>
            </a:r>
            <a:r>
              <a:rPr lang="en-US" sz="3200" dirty="0">
                <a:latin typeface="Arial Narrow" panose="020B0606020202030204" pitchFamily="34" charset="0"/>
              </a:rPr>
              <a:t> </a:t>
            </a:r>
            <a:r>
              <a:rPr lang="en-US" sz="3200" dirty="0" err="1">
                <a:latin typeface="Arial Narrow" panose="020B0606020202030204" pitchFamily="34" charset="0"/>
              </a:rPr>
              <a:t>können</a:t>
            </a:r>
            <a:r>
              <a:rPr lang="en-US" sz="3200" dirty="0">
                <a:latin typeface="Arial Narrow" panose="020B0606020202030204" pitchFamily="34" charset="0"/>
              </a:rPr>
              <a:t>. Dazu </a:t>
            </a:r>
            <a:r>
              <a:rPr lang="en-US" sz="3200" dirty="0" err="1">
                <a:latin typeface="Arial Narrow" panose="020B0606020202030204" pitchFamily="34" charset="0"/>
              </a:rPr>
              <a:t>zählen</a:t>
            </a:r>
            <a:r>
              <a:rPr lang="en-US" sz="3200" dirty="0">
                <a:latin typeface="Arial Narrow" panose="020B0606020202030204" pitchFamily="34" charset="0"/>
              </a:rPr>
              <a:t>:</a:t>
            </a:r>
          </a:p>
          <a:p>
            <a:pPr algn="ctr"/>
            <a:endParaRPr lang="en-US" sz="3200" dirty="0">
              <a:latin typeface="Arial Narrow" panose="020B0606020202030204" pitchFamily="34" charset="0"/>
            </a:endParaRPr>
          </a:p>
          <a:p>
            <a:pPr algn="ctr"/>
            <a:r>
              <a:rPr lang="en-US" sz="3200" dirty="0" err="1">
                <a:latin typeface="Arial Narrow" panose="020B0606020202030204" pitchFamily="34" charset="0"/>
              </a:rPr>
              <a:t>Visuelle</a:t>
            </a:r>
            <a:r>
              <a:rPr lang="en-US" sz="3200" dirty="0">
                <a:latin typeface="Arial Narrow" panose="020B0606020202030204" pitchFamily="34" charset="0"/>
              </a:rPr>
              <a:t> </a:t>
            </a:r>
            <a:r>
              <a:rPr lang="en-US" sz="3200" dirty="0" err="1">
                <a:latin typeface="Arial Narrow" panose="020B0606020202030204" pitchFamily="34" charset="0"/>
              </a:rPr>
              <a:t>Reize</a:t>
            </a:r>
            <a:r>
              <a:rPr lang="en-US" sz="3200" dirty="0">
                <a:latin typeface="Arial Narrow" panose="020B0606020202030204" pitchFamily="34" charset="0"/>
              </a:rPr>
              <a:t> (</a:t>
            </a:r>
            <a:r>
              <a:rPr lang="en-US" sz="3200" dirty="0" err="1">
                <a:latin typeface="Arial Narrow" panose="020B0606020202030204" pitchFamily="34" charset="0"/>
              </a:rPr>
              <a:t>z.B.</a:t>
            </a:r>
            <a:r>
              <a:rPr lang="en-US" sz="3200" dirty="0">
                <a:latin typeface="Arial Narrow" panose="020B0606020202030204" pitchFamily="34" charset="0"/>
              </a:rPr>
              <a:t> </a:t>
            </a:r>
            <a:r>
              <a:rPr lang="en-US" sz="3200" dirty="0" err="1">
                <a:latin typeface="Arial Narrow" panose="020B0606020202030204" pitchFamily="34" charset="0"/>
              </a:rPr>
              <a:t>glimmende</a:t>
            </a:r>
            <a:r>
              <a:rPr lang="en-US" sz="3200" dirty="0">
                <a:latin typeface="Arial Narrow" panose="020B0606020202030204" pitchFamily="34" charset="0"/>
              </a:rPr>
              <a:t>, </a:t>
            </a:r>
            <a:r>
              <a:rPr lang="en-US" sz="3200" dirty="0" err="1">
                <a:latin typeface="Arial Narrow" panose="020B0606020202030204" pitchFamily="34" charset="0"/>
              </a:rPr>
              <a:t>starke</a:t>
            </a:r>
            <a:r>
              <a:rPr lang="en-US" sz="3200" dirty="0">
                <a:latin typeface="Arial Narrow" panose="020B0606020202030204" pitchFamily="34" charset="0"/>
              </a:rPr>
              <a:t> </a:t>
            </a:r>
            <a:r>
              <a:rPr lang="en-US" sz="3200" dirty="0" err="1">
                <a:latin typeface="Arial Narrow" panose="020B0606020202030204" pitchFamily="34" charset="0"/>
              </a:rPr>
              <a:t>Lichter</a:t>
            </a:r>
            <a:r>
              <a:rPr lang="en-US" sz="3200" dirty="0">
                <a:latin typeface="Arial Narrow" panose="020B0606020202030204" pitchFamily="34" charset="0"/>
              </a:rPr>
              <a:t>),</a:t>
            </a:r>
          </a:p>
          <a:p>
            <a:pPr algn="ctr"/>
            <a:r>
              <a:rPr lang="en-US" sz="3200" dirty="0">
                <a:latin typeface="Arial Narrow" panose="020B0606020202030204" pitchFamily="34" charset="0"/>
              </a:rPr>
              <a:t>Auditive </a:t>
            </a:r>
            <a:r>
              <a:rPr lang="en-US" sz="3200" dirty="0" err="1">
                <a:latin typeface="Arial Narrow" panose="020B0606020202030204" pitchFamily="34" charset="0"/>
              </a:rPr>
              <a:t>Reize</a:t>
            </a:r>
            <a:r>
              <a:rPr lang="en-US" sz="3200" dirty="0">
                <a:latin typeface="Arial Narrow" panose="020B0606020202030204" pitchFamily="34" charset="0"/>
              </a:rPr>
              <a:t> (</a:t>
            </a:r>
            <a:r>
              <a:rPr lang="en-US" sz="3200" dirty="0" err="1">
                <a:latin typeface="Arial Narrow" panose="020B0606020202030204" pitchFamily="34" charset="0"/>
              </a:rPr>
              <a:t>z.B.</a:t>
            </a:r>
            <a:r>
              <a:rPr lang="en-US" sz="3200" dirty="0">
                <a:latin typeface="Arial Narrow" panose="020B0606020202030204" pitchFamily="34" charset="0"/>
              </a:rPr>
              <a:t> </a:t>
            </a:r>
            <a:r>
              <a:rPr lang="en-US" sz="3200" dirty="0" err="1">
                <a:latin typeface="Arial Narrow" panose="020B0606020202030204" pitchFamily="34" charset="0"/>
              </a:rPr>
              <a:t>laute</a:t>
            </a:r>
            <a:r>
              <a:rPr lang="en-US" sz="3200" dirty="0">
                <a:latin typeface="Arial Narrow" panose="020B0606020202030204" pitchFamily="34" charset="0"/>
              </a:rPr>
              <a:t> </a:t>
            </a:r>
            <a:r>
              <a:rPr lang="en-US" sz="3200" dirty="0" err="1">
                <a:latin typeface="Arial Narrow" panose="020B0606020202030204" pitchFamily="34" charset="0"/>
              </a:rPr>
              <a:t>Geräusche</a:t>
            </a:r>
            <a:r>
              <a:rPr lang="en-US" sz="3200" dirty="0">
                <a:latin typeface="Arial Narrow" panose="020B0606020202030204" pitchFamily="34" charset="0"/>
              </a:rPr>
              <a:t>, </a:t>
            </a:r>
            <a:r>
              <a:rPr lang="en-US" sz="3200" dirty="0" err="1">
                <a:latin typeface="Arial Narrow" panose="020B0606020202030204" pitchFamily="34" charset="0"/>
              </a:rPr>
              <a:t>Lärm</a:t>
            </a:r>
            <a:r>
              <a:rPr lang="en-US" sz="3200" dirty="0">
                <a:latin typeface="Arial Narrow" panose="020B0606020202030204" pitchFamily="34" charset="0"/>
              </a:rPr>
              <a:t>)</a:t>
            </a:r>
          </a:p>
          <a:p>
            <a:pPr algn="ctr"/>
            <a:r>
              <a:rPr lang="en-US" sz="3200" dirty="0" err="1">
                <a:latin typeface="Arial Narrow" panose="020B0606020202030204" pitchFamily="34" charset="0"/>
              </a:rPr>
              <a:t>Taktile</a:t>
            </a:r>
            <a:r>
              <a:rPr lang="en-US" sz="3200" dirty="0">
                <a:latin typeface="Arial Narrow" panose="020B0606020202030204" pitchFamily="34" charset="0"/>
              </a:rPr>
              <a:t> </a:t>
            </a:r>
            <a:r>
              <a:rPr lang="en-US" sz="3200" dirty="0" err="1">
                <a:latin typeface="Arial Narrow" panose="020B0606020202030204" pitchFamily="34" charset="0"/>
              </a:rPr>
              <a:t>Reize</a:t>
            </a:r>
            <a:r>
              <a:rPr lang="en-US" sz="3200" dirty="0">
                <a:latin typeface="Arial Narrow" panose="020B0606020202030204" pitchFamily="34" charset="0"/>
              </a:rPr>
              <a:t> (</a:t>
            </a:r>
            <a:r>
              <a:rPr lang="en-US" sz="3200" dirty="0" err="1">
                <a:latin typeface="Arial Narrow" panose="020B0606020202030204" pitchFamily="34" charset="0"/>
              </a:rPr>
              <a:t>z.B.</a:t>
            </a:r>
            <a:r>
              <a:rPr lang="en-US" sz="3200" dirty="0">
                <a:latin typeface="Arial Narrow" panose="020B0606020202030204" pitchFamily="34" charset="0"/>
              </a:rPr>
              <a:t> </a:t>
            </a:r>
            <a:r>
              <a:rPr lang="en-US" sz="3200" dirty="0" err="1">
                <a:latin typeface="Arial Narrow" panose="020B0606020202030204" pitchFamily="34" charset="0"/>
              </a:rPr>
              <a:t>bestimmte</a:t>
            </a:r>
            <a:r>
              <a:rPr lang="en-US" sz="3200" dirty="0">
                <a:latin typeface="Arial Narrow" panose="020B0606020202030204" pitchFamily="34" charset="0"/>
              </a:rPr>
              <a:t> </a:t>
            </a:r>
            <a:r>
              <a:rPr lang="en-US" sz="3200" dirty="0" err="1">
                <a:latin typeface="Arial Narrow" panose="020B0606020202030204" pitchFamily="34" charset="0"/>
              </a:rPr>
              <a:t>Stoffe</a:t>
            </a:r>
            <a:r>
              <a:rPr lang="en-US" sz="3200" dirty="0">
                <a:latin typeface="Arial Narrow" panose="020B0606020202030204" pitchFamily="34" charset="0"/>
              </a:rPr>
              <a:t>, </a:t>
            </a:r>
            <a:r>
              <a:rPr lang="en-US" sz="3200" dirty="0" err="1">
                <a:latin typeface="Arial Narrow" panose="020B0606020202030204" pitchFamily="34" charset="0"/>
              </a:rPr>
              <a:t>Oberfächen</a:t>
            </a:r>
            <a:r>
              <a:rPr lang="en-US" sz="3200" dirty="0">
                <a:latin typeface="Arial Narrow" panose="020B0606020202030204" pitchFamily="34" charset="0"/>
              </a:rPr>
              <a:t>, </a:t>
            </a:r>
            <a:r>
              <a:rPr lang="en-US" sz="3200" dirty="0" err="1">
                <a:latin typeface="Arial Narrow" panose="020B0606020202030204" pitchFamily="34" charset="0"/>
              </a:rPr>
              <a:t>Texturen</a:t>
            </a:r>
            <a:r>
              <a:rPr lang="en-US" sz="3200" dirty="0">
                <a:latin typeface="Arial Narrow" panose="020B0606020202030204" pitchFamily="34" charset="0"/>
              </a:rPr>
              <a:t>)</a:t>
            </a:r>
          </a:p>
          <a:p>
            <a:pPr algn="ctr"/>
            <a:r>
              <a:rPr lang="en-US" sz="3200" dirty="0" err="1">
                <a:latin typeface="Arial Narrow" panose="020B0606020202030204" pitchFamily="34" charset="0"/>
              </a:rPr>
              <a:t>Gerüche</a:t>
            </a:r>
            <a:r>
              <a:rPr lang="en-US" sz="3200" dirty="0">
                <a:latin typeface="Arial Narrow" panose="020B0606020202030204" pitchFamily="34" charset="0"/>
              </a:rPr>
              <a:t>/</a:t>
            </a:r>
            <a:r>
              <a:rPr lang="en-US" sz="3200" dirty="0" err="1">
                <a:latin typeface="Arial Narrow" panose="020B0606020202030204" pitchFamily="34" charset="0"/>
              </a:rPr>
              <a:t>Geschmäcker</a:t>
            </a:r>
            <a:r>
              <a:rPr lang="en-US" sz="3200" dirty="0">
                <a:latin typeface="Arial Narrow" panose="020B0606020202030204" pitchFamily="34" charset="0"/>
              </a:rPr>
              <a:t> (</a:t>
            </a:r>
            <a:r>
              <a:rPr lang="en-US" sz="3200" dirty="0" err="1">
                <a:latin typeface="Arial Narrow" panose="020B0606020202030204" pitchFamily="34" charset="0"/>
              </a:rPr>
              <a:t>z.B.</a:t>
            </a:r>
            <a:r>
              <a:rPr lang="en-US" sz="3200" dirty="0">
                <a:latin typeface="Arial Narrow" panose="020B0606020202030204" pitchFamily="34" charset="0"/>
              </a:rPr>
              <a:t> </a:t>
            </a:r>
            <a:r>
              <a:rPr lang="en-US" sz="3200" dirty="0" err="1">
                <a:latin typeface="Arial Narrow" panose="020B0606020202030204" pitchFamily="34" charset="0"/>
              </a:rPr>
              <a:t>starkes</a:t>
            </a:r>
            <a:r>
              <a:rPr lang="en-US" sz="3200" dirty="0">
                <a:latin typeface="Arial Narrow" panose="020B0606020202030204" pitchFamily="34" charset="0"/>
              </a:rPr>
              <a:t> Parfum, </a:t>
            </a:r>
            <a:r>
              <a:rPr lang="en-US" sz="3200" dirty="0" err="1">
                <a:latin typeface="Arial Narrow" panose="020B0606020202030204" pitchFamily="34" charset="0"/>
              </a:rPr>
              <a:t>Beschaffenheitsstrukturen</a:t>
            </a:r>
            <a:r>
              <a:rPr lang="en-US" sz="3200" dirty="0">
                <a:latin typeface="Arial Narrow" panose="020B0606020202030204" pitchFamily="34" charset="0"/>
              </a:rPr>
              <a:t> best. </a:t>
            </a:r>
            <a:r>
              <a:rPr lang="en-US" sz="3200" dirty="0" err="1">
                <a:latin typeface="Arial Narrow" panose="020B0606020202030204" pitchFamily="34" charset="0"/>
              </a:rPr>
              <a:t>Nahrungsmittel</a:t>
            </a:r>
            <a:r>
              <a:rPr lang="en-US" sz="3200" dirty="0">
                <a:latin typeface="Arial Narrow" panose="020B0606020202030204" pitchFamily="34" charset="0"/>
              </a:rPr>
              <a:t>)</a:t>
            </a:r>
          </a:p>
        </p:txBody>
      </p:sp>
    </p:spTree>
    <p:extLst>
      <p:ext uri="{BB962C8B-B14F-4D97-AF65-F5344CB8AC3E}">
        <p14:creationId xmlns:p14="http://schemas.microsoft.com/office/powerpoint/2010/main" val="31240917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22</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r>
              <a:rPr lang="en-US" sz="3200" dirty="0" err="1">
                <a:latin typeface="Arial Narrow" panose="020B0606020202030204" pitchFamily="34" charset="0"/>
              </a:rPr>
              <a:t>Gerade</a:t>
            </a:r>
            <a:r>
              <a:rPr lang="en-US" sz="3200" dirty="0">
                <a:latin typeface="Arial Narrow" panose="020B0606020202030204" pitchFamily="34" charset="0"/>
              </a:rPr>
              <a:t> </a:t>
            </a:r>
            <a:r>
              <a:rPr lang="en-US" sz="3200" dirty="0" err="1">
                <a:latin typeface="Arial Narrow" panose="020B0606020202030204" pitchFamily="34" charset="0"/>
              </a:rPr>
              <a:t>im</a:t>
            </a:r>
            <a:r>
              <a:rPr lang="en-US" sz="3200" dirty="0">
                <a:latin typeface="Arial Narrow" panose="020B0606020202030204" pitchFamily="34" charset="0"/>
              </a:rPr>
              <a:t> Fall von </a:t>
            </a:r>
            <a:r>
              <a:rPr lang="en-US" sz="3200" dirty="0" err="1">
                <a:latin typeface="Arial Narrow" panose="020B0606020202030204" pitchFamily="34" charset="0"/>
              </a:rPr>
              <a:t>visuellen</a:t>
            </a:r>
            <a:r>
              <a:rPr lang="en-US" sz="3200" dirty="0">
                <a:latin typeface="Arial Narrow" panose="020B0606020202030204" pitchFamily="34" charset="0"/>
              </a:rPr>
              <a:t> </a:t>
            </a:r>
            <a:r>
              <a:rPr lang="en-US" sz="3200" dirty="0" err="1">
                <a:latin typeface="Arial Narrow" panose="020B0606020202030204" pitchFamily="34" charset="0"/>
              </a:rPr>
              <a:t>Hilfsmitteln</a:t>
            </a:r>
            <a:r>
              <a:rPr lang="en-US" sz="3200" dirty="0">
                <a:latin typeface="Arial Narrow" panose="020B0606020202030204" pitchFamily="34" charset="0"/>
              </a:rPr>
              <a:t> für Menschen </a:t>
            </a:r>
            <a:r>
              <a:rPr lang="en-US" sz="3200" dirty="0" err="1">
                <a:latin typeface="Arial Narrow" panose="020B0606020202030204" pitchFamily="34" charset="0"/>
              </a:rPr>
              <a:t>mit</a:t>
            </a:r>
            <a:r>
              <a:rPr lang="en-US" sz="3200" dirty="0">
                <a:latin typeface="Arial Narrow" panose="020B0606020202030204" pitchFamily="34" charset="0"/>
              </a:rPr>
              <a:t> ASS (</a:t>
            </a:r>
            <a:r>
              <a:rPr lang="en-US" sz="3200" dirty="0" err="1">
                <a:latin typeface="Arial Narrow" panose="020B0606020202030204" pitchFamily="34" charset="0"/>
              </a:rPr>
              <a:t>etwa</a:t>
            </a:r>
            <a:r>
              <a:rPr lang="en-US" sz="3200" dirty="0">
                <a:latin typeface="Arial Narrow" panose="020B0606020202030204" pitchFamily="34" charset="0"/>
              </a:rPr>
              <a:t> </a:t>
            </a:r>
            <a:r>
              <a:rPr lang="en-US" sz="3200" dirty="0" err="1">
                <a:latin typeface="Arial Narrow" panose="020B0606020202030204" pitchFamily="34" charset="0"/>
              </a:rPr>
              <a:t>Skripts</a:t>
            </a:r>
            <a:r>
              <a:rPr lang="en-US" sz="3200" dirty="0">
                <a:latin typeface="Arial Narrow" panose="020B0606020202030204" pitchFamily="34" charset="0"/>
              </a:rPr>
              <a:t>, </a:t>
            </a:r>
            <a:r>
              <a:rPr lang="en-US" sz="3200" dirty="0" err="1">
                <a:latin typeface="Arial Narrow" panose="020B0606020202030204" pitchFamily="34" charset="0"/>
              </a:rPr>
              <a:t>Referenzblättern</a:t>
            </a:r>
            <a:r>
              <a:rPr lang="en-US" sz="3200" dirty="0">
                <a:latin typeface="Arial Narrow" panose="020B0606020202030204" pitchFamily="34" charset="0"/>
              </a:rPr>
              <a:t> </a:t>
            </a:r>
            <a:r>
              <a:rPr lang="en-US" sz="3200" dirty="0" err="1">
                <a:latin typeface="Arial Narrow" panose="020B0606020202030204" pitchFamily="34" charset="0"/>
              </a:rPr>
              <a:t>u.Ä</a:t>
            </a:r>
            <a:r>
              <a:rPr lang="en-US" sz="3200" dirty="0">
                <a:latin typeface="Arial Narrow" panose="020B0606020202030204" pitchFamily="34" charset="0"/>
              </a:rPr>
              <a:t>.) gilt es auf die </a:t>
            </a:r>
            <a:r>
              <a:rPr lang="en-US" sz="3200" dirty="0" err="1">
                <a:latin typeface="Arial Narrow" panose="020B0606020202030204" pitchFamily="34" charset="0"/>
              </a:rPr>
              <a:t>individuellen</a:t>
            </a:r>
            <a:r>
              <a:rPr lang="en-US" sz="3200" dirty="0">
                <a:latin typeface="Arial Narrow" panose="020B0606020202030204" pitchFamily="34" charset="0"/>
              </a:rPr>
              <a:t> </a:t>
            </a:r>
            <a:r>
              <a:rPr lang="en-US" sz="3200" dirty="0" err="1">
                <a:latin typeface="Arial Narrow" panose="020B0606020202030204" pitchFamily="34" charset="0"/>
              </a:rPr>
              <a:t>Fähigkeiten</a:t>
            </a:r>
            <a:r>
              <a:rPr lang="en-US" sz="3200" dirty="0">
                <a:latin typeface="Arial Narrow" panose="020B0606020202030204" pitchFamily="34" charset="0"/>
              </a:rPr>
              <a:t> und </a:t>
            </a:r>
            <a:r>
              <a:rPr lang="en-US" sz="3200" dirty="0" err="1">
                <a:latin typeface="Arial Narrow" panose="020B0606020202030204" pitchFamily="34" charset="0"/>
              </a:rPr>
              <a:t>Interessen</a:t>
            </a:r>
            <a:r>
              <a:rPr lang="en-US" sz="3200" dirty="0">
                <a:latin typeface="Arial Narrow" panose="020B0606020202030204" pitchFamily="34" charset="0"/>
              </a:rPr>
              <a:t>, </a:t>
            </a:r>
            <a:r>
              <a:rPr lang="en-US" sz="3200" dirty="0" err="1">
                <a:latin typeface="Arial Narrow" panose="020B0606020202030204" pitchFamily="34" charset="0"/>
              </a:rPr>
              <a:t>aber</a:t>
            </a:r>
            <a:r>
              <a:rPr lang="en-US" sz="3200" dirty="0">
                <a:latin typeface="Arial Narrow" panose="020B0606020202030204" pitchFamily="34" charset="0"/>
              </a:rPr>
              <a:t> </a:t>
            </a:r>
            <a:r>
              <a:rPr lang="en-US" sz="3200" dirty="0" err="1">
                <a:latin typeface="Arial Narrow" panose="020B0606020202030204" pitchFamily="34" charset="0"/>
              </a:rPr>
              <a:t>auch</a:t>
            </a:r>
            <a:r>
              <a:rPr lang="en-US" sz="3200" dirty="0">
                <a:latin typeface="Arial Narrow" panose="020B0606020202030204" pitchFamily="34" charset="0"/>
              </a:rPr>
              <a:t> </a:t>
            </a:r>
            <a:r>
              <a:rPr lang="en-US" sz="3200" dirty="0" err="1">
                <a:latin typeface="Arial Narrow" panose="020B0606020202030204" pitchFamily="34" charset="0"/>
              </a:rPr>
              <a:t>Reizschwellen</a:t>
            </a:r>
            <a:r>
              <a:rPr lang="en-US" sz="3200" dirty="0">
                <a:latin typeface="Arial Narrow" panose="020B0606020202030204" pitchFamily="34" charset="0"/>
              </a:rPr>
              <a:t> </a:t>
            </a:r>
            <a:r>
              <a:rPr lang="en-US" sz="3200" dirty="0" err="1">
                <a:latin typeface="Arial Narrow" panose="020B0606020202030204" pitchFamily="34" charset="0"/>
              </a:rPr>
              <a:t>zu</a:t>
            </a:r>
            <a:r>
              <a:rPr lang="en-US" sz="3200" dirty="0">
                <a:latin typeface="Arial Narrow" panose="020B0606020202030204" pitchFamily="34" charset="0"/>
              </a:rPr>
              <a:t> </a:t>
            </a:r>
            <a:r>
              <a:rPr lang="en-US" sz="3200" dirty="0" err="1">
                <a:latin typeface="Arial Narrow" panose="020B0606020202030204" pitchFamily="34" charset="0"/>
              </a:rPr>
              <a:t>achten</a:t>
            </a:r>
            <a:r>
              <a:rPr lang="en-US" sz="3200" dirty="0">
                <a:latin typeface="Arial Narrow" panose="020B0606020202030204" pitchFamily="34" charset="0"/>
              </a:rPr>
              <a:t>. Als </a:t>
            </a:r>
            <a:r>
              <a:rPr lang="en-US" sz="3200" dirty="0" err="1">
                <a:latin typeface="Arial Narrow" panose="020B0606020202030204" pitchFamily="34" charset="0"/>
              </a:rPr>
              <a:t>ein</a:t>
            </a:r>
            <a:r>
              <a:rPr lang="en-US" sz="3200" dirty="0">
                <a:latin typeface="Arial Narrow" panose="020B0606020202030204" pitchFamily="34" charset="0"/>
              </a:rPr>
              <a:t> </a:t>
            </a:r>
            <a:r>
              <a:rPr lang="en-US" sz="3200" dirty="0" err="1">
                <a:latin typeface="Arial Narrow" panose="020B0606020202030204" pitchFamily="34" charset="0"/>
              </a:rPr>
              <a:t>Leitfaden</a:t>
            </a:r>
            <a:r>
              <a:rPr lang="en-US" sz="3200" dirty="0">
                <a:latin typeface="Arial Narrow" panose="020B0606020202030204" pitchFamily="34" charset="0"/>
              </a:rPr>
              <a:t> mag </a:t>
            </a:r>
            <a:r>
              <a:rPr lang="en-US" sz="3200" dirty="0" err="1">
                <a:latin typeface="Arial Narrow" panose="020B0606020202030204" pitchFamily="34" charset="0"/>
              </a:rPr>
              <a:t>gelten</a:t>
            </a:r>
            <a:r>
              <a:rPr lang="en-US" sz="3200" dirty="0">
                <a:latin typeface="Arial Narrow" panose="020B0606020202030204" pitchFamily="34" charset="0"/>
              </a:rPr>
              <a:t>: </a:t>
            </a:r>
            <a:r>
              <a:rPr lang="en-US" sz="3200" dirty="0" err="1">
                <a:latin typeface="Arial Narrow" panose="020B0606020202030204" pitchFamily="34" charset="0"/>
              </a:rPr>
              <a:t>Überfrachten</a:t>
            </a:r>
            <a:r>
              <a:rPr lang="en-US" sz="3200" dirty="0">
                <a:latin typeface="Arial Narrow" panose="020B0606020202030204" pitchFamily="34" charset="0"/>
              </a:rPr>
              <a:t> Sie die/den Mitarbeiter*in </a:t>
            </a:r>
            <a:r>
              <a:rPr lang="en-US" sz="3200" dirty="0" err="1">
                <a:latin typeface="Arial Narrow" panose="020B0606020202030204" pitchFamily="34" charset="0"/>
              </a:rPr>
              <a:t>nicht</a:t>
            </a:r>
            <a:r>
              <a:rPr lang="en-US" sz="3200" dirty="0">
                <a:latin typeface="Arial Narrow" panose="020B0606020202030204" pitchFamily="34" charset="0"/>
              </a:rPr>
              <a:t>. </a:t>
            </a:r>
            <a:r>
              <a:rPr lang="en-US" sz="3200" dirty="0" err="1">
                <a:latin typeface="Arial Narrow" panose="020B0606020202030204" pitchFamily="34" charset="0"/>
              </a:rPr>
              <a:t>Überzeugen</a:t>
            </a:r>
            <a:r>
              <a:rPr lang="en-US" sz="3200" dirty="0">
                <a:latin typeface="Arial Narrow" panose="020B0606020202030204" pitchFamily="34" charset="0"/>
              </a:rPr>
              <a:t> Sie </a:t>
            </a:r>
            <a:r>
              <a:rPr lang="en-US" sz="3200" dirty="0" err="1">
                <a:latin typeface="Arial Narrow" panose="020B0606020202030204" pitchFamily="34" charset="0"/>
              </a:rPr>
              <a:t>sich</a:t>
            </a:r>
            <a:r>
              <a:rPr lang="en-US" sz="3200" dirty="0">
                <a:latin typeface="Arial Narrow" panose="020B0606020202030204" pitchFamily="34" charset="0"/>
              </a:rPr>
              <a:t>, </a:t>
            </a:r>
            <a:r>
              <a:rPr lang="en-US" sz="3200" dirty="0" err="1">
                <a:latin typeface="Arial Narrow" panose="020B0606020202030204" pitchFamily="34" charset="0"/>
              </a:rPr>
              <a:t>dass</a:t>
            </a:r>
            <a:r>
              <a:rPr lang="en-US" sz="3200" dirty="0">
                <a:latin typeface="Arial Narrow" panose="020B0606020202030204" pitchFamily="34" charset="0"/>
              </a:rPr>
              <a:t> alle </a:t>
            </a:r>
            <a:r>
              <a:rPr lang="en-US" sz="3200" dirty="0" err="1">
                <a:latin typeface="Arial Narrow" panose="020B0606020202030204" pitchFamily="34" charset="0"/>
              </a:rPr>
              <a:t>eingesetzten</a:t>
            </a:r>
            <a:r>
              <a:rPr lang="en-US" sz="3200" dirty="0">
                <a:latin typeface="Arial Narrow" panose="020B0606020202030204" pitchFamily="34" charset="0"/>
              </a:rPr>
              <a:t> (</a:t>
            </a:r>
            <a:r>
              <a:rPr lang="en-US" sz="3200" dirty="0" err="1">
                <a:latin typeface="Arial Narrow" panose="020B0606020202030204" pitchFamily="34" charset="0"/>
              </a:rPr>
              <a:t>grafischen</a:t>
            </a:r>
            <a:r>
              <a:rPr lang="en-US" sz="3200" dirty="0">
                <a:latin typeface="Arial Narrow" panose="020B0606020202030204" pitchFamily="34" charset="0"/>
              </a:rPr>
              <a:t>) Mittel </a:t>
            </a:r>
            <a:r>
              <a:rPr lang="en-US" sz="3200" dirty="0" err="1">
                <a:latin typeface="Arial Narrow" panose="020B0606020202030204" pitchFamily="34" charset="0"/>
              </a:rPr>
              <a:t>einen</a:t>
            </a:r>
            <a:r>
              <a:rPr lang="en-US" sz="3200" dirty="0">
                <a:latin typeface="Arial Narrow" panose="020B0606020202030204" pitchFamily="34" charset="0"/>
              </a:rPr>
              <a:t> </a:t>
            </a:r>
            <a:r>
              <a:rPr lang="en-US" sz="3200" dirty="0" err="1">
                <a:latin typeface="Arial Narrow" panose="020B0606020202030204" pitchFamily="34" charset="0"/>
              </a:rPr>
              <a:t>Zweck</a:t>
            </a:r>
            <a:r>
              <a:rPr lang="en-US" sz="3200" dirty="0">
                <a:latin typeface="Arial Narrow" panose="020B0606020202030204" pitchFamily="34" charset="0"/>
              </a:rPr>
              <a:t> </a:t>
            </a:r>
            <a:r>
              <a:rPr lang="en-US" sz="3200" dirty="0" err="1">
                <a:latin typeface="Arial Narrow" panose="020B0606020202030204" pitchFamily="34" charset="0"/>
              </a:rPr>
              <a:t>erfüllen</a:t>
            </a:r>
            <a:r>
              <a:rPr lang="en-US" sz="3200" dirty="0">
                <a:latin typeface="Arial Narrow" panose="020B0606020202030204" pitchFamily="34" charset="0"/>
              </a:rPr>
              <a:t>. Tun </a:t>
            </a:r>
            <a:r>
              <a:rPr lang="en-US" sz="3200" dirty="0" err="1">
                <a:latin typeface="Arial Narrow" panose="020B0606020202030204" pitchFamily="34" charset="0"/>
              </a:rPr>
              <a:t>sie</a:t>
            </a:r>
            <a:r>
              <a:rPr lang="en-US" sz="3200" dirty="0">
                <a:latin typeface="Arial Narrow" panose="020B0606020202030204" pitchFamily="34" charset="0"/>
              </a:rPr>
              <a:t> es </a:t>
            </a:r>
            <a:r>
              <a:rPr lang="en-US" sz="3200" dirty="0" err="1">
                <a:latin typeface="Arial Narrow" panose="020B0606020202030204" pitchFamily="34" charset="0"/>
              </a:rPr>
              <a:t>nicht</a:t>
            </a:r>
            <a:r>
              <a:rPr lang="en-US" sz="3200" dirty="0">
                <a:latin typeface="Arial Narrow" panose="020B0606020202030204" pitchFamily="34" charset="0"/>
              </a:rPr>
              <a:t>, </a:t>
            </a:r>
            <a:r>
              <a:rPr lang="en-US" sz="3200" dirty="0" err="1">
                <a:latin typeface="Arial Narrow" panose="020B0606020202030204" pitchFamily="34" charset="0"/>
              </a:rPr>
              <a:t>können</a:t>
            </a:r>
            <a:r>
              <a:rPr lang="en-US" sz="3200" dirty="0">
                <a:latin typeface="Arial Narrow" panose="020B0606020202030204" pitchFamily="34" charset="0"/>
              </a:rPr>
              <a:t> </a:t>
            </a:r>
            <a:r>
              <a:rPr lang="en-US" sz="3200" dirty="0" err="1">
                <a:latin typeface="Arial Narrow" panose="020B0606020202030204" pitchFamily="34" charset="0"/>
              </a:rPr>
              <a:t>sie</a:t>
            </a:r>
            <a:r>
              <a:rPr lang="en-US" sz="3200" dirty="0">
                <a:latin typeface="Arial Narrow" panose="020B0606020202030204" pitchFamily="34" charset="0"/>
              </a:rPr>
              <a:t> </a:t>
            </a:r>
            <a:r>
              <a:rPr lang="en-US" sz="3200" dirty="0" err="1">
                <a:latin typeface="Arial Narrow" panose="020B0606020202030204" pitchFamily="34" charset="0"/>
              </a:rPr>
              <a:t>getrost</a:t>
            </a:r>
            <a:r>
              <a:rPr lang="en-US" sz="3200" dirty="0">
                <a:latin typeface="Arial Narrow" panose="020B0606020202030204" pitchFamily="34" charset="0"/>
              </a:rPr>
              <a:t> </a:t>
            </a:r>
            <a:r>
              <a:rPr lang="en-US" sz="3200" dirty="0" err="1">
                <a:latin typeface="Arial Narrow" panose="020B0606020202030204" pitchFamily="34" charset="0"/>
              </a:rPr>
              <a:t>weggelassen</a:t>
            </a:r>
            <a:r>
              <a:rPr lang="en-US" sz="3200" dirty="0">
                <a:latin typeface="Arial Narrow" panose="020B0606020202030204" pitchFamily="34" charset="0"/>
              </a:rPr>
              <a:t> warden. </a:t>
            </a:r>
          </a:p>
        </p:txBody>
      </p:sp>
    </p:spTree>
    <p:extLst>
      <p:ext uri="{BB962C8B-B14F-4D97-AF65-F5344CB8AC3E}">
        <p14:creationId xmlns:p14="http://schemas.microsoft.com/office/powerpoint/2010/main" val="17853075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23</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r>
              <a:rPr lang="en-US" sz="3200" dirty="0" err="1">
                <a:latin typeface="Arial Narrow" panose="020B0606020202030204" pitchFamily="34" charset="0"/>
              </a:rPr>
              <a:t>Sehen</a:t>
            </a:r>
            <a:r>
              <a:rPr lang="en-US" sz="3200" dirty="0">
                <a:latin typeface="Arial Narrow" panose="020B0606020202030204" pitchFamily="34" charset="0"/>
              </a:rPr>
              <a:t> Sie </a:t>
            </a:r>
            <a:r>
              <a:rPr lang="en-US" sz="3200" dirty="0" err="1">
                <a:latin typeface="Arial Narrow" panose="020B0606020202030204" pitchFamily="34" charset="0"/>
              </a:rPr>
              <a:t>sich</a:t>
            </a:r>
            <a:r>
              <a:rPr lang="en-US" sz="3200" dirty="0">
                <a:latin typeface="Arial Narrow" panose="020B0606020202030204" pitchFamily="34" charset="0"/>
              </a:rPr>
              <a:t> nun dieses Video (</a:t>
            </a:r>
            <a:r>
              <a:rPr lang="en-US" sz="3200" dirty="0" err="1">
                <a:latin typeface="Arial Narrow" panose="020B0606020202030204" pitchFamily="34" charset="0"/>
              </a:rPr>
              <a:t>zwei</a:t>
            </a:r>
            <a:r>
              <a:rPr lang="en-US" sz="3200" dirty="0">
                <a:latin typeface="Arial Narrow" panose="020B0606020202030204" pitchFamily="34" charset="0"/>
              </a:rPr>
              <a:t> Interviews) </a:t>
            </a:r>
            <a:r>
              <a:rPr lang="en-US" sz="3200" dirty="0" err="1">
                <a:latin typeface="Arial Narrow" panose="020B0606020202030204" pitchFamily="34" charset="0"/>
              </a:rPr>
              <a:t>mit</a:t>
            </a:r>
            <a:r>
              <a:rPr lang="en-US" sz="3200" dirty="0">
                <a:latin typeface="Arial Narrow" panose="020B0606020202030204" pitchFamily="34" charset="0"/>
              </a:rPr>
              <a:t> Emily </a:t>
            </a:r>
            <a:r>
              <a:rPr lang="en-US" sz="3200" dirty="0" err="1">
                <a:latin typeface="Arial Narrow" panose="020B0606020202030204" pitchFamily="34" charset="0"/>
              </a:rPr>
              <a:t>Swiatek</a:t>
            </a:r>
            <a:r>
              <a:rPr lang="en-US" sz="3200" dirty="0">
                <a:latin typeface="Arial Narrow" panose="020B0606020202030204" pitchFamily="34" charset="0"/>
              </a:rPr>
              <a:t> an, </a:t>
            </a:r>
            <a:r>
              <a:rPr lang="en-US" sz="3200" dirty="0" err="1">
                <a:latin typeface="Arial Narrow" panose="020B0606020202030204" pitchFamily="34" charset="0"/>
              </a:rPr>
              <a:t>ihres</a:t>
            </a:r>
            <a:r>
              <a:rPr lang="en-US" sz="3200" dirty="0">
                <a:latin typeface="Arial Narrow" panose="020B0606020202030204" pitchFamily="34" charset="0"/>
              </a:rPr>
              <a:t> </a:t>
            </a:r>
            <a:r>
              <a:rPr lang="en-US" sz="3200" dirty="0" err="1">
                <a:latin typeface="Arial Narrow" panose="020B0606020202030204" pitchFamily="34" charset="0"/>
              </a:rPr>
              <a:t>Zeichens</a:t>
            </a:r>
            <a:r>
              <a:rPr lang="en-GB" sz="3200" dirty="0">
                <a:latin typeface="Arial Narrow" panose="020B0606020202030204" pitchFamily="34" charset="0"/>
              </a:rPr>
              <a:t> “Employment Training Consultant” </a:t>
            </a:r>
            <a:r>
              <a:rPr lang="en-GB" sz="3200" dirty="0" err="1">
                <a:latin typeface="Arial Narrow" panose="020B0606020202030204" pitchFamily="34" charset="0"/>
              </a:rPr>
              <a:t>bei</a:t>
            </a:r>
            <a:r>
              <a:rPr lang="en-GB" sz="3200" dirty="0">
                <a:latin typeface="Arial Narrow" panose="020B0606020202030204" pitchFamily="34" charset="0"/>
              </a:rPr>
              <a:t> der </a:t>
            </a:r>
            <a:r>
              <a:rPr lang="en-GB" sz="3200" dirty="0" err="1">
                <a:latin typeface="Arial Narrow" panose="020B0606020202030204" pitchFamily="34" charset="0"/>
              </a:rPr>
              <a:t>britischen</a:t>
            </a:r>
            <a:r>
              <a:rPr lang="en-GB" sz="3200" dirty="0">
                <a:latin typeface="Arial Narrow" panose="020B0606020202030204" pitchFamily="34" charset="0"/>
              </a:rPr>
              <a:t> National Autistic Society. Sie </a:t>
            </a:r>
            <a:r>
              <a:rPr lang="en-GB" sz="3200" dirty="0" err="1">
                <a:latin typeface="Arial Narrow" panose="020B0606020202030204" pitchFamily="34" charset="0"/>
              </a:rPr>
              <a:t>gibt</a:t>
            </a:r>
            <a:r>
              <a:rPr lang="en-GB" sz="3200" dirty="0">
                <a:latin typeface="Arial Narrow" panose="020B0606020202030204" pitchFamily="34" charset="0"/>
              </a:rPr>
              <a:t> </a:t>
            </a:r>
            <a:r>
              <a:rPr lang="en-GB" sz="3200" dirty="0" err="1">
                <a:latin typeface="Arial Narrow" panose="020B0606020202030204" pitchFamily="34" charset="0"/>
              </a:rPr>
              <a:t>einen</a:t>
            </a:r>
            <a:r>
              <a:rPr lang="en-GB" sz="3200" dirty="0">
                <a:latin typeface="Arial Narrow" panose="020B0606020202030204" pitchFamily="34" charset="0"/>
              </a:rPr>
              <a:t> </a:t>
            </a:r>
            <a:r>
              <a:rPr lang="en-GB" sz="3200" dirty="0" err="1">
                <a:latin typeface="Arial Narrow" panose="020B0606020202030204" pitchFamily="34" charset="0"/>
              </a:rPr>
              <a:t>guten</a:t>
            </a:r>
            <a:r>
              <a:rPr lang="en-GB" sz="3200" dirty="0">
                <a:latin typeface="Arial Narrow" panose="020B0606020202030204" pitchFamily="34" charset="0"/>
              </a:rPr>
              <a:t> </a:t>
            </a:r>
            <a:r>
              <a:rPr lang="en-GB" sz="3200" dirty="0" err="1">
                <a:latin typeface="Arial Narrow" panose="020B0606020202030204" pitchFamily="34" charset="0"/>
              </a:rPr>
              <a:t>Überblick</a:t>
            </a:r>
            <a:r>
              <a:rPr lang="en-GB" sz="3200" dirty="0">
                <a:latin typeface="Arial Narrow" panose="020B0606020202030204" pitchFamily="34" charset="0"/>
              </a:rPr>
              <a:t> </a:t>
            </a:r>
            <a:r>
              <a:rPr lang="en-GB" sz="3200" dirty="0" err="1">
                <a:latin typeface="Arial Narrow" panose="020B0606020202030204" pitchFamily="34" charset="0"/>
              </a:rPr>
              <a:t>über</a:t>
            </a:r>
            <a:r>
              <a:rPr lang="en-GB" sz="3200" dirty="0">
                <a:latin typeface="Arial Narrow" panose="020B0606020202030204" pitchFamily="34" charset="0"/>
              </a:rPr>
              <a:t> </a:t>
            </a:r>
            <a:r>
              <a:rPr lang="en-GB" sz="3200" dirty="0" err="1">
                <a:latin typeface="Arial Narrow" panose="020B0606020202030204" pitchFamily="34" charset="0"/>
              </a:rPr>
              <a:t>Veränderungen</a:t>
            </a:r>
            <a:r>
              <a:rPr lang="en-GB" sz="3200" dirty="0">
                <a:latin typeface="Arial Narrow" panose="020B0606020202030204" pitchFamily="34" charset="0"/>
              </a:rPr>
              <a:t> und </a:t>
            </a:r>
            <a:r>
              <a:rPr lang="en-GB" sz="3200" dirty="0" err="1">
                <a:latin typeface="Arial Narrow" panose="020B0606020202030204" pitchFamily="34" charset="0"/>
              </a:rPr>
              <a:t>Anpassungen</a:t>
            </a:r>
            <a:r>
              <a:rPr lang="en-GB" sz="3200" dirty="0">
                <a:latin typeface="Arial Narrow" panose="020B0606020202030204" pitchFamily="34" charset="0"/>
              </a:rPr>
              <a:t> am </a:t>
            </a:r>
            <a:r>
              <a:rPr lang="en-GB" sz="3200" dirty="0" err="1">
                <a:latin typeface="Arial Narrow" panose="020B0606020202030204" pitchFamily="34" charset="0"/>
              </a:rPr>
              <a:t>Arbeitsplatz</a:t>
            </a:r>
            <a:r>
              <a:rPr lang="en-GB" sz="3200" dirty="0">
                <a:latin typeface="Arial Narrow" panose="020B0606020202030204" pitchFamily="34" charset="0"/>
              </a:rPr>
              <a:t>, von </a:t>
            </a:r>
            <a:r>
              <a:rPr lang="en-GB" sz="3200" dirty="0" err="1">
                <a:latin typeface="Arial Narrow" panose="020B0606020202030204" pitchFamily="34" charset="0"/>
              </a:rPr>
              <a:t>denen</a:t>
            </a:r>
            <a:r>
              <a:rPr lang="en-GB" sz="3200" dirty="0">
                <a:latin typeface="Arial Narrow" panose="020B0606020202030204" pitchFamily="34" charset="0"/>
              </a:rPr>
              <a:t> </a:t>
            </a:r>
            <a:r>
              <a:rPr lang="en-GB" sz="3200" dirty="0" err="1">
                <a:latin typeface="Arial Narrow" panose="020B0606020202030204" pitchFamily="34" charset="0"/>
              </a:rPr>
              <a:t>sowohl</a:t>
            </a:r>
            <a:r>
              <a:rPr lang="en-GB" sz="3200" dirty="0">
                <a:latin typeface="Arial Narrow" panose="020B0606020202030204" pitchFamily="34" charset="0"/>
              </a:rPr>
              <a:t> die </a:t>
            </a:r>
            <a:r>
              <a:rPr lang="en-GB" sz="3200" dirty="0" err="1">
                <a:latin typeface="Arial Narrow" panose="020B0606020202030204" pitchFamily="34" charset="0"/>
              </a:rPr>
              <a:t>Angestellten</a:t>
            </a:r>
            <a:r>
              <a:rPr lang="en-GB" sz="3200" dirty="0">
                <a:latin typeface="Arial Narrow" panose="020B0606020202030204" pitchFamily="34" charset="0"/>
              </a:rPr>
              <a:t> </a:t>
            </a:r>
            <a:r>
              <a:rPr lang="en-GB" sz="3200" dirty="0" err="1">
                <a:latin typeface="Arial Narrow" panose="020B0606020202030204" pitchFamily="34" charset="0"/>
              </a:rPr>
              <a:t>mit</a:t>
            </a:r>
            <a:r>
              <a:rPr lang="en-GB" sz="3200" dirty="0">
                <a:latin typeface="Arial Narrow" panose="020B0606020202030204" pitchFamily="34" charset="0"/>
              </a:rPr>
              <a:t> ASS </a:t>
            </a:r>
            <a:r>
              <a:rPr lang="en-GB" sz="3200" dirty="0" err="1">
                <a:latin typeface="Arial Narrow" panose="020B0606020202030204" pitchFamily="34" charset="0"/>
              </a:rPr>
              <a:t>als</a:t>
            </a:r>
            <a:r>
              <a:rPr lang="en-GB" sz="3200" dirty="0">
                <a:latin typeface="Arial Narrow" panose="020B0606020202030204" pitchFamily="34" charset="0"/>
              </a:rPr>
              <a:t> </a:t>
            </a:r>
            <a:r>
              <a:rPr lang="en-GB" sz="3200" dirty="0" err="1">
                <a:latin typeface="Arial Narrow" panose="020B0606020202030204" pitchFamily="34" charset="0"/>
              </a:rPr>
              <a:t>auch</a:t>
            </a:r>
            <a:r>
              <a:rPr lang="en-GB" sz="3200" dirty="0">
                <a:latin typeface="Arial Narrow" panose="020B0606020202030204" pitchFamily="34" charset="0"/>
              </a:rPr>
              <a:t> die/der </a:t>
            </a:r>
            <a:r>
              <a:rPr lang="en-GB" sz="3200" dirty="0" err="1">
                <a:latin typeface="Arial Narrow" panose="020B0606020202030204" pitchFamily="34" charset="0"/>
              </a:rPr>
              <a:t>Arbeitgeber</a:t>
            </a:r>
            <a:r>
              <a:rPr lang="en-GB" sz="3200" dirty="0">
                <a:latin typeface="Arial Narrow" panose="020B0606020202030204" pitchFamily="34" charset="0"/>
              </a:rPr>
              <a:t>*in </a:t>
            </a:r>
            <a:r>
              <a:rPr lang="en-GB" sz="3200" dirty="0" err="1">
                <a:latin typeface="Arial Narrow" panose="020B0606020202030204" pitchFamily="34" charset="0"/>
              </a:rPr>
              <a:t>profitieren</a:t>
            </a:r>
            <a:r>
              <a:rPr lang="en-GB" sz="3200" dirty="0">
                <a:latin typeface="Arial Narrow" panose="020B0606020202030204" pitchFamily="34" charset="0"/>
              </a:rPr>
              <a:t>.</a:t>
            </a:r>
          </a:p>
          <a:p>
            <a:pPr algn="ctr"/>
            <a:endParaRPr lang="en-US" sz="3200" dirty="0">
              <a:latin typeface="Arial Narrow" panose="020B0606020202030204" pitchFamily="34" charset="0"/>
              <a:hlinkClick r:id="rId2">
                <a:extLst>
                  <a:ext uri="{A12FA001-AC4F-418D-AE19-62706E023703}">
                    <ahyp:hlinkClr xmlns:ahyp="http://schemas.microsoft.com/office/drawing/2018/hyperlinkcolor" val="tx"/>
                  </a:ext>
                </a:extLst>
              </a:hlinkClick>
            </a:endParaRPr>
          </a:p>
          <a:p>
            <a:pPr algn="ctr"/>
            <a:r>
              <a:rPr lang="en-US" sz="2000" dirty="0">
                <a:latin typeface="Arial Narrow" panose="020B0606020202030204" pitchFamily="34" charset="0"/>
                <a:hlinkClick r:id="rId2">
                  <a:extLst>
                    <a:ext uri="{A12FA001-AC4F-418D-AE19-62706E023703}">
                      <ahyp:hlinkClr xmlns:ahyp="http://schemas.microsoft.com/office/drawing/2018/hyperlinkcolor" val="tx"/>
                    </a:ext>
                  </a:extLst>
                </a:hlinkClick>
              </a:rPr>
              <a:t>https://www.autism.org.uk/advice-and-guidance/professional-practice/employment-adjustments-tips</a:t>
            </a:r>
            <a:endParaRPr lang="en-US" sz="2000" dirty="0">
              <a:latin typeface="Arial Narrow" panose="020B0606020202030204" pitchFamily="34" charset="0"/>
            </a:endParaRPr>
          </a:p>
          <a:p>
            <a:pPr algn="ctr"/>
            <a:r>
              <a:rPr lang="en-US" sz="2000" dirty="0">
                <a:latin typeface="Arial Narrow" panose="020B0606020202030204" pitchFamily="34" charset="0"/>
              </a:rPr>
              <a:t> </a:t>
            </a:r>
          </a:p>
          <a:p>
            <a:endParaRPr lang="en-GB" dirty="0">
              <a:latin typeface="Arial Narrow" panose="020B0606020202030204" pitchFamily="34" charset="0"/>
            </a:endParaRPr>
          </a:p>
          <a:p>
            <a:r>
              <a:rPr lang="en-GB" dirty="0">
                <a:latin typeface="Arial Narrow" panose="020B0606020202030204" pitchFamily="34" charset="0"/>
              </a:rPr>
              <a:t>Online </a:t>
            </a:r>
            <a:r>
              <a:rPr lang="en-GB" dirty="0" err="1">
                <a:latin typeface="Arial Narrow" panose="020B0606020202030204" pitchFamily="34" charset="0"/>
              </a:rPr>
              <a:t>gestellt</a:t>
            </a:r>
            <a:r>
              <a:rPr lang="en-GB" dirty="0">
                <a:latin typeface="Arial Narrow" panose="020B0606020202030204" pitchFamily="34" charset="0"/>
              </a:rPr>
              <a:t> am 2. November 2016</a:t>
            </a:r>
          </a:p>
          <a:p>
            <a:r>
              <a:rPr lang="en-GB" dirty="0">
                <a:latin typeface="Arial Narrow" panose="020B0606020202030204" pitchFamily="34" charset="0"/>
              </a:rPr>
              <a:t>Hg.: Emily </a:t>
            </a:r>
            <a:r>
              <a:rPr lang="en-GB" dirty="0" err="1">
                <a:latin typeface="Arial Narrow" panose="020B0606020202030204" pitchFamily="34" charset="0"/>
              </a:rPr>
              <a:t>Swiatek</a:t>
            </a:r>
            <a:r>
              <a:rPr lang="en-US" dirty="0">
                <a:latin typeface="Arial Narrow" panose="020B0606020202030204" pitchFamily="34" charset="0"/>
              </a:rPr>
              <a:t>, National Autistic Society</a:t>
            </a:r>
            <a:endParaRPr lang="en-GB" dirty="0">
              <a:latin typeface="Arial Narrow" panose="020B0606020202030204" pitchFamily="34" charset="0"/>
            </a:endParaRPr>
          </a:p>
        </p:txBody>
      </p:sp>
    </p:spTree>
    <p:extLst>
      <p:ext uri="{BB962C8B-B14F-4D97-AF65-F5344CB8AC3E}">
        <p14:creationId xmlns:p14="http://schemas.microsoft.com/office/powerpoint/2010/main" val="20581352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24</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4299858" cy="1009651"/>
          </a:xfrm>
          <a:prstGeom prst="rect">
            <a:avLst/>
          </a:prstGeom>
          <a:solidFill>
            <a:srgbClr val="DEEBF8"/>
          </a:solidFill>
          <a:ln>
            <a:noFill/>
          </a:ln>
        </p:spPr>
        <p:txBody>
          <a:bodyPr spcFirstLastPara="1" wrap="square" lIns="121900" tIns="60933" rIns="121900" bIns="60933" anchor="ctr" anchorCtr="0">
            <a:noAutofit/>
          </a:bodyPr>
          <a:lstStyle/>
          <a:p>
            <a:r>
              <a:rPr lang="en-GB" sz="4000" b="1" dirty="0">
                <a:solidFill>
                  <a:prstClr val="black"/>
                </a:solidFill>
                <a:latin typeface="Arial Narrow" panose="020B0606020202030204" pitchFamily="34" charset="0"/>
              </a:rPr>
              <a:t>Stress-Management</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457200" indent="-457200" algn="just">
              <a:buFont typeface="Arial" panose="020B0604020202020204" pitchFamily="34" charset="0"/>
              <a:buChar char="•"/>
            </a:pPr>
            <a:r>
              <a:rPr lang="en-US" sz="2400" dirty="0" err="1">
                <a:latin typeface="Arial Narrow" panose="020B0606020202030204" pitchFamily="34" charset="0"/>
              </a:rPr>
              <a:t>Loben</a:t>
            </a:r>
            <a:r>
              <a:rPr lang="en-US" sz="2400" dirty="0">
                <a:latin typeface="Arial Narrow" panose="020B0606020202030204" pitchFamily="34" charset="0"/>
              </a:rPr>
              <a:t> Sie und </a:t>
            </a:r>
            <a:r>
              <a:rPr lang="en-US" sz="2400" dirty="0" err="1">
                <a:latin typeface="Arial Narrow" panose="020B0606020202030204" pitchFamily="34" charset="0"/>
              </a:rPr>
              <a:t>geben</a:t>
            </a:r>
            <a:r>
              <a:rPr lang="en-US" sz="2400" dirty="0">
                <a:latin typeface="Arial Narrow" panose="020B0606020202030204" pitchFamily="34" charset="0"/>
              </a:rPr>
              <a:t> Sie positive </a:t>
            </a:r>
            <a:r>
              <a:rPr lang="en-US" sz="2400" dirty="0" err="1">
                <a:latin typeface="Arial Narrow" panose="020B0606020202030204" pitchFamily="34" charset="0"/>
              </a:rPr>
              <a:t>Rückmeldungen</a:t>
            </a:r>
            <a:r>
              <a:rPr lang="en-US" sz="2400" dirty="0">
                <a:latin typeface="Arial Narrow" panose="020B0606020202030204" pitchFamily="34" charset="0"/>
              </a:rPr>
              <a:t> </a:t>
            </a:r>
          </a:p>
          <a:p>
            <a:pPr marL="457200" indent="-457200" algn="just">
              <a:buFont typeface="Arial" panose="020B0604020202020204" pitchFamily="34" charset="0"/>
              <a:buChar char="•"/>
            </a:pPr>
            <a:r>
              <a:rPr lang="en-US" sz="2400" dirty="0" err="1">
                <a:latin typeface="Arial Narrow" panose="020B0606020202030204" pitchFamily="34" charset="0"/>
              </a:rPr>
              <a:t>Ermutigen</a:t>
            </a:r>
            <a:r>
              <a:rPr lang="en-US" sz="2400" dirty="0">
                <a:latin typeface="Arial Narrow" panose="020B0606020202030204" pitchFamily="34" charset="0"/>
              </a:rPr>
              <a:t> Sie die Mitarbeiter*</a:t>
            </a:r>
            <a:r>
              <a:rPr lang="en-US" sz="2400" dirty="0" err="1">
                <a:latin typeface="Arial Narrow" panose="020B0606020202030204" pitchFamily="34" charset="0"/>
              </a:rPr>
              <a:t>innen</a:t>
            </a:r>
            <a:r>
              <a:rPr lang="en-US" sz="2400" dirty="0">
                <a:latin typeface="Arial Narrow" panose="020B0606020202030204" pitchFamily="34" charset="0"/>
              </a:rPr>
              <a:t> </a:t>
            </a:r>
            <a:r>
              <a:rPr lang="en-US" sz="2400" dirty="0" err="1">
                <a:latin typeface="Arial Narrow" panose="020B0606020202030204" pitchFamily="34" charset="0"/>
              </a:rPr>
              <a:t>dazu</a:t>
            </a:r>
            <a:r>
              <a:rPr lang="en-US" sz="2400" dirty="0">
                <a:latin typeface="Arial Narrow" panose="020B0606020202030204" pitchFamily="34" charset="0"/>
              </a:rPr>
              <a:t>, </a:t>
            </a:r>
            <a:r>
              <a:rPr lang="en-US" sz="2400" dirty="0" err="1">
                <a:latin typeface="Arial Narrow" panose="020B0606020202030204" pitchFamily="34" charset="0"/>
              </a:rPr>
              <a:t>klärende</a:t>
            </a:r>
            <a:r>
              <a:rPr lang="en-US" sz="2400" dirty="0">
                <a:latin typeface="Arial Narrow" panose="020B0606020202030204" pitchFamily="34" charset="0"/>
              </a:rPr>
              <a:t> </a:t>
            </a:r>
            <a:r>
              <a:rPr lang="en-US" sz="2400" dirty="0" err="1">
                <a:latin typeface="Arial Narrow" panose="020B0606020202030204" pitchFamily="34" charset="0"/>
              </a:rPr>
              <a:t>Fragen</a:t>
            </a:r>
            <a:r>
              <a:rPr lang="en-US" sz="2400" dirty="0">
                <a:latin typeface="Arial Narrow" panose="020B0606020202030204" pitchFamily="34" charset="0"/>
              </a:rPr>
              <a:t> </a:t>
            </a:r>
            <a:r>
              <a:rPr lang="en-US" sz="2400" dirty="0" err="1">
                <a:latin typeface="Arial Narrow" panose="020B0606020202030204" pitchFamily="34" charset="0"/>
              </a:rPr>
              <a:t>zu</a:t>
            </a:r>
            <a:r>
              <a:rPr lang="en-US" sz="2400" dirty="0">
                <a:latin typeface="Arial Narrow" panose="020B0606020202030204" pitchFamily="34" charset="0"/>
              </a:rPr>
              <a:t> </a:t>
            </a:r>
            <a:r>
              <a:rPr lang="en-US" sz="2400" dirty="0" err="1">
                <a:latin typeface="Arial Narrow" panose="020B0606020202030204" pitchFamily="34" charset="0"/>
              </a:rPr>
              <a:t>stellen</a:t>
            </a:r>
            <a:endParaRPr lang="en-US" sz="2400" dirty="0">
              <a:latin typeface="Arial Narrow" panose="020B0606020202030204" pitchFamily="34" charset="0"/>
            </a:endParaRPr>
          </a:p>
          <a:p>
            <a:pPr marL="457200" indent="-457200" algn="just">
              <a:buFont typeface="Arial" panose="020B0604020202020204" pitchFamily="34" charset="0"/>
              <a:buChar char="•"/>
            </a:pPr>
            <a:r>
              <a:rPr lang="en-US" sz="2400" dirty="0" err="1">
                <a:latin typeface="Arial Narrow" panose="020B0606020202030204" pitchFamily="34" charset="0"/>
              </a:rPr>
              <a:t>Erlauben</a:t>
            </a:r>
            <a:r>
              <a:rPr lang="en-US" sz="2400" dirty="0">
                <a:latin typeface="Arial Narrow" panose="020B0606020202030204" pitchFamily="34" charset="0"/>
              </a:rPr>
              <a:t> Sie es den Mitarbeiter*</a:t>
            </a:r>
            <a:r>
              <a:rPr lang="en-US" sz="2400" dirty="0" err="1">
                <a:latin typeface="Arial Narrow" panose="020B0606020202030204" pitchFamily="34" charset="0"/>
              </a:rPr>
              <a:t>inne</a:t>
            </a:r>
            <a:r>
              <a:rPr lang="en-US" sz="2400" dirty="0">
                <a:latin typeface="Arial Narrow" panose="020B0606020202030204" pitchFamily="34" charset="0"/>
              </a:rPr>
              <a:t>, in </a:t>
            </a:r>
            <a:r>
              <a:rPr lang="en-US" sz="2400" dirty="0" err="1">
                <a:latin typeface="Arial Narrow" panose="020B0606020202030204" pitchFamily="34" charset="0"/>
              </a:rPr>
              <a:t>ihren</a:t>
            </a:r>
            <a:r>
              <a:rPr lang="en-US" sz="2400" dirty="0">
                <a:latin typeface="Arial Narrow" panose="020B0606020202030204" pitchFamily="34" charset="0"/>
              </a:rPr>
              <a:t> </a:t>
            </a:r>
            <a:r>
              <a:rPr lang="en-US" sz="2400" dirty="0" err="1">
                <a:latin typeface="Arial Narrow" panose="020B0606020202030204" pitchFamily="34" charset="0"/>
              </a:rPr>
              <a:t>Pausen</a:t>
            </a:r>
            <a:r>
              <a:rPr lang="en-US" sz="2400" dirty="0">
                <a:latin typeface="Arial Narrow" panose="020B0606020202030204" pitchFamily="34" charset="0"/>
              </a:rPr>
              <a:t> </a:t>
            </a:r>
            <a:r>
              <a:rPr lang="en-US" sz="2400" dirty="0" err="1">
                <a:latin typeface="Arial Narrow" panose="020B0606020202030204" pitchFamily="34" charset="0"/>
              </a:rPr>
              <a:t>Anrufe</a:t>
            </a:r>
            <a:r>
              <a:rPr lang="en-US" sz="2400" dirty="0">
                <a:latin typeface="Arial Narrow" panose="020B0606020202030204" pitchFamily="34" charset="0"/>
              </a:rPr>
              <a:t> </a:t>
            </a:r>
            <a:r>
              <a:rPr lang="en-US" sz="2400" dirty="0" err="1">
                <a:latin typeface="Arial Narrow" panose="020B0606020202030204" pitchFamily="34" charset="0"/>
              </a:rPr>
              <a:t>mit</a:t>
            </a:r>
            <a:r>
              <a:rPr lang="en-US" sz="2400" dirty="0">
                <a:latin typeface="Arial Narrow" panose="020B0606020202030204" pitchFamily="34" charset="0"/>
              </a:rPr>
              <a:t> </a:t>
            </a:r>
            <a:r>
              <a:rPr lang="en-US" sz="2400" dirty="0" err="1">
                <a:latin typeface="Arial Narrow" panose="020B0606020202030204" pitchFamily="34" charset="0"/>
              </a:rPr>
              <a:t>unterstützenden</a:t>
            </a:r>
            <a:r>
              <a:rPr lang="en-US" sz="2400" dirty="0">
                <a:latin typeface="Arial Narrow" panose="020B0606020202030204" pitchFamily="34" charset="0"/>
              </a:rPr>
              <a:t> </a:t>
            </a:r>
            <a:r>
              <a:rPr lang="en-US" sz="2400" dirty="0" err="1">
                <a:latin typeface="Arial Narrow" panose="020B0606020202030204" pitchFamily="34" charset="0"/>
              </a:rPr>
              <a:t>Personen</a:t>
            </a:r>
            <a:r>
              <a:rPr lang="en-US" sz="2400" dirty="0">
                <a:latin typeface="Arial Narrow" panose="020B0606020202030204" pitchFamily="34" charset="0"/>
              </a:rPr>
              <a:t> </a:t>
            </a:r>
            <a:r>
              <a:rPr lang="en-US" sz="2400" dirty="0" err="1">
                <a:latin typeface="Arial Narrow" panose="020B0606020202030204" pitchFamily="34" charset="0"/>
              </a:rPr>
              <a:t>zu</a:t>
            </a:r>
            <a:r>
              <a:rPr lang="en-US" sz="2400" dirty="0">
                <a:latin typeface="Arial Narrow" panose="020B0606020202030204" pitchFamily="34" charset="0"/>
              </a:rPr>
              <a:t> </a:t>
            </a:r>
            <a:r>
              <a:rPr lang="en-US" sz="2400" dirty="0" err="1">
                <a:latin typeface="Arial Narrow" panose="020B0606020202030204" pitchFamily="34" charset="0"/>
              </a:rPr>
              <a:t>tätigen</a:t>
            </a:r>
            <a:endParaRPr lang="en-US" sz="2400" dirty="0">
              <a:latin typeface="Arial Narrow" panose="020B0606020202030204" pitchFamily="34" charset="0"/>
            </a:endParaRPr>
          </a:p>
          <a:p>
            <a:pPr marL="457200" indent="-457200" algn="just">
              <a:buFont typeface="Arial" panose="020B0604020202020204" pitchFamily="34" charset="0"/>
              <a:buChar char="•"/>
            </a:pPr>
            <a:r>
              <a:rPr lang="en-US" sz="2400" dirty="0" err="1">
                <a:latin typeface="Arial Narrow" panose="020B0606020202030204" pitchFamily="34" charset="0"/>
              </a:rPr>
              <a:t>Informieren</a:t>
            </a:r>
            <a:r>
              <a:rPr lang="en-US" sz="2400" dirty="0">
                <a:latin typeface="Arial Narrow" panose="020B0606020202030204" pitchFamily="34" charset="0"/>
              </a:rPr>
              <a:t> Sie </a:t>
            </a:r>
            <a:r>
              <a:rPr lang="en-US" sz="2400" dirty="0" err="1">
                <a:latin typeface="Arial Narrow" panose="020B0606020202030204" pitchFamily="34" charset="0"/>
              </a:rPr>
              <a:t>sie</a:t>
            </a:r>
            <a:r>
              <a:rPr lang="en-US" sz="2400" dirty="0">
                <a:latin typeface="Arial Narrow" panose="020B0606020202030204" pitchFamily="34" charset="0"/>
              </a:rPr>
              <a:t> </a:t>
            </a:r>
            <a:r>
              <a:rPr lang="en-US" sz="2400" dirty="0" err="1">
                <a:latin typeface="Arial Narrow" panose="020B0606020202030204" pitchFamily="34" charset="0"/>
              </a:rPr>
              <a:t>vor</a:t>
            </a:r>
            <a:r>
              <a:rPr lang="en-US" sz="2400" dirty="0">
                <a:latin typeface="Arial Narrow" panose="020B0606020202030204" pitchFamily="34" charset="0"/>
              </a:rPr>
              <a:t>- </a:t>
            </a:r>
            <a:r>
              <a:rPr lang="en-US" sz="2400" dirty="0" err="1">
                <a:latin typeface="Arial Narrow" panose="020B0606020202030204" pitchFamily="34" charset="0"/>
              </a:rPr>
              <a:t>bzw</a:t>
            </a:r>
            <a:r>
              <a:rPr lang="en-US" sz="2400" dirty="0">
                <a:latin typeface="Arial Narrow" panose="020B0606020202030204" pitchFamily="34" charset="0"/>
              </a:rPr>
              <a:t>. </a:t>
            </a:r>
            <a:r>
              <a:rPr lang="en-US" sz="2400" dirty="0" err="1">
                <a:latin typeface="Arial Narrow" panose="020B0606020202030204" pitchFamily="34" charset="0"/>
              </a:rPr>
              <a:t>rechtzeitig</a:t>
            </a:r>
            <a:r>
              <a:rPr lang="en-US" sz="2400" dirty="0">
                <a:latin typeface="Arial Narrow" panose="020B0606020202030204" pitchFamily="34" charset="0"/>
              </a:rPr>
              <a:t> </a:t>
            </a:r>
            <a:r>
              <a:rPr lang="en-US" sz="2400" dirty="0" err="1">
                <a:latin typeface="Arial Narrow" panose="020B0606020202030204" pitchFamily="34" charset="0"/>
              </a:rPr>
              <a:t>über</a:t>
            </a:r>
            <a:r>
              <a:rPr lang="en-US" sz="2400" dirty="0">
                <a:latin typeface="Arial Narrow" panose="020B0606020202030204" pitchFamily="34" charset="0"/>
              </a:rPr>
              <a:t> </a:t>
            </a:r>
            <a:r>
              <a:rPr lang="en-US" sz="2400" dirty="0" err="1">
                <a:latin typeface="Arial Narrow" panose="020B0606020202030204" pitchFamily="34" charset="0"/>
              </a:rPr>
              <a:t>Veränderungen</a:t>
            </a:r>
            <a:r>
              <a:rPr lang="en-US" sz="2400" dirty="0">
                <a:latin typeface="Arial Narrow" panose="020B0606020202030204" pitchFamily="34" charset="0"/>
              </a:rPr>
              <a:t> in den </a:t>
            </a:r>
            <a:r>
              <a:rPr lang="en-US" sz="2400" dirty="0" err="1">
                <a:latin typeface="Arial Narrow" panose="020B0606020202030204" pitchFamily="34" charset="0"/>
              </a:rPr>
              <a:t>geplanten</a:t>
            </a:r>
            <a:r>
              <a:rPr lang="en-US" sz="2400" dirty="0">
                <a:latin typeface="Arial Narrow" panose="020B0606020202030204" pitchFamily="34" charset="0"/>
              </a:rPr>
              <a:t> </a:t>
            </a:r>
            <a:r>
              <a:rPr lang="en-US" sz="2400" dirty="0" err="1">
                <a:latin typeface="Arial Narrow" panose="020B0606020202030204" pitchFamily="34" charset="0"/>
              </a:rPr>
              <a:t>Abläufen</a:t>
            </a:r>
            <a:endParaRPr lang="en-US" sz="2400" dirty="0">
              <a:latin typeface="Arial Narrow" panose="020B0606020202030204" pitchFamily="34" charset="0"/>
            </a:endParaRPr>
          </a:p>
          <a:p>
            <a:pPr marL="457200" indent="-457200" algn="just">
              <a:buFont typeface="Arial" panose="020B0604020202020204" pitchFamily="34" charset="0"/>
              <a:buChar char="•"/>
            </a:pPr>
            <a:r>
              <a:rPr lang="en-US" sz="2400" dirty="0">
                <a:latin typeface="Arial Narrow" panose="020B0606020202030204" pitchFamily="34" charset="0"/>
              </a:rPr>
              <a:t>Schule Sie die </a:t>
            </a:r>
            <a:r>
              <a:rPr lang="en-US" sz="2400" dirty="0" err="1">
                <a:latin typeface="Arial Narrow" panose="020B0606020202030204" pitchFamily="34" charset="0"/>
              </a:rPr>
              <a:t>Kollegenschaft</a:t>
            </a:r>
            <a:r>
              <a:rPr lang="en-US" sz="2400" dirty="0">
                <a:latin typeface="Arial Narrow" panose="020B0606020202030204" pitchFamily="34" charset="0"/>
              </a:rPr>
              <a:t> </a:t>
            </a:r>
            <a:r>
              <a:rPr lang="en-US" sz="2400" dirty="0" err="1">
                <a:latin typeface="Arial Narrow" panose="020B0606020202030204" pitchFamily="34" charset="0"/>
              </a:rPr>
              <a:t>im</a:t>
            </a:r>
            <a:r>
              <a:rPr lang="en-US" sz="2400" dirty="0">
                <a:latin typeface="Arial Narrow" panose="020B0606020202030204" pitchFamily="34" charset="0"/>
              </a:rPr>
              <a:t> </a:t>
            </a:r>
            <a:r>
              <a:rPr lang="en-US" sz="2400" dirty="0" err="1">
                <a:latin typeface="Arial Narrow" panose="020B0606020202030204" pitchFamily="34" charset="0"/>
              </a:rPr>
              <a:t>Hinblick</a:t>
            </a:r>
            <a:r>
              <a:rPr lang="en-US" sz="2400" dirty="0">
                <a:latin typeface="Arial Narrow" panose="020B0606020202030204" pitchFamily="34" charset="0"/>
              </a:rPr>
              <a:t> auf die </a:t>
            </a:r>
            <a:r>
              <a:rPr lang="en-US" sz="2400" dirty="0" err="1">
                <a:latin typeface="Arial Narrow" panose="020B0606020202030204" pitchFamily="34" charset="0"/>
              </a:rPr>
              <a:t>Sensibilitäten</a:t>
            </a:r>
            <a:r>
              <a:rPr lang="en-US" sz="2400" dirty="0">
                <a:latin typeface="Arial Narrow" panose="020B0606020202030204" pitchFamily="34" charset="0"/>
              </a:rPr>
              <a:t> </a:t>
            </a:r>
            <a:r>
              <a:rPr lang="en-US" sz="2400" dirty="0" err="1">
                <a:latin typeface="Arial Narrow" panose="020B0606020202030204" pitchFamily="34" charset="0"/>
              </a:rPr>
              <a:t>ihrer</a:t>
            </a:r>
            <a:r>
              <a:rPr lang="en-US" sz="2400" dirty="0">
                <a:latin typeface="Arial Narrow" panose="020B0606020202030204" pitchFamily="34" charset="0"/>
              </a:rPr>
              <a:t> Mitarbeiter*</a:t>
            </a:r>
            <a:r>
              <a:rPr lang="en-US" sz="2400" dirty="0" err="1">
                <a:latin typeface="Arial Narrow" panose="020B0606020202030204" pitchFamily="34" charset="0"/>
              </a:rPr>
              <a:t>innen</a:t>
            </a:r>
            <a:r>
              <a:rPr lang="en-US" sz="2400" dirty="0">
                <a:latin typeface="Arial Narrow" panose="020B0606020202030204" pitchFamily="34" charset="0"/>
              </a:rPr>
              <a:t> </a:t>
            </a:r>
            <a:r>
              <a:rPr lang="en-US" sz="2400" dirty="0" err="1">
                <a:latin typeface="Arial Narrow" panose="020B0606020202030204" pitchFamily="34" charset="0"/>
              </a:rPr>
              <a:t>mit</a:t>
            </a:r>
            <a:r>
              <a:rPr lang="en-US" sz="2400" dirty="0">
                <a:latin typeface="Arial Narrow" panose="020B0606020202030204" pitchFamily="34" charset="0"/>
              </a:rPr>
              <a:t> ASS.</a:t>
            </a:r>
          </a:p>
          <a:p>
            <a:pPr marL="457200" indent="-457200" algn="just">
              <a:buFont typeface="Arial" panose="020B0604020202020204" pitchFamily="34" charset="0"/>
              <a:buChar char="•"/>
            </a:pPr>
            <a:r>
              <a:rPr lang="en-US" sz="2400" dirty="0" err="1">
                <a:latin typeface="Arial Narrow" panose="020B0606020202030204" pitchFamily="34" charset="0"/>
              </a:rPr>
              <a:t>Erlauben</a:t>
            </a:r>
            <a:r>
              <a:rPr lang="en-US" sz="2400" dirty="0">
                <a:latin typeface="Arial Narrow" panose="020B0606020202030204" pitchFamily="34" charset="0"/>
              </a:rPr>
              <a:t> Sie </a:t>
            </a:r>
            <a:r>
              <a:rPr lang="en-US" sz="2400" dirty="0" err="1">
                <a:latin typeface="Arial Narrow" panose="020B0606020202030204" pitchFamily="34" charset="0"/>
              </a:rPr>
              <a:t>ihnen</a:t>
            </a:r>
            <a:r>
              <a:rPr lang="en-US" sz="2400" dirty="0">
                <a:latin typeface="Arial Narrow" panose="020B0606020202030204" pitchFamily="34" charset="0"/>
              </a:rPr>
              <a:t> die </a:t>
            </a:r>
            <a:r>
              <a:rPr lang="en-US" sz="2400" dirty="0" err="1">
                <a:latin typeface="Arial Narrow" panose="020B0606020202030204" pitchFamily="34" charset="0"/>
              </a:rPr>
              <a:t>Personalisierung</a:t>
            </a:r>
            <a:r>
              <a:rPr lang="en-US" sz="2400" dirty="0">
                <a:latin typeface="Arial Narrow" panose="020B0606020202030204" pitchFamily="34" charset="0"/>
              </a:rPr>
              <a:t> des </a:t>
            </a:r>
            <a:r>
              <a:rPr lang="en-US" sz="2400" dirty="0" err="1">
                <a:latin typeface="Arial Narrow" panose="020B0606020202030204" pitchFamily="34" charset="0"/>
              </a:rPr>
              <a:t>eigenen</a:t>
            </a:r>
            <a:r>
              <a:rPr lang="en-US" sz="2400" dirty="0">
                <a:latin typeface="Arial Narrow" panose="020B0606020202030204" pitchFamily="34" charset="0"/>
              </a:rPr>
              <a:t> </a:t>
            </a:r>
            <a:r>
              <a:rPr lang="en-US" sz="2400" dirty="0" err="1">
                <a:latin typeface="Arial Narrow" panose="020B0606020202030204" pitchFamily="34" charset="0"/>
              </a:rPr>
              <a:t>Arbeitsumfelds</a:t>
            </a:r>
            <a:r>
              <a:rPr lang="en-US" sz="2400" dirty="0">
                <a:latin typeface="Arial Narrow" panose="020B0606020202030204" pitchFamily="34" charset="0"/>
              </a:rPr>
              <a:t> (</a:t>
            </a:r>
            <a:r>
              <a:rPr lang="en-US" sz="2400" dirty="0" err="1">
                <a:latin typeface="Arial Narrow" panose="020B0606020202030204" pitchFamily="34" charset="0"/>
              </a:rPr>
              <a:t>bestimmte</a:t>
            </a:r>
            <a:r>
              <a:rPr lang="en-US" sz="2400" dirty="0">
                <a:latin typeface="Arial Narrow" panose="020B0606020202030204" pitchFamily="34" charset="0"/>
              </a:rPr>
              <a:t> </a:t>
            </a:r>
            <a:r>
              <a:rPr lang="en-US" sz="2400" dirty="0" err="1">
                <a:latin typeface="Arial Narrow" panose="020B0606020202030204" pitchFamily="34" charset="0"/>
              </a:rPr>
              <a:t>Gegenstände</a:t>
            </a:r>
            <a:r>
              <a:rPr lang="en-US" sz="2400" dirty="0">
                <a:latin typeface="Arial Narrow" panose="020B0606020202030204" pitchFamily="34" charset="0"/>
              </a:rPr>
              <a:t> auf dem </a:t>
            </a:r>
            <a:r>
              <a:rPr lang="en-US" sz="2400" dirty="0" err="1">
                <a:latin typeface="Arial Narrow" panose="020B0606020202030204" pitchFamily="34" charset="0"/>
              </a:rPr>
              <a:t>Schreibtisch</a:t>
            </a:r>
            <a:r>
              <a:rPr lang="en-US" sz="2400" dirty="0">
                <a:latin typeface="Arial Narrow" panose="020B0606020202030204" pitchFamily="34" charset="0"/>
              </a:rPr>
              <a:t>; </a:t>
            </a:r>
            <a:r>
              <a:rPr lang="en-US" sz="2400" dirty="0" err="1">
                <a:latin typeface="Arial Narrow" panose="020B0606020202030204" pitchFamily="34" charset="0"/>
              </a:rPr>
              <a:t>ein</a:t>
            </a:r>
            <a:r>
              <a:rPr lang="en-US" sz="2400" dirty="0">
                <a:latin typeface="Arial Narrow" panose="020B0606020202030204" pitchFamily="34" charset="0"/>
              </a:rPr>
              <a:t> “</a:t>
            </a:r>
            <a:r>
              <a:rPr lang="en-US" sz="2400" dirty="0" err="1">
                <a:latin typeface="Arial Narrow" panose="020B0606020202030204" pitchFamily="34" charset="0"/>
              </a:rPr>
              <a:t>persönliches</a:t>
            </a:r>
            <a:r>
              <a:rPr lang="en-US" sz="2400" dirty="0">
                <a:latin typeface="Arial Narrow" panose="020B0606020202030204" pitchFamily="34" charset="0"/>
              </a:rPr>
              <a:t>” Eck </a:t>
            </a:r>
            <a:r>
              <a:rPr lang="en-US" sz="2400" dirty="0" err="1">
                <a:latin typeface="Arial Narrow" panose="020B0606020202030204" pitchFamily="34" charset="0"/>
              </a:rPr>
              <a:t>im</a:t>
            </a:r>
            <a:r>
              <a:rPr lang="en-US" sz="2400" dirty="0">
                <a:latin typeface="Arial Narrow" panose="020B0606020202030204" pitchFamily="34" charset="0"/>
              </a:rPr>
              <a:t> </a:t>
            </a:r>
            <a:r>
              <a:rPr lang="en-US" sz="2400" dirty="0" err="1">
                <a:latin typeface="Arial Narrow" panose="020B0606020202030204" pitchFamily="34" charset="0"/>
              </a:rPr>
              <a:t>Büro</a:t>
            </a:r>
            <a:r>
              <a:rPr lang="en-US" sz="2400" dirty="0">
                <a:latin typeface="Arial Narrow" panose="020B0606020202030204" pitchFamily="34" charset="0"/>
              </a:rPr>
              <a:t> etc.)</a:t>
            </a:r>
          </a:p>
          <a:p>
            <a:pPr marL="457200" indent="-457200" algn="just">
              <a:buFont typeface="Arial" panose="020B0604020202020204" pitchFamily="34" charset="0"/>
              <a:buChar char="•"/>
            </a:pPr>
            <a:r>
              <a:rPr lang="en-US" sz="2400" dirty="0" err="1">
                <a:latin typeface="Arial Narrow" panose="020B0606020202030204" pitchFamily="34" charset="0"/>
              </a:rPr>
              <a:t>Ermöglichen</a:t>
            </a:r>
            <a:r>
              <a:rPr lang="en-US" sz="2400" dirty="0">
                <a:latin typeface="Arial Narrow" panose="020B0606020202030204" pitchFamily="34" charset="0"/>
              </a:rPr>
              <a:t> Sie die </a:t>
            </a:r>
            <a:r>
              <a:rPr lang="en-US" sz="2400" dirty="0" err="1">
                <a:latin typeface="Arial Narrow" panose="020B0606020202030204" pitchFamily="34" charset="0"/>
              </a:rPr>
              <a:t>Anwesenheit</a:t>
            </a:r>
            <a:r>
              <a:rPr lang="en-US" sz="2400" dirty="0">
                <a:latin typeface="Arial Narrow" panose="020B0606020202030204" pitchFamily="34" charset="0"/>
              </a:rPr>
              <a:t> </a:t>
            </a:r>
            <a:r>
              <a:rPr lang="en-US" sz="2400" dirty="0" err="1">
                <a:latin typeface="Arial Narrow" panose="020B0606020202030204" pitchFamily="34" charset="0"/>
              </a:rPr>
              <a:t>eines</a:t>
            </a:r>
            <a:r>
              <a:rPr lang="en-US" sz="2400" dirty="0">
                <a:latin typeface="Arial Narrow" panose="020B0606020202030204" pitchFamily="34" charset="0"/>
              </a:rPr>
              <a:t> </a:t>
            </a:r>
            <a:r>
              <a:rPr lang="en-US" sz="2400" dirty="0" err="1">
                <a:latin typeface="Arial Narrow" panose="020B0606020202030204" pitchFamily="34" charset="0"/>
              </a:rPr>
              <a:t>Jobcoaches</a:t>
            </a:r>
            <a:r>
              <a:rPr lang="en-US" sz="2400" dirty="0">
                <a:latin typeface="Arial Narrow" panose="020B0606020202030204" pitchFamily="34" charset="0"/>
              </a:rPr>
              <a:t>, so </a:t>
            </a:r>
            <a:r>
              <a:rPr lang="en-US" sz="2400" dirty="0" err="1">
                <a:latin typeface="Arial Narrow" panose="020B0606020202030204" pitchFamily="34" charset="0"/>
              </a:rPr>
              <a:t>sie</a:t>
            </a:r>
            <a:r>
              <a:rPr lang="en-US" sz="2400" dirty="0">
                <a:latin typeface="Arial Narrow" panose="020B0606020202030204" pitchFamily="34" charset="0"/>
              </a:rPr>
              <a:t>/er </a:t>
            </a:r>
            <a:r>
              <a:rPr lang="en-US" sz="2400" dirty="0" err="1">
                <a:latin typeface="Arial Narrow" panose="020B0606020202030204" pitchFamily="34" charset="0"/>
              </a:rPr>
              <a:t>gebraucht</a:t>
            </a:r>
            <a:r>
              <a:rPr lang="en-US" sz="2400" dirty="0">
                <a:latin typeface="Arial Narrow" panose="020B0606020202030204" pitchFamily="34" charset="0"/>
              </a:rPr>
              <a:t> </a:t>
            </a:r>
            <a:r>
              <a:rPr lang="en-US" sz="2400" dirty="0" err="1">
                <a:latin typeface="Arial Narrow" panose="020B0606020202030204" pitchFamily="34" charset="0"/>
              </a:rPr>
              <a:t>wird</a:t>
            </a:r>
            <a:endParaRPr lang="en-US" sz="2400" dirty="0">
              <a:latin typeface="Arial Narrow" panose="020B0606020202030204" pitchFamily="34" charset="0"/>
            </a:endParaRPr>
          </a:p>
          <a:p>
            <a:pPr marL="457200" indent="-457200" algn="just">
              <a:buFont typeface="Arial" panose="020B0604020202020204" pitchFamily="34" charset="0"/>
              <a:buChar char="•"/>
            </a:pPr>
            <a:r>
              <a:rPr lang="en-US" sz="2400" dirty="0" err="1">
                <a:latin typeface="Arial Narrow" panose="020B0606020202030204" pitchFamily="34" charset="0"/>
              </a:rPr>
              <a:t>Seien</a:t>
            </a:r>
            <a:r>
              <a:rPr lang="en-US" sz="2400" dirty="0">
                <a:latin typeface="Arial Narrow" panose="020B0606020202030204" pitchFamily="34" charset="0"/>
              </a:rPr>
              <a:t> Sie </a:t>
            </a:r>
            <a:r>
              <a:rPr lang="en-US" sz="2400" dirty="0" err="1">
                <a:latin typeface="Arial Narrow" panose="020B0606020202030204" pitchFamily="34" charset="0"/>
              </a:rPr>
              <a:t>bereit</a:t>
            </a:r>
            <a:r>
              <a:rPr lang="en-US" sz="2400" dirty="0">
                <a:latin typeface="Arial Narrow" panose="020B0606020202030204" pitchFamily="34" charset="0"/>
              </a:rPr>
              <a:t>, </a:t>
            </a:r>
            <a:r>
              <a:rPr lang="en-US" sz="2400" dirty="0" err="1">
                <a:latin typeface="Arial Narrow" panose="020B0606020202030204" pitchFamily="34" charset="0"/>
              </a:rPr>
              <a:t>Arbeitsabläufe</a:t>
            </a:r>
            <a:r>
              <a:rPr lang="en-US" sz="2400" dirty="0">
                <a:latin typeface="Arial Narrow" panose="020B0606020202030204" pitchFamily="34" charset="0"/>
              </a:rPr>
              <a:t> </a:t>
            </a:r>
            <a:r>
              <a:rPr lang="en-US" sz="2400" dirty="0" err="1">
                <a:latin typeface="Arial Narrow" panose="020B0606020202030204" pitchFamily="34" charset="0"/>
              </a:rPr>
              <a:t>zu</a:t>
            </a:r>
            <a:r>
              <a:rPr lang="en-US" sz="2400" dirty="0">
                <a:latin typeface="Arial Narrow" panose="020B0606020202030204" pitchFamily="34" charset="0"/>
              </a:rPr>
              <a:t> </a:t>
            </a:r>
            <a:r>
              <a:rPr lang="en-US" sz="2400" dirty="0" err="1">
                <a:latin typeface="Arial Narrow" panose="020B0606020202030204" pitchFamily="34" charset="0"/>
              </a:rPr>
              <a:t>ändern</a:t>
            </a:r>
            <a:r>
              <a:rPr lang="en-US" sz="2400" dirty="0">
                <a:latin typeface="Arial Narrow" panose="020B0606020202030204" pitchFamily="34" charset="0"/>
              </a:rPr>
              <a:t>/</a:t>
            </a:r>
            <a:r>
              <a:rPr lang="en-US" sz="2400" dirty="0" err="1">
                <a:latin typeface="Arial Narrow" panose="020B0606020202030204" pitchFamily="34" charset="0"/>
              </a:rPr>
              <a:t>anzupassen</a:t>
            </a:r>
            <a:r>
              <a:rPr lang="en-US" sz="2400" dirty="0">
                <a:latin typeface="Arial Narrow" panose="020B0606020202030204" pitchFamily="34" charset="0"/>
              </a:rPr>
              <a:t>.</a:t>
            </a:r>
          </a:p>
          <a:p>
            <a:pPr marL="457200" indent="-457200" algn="just">
              <a:buFont typeface="Arial" panose="020B0604020202020204" pitchFamily="34" charset="0"/>
              <a:buChar char="•"/>
            </a:pPr>
            <a:r>
              <a:rPr lang="en-US" sz="2400" dirty="0" err="1">
                <a:latin typeface="Arial Narrow" panose="020B0606020202030204" pitchFamily="34" charset="0"/>
              </a:rPr>
              <a:t>Ermöglichen</a:t>
            </a:r>
            <a:r>
              <a:rPr lang="en-US" sz="2400" dirty="0">
                <a:latin typeface="Arial Narrow" panose="020B0606020202030204" pitchFamily="34" charset="0"/>
              </a:rPr>
              <a:t> Sie </a:t>
            </a:r>
            <a:r>
              <a:rPr lang="en-US" sz="2400" dirty="0" err="1">
                <a:latin typeface="Arial Narrow" panose="020B0606020202030204" pitchFamily="34" charset="0"/>
              </a:rPr>
              <a:t>Pausen</a:t>
            </a:r>
            <a:r>
              <a:rPr lang="en-US" sz="2400" dirty="0">
                <a:latin typeface="Arial Narrow" panose="020B0606020202030204" pitchFamily="34" charset="0"/>
              </a:rPr>
              <a:t> und </a:t>
            </a:r>
            <a:r>
              <a:rPr lang="en-US" sz="2400" dirty="0" err="1">
                <a:latin typeface="Arial Narrow" panose="020B0606020202030204" pitchFamily="34" charset="0"/>
              </a:rPr>
              <a:t>Unterbrechungen</a:t>
            </a:r>
            <a:r>
              <a:rPr lang="en-US" sz="2400" dirty="0">
                <a:latin typeface="Arial Narrow" panose="020B0606020202030204" pitchFamily="34" charset="0"/>
              </a:rPr>
              <a:t>, die der </a:t>
            </a:r>
            <a:r>
              <a:rPr lang="en-US" sz="2400" dirty="0" err="1">
                <a:latin typeface="Arial Narrow" panose="020B0606020202030204" pitchFamily="34" charset="0"/>
              </a:rPr>
              <a:t>körperlichen</a:t>
            </a:r>
            <a:r>
              <a:rPr lang="en-US" sz="2400" dirty="0">
                <a:latin typeface="Arial Narrow" panose="020B0606020202030204" pitchFamily="34" charset="0"/>
              </a:rPr>
              <a:t> </a:t>
            </a:r>
            <a:r>
              <a:rPr lang="en-US" sz="2400" dirty="0" err="1">
                <a:latin typeface="Arial Narrow" panose="020B0606020202030204" pitchFamily="34" charset="0"/>
              </a:rPr>
              <a:t>Bewegung</a:t>
            </a:r>
            <a:r>
              <a:rPr lang="en-US" sz="2400" dirty="0">
                <a:latin typeface="Arial Narrow" panose="020B0606020202030204" pitchFamily="34" charset="0"/>
              </a:rPr>
              <a:t>/</a:t>
            </a:r>
            <a:r>
              <a:rPr lang="en-US" sz="2400" dirty="0" err="1">
                <a:latin typeface="Arial Narrow" panose="020B0606020202030204" pitchFamily="34" charset="0"/>
              </a:rPr>
              <a:t>Entspannung</a:t>
            </a:r>
            <a:r>
              <a:rPr lang="en-US" sz="2400" dirty="0">
                <a:latin typeface="Arial Narrow" panose="020B0606020202030204" pitchFamily="34" charset="0"/>
              </a:rPr>
              <a:t> </a:t>
            </a:r>
            <a:r>
              <a:rPr lang="en-US" sz="2400" dirty="0" err="1">
                <a:latin typeface="Arial Narrow" panose="020B0606020202030204" pitchFamily="34" charset="0"/>
              </a:rPr>
              <a:t>dienen</a:t>
            </a:r>
            <a:endParaRPr lang="en-US" sz="2400" dirty="0">
              <a:latin typeface="Arial Narrow" panose="020B0606020202030204" pitchFamily="34" charset="0"/>
            </a:endParaRPr>
          </a:p>
        </p:txBody>
      </p:sp>
    </p:spTree>
    <p:extLst>
      <p:ext uri="{BB962C8B-B14F-4D97-AF65-F5344CB8AC3E}">
        <p14:creationId xmlns:p14="http://schemas.microsoft.com/office/powerpoint/2010/main" val="4488550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25</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fontAlgn="base"/>
            <a:endParaRPr lang="en-US" sz="2800" dirty="0">
              <a:latin typeface="Arial Narrow" panose="020B0606020202030204" pitchFamily="34" charset="0"/>
            </a:endParaRPr>
          </a:p>
          <a:p>
            <a:pPr algn="ctr" fontAlgn="base"/>
            <a:r>
              <a:rPr lang="en-US" sz="2800" dirty="0" err="1">
                <a:latin typeface="Arial Narrow" panose="020B0606020202030204" pitchFamily="34" charset="0"/>
              </a:rPr>
              <a:t>Unsicherheit</a:t>
            </a:r>
            <a:r>
              <a:rPr lang="en-US" sz="2800" dirty="0">
                <a:latin typeface="Arial Narrow" panose="020B0606020202030204" pitchFamily="34" charset="0"/>
              </a:rPr>
              <a:t> </a:t>
            </a:r>
            <a:r>
              <a:rPr lang="en-US" sz="2800" dirty="0" err="1">
                <a:latin typeface="Arial Narrow" panose="020B0606020202030204" pitchFamily="34" charset="0"/>
              </a:rPr>
              <a:t>schafft</a:t>
            </a:r>
            <a:r>
              <a:rPr lang="en-US" sz="2800" dirty="0">
                <a:latin typeface="Arial Narrow" panose="020B0606020202030204" pitchFamily="34" charset="0"/>
              </a:rPr>
              <a:t> </a:t>
            </a:r>
            <a:r>
              <a:rPr lang="en-US" sz="2800" dirty="0" err="1">
                <a:latin typeface="Arial Narrow" panose="020B0606020202030204" pitchFamily="34" charset="0"/>
              </a:rPr>
              <a:t>Ängste</a:t>
            </a:r>
            <a:r>
              <a:rPr lang="en-US" sz="2800" dirty="0">
                <a:latin typeface="Arial Narrow" panose="020B0606020202030204" pitchFamily="34" charset="0"/>
              </a:rPr>
              <a:t>. Und </a:t>
            </a:r>
            <a:r>
              <a:rPr lang="en-US" sz="2800" dirty="0" err="1">
                <a:latin typeface="Arial Narrow" panose="020B0606020202030204" pitchFamily="34" charset="0"/>
              </a:rPr>
              <a:t>diese</a:t>
            </a:r>
            <a:r>
              <a:rPr lang="en-US" sz="2800" dirty="0">
                <a:latin typeface="Arial Narrow" panose="020B0606020202030204" pitchFamily="34" charset="0"/>
              </a:rPr>
              <a:t> </a:t>
            </a:r>
            <a:r>
              <a:rPr lang="en-US" sz="2800" dirty="0" err="1">
                <a:latin typeface="Arial Narrow" panose="020B0606020202030204" pitchFamily="34" charset="0"/>
              </a:rPr>
              <a:t>reduzieren</a:t>
            </a:r>
            <a:r>
              <a:rPr lang="en-US" sz="2800" dirty="0">
                <a:latin typeface="Arial Narrow" panose="020B0606020202030204" pitchFamily="34" charset="0"/>
              </a:rPr>
              <a:t> </a:t>
            </a:r>
            <a:r>
              <a:rPr lang="en-US" sz="2800" dirty="0" err="1">
                <a:latin typeface="Arial Narrow" panose="020B0606020202030204" pitchFamily="34" charset="0"/>
              </a:rPr>
              <a:t>wiederum</a:t>
            </a:r>
            <a:r>
              <a:rPr lang="en-US" sz="2800" dirty="0">
                <a:latin typeface="Arial Narrow" panose="020B0606020202030204" pitchFamily="34" charset="0"/>
              </a:rPr>
              <a:t> die </a:t>
            </a:r>
            <a:r>
              <a:rPr lang="en-US" sz="2800" dirty="0" err="1">
                <a:latin typeface="Arial Narrow" panose="020B0606020202030204" pitchFamily="34" charset="0"/>
              </a:rPr>
              <a:t>Lern</a:t>
            </a:r>
            <a:r>
              <a:rPr lang="en-US" sz="2800" dirty="0">
                <a:latin typeface="Arial Narrow" panose="020B0606020202030204" pitchFamily="34" charset="0"/>
              </a:rPr>
              <a:t>- und </a:t>
            </a:r>
            <a:r>
              <a:rPr lang="en-US" sz="2800" dirty="0" err="1">
                <a:latin typeface="Arial Narrow" panose="020B0606020202030204" pitchFamily="34" charset="0"/>
              </a:rPr>
              <a:t>Arbeitskapazitäten</a:t>
            </a:r>
            <a:r>
              <a:rPr lang="en-US" sz="2800" dirty="0">
                <a:latin typeface="Arial Narrow" panose="020B0606020202030204" pitchFamily="34" charset="0"/>
              </a:rPr>
              <a:t> der </a:t>
            </a:r>
            <a:r>
              <a:rPr lang="en-US" sz="2800" dirty="0" err="1">
                <a:latin typeface="Arial Narrow" panose="020B0606020202030204" pitchFamily="34" charset="0"/>
              </a:rPr>
              <a:t>betreffenden</a:t>
            </a:r>
            <a:r>
              <a:rPr lang="en-US" sz="2800" dirty="0">
                <a:latin typeface="Arial Narrow" panose="020B0606020202030204" pitchFamily="34" charset="0"/>
              </a:rPr>
              <a:t> Menschen. Sie </a:t>
            </a:r>
            <a:r>
              <a:rPr lang="en-US" sz="2800" dirty="0" err="1">
                <a:latin typeface="Arial Narrow" panose="020B0606020202030204" pitchFamily="34" charset="0"/>
              </a:rPr>
              <a:t>erhöhen</a:t>
            </a:r>
            <a:r>
              <a:rPr lang="en-US" sz="2800" dirty="0">
                <a:latin typeface="Arial Narrow" panose="020B0606020202030204" pitchFamily="34" charset="0"/>
              </a:rPr>
              <a:t> </a:t>
            </a:r>
            <a:r>
              <a:rPr lang="en-US" sz="2800" dirty="0" err="1">
                <a:latin typeface="Arial Narrow" panose="020B0606020202030204" pitchFamily="34" charset="0"/>
              </a:rPr>
              <a:t>aber</a:t>
            </a:r>
            <a:r>
              <a:rPr lang="en-US" sz="2800" dirty="0">
                <a:latin typeface="Arial Narrow" panose="020B0606020202030204" pitchFamily="34" charset="0"/>
              </a:rPr>
              <a:t> </a:t>
            </a:r>
            <a:r>
              <a:rPr lang="en-US" sz="2800" dirty="0" err="1">
                <a:latin typeface="Arial Narrow" panose="020B0606020202030204" pitchFamily="34" charset="0"/>
              </a:rPr>
              <a:t>auch</a:t>
            </a:r>
            <a:r>
              <a:rPr lang="en-US" sz="2800" dirty="0">
                <a:latin typeface="Arial Narrow" panose="020B0606020202030204" pitchFamily="34" charset="0"/>
              </a:rPr>
              <a:t> die </a:t>
            </a:r>
            <a:r>
              <a:rPr lang="en-US" sz="2800" dirty="0" err="1">
                <a:latin typeface="Arial Narrow" panose="020B0606020202030204" pitchFamily="34" charset="0"/>
              </a:rPr>
              <a:t>Wahrscheinlichkeit</a:t>
            </a:r>
            <a:r>
              <a:rPr lang="en-US" sz="2800" dirty="0">
                <a:latin typeface="Arial Narrow" panose="020B0606020202030204" pitchFamily="34" charset="0"/>
              </a:rPr>
              <a:t> für </a:t>
            </a:r>
            <a:r>
              <a:rPr lang="en-US" sz="2800" dirty="0" err="1">
                <a:latin typeface="Arial Narrow" panose="020B0606020202030204" pitchFamily="34" charset="0"/>
              </a:rPr>
              <a:t>gröberen</a:t>
            </a:r>
            <a:r>
              <a:rPr lang="en-US" sz="2800" dirty="0">
                <a:latin typeface="Arial Narrow" panose="020B0606020202030204" pitchFamily="34" charset="0"/>
              </a:rPr>
              <a:t> </a:t>
            </a:r>
            <a:r>
              <a:rPr lang="en-US" sz="2800" dirty="0" err="1">
                <a:latin typeface="Arial Narrow" panose="020B0606020202030204" pitchFamily="34" charset="0"/>
              </a:rPr>
              <a:t>inneren</a:t>
            </a:r>
            <a:r>
              <a:rPr lang="en-US" sz="2800" dirty="0">
                <a:latin typeface="Arial Narrow" panose="020B0606020202030204" pitchFamily="34" charset="0"/>
              </a:rPr>
              <a:t> und </a:t>
            </a:r>
            <a:r>
              <a:rPr lang="en-US" sz="2800" dirty="0" err="1">
                <a:latin typeface="Arial Narrow" panose="020B0606020202030204" pitchFamily="34" charset="0"/>
              </a:rPr>
              <a:t>äußeren</a:t>
            </a:r>
            <a:r>
              <a:rPr lang="en-US" sz="2800" dirty="0">
                <a:latin typeface="Arial Narrow" panose="020B0606020202030204" pitchFamily="34" charset="0"/>
              </a:rPr>
              <a:t> </a:t>
            </a:r>
            <a:r>
              <a:rPr lang="en-US" sz="2800" dirty="0" err="1">
                <a:latin typeface="Arial Narrow" panose="020B0606020202030204" pitchFamily="34" charset="0"/>
              </a:rPr>
              <a:t>Aufruhr</a:t>
            </a:r>
            <a:r>
              <a:rPr lang="en-US" sz="2800" dirty="0">
                <a:latin typeface="Arial Narrow" panose="020B0606020202030204" pitchFamily="34" charset="0"/>
              </a:rPr>
              <a:t> – für </a:t>
            </a:r>
            <a:r>
              <a:rPr lang="en-US" sz="2800" dirty="0" err="1">
                <a:latin typeface="Arial Narrow" panose="020B0606020202030204" pitchFamily="34" charset="0"/>
              </a:rPr>
              <a:t>Wutausbrüche</a:t>
            </a:r>
            <a:r>
              <a:rPr lang="en-US" sz="2800" dirty="0">
                <a:latin typeface="Arial Narrow" panose="020B0606020202030204" pitchFamily="34" charset="0"/>
              </a:rPr>
              <a:t>, </a:t>
            </a:r>
            <a:r>
              <a:rPr lang="en-US" sz="2800" dirty="0" err="1">
                <a:latin typeface="Arial Narrow" panose="020B0606020202030204" pitchFamily="34" charset="0"/>
              </a:rPr>
              <a:t>Aggressionsschübe</a:t>
            </a:r>
            <a:r>
              <a:rPr lang="en-US" sz="2800" dirty="0">
                <a:latin typeface="Arial Narrow" panose="020B0606020202030204" pitchFamily="34" charset="0"/>
              </a:rPr>
              <a:t> </a:t>
            </a:r>
            <a:r>
              <a:rPr lang="en-US" sz="2800" dirty="0" err="1">
                <a:latin typeface="Arial Narrow" panose="020B0606020202030204" pitchFamily="34" charset="0"/>
              </a:rPr>
              <a:t>oder</a:t>
            </a:r>
            <a:r>
              <a:rPr lang="en-US" sz="2800" dirty="0">
                <a:latin typeface="Arial Narrow" panose="020B0606020202030204" pitchFamily="34" charset="0"/>
              </a:rPr>
              <a:t> </a:t>
            </a:r>
            <a:r>
              <a:rPr lang="en-US" sz="2800" dirty="0" err="1">
                <a:latin typeface="Arial Narrow" panose="020B0606020202030204" pitchFamily="34" charset="0"/>
              </a:rPr>
              <a:t>sogar</a:t>
            </a:r>
            <a:r>
              <a:rPr lang="en-US" sz="2800" dirty="0">
                <a:latin typeface="Arial Narrow" panose="020B0606020202030204" pitchFamily="34" charset="0"/>
              </a:rPr>
              <a:t> Meltdowns. </a:t>
            </a:r>
          </a:p>
          <a:p>
            <a:pPr algn="ctr" fontAlgn="base"/>
            <a:r>
              <a:rPr lang="en-US" sz="2800" dirty="0" err="1">
                <a:latin typeface="Arial Narrow" panose="020B0606020202030204" pitchFamily="34" charset="0"/>
              </a:rPr>
              <a:t>Nicht</a:t>
            </a:r>
            <a:r>
              <a:rPr lang="en-US" sz="2800" dirty="0">
                <a:latin typeface="Arial Narrow" panose="020B0606020202030204" pitchFamily="34" charset="0"/>
              </a:rPr>
              <a:t> </a:t>
            </a:r>
            <a:r>
              <a:rPr lang="en-US" sz="2800" dirty="0" err="1">
                <a:latin typeface="Arial Narrow" panose="020B0606020202030204" pitchFamily="34" charset="0"/>
              </a:rPr>
              <a:t>zuletzt</a:t>
            </a:r>
            <a:r>
              <a:rPr lang="en-US" sz="2800" dirty="0">
                <a:latin typeface="Arial Narrow" panose="020B0606020202030204" pitchFamily="34" charset="0"/>
              </a:rPr>
              <a:t> </a:t>
            </a:r>
            <a:r>
              <a:rPr lang="en-US" sz="2800" dirty="0" err="1">
                <a:latin typeface="Arial Narrow" panose="020B0606020202030204" pitchFamily="34" charset="0"/>
              </a:rPr>
              <a:t>darum</a:t>
            </a:r>
            <a:r>
              <a:rPr lang="en-US" sz="2800" dirty="0">
                <a:latin typeface="Arial Narrow" panose="020B0606020202030204" pitchFamily="34" charset="0"/>
              </a:rPr>
              <a:t> </a:t>
            </a:r>
            <a:r>
              <a:rPr lang="en-US" sz="2800" dirty="0" err="1">
                <a:latin typeface="Arial Narrow" panose="020B0606020202030204" pitchFamily="34" charset="0"/>
              </a:rPr>
              <a:t>ist</a:t>
            </a:r>
            <a:r>
              <a:rPr lang="en-US" sz="2800" dirty="0">
                <a:latin typeface="Arial Narrow" panose="020B0606020202030204" pitchFamily="34" charset="0"/>
              </a:rPr>
              <a:t> es so </a:t>
            </a:r>
            <a:r>
              <a:rPr lang="en-US" sz="2800" dirty="0" err="1">
                <a:latin typeface="Arial Narrow" panose="020B0606020202030204" pitchFamily="34" charset="0"/>
              </a:rPr>
              <a:t>wichtig</a:t>
            </a:r>
            <a:r>
              <a:rPr lang="en-US" sz="2800" dirty="0">
                <a:latin typeface="Arial Narrow" panose="020B0606020202030204" pitchFamily="34" charset="0"/>
              </a:rPr>
              <a:t>, Menschen </a:t>
            </a:r>
            <a:r>
              <a:rPr lang="en-US" sz="2800" dirty="0" err="1">
                <a:latin typeface="Arial Narrow" panose="020B0606020202030204" pitchFamily="34" charset="0"/>
              </a:rPr>
              <a:t>mit</a:t>
            </a:r>
            <a:r>
              <a:rPr lang="en-US" sz="2800" dirty="0">
                <a:latin typeface="Arial Narrow" panose="020B0606020202030204" pitchFamily="34" charset="0"/>
              </a:rPr>
              <a:t> ASS </a:t>
            </a:r>
            <a:r>
              <a:rPr lang="en-US" sz="2800" dirty="0" err="1">
                <a:latin typeface="Arial Narrow" panose="020B0606020202030204" pitchFamily="34" charset="0"/>
              </a:rPr>
              <a:t>über</a:t>
            </a:r>
            <a:r>
              <a:rPr lang="en-US" sz="2800" dirty="0">
                <a:latin typeface="Arial Narrow" panose="020B0606020202030204" pitchFamily="34" charset="0"/>
              </a:rPr>
              <a:t> </a:t>
            </a:r>
            <a:r>
              <a:rPr lang="en-US" sz="2800" dirty="0" err="1">
                <a:latin typeface="Arial Narrow" panose="020B0606020202030204" pitchFamily="34" charset="0"/>
              </a:rPr>
              <a:t>anstehende</a:t>
            </a:r>
            <a:r>
              <a:rPr lang="en-US" sz="2800" dirty="0">
                <a:latin typeface="Arial Narrow" panose="020B0606020202030204" pitchFamily="34" charset="0"/>
              </a:rPr>
              <a:t> </a:t>
            </a:r>
            <a:r>
              <a:rPr lang="en-US" sz="2800" dirty="0" err="1">
                <a:latin typeface="Arial Narrow" panose="020B0606020202030204" pitchFamily="34" charset="0"/>
              </a:rPr>
              <a:t>Aufgaben</a:t>
            </a:r>
            <a:r>
              <a:rPr lang="en-US" sz="2800" dirty="0">
                <a:latin typeface="Arial Narrow" panose="020B0606020202030204" pitchFamily="34" charset="0"/>
              </a:rPr>
              <a:t> und </a:t>
            </a:r>
            <a:r>
              <a:rPr lang="en-US" sz="2800" dirty="0" err="1">
                <a:latin typeface="Arial Narrow" panose="020B0606020202030204" pitchFamily="34" charset="0"/>
              </a:rPr>
              <a:t>Ereignisse</a:t>
            </a:r>
            <a:r>
              <a:rPr lang="en-US" sz="2800" dirty="0">
                <a:latin typeface="Arial Narrow" panose="020B0606020202030204" pitchFamily="34" charset="0"/>
              </a:rPr>
              <a:t> </a:t>
            </a:r>
            <a:r>
              <a:rPr lang="en-US" sz="2800" dirty="0" err="1">
                <a:latin typeface="Arial Narrow" panose="020B0606020202030204" pitchFamily="34" charset="0"/>
              </a:rPr>
              <a:t>zu</a:t>
            </a:r>
            <a:r>
              <a:rPr lang="en-US" sz="2800" dirty="0">
                <a:latin typeface="Arial Narrow" panose="020B0606020202030204" pitchFamily="34" charset="0"/>
              </a:rPr>
              <a:t> </a:t>
            </a:r>
            <a:r>
              <a:rPr lang="en-US" sz="2800" dirty="0" err="1">
                <a:latin typeface="Arial Narrow" panose="020B0606020202030204" pitchFamily="34" charset="0"/>
              </a:rPr>
              <a:t>informieren</a:t>
            </a:r>
            <a:r>
              <a:rPr lang="en-US" sz="2800" dirty="0">
                <a:latin typeface="Arial Narrow" panose="020B0606020202030204" pitchFamily="34" charset="0"/>
              </a:rPr>
              <a:t>. </a:t>
            </a:r>
          </a:p>
          <a:p>
            <a:pPr algn="ctr" fontAlgn="base"/>
            <a:r>
              <a:rPr lang="en-US" sz="2800" dirty="0" err="1">
                <a:latin typeface="Arial Narrow" panose="020B0606020202030204" pitchFamily="34" charset="0"/>
              </a:rPr>
              <a:t>Im</a:t>
            </a:r>
            <a:r>
              <a:rPr lang="en-US" sz="2800" dirty="0">
                <a:latin typeface="Arial Narrow" panose="020B0606020202030204" pitchFamily="34" charset="0"/>
              </a:rPr>
              <a:t> </a:t>
            </a:r>
            <a:r>
              <a:rPr lang="en-US" sz="2800" dirty="0" err="1">
                <a:latin typeface="Arial Narrow" panose="020B0606020202030204" pitchFamily="34" charset="0"/>
              </a:rPr>
              <a:t>besten</a:t>
            </a:r>
            <a:r>
              <a:rPr lang="en-US" sz="2800" dirty="0">
                <a:latin typeface="Arial Narrow" panose="020B0606020202030204" pitchFamily="34" charset="0"/>
              </a:rPr>
              <a:t> Fall </a:t>
            </a:r>
            <a:r>
              <a:rPr lang="en-US" sz="2800" dirty="0" err="1">
                <a:latin typeface="Arial Narrow" panose="020B0606020202030204" pitchFamily="34" charset="0"/>
              </a:rPr>
              <a:t>verfügen</a:t>
            </a:r>
            <a:r>
              <a:rPr lang="en-US" sz="2800" dirty="0">
                <a:latin typeface="Arial Narrow" panose="020B0606020202030204" pitchFamily="34" charset="0"/>
              </a:rPr>
              <a:t> Sie </a:t>
            </a:r>
            <a:r>
              <a:rPr lang="en-US" sz="2800" dirty="0" err="1">
                <a:latin typeface="Arial Narrow" panose="020B0606020202030204" pitchFamily="34" charset="0"/>
              </a:rPr>
              <a:t>über</a:t>
            </a:r>
            <a:r>
              <a:rPr lang="en-US" sz="2800" dirty="0">
                <a:latin typeface="Arial Narrow" panose="020B0606020202030204" pitchFamily="34" charset="0"/>
              </a:rPr>
              <a:t> so </a:t>
            </a:r>
            <a:r>
              <a:rPr lang="en-US" sz="2800" dirty="0" err="1">
                <a:latin typeface="Arial Narrow" panose="020B0606020202030204" pitchFamily="34" charset="0"/>
              </a:rPr>
              <a:t>etwas</a:t>
            </a:r>
            <a:r>
              <a:rPr lang="en-US" sz="2800" dirty="0">
                <a:latin typeface="Arial Narrow" panose="020B0606020202030204" pitchFamily="34" charset="0"/>
              </a:rPr>
              <a:t> </a:t>
            </a:r>
            <a:r>
              <a:rPr lang="en-US" sz="2800" dirty="0" err="1">
                <a:latin typeface="Arial Narrow" panose="020B0606020202030204" pitchFamily="34" charset="0"/>
              </a:rPr>
              <a:t>wie</a:t>
            </a:r>
            <a:r>
              <a:rPr lang="en-US" sz="2800" dirty="0">
                <a:latin typeface="Arial Narrow" panose="020B0606020202030204" pitchFamily="34" charset="0"/>
              </a:rPr>
              <a:t> </a:t>
            </a:r>
            <a:r>
              <a:rPr lang="en-US" sz="2800" dirty="0" err="1">
                <a:latin typeface="Arial Narrow" panose="020B0606020202030204" pitchFamily="34" charset="0"/>
              </a:rPr>
              <a:t>einen</a:t>
            </a:r>
            <a:r>
              <a:rPr lang="en-US" sz="2800" dirty="0">
                <a:latin typeface="Arial Narrow" panose="020B0606020202030204" pitchFamily="34" charset="0"/>
              </a:rPr>
              <a:t> </a:t>
            </a:r>
            <a:r>
              <a:rPr lang="en-US" sz="2800" dirty="0" err="1">
                <a:latin typeface="Arial Narrow" panose="020B0606020202030204" pitchFamily="34" charset="0"/>
              </a:rPr>
              <a:t>täglichen</a:t>
            </a:r>
            <a:r>
              <a:rPr lang="en-US" sz="2800" dirty="0">
                <a:latin typeface="Arial Narrow" panose="020B0606020202030204" pitchFamily="34" charset="0"/>
              </a:rPr>
              <a:t> “</a:t>
            </a:r>
            <a:r>
              <a:rPr lang="en-US" sz="2800" dirty="0" err="1">
                <a:latin typeface="Arial Narrow" panose="020B0606020202030204" pitchFamily="34" charset="0"/>
              </a:rPr>
              <a:t>Arbeitsfahrplan</a:t>
            </a:r>
            <a:r>
              <a:rPr lang="en-US" sz="2800" dirty="0">
                <a:latin typeface="Arial Narrow" panose="020B0606020202030204" pitchFamily="34" charset="0"/>
              </a:rPr>
              <a:t>”. Auch </a:t>
            </a:r>
            <a:r>
              <a:rPr lang="en-US" sz="2800" dirty="0" err="1">
                <a:latin typeface="Arial Narrow" panose="020B0606020202030204" pitchFamily="34" charset="0"/>
              </a:rPr>
              <a:t>vorhersehbare</a:t>
            </a:r>
            <a:r>
              <a:rPr lang="en-US" sz="2800" dirty="0">
                <a:latin typeface="Arial Narrow" panose="020B0606020202030204" pitchFamily="34" charset="0"/>
              </a:rPr>
              <a:t> </a:t>
            </a:r>
            <a:r>
              <a:rPr lang="en-US" sz="2800" dirty="0" err="1">
                <a:latin typeface="Arial Narrow" panose="020B0606020202030204" pitchFamily="34" charset="0"/>
              </a:rPr>
              <a:t>Änderungen</a:t>
            </a:r>
            <a:r>
              <a:rPr lang="en-US" sz="2800" dirty="0">
                <a:latin typeface="Arial Narrow" panose="020B0606020202030204" pitchFamily="34" charset="0"/>
              </a:rPr>
              <a:t> (</a:t>
            </a:r>
            <a:r>
              <a:rPr lang="en-US" sz="2800" dirty="0" err="1">
                <a:latin typeface="Arial Narrow" panose="020B0606020202030204" pitchFamily="34" charset="0"/>
              </a:rPr>
              <a:t>wie</a:t>
            </a:r>
            <a:r>
              <a:rPr lang="en-US" sz="2800" dirty="0">
                <a:latin typeface="Arial Narrow" panose="020B0606020202030204" pitchFamily="34" charset="0"/>
              </a:rPr>
              <a:t> </a:t>
            </a:r>
            <a:r>
              <a:rPr lang="en-US" sz="2800" dirty="0" err="1">
                <a:latin typeface="Arial Narrow" panose="020B0606020202030204" pitchFamily="34" charset="0"/>
              </a:rPr>
              <a:t>z.B.</a:t>
            </a:r>
            <a:r>
              <a:rPr lang="en-US" sz="2800" dirty="0">
                <a:latin typeface="Arial Narrow" panose="020B0606020202030204" pitchFamily="34" charset="0"/>
              </a:rPr>
              <a:t> </a:t>
            </a:r>
            <a:r>
              <a:rPr lang="en-US" sz="2800" dirty="0" err="1">
                <a:latin typeface="Arial Narrow" panose="020B0606020202030204" pitchFamily="34" charset="0"/>
              </a:rPr>
              <a:t>eine</a:t>
            </a:r>
            <a:r>
              <a:rPr lang="en-US" sz="2800" dirty="0">
                <a:latin typeface="Arial Narrow" panose="020B0606020202030204" pitchFamily="34" charset="0"/>
              </a:rPr>
              <a:t> </a:t>
            </a:r>
            <a:r>
              <a:rPr lang="en-US" sz="2800" dirty="0" err="1">
                <a:latin typeface="Arial Narrow" panose="020B0606020202030204" pitchFamily="34" charset="0"/>
              </a:rPr>
              <a:t>geplante</a:t>
            </a:r>
            <a:r>
              <a:rPr lang="en-US" sz="2800" dirty="0">
                <a:latin typeface="Arial Narrow" panose="020B0606020202030204" pitchFamily="34" charset="0"/>
              </a:rPr>
              <a:t> </a:t>
            </a:r>
            <a:r>
              <a:rPr lang="en-US" sz="2800" dirty="0" err="1">
                <a:latin typeface="Arial Narrow" panose="020B0606020202030204" pitchFamily="34" charset="0"/>
              </a:rPr>
              <a:t>Feueralarm-Übung</a:t>
            </a:r>
            <a:r>
              <a:rPr lang="en-US" sz="2800" dirty="0">
                <a:latin typeface="Arial Narrow" panose="020B0606020202030204" pitchFamily="34" charset="0"/>
              </a:rPr>
              <a:t>) </a:t>
            </a:r>
            <a:r>
              <a:rPr lang="en-US" sz="2800" dirty="0" err="1">
                <a:latin typeface="Arial Narrow" panose="020B0606020202030204" pitchFamily="34" charset="0"/>
              </a:rPr>
              <a:t>lassen</a:t>
            </a:r>
            <a:r>
              <a:rPr lang="en-US" sz="2800" dirty="0">
                <a:latin typeface="Arial Narrow" panose="020B0606020202030204" pitchFamily="34" charset="0"/>
              </a:rPr>
              <a:t> </a:t>
            </a:r>
            <a:r>
              <a:rPr lang="en-US" sz="2800" dirty="0" err="1">
                <a:latin typeface="Arial Narrow" panose="020B0606020202030204" pitchFamily="34" charset="0"/>
              </a:rPr>
              <a:t>sich</a:t>
            </a:r>
            <a:r>
              <a:rPr lang="en-US" sz="2800" dirty="0">
                <a:latin typeface="Arial Narrow" panose="020B0606020202030204" pitchFamily="34" charset="0"/>
              </a:rPr>
              <a:t> </a:t>
            </a:r>
            <a:r>
              <a:rPr lang="en-US" sz="2800" dirty="0" err="1">
                <a:latin typeface="Arial Narrow" panose="020B0606020202030204" pitchFamily="34" charset="0"/>
              </a:rPr>
              <a:t>hier</a:t>
            </a:r>
            <a:r>
              <a:rPr lang="en-US" sz="2800" dirty="0">
                <a:latin typeface="Arial Narrow" panose="020B0606020202030204" pitchFamily="34" charset="0"/>
              </a:rPr>
              <a:t> gut </a:t>
            </a:r>
            <a:r>
              <a:rPr lang="en-US" sz="2800" dirty="0" err="1">
                <a:latin typeface="Arial Narrow" panose="020B0606020202030204" pitchFamily="34" charset="0"/>
              </a:rPr>
              <a:t>einfügen</a:t>
            </a:r>
            <a:r>
              <a:rPr lang="en-US" sz="2800" dirty="0">
                <a:latin typeface="Arial Narrow" panose="020B0606020202030204" pitchFamily="34" charset="0"/>
              </a:rPr>
              <a:t>. Und </a:t>
            </a:r>
            <a:r>
              <a:rPr lang="en-US" sz="2800" dirty="0" err="1">
                <a:latin typeface="Arial Narrow" panose="020B0606020202030204" pitchFamily="34" charset="0"/>
              </a:rPr>
              <a:t>erleichtern</a:t>
            </a:r>
            <a:r>
              <a:rPr lang="en-US" sz="2800" dirty="0">
                <a:latin typeface="Arial Narrow" panose="020B0606020202030204" pitchFamily="34" charset="0"/>
              </a:rPr>
              <a:t> die </a:t>
            </a:r>
            <a:r>
              <a:rPr lang="en-US" sz="2800" dirty="0" err="1">
                <a:latin typeface="Arial Narrow" panose="020B0606020202030204" pitchFamily="34" charset="0"/>
              </a:rPr>
              <a:t>Vorbereitung</a:t>
            </a:r>
            <a:r>
              <a:rPr lang="en-US" sz="2800" dirty="0">
                <a:latin typeface="Arial Narrow" panose="020B0606020202030204" pitchFamily="34" charset="0"/>
              </a:rPr>
              <a:t> </a:t>
            </a:r>
            <a:r>
              <a:rPr lang="en-US" sz="2800" dirty="0" err="1">
                <a:latin typeface="Arial Narrow" panose="020B0606020202030204" pitchFamily="34" charset="0"/>
              </a:rPr>
              <a:t>darauf</a:t>
            </a:r>
            <a:r>
              <a:rPr lang="en-US" sz="2800" dirty="0">
                <a:latin typeface="Arial Narrow" panose="020B0606020202030204" pitchFamily="34" charset="0"/>
              </a:rPr>
              <a:t>. </a:t>
            </a:r>
          </a:p>
          <a:p>
            <a:pPr algn="ctr" fontAlgn="base"/>
            <a:endParaRPr lang="en-US" sz="3200" dirty="0">
              <a:latin typeface="Arial Narrow" panose="020B0606020202030204" pitchFamily="34" charset="0"/>
            </a:endParaRPr>
          </a:p>
        </p:txBody>
      </p:sp>
    </p:spTree>
    <p:extLst>
      <p:ext uri="{BB962C8B-B14F-4D97-AF65-F5344CB8AC3E}">
        <p14:creationId xmlns:p14="http://schemas.microsoft.com/office/powerpoint/2010/main" val="3635103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26</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r>
              <a:rPr lang="en-US" sz="3200" dirty="0">
                <a:solidFill>
                  <a:srgbClr val="241E4E"/>
                </a:solidFill>
                <a:latin typeface="Brandon-Grotesque"/>
              </a:rPr>
              <a:t> </a:t>
            </a:r>
            <a:r>
              <a:rPr lang="en-US" sz="3200" dirty="0">
                <a:latin typeface="Arial Narrow" panose="020B0606020202030204" pitchFamily="34" charset="0"/>
              </a:rPr>
              <a:t>Es gilt also, </a:t>
            </a:r>
            <a:r>
              <a:rPr lang="en-US" sz="3200" dirty="0" err="1">
                <a:latin typeface="Arial Narrow" panose="020B0606020202030204" pitchFamily="34" charset="0"/>
              </a:rPr>
              <a:t>Routinen</a:t>
            </a:r>
            <a:r>
              <a:rPr lang="en-US" sz="3200" dirty="0">
                <a:latin typeface="Arial Narrow" panose="020B0606020202030204" pitchFamily="34" charset="0"/>
              </a:rPr>
              <a:t> </a:t>
            </a:r>
            <a:r>
              <a:rPr lang="en-US" sz="3200" dirty="0" err="1">
                <a:latin typeface="Arial Narrow" panose="020B0606020202030204" pitchFamily="34" charset="0"/>
              </a:rPr>
              <a:t>zu</a:t>
            </a:r>
            <a:r>
              <a:rPr lang="en-US" sz="3200" dirty="0">
                <a:latin typeface="Arial Narrow" panose="020B0606020202030204" pitchFamily="34" charset="0"/>
              </a:rPr>
              <a:t> </a:t>
            </a:r>
            <a:r>
              <a:rPr lang="en-US" sz="3200" dirty="0" err="1">
                <a:latin typeface="Arial Narrow" panose="020B0606020202030204" pitchFamily="34" charset="0"/>
              </a:rPr>
              <a:t>etablieren</a:t>
            </a:r>
            <a:r>
              <a:rPr lang="en-US" sz="3200" dirty="0">
                <a:latin typeface="Arial Narrow" panose="020B0606020202030204" pitchFamily="34" charset="0"/>
              </a:rPr>
              <a:t> – </a:t>
            </a:r>
            <a:r>
              <a:rPr lang="en-US" sz="3200" dirty="0" err="1">
                <a:latin typeface="Arial Narrow" panose="020B0606020202030204" pitchFamily="34" charset="0"/>
              </a:rPr>
              <a:t>Orientierung</a:t>
            </a:r>
            <a:r>
              <a:rPr lang="en-US" sz="3200" dirty="0">
                <a:latin typeface="Arial Narrow" panose="020B0606020202030204" pitchFamily="34" charset="0"/>
              </a:rPr>
              <a:t> </a:t>
            </a:r>
            <a:r>
              <a:rPr lang="en-US" sz="3200" dirty="0" err="1">
                <a:latin typeface="Arial Narrow" panose="020B0606020202030204" pitchFamily="34" charset="0"/>
              </a:rPr>
              <a:t>zu</a:t>
            </a:r>
            <a:r>
              <a:rPr lang="en-US" sz="3200" dirty="0">
                <a:latin typeface="Arial Narrow" panose="020B0606020202030204" pitchFamily="34" charset="0"/>
              </a:rPr>
              <a:t> </a:t>
            </a:r>
            <a:r>
              <a:rPr lang="en-US" sz="3200" dirty="0" err="1">
                <a:latin typeface="Arial Narrow" panose="020B0606020202030204" pitchFamily="34" charset="0"/>
              </a:rPr>
              <a:t>bieten</a:t>
            </a:r>
            <a:r>
              <a:rPr lang="en-US" sz="3200" dirty="0">
                <a:latin typeface="Arial Narrow" panose="020B0606020202030204" pitchFamily="34" charset="0"/>
              </a:rPr>
              <a:t> für </a:t>
            </a:r>
            <a:r>
              <a:rPr lang="en-US" sz="3200" dirty="0" err="1">
                <a:latin typeface="Arial Narrow" panose="020B0606020202030204" pitchFamily="34" charset="0"/>
              </a:rPr>
              <a:t>jeden</a:t>
            </a:r>
            <a:r>
              <a:rPr lang="en-US" sz="3200" dirty="0">
                <a:latin typeface="Arial Narrow" panose="020B0606020202030204" pitchFamily="34" charset="0"/>
              </a:rPr>
              <a:t> </a:t>
            </a:r>
            <a:r>
              <a:rPr lang="en-US" sz="3200" dirty="0" err="1">
                <a:latin typeface="Arial Narrow" panose="020B0606020202030204" pitchFamily="34" charset="0"/>
              </a:rPr>
              <a:t>einzelnen</a:t>
            </a:r>
            <a:r>
              <a:rPr lang="en-US" sz="3200" dirty="0">
                <a:latin typeface="Arial Narrow" panose="020B0606020202030204" pitchFamily="34" charset="0"/>
              </a:rPr>
              <a:t> Tag. Auf </a:t>
            </a:r>
            <a:r>
              <a:rPr lang="en-US" sz="3200" dirty="0" err="1">
                <a:latin typeface="Arial Narrow" panose="020B0606020202030204" pitchFamily="34" charset="0"/>
              </a:rPr>
              <a:t>diese</a:t>
            </a:r>
            <a:r>
              <a:rPr lang="en-US" sz="3200" dirty="0">
                <a:latin typeface="Arial Narrow" panose="020B0606020202030204" pitchFamily="34" charset="0"/>
              </a:rPr>
              <a:t> Weise </a:t>
            </a:r>
            <a:r>
              <a:rPr lang="en-US" sz="3200" dirty="0" err="1">
                <a:latin typeface="Arial Narrow" panose="020B0606020202030204" pitchFamily="34" charset="0"/>
              </a:rPr>
              <a:t>lassen</a:t>
            </a:r>
            <a:r>
              <a:rPr lang="en-US" sz="3200" dirty="0">
                <a:latin typeface="Arial Narrow" panose="020B0606020202030204" pitchFamily="34" charset="0"/>
              </a:rPr>
              <a:t> </a:t>
            </a:r>
            <a:r>
              <a:rPr lang="en-US" sz="3200" dirty="0" err="1">
                <a:latin typeface="Arial Narrow" panose="020B0606020202030204" pitchFamily="34" charset="0"/>
              </a:rPr>
              <a:t>sich</a:t>
            </a:r>
            <a:r>
              <a:rPr lang="en-US" sz="3200" dirty="0">
                <a:latin typeface="Arial Narrow" panose="020B0606020202030204" pitchFamily="34" charset="0"/>
              </a:rPr>
              <a:t> </a:t>
            </a:r>
            <a:r>
              <a:rPr lang="en-US" sz="3200" dirty="0" err="1">
                <a:latin typeface="Arial Narrow" panose="020B0606020202030204" pitchFamily="34" charset="0"/>
              </a:rPr>
              <a:t>Ängste</a:t>
            </a:r>
            <a:r>
              <a:rPr lang="en-US" sz="3200" dirty="0">
                <a:latin typeface="Arial Narrow" panose="020B0606020202030204" pitchFamily="34" charset="0"/>
              </a:rPr>
              <a:t> – und </a:t>
            </a:r>
            <a:r>
              <a:rPr lang="en-US" sz="3200" dirty="0" err="1">
                <a:latin typeface="Arial Narrow" panose="020B0606020202030204" pitchFamily="34" charset="0"/>
              </a:rPr>
              <a:t>damit</a:t>
            </a:r>
            <a:r>
              <a:rPr lang="en-US" sz="3200" dirty="0">
                <a:latin typeface="Arial Narrow" panose="020B0606020202030204" pitchFamily="34" charset="0"/>
              </a:rPr>
              <a:t> </a:t>
            </a:r>
            <a:r>
              <a:rPr lang="en-US" sz="3200" dirty="0" err="1">
                <a:latin typeface="Arial Narrow" panose="020B0606020202030204" pitchFamily="34" charset="0"/>
              </a:rPr>
              <a:t>auch</a:t>
            </a:r>
            <a:r>
              <a:rPr lang="en-US" sz="3200" dirty="0">
                <a:latin typeface="Arial Narrow" panose="020B0606020202030204" pitchFamily="34" charset="0"/>
              </a:rPr>
              <a:t> </a:t>
            </a:r>
            <a:r>
              <a:rPr lang="en-US" sz="3200" dirty="0" err="1">
                <a:latin typeface="Arial Narrow" panose="020B0606020202030204" pitchFamily="34" charset="0"/>
              </a:rPr>
              <a:t>deren</a:t>
            </a:r>
            <a:r>
              <a:rPr lang="en-US" sz="3200" dirty="0">
                <a:latin typeface="Arial Narrow" panose="020B0606020202030204" pitchFamily="34" charset="0"/>
              </a:rPr>
              <a:t> </a:t>
            </a:r>
            <a:r>
              <a:rPr lang="en-US" sz="3200" dirty="0" err="1">
                <a:latin typeface="Arial Narrow" panose="020B0606020202030204" pitchFamily="34" charset="0"/>
              </a:rPr>
              <a:t>mögliche</a:t>
            </a:r>
            <a:r>
              <a:rPr lang="en-US" sz="3200" dirty="0">
                <a:latin typeface="Arial Narrow" panose="020B0606020202030204" pitchFamily="34" charset="0"/>
              </a:rPr>
              <a:t> </a:t>
            </a:r>
            <a:r>
              <a:rPr lang="en-US" sz="3200" dirty="0" err="1">
                <a:latin typeface="Arial Narrow" panose="020B0606020202030204" pitchFamily="34" charset="0"/>
              </a:rPr>
              <a:t>Konsequenzen</a:t>
            </a:r>
            <a:r>
              <a:rPr lang="en-US" sz="3200" dirty="0">
                <a:latin typeface="Arial Narrow" panose="020B0606020202030204" pitchFamily="34" charset="0"/>
              </a:rPr>
              <a:t> – </a:t>
            </a:r>
            <a:r>
              <a:rPr lang="en-US" sz="3200" dirty="0" err="1">
                <a:latin typeface="Arial Narrow" panose="020B0606020202030204" pitchFamily="34" charset="0"/>
              </a:rPr>
              <a:t>minimieren</a:t>
            </a:r>
            <a:r>
              <a:rPr lang="en-US" sz="3200" dirty="0">
                <a:latin typeface="Arial Narrow" panose="020B0606020202030204" pitchFamily="34" charset="0"/>
              </a:rPr>
              <a:t>.</a:t>
            </a:r>
            <a:endParaRPr lang="en-GB" sz="3200" dirty="0">
              <a:latin typeface="Arial Narrow" panose="020B0606020202030204" pitchFamily="34" charset="0"/>
            </a:endParaRPr>
          </a:p>
          <a:p>
            <a:pPr algn="ctr"/>
            <a:endParaRPr lang="en-GB" sz="3200" dirty="0">
              <a:latin typeface="Arial Narrow" panose="020B0606020202030204" pitchFamily="34" charset="0"/>
            </a:endParaRPr>
          </a:p>
          <a:p>
            <a:pPr algn="ctr"/>
            <a:r>
              <a:rPr lang="en-GB" sz="3200" dirty="0">
                <a:latin typeface="Arial Narrow" panose="020B0606020202030204" pitchFamily="34" charset="0"/>
              </a:rPr>
              <a:t>Auch die fixe </a:t>
            </a:r>
            <a:r>
              <a:rPr lang="en-GB" sz="3200" dirty="0" err="1">
                <a:latin typeface="Arial Narrow" panose="020B0606020202030204" pitchFamily="34" charset="0"/>
              </a:rPr>
              <a:t>Einsetzung</a:t>
            </a:r>
            <a:r>
              <a:rPr lang="en-GB" sz="3200" dirty="0">
                <a:latin typeface="Arial Narrow" panose="020B0606020202030204" pitchFamily="34" charset="0"/>
              </a:rPr>
              <a:t> und </a:t>
            </a:r>
            <a:r>
              <a:rPr lang="en-GB" sz="3200" dirty="0" err="1">
                <a:latin typeface="Arial Narrow" panose="020B0606020202030204" pitchFamily="34" charset="0"/>
              </a:rPr>
              <a:t>konsequente</a:t>
            </a:r>
            <a:r>
              <a:rPr lang="en-GB" sz="3200" dirty="0">
                <a:latin typeface="Arial Narrow" panose="020B0606020202030204" pitchFamily="34" charset="0"/>
              </a:rPr>
              <a:t> </a:t>
            </a:r>
            <a:r>
              <a:rPr lang="en-GB" sz="3200" dirty="0" err="1">
                <a:latin typeface="Arial Narrow" panose="020B0606020202030204" pitchFamily="34" charset="0"/>
              </a:rPr>
              <a:t>Einhaltung</a:t>
            </a:r>
            <a:r>
              <a:rPr lang="en-GB" sz="3200" dirty="0">
                <a:latin typeface="Arial Narrow" panose="020B0606020202030204" pitchFamily="34" charset="0"/>
              </a:rPr>
              <a:t> von </a:t>
            </a:r>
            <a:r>
              <a:rPr lang="en-GB" sz="3200" dirty="0" err="1">
                <a:latin typeface="Arial Narrow" panose="020B0606020202030204" pitchFamily="34" charset="0"/>
              </a:rPr>
              <a:t>Pausen</a:t>
            </a:r>
            <a:r>
              <a:rPr lang="en-GB" sz="3200" dirty="0">
                <a:latin typeface="Arial Narrow" panose="020B0606020202030204" pitchFamily="34" charset="0"/>
              </a:rPr>
              <a:t> und </a:t>
            </a:r>
            <a:r>
              <a:rPr lang="en-GB" sz="3200" dirty="0" err="1">
                <a:latin typeface="Arial Narrow" panose="020B0606020202030204" pitchFamily="34" charset="0"/>
              </a:rPr>
              <a:t>anderen</a:t>
            </a:r>
            <a:r>
              <a:rPr lang="en-GB" sz="3200" dirty="0">
                <a:latin typeface="Arial Narrow" panose="020B0606020202030204" pitchFamily="34" charset="0"/>
              </a:rPr>
              <a:t> </a:t>
            </a:r>
            <a:r>
              <a:rPr lang="en-GB" sz="3200" dirty="0" err="1">
                <a:latin typeface="Arial Narrow" panose="020B0606020202030204" pitchFamily="34" charset="0"/>
              </a:rPr>
              <a:t>Beruhigungstechniken</a:t>
            </a:r>
            <a:r>
              <a:rPr lang="en-GB" sz="3200" dirty="0">
                <a:latin typeface="Arial Narrow" panose="020B0606020202030204" pitchFamily="34" charset="0"/>
              </a:rPr>
              <a:t> </a:t>
            </a:r>
            <a:r>
              <a:rPr lang="en-GB" sz="3200" dirty="0" err="1">
                <a:latin typeface="Arial Narrow" panose="020B0606020202030204" pitchFamily="34" charset="0"/>
              </a:rPr>
              <a:t>wirken</a:t>
            </a:r>
            <a:r>
              <a:rPr lang="en-GB" sz="3200" dirty="0">
                <a:latin typeface="Arial Narrow" panose="020B0606020202030204" pitchFamily="34" charset="0"/>
              </a:rPr>
              <a:t> in </a:t>
            </a:r>
            <a:r>
              <a:rPr lang="en-GB" sz="3200" dirty="0" err="1">
                <a:latin typeface="Arial Narrow" panose="020B0606020202030204" pitchFamily="34" charset="0"/>
              </a:rPr>
              <a:t>diesem</a:t>
            </a:r>
            <a:r>
              <a:rPr lang="en-GB" sz="3200" dirty="0">
                <a:latin typeface="Arial Narrow" panose="020B0606020202030204" pitchFamily="34" charset="0"/>
              </a:rPr>
              <a:t> Sinn. Sie erst </a:t>
            </a:r>
            <a:r>
              <a:rPr lang="en-GB" sz="3200" dirty="0" err="1">
                <a:latin typeface="Arial Narrow" panose="020B0606020202030204" pitchFamily="34" charset="0"/>
              </a:rPr>
              <a:t>dann</a:t>
            </a:r>
            <a:r>
              <a:rPr lang="en-GB" sz="3200" dirty="0">
                <a:latin typeface="Arial Narrow" panose="020B0606020202030204" pitchFamily="34" charset="0"/>
              </a:rPr>
              <a:t> </a:t>
            </a:r>
            <a:r>
              <a:rPr lang="en-GB" sz="3200" dirty="0" err="1">
                <a:latin typeface="Arial Narrow" panose="020B0606020202030204" pitchFamily="34" charset="0"/>
              </a:rPr>
              <a:t>einzuführen</a:t>
            </a:r>
            <a:r>
              <a:rPr lang="en-GB" sz="3200" dirty="0">
                <a:latin typeface="Arial Narrow" panose="020B0606020202030204" pitchFamily="34" charset="0"/>
              </a:rPr>
              <a:t>, </a:t>
            </a:r>
            <a:r>
              <a:rPr lang="en-GB" sz="3200" dirty="0" err="1">
                <a:latin typeface="Arial Narrow" panose="020B0606020202030204" pitchFamily="34" charset="0"/>
              </a:rPr>
              <a:t>wenn</a:t>
            </a:r>
            <a:r>
              <a:rPr lang="en-GB" sz="3200" dirty="0">
                <a:latin typeface="Arial Narrow" panose="020B0606020202030204" pitchFamily="34" charset="0"/>
              </a:rPr>
              <a:t> </a:t>
            </a:r>
            <a:r>
              <a:rPr lang="en-GB" sz="3200" dirty="0" err="1">
                <a:latin typeface="Arial Narrow" panose="020B0606020202030204" pitchFamily="34" charset="0"/>
              </a:rPr>
              <a:t>bereits</a:t>
            </a:r>
            <a:r>
              <a:rPr lang="en-GB" sz="3200" dirty="0">
                <a:latin typeface="Arial Narrow" panose="020B0606020202030204" pitchFamily="34" charset="0"/>
              </a:rPr>
              <a:t> </a:t>
            </a:r>
            <a:r>
              <a:rPr lang="en-GB" sz="3200" dirty="0" err="1">
                <a:latin typeface="Arial Narrow" panose="020B0606020202030204" pitchFamily="34" charset="0"/>
              </a:rPr>
              <a:t>Überreizungsreaktionen</a:t>
            </a:r>
            <a:r>
              <a:rPr lang="en-GB" sz="3200" dirty="0">
                <a:latin typeface="Arial Narrow" panose="020B0606020202030204" pitchFamily="34" charset="0"/>
              </a:rPr>
              <a:t> </a:t>
            </a:r>
            <a:r>
              <a:rPr lang="en-GB" sz="3200" dirty="0" err="1">
                <a:latin typeface="Arial Narrow" panose="020B0606020202030204" pitchFamily="34" charset="0"/>
              </a:rPr>
              <a:t>aufgetreten</a:t>
            </a:r>
            <a:r>
              <a:rPr lang="en-GB" sz="3200" dirty="0">
                <a:latin typeface="Arial Narrow" panose="020B0606020202030204" pitchFamily="34" charset="0"/>
              </a:rPr>
              <a:t> </a:t>
            </a:r>
            <a:r>
              <a:rPr lang="en-GB" sz="3200" dirty="0" err="1">
                <a:latin typeface="Arial Narrow" panose="020B0606020202030204" pitchFamily="34" charset="0"/>
              </a:rPr>
              <a:t>sind</a:t>
            </a:r>
            <a:r>
              <a:rPr lang="en-GB" sz="3200" dirty="0">
                <a:latin typeface="Arial Narrow" panose="020B0606020202030204" pitchFamily="34" charset="0"/>
              </a:rPr>
              <a:t>, </a:t>
            </a:r>
            <a:r>
              <a:rPr lang="en-GB" sz="3200" dirty="0" err="1">
                <a:latin typeface="Arial Narrow" panose="020B0606020202030204" pitchFamily="34" charset="0"/>
              </a:rPr>
              <a:t>ist</a:t>
            </a:r>
            <a:r>
              <a:rPr lang="en-GB" sz="3200" dirty="0">
                <a:latin typeface="Arial Narrow" panose="020B0606020202030204" pitchFamily="34" charset="0"/>
              </a:rPr>
              <a:t> </a:t>
            </a:r>
            <a:r>
              <a:rPr lang="en-GB" sz="3200" dirty="0" err="1">
                <a:latin typeface="Arial Narrow" panose="020B0606020202030204" pitchFamily="34" charset="0"/>
              </a:rPr>
              <a:t>oftmals</a:t>
            </a:r>
            <a:r>
              <a:rPr lang="en-GB" sz="3200" dirty="0">
                <a:latin typeface="Arial Narrow" panose="020B0606020202030204" pitchFamily="34" charset="0"/>
              </a:rPr>
              <a:t> </a:t>
            </a:r>
            <a:r>
              <a:rPr lang="en-GB" sz="3200" dirty="0" err="1">
                <a:latin typeface="Arial Narrow" panose="020B0606020202030204" pitchFamily="34" charset="0"/>
              </a:rPr>
              <a:t>zu</a:t>
            </a:r>
            <a:r>
              <a:rPr lang="en-GB" sz="3200" dirty="0">
                <a:latin typeface="Arial Narrow" panose="020B0606020202030204" pitchFamily="34" charset="0"/>
              </a:rPr>
              <a:t> </a:t>
            </a:r>
            <a:r>
              <a:rPr lang="en-GB" sz="3200" dirty="0" err="1">
                <a:latin typeface="Arial Narrow" panose="020B0606020202030204" pitchFamily="34" charset="0"/>
              </a:rPr>
              <a:t>spät</a:t>
            </a:r>
            <a:r>
              <a:rPr lang="en-GB" sz="3200" dirty="0">
                <a:latin typeface="Arial Narrow" panose="020B0606020202030204" pitchFamily="34" charset="0"/>
              </a:rPr>
              <a:t>. </a:t>
            </a:r>
            <a:r>
              <a:rPr lang="en-GB" sz="3200" dirty="0" err="1">
                <a:latin typeface="Arial Narrow" panose="020B0606020202030204" pitchFamily="34" charset="0"/>
              </a:rPr>
              <a:t>Ja</a:t>
            </a:r>
            <a:r>
              <a:rPr lang="en-GB" sz="3200" dirty="0">
                <a:latin typeface="Arial Narrow" panose="020B0606020202030204" pitchFamily="34" charset="0"/>
              </a:rPr>
              <a:t> </a:t>
            </a:r>
            <a:r>
              <a:rPr lang="en-GB" sz="3200" dirty="0" err="1">
                <a:latin typeface="Arial Narrow" panose="020B0606020202030204" pitchFamily="34" charset="0"/>
              </a:rPr>
              <a:t>sie</a:t>
            </a:r>
            <a:r>
              <a:rPr lang="en-GB" sz="3200" dirty="0">
                <a:latin typeface="Arial Narrow" panose="020B0606020202030204" pitchFamily="34" charset="0"/>
              </a:rPr>
              <a:t> </a:t>
            </a:r>
            <a:r>
              <a:rPr lang="en-GB" sz="3200" dirty="0" err="1">
                <a:latin typeface="Arial Narrow" panose="020B0606020202030204" pitchFamily="34" charset="0"/>
              </a:rPr>
              <a:t>können</a:t>
            </a:r>
            <a:r>
              <a:rPr lang="en-GB" sz="3200" dirty="0">
                <a:latin typeface="Arial Narrow" panose="020B0606020202030204" pitchFamily="34" charset="0"/>
              </a:rPr>
              <a:t> </a:t>
            </a:r>
            <a:r>
              <a:rPr lang="en-GB" sz="3200" dirty="0" err="1">
                <a:latin typeface="Arial Narrow" panose="020B0606020202030204" pitchFamily="34" charset="0"/>
              </a:rPr>
              <a:t>sogar</a:t>
            </a:r>
            <a:r>
              <a:rPr lang="en-GB" sz="3200" dirty="0">
                <a:latin typeface="Arial Narrow" panose="020B0606020202030204" pitchFamily="34" charset="0"/>
              </a:rPr>
              <a:t> – </a:t>
            </a:r>
            <a:r>
              <a:rPr lang="en-GB" sz="3200" dirty="0" err="1">
                <a:latin typeface="Arial Narrow" panose="020B0606020202030204" pitchFamily="34" charset="0"/>
              </a:rPr>
              <a:t>unbeabsichtigterweise</a:t>
            </a:r>
            <a:r>
              <a:rPr lang="en-GB" sz="3200" dirty="0">
                <a:latin typeface="Arial Narrow" panose="020B0606020202030204" pitchFamily="34" charset="0"/>
              </a:rPr>
              <a:t> – </a:t>
            </a:r>
            <a:r>
              <a:rPr lang="en-GB" sz="3200" dirty="0" err="1">
                <a:latin typeface="Arial Narrow" panose="020B0606020202030204" pitchFamily="34" charset="0"/>
              </a:rPr>
              <a:t>zu</a:t>
            </a:r>
            <a:r>
              <a:rPr lang="en-GB" sz="3200" dirty="0">
                <a:latin typeface="Arial Narrow" panose="020B0606020202030204" pitchFamily="34" charset="0"/>
              </a:rPr>
              <a:t> </a:t>
            </a:r>
            <a:r>
              <a:rPr lang="en-GB" sz="3200" dirty="0" err="1">
                <a:latin typeface="Arial Narrow" panose="020B0606020202030204" pitchFamily="34" charset="0"/>
              </a:rPr>
              <a:t>einer</a:t>
            </a:r>
            <a:r>
              <a:rPr lang="en-GB" sz="3200" dirty="0">
                <a:latin typeface="Arial Narrow" panose="020B0606020202030204" pitchFamily="34" charset="0"/>
              </a:rPr>
              <a:t> </a:t>
            </a:r>
            <a:r>
              <a:rPr lang="en-GB" sz="3200" dirty="0" err="1">
                <a:latin typeface="Arial Narrow" panose="020B0606020202030204" pitchFamily="34" charset="0"/>
              </a:rPr>
              <a:t>Wiederholung</a:t>
            </a:r>
            <a:r>
              <a:rPr lang="en-GB" sz="3200" dirty="0">
                <a:latin typeface="Arial Narrow" panose="020B0606020202030204" pitchFamily="34" charset="0"/>
              </a:rPr>
              <a:t> der </a:t>
            </a:r>
            <a:r>
              <a:rPr lang="en-GB" sz="3200" dirty="0" err="1">
                <a:latin typeface="Arial Narrow" panose="020B0606020202030204" pitchFamily="34" charset="0"/>
              </a:rPr>
              <a:t>Stressreaktionen</a:t>
            </a:r>
            <a:r>
              <a:rPr lang="en-GB" sz="3200" dirty="0">
                <a:latin typeface="Arial Narrow" panose="020B0606020202030204" pitchFamily="34" charset="0"/>
              </a:rPr>
              <a:t> </a:t>
            </a:r>
            <a:r>
              <a:rPr lang="en-GB" sz="3200" dirty="0" err="1">
                <a:latin typeface="Arial Narrow" panose="020B0606020202030204" pitchFamily="34" charset="0"/>
              </a:rPr>
              <a:t>führen</a:t>
            </a:r>
            <a:r>
              <a:rPr lang="en-GB" sz="3200" dirty="0">
                <a:latin typeface="Arial Narrow" panose="020B0606020202030204" pitchFamily="34" charset="0"/>
              </a:rPr>
              <a:t>.  </a:t>
            </a:r>
          </a:p>
        </p:txBody>
      </p:sp>
    </p:spTree>
    <p:extLst>
      <p:ext uri="{BB962C8B-B14F-4D97-AF65-F5344CB8AC3E}">
        <p14:creationId xmlns:p14="http://schemas.microsoft.com/office/powerpoint/2010/main" val="14699416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27</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r>
              <a:rPr lang="en-US" sz="2800" dirty="0">
                <a:latin typeface="Arial Narrow" panose="020B0606020202030204" pitchFamily="34" charset="0"/>
              </a:rPr>
              <a:t>Es </a:t>
            </a:r>
            <a:r>
              <a:rPr lang="en-US" sz="2800" dirty="0" err="1">
                <a:latin typeface="Arial Narrow" panose="020B0606020202030204" pitchFamily="34" charset="0"/>
              </a:rPr>
              <a:t>ist</a:t>
            </a:r>
            <a:r>
              <a:rPr lang="en-US" sz="2800" dirty="0">
                <a:latin typeface="Arial Narrow" panose="020B0606020202030204" pitchFamily="34" charset="0"/>
              </a:rPr>
              <a:t> </a:t>
            </a:r>
            <a:r>
              <a:rPr lang="en-US" sz="2800" dirty="0" err="1">
                <a:latin typeface="Arial Narrow" panose="020B0606020202030204" pitchFamily="34" charset="0"/>
              </a:rPr>
              <a:t>im</a:t>
            </a:r>
            <a:r>
              <a:rPr lang="en-US" sz="2800" dirty="0">
                <a:latin typeface="Arial Narrow" panose="020B0606020202030204" pitchFamily="34" charset="0"/>
              </a:rPr>
              <a:t> </a:t>
            </a:r>
            <a:r>
              <a:rPr lang="en-US" sz="2800" dirty="0" err="1">
                <a:latin typeface="Arial Narrow" panose="020B0606020202030204" pitchFamily="34" charset="0"/>
              </a:rPr>
              <a:t>Grunde</a:t>
            </a:r>
            <a:r>
              <a:rPr lang="en-US" sz="2800" dirty="0">
                <a:latin typeface="Arial Narrow" panose="020B0606020202030204" pitchFamily="34" charset="0"/>
              </a:rPr>
              <a:t> </a:t>
            </a:r>
            <a:r>
              <a:rPr lang="en-US" sz="2800" dirty="0" err="1">
                <a:latin typeface="Arial Narrow" panose="020B0606020202030204" pitchFamily="34" charset="0"/>
              </a:rPr>
              <a:t>schwer</a:t>
            </a:r>
            <a:r>
              <a:rPr lang="en-US" sz="2800" dirty="0">
                <a:latin typeface="Arial Narrow" panose="020B0606020202030204" pitchFamily="34" charset="0"/>
              </a:rPr>
              <a:t> </a:t>
            </a:r>
            <a:r>
              <a:rPr lang="en-US" sz="2800" dirty="0" err="1">
                <a:latin typeface="Arial Narrow" panose="020B0606020202030204" pitchFamily="34" charset="0"/>
              </a:rPr>
              <a:t>vorauszusagen</a:t>
            </a:r>
            <a:r>
              <a:rPr lang="en-US" sz="2800" dirty="0">
                <a:latin typeface="Arial Narrow" panose="020B0606020202030204" pitchFamily="34" charset="0"/>
              </a:rPr>
              <a:t>, </a:t>
            </a:r>
            <a:r>
              <a:rPr lang="en-US" sz="2800" dirty="0" err="1">
                <a:latin typeface="Arial Narrow" panose="020B0606020202030204" pitchFamily="34" charset="0"/>
              </a:rPr>
              <a:t>ob</a:t>
            </a:r>
            <a:r>
              <a:rPr lang="en-US" sz="2800" dirty="0">
                <a:latin typeface="Arial Narrow" panose="020B0606020202030204" pitchFamily="34" charset="0"/>
              </a:rPr>
              <a:t> </a:t>
            </a:r>
            <a:r>
              <a:rPr lang="en-US" sz="2800" dirty="0" err="1">
                <a:latin typeface="Arial Narrow" panose="020B0606020202030204" pitchFamily="34" charset="0"/>
              </a:rPr>
              <a:t>bzw</a:t>
            </a:r>
            <a:r>
              <a:rPr lang="en-US" sz="2800" dirty="0">
                <a:latin typeface="Arial Narrow" panose="020B0606020202030204" pitchFamily="34" charset="0"/>
              </a:rPr>
              <a:t>. </a:t>
            </a:r>
            <a:r>
              <a:rPr lang="en-US" sz="2800" dirty="0" err="1">
                <a:latin typeface="Arial Narrow" panose="020B0606020202030204" pitchFamily="34" charset="0"/>
              </a:rPr>
              <a:t>wann</a:t>
            </a:r>
            <a:r>
              <a:rPr lang="en-US" sz="2800" dirty="0">
                <a:latin typeface="Arial Narrow" panose="020B0606020202030204" pitchFamily="34" charset="0"/>
              </a:rPr>
              <a:t> der Moment der </a:t>
            </a:r>
            <a:r>
              <a:rPr lang="en-US" sz="2800" dirty="0" err="1">
                <a:latin typeface="Arial Narrow" panose="020B0606020202030204" pitchFamily="34" charset="0"/>
              </a:rPr>
              <a:t>Überreizung</a:t>
            </a:r>
            <a:r>
              <a:rPr lang="en-US" sz="2800" dirty="0">
                <a:latin typeface="Arial Narrow" panose="020B0606020202030204" pitchFamily="34" charset="0"/>
              </a:rPr>
              <a:t> </a:t>
            </a:r>
            <a:r>
              <a:rPr lang="en-US" sz="2800" dirty="0" err="1">
                <a:latin typeface="Arial Narrow" panose="020B0606020202030204" pitchFamily="34" charset="0"/>
              </a:rPr>
              <a:t>eintritt</a:t>
            </a:r>
            <a:r>
              <a:rPr lang="en-US" sz="2800" dirty="0">
                <a:latin typeface="Arial Narrow" panose="020B0606020202030204" pitchFamily="34" charset="0"/>
              </a:rPr>
              <a:t>. Davon </a:t>
            </a:r>
            <a:r>
              <a:rPr lang="en-US" sz="2800" dirty="0" err="1">
                <a:latin typeface="Arial Narrow" panose="020B0606020202030204" pitchFamily="34" charset="0"/>
              </a:rPr>
              <a:t>betroffen</a:t>
            </a:r>
            <a:r>
              <a:rPr lang="en-US" sz="2800" dirty="0">
                <a:latin typeface="Arial Narrow" panose="020B0606020202030204" pitchFamily="34" charset="0"/>
              </a:rPr>
              <a:t> sein </a:t>
            </a:r>
            <a:r>
              <a:rPr lang="en-US" sz="2800" dirty="0" err="1">
                <a:latin typeface="Arial Narrow" panose="020B0606020202030204" pitchFamily="34" charset="0"/>
              </a:rPr>
              <a:t>können</a:t>
            </a:r>
            <a:r>
              <a:rPr lang="en-US" sz="2800" dirty="0">
                <a:latin typeface="Arial Narrow" panose="020B0606020202030204" pitchFamily="34" charset="0"/>
              </a:rPr>
              <a:t> alle Menschen </a:t>
            </a:r>
            <a:r>
              <a:rPr lang="en-US" sz="2800" dirty="0" err="1">
                <a:latin typeface="Arial Narrow" panose="020B0606020202030204" pitchFamily="34" charset="0"/>
              </a:rPr>
              <a:t>mit</a:t>
            </a:r>
            <a:r>
              <a:rPr lang="en-US" sz="2800" dirty="0">
                <a:latin typeface="Arial Narrow" panose="020B0606020202030204" pitchFamily="34" charset="0"/>
              </a:rPr>
              <a:t> ASS.</a:t>
            </a:r>
          </a:p>
          <a:p>
            <a:pPr algn="ctr"/>
            <a:r>
              <a:rPr lang="en-US" sz="2800" dirty="0">
                <a:latin typeface="Arial Narrow" panose="020B0606020202030204" pitchFamily="34" charset="0"/>
              </a:rPr>
              <a:t>Es </a:t>
            </a:r>
            <a:r>
              <a:rPr lang="en-US" sz="2800" dirty="0" err="1">
                <a:latin typeface="Arial Narrow" panose="020B0606020202030204" pitchFamily="34" charset="0"/>
              </a:rPr>
              <a:t>ist</a:t>
            </a:r>
            <a:r>
              <a:rPr lang="en-US" sz="2800" dirty="0">
                <a:latin typeface="Arial Narrow" panose="020B0606020202030204" pitchFamily="34" charset="0"/>
              </a:rPr>
              <a:t> </a:t>
            </a:r>
            <a:r>
              <a:rPr lang="en-US" sz="2800" dirty="0" err="1">
                <a:latin typeface="Arial Narrow" panose="020B0606020202030204" pitchFamily="34" charset="0"/>
              </a:rPr>
              <a:t>daher</a:t>
            </a:r>
            <a:r>
              <a:rPr lang="en-US" sz="2800" dirty="0">
                <a:latin typeface="Arial Narrow" panose="020B0606020202030204" pitchFamily="34" charset="0"/>
              </a:rPr>
              <a:t> </a:t>
            </a:r>
            <a:r>
              <a:rPr lang="en-US" sz="2800" dirty="0" err="1">
                <a:latin typeface="Arial Narrow" panose="020B0606020202030204" pitchFamily="34" charset="0"/>
              </a:rPr>
              <a:t>anzuraten</a:t>
            </a:r>
            <a:r>
              <a:rPr lang="en-US" sz="2800" dirty="0">
                <a:latin typeface="Arial Narrow" panose="020B0606020202030204" pitchFamily="34" charset="0"/>
              </a:rPr>
              <a:t>, </a:t>
            </a:r>
            <a:r>
              <a:rPr lang="en-US" sz="2800" dirty="0" err="1">
                <a:latin typeface="Arial Narrow" panose="020B0606020202030204" pitchFamily="34" charset="0"/>
              </a:rPr>
              <a:t>gewissermaßen</a:t>
            </a:r>
            <a:r>
              <a:rPr lang="en-US" sz="2800" dirty="0">
                <a:latin typeface="Arial Narrow" panose="020B0606020202030204" pitchFamily="34" charset="0"/>
              </a:rPr>
              <a:t> von </a:t>
            </a:r>
            <a:r>
              <a:rPr lang="en-US" sz="2800" dirty="0" err="1">
                <a:latin typeface="Arial Narrow" panose="020B0606020202030204" pitchFamily="34" charset="0"/>
              </a:rPr>
              <a:t>Anfang</a:t>
            </a:r>
            <a:r>
              <a:rPr lang="en-US" sz="2800" dirty="0">
                <a:latin typeface="Arial Narrow" panose="020B0606020202030204" pitchFamily="34" charset="0"/>
              </a:rPr>
              <a:t> an auf </a:t>
            </a:r>
            <a:r>
              <a:rPr lang="en-US" sz="2800" dirty="0" err="1">
                <a:latin typeface="Arial Narrow" panose="020B0606020202030204" pitchFamily="34" charset="0"/>
              </a:rPr>
              <a:t>Unterstützungs</a:t>
            </a:r>
            <a:r>
              <a:rPr lang="en-US" sz="2800" dirty="0">
                <a:latin typeface="Arial Narrow" panose="020B0606020202030204" pitchFamily="34" charset="0"/>
              </a:rPr>
              <a:t>- und </a:t>
            </a:r>
            <a:r>
              <a:rPr lang="en-US" sz="2800" dirty="0" err="1">
                <a:latin typeface="Arial Narrow" panose="020B0606020202030204" pitchFamily="34" charset="0"/>
              </a:rPr>
              <a:t>Vermeidungsstrategien</a:t>
            </a:r>
            <a:r>
              <a:rPr lang="en-US" sz="2800" dirty="0">
                <a:latin typeface="Arial Narrow" panose="020B0606020202030204" pitchFamily="34" charset="0"/>
              </a:rPr>
              <a:t> </a:t>
            </a:r>
            <a:r>
              <a:rPr lang="en-US" sz="2800" dirty="0" err="1">
                <a:latin typeface="Arial Narrow" panose="020B0606020202030204" pitchFamily="34" charset="0"/>
              </a:rPr>
              <a:t>zu</a:t>
            </a:r>
            <a:r>
              <a:rPr lang="en-US" sz="2800" dirty="0">
                <a:latin typeface="Arial Narrow" panose="020B0606020202030204" pitchFamily="34" charset="0"/>
              </a:rPr>
              <a:t> </a:t>
            </a:r>
            <a:r>
              <a:rPr lang="en-US" sz="2800" dirty="0" err="1">
                <a:latin typeface="Arial Narrow" panose="020B0606020202030204" pitchFamily="34" charset="0"/>
              </a:rPr>
              <a:t>setzen</a:t>
            </a:r>
            <a:r>
              <a:rPr lang="en-US" sz="2800" dirty="0">
                <a:latin typeface="Arial Narrow" panose="020B0606020202030204" pitchFamily="34" charset="0"/>
              </a:rPr>
              <a:t>. </a:t>
            </a:r>
            <a:r>
              <a:rPr lang="en-US" sz="2800" dirty="0" err="1">
                <a:latin typeface="Arial Narrow" panose="020B0606020202030204" pitchFamily="34" charset="0"/>
              </a:rPr>
              <a:t>Darauf</a:t>
            </a:r>
            <a:r>
              <a:rPr lang="en-US" sz="2800" dirty="0">
                <a:latin typeface="Arial Narrow" panose="020B0606020202030204" pitchFamily="34" charset="0"/>
              </a:rPr>
              <a:t> </a:t>
            </a:r>
            <a:r>
              <a:rPr lang="en-US" sz="2800" dirty="0" err="1">
                <a:latin typeface="Arial Narrow" panose="020B0606020202030204" pitchFamily="34" charset="0"/>
              </a:rPr>
              <a:t>zu</a:t>
            </a:r>
            <a:r>
              <a:rPr lang="en-US" sz="2800" dirty="0">
                <a:latin typeface="Arial Narrow" panose="020B0606020202030204" pitchFamily="34" charset="0"/>
              </a:rPr>
              <a:t> </a:t>
            </a:r>
            <a:r>
              <a:rPr lang="en-US" sz="2800" dirty="0" err="1">
                <a:latin typeface="Arial Narrow" panose="020B0606020202030204" pitchFamily="34" charset="0"/>
              </a:rPr>
              <a:t>setzen</a:t>
            </a:r>
            <a:r>
              <a:rPr lang="en-US" sz="2800" dirty="0">
                <a:latin typeface="Arial Narrow" panose="020B0606020202030204" pitchFamily="34" charset="0"/>
              </a:rPr>
              <a:t>, </a:t>
            </a:r>
            <a:r>
              <a:rPr lang="en-US" sz="2800" dirty="0" err="1">
                <a:latin typeface="Arial Narrow" panose="020B0606020202030204" pitchFamily="34" charset="0"/>
              </a:rPr>
              <a:t>dass</a:t>
            </a:r>
            <a:r>
              <a:rPr lang="en-US" sz="2800" dirty="0">
                <a:latin typeface="Arial Narrow" panose="020B0606020202030204" pitchFamily="34" charset="0"/>
              </a:rPr>
              <a:t> </a:t>
            </a:r>
            <a:r>
              <a:rPr lang="en-US" sz="2800" dirty="0" err="1">
                <a:latin typeface="Arial Narrow" panose="020B0606020202030204" pitchFamily="34" charset="0"/>
              </a:rPr>
              <a:t>sich</a:t>
            </a:r>
            <a:r>
              <a:rPr lang="en-US" sz="2800" dirty="0">
                <a:latin typeface="Arial Narrow" panose="020B0606020202030204" pitchFamily="34" charset="0"/>
              </a:rPr>
              <a:t> die </a:t>
            </a:r>
            <a:r>
              <a:rPr lang="en-US" sz="2800" dirty="0" err="1">
                <a:latin typeface="Arial Narrow" panose="020B0606020202030204" pitchFamily="34" charset="0"/>
              </a:rPr>
              <a:t>Schwierigkeiten</a:t>
            </a:r>
            <a:r>
              <a:rPr lang="en-US" sz="2800" dirty="0">
                <a:latin typeface="Arial Narrow" panose="020B0606020202030204" pitchFamily="34" charset="0"/>
              </a:rPr>
              <a:t> </a:t>
            </a:r>
            <a:r>
              <a:rPr lang="en-US" sz="2800" dirty="0" err="1">
                <a:latin typeface="Arial Narrow" panose="020B0606020202030204" pitchFamily="34" charset="0"/>
              </a:rPr>
              <a:t>mit</a:t>
            </a:r>
            <a:r>
              <a:rPr lang="en-US" sz="2800" dirty="0">
                <a:latin typeface="Arial Narrow" panose="020B0606020202030204" pitchFamily="34" charset="0"/>
              </a:rPr>
              <a:t> der Zeit </a:t>
            </a:r>
            <a:r>
              <a:rPr lang="en-US" sz="2800" dirty="0" err="1">
                <a:latin typeface="Arial Narrow" panose="020B0606020202030204" pitchFamily="34" charset="0"/>
              </a:rPr>
              <a:t>schon</a:t>
            </a:r>
            <a:r>
              <a:rPr lang="en-US" sz="2800" dirty="0">
                <a:latin typeface="Arial Narrow" panose="020B0606020202030204" pitchFamily="34" charset="0"/>
              </a:rPr>
              <a:t> “</a:t>
            </a:r>
            <a:r>
              <a:rPr lang="en-US" sz="2800" dirty="0" err="1">
                <a:latin typeface="Arial Narrow" panose="020B0606020202030204" pitchFamily="34" charset="0"/>
              </a:rPr>
              <a:t>abschleifen</a:t>
            </a:r>
            <a:r>
              <a:rPr lang="en-US" sz="2800" dirty="0">
                <a:latin typeface="Arial Narrow" panose="020B0606020202030204" pitchFamily="34" charset="0"/>
              </a:rPr>
              <a:t>” warden, </a:t>
            </a:r>
            <a:r>
              <a:rPr lang="en-US" sz="2800" dirty="0" err="1">
                <a:latin typeface="Arial Narrow" panose="020B0606020202030204" pitchFamily="34" charset="0"/>
              </a:rPr>
              <a:t>erscheint</a:t>
            </a:r>
            <a:r>
              <a:rPr lang="en-US" sz="2800" dirty="0">
                <a:latin typeface="Arial Narrow" panose="020B0606020202030204" pitchFamily="34" charset="0"/>
              </a:rPr>
              <a:t> </a:t>
            </a:r>
            <a:r>
              <a:rPr lang="en-US" sz="2800" dirty="0" err="1">
                <a:latin typeface="Arial Narrow" panose="020B0606020202030204" pitchFamily="34" charset="0"/>
              </a:rPr>
              <a:t>hingegen</a:t>
            </a:r>
            <a:r>
              <a:rPr lang="en-US" sz="2800" dirty="0">
                <a:latin typeface="Arial Narrow" panose="020B0606020202030204" pitchFamily="34" charset="0"/>
              </a:rPr>
              <a:t> </a:t>
            </a:r>
            <a:r>
              <a:rPr lang="en-US" sz="2800" dirty="0" err="1">
                <a:latin typeface="Arial Narrow" panose="020B0606020202030204" pitchFamily="34" charset="0"/>
              </a:rPr>
              <a:t>als</a:t>
            </a:r>
            <a:r>
              <a:rPr lang="en-US" sz="2800" dirty="0">
                <a:latin typeface="Arial Narrow" panose="020B0606020202030204" pitchFamily="34" charset="0"/>
              </a:rPr>
              <a:t> </a:t>
            </a:r>
            <a:r>
              <a:rPr lang="en-US" sz="2800" dirty="0" err="1">
                <a:latin typeface="Arial Narrow" panose="020B0606020202030204" pitchFamily="34" charset="0"/>
              </a:rPr>
              <a:t>kontraproduktiv</a:t>
            </a:r>
            <a:r>
              <a:rPr lang="en-US" sz="2800" dirty="0">
                <a:latin typeface="Arial Narrow" panose="020B0606020202030204" pitchFamily="34" charset="0"/>
              </a:rPr>
              <a:t>. </a:t>
            </a:r>
            <a:r>
              <a:rPr lang="en-US" sz="2800" dirty="0" err="1">
                <a:latin typeface="Arial Narrow" panose="020B0606020202030204" pitchFamily="34" charset="0"/>
              </a:rPr>
              <a:t>Selbst</a:t>
            </a:r>
            <a:r>
              <a:rPr lang="en-US" sz="2800" dirty="0">
                <a:latin typeface="Arial Narrow" panose="020B0606020202030204" pitchFamily="34" charset="0"/>
              </a:rPr>
              <a:t> </a:t>
            </a:r>
            <a:r>
              <a:rPr lang="en-US" sz="2800" dirty="0" err="1">
                <a:latin typeface="Arial Narrow" panose="020B0606020202030204" pitchFamily="34" charset="0"/>
              </a:rPr>
              <a:t>wenn</a:t>
            </a:r>
            <a:r>
              <a:rPr lang="en-US" sz="2800" dirty="0">
                <a:latin typeface="Arial Narrow" panose="020B0606020202030204" pitchFamily="34" charset="0"/>
              </a:rPr>
              <a:t> es </a:t>
            </a:r>
            <a:r>
              <a:rPr lang="en-US" sz="2800" dirty="0" err="1">
                <a:latin typeface="Arial Narrow" panose="020B0606020202030204" pitchFamily="34" charset="0"/>
              </a:rPr>
              <a:t>Lernschritte</a:t>
            </a:r>
            <a:r>
              <a:rPr lang="en-US" sz="2800" dirty="0">
                <a:latin typeface="Arial Narrow" panose="020B0606020202030204" pitchFamily="34" charset="0"/>
              </a:rPr>
              <a:t> in </a:t>
            </a:r>
            <a:r>
              <a:rPr lang="en-US" sz="2800" dirty="0" err="1">
                <a:latin typeface="Arial Narrow" panose="020B0606020202030204" pitchFamily="34" charset="0"/>
              </a:rPr>
              <a:t>diese</a:t>
            </a:r>
            <a:r>
              <a:rPr lang="en-US" sz="2800" dirty="0">
                <a:latin typeface="Arial Narrow" panose="020B0606020202030204" pitchFamily="34" charset="0"/>
              </a:rPr>
              <a:t> </a:t>
            </a:r>
            <a:r>
              <a:rPr lang="en-US" sz="2800" dirty="0" err="1">
                <a:latin typeface="Arial Narrow" panose="020B0606020202030204" pitchFamily="34" charset="0"/>
              </a:rPr>
              <a:t>Richtung</a:t>
            </a:r>
            <a:r>
              <a:rPr lang="en-US" sz="2800" dirty="0">
                <a:latin typeface="Arial Narrow" panose="020B0606020202030204" pitchFamily="34" charset="0"/>
              </a:rPr>
              <a:t> </a:t>
            </a:r>
            <a:r>
              <a:rPr lang="en-US" sz="2800" dirty="0" err="1">
                <a:latin typeface="Arial Narrow" panose="020B0606020202030204" pitchFamily="34" charset="0"/>
              </a:rPr>
              <a:t>gibt</a:t>
            </a:r>
            <a:r>
              <a:rPr lang="en-US" sz="2800" dirty="0">
                <a:latin typeface="Arial Narrow" panose="020B0606020202030204" pitchFamily="34" charset="0"/>
              </a:rPr>
              <a:t>, so </a:t>
            </a:r>
            <a:r>
              <a:rPr lang="en-US" sz="2800" dirty="0" err="1">
                <a:latin typeface="Arial Narrow" panose="020B0606020202030204" pitchFamily="34" charset="0"/>
              </a:rPr>
              <a:t>heißt</a:t>
            </a:r>
            <a:r>
              <a:rPr lang="en-US" sz="2800" dirty="0">
                <a:latin typeface="Arial Narrow" panose="020B0606020202030204" pitchFamily="34" charset="0"/>
              </a:rPr>
              <a:t> das </a:t>
            </a:r>
            <a:r>
              <a:rPr lang="en-US" sz="2800" dirty="0" err="1">
                <a:latin typeface="Arial Narrow" panose="020B0606020202030204" pitchFamily="34" charset="0"/>
              </a:rPr>
              <a:t>nicht</a:t>
            </a:r>
            <a:r>
              <a:rPr lang="en-US" sz="2800" dirty="0">
                <a:latin typeface="Arial Narrow" panose="020B0606020202030204" pitchFamily="34" charset="0"/>
              </a:rPr>
              <a:t>, </a:t>
            </a:r>
            <a:r>
              <a:rPr lang="en-US" sz="2800" dirty="0" err="1">
                <a:latin typeface="Arial Narrow" panose="020B0606020202030204" pitchFamily="34" charset="0"/>
              </a:rPr>
              <a:t>dass</a:t>
            </a:r>
            <a:r>
              <a:rPr lang="en-US" sz="2800" dirty="0">
                <a:latin typeface="Arial Narrow" panose="020B0606020202030204" pitchFamily="34" charset="0"/>
              </a:rPr>
              <a:t> </a:t>
            </a:r>
            <a:r>
              <a:rPr lang="en-US" sz="2800" dirty="0" err="1">
                <a:latin typeface="Arial Narrow" panose="020B0606020202030204" pitchFamily="34" charset="0"/>
              </a:rPr>
              <a:t>damit</a:t>
            </a:r>
            <a:r>
              <a:rPr lang="en-US" sz="2800" dirty="0">
                <a:latin typeface="Arial Narrow" panose="020B0606020202030204" pitchFamily="34" charset="0"/>
              </a:rPr>
              <a:t> die </a:t>
            </a:r>
            <a:r>
              <a:rPr lang="en-US" sz="2800" dirty="0" err="1">
                <a:latin typeface="Arial Narrow" panose="020B0606020202030204" pitchFamily="34" charset="0"/>
              </a:rPr>
              <a:t>Möglichkeit</a:t>
            </a:r>
            <a:r>
              <a:rPr lang="en-US" sz="2800" dirty="0">
                <a:latin typeface="Arial Narrow" panose="020B0606020202030204" pitchFamily="34" charset="0"/>
              </a:rPr>
              <a:t> </a:t>
            </a:r>
            <a:r>
              <a:rPr lang="en-US" sz="2800" dirty="0" err="1">
                <a:latin typeface="Arial Narrow" panose="020B0606020202030204" pitchFamily="34" charset="0"/>
              </a:rPr>
              <a:t>einer</a:t>
            </a:r>
            <a:r>
              <a:rPr lang="en-US" sz="2800" dirty="0">
                <a:latin typeface="Arial Narrow" panose="020B0606020202030204" pitchFamily="34" charset="0"/>
              </a:rPr>
              <a:t> </a:t>
            </a:r>
            <a:r>
              <a:rPr lang="en-US" sz="2800" dirty="0" err="1">
                <a:latin typeface="Arial Narrow" panose="020B0606020202030204" pitchFamily="34" charset="0"/>
              </a:rPr>
              <a:t>Überforderung</a:t>
            </a:r>
            <a:r>
              <a:rPr lang="en-US" sz="2800" dirty="0">
                <a:latin typeface="Arial Narrow" panose="020B0606020202030204" pitchFamily="34" charset="0"/>
              </a:rPr>
              <a:t> – und </a:t>
            </a:r>
            <a:r>
              <a:rPr lang="en-US" sz="2800" dirty="0" err="1">
                <a:latin typeface="Arial Narrow" panose="020B0606020202030204" pitchFamily="34" charset="0"/>
              </a:rPr>
              <a:t>damit</a:t>
            </a:r>
            <a:r>
              <a:rPr lang="en-US" sz="2800" dirty="0">
                <a:latin typeface="Arial Narrow" panose="020B0606020202030204" pitchFamily="34" charset="0"/>
              </a:rPr>
              <a:t> von </a:t>
            </a:r>
            <a:r>
              <a:rPr lang="en-US" sz="2800" dirty="0" err="1">
                <a:latin typeface="Arial Narrow" panose="020B0606020202030204" pitchFamily="34" charset="0"/>
              </a:rPr>
              <a:t>handfesten</a:t>
            </a:r>
            <a:r>
              <a:rPr lang="en-US" sz="2800" dirty="0">
                <a:latin typeface="Arial Narrow" panose="020B0606020202030204" pitchFamily="34" charset="0"/>
              </a:rPr>
              <a:t> </a:t>
            </a:r>
            <a:r>
              <a:rPr lang="en-US" sz="2800" dirty="0" err="1">
                <a:latin typeface="Arial Narrow" panose="020B0606020202030204" pitchFamily="34" charset="0"/>
              </a:rPr>
              <a:t>Stressreaktionen</a:t>
            </a:r>
            <a:r>
              <a:rPr lang="en-US" sz="2800" dirty="0">
                <a:latin typeface="Arial Narrow" panose="020B0606020202030204" pitchFamily="34" charset="0"/>
              </a:rPr>
              <a:t> – </a:t>
            </a:r>
            <a:r>
              <a:rPr lang="en-US" sz="2800" dirty="0" err="1">
                <a:latin typeface="Arial Narrow" panose="020B0606020202030204" pitchFamily="34" charset="0"/>
              </a:rPr>
              <a:t>unterbunden</a:t>
            </a:r>
            <a:r>
              <a:rPr lang="en-US" sz="2800" dirty="0">
                <a:latin typeface="Arial Narrow" panose="020B0606020202030204" pitchFamily="34" charset="0"/>
              </a:rPr>
              <a:t> </a:t>
            </a:r>
            <a:r>
              <a:rPr lang="en-US" sz="2800" dirty="0" err="1">
                <a:latin typeface="Arial Narrow" panose="020B0606020202030204" pitchFamily="34" charset="0"/>
              </a:rPr>
              <a:t>würde</a:t>
            </a:r>
            <a:r>
              <a:rPr lang="en-US" sz="2800" dirty="0">
                <a:latin typeface="Arial Narrow" panose="020B0606020202030204" pitchFamily="34" charset="0"/>
              </a:rPr>
              <a:t>.</a:t>
            </a:r>
          </a:p>
          <a:p>
            <a:pPr algn="ctr"/>
            <a:r>
              <a:rPr lang="en-US" sz="2800" dirty="0">
                <a:latin typeface="Arial Narrow" panose="020B0606020202030204" pitchFamily="34" charset="0"/>
              </a:rPr>
              <a:t>Die Person </a:t>
            </a:r>
            <a:r>
              <a:rPr lang="en-US" sz="2800" dirty="0" err="1">
                <a:latin typeface="Arial Narrow" panose="020B0606020202030204" pitchFamily="34" charset="0"/>
              </a:rPr>
              <a:t>selbst</a:t>
            </a:r>
            <a:r>
              <a:rPr lang="en-US" sz="2800" dirty="0">
                <a:latin typeface="Arial Narrow" panose="020B0606020202030204" pitchFamily="34" charset="0"/>
              </a:rPr>
              <a:t> in die </a:t>
            </a:r>
            <a:r>
              <a:rPr lang="en-US" sz="2800" dirty="0" err="1">
                <a:latin typeface="Arial Narrow" panose="020B0606020202030204" pitchFamily="34" charset="0"/>
              </a:rPr>
              <a:t>Routinen</a:t>
            </a:r>
            <a:r>
              <a:rPr lang="en-US" sz="2800" dirty="0">
                <a:latin typeface="Arial Narrow" panose="020B0606020202030204" pitchFamily="34" charset="0"/>
              </a:rPr>
              <a:t> </a:t>
            </a:r>
            <a:r>
              <a:rPr lang="en-US" sz="2800" dirty="0" err="1">
                <a:latin typeface="Arial Narrow" panose="020B0606020202030204" pitchFamily="34" charset="0"/>
              </a:rPr>
              <a:t>zur</a:t>
            </a:r>
            <a:r>
              <a:rPr lang="en-US" sz="2800" dirty="0">
                <a:latin typeface="Arial Narrow" panose="020B0606020202030204" pitchFamily="34" charset="0"/>
              </a:rPr>
              <a:t> </a:t>
            </a:r>
            <a:r>
              <a:rPr lang="en-US" sz="2800" dirty="0" err="1">
                <a:latin typeface="Arial Narrow" panose="020B0606020202030204" pitchFamily="34" charset="0"/>
              </a:rPr>
              <a:t>Stressvermeidung</a:t>
            </a:r>
            <a:r>
              <a:rPr lang="en-US" sz="2800" dirty="0">
                <a:latin typeface="Arial Narrow" panose="020B0606020202030204" pitchFamily="34" charset="0"/>
              </a:rPr>
              <a:t> </a:t>
            </a:r>
            <a:r>
              <a:rPr lang="en-US" sz="2800" dirty="0" err="1">
                <a:latin typeface="Arial Narrow" panose="020B0606020202030204" pitchFamily="34" charset="0"/>
              </a:rPr>
              <a:t>einzubinden</a:t>
            </a:r>
            <a:r>
              <a:rPr lang="en-US" sz="2800" dirty="0">
                <a:latin typeface="Arial Narrow" panose="020B0606020202030204" pitchFamily="34" charset="0"/>
              </a:rPr>
              <a:t> (</a:t>
            </a:r>
            <a:r>
              <a:rPr lang="en-US" sz="2800" dirty="0" err="1">
                <a:latin typeface="Arial Narrow" panose="020B0606020202030204" pitchFamily="34" charset="0"/>
              </a:rPr>
              <a:t>etwa</a:t>
            </a:r>
            <a:r>
              <a:rPr lang="en-US" sz="2800" dirty="0">
                <a:latin typeface="Arial Narrow" panose="020B0606020202030204" pitchFamily="34" charset="0"/>
              </a:rPr>
              <a:t> </a:t>
            </a:r>
            <a:r>
              <a:rPr lang="en-US" sz="2800" dirty="0" err="1">
                <a:latin typeface="Arial Narrow" panose="020B0606020202030204" pitchFamily="34" charset="0"/>
              </a:rPr>
              <a:t>anhand</a:t>
            </a:r>
            <a:r>
              <a:rPr lang="en-US" sz="2800" dirty="0">
                <a:latin typeface="Arial Narrow" panose="020B0606020202030204" pitchFamily="34" charset="0"/>
              </a:rPr>
              <a:t> des </a:t>
            </a:r>
            <a:r>
              <a:rPr lang="en-US" sz="2800" dirty="0" err="1">
                <a:latin typeface="Arial Narrow" panose="020B0606020202030204" pitchFamily="34" charset="0"/>
              </a:rPr>
              <a:t>Führens</a:t>
            </a:r>
            <a:r>
              <a:rPr lang="en-US" sz="2800" dirty="0">
                <a:latin typeface="Arial Narrow" panose="020B0606020202030204" pitchFamily="34" charset="0"/>
              </a:rPr>
              <a:t> </a:t>
            </a:r>
            <a:r>
              <a:rPr lang="en-US" sz="2800" dirty="0" err="1">
                <a:latin typeface="Arial Narrow" panose="020B0606020202030204" pitchFamily="34" charset="0"/>
              </a:rPr>
              <a:t>eigener</a:t>
            </a:r>
            <a:r>
              <a:rPr lang="en-US" sz="2800" dirty="0">
                <a:latin typeface="Arial Narrow" panose="020B0606020202030204" pitchFamily="34" charset="0"/>
              </a:rPr>
              <a:t> </a:t>
            </a:r>
            <a:r>
              <a:rPr lang="en-US" sz="2800" dirty="0" err="1">
                <a:latin typeface="Arial Narrow" panose="020B0606020202030204" pitchFamily="34" charset="0"/>
              </a:rPr>
              <a:t>Checklisten</a:t>
            </a:r>
            <a:r>
              <a:rPr lang="en-US" sz="2800" dirty="0">
                <a:latin typeface="Arial Narrow" panose="020B0606020202030204" pitchFamily="34" charset="0"/>
              </a:rPr>
              <a:t>, von “</a:t>
            </a:r>
            <a:r>
              <a:rPr lang="en-US" sz="2800" dirty="0" err="1">
                <a:latin typeface="Arial Narrow" panose="020B0606020202030204" pitchFamily="34" charset="0"/>
              </a:rPr>
              <a:t>Remindern</a:t>
            </a:r>
            <a:r>
              <a:rPr lang="en-US" sz="2800" dirty="0">
                <a:latin typeface="Arial Narrow" panose="020B0606020202030204" pitchFamily="34" charset="0"/>
              </a:rPr>
              <a:t>” für </a:t>
            </a:r>
            <a:r>
              <a:rPr lang="en-US" sz="2800" dirty="0" err="1">
                <a:latin typeface="Arial Narrow" panose="020B0606020202030204" pitchFamily="34" charset="0"/>
              </a:rPr>
              <a:t>Entlastungsphasen</a:t>
            </a:r>
            <a:r>
              <a:rPr lang="en-US" sz="2800" dirty="0">
                <a:latin typeface="Arial Narrow" panose="020B0606020202030204" pitchFamily="34" charset="0"/>
              </a:rPr>
              <a:t> </a:t>
            </a:r>
            <a:r>
              <a:rPr lang="en-US" sz="2800" dirty="0" err="1">
                <a:latin typeface="Arial Narrow" panose="020B0606020202030204" pitchFamily="34" charset="0"/>
              </a:rPr>
              <a:t>usw</a:t>
            </a:r>
            <a:r>
              <a:rPr lang="en-US" sz="2800" dirty="0">
                <a:latin typeface="Arial Narrow" panose="020B0606020202030204" pitchFamily="34" charset="0"/>
              </a:rPr>
              <a:t>.) </a:t>
            </a:r>
            <a:r>
              <a:rPr lang="en-US" sz="2800" dirty="0" err="1">
                <a:latin typeface="Arial Narrow" panose="020B0606020202030204" pitchFamily="34" charset="0"/>
              </a:rPr>
              <a:t>ist</a:t>
            </a:r>
            <a:r>
              <a:rPr lang="en-US" sz="2800" dirty="0">
                <a:latin typeface="Arial Narrow" panose="020B0606020202030204" pitchFamily="34" charset="0"/>
              </a:rPr>
              <a:t> </a:t>
            </a:r>
            <a:r>
              <a:rPr lang="en-US" sz="2800" dirty="0" err="1">
                <a:latin typeface="Arial Narrow" panose="020B0606020202030204" pitchFamily="34" charset="0"/>
              </a:rPr>
              <a:t>hingegen</a:t>
            </a:r>
            <a:r>
              <a:rPr lang="en-US" sz="2800" dirty="0">
                <a:latin typeface="Arial Narrow" panose="020B0606020202030204" pitchFamily="34" charset="0"/>
              </a:rPr>
              <a:t> </a:t>
            </a:r>
            <a:r>
              <a:rPr lang="en-US" sz="2800" dirty="0" err="1">
                <a:latin typeface="Arial Narrow" panose="020B0606020202030204" pitchFamily="34" charset="0"/>
              </a:rPr>
              <a:t>sehr</a:t>
            </a:r>
            <a:r>
              <a:rPr lang="en-US" sz="2800" dirty="0">
                <a:latin typeface="Arial Narrow" panose="020B0606020202030204" pitchFamily="34" charset="0"/>
              </a:rPr>
              <a:t> </a:t>
            </a:r>
            <a:r>
              <a:rPr lang="en-US" sz="2800" dirty="0" err="1">
                <a:latin typeface="Arial Narrow" panose="020B0606020202030204" pitchFamily="34" charset="0"/>
              </a:rPr>
              <a:t>wohl</a:t>
            </a:r>
            <a:r>
              <a:rPr lang="en-US" sz="2800" dirty="0">
                <a:latin typeface="Arial Narrow" panose="020B0606020202030204" pitchFamily="34" charset="0"/>
              </a:rPr>
              <a:t> </a:t>
            </a:r>
            <a:r>
              <a:rPr lang="en-US" sz="2800" dirty="0" err="1">
                <a:latin typeface="Arial Narrow" panose="020B0606020202030204" pitchFamily="34" charset="0"/>
              </a:rPr>
              <a:t>möglich</a:t>
            </a:r>
            <a:r>
              <a:rPr lang="en-US" sz="2800" dirty="0">
                <a:latin typeface="Arial Narrow" panose="020B0606020202030204" pitchFamily="34" charset="0"/>
              </a:rPr>
              <a:t>.</a:t>
            </a:r>
            <a:endParaRPr lang="en-GB" sz="2800" dirty="0">
              <a:latin typeface="Arial Narrow" panose="020B0606020202030204" pitchFamily="34" charset="0"/>
            </a:endParaRPr>
          </a:p>
        </p:txBody>
      </p:sp>
    </p:spTree>
    <p:extLst>
      <p:ext uri="{BB962C8B-B14F-4D97-AF65-F5344CB8AC3E}">
        <p14:creationId xmlns:p14="http://schemas.microsoft.com/office/powerpoint/2010/main" val="25662138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28</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fontAlgn="base"/>
            <a:r>
              <a:rPr lang="en-US" sz="3200" dirty="0" err="1">
                <a:latin typeface="Arial Narrow" panose="020B0606020202030204" pitchFamily="34" charset="0"/>
              </a:rPr>
              <a:t>Sehen</a:t>
            </a:r>
            <a:r>
              <a:rPr lang="en-US" sz="3200" dirty="0">
                <a:latin typeface="Arial Narrow" panose="020B0606020202030204" pitchFamily="34" charset="0"/>
              </a:rPr>
              <a:t> Sie </a:t>
            </a:r>
            <a:r>
              <a:rPr lang="en-US" sz="3200" dirty="0" err="1">
                <a:latin typeface="Arial Narrow" panose="020B0606020202030204" pitchFamily="34" charset="0"/>
              </a:rPr>
              <a:t>sich</a:t>
            </a:r>
            <a:r>
              <a:rPr lang="en-US" sz="3200" dirty="0">
                <a:latin typeface="Arial Narrow" panose="020B0606020202030204" pitchFamily="34" charset="0"/>
              </a:rPr>
              <a:t> das </a:t>
            </a:r>
            <a:r>
              <a:rPr lang="en-US" sz="3200" dirty="0" err="1">
                <a:latin typeface="Arial Narrow" panose="020B0606020202030204" pitchFamily="34" charset="0"/>
              </a:rPr>
              <a:t>folgende</a:t>
            </a:r>
            <a:r>
              <a:rPr lang="en-US" sz="3200" dirty="0">
                <a:latin typeface="Arial Narrow" panose="020B0606020202030204" pitchFamily="34" charset="0"/>
              </a:rPr>
              <a:t> Video an. </a:t>
            </a:r>
            <a:r>
              <a:rPr lang="en-US" sz="3200" dirty="0" err="1">
                <a:latin typeface="Arial Narrow" panose="020B0606020202030204" pitchFamily="34" charset="0"/>
              </a:rPr>
              <a:t>Hier</a:t>
            </a:r>
            <a:r>
              <a:rPr lang="en-US" sz="3200" dirty="0">
                <a:latin typeface="Arial Narrow" panose="020B0606020202030204" pitchFamily="34" charset="0"/>
              </a:rPr>
              <a:t> </a:t>
            </a:r>
            <a:r>
              <a:rPr lang="en-US" sz="3200" dirty="0" err="1">
                <a:latin typeface="Arial Narrow" panose="020B0606020202030204" pitchFamily="34" charset="0"/>
              </a:rPr>
              <a:t>wird</a:t>
            </a:r>
            <a:r>
              <a:rPr lang="en-US" sz="3200" dirty="0">
                <a:latin typeface="Arial Narrow" panose="020B0606020202030204" pitchFamily="34" charset="0"/>
              </a:rPr>
              <a:t> </a:t>
            </a:r>
            <a:r>
              <a:rPr lang="en-US" sz="3200" dirty="0" err="1">
                <a:latin typeface="Arial Narrow" panose="020B0606020202030204" pitchFamily="34" charset="0"/>
              </a:rPr>
              <a:t>einiges</a:t>
            </a:r>
            <a:r>
              <a:rPr lang="en-US" sz="3200" dirty="0">
                <a:latin typeface="Arial Narrow" panose="020B0606020202030204" pitchFamily="34" charset="0"/>
              </a:rPr>
              <a:t> des </a:t>
            </a:r>
            <a:r>
              <a:rPr lang="en-US" sz="3200" dirty="0" err="1">
                <a:latin typeface="Arial Narrow" panose="020B0606020202030204" pitchFamily="34" charset="0"/>
              </a:rPr>
              <a:t>bisher</a:t>
            </a:r>
            <a:r>
              <a:rPr lang="en-US" sz="3200" dirty="0">
                <a:latin typeface="Arial Narrow" panose="020B0606020202030204" pitchFamily="34" charset="0"/>
              </a:rPr>
              <a:t> </a:t>
            </a:r>
            <a:r>
              <a:rPr lang="en-US" sz="3200" dirty="0" err="1">
                <a:latin typeface="Arial Narrow" panose="020B0606020202030204" pitchFamily="34" charset="0"/>
              </a:rPr>
              <a:t>Gesagten</a:t>
            </a:r>
            <a:r>
              <a:rPr lang="en-US" sz="3200" dirty="0">
                <a:latin typeface="Arial Narrow" panose="020B0606020202030204" pitchFamily="34" charset="0"/>
              </a:rPr>
              <a:t> </a:t>
            </a:r>
            <a:r>
              <a:rPr lang="en-US" sz="3200" dirty="0" err="1">
                <a:latin typeface="Arial Narrow" panose="020B0606020202030204" pitchFamily="34" charset="0"/>
              </a:rPr>
              <a:t>praktisch</a:t>
            </a:r>
            <a:r>
              <a:rPr lang="en-US" sz="3200" dirty="0">
                <a:latin typeface="Arial Narrow" panose="020B0606020202030204" pitchFamily="34" charset="0"/>
              </a:rPr>
              <a:t> </a:t>
            </a:r>
            <a:r>
              <a:rPr lang="en-US" sz="3200" dirty="0" err="1">
                <a:latin typeface="Arial Narrow" panose="020B0606020202030204" pitchFamily="34" charset="0"/>
              </a:rPr>
              <a:t>umgesetzt</a:t>
            </a:r>
            <a:r>
              <a:rPr lang="en-US" sz="3200" dirty="0">
                <a:latin typeface="Arial Narrow" panose="020B0606020202030204" pitchFamily="34" charset="0"/>
              </a:rPr>
              <a:t>:</a:t>
            </a:r>
          </a:p>
          <a:p>
            <a:pPr algn="ctr" fontAlgn="base"/>
            <a:r>
              <a:rPr lang="en-US" sz="2800" dirty="0">
                <a:latin typeface="Arial Narrow" panose="020B0606020202030204" pitchFamily="34" charset="0"/>
                <a:hlinkClick r:id="rId2">
                  <a:extLst>
                    <a:ext uri="{A12FA001-AC4F-418D-AE19-62706E023703}">
                      <ahyp:hlinkClr xmlns:ahyp="http://schemas.microsoft.com/office/drawing/2018/hyperlinkcolor" val="tx"/>
                    </a:ext>
                  </a:extLst>
                </a:hlinkClick>
              </a:rPr>
              <a:t>https://www.ocali.org/project/employee_with_asd</a:t>
            </a:r>
            <a:r>
              <a:rPr lang="el-GR" sz="2800" dirty="0">
                <a:latin typeface="Arial Narrow" panose="020B0606020202030204" pitchFamily="34" charset="0"/>
              </a:rPr>
              <a:t> </a:t>
            </a:r>
            <a:endParaRPr lang="de-AT" sz="2800" dirty="0">
              <a:latin typeface="Arial Narrow" panose="020B0606020202030204" pitchFamily="34" charset="0"/>
            </a:endParaRPr>
          </a:p>
          <a:p>
            <a:pPr algn="ctr" fontAlgn="base"/>
            <a:endParaRPr lang="de-AT" sz="2800" dirty="0">
              <a:latin typeface="Arial Narrow" panose="020B0606020202030204" pitchFamily="34" charset="0"/>
            </a:endParaRPr>
          </a:p>
          <a:p>
            <a:pPr algn="ctr" fontAlgn="base"/>
            <a:r>
              <a:rPr lang="en-GB" sz="1000" dirty="0">
                <a:solidFill>
                  <a:srgbClr val="0F1111"/>
                </a:solidFill>
                <a:latin typeface="Arial" panose="020B0604020202020204" pitchFamily="34" charset="0"/>
              </a:rPr>
              <a:t>Ohio </a:t>
            </a:r>
            <a:r>
              <a:rPr lang="en-GB" sz="1000" dirty="0" err="1">
                <a:solidFill>
                  <a:srgbClr val="0F1111"/>
                </a:solidFill>
                <a:latin typeface="Arial" panose="020B0604020202020204" pitchFamily="34" charset="0"/>
              </a:rPr>
              <a:t>Center</a:t>
            </a:r>
            <a:r>
              <a:rPr lang="en-GB" sz="1000" dirty="0">
                <a:solidFill>
                  <a:srgbClr val="0F1111"/>
                </a:solidFill>
                <a:latin typeface="Arial" panose="020B0604020202020204" pitchFamily="34" charset="0"/>
              </a:rPr>
              <a:t> for Autism and Low Incidence (OCALI), USA</a:t>
            </a:r>
            <a:endParaRPr lang="en-GB" sz="1000" dirty="0"/>
          </a:p>
        </p:txBody>
      </p:sp>
    </p:spTree>
    <p:extLst>
      <p:ext uri="{BB962C8B-B14F-4D97-AF65-F5344CB8AC3E}">
        <p14:creationId xmlns:p14="http://schemas.microsoft.com/office/powerpoint/2010/main" val="39199129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29</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8" y="681036"/>
            <a:ext cx="2526439" cy="1009651"/>
          </a:xfrm>
          <a:prstGeom prst="rect">
            <a:avLst/>
          </a:prstGeom>
          <a:solidFill>
            <a:srgbClr val="DEEBF8"/>
          </a:solidFill>
          <a:ln>
            <a:noFill/>
          </a:ln>
        </p:spPr>
        <p:txBody>
          <a:bodyPr spcFirstLastPara="1" wrap="square" lIns="121900" tIns="60933" rIns="121900" bIns="60933" anchor="ctr" anchorCtr="0">
            <a:noAutofit/>
          </a:bodyPr>
          <a:lstStyle/>
          <a:p>
            <a:r>
              <a:rPr lang="en-GB" sz="4000" b="1" dirty="0">
                <a:solidFill>
                  <a:prstClr val="black"/>
                </a:solidFill>
                <a:latin typeface="Arial Narrow" panose="020B0606020202030204" pitchFamily="34" charset="0"/>
              </a:rPr>
              <a:t>Reflexion 1</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457200" indent="-457200" algn="just" fontAlgn="base">
              <a:buFont typeface="Arial" panose="020B0604020202020204" pitchFamily="34" charset="0"/>
              <a:buChar char="•"/>
            </a:pPr>
            <a:r>
              <a:rPr lang="en-US" sz="3200" dirty="0">
                <a:latin typeface="Arial Narrow" panose="020B0606020202030204" pitchFamily="34" charset="0"/>
              </a:rPr>
              <a:t>Was </a:t>
            </a:r>
            <a:r>
              <a:rPr lang="en-US" sz="3200" dirty="0" err="1">
                <a:latin typeface="Arial Narrow" panose="020B0606020202030204" pitchFamily="34" charset="0"/>
              </a:rPr>
              <a:t>halten</a:t>
            </a:r>
            <a:r>
              <a:rPr lang="en-US" sz="3200" dirty="0">
                <a:latin typeface="Arial Narrow" panose="020B0606020202030204" pitchFamily="34" charset="0"/>
              </a:rPr>
              <a:t> Sie von den </a:t>
            </a:r>
            <a:r>
              <a:rPr lang="en-US" sz="3200" dirty="0" err="1">
                <a:latin typeface="Arial Narrow" panose="020B0606020202030204" pitchFamily="34" charset="0"/>
              </a:rPr>
              <a:t>im</a:t>
            </a:r>
            <a:r>
              <a:rPr lang="en-US" sz="3200" dirty="0">
                <a:latin typeface="Arial Narrow" panose="020B0606020202030204" pitchFamily="34" charset="0"/>
              </a:rPr>
              <a:t> Video </a:t>
            </a:r>
            <a:r>
              <a:rPr lang="en-US" sz="3200" dirty="0" err="1">
                <a:latin typeface="Arial Narrow" panose="020B0606020202030204" pitchFamily="34" charset="0"/>
              </a:rPr>
              <a:t>vorgeschlagenen</a:t>
            </a:r>
            <a:r>
              <a:rPr lang="en-US" sz="3200" dirty="0">
                <a:latin typeface="Arial Narrow" panose="020B0606020202030204" pitchFamily="34" charset="0"/>
              </a:rPr>
              <a:t> </a:t>
            </a:r>
            <a:r>
              <a:rPr lang="en-US" sz="3200" dirty="0" err="1">
                <a:latin typeface="Arial Narrow" panose="020B0606020202030204" pitchFamily="34" charset="0"/>
              </a:rPr>
              <a:t>Eingriffen</a:t>
            </a:r>
            <a:r>
              <a:rPr lang="en-US" sz="3200" dirty="0">
                <a:latin typeface="Arial Narrow" panose="020B0606020202030204" pitchFamily="34" charset="0"/>
              </a:rPr>
              <a:t> und </a:t>
            </a:r>
            <a:r>
              <a:rPr lang="en-US" sz="3200" dirty="0" err="1">
                <a:latin typeface="Arial Narrow" panose="020B0606020202030204" pitchFamily="34" charset="0"/>
              </a:rPr>
              <a:t>Anpassungen</a:t>
            </a:r>
            <a:r>
              <a:rPr lang="en-US" sz="3200" dirty="0">
                <a:latin typeface="Arial Narrow" panose="020B0606020202030204" pitchFamily="34" charset="0"/>
              </a:rPr>
              <a:t>? </a:t>
            </a:r>
          </a:p>
          <a:p>
            <a:pPr marL="457200" indent="-457200" algn="just" fontAlgn="base">
              <a:buFont typeface="Arial" panose="020B0604020202020204" pitchFamily="34" charset="0"/>
              <a:buChar char="•"/>
            </a:pPr>
            <a:r>
              <a:rPr lang="en-US" sz="3200" dirty="0" err="1">
                <a:latin typeface="Arial Narrow" panose="020B0606020202030204" pitchFamily="34" charset="0"/>
              </a:rPr>
              <a:t>Wären</a:t>
            </a:r>
            <a:r>
              <a:rPr lang="en-US" sz="3200" dirty="0">
                <a:latin typeface="Arial Narrow" panose="020B0606020202030204" pitchFamily="34" charset="0"/>
              </a:rPr>
              <a:t> </a:t>
            </a:r>
            <a:r>
              <a:rPr lang="en-US" sz="3200" dirty="0" err="1">
                <a:latin typeface="Arial Narrow" panose="020B0606020202030204" pitchFamily="34" charset="0"/>
              </a:rPr>
              <a:t>einige</a:t>
            </a:r>
            <a:r>
              <a:rPr lang="en-US" sz="3200" dirty="0">
                <a:latin typeface="Arial Narrow" panose="020B0606020202030204" pitchFamily="34" charset="0"/>
              </a:rPr>
              <a:t> </a:t>
            </a:r>
            <a:r>
              <a:rPr lang="en-US" sz="3200" dirty="0" err="1">
                <a:latin typeface="Arial Narrow" panose="020B0606020202030204" pitchFamily="34" charset="0"/>
              </a:rPr>
              <a:t>davon</a:t>
            </a:r>
            <a:r>
              <a:rPr lang="en-US" sz="3200" dirty="0">
                <a:latin typeface="Arial Narrow" panose="020B0606020202030204" pitchFamily="34" charset="0"/>
              </a:rPr>
              <a:t> </a:t>
            </a:r>
            <a:r>
              <a:rPr lang="en-US" sz="3200" dirty="0" err="1">
                <a:latin typeface="Arial Narrow" panose="020B0606020202030204" pitchFamily="34" charset="0"/>
              </a:rPr>
              <a:t>auch</a:t>
            </a:r>
            <a:r>
              <a:rPr lang="en-US" sz="3200" dirty="0">
                <a:latin typeface="Arial Narrow" panose="020B0606020202030204" pitchFamily="34" charset="0"/>
              </a:rPr>
              <a:t> für </a:t>
            </a:r>
            <a:r>
              <a:rPr lang="en-US" sz="3200" dirty="0" err="1">
                <a:latin typeface="Arial Narrow" panose="020B0606020202030204" pitchFamily="34" charset="0"/>
              </a:rPr>
              <a:t>Ihr</a:t>
            </a:r>
            <a:r>
              <a:rPr lang="en-US" sz="3200" dirty="0">
                <a:latin typeface="Arial Narrow" panose="020B0606020202030204" pitchFamily="34" charset="0"/>
              </a:rPr>
              <a:t> </a:t>
            </a:r>
            <a:r>
              <a:rPr lang="en-US" sz="3200" dirty="0" err="1">
                <a:latin typeface="Arial Narrow" panose="020B0606020202030204" pitchFamily="34" charset="0"/>
              </a:rPr>
              <a:t>eigenes</a:t>
            </a:r>
            <a:r>
              <a:rPr lang="en-US" sz="3200" dirty="0">
                <a:latin typeface="Arial Narrow" panose="020B0606020202030204" pitchFamily="34" charset="0"/>
              </a:rPr>
              <a:t> </a:t>
            </a:r>
            <a:r>
              <a:rPr lang="en-US" sz="3200" dirty="0" err="1">
                <a:latin typeface="Arial Narrow" panose="020B0606020202030204" pitchFamily="34" charset="0"/>
              </a:rPr>
              <a:t>Arbeitsumfeld</a:t>
            </a:r>
            <a:r>
              <a:rPr lang="en-US" sz="3200" dirty="0">
                <a:latin typeface="Arial Narrow" panose="020B0606020202030204" pitchFamily="34" charset="0"/>
              </a:rPr>
              <a:t> </a:t>
            </a:r>
            <a:r>
              <a:rPr lang="en-US" sz="3200" dirty="0" err="1">
                <a:latin typeface="Arial Narrow" panose="020B0606020202030204" pitchFamily="34" charset="0"/>
              </a:rPr>
              <a:t>denkbar</a:t>
            </a:r>
            <a:r>
              <a:rPr lang="en-US" sz="3200" dirty="0">
                <a:latin typeface="Arial Narrow" panose="020B0606020202030204" pitchFamily="34" charset="0"/>
              </a:rPr>
              <a:t>? </a:t>
            </a:r>
          </a:p>
        </p:txBody>
      </p:sp>
    </p:spTree>
    <p:extLst>
      <p:ext uri="{BB962C8B-B14F-4D97-AF65-F5344CB8AC3E}">
        <p14:creationId xmlns:p14="http://schemas.microsoft.com/office/powerpoint/2010/main" val="1374744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3</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556748"/>
            <a:ext cx="2743200" cy="1009651"/>
          </a:xfrm>
          <a:prstGeom prst="rect">
            <a:avLst/>
          </a:prstGeom>
          <a:solidFill>
            <a:srgbClr val="FFF2CC"/>
          </a:solidFill>
          <a:ln>
            <a:noFill/>
          </a:ln>
        </p:spPr>
        <p:txBody>
          <a:bodyPr spcFirstLastPara="1" wrap="square" lIns="121900" tIns="60933" rIns="121900" bIns="60933" anchor="ctr" anchorCtr="0">
            <a:noAutofit/>
          </a:bodyPr>
          <a:lstStyle/>
          <a:p>
            <a:pPr algn="ctr" defTabSz="685800"/>
            <a:r>
              <a:rPr lang="en-GB" sz="4000" b="1" dirty="0" err="1">
                <a:solidFill>
                  <a:prstClr val="black"/>
                </a:solidFill>
                <a:latin typeface="Arial Narrow" panose="020B0606020202030204" pitchFamily="34" charset="0"/>
              </a:rPr>
              <a:t>Ziel</a:t>
            </a:r>
            <a:endParaRPr lang="en-GB" sz="4000" b="1" dirty="0">
              <a:solidFill>
                <a:prstClr val="black"/>
              </a:solidFill>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fontAlgn="base"/>
            <a:r>
              <a:rPr lang="en-US" sz="3600" b="1" dirty="0">
                <a:solidFill>
                  <a:srgbClr val="241E4E"/>
                </a:solidFill>
                <a:latin typeface="Arial Narrow" panose="020B0606020202030204" pitchFamily="34" charset="0"/>
              </a:rPr>
              <a:t>Modul 5: </a:t>
            </a:r>
            <a:r>
              <a:rPr lang="en-US" sz="3600" b="1" dirty="0" err="1">
                <a:solidFill>
                  <a:srgbClr val="241E4E"/>
                </a:solidFill>
                <a:latin typeface="Arial Narrow" panose="020B0606020202030204" pitchFamily="34" charset="0"/>
              </a:rPr>
              <a:t>Einstellungen</a:t>
            </a:r>
            <a:r>
              <a:rPr lang="en-US" sz="3600" b="1" dirty="0">
                <a:solidFill>
                  <a:srgbClr val="241E4E"/>
                </a:solidFill>
                <a:latin typeface="Arial Narrow" panose="020B0606020202030204" pitchFamily="34" charset="0"/>
              </a:rPr>
              <a:t> und </a:t>
            </a:r>
            <a:r>
              <a:rPr lang="en-US" sz="3600" b="1" dirty="0" err="1">
                <a:solidFill>
                  <a:srgbClr val="241E4E"/>
                </a:solidFill>
                <a:latin typeface="Arial Narrow" panose="020B0606020202030204" pitchFamily="34" charset="0"/>
              </a:rPr>
              <a:t>Verhaltensmuster</a:t>
            </a:r>
            <a:r>
              <a:rPr lang="en-US" sz="3600" b="1" dirty="0">
                <a:solidFill>
                  <a:srgbClr val="241E4E"/>
                </a:solidFill>
                <a:latin typeface="Arial Narrow" panose="020B0606020202030204" pitchFamily="34" charset="0"/>
              </a:rPr>
              <a:t> </a:t>
            </a:r>
            <a:r>
              <a:rPr lang="en-US" sz="3600" b="1" dirty="0" err="1">
                <a:solidFill>
                  <a:srgbClr val="241E4E"/>
                </a:solidFill>
                <a:latin typeface="Arial Narrow" panose="020B0606020202030204" pitchFamily="34" charset="0"/>
              </a:rPr>
              <a:t>im</a:t>
            </a:r>
            <a:r>
              <a:rPr lang="en-US" sz="3600" b="1" dirty="0">
                <a:solidFill>
                  <a:srgbClr val="241E4E"/>
                </a:solidFill>
                <a:latin typeface="Arial Narrow" panose="020B0606020202030204" pitchFamily="34" charset="0"/>
              </a:rPr>
              <a:t> </a:t>
            </a:r>
            <a:r>
              <a:rPr lang="en-US" sz="3600" b="1" dirty="0" err="1">
                <a:solidFill>
                  <a:srgbClr val="241E4E"/>
                </a:solidFill>
                <a:latin typeface="Arial Narrow" panose="020B0606020202030204" pitchFamily="34" charset="0"/>
              </a:rPr>
              <a:t>profesionellen</a:t>
            </a:r>
            <a:r>
              <a:rPr lang="en-US" sz="3600" b="1" dirty="0">
                <a:solidFill>
                  <a:srgbClr val="241E4E"/>
                </a:solidFill>
                <a:latin typeface="Arial Narrow" panose="020B0606020202030204" pitchFamily="34" charset="0"/>
              </a:rPr>
              <a:t> </a:t>
            </a:r>
            <a:r>
              <a:rPr lang="en-US" sz="3600" b="1" dirty="0" err="1">
                <a:solidFill>
                  <a:srgbClr val="241E4E"/>
                </a:solidFill>
                <a:latin typeface="Arial Narrow" panose="020B0606020202030204" pitchFamily="34" charset="0"/>
              </a:rPr>
              <a:t>Umgang</a:t>
            </a:r>
            <a:r>
              <a:rPr lang="en-US" sz="3600" b="1" dirty="0">
                <a:solidFill>
                  <a:srgbClr val="241E4E"/>
                </a:solidFill>
                <a:latin typeface="Arial Narrow" panose="020B0606020202030204" pitchFamily="34" charset="0"/>
              </a:rPr>
              <a:t> </a:t>
            </a:r>
            <a:r>
              <a:rPr lang="en-US" sz="3600" b="1" dirty="0" err="1">
                <a:solidFill>
                  <a:srgbClr val="241E4E"/>
                </a:solidFill>
                <a:latin typeface="Arial Narrow" panose="020B0606020202030204" pitchFamily="34" charset="0"/>
              </a:rPr>
              <a:t>mit</a:t>
            </a:r>
            <a:r>
              <a:rPr lang="en-US" sz="3600" b="1" dirty="0">
                <a:solidFill>
                  <a:srgbClr val="241E4E"/>
                </a:solidFill>
                <a:latin typeface="Arial Narrow" panose="020B0606020202030204" pitchFamily="34" charset="0"/>
              </a:rPr>
              <a:t> Menschen </a:t>
            </a:r>
            <a:r>
              <a:rPr lang="en-US" sz="3600" b="1" dirty="0" err="1">
                <a:solidFill>
                  <a:srgbClr val="241E4E"/>
                </a:solidFill>
                <a:latin typeface="Arial Narrow" panose="020B0606020202030204" pitchFamily="34" charset="0"/>
              </a:rPr>
              <a:t>mit</a:t>
            </a:r>
            <a:r>
              <a:rPr lang="en-US" sz="3600" b="1" dirty="0">
                <a:solidFill>
                  <a:srgbClr val="241E4E"/>
                </a:solidFill>
                <a:latin typeface="Arial Narrow" panose="020B0606020202030204" pitchFamily="34" charset="0"/>
              </a:rPr>
              <a:t> ASS</a:t>
            </a:r>
          </a:p>
          <a:p>
            <a:pPr marL="342900" indent="-342900" fontAlgn="base">
              <a:buFont typeface="Arial" panose="020B0604020202020204" pitchFamily="34" charset="0"/>
              <a:buChar char="•"/>
            </a:pPr>
            <a:endParaRPr lang="en-US" sz="2800" dirty="0">
              <a:solidFill>
                <a:srgbClr val="241E4E"/>
              </a:solidFill>
              <a:latin typeface="Arial Narrow" panose="020B0606020202030204" pitchFamily="34" charset="0"/>
            </a:endParaRPr>
          </a:p>
          <a:p>
            <a:pPr algn="just" fontAlgn="base">
              <a:lnSpc>
                <a:spcPct val="150000"/>
              </a:lnSpc>
            </a:pPr>
            <a:r>
              <a:rPr lang="en-US" sz="2800" dirty="0" err="1">
                <a:solidFill>
                  <a:srgbClr val="241E4E"/>
                </a:solidFill>
                <a:latin typeface="Arial Narrow" panose="020B0606020202030204" pitchFamily="34" charset="0"/>
              </a:rPr>
              <a:t>Entwicklung</a:t>
            </a:r>
            <a:r>
              <a:rPr lang="en-US" sz="2800" dirty="0">
                <a:solidFill>
                  <a:srgbClr val="241E4E"/>
                </a:solidFill>
                <a:latin typeface="Arial Narrow" panose="020B0606020202030204" pitchFamily="34" charset="0"/>
              </a:rPr>
              <a:t> und </a:t>
            </a:r>
            <a:r>
              <a:rPr lang="en-US" sz="2800" dirty="0" err="1">
                <a:solidFill>
                  <a:srgbClr val="241E4E"/>
                </a:solidFill>
                <a:latin typeface="Arial Narrow" panose="020B0606020202030204" pitchFamily="34" charset="0"/>
              </a:rPr>
              <a:t>Ausweitung</a:t>
            </a:r>
            <a:r>
              <a:rPr lang="en-US" sz="2800" dirty="0">
                <a:solidFill>
                  <a:srgbClr val="241E4E"/>
                </a:solidFill>
                <a:latin typeface="Arial Narrow" panose="020B0606020202030204" pitchFamily="34" charset="0"/>
              </a:rPr>
              <a:t> der </a:t>
            </a:r>
            <a:r>
              <a:rPr lang="en-US" sz="2800" dirty="0" err="1">
                <a:solidFill>
                  <a:srgbClr val="241E4E"/>
                </a:solidFill>
                <a:latin typeface="Arial Narrow" panose="020B0606020202030204" pitchFamily="34" charset="0"/>
              </a:rPr>
              <a:t>Fertigkeiten</a:t>
            </a:r>
            <a:r>
              <a:rPr lang="en-US" sz="2800" dirty="0">
                <a:solidFill>
                  <a:srgbClr val="241E4E"/>
                </a:solidFill>
                <a:latin typeface="Arial Narrow" panose="020B0606020202030204" pitchFamily="34" charset="0"/>
              </a:rPr>
              <a:t> </a:t>
            </a:r>
            <a:r>
              <a:rPr lang="en-US" sz="2800" dirty="0" err="1">
                <a:solidFill>
                  <a:srgbClr val="241E4E"/>
                </a:solidFill>
                <a:latin typeface="Arial Narrow" panose="020B0606020202030204" pitchFamily="34" charset="0"/>
              </a:rPr>
              <a:t>im</a:t>
            </a:r>
            <a:r>
              <a:rPr lang="en-US" sz="2800" dirty="0">
                <a:solidFill>
                  <a:srgbClr val="241E4E"/>
                </a:solidFill>
                <a:latin typeface="Arial Narrow" panose="020B0606020202030204" pitchFamily="34" charset="0"/>
              </a:rPr>
              <a:t> </a:t>
            </a:r>
            <a:r>
              <a:rPr lang="en-US" sz="2800" dirty="0" err="1">
                <a:solidFill>
                  <a:srgbClr val="241E4E"/>
                </a:solidFill>
                <a:latin typeface="Arial Narrow" panose="020B0606020202030204" pitchFamily="34" charset="0"/>
              </a:rPr>
              <a:t>Umgang</a:t>
            </a:r>
            <a:r>
              <a:rPr lang="en-US" sz="2800" dirty="0">
                <a:solidFill>
                  <a:srgbClr val="241E4E"/>
                </a:solidFill>
                <a:latin typeface="Arial Narrow" panose="020B0606020202030204" pitchFamily="34" charset="0"/>
              </a:rPr>
              <a:t> </a:t>
            </a:r>
            <a:r>
              <a:rPr lang="en-US" sz="2800" dirty="0" err="1">
                <a:solidFill>
                  <a:srgbClr val="241E4E"/>
                </a:solidFill>
                <a:latin typeface="Arial Narrow" panose="020B0606020202030204" pitchFamily="34" charset="0"/>
              </a:rPr>
              <a:t>mit</a:t>
            </a:r>
            <a:r>
              <a:rPr lang="en-US" sz="2800" dirty="0">
                <a:solidFill>
                  <a:srgbClr val="241E4E"/>
                </a:solidFill>
                <a:latin typeface="Arial Narrow" panose="020B0606020202030204" pitchFamily="34" charset="0"/>
              </a:rPr>
              <a:t> Menschen </a:t>
            </a:r>
            <a:r>
              <a:rPr lang="en-US" sz="2800" dirty="0" err="1">
                <a:solidFill>
                  <a:srgbClr val="241E4E"/>
                </a:solidFill>
                <a:latin typeface="Arial Narrow" panose="020B0606020202030204" pitchFamily="34" charset="0"/>
              </a:rPr>
              <a:t>mit</a:t>
            </a:r>
            <a:r>
              <a:rPr lang="en-US" sz="2800" dirty="0">
                <a:solidFill>
                  <a:srgbClr val="241E4E"/>
                </a:solidFill>
                <a:latin typeface="Arial Narrow" panose="020B0606020202030204" pitchFamily="34" charset="0"/>
              </a:rPr>
              <a:t> ASS. </a:t>
            </a:r>
            <a:r>
              <a:rPr lang="en-US" sz="2800" dirty="0" err="1">
                <a:solidFill>
                  <a:srgbClr val="241E4E"/>
                </a:solidFill>
                <a:latin typeface="Arial Narrow" panose="020B0606020202030204" pitchFamily="34" charset="0"/>
              </a:rPr>
              <a:t>Techniken</a:t>
            </a:r>
            <a:r>
              <a:rPr lang="en-US" sz="2800" dirty="0">
                <a:solidFill>
                  <a:srgbClr val="241E4E"/>
                </a:solidFill>
                <a:latin typeface="Arial Narrow" panose="020B0606020202030204" pitchFamily="34" charset="0"/>
              </a:rPr>
              <a:t> und </a:t>
            </a:r>
            <a:r>
              <a:rPr lang="en-US" sz="2800" dirty="0" err="1">
                <a:solidFill>
                  <a:srgbClr val="241E4E"/>
                </a:solidFill>
                <a:latin typeface="Arial Narrow" panose="020B0606020202030204" pitchFamily="34" charset="0"/>
              </a:rPr>
              <a:t>Strategien</a:t>
            </a:r>
            <a:r>
              <a:rPr lang="en-US" sz="2800" dirty="0">
                <a:solidFill>
                  <a:srgbClr val="241E4E"/>
                </a:solidFill>
                <a:latin typeface="Arial Narrow" panose="020B0606020202030204" pitchFamily="34" charset="0"/>
              </a:rPr>
              <a:t> für </a:t>
            </a:r>
            <a:r>
              <a:rPr lang="en-US" sz="2800" dirty="0" err="1">
                <a:solidFill>
                  <a:srgbClr val="241E4E"/>
                </a:solidFill>
                <a:latin typeface="Arial Narrow" panose="020B0606020202030204" pitchFamily="34" charset="0"/>
              </a:rPr>
              <a:t>ein</a:t>
            </a:r>
            <a:r>
              <a:rPr lang="en-US" sz="2800" dirty="0">
                <a:solidFill>
                  <a:srgbClr val="241E4E"/>
                </a:solidFill>
                <a:latin typeface="Arial Narrow" panose="020B0606020202030204" pitchFamily="34" charset="0"/>
              </a:rPr>
              <a:t> </a:t>
            </a:r>
            <a:r>
              <a:rPr lang="en-US" sz="2800" dirty="0" err="1">
                <a:solidFill>
                  <a:srgbClr val="241E4E"/>
                </a:solidFill>
                <a:latin typeface="Arial Narrow" panose="020B0606020202030204" pitchFamily="34" charset="0"/>
              </a:rPr>
              <a:t>gedeihliches</a:t>
            </a:r>
            <a:r>
              <a:rPr lang="en-US" sz="2800" dirty="0">
                <a:solidFill>
                  <a:srgbClr val="241E4E"/>
                </a:solidFill>
                <a:latin typeface="Arial Narrow" panose="020B0606020202030204" pitchFamily="34" charset="0"/>
              </a:rPr>
              <a:t> und </a:t>
            </a:r>
            <a:r>
              <a:rPr lang="en-US" sz="2800" dirty="0" err="1">
                <a:solidFill>
                  <a:srgbClr val="241E4E"/>
                </a:solidFill>
                <a:latin typeface="Arial Narrow" panose="020B0606020202030204" pitchFamily="34" charset="0"/>
              </a:rPr>
              <a:t>effektives</a:t>
            </a:r>
            <a:r>
              <a:rPr lang="en-US" sz="2800" dirty="0">
                <a:solidFill>
                  <a:srgbClr val="241E4E"/>
                </a:solidFill>
                <a:latin typeface="Arial Narrow" panose="020B0606020202030204" pitchFamily="34" charset="0"/>
              </a:rPr>
              <a:t> </a:t>
            </a:r>
            <a:r>
              <a:rPr lang="en-US" sz="2800" dirty="0" err="1">
                <a:solidFill>
                  <a:srgbClr val="241E4E"/>
                </a:solidFill>
                <a:latin typeface="Arial Narrow" panose="020B0606020202030204" pitchFamily="34" charset="0"/>
              </a:rPr>
              <a:t>Kund</a:t>
            </a:r>
            <a:r>
              <a:rPr lang="en-US" sz="2800" dirty="0">
                <a:solidFill>
                  <a:srgbClr val="241E4E"/>
                </a:solidFill>
                <a:latin typeface="Arial Narrow" panose="020B0606020202030204" pitchFamily="34" charset="0"/>
              </a:rPr>
              <a:t>*</a:t>
            </a:r>
            <a:r>
              <a:rPr lang="en-US" sz="2800" dirty="0" err="1">
                <a:solidFill>
                  <a:srgbClr val="241E4E"/>
                </a:solidFill>
                <a:latin typeface="Arial Narrow" panose="020B0606020202030204" pitchFamily="34" charset="0"/>
              </a:rPr>
              <a:t>innen</a:t>
            </a:r>
            <a:r>
              <a:rPr lang="en-US" sz="2800" dirty="0">
                <a:solidFill>
                  <a:srgbClr val="241E4E"/>
                </a:solidFill>
                <a:latin typeface="Arial Narrow" panose="020B0606020202030204" pitchFamily="34" charset="0"/>
              </a:rPr>
              <a:t> und </a:t>
            </a:r>
            <a:r>
              <a:rPr lang="en-US" sz="2800" dirty="0" err="1">
                <a:solidFill>
                  <a:srgbClr val="241E4E"/>
                </a:solidFill>
                <a:latin typeface="Arial Narrow" panose="020B0606020202030204" pitchFamily="34" charset="0"/>
              </a:rPr>
              <a:t>Klient</a:t>
            </a:r>
            <a:r>
              <a:rPr lang="en-US" sz="2800" dirty="0">
                <a:solidFill>
                  <a:srgbClr val="241E4E"/>
                </a:solidFill>
                <a:latin typeface="Arial Narrow" panose="020B0606020202030204" pitchFamily="34" charset="0"/>
              </a:rPr>
              <a:t>*</a:t>
            </a:r>
            <a:r>
              <a:rPr lang="en-US" sz="2800" dirty="0" err="1">
                <a:solidFill>
                  <a:srgbClr val="241E4E"/>
                </a:solidFill>
                <a:latin typeface="Arial Narrow" panose="020B0606020202030204" pitchFamily="34" charset="0"/>
              </a:rPr>
              <a:t>innen-Verhältnis</a:t>
            </a:r>
            <a:r>
              <a:rPr lang="en-US" sz="2800" dirty="0">
                <a:solidFill>
                  <a:srgbClr val="241E4E"/>
                </a:solidFill>
                <a:latin typeface="Arial Narrow" panose="020B0606020202030204" pitchFamily="34" charset="0"/>
              </a:rPr>
              <a:t>. </a:t>
            </a:r>
          </a:p>
        </p:txBody>
      </p:sp>
    </p:spTree>
    <p:extLst>
      <p:ext uri="{BB962C8B-B14F-4D97-AF65-F5344CB8AC3E}">
        <p14:creationId xmlns:p14="http://schemas.microsoft.com/office/powerpoint/2010/main" val="11912729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30</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2624092" cy="1009651"/>
          </a:xfrm>
          <a:prstGeom prst="rect">
            <a:avLst/>
          </a:prstGeom>
          <a:solidFill>
            <a:srgbClr val="DEEBF8"/>
          </a:solidFill>
          <a:ln>
            <a:noFill/>
          </a:ln>
        </p:spPr>
        <p:txBody>
          <a:bodyPr spcFirstLastPara="1" wrap="square" lIns="121900" tIns="60933" rIns="121900" bIns="60933" anchor="ctr" anchorCtr="0">
            <a:noAutofit/>
          </a:bodyPr>
          <a:lstStyle/>
          <a:p>
            <a:r>
              <a:rPr lang="en-GB" sz="4000" b="1" dirty="0">
                <a:solidFill>
                  <a:prstClr val="black"/>
                </a:solidFill>
                <a:latin typeface="Arial Narrow" panose="020B0606020202030204" pitchFamily="34" charset="0"/>
              </a:rPr>
              <a:t>Reflexion 2</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algn="ctr"/>
            <a:r>
              <a:rPr lang="en-US" sz="3200" dirty="0" err="1">
                <a:latin typeface="Arial Narrow" panose="020B0606020202030204" pitchFamily="34" charset="0"/>
              </a:rPr>
              <a:t>Verweisen</a:t>
            </a:r>
            <a:r>
              <a:rPr lang="en-US" sz="3200" dirty="0">
                <a:latin typeface="Arial Narrow" panose="020B0606020202030204" pitchFamily="34" charset="0"/>
              </a:rPr>
              <a:t> Sie auf das </a:t>
            </a:r>
            <a:r>
              <a:rPr lang="en-US" sz="3200" dirty="0" err="1">
                <a:latin typeface="Arial Narrow" panose="020B0606020202030204" pitchFamily="34" charset="0"/>
              </a:rPr>
              <a:t>Arbeitsblatt</a:t>
            </a:r>
            <a:endParaRPr lang="en-US" sz="3200" dirty="0">
              <a:latin typeface="Arial Narrow" panose="020B0606020202030204" pitchFamily="34" charset="0"/>
            </a:endParaRPr>
          </a:p>
          <a:p>
            <a:pPr algn="ctr"/>
            <a:r>
              <a:rPr lang="en-GB" sz="3200" b="1" dirty="0">
                <a:latin typeface="Arial Narrow" panose="020B0606020202030204" pitchFamily="34" charset="0"/>
              </a:rPr>
              <a:t>Comprehensive Autism Planning System (CAPS) 6-Minute Brief.</a:t>
            </a:r>
          </a:p>
          <a:p>
            <a:pPr algn="ctr"/>
            <a:endParaRPr lang="en-GB" sz="3200" dirty="0">
              <a:latin typeface="Arial Narrow" panose="020B0606020202030204" pitchFamily="34" charset="0"/>
            </a:endParaRPr>
          </a:p>
          <a:p>
            <a:pPr algn="ctr"/>
            <a:r>
              <a:rPr lang="en-GB" sz="3200" dirty="0" err="1">
                <a:latin typeface="Arial Narrow" panose="020B0606020202030204" pitchFamily="34" charset="0"/>
              </a:rPr>
              <a:t>Bilden</a:t>
            </a:r>
            <a:r>
              <a:rPr lang="en-GB" sz="3200" dirty="0">
                <a:latin typeface="Arial Narrow" panose="020B0606020202030204" pitchFamily="34" charset="0"/>
              </a:rPr>
              <a:t> </a:t>
            </a:r>
            <a:r>
              <a:rPr lang="en-GB" sz="3200" dirty="0" err="1">
                <a:latin typeface="Arial Narrow" panose="020B0606020202030204" pitchFamily="34" charset="0"/>
              </a:rPr>
              <a:t>sie</a:t>
            </a:r>
            <a:r>
              <a:rPr lang="en-GB" sz="3200" dirty="0">
                <a:latin typeface="Arial Narrow" panose="020B0606020202030204" pitchFamily="34" charset="0"/>
              </a:rPr>
              <a:t> </a:t>
            </a:r>
            <a:r>
              <a:rPr lang="en-GB" sz="3200" dirty="0" err="1">
                <a:latin typeface="Arial Narrow" panose="020B0606020202030204" pitchFamily="34" charset="0"/>
              </a:rPr>
              <a:t>Zweiergruppen</a:t>
            </a:r>
            <a:r>
              <a:rPr lang="en-GB" sz="3200" dirty="0">
                <a:latin typeface="Arial Narrow" panose="020B0606020202030204" pitchFamily="34" charset="0"/>
              </a:rPr>
              <a:t> und </a:t>
            </a:r>
            <a:r>
              <a:rPr lang="en-GB" sz="3200" dirty="0" err="1">
                <a:latin typeface="Arial Narrow" panose="020B0606020202030204" pitchFamily="34" charset="0"/>
              </a:rPr>
              <a:t>überlegen</a:t>
            </a:r>
            <a:r>
              <a:rPr lang="en-GB" sz="3200" dirty="0">
                <a:latin typeface="Arial Narrow" panose="020B0606020202030204" pitchFamily="34" charset="0"/>
              </a:rPr>
              <a:t> Sie </a:t>
            </a:r>
            <a:r>
              <a:rPr lang="en-GB" sz="3200" dirty="0" err="1">
                <a:latin typeface="Arial Narrow" panose="020B0606020202030204" pitchFamily="34" charset="0"/>
              </a:rPr>
              <a:t>sich</a:t>
            </a:r>
            <a:r>
              <a:rPr lang="en-GB" sz="3200" dirty="0">
                <a:latin typeface="Arial Narrow" panose="020B0606020202030204" pitchFamily="34" charset="0"/>
              </a:rPr>
              <a:t> </a:t>
            </a:r>
            <a:r>
              <a:rPr lang="en-GB" sz="3200" dirty="0" err="1">
                <a:latin typeface="Arial Narrow" panose="020B0606020202030204" pitchFamily="34" charset="0"/>
              </a:rPr>
              <a:t>ein</a:t>
            </a:r>
            <a:r>
              <a:rPr lang="en-GB" sz="3200" dirty="0">
                <a:latin typeface="Arial Narrow" panose="020B0606020202030204" pitchFamily="34" charset="0"/>
              </a:rPr>
              <a:t> </a:t>
            </a:r>
            <a:r>
              <a:rPr lang="en-GB" sz="3200" dirty="0" err="1">
                <a:latin typeface="Arial Narrow" panose="020B0606020202030204" pitchFamily="34" charset="0"/>
              </a:rPr>
              <a:t>mögliches</a:t>
            </a:r>
            <a:r>
              <a:rPr lang="en-GB" sz="3200" dirty="0">
                <a:latin typeface="Arial Narrow" panose="020B0606020202030204" pitchFamily="34" charset="0"/>
              </a:rPr>
              <a:t> </a:t>
            </a:r>
            <a:r>
              <a:rPr lang="en-GB" sz="3200" dirty="0" err="1">
                <a:latin typeface="Arial Narrow" panose="020B0606020202030204" pitchFamily="34" charset="0"/>
              </a:rPr>
              <a:t>Szenario</a:t>
            </a:r>
            <a:r>
              <a:rPr lang="en-GB" sz="3200" dirty="0">
                <a:latin typeface="Arial Narrow" panose="020B0606020202030204" pitchFamily="34" charset="0"/>
              </a:rPr>
              <a:t>. </a:t>
            </a:r>
            <a:r>
              <a:rPr lang="en-GB" sz="3200" dirty="0" err="1">
                <a:latin typeface="Arial Narrow" panose="020B0606020202030204" pitchFamily="34" charset="0"/>
              </a:rPr>
              <a:t>Verwenden</a:t>
            </a:r>
            <a:r>
              <a:rPr lang="en-GB" sz="3200" dirty="0">
                <a:latin typeface="Arial Narrow" panose="020B0606020202030204" pitchFamily="34" charset="0"/>
              </a:rPr>
              <a:t> Sie </a:t>
            </a:r>
            <a:r>
              <a:rPr lang="en-GB" sz="3200" dirty="0" err="1">
                <a:latin typeface="Arial Narrow" panose="020B0606020202030204" pitchFamily="34" charset="0"/>
              </a:rPr>
              <a:t>dabei</a:t>
            </a:r>
            <a:r>
              <a:rPr lang="en-GB" sz="3200" dirty="0">
                <a:latin typeface="Arial Narrow" panose="020B0606020202030204" pitchFamily="34" charset="0"/>
              </a:rPr>
              <a:t> das CAPS-Formular. </a:t>
            </a:r>
            <a:endParaRPr lang="en-US" sz="3200" dirty="0">
              <a:latin typeface="Arial Narrow" panose="020B0606020202030204" pitchFamily="34" charset="0"/>
            </a:endParaRPr>
          </a:p>
          <a:p>
            <a:pPr algn="ctr"/>
            <a:r>
              <a:rPr lang="en-US" sz="3200" dirty="0" err="1">
                <a:latin typeface="Arial Narrow" panose="020B0606020202030204" pitchFamily="34" charset="0"/>
              </a:rPr>
              <a:t>Tauschen</a:t>
            </a:r>
            <a:r>
              <a:rPr lang="en-US" sz="3200" dirty="0">
                <a:latin typeface="Arial Narrow" panose="020B0606020202030204" pitchFamily="34" charset="0"/>
              </a:rPr>
              <a:t> Sie </a:t>
            </a:r>
            <a:r>
              <a:rPr lang="en-US" sz="3200" dirty="0" err="1">
                <a:latin typeface="Arial Narrow" panose="020B0606020202030204" pitchFamily="34" charset="0"/>
              </a:rPr>
              <a:t>sich</a:t>
            </a:r>
            <a:r>
              <a:rPr lang="en-US" sz="3200" dirty="0">
                <a:latin typeface="Arial Narrow" panose="020B0606020202030204" pitchFamily="34" charset="0"/>
              </a:rPr>
              <a:t> </a:t>
            </a:r>
            <a:r>
              <a:rPr lang="en-US" sz="3200" dirty="0" err="1">
                <a:latin typeface="Arial Narrow" panose="020B0606020202030204" pitchFamily="34" charset="0"/>
              </a:rPr>
              <a:t>darüber</a:t>
            </a:r>
            <a:r>
              <a:rPr lang="en-US" sz="3200" dirty="0">
                <a:latin typeface="Arial Narrow" panose="020B0606020202030204" pitchFamily="34" charset="0"/>
              </a:rPr>
              <a:t> in der </a:t>
            </a:r>
            <a:r>
              <a:rPr lang="en-US" sz="3200" dirty="0" err="1">
                <a:latin typeface="Arial Narrow" panose="020B0606020202030204" pitchFamily="34" charset="0"/>
              </a:rPr>
              <a:t>Großgruppe</a:t>
            </a:r>
            <a:r>
              <a:rPr lang="en-US" sz="3200" dirty="0">
                <a:latin typeface="Arial Narrow" panose="020B0606020202030204" pitchFamily="34" charset="0"/>
              </a:rPr>
              <a:t> </a:t>
            </a:r>
            <a:r>
              <a:rPr lang="en-US" sz="3200" dirty="0" err="1">
                <a:latin typeface="Arial Narrow" panose="020B0606020202030204" pitchFamily="34" charset="0"/>
              </a:rPr>
              <a:t>aus.</a:t>
            </a:r>
            <a:endParaRPr lang="en-US" sz="3200" dirty="0">
              <a:latin typeface="Arial Narrow" panose="020B0606020202030204" pitchFamily="34" charset="0"/>
            </a:endParaRPr>
          </a:p>
        </p:txBody>
      </p:sp>
    </p:spTree>
    <p:extLst>
      <p:ext uri="{BB962C8B-B14F-4D97-AF65-F5344CB8AC3E}">
        <p14:creationId xmlns:p14="http://schemas.microsoft.com/office/powerpoint/2010/main" val="23677780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31</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2473172" cy="1009651"/>
          </a:xfrm>
          <a:prstGeom prst="rect">
            <a:avLst/>
          </a:prstGeom>
          <a:solidFill>
            <a:srgbClr val="DEEBF8"/>
          </a:solidFill>
          <a:ln>
            <a:noFill/>
          </a:ln>
        </p:spPr>
        <p:txBody>
          <a:bodyPr spcFirstLastPara="1" wrap="square" lIns="121900" tIns="60933" rIns="121900" bIns="60933" anchor="ctr" anchorCtr="0">
            <a:noAutofit/>
          </a:bodyPr>
          <a:lstStyle/>
          <a:p>
            <a:r>
              <a:rPr lang="en-GB" sz="4000" b="1" dirty="0">
                <a:solidFill>
                  <a:prstClr val="black"/>
                </a:solidFill>
                <a:latin typeface="Arial Narrow" panose="020B0606020202030204" pitchFamily="34" charset="0"/>
              </a:rPr>
              <a:t>Reflexion 3</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algn="just" fontAlgn="base"/>
            <a:r>
              <a:rPr lang="en-GB" sz="2400" dirty="0" err="1">
                <a:latin typeface="Arial Narrow" panose="020B0606020202030204" pitchFamily="34" charset="0"/>
              </a:rPr>
              <a:t>Lassen</a:t>
            </a:r>
            <a:r>
              <a:rPr lang="en-GB" sz="2400" dirty="0">
                <a:latin typeface="Arial Narrow" panose="020B0606020202030204" pitchFamily="34" charset="0"/>
              </a:rPr>
              <a:t> Sie die </a:t>
            </a:r>
            <a:r>
              <a:rPr lang="en-GB" sz="2400" dirty="0" err="1">
                <a:latin typeface="Arial Narrow" panose="020B0606020202030204" pitchFamily="34" charset="0"/>
              </a:rPr>
              <a:t>bisherigen</a:t>
            </a:r>
            <a:r>
              <a:rPr lang="en-GB" sz="2400" dirty="0">
                <a:latin typeface="Arial Narrow" panose="020B0606020202030204" pitchFamily="34" charset="0"/>
              </a:rPr>
              <a:t> </a:t>
            </a:r>
            <a:r>
              <a:rPr lang="en-GB" sz="2400" dirty="0" err="1">
                <a:latin typeface="Arial Narrow" panose="020B0606020202030204" pitchFamily="34" charset="0"/>
              </a:rPr>
              <a:t>Informationen</a:t>
            </a:r>
            <a:r>
              <a:rPr lang="en-GB" sz="2400" dirty="0">
                <a:latin typeface="Arial Narrow" panose="020B0606020202030204" pitchFamily="34" charset="0"/>
              </a:rPr>
              <a:t> Revue </a:t>
            </a:r>
            <a:r>
              <a:rPr lang="en-GB" sz="2400" dirty="0" err="1">
                <a:latin typeface="Arial Narrow" panose="020B0606020202030204" pitchFamily="34" charset="0"/>
              </a:rPr>
              <a:t>passieren</a:t>
            </a:r>
            <a:r>
              <a:rPr lang="en-GB" sz="2400" dirty="0">
                <a:latin typeface="Arial Narrow" panose="020B0606020202030204" pitchFamily="34" charset="0"/>
              </a:rPr>
              <a:t> und </a:t>
            </a:r>
            <a:r>
              <a:rPr lang="en-GB" sz="2400" dirty="0" err="1">
                <a:latin typeface="Arial Narrow" panose="020B0606020202030204" pitchFamily="34" charset="0"/>
              </a:rPr>
              <a:t>diskutieren</a:t>
            </a:r>
            <a:r>
              <a:rPr lang="en-GB" sz="2400" dirty="0">
                <a:latin typeface="Arial Narrow" panose="020B0606020202030204" pitchFamily="34" charset="0"/>
              </a:rPr>
              <a:t> Sie in </a:t>
            </a:r>
            <a:r>
              <a:rPr lang="en-GB" sz="2400" dirty="0" err="1">
                <a:latin typeface="Arial Narrow" panose="020B0606020202030204" pitchFamily="34" charset="0"/>
              </a:rPr>
              <a:t>Kleingruppen</a:t>
            </a:r>
            <a:r>
              <a:rPr lang="en-GB" sz="2400" dirty="0">
                <a:latin typeface="Arial Narrow" panose="020B0606020202030204" pitchFamily="34" charset="0"/>
              </a:rPr>
              <a:t>:</a:t>
            </a:r>
          </a:p>
          <a:p>
            <a:pPr marL="457200" indent="-457200" algn="just" fontAlgn="base">
              <a:buFont typeface="Arial" panose="020B0604020202020204" pitchFamily="34" charset="0"/>
              <a:buChar char="•"/>
            </a:pPr>
            <a:r>
              <a:rPr lang="en-US" sz="2400" dirty="0">
                <a:latin typeface="Arial Narrow" panose="020B0606020202030204" pitchFamily="34" charset="0"/>
              </a:rPr>
              <a:t>Was </a:t>
            </a:r>
            <a:r>
              <a:rPr lang="en-US" sz="2400" dirty="0" err="1">
                <a:latin typeface="Arial Narrow" panose="020B0606020202030204" pitchFamily="34" charset="0"/>
              </a:rPr>
              <a:t>sind</a:t>
            </a:r>
            <a:r>
              <a:rPr lang="en-US" sz="2400" dirty="0">
                <a:latin typeface="Arial Narrow" panose="020B0606020202030204" pitchFamily="34" charset="0"/>
              </a:rPr>
              <a:t> die </a:t>
            </a:r>
            <a:r>
              <a:rPr lang="en-US" sz="2400" dirty="0" err="1">
                <a:latin typeface="Arial Narrow" panose="020B0606020202030204" pitchFamily="34" charset="0"/>
              </a:rPr>
              <a:t>vielversprechendsten</a:t>
            </a:r>
            <a:r>
              <a:rPr lang="en-US" sz="2400" dirty="0">
                <a:latin typeface="Arial Narrow" panose="020B0606020202030204" pitchFamily="34" charset="0"/>
              </a:rPr>
              <a:t> </a:t>
            </a:r>
            <a:r>
              <a:rPr lang="en-US" sz="2400" dirty="0" err="1">
                <a:latin typeface="Arial Narrow" panose="020B0606020202030204" pitchFamily="34" charset="0"/>
              </a:rPr>
              <a:t>Wege</a:t>
            </a:r>
            <a:r>
              <a:rPr lang="en-US" sz="2400" dirty="0">
                <a:latin typeface="Arial Narrow" panose="020B0606020202030204" pitchFamily="34" charset="0"/>
              </a:rPr>
              <a:t>, um </a:t>
            </a:r>
            <a:r>
              <a:rPr lang="en-US" sz="2400" dirty="0" err="1">
                <a:latin typeface="Arial Narrow" panose="020B0606020202030204" pitchFamily="34" charset="0"/>
              </a:rPr>
              <a:t>mit</a:t>
            </a:r>
            <a:r>
              <a:rPr lang="en-US" sz="2400" dirty="0">
                <a:latin typeface="Arial Narrow" panose="020B0606020202030204" pitchFamily="34" charset="0"/>
              </a:rPr>
              <a:t> Menschen </a:t>
            </a:r>
            <a:r>
              <a:rPr lang="en-US" sz="2400" dirty="0" err="1">
                <a:latin typeface="Arial Narrow" panose="020B0606020202030204" pitchFamily="34" charset="0"/>
              </a:rPr>
              <a:t>mit</a:t>
            </a:r>
            <a:r>
              <a:rPr lang="en-US" sz="2400" dirty="0">
                <a:latin typeface="Arial Narrow" panose="020B0606020202030204" pitchFamily="34" charset="0"/>
              </a:rPr>
              <a:t> ASS </a:t>
            </a:r>
            <a:r>
              <a:rPr lang="en-US" sz="2400" dirty="0" err="1">
                <a:latin typeface="Arial Narrow" panose="020B0606020202030204" pitchFamily="34" charset="0"/>
              </a:rPr>
              <a:t>zusammenzuarbeiten</a:t>
            </a:r>
            <a:r>
              <a:rPr lang="en-US" sz="2400" dirty="0">
                <a:latin typeface="Arial Narrow" panose="020B0606020202030204" pitchFamily="34" charset="0"/>
              </a:rPr>
              <a:t>?</a:t>
            </a:r>
          </a:p>
          <a:p>
            <a:pPr marL="457200" indent="-457200" algn="just" fontAlgn="base">
              <a:buFont typeface="Arial" panose="020B0604020202020204" pitchFamily="34" charset="0"/>
              <a:buChar char="•"/>
            </a:pPr>
            <a:r>
              <a:rPr lang="en-GB" sz="2400" dirty="0" err="1">
                <a:latin typeface="Arial Narrow" panose="020B0606020202030204" pitchFamily="34" charset="0"/>
              </a:rPr>
              <a:t>Welche</a:t>
            </a:r>
            <a:r>
              <a:rPr lang="en-GB" sz="2400" dirty="0">
                <a:latin typeface="Arial Narrow" panose="020B0606020202030204" pitchFamily="34" charset="0"/>
              </a:rPr>
              <a:t> </a:t>
            </a:r>
            <a:r>
              <a:rPr lang="en-GB" sz="2400" dirty="0" err="1">
                <a:latin typeface="Arial Narrow" panose="020B0606020202030204" pitchFamily="34" charset="0"/>
              </a:rPr>
              <a:t>dieser</a:t>
            </a:r>
            <a:r>
              <a:rPr lang="en-GB" sz="2400" dirty="0">
                <a:latin typeface="Arial Narrow" panose="020B0606020202030204" pitchFamily="34" charset="0"/>
              </a:rPr>
              <a:t> </a:t>
            </a:r>
            <a:r>
              <a:rPr lang="en-GB" sz="2400" dirty="0" err="1">
                <a:latin typeface="Arial Narrow" panose="020B0606020202030204" pitchFamily="34" charset="0"/>
              </a:rPr>
              <a:t>Praktiken</a:t>
            </a:r>
            <a:r>
              <a:rPr lang="en-GB" sz="2400" dirty="0">
                <a:latin typeface="Arial Narrow" panose="020B0606020202030204" pitchFamily="34" charset="0"/>
              </a:rPr>
              <a:t> </a:t>
            </a:r>
            <a:r>
              <a:rPr lang="en-GB" sz="2400" dirty="0" err="1">
                <a:latin typeface="Arial Narrow" panose="020B0606020202030204" pitchFamily="34" charset="0"/>
              </a:rPr>
              <a:t>würden</a:t>
            </a:r>
            <a:r>
              <a:rPr lang="en-GB" sz="2400" dirty="0">
                <a:latin typeface="Arial Narrow" panose="020B0606020202030204" pitchFamily="34" charset="0"/>
              </a:rPr>
              <a:t> Sie </a:t>
            </a:r>
            <a:r>
              <a:rPr lang="en-GB" sz="2400" dirty="0" err="1">
                <a:latin typeface="Arial Narrow" panose="020B0606020202030204" pitchFamily="34" charset="0"/>
              </a:rPr>
              <a:t>sich</a:t>
            </a:r>
            <a:r>
              <a:rPr lang="en-GB" sz="2400" dirty="0">
                <a:latin typeface="Arial Narrow" panose="020B0606020202030204" pitchFamily="34" charset="0"/>
              </a:rPr>
              <a:t> </a:t>
            </a:r>
            <a:r>
              <a:rPr lang="en-GB" sz="2400" dirty="0" err="1">
                <a:latin typeface="Arial Narrow" panose="020B0606020202030204" pitchFamily="34" charset="0"/>
              </a:rPr>
              <a:t>auch</a:t>
            </a:r>
            <a:r>
              <a:rPr lang="en-GB" sz="2400" dirty="0">
                <a:latin typeface="Arial Narrow" panose="020B0606020202030204" pitchFamily="34" charset="0"/>
              </a:rPr>
              <a:t> </a:t>
            </a:r>
            <a:r>
              <a:rPr lang="en-GB" sz="2400" dirty="0" err="1">
                <a:latin typeface="Arial Narrow" panose="020B0606020202030204" pitchFamily="34" charset="0"/>
              </a:rPr>
              <a:t>selbst</a:t>
            </a:r>
            <a:r>
              <a:rPr lang="en-GB" sz="2400" dirty="0">
                <a:latin typeface="Arial Narrow" panose="020B0606020202030204" pitchFamily="34" charset="0"/>
              </a:rPr>
              <a:t> </a:t>
            </a:r>
            <a:r>
              <a:rPr lang="en-GB" sz="2400" dirty="0" err="1">
                <a:latin typeface="Arial Narrow" panose="020B0606020202030204" pitchFamily="34" charset="0"/>
              </a:rPr>
              <a:t>zutrauen</a:t>
            </a:r>
            <a:r>
              <a:rPr lang="en-GB" sz="2400" dirty="0">
                <a:latin typeface="Arial Narrow" panose="020B0606020202030204" pitchFamily="34" charset="0"/>
              </a:rPr>
              <a:t>?</a:t>
            </a:r>
          </a:p>
          <a:p>
            <a:pPr marL="457200" indent="-457200" algn="just" fontAlgn="base">
              <a:buFont typeface="Arial" panose="020B0604020202020204" pitchFamily="34" charset="0"/>
              <a:buChar char="•"/>
            </a:pPr>
            <a:r>
              <a:rPr lang="en-GB" sz="2400" dirty="0">
                <a:latin typeface="Arial Narrow" panose="020B0606020202030204" pitchFamily="34" charset="0"/>
              </a:rPr>
              <a:t>Wie </a:t>
            </a:r>
            <a:r>
              <a:rPr lang="en-GB" sz="2400" dirty="0" err="1">
                <a:latin typeface="Arial Narrow" panose="020B0606020202030204" pitchFamily="34" charset="0"/>
              </a:rPr>
              <a:t>würde</a:t>
            </a:r>
            <a:r>
              <a:rPr lang="en-GB" sz="2400" dirty="0">
                <a:latin typeface="Arial Narrow" panose="020B0606020202030204" pitchFamily="34" charset="0"/>
              </a:rPr>
              <a:t> es </a:t>
            </a:r>
            <a:r>
              <a:rPr lang="en-GB" sz="2400" dirty="0" err="1">
                <a:latin typeface="Arial Narrow" panose="020B0606020202030204" pitchFamily="34" charset="0"/>
              </a:rPr>
              <a:t>sich</a:t>
            </a:r>
            <a:r>
              <a:rPr lang="en-GB" sz="2400" dirty="0">
                <a:latin typeface="Arial Narrow" panose="020B0606020202030204" pitchFamily="34" charset="0"/>
              </a:rPr>
              <a:t> für Sie </a:t>
            </a:r>
            <a:r>
              <a:rPr lang="en-GB" sz="2400" dirty="0" err="1">
                <a:latin typeface="Arial Narrow" panose="020B0606020202030204" pitchFamily="34" charset="0"/>
              </a:rPr>
              <a:t>anfühlen</a:t>
            </a:r>
            <a:r>
              <a:rPr lang="en-GB" sz="2400" dirty="0">
                <a:latin typeface="Arial Narrow" panose="020B0606020202030204" pitchFamily="34" charset="0"/>
              </a:rPr>
              <a:t>, die </a:t>
            </a:r>
            <a:r>
              <a:rPr lang="en-GB" sz="2400" dirty="0" err="1">
                <a:latin typeface="Arial Narrow" panose="020B0606020202030204" pitchFamily="34" charset="0"/>
              </a:rPr>
              <a:t>entsprechenden</a:t>
            </a:r>
            <a:r>
              <a:rPr lang="en-GB" sz="2400" dirty="0">
                <a:latin typeface="Arial Narrow" panose="020B0606020202030204" pitchFamily="34" charset="0"/>
              </a:rPr>
              <a:t> </a:t>
            </a:r>
            <a:r>
              <a:rPr lang="en-GB" sz="2400" dirty="0" err="1">
                <a:latin typeface="Arial Narrow" panose="020B0606020202030204" pitchFamily="34" charset="0"/>
              </a:rPr>
              <a:t>Anpasssungsschritte</a:t>
            </a:r>
            <a:r>
              <a:rPr lang="en-GB" sz="2400" dirty="0">
                <a:latin typeface="Arial Narrow" panose="020B0606020202030204" pitchFamily="34" charset="0"/>
              </a:rPr>
              <a:t> </a:t>
            </a:r>
            <a:r>
              <a:rPr lang="en-GB" sz="2400" dirty="0" err="1">
                <a:latin typeface="Arial Narrow" panose="020B0606020202030204" pitchFamily="34" charset="0"/>
              </a:rPr>
              <a:t>selbst</a:t>
            </a:r>
            <a:r>
              <a:rPr lang="en-GB" sz="2400" dirty="0">
                <a:latin typeface="Arial Narrow" panose="020B0606020202030204" pitchFamily="34" charset="0"/>
              </a:rPr>
              <a:t> </a:t>
            </a:r>
            <a:r>
              <a:rPr lang="en-GB" sz="2400" dirty="0" err="1">
                <a:latin typeface="Arial Narrow" panose="020B0606020202030204" pitchFamily="34" charset="0"/>
              </a:rPr>
              <a:t>umzusetzen</a:t>
            </a:r>
            <a:r>
              <a:rPr lang="en-GB" sz="2400" dirty="0">
                <a:latin typeface="Arial Narrow" panose="020B0606020202030204" pitchFamily="34" charset="0"/>
              </a:rPr>
              <a:t>?</a:t>
            </a:r>
          </a:p>
          <a:p>
            <a:pPr marL="457200" indent="-457200" algn="just" fontAlgn="base">
              <a:buFont typeface="Arial" panose="020B0604020202020204" pitchFamily="34" charset="0"/>
              <a:buChar char="•"/>
            </a:pPr>
            <a:r>
              <a:rPr lang="en-GB" sz="2400" dirty="0" err="1">
                <a:latin typeface="Arial Narrow" panose="020B0606020202030204" pitchFamily="34" charset="0"/>
              </a:rPr>
              <a:t>Welche</a:t>
            </a:r>
            <a:r>
              <a:rPr lang="en-GB" sz="2400" dirty="0">
                <a:latin typeface="Arial Narrow" panose="020B0606020202030204" pitchFamily="34" charset="0"/>
              </a:rPr>
              <a:t> </a:t>
            </a:r>
            <a:r>
              <a:rPr lang="en-GB" sz="2400" dirty="0" err="1">
                <a:latin typeface="Arial Narrow" panose="020B0606020202030204" pitchFamily="34" charset="0"/>
              </a:rPr>
              <a:t>sind</a:t>
            </a:r>
            <a:r>
              <a:rPr lang="en-GB" sz="2400" dirty="0">
                <a:latin typeface="Arial Narrow" panose="020B0606020202030204" pitchFamily="34" charset="0"/>
              </a:rPr>
              <a:t> die </a:t>
            </a:r>
            <a:r>
              <a:rPr lang="en-GB" sz="2400" dirty="0" err="1">
                <a:latin typeface="Arial Narrow" panose="020B0606020202030204" pitchFamily="34" charset="0"/>
              </a:rPr>
              <a:t>Bereiche</a:t>
            </a:r>
            <a:r>
              <a:rPr lang="en-GB" sz="2400" dirty="0">
                <a:latin typeface="Arial Narrow" panose="020B0606020202030204" pitchFamily="34" charset="0"/>
              </a:rPr>
              <a:t>, in </a:t>
            </a:r>
            <a:r>
              <a:rPr lang="en-GB" sz="2400" dirty="0" err="1">
                <a:latin typeface="Arial Narrow" panose="020B0606020202030204" pitchFamily="34" charset="0"/>
              </a:rPr>
              <a:t>denen</a:t>
            </a:r>
            <a:r>
              <a:rPr lang="en-GB" sz="2400" dirty="0">
                <a:latin typeface="Arial Narrow" panose="020B0606020202030204" pitchFamily="34" charset="0"/>
              </a:rPr>
              <a:t> Sie </a:t>
            </a:r>
            <a:r>
              <a:rPr lang="en-GB" sz="2400" dirty="0" err="1">
                <a:latin typeface="Arial Narrow" panose="020B0606020202030204" pitchFamily="34" charset="0"/>
              </a:rPr>
              <a:t>noch</a:t>
            </a:r>
            <a:r>
              <a:rPr lang="en-GB" sz="2400" dirty="0">
                <a:latin typeface="Arial Narrow" panose="020B0606020202030204" pitchFamily="34" charset="0"/>
              </a:rPr>
              <a:t> </a:t>
            </a:r>
            <a:r>
              <a:rPr lang="en-GB" sz="2400" dirty="0" err="1">
                <a:latin typeface="Arial Narrow" panose="020B0606020202030204" pitchFamily="34" charset="0"/>
              </a:rPr>
              <a:t>unsicherer</a:t>
            </a:r>
            <a:r>
              <a:rPr lang="en-GB" sz="2400" dirty="0">
                <a:latin typeface="Arial Narrow" panose="020B0606020202030204" pitchFamily="34" charset="0"/>
              </a:rPr>
              <a:t> </a:t>
            </a:r>
            <a:r>
              <a:rPr lang="en-GB" sz="2400" dirty="0" err="1">
                <a:latin typeface="Arial Narrow" panose="020B0606020202030204" pitchFamily="34" charset="0"/>
              </a:rPr>
              <a:t>fühlen</a:t>
            </a:r>
            <a:r>
              <a:rPr lang="en-GB" sz="2400" dirty="0">
                <a:latin typeface="Arial Narrow" panose="020B0606020202030204" pitchFamily="34" charset="0"/>
              </a:rPr>
              <a:t> </a:t>
            </a:r>
            <a:r>
              <a:rPr lang="en-GB" sz="2400" dirty="0" err="1">
                <a:latin typeface="Arial Narrow" panose="020B0606020202030204" pitchFamily="34" charset="0"/>
              </a:rPr>
              <a:t>würden</a:t>
            </a:r>
            <a:r>
              <a:rPr lang="en-GB" sz="2400" dirty="0">
                <a:latin typeface="Arial Narrow" panose="020B0606020202030204" pitchFamily="34" charset="0"/>
              </a:rPr>
              <a:t>? Was </a:t>
            </a:r>
            <a:r>
              <a:rPr lang="en-GB" sz="2400" dirty="0" err="1">
                <a:latin typeface="Arial Narrow" panose="020B0606020202030204" pitchFamily="34" charset="0"/>
              </a:rPr>
              <a:t>würden</a:t>
            </a:r>
            <a:r>
              <a:rPr lang="en-GB" sz="2400" dirty="0">
                <a:latin typeface="Arial Narrow" panose="020B0606020202030204" pitchFamily="34" charset="0"/>
              </a:rPr>
              <a:t> Sie </a:t>
            </a:r>
            <a:r>
              <a:rPr lang="en-GB" sz="2400" dirty="0" err="1">
                <a:latin typeface="Arial Narrow" panose="020B0606020202030204" pitchFamily="34" charset="0"/>
              </a:rPr>
              <a:t>unternehmen</a:t>
            </a:r>
            <a:r>
              <a:rPr lang="en-GB" sz="2400" dirty="0">
                <a:latin typeface="Arial Narrow" panose="020B0606020202030204" pitchFamily="34" charset="0"/>
              </a:rPr>
              <a:t>, um </a:t>
            </a:r>
            <a:r>
              <a:rPr lang="en-GB" sz="2400" dirty="0" err="1">
                <a:latin typeface="Arial Narrow" panose="020B0606020202030204" pitchFamily="34" charset="0"/>
              </a:rPr>
              <a:t>mehr</a:t>
            </a:r>
            <a:r>
              <a:rPr lang="en-GB" sz="2400" dirty="0">
                <a:latin typeface="Arial Narrow" panose="020B0606020202030204" pitchFamily="34" charset="0"/>
              </a:rPr>
              <a:t> </a:t>
            </a:r>
            <a:r>
              <a:rPr lang="en-GB" sz="2400" dirty="0" err="1">
                <a:latin typeface="Arial Narrow" panose="020B0606020202030204" pitchFamily="34" charset="0"/>
              </a:rPr>
              <a:t>Sicherheit</a:t>
            </a:r>
            <a:r>
              <a:rPr lang="en-GB" sz="2400" dirty="0">
                <a:latin typeface="Arial Narrow" panose="020B0606020202030204" pitchFamily="34" charset="0"/>
              </a:rPr>
              <a:t> </a:t>
            </a:r>
            <a:r>
              <a:rPr lang="en-GB" sz="2400" dirty="0" err="1">
                <a:latin typeface="Arial Narrow" panose="020B0606020202030204" pitchFamily="34" charset="0"/>
              </a:rPr>
              <a:t>zu</a:t>
            </a:r>
            <a:r>
              <a:rPr lang="en-GB" sz="2400" dirty="0">
                <a:latin typeface="Arial Narrow" panose="020B0606020202030204" pitchFamily="34" charset="0"/>
              </a:rPr>
              <a:t> </a:t>
            </a:r>
            <a:r>
              <a:rPr lang="en-GB" sz="2400" dirty="0" err="1">
                <a:latin typeface="Arial Narrow" panose="020B0606020202030204" pitchFamily="34" charset="0"/>
              </a:rPr>
              <a:t>bekommen</a:t>
            </a:r>
            <a:r>
              <a:rPr lang="en-GB" sz="2400" dirty="0">
                <a:latin typeface="Arial Narrow" panose="020B0606020202030204" pitchFamily="34" charset="0"/>
              </a:rPr>
              <a:t>?</a:t>
            </a:r>
          </a:p>
          <a:p>
            <a:pPr algn="just" fontAlgn="base"/>
            <a:r>
              <a:rPr lang="en-GB" sz="2400" dirty="0">
                <a:latin typeface="Arial Narrow" panose="020B0606020202030204" pitchFamily="34" charset="0"/>
              </a:rPr>
              <a:t>Share your thoughts with others.</a:t>
            </a:r>
          </a:p>
          <a:p>
            <a:pPr algn="just" fontAlgn="base"/>
            <a:r>
              <a:rPr lang="en-GB" sz="2400" dirty="0" err="1">
                <a:latin typeface="Arial Narrow" panose="020B0606020202030204" pitchFamily="34" charset="0"/>
              </a:rPr>
              <a:t>Besprechen</a:t>
            </a:r>
            <a:r>
              <a:rPr lang="en-GB" sz="2400" dirty="0">
                <a:latin typeface="Arial Narrow" panose="020B0606020202030204" pitchFamily="34" charset="0"/>
              </a:rPr>
              <a:t> Sie die </a:t>
            </a:r>
            <a:r>
              <a:rPr lang="en-GB" sz="2400" dirty="0" err="1">
                <a:latin typeface="Arial Narrow" panose="020B0606020202030204" pitchFamily="34" charset="0"/>
              </a:rPr>
              <a:t>Ergebnisse</a:t>
            </a:r>
            <a:r>
              <a:rPr lang="en-GB" sz="2400" dirty="0">
                <a:latin typeface="Arial Narrow" panose="020B0606020202030204" pitchFamily="34" charset="0"/>
              </a:rPr>
              <a:t> </a:t>
            </a:r>
            <a:r>
              <a:rPr lang="en-GB" sz="2400" dirty="0" err="1">
                <a:latin typeface="Arial Narrow" panose="020B0606020202030204" pitchFamily="34" charset="0"/>
              </a:rPr>
              <a:t>im</a:t>
            </a:r>
            <a:r>
              <a:rPr lang="en-GB" sz="2400" dirty="0">
                <a:latin typeface="Arial Narrow" panose="020B0606020202030204" pitchFamily="34" charset="0"/>
              </a:rPr>
              <a:t> Anschluss in der </a:t>
            </a:r>
            <a:r>
              <a:rPr lang="en-GB" sz="2400" dirty="0" err="1">
                <a:latin typeface="Arial Narrow" panose="020B0606020202030204" pitchFamily="34" charset="0"/>
              </a:rPr>
              <a:t>Großgruppe</a:t>
            </a:r>
            <a:r>
              <a:rPr lang="en-GB" sz="2400" dirty="0">
                <a:latin typeface="Arial Narrow" panose="020B0606020202030204" pitchFamily="34" charset="0"/>
              </a:rPr>
              <a:t>.</a:t>
            </a:r>
            <a:endParaRPr lang="en-US" sz="2400" dirty="0">
              <a:latin typeface="Arial Narrow" panose="020B0606020202030204" pitchFamily="34" charset="0"/>
            </a:endParaRPr>
          </a:p>
        </p:txBody>
      </p:sp>
    </p:spTree>
    <p:extLst>
      <p:ext uri="{BB962C8B-B14F-4D97-AF65-F5344CB8AC3E}">
        <p14:creationId xmlns:p14="http://schemas.microsoft.com/office/powerpoint/2010/main" val="10784016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32</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7684364" cy="1009651"/>
          </a:xfrm>
          <a:prstGeom prst="rect">
            <a:avLst/>
          </a:prstGeom>
          <a:solidFill>
            <a:srgbClr val="DEEBF8"/>
          </a:solidFill>
          <a:ln>
            <a:noFill/>
          </a:ln>
        </p:spPr>
        <p:txBody>
          <a:bodyPr spcFirstLastPara="1" wrap="square" lIns="121900" tIns="60933" rIns="121900" bIns="60933" anchor="ctr" anchorCtr="0">
            <a:noAutofit/>
          </a:bodyPr>
          <a:lstStyle/>
          <a:p>
            <a:r>
              <a:rPr lang="en-GB" sz="4000" b="1" dirty="0" err="1">
                <a:solidFill>
                  <a:prstClr val="black"/>
                </a:solidFill>
                <a:latin typeface="Arial Narrow" panose="020B0606020202030204" pitchFamily="34" charset="0"/>
              </a:rPr>
              <a:t>Diskussion</a:t>
            </a:r>
            <a:r>
              <a:rPr lang="en-GB" sz="4000" b="1" dirty="0">
                <a:solidFill>
                  <a:prstClr val="black"/>
                </a:solidFill>
                <a:latin typeface="Arial Narrow" panose="020B0606020202030204" pitchFamily="34" charset="0"/>
              </a:rPr>
              <a:t> und </a:t>
            </a:r>
            <a:r>
              <a:rPr lang="en-GB" sz="4000" b="1" dirty="0" err="1">
                <a:solidFill>
                  <a:prstClr val="black"/>
                </a:solidFill>
                <a:latin typeface="Arial Narrow" panose="020B0606020202030204" pitchFamily="34" charset="0"/>
              </a:rPr>
              <a:t>Zusammenfassung</a:t>
            </a:r>
            <a:r>
              <a:rPr lang="en-GB" sz="4000" b="1" dirty="0">
                <a:solidFill>
                  <a:prstClr val="black"/>
                </a:solidFill>
                <a:latin typeface="Arial Narrow" panose="020B0606020202030204" pitchFamily="34" charset="0"/>
              </a:rPr>
              <a:t> 1</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a:defRPr/>
            </a:pPr>
            <a:r>
              <a:rPr lang="pt-PT" sz="2400" dirty="0">
                <a:latin typeface="Arial Narrow" panose="020B0606020202030204" pitchFamily="34" charset="0"/>
              </a:rPr>
              <a:t>Zuerst ein allgemeiner Rückblick:</a:t>
            </a:r>
          </a:p>
          <a:p>
            <a:pPr>
              <a:defRPr/>
            </a:pPr>
            <a:r>
              <a:rPr lang="pt-PT" sz="2400" dirty="0">
                <a:latin typeface="Arial Narrow" panose="020B0606020202030204" pitchFamily="34" charset="0"/>
              </a:rPr>
              <a:t>- Erinnern Sie sich noch an die Herausforderungen, mit denen Menschen im Arbeitsleben am ehesten konfrontiert sind?</a:t>
            </a:r>
          </a:p>
          <a:p>
            <a:pPr>
              <a:defRPr/>
            </a:pPr>
            <a:r>
              <a:rPr lang="pt-PT" sz="2400" dirty="0">
                <a:latin typeface="Arial Narrow" panose="020B0606020202030204" pitchFamily="34" charset="0"/>
              </a:rPr>
              <a:t>- Welche Techniken, um diese Herausforderungen zu bewältigen, sind Ihnen noch geläufig?</a:t>
            </a:r>
          </a:p>
          <a:p>
            <a:pPr>
              <a:defRPr/>
            </a:pPr>
            <a:endParaRPr lang="pt-PT" sz="2400" dirty="0">
              <a:latin typeface="Arial Narrow" panose="020B0606020202030204" pitchFamily="34" charset="0"/>
            </a:endParaRPr>
          </a:p>
          <a:p>
            <a:pPr>
              <a:defRPr/>
            </a:pPr>
            <a:r>
              <a:rPr lang="pt-PT" sz="2400" dirty="0">
                <a:latin typeface="Arial Narrow" panose="020B0606020202030204" pitchFamily="34" charset="0"/>
              </a:rPr>
              <a:t>Denken Sie an Ihren eigenen Arbeitsplatz:</a:t>
            </a:r>
          </a:p>
          <a:p>
            <a:pPr marL="342900" indent="-342900">
              <a:buFontTx/>
              <a:buChar char="-"/>
              <a:defRPr/>
            </a:pPr>
            <a:r>
              <a:rPr lang="pt-PT" sz="2400" dirty="0">
                <a:latin typeface="Arial Narrow" panose="020B0606020202030204" pitchFamily="34" charset="0"/>
              </a:rPr>
              <a:t>Worin sähen Sie die größten Hindernisse für den Fall, dass ein Mensch mit ASS Ihr/e neue Arbeitskolleg*in würde?</a:t>
            </a:r>
          </a:p>
          <a:p>
            <a:pPr marL="342900" indent="-342900">
              <a:buFontTx/>
              <a:buChar char="-"/>
              <a:defRPr/>
            </a:pPr>
            <a:r>
              <a:rPr lang="pt-PT" sz="2400" dirty="0">
                <a:latin typeface="Arial Narrow" panose="020B0606020202030204" pitchFamily="34" charset="0"/>
              </a:rPr>
              <a:t>Geben Sie Beispiele und machen Sie konkrete Vorschläge, wie diese Hindernisse ausgeräumt bzw. gemildert werde könnten</a:t>
            </a:r>
          </a:p>
          <a:p>
            <a:pPr>
              <a:defRPr/>
            </a:pPr>
            <a:endParaRPr lang="pt-PT" sz="2400" dirty="0">
              <a:latin typeface="Arial Narrow" panose="020B0606020202030204" pitchFamily="34" charset="0"/>
            </a:endParaRPr>
          </a:p>
        </p:txBody>
      </p:sp>
    </p:spTree>
    <p:extLst>
      <p:ext uri="{BB962C8B-B14F-4D97-AF65-F5344CB8AC3E}">
        <p14:creationId xmlns:p14="http://schemas.microsoft.com/office/powerpoint/2010/main" val="13941750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tângulo 14"/>
          <p:cNvSpPr/>
          <p:nvPr/>
        </p:nvSpPr>
        <p:spPr>
          <a:xfrm>
            <a:off x="0" y="2551837"/>
            <a:ext cx="12192000" cy="1754326"/>
          </a:xfrm>
          <a:prstGeom prst="rect">
            <a:avLst/>
          </a:prstGeom>
          <a:solidFill>
            <a:schemeClr val="accent6">
              <a:lumMod val="40000"/>
              <a:lumOff val="60000"/>
            </a:schemeClr>
          </a:solidFill>
        </p:spPr>
        <p:txBody>
          <a:bodyPr wrap="square" anchor="ctr">
            <a:spAutoFit/>
          </a:bodyPr>
          <a:lstStyle/>
          <a:p>
            <a:pPr algn="ctr"/>
            <a:endParaRPr lang="en-US" sz="2800" b="1" dirty="0">
              <a:latin typeface="Arial Narrow" panose="020B0606020202030204" pitchFamily="34" charset="0"/>
            </a:endParaRPr>
          </a:p>
          <a:p>
            <a:pPr algn="ctr"/>
            <a:r>
              <a:rPr lang="en-US" sz="2800" b="1" dirty="0">
                <a:latin typeface="Arial Narrow" panose="020B0606020202030204" pitchFamily="34" charset="0"/>
              </a:rPr>
              <a:t>10:15 – 10:45</a:t>
            </a:r>
          </a:p>
          <a:p>
            <a:pPr algn="ctr"/>
            <a:r>
              <a:rPr lang="en-US" sz="2800" b="1" dirty="0">
                <a:latin typeface="Arial Narrow" panose="020B0606020202030204" pitchFamily="34" charset="0"/>
              </a:rPr>
              <a:t>Pause</a:t>
            </a:r>
            <a:r>
              <a:rPr lang="en-US" b="1" dirty="0"/>
              <a:t> </a:t>
            </a:r>
            <a:endParaRPr lang="de-DE" sz="2400" b="1" dirty="0">
              <a:latin typeface="Arial Narrow" panose="020B0606020202030204" pitchFamily="34" charset="0"/>
            </a:endParaRPr>
          </a:p>
          <a:p>
            <a:pPr algn="ctr"/>
            <a:endParaRPr lang="de-DE" sz="2400" b="1" dirty="0">
              <a:latin typeface="Arial Narrow" panose="020B0606020202030204" pitchFamily="34" charset="0"/>
            </a:endParaRPr>
          </a:p>
        </p:txBody>
      </p:sp>
      <p:grpSp>
        <p:nvGrpSpPr>
          <p:cNvPr id="12" name="Grupo 11"/>
          <p:cNvGrpSpPr/>
          <p:nvPr/>
        </p:nvGrpSpPr>
        <p:grpSpPr>
          <a:xfrm>
            <a:off x="1606778" y="6412676"/>
            <a:ext cx="7351175" cy="445325"/>
            <a:chOff x="178130" y="6412675"/>
            <a:chExt cx="9128049" cy="445325"/>
          </a:xfrm>
        </p:grpSpPr>
        <p:sp>
          <p:nvSpPr>
            <p:cNvPr id="14" name="Retângulo 13"/>
            <p:cNvSpPr/>
            <p:nvPr/>
          </p:nvSpPr>
          <p:spPr>
            <a:xfrm>
              <a:off x="2213898" y="6457890"/>
              <a:ext cx="7092281" cy="338554"/>
            </a:xfrm>
            <a:prstGeom prst="rect">
              <a:avLst/>
            </a:prstGeom>
          </p:spPr>
          <p:txBody>
            <a:bodyPr wrap="square">
              <a:spAutoFit/>
            </a:bodyPr>
            <a:lstStyle/>
            <a:p>
              <a:r>
                <a:rPr lang="en-US" sz="800" dirty="0">
                  <a:latin typeface="Arial Narrow" panose="020B0606020202030204" pitchFamily="34" charset="0"/>
                  <a:ea typeface="Times New Roman" panose="02020603050405020304" pitchFamily="18" charset="0"/>
                  <a:cs typeface="Arial" panose="020B0604020202020204"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sz="800" dirty="0">
                <a:latin typeface="Arial Narrow" panose="020B0606020202030204" pitchFamily="34" charset="0"/>
                <a:cs typeface="Arial" panose="020B0604020202020204" pitchFamily="34" charset="0"/>
              </a:endParaRPr>
            </a:p>
          </p:txBody>
        </p:sp>
        <p:pic>
          <p:nvPicPr>
            <p:cNvPr id="16" name="Grafik 1" descr="Ein Bild, das Text enthält.&#10;&#10;Automatisch generierte Beschreibung"/>
            <p:cNvPicPr/>
            <p:nvPr/>
          </p:nvPicPr>
          <p:blipFill rotWithShape="1">
            <a:blip r:embed="rId2" cstate="print">
              <a:extLst>
                <a:ext uri="{28A0092B-C50C-407E-A947-70E740481C1C}">
                  <a14:useLocalDpi xmlns:a14="http://schemas.microsoft.com/office/drawing/2010/main" val="0"/>
                </a:ext>
              </a:extLst>
            </a:blip>
            <a:srcRect l="26265" t="3861"/>
            <a:stretch/>
          </p:blipFill>
          <p:spPr>
            <a:xfrm>
              <a:off x="178130" y="6412675"/>
              <a:ext cx="2017606" cy="445325"/>
            </a:xfrm>
            <a:prstGeom prst="rect">
              <a:avLst/>
            </a:prstGeom>
          </p:spPr>
        </p:pic>
      </p:grpSp>
      <p:sp>
        <p:nvSpPr>
          <p:cNvPr id="2" name="Marcador de Posição do Número do Diapositivo 1"/>
          <p:cNvSpPr>
            <a:spLocks noGrp="1"/>
          </p:cNvSpPr>
          <p:nvPr>
            <p:ph type="sldNum" sz="quarter" idx="12"/>
          </p:nvPr>
        </p:nvSpPr>
        <p:spPr/>
        <p:txBody>
          <a:bodyPr/>
          <a:lstStyle/>
          <a:p>
            <a:fld id="{35BA1E5D-A24E-4249-ACDB-C6F8AD62BBF2}" type="slidenum">
              <a:rPr lang="pt-PT" smtClean="0"/>
              <a:t>33</a:t>
            </a:fld>
            <a:endParaRPr lang="pt-PT"/>
          </a:p>
        </p:txBody>
      </p:sp>
    </p:spTree>
    <p:extLst>
      <p:ext uri="{BB962C8B-B14F-4D97-AF65-F5344CB8AC3E}">
        <p14:creationId xmlns:p14="http://schemas.microsoft.com/office/powerpoint/2010/main" val="20927306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fld id="{CD37B2E7-1D31-7C4D-928B-66328FE9604A}" type="slidenum">
              <a:rPr lang="de-AT" smtClean="0"/>
              <a:pPr/>
              <a:t>34</a:t>
            </a:fld>
            <a:endParaRPr lang="de-AT" dirty="0"/>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DEEBF8"/>
          </a:solidFill>
          <a:ln>
            <a:noFill/>
          </a:ln>
        </p:spPr>
        <p:txBody>
          <a:bodyPr spcFirstLastPara="1" wrap="square" lIns="121900" tIns="60933" rIns="121900" bIns="60933" anchor="ctr" anchorCtr="0">
            <a:noAutofit/>
          </a:bodyPr>
          <a:lstStyle/>
          <a:p>
            <a:pPr algn="ctr"/>
            <a:endParaRPr lang="it" sz="3200" b="1" dirty="0">
              <a:solidFill>
                <a:schemeClr val="dk1"/>
              </a:solidFill>
              <a:latin typeface="Calibri"/>
              <a:ea typeface="Arial Narrow"/>
              <a:cs typeface="Calibri"/>
              <a:sym typeface="Calibri"/>
            </a:endParaRPr>
          </a:p>
          <a:p>
            <a:pPr algn="ctr"/>
            <a:r>
              <a:rPr lang="it" sz="4000" b="1" dirty="0">
                <a:solidFill>
                  <a:schemeClr val="dk1"/>
                </a:solidFill>
                <a:latin typeface="Arial Narrow"/>
                <a:ea typeface="Arial Narrow"/>
                <a:cs typeface="Arial Narrow"/>
                <a:sym typeface="Arial Narrow"/>
              </a:rPr>
              <a:t>ERARBEITUNG</a:t>
            </a:r>
            <a:endParaRPr sz="2400" dirty="0"/>
          </a:p>
          <a:p>
            <a:pPr algn="ctr"/>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4084990" y="2971938"/>
            <a:ext cx="4022019" cy="3185561"/>
          </a:xfrm>
          <a:prstGeom prst="rect">
            <a:avLst/>
          </a:prstGeom>
          <a:solidFill>
            <a:srgbClr val="DEEBF8"/>
          </a:solidFill>
          <a:ln>
            <a:noFill/>
          </a:ln>
        </p:spPr>
        <p:txBody>
          <a:bodyPr spcFirstLastPara="1" wrap="square" lIns="121900" tIns="60933" rIns="121900" bIns="60933" anchor="ctr" anchorCtr="0">
            <a:noAutofit/>
          </a:bodyPr>
          <a:lstStyle/>
          <a:p>
            <a:pPr algn="ctr" defTabSz="514350">
              <a:lnSpc>
                <a:spcPct val="150000"/>
              </a:lnSpc>
            </a:pPr>
            <a:r>
              <a:rPr lang="en-US" sz="2000" dirty="0" err="1">
                <a:solidFill>
                  <a:prstClr val="black"/>
                </a:solidFill>
                <a:latin typeface="Arial Narrow" panose="020B0606020202030204" pitchFamily="34" charset="0"/>
              </a:rPr>
              <a:t>Elemente</a:t>
            </a:r>
            <a:r>
              <a:rPr lang="en-US" sz="2000" dirty="0">
                <a:solidFill>
                  <a:prstClr val="black"/>
                </a:solidFill>
                <a:latin typeface="Arial Narrow" panose="020B0606020202030204" pitchFamily="34" charset="0"/>
              </a:rPr>
              <a:t> des </a:t>
            </a:r>
            <a:r>
              <a:rPr lang="en-US" sz="2000" dirty="0" err="1">
                <a:solidFill>
                  <a:prstClr val="black"/>
                </a:solidFill>
                <a:latin typeface="Arial Narrow" panose="020B0606020202030204" pitchFamily="34" charset="0"/>
              </a:rPr>
              <a:t>Umgangs</a:t>
            </a:r>
            <a:r>
              <a:rPr lang="en-US" sz="2000" dirty="0">
                <a:solidFill>
                  <a:prstClr val="black"/>
                </a:solidFill>
                <a:latin typeface="Arial Narrow" panose="020B0606020202030204" pitchFamily="34" charset="0"/>
              </a:rPr>
              <a:t> </a:t>
            </a:r>
            <a:r>
              <a:rPr lang="en-US" sz="2000" dirty="0" err="1">
                <a:solidFill>
                  <a:prstClr val="black"/>
                </a:solidFill>
                <a:latin typeface="Arial Narrow" panose="020B0606020202030204" pitchFamily="34" charset="0"/>
              </a:rPr>
              <a:t>mit</a:t>
            </a:r>
            <a:r>
              <a:rPr lang="en-US" sz="2000" dirty="0">
                <a:solidFill>
                  <a:prstClr val="black"/>
                </a:solidFill>
                <a:latin typeface="Arial Narrow" panose="020B0606020202030204" pitchFamily="34" charset="0"/>
              </a:rPr>
              <a:t> Menschen </a:t>
            </a:r>
            <a:r>
              <a:rPr lang="en-US" sz="2000" dirty="0" err="1">
                <a:solidFill>
                  <a:prstClr val="black"/>
                </a:solidFill>
                <a:latin typeface="Arial Narrow" panose="020B0606020202030204" pitchFamily="34" charset="0"/>
              </a:rPr>
              <a:t>mit</a:t>
            </a:r>
            <a:r>
              <a:rPr lang="en-US" sz="2000" dirty="0">
                <a:solidFill>
                  <a:prstClr val="black"/>
                </a:solidFill>
                <a:latin typeface="Arial Narrow" panose="020B0606020202030204" pitchFamily="34" charset="0"/>
              </a:rPr>
              <a:t> ASS </a:t>
            </a:r>
            <a:r>
              <a:rPr lang="en-US" sz="2000" dirty="0" err="1">
                <a:solidFill>
                  <a:prstClr val="black"/>
                </a:solidFill>
                <a:latin typeface="Arial Narrow" panose="020B0606020202030204" pitchFamily="34" charset="0"/>
              </a:rPr>
              <a:t>im</a:t>
            </a:r>
            <a:r>
              <a:rPr lang="en-US" sz="2000" dirty="0">
                <a:solidFill>
                  <a:prstClr val="black"/>
                </a:solidFill>
                <a:latin typeface="Arial Narrow" panose="020B0606020202030204" pitchFamily="34" charset="0"/>
              </a:rPr>
              <a:t> </a:t>
            </a:r>
            <a:r>
              <a:rPr lang="en-US" sz="2000" dirty="0" err="1">
                <a:solidFill>
                  <a:prstClr val="black"/>
                </a:solidFill>
                <a:latin typeface="Arial Narrow" panose="020B0606020202030204" pitchFamily="34" charset="0"/>
              </a:rPr>
              <a:t>öffentlichen</a:t>
            </a:r>
            <a:r>
              <a:rPr lang="en-US" sz="2000" dirty="0">
                <a:solidFill>
                  <a:prstClr val="black"/>
                </a:solidFill>
                <a:latin typeface="Arial Narrow" panose="020B0606020202030204" pitchFamily="34" charset="0"/>
              </a:rPr>
              <a:t> </a:t>
            </a:r>
            <a:r>
              <a:rPr lang="en-US" sz="2000" dirty="0" err="1">
                <a:solidFill>
                  <a:prstClr val="black"/>
                </a:solidFill>
                <a:latin typeface="Arial Narrow" panose="020B0606020202030204" pitchFamily="34" charset="0"/>
              </a:rPr>
              <a:t>Parteienverkehr</a:t>
            </a:r>
            <a:r>
              <a:rPr lang="en-US" sz="2000" dirty="0">
                <a:solidFill>
                  <a:prstClr val="black"/>
                </a:solidFill>
                <a:latin typeface="Arial Narrow" panose="020B0606020202030204" pitchFamily="34" charset="0"/>
              </a:rPr>
              <a:t> – </a:t>
            </a:r>
            <a:r>
              <a:rPr lang="en-US" sz="2000" dirty="0" err="1">
                <a:solidFill>
                  <a:prstClr val="black"/>
                </a:solidFill>
                <a:latin typeface="Arial Narrow" panose="020B0606020202030204" pitchFamily="34" charset="0"/>
              </a:rPr>
              <a:t>Ansätze</a:t>
            </a:r>
            <a:r>
              <a:rPr lang="en-US" sz="2000" dirty="0">
                <a:solidFill>
                  <a:prstClr val="black"/>
                </a:solidFill>
                <a:latin typeface="Arial Narrow" panose="020B0606020202030204" pitchFamily="34" charset="0"/>
              </a:rPr>
              <a:t> </a:t>
            </a:r>
            <a:r>
              <a:rPr lang="en-US" sz="2000" dirty="0" err="1">
                <a:solidFill>
                  <a:prstClr val="black"/>
                </a:solidFill>
                <a:latin typeface="Arial Narrow" panose="020B0606020202030204" pitchFamily="34" charset="0"/>
              </a:rPr>
              <a:t>zur</a:t>
            </a:r>
            <a:r>
              <a:rPr lang="en-US" sz="2000" dirty="0">
                <a:solidFill>
                  <a:prstClr val="black"/>
                </a:solidFill>
                <a:latin typeface="Arial Narrow" panose="020B0606020202030204" pitchFamily="34" charset="0"/>
              </a:rPr>
              <a:t> </a:t>
            </a:r>
            <a:r>
              <a:rPr lang="en-US" sz="2000" dirty="0" err="1">
                <a:solidFill>
                  <a:prstClr val="black"/>
                </a:solidFill>
                <a:latin typeface="Arial Narrow" panose="020B0606020202030204" pitchFamily="34" charset="0"/>
              </a:rPr>
              <a:t>Erleichterung</a:t>
            </a:r>
            <a:r>
              <a:rPr lang="en-US" sz="2000" dirty="0">
                <a:solidFill>
                  <a:prstClr val="black"/>
                </a:solidFill>
                <a:latin typeface="Arial Narrow" panose="020B0606020202030204" pitchFamily="34" charset="0"/>
              </a:rPr>
              <a:t> der </a:t>
            </a:r>
            <a:r>
              <a:rPr lang="en-US" sz="2000" dirty="0" err="1">
                <a:solidFill>
                  <a:prstClr val="black"/>
                </a:solidFill>
                <a:latin typeface="Arial Narrow" panose="020B0606020202030204" pitchFamily="34" charset="0"/>
              </a:rPr>
              <a:t>Abläufe</a:t>
            </a:r>
            <a:endParaRPr lang="en-US" sz="2000" dirty="0">
              <a:solidFill>
                <a:prstClr val="black"/>
              </a:solidFill>
              <a:latin typeface="Arial Narrow" panose="020B0606020202030204" pitchFamily="34" charset="0"/>
            </a:endParaRPr>
          </a:p>
          <a:p>
            <a:pPr algn="ctr" defTabSz="514350">
              <a:lnSpc>
                <a:spcPct val="150000"/>
              </a:lnSpc>
            </a:pPr>
            <a:r>
              <a:rPr lang="en-US" sz="2000" dirty="0">
                <a:solidFill>
                  <a:prstClr val="black"/>
                </a:solidFill>
                <a:latin typeface="Arial Narrow" panose="020B0606020202030204" pitchFamily="34" charset="0"/>
              </a:rPr>
              <a:t>Think &amp; Reflect</a:t>
            </a:r>
          </a:p>
        </p:txBody>
      </p:sp>
    </p:spTree>
    <p:extLst>
      <p:ext uri="{BB962C8B-B14F-4D97-AF65-F5344CB8AC3E}">
        <p14:creationId xmlns:p14="http://schemas.microsoft.com/office/powerpoint/2010/main" val="27862820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35</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10515600" cy="1009651"/>
          </a:xfrm>
          <a:prstGeom prst="rect">
            <a:avLst/>
          </a:prstGeom>
          <a:solidFill>
            <a:srgbClr val="DEEBF8"/>
          </a:solidFill>
          <a:ln>
            <a:noFill/>
          </a:ln>
        </p:spPr>
        <p:txBody>
          <a:bodyPr spcFirstLastPara="1" wrap="square" lIns="121900" tIns="60933" rIns="121900" bIns="60933" anchor="ctr" anchorCtr="0">
            <a:noAutofit/>
          </a:bodyPr>
          <a:lstStyle/>
          <a:p>
            <a:pPr defTabSz="514350"/>
            <a:r>
              <a:rPr lang="en-US" sz="2800" b="1" dirty="0" err="1">
                <a:solidFill>
                  <a:prstClr val="black"/>
                </a:solidFill>
                <a:latin typeface="Arial Narrow" panose="020B0606020202030204" pitchFamily="34" charset="0"/>
              </a:rPr>
              <a:t>Elemente</a:t>
            </a:r>
            <a:r>
              <a:rPr lang="en-US" sz="2800" b="1" dirty="0">
                <a:solidFill>
                  <a:prstClr val="black"/>
                </a:solidFill>
                <a:latin typeface="Arial Narrow" panose="020B0606020202030204" pitchFamily="34" charset="0"/>
              </a:rPr>
              <a:t> des </a:t>
            </a:r>
            <a:r>
              <a:rPr lang="en-US" sz="2800" b="1" dirty="0" err="1">
                <a:solidFill>
                  <a:prstClr val="black"/>
                </a:solidFill>
                <a:latin typeface="Arial Narrow" panose="020B0606020202030204" pitchFamily="34" charset="0"/>
              </a:rPr>
              <a:t>Umgangs</a:t>
            </a:r>
            <a:r>
              <a:rPr lang="en-US" sz="2800" b="1" dirty="0">
                <a:solidFill>
                  <a:prstClr val="black"/>
                </a:solidFill>
                <a:latin typeface="Arial Narrow" panose="020B0606020202030204" pitchFamily="34" charset="0"/>
              </a:rPr>
              <a:t> </a:t>
            </a:r>
            <a:r>
              <a:rPr lang="en-US" sz="2800" b="1" dirty="0" err="1">
                <a:solidFill>
                  <a:prstClr val="black"/>
                </a:solidFill>
                <a:latin typeface="Arial Narrow" panose="020B0606020202030204" pitchFamily="34" charset="0"/>
              </a:rPr>
              <a:t>mit</a:t>
            </a:r>
            <a:r>
              <a:rPr lang="en-US" sz="2800" b="1" dirty="0">
                <a:solidFill>
                  <a:prstClr val="black"/>
                </a:solidFill>
                <a:latin typeface="Arial Narrow" panose="020B0606020202030204" pitchFamily="34" charset="0"/>
              </a:rPr>
              <a:t> Menschen </a:t>
            </a:r>
            <a:r>
              <a:rPr lang="en-US" sz="2800" b="1" dirty="0" err="1">
                <a:solidFill>
                  <a:prstClr val="black"/>
                </a:solidFill>
                <a:latin typeface="Arial Narrow" panose="020B0606020202030204" pitchFamily="34" charset="0"/>
              </a:rPr>
              <a:t>mit</a:t>
            </a:r>
            <a:r>
              <a:rPr lang="en-US" sz="2800" b="1" dirty="0">
                <a:solidFill>
                  <a:prstClr val="black"/>
                </a:solidFill>
                <a:latin typeface="Arial Narrow" panose="020B0606020202030204" pitchFamily="34" charset="0"/>
              </a:rPr>
              <a:t> ASS </a:t>
            </a:r>
            <a:r>
              <a:rPr lang="en-US" sz="2800" b="1" dirty="0" err="1">
                <a:solidFill>
                  <a:prstClr val="black"/>
                </a:solidFill>
                <a:latin typeface="Arial Narrow" panose="020B0606020202030204" pitchFamily="34" charset="0"/>
              </a:rPr>
              <a:t>im</a:t>
            </a:r>
            <a:r>
              <a:rPr lang="en-US" sz="2800" b="1" dirty="0">
                <a:solidFill>
                  <a:prstClr val="black"/>
                </a:solidFill>
                <a:latin typeface="Arial Narrow" panose="020B0606020202030204" pitchFamily="34" charset="0"/>
              </a:rPr>
              <a:t> </a:t>
            </a:r>
            <a:r>
              <a:rPr lang="en-US" sz="2800" b="1" dirty="0" err="1">
                <a:solidFill>
                  <a:prstClr val="black"/>
                </a:solidFill>
                <a:latin typeface="Arial Narrow" panose="020B0606020202030204" pitchFamily="34" charset="0"/>
              </a:rPr>
              <a:t>öffentlichen</a:t>
            </a:r>
            <a:r>
              <a:rPr lang="en-US" sz="2800" b="1" dirty="0">
                <a:solidFill>
                  <a:prstClr val="black"/>
                </a:solidFill>
                <a:latin typeface="Arial Narrow" panose="020B0606020202030204" pitchFamily="34" charset="0"/>
              </a:rPr>
              <a:t> </a:t>
            </a:r>
            <a:r>
              <a:rPr lang="en-US" sz="2800" b="1" dirty="0" err="1">
                <a:solidFill>
                  <a:prstClr val="black"/>
                </a:solidFill>
                <a:latin typeface="Arial Narrow" panose="020B0606020202030204" pitchFamily="34" charset="0"/>
              </a:rPr>
              <a:t>Parteienverkehr</a:t>
            </a:r>
            <a:r>
              <a:rPr lang="en-US" sz="2800" b="1" dirty="0">
                <a:solidFill>
                  <a:prstClr val="black"/>
                </a:solidFill>
                <a:latin typeface="Arial Narrow" panose="020B0606020202030204" pitchFamily="34" charset="0"/>
              </a:rPr>
              <a:t> – </a:t>
            </a:r>
            <a:r>
              <a:rPr lang="en-US" sz="2800" b="1" dirty="0" err="1">
                <a:solidFill>
                  <a:prstClr val="black"/>
                </a:solidFill>
                <a:latin typeface="Arial Narrow" panose="020B0606020202030204" pitchFamily="34" charset="0"/>
              </a:rPr>
              <a:t>Ansätze</a:t>
            </a:r>
            <a:r>
              <a:rPr lang="en-US" sz="2800" b="1" dirty="0">
                <a:solidFill>
                  <a:prstClr val="black"/>
                </a:solidFill>
                <a:latin typeface="Arial Narrow" panose="020B0606020202030204" pitchFamily="34" charset="0"/>
              </a:rPr>
              <a:t> </a:t>
            </a:r>
            <a:r>
              <a:rPr lang="en-US" sz="2800" b="1" dirty="0" err="1">
                <a:solidFill>
                  <a:prstClr val="black"/>
                </a:solidFill>
                <a:latin typeface="Arial Narrow" panose="020B0606020202030204" pitchFamily="34" charset="0"/>
              </a:rPr>
              <a:t>zur</a:t>
            </a:r>
            <a:r>
              <a:rPr lang="en-US" sz="2800" b="1" dirty="0">
                <a:solidFill>
                  <a:prstClr val="black"/>
                </a:solidFill>
                <a:latin typeface="Arial Narrow" panose="020B0606020202030204" pitchFamily="34" charset="0"/>
              </a:rPr>
              <a:t> </a:t>
            </a:r>
            <a:r>
              <a:rPr lang="en-US" sz="2800" b="1" dirty="0" err="1">
                <a:solidFill>
                  <a:prstClr val="black"/>
                </a:solidFill>
                <a:latin typeface="Arial Narrow" panose="020B0606020202030204" pitchFamily="34" charset="0"/>
              </a:rPr>
              <a:t>Erleichterung</a:t>
            </a:r>
            <a:r>
              <a:rPr lang="en-US" sz="2800" b="1" dirty="0">
                <a:solidFill>
                  <a:prstClr val="black"/>
                </a:solidFill>
                <a:latin typeface="Arial Narrow" panose="020B0606020202030204" pitchFamily="34" charset="0"/>
              </a:rPr>
              <a:t> der </a:t>
            </a:r>
            <a:r>
              <a:rPr lang="en-US" sz="2800" b="1" dirty="0" err="1">
                <a:solidFill>
                  <a:prstClr val="black"/>
                </a:solidFill>
                <a:latin typeface="Arial Narrow" panose="020B0606020202030204" pitchFamily="34" charset="0"/>
              </a:rPr>
              <a:t>Abläufe</a:t>
            </a:r>
            <a:r>
              <a:rPr lang="en-US" sz="2800" b="1" dirty="0">
                <a:solidFill>
                  <a:prstClr val="black"/>
                </a:solidFill>
                <a:latin typeface="Arial Narrow" panose="020B0606020202030204" pitchFamily="34" charset="0"/>
              </a:rPr>
              <a:t>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algn="ctr">
              <a:defRPr/>
            </a:pPr>
            <a:r>
              <a:rPr lang="en-US" sz="2800" b="1" cap="small" dirty="0">
                <a:solidFill>
                  <a:srgbClr val="B32C16">
                    <a:lumMod val="75000"/>
                  </a:srgbClr>
                </a:solidFill>
                <a:latin typeface="Arial Rounded MT Bold" pitchFamily="34" charset="0"/>
              </a:rPr>
              <a:t> </a:t>
            </a:r>
            <a:r>
              <a:rPr lang="en-US" sz="2400" dirty="0" err="1">
                <a:latin typeface="Arial Narrow" panose="020B0606020202030204" pitchFamily="34" charset="0"/>
              </a:rPr>
              <a:t>Nachdem</a:t>
            </a:r>
            <a:r>
              <a:rPr lang="en-US" sz="2400" dirty="0">
                <a:latin typeface="Arial Narrow" panose="020B0606020202030204" pitchFamily="34" charset="0"/>
              </a:rPr>
              <a:t> es </a:t>
            </a:r>
            <a:r>
              <a:rPr lang="en-US" sz="2400" dirty="0" err="1">
                <a:latin typeface="Arial Narrow" panose="020B0606020202030204" pitchFamily="34" charset="0"/>
              </a:rPr>
              <a:t>im</a:t>
            </a:r>
            <a:r>
              <a:rPr lang="en-US" sz="2400" dirty="0">
                <a:latin typeface="Arial Narrow" panose="020B0606020202030204" pitchFamily="34" charset="0"/>
              </a:rPr>
              <a:t> </a:t>
            </a:r>
            <a:r>
              <a:rPr lang="en-US" sz="2400" dirty="0" err="1">
                <a:latin typeface="Arial Narrow" panose="020B0606020202030204" pitchFamily="34" charset="0"/>
              </a:rPr>
              <a:t>ersten</a:t>
            </a:r>
            <a:r>
              <a:rPr lang="en-US" sz="2400" dirty="0">
                <a:latin typeface="Arial Narrow" panose="020B0606020202030204" pitchFamily="34" charset="0"/>
              </a:rPr>
              <a:t> </a:t>
            </a:r>
            <a:r>
              <a:rPr lang="en-US" sz="2400" dirty="0" err="1">
                <a:latin typeface="Arial Narrow" panose="020B0606020202030204" pitchFamily="34" charset="0"/>
              </a:rPr>
              <a:t>Abschnitt</a:t>
            </a:r>
            <a:r>
              <a:rPr lang="en-US" sz="2400" dirty="0">
                <a:latin typeface="Arial Narrow" panose="020B0606020202030204" pitchFamily="34" charset="0"/>
              </a:rPr>
              <a:t> dieses </a:t>
            </a:r>
            <a:r>
              <a:rPr lang="en-US" sz="2400" dirty="0" err="1">
                <a:latin typeface="Arial Narrow" panose="020B0606020202030204" pitchFamily="34" charset="0"/>
              </a:rPr>
              <a:t>Moduls</a:t>
            </a:r>
            <a:r>
              <a:rPr lang="en-US" sz="2400" dirty="0">
                <a:latin typeface="Arial Narrow" panose="020B0606020202030204" pitchFamily="34" charset="0"/>
              </a:rPr>
              <a:t> </a:t>
            </a:r>
            <a:r>
              <a:rPr lang="en-US" sz="2400" dirty="0" err="1">
                <a:latin typeface="Arial Narrow" panose="020B0606020202030204" pitchFamily="34" charset="0"/>
              </a:rPr>
              <a:t>darum</a:t>
            </a:r>
            <a:r>
              <a:rPr lang="en-US" sz="2400" dirty="0">
                <a:latin typeface="Arial Narrow" panose="020B0606020202030204" pitchFamily="34" charset="0"/>
              </a:rPr>
              <a:t> </a:t>
            </a:r>
            <a:r>
              <a:rPr lang="en-US" sz="2400" dirty="0" err="1">
                <a:latin typeface="Arial Narrow" panose="020B0606020202030204" pitchFamily="34" charset="0"/>
              </a:rPr>
              <a:t>gegangen</a:t>
            </a:r>
            <a:r>
              <a:rPr lang="en-US" sz="2400" dirty="0">
                <a:latin typeface="Arial Narrow" panose="020B0606020202030204" pitchFamily="34" charset="0"/>
              </a:rPr>
              <a:t> </a:t>
            </a:r>
            <a:r>
              <a:rPr lang="en-US" sz="2400" dirty="0" err="1">
                <a:latin typeface="Arial Narrow" panose="020B0606020202030204" pitchFamily="34" charset="0"/>
              </a:rPr>
              <a:t>ist</a:t>
            </a:r>
            <a:r>
              <a:rPr lang="en-US" sz="2400" dirty="0">
                <a:latin typeface="Arial Narrow" panose="020B0606020202030204" pitchFamily="34" charset="0"/>
              </a:rPr>
              <a:t>, die </a:t>
            </a:r>
            <a:r>
              <a:rPr lang="en-US" sz="2400" dirty="0" err="1">
                <a:latin typeface="Arial Narrow" panose="020B0606020202030204" pitchFamily="34" charset="0"/>
              </a:rPr>
              <a:t>häufigsten</a:t>
            </a:r>
            <a:r>
              <a:rPr lang="en-US" sz="2400" dirty="0">
                <a:latin typeface="Arial Narrow" panose="020B0606020202030204" pitchFamily="34" charset="0"/>
              </a:rPr>
              <a:t> “Stolpersteine” für Menschen </a:t>
            </a:r>
            <a:r>
              <a:rPr lang="en-US" sz="2400" dirty="0" err="1">
                <a:latin typeface="Arial Narrow" panose="020B0606020202030204" pitchFamily="34" charset="0"/>
              </a:rPr>
              <a:t>mit</a:t>
            </a:r>
            <a:r>
              <a:rPr lang="en-US" sz="2400" dirty="0">
                <a:latin typeface="Arial Narrow" panose="020B0606020202030204" pitchFamily="34" charset="0"/>
              </a:rPr>
              <a:t> ASS in der </a:t>
            </a:r>
            <a:r>
              <a:rPr lang="en-US" sz="2400" dirty="0" err="1">
                <a:latin typeface="Arial Narrow" panose="020B0606020202030204" pitchFamily="34" charset="0"/>
              </a:rPr>
              <a:t>Arbeitswelt</a:t>
            </a:r>
            <a:r>
              <a:rPr lang="en-US" sz="2400" dirty="0">
                <a:latin typeface="Arial Narrow" panose="020B0606020202030204" pitchFamily="34" charset="0"/>
              </a:rPr>
              <a:t> </a:t>
            </a:r>
            <a:r>
              <a:rPr lang="en-US" sz="2400" dirty="0" err="1">
                <a:latin typeface="Arial Narrow" panose="020B0606020202030204" pitchFamily="34" charset="0"/>
              </a:rPr>
              <a:t>zu</a:t>
            </a:r>
            <a:r>
              <a:rPr lang="en-US" sz="2400" dirty="0">
                <a:latin typeface="Arial Narrow" panose="020B0606020202030204" pitchFamily="34" charset="0"/>
              </a:rPr>
              <a:t> </a:t>
            </a:r>
            <a:r>
              <a:rPr lang="en-US" sz="2400" dirty="0" err="1">
                <a:latin typeface="Arial Narrow" panose="020B0606020202030204" pitchFamily="34" charset="0"/>
              </a:rPr>
              <a:t>identifizieren</a:t>
            </a:r>
            <a:r>
              <a:rPr lang="en-US" sz="2400" dirty="0">
                <a:latin typeface="Arial Narrow" panose="020B0606020202030204" pitchFamily="34" charset="0"/>
              </a:rPr>
              <a:t> – und </a:t>
            </a:r>
            <a:r>
              <a:rPr lang="en-US" sz="2400" dirty="0" err="1">
                <a:latin typeface="Arial Narrow" panose="020B0606020202030204" pitchFamily="34" charset="0"/>
              </a:rPr>
              <a:t>einige</a:t>
            </a:r>
            <a:r>
              <a:rPr lang="en-US" sz="2400" dirty="0">
                <a:latin typeface="Arial Narrow" panose="020B0606020202030204" pitchFamily="34" charset="0"/>
              </a:rPr>
              <a:t> </a:t>
            </a:r>
            <a:r>
              <a:rPr lang="en-US" sz="2400" dirty="0" err="1">
                <a:latin typeface="Arial Narrow" panose="020B0606020202030204" pitchFamily="34" charset="0"/>
              </a:rPr>
              <a:t>Strategien</a:t>
            </a:r>
            <a:r>
              <a:rPr lang="en-US" sz="2400" dirty="0">
                <a:latin typeface="Arial Narrow" panose="020B0606020202030204" pitchFamily="34" charset="0"/>
              </a:rPr>
              <a:t> </a:t>
            </a:r>
            <a:r>
              <a:rPr lang="en-US" sz="2400" dirty="0" err="1">
                <a:latin typeface="Arial Narrow" panose="020B0606020202030204" pitchFamily="34" charset="0"/>
              </a:rPr>
              <a:t>zu</a:t>
            </a:r>
            <a:r>
              <a:rPr lang="en-US" sz="2400" dirty="0">
                <a:latin typeface="Arial Narrow" panose="020B0606020202030204" pitchFamily="34" charset="0"/>
              </a:rPr>
              <a:t> </a:t>
            </a:r>
            <a:r>
              <a:rPr lang="en-US" sz="2400" dirty="0" err="1">
                <a:latin typeface="Arial Narrow" panose="020B0606020202030204" pitchFamily="34" charset="0"/>
              </a:rPr>
              <a:t>entwerfen</a:t>
            </a:r>
            <a:r>
              <a:rPr lang="en-US" sz="2400" dirty="0">
                <a:latin typeface="Arial Narrow" panose="020B0606020202030204" pitchFamily="34" charset="0"/>
              </a:rPr>
              <a:t>, </a:t>
            </a:r>
            <a:r>
              <a:rPr lang="en-US" sz="2400" dirty="0" err="1">
                <a:latin typeface="Arial Narrow" panose="020B0606020202030204" pitchFamily="34" charset="0"/>
              </a:rPr>
              <a:t>diese</a:t>
            </a:r>
            <a:r>
              <a:rPr lang="en-US" sz="2400" dirty="0">
                <a:latin typeface="Arial Narrow" panose="020B0606020202030204" pitchFamily="34" charset="0"/>
              </a:rPr>
              <a:t> </a:t>
            </a:r>
            <a:r>
              <a:rPr lang="en-US" sz="2400" dirty="0" err="1">
                <a:latin typeface="Arial Narrow" panose="020B0606020202030204" pitchFamily="34" charset="0"/>
              </a:rPr>
              <a:t>zu</a:t>
            </a:r>
            <a:r>
              <a:rPr lang="en-US" sz="2400" dirty="0">
                <a:latin typeface="Arial Narrow" panose="020B0606020202030204" pitchFamily="34" charset="0"/>
              </a:rPr>
              <a:t> </a:t>
            </a:r>
            <a:r>
              <a:rPr lang="en-US" sz="2400" dirty="0" err="1">
                <a:latin typeface="Arial Narrow" panose="020B0606020202030204" pitchFamily="34" charset="0"/>
              </a:rPr>
              <a:t>entschärfen</a:t>
            </a:r>
            <a:r>
              <a:rPr lang="en-US" sz="2400" dirty="0">
                <a:latin typeface="Arial Narrow" panose="020B0606020202030204" pitchFamily="34" charset="0"/>
              </a:rPr>
              <a:t> –, </a:t>
            </a:r>
            <a:r>
              <a:rPr lang="en-US" sz="2400" dirty="0" err="1">
                <a:latin typeface="Arial Narrow" panose="020B0606020202030204" pitchFamily="34" charset="0"/>
              </a:rPr>
              <a:t>geht</a:t>
            </a:r>
            <a:r>
              <a:rPr lang="en-US" sz="2400" dirty="0">
                <a:latin typeface="Arial Narrow" panose="020B0606020202030204" pitchFamily="34" charset="0"/>
              </a:rPr>
              <a:t> es </a:t>
            </a:r>
            <a:r>
              <a:rPr lang="en-US" sz="2400" dirty="0" err="1">
                <a:latin typeface="Arial Narrow" panose="020B0606020202030204" pitchFamily="34" charset="0"/>
              </a:rPr>
              <a:t>nunmehr</a:t>
            </a:r>
            <a:r>
              <a:rPr lang="en-US" sz="2400" dirty="0">
                <a:latin typeface="Arial Narrow" panose="020B0606020202030204" pitchFamily="34" charset="0"/>
              </a:rPr>
              <a:t> </a:t>
            </a:r>
            <a:r>
              <a:rPr lang="en-US" sz="2400" dirty="0" err="1">
                <a:latin typeface="Arial Narrow" panose="020B0606020202030204" pitchFamily="34" charset="0"/>
              </a:rPr>
              <a:t>darum</a:t>
            </a:r>
            <a:r>
              <a:rPr lang="en-US" sz="2400" dirty="0">
                <a:latin typeface="Arial Narrow" panose="020B0606020202030204" pitchFamily="34" charset="0"/>
              </a:rPr>
              <a:t>, </a:t>
            </a:r>
            <a:r>
              <a:rPr lang="en-US" sz="2400" dirty="0" err="1">
                <a:latin typeface="Arial Narrow" panose="020B0606020202030204" pitchFamily="34" charset="0"/>
              </a:rPr>
              <a:t>Interaktionen</a:t>
            </a:r>
            <a:r>
              <a:rPr lang="en-US" sz="2400" dirty="0">
                <a:latin typeface="Arial Narrow" panose="020B0606020202030204" pitchFamily="34" charset="0"/>
              </a:rPr>
              <a:t> </a:t>
            </a:r>
            <a:r>
              <a:rPr lang="en-US" sz="2400" dirty="0" err="1">
                <a:latin typeface="Arial Narrow" panose="020B0606020202030204" pitchFamily="34" charset="0"/>
              </a:rPr>
              <a:t>im</a:t>
            </a:r>
            <a:r>
              <a:rPr lang="en-US" sz="2400" dirty="0">
                <a:latin typeface="Arial Narrow" panose="020B0606020202030204" pitchFamily="34" charset="0"/>
              </a:rPr>
              <a:t> </a:t>
            </a:r>
            <a:r>
              <a:rPr lang="en-US" sz="2400" dirty="0" err="1">
                <a:latin typeface="Arial Narrow" panose="020B0606020202030204" pitchFamily="34" charset="0"/>
              </a:rPr>
              <a:t>Kund</a:t>
            </a:r>
            <a:r>
              <a:rPr lang="en-US" sz="2400" dirty="0">
                <a:latin typeface="Arial Narrow" panose="020B0606020202030204" pitchFamily="34" charset="0"/>
              </a:rPr>
              <a:t>*</a:t>
            </a:r>
            <a:r>
              <a:rPr lang="en-US" sz="2400" dirty="0" err="1">
                <a:latin typeface="Arial Narrow" panose="020B0606020202030204" pitchFamily="34" charset="0"/>
              </a:rPr>
              <a:t>innen</a:t>
            </a:r>
            <a:r>
              <a:rPr lang="en-US" sz="2400" dirty="0">
                <a:latin typeface="Arial Narrow" panose="020B0606020202030204" pitchFamily="34" charset="0"/>
              </a:rPr>
              <a:t>- und </a:t>
            </a:r>
            <a:r>
              <a:rPr lang="en-US" sz="2400" dirty="0" err="1">
                <a:latin typeface="Arial Narrow" panose="020B0606020202030204" pitchFamily="34" charset="0"/>
              </a:rPr>
              <a:t>Klient</a:t>
            </a:r>
            <a:r>
              <a:rPr lang="en-US" sz="2400" dirty="0">
                <a:latin typeface="Arial Narrow" panose="020B0606020202030204" pitchFamily="34" charset="0"/>
              </a:rPr>
              <a:t>*</a:t>
            </a:r>
            <a:r>
              <a:rPr lang="en-US" sz="2400" dirty="0" err="1">
                <a:latin typeface="Arial Narrow" panose="020B0606020202030204" pitchFamily="34" charset="0"/>
              </a:rPr>
              <a:t>innen-Kontext</a:t>
            </a:r>
            <a:r>
              <a:rPr lang="en-US" sz="2400" dirty="0">
                <a:latin typeface="Arial Narrow" panose="020B0606020202030204" pitchFamily="34" charset="0"/>
              </a:rPr>
              <a:t> </a:t>
            </a:r>
            <a:r>
              <a:rPr lang="en-US" sz="2400" dirty="0" err="1">
                <a:latin typeface="Arial Narrow" panose="020B0606020202030204" pitchFamily="34" charset="0"/>
              </a:rPr>
              <a:t>genauer</a:t>
            </a:r>
            <a:r>
              <a:rPr lang="en-US" sz="2400" dirty="0">
                <a:latin typeface="Arial Narrow" panose="020B0606020202030204" pitchFamily="34" charset="0"/>
              </a:rPr>
              <a:t> </a:t>
            </a:r>
            <a:r>
              <a:rPr lang="en-US" sz="2400" dirty="0" err="1">
                <a:latin typeface="Arial Narrow" panose="020B0606020202030204" pitchFamily="34" charset="0"/>
              </a:rPr>
              <a:t>anzuschauen</a:t>
            </a:r>
            <a:r>
              <a:rPr lang="en-US" sz="2400" dirty="0">
                <a:latin typeface="Arial Narrow" panose="020B0606020202030204" pitchFamily="34" charset="0"/>
              </a:rPr>
              <a:t>. </a:t>
            </a:r>
          </a:p>
          <a:p>
            <a:pPr algn="ctr">
              <a:defRPr/>
            </a:pPr>
            <a:endParaRPr lang="en-US" sz="2400" dirty="0">
              <a:latin typeface="Arial Narrow" panose="020B0606020202030204" pitchFamily="34" charset="0"/>
            </a:endParaRPr>
          </a:p>
          <a:p>
            <a:pPr algn="ctr">
              <a:defRPr/>
            </a:pPr>
            <a:r>
              <a:rPr lang="en-US" sz="2400" dirty="0" err="1">
                <a:latin typeface="Arial Narrow" panose="020B0606020202030204" pitchFamily="34" charset="0"/>
              </a:rPr>
              <a:t>Amtswege</a:t>
            </a:r>
            <a:r>
              <a:rPr lang="en-US" sz="2400" dirty="0">
                <a:latin typeface="Arial Narrow" panose="020B0606020202030204" pitchFamily="34" charset="0"/>
              </a:rPr>
              <a:t>, </a:t>
            </a:r>
            <a:r>
              <a:rPr lang="en-US" sz="2400" dirty="0" err="1">
                <a:latin typeface="Arial Narrow" panose="020B0606020202030204" pitchFamily="34" charset="0"/>
              </a:rPr>
              <a:t>Arztbesuche</a:t>
            </a:r>
            <a:r>
              <a:rPr lang="en-US" sz="2400" dirty="0">
                <a:latin typeface="Arial Narrow" panose="020B0606020202030204" pitchFamily="34" charset="0"/>
              </a:rPr>
              <a:t>, die </a:t>
            </a:r>
            <a:r>
              <a:rPr lang="en-US" sz="2400" dirty="0" err="1">
                <a:latin typeface="Arial Narrow" panose="020B0606020202030204" pitchFamily="34" charset="0"/>
              </a:rPr>
              <a:t>Abwicklung</a:t>
            </a:r>
            <a:r>
              <a:rPr lang="en-US" sz="2400" dirty="0">
                <a:latin typeface="Arial Narrow" panose="020B0606020202030204" pitchFamily="34" charset="0"/>
              </a:rPr>
              <a:t> von </a:t>
            </a:r>
            <a:r>
              <a:rPr lang="en-US" sz="2400" dirty="0" err="1">
                <a:latin typeface="Arial Narrow" panose="020B0606020202030204" pitchFamily="34" charset="0"/>
              </a:rPr>
              <a:t>Einkäufen</a:t>
            </a:r>
            <a:r>
              <a:rPr lang="en-US" sz="2400" dirty="0">
                <a:latin typeface="Arial Narrow" panose="020B0606020202030204" pitchFamily="34" charset="0"/>
              </a:rPr>
              <a:t> und </a:t>
            </a:r>
            <a:r>
              <a:rPr lang="en-US" sz="2400" dirty="0" err="1">
                <a:latin typeface="Arial Narrow" panose="020B0606020202030204" pitchFamily="34" charset="0"/>
              </a:rPr>
              <a:t>Geschäften</a:t>
            </a:r>
            <a:r>
              <a:rPr lang="en-US" sz="2400" dirty="0">
                <a:latin typeface="Arial Narrow" panose="020B0606020202030204" pitchFamily="34" charset="0"/>
              </a:rPr>
              <a:t> – </a:t>
            </a:r>
            <a:r>
              <a:rPr lang="en-US" sz="2400" dirty="0" err="1">
                <a:latin typeface="Arial Narrow" panose="020B0606020202030204" pitchFamily="34" charset="0"/>
              </a:rPr>
              <a:t>auch</a:t>
            </a:r>
            <a:r>
              <a:rPr lang="en-US" sz="2400" dirty="0">
                <a:latin typeface="Arial Narrow" panose="020B0606020202030204" pitchFamily="34" charset="0"/>
              </a:rPr>
              <a:t> </a:t>
            </a:r>
            <a:r>
              <a:rPr lang="en-US" sz="2400" dirty="0" err="1">
                <a:latin typeface="Arial Narrow" panose="020B0606020202030204" pitchFamily="34" charset="0"/>
              </a:rPr>
              <a:t>hier</a:t>
            </a:r>
            <a:r>
              <a:rPr lang="en-US" sz="2400" dirty="0">
                <a:latin typeface="Arial Narrow" panose="020B0606020202030204" pitchFamily="34" charset="0"/>
              </a:rPr>
              <a:t> </a:t>
            </a:r>
            <a:r>
              <a:rPr lang="en-US" sz="2400" dirty="0" err="1">
                <a:latin typeface="Arial Narrow" panose="020B0606020202030204" pitchFamily="34" charset="0"/>
              </a:rPr>
              <a:t>gibt</a:t>
            </a:r>
            <a:r>
              <a:rPr lang="en-US" sz="2400" dirty="0">
                <a:latin typeface="Arial Narrow" panose="020B0606020202030204" pitchFamily="34" charset="0"/>
              </a:rPr>
              <a:t> es </a:t>
            </a:r>
            <a:r>
              <a:rPr lang="en-US" sz="2400" dirty="0" err="1">
                <a:latin typeface="Arial Narrow" panose="020B0606020202030204" pitchFamily="34" charset="0"/>
              </a:rPr>
              <a:t>einige</a:t>
            </a:r>
            <a:r>
              <a:rPr lang="en-US" sz="2400" dirty="0">
                <a:latin typeface="Arial Narrow" panose="020B0606020202030204" pitchFamily="34" charset="0"/>
              </a:rPr>
              <a:t> </a:t>
            </a:r>
            <a:r>
              <a:rPr lang="en-US" sz="2400" dirty="0" err="1">
                <a:latin typeface="Arial Narrow" panose="020B0606020202030204" pitchFamily="34" charset="0"/>
              </a:rPr>
              <a:t>Ansatzpunkte</a:t>
            </a:r>
            <a:r>
              <a:rPr lang="en-US" sz="2400" dirty="0">
                <a:latin typeface="Arial Narrow" panose="020B0606020202030204" pitchFamily="34" charset="0"/>
              </a:rPr>
              <a:t>, um Menschen </a:t>
            </a:r>
            <a:r>
              <a:rPr lang="en-US" sz="2400" dirty="0" err="1">
                <a:latin typeface="Arial Narrow" panose="020B0606020202030204" pitchFamily="34" charset="0"/>
              </a:rPr>
              <a:t>mit</a:t>
            </a:r>
            <a:r>
              <a:rPr lang="en-US" sz="2400" dirty="0">
                <a:latin typeface="Arial Narrow" panose="020B0606020202030204" pitchFamily="34" charset="0"/>
              </a:rPr>
              <a:t> ASS das Leben </a:t>
            </a:r>
            <a:r>
              <a:rPr lang="en-US" sz="2400" dirty="0" err="1">
                <a:latin typeface="Arial Narrow" panose="020B0606020202030204" pitchFamily="34" charset="0"/>
              </a:rPr>
              <a:t>zu</a:t>
            </a:r>
            <a:r>
              <a:rPr lang="en-US" sz="2400" dirty="0">
                <a:latin typeface="Arial Narrow" panose="020B0606020202030204" pitchFamily="34" charset="0"/>
              </a:rPr>
              <a:t> </a:t>
            </a:r>
            <a:r>
              <a:rPr lang="en-US" sz="2400" dirty="0" err="1">
                <a:latin typeface="Arial Narrow" panose="020B0606020202030204" pitchFamily="34" charset="0"/>
              </a:rPr>
              <a:t>erleichtern</a:t>
            </a:r>
            <a:r>
              <a:rPr lang="en-US" sz="2400" dirty="0">
                <a:latin typeface="Arial Narrow" panose="020B0606020202030204" pitchFamily="34" charset="0"/>
              </a:rPr>
              <a:t>. Sie </a:t>
            </a:r>
            <a:r>
              <a:rPr lang="en-US" sz="2400" dirty="0" err="1">
                <a:latin typeface="Arial Narrow" panose="020B0606020202030204" pitchFamily="34" charset="0"/>
              </a:rPr>
              <a:t>sollen</a:t>
            </a:r>
            <a:r>
              <a:rPr lang="en-US" sz="2400" dirty="0">
                <a:latin typeface="Arial Narrow" panose="020B0606020202030204" pitchFamily="34" charset="0"/>
              </a:rPr>
              <a:t> </a:t>
            </a:r>
            <a:r>
              <a:rPr lang="en-US" sz="2400" dirty="0" err="1">
                <a:latin typeface="Arial Narrow" panose="020B0606020202030204" pitchFamily="34" charset="0"/>
              </a:rPr>
              <a:t>hier</a:t>
            </a:r>
            <a:r>
              <a:rPr lang="en-US" sz="2400" dirty="0">
                <a:latin typeface="Arial Narrow" panose="020B0606020202030204" pitchFamily="34" charset="0"/>
              </a:rPr>
              <a:t> das Thema sein</a:t>
            </a:r>
          </a:p>
        </p:txBody>
      </p:sp>
    </p:spTree>
    <p:extLst>
      <p:ext uri="{BB962C8B-B14F-4D97-AF65-F5344CB8AC3E}">
        <p14:creationId xmlns:p14="http://schemas.microsoft.com/office/powerpoint/2010/main" val="24017842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36</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863911"/>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1905" marR="488950" algn="ctr">
              <a:lnSpc>
                <a:spcPct val="133000"/>
              </a:lnSpc>
              <a:spcBef>
                <a:spcPts val="2025"/>
              </a:spcBef>
              <a:defRPr/>
            </a:pPr>
            <a:r>
              <a:rPr lang="en-US" dirty="0" err="1">
                <a:latin typeface="Arial Narrow" panose="020B0606020202030204" pitchFamily="34" charset="0"/>
              </a:rPr>
              <a:t>Autismus</a:t>
            </a:r>
            <a:r>
              <a:rPr lang="en-US" dirty="0">
                <a:latin typeface="Arial Narrow" panose="020B0606020202030204" pitchFamily="34" charset="0"/>
              </a:rPr>
              <a:t> </a:t>
            </a:r>
            <a:r>
              <a:rPr lang="en-US" dirty="0" err="1">
                <a:latin typeface="Arial Narrow" panose="020B0606020202030204" pitchFamily="34" charset="0"/>
              </a:rPr>
              <a:t>ist</a:t>
            </a:r>
            <a:r>
              <a:rPr lang="en-US" dirty="0">
                <a:latin typeface="Arial Narrow" panose="020B0606020202030204" pitchFamily="34" charset="0"/>
              </a:rPr>
              <a:t> </a:t>
            </a:r>
            <a:r>
              <a:rPr lang="en-US" dirty="0" err="1">
                <a:latin typeface="Arial Narrow" panose="020B0606020202030204" pitchFamily="34" charset="0"/>
              </a:rPr>
              <a:t>eine</a:t>
            </a:r>
            <a:r>
              <a:rPr lang="en-US" dirty="0">
                <a:latin typeface="Arial Narrow" panose="020B0606020202030204" pitchFamily="34" charset="0"/>
              </a:rPr>
              <a:t> </a:t>
            </a:r>
            <a:r>
              <a:rPr lang="en-US" dirty="0" err="1">
                <a:latin typeface="Arial Narrow" panose="020B0606020202030204" pitchFamily="34" charset="0"/>
              </a:rPr>
              <a:t>lebenslange</a:t>
            </a:r>
            <a:r>
              <a:rPr lang="en-US" dirty="0">
                <a:latin typeface="Arial Narrow" panose="020B0606020202030204" pitchFamily="34" charset="0"/>
              </a:rPr>
              <a:t> </a:t>
            </a:r>
            <a:r>
              <a:rPr lang="en-US" dirty="0" err="1">
                <a:latin typeface="Arial Narrow" panose="020B0606020202030204" pitchFamily="34" charset="0"/>
              </a:rPr>
              <a:t>Entwicklungsstörung</a:t>
            </a:r>
            <a:r>
              <a:rPr lang="en-US" dirty="0">
                <a:latin typeface="Arial Narrow" panose="020B0606020202030204" pitchFamily="34" charset="0"/>
              </a:rPr>
              <a:t> </a:t>
            </a:r>
            <a:r>
              <a:rPr lang="en-US" dirty="0" err="1">
                <a:latin typeface="Arial Narrow" panose="020B0606020202030204" pitchFamily="34" charset="0"/>
              </a:rPr>
              <a:t>mit</a:t>
            </a:r>
            <a:r>
              <a:rPr lang="en-US" dirty="0">
                <a:latin typeface="Arial Narrow" panose="020B0606020202030204" pitchFamily="34" charset="0"/>
              </a:rPr>
              <a:t> </a:t>
            </a:r>
            <a:r>
              <a:rPr lang="en-US" dirty="0" err="1">
                <a:latin typeface="Arial Narrow" panose="020B0606020202030204" pitchFamily="34" charset="0"/>
              </a:rPr>
              <a:t>Auswirkungen</a:t>
            </a:r>
            <a:r>
              <a:rPr lang="en-US" dirty="0">
                <a:latin typeface="Arial Narrow" panose="020B0606020202030204" pitchFamily="34" charset="0"/>
              </a:rPr>
              <a:t> auf die </a:t>
            </a:r>
            <a:r>
              <a:rPr lang="en-US" dirty="0" err="1">
                <a:latin typeface="Arial Narrow" panose="020B0606020202030204" pitchFamily="34" charset="0"/>
              </a:rPr>
              <a:t>gesamte</a:t>
            </a:r>
            <a:r>
              <a:rPr lang="en-US" dirty="0">
                <a:latin typeface="Arial Narrow" panose="020B0606020202030204" pitchFamily="34" charset="0"/>
              </a:rPr>
              <a:t> </a:t>
            </a:r>
            <a:r>
              <a:rPr lang="en-US" dirty="0" err="1">
                <a:latin typeface="Arial Narrow" panose="020B0606020202030204" pitchFamily="34" charset="0"/>
              </a:rPr>
              <a:t>Persönlichkeit</a:t>
            </a:r>
            <a:r>
              <a:rPr lang="en-US" dirty="0">
                <a:latin typeface="Arial Narrow" panose="020B0606020202030204" pitchFamily="34" charset="0"/>
              </a:rPr>
              <a:t>, </a:t>
            </a:r>
            <a:r>
              <a:rPr lang="en-US" dirty="0" err="1">
                <a:latin typeface="Arial Narrow" panose="020B0606020202030204" pitchFamily="34" charset="0"/>
              </a:rPr>
              <a:t>vor</a:t>
            </a:r>
            <a:r>
              <a:rPr lang="en-US" dirty="0">
                <a:latin typeface="Arial Narrow" panose="020B0606020202030204" pitchFamily="34" charset="0"/>
              </a:rPr>
              <a:t> </a:t>
            </a:r>
            <a:r>
              <a:rPr lang="en-US" dirty="0" err="1">
                <a:latin typeface="Arial Narrow" panose="020B0606020202030204" pitchFamily="34" charset="0"/>
              </a:rPr>
              <a:t>allem</a:t>
            </a:r>
            <a:r>
              <a:rPr lang="en-US" dirty="0">
                <a:latin typeface="Arial Narrow" panose="020B0606020202030204" pitchFamily="34" charset="0"/>
              </a:rPr>
              <a:t> </a:t>
            </a:r>
            <a:r>
              <a:rPr lang="en-US" dirty="0" err="1">
                <a:latin typeface="Arial Narrow" panose="020B0606020202030204" pitchFamily="34" charset="0"/>
              </a:rPr>
              <a:t>aber</a:t>
            </a:r>
            <a:r>
              <a:rPr lang="en-US" dirty="0">
                <a:latin typeface="Arial Narrow" panose="020B0606020202030204" pitchFamily="34" charset="0"/>
              </a:rPr>
              <a:t> </a:t>
            </a:r>
            <a:r>
              <a:rPr lang="en-US" dirty="0" err="1">
                <a:latin typeface="Arial Narrow" panose="020B0606020202030204" pitchFamily="34" charset="0"/>
              </a:rPr>
              <a:t>darauf</a:t>
            </a:r>
            <a:r>
              <a:rPr lang="en-US" dirty="0">
                <a:latin typeface="Arial Narrow" panose="020B0606020202030204" pitchFamily="34" charset="0"/>
              </a:rPr>
              <a:t>, </a:t>
            </a:r>
            <a:r>
              <a:rPr lang="en-US" dirty="0" err="1">
                <a:latin typeface="Arial Narrow" panose="020B0606020202030204" pitchFamily="34" charset="0"/>
              </a:rPr>
              <a:t>wie</a:t>
            </a:r>
            <a:r>
              <a:rPr lang="en-US" dirty="0">
                <a:latin typeface="Arial Narrow" panose="020B0606020202030204" pitchFamily="34" charset="0"/>
              </a:rPr>
              <a:t> die Person </a:t>
            </a:r>
            <a:r>
              <a:rPr lang="en-US" dirty="0" err="1">
                <a:latin typeface="Arial Narrow" panose="020B0606020202030204" pitchFamily="34" charset="0"/>
              </a:rPr>
              <a:t>mit</a:t>
            </a:r>
            <a:r>
              <a:rPr lang="en-US" dirty="0">
                <a:latin typeface="Arial Narrow" panose="020B0606020202030204" pitchFamily="34" charset="0"/>
              </a:rPr>
              <a:t> </a:t>
            </a:r>
            <a:r>
              <a:rPr lang="en-US" dirty="0" err="1">
                <a:latin typeface="Arial Narrow" panose="020B0606020202030204" pitchFamily="34" charset="0"/>
              </a:rPr>
              <a:t>anderen</a:t>
            </a:r>
            <a:r>
              <a:rPr lang="en-US" dirty="0">
                <a:latin typeface="Arial Narrow" panose="020B0606020202030204" pitchFamily="34" charset="0"/>
              </a:rPr>
              <a:t> Menschen in </a:t>
            </a:r>
            <a:r>
              <a:rPr lang="en-US" dirty="0" err="1">
                <a:latin typeface="Arial Narrow" panose="020B0606020202030204" pitchFamily="34" charset="0"/>
              </a:rPr>
              <a:t>Kontrakt</a:t>
            </a:r>
            <a:r>
              <a:rPr lang="en-US" dirty="0">
                <a:latin typeface="Arial Narrow" panose="020B0606020202030204" pitchFamily="34" charset="0"/>
              </a:rPr>
              <a:t> </a:t>
            </a:r>
            <a:r>
              <a:rPr lang="en-US" dirty="0" err="1">
                <a:latin typeface="Arial Narrow" panose="020B0606020202030204" pitchFamily="34" charset="0"/>
              </a:rPr>
              <a:t>tritt</a:t>
            </a:r>
            <a:r>
              <a:rPr lang="en-US" dirty="0">
                <a:latin typeface="Arial Narrow" panose="020B0606020202030204" pitchFamily="34" charset="0"/>
              </a:rPr>
              <a:t>, </a:t>
            </a:r>
            <a:r>
              <a:rPr lang="en-US" dirty="0" err="1">
                <a:latin typeface="Arial Narrow" panose="020B0606020202030204" pitchFamily="34" charset="0"/>
              </a:rPr>
              <a:t>kommuniziert</a:t>
            </a:r>
            <a:r>
              <a:rPr lang="en-US" dirty="0">
                <a:latin typeface="Arial Narrow" panose="020B0606020202030204" pitchFamily="34" charset="0"/>
              </a:rPr>
              <a:t> und </a:t>
            </a:r>
            <a:r>
              <a:rPr lang="en-US" dirty="0" err="1">
                <a:latin typeface="Arial Narrow" panose="020B0606020202030204" pitchFamily="34" charset="0"/>
              </a:rPr>
              <a:t>Beziehungen</a:t>
            </a:r>
            <a:r>
              <a:rPr lang="en-US" dirty="0">
                <a:latin typeface="Arial Narrow" panose="020B0606020202030204" pitchFamily="34" charset="0"/>
              </a:rPr>
              <a:t> </a:t>
            </a:r>
            <a:r>
              <a:rPr lang="en-US" dirty="0" err="1">
                <a:latin typeface="Arial Narrow" panose="020B0606020202030204" pitchFamily="34" charset="0"/>
              </a:rPr>
              <a:t>mit</a:t>
            </a:r>
            <a:r>
              <a:rPr lang="en-US" dirty="0">
                <a:latin typeface="Arial Narrow" panose="020B0606020202030204" pitchFamily="34" charset="0"/>
              </a:rPr>
              <a:t> </a:t>
            </a:r>
            <a:r>
              <a:rPr lang="en-US" dirty="0" err="1">
                <a:latin typeface="Arial Narrow" panose="020B0606020202030204" pitchFamily="34" charset="0"/>
              </a:rPr>
              <a:t>ihnen</a:t>
            </a:r>
            <a:r>
              <a:rPr lang="en-US" dirty="0">
                <a:latin typeface="Arial Narrow" panose="020B0606020202030204" pitchFamily="34" charset="0"/>
              </a:rPr>
              <a:t> </a:t>
            </a:r>
            <a:r>
              <a:rPr lang="en-US" dirty="0" err="1">
                <a:latin typeface="Arial Narrow" panose="020B0606020202030204" pitchFamily="34" charset="0"/>
              </a:rPr>
              <a:t>eingeht</a:t>
            </a:r>
            <a:r>
              <a:rPr lang="en-US" dirty="0">
                <a:latin typeface="Arial Narrow" panose="020B0606020202030204" pitchFamily="34" charset="0"/>
              </a:rPr>
              <a:t>. </a:t>
            </a:r>
            <a:r>
              <a:rPr lang="en-US" dirty="0" err="1">
                <a:latin typeface="Arial Narrow" panose="020B0606020202030204" pitchFamily="34" charset="0"/>
              </a:rPr>
              <a:t>Darüber</a:t>
            </a:r>
            <a:r>
              <a:rPr lang="en-US" dirty="0">
                <a:latin typeface="Arial Narrow" panose="020B0606020202030204" pitchFamily="34" charset="0"/>
              </a:rPr>
              <a:t> </a:t>
            </a:r>
            <a:r>
              <a:rPr lang="en-US" dirty="0" err="1">
                <a:latin typeface="Arial Narrow" panose="020B0606020202030204" pitchFamily="34" charset="0"/>
              </a:rPr>
              <a:t>hinaus</a:t>
            </a:r>
            <a:r>
              <a:rPr lang="en-US" dirty="0">
                <a:latin typeface="Arial Narrow" panose="020B0606020202030204" pitchFamily="34" charset="0"/>
              </a:rPr>
              <a:t> </a:t>
            </a:r>
            <a:r>
              <a:rPr lang="en-US" dirty="0" err="1">
                <a:latin typeface="Arial Narrow" panose="020B0606020202030204" pitchFamily="34" charset="0"/>
              </a:rPr>
              <a:t>bedeutet</a:t>
            </a:r>
            <a:r>
              <a:rPr lang="en-US" dirty="0">
                <a:latin typeface="Arial Narrow" panose="020B0606020202030204" pitchFamily="34" charset="0"/>
              </a:rPr>
              <a:t> </a:t>
            </a:r>
            <a:r>
              <a:rPr lang="en-US" dirty="0" err="1">
                <a:latin typeface="Arial Narrow" panose="020B0606020202030204" pitchFamily="34" charset="0"/>
              </a:rPr>
              <a:t>Autismus</a:t>
            </a:r>
            <a:r>
              <a:rPr lang="en-US" dirty="0">
                <a:latin typeface="Arial Narrow" panose="020B0606020202030204" pitchFamily="34" charset="0"/>
              </a:rPr>
              <a:t> </a:t>
            </a:r>
            <a:r>
              <a:rPr lang="en-US" dirty="0" err="1">
                <a:latin typeface="Arial Narrow" panose="020B0606020202030204" pitchFamily="34" charset="0"/>
              </a:rPr>
              <a:t>auch</a:t>
            </a:r>
            <a:r>
              <a:rPr lang="en-US" dirty="0">
                <a:latin typeface="Arial Narrow" panose="020B0606020202030204" pitchFamily="34" charset="0"/>
              </a:rPr>
              <a:t> </a:t>
            </a:r>
            <a:r>
              <a:rPr lang="en-US" dirty="0" err="1">
                <a:latin typeface="Arial Narrow" panose="020B0606020202030204" pitchFamily="34" charset="0"/>
              </a:rPr>
              <a:t>eine</a:t>
            </a:r>
            <a:r>
              <a:rPr lang="en-US" dirty="0">
                <a:latin typeface="Arial Narrow" panose="020B0606020202030204" pitchFamily="34" charset="0"/>
              </a:rPr>
              <a:t> </a:t>
            </a:r>
            <a:r>
              <a:rPr lang="en-US" dirty="0" err="1">
                <a:latin typeface="Arial Narrow" panose="020B0606020202030204" pitchFamily="34" charset="0"/>
              </a:rPr>
              <a:t>spezifische</a:t>
            </a:r>
            <a:r>
              <a:rPr lang="en-US" dirty="0">
                <a:latin typeface="Arial Narrow" panose="020B0606020202030204" pitchFamily="34" charset="0"/>
              </a:rPr>
              <a:t> Sicht auf die Welt, </a:t>
            </a:r>
            <a:r>
              <a:rPr lang="en-US" dirty="0" err="1">
                <a:latin typeface="Arial Narrow" panose="020B0606020202030204" pitchFamily="34" charset="0"/>
              </a:rPr>
              <a:t>eine</a:t>
            </a:r>
            <a:r>
              <a:rPr lang="en-US" dirty="0">
                <a:latin typeface="Arial Narrow" panose="020B0606020202030204" pitchFamily="34" charset="0"/>
              </a:rPr>
              <a:t> </a:t>
            </a:r>
            <a:r>
              <a:rPr lang="en-US" dirty="0" err="1">
                <a:latin typeface="Arial Narrow" panose="020B0606020202030204" pitchFamily="34" charset="0"/>
              </a:rPr>
              <a:t>bestimmte</a:t>
            </a:r>
            <a:r>
              <a:rPr lang="en-US" dirty="0">
                <a:latin typeface="Arial Narrow" panose="020B0606020202030204" pitchFamily="34" charset="0"/>
              </a:rPr>
              <a:t> Art, die Welt, die </a:t>
            </a:r>
            <a:r>
              <a:rPr lang="en-US" dirty="0" err="1">
                <a:latin typeface="Arial Narrow" panose="020B0606020202030204" pitchFamily="34" charset="0"/>
              </a:rPr>
              <a:t>Umgebung</a:t>
            </a:r>
            <a:r>
              <a:rPr lang="en-US" dirty="0">
                <a:latin typeface="Arial Narrow" panose="020B0606020202030204" pitchFamily="34" charset="0"/>
              </a:rPr>
              <a:t>, </a:t>
            </a:r>
            <a:r>
              <a:rPr lang="en-US" dirty="0" err="1">
                <a:latin typeface="Arial Narrow" panose="020B0606020202030204" pitchFamily="34" charset="0"/>
              </a:rPr>
              <a:t>andere</a:t>
            </a:r>
            <a:r>
              <a:rPr lang="en-US" dirty="0">
                <a:latin typeface="Arial Narrow" panose="020B0606020202030204" pitchFamily="34" charset="0"/>
              </a:rPr>
              <a:t> Menschen </a:t>
            </a:r>
            <a:r>
              <a:rPr lang="en-US" dirty="0" err="1">
                <a:latin typeface="Arial Narrow" panose="020B0606020202030204" pitchFamily="34" charset="0"/>
              </a:rPr>
              <a:t>zu</a:t>
            </a:r>
            <a:r>
              <a:rPr lang="en-US" dirty="0">
                <a:latin typeface="Arial Narrow" panose="020B0606020202030204" pitchFamily="34" charset="0"/>
              </a:rPr>
              <a:t> </a:t>
            </a:r>
            <a:r>
              <a:rPr lang="en-US" dirty="0" err="1">
                <a:latin typeface="Arial Narrow" panose="020B0606020202030204" pitchFamily="34" charset="0"/>
              </a:rPr>
              <a:t>erfahren</a:t>
            </a:r>
            <a:r>
              <a:rPr lang="en-US" dirty="0">
                <a:latin typeface="Arial Narrow" panose="020B0606020202030204" pitchFamily="34" charset="0"/>
              </a:rPr>
              <a:t>.</a:t>
            </a:r>
          </a:p>
          <a:p>
            <a:pPr marL="1905" marR="488950" algn="ctr">
              <a:lnSpc>
                <a:spcPct val="133000"/>
              </a:lnSpc>
              <a:spcBef>
                <a:spcPts val="2025"/>
              </a:spcBef>
              <a:defRPr/>
            </a:pPr>
            <a:r>
              <a:rPr lang="en-US" dirty="0">
                <a:latin typeface="Arial Narrow" panose="020B0606020202030204" pitchFamily="34" charset="0"/>
              </a:rPr>
              <a:t>Die </a:t>
            </a:r>
            <a:r>
              <a:rPr lang="en-US" dirty="0" err="1">
                <a:latin typeface="Arial Narrow" panose="020B0606020202030204" pitchFamily="34" charset="0"/>
              </a:rPr>
              <a:t>Bandbreite</a:t>
            </a:r>
            <a:r>
              <a:rPr lang="en-US" dirty="0">
                <a:latin typeface="Arial Narrow" panose="020B0606020202030204" pitchFamily="34" charset="0"/>
              </a:rPr>
              <a:t> an </a:t>
            </a:r>
            <a:r>
              <a:rPr lang="en-US" dirty="0" err="1">
                <a:latin typeface="Arial Narrow" panose="020B0606020202030204" pitchFamily="34" charset="0"/>
              </a:rPr>
              <a:t>individuellen</a:t>
            </a:r>
            <a:r>
              <a:rPr lang="en-US" dirty="0">
                <a:latin typeface="Arial Narrow" panose="020B0606020202030204" pitchFamily="34" charset="0"/>
              </a:rPr>
              <a:t> </a:t>
            </a:r>
            <a:r>
              <a:rPr lang="en-US" dirty="0" err="1">
                <a:latin typeface="Arial Narrow" panose="020B0606020202030204" pitchFamily="34" charset="0"/>
              </a:rPr>
              <a:t>Ausprägungen</a:t>
            </a:r>
            <a:r>
              <a:rPr lang="en-US" dirty="0">
                <a:latin typeface="Arial Narrow" panose="020B0606020202030204" pitchFamily="34" charset="0"/>
              </a:rPr>
              <a:t> und </a:t>
            </a:r>
            <a:r>
              <a:rPr lang="en-US" dirty="0" err="1">
                <a:latin typeface="Arial Narrow" panose="020B0606020202030204" pitchFamily="34" charset="0"/>
              </a:rPr>
              <a:t>Lebensentwürfen</a:t>
            </a:r>
            <a:r>
              <a:rPr lang="en-US" dirty="0">
                <a:latin typeface="Arial Narrow" panose="020B0606020202030204" pitchFamily="34" charset="0"/>
              </a:rPr>
              <a:t> </a:t>
            </a:r>
            <a:r>
              <a:rPr lang="en-US" dirty="0" err="1">
                <a:latin typeface="Arial Narrow" panose="020B0606020202030204" pitchFamily="34" charset="0"/>
              </a:rPr>
              <a:t>ist</a:t>
            </a:r>
            <a:r>
              <a:rPr lang="en-US" dirty="0">
                <a:latin typeface="Arial Narrow" panose="020B0606020202030204" pitchFamily="34" charset="0"/>
              </a:rPr>
              <a:t> </a:t>
            </a:r>
            <a:r>
              <a:rPr lang="en-US" dirty="0" err="1">
                <a:latin typeface="Arial Narrow" panose="020B0606020202030204" pitchFamily="34" charset="0"/>
              </a:rPr>
              <a:t>nichtsdestotrotz</a:t>
            </a:r>
            <a:r>
              <a:rPr lang="en-US" dirty="0">
                <a:latin typeface="Arial Narrow" panose="020B0606020202030204" pitchFamily="34" charset="0"/>
              </a:rPr>
              <a:t> </a:t>
            </a:r>
            <a:r>
              <a:rPr lang="en-US" dirty="0" err="1">
                <a:latin typeface="Arial Narrow" panose="020B0606020202030204" pitchFamily="34" charset="0"/>
              </a:rPr>
              <a:t>groß</a:t>
            </a:r>
            <a:r>
              <a:rPr lang="en-US" dirty="0">
                <a:latin typeface="Arial Narrow" panose="020B0606020202030204" pitchFamily="34" charset="0"/>
              </a:rPr>
              <a:t>. Manche Menschen </a:t>
            </a:r>
            <a:r>
              <a:rPr lang="en-US" dirty="0" err="1">
                <a:latin typeface="Arial Narrow" panose="020B0606020202030204" pitchFamily="34" charset="0"/>
              </a:rPr>
              <a:t>mit</a:t>
            </a:r>
            <a:r>
              <a:rPr lang="en-US" dirty="0">
                <a:latin typeface="Arial Narrow" panose="020B0606020202030204" pitchFamily="34" charset="0"/>
              </a:rPr>
              <a:t> ASS </a:t>
            </a:r>
            <a:r>
              <a:rPr lang="en-US" dirty="0" err="1">
                <a:latin typeface="Arial Narrow" panose="020B0606020202030204" pitchFamily="34" charset="0"/>
              </a:rPr>
              <a:t>können</a:t>
            </a:r>
            <a:r>
              <a:rPr lang="en-US" dirty="0">
                <a:latin typeface="Arial Narrow" panose="020B0606020202030204" pitchFamily="34" charset="0"/>
              </a:rPr>
              <a:t> </a:t>
            </a:r>
            <a:r>
              <a:rPr lang="en-US" dirty="0" err="1">
                <a:latin typeface="Arial Narrow" panose="020B0606020202030204" pitchFamily="34" charset="0"/>
              </a:rPr>
              <a:t>ein</a:t>
            </a:r>
            <a:r>
              <a:rPr lang="en-US" dirty="0">
                <a:latin typeface="Arial Narrow" panose="020B0606020202030204" pitchFamily="34" charset="0"/>
              </a:rPr>
              <a:t> </a:t>
            </a:r>
            <a:r>
              <a:rPr lang="en-US" dirty="0" err="1">
                <a:latin typeface="Arial Narrow" panose="020B0606020202030204" pitchFamily="34" charset="0"/>
              </a:rPr>
              <a:t>weitgehend</a:t>
            </a:r>
            <a:r>
              <a:rPr lang="en-US" dirty="0">
                <a:latin typeface="Arial Narrow" panose="020B0606020202030204" pitchFamily="34" charset="0"/>
              </a:rPr>
              <a:t> </a:t>
            </a:r>
            <a:r>
              <a:rPr lang="en-US" dirty="0" err="1">
                <a:latin typeface="Arial Narrow" panose="020B0606020202030204" pitchFamily="34" charset="0"/>
              </a:rPr>
              <a:t>unabhängiges</a:t>
            </a:r>
            <a:r>
              <a:rPr lang="en-US" dirty="0">
                <a:latin typeface="Arial Narrow" panose="020B0606020202030204" pitchFamily="34" charset="0"/>
              </a:rPr>
              <a:t> und </a:t>
            </a:r>
            <a:r>
              <a:rPr lang="en-US" dirty="0" err="1">
                <a:latin typeface="Arial Narrow" panose="020B0606020202030204" pitchFamily="34" charset="0"/>
              </a:rPr>
              <a:t>selbständiges</a:t>
            </a:r>
            <a:r>
              <a:rPr lang="en-US" dirty="0">
                <a:latin typeface="Arial Narrow" panose="020B0606020202030204" pitchFamily="34" charset="0"/>
              </a:rPr>
              <a:t> Leben </a:t>
            </a:r>
            <a:r>
              <a:rPr lang="en-US" dirty="0" err="1">
                <a:latin typeface="Arial Narrow" panose="020B0606020202030204" pitchFamily="34" charset="0"/>
              </a:rPr>
              <a:t>führen</a:t>
            </a:r>
            <a:r>
              <a:rPr lang="en-US" dirty="0">
                <a:latin typeface="Arial Narrow" panose="020B0606020202030204" pitchFamily="34" charset="0"/>
              </a:rPr>
              <a:t>. </a:t>
            </a:r>
            <a:r>
              <a:rPr lang="en-US" dirty="0" err="1">
                <a:latin typeface="Arial Narrow" panose="020B0606020202030204" pitchFamily="34" charset="0"/>
              </a:rPr>
              <a:t>Einige</a:t>
            </a:r>
            <a:r>
              <a:rPr lang="en-US" dirty="0">
                <a:latin typeface="Arial Narrow" panose="020B0606020202030204" pitchFamily="34" charset="0"/>
              </a:rPr>
              <a:t> </a:t>
            </a:r>
            <a:r>
              <a:rPr lang="en-US" dirty="0" err="1">
                <a:latin typeface="Arial Narrow" panose="020B0606020202030204" pitchFamily="34" charset="0"/>
              </a:rPr>
              <a:t>andere</a:t>
            </a:r>
            <a:r>
              <a:rPr lang="en-US" dirty="0">
                <a:latin typeface="Arial Narrow" panose="020B0606020202030204" pitchFamily="34" charset="0"/>
              </a:rPr>
              <a:t> </a:t>
            </a:r>
            <a:r>
              <a:rPr lang="en-US" dirty="0" err="1">
                <a:latin typeface="Arial Narrow" panose="020B0606020202030204" pitchFamily="34" charset="0"/>
              </a:rPr>
              <a:t>weisen</a:t>
            </a:r>
            <a:r>
              <a:rPr lang="en-US" dirty="0">
                <a:latin typeface="Arial Narrow" panose="020B0606020202030204" pitchFamily="34" charset="0"/>
              </a:rPr>
              <a:t> </a:t>
            </a:r>
            <a:r>
              <a:rPr lang="en-US" dirty="0" err="1">
                <a:latin typeface="Arial Narrow" panose="020B0606020202030204" pitchFamily="34" charset="0"/>
              </a:rPr>
              <a:t>zusätzliche</a:t>
            </a:r>
            <a:r>
              <a:rPr lang="en-US" dirty="0">
                <a:latin typeface="Arial Narrow" panose="020B0606020202030204" pitchFamily="34" charset="0"/>
              </a:rPr>
              <a:t> </a:t>
            </a:r>
            <a:r>
              <a:rPr lang="en-US" dirty="0" err="1">
                <a:latin typeface="Arial Narrow" panose="020B0606020202030204" pitchFamily="34" charset="0"/>
              </a:rPr>
              <a:t>bzw</a:t>
            </a:r>
            <a:r>
              <a:rPr lang="en-US" dirty="0">
                <a:latin typeface="Arial Narrow" panose="020B0606020202030204" pitchFamily="34" charset="0"/>
              </a:rPr>
              <a:t>. “</a:t>
            </a:r>
            <a:r>
              <a:rPr lang="en-US" dirty="0" err="1">
                <a:latin typeface="Arial Narrow" panose="020B0606020202030204" pitchFamily="34" charset="0"/>
              </a:rPr>
              <a:t>begleitende</a:t>
            </a:r>
            <a:r>
              <a:rPr lang="en-US" dirty="0">
                <a:latin typeface="Arial Narrow" panose="020B0606020202030204" pitchFamily="34" charset="0"/>
              </a:rPr>
              <a:t>” (</a:t>
            </a:r>
            <a:r>
              <a:rPr lang="en-US" dirty="0" err="1">
                <a:latin typeface="Arial Narrow" panose="020B0606020202030204" pitchFamily="34" charset="0"/>
              </a:rPr>
              <a:t>Lern</a:t>
            </a:r>
            <a:r>
              <a:rPr lang="en-US" dirty="0">
                <a:latin typeface="Arial Narrow" panose="020B0606020202030204" pitchFamily="34" charset="0"/>
              </a:rPr>
              <a:t>-) </a:t>
            </a:r>
            <a:r>
              <a:rPr lang="en-US" dirty="0" err="1">
                <a:latin typeface="Arial Narrow" panose="020B0606020202030204" pitchFamily="34" charset="0"/>
              </a:rPr>
              <a:t>Schwierigkeiten</a:t>
            </a:r>
            <a:r>
              <a:rPr lang="en-US" dirty="0">
                <a:latin typeface="Arial Narrow" panose="020B0606020202030204" pitchFamily="34" charset="0"/>
              </a:rPr>
              <a:t> und </a:t>
            </a:r>
            <a:r>
              <a:rPr lang="en-US" dirty="0" err="1">
                <a:latin typeface="Arial Narrow" panose="020B0606020202030204" pitchFamily="34" charset="0"/>
              </a:rPr>
              <a:t>Einschränkungen</a:t>
            </a:r>
            <a:r>
              <a:rPr lang="en-US" dirty="0">
                <a:latin typeface="Arial Narrow" panose="020B0606020202030204" pitchFamily="34" charset="0"/>
              </a:rPr>
              <a:t> auf. </a:t>
            </a:r>
            <a:r>
              <a:rPr lang="en-US" dirty="0" err="1">
                <a:latin typeface="Arial Narrow" panose="020B0606020202030204" pitchFamily="34" charset="0"/>
              </a:rPr>
              <a:t>Vielen</a:t>
            </a:r>
            <a:r>
              <a:rPr lang="en-US" dirty="0">
                <a:latin typeface="Arial Narrow" panose="020B0606020202030204" pitchFamily="34" charset="0"/>
              </a:rPr>
              <a:t> Menschen </a:t>
            </a:r>
            <a:r>
              <a:rPr lang="en-US" dirty="0" err="1">
                <a:latin typeface="Arial Narrow" panose="020B0606020202030204" pitchFamily="34" charset="0"/>
              </a:rPr>
              <a:t>mit</a:t>
            </a:r>
            <a:r>
              <a:rPr lang="en-US" dirty="0">
                <a:latin typeface="Arial Narrow" panose="020B0606020202030204" pitchFamily="34" charset="0"/>
              </a:rPr>
              <a:t> ASS </a:t>
            </a:r>
            <a:r>
              <a:rPr lang="en-US" dirty="0" err="1">
                <a:latin typeface="Arial Narrow" panose="020B0606020202030204" pitchFamily="34" charset="0"/>
              </a:rPr>
              <a:t>fällt</a:t>
            </a:r>
            <a:r>
              <a:rPr lang="en-US" dirty="0">
                <a:latin typeface="Arial Narrow" panose="020B0606020202030204" pitchFamily="34" charset="0"/>
              </a:rPr>
              <a:t> es </a:t>
            </a:r>
            <a:r>
              <a:rPr lang="en-US" dirty="0" err="1">
                <a:latin typeface="Arial Narrow" panose="020B0606020202030204" pitchFamily="34" charset="0"/>
              </a:rPr>
              <a:t>jedenfalls</a:t>
            </a:r>
            <a:r>
              <a:rPr lang="en-US" dirty="0">
                <a:latin typeface="Arial Narrow" panose="020B0606020202030204" pitchFamily="34" charset="0"/>
              </a:rPr>
              <a:t> </a:t>
            </a:r>
            <a:r>
              <a:rPr lang="en-US" dirty="0" err="1">
                <a:latin typeface="Arial Narrow" panose="020B0606020202030204" pitchFamily="34" charset="0"/>
              </a:rPr>
              <a:t>schwer</a:t>
            </a:r>
            <a:r>
              <a:rPr lang="en-US" dirty="0">
                <a:latin typeface="Arial Narrow" panose="020B0606020202030204" pitchFamily="34" charset="0"/>
              </a:rPr>
              <a:t>, </a:t>
            </a:r>
            <a:r>
              <a:rPr lang="en-US" dirty="0" err="1">
                <a:latin typeface="Arial Narrow" panose="020B0606020202030204" pitchFamily="34" charset="0"/>
              </a:rPr>
              <a:t>sich</a:t>
            </a:r>
            <a:r>
              <a:rPr lang="en-US" dirty="0">
                <a:latin typeface="Arial Narrow" panose="020B0606020202030204" pitchFamily="34" charset="0"/>
              </a:rPr>
              <a:t> </a:t>
            </a:r>
            <a:r>
              <a:rPr lang="en-US" dirty="0" err="1">
                <a:latin typeface="Arial Narrow" panose="020B0606020202030204" pitchFamily="34" charset="0"/>
              </a:rPr>
              <a:t>einen</a:t>
            </a:r>
            <a:r>
              <a:rPr lang="en-US" dirty="0">
                <a:latin typeface="Arial Narrow" panose="020B0606020202030204" pitchFamily="34" charset="0"/>
              </a:rPr>
              <a:t> </a:t>
            </a:r>
            <a:r>
              <a:rPr lang="en-US" dirty="0" err="1">
                <a:latin typeface="Arial Narrow" panose="020B0606020202030204" pitchFamily="34" charset="0"/>
              </a:rPr>
              <a:t>Reim</a:t>
            </a:r>
            <a:r>
              <a:rPr lang="en-US" dirty="0">
                <a:latin typeface="Arial Narrow" panose="020B0606020202030204" pitchFamily="34" charset="0"/>
              </a:rPr>
              <a:t> auf die Welt, auf die Gesellschaft und auf die Menschen in </a:t>
            </a:r>
            <a:r>
              <a:rPr lang="en-US" dirty="0" err="1">
                <a:latin typeface="Arial Narrow" panose="020B0606020202030204" pitchFamily="34" charset="0"/>
              </a:rPr>
              <a:t>ihnen</a:t>
            </a:r>
            <a:r>
              <a:rPr lang="en-US" dirty="0">
                <a:latin typeface="Arial Narrow" panose="020B0606020202030204" pitchFamily="34" charset="0"/>
              </a:rPr>
              <a:t> </a:t>
            </a:r>
            <a:r>
              <a:rPr lang="en-US" dirty="0" err="1">
                <a:latin typeface="Arial Narrow" panose="020B0606020202030204" pitchFamily="34" charset="0"/>
              </a:rPr>
              <a:t>zu</a:t>
            </a:r>
            <a:r>
              <a:rPr lang="en-US" dirty="0">
                <a:latin typeface="Arial Narrow" panose="020B0606020202030204" pitchFamily="34" charset="0"/>
              </a:rPr>
              <a:t> </a:t>
            </a:r>
            <a:r>
              <a:rPr lang="en-US" dirty="0" err="1">
                <a:latin typeface="Arial Narrow" panose="020B0606020202030204" pitchFamily="34" charset="0"/>
              </a:rPr>
              <a:t>machen</a:t>
            </a:r>
            <a:r>
              <a:rPr lang="en-US" dirty="0">
                <a:latin typeface="Arial Narrow" panose="020B0606020202030204" pitchFamily="34" charset="0"/>
              </a:rPr>
              <a:t>. Auch das </a:t>
            </a:r>
            <a:r>
              <a:rPr lang="en-US" dirty="0" err="1">
                <a:latin typeface="Arial Narrow" panose="020B0606020202030204" pitchFamily="34" charset="0"/>
              </a:rPr>
              <a:t>hemmt</a:t>
            </a:r>
            <a:r>
              <a:rPr lang="en-US" dirty="0">
                <a:latin typeface="Arial Narrow" panose="020B0606020202030204" pitchFamily="34" charset="0"/>
              </a:rPr>
              <a:t> </a:t>
            </a:r>
            <a:r>
              <a:rPr lang="en-US" dirty="0" err="1">
                <a:latin typeface="Arial Narrow" panose="020B0606020202030204" pitchFamily="34" charset="0"/>
              </a:rPr>
              <a:t>sie</a:t>
            </a:r>
            <a:r>
              <a:rPr lang="en-US" dirty="0">
                <a:latin typeface="Arial Narrow" panose="020B0606020202030204" pitchFamily="34" charset="0"/>
              </a:rPr>
              <a:t> in </a:t>
            </a:r>
            <a:r>
              <a:rPr lang="en-US" dirty="0" err="1">
                <a:latin typeface="Arial Narrow" panose="020B0606020202030204" pitchFamily="34" charset="0"/>
              </a:rPr>
              <a:t>ihren</a:t>
            </a:r>
            <a:r>
              <a:rPr lang="en-US" dirty="0">
                <a:latin typeface="Arial Narrow" panose="020B0606020202030204" pitchFamily="34" charset="0"/>
              </a:rPr>
              <a:t> </a:t>
            </a:r>
            <a:r>
              <a:rPr lang="en-US" dirty="0" err="1">
                <a:latin typeface="Arial Narrow" panose="020B0606020202030204" pitchFamily="34" charset="0"/>
              </a:rPr>
              <a:t>Interaktionen</a:t>
            </a:r>
            <a:r>
              <a:rPr lang="en-US" dirty="0">
                <a:latin typeface="Arial Narrow" panose="020B0606020202030204" pitchFamily="34" charset="0"/>
              </a:rPr>
              <a:t> und </a:t>
            </a:r>
            <a:r>
              <a:rPr lang="en-US" dirty="0" err="1">
                <a:latin typeface="Arial Narrow" panose="020B0606020202030204" pitchFamily="34" charset="0"/>
              </a:rPr>
              <a:t>ihrer</a:t>
            </a:r>
            <a:r>
              <a:rPr lang="en-US" dirty="0">
                <a:latin typeface="Arial Narrow" panose="020B0606020202030204" pitchFamily="34" charset="0"/>
              </a:rPr>
              <a:t> </a:t>
            </a:r>
            <a:r>
              <a:rPr lang="en-US" dirty="0" err="1">
                <a:latin typeface="Arial Narrow" panose="020B0606020202030204" pitchFamily="34" charset="0"/>
              </a:rPr>
              <a:t>Kommunikation</a:t>
            </a:r>
            <a:r>
              <a:rPr lang="en-US" dirty="0">
                <a:latin typeface="Arial Narrow" panose="020B0606020202030204" pitchFamily="34" charset="0"/>
              </a:rPr>
              <a:t> </a:t>
            </a:r>
            <a:r>
              <a:rPr lang="en-US" dirty="0" err="1">
                <a:latin typeface="Arial Narrow" panose="020B0606020202030204" pitchFamily="34" charset="0"/>
              </a:rPr>
              <a:t>mit</a:t>
            </a:r>
            <a:r>
              <a:rPr lang="en-US" dirty="0">
                <a:latin typeface="Arial Narrow" panose="020B0606020202030204" pitchFamily="34" charset="0"/>
              </a:rPr>
              <a:t> </a:t>
            </a:r>
            <a:r>
              <a:rPr lang="en-US" dirty="0" err="1">
                <a:latin typeface="Arial Narrow" panose="020B0606020202030204" pitchFamily="34" charset="0"/>
              </a:rPr>
              <a:t>anderen</a:t>
            </a:r>
            <a:r>
              <a:rPr lang="en-US" dirty="0">
                <a:latin typeface="Arial Narrow" panose="020B0606020202030204" pitchFamily="34" charset="0"/>
              </a:rPr>
              <a:t>. Eine der </a:t>
            </a:r>
            <a:r>
              <a:rPr lang="en-US" dirty="0" err="1">
                <a:latin typeface="Arial Narrow" panose="020B0606020202030204" pitchFamily="34" charset="0"/>
              </a:rPr>
              <a:t>größten</a:t>
            </a:r>
            <a:r>
              <a:rPr lang="en-US" dirty="0">
                <a:latin typeface="Arial Narrow" panose="020B0606020202030204" pitchFamily="34" charset="0"/>
              </a:rPr>
              <a:t> </a:t>
            </a:r>
            <a:r>
              <a:rPr lang="en-US" dirty="0" err="1">
                <a:latin typeface="Arial Narrow" panose="020B0606020202030204" pitchFamily="34" charset="0"/>
              </a:rPr>
              <a:t>Herausforderung</a:t>
            </a:r>
            <a:r>
              <a:rPr lang="en-US" dirty="0">
                <a:latin typeface="Arial Narrow" panose="020B0606020202030204" pitchFamily="34" charset="0"/>
              </a:rPr>
              <a:t> für </a:t>
            </a:r>
            <a:r>
              <a:rPr lang="en-US" dirty="0" err="1">
                <a:latin typeface="Arial Narrow" panose="020B0606020202030204" pitchFamily="34" charset="0"/>
              </a:rPr>
              <a:t>sie</a:t>
            </a:r>
            <a:r>
              <a:rPr lang="en-US" dirty="0">
                <a:latin typeface="Arial Narrow" panose="020B0606020202030204" pitchFamily="34" charset="0"/>
              </a:rPr>
              <a:t>: das Verstehen der </a:t>
            </a:r>
            <a:r>
              <a:rPr lang="en-US" dirty="0" err="1">
                <a:latin typeface="Arial Narrow" panose="020B0606020202030204" pitchFamily="34" charset="0"/>
              </a:rPr>
              <a:t>sogenannten</a:t>
            </a:r>
            <a:r>
              <a:rPr lang="en-US" dirty="0">
                <a:latin typeface="Arial Narrow" panose="020B0606020202030204" pitchFamily="34" charset="0"/>
              </a:rPr>
              <a:t> </a:t>
            </a:r>
            <a:r>
              <a:rPr lang="en-US" dirty="0" err="1">
                <a:latin typeface="Arial Narrow" panose="020B0606020202030204" pitchFamily="34" charset="0"/>
              </a:rPr>
              <a:t>ungeschriebenen</a:t>
            </a:r>
            <a:r>
              <a:rPr lang="en-US" dirty="0">
                <a:latin typeface="Arial Narrow" panose="020B0606020202030204" pitchFamily="34" charset="0"/>
              </a:rPr>
              <a:t> </a:t>
            </a:r>
            <a:r>
              <a:rPr lang="en-US" dirty="0" err="1">
                <a:latin typeface="Arial Narrow" panose="020B0606020202030204" pitchFamily="34" charset="0"/>
              </a:rPr>
              <a:t>Gesetze</a:t>
            </a:r>
            <a:r>
              <a:rPr lang="en-US" dirty="0">
                <a:latin typeface="Arial Narrow" panose="020B0606020202030204" pitchFamily="34" charset="0"/>
              </a:rPr>
              <a:t> des </a:t>
            </a:r>
            <a:r>
              <a:rPr lang="en-US" dirty="0" err="1">
                <a:latin typeface="Arial Narrow" panose="020B0606020202030204" pitchFamily="34" charset="0"/>
              </a:rPr>
              <a:t>Soziallebens</a:t>
            </a:r>
            <a:r>
              <a:rPr lang="en-US" dirty="0">
                <a:latin typeface="Arial Narrow" panose="020B0606020202030204" pitchFamily="34" charset="0"/>
              </a:rPr>
              <a:t>, </a:t>
            </a:r>
            <a:r>
              <a:rPr lang="en-US" dirty="0" err="1">
                <a:latin typeface="Arial Narrow" panose="020B0606020202030204" pitchFamily="34" charset="0"/>
              </a:rPr>
              <a:t>jener</a:t>
            </a:r>
            <a:r>
              <a:rPr lang="en-US" dirty="0">
                <a:latin typeface="Arial Narrow" panose="020B0606020202030204" pitchFamily="34" charset="0"/>
              </a:rPr>
              <a:t> oft </a:t>
            </a:r>
            <a:r>
              <a:rPr lang="en-US" dirty="0" err="1">
                <a:latin typeface="Arial Narrow" panose="020B0606020202030204" pitchFamily="34" charset="0"/>
              </a:rPr>
              <a:t>unausgesprochenen</a:t>
            </a:r>
            <a:r>
              <a:rPr lang="en-US" dirty="0">
                <a:latin typeface="Arial Narrow" panose="020B0606020202030204" pitchFamily="34" charset="0"/>
              </a:rPr>
              <a:t> </a:t>
            </a:r>
            <a:r>
              <a:rPr lang="en-US" dirty="0" err="1">
                <a:latin typeface="Arial Narrow" panose="020B0606020202030204" pitchFamily="34" charset="0"/>
              </a:rPr>
              <a:t>Regeln</a:t>
            </a:r>
            <a:r>
              <a:rPr lang="en-US" dirty="0">
                <a:latin typeface="Arial Narrow" panose="020B0606020202030204" pitchFamily="34" charset="0"/>
              </a:rPr>
              <a:t> und </a:t>
            </a:r>
            <a:r>
              <a:rPr lang="en-US" dirty="0" err="1">
                <a:latin typeface="Arial Narrow" panose="020B0606020202030204" pitchFamily="34" charset="0"/>
              </a:rPr>
              <a:t>Vorschriften</a:t>
            </a:r>
            <a:r>
              <a:rPr lang="en-US" dirty="0">
                <a:latin typeface="Arial Narrow" panose="020B0606020202030204" pitchFamily="34" charset="0"/>
              </a:rPr>
              <a:t>, die für die </a:t>
            </a:r>
            <a:r>
              <a:rPr lang="en-US" dirty="0" err="1">
                <a:latin typeface="Arial Narrow" panose="020B0606020202030204" pitchFamily="34" charset="0"/>
              </a:rPr>
              <a:t>meisten</a:t>
            </a:r>
            <a:r>
              <a:rPr lang="en-US" dirty="0">
                <a:latin typeface="Arial Narrow" panose="020B0606020202030204" pitchFamily="34" charset="0"/>
              </a:rPr>
              <a:t> Menschen </a:t>
            </a:r>
            <a:r>
              <a:rPr lang="en-US" dirty="0" err="1">
                <a:latin typeface="Arial Narrow" panose="020B0606020202030204" pitchFamily="34" charset="0"/>
              </a:rPr>
              <a:t>eine</a:t>
            </a:r>
            <a:r>
              <a:rPr lang="en-US" dirty="0">
                <a:latin typeface="Arial Narrow" panose="020B0606020202030204" pitchFamily="34" charset="0"/>
              </a:rPr>
              <a:t> </a:t>
            </a:r>
            <a:r>
              <a:rPr lang="en-US" dirty="0" err="1">
                <a:latin typeface="Arial Narrow" panose="020B0606020202030204" pitchFamily="34" charset="0"/>
              </a:rPr>
              <a:t>Selbstverständlichkeit</a:t>
            </a:r>
            <a:r>
              <a:rPr lang="en-US" dirty="0">
                <a:latin typeface="Arial Narrow" panose="020B0606020202030204" pitchFamily="34" charset="0"/>
              </a:rPr>
              <a:t> </a:t>
            </a:r>
            <a:r>
              <a:rPr lang="en-US" dirty="0" err="1">
                <a:latin typeface="Arial Narrow" panose="020B0606020202030204" pitchFamily="34" charset="0"/>
              </a:rPr>
              <a:t>darstellen</a:t>
            </a:r>
            <a:r>
              <a:rPr lang="en-US" dirty="0">
                <a:latin typeface="Arial Narrow" panose="020B0606020202030204" pitchFamily="34" charset="0"/>
              </a:rPr>
              <a:t>.</a:t>
            </a:r>
          </a:p>
          <a:p>
            <a:pPr marL="1905" marR="488950" algn="ctr">
              <a:lnSpc>
                <a:spcPct val="133000"/>
              </a:lnSpc>
              <a:spcBef>
                <a:spcPts val="2025"/>
              </a:spcBef>
              <a:defRPr/>
            </a:pPr>
            <a:r>
              <a:rPr lang="en-US" dirty="0" err="1">
                <a:latin typeface="Arial Narrow" panose="020B0606020202030204" pitchFamily="34" charset="0"/>
              </a:rPr>
              <a:t>Diesen</a:t>
            </a:r>
            <a:r>
              <a:rPr lang="en-US" dirty="0">
                <a:latin typeface="Arial Narrow" panose="020B0606020202030204" pitchFamily="34" charset="0"/>
              </a:rPr>
              <a:t> </a:t>
            </a:r>
            <a:r>
              <a:rPr lang="en-US" dirty="0" err="1">
                <a:latin typeface="Arial Narrow" panose="020B0606020202030204" pitchFamily="34" charset="0"/>
              </a:rPr>
              <a:t>Umstand</a:t>
            </a:r>
            <a:r>
              <a:rPr lang="en-US" dirty="0">
                <a:latin typeface="Arial Narrow" panose="020B0606020202030204" pitchFamily="34" charset="0"/>
              </a:rPr>
              <a:t> gilt es </a:t>
            </a:r>
            <a:r>
              <a:rPr lang="en-US" dirty="0" err="1">
                <a:latin typeface="Arial Narrow" panose="020B0606020202030204" pitchFamily="34" charset="0"/>
              </a:rPr>
              <a:t>niemals</a:t>
            </a:r>
            <a:r>
              <a:rPr lang="en-US" dirty="0">
                <a:latin typeface="Arial Narrow" panose="020B0606020202030204" pitchFamily="34" charset="0"/>
              </a:rPr>
              <a:t> </a:t>
            </a:r>
            <a:r>
              <a:rPr lang="en-US" dirty="0" err="1">
                <a:latin typeface="Arial Narrow" panose="020B0606020202030204" pitchFamily="34" charset="0"/>
              </a:rPr>
              <a:t>aus</a:t>
            </a:r>
            <a:r>
              <a:rPr lang="en-US" dirty="0">
                <a:latin typeface="Arial Narrow" panose="020B0606020202030204" pitchFamily="34" charset="0"/>
              </a:rPr>
              <a:t> den </a:t>
            </a:r>
            <a:r>
              <a:rPr lang="en-US" dirty="0" err="1">
                <a:latin typeface="Arial Narrow" panose="020B0606020202030204" pitchFamily="34" charset="0"/>
              </a:rPr>
              <a:t>Augen</a:t>
            </a:r>
            <a:r>
              <a:rPr lang="en-US" dirty="0">
                <a:latin typeface="Arial Narrow" panose="020B0606020202030204" pitchFamily="34" charset="0"/>
              </a:rPr>
              <a:t> </a:t>
            </a:r>
            <a:r>
              <a:rPr lang="en-US" dirty="0" err="1">
                <a:latin typeface="Arial Narrow" panose="020B0606020202030204" pitchFamily="34" charset="0"/>
              </a:rPr>
              <a:t>zu</a:t>
            </a:r>
            <a:r>
              <a:rPr lang="en-US" dirty="0">
                <a:latin typeface="Arial Narrow" panose="020B0606020202030204" pitchFamily="34" charset="0"/>
              </a:rPr>
              <a:t> </a:t>
            </a:r>
            <a:r>
              <a:rPr lang="en-US" dirty="0" err="1">
                <a:latin typeface="Arial Narrow" panose="020B0606020202030204" pitchFamily="34" charset="0"/>
              </a:rPr>
              <a:t>lassen</a:t>
            </a:r>
            <a:r>
              <a:rPr lang="en-US" dirty="0">
                <a:latin typeface="Arial Narrow" panose="020B0606020202030204" pitchFamily="34" charset="0"/>
              </a:rPr>
              <a:t>!</a:t>
            </a:r>
          </a:p>
          <a:p>
            <a:pPr marL="1905" marR="488950" algn="ctr">
              <a:lnSpc>
                <a:spcPct val="133000"/>
              </a:lnSpc>
              <a:spcBef>
                <a:spcPts val="2025"/>
              </a:spcBef>
              <a:defRPr/>
            </a:pPr>
            <a:endParaRPr lang="en-US" sz="2000" dirty="0">
              <a:latin typeface="Arial Narrow" panose="020B0606020202030204" pitchFamily="34" charset="0"/>
            </a:endParaRPr>
          </a:p>
        </p:txBody>
      </p:sp>
    </p:spTree>
    <p:extLst>
      <p:ext uri="{BB962C8B-B14F-4D97-AF65-F5344CB8AC3E}">
        <p14:creationId xmlns:p14="http://schemas.microsoft.com/office/powerpoint/2010/main" val="10257830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37</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776056" y="844260"/>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1905" marR="488950" algn="ctr">
              <a:lnSpc>
                <a:spcPct val="133000"/>
              </a:lnSpc>
              <a:spcBef>
                <a:spcPts val="2025"/>
              </a:spcBef>
              <a:defRPr/>
            </a:pPr>
            <a:r>
              <a:rPr lang="en-US" sz="2000" dirty="0">
                <a:latin typeface="Arial Narrow" panose="020B0606020202030204" pitchFamily="34" charset="0"/>
              </a:rPr>
              <a:t>Menschen </a:t>
            </a:r>
            <a:r>
              <a:rPr lang="en-US" sz="2000" dirty="0" err="1">
                <a:latin typeface="Arial Narrow" panose="020B0606020202030204" pitchFamily="34" charset="0"/>
              </a:rPr>
              <a:t>mit</a:t>
            </a:r>
            <a:r>
              <a:rPr lang="en-US" sz="2000" dirty="0">
                <a:latin typeface="Arial Narrow" panose="020B0606020202030204" pitchFamily="34" charset="0"/>
              </a:rPr>
              <a:t> ASS </a:t>
            </a:r>
            <a:r>
              <a:rPr lang="en-US" sz="2000" dirty="0" err="1">
                <a:latin typeface="Arial Narrow" panose="020B0606020202030204" pitchFamily="34" charset="0"/>
              </a:rPr>
              <a:t>verfügen</a:t>
            </a:r>
            <a:r>
              <a:rPr lang="en-US" sz="2000" dirty="0">
                <a:latin typeface="Arial Narrow" panose="020B0606020202030204" pitchFamily="34" charset="0"/>
              </a:rPr>
              <a:t> </a:t>
            </a:r>
            <a:r>
              <a:rPr lang="en-US" sz="2000" dirty="0" err="1">
                <a:latin typeface="Arial Narrow" panose="020B0606020202030204" pitchFamily="34" charset="0"/>
              </a:rPr>
              <a:t>oftmals</a:t>
            </a:r>
            <a:r>
              <a:rPr lang="en-US" sz="2000" dirty="0">
                <a:latin typeface="Arial Narrow" panose="020B0606020202030204" pitchFamily="34" charset="0"/>
              </a:rPr>
              <a:t> </a:t>
            </a:r>
            <a:r>
              <a:rPr lang="en-US" sz="2000" dirty="0" err="1">
                <a:latin typeface="Arial Narrow" panose="020B0606020202030204" pitchFamily="34" charset="0"/>
              </a:rPr>
              <a:t>über</a:t>
            </a:r>
            <a:r>
              <a:rPr lang="en-US" sz="2000" dirty="0">
                <a:latin typeface="Arial Narrow" panose="020B0606020202030204" pitchFamily="34" charset="0"/>
              </a:rPr>
              <a:t> über- </a:t>
            </a:r>
            <a:r>
              <a:rPr lang="en-US" sz="2000" dirty="0" err="1">
                <a:latin typeface="Arial Narrow" panose="020B0606020202030204" pitchFamily="34" charset="0"/>
              </a:rPr>
              <a:t>oder</a:t>
            </a:r>
            <a:r>
              <a:rPr lang="en-US" sz="2000" dirty="0">
                <a:latin typeface="Arial Narrow" panose="020B0606020202030204" pitchFamily="34" charset="0"/>
              </a:rPr>
              <a:t> </a:t>
            </a:r>
            <a:r>
              <a:rPr lang="en-US" sz="2000" dirty="0" err="1">
                <a:latin typeface="Arial Narrow" panose="020B0606020202030204" pitchFamily="34" charset="0"/>
              </a:rPr>
              <a:t>unterdurschnittlich</a:t>
            </a:r>
            <a:r>
              <a:rPr lang="en-US" sz="2000" dirty="0">
                <a:latin typeface="Arial Narrow" panose="020B0606020202030204" pitchFamily="34" charset="0"/>
              </a:rPr>
              <a:t> </a:t>
            </a:r>
            <a:r>
              <a:rPr lang="en-US" sz="2000" dirty="0" err="1">
                <a:latin typeface="Arial Narrow" panose="020B0606020202030204" pitchFamily="34" charset="0"/>
              </a:rPr>
              <a:t>ausgeprägte</a:t>
            </a:r>
            <a:r>
              <a:rPr lang="en-US" sz="2000" dirty="0">
                <a:latin typeface="Arial Narrow" panose="020B0606020202030204" pitchFamily="34" charset="0"/>
              </a:rPr>
              <a:t> </a:t>
            </a:r>
            <a:r>
              <a:rPr lang="en-US" sz="2000" dirty="0" err="1">
                <a:latin typeface="Arial Narrow" panose="020B0606020202030204" pitchFamily="34" charset="0"/>
              </a:rPr>
              <a:t>Sensibilitäten</a:t>
            </a:r>
            <a:r>
              <a:rPr lang="en-US" sz="2000" dirty="0">
                <a:latin typeface="Arial Narrow" panose="020B0606020202030204" pitchFamily="34" charset="0"/>
              </a:rPr>
              <a:t> für </a:t>
            </a:r>
            <a:r>
              <a:rPr lang="en-US" sz="2000" dirty="0" err="1">
                <a:latin typeface="Arial Narrow" panose="020B0606020202030204" pitchFamily="34" charset="0"/>
              </a:rPr>
              <a:t>bestimmte</a:t>
            </a:r>
            <a:r>
              <a:rPr lang="en-US" sz="2000" dirty="0">
                <a:latin typeface="Arial Narrow" panose="020B0606020202030204" pitchFamily="34" charset="0"/>
              </a:rPr>
              <a:t> </a:t>
            </a:r>
            <a:r>
              <a:rPr lang="en-US" sz="2000" dirty="0" err="1">
                <a:latin typeface="Arial Narrow" panose="020B0606020202030204" pitchFamily="34" charset="0"/>
              </a:rPr>
              <a:t>Umweltreize</a:t>
            </a:r>
            <a:r>
              <a:rPr lang="en-US" sz="2000" dirty="0">
                <a:latin typeface="Arial Narrow" panose="020B0606020202030204" pitchFamily="34" charset="0"/>
              </a:rPr>
              <a:t> – für </a:t>
            </a:r>
            <a:r>
              <a:rPr lang="en-US" sz="2000" dirty="0" err="1">
                <a:latin typeface="Arial Narrow" panose="020B0606020202030204" pitchFamily="34" charset="0"/>
              </a:rPr>
              <a:t>Geräusche</a:t>
            </a:r>
            <a:r>
              <a:rPr lang="en-US" sz="2000" dirty="0">
                <a:latin typeface="Arial Narrow" panose="020B0606020202030204" pitchFamily="34" charset="0"/>
              </a:rPr>
              <a:t>, </a:t>
            </a:r>
            <a:r>
              <a:rPr lang="en-US" sz="2000" dirty="0" err="1">
                <a:latin typeface="Arial Narrow" panose="020B0606020202030204" pitchFamily="34" charset="0"/>
              </a:rPr>
              <a:t>Berührungen</a:t>
            </a:r>
            <a:r>
              <a:rPr lang="en-US" sz="2000" dirty="0">
                <a:latin typeface="Arial Narrow" panose="020B0606020202030204" pitchFamily="34" charset="0"/>
              </a:rPr>
              <a:t>, </a:t>
            </a:r>
            <a:r>
              <a:rPr lang="en-US" sz="2000" dirty="0" err="1">
                <a:latin typeface="Arial Narrow" panose="020B0606020202030204" pitchFamily="34" charset="0"/>
              </a:rPr>
              <a:t>Gerüche</a:t>
            </a:r>
            <a:r>
              <a:rPr lang="en-US" sz="2000" dirty="0">
                <a:latin typeface="Arial Narrow" panose="020B0606020202030204" pitchFamily="34" charset="0"/>
              </a:rPr>
              <a:t> und </a:t>
            </a:r>
            <a:r>
              <a:rPr lang="en-US" sz="2000" dirty="0" err="1">
                <a:latin typeface="Arial Narrow" panose="020B0606020202030204" pitchFamily="34" charset="0"/>
              </a:rPr>
              <a:t>Geschmäcker</a:t>
            </a:r>
            <a:r>
              <a:rPr lang="en-US" sz="2000" dirty="0">
                <a:latin typeface="Arial Narrow" panose="020B0606020202030204" pitchFamily="34" charset="0"/>
              </a:rPr>
              <a:t>, für Licht und </a:t>
            </a:r>
            <a:r>
              <a:rPr lang="en-US" sz="2000" dirty="0" err="1">
                <a:latin typeface="Arial Narrow" panose="020B0606020202030204" pitchFamily="34" charset="0"/>
              </a:rPr>
              <a:t>Farben</a:t>
            </a:r>
            <a:r>
              <a:rPr lang="en-US" sz="2000" dirty="0">
                <a:latin typeface="Arial Narrow" panose="020B0606020202030204" pitchFamily="34" charset="0"/>
              </a:rPr>
              <a:t>. </a:t>
            </a:r>
          </a:p>
          <a:p>
            <a:pPr marL="1905" marR="488950" algn="ctr">
              <a:lnSpc>
                <a:spcPct val="133000"/>
              </a:lnSpc>
              <a:spcBef>
                <a:spcPts val="2025"/>
              </a:spcBef>
              <a:defRPr/>
            </a:pPr>
            <a:r>
              <a:rPr lang="en-US" sz="2000" dirty="0">
                <a:latin typeface="Arial Narrow" panose="020B0606020202030204" pitchFamily="34" charset="0"/>
              </a:rPr>
              <a:t>Auf der </a:t>
            </a:r>
            <a:r>
              <a:rPr lang="en-US" sz="2000" dirty="0" err="1">
                <a:latin typeface="Arial Narrow" panose="020B0606020202030204" pitchFamily="34" charset="0"/>
              </a:rPr>
              <a:t>anderen</a:t>
            </a:r>
            <a:r>
              <a:rPr lang="en-US" sz="2000" dirty="0">
                <a:latin typeface="Arial Narrow" panose="020B0606020202030204" pitchFamily="34" charset="0"/>
              </a:rPr>
              <a:t> </a:t>
            </a:r>
            <a:r>
              <a:rPr lang="en-US" sz="2000" dirty="0" err="1">
                <a:latin typeface="Arial Narrow" panose="020B0606020202030204" pitchFamily="34" charset="0"/>
              </a:rPr>
              <a:t>Seite</a:t>
            </a:r>
            <a:r>
              <a:rPr lang="en-US" sz="2000" dirty="0">
                <a:latin typeface="Arial Narrow" panose="020B0606020202030204" pitchFamily="34" charset="0"/>
              </a:rPr>
              <a:t> </a:t>
            </a:r>
            <a:r>
              <a:rPr lang="en-US" sz="2000" dirty="0" err="1">
                <a:latin typeface="Arial Narrow" panose="020B0606020202030204" pitchFamily="34" charset="0"/>
              </a:rPr>
              <a:t>ist</a:t>
            </a:r>
            <a:r>
              <a:rPr lang="en-US" sz="2000" dirty="0">
                <a:latin typeface="Arial Narrow" panose="020B0606020202030204" pitchFamily="34" charset="0"/>
              </a:rPr>
              <a:t> </a:t>
            </a:r>
            <a:r>
              <a:rPr lang="en-US" sz="2000" dirty="0" err="1">
                <a:latin typeface="Arial Narrow" panose="020B0606020202030204" pitchFamily="34" charset="0"/>
              </a:rPr>
              <a:t>Autismus</a:t>
            </a:r>
            <a:r>
              <a:rPr lang="en-US" sz="2000" dirty="0">
                <a:latin typeface="Arial Narrow" panose="020B0606020202030204" pitchFamily="34" charset="0"/>
              </a:rPr>
              <a:t> </a:t>
            </a:r>
            <a:r>
              <a:rPr lang="en-US" sz="2000" dirty="0" err="1">
                <a:latin typeface="Arial Narrow" panose="020B0606020202030204" pitchFamily="34" charset="0"/>
              </a:rPr>
              <a:t>ein</a:t>
            </a:r>
            <a:r>
              <a:rPr lang="en-US" sz="2000" dirty="0">
                <a:latin typeface="Arial Narrow" panose="020B0606020202030204" pitchFamily="34" charset="0"/>
              </a:rPr>
              <a:t> </a:t>
            </a:r>
            <a:r>
              <a:rPr lang="en-US" sz="2000" dirty="0" err="1">
                <a:latin typeface="Arial Narrow" panose="020B0606020202030204" pitchFamily="34" charset="0"/>
              </a:rPr>
              <a:t>über</a:t>
            </a:r>
            <a:r>
              <a:rPr lang="en-US" sz="2000" dirty="0">
                <a:latin typeface="Arial Narrow" panose="020B0606020202030204" pitchFamily="34" charset="0"/>
              </a:rPr>
              <a:t> </a:t>
            </a:r>
            <a:r>
              <a:rPr lang="en-US" sz="2000" dirty="0" err="1">
                <a:latin typeface="Arial Narrow" panose="020B0606020202030204" pitchFamily="34" charset="0"/>
              </a:rPr>
              <a:t>eine</a:t>
            </a:r>
            <a:r>
              <a:rPr lang="en-US" sz="2000" dirty="0">
                <a:latin typeface="Arial Narrow" panose="020B0606020202030204" pitchFamily="34" charset="0"/>
              </a:rPr>
              <a:t> </a:t>
            </a:r>
            <a:r>
              <a:rPr lang="en-US" sz="2000" dirty="0" err="1">
                <a:latin typeface="Arial Narrow" panose="020B0606020202030204" pitchFamily="34" charset="0"/>
              </a:rPr>
              <a:t>weiter</a:t>
            </a:r>
            <a:r>
              <a:rPr lang="en-US" sz="2000" dirty="0">
                <a:latin typeface="Arial Narrow" panose="020B0606020202030204" pitchFamily="34" charset="0"/>
              </a:rPr>
              <a:t> </a:t>
            </a:r>
            <a:r>
              <a:rPr lang="en-US" sz="2000" dirty="0" err="1">
                <a:latin typeface="Arial Narrow" panose="020B0606020202030204" pitchFamily="34" charset="0"/>
              </a:rPr>
              <a:t>Strecken</a:t>
            </a:r>
            <a:r>
              <a:rPr lang="en-US" sz="2000" dirty="0">
                <a:latin typeface="Arial Narrow" panose="020B0606020202030204" pitchFamily="34" charset="0"/>
              </a:rPr>
              <a:t> “</a:t>
            </a:r>
            <a:r>
              <a:rPr lang="en-US" sz="2000" dirty="0" err="1">
                <a:latin typeface="Arial Narrow" panose="020B0606020202030204" pitchFamily="34" charset="0"/>
              </a:rPr>
              <a:t>unsichtbares</a:t>
            </a:r>
            <a:r>
              <a:rPr lang="en-US" sz="2000" dirty="0">
                <a:latin typeface="Arial Narrow" panose="020B0606020202030204" pitchFamily="34" charset="0"/>
              </a:rPr>
              <a:t>” </a:t>
            </a:r>
            <a:r>
              <a:rPr lang="en-US" sz="2000" dirty="0" err="1">
                <a:latin typeface="Arial Narrow" panose="020B0606020202030204" pitchFamily="34" charset="0"/>
              </a:rPr>
              <a:t>Phänomen</a:t>
            </a:r>
            <a:r>
              <a:rPr lang="en-US" sz="2000" dirty="0">
                <a:latin typeface="Arial Narrow" panose="020B0606020202030204" pitchFamily="34" charset="0"/>
              </a:rPr>
              <a:t>. Er </a:t>
            </a:r>
            <a:r>
              <a:rPr lang="en-US" sz="2000" dirty="0" err="1">
                <a:latin typeface="Arial Narrow" panose="020B0606020202030204" pitchFamily="34" charset="0"/>
              </a:rPr>
              <a:t>ist</a:t>
            </a:r>
            <a:r>
              <a:rPr lang="en-US" sz="2000" dirty="0">
                <a:latin typeface="Arial Narrow" panose="020B0606020202030204" pitchFamily="34" charset="0"/>
              </a:rPr>
              <a:t> den Menschen </a:t>
            </a:r>
            <a:r>
              <a:rPr lang="en-US" sz="2000" dirty="0" err="1">
                <a:latin typeface="Arial Narrow" panose="020B0606020202030204" pitchFamily="34" charset="0"/>
              </a:rPr>
              <a:t>schlicht</a:t>
            </a:r>
            <a:r>
              <a:rPr lang="en-US" sz="2000" dirty="0">
                <a:latin typeface="Arial Narrow" panose="020B0606020202030204" pitchFamily="34" charset="0"/>
              </a:rPr>
              <a:t> </a:t>
            </a:r>
            <a:r>
              <a:rPr lang="en-US" sz="2000" dirty="0" err="1">
                <a:latin typeface="Arial Narrow" panose="020B0606020202030204" pitchFamily="34" charset="0"/>
              </a:rPr>
              <a:t>nicht</a:t>
            </a:r>
            <a:r>
              <a:rPr lang="en-US" sz="2000" dirty="0">
                <a:latin typeface="Arial Narrow" panose="020B0606020202030204" pitchFamily="34" charset="0"/>
              </a:rPr>
              <a:t> “</a:t>
            </a:r>
            <a:r>
              <a:rPr lang="en-US" sz="2000" dirty="0" err="1">
                <a:latin typeface="Arial Narrow" panose="020B0606020202030204" pitchFamily="34" charset="0"/>
              </a:rPr>
              <a:t>anzusehen</a:t>
            </a:r>
            <a:r>
              <a:rPr lang="en-US" sz="2000" dirty="0">
                <a:latin typeface="Arial Narrow" panose="020B0606020202030204" pitchFamily="34" charset="0"/>
              </a:rPr>
              <a:t>”. </a:t>
            </a:r>
            <a:r>
              <a:rPr lang="en-US" sz="2000" dirty="0" err="1">
                <a:latin typeface="Arial Narrow" panose="020B0606020202030204" pitchFamily="34" charset="0"/>
              </a:rPr>
              <a:t>Gerade</a:t>
            </a:r>
            <a:r>
              <a:rPr lang="en-US" sz="2000" dirty="0">
                <a:latin typeface="Arial Narrow" panose="020B0606020202030204" pitchFamily="34" charset="0"/>
              </a:rPr>
              <a:t> </a:t>
            </a:r>
            <a:r>
              <a:rPr lang="en-US" sz="2000" dirty="0" err="1">
                <a:latin typeface="Arial Narrow" panose="020B0606020202030204" pitchFamily="34" charset="0"/>
              </a:rPr>
              <a:t>daraus</a:t>
            </a:r>
            <a:r>
              <a:rPr lang="en-US" sz="2000" dirty="0">
                <a:latin typeface="Arial Narrow" panose="020B0606020202030204" pitchFamily="34" charset="0"/>
              </a:rPr>
              <a:t> </a:t>
            </a:r>
            <a:r>
              <a:rPr lang="en-US" sz="2000" dirty="0" err="1">
                <a:latin typeface="Arial Narrow" panose="020B0606020202030204" pitchFamily="34" charset="0"/>
              </a:rPr>
              <a:t>können</a:t>
            </a:r>
            <a:r>
              <a:rPr lang="en-US" sz="2000" dirty="0">
                <a:latin typeface="Arial Narrow" panose="020B0606020202030204" pitchFamily="34" charset="0"/>
              </a:rPr>
              <a:t> </a:t>
            </a:r>
            <a:r>
              <a:rPr lang="en-US" sz="2000" dirty="0" err="1">
                <a:latin typeface="Arial Narrow" panose="020B0606020202030204" pitchFamily="34" charset="0"/>
              </a:rPr>
              <a:t>freilich</a:t>
            </a:r>
            <a:r>
              <a:rPr lang="en-US" sz="2000" dirty="0">
                <a:latin typeface="Arial Narrow" panose="020B0606020202030204" pitchFamily="34" charset="0"/>
              </a:rPr>
              <a:t> </a:t>
            </a:r>
            <a:r>
              <a:rPr lang="en-US" sz="2000" dirty="0" err="1">
                <a:latin typeface="Arial Narrow" panose="020B0606020202030204" pitchFamily="34" charset="0"/>
              </a:rPr>
              <a:t>belastende</a:t>
            </a:r>
            <a:r>
              <a:rPr lang="en-US" sz="2000" dirty="0">
                <a:latin typeface="Arial Narrow" panose="020B0606020202030204" pitchFamily="34" charset="0"/>
              </a:rPr>
              <a:t> </a:t>
            </a:r>
            <a:r>
              <a:rPr lang="en-US" sz="2000" dirty="0" err="1">
                <a:latin typeface="Arial Narrow" panose="020B0606020202030204" pitchFamily="34" charset="0"/>
              </a:rPr>
              <a:t>bzw</a:t>
            </a:r>
            <a:r>
              <a:rPr lang="en-US" sz="2000" dirty="0">
                <a:latin typeface="Arial Narrow" panose="020B0606020202030204" pitchFamily="34" charset="0"/>
              </a:rPr>
              <a:t>. </a:t>
            </a:r>
            <a:r>
              <a:rPr lang="en-US" sz="2000" dirty="0" err="1">
                <a:latin typeface="Arial Narrow" panose="020B0606020202030204" pitchFamily="34" charset="0"/>
              </a:rPr>
              <a:t>problematische</a:t>
            </a:r>
            <a:r>
              <a:rPr lang="en-US" sz="2000" dirty="0">
                <a:latin typeface="Arial Narrow" panose="020B0606020202030204" pitchFamily="34" charset="0"/>
              </a:rPr>
              <a:t> </a:t>
            </a:r>
            <a:r>
              <a:rPr lang="en-US" sz="2000" dirty="0" err="1">
                <a:latin typeface="Arial Narrow" panose="020B0606020202030204" pitchFamily="34" charset="0"/>
              </a:rPr>
              <a:t>Situationen</a:t>
            </a:r>
            <a:r>
              <a:rPr lang="en-US" sz="2000" dirty="0">
                <a:latin typeface="Arial Narrow" panose="020B0606020202030204" pitchFamily="34" charset="0"/>
              </a:rPr>
              <a:t> </a:t>
            </a:r>
            <a:r>
              <a:rPr lang="en-US" sz="2000" dirty="0" err="1">
                <a:latin typeface="Arial Narrow" panose="020B0606020202030204" pitchFamily="34" charset="0"/>
              </a:rPr>
              <a:t>entstehen</a:t>
            </a:r>
            <a:r>
              <a:rPr lang="en-US" sz="2000" dirty="0">
                <a:latin typeface="Arial Narrow" panose="020B0606020202030204" pitchFamily="34" charset="0"/>
              </a:rPr>
              <a:t>. </a:t>
            </a:r>
            <a:r>
              <a:rPr lang="en-US" sz="2000" dirty="0" err="1">
                <a:latin typeface="Arial Narrow" panose="020B0606020202030204" pitchFamily="34" charset="0"/>
              </a:rPr>
              <a:t>Etwa</a:t>
            </a:r>
            <a:r>
              <a:rPr lang="en-US" sz="2000" dirty="0">
                <a:latin typeface="Arial Narrow" panose="020B0606020202030204" pitchFamily="34" charset="0"/>
              </a:rPr>
              <a:t> </a:t>
            </a:r>
            <a:r>
              <a:rPr lang="en-US" sz="2000" dirty="0" err="1">
                <a:latin typeface="Arial Narrow" panose="020B0606020202030204" pitchFamily="34" charset="0"/>
              </a:rPr>
              <a:t>dann</a:t>
            </a:r>
            <a:r>
              <a:rPr lang="en-US" sz="2000" dirty="0">
                <a:latin typeface="Arial Narrow" panose="020B0606020202030204" pitchFamily="34" charset="0"/>
              </a:rPr>
              <a:t>, </a:t>
            </a:r>
            <a:r>
              <a:rPr lang="en-US" sz="2000" dirty="0" err="1">
                <a:latin typeface="Arial Narrow" panose="020B0606020202030204" pitchFamily="34" charset="0"/>
              </a:rPr>
              <a:t>wenn</a:t>
            </a:r>
            <a:r>
              <a:rPr lang="en-US" sz="2000" dirty="0">
                <a:latin typeface="Arial Narrow" panose="020B0606020202030204" pitchFamily="34" charset="0"/>
              </a:rPr>
              <a:t> </a:t>
            </a:r>
            <a:r>
              <a:rPr lang="en-US" sz="2000" dirty="0" err="1">
                <a:latin typeface="Arial Narrow" panose="020B0606020202030204" pitchFamily="34" charset="0"/>
              </a:rPr>
              <a:t>sie</a:t>
            </a:r>
            <a:r>
              <a:rPr lang="en-US" sz="2000" dirty="0">
                <a:latin typeface="Arial Narrow" panose="020B0606020202030204" pitchFamily="34" charset="0"/>
              </a:rPr>
              <a:t> </a:t>
            </a:r>
            <a:r>
              <a:rPr lang="en-US" sz="2000" dirty="0" err="1">
                <a:latin typeface="Arial Narrow" panose="020B0606020202030204" pitchFamily="34" charset="0"/>
              </a:rPr>
              <a:t>einfach</a:t>
            </a:r>
            <a:r>
              <a:rPr lang="en-US" sz="2000" dirty="0">
                <a:latin typeface="Arial Narrow" panose="020B0606020202030204" pitchFamily="34" charset="0"/>
              </a:rPr>
              <a:t> </a:t>
            </a:r>
            <a:r>
              <a:rPr lang="en-US" sz="2000" dirty="0" err="1">
                <a:latin typeface="Arial Narrow" panose="020B0606020202030204" pitchFamily="34" charset="0"/>
              </a:rPr>
              <a:t>als</a:t>
            </a:r>
            <a:r>
              <a:rPr lang="en-US" sz="2000" dirty="0">
                <a:latin typeface="Arial Narrow" panose="020B0606020202030204" pitchFamily="34" charset="0"/>
              </a:rPr>
              <a:t> “</a:t>
            </a:r>
            <a:r>
              <a:rPr lang="en-US" sz="2000" dirty="0" err="1">
                <a:latin typeface="Arial Narrow" panose="020B0606020202030204" pitchFamily="34" charset="0"/>
              </a:rPr>
              <a:t>seltsam</a:t>
            </a:r>
            <a:r>
              <a:rPr lang="en-US" sz="2000" dirty="0">
                <a:latin typeface="Arial Narrow" panose="020B0606020202030204" pitchFamily="34" charset="0"/>
              </a:rPr>
              <a:t>” und/</a:t>
            </a:r>
            <a:r>
              <a:rPr lang="en-US" sz="2000" dirty="0" err="1">
                <a:latin typeface="Arial Narrow" panose="020B0606020202030204" pitchFamily="34" charset="0"/>
              </a:rPr>
              <a:t>oder</a:t>
            </a:r>
            <a:r>
              <a:rPr lang="en-US" sz="2000" dirty="0">
                <a:latin typeface="Arial Narrow" panose="020B0606020202030204" pitchFamily="34" charset="0"/>
              </a:rPr>
              <a:t> </a:t>
            </a:r>
            <a:r>
              <a:rPr lang="en-US" sz="2000" dirty="0" err="1">
                <a:latin typeface="Arial Narrow" panose="020B0606020202030204" pitchFamily="34" charset="0"/>
              </a:rPr>
              <a:t>exzentrisch</a:t>
            </a:r>
            <a:r>
              <a:rPr lang="en-US" sz="2000" dirty="0">
                <a:latin typeface="Arial Narrow" panose="020B0606020202030204" pitchFamily="34" charset="0"/>
              </a:rPr>
              <a:t> </a:t>
            </a:r>
            <a:r>
              <a:rPr lang="en-US" sz="2000" dirty="0" err="1">
                <a:latin typeface="Arial Narrow" panose="020B0606020202030204" pitchFamily="34" charset="0"/>
              </a:rPr>
              <a:t>angesehen</a:t>
            </a:r>
            <a:r>
              <a:rPr lang="en-US" sz="2000" dirty="0">
                <a:latin typeface="Arial Narrow" panose="020B0606020202030204" pitchFamily="34" charset="0"/>
              </a:rPr>
              <a:t> </a:t>
            </a:r>
            <a:r>
              <a:rPr lang="en-US" sz="2000" dirty="0" err="1">
                <a:latin typeface="Arial Narrow" panose="020B0606020202030204" pitchFamily="34" charset="0"/>
              </a:rPr>
              <a:t>werden</a:t>
            </a:r>
            <a:r>
              <a:rPr lang="en-US" sz="2000" dirty="0">
                <a:latin typeface="Arial Narrow" panose="020B0606020202030204" pitchFamily="34" charset="0"/>
              </a:rPr>
              <a:t> </a:t>
            </a:r>
            <a:r>
              <a:rPr lang="en-US" sz="2000" dirty="0" err="1">
                <a:latin typeface="Arial Narrow" panose="020B0606020202030204" pitchFamily="34" charset="0"/>
              </a:rPr>
              <a:t>aufgrund</a:t>
            </a:r>
            <a:r>
              <a:rPr lang="en-US" sz="2000" dirty="0">
                <a:latin typeface="Arial Narrow" panose="020B0606020202030204" pitchFamily="34" charset="0"/>
              </a:rPr>
              <a:t> </a:t>
            </a:r>
            <a:r>
              <a:rPr lang="en-US" sz="2000" dirty="0" err="1">
                <a:latin typeface="Arial Narrow" panose="020B0606020202030204" pitchFamily="34" charset="0"/>
              </a:rPr>
              <a:t>ihres</a:t>
            </a:r>
            <a:r>
              <a:rPr lang="en-US" sz="2000" dirty="0">
                <a:latin typeface="Arial Narrow" panose="020B0606020202030204" pitchFamily="34" charset="0"/>
              </a:rPr>
              <a:t> </a:t>
            </a:r>
            <a:r>
              <a:rPr lang="en-US" sz="2000" dirty="0" err="1">
                <a:latin typeface="Arial Narrow" panose="020B0606020202030204" pitchFamily="34" charset="0"/>
              </a:rPr>
              <a:t>Verhaltens</a:t>
            </a:r>
            <a:r>
              <a:rPr lang="en-US" sz="2000" dirty="0">
                <a:latin typeface="Arial Narrow" panose="020B0606020202030204" pitchFamily="34" charset="0"/>
              </a:rPr>
              <a:t>, </a:t>
            </a:r>
            <a:r>
              <a:rPr lang="en-US" sz="2000" dirty="0" err="1">
                <a:latin typeface="Arial Narrow" panose="020B0606020202030204" pitchFamily="34" charset="0"/>
              </a:rPr>
              <a:t>ihrer</a:t>
            </a:r>
            <a:r>
              <a:rPr lang="en-US" sz="2000" dirty="0">
                <a:latin typeface="Arial Narrow" panose="020B0606020202030204" pitchFamily="34" charset="0"/>
              </a:rPr>
              <a:t> </a:t>
            </a:r>
            <a:r>
              <a:rPr lang="en-US" sz="2000" dirty="0" err="1">
                <a:latin typeface="Arial Narrow" panose="020B0606020202030204" pitchFamily="34" charset="0"/>
              </a:rPr>
              <a:t>Reaktionen</a:t>
            </a:r>
            <a:r>
              <a:rPr lang="en-US" sz="2000" dirty="0">
                <a:latin typeface="Arial Narrow" panose="020B0606020202030204" pitchFamily="34" charset="0"/>
              </a:rPr>
              <a:t> in </a:t>
            </a:r>
            <a:r>
              <a:rPr lang="en-US" sz="2000" dirty="0" err="1">
                <a:latin typeface="Arial Narrow" panose="020B0606020202030204" pitchFamily="34" charset="0"/>
              </a:rPr>
              <a:t>sozialen</a:t>
            </a:r>
            <a:r>
              <a:rPr lang="en-US" sz="2000" dirty="0">
                <a:latin typeface="Arial Narrow" panose="020B0606020202030204" pitchFamily="34" charset="0"/>
              </a:rPr>
              <a:t> </a:t>
            </a:r>
            <a:r>
              <a:rPr lang="en-US" sz="2000" dirty="0" err="1">
                <a:latin typeface="Arial Narrow" panose="020B0606020202030204" pitchFamily="34" charset="0"/>
              </a:rPr>
              <a:t>Situationen</a:t>
            </a:r>
            <a:r>
              <a:rPr lang="en-US" sz="2000" dirty="0">
                <a:latin typeface="Arial Narrow" panose="020B0606020202030204" pitchFamily="34" charset="0"/>
              </a:rPr>
              <a:t>. Das </a:t>
            </a:r>
            <a:r>
              <a:rPr lang="en-US" sz="2000" dirty="0" err="1">
                <a:latin typeface="Arial Narrow" panose="020B0606020202030204" pitchFamily="34" charset="0"/>
              </a:rPr>
              <a:t>setzt</a:t>
            </a:r>
            <a:r>
              <a:rPr lang="en-US" sz="2000" dirty="0">
                <a:latin typeface="Arial Narrow" panose="020B0606020202030204" pitchFamily="34" charset="0"/>
              </a:rPr>
              <a:t> </a:t>
            </a:r>
            <a:r>
              <a:rPr lang="en-US" sz="2000" dirty="0" err="1">
                <a:latin typeface="Arial Narrow" panose="020B0606020202030204" pitchFamily="34" charset="0"/>
              </a:rPr>
              <a:t>sie</a:t>
            </a:r>
            <a:r>
              <a:rPr lang="en-US" sz="2000" dirty="0">
                <a:latin typeface="Arial Narrow" panose="020B0606020202030204" pitchFamily="34" charset="0"/>
              </a:rPr>
              <a:t> </a:t>
            </a:r>
            <a:r>
              <a:rPr lang="en-US" sz="2000" dirty="0" err="1">
                <a:latin typeface="Arial Narrow" panose="020B0606020202030204" pitchFamily="34" charset="0"/>
              </a:rPr>
              <a:t>recht</a:t>
            </a:r>
            <a:r>
              <a:rPr lang="en-US" sz="2000" dirty="0">
                <a:latin typeface="Arial Narrow" panose="020B0606020202030204" pitchFamily="34" charset="0"/>
              </a:rPr>
              <a:t> </a:t>
            </a:r>
            <a:r>
              <a:rPr lang="en-US" sz="2000" dirty="0" err="1">
                <a:latin typeface="Arial Narrow" panose="020B0606020202030204" pitchFamily="34" charset="0"/>
              </a:rPr>
              <a:t>häufig</a:t>
            </a:r>
            <a:r>
              <a:rPr lang="en-US" sz="2000" dirty="0">
                <a:latin typeface="Arial Narrow" panose="020B0606020202030204" pitchFamily="34" charset="0"/>
              </a:rPr>
              <a:t> dem </a:t>
            </a:r>
            <a:r>
              <a:rPr lang="en-US" sz="2000" dirty="0" err="1">
                <a:latin typeface="Arial Narrow" panose="020B0606020202030204" pitchFamily="34" charset="0"/>
              </a:rPr>
              <a:t>Verdacht</a:t>
            </a:r>
            <a:r>
              <a:rPr lang="en-US" sz="2000" dirty="0">
                <a:latin typeface="Arial Narrow" panose="020B0606020202030204" pitchFamily="34" charset="0"/>
              </a:rPr>
              <a:t> </a:t>
            </a:r>
            <a:r>
              <a:rPr lang="en-US" sz="2000" dirty="0" err="1">
                <a:latin typeface="Arial Narrow" panose="020B0606020202030204" pitchFamily="34" charset="0"/>
              </a:rPr>
              <a:t>aus</a:t>
            </a:r>
            <a:r>
              <a:rPr lang="en-US" sz="2000" dirty="0">
                <a:latin typeface="Arial Narrow" panose="020B0606020202030204" pitchFamily="34" charset="0"/>
              </a:rPr>
              <a:t>, </a:t>
            </a:r>
            <a:r>
              <a:rPr lang="en-US" sz="2000" dirty="0" err="1">
                <a:latin typeface="Arial Narrow" panose="020B0606020202030204" pitchFamily="34" charset="0"/>
              </a:rPr>
              <a:t>nicht</a:t>
            </a:r>
            <a:r>
              <a:rPr lang="en-US" sz="2000" dirty="0">
                <a:latin typeface="Arial Narrow" panose="020B0606020202030204" pitchFamily="34" charset="0"/>
              </a:rPr>
              <a:t> “normal” </a:t>
            </a:r>
            <a:r>
              <a:rPr lang="en-US" sz="2000" dirty="0" err="1">
                <a:latin typeface="Arial Narrow" panose="020B0606020202030204" pitchFamily="34" charset="0"/>
              </a:rPr>
              <a:t>zu</a:t>
            </a:r>
            <a:r>
              <a:rPr lang="en-US" sz="2000" dirty="0">
                <a:latin typeface="Arial Narrow" panose="020B0606020202030204" pitchFamily="34" charset="0"/>
              </a:rPr>
              <a:t> sein. Oder man </a:t>
            </a:r>
            <a:r>
              <a:rPr lang="en-US" sz="2000" dirty="0" err="1">
                <a:latin typeface="Arial Narrow" panose="020B0606020202030204" pitchFamily="34" charset="0"/>
              </a:rPr>
              <a:t>lacht</a:t>
            </a:r>
            <a:r>
              <a:rPr lang="en-US" sz="2000" dirty="0">
                <a:latin typeface="Arial Narrow" panose="020B0606020202030204" pitchFamily="34" charset="0"/>
              </a:rPr>
              <a:t> </a:t>
            </a:r>
            <a:r>
              <a:rPr lang="en-US" sz="2000" dirty="0" err="1">
                <a:latin typeface="Arial Narrow" panose="020B0606020202030204" pitchFamily="34" charset="0"/>
              </a:rPr>
              <a:t>über</a:t>
            </a:r>
            <a:r>
              <a:rPr lang="en-US" sz="2000" dirty="0">
                <a:latin typeface="Arial Narrow" panose="020B0606020202030204" pitchFamily="34" charset="0"/>
              </a:rPr>
              <a:t> </a:t>
            </a:r>
            <a:r>
              <a:rPr lang="en-US" sz="2000" dirty="0" err="1">
                <a:latin typeface="Arial Narrow" panose="020B0606020202030204" pitchFamily="34" charset="0"/>
              </a:rPr>
              <a:t>sie</a:t>
            </a:r>
            <a:r>
              <a:rPr lang="en-US" sz="2000" dirty="0">
                <a:latin typeface="Arial Narrow" panose="020B0606020202030204" pitchFamily="34" charset="0"/>
              </a:rPr>
              <a:t> – </a:t>
            </a:r>
            <a:r>
              <a:rPr lang="en-US" sz="2000" dirty="0" err="1">
                <a:latin typeface="Arial Narrow" panose="020B0606020202030204" pitchFamily="34" charset="0"/>
              </a:rPr>
              <a:t>allesamt</a:t>
            </a:r>
            <a:r>
              <a:rPr lang="en-US" sz="2000" dirty="0">
                <a:latin typeface="Arial Narrow" panose="020B0606020202030204" pitchFamily="34" charset="0"/>
              </a:rPr>
              <a:t> </a:t>
            </a:r>
            <a:r>
              <a:rPr lang="en-US" sz="2000" dirty="0" err="1">
                <a:latin typeface="Arial Narrow" panose="020B0606020202030204" pitchFamily="34" charset="0"/>
              </a:rPr>
              <a:t>Reaktionsweisen</a:t>
            </a:r>
            <a:r>
              <a:rPr lang="en-US" sz="2000" dirty="0">
                <a:latin typeface="Arial Narrow" panose="020B0606020202030204" pitchFamily="34" charset="0"/>
              </a:rPr>
              <a:t>, die </a:t>
            </a:r>
            <a:r>
              <a:rPr lang="en-US" sz="2000" dirty="0" err="1">
                <a:latin typeface="Arial Narrow" panose="020B0606020202030204" pitchFamily="34" charset="0"/>
              </a:rPr>
              <a:t>ihnen</a:t>
            </a:r>
            <a:r>
              <a:rPr lang="en-US" sz="2000" dirty="0">
                <a:latin typeface="Arial Narrow" panose="020B0606020202030204" pitchFamily="34" charset="0"/>
              </a:rPr>
              <a:t> </a:t>
            </a:r>
            <a:r>
              <a:rPr lang="en-US" sz="2000" dirty="0" err="1">
                <a:latin typeface="Arial Narrow" panose="020B0606020202030204" pitchFamily="34" charset="0"/>
              </a:rPr>
              <a:t>ihr</a:t>
            </a:r>
            <a:r>
              <a:rPr lang="en-US" sz="2000" dirty="0">
                <a:latin typeface="Arial Narrow" panose="020B0606020202030204" pitchFamily="34" charset="0"/>
              </a:rPr>
              <a:t> </a:t>
            </a:r>
            <a:r>
              <a:rPr lang="en-US" sz="2000" dirty="0" err="1">
                <a:latin typeface="Arial Narrow" panose="020B0606020202030204" pitchFamily="34" charset="0"/>
              </a:rPr>
              <a:t>ohnehin</a:t>
            </a:r>
            <a:r>
              <a:rPr lang="en-US" sz="2000" dirty="0">
                <a:latin typeface="Arial Narrow" panose="020B0606020202030204" pitchFamily="34" charset="0"/>
              </a:rPr>
              <a:t> von </a:t>
            </a:r>
            <a:r>
              <a:rPr lang="en-US" sz="2000" dirty="0" err="1">
                <a:latin typeface="Arial Narrow" panose="020B0606020202030204" pitchFamily="34" charset="0"/>
              </a:rPr>
              <a:t>Ängsten</a:t>
            </a:r>
            <a:r>
              <a:rPr lang="en-US" sz="2000" dirty="0">
                <a:latin typeface="Arial Narrow" panose="020B0606020202030204" pitchFamily="34" charset="0"/>
              </a:rPr>
              <a:t> und </a:t>
            </a:r>
            <a:r>
              <a:rPr lang="en-US" sz="2000" dirty="0" err="1">
                <a:latin typeface="Arial Narrow" panose="020B0606020202030204" pitchFamily="34" charset="0"/>
              </a:rPr>
              <a:t>anderen</a:t>
            </a:r>
            <a:r>
              <a:rPr lang="en-US" sz="2000" dirty="0">
                <a:latin typeface="Arial Narrow" panose="020B0606020202030204" pitchFamily="34" charset="0"/>
              </a:rPr>
              <a:t> </a:t>
            </a:r>
            <a:r>
              <a:rPr lang="en-US" sz="2000" dirty="0" err="1">
                <a:latin typeface="Arial Narrow" panose="020B0606020202030204" pitchFamily="34" charset="0"/>
              </a:rPr>
              <a:t>Einschränkungen</a:t>
            </a:r>
            <a:r>
              <a:rPr lang="en-US" sz="2000" dirty="0">
                <a:latin typeface="Arial Narrow" panose="020B0606020202030204" pitchFamily="34" charset="0"/>
              </a:rPr>
              <a:t> </a:t>
            </a:r>
            <a:r>
              <a:rPr lang="en-US" sz="2000" dirty="0" err="1">
                <a:latin typeface="Arial Narrow" panose="020B0606020202030204" pitchFamily="34" charset="0"/>
              </a:rPr>
              <a:t>gekennzeichnetes</a:t>
            </a:r>
            <a:r>
              <a:rPr lang="en-US" sz="2000" dirty="0">
                <a:latin typeface="Arial Narrow" panose="020B0606020202030204" pitchFamily="34" charset="0"/>
              </a:rPr>
              <a:t> </a:t>
            </a:r>
            <a:r>
              <a:rPr lang="en-US" sz="2000" dirty="0" err="1">
                <a:latin typeface="Arial Narrow" panose="020B0606020202030204" pitchFamily="34" charset="0"/>
              </a:rPr>
              <a:t>Sozialleben</a:t>
            </a:r>
            <a:r>
              <a:rPr lang="en-US" sz="2000" dirty="0">
                <a:latin typeface="Arial Narrow" panose="020B0606020202030204" pitchFamily="34" charset="0"/>
              </a:rPr>
              <a:t> </a:t>
            </a:r>
            <a:r>
              <a:rPr lang="en-US" sz="2000" dirty="0" err="1">
                <a:latin typeface="Arial Narrow" panose="020B0606020202030204" pitchFamily="34" charset="0"/>
              </a:rPr>
              <a:t>noch</a:t>
            </a:r>
            <a:r>
              <a:rPr lang="en-US" sz="2000" dirty="0">
                <a:latin typeface="Arial Narrow" panose="020B0606020202030204" pitchFamily="34" charset="0"/>
              </a:rPr>
              <a:t> </a:t>
            </a:r>
            <a:r>
              <a:rPr lang="en-US" sz="2000" dirty="0" err="1">
                <a:latin typeface="Arial Narrow" panose="020B0606020202030204" pitchFamily="34" charset="0"/>
              </a:rPr>
              <a:t>schwerer</a:t>
            </a:r>
            <a:r>
              <a:rPr lang="en-US" sz="2000" dirty="0">
                <a:latin typeface="Arial Narrow" panose="020B0606020202030204" pitchFamily="34" charset="0"/>
              </a:rPr>
              <a:t> </a:t>
            </a:r>
            <a:r>
              <a:rPr lang="en-US" sz="2000" dirty="0" err="1">
                <a:latin typeface="Arial Narrow" panose="020B0606020202030204" pitchFamily="34" charset="0"/>
              </a:rPr>
              <a:t>machen</a:t>
            </a:r>
            <a:r>
              <a:rPr lang="en-US" sz="2400" dirty="0">
                <a:latin typeface="Arial Narrow" panose="020B0606020202030204" pitchFamily="34" charset="0"/>
              </a:rPr>
              <a:t>. </a:t>
            </a:r>
            <a:r>
              <a:rPr lang="en-US" sz="2000" dirty="0">
                <a:latin typeface="Arial Narrow" panose="020B0606020202030204" pitchFamily="34" charset="0"/>
              </a:rPr>
              <a:t>Ein </a:t>
            </a:r>
            <a:r>
              <a:rPr lang="en-US" sz="2000" dirty="0" err="1">
                <a:latin typeface="Arial Narrow" panose="020B0606020202030204" pitchFamily="34" charset="0"/>
              </a:rPr>
              <a:t>sensibler</a:t>
            </a:r>
            <a:r>
              <a:rPr lang="en-US" sz="2000" dirty="0">
                <a:latin typeface="Arial Narrow" panose="020B0606020202030204" pitchFamily="34" charset="0"/>
              </a:rPr>
              <a:t> und </a:t>
            </a:r>
            <a:r>
              <a:rPr lang="en-US" sz="2000" dirty="0" err="1">
                <a:latin typeface="Arial Narrow" panose="020B0606020202030204" pitchFamily="34" charset="0"/>
              </a:rPr>
              <a:t>wissensbasierter</a:t>
            </a:r>
            <a:r>
              <a:rPr lang="en-US" sz="2000" dirty="0">
                <a:latin typeface="Arial Narrow" panose="020B0606020202030204" pitchFamily="34" charset="0"/>
              </a:rPr>
              <a:t> </a:t>
            </a:r>
            <a:r>
              <a:rPr lang="en-US" sz="2000" dirty="0" err="1">
                <a:latin typeface="Arial Narrow" panose="020B0606020202030204" pitchFamily="34" charset="0"/>
              </a:rPr>
              <a:t>Umgang</a:t>
            </a:r>
            <a:r>
              <a:rPr lang="en-US" sz="2000" dirty="0">
                <a:latin typeface="Arial Narrow" panose="020B0606020202030204" pitchFamily="34" charset="0"/>
              </a:rPr>
              <a:t> </a:t>
            </a:r>
            <a:r>
              <a:rPr lang="en-US" sz="2000" dirty="0" err="1">
                <a:latin typeface="Arial Narrow" panose="020B0606020202030204" pitchFamily="34" charset="0"/>
              </a:rPr>
              <a:t>mit</a:t>
            </a:r>
            <a:r>
              <a:rPr lang="en-US" sz="2000" dirty="0">
                <a:latin typeface="Arial Narrow" panose="020B0606020202030204" pitchFamily="34" charset="0"/>
              </a:rPr>
              <a:t> </a:t>
            </a:r>
            <a:r>
              <a:rPr lang="en-US" sz="2000" dirty="0" err="1">
                <a:latin typeface="Arial Narrow" panose="020B0606020202030204" pitchFamily="34" charset="0"/>
              </a:rPr>
              <a:t>ihnen</a:t>
            </a:r>
            <a:r>
              <a:rPr lang="en-US" sz="2000" dirty="0">
                <a:latin typeface="Arial Narrow" panose="020B0606020202030204" pitchFamily="34" charset="0"/>
              </a:rPr>
              <a:t> </a:t>
            </a:r>
            <a:r>
              <a:rPr lang="en-US" sz="2000" dirty="0" err="1">
                <a:latin typeface="Arial Narrow" panose="020B0606020202030204" pitchFamily="34" charset="0"/>
              </a:rPr>
              <a:t>erscheint</a:t>
            </a:r>
            <a:r>
              <a:rPr lang="en-US" sz="2000" dirty="0">
                <a:latin typeface="Arial Narrow" panose="020B0606020202030204" pitchFamily="34" charset="0"/>
              </a:rPr>
              <a:t> </a:t>
            </a:r>
            <a:r>
              <a:rPr lang="en-US" sz="2000" dirty="0" err="1">
                <a:latin typeface="Arial Narrow" panose="020B0606020202030204" pitchFamily="34" charset="0"/>
              </a:rPr>
              <a:t>angsichts</a:t>
            </a:r>
            <a:r>
              <a:rPr lang="en-US" sz="2000" dirty="0">
                <a:latin typeface="Arial Narrow" panose="020B0606020202030204" pitchFamily="34" charset="0"/>
              </a:rPr>
              <a:t> </a:t>
            </a:r>
            <a:r>
              <a:rPr lang="en-US" sz="2000" dirty="0" err="1">
                <a:latin typeface="Arial Narrow" panose="020B0606020202030204" pitchFamily="34" charset="0"/>
              </a:rPr>
              <a:t>desse</a:t>
            </a:r>
            <a:r>
              <a:rPr lang="en-US" sz="2000" dirty="0">
                <a:latin typeface="Arial Narrow" panose="020B0606020202030204" pitchFamily="34" charset="0"/>
              </a:rPr>
              <a:t> </a:t>
            </a:r>
            <a:r>
              <a:rPr lang="en-US" sz="2000" dirty="0" err="1">
                <a:latin typeface="Arial Narrow" panose="020B0606020202030204" pitchFamily="34" charset="0"/>
              </a:rPr>
              <a:t>umso</a:t>
            </a:r>
            <a:r>
              <a:rPr lang="en-US" sz="2000" dirty="0">
                <a:latin typeface="Arial Narrow" panose="020B0606020202030204" pitchFamily="34" charset="0"/>
              </a:rPr>
              <a:t> </a:t>
            </a:r>
            <a:r>
              <a:rPr lang="en-US" sz="2000" dirty="0" err="1">
                <a:latin typeface="Arial Narrow" panose="020B0606020202030204" pitchFamily="34" charset="0"/>
              </a:rPr>
              <a:t>gebotener</a:t>
            </a:r>
            <a:r>
              <a:rPr lang="en-US" sz="2000" dirty="0">
                <a:latin typeface="Arial Narrow" panose="020B0606020202030204" pitchFamily="34" charset="0"/>
              </a:rPr>
              <a:t>.</a:t>
            </a:r>
          </a:p>
        </p:txBody>
      </p:sp>
    </p:spTree>
    <p:extLst>
      <p:ext uri="{BB962C8B-B14F-4D97-AF65-F5344CB8AC3E}">
        <p14:creationId xmlns:p14="http://schemas.microsoft.com/office/powerpoint/2010/main" val="16358635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38</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1905" marR="488950" algn="ctr">
              <a:lnSpc>
                <a:spcPct val="133000"/>
              </a:lnSpc>
              <a:spcBef>
                <a:spcPts val="2025"/>
              </a:spcBef>
              <a:defRPr/>
            </a:pPr>
            <a:r>
              <a:rPr lang="en-US" sz="2400" dirty="0" err="1">
                <a:latin typeface="Arial Narrow" panose="020B0606020202030204" pitchFamily="34" charset="0"/>
              </a:rPr>
              <a:t>Sehen</a:t>
            </a:r>
            <a:r>
              <a:rPr lang="en-US" sz="2400" dirty="0">
                <a:latin typeface="Arial Narrow" panose="020B0606020202030204" pitchFamily="34" charset="0"/>
              </a:rPr>
              <a:t> Sie </a:t>
            </a:r>
            <a:r>
              <a:rPr lang="en-US" sz="2400" dirty="0" err="1">
                <a:latin typeface="Arial Narrow" panose="020B0606020202030204" pitchFamily="34" charset="0"/>
              </a:rPr>
              <a:t>sich</a:t>
            </a:r>
            <a:r>
              <a:rPr lang="en-US" sz="2400" dirty="0">
                <a:latin typeface="Arial Narrow" panose="020B0606020202030204" pitchFamily="34" charset="0"/>
              </a:rPr>
              <a:t> dieses Video an, um </a:t>
            </a:r>
            <a:r>
              <a:rPr lang="en-US" sz="2400" dirty="0" err="1">
                <a:latin typeface="Arial Narrow" panose="020B0606020202030204" pitchFamily="34" charset="0"/>
              </a:rPr>
              <a:t>zu</a:t>
            </a:r>
            <a:r>
              <a:rPr lang="en-US" sz="2400" dirty="0">
                <a:latin typeface="Arial Narrow" panose="020B0606020202030204" pitchFamily="34" charset="0"/>
              </a:rPr>
              <a:t> verstehen, was </a:t>
            </a:r>
            <a:r>
              <a:rPr lang="en-US" sz="2400" dirty="0" err="1">
                <a:latin typeface="Arial Narrow" panose="020B0606020202030204" pitchFamily="34" charset="0"/>
              </a:rPr>
              <a:t>Autismus</a:t>
            </a:r>
            <a:r>
              <a:rPr lang="en-US" sz="2400" dirty="0">
                <a:latin typeface="Arial Narrow" panose="020B0606020202030204" pitchFamily="34" charset="0"/>
              </a:rPr>
              <a:t> </a:t>
            </a:r>
            <a:r>
              <a:rPr lang="en-US" sz="2400" dirty="0" err="1">
                <a:latin typeface="Arial Narrow" panose="020B0606020202030204" pitchFamily="34" charset="0"/>
              </a:rPr>
              <a:t>ist</a:t>
            </a:r>
            <a:r>
              <a:rPr lang="en-US" sz="2400" dirty="0">
                <a:latin typeface="Arial Narrow" panose="020B0606020202030204" pitchFamily="34" charset="0"/>
              </a:rPr>
              <a:t> und sein </a:t>
            </a:r>
            <a:r>
              <a:rPr lang="en-US" sz="2400" dirty="0" err="1">
                <a:latin typeface="Arial Narrow" panose="020B0606020202030204" pitchFamily="34" charset="0"/>
              </a:rPr>
              <a:t>kann</a:t>
            </a:r>
            <a:r>
              <a:rPr lang="en-US" sz="2400" dirty="0">
                <a:latin typeface="Arial Narrow" panose="020B0606020202030204" pitchFamily="34" charset="0"/>
              </a:rPr>
              <a:t> – und </a:t>
            </a:r>
            <a:r>
              <a:rPr lang="en-US" sz="2400" dirty="0" err="1">
                <a:latin typeface="Arial Narrow" panose="020B0606020202030204" pitchFamily="34" charset="0"/>
              </a:rPr>
              <a:t>warum</a:t>
            </a:r>
            <a:r>
              <a:rPr lang="en-US" sz="2400" dirty="0">
                <a:latin typeface="Arial Narrow" panose="020B0606020202030204" pitchFamily="34" charset="0"/>
              </a:rPr>
              <a:t> es oft </a:t>
            </a:r>
            <a:r>
              <a:rPr lang="en-US" sz="2400" dirty="0" err="1">
                <a:latin typeface="Arial Narrow" panose="020B0606020202030204" pitchFamily="34" charset="0"/>
              </a:rPr>
              <a:t>schwierig</a:t>
            </a:r>
            <a:r>
              <a:rPr lang="en-US" sz="2400" dirty="0">
                <a:latin typeface="Arial Narrow" panose="020B0606020202030204" pitchFamily="34" charset="0"/>
              </a:rPr>
              <a:t> </a:t>
            </a:r>
            <a:r>
              <a:rPr lang="en-US" sz="2400" dirty="0" err="1">
                <a:latin typeface="Arial Narrow" panose="020B0606020202030204" pitchFamily="34" charset="0"/>
              </a:rPr>
              <a:t>ist</a:t>
            </a:r>
            <a:r>
              <a:rPr lang="en-US" sz="2400" dirty="0">
                <a:latin typeface="Arial Narrow" panose="020B0606020202030204" pitchFamily="34" charset="0"/>
              </a:rPr>
              <a:t>, die </a:t>
            </a:r>
            <a:r>
              <a:rPr lang="en-US" sz="2400" dirty="0" err="1">
                <a:latin typeface="Arial Narrow" panose="020B0606020202030204" pitchFamily="34" charset="0"/>
              </a:rPr>
              <a:t>richtige</a:t>
            </a:r>
            <a:r>
              <a:rPr lang="en-US" sz="2400" dirty="0">
                <a:latin typeface="Arial Narrow" panose="020B0606020202030204" pitchFamily="34" charset="0"/>
              </a:rPr>
              <a:t>/</a:t>
            </a:r>
            <a:r>
              <a:rPr lang="en-US" sz="2400" dirty="0" err="1">
                <a:latin typeface="Arial Narrow" panose="020B0606020202030204" pitchFamily="34" charset="0"/>
              </a:rPr>
              <a:t>entsprechende</a:t>
            </a:r>
            <a:r>
              <a:rPr lang="en-US" sz="2400" dirty="0">
                <a:latin typeface="Arial Narrow" panose="020B0606020202030204" pitchFamily="34" charset="0"/>
              </a:rPr>
              <a:t> Diagnose </a:t>
            </a:r>
            <a:r>
              <a:rPr lang="en-US" sz="2400" dirty="0" err="1">
                <a:latin typeface="Arial Narrow" panose="020B0606020202030204" pitchFamily="34" charset="0"/>
              </a:rPr>
              <a:t>zu</a:t>
            </a:r>
            <a:r>
              <a:rPr lang="en-US" sz="2400" dirty="0">
                <a:latin typeface="Arial Narrow" panose="020B0606020202030204" pitchFamily="34" charset="0"/>
              </a:rPr>
              <a:t> </a:t>
            </a:r>
            <a:r>
              <a:rPr lang="en-US" sz="2400" dirty="0" err="1">
                <a:latin typeface="Arial Narrow" panose="020B0606020202030204" pitchFamily="34" charset="0"/>
              </a:rPr>
              <a:t>bekommen</a:t>
            </a:r>
            <a:endParaRPr lang="en-US" sz="2400" dirty="0">
              <a:latin typeface="Arial Narrow" panose="020B0606020202030204" pitchFamily="34" charset="0"/>
            </a:endParaRPr>
          </a:p>
          <a:p>
            <a:pPr marL="1905" marR="488950" algn="ctr">
              <a:lnSpc>
                <a:spcPct val="133000"/>
              </a:lnSpc>
              <a:spcBef>
                <a:spcPts val="2025"/>
              </a:spcBef>
              <a:defRPr/>
            </a:pPr>
            <a:endParaRPr lang="en-US" dirty="0">
              <a:latin typeface="Arial Narrow" panose="020B0606020202030204" pitchFamily="34" charset="0"/>
              <a:hlinkClick r:id="rId2">
                <a:extLst>
                  <a:ext uri="{A12FA001-AC4F-418D-AE19-62706E023703}">
                    <ahyp:hlinkClr xmlns:ahyp="http://schemas.microsoft.com/office/drawing/2018/hyperlinkcolor" val="tx"/>
                  </a:ext>
                </a:extLst>
              </a:hlinkClick>
            </a:endParaRPr>
          </a:p>
          <a:p>
            <a:pPr marL="1905" marR="488950" algn="ctr">
              <a:lnSpc>
                <a:spcPct val="133000"/>
              </a:lnSpc>
              <a:spcBef>
                <a:spcPts val="2025"/>
              </a:spcBef>
              <a:defRPr/>
            </a:pPr>
            <a:r>
              <a:rPr lang="en-US" dirty="0">
                <a:latin typeface="Arial Narrow" panose="020B0606020202030204" pitchFamily="34" charset="0"/>
                <a:hlinkClick r:id="rId3">
                  <a:extLst>
                    <a:ext uri="{A12FA001-AC4F-418D-AE19-62706E023703}">
                      <ahyp:hlinkClr xmlns:ahyp="http://schemas.microsoft.com/office/drawing/2018/hyperlinkcolor" val="tx"/>
                    </a:ext>
                  </a:extLst>
                </a:hlinkClick>
              </a:rPr>
              <a:t>https://youtu.be/cF2dhWWUyQ4</a:t>
            </a:r>
            <a:r>
              <a:rPr lang="en-US" dirty="0">
                <a:latin typeface="Arial Narrow" panose="020B0606020202030204" pitchFamily="34" charset="0"/>
              </a:rPr>
              <a:t>   </a:t>
            </a:r>
          </a:p>
          <a:p>
            <a:pPr marL="1905" marR="488950" algn="ctr">
              <a:lnSpc>
                <a:spcPct val="133000"/>
              </a:lnSpc>
              <a:spcBef>
                <a:spcPts val="2025"/>
              </a:spcBef>
              <a:defRPr/>
            </a:pPr>
            <a:r>
              <a:rPr lang="en-US" dirty="0">
                <a:latin typeface="Arial Narrow" panose="020B0606020202030204" pitchFamily="34" charset="0"/>
              </a:rPr>
              <a:t>(Time:17.11mins)</a:t>
            </a:r>
            <a:endParaRPr lang="en-GB" dirty="0">
              <a:latin typeface="Arial Narrow" panose="020B0606020202030204" pitchFamily="34" charset="0"/>
            </a:endParaRPr>
          </a:p>
        </p:txBody>
      </p:sp>
    </p:spTree>
    <p:extLst>
      <p:ext uri="{BB962C8B-B14F-4D97-AF65-F5344CB8AC3E}">
        <p14:creationId xmlns:p14="http://schemas.microsoft.com/office/powerpoint/2010/main" val="8371538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39</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449580" algn="ctr">
              <a:lnSpc>
                <a:spcPct val="122000"/>
              </a:lnSpc>
              <a:spcBef>
                <a:spcPts val="670"/>
              </a:spcBef>
              <a:defRPr/>
            </a:pPr>
            <a:r>
              <a:rPr lang="en-US" sz="2400" dirty="0" err="1">
                <a:latin typeface="Arial Narrow" panose="020B0606020202030204" pitchFamily="34" charset="0"/>
              </a:rPr>
              <a:t>Wenn</a:t>
            </a:r>
            <a:r>
              <a:rPr lang="en-US" sz="2400" dirty="0">
                <a:latin typeface="Arial Narrow" panose="020B0606020202030204" pitchFamily="34" charset="0"/>
              </a:rPr>
              <a:t> </a:t>
            </a:r>
            <a:r>
              <a:rPr lang="en-US" sz="2400" dirty="0" err="1">
                <a:latin typeface="Arial Narrow" panose="020B0606020202030204" pitchFamily="34" charset="0"/>
              </a:rPr>
              <a:t>sie</a:t>
            </a:r>
            <a:r>
              <a:rPr lang="en-US" sz="2400" dirty="0">
                <a:latin typeface="Arial Narrow" panose="020B0606020202030204" pitchFamily="34" charset="0"/>
              </a:rPr>
              <a:t> in </a:t>
            </a:r>
            <a:r>
              <a:rPr lang="en-US" sz="2400" dirty="0" err="1">
                <a:latin typeface="Arial Narrow" panose="020B0606020202030204" pitchFamily="34" charset="0"/>
              </a:rPr>
              <a:t>einem</a:t>
            </a:r>
            <a:r>
              <a:rPr lang="en-US" sz="2400" dirty="0">
                <a:latin typeface="Arial Narrow" panose="020B0606020202030204" pitchFamily="34" charset="0"/>
              </a:rPr>
              <a:t> </a:t>
            </a:r>
            <a:r>
              <a:rPr lang="en-US" sz="2400" dirty="0" err="1">
                <a:latin typeface="Arial Narrow" panose="020B0606020202030204" pitchFamily="34" charset="0"/>
              </a:rPr>
              <a:t>Kunden</a:t>
            </a:r>
            <a:r>
              <a:rPr lang="en-US" sz="2400" dirty="0">
                <a:latin typeface="Arial Narrow" panose="020B0606020202030204" pitchFamily="34" charset="0"/>
              </a:rPr>
              <a:t>-/</a:t>
            </a:r>
            <a:r>
              <a:rPr lang="en-US" sz="2400" dirty="0" err="1">
                <a:latin typeface="Arial Narrow" panose="020B0606020202030204" pitchFamily="34" charset="0"/>
              </a:rPr>
              <a:t>Klientenkontakt</a:t>
            </a:r>
            <a:r>
              <a:rPr lang="en-US" sz="2400" dirty="0">
                <a:latin typeface="Arial Narrow" panose="020B0606020202030204" pitchFamily="34" charset="0"/>
              </a:rPr>
              <a:t> </a:t>
            </a:r>
            <a:r>
              <a:rPr lang="en-US" sz="2400" dirty="0" err="1">
                <a:latin typeface="Arial Narrow" panose="020B0606020202030204" pitchFamily="34" charset="0"/>
              </a:rPr>
              <a:t>zu</a:t>
            </a:r>
            <a:r>
              <a:rPr lang="en-US" sz="2400" dirty="0">
                <a:latin typeface="Arial Narrow" panose="020B0606020202030204" pitchFamily="34" charset="0"/>
              </a:rPr>
              <a:t> </a:t>
            </a:r>
            <a:r>
              <a:rPr lang="en-US" sz="2400" dirty="0" err="1">
                <a:latin typeface="Arial Narrow" panose="020B0606020202030204" pitchFamily="34" charset="0"/>
              </a:rPr>
              <a:t>einem</a:t>
            </a:r>
            <a:r>
              <a:rPr lang="en-US" sz="2400" dirty="0">
                <a:latin typeface="Arial Narrow" panose="020B0606020202030204" pitchFamily="34" charset="0"/>
              </a:rPr>
              <a:t> Menschen </a:t>
            </a:r>
            <a:r>
              <a:rPr lang="en-US" sz="2400" dirty="0" err="1">
                <a:latin typeface="Arial Narrow" panose="020B0606020202030204" pitchFamily="34" charset="0"/>
              </a:rPr>
              <a:t>mit</a:t>
            </a:r>
            <a:r>
              <a:rPr lang="en-US" sz="2400" dirty="0">
                <a:latin typeface="Arial Narrow" panose="020B0606020202030204" pitchFamily="34" charset="0"/>
              </a:rPr>
              <a:t> ASS </a:t>
            </a:r>
            <a:r>
              <a:rPr lang="en-US" sz="2400" dirty="0" err="1">
                <a:latin typeface="Arial Narrow" panose="020B0606020202030204" pitchFamily="34" charset="0"/>
              </a:rPr>
              <a:t>stehen</a:t>
            </a:r>
            <a:r>
              <a:rPr lang="en-US" sz="2400" dirty="0">
                <a:latin typeface="Arial Narrow" panose="020B0606020202030204" pitchFamily="34" charset="0"/>
              </a:rPr>
              <a:t>, </a:t>
            </a:r>
            <a:r>
              <a:rPr lang="en-US" sz="2400" dirty="0" err="1">
                <a:latin typeface="Arial Narrow" panose="020B0606020202030204" pitchFamily="34" charset="0"/>
              </a:rPr>
              <a:t>ist</a:t>
            </a:r>
            <a:r>
              <a:rPr lang="en-US" sz="2400" dirty="0">
                <a:latin typeface="Arial Narrow" panose="020B0606020202030204" pitchFamily="34" charset="0"/>
              </a:rPr>
              <a:t> es </a:t>
            </a:r>
            <a:r>
              <a:rPr lang="en-US" sz="2400" dirty="0" err="1">
                <a:latin typeface="Arial Narrow" panose="020B0606020202030204" pitchFamily="34" charset="0"/>
              </a:rPr>
              <a:t>wichtig</a:t>
            </a:r>
            <a:r>
              <a:rPr lang="en-US" sz="2400" dirty="0">
                <a:latin typeface="Arial Narrow" panose="020B0606020202030204" pitchFamily="34" charset="0"/>
              </a:rPr>
              <a:t>, </a:t>
            </a:r>
            <a:r>
              <a:rPr lang="en-US" sz="2400" dirty="0" err="1">
                <a:latin typeface="Arial Narrow" panose="020B0606020202030204" pitchFamily="34" charset="0"/>
              </a:rPr>
              <a:t>vom</a:t>
            </a:r>
            <a:r>
              <a:rPr lang="en-US" sz="2400" dirty="0">
                <a:latin typeface="Arial Narrow" panose="020B0606020202030204" pitchFamily="34" charset="0"/>
              </a:rPr>
              <a:t> Start </a:t>
            </a:r>
            <a:r>
              <a:rPr lang="en-US" sz="2400" dirty="0" err="1">
                <a:latin typeface="Arial Narrow" panose="020B0606020202030204" pitchFamily="34" charset="0"/>
              </a:rPr>
              <a:t>weg</a:t>
            </a:r>
            <a:r>
              <a:rPr lang="en-US" sz="2400" dirty="0">
                <a:latin typeface="Arial Narrow" panose="020B0606020202030204" pitchFamily="34" charset="0"/>
              </a:rPr>
              <a:t> </a:t>
            </a:r>
            <a:r>
              <a:rPr lang="en-US" sz="2400" dirty="0" err="1">
                <a:latin typeface="Arial Narrow" panose="020B0606020202030204" pitchFamily="34" charset="0"/>
              </a:rPr>
              <a:t>zu</a:t>
            </a:r>
            <a:r>
              <a:rPr lang="en-US" sz="2400" dirty="0">
                <a:latin typeface="Arial Narrow" panose="020B0606020202030204" pitchFamily="34" charset="0"/>
              </a:rPr>
              <a:t> </a:t>
            </a:r>
            <a:r>
              <a:rPr lang="en-US" sz="2400" dirty="0" err="1">
                <a:latin typeface="Arial Narrow" panose="020B0606020202030204" pitchFamily="34" charset="0"/>
              </a:rPr>
              <a:t>versuchen</a:t>
            </a:r>
            <a:r>
              <a:rPr lang="en-US" sz="2400" dirty="0">
                <a:latin typeface="Arial Narrow" panose="020B0606020202030204" pitchFamily="34" charset="0"/>
              </a:rPr>
              <a:t>, </a:t>
            </a:r>
            <a:r>
              <a:rPr lang="en-US" sz="2400" dirty="0" err="1">
                <a:latin typeface="Arial Narrow" panose="020B0606020202030204" pitchFamily="34" charset="0"/>
              </a:rPr>
              <a:t>eine</a:t>
            </a:r>
            <a:r>
              <a:rPr lang="en-US" sz="2400" dirty="0">
                <a:latin typeface="Arial Narrow" panose="020B0606020202030204" pitchFamily="34" charset="0"/>
              </a:rPr>
              <a:t> auf </a:t>
            </a:r>
            <a:r>
              <a:rPr lang="en-US" sz="2400" dirty="0" err="1">
                <a:latin typeface="Arial Narrow" panose="020B0606020202030204" pitchFamily="34" charset="0"/>
              </a:rPr>
              <a:t>Vertrauen</a:t>
            </a:r>
            <a:r>
              <a:rPr lang="en-US" sz="2400" dirty="0">
                <a:latin typeface="Arial Narrow" panose="020B0606020202030204" pitchFamily="34" charset="0"/>
              </a:rPr>
              <a:t> und </a:t>
            </a:r>
            <a:r>
              <a:rPr lang="en-US" sz="2400" dirty="0" err="1">
                <a:latin typeface="Arial Narrow" panose="020B0606020202030204" pitchFamily="34" charset="0"/>
              </a:rPr>
              <a:t>Respekt</a:t>
            </a:r>
            <a:r>
              <a:rPr lang="en-US" sz="2400" dirty="0">
                <a:latin typeface="Arial Narrow" panose="020B0606020202030204" pitchFamily="34" charset="0"/>
              </a:rPr>
              <a:t> </a:t>
            </a:r>
            <a:r>
              <a:rPr lang="en-US" sz="2400" dirty="0" err="1">
                <a:latin typeface="Arial Narrow" panose="020B0606020202030204" pitchFamily="34" charset="0"/>
              </a:rPr>
              <a:t>basierende</a:t>
            </a:r>
            <a:r>
              <a:rPr lang="en-US" sz="2400" dirty="0">
                <a:latin typeface="Arial Narrow" panose="020B0606020202030204" pitchFamily="34" charset="0"/>
              </a:rPr>
              <a:t> </a:t>
            </a:r>
            <a:r>
              <a:rPr lang="en-US" sz="2400" dirty="0" err="1">
                <a:latin typeface="Arial Narrow" panose="020B0606020202030204" pitchFamily="34" charset="0"/>
              </a:rPr>
              <a:t>Beziehung</a:t>
            </a:r>
            <a:r>
              <a:rPr lang="en-US" sz="2400" dirty="0">
                <a:latin typeface="Arial Narrow" panose="020B0606020202030204" pitchFamily="34" charset="0"/>
              </a:rPr>
              <a:t> </a:t>
            </a:r>
            <a:r>
              <a:rPr lang="en-US" sz="2400" dirty="0" err="1">
                <a:latin typeface="Arial Narrow" panose="020B0606020202030204" pitchFamily="34" charset="0"/>
              </a:rPr>
              <a:t>zu</a:t>
            </a:r>
            <a:r>
              <a:rPr lang="en-US" sz="2400" dirty="0">
                <a:latin typeface="Arial Narrow" panose="020B0606020202030204" pitchFamily="34" charset="0"/>
              </a:rPr>
              <a:t> </a:t>
            </a:r>
            <a:r>
              <a:rPr lang="en-US" sz="2400" dirty="0" err="1">
                <a:latin typeface="Arial Narrow" panose="020B0606020202030204" pitchFamily="34" charset="0"/>
              </a:rPr>
              <a:t>etablieren</a:t>
            </a:r>
            <a:r>
              <a:rPr lang="en-US" sz="2400" dirty="0">
                <a:latin typeface="Arial Narrow" panose="020B0606020202030204" pitchFamily="34" charset="0"/>
              </a:rPr>
              <a:t>. Das </a:t>
            </a:r>
            <a:r>
              <a:rPr lang="en-US" sz="2400" dirty="0" err="1">
                <a:latin typeface="Arial Narrow" panose="020B0606020202030204" pitchFamily="34" charset="0"/>
              </a:rPr>
              <a:t>ist</a:t>
            </a:r>
            <a:r>
              <a:rPr lang="en-US" sz="2400" dirty="0">
                <a:latin typeface="Arial Narrow" panose="020B0606020202030204" pitchFamily="34" charset="0"/>
              </a:rPr>
              <a:t> die </a:t>
            </a:r>
            <a:r>
              <a:rPr lang="en-US" sz="2400" dirty="0" err="1">
                <a:latin typeface="Arial Narrow" panose="020B0606020202030204" pitchFamily="34" charset="0"/>
              </a:rPr>
              <a:t>Grundlage</a:t>
            </a:r>
            <a:r>
              <a:rPr lang="en-US" sz="2400" dirty="0">
                <a:latin typeface="Arial Narrow" panose="020B0606020202030204" pitchFamily="34" charset="0"/>
              </a:rPr>
              <a:t> </a:t>
            </a:r>
            <a:r>
              <a:rPr lang="en-US" sz="2400" dirty="0" err="1">
                <a:latin typeface="Arial Narrow" panose="020B0606020202030204" pitchFamily="34" charset="0"/>
              </a:rPr>
              <a:t>dafür</a:t>
            </a:r>
            <a:r>
              <a:rPr lang="en-US" sz="2400" dirty="0">
                <a:latin typeface="Arial Narrow" panose="020B0606020202030204" pitchFamily="34" charset="0"/>
              </a:rPr>
              <a:t>, </a:t>
            </a:r>
            <a:r>
              <a:rPr lang="en-US" sz="2400" dirty="0" err="1">
                <a:latin typeface="Arial Narrow" panose="020B0606020202030204" pitchFamily="34" charset="0"/>
              </a:rPr>
              <a:t>dass</a:t>
            </a:r>
            <a:r>
              <a:rPr lang="en-US" sz="2400" dirty="0">
                <a:latin typeface="Arial Narrow" panose="020B0606020202030204" pitchFamily="34" charset="0"/>
              </a:rPr>
              <a:t> </a:t>
            </a:r>
            <a:r>
              <a:rPr lang="en-US" sz="2400" dirty="0" err="1">
                <a:latin typeface="Arial Narrow" panose="020B0606020202030204" pitchFamily="34" charset="0"/>
              </a:rPr>
              <a:t>sich</a:t>
            </a:r>
            <a:r>
              <a:rPr lang="en-US" sz="2400" dirty="0">
                <a:latin typeface="Arial Narrow" panose="020B0606020202030204" pitchFamily="34" charset="0"/>
              </a:rPr>
              <a:t> das </a:t>
            </a:r>
            <a:r>
              <a:rPr lang="en-US" sz="2400" dirty="0" err="1">
                <a:latin typeface="Arial Narrow" panose="020B0606020202030204" pitchFamily="34" charset="0"/>
              </a:rPr>
              <a:t>Gegenüber</a:t>
            </a:r>
            <a:r>
              <a:rPr lang="en-US" sz="2400" dirty="0">
                <a:latin typeface="Arial Narrow" panose="020B0606020202030204" pitchFamily="34" charset="0"/>
              </a:rPr>
              <a:t> </a:t>
            </a:r>
            <a:r>
              <a:rPr lang="en-US" sz="2400" dirty="0" err="1">
                <a:latin typeface="Arial Narrow" panose="020B0606020202030204" pitchFamily="34" charset="0"/>
              </a:rPr>
              <a:t>wohl</a:t>
            </a:r>
            <a:r>
              <a:rPr lang="en-US" sz="2400" dirty="0">
                <a:latin typeface="Arial Narrow" panose="020B0606020202030204" pitchFamily="34" charset="0"/>
              </a:rPr>
              <a:t> </a:t>
            </a:r>
            <a:r>
              <a:rPr lang="en-US" sz="2400" dirty="0" err="1">
                <a:latin typeface="Arial Narrow" panose="020B0606020202030204" pitchFamily="34" charset="0"/>
              </a:rPr>
              <a:t>fühlt</a:t>
            </a:r>
            <a:r>
              <a:rPr lang="en-US" sz="2400" dirty="0">
                <a:latin typeface="Arial Narrow" panose="020B0606020202030204" pitchFamily="34" charset="0"/>
              </a:rPr>
              <a:t> und </a:t>
            </a:r>
            <a:r>
              <a:rPr lang="en-US" sz="2400" dirty="0" err="1">
                <a:latin typeface="Arial Narrow" panose="020B0606020202030204" pitchFamily="34" charset="0"/>
              </a:rPr>
              <a:t>bereit</a:t>
            </a:r>
            <a:r>
              <a:rPr lang="en-US" sz="2400" dirty="0">
                <a:latin typeface="Arial Narrow" panose="020B0606020202030204" pitchFamily="34" charset="0"/>
              </a:rPr>
              <a:t> sein </a:t>
            </a:r>
            <a:r>
              <a:rPr lang="en-US" sz="2400" dirty="0" err="1">
                <a:latin typeface="Arial Narrow" panose="020B0606020202030204" pitchFamily="34" charset="0"/>
              </a:rPr>
              <a:t>wird</a:t>
            </a:r>
            <a:r>
              <a:rPr lang="en-US" sz="2400" dirty="0">
                <a:latin typeface="Arial Narrow" panose="020B0606020202030204" pitchFamily="34" charset="0"/>
              </a:rPr>
              <a:t>, </a:t>
            </a:r>
            <a:r>
              <a:rPr lang="en-US" sz="2400" dirty="0" err="1">
                <a:latin typeface="Arial Narrow" panose="020B0606020202030204" pitchFamily="34" charset="0"/>
              </a:rPr>
              <a:t>mit</a:t>
            </a:r>
            <a:r>
              <a:rPr lang="en-US" sz="2400" dirty="0">
                <a:latin typeface="Arial Narrow" panose="020B0606020202030204" pitchFamily="34" charset="0"/>
              </a:rPr>
              <a:t> </a:t>
            </a:r>
            <a:r>
              <a:rPr lang="en-US" sz="2400" dirty="0" err="1">
                <a:latin typeface="Arial Narrow" panose="020B0606020202030204" pitchFamily="34" charset="0"/>
              </a:rPr>
              <a:t>Ihnen</a:t>
            </a:r>
            <a:r>
              <a:rPr lang="en-US" sz="2400" dirty="0">
                <a:latin typeface="Arial Narrow" panose="020B0606020202030204" pitchFamily="34" charset="0"/>
              </a:rPr>
              <a:t> in </a:t>
            </a:r>
            <a:r>
              <a:rPr lang="en-US" sz="2400" dirty="0" err="1">
                <a:latin typeface="Arial Narrow" panose="020B0606020202030204" pitchFamily="34" charset="0"/>
              </a:rPr>
              <a:t>Interaktion</a:t>
            </a:r>
            <a:r>
              <a:rPr lang="en-US" sz="2400" dirty="0">
                <a:latin typeface="Arial Narrow" panose="020B0606020202030204" pitchFamily="34" charset="0"/>
              </a:rPr>
              <a:t> </a:t>
            </a:r>
            <a:r>
              <a:rPr lang="en-US" sz="2400" dirty="0" err="1">
                <a:latin typeface="Arial Narrow" panose="020B0606020202030204" pitchFamily="34" charset="0"/>
              </a:rPr>
              <a:t>zu</a:t>
            </a:r>
            <a:r>
              <a:rPr lang="en-US" sz="2400" dirty="0">
                <a:latin typeface="Arial Narrow" panose="020B0606020202030204" pitchFamily="34" charset="0"/>
              </a:rPr>
              <a:t> </a:t>
            </a:r>
            <a:r>
              <a:rPr lang="en-US" sz="2400" dirty="0" err="1">
                <a:latin typeface="Arial Narrow" panose="020B0606020202030204" pitchFamily="34" charset="0"/>
              </a:rPr>
              <a:t>treten</a:t>
            </a:r>
            <a:r>
              <a:rPr lang="en-US" sz="2400" dirty="0">
                <a:latin typeface="Arial Narrow" panose="020B0606020202030204" pitchFamily="34" charset="0"/>
              </a:rPr>
              <a:t>.</a:t>
            </a:r>
          </a:p>
          <a:p>
            <a:pPr marL="449580" algn="ctr">
              <a:lnSpc>
                <a:spcPct val="122000"/>
              </a:lnSpc>
              <a:spcBef>
                <a:spcPts val="670"/>
              </a:spcBef>
              <a:defRPr/>
            </a:pPr>
            <a:r>
              <a:rPr lang="en-US" sz="2400" dirty="0">
                <a:latin typeface="Arial Narrow" panose="020B0606020202030204" pitchFamily="34" charset="0"/>
              </a:rPr>
              <a:t>Weil </a:t>
            </a:r>
            <a:r>
              <a:rPr lang="en-US" sz="2400" dirty="0" err="1">
                <a:latin typeface="Arial Narrow" panose="020B0606020202030204" pitchFamily="34" charset="0"/>
              </a:rPr>
              <a:t>viele</a:t>
            </a:r>
            <a:r>
              <a:rPr lang="en-US" sz="2400" dirty="0">
                <a:latin typeface="Arial Narrow" panose="020B0606020202030204" pitchFamily="34" charset="0"/>
              </a:rPr>
              <a:t> Menschen </a:t>
            </a:r>
            <a:r>
              <a:rPr lang="en-US" sz="2400" dirty="0" err="1">
                <a:latin typeface="Arial Narrow" panose="020B0606020202030204" pitchFamily="34" charset="0"/>
              </a:rPr>
              <a:t>mit</a:t>
            </a:r>
            <a:r>
              <a:rPr lang="en-US" sz="2400" dirty="0">
                <a:latin typeface="Arial Narrow" panose="020B0606020202030204" pitchFamily="34" charset="0"/>
              </a:rPr>
              <a:t> ASS </a:t>
            </a:r>
            <a:r>
              <a:rPr lang="en-US" sz="2400" dirty="0" err="1">
                <a:latin typeface="Arial Narrow" panose="020B0606020202030204" pitchFamily="34" charset="0"/>
              </a:rPr>
              <a:t>überdies</a:t>
            </a:r>
            <a:r>
              <a:rPr lang="en-US" sz="2400" dirty="0">
                <a:latin typeface="Arial Narrow" panose="020B0606020202030204" pitchFamily="34" charset="0"/>
              </a:rPr>
              <a:t> </a:t>
            </a:r>
            <a:r>
              <a:rPr lang="en-US" sz="2400" dirty="0" err="1">
                <a:latin typeface="Arial Narrow" panose="020B0606020202030204" pitchFamily="34" charset="0"/>
              </a:rPr>
              <a:t>besondere</a:t>
            </a:r>
            <a:r>
              <a:rPr lang="en-US" sz="2400" dirty="0">
                <a:latin typeface="Arial Narrow" panose="020B0606020202030204" pitchFamily="34" charset="0"/>
              </a:rPr>
              <a:t> </a:t>
            </a:r>
            <a:r>
              <a:rPr lang="en-US" sz="2400" dirty="0" err="1">
                <a:latin typeface="Arial Narrow" panose="020B0606020202030204" pitchFamily="34" charset="0"/>
              </a:rPr>
              <a:t>sensorische</a:t>
            </a:r>
            <a:r>
              <a:rPr lang="en-US" sz="2400" dirty="0">
                <a:latin typeface="Arial Narrow" panose="020B0606020202030204" pitchFamily="34" charset="0"/>
              </a:rPr>
              <a:t> </a:t>
            </a:r>
            <a:r>
              <a:rPr lang="en-US" sz="2400" dirty="0" err="1">
                <a:latin typeface="Arial Narrow" panose="020B0606020202030204" pitchFamily="34" charset="0"/>
              </a:rPr>
              <a:t>Sensibilitäten</a:t>
            </a:r>
            <a:r>
              <a:rPr lang="en-US" sz="2400" dirty="0">
                <a:latin typeface="Arial Narrow" panose="020B0606020202030204" pitchFamily="34" charset="0"/>
              </a:rPr>
              <a:t> </a:t>
            </a:r>
            <a:r>
              <a:rPr lang="en-US" sz="2400" dirty="0" err="1">
                <a:latin typeface="Arial Narrow" panose="020B0606020202030204" pitchFamily="34" charset="0"/>
              </a:rPr>
              <a:t>aufweisen</a:t>
            </a:r>
            <a:r>
              <a:rPr lang="en-US" sz="2400" dirty="0">
                <a:latin typeface="Arial Narrow" panose="020B0606020202030204" pitchFamily="34" charset="0"/>
              </a:rPr>
              <a:t>, </a:t>
            </a:r>
            <a:r>
              <a:rPr lang="en-US" sz="2400" dirty="0" err="1">
                <a:latin typeface="Arial Narrow" panose="020B0606020202030204" pitchFamily="34" charset="0"/>
              </a:rPr>
              <a:t>wird</a:t>
            </a:r>
            <a:r>
              <a:rPr lang="en-US" sz="2400" dirty="0">
                <a:latin typeface="Arial Narrow" panose="020B0606020202030204" pitchFamily="34" charset="0"/>
              </a:rPr>
              <a:t> es </a:t>
            </a:r>
            <a:r>
              <a:rPr lang="en-US" sz="2400" dirty="0" err="1">
                <a:latin typeface="Arial Narrow" panose="020B0606020202030204" pitchFamily="34" charset="0"/>
              </a:rPr>
              <a:t>eine</a:t>
            </a:r>
            <a:r>
              <a:rPr lang="en-US" sz="2400" dirty="0">
                <a:latin typeface="Arial Narrow" panose="020B0606020202030204" pitchFamily="34" charset="0"/>
              </a:rPr>
              <a:t> </a:t>
            </a:r>
            <a:r>
              <a:rPr lang="en-US" sz="2400" dirty="0" err="1">
                <a:latin typeface="Arial Narrow" panose="020B0606020202030204" pitchFamily="34" charset="0"/>
              </a:rPr>
              <a:t>gute</a:t>
            </a:r>
            <a:r>
              <a:rPr lang="en-US" sz="2400" dirty="0">
                <a:latin typeface="Arial Narrow" panose="020B0606020202030204" pitchFamily="34" charset="0"/>
              </a:rPr>
              <a:t> Idee sein, das </a:t>
            </a:r>
            <a:r>
              <a:rPr lang="en-US" sz="2400" dirty="0" err="1">
                <a:latin typeface="Arial Narrow" panose="020B0606020202030204" pitchFamily="34" charset="0"/>
              </a:rPr>
              <a:t>Umfeld</a:t>
            </a:r>
            <a:r>
              <a:rPr lang="en-US" sz="2400" dirty="0">
                <a:latin typeface="Arial Narrow" panose="020B0606020202030204" pitchFamily="34" charset="0"/>
              </a:rPr>
              <a:t> des </a:t>
            </a:r>
            <a:r>
              <a:rPr lang="en-US" sz="2400" dirty="0" err="1">
                <a:latin typeface="Arial Narrow" panose="020B0606020202030204" pitchFamily="34" charset="0"/>
              </a:rPr>
              <a:t>Zusammentreffens</a:t>
            </a:r>
            <a:r>
              <a:rPr lang="en-US" sz="2400" dirty="0">
                <a:latin typeface="Arial Narrow" panose="020B0606020202030204" pitchFamily="34" charset="0"/>
              </a:rPr>
              <a:t> </a:t>
            </a:r>
            <a:r>
              <a:rPr lang="en-US" sz="2400" dirty="0" err="1">
                <a:latin typeface="Arial Narrow" panose="020B0606020202030204" pitchFamily="34" charset="0"/>
              </a:rPr>
              <a:t>möglichst</a:t>
            </a:r>
            <a:r>
              <a:rPr lang="en-US" sz="2400" dirty="0">
                <a:latin typeface="Arial Narrow" panose="020B0606020202030204" pitchFamily="34" charset="0"/>
              </a:rPr>
              <a:t> </a:t>
            </a:r>
            <a:r>
              <a:rPr lang="en-US" sz="2400" dirty="0" err="1">
                <a:latin typeface="Arial Narrow" panose="020B0606020202030204" pitchFamily="34" charset="0"/>
              </a:rPr>
              <a:t>reizarm</a:t>
            </a:r>
            <a:r>
              <a:rPr lang="en-US" sz="2400" dirty="0">
                <a:latin typeface="Arial Narrow" panose="020B0606020202030204" pitchFamily="34" charset="0"/>
              </a:rPr>
              <a:t> </a:t>
            </a:r>
            <a:r>
              <a:rPr lang="en-US" sz="2400" dirty="0" err="1">
                <a:latin typeface="Arial Narrow" panose="020B0606020202030204" pitchFamily="34" charset="0"/>
              </a:rPr>
              <a:t>zu</a:t>
            </a:r>
            <a:r>
              <a:rPr lang="en-US" sz="2400" dirty="0">
                <a:latin typeface="Arial Narrow" panose="020B0606020202030204" pitchFamily="34" charset="0"/>
              </a:rPr>
              <a:t> </a:t>
            </a:r>
            <a:r>
              <a:rPr lang="en-US" sz="2400" dirty="0" err="1">
                <a:latin typeface="Arial Narrow" panose="020B0606020202030204" pitchFamily="34" charset="0"/>
              </a:rPr>
              <a:t>gestalten</a:t>
            </a:r>
            <a:r>
              <a:rPr lang="en-US" sz="2400" dirty="0">
                <a:latin typeface="Arial Narrow" panose="020B0606020202030204" pitchFamily="34" charset="0"/>
              </a:rPr>
              <a:t>. </a:t>
            </a:r>
            <a:r>
              <a:rPr lang="en-US" sz="2400" dirty="0" err="1">
                <a:latin typeface="Arial Narrow" panose="020B0606020202030204" pitchFamily="34" charset="0"/>
              </a:rPr>
              <a:t>Wenn</a:t>
            </a:r>
            <a:r>
              <a:rPr lang="en-US" sz="2400" dirty="0">
                <a:latin typeface="Arial Narrow" panose="020B0606020202030204" pitchFamily="34" charset="0"/>
              </a:rPr>
              <a:t> es </a:t>
            </a:r>
            <a:r>
              <a:rPr lang="en-US" sz="2400" dirty="0" err="1">
                <a:latin typeface="Arial Narrow" panose="020B0606020202030204" pitchFamily="34" charset="0"/>
              </a:rPr>
              <a:t>etwa</a:t>
            </a:r>
            <a:r>
              <a:rPr lang="en-US" sz="2400" dirty="0">
                <a:latin typeface="Arial Narrow" panose="020B0606020202030204" pitchFamily="34" charset="0"/>
              </a:rPr>
              <a:t> </a:t>
            </a:r>
            <a:r>
              <a:rPr lang="en-US" sz="2400" dirty="0" err="1">
                <a:latin typeface="Arial Narrow" panose="020B0606020202030204" pitchFamily="34" charset="0"/>
              </a:rPr>
              <a:t>darum</a:t>
            </a:r>
            <a:r>
              <a:rPr lang="en-US" sz="2400" dirty="0">
                <a:latin typeface="Arial Narrow" panose="020B0606020202030204" pitchFamily="34" charset="0"/>
              </a:rPr>
              <a:t> </a:t>
            </a:r>
            <a:r>
              <a:rPr lang="en-US" sz="2400" dirty="0" err="1">
                <a:latin typeface="Arial Narrow" panose="020B0606020202030204" pitchFamily="34" charset="0"/>
              </a:rPr>
              <a:t>geht</a:t>
            </a:r>
            <a:r>
              <a:rPr lang="en-US" sz="2400" dirty="0">
                <a:latin typeface="Arial Narrow" panose="020B0606020202030204" pitchFamily="34" charset="0"/>
              </a:rPr>
              <a:t>, </a:t>
            </a:r>
            <a:r>
              <a:rPr lang="en-US" sz="2400" dirty="0" err="1">
                <a:latin typeface="Arial Narrow" panose="020B0606020202030204" pitchFamily="34" charset="0"/>
              </a:rPr>
              <a:t>über</a:t>
            </a:r>
            <a:r>
              <a:rPr lang="en-US" sz="2400" dirty="0">
                <a:latin typeface="Arial Narrow" panose="020B0606020202030204" pitchFamily="34" charset="0"/>
              </a:rPr>
              <a:t> </a:t>
            </a:r>
            <a:r>
              <a:rPr lang="en-US" sz="2400" dirty="0" err="1">
                <a:latin typeface="Arial Narrow" panose="020B0606020202030204" pitchFamily="34" charset="0"/>
              </a:rPr>
              <a:t>bestimmte</a:t>
            </a:r>
            <a:r>
              <a:rPr lang="en-US" sz="2400" dirty="0">
                <a:latin typeface="Arial Narrow" panose="020B0606020202030204" pitchFamily="34" charset="0"/>
              </a:rPr>
              <a:t> Dinge ins </a:t>
            </a:r>
            <a:r>
              <a:rPr lang="en-US" sz="2400" dirty="0" err="1">
                <a:latin typeface="Arial Narrow" panose="020B0606020202030204" pitchFamily="34" charset="0"/>
              </a:rPr>
              <a:t>Gespräch</a:t>
            </a:r>
            <a:r>
              <a:rPr lang="en-US" sz="2400" dirty="0">
                <a:latin typeface="Arial Narrow" panose="020B0606020202030204" pitchFamily="34" charset="0"/>
              </a:rPr>
              <a:t> </a:t>
            </a:r>
            <a:r>
              <a:rPr lang="en-US" sz="2400" dirty="0" err="1">
                <a:latin typeface="Arial Narrow" panose="020B0606020202030204" pitchFamily="34" charset="0"/>
              </a:rPr>
              <a:t>zu</a:t>
            </a:r>
            <a:r>
              <a:rPr lang="en-US" sz="2400" dirty="0">
                <a:latin typeface="Arial Narrow" panose="020B0606020202030204" pitchFamily="34" charset="0"/>
              </a:rPr>
              <a:t> </a:t>
            </a:r>
            <a:r>
              <a:rPr lang="en-US" sz="2400" dirty="0" err="1">
                <a:latin typeface="Arial Narrow" panose="020B0606020202030204" pitchFamily="34" charset="0"/>
              </a:rPr>
              <a:t>kommen</a:t>
            </a:r>
            <a:r>
              <a:rPr lang="en-US" sz="2400" dirty="0">
                <a:latin typeface="Arial Narrow" panose="020B0606020202030204" pitchFamily="34" charset="0"/>
              </a:rPr>
              <a:t>, </a:t>
            </a:r>
            <a:r>
              <a:rPr lang="en-US" sz="2400" dirty="0" err="1">
                <a:latin typeface="Arial Narrow" panose="020B0606020202030204" pitchFamily="34" charset="0"/>
              </a:rPr>
              <a:t>wird</a:t>
            </a:r>
            <a:r>
              <a:rPr lang="en-US" sz="2400" dirty="0">
                <a:latin typeface="Arial Narrow" panose="020B0606020202030204" pitchFamily="34" charset="0"/>
              </a:rPr>
              <a:t> es </a:t>
            </a:r>
            <a:r>
              <a:rPr lang="en-US" sz="2400" dirty="0" err="1">
                <a:latin typeface="Arial Narrow" panose="020B0606020202030204" pitchFamily="34" charset="0"/>
              </a:rPr>
              <a:t>ratsam</a:t>
            </a:r>
            <a:r>
              <a:rPr lang="en-US" sz="2400" dirty="0">
                <a:latin typeface="Arial Narrow" panose="020B0606020202030204" pitchFamily="34" charset="0"/>
              </a:rPr>
              <a:t> sein, </a:t>
            </a:r>
            <a:r>
              <a:rPr lang="en-US" sz="2400" dirty="0" err="1">
                <a:latin typeface="Arial Narrow" panose="020B0606020202030204" pitchFamily="34" charset="0"/>
              </a:rPr>
              <a:t>einen</a:t>
            </a:r>
            <a:r>
              <a:rPr lang="en-US" sz="2400" dirty="0">
                <a:latin typeface="Arial Narrow" panose="020B0606020202030204" pitchFamily="34" charset="0"/>
              </a:rPr>
              <a:t> </a:t>
            </a:r>
            <a:r>
              <a:rPr lang="en-US" sz="2400" dirty="0" err="1">
                <a:latin typeface="Arial Narrow" panose="020B0606020202030204" pitchFamily="34" charset="0"/>
              </a:rPr>
              <a:t>ruhigeren</a:t>
            </a:r>
            <a:r>
              <a:rPr lang="en-US" sz="2400" dirty="0">
                <a:latin typeface="Arial Narrow" panose="020B0606020202030204" pitchFamily="34" charset="0"/>
              </a:rPr>
              <a:t>, </a:t>
            </a:r>
            <a:r>
              <a:rPr lang="en-US" sz="2400" dirty="0" err="1">
                <a:latin typeface="Arial Narrow" panose="020B0606020202030204" pitchFamily="34" charset="0"/>
              </a:rPr>
              <a:t>abgeschiedeneren</a:t>
            </a:r>
            <a:r>
              <a:rPr lang="en-US" sz="2400" dirty="0">
                <a:latin typeface="Arial Narrow" panose="020B0606020202030204" pitchFamily="34" charset="0"/>
              </a:rPr>
              <a:t> Ort </a:t>
            </a:r>
            <a:r>
              <a:rPr lang="en-US" sz="2400" dirty="0" err="1">
                <a:latin typeface="Arial Narrow" panose="020B0606020202030204" pitchFamily="34" charset="0"/>
              </a:rPr>
              <a:t>aufzusuchen</a:t>
            </a:r>
            <a:r>
              <a:rPr lang="en-US" sz="2400" dirty="0">
                <a:latin typeface="Arial Narrow" panose="020B0606020202030204" pitchFamily="34" charset="0"/>
              </a:rPr>
              <a:t> – und </a:t>
            </a:r>
            <a:r>
              <a:rPr lang="en-US" sz="2400" dirty="0" err="1">
                <a:latin typeface="Arial Narrow" panose="020B0606020202030204" pitchFamily="34" charset="0"/>
              </a:rPr>
              <a:t>andere</a:t>
            </a:r>
            <a:r>
              <a:rPr lang="en-US" sz="2400" dirty="0">
                <a:latin typeface="Arial Narrow" panose="020B0606020202030204" pitchFamily="34" charset="0"/>
              </a:rPr>
              <a:t> </a:t>
            </a:r>
            <a:r>
              <a:rPr lang="en-US" sz="2400" dirty="0" err="1">
                <a:latin typeface="Arial Narrow" panose="020B0606020202030204" pitchFamily="34" charset="0"/>
              </a:rPr>
              <a:t>mögliche</a:t>
            </a:r>
            <a:r>
              <a:rPr lang="en-US" sz="2400" dirty="0">
                <a:latin typeface="Arial Narrow" panose="020B0606020202030204" pitchFamily="34" charset="0"/>
              </a:rPr>
              <a:t> </a:t>
            </a:r>
            <a:r>
              <a:rPr lang="en-US" sz="2400" dirty="0" err="1">
                <a:latin typeface="Arial Narrow" panose="020B0606020202030204" pitchFamily="34" charset="0"/>
              </a:rPr>
              <a:t>Reizquellen</a:t>
            </a:r>
            <a:r>
              <a:rPr lang="en-US" sz="2400" dirty="0">
                <a:latin typeface="Arial Narrow" panose="020B0606020202030204" pitchFamily="34" charset="0"/>
              </a:rPr>
              <a:t> (</a:t>
            </a:r>
            <a:r>
              <a:rPr lang="en-US" sz="2400" dirty="0" err="1">
                <a:latin typeface="Arial Narrow" panose="020B0606020202030204" pitchFamily="34" charset="0"/>
              </a:rPr>
              <a:t>etwa</a:t>
            </a:r>
            <a:r>
              <a:rPr lang="en-US" sz="2400" dirty="0">
                <a:latin typeface="Arial Narrow" panose="020B0606020202030204" pitchFamily="34" charset="0"/>
              </a:rPr>
              <a:t> </a:t>
            </a:r>
            <a:r>
              <a:rPr lang="en-US" sz="2400" dirty="0" err="1">
                <a:latin typeface="Arial Narrow" panose="020B0606020202030204" pitchFamily="34" charset="0"/>
              </a:rPr>
              <a:t>Lärm</a:t>
            </a:r>
            <a:r>
              <a:rPr lang="en-US" sz="2400" dirty="0">
                <a:latin typeface="Arial Narrow" panose="020B0606020202030204" pitchFamily="34" charset="0"/>
              </a:rPr>
              <a:t>) </a:t>
            </a:r>
            <a:r>
              <a:rPr lang="en-US" sz="2400" dirty="0" err="1">
                <a:latin typeface="Arial Narrow" panose="020B0606020202030204" pitchFamily="34" charset="0"/>
              </a:rPr>
              <a:t>möglichst</a:t>
            </a:r>
            <a:r>
              <a:rPr lang="en-US" sz="2400" dirty="0">
                <a:latin typeface="Arial Narrow" panose="020B0606020202030204" pitchFamily="34" charset="0"/>
              </a:rPr>
              <a:t> </a:t>
            </a:r>
            <a:r>
              <a:rPr lang="en-US" sz="2400" dirty="0" err="1">
                <a:latin typeface="Arial Narrow" panose="020B0606020202030204" pitchFamily="34" charset="0"/>
              </a:rPr>
              <a:t>auzuschalten</a:t>
            </a:r>
            <a:r>
              <a:rPr lang="en-US" sz="2400" dirty="0">
                <a:latin typeface="Arial Narrow" panose="020B0606020202030204" pitchFamily="34" charset="0"/>
              </a:rPr>
              <a:t>.</a:t>
            </a:r>
            <a:endParaRPr lang="en-GB" sz="2400" dirty="0">
              <a:latin typeface="Arial Narrow" panose="020B0606020202030204" pitchFamily="34" charset="0"/>
            </a:endParaRPr>
          </a:p>
        </p:txBody>
      </p:sp>
    </p:spTree>
    <p:extLst>
      <p:ext uri="{BB962C8B-B14F-4D97-AF65-F5344CB8AC3E}">
        <p14:creationId xmlns:p14="http://schemas.microsoft.com/office/powerpoint/2010/main" val="814842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7"/>
            <a:ext cx="2743200" cy="1009651"/>
          </a:xfrm>
          <a:prstGeom prst="rect">
            <a:avLst/>
          </a:prstGeom>
          <a:solidFill>
            <a:srgbClr val="FFF2CC"/>
          </a:solidFill>
          <a:ln>
            <a:noFill/>
          </a:ln>
        </p:spPr>
        <p:txBody>
          <a:bodyPr spcFirstLastPara="1" wrap="square" lIns="121900" tIns="60933" rIns="121900" bIns="60933" anchor="ctr" anchorCtr="0">
            <a:noAutofit/>
          </a:bodyPr>
          <a:lstStyle/>
          <a:p>
            <a:pPr algn="ctr" defTabSz="685800"/>
            <a:r>
              <a:rPr lang="en-US" sz="4800" b="1" dirty="0" err="1">
                <a:solidFill>
                  <a:prstClr val="black"/>
                </a:solidFill>
                <a:latin typeface="Arial Narrow" panose="020B0606020202030204" pitchFamily="34" charset="0"/>
              </a:rPr>
              <a:t>Inhalt</a:t>
            </a:r>
            <a:endParaRPr lang="en-GB" sz="4000" dirty="0">
              <a:solidFill>
                <a:prstClr val="black"/>
              </a:solidFill>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a:r>
              <a:rPr lang="en-US" sz="3600" b="1" dirty="0">
                <a:solidFill>
                  <a:srgbClr val="241E4E"/>
                </a:solidFill>
                <a:latin typeface="Arial Narrow" panose="020B0606020202030204" pitchFamily="34" charset="0"/>
              </a:rPr>
              <a:t>Modul 5: </a:t>
            </a:r>
            <a:r>
              <a:rPr lang="en-US" sz="3600" b="1" dirty="0" err="1">
                <a:solidFill>
                  <a:srgbClr val="241E4E"/>
                </a:solidFill>
                <a:latin typeface="Arial Narrow" panose="020B0606020202030204" pitchFamily="34" charset="0"/>
              </a:rPr>
              <a:t>Einstellungen</a:t>
            </a:r>
            <a:r>
              <a:rPr lang="en-US" sz="3600" b="1" dirty="0">
                <a:solidFill>
                  <a:srgbClr val="241E4E"/>
                </a:solidFill>
                <a:latin typeface="Arial Narrow" panose="020B0606020202030204" pitchFamily="34" charset="0"/>
              </a:rPr>
              <a:t> und </a:t>
            </a:r>
            <a:r>
              <a:rPr lang="en-US" sz="3600" b="1" dirty="0" err="1">
                <a:solidFill>
                  <a:srgbClr val="241E4E"/>
                </a:solidFill>
                <a:latin typeface="Arial Narrow" panose="020B0606020202030204" pitchFamily="34" charset="0"/>
              </a:rPr>
              <a:t>Verhaltensmuster</a:t>
            </a:r>
            <a:r>
              <a:rPr lang="en-US" sz="3600" b="1" dirty="0">
                <a:solidFill>
                  <a:srgbClr val="241E4E"/>
                </a:solidFill>
                <a:latin typeface="Arial Narrow" panose="020B0606020202030204" pitchFamily="34" charset="0"/>
              </a:rPr>
              <a:t> </a:t>
            </a:r>
            <a:r>
              <a:rPr lang="en-US" sz="3600" b="1" dirty="0" err="1">
                <a:solidFill>
                  <a:srgbClr val="241E4E"/>
                </a:solidFill>
                <a:latin typeface="Arial Narrow" panose="020B0606020202030204" pitchFamily="34" charset="0"/>
              </a:rPr>
              <a:t>im</a:t>
            </a:r>
            <a:r>
              <a:rPr lang="en-US" sz="3600" b="1" dirty="0">
                <a:solidFill>
                  <a:srgbClr val="241E4E"/>
                </a:solidFill>
                <a:latin typeface="Arial Narrow" panose="020B0606020202030204" pitchFamily="34" charset="0"/>
              </a:rPr>
              <a:t> </a:t>
            </a:r>
            <a:r>
              <a:rPr lang="en-US" sz="3600" b="1" dirty="0" err="1">
                <a:solidFill>
                  <a:srgbClr val="241E4E"/>
                </a:solidFill>
                <a:latin typeface="Arial Narrow" panose="020B0606020202030204" pitchFamily="34" charset="0"/>
              </a:rPr>
              <a:t>professionellen</a:t>
            </a:r>
            <a:r>
              <a:rPr lang="en-US" sz="3600" b="1" dirty="0">
                <a:solidFill>
                  <a:srgbClr val="241E4E"/>
                </a:solidFill>
                <a:latin typeface="Arial Narrow" panose="020B0606020202030204" pitchFamily="34" charset="0"/>
              </a:rPr>
              <a:t> </a:t>
            </a:r>
            <a:r>
              <a:rPr lang="en-US" sz="3600" b="1" dirty="0" err="1">
                <a:solidFill>
                  <a:srgbClr val="241E4E"/>
                </a:solidFill>
                <a:latin typeface="Arial Narrow" panose="020B0606020202030204" pitchFamily="34" charset="0"/>
              </a:rPr>
              <a:t>Umgang</a:t>
            </a:r>
            <a:r>
              <a:rPr lang="en-US" sz="3600" b="1" dirty="0">
                <a:solidFill>
                  <a:srgbClr val="241E4E"/>
                </a:solidFill>
                <a:latin typeface="Arial Narrow" panose="020B0606020202030204" pitchFamily="34" charset="0"/>
              </a:rPr>
              <a:t> </a:t>
            </a:r>
            <a:r>
              <a:rPr lang="en-US" sz="3600" b="1" dirty="0" err="1">
                <a:solidFill>
                  <a:srgbClr val="241E4E"/>
                </a:solidFill>
                <a:latin typeface="Arial Narrow" panose="020B0606020202030204" pitchFamily="34" charset="0"/>
              </a:rPr>
              <a:t>mit</a:t>
            </a:r>
            <a:r>
              <a:rPr lang="en-US" sz="3600" b="1" dirty="0">
                <a:solidFill>
                  <a:srgbClr val="241E4E"/>
                </a:solidFill>
                <a:latin typeface="Arial Narrow" panose="020B0606020202030204" pitchFamily="34" charset="0"/>
              </a:rPr>
              <a:t> Menschen </a:t>
            </a:r>
            <a:r>
              <a:rPr lang="en-US" sz="3600" b="1" dirty="0" err="1">
                <a:solidFill>
                  <a:srgbClr val="241E4E"/>
                </a:solidFill>
                <a:latin typeface="Arial Narrow" panose="020B0606020202030204" pitchFamily="34" charset="0"/>
              </a:rPr>
              <a:t>mit</a:t>
            </a:r>
            <a:r>
              <a:rPr lang="en-US" sz="3600" b="1" dirty="0">
                <a:solidFill>
                  <a:srgbClr val="241E4E"/>
                </a:solidFill>
                <a:latin typeface="Arial Narrow" panose="020B0606020202030204" pitchFamily="34" charset="0"/>
              </a:rPr>
              <a:t> ASS</a:t>
            </a:r>
          </a:p>
          <a:p>
            <a:pPr algn="ctr"/>
            <a:endParaRPr lang="en-US" sz="2800" dirty="0">
              <a:solidFill>
                <a:prstClr val="black"/>
              </a:solidFill>
              <a:latin typeface="Arial Narrow" panose="020B0606020202030204" pitchFamily="34" charset="0"/>
            </a:endParaRPr>
          </a:p>
          <a:p>
            <a:pPr marL="342900" indent="-342900" algn="just" defTabSz="514350">
              <a:lnSpc>
                <a:spcPct val="150000"/>
              </a:lnSpc>
              <a:buFont typeface="Arial" panose="020B0604020202020204" pitchFamily="34" charset="0"/>
              <a:buChar char="•"/>
            </a:pPr>
            <a:r>
              <a:rPr lang="en-US" sz="2400" dirty="0" err="1">
                <a:solidFill>
                  <a:srgbClr val="241E4E"/>
                </a:solidFill>
                <a:latin typeface="Arial Narrow" panose="020B0606020202030204" pitchFamily="34" charset="0"/>
              </a:rPr>
              <a:t>Strategien</a:t>
            </a:r>
            <a:r>
              <a:rPr lang="en-US" sz="2400" dirty="0">
                <a:solidFill>
                  <a:srgbClr val="241E4E"/>
                </a:solidFill>
                <a:latin typeface="Arial Narrow" panose="020B0606020202030204" pitchFamily="34" charset="0"/>
              </a:rPr>
              <a:t> für </a:t>
            </a:r>
            <a:r>
              <a:rPr lang="en-US" sz="2400" dirty="0" err="1">
                <a:solidFill>
                  <a:srgbClr val="241E4E"/>
                </a:solidFill>
                <a:latin typeface="Arial Narrow" panose="020B0606020202030204" pitchFamily="34" charset="0"/>
              </a:rPr>
              <a:t>einen</a:t>
            </a:r>
            <a:r>
              <a:rPr lang="en-US" sz="2400" dirty="0">
                <a:solidFill>
                  <a:srgbClr val="241E4E"/>
                </a:solidFill>
                <a:latin typeface="Arial Narrow" panose="020B0606020202030204" pitchFamily="34" charset="0"/>
              </a:rPr>
              <a:t> </a:t>
            </a:r>
            <a:r>
              <a:rPr lang="en-US" sz="2400" dirty="0" err="1">
                <a:solidFill>
                  <a:srgbClr val="241E4E"/>
                </a:solidFill>
                <a:latin typeface="Arial Narrow" panose="020B0606020202030204" pitchFamily="34" charset="0"/>
              </a:rPr>
              <a:t>angemessenen</a:t>
            </a:r>
            <a:r>
              <a:rPr lang="en-US" sz="2400" dirty="0">
                <a:solidFill>
                  <a:srgbClr val="241E4E"/>
                </a:solidFill>
                <a:latin typeface="Arial Narrow" panose="020B0606020202030204" pitchFamily="34" charset="0"/>
              </a:rPr>
              <a:t>, </a:t>
            </a:r>
            <a:r>
              <a:rPr lang="en-US" sz="2400" dirty="0" err="1">
                <a:solidFill>
                  <a:srgbClr val="241E4E"/>
                </a:solidFill>
                <a:latin typeface="Arial Narrow" panose="020B0606020202030204" pitchFamily="34" charset="0"/>
              </a:rPr>
              <a:t>positiven</a:t>
            </a:r>
            <a:r>
              <a:rPr lang="en-US" sz="2400" dirty="0">
                <a:solidFill>
                  <a:srgbClr val="241E4E"/>
                </a:solidFill>
                <a:latin typeface="Arial Narrow" panose="020B0606020202030204" pitchFamily="34" charset="0"/>
              </a:rPr>
              <a:t> und </a:t>
            </a:r>
            <a:r>
              <a:rPr lang="en-US" sz="2400" dirty="0" err="1">
                <a:solidFill>
                  <a:srgbClr val="241E4E"/>
                </a:solidFill>
                <a:latin typeface="Arial Narrow" panose="020B0606020202030204" pitchFamily="34" charset="0"/>
              </a:rPr>
              <a:t>im</a:t>
            </a:r>
            <a:r>
              <a:rPr lang="en-US" sz="2400" dirty="0">
                <a:solidFill>
                  <a:srgbClr val="241E4E"/>
                </a:solidFill>
                <a:latin typeface="Arial Narrow" panose="020B0606020202030204" pitchFamily="34" charset="0"/>
              </a:rPr>
              <a:t> </a:t>
            </a:r>
            <a:r>
              <a:rPr lang="en-US" sz="2400" dirty="0" err="1">
                <a:solidFill>
                  <a:srgbClr val="241E4E"/>
                </a:solidFill>
                <a:latin typeface="Arial Narrow" panose="020B0606020202030204" pitchFamily="34" charset="0"/>
              </a:rPr>
              <a:t>Sinne</a:t>
            </a:r>
            <a:r>
              <a:rPr lang="en-US" sz="2400" dirty="0">
                <a:solidFill>
                  <a:srgbClr val="241E4E"/>
                </a:solidFill>
                <a:latin typeface="Arial Narrow" panose="020B0606020202030204" pitchFamily="34" charset="0"/>
              </a:rPr>
              <a:t> des </a:t>
            </a:r>
            <a:r>
              <a:rPr lang="en-US" sz="2400" dirty="0" err="1">
                <a:solidFill>
                  <a:srgbClr val="241E4E"/>
                </a:solidFill>
                <a:latin typeface="Arial Narrow" panose="020B0606020202030204" pitchFamily="34" charset="0"/>
              </a:rPr>
              <a:t>Kund</a:t>
            </a:r>
            <a:r>
              <a:rPr lang="en-US" sz="2400" dirty="0">
                <a:solidFill>
                  <a:srgbClr val="241E4E"/>
                </a:solidFill>
                <a:latin typeface="Arial Narrow" panose="020B0606020202030204" pitchFamily="34" charset="0"/>
              </a:rPr>
              <a:t>*</a:t>
            </a:r>
            <a:r>
              <a:rPr lang="en-US" sz="2400" dirty="0" err="1">
                <a:solidFill>
                  <a:srgbClr val="241E4E"/>
                </a:solidFill>
                <a:latin typeface="Arial Narrow" panose="020B0606020202030204" pitchFamily="34" charset="0"/>
              </a:rPr>
              <a:t>innen</a:t>
            </a:r>
            <a:r>
              <a:rPr lang="en-US" sz="2400" dirty="0">
                <a:solidFill>
                  <a:srgbClr val="241E4E"/>
                </a:solidFill>
                <a:latin typeface="Arial Narrow" panose="020B0606020202030204" pitchFamily="34" charset="0"/>
              </a:rPr>
              <a:t>- und </a:t>
            </a:r>
            <a:r>
              <a:rPr lang="en-US" sz="2400" dirty="0" err="1">
                <a:solidFill>
                  <a:srgbClr val="241E4E"/>
                </a:solidFill>
                <a:latin typeface="Arial Narrow" panose="020B0606020202030204" pitchFamily="34" charset="0"/>
              </a:rPr>
              <a:t>Klient</a:t>
            </a:r>
            <a:r>
              <a:rPr lang="en-US" sz="2400" dirty="0">
                <a:solidFill>
                  <a:srgbClr val="241E4E"/>
                </a:solidFill>
                <a:latin typeface="Arial Narrow" panose="020B0606020202030204" pitchFamily="34" charset="0"/>
              </a:rPr>
              <a:t>*</a:t>
            </a:r>
            <a:r>
              <a:rPr lang="en-US" sz="2400" dirty="0" err="1">
                <a:solidFill>
                  <a:srgbClr val="241E4E"/>
                </a:solidFill>
                <a:latin typeface="Arial Narrow" panose="020B0606020202030204" pitchFamily="34" charset="0"/>
              </a:rPr>
              <a:t>innen-Verhältnisses</a:t>
            </a:r>
            <a:r>
              <a:rPr lang="en-US" sz="2400" dirty="0">
                <a:solidFill>
                  <a:srgbClr val="241E4E"/>
                </a:solidFill>
                <a:latin typeface="Arial Narrow" panose="020B0606020202030204" pitchFamily="34" charset="0"/>
              </a:rPr>
              <a:t> </a:t>
            </a:r>
            <a:r>
              <a:rPr lang="en-US" sz="2400" dirty="0" err="1">
                <a:solidFill>
                  <a:srgbClr val="241E4E"/>
                </a:solidFill>
                <a:latin typeface="Arial Narrow" panose="020B0606020202030204" pitchFamily="34" charset="0"/>
              </a:rPr>
              <a:t>effektiven</a:t>
            </a:r>
            <a:r>
              <a:rPr lang="en-US" sz="2400" dirty="0">
                <a:solidFill>
                  <a:srgbClr val="241E4E"/>
                </a:solidFill>
                <a:latin typeface="Arial Narrow" panose="020B0606020202030204" pitchFamily="34" charset="0"/>
              </a:rPr>
              <a:t> </a:t>
            </a:r>
            <a:r>
              <a:rPr lang="en-US" sz="2400" dirty="0" err="1">
                <a:solidFill>
                  <a:srgbClr val="241E4E"/>
                </a:solidFill>
                <a:latin typeface="Arial Narrow" panose="020B0606020202030204" pitchFamily="34" charset="0"/>
              </a:rPr>
              <a:t>Kontakt</a:t>
            </a:r>
            <a:r>
              <a:rPr lang="en-US" sz="2400" dirty="0">
                <a:solidFill>
                  <a:srgbClr val="241E4E"/>
                </a:solidFill>
                <a:latin typeface="Arial Narrow" panose="020B0606020202030204" pitchFamily="34" charset="0"/>
              </a:rPr>
              <a:t> </a:t>
            </a:r>
            <a:r>
              <a:rPr lang="en-US" sz="2400" dirty="0" err="1">
                <a:solidFill>
                  <a:srgbClr val="241E4E"/>
                </a:solidFill>
                <a:latin typeface="Arial Narrow" panose="020B0606020202030204" pitchFamily="34" charset="0"/>
              </a:rPr>
              <a:t>zu</a:t>
            </a:r>
            <a:r>
              <a:rPr lang="en-US" sz="2400" dirty="0">
                <a:solidFill>
                  <a:srgbClr val="241E4E"/>
                </a:solidFill>
                <a:latin typeface="Arial Narrow" panose="020B0606020202030204" pitchFamily="34" charset="0"/>
              </a:rPr>
              <a:t> Menschen </a:t>
            </a:r>
            <a:r>
              <a:rPr lang="en-US" sz="2400" dirty="0" err="1">
                <a:solidFill>
                  <a:srgbClr val="241E4E"/>
                </a:solidFill>
                <a:latin typeface="Arial Narrow" panose="020B0606020202030204" pitchFamily="34" charset="0"/>
              </a:rPr>
              <a:t>mit</a:t>
            </a:r>
            <a:r>
              <a:rPr lang="en-US" sz="2400" dirty="0">
                <a:solidFill>
                  <a:srgbClr val="241E4E"/>
                </a:solidFill>
                <a:latin typeface="Arial Narrow" panose="020B0606020202030204" pitchFamily="34" charset="0"/>
              </a:rPr>
              <a:t> ASS. </a:t>
            </a:r>
          </a:p>
          <a:p>
            <a:pPr marL="342900" indent="-342900" algn="just" defTabSz="514350">
              <a:lnSpc>
                <a:spcPct val="150000"/>
              </a:lnSpc>
              <a:buFont typeface="Arial" panose="020B0604020202020204" pitchFamily="34" charset="0"/>
              <a:buChar char="•"/>
            </a:pPr>
            <a:r>
              <a:rPr lang="en-US" sz="2400" dirty="0" err="1">
                <a:solidFill>
                  <a:srgbClr val="241E4E"/>
                </a:solidFill>
                <a:latin typeface="Arial Narrow" panose="020B0606020202030204" pitchFamily="34" charset="0"/>
              </a:rPr>
              <a:t>Aspekte</a:t>
            </a:r>
            <a:r>
              <a:rPr lang="en-US" sz="2400" dirty="0">
                <a:solidFill>
                  <a:srgbClr val="241E4E"/>
                </a:solidFill>
                <a:latin typeface="Arial Narrow" panose="020B0606020202030204" pitchFamily="34" charset="0"/>
              </a:rPr>
              <a:t> des </a:t>
            </a:r>
            <a:r>
              <a:rPr lang="en-US" sz="2400" dirty="0" err="1">
                <a:solidFill>
                  <a:srgbClr val="241E4E"/>
                </a:solidFill>
                <a:latin typeface="Arial Narrow" panose="020B0606020202030204" pitchFamily="34" charset="0"/>
              </a:rPr>
              <a:t>Umgangs</a:t>
            </a:r>
            <a:r>
              <a:rPr lang="en-US" sz="2400" dirty="0">
                <a:solidFill>
                  <a:srgbClr val="241E4E"/>
                </a:solidFill>
                <a:latin typeface="Arial Narrow" panose="020B0606020202030204" pitchFamily="34" charset="0"/>
              </a:rPr>
              <a:t> in und </a:t>
            </a:r>
            <a:r>
              <a:rPr lang="en-US" sz="2400" dirty="0" err="1">
                <a:solidFill>
                  <a:srgbClr val="241E4E"/>
                </a:solidFill>
                <a:latin typeface="Arial Narrow" panose="020B0606020202030204" pitchFamily="34" charset="0"/>
              </a:rPr>
              <a:t>mit</a:t>
            </a:r>
            <a:r>
              <a:rPr lang="en-US" sz="2400" dirty="0">
                <a:solidFill>
                  <a:srgbClr val="241E4E"/>
                </a:solidFill>
                <a:latin typeface="Arial Narrow" panose="020B0606020202030204" pitchFamily="34" charset="0"/>
              </a:rPr>
              <a:t> </a:t>
            </a:r>
            <a:r>
              <a:rPr lang="en-US" sz="2400" dirty="0" err="1">
                <a:solidFill>
                  <a:srgbClr val="241E4E"/>
                </a:solidFill>
                <a:latin typeface="Arial Narrow" panose="020B0606020202030204" pitchFamily="34" charset="0"/>
              </a:rPr>
              <a:t>öffentlichen</a:t>
            </a:r>
            <a:r>
              <a:rPr lang="en-US" sz="2400" dirty="0">
                <a:solidFill>
                  <a:srgbClr val="241E4E"/>
                </a:solidFill>
                <a:latin typeface="Arial Narrow" panose="020B0606020202030204" pitchFamily="34" charset="0"/>
              </a:rPr>
              <a:t> </a:t>
            </a:r>
            <a:r>
              <a:rPr lang="en-US" sz="2400" dirty="0" err="1">
                <a:solidFill>
                  <a:srgbClr val="241E4E"/>
                </a:solidFill>
                <a:latin typeface="Arial Narrow" panose="020B0606020202030204" pitchFamily="34" charset="0"/>
              </a:rPr>
              <a:t>Stellen</a:t>
            </a:r>
            <a:r>
              <a:rPr lang="en-US" sz="2400" dirty="0">
                <a:solidFill>
                  <a:srgbClr val="241E4E"/>
                </a:solidFill>
                <a:latin typeface="Arial Narrow" panose="020B0606020202030204" pitchFamily="34" charset="0"/>
              </a:rPr>
              <a:t> – </a:t>
            </a:r>
            <a:r>
              <a:rPr lang="en-US" sz="2400" dirty="0" err="1">
                <a:solidFill>
                  <a:srgbClr val="241E4E"/>
                </a:solidFill>
                <a:latin typeface="Arial Narrow" panose="020B0606020202030204" pitchFamily="34" charset="0"/>
              </a:rPr>
              <a:t>unter</a:t>
            </a:r>
            <a:r>
              <a:rPr lang="en-US" sz="2400" dirty="0">
                <a:solidFill>
                  <a:srgbClr val="241E4E"/>
                </a:solidFill>
                <a:latin typeface="Arial Narrow" panose="020B0606020202030204" pitchFamily="34" charset="0"/>
              </a:rPr>
              <a:t> </a:t>
            </a:r>
            <a:r>
              <a:rPr lang="en-US" sz="2400" dirty="0" err="1">
                <a:solidFill>
                  <a:srgbClr val="241E4E"/>
                </a:solidFill>
                <a:latin typeface="Arial Narrow" panose="020B0606020202030204" pitchFamily="34" charset="0"/>
              </a:rPr>
              <a:t>besonderer</a:t>
            </a:r>
            <a:r>
              <a:rPr lang="en-US" sz="2400" dirty="0">
                <a:solidFill>
                  <a:srgbClr val="241E4E"/>
                </a:solidFill>
                <a:latin typeface="Arial Narrow" panose="020B0606020202030204" pitchFamily="34" charset="0"/>
              </a:rPr>
              <a:t> </a:t>
            </a:r>
            <a:r>
              <a:rPr lang="en-US" sz="2400" dirty="0" err="1">
                <a:solidFill>
                  <a:srgbClr val="241E4E"/>
                </a:solidFill>
                <a:latin typeface="Arial Narrow" panose="020B0606020202030204" pitchFamily="34" charset="0"/>
              </a:rPr>
              <a:t>Berücksichtigung</a:t>
            </a:r>
            <a:r>
              <a:rPr lang="en-US" sz="2400" dirty="0">
                <a:solidFill>
                  <a:srgbClr val="241E4E"/>
                </a:solidFill>
                <a:latin typeface="Arial Narrow" panose="020B0606020202030204" pitchFamily="34" charset="0"/>
              </a:rPr>
              <a:t> der </a:t>
            </a:r>
            <a:r>
              <a:rPr lang="en-US" sz="2400" dirty="0" err="1">
                <a:solidFill>
                  <a:srgbClr val="241E4E"/>
                </a:solidFill>
                <a:latin typeface="Arial Narrow" panose="020B0606020202030204" pitchFamily="34" charset="0"/>
              </a:rPr>
              <a:t>Barrierefreiheit</a:t>
            </a:r>
            <a:r>
              <a:rPr lang="en-US" sz="2400" dirty="0">
                <a:solidFill>
                  <a:srgbClr val="241E4E"/>
                </a:solidFill>
                <a:latin typeface="Arial Narrow" panose="020B0606020202030204" pitchFamily="34" charset="0"/>
              </a:rPr>
              <a:t> für Menschen </a:t>
            </a:r>
            <a:r>
              <a:rPr lang="en-US" sz="2400" dirty="0" err="1">
                <a:solidFill>
                  <a:srgbClr val="241E4E"/>
                </a:solidFill>
                <a:latin typeface="Arial Narrow" panose="020B0606020202030204" pitchFamily="34" charset="0"/>
              </a:rPr>
              <a:t>mit</a:t>
            </a:r>
            <a:r>
              <a:rPr lang="en-US" sz="2400" dirty="0">
                <a:solidFill>
                  <a:srgbClr val="241E4E"/>
                </a:solidFill>
                <a:latin typeface="Arial Narrow" panose="020B0606020202030204" pitchFamily="34" charset="0"/>
              </a:rPr>
              <a:t> ASS.</a:t>
            </a:r>
          </a:p>
        </p:txBody>
      </p:sp>
    </p:spTree>
    <p:extLst>
      <p:ext uri="{BB962C8B-B14F-4D97-AF65-F5344CB8AC3E}">
        <p14:creationId xmlns:p14="http://schemas.microsoft.com/office/powerpoint/2010/main" val="29016521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40</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7938" marR="543560" algn="ctr">
              <a:spcBef>
                <a:spcPts val="750"/>
              </a:spcBef>
              <a:tabLst>
                <a:tab pos="593725" algn="l"/>
              </a:tabLst>
              <a:defRPr/>
            </a:pPr>
            <a:r>
              <a:rPr lang="en-US" sz="2400" dirty="0">
                <a:latin typeface="Arial Narrow" panose="020B0606020202030204" pitchFamily="34" charset="0"/>
              </a:rPr>
              <a:t>Menschen auf dem </a:t>
            </a:r>
            <a:r>
              <a:rPr lang="en-US" sz="2400" dirty="0" err="1">
                <a:latin typeface="Arial Narrow" panose="020B0606020202030204" pitchFamily="34" charset="0"/>
              </a:rPr>
              <a:t>Autismus</a:t>
            </a:r>
            <a:r>
              <a:rPr lang="en-US" sz="2400" dirty="0">
                <a:latin typeface="Arial Narrow" panose="020B0606020202030204" pitchFamily="34" charset="0"/>
              </a:rPr>
              <a:t>-Spektrum </a:t>
            </a:r>
            <a:r>
              <a:rPr lang="en-US" sz="2400" dirty="0" err="1">
                <a:latin typeface="Arial Narrow" panose="020B0606020202030204" pitchFamily="34" charset="0"/>
              </a:rPr>
              <a:t>haben</a:t>
            </a:r>
            <a:r>
              <a:rPr lang="en-US" sz="2400" dirty="0">
                <a:latin typeface="Arial Narrow" panose="020B0606020202030204" pitchFamily="34" charset="0"/>
              </a:rPr>
              <a:t> </a:t>
            </a:r>
            <a:r>
              <a:rPr lang="en-US" sz="2400" dirty="0" err="1">
                <a:latin typeface="Arial Narrow" panose="020B0606020202030204" pitchFamily="34" charset="0"/>
              </a:rPr>
              <a:t>ihre</a:t>
            </a:r>
            <a:r>
              <a:rPr lang="en-US" sz="2400" dirty="0">
                <a:latin typeface="Arial Narrow" panose="020B0606020202030204" pitchFamily="34" charset="0"/>
              </a:rPr>
              <a:t> </a:t>
            </a:r>
            <a:r>
              <a:rPr lang="en-US" sz="2400" dirty="0" err="1">
                <a:latin typeface="Arial Narrow" panose="020B0606020202030204" pitchFamily="34" charset="0"/>
              </a:rPr>
              <a:t>Schwierigkeiten</a:t>
            </a:r>
            <a:r>
              <a:rPr lang="en-US" sz="2400" dirty="0">
                <a:latin typeface="Arial Narrow" panose="020B0606020202030204" pitchFamily="34" charset="0"/>
              </a:rPr>
              <a:t> </a:t>
            </a:r>
            <a:r>
              <a:rPr lang="en-US" sz="2400" dirty="0" err="1">
                <a:latin typeface="Arial Narrow" panose="020B0606020202030204" pitchFamily="34" charset="0"/>
              </a:rPr>
              <a:t>mit</a:t>
            </a:r>
            <a:r>
              <a:rPr lang="en-US" sz="2400" dirty="0">
                <a:latin typeface="Arial Narrow" panose="020B0606020202030204" pitchFamily="34" charset="0"/>
              </a:rPr>
              <a:t> der </a:t>
            </a:r>
            <a:r>
              <a:rPr lang="en-US" sz="2400" dirty="0" err="1">
                <a:latin typeface="Arial Narrow" panose="020B0606020202030204" pitchFamily="34" charset="0"/>
              </a:rPr>
              <a:t>Sprache</a:t>
            </a:r>
            <a:r>
              <a:rPr lang="en-US" sz="2400" dirty="0">
                <a:latin typeface="Arial Narrow" panose="020B0606020202030204" pitchFamily="34" charset="0"/>
              </a:rPr>
              <a:t> – </a:t>
            </a:r>
            <a:r>
              <a:rPr lang="en-US" sz="2400" dirty="0" err="1">
                <a:latin typeface="Arial Narrow" panose="020B0606020202030204" pitchFamily="34" charset="0"/>
              </a:rPr>
              <a:t>sowohl</a:t>
            </a:r>
            <a:r>
              <a:rPr lang="en-US" sz="2400" dirty="0">
                <a:latin typeface="Arial Narrow" panose="020B0606020202030204" pitchFamily="34" charset="0"/>
              </a:rPr>
              <a:t> was den </a:t>
            </a:r>
            <a:r>
              <a:rPr lang="en-US" sz="2400" dirty="0" err="1">
                <a:latin typeface="Arial Narrow" panose="020B0606020202030204" pitchFamily="34" charset="0"/>
              </a:rPr>
              <a:t>eigenen</a:t>
            </a:r>
            <a:r>
              <a:rPr lang="en-US" sz="2400" dirty="0">
                <a:latin typeface="Arial Narrow" panose="020B0606020202030204" pitchFamily="34" charset="0"/>
              </a:rPr>
              <a:t> </a:t>
            </a:r>
            <a:r>
              <a:rPr lang="en-US" sz="2400" dirty="0" err="1">
                <a:latin typeface="Arial Narrow" panose="020B0606020202030204" pitchFamily="34" charset="0"/>
              </a:rPr>
              <a:t>Ausdruck</a:t>
            </a:r>
            <a:r>
              <a:rPr lang="en-US" sz="2400" dirty="0">
                <a:latin typeface="Arial Narrow" panose="020B0606020202030204" pitchFamily="34" charset="0"/>
              </a:rPr>
              <a:t> </a:t>
            </a:r>
            <a:r>
              <a:rPr lang="en-US" sz="2400" dirty="0" err="1">
                <a:latin typeface="Arial Narrow" panose="020B0606020202030204" pitchFamily="34" charset="0"/>
              </a:rPr>
              <a:t>betrifft</a:t>
            </a:r>
            <a:r>
              <a:rPr lang="en-US" sz="2400" dirty="0">
                <a:latin typeface="Arial Narrow" panose="020B0606020202030204" pitchFamily="34" charset="0"/>
              </a:rPr>
              <a:t> (</a:t>
            </a:r>
            <a:r>
              <a:rPr lang="en-US" sz="2400" dirty="0" err="1">
                <a:latin typeface="Arial Narrow" panose="020B0606020202030204" pitchFamily="34" charset="0"/>
              </a:rPr>
              <a:t>i.S</a:t>
            </a:r>
            <a:r>
              <a:rPr lang="en-US" sz="2400" dirty="0">
                <a:latin typeface="Arial Narrow" panose="020B0606020202030204" pitchFamily="34" charset="0"/>
              </a:rPr>
              <a:t>. des </a:t>
            </a:r>
            <a:r>
              <a:rPr lang="en-US" sz="2400" dirty="0" err="1">
                <a:latin typeface="Arial Narrow" panose="020B0606020202030204" pitchFamily="34" charset="0"/>
              </a:rPr>
              <a:t>direkten</a:t>
            </a:r>
            <a:r>
              <a:rPr lang="en-US" sz="2400" dirty="0">
                <a:latin typeface="Arial Narrow" panose="020B0606020202030204" pitchFamily="34" charset="0"/>
              </a:rPr>
              <a:t> </a:t>
            </a:r>
            <a:r>
              <a:rPr lang="en-US" sz="2400" dirty="0" err="1">
                <a:latin typeface="Arial Narrow" panose="020B0606020202030204" pitchFamily="34" charset="0"/>
              </a:rPr>
              <a:t>Kommunizierens</a:t>
            </a:r>
            <a:r>
              <a:rPr lang="en-US" sz="2400" dirty="0">
                <a:latin typeface="Arial Narrow" panose="020B0606020202030204" pitchFamily="34" charset="0"/>
              </a:rPr>
              <a:t> </a:t>
            </a:r>
            <a:r>
              <a:rPr lang="en-US" sz="2400" dirty="0" err="1">
                <a:latin typeface="Arial Narrow" panose="020B0606020202030204" pitchFamily="34" charset="0"/>
              </a:rPr>
              <a:t>mit</a:t>
            </a:r>
            <a:r>
              <a:rPr lang="en-US" sz="2400" dirty="0">
                <a:latin typeface="Arial Narrow" panose="020B0606020202030204" pitchFamily="34" charset="0"/>
              </a:rPr>
              <a:t> </a:t>
            </a:r>
            <a:r>
              <a:rPr lang="en-US" sz="2400" dirty="0" err="1">
                <a:latin typeface="Arial Narrow" panose="020B0606020202030204" pitchFamily="34" charset="0"/>
              </a:rPr>
              <a:t>anderen</a:t>
            </a:r>
            <a:r>
              <a:rPr lang="en-US" sz="2400" dirty="0">
                <a:latin typeface="Arial Narrow" panose="020B0606020202030204" pitchFamily="34" charset="0"/>
              </a:rPr>
              <a:t> Menschen), </a:t>
            </a:r>
            <a:r>
              <a:rPr lang="en-US" sz="2400" dirty="0" err="1">
                <a:latin typeface="Arial Narrow" panose="020B0606020202030204" pitchFamily="34" charset="0"/>
              </a:rPr>
              <a:t>als</a:t>
            </a:r>
            <a:r>
              <a:rPr lang="en-US" sz="2400" dirty="0">
                <a:latin typeface="Arial Narrow" panose="020B0606020202030204" pitchFamily="34" charset="0"/>
              </a:rPr>
              <a:t> </a:t>
            </a:r>
            <a:r>
              <a:rPr lang="en-US" sz="2400" dirty="0" err="1">
                <a:latin typeface="Arial Narrow" panose="020B0606020202030204" pitchFamily="34" charset="0"/>
              </a:rPr>
              <a:t>auch</a:t>
            </a:r>
            <a:r>
              <a:rPr lang="en-US" sz="2400" dirty="0">
                <a:latin typeface="Arial Narrow" panose="020B0606020202030204" pitchFamily="34" charset="0"/>
              </a:rPr>
              <a:t> was die </a:t>
            </a:r>
            <a:r>
              <a:rPr lang="en-US" sz="2400" dirty="0" err="1">
                <a:latin typeface="Arial Narrow" panose="020B0606020202030204" pitchFamily="34" charset="0"/>
              </a:rPr>
              <a:t>Rezeptionsprozesse</a:t>
            </a:r>
            <a:r>
              <a:rPr lang="en-US" sz="2400" dirty="0">
                <a:latin typeface="Arial Narrow" panose="020B0606020202030204" pitchFamily="34" charset="0"/>
              </a:rPr>
              <a:t> </a:t>
            </a:r>
            <a:r>
              <a:rPr lang="en-US" sz="2400" dirty="0" err="1">
                <a:latin typeface="Arial Narrow" panose="020B0606020202030204" pitchFamily="34" charset="0"/>
              </a:rPr>
              <a:t>betrifft</a:t>
            </a:r>
            <a:r>
              <a:rPr lang="en-US" sz="2400" dirty="0">
                <a:latin typeface="Arial Narrow" panose="020B0606020202030204" pitchFamily="34" charset="0"/>
              </a:rPr>
              <a:t> (</a:t>
            </a:r>
            <a:r>
              <a:rPr lang="en-US" sz="2400" dirty="0" err="1">
                <a:latin typeface="Arial Narrow" panose="020B0606020202030204" pitchFamily="34" charset="0"/>
              </a:rPr>
              <a:t>nicht</a:t>
            </a:r>
            <a:r>
              <a:rPr lang="en-US" sz="2400" dirty="0">
                <a:latin typeface="Arial Narrow" panose="020B0606020202030204" pitchFamily="34" charset="0"/>
              </a:rPr>
              <a:t> </a:t>
            </a:r>
            <a:r>
              <a:rPr lang="en-US" sz="2400" dirty="0" err="1">
                <a:latin typeface="Arial Narrow" panose="020B0606020202030204" pitchFamily="34" charset="0"/>
              </a:rPr>
              <a:t>immer</a:t>
            </a:r>
            <a:r>
              <a:rPr lang="en-US" sz="2400" dirty="0">
                <a:latin typeface="Arial Narrow" panose="020B0606020202030204" pitchFamily="34" charset="0"/>
              </a:rPr>
              <a:t> </a:t>
            </a:r>
            <a:r>
              <a:rPr lang="en-US" sz="2400" dirty="0" err="1">
                <a:latin typeface="Arial Narrow" panose="020B0606020202030204" pitchFamily="34" charset="0"/>
              </a:rPr>
              <a:t>können</a:t>
            </a:r>
            <a:r>
              <a:rPr lang="en-US" sz="2400" dirty="0">
                <a:latin typeface="Arial Narrow" panose="020B0606020202030204" pitchFamily="34" charset="0"/>
              </a:rPr>
              <a:t> </a:t>
            </a:r>
            <a:r>
              <a:rPr lang="en-US" sz="2400" dirty="0" err="1">
                <a:latin typeface="Arial Narrow" panose="020B0606020202030204" pitchFamily="34" charset="0"/>
              </a:rPr>
              <a:t>sie</a:t>
            </a:r>
            <a:r>
              <a:rPr lang="en-US" sz="2400" dirty="0">
                <a:latin typeface="Arial Narrow" panose="020B0606020202030204" pitchFamily="34" charset="0"/>
              </a:rPr>
              <a:t> den </a:t>
            </a:r>
            <a:r>
              <a:rPr lang="en-US" sz="2400" dirty="0" err="1">
                <a:latin typeface="Arial Narrow" panose="020B0606020202030204" pitchFamily="34" charset="0"/>
              </a:rPr>
              <a:t>gemeinten</a:t>
            </a:r>
            <a:r>
              <a:rPr lang="en-US" sz="2400" dirty="0">
                <a:latin typeface="Arial Narrow" panose="020B0606020202030204" pitchFamily="34" charset="0"/>
              </a:rPr>
              <a:t> Sinn </a:t>
            </a:r>
            <a:r>
              <a:rPr lang="en-US" sz="2400" dirty="0" err="1">
                <a:latin typeface="Arial Narrow" panose="020B0606020202030204" pitchFamily="34" charset="0"/>
              </a:rPr>
              <a:t>erfassen</a:t>
            </a:r>
            <a:r>
              <a:rPr lang="en-US" sz="2400" dirty="0">
                <a:latin typeface="Arial Narrow" panose="020B0606020202030204" pitchFamily="34" charset="0"/>
              </a:rPr>
              <a:t>)</a:t>
            </a:r>
            <a:endParaRPr lang="en-GB" sz="2400" dirty="0">
              <a:latin typeface="Arial Narrow" panose="020B0606020202030204" pitchFamily="34" charset="0"/>
            </a:endParaRPr>
          </a:p>
          <a:p>
            <a:pPr marL="7938" algn="ctr">
              <a:spcBef>
                <a:spcPts val="950"/>
              </a:spcBef>
              <a:tabLst>
                <a:tab pos="593725" algn="l"/>
              </a:tabLst>
              <a:defRPr/>
            </a:pPr>
            <a:r>
              <a:rPr lang="en-US" sz="2400" dirty="0">
                <a:latin typeface="Arial Narrow" panose="020B0606020202030204" pitchFamily="34" charset="0"/>
              </a:rPr>
              <a:t>Sie </a:t>
            </a:r>
            <a:r>
              <a:rPr lang="en-US" sz="2400" dirty="0" err="1">
                <a:latin typeface="Arial Narrow" panose="020B0606020202030204" pitchFamily="34" charset="0"/>
              </a:rPr>
              <a:t>könnten</a:t>
            </a:r>
            <a:r>
              <a:rPr lang="en-US" sz="2400" dirty="0">
                <a:latin typeface="Arial Narrow" panose="020B0606020202030204" pitchFamily="34" charset="0"/>
              </a:rPr>
              <a:t> </a:t>
            </a:r>
            <a:r>
              <a:rPr lang="en-US" sz="2400" dirty="0" err="1">
                <a:latin typeface="Arial Narrow" panose="020B0606020202030204" pitchFamily="34" charset="0"/>
              </a:rPr>
              <a:t>beispielsweise</a:t>
            </a:r>
            <a:r>
              <a:rPr lang="en-US" sz="2400" dirty="0">
                <a:latin typeface="Arial Narrow" panose="020B0606020202030204" pitchFamily="34" charset="0"/>
              </a:rPr>
              <a:t> …:</a:t>
            </a:r>
            <a:endParaRPr lang="en-GB" sz="2400" dirty="0">
              <a:latin typeface="Arial Narrow" panose="020B0606020202030204" pitchFamily="34" charset="0"/>
            </a:endParaRPr>
          </a:p>
          <a:p>
            <a:pPr marL="350838" marR="567690" lvl="1" indent="-342900" algn="ctr">
              <a:spcBef>
                <a:spcPts val="475"/>
              </a:spcBef>
              <a:buClr>
                <a:srgbClr val="650260"/>
              </a:buClr>
              <a:buSzPts val="1400"/>
              <a:buFont typeface="Arial" panose="020B0604020202020204" pitchFamily="34" charset="0"/>
              <a:buChar char="•"/>
              <a:tabLst>
                <a:tab pos="593725" algn="l"/>
              </a:tabLst>
              <a:defRPr/>
            </a:pPr>
            <a:r>
              <a:rPr lang="en-US" sz="2400" dirty="0" err="1">
                <a:latin typeface="Arial Narrow" panose="020B0606020202030204" pitchFamily="34" charset="0"/>
              </a:rPr>
              <a:t>Probleme</a:t>
            </a:r>
            <a:r>
              <a:rPr lang="en-US" sz="2400" dirty="0">
                <a:latin typeface="Arial Narrow" panose="020B0606020202030204" pitchFamily="34" charset="0"/>
              </a:rPr>
              <a:t> </a:t>
            </a:r>
            <a:r>
              <a:rPr lang="en-US" sz="2400" dirty="0" err="1">
                <a:latin typeface="Arial Narrow" panose="020B0606020202030204" pitchFamily="34" charset="0"/>
              </a:rPr>
              <a:t>damit</a:t>
            </a:r>
            <a:r>
              <a:rPr lang="en-US" sz="2400" dirty="0">
                <a:latin typeface="Arial Narrow" panose="020B0606020202030204" pitchFamily="34" charset="0"/>
              </a:rPr>
              <a:t> </a:t>
            </a:r>
            <a:r>
              <a:rPr lang="en-US" sz="2400" dirty="0" err="1">
                <a:latin typeface="Arial Narrow" panose="020B0606020202030204" pitchFamily="34" charset="0"/>
              </a:rPr>
              <a:t>haben</a:t>
            </a:r>
            <a:r>
              <a:rPr lang="en-US" sz="2400" dirty="0">
                <a:latin typeface="Arial Narrow" panose="020B0606020202030204" pitchFamily="34" charset="0"/>
              </a:rPr>
              <a:t>, </a:t>
            </a:r>
            <a:r>
              <a:rPr lang="en-US" sz="2400" dirty="0" err="1">
                <a:latin typeface="Arial Narrow" panose="020B0606020202030204" pitchFamily="34" charset="0"/>
              </a:rPr>
              <a:t>eine</a:t>
            </a:r>
            <a:r>
              <a:rPr lang="en-US" sz="2400" dirty="0">
                <a:latin typeface="Arial Narrow" panose="020B0606020202030204" pitchFamily="34" charset="0"/>
              </a:rPr>
              <a:t> Dialog </a:t>
            </a:r>
            <a:r>
              <a:rPr lang="en-US" sz="2400" dirty="0" err="1">
                <a:latin typeface="Arial Narrow" panose="020B0606020202030204" pitchFamily="34" charset="0"/>
              </a:rPr>
              <a:t>weiterzuführen</a:t>
            </a:r>
            <a:r>
              <a:rPr lang="en-US" sz="2400" dirty="0">
                <a:latin typeface="Arial Narrow" panose="020B0606020202030204" pitchFamily="34" charset="0"/>
              </a:rPr>
              <a:t> (</a:t>
            </a:r>
            <a:r>
              <a:rPr lang="en-US" sz="2400" dirty="0" err="1">
                <a:latin typeface="Arial Narrow" panose="020B0606020202030204" pitchFamily="34" charset="0"/>
              </a:rPr>
              <a:t>weil</a:t>
            </a:r>
            <a:r>
              <a:rPr lang="en-US" sz="2400" dirty="0">
                <a:latin typeface="Arial Narrow" panose="020B0606020202030204" pitchFamily="34" charset="0"/>
              </a:rPr>
              <a:t> </a:t>
            </a:r>
            <a:r>
              <a:rPr lang="en-US" sz="2400" dirty="0" err="1">
                <a:latin typeface="Arial Narrow" panose="020B0606020202030204" pitchFamily="34" charset="0"/>
              </a:rPr>
              <a:t>sie</a:t>
            </a:r>
            <a:r>
              <a:rPr lang="en-US" sz="2400" dirty="0">
                <a:latin typeface="Arial Narrow" panose="020B0606020202030204" pitchFamily="34" charset="0"/>
              </a:rPr>
              <a:t> das Interesse </a:t>
            </a:r>
            <a:r>
              <a:rPr lang="en-US" sz="2400" dirty="0" err="1">
                <a:latin typeface="Arial Narrow" panose="020B0606020202030204" pitchFamily="34" charset="0"/>
              </a:rPr>
              <a:t>verlieren</a:t>
            </a:r>
            <a:r>
              <a:rPr lang="en-US" sz="2400" dirty="0">
                <a:latin typeface="Arial Narrow" panose="020B0606020202030204" pitchFamily="34" charset="0"/>
              </a:rPr>
              <a:t> </a:t>
            </a:r>
            <a:r>
              <a:rPr lang="en-US" sz="2400" dirty="0" err="1">
                <a:latin typeface="Arial Narrow" panose="020B0606020202030204" pitchFamily="34" charset="0"/>
              </a:rPr>
              <a:t>oder</a:t>
            </a:r>
            <a:r>
              <a:rPr lang="en-US" sz="2400" dirty="0">
                <a:latin typeface="Arial Narrow" panose="020B0606020202030204" pitchFamily="34" charset="0"/>
              </a:rPr>
              <a:t> </a:t>
            </a:r>
            <a:r>
              <a:rPr lang="en-US" sz="2400" dirty="0" err="1">
                <a:latin typeface="Arial Narrow" panose="020B0606020202030204" pitchFamily="34" charset="0"/>
              </a:rPr>
              <a:t>weitersprechen</a:t>
            </a:r>
            <a:r>
              <a:rPr lang="en-US" sz="2400" dirty="0">
                <a:latin typeface="Arial Narrow" panose="020B0606020202030204" pitchFamily="34" charset="0"/>
              </a:rPr>
              <a:t>, </a:t>
            </a:r>
            <a:r>
              <a:rPr lang="en-US" sz="2400" dirty="0" err="1">
                <a:latin typeface="Arial Narrow" panose="020B0606020202030204" pitchFamily="34" charset="0"/>
              </a:rPr>
              <a:t>wenn</a:t>
            </a:r>
            <a:r>
              <a:rPr lang="en-US" sz="2400" dirty="0">
                <a:latin typeface="Arial Narrow" panose="020B0606020202030204" pitchFamily="34" charset="0"/>
              </a:rPr>
              <a:t> das </a:t>
            </a:r>
            <a:r>
              <a:rPr lang="en-US" sz="2400" dirty="0" err="1">
                <a:latin typeface="Arial Narrow" panose="020B0606020202030204" pitchFamily="34" charset="0"/>
              </a:rPr>
              <a:t>Gegenüber</a:t>
            </a:r>
            <a:r>
              <a:rPr lang="en-US" sz="2400" dirty="0">
                <a:latin typeface="Arial Narrow" panose="020B0606020202030204" pitchFamily="34" charset="0"/>
              </a:rPr>
              <a:t> das Interesse </a:t>
            </a:r>
            <a:r>
              <a:rPr lang="en-US" sz="2400" dirty="0" err="1">
                <a:latin typeface="Arial Narrow" panose="020B0606020202030204" pitchFamily="34" charset="0"/>
              </a:rPr>
              <a:t>bereits</a:t>
            </a:r>
            <a:r>
              <a:rPr lang="en-US" sz="2400" dirty="0">
                <a:latin typeface="Arial Narrow" panose="020B0606020202030204" pitchFamily="34" charset="0"/>
              </a:rPr>
              <a:t> </a:t>
            </a:r>
            <a:r>
              <a:rPr lang="en-US" sz="2400" dirty="0" err="1">
                <a:latin typeface="Arial Narrow" panose="020B0606020202030204" pitchFamily="34" charset="0"/>
              </a:rPr>
              <a:t>verloren</a:t>
            </a:r>
            <a:r>
              <a:rPr lang="en-US" sz="2400" dirty="0">
                <a:latin typeface="Arial Narrow" panose="020B0606020202030204" pitchFamily="34" charset="0"/>
              </a:rPr>
              <a:t> hat; </a:t>
            </a:r>
            <a:r>
              <a:rPr lang="en-US" sz="2400" dirty="0" err="1">
                <a:latin typeface="Arial Narrow" panose="020B0606020202030204" pitchFamily="34" charset="0"/>
              </a:rPr>
              <a:t>oder</a:t>
            </a:r>
            <a:r>
              <a:rPr lang="en-US" sz="2400" dirty="0">
                <a:latin typeface="Arial Narrow" panose="020B0606020202030204" pitchFamily="34" charset="0"/>
              </a:rPr>
              <a:t> </a:t>
            </a:r>
            <a:r>
              <a:rPr lang="en-US" sz="2400" dirty="0" err="1">
                <a:latin typeface="Arial Narrow" panose="020B0606020202030204" pitchFamily="34" charset="0"/>
              </a:rPr>
              <a:t>sie</a:t>
            </a:r>
            <a:r>
              <a:rPr lang="en-US" sz="2400" dirty="0">
                <a:latin typeface="Arial Narrow" panose="020B0606020202030204" pitchFamily="34" charset="0"/>
              </a:rPr>
              <a:t> </a:t>
            </a:r>
            <a:r>
              <a:rPr lang="en-US" sz="2400" dirty="0" err="1">
                <a:latin typeface="Arial Narrow" panose="020B0606020202030204" pitchFamily="34" charset="0"/>
              </a:rPr>
              <a:t>unterbrechen</a:t>
            </a:r>
            <a:r>
              <a:rPr lang="en-US" sz="2400" dirty="0">
                <a:latin typeface="Arial Narrow" panose="020B0606020202030204" pitchFamily="34" charset="0"/>
              </a:rPr>
              <a:t> den/die </a:t>
            </a:r>
            <a:r>
              <a:rPr lang="en-US" sz="2400" dirty="0" err="1">
                <a:latin typeface="Arial Narrow" panose="020B0606020202030204" pitchFamily="34" charset="0"/>
              </a:rPr>
              <a:t>Sprechende</a:t>
            </a:r>
            <a:r>
              <a:rPr lang="en-US" sz="2400" dirty="0">
                <a:latin typeface="Arial Narrow" panose="020B0606020202030204" pitchFamily="34" charset="0"/>
              </a:rPr>
              <a:t>/n)</a:t>
            </a:r>
            <a:endParaRPr lang="en-GB" sz="2400" dirty="0">
              <a:latin typeface="Arial Narrow" panose="020B0606020202030204" pitchFamily="34" charset="0"/>
            </a:endParaRPr>
          </a:p>
          <a:p>
            <a:pPr marL="350838" lvl="1" indent="-342900" algn="ctr">
              <a:buClr>
                <a:srgbClr val="650260"/>
              </a:buClr>
              <a:buSzPts val="1400"/>
              <a:buFont typeface="Arial" panose="020B0604020202020204" pitchFamily="34" charset="0"/>
              <a:buChar char="•"/>
              <a:tabLst>
                <a:tab pos="593725" algn="l"/>
              </a:tabLst>
              <a:defRPr/>
            </a:pPr>
            <a:r>
              <a:rPr lang="en-US" sz="2400" dirty="0">
                <a:latin typeface="Arial Narrow" panose="020B0606020202030204" pitchFamily="34" charset="0"/>
              </a:rPr>
              <a:t>den </a:t>
            </a:r>
            <a:r>
              <a:rPr lang="en-US" sz="2400" dirty="0" err="1">
                <a:latin typeface="Arial Narrow" panose="020B0606020202030204" pitchFamily="34" charset="0"/>
              </a:rPr>
              <a:t>Gesichtsausdruck</a:t>
            </a:r>
            <a:r>
              <a:rPr lang="en-US" sz="2400" dirty="0">
                <a:latin typeface="Arial Narrow" panose="020B0606020202030204" pitchFamily="34" charset="0"/>
              </a:rPr>
              <a:t> des </a:t>
            </a:r>
            <a:r>
              <a:rPr lang="en-US" sz="2400" dirty="0" err="1">
                <a:latin typeface="Arial Narrow" panose="020B0606020202030204" pitchFamily="34" charset="0"/>
              </a:rPr>
              <a:t>Gegenübers</a:t>
            </a:r>
            <a:r>
              <a:rPr lang="en-US" sz="2400" dirty="0">
                <a:latin typeface="Arial Narrow" panose="020B0606020202030204" pitchFamily="34" charset="0"/>
              </a:rPr>
              <a:t> </a:t>
            </a:r>
            <a:r>
              <a:rPr lang="en-US" sz="2400" dirty="0" err="1">
                <a:latin typeface="Arial Narrow" panose="020B0606020202030204" pitchFamily="34" charset="0"/>
              </a:rPr>
              <a:t>falsch</a:t>
            </a:r>
            <a:r>
              <a:rPr lang="en-US" sz="2400" dirty="0">
                <a:latin typeface="Arial Narrow" panose="020B0606020202030204" pitchFamily="34" charset="0"/>
              </a:rPr>
              <a:t> </a:t>
            </a:r>
            <a:r>
              <a:rPr lang="en-US" sz="2400" dirty="0" err="1">
                <a:latin typeface="Arial Narrow" panose="020B0606020202030204" pitchFamily="34" charset="0"/>
              </a:rPr>
              <a:t>oder</a:t>
            </a:r>
            <a:r>
              <a:rPr lang="en-US" sz="2400" dirty="0">
                <a:latin typeface="Arial Narrow" panose="020B0606020202030204" pitchFamily="34" charset="0"/>
              </a:rPr>
              <a:t> gar </a:t>
            </a:r>
            <a:r>
              <a:rPr lang="en-US" sz="2400" dirty="0" err="1">
                <a:latin typeface="Arial Narrow" panose="020B0606020202030204" pitchFamily="34" charset="0"/>
              </a:rPr>
              <a:t>nicht</a:t>
            </a:r>
            <a:r>
              <a:rPr lang="en-US" sz="2400" dirty="0">
                <a:latin typeface="Arial Narrow" panose="020B0606020202030204" pitchFamily="34" charset="0"/>
              </a:rPr>
              <a:t> verstehen, </a:t>
            </a:r>
            <a:r>
              <a:rPr lang="en-US" sz="2400" dirty="0" err="1">
                <a:latin typeface="Arial Narrow" panose="020B0606020202030204" pitchFamily="34" charset="0"/>
              </a:rPr>
              <a:t>genauso</a:t>
            </a:r>
            <a:r>
              <a:rPr lang="en-US" sz="2400" dirty="0">
                <a:latin typeface="Arial Narrow" panose="020B0606020202030204" pitchFamily="34" charset="0"/>
              </a:rPr>
              <a:t> </a:t>
            </a:r>
            <a:r>
              <a:rPr lang="en-US" sz="2400" dirty="0" err="1">
                <a:latin typeface="Arial Narrow" panose="020B0606020202030204" pitchFamily="34" charset="0"/>
              </a:rPr>
              <a:t>wie</a:t>
            </a:r>
            <a:r>
              <a:rPr lang="en-US" sz="2400" dirty="0">
                <a:latin typeface="Arial Narrow" panose="020B0606020202030204" pitchFamily="34" charset="0"/>
              </a:rPr>
              <a:t> </a:t>
            </a:r>
            <a:r>
              <a:rPr lang="en-US" sz="2400" dirty="0" err="1">
                <a:latin typeface="Arial Narrow" panose="020B0606020202030204" pitchFamily="34" charset="0"/>
              </a:rPr>
              <a:t>deren</a:t>
            </a:r>
            <a:r>
              <a:rPr lang="en-US" sz="2400" dirty="0">
                <a:latin typeface="Arial Narrow" panose="020B0606020202030204" pitchFamily="34" charset="0"/>
              </a:rPr>
              <a:t> </a:t>
            </a:r>
            <a:r>
              <a:rPr lang="en-US" sz="2400" dirty="0" err="1">
                <a:latin typeface="Arial Narrow" panose="020B0606020202030204" pitchFamily="34" charset="0"/>
              </a:rPr>
              <a:t>Tonfall</a:t>
            </a:r>
            <a:r>
              <a:rPr lang="en-US" sz="2400" dirty="0">
                <a:latin typeface="Arial Narrow" panose="020B0606020202030204" pitchFamily="34" charset="0"/>
              </a:rPr>
              <a:t> </a:t>
            </a:r>
            <a:r>
              <a:rPr lang="en-US" sz="2400" dirty="0" err="1">
                <a:latin typeface="Arial Narrow" panose="020B0606020202030204" pitchFamily="34" charset="0"/>
              </a:rPr>
              <a:t>oder</a:t>
            </a:r>
            <a:r>
              <a:rPr lang="en-US" sz="2400" dirty="0">
                <a:latin typeface="Arial Narrow" panose="020B0606020202030204" pitchFamily="34" charset="0"/>
              </a:rPr>
              <a:t> </a:t>
            </a:r>
            <a:r>
              <a:rPr lang="en-US" sz="2400" dirty="0" err="1">
                <a:latin typeface="Arial Narrow" panose="020B0606020202030204" pitchFamily="34" charset="0"/>
              </a:rPr>
              <a:t>Körpersprache</a:t>
            </a:r>
            <a:endParaRPr lang="en-GB" sz="2400" dirty="0">
              <a:latin typeface="Arial Narrow" panose="020B0606020202030204" pitchFamily="34" charset="0"/>
            </a:endParaRPr>
          </a:p>
          <a:p>
            <a:pPr marL="350838" lvl="1" indent="-342900" algn="ctr">
              <a:spcBef>
                <a:spcPts val="25"/>
              </a:spcBef>
              <a:buClr>
                <a:srgbClr val="650260"/>
              </a:buClr>
              <a:buSzPts val="1400"/>
              <a:buFont typeface="Arial" panose="020B0604020202020204" pitchFamily="34" charset="0"/>
              <a:buChar char="•"/>
              <a:tabLst>
                <a:tab pos="593725" algn="l"/>
              </a:tabLst>
              <a:defRPr/>
            </a:pPr>
            <a:r>
              <a:rPr lang="en-US" sz="2400" dirty="0" err="1">
                <a:latin typeface="Arial Narrow" panose="020B0606020202030204" pitchFamily="34" charset="0"/>
              </a:rPr>
              <a:t>Aufforderungen</a:t>
            </a:r>
            <a:r>
              <a:rPr lang="en-US" sz="2400" dirty="0">
                <a:latin typeface="Arial Narrow" panose="020B0606020202030204" pitchFamily="34" charset="0"/>
              </a:rPr>
              <a:t> </a:t>
            </a:r>
            <a:r>
              <a:rPr lang="en-US" sz="2400" dirty="0" err="1">
                <a:latin typeface="Arial Narrow" panose="020B0606020202030204" pitchFamily="34" charset="0"/>
              </a:rPr>
              <a:t>wörtlich</a:t>
            </a:r>
            <a:r>
              <a:rPr lang="en-US" sz="2400" dirty="0">
                <a:latin typeface="Arial Narrow" panose="020B0606020202030204" pitchFamily="34" charset="0"/>
              </a:rPr>
              <a:t> </a:t>
            </a:r>
            <a:r>
              <a:rPr lang="en-US" sz="2400" dirty="0" err="1">
                <a:latin typeface="Arial Narrow" panose="020B0606020202030204" pitchFamily="34" charset="0"/>
              </a:rPr>
              <a:t>nehmen</a:t>
            </a:r>
            <a:r>
              <a:rPr lang="en-US" sz="2400" dirty="0">
                <a:latin typeface="Arial Narrow" panose="020B0606020202030204" pitchFamily="34" charset="0"/>
              </a:rPr>
              <a:t> </a:t>
            </a:r>
          </a:p>
          <a:p>
            <a:pPr marL="350838" lvl="1" indent="-342900" algn="ctr">
              <a:spcBef>
                <a:spcPts val="25"/>
              </a:spcBef>
              <a:buClr>
                <a:srgbClr val="650260"/>
              </a:buClr>
              <a:buSzPts val="1400"/>
              <a:buFont typeface="Arial" panose="020B0604020202020204" pitchFamily="34" charset="0"/>
              <a:buChar char="•"/>
              <a:tabLst>
                <a:tab pos="593725" algn="l"/>
              </a:tabLst>
              <a:defRPr/>
            </a:pPr>
            <a:r>
              <a:rPr lang="en-US" sz="2400" dirty="0" err="1">
                <a:latin typeface="Arial Narrow" panose="020B0606020202030204" pitchFamily="34" charset="0"/>
              </a:rPr>
              <a:t>Abrupte</a:t>
            </a:r>
            <a:r>
              <a:rPr lang="en-US" sz="2400" dirty="0">
                <a:latin typeface="Arial Narrow" panose="020B0606020202030204" pitchFamily="34" charset="0"/>
              </a:rPr>
              <a:t> und/</a:t>
            </a:r>
            <a:r>
              <a:rPr lang="en-US" sz="2400" dirty="0" err="1">
                <a:latin typeface="Arial Narrow" panose="020B0606020202030204" pitchFamily="34" charset="0"/>
              </a:rPr>
              <a:t>oder</a:t>
            </a:r>
            <a:r>
              <a:rPr lang="en-US" sz="2400" dirty="0">
                <a:latin typeface="Arial Narrow" panose="020B0606020202030204" pitchFamily="34" charset="0"/>
              </a:rPr>
              <a:t> “</a:t>
            </a:r>
            <a:r>
              <a:rPr lang="en-US" sz="2400" dirty="0" err="1">
                <a:latin typeface="Arial Narrow" panose="020B0606020202030204" pitchFamily="34" charset="0"/>
              </a:rPr>
              <a:t>unpassende</a:t>
            </a:r>
            <a:r>
              <a:rPr lang="en-US" sz="2400" dirty="0">
                <a:latin typeface="Arial Narrow" panose="020B0606020202030204" pitchFamily="34" charset="0"/>
              </a:rPr>
              <a:t>” </a:t>
            </a:r>
            <a:r>
              <a:rPr lang="en-US" sz="2400" dirty="0" err="1">
                <a:latin typeface="Arial Narrow" panose="020B0606020202030204" pitchFamily="34" charset="0"/>
              </a:rPr>
              <a:t>Kommentare</a:t>
            </a:r>
            <a:r>
              <a:rPr lang="en-US" sz="2400" dirty="0">
                <a:latin typeface="Arial Narrow" panose="020B0606020202030204" pitchFamily="34" charset="0"/>
              </a:rPr>
              <a:t> von </a:t>
            </a:r>
            <a:r>
              <a:rPr lang="en-US" sz="2400" dirty="0" err="1">
                <a:latin typeface="Arial Narrow" panose="020B0606020202030204" pitchFamily="34" charset="0"/>
              </a:rPr>
              <a:t>sich</a:t>
            </a:r>
            <a:r>
              <a:rPr lang="en-US" sz="2400" dirty="0">
                <a:latin typeface="Arial Narrow" panose="020B0606020202030204" pitchFamily="34" charset="0"/>
              </a:rPr>
              <a:t> </a:t>
            </a:r>
            <a:r>
              <a:rPr lang="en-US" sz="2400" dirty="0" err="1">
                <a:latin typeface="Arial Narrow" panose="020B0606020202030204" pitchFamily="34" charset="0"/>
              </a:rPr>
              <a:t>geben</a:t>
            </a:r>
            <a:r>
              <a:rPr lang="en-US" sz="2400" dirty="0">
                <a:latin typeface="Arial Narrow" panose="020B0606020202030204" pitchFamily="34" charset="0"/>
              </a:rPr>
              <a:t>.</a:t>
            </a:r>
            <a:endParaRPr lang="en-GB" sz="2400" dirty="0">
              <a:latin typeface="Arial Narrow" panose="020B0606020202030204" pitchFamily="34" charset="0"/>
            </a:endParaRPr>
          </a:p>
          <a:p>
            <a:pPr marL="350838" lvl="1" indent="-342900" algn="ctr">
              <a:spcBef>
                <a:spcPts val="25"/>
              </a:spcBef>
              <a:buClr>
                <a:srgbClr val="650260"/>
              </a:buClr>
              <a:buSzPts val="1400"/>
              <a:buFont typeface="Arial" panose="020B0604020202020204" pitchFamily="34" charset="0"/>
              <a:buChar char="•"/>
              <a:tabLst>
                <a:tab pos="593725" algn="l"/>
              </a:tabLst>
              <a:defRPr/>
            </a:pPr>
            <a:r>
              <a:rPr lang="en-US" sz="2400" dirty="0">
                <a:latin typeface="Arial Narrow" panose="020B0606020202030204" pitchFamily="34" charset="0"/>
              </a:rPr>
              <a:t>Es </a:t>
            </a:r>
            <a:r>
              <a:rPr lang="en-US" sz="2400" dirty="0" err="1">
                <a:latin typeface="Arial Narrow" panose="020B0606020202030204" pitchFamily="34" charset="0"/>
              </a:rPr>
              <a:t>schwierig</a:t>
            </a:r>
            <a:r>
              <a:rPr lang="en-US" sz="2400" dirty="0">
                <a:latin typeface="Arial Narrow" panose="020B0606020202030204" pitchFamily="34" charset="0"/>
              </a:rPr>
              <a:t> </a:t>
            </a:r>
            <a:r>
              <a:rPr lang="en-US" sz="2400" dirty="0" err="1">
                <a:latin typeface="Arial Narrow" panose="020B0606020202030204" pitchFamily="34" charset="0"/>
              </a:rPr>
              <a:t>finden</a:t>
            </a:r>
            <a:r>
              <a:rPr lang="en-US" sz="2400" dirty="0">
                <a:latin typeface="Arial Narrow" panose="020B0606020202030204" pitchFamily="34" charset="0"/>
              </a:rPr>
              <a:t>, </a:t>
            </a:r>
            <a:r>
              <a:rPr lang="en-US" sz="2400" dirty="0" err="1">
                <a:latin typeface="Arial Narrow" panose="020B0606020202030204" pitchFamily="34" charset="0"/>
              </a:rPr>
              <a:t>Zwischentöne</a:t>
            </a:r>
            <a:r>
              <a:rPr lang="en-US" sz="2400" dirty="0">
                <a:latin typeface="Arial Narrow" panose="020B0606020202030204" pitchFamily="34" charset="0"/>
              </a:rPr>
              <a:t>, </a:t>
            </a:r>
            <a:r>
              <a:rPr lang="en-US" sz="2400" dirty="0" err="1">
                <a:latin typeface="Arial Narrow" panose="020B0606020202030204" pitchFamily="34" charset="0"/>
              </a:rPr>
              <a:t>Ironie</a:t>
            </a:r>
            <a:r>
              <a:rPr lang="en-US" sz="2400" dirty="0">
                <a:latin typeface="Arial Narrow" panose="020B0606020202030204" pitchFamily="34" charset="0"/>
              </a:rPr>
              <a:t> und </a:t>
            </a:r>
            <a:r>
              <a:rPr lang="en-US" sz="2400" dirty="0" err="1">
                <a:latin typeface="Arial Narrow" panose="020B0606020202030204" pitchFamily="34" charset="0"/>
              </a:rPr>
              <a:t>oder</a:t>
            </a:r>
            <a:r>
              <a:rPr lang="en-US" sz="2400" dirty="0">
                <a:latin typeface="Arial Narrow" panose="020B0606020202030204" pitchFamily="34" charset="0"/>
              </a:rPr>
              <a:t> </a:t>
            </a:r>
            <a:r>
              <a:rPr lang="en-US" sz="2400" dirty="0" err="1">
                <a:latin typeface="Arial Narrow" panose="020B0606020202030204" pitchFamily="34" charset="0"/>
              </a:rPr>
              <a:t>Übertreibungen</a:t>
            </a:r>
            <a:r>
              <a:rPr lang="en-US" sz="2400" dirty="0">
                <a:latin typeface="Arial Narrow" panose="020B0606020202030204" pitchFamily="34" charset="0"/>
              </a:rPr>
              <a:t> </a:t>
            </a:r>
            <a:r>
              <a:rPr lang="en-US" sz="2400" dirty="0" err="1">
                <a:latin typeface="Arial Narrow" panose="020B0606020202030204" pitchFamily="34" charset="0"/>
              </a:rPr>
              <a:t>o.Ä</a:t>
            </a:r>
            <a:r>
              <a:rPr lang="en-US" sz="2400" dirty="0">
                <a:latin typeface="Arial Narrow" panose="020B0606020202030204" pitchFamily="34" charset="0"/>
              </a:rPr>
              <a:t>. </a:t>
            </a:r>
            <a:r>
              <a:rPr lang="en-US" sz="2400" dirty="0" err="1">
                <a:latin typeface="Arial Narrow" panose="020B0606020202030204" pitchFamily="34" charset="0"/>
              </a:rPr>
              <a:t>zu</a:t>
            </a:r>
            <a:r>
              <a:rPr lang="en-US" sz="2400" dirty="0">
                <a:latin typeface="Arial Narrow" panose="020B0606020202030204" pitchFamily="34" charset="0"/>
              </a:rPr>
              <a:t> verstehen</a:t>
            </a:r>
            <a:endParaRPr lang="en-GB" sz="2400" dirty="0">
              <a:latin typeface="Arial Narrow" panose="020B0606020202030204" pitchFamily="34" charset="0"/>
            </a:endParaRPr>
          </a:p>
          <a:p>
            <a:pPr marL="350838" lvl="1" indent="-342900" algn="ctr">
              <a:spcBef>
                <a:spcPts val="25"/>
              </a:spcBef>
              <a:buClr>
                <a:srgbClr val="650260"/>
              </a:buClr>
              <a:buSzPts val="1400"/>
              <a:buFont typeface="Arial" panose="020B0604020202020204" pitchFamily="34" charset="0"/>
              <a:buChar char="•"/>
              <a:tabLst>
                <a:tab pos="593725" algn="l"/>
              </a:tabLst>
              <a:defRPr/>
            </a:pPr>
            <a:r>
              <a:rPr lang="en-US" sz="2400" dirty="0">
                <a:latin typeface="Arial Narrow" panose="020B0606020202030204" pitchFamily="34" charset="0"/>
              </a:rPr>
              <a:t>Und </a:t>
            </a:r>
            <a:r>
              <a:rPr lang="en-US" sz="2400" dirty="0" err="1">
                <a:latin typeface="Arial Narrow" panose="020B0606020202030204" pitchFamily="34" charset="0"/>
              </a:rPr>
              <a:t>selbst</a:t>
            </a:r>
            <a:r>
              <a:rPr lang="en-US" sz="2400" dirty="0">
                <a:latin typeface="Arial Narrow" panose="020B0606020202030204" pitchFamily="34" charset="0"/>
              </a:rPr>
              <a:t> </a:t>
            </a:r>
            <a:r>
              <a:rPr lang="en-US" sz="2400" dirty="0" err="1">
                <a:latin typeface="Arial Narrow" panose="020B0606020202030204" pitchFamily="34" charset="0"/>
              </a:rPr>
              <a:t>eine</a:t>
            </a:r>
            <a:r>
              <a:rPr lang="en-US" sz="2400" dirty="0">
                <a:latin typeface="Arial Narrow" panose="020B0606020202030204" pitchFamily="34" charset="0"/>
              </a:rPr>
              <a:t> </a:t>
            </a:r>
            <a:r>
              <a:rPr lang="en-US" sz="2400" dirty="0" err="1">
                <a:latin typeface="Arial Narrow" panose="020B0606020202030204" pitchFamily="34" charset="0"/>
              </a:rPr>
              <a:t>Sprache</a:t>
            </a:r>
            <a:r>
              <a:rPr lang="en-US" sz="2400" dirty="0">
                <a:latin typeface="Arial Narrow" panose="020B0606020202030204" pitchFamily="34" charset="0"/>
              </a:rPr>
              <a:t> </a:t>
            </a:r>
            <a:r>
              <a:rPr lang="en-US" sz="2400" dirty="0" err="1">
                <a:latin typeface="Arial Narrow" panose="020B0606020202030204" pitchFamily="34" charset="0"/>
              </a:rPr>
              <a:t>verwenden</a:t>
            </a:r>
            <a:r>
              <a:rPr lang="en-US" sz="2400" dirty="0">
                <a:latin typeface="Arial Narrow" panose="020B0606020202030204" pitchFamily="34" charset="0"/>
              </a:rPr>
              <a:t>, die </a:t>
            </a:r>
            <a:r>
              <a:rPr lang="en-US" sz="2400" dirty="0" err="1">
                <a:latin typeface="Arial Narrow" panose="020B0606020202030204" pitchFamily="34" charset="0"/>
              </a:rPr>
              <a:t>sehr</a:t>
            </a:r>
            <a:r>
              <a:rPr lang="en-US" sz="2400" dirty="0">
                <a:latin typeface="Arial Narrow" panose="020B0606020202030204" pitchFamily="34" charset="0"/>
              </a:rPr>
              <a:t> formal und/</a:t>
            </a:r>
            <a:r>
              <a:rPr lang="en-US" sz="2400" dirty="0" err="1">
                <a:latin typeface="Arial Narrow" panose="020B0606020202030204" pitchFamily="34" charset="0"/>
              </a:rPr>
              <a:t>oder</a:t>
            </a:r>
            <a:r>
              <a:rPr lang="en-US" sz="2400" dirty="0">
                <a:latin typeface="Arial Narrow" panose="020B0606020202030204" pitchFamily="34" charset="0"/>
              </a:rPr>
              <a:t> </a:t>
            </a:r>
            <a:r>
              <a:rPr lang="en-US" sz="2400" dirty="0" err="1">
                <a:latin typeface="Arial Narrow" panose="020B0606020202030204" pitchFamily="34" charset="0"/>
              </a:rPr>
              <a:t>gestelzt</a:t>
            </a:r>
            <a:r>
              <a:rPr lang="en-US" sz="2400" dirty="0">
                <a:latin typeface="Arial Narrow" panose="020B0606020202030204" pitchFamily="34" charset="0"/>
              </a:rPr>
              <a:t> </a:t>
            </a:r>
            <a:r>
              <a:rPr lang="en-US" sz="2400" dirty="0" err="1">
                <a:latin typeface="Arial Narrow" panose="020B0606020202030204" pitchFamily="34" charset="0"/>
              </a:rPr>
              <a:t>wirken</a:t>
            </a:r>
            <a:r>
              <a:rPr lang="en-US" sz="2400" dirty="0">
                <a:latin typeface="Arial Narrow" panose="020B0606020202030204" pitchFamily="34" charset="0"/>
              </a:rPr>
              <a:t> </a:t>
            </a:r>
            <a:r>
              <a:rPr lang="en-US" sz="2400" dirty="0" err="1">
                <a:latin typeface="Arial Narrow" panose="020B0606020202030204" pitchFamily="34" charset="0"/>
              </a:rPr>
              <a:t>kann</a:t>
            </a:r>
            <a:endParaRPr lang="en-GB" sz="2400" dirty="0">
              <a:latin typeface="Arial Narrow" panose="020B0606020202030204" pitchFamily="34" charset="0"/>
            </a:endParaRPr>
          </a:p>
        </p:txBody>
      </p:sp>
    </p:spTree>
    <p:extLst>
      <p:ext uri="{BB962C8B-B14F-4D97-AF65-F5344CB8AC3E}">
        <p14:creationId xmlns:p14="http://schemas.microsoft.com/office/powerpoint/2010/main" val="9661813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41</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449580" marR="16510" algn="ctr">
              <a:lnSpc>
                <a:spcPct val="122000"/>
              </a:lnSpc>
              <a:spcBef>
                <a:spcPts val="665"/>
              </a:spcBef>
              <a:defRPr/>
            </a:pPr>
            <a:r>
              <a:rPr lang="en-US" sz="2000" dirty="0">
                <a:latin typeface="Arial Narrow" panose="020B0606020202030204" pitchFamily="34" charset="0"/>
              </a:rPr>
              <a:t>Manche Menschen </a:t>
            </a:r>
            <a:r>
              <a:rPr lang="en-US" sz="2000" dirty="0" err="1">
                <a:latin typeface="Arial Narrow" panose="020B0606020202030204" pitchFamily="34" charset="0"/>
              </a:rPr>
              <a:t>mit</a:t>
            </a:r>
            <a:r>
              <a:rPr lang="en-US" sz="2000" dirty="0">
                <a:latin typeface="Arial Narrow" panose="020B0606020202030204" pitchFamily="34" charset="0"/>
              </a:rPr>
              <a:t> ASS </a:t>
            </a:r>
            <a:r>
              <a:rPr lang="en-US" sz="2000" dirty="0" err="1">
                <a:latin typeface="Arial Narrow" panose="020B0606020202030204" pitchFamily="34" charset="0"/>
              </a:rPr>
              <a:t>sind</a:t>
            </a:r>
            <a:r>
              <a:rPr lang="en-US" sz="2000" dirty="0">
                <a:latin typeface="Arial Narrow" panose="020B0606020202030204" pitchFamily="34" charset="0"/>
              </a:rPr>
              <a:t> </a:t>
            </a:r>
            <a:r>
              <a:rPr lang="en-US" sz="2000" dirty="0" err="1">
                <a:latin typeface="Arial Narrow" panose="020B0606020202030204" pitchFamily="34" charset="0"/>
              </a:rPr>
              <a:t>überaus</a:t>
            </a:r>
            <a:r>
              <a:rPr lang="en-US" sz="2000" dirty="0">
                <a:latin typeface="Arial Narrow" panose="020B0606020202030204" pitchFamily="34" charset="0"/>
              </a:rPr>
              <a:t> </a:t>
            </a:r>
            <a:r>
              <a:rPr lang="en-US" sz="2000" dirty="0" err="1">
                <a:latin typeface="Arial Narrow" panose="020B0606020202030204" pitchFamily="34" charset="0"/>
              </a:rPr>
              <a:t>redselig</a:t>
            </a:r>
            <a:r>
              <a:rPr lang="en-US" sz="2000" dirty="0">
                <a:latin typeface="Arial Narrow" panose="020B0606020202030204" pitchFamily="34" charset="0"/>
              </a:rPr>
              <a:t>. </a:t>
            </a:r>
            <a:r>
              <a:rPr lang="en-US" sz="2000" dirty="0" err="1">
                <a:latin typeface="Arial Narrow" panose="020B0606020202030204" pitchFamily="34" charset="0"/>
              </a:rPr>
              <a:t>Andere</a:t>
            </a:r>
            <a:r>
              <a:rPr lang="en-US" sz="2000" dirty="0">
                <a:latin typeface="Arial Narrow" panose="020B0606020202030204" pitchFamily="34" charset="0"/>
              </a:rPr>
              <a:t> </a:t>
            </a:r>
            <a:r>
              <a:rPr lang="en-US" sz="2000" dirty="0" err="1">
                <a:latin typeface="Arial Narrow" panose="020B0606020202030204" pitchFamily="34" charset="0"/>
              </a:rPr>
              <a:t>wiederum</a:t>
            </a:r>
            <a:r>
              <a:rPr lang="en-US" sz="2000" dirty="0">
                <a:latin typeface="Arial Narrow" panose="020B0606020202030204" pitchFamily="34" charset="0"/>
              </a:rPr>
              <a:t> </a:t>
            </a:r>
            <a:r>
              <a:rPr lang="en-US" sz="2000" dirty="0" err="1">
                <a:latin typeface="Arial Narrow" panose="020B0606020202030204" pitchFamily="34" charset="0"/>
              </a:rPr>
              <a:t>sehr</a:t>
            </a:r>
            <a:r>
              <a:rPr lang="en-US" sz="2000" dirty="0">
                <a:latin typeface="Arial Narrow" panose="020B0606020202030204" pitchFamily="34" charset="0"/>
              </a:rPr>
              <a:t> </a:t>
            </a:r>
            <a:r>
              <a:rPr lang="en-US" sz="2000" dirty="0" err="1">
                <a:latin typeface="Arial Narrow" panose="020B0606020202030204" pitchFamily="34" charset="0"/>
              </a:rPr>
              <a:t>schweigsam</a:t>
            </a:r>
            <a:r>
              <a:rPr lang="en-US" sz="2000" dirty="0">
                <a:latin typeface="Arial Narrow" panose="020B0606020202030204" pitchFamily="34" charset="0"/>
              </a:rPr>
              <a:t>. </a:t>
            </a:r>
            <a:r>
              <a:rPr lang="en-US" sz="2000" dirty="0" err="1">
                <a:latin typeface="Arial Narrow" panose="020B0606020202030204" pitchFamily="34" charset="0"/>
              </a:rPr>
              <a:t>Klient</a:t>
            </a:r>
            <a:r>
              <a:rPr lang="en-US" sz="2000" dirty="0">
                <a:latin typeface="Arial Narrow" panose="020B0606020202030204" pitchFamily="34" charset="0"/>
              </a:rPr>
              <a:t>*</a:t>
            </a:r>
            <a:r>
              <a:rPr lang="en-US" sz="2000" dirty="0" err="1">
                <a:latin typeface="Arial Narrow" panose="020B0606020202030204" pitchFamily="34" charset="0"/>
              </a:rPr>
              <a:t>innen</a:t>
            </a:r>
            <a:r>
              <a:rPr lang="en-US" sz="2000" dirty="0">
                <a:latin typeface="Arial Narrow" panose="020B0606020202030204" pitchFamily="34" charset="0"/>
              </a:rPr>
              <a:t> der </a:t>
            </a:r>
            <a:r>
              <a:rPr lang="en-US" sz="2000" dirty="0" err="1">
                <a:latin typeface="Arial Narrow" panose="020B0606020202030204" pitchFamily="34" charset="0"/>
              </a:rPr>
              <a:t>zweiten</a:t>
            </a:r>
            <a:r>
              <a:rPr lang="en-US" sz="2000" dirty="0">
                <a:latin typeface="Arial Narrow" panose="020B0606020202030204" pitchFamily="34" charset="0"/>
              </a:rPr>
              <a:t> Art </a:t>
            </a:r>
            <a:r>
              <a:rPr lang="en-US" sz="2000" dirty="0" err="1">
                <a:latin typeface="Arial Narrow" panose="020B0606020202030204" pitchFamily="34" charset="0"/>
              </a:rPr>
              <a:t>haben</a:t>
            </a:r>
            <a:r>
              <a:rPr lang="en-US" sz="2000" dirty="0">
                <a:latin typeface="Arial Narrow" panose="020B0606020202030204" pitchFamily="34" charset="0"/>
              </a:rPr>
              <a:t> </a:t>
            </a:r>
            <a:r>
              <a:rPr lang="en-US" sz="2000" dirty="0" err="1">
                <a:latin typeface="Arial Narrow" panose="020B0606020202030204" pitchFamily="34" charset="0"/>
              </a:rPr>
              <a:t>möglicherweise</a:t>
            </a:r>
            <a:r>
              <a:rPr lang="en-US" sz="2000" dirty="0">
                <a:latin typeface="Arial Narrow" panose="020B0606020202030204" pitchFamily="34" charset="0"/>
              </a:rPr>
              <a:t> </a:t>
            </a:r>
            <a:r>
              <a:rPr lang="en-US" sz="2000" dirty="0" err="1">
                <a:latin typeface="Arial Narrow" panose="020B0606020202030204" pitchFamily="34" charset="0"/>
              </a:rPr>
              <a:t>wenig</a:t>
            </a:r>
            <a:r>
              <a:rPr lang="en-US" sz="2000" dirty="0">
                <a:latin typeface="Arial Narrow" panose="020B0606020202030204" pitchFamily="34" charset="0"/>
              </a:rPr>
              <a:t> </a:t>
            </a:r>
            <a:r>
              <a:rPr lang="en-US" sz="2000" dirty="0" err="1">
                <a:latin typeface="Arial Narrow" panose="020B0606020202030204" pitchFamily="34" charset="0"/>
              </a:rPr>
              <a:t>Selbstvertrauen</a:t>
            </a:r>
            <a:r>
              <a:rPr lang="en-US" sz="2000" dirty="0">
                <a:latin typeface="Arial Narrow" panose="020B0606020202030204" pitchFamily="34" charset="0"/>
              </a:rPr>
              <a:t> und/</a:t>
            </a:r>
            <a:r>
              <a:rPr lang="en-US" sz="2000" dirty="0" err="1">
                <a:latin typeface="Arial Narrow" panose="020B0606020202030204" pitchFamily="34" charset="0"/>
              </a:rPr>
              <a:t>oder</a:t>
            </a:r>
            <a:r>
              <a:rPr lang="en-US" sz="2000" dirty="0">
                <a:latin typeface="Arial Narrow" panose="020B0606020202030204" pitchFamily="34" charset="0"/>
              </a:rPr>
              <a:t> </a:t>
            </a:r>
            <a:r>
              <a:rPr lang="en-US" sz="2000" dirty="0" err="1">
                <a:latin typeface="Arial Narrow" panose="020B0606020202030204" pitchFamily="34" charset="0"/>
              </a:rPr>
              <a:t>Zutrauen</a:t>
            </a:r>
            <a:r>
              <a:rPr lang="en-US" sz="2000" dirty="0">
                <a:latin typeface="Arial Narrow" panose="020B0606020202030204" pitchFamily="34" charset="0"/>
              </a:rPr>
              <a:t> in die </a:t>
            </a:r>
            <a:r>
              <a:rPr lang="en-US" sz="2000" dirty="0" err="1">
                <a:latin typeface="Arial Narrow" panose="020B0606020202030204" pitchFamily="34" charset="0"/>
              </a:rPr>
              <a:t>eigenen</a:t>
            </a:r>
            <a:r>
              <a:rPr lang="en-US" sz="2000" dirty="0">
                <a:latin typeface="Arial Narrow" panose="020B0606020202030204" pitchFamily="34" charset="0"/>
              </a:rPr>
              <a:t> </a:t>
            </a:r>
            <a:r>
              <a:rPr lang="en-US" sz="2000" dirty="0" err="1">
                <a:latin typeface="Arial Narrow" panose="020B0606020202030204" pitchFamily="34" charset="0"/>
              </a:rPr>
              <a:t>kommunikativen</a:t>
            </a:r>
            <a:r>
              <a:rPr lang="en-US" sz="2000" dirty="0">
                <a:latin typeface="Arial Narrow" panose="020B0606020202030204" pitchFamily="34" charset="0"/>
              </a:rPr>
              <a:t> </a:t>
            </a:r>
            <a:r>
              <a:rPr lang="en-US" sz="2000" dirty="0" err="1">
                <a:latin typeface="Arial Narrow" panose="020B0606020202030204" pitchFamily="34" charset="0"/>
              </a:rPr>
              <a:t>Fähigkeiten</a:t>
            </a:r>
            <a:r>
              <a:rPr lang="en-US" sz="2000" dirty="0">
                <a:latin typeface="Arial Narrow" panose="020B0606020202030204" pitchFamily="34" charset="0"/>
              </a:rPr>
              <a:t>. Oder </a:t>
            </a:r>
            <a:r>
              <a:rPr lang="en-US" sz="2000" dirty="0" err="1">
                <a:latin typeface="Arial Narrow" panose="020B0606020202030204" pitchFamily="34" charset="0"/>
              </a:rPr>
              <a:t>sie</a:t>
            </a:r>
            <a:r>
              <a:rPr lang="en-US" sz="2000" dirty="0">
                <a:latin typeface="Arial Narrow" panose="020B0606020202030204" pitchFamily="34" charset="0"/>
              </a:rPr>
              <a:t> tun </a:t>
            </a:r>
            <a:r>
              <a:rPr lang="en-US" sz="2000" dirty="0" err="1">
                <a:latin typeface="Arial Narrow" panose="020B0606020202030204" pitchFamily="34" charset="0"/>
              </a:rPr>
              <a:t>sich</a:t>
            </a:r>
            <a:r>
              <a:rPr lang="en-US" sz="2000" dirty="0">
                <a:latin typeface="Arial Narrow" panose="020B0606020202030204" pitchFamily="34" charset="0"/>
              </a:rPr>
              <a:t> </a:t>
            </a:r>
            <a:r>
              <a:rPr lang="en-US" sz="2000" dirty="0" err="1">
                <a:latin typeface="Arial Narrow" panose="020B0606020202030204" pitchFamily="34" charset="0"/>
              </a:rPr>
              <a:t>einfach</a:t>
            </a:r>
            <a:r>
              <a:rPr lang="en-US" sz="2000" dirty="0">
                <a:latin typeface="Arial Narrow" panose="020B0606020202030204" pitchFamily="34" charset="0"/>
              </a:rPr>
              <a:t> </a:t>
            </a:r>
            <a:r>
              <a:rPr lang="en-US" sz="2000" dirty="0" err="1">
                <a:latin typeface="Arial Narrow" panose="020B0606020202030204" pitchFamily="34" charset="0"/>
              </a:rPr>
              <a:t>schwer</a:t>
            </a:r>
            <a:r>
              <a:rPr lang="en-US" sz="2000" dirty="0">
                <a:latin typeface="Arial Narrow" panose="020B0606020202030204" pitchFamily="34" charset="0"/>
              </a:rPr>
              <a:t> </a:t>
            </a:r>
            <a:r>
              <a:rPr lang="en-US" sz="2000" dirty="0" err="1">
                <a:latin typeface="Arial Narrow" panose="020B0606020202030204" pitchFamily="34" charset="0"/>
              </a:rPr>
              <a:t>damit</a:t>
            </a:r>
            <a:r>
              <a:rPr lang="en-US" sz="2000" dirty="0">
                <a:latin typeface="Arial Narrow" panose="020B0606020202030204" pitchFamily="34" charset="0"/>
              </a:rPr>
              <a:t>, dem </a:t>
            </a:r>
            <a:r>
              <a:rPr lang="en-US" sz="2000" dirty="0" err="1">
                <a:latin typeface="Arial Narrow" panose="020B0606020202030204" pitchFamily="34" charset="0"/>
              </a:rPr>
              <a:t>inhaltlichen</a:t>
            </a:r>
            <a:r>
              <a:rPr lang="en-US" sz="2000" dirty="0">
                <a:latin typeface="Arial Narrow" panose="020B0606020202030204" pitchFamily="34" charset="0"/>
              </a:rPr>
              <a:t> </a:t>
            </a:r>
            <a:r>
              <a:rPr lang="en-US" sz="2000" dirty="0" err="1">
                <a:latin typeface="Arial Narrow" panose="020B0606020202030204" pitchFamily="34" charset="0"/>
              </a:rPr>
              <a:t>Geschehen</a:t>
            </a:r>
            <a:r>
              <a:rPr lang="en-US" sz="2000" dirty="0">
                <a:latin typeface="Arial Narrow" panose="020B0606020202030204" pitchFamily="34" charset="0"/>
              </a:rPr>
              <a:t> </a:t>
            </a:r>
            <a:r>
              <a:rPr lang="en-US" sz="2000" dirty="0" err="1">
                <a:latin typeface="Arial Narrow" panose="020B0606020202030204" pitchFamily="34" charset="0"/>
              </a:rPr>
              <a:t>zu</a:t>
            </a:r>
            <a:r>
              <a:rPr lang="en-US" sz="2000" dirty="0">
                <a:latin typeface="Arial Narrow" panose="020B0606020202030204" pitchFamily="34" charset="0"/>
              </a:rPr>
              <a:t> </a:t>
            </a:r>
            <a:r>
              <a:rPr lang="en-US" sz="2000" dirty="0" err="1">
                <a:latin typeface="Arial Narrow" panose="020B0606020202030204" pitchFamily="34" charset="0"/>
              </a:rPr>
              <a:t>folgen</a:t>
            </a:r>
            <a:r>
              <a:rPr lang="en-US" sz="2000" dirty="0">
                <a:latin typeface="Arial Narrow" panose="020B0606020202030204" pitchFamily="34" charset="0"/>
              </a:rPr>
              <a:t> und </a:t>
            </a:r>
            <a:r>
              <a:rPr lang="en-US" sz="2000" dirty="0" err="1">
                <a:latin typeface="Arial Narrow" panose="020B0606020202030204" pitchFamily="34" charset="0"/>
              </a:rPr>
              <a:t>wissen</a:t>
            </a:r>
            <a:r>
              <a:rPr lang="en-US" sz="2000" dirty="0">
                <a:latin typeface="Arial Narrow" panose="020B0606020202030204" pitchFamily="34" charset="0"/>
              </a:rPr>
              <a:t> von </a:t>
            </a:r>
            <a:r>
              <a:rPr lang="en-US" sz="2000" dirty="0" err="1">
                <a:latin typeface="Arial Narrow" panose="020B0606020202030204" pitchFamily="34" charset="0"/>
              </a:rPr>
              <a:t>daher</a:t>
            </a:r>
            <a:r>
              <a:rPr lang="en-US" sz="2000" dirty="0">
                <a:latin typeface="Arial Narrow" panose="020B0606020202030204" pitchFamily="34" charset="0"/>
              </a:rPr>
              <a:t> </a:t>
            </a:r>
            <a:r>
              <a:rPr lang="en-US" sz="2000" dirty="0" err="1">
                <a:latin typeface="Arial Narrow" panose="020B0606020202030204" pitchFamily="34" charset="0"/>
              </a:rPr>
              <a:t>kaum</a:t>
            </a:r>
            <a:r>
              <a:rPr lang="en-US" sz="2000" dirty="0">
                <a:latin typeface="Arial Narrow" panose="020B0606020202030204" pitchFamily="34" charset="0"/>
              </a:rPr>
              <a:t> </a:t>
            </a:r>
            <a:r>
              <a:rPr lang="en-US" sz="2000" dirty="0" err="1">
                <a:latin typeface="Arial Narrow" panose="020B0606020202030204" pitchFamily="34" charset="0"/>
              </a:rPr>
              <a:t>zu</a:t>
            </a:r>
            <a:r>
              <a:rPr lang="en-US" sz="2000" dirty="0">
                <a:latin typeface="Arial Narrow" panose="020B0606020202030204" pitchFamily="34" charset="0"/>
              </a:rPr>
              <a:t> </a:t>
            </a:r>
            <a:r>
              <a:rPr lang="en-US" sz="2000" dirty="0" err="1">
                <a:latin typeface="Arial Narrow" panose="020B0606020202030204" pitchFamily="34" charset="0"/>
              </a:rPr>
              <a:t>antworten</a:t>
            </a:r>
            <a:r>
              <a:rPr lang="en-US" sz="2000" dirty="0">
                <a:latin typeface="Arial Narrow" panose="020B0606020202030204" pitchFamily="34" charset="0"/>
              </a:rPr>
              <a:t>. </a:t>
            </a:r>
          </a:p>
          <a:p>
            <a:pPr marL="449580" marR="16510" algn="ctr">
              <a:lnSpc>
                <a:spcPct val="122000"/>
              </a:lnSpc>
              <a:spcBef>
                <a:spcPts val="665"/>
              </a:spcBef>
              <a:defRPr/>
            </a:pPr>
            <a:r>
              <a:rPr lang="en-US" sz="2000" dirty="0" err="1">
                <a:latin typeface="Arial Narrow" panose="020B0606020202030204" pitchFamily="34" charset="0"/>
              </a:rPr>
              <a:t>Redselige</a:t>
            </a:r>
            <a:r>
              <a:rPr lang="en-US" sz="2000" dirty="0">
                <a:latin typeface="Arial Narrow" panose="020B0606020202030204" pitchFamily="34" charset="0"/>
              </a:rPr>
              <a:t> Menschen </a:t>
            </a:r>
            <a:r>
              <a:rPr lang="en-US" sz="2000" dirty="0" err="1">
                <a:latin typeface="Arial Narrow" panose="020B0606020202030204" pitchFamily="34" charset="0"/>
              </a:rPr>
              <a:t>erscheinen</a:t>
            </a:r>
            <a:r>
              <a:rPr lang="en-US" sz="2000" dirty="0">
                <a:latin typeface="Arial Narrow" panose="020B0606020202030204" pitchFamily="34" charset="0"/>
              </a:rPr>
              <a:t> da auf den </a:t>
            </a:r>
            <a:r>
              <a:rPr lang="en-US" sz="2000" dirty="0" err="1">
                <a:latin typeface="Arial Narrow" panose="020B0606020202030204" pitchFamily="34" charset="0"/>
              </a:rPr>
              <a:t>ersten</a:t>
            </a:r>
            <a:r>
              <a:rPr lang="en-US" sz="2000" dirty="0">
                <a:latin typeface="Arial Narrow" panose="020B0606020202030204" pitchFamily="34" charset="0"/>
              </a:rPr>
              <a:t> </a:t>
            </a:r>
            <a:r>
              <a:rPr lang="en-US" sz="2000" dirty="0" err="1">
                <a:latin typeface="Arial Narrow" panose="020B0606020202030204" pitchFamily="34" charset="0"/>
              </a:rPr>
              <a:t>Blick</a:t>
            </a:r>
            <a:r>
              <a:rPr lang="en-US" sz="2000" dirty="0">
                <a:latin typeface="Arial Narrow" panose="020B0606020202030204" pitchFamily="34" charset="0"/>
              </a:rPr>
              <a:t> </a:t>
            </a:r>
            <a:r>
              <a:rPr lang="en-US" sz="2000" dirty="0" err="1">
                <a:latin typeface="Arial Narrow" panose="020B0606020202030204" pitchFamily="34" charset="0"/>
              </a:rPr>
              <a:t>viel</a:t>
            </a:r>
            <a:r>
              <a:rPr lang="en-US" sz="2000" dirty="0">
                <a:latin typeface="Arial Narrow" panose="020B0606020202030204" pitchFamily="34" charset="0"/>
              </a:rPr>
              <a:t> </a:t>
            </a:r>
            <a:r>
              <a:rPr lang="en-US" sz="2000" dirty="0" err="1">
                <a:latin typeface="Arial Narrow" panose="020B0606020202030204" pitchFamily="34" charset="0"/>
              </a:rPr>
              <a:t>einfacher</a:t>
            </a:r>
            <a:r>
              <a:rPr lang="en-US" sz="2000" dirty="0">
                <a:latin typeface="Arial Narrow" panose="020B0606020202030204" pitchFamily="34" charset="0"/>
              </a:rPr>
              <a:t> </a:t>
            </a:r>
            <a:r>
              <a:rPr lang="en-US" sz="2000" dirty="0" err="1">
                <a:latin typeface="Arial Narrow" panose="020B0606020202030204" pitchFamily="34" charset="0"/>
              </a:rPr>
              <a:t>im</a:t>
            </a:r>
            <a:r>
              <a:rPr lang="en-US" sz="2000" dirty="0">
                <a:latin typeface="Arial Narrow" panose="020B0606020202030204" pitchFamily="34" charset="0"/>
              </a:rPr>
              <a:t> </a:t>
            </a:r>
            <a:r>
              <a:rPr lang="en-US" sz="2000" dirty="0" err="1">
                <a:latin typeface="Arial Narrow" panose="020B0606020202030204" pitchFamily="34" charset="0"/>
              </a:rPr>
              <a:t>Umgang</a:t>
            </a:r>
            <a:r>
              <a:rPr lang="en-US" sz="2000" dirty="0">
                <a:latin typeface="Arial Narrow" panose="020B0606020202030204" pitchFamily="34" charset="0"/>
              </a:rPr>
              <a:t>. </a:t>
            </a:r>
            <a:r>
              <a:rPr lang="en-US" sz="2000" dirty="0" err="1">
                <a:latin typeface="Arial Narrow" panose="020B0606020202030204" pitchFamily="34" charset="0"/>
              </a:rPr>
              <a:t>Allerdings</a:t>
            </a:r>
            <a:r>
              <a:rPr lang="en-US" sz="2000" dirty="0">
                <a:latin typeface="Arial Narrow" panose="020B0606020202030204" pitchFamily="34" charset="0"/>
              </a:rPr>
              <a:t> </a:t>
            </a:r>
            <a:r>
              <a:rPr lang="en-US" sz="2000" dirty="0" err="1">
                <a:latin typeface="Arial Narrow" panose="020B0606020202030204" pitchFamily="34" charset="0"/>
              </a:rPr>
              <a:t>kann</a:t>
            </a:r>
            <a:r>
              <a:rPr lang="en-US" sz="2000" dirty="0">
                <a:latin typeface="Arial Narrow" panose="020B0606020202030204" pitchFamily="34" charset="0"/>
              </a:rPr>
              <a:t> </a:t>
            </a:r>
            <a:r>
              <a:rPr lang="en-US" sz="2000" dirty="0" err="1">
                <a:latin typeface="Arial Narrow" panose="020B0606020202030204" pitchFamily="34" charset="0"/>
              </a:rPr>
              <a:t>sich</a:t>
            </a:r>
            <a:r>
              <a:rPr lang="en-US" sz="2000" dirty="0">
                <a:latin typeface="Arial Narrow" panose="020B0606020202030204" pitchFamily="34" charset="0"/>
              </a:rPr>
              <a:t> in </a:t>
            </a:r>
            <a:r>
              <a:rPr lang="en-US" sz="2000" dirty="0" err="1">
                <a:latin typeface="Arial Narrow" panose="020B0606020202030204" pitchFamily="34" charset="0"/>
              </a:rPr>
              <a:t>solchen</a:t>
            </a:r>
            <a:r>
              <a:rPr lang="en-US" sz="2000" dirty="0">
                <a:latin typeface="Arial Narrow" panose="020B0606020202030204" pitchFamily="34" charset="0"/>
              </a:rPr>
              <a:t> </a:t>
            </a:r>
            <a:r>
              <a:rPr lang="en-US" sz="2000" dirty="0" err="1">
                <a:latin typeface="Arial Narrow" panose="020B0606020202030204" pitchFamily="34" charset="0"/>
              </a:rPr>
              <a:t>Fällen</a:t>
            </a:r>
            <a:r>
              <a:rPr lang="en-US" sz="2000" dirty="0">
                <a:latin typeface="Arial Narrow" panose="020B0606020202030204" pitchFamily="34" charset="0"/>
              </a:rPr>
              <a:t> oft </a:t>
            </a:r>
            <a:r>
              <a:rPr lang="en-US" sz="2000" dirty="0" err="1">
                <a:latin typeface="Arial Narrow" panose="020B0606020202030204" pitchFamily="34" charset="0"/>
              </a:rPr>
              <a:t>recht</a:t>
            </a:r>
            <a:r>
              <a:rPr lang="en-US" sz="2000" dirty="0">
                <a:latin typeface="Arial Narrow" panose="020B0606020202030204" pitchFamily="34" charset="0"/>
              </a:rPr>
              <a:t> </a:t>
            </a:r>
            <a:r>
              <a:rPr lang="en-US" sz="2000" dirty="0" err="1">
                <a:latin typeface="Arial Narrow" panose="020B0606020202030204" pitchFamily="34" charset="0"/>
              </a:rPr>
              <a:t>herausstellen</a:t>
            </a:r>
            <a:r>
              <a:rPr lang="en-US" sz="2000" dirty="0">
                <a:latin typeface="Arial Narrow" panose="020B0606020202030204" pitchFamily="34" charset="0"/>
              </a:rPr>
              <a:t>, </a:t>
            </a:r>
            <a:r>
              <a:rPr lang="en-US" sz="2000" dirty="0" err="1">
                <a:latin typeface="Arial Narrow" panose="020B0606020202030204" pitchFamily="34" charset="0"/>
              </a:rPr>
              <a:t>dass</a:t>
            </a:r>
            <a:r>
              <a:rPr lang="en-US" sz="2000" dirty="0">
                <a:latin typeface="Arial Narrow" panose="020B0606020202030204" pitchFamily="34" charset="0"/>
              </a:rPr>
              <a:t> </a:t>
            </a:r>
            <a:r>
              <a:rPr lang="en-US" sz="2000" dirty="0" err="1">
                <a:latin typeface="Arial Narrow" panose="020B0606020202030204" pitchFamily="34" charset="0"/>
              </a:rPr>
              <a:t>sie</a:t>
            </a:r>
            <a:r>
              <a:rPr lang="en-US" sz="2000" dirty="0">
                <a:latin typeface="Arial Narrow" panose="020B0606020202030204" pitchFamily="34" charset="0"/>
              </a:rPr>
              <a:t> </a:t>
            </a:r>
            <a:r>
              <a:rPr lang="en-US" sz="2000" dirty="0" err="1">
                <a:latin typeface="Arial Narrow" panose="020B0606020202030204" pitchFamily="34" charset="0"/>
              </a:rPr>
              <a:t>vor</a:t>
            </a:r>
            <a:r>
              <a:rPr lang="en-US" sz="2000" dirty="0">
                <a:latin typeface="Arial Narrow" panose="020B0606020202030204" pitchFamily="34" charset="0"/>
              </a:rPr>
              <a:t> </a:t>
            </a:r>
            <a:r>
              <a:rPr lang="en-US" sz="2000" dirty="0" err="1">
                <a:latin typeface="Arial Narrow" panose="020B0606020202030204" pitchFamily="34" charset="0"/>
              </a:rPr>
              <a:t>allem</a:t>
            </a:r>
            <a:r>
              <a:rPr lang="en-US" sz="2000" dirty="0">
                <a:latin typeface="Arial Narrow" panose="020B0606020202030204" pitchFamily="34" charset="0"/>
              </a:rPr>
              <a:t> an </a:t>
            </a:r>
            <a:r>
              <a:rPr lang="en-US" sz="2000" dirty="0" err="1">
                <a:latin typeface="Arial Narrow" panose="020B0606020202030204" pitchFamily="34" charset="0"/>
              </a:rPr>
              <a:t>diesem</a:t>
            </a:r>
            <a:r>
              <a:rPr lang="en-US" sz="2000" dirty="0">
                <a:latin typeface="Arial Narrow" panose="020B0606020202030204" pitchFamily="34" charset="0"/>
              </a:rPr>
              <a:t> </a:t>
            </a:r>
            <a:r>
              <a:rPr lang="en-US" sz="2000" dirty="0" err="1">
                <a:latin typeface="Arial Narrow" panose="020B0606020202030204" pitchFamily="34" charset="0"/>
              </a:rPr>
              <a:t>einen</a:t>
            </a:r>
            <a:r>
              <a:rPr lang="en-US" sz="2000" dirty="0">
                <a:latin typeface="Arial Narrow" panose="020B0606020202030204" pitchFamily="34" charset="0"/>
              </a:rPr>
              <a:t> Thema, </a:t>
            </a:r>
            <a:r>
              <a:rPr lang="en-US" sz="2000" dirty="0" err="1">
                <a:latin typeface="Arial Narrow" panose="020B0606020202030204" pitchFamily="34" charset="0"/>
              </a:rPr>
              <a:t>über</a:t>
            </a:r>
            <a:r>
              <a:rPr lang="en-US" sz="2000" dirty="0">
                <a:latin typeface="Arial Narrow" panose="020B0606020202030204" pitchFamily="34" charset="0"/>
              </a:rPr>
              <a:t> das </a:t>
            </a:r>
            <a:r>
              <a:rPr lang="en-US" sz="2000" dirty="0" err="1">
                <a:latin typeface="Arial Narrow" panose="020B0606020202030204" pitchFamily="34" charset="0"/>
              </a:rPr>
              <a:t>sie</a:t>
            </a:r>
            <a:r>
              <a:rPr lang="en-US" sz="2000" dirty="0">
                <a:latin typeface="Arial Narrow" panose="020B0606020202030204" pitchFamily="34" charset="0"/>
              </a:rPr>
              <a:t> </a:t>
            </a:r>
            <a:r>
              <a:rPr lang="en-US" sz="2000" dirty="0" err="1">
                <a:latin typeface="Arial Narrow" panose="020B0606020202030204" pitchFamily="34" charset="0"/>
              </a:rPr>
              <a:t>sprechen</a:t>
            </a:r>
            <a:r>
              <a:rPr lang="en-US" sz="2000" dirty="0">
                <a:latin typeface="Arial Narrow" panose="020B0606020202030204" pitchFamily="34" charset="0"/>
              </a:rPr>
              <a:t>, </a:t>
            </a:r>
            <a:r>
              <a:rPr lang="en-US" sz="2000" dirty="0" err="1">
                <a:latin typeface="Arial Narrow" panose="020B0606020202030204" pitchFamily="34" charset="0"/>
              </a:rPr>
              <a:t>sehr</a:t>
            </a:r>
            <a:r>
              <a:rPr lang="en-US" sz="2000" dirty="0">
                <a:latin typeface="Arial Narrow" panose="020B0606020202030204" pitchFamily="34" charset="0"/>
              </a:rPr>
              <a:t> </a:t>
            </a:r>
            <a:r>
              <a:rPr lang="en-US" sz="2000" dirty="0" err="1">
                <a:latin typeface="Arial Narrow" panose="020B0606020202030204" pitchFamily="34" charset="0"/>
              </a:rPr>
              <a:t>interessiert</a:t>
            </a:r>
            <a:r>
              <a:rPr lang="en-US" sz="2000" dirty="0">
                <a:latin typeface="Arial Narrow" panose="020B0606020202030204" pitchFamily="34" charset="0"/>
              </a:rPr>
              <a:t> </a:t>
            </a:r>
            <a:r>
              <a:rPr lang="en-US" sz="2000" dirty="0" err="1">
                <a:latin typeface="Arial Narrow" panose="020B0606020202030204" pitchFamily="34" charset="0"/>
              </a:rPr>
              <a:t>sind</a:t>
            </a:r>
            <a:r>
              <a:rPr lang="en-US" sz="2000" dirty="0">
                <a:latin typeface="Arial Narrow" panose="020B0606020202030204" pitchFamily="34" charset="0"/>
              </a:rPr>
              <a:t>, für </a:t>
            </a:r>
            <a:r>
              <a:rPr lang="en-US" sz="2000" dirty="0" err="1">
                <a:latin typeface="Arial Narrow" panose="020B0606020202030204" pitchFamily="34" charset="0"/>
              </a:rPr>
              <a:t>anderen</a:t>
            </a:r>
            <a:r>
              <a:rPr lang="en-US" sz="2000" dirty="0">
                <a:latin typeface="Arial Narrow" panose="020B0606020202030204" pitchFamily="34" charset="0"/>
              </a:rPr>
              <a:t> </a:t>
            </a:r>
            <a:r>
              <a:rPr lang="en-US" sz="2000" dirty="0" err="1">
                <a:latin typeface="Arial Narrow" panose="020B0606020202030204" pitchFamily="34" charset="0"/>
              </a:rPr>
              <a:t>Zusammenhänge</a:t>
            </a:r>
            <a:r>
              <a:rPr lang="en-US" sz="2000" dirty="0">
                <a:latin typeface="Arial Narrow" panose="020B0606020202030204" pitchFamily="34" charset="0"/>
              </a:rPr>
              <a:t> </a:t>
            </a:r>
            <a:r>
              <a:rPr lang="en-US" sz="2000" dirty="0" err="1">
                <a:latin typeface="Arial Narrow" panose="020B0606020202030204" pitchFamily="34" charset="0"/>
              </a:rPr>
              <a:t>aber</a:t>
            </a:r>
            <a:r>
              <a:rPr lang="en-US" sz="2000" dirty="0">
                <a:latin typeface="Arial Narrow" panose="020B0606020202030204" pitchFamily="34" charset="0"/>
              </a:rPr>
              <a:t> </a:t>
            </a:r>
            <a:r>
              <a:rPr lang="en-US" sz="2000" dirty="0" err="1">
                <a:latin typeface="Arial Narrow" panose="020B0606020202030204" pitchFamily="34" charset="0"/>
              </a:rPr>
              <a:t>kaum</a:t>
            </a:r>
            <a:r>
              <a:rPr lang="en-US" sz="2000" dirty="0">
                <a:latin typeface="Arial Narrow" panose="020B0606020202030204" pitchFamily="34" charset="0"/>
              </a:rPr>
              <a:t> </a:t>
            </a:r>
            <a:r>
              <a:rPr lang="en-US" sz="2000" dirty="0" err="1">
                <a:latin typeface="Arial Narrow" panose="020B0606020202030204" pitchFamily="34" charset="0"/>
              </a:rPr>
              <a:t>Aufmerksamkeit</a:t>
            </a:r>
            <a:r>
              <a:rPr lang="en-US" sz="2000" dirty="0">
                <a:latin typeface="Arial Narrow" panose="020B0606020202030204" pitchFamily="34" charset="0"/>
              </a:rPr>
              <a:t> </a:t>
            </a:r>
            <a:r>
              <a:rPr lang="en-US" sz="2000" dirty="0" err="1">
                <a:latin typeface="Arial Narrow" panose="020B0606020202030204" pitchFamily="34" charset="0"/>
              </a:rPr>
              <a:t>aufbringen</a:t>
            </a:r>
            <a:r>
              <a:rPr lang="en-US" sz="2000" dirty="0">
                <a:latin typeface="Arial Narrow" panose="020B0606020202030204" pitchFamily="34" charset="0"/>
              </a:rPr>
              <a:t>.</a:t>
            </a:r>
          </a:p>
          <a:p>
            <a:pPr marL="449580" marR="16510" algn="ctr">
              <a:lnSpc>
                <a:spcPct val="122000"/>
              </a:lnSpc>
              <a:spcBef>
                <a:spcPts val="665"/>
              </a:spcBef>
              <a:defRPr/>
            </a:pPr>
            <a:r>
              <a:rPr lang="en-US" sz="2000" dirty="0">
                <a:latin typeface="Arial Narrow" panose="020B0606020202030204" pitchFamily="34" charset="0"/>
              </a:rPr>
              <a:t>Für den Fall, </a:t>
            </a:r>
            <a:r>
              <a:rPr lang="en-US" sz="2000" dirty="0" err="1">
                <a:latin typeface="Arial Narrow" panose="020B0606020202030204" pitchFamily="34" charset="0"/>
              </a:rPr>
              <a:t>dass</a:t>
            </a:r>
            <a:r>
              <a:rPr lang="en-US" sz="2000" dirty="0">
                <a:latin typeface="Arial Narrow" panose="020B0606020202030204" pitchFamily="34" charset="0"/>
              </a:rPr>
              <a:t> </a:t>
            </a:r>
            <a:r>
              <a:rPr lang="en-US" sz="2000" dirty="0" err="1">
                <a:latin typeface="Arial Narrow" panose="020B0606020202030204" pitchFamily="34" charset="0"/>
              </a:rPr>
              <a:t>sie</a:t>
            </a:r>
            <a:r>
              <a:rPr lang="en-US" sz="2000" dirty="0">
                <a:latin typeface="Arial Narrow" panose="020B0606020202030204" pitchFamily="34" charset="0"/>
              </a:rPr>
              <a:t> </a:t>
            </a:r>
            <a:r>
              <a:rPr lang="en-US" sz="2000" dirty="0" err="1">
                <a:latin typeface="Arial Narrow" panose="020B0606020202030204" pitchFamily="34" charset="0"/>
              </a:rPr>
              <a:t>Ihre</a:t>
            </a:r>
            <a:r>
              <a:rPr lang="en-US" sz="2000" dirty="0">
                <a:latin typeface="Arial Narrow" panose="020B0606020202030204" pitchFamily="34" charset="0"/>
              </a:rPr>
              <a:t>/n </a:t>
            </a:r>
            <a:r>
              <a:rPr lang="en-US" sz="2000" dirty="0" err="1">
                <a:latin typeface="Arial Narrow" panose="020B0606020202030204" pitchFamily="34" charset="0"/>
              </a:rPr>
              <a:t>Klient</a:t>
            </a:r>
            <a:r>
              <a:rPr lang="en-US" sz="2000" dirty="0">
                <a:latin typeface="Arial Narrow" panose="020B0606020202030204" pitchFamily="34" charset="0"/>
              </a:rPr>
              <a:t>*in gar </a:t>
            </a:r>
            <a:r>
              <a:rPr lang="en-US" sz="2000" dirty="0" err="1">
                <a:latin typeface="Arial Narrow" panose="020B0606020202030204" pitchFamily="34" charset="0"/>
              </a:rPr>
              <a:t>nicht</a:t>
            </a:r>
            <a:r>
              <a:rPr lang="en-US" sz="2000" dirty="0">
                <a:latin typeface="Arial Narrow" panose="020B0606020202030204" pitchFamily="34" charset="0"/>
              </a:rPr>
              <a:t> </a:t>
            </a:r>
            <a:r>
              <a:rPr lang="en-US" sz="2000" dirty="0" err="1">
                <a:latin typeface="Arial Narrow" panose="020B0606020202030204" pitchFamily="34" charset="0"/>
              </a:rPr>
              <a:t>stoppen</a:t>
            </a:r>
            <a:r>
              <a:rPr lang="en-US" sz="2000" dirty="0">
                <a:latin typeface="Arial Narrow" panose="020B0606020202030204" pitchFamily="34" charset="0"/>
              </a:rPr>
              <a:t> </a:t>
            </a:r>
            <a:r>
              <a:rPr lang="en-US" sz="2000" dirty="0" err="1">
                <a:latin typeface="Arial Narrow" panose="020B0606020202030204" pitchFamily="34" charset="0"/>
              </a:rPr>
              <a:t>können</a:t>
            </a:r>
            <a:r>
              <a:rPr lang="en-US" sz="2000" dirty="0">
                <a:latin typeface="Arial Narrow" panose="020B0606020202030204" pitchFamily="34" charset="0"/>
              </a:rPr>
              <a:t>, </a:t>
            </a:r>
            <a:r>
              <a:rPr lang="en-US" sz="2000" dirty="0" err="1">
                <a:latin typeface="Arial Narrow" panose="020B0606020202030204" pitchFamily="34" charset="0"/>
              </a:rPr>
              <a:t>versuchen</a:t>
            </a:r>
            <a:r>
              <a:rPr lang="en-US" sz="2000" dirty="0">
                <a:latin typeface="Arial Narrow" panose="020B0606020202030204" pitchFamily="34" charset="0"/>
              </a:rPr>
              <a:t> Sie </a:t>
            </a:r>
            <a:r>
              <a:rPr lang="en-US" sz="2000" dirty="0" err="1">
                <a:latin typeface="Arial Narrow" panose="020B0606020202030204" pitchFamily="34" charset="0"/>
              </a:rPr>
              <a:t>freundlich</a:t>
            </a:r>
            <a:r>
              <a:rPr lang="en-US" sz="2000" dirty="0">
                <a:latin typeface="Arial Narrow" panose="020B0606020202030204" pitchFamily="34" charset="0"/>
              </a:rPr>
              <a:t> </a:t>
            </a:r>
            <a:r>
              <a:rPr lang="en-US" sz="2000" dirty="0" err="1">
                <a:latin typeface="Arial Narrow" panose="020B0606020202030204" pitchFamily="34" charset="0"/>
              </a:rPr>
              <a:t>zu</a:t>
            </a:r>
            <a:r>
              <a:rPr lang="en-US" sz="2000" dirty="0">
                <a:latin typeface="Arial Narrow" panose="020B0606020202030204" pitchFamily="34" charset="0"/>
              </a:rPr>
              <a:t> </a:t>
            </a:r>
            <a:r>
              <a:rPr lang="en-US" sz="2000" dirty="0" err="1">
                <a:latin typeface="Arial Narrow" panose="020B0606020202030204" pitchFamily="34" charset="0"/>
              </a:rPr>
              <a:t>erklären</a:t>
            </a:r>
            <a:r>
              <a:rPr lang="en-US" sz="2000" dirty="0">
                <a:latin typeface="Arial Narrow" panose="020B0606020202030204" pitchFamily="34" charset="0"/>
              </a:rPr>
              <a:t>, </a:t>
            </a:r>
            <a:r>
              <a:rPr lang="en-US" sz="2000" dirty="0" err="1">
                <a:latin typeface="Arial Narrow" panose="020B0606020202030204" pitchFamily="34" charset="0"/>
              </a:rPr>
              <a:t>dass</a:t>
            </a:r>
            <a:r>
              <a:rPr lang="en-US" sz="2000" dirty="0">
                <a:latin typeface="Arial Narrow" panose="020B0606020202030204" pitchFamily="34" charset="0"/>
              </a:rPr>
              <a:t> Sie </a:t>
            </a:r>
            <a:r>
              <a:rPr lang="en-US" sz="2000" dirty="0" err="1">
                <a:latin typeface="Arial Narrow" panose="020B0606020202030204" pitchFamily="34" charset="0"/>
              </a:rPr>
              <a:t>zu</a:t>
            </a:r>
            <a:r>
              <a:rPr lang="en-US" sz="2000" dirty="0">
                <a:latin typeface="Arial Narrow" panose="020B0606020202030204" pitchFamily="34" charset="0"/>
              </a:rPr>
              <a:t> </a:t>
            </a:r>
            <a:r>
              <a:rPr lang="en-US" sz="2000" dirty="0" err="1">
                <a:latin typeface="Arial Narrow" panose="020B0606020202030204" pitchFamily="34" charset="0"/>
              </a:rPr>
              <a:t>anderen</a:t>
            </a:r>
            <a:r>
              <a:rPr lang="en-US" sz="2000" dirty="0">
                <a:latin typeface="Arial Narrow" panose="020B0606020202030204" pitchFamily="34" charset="0"/>
              </a:rPr>
              <a:t> </a:t>
            </a:r>
            <a:r>
              <a:rPr lang="en-US" sz="2000" dirty="0" err="1">
                <a:latin typeface="Arial Narrow" panose="020B0606020202030204" pitchFamily="34" charset="0"/>
              </a:rPr>
              <a:t>Themen</a:t>
            </a:r>
            <a:r>
              <a:rPr lang="en-US" sz="2000" dirty="0">
                <a:latin typeface="Arial Narrow" panose="020B0606020202030204" pitchFamily="34" charset="0"/>
              </a:rPr>
              <a:t> </a:t>
            </a:r>
            <a:r>
              <a:rPr lang="en-US" sz="2000" dirty="0" err="1">
                <a:latin typeface="Arial Narrow" panose="020B0606020202030204" pitchFamily="34" charset="0"/>
              </a:rPr>
              <a:t>kommen</a:t>
            </a:r>
            <a:r>
              <a:rPr lang="en-US" sz="2000" dirty="0">
                <a:latin typeface="Arial Narrow" panose="020B0606020202030204" pitchFamily="34" charset="0"/>
              </a:rPr>
              <a:t> </a:t>
            </a:r>
            <a:r>
              <a:rPr lang="en-US" sz="2000" dirty="0" err="1">
                <a:latin typeface="Arial Narrow" panose="020B0606020202030204" pitchFamily="34" charset="0"/>
              </a:rPr>
              <a:t>möchten</a:t>
            </a:r>
            <a:r>
              <a:rPr lang="en-US" sz="2000" dirty="0">
                <a:latin typeface="Arial Narrow" panose="020B0606020202030204" pitchFamily="34" charset="0"/>
              </a:rPr>
              <a:t>. </a:t>
            </a:r>
            <a:r>
              <a:rPr lang="en-US" sz="2000" dirty="0" err="1">
                <a:latin typeface="Arial Narrow" panose="020B0606020202030204" pitchFamily="34" charset="0"/>
              </a:rPr>
              <a:t>Behutsamkeite</a:t>
            </a:r>
            <a:r>
              <a:rPr lang="en-US" sz="2000" dirty="0">
                <a:latin typeface="Arial Narrow" panose="020B0606020202030204" pitchFamily="34" charset="0"/>
              </a:rPr>
              <a:t> </a:t>
            </a:r>
            <a:r>
              <a:rPr lang="en-US" sz="2000" dirty="0" err="1">
                <a:latin typeface="Arial Narrow" panose="020B0606020202030204" pitchFamily="34" charset="0"/>
              </a:rPr>
              <a:t>ist</a:t>
            </a:r>
            <a:r>
              <a:rPr lang="en-US" sz="2000" dirty="0">
                <a:latin typeface="Arial Narrow" panose="020B0606020202030204" pitchFamily="34" charset="0"/>
              </a:rPr>
              <a:t> </a:t>
            </a:r>
            <a:r>
              <a:rPr lang="en-US" sz="2000" dirty="0" err="1">
                <a:latin typeface="Arial Narrow" panose="020B0606020202030204" pitchFamily="34" charset="0"/>
              </a:rPr>
              <a:t>angebracht</a:t>
            </a:r>
            <a:r>
              <a:rPr lang="en-US" sz="2000" dirty="0">
                <a:latin typeface="Arial Narrow" panose="020B0606020202030204" pitchFamily="34" charset="0"/>
              </a:rPr>
              <a:t>. </a:t>
            </a:r>
            <a:r>
              <a:rPr lang="en-US" sz="2000" dirty="0" err="1">
                <a:latin typeface="Arial Narrow" panose="020B0606020202030204" pitchFamily="34" charset="0"/>
              </a:rPr>
              <a:t>Denn</a:t>
            </a:r>
            <a:r>
              <a:rPr lang="en-US" sz="2000" dirty="0">
                <a:latin typeface="Arial Narrow" panose="020B0606020202030204" pitchFamily="34" charset="0"/>
              </a:rPr>
              <a:t> für manche Menschen </a:t>
            </a:r>
            <a:r>
              <a:rPr lang="en-US" sz="2000" dirty="0" err="1">
                <a:latin typeface="Arial Narrow" panose="020B0606020202030204" pitchFamily="34" charset="0"/>
              </a:rPr>
              <a:t>mit</a:t>
            </a:r>
            <a:r>
              <a:rPr lang="en-US" sz="2000" dirty="0">
                <a:latin typeface="Arial Narrow" panose="020B0606020202030204" pitchFamily="34" charset="0"/>
              </a:rPr>
              <a:t> Ass </a:t>
            </a:r>
            <a:r>
              <a:rPr lang="en-US" sz="2000" dirty="0" err="1">
                <a:latin typeface="Arial Narrow" panose="020B0606020202030204" pitchFamily="34" charset="0"/>
              </a:rPr>
              <a:t>erfüllt</a:t>
            </a:r>
            <a:r>
              <a:rPr lang="en-US" sz="2000" dirty="0">
                <a:latin typeface="Arial Narrow" panose="020B0606020202030204" pitchFamily="34" charset="0"/>
              </a:rPr>
              <a:t> das </a:t>
            </a:r>
            <a:r>
              <a:rPr lang="en-US" sz="2000" dirty="0" err="1">
                <a:latin typeface="Arial Narrow" panose="020B0606020202030204" pitchFamily="34" charset="0"/>
              </a:rPr>
              <a:t>exzessive</a:t>
            </a:r>
            <a:r>
              <a:rPr lang="en-US" sz="2000" dirty="0">
                <a:latin typeface="Arial Narrow" panose="020B0606020202030204" pitchFamily="34" charset="0"/>
              </a:rPr>
              <a:t> </a:t>
            </a:r>
            <a:r>
              <a:rPr lang="en-US" sz="2000" dirty="0" err="1">
                <a:latin typeface="Arial Narrow" panose="020B0606020202030204" pitchFamily="34" charset="0"/>
              </a:rPr>
              <a:t>Sprechen</a:t>
            </a:r>
            <a:r>
              <a:rPr lang="en-US" sz="2000" dirty="0">
                <a:latin typeface="Arial Narrow" panose="020B0606020202030204" pitchFamily="34" charset="0"/>
              </a:rPr>
              <a:t> </a:t>
            </a:r>
            <a:r>
              <a:rPr lang="en-US" sz="2000" dirty="0" err="1">
                <a:latin typeface="Arial Narrow" panose="020B0606020202030204" pitchFamily="34" charset="0"/>
              </a:rPr>
              <a:t>über</a:t>
            </a:r>
            <a:r>
              <a:rPr lang="en-US" sz="2000" dirty="0">
                <a:latin typeface="Arial Narrow" panose="020B0606020202030204" pitchFamily="34" charset="0"/>
              </a:rPr>
              <a:t> </a:t>
            </a:r>
            <a:r>
              <a:rPr lang="en-US" sz="2000" dirty="0" err="1">
                <a:latin typeface="Arial Narrow" panose="020B0606020202030204" pitchFamily="34" charset="0"/>
              </a:rPr>
              <a:t>ein</a:t>
            </a:r>
            <a:r>
              <a:rPr lang="en-US" sz="2000" dirty="0">
                <a:latin typeface="Arial Narrow" panose="020B0606020202030204" pitchFamily="34" charset="0"/>
              </a:rPr>
              <a:t> </a:t>
            </a:r>
            <a:r>
              <a:rPr lang="en-US" sz="2000" dirty="0" err="1">
                <a:latin typeface="Arial Narrow" panose="020B0606020202030204" pitchFamily="34" charset="0"/>
              </a:rPr>
              <a:t>bestimmtes</a:t>
            </a:r>
            <a:r>
              <a:rPr lang="en-US" sz="2000" dirty="0">
                <a:latin typeface="Arial Narrow" panose="020B0606020202030204" pitchFamily="34" charset="0"/>
              </a:rPr>
              <a:t> Thema </a:t>
            </a:r>
            <a:r>
              <a:rPr lang="en-US" sz="2000" dirty="0" err="1">
                <a:latin typeface="Arial Narrow" panose="020B0606020202030204" pitchFamily="34" charset="0"/>
              </a:rPr>
              <a:t>auch</a:t>
            </a:r>
            <a:r>
              <a:rPr lang="en-US" sz="2000" dirty="0">
                <a:latin typeface="Arial Narrow" panose="020B0606020202030204" pitchFamily="34" charset="0"/>
              </a:rPr>
              <a:t> </a:t>
            </a:r>
            <a:r>
              <a:rPr lang="en-US" sz="2000" dirty="0" err="1">
                <a:latin typeface="Arial Narrow" panose="020B0606020202030204" pitchFamily="34" charset="0"/>
              </a:rPr>
              <a:t>eine</a:t>
            </a:r>
            <a:r>
              <a:rPr lang="en-US" sz="2000" dirty="0">
                <a:latin typeface="Arial Narrow" panose="020B0606020202030204" pitchFamily="34" charset="0"/>
              </a:rPr>
              <a:t> </a:t>
            </a:r>
            <a:r>
              <a:rPr lang="en-US" sz="2000" dirty="0" err="1">
                <a:latin typeface="Arial Narrow" panose="020B0606020202030204" pitchFamily="34" charset="0"/>
              </a:rPr>
              <a:t>Entlastungsfunktion</a:t>
            </a:r>
            <a:r>
              <a:rPr lang="en-US" sz="2000" dirty="0">
                <a:latin typeface="Arial Narrow" panose="020B0606020202030204" pitchFamily="34" charset="0"/>
              </a:rPr>
              <a:t>. Es </a:t>
            </a:r>
            <a:r>
              <a:rPr lang="en-US" sz="2000" dirty="0" err="1">
                <a:latin typeface="Arial Narrow" panose="020B0606020202030204" pitchFamily="34" charset="0"/>
              </a:rPr>
              <a:t>ist</a:t>
            </a:r>
            <a:r>
              <a:rPr lang="en-US" sz="2000" dirty="0">
                <a:latin typeface="Arial Narrow" panose="020B0606020202030204" pitchFamily="34" charset="0"/>
              </a:rPr>
              <a:t> der </a:t>
            </a:r>
            <a:r>
              <a:rPr lang="en-US" sz="2000" dirty="0" err="1">
                <a:latin typeface="Arial Narrow" panose="020B0606020202030204" pitchFamily="34" charset="0"/>
              </a:rPr>
              <a:t>Versuch</a:t>
            </a:r>
            <a:r>
              <a:rPr lang="en-US" sz="2000" dirty="0">
                <a:latin typeface="Arial Narrow" panose="020B0606020202030204" pitchFamily="34" charset="0"/>
              </a:rPr>
              <a:t> </a:t>
            </a:r>
            <a:r>
              <a:rPr lang="en-US" sz="2000" dirty="0" err="1">
                <a:latin typeface="Arial Narrow" panose="020B0606020202030204" pitchFamily="34" charset="0"/>
              </a:rPr>
              <a:t>bzw</a:t>
            </a:r>
            <a:r>
              <a:rPr lang="en-US" sz="2000" dirty="0">
                <a:latin typeface="Arial Narrow" panose="020B0606020202030204" pitchFamily="34" charset="0"/>
              </a:rPr>
              <a:t>. </a:t>
            </a:r>
            <a:r>
              <a:rPr lang="en-US" sz="2000" dirty="0" err="1">
                <a:latin typeface="Arial Narrow" panose="020B0606020202030204" pitchFamily="34" charset="0"/>
              </a:rPr>
              <a:t>eine</a:t>
            </a:r>
            <a:r>
              <a:rPr lang="en-US" sz="2000" dirty="0">
                <a:latin typeface="Arial Narrow" panose="020B0606020202030204" pitchFamily="34" charset="0"/>
              </a:rPr>
              <a:t> der </a:t>
            </a:r>
            <a:r>
              <a:rPr lang="en-US" sz="2000" dirty="0" err="1">
                <a:latin typeface="Arial Narrow" panose="020B0606020202030204" pitchFamily="34" charset="0"/>
              </a:rPr>
              <a:t>möglichen</a:t>
            </a:r>
            <a:r>
              <a:rPr lang="en-US" sz="2000" dirty="0">
                <a:latin typeface="Arial Narrow" panose="020B0606020202030204" pitchFamily="34" charset="0"/>
              </a:rPr>
              <a:t> </a:t>
            </a:r>
            <a:r>
              <a:rPr lang="en-US" sz="2000" dirty="0" err="1">
                <a:latin typeface="Arial Narrow" panose="020B0606020202030204" pitchFamily="34" charset="0"/>
              </a:rPr>
              <a:t>Strategien</a:t>
            </a:r>
            <a:r>
              <a:rPr lang="en-US" sz="2000" dirty="0">
                <a:latin typeface="Arial Narrow" panose="020B0606020202030204" pitchFamily="34" charset="0"/>
              </a:rPr>
              <a:t>, </a:t>
            </a:r>
            <a:r>
              <a:rPr lang="en-US" sz="2000" dirty="0" err="1">
                <a:latin typeface="Arial Narrow" panose="020B0606020202030204" pitchFamily="34" charset="0"/>
              </a:rPr>
              <a:t>sich</a:t>
            </a:r>
            <a:r>
              <a:rPr lang="en-US" sz="2000" dirty="0">
                <a:latin typeface="Arial Narrow" panose="020B0606020202030204" pitchFamily="34" charset="0"/>
              </a:rPr>
              <a:t> </a:t>
            </a:r>
            <a:r>
              <a:rPr lang="en-US" sz="2000" dirty="0" err="1">
                <a:latin typeface="Arial Narrow" panose="020B0606020202030204" pitchFamily="34" charset="0"/>
              </a:rPr>
              <a:t>zu</a:t>
            </a:r>
            <a:r>
              <a:rPr lang="en-US" sz="2000" dirty="0">
                <a:latin typeface="Arial Narrow" panose="020B0606020202030204" pitchFamily="34" charset="0"/>
              </a:rPr>
              <a:t> </a:t>
            </a:r>
            <a:r>
              <a:rPr lang="en-US" sz="2000" dirty="0" err="1">
                <a:latin typeface="Arial Narrow" panose="020B0606020202030204" pitchFamily="34" charset="0"/>
              </a:rPr>
              <a:t>beruigen</a:t>
            </a:r>
            <a:r>
              <a:rPr lang="en-US" sz="2000" dirty="0">
                <a:latin typeface="Arial Narrow" panose="020B0606020202030204" pitchFamily="34" charset="0"/>
              </a:rPr>
              <a:t> </a:t>
            </a:r>
            <a:r>
              <a:rPr lang="en-US" sz="2000" dirty="0" err="1">
                <a:latin typeface="Arial Narrow" panose="020B0606020202030204" pitchFamily="34" charset="0"/>
              </a:rPr>
              <a:t>bzw</a:t>
            </a:r>
            <a:r>
              <a:rPr lang="en-US" sz="2000" dirty="0">
                <a:latin typeface="Arial Narrow" panose="020B0606020202030204" pitchFamily="34" charset="0"/>
              </a:rPr>
              <a:t>. Stress und </a:t>
            </a:r>
            <a:r>
              <a:rPr lang="en-US" sz="2000" dirty="0" err="1">
                <a:latin typeface="Arial Narrow" panose="020B0606020202030204" pitchFamily="34" charset="0"/>
              </a:rPr>
              <a:t>Ängste</a:t>
            </a:r>
            <a:r>
              <a:rPr lang="en-US" sz="2000" dirty="0">
                <a:latin typeface="Arial Narrow" panose="020B0606020202030204" pitchFamily="34" charset="0"/>
              </a:rPr>
              <a:t> </a:t>
            </a:r>
            <a:r>
              <a:rPr lang="en-US" sz="2000" dirty="0" err="1">
                <a:latin typeface="Arial Narrow" panose="020B0606020202030204" pitchFamily="34" charset="0"/>
              </a:rPr>
              <a:t>abzubauen</a:t>
            </a:r>
            <a:r>
              <a:rPr lang="en-US" sz="2000" dirty="0">
                <a:latin typeface="Arial Narrow" panose="020B0606020202030204" pitchFamily="34" charset="0"/>
              </a:rPr>
              <a:t>.</a:t>
            </a:r>
            <a:endParaRPr lang="en-GB" sz="2000" dirty="0">
              <a:latin typeface="Arial Narrow" panose="020B0606020202030204" pitchFamily="34" charset="0"/>
            </a:endParaRPr>
          </a:p>
        </p:txBody>
      </p:sp>
    </p:spTree>
    <p:extLst>
      <p:ext uri="{BB962C8B-B14F-4D97-AF65-F5344CB8AC3E}">
        <p14:creationId xmlns:p14="http://schemas.microsoft.com/office/powerpoint/2010/main" val="13946013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42</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defRPr/>
            </a:pPr>
            <a:r>
              <a:rPr lang="en-US" sz="2800" dirty="0">
                <a:latin typeface="Arial Narrow" panose="020B0606020202030204" pitchFamily="34" charset="0"/>
              </a:rPr>
              <a:t>Die </a:t>
            </a:r>
            <a:r>
              <a:rPr lang="en-US" sz="2800" dirty="0" err="1">
                <a:latin typeface="Arial Narrow" panose="020B0606020202030204" pitchFamily="34" charset="0"/>
              </a:rPr>
              <a:t>Fähigkeiten</a:t>
            </a:r>
            <a:r>
              <a:rPr lang="en-US" sz="2800" dirty="0">
                <a:latin typeface="Arial Narrow" panose="020B0606020202030204" pitchFamily="34" charset="0"/>
              </a:rPr>
              <a:t> </a:t>
            </a:r>
            <a:r>
              <a:rPr lang="en-US" sz="2800" dirty="0" err="1">
                <a:latin typeface="Arial Narrow" panose="020B0606020202030204" pitchFamily="34" charset="0"/>
              </a:rPr>
              <a:t>zu</a:t>
            </a:r>
            <a:r>
              <a:rPr lang="en-US" sz="2800" dirty="0">
                <a:latin typeface="Arial Narrow" panose="020B0606020202030204" pitchFamily="34" charset="0"/>
              </a:rPr>
              <a:t> </a:t>
            </a:r>
            <a:r>
              <a:rPr lang="en-US" sz="2800" dirty="0" err="1">
                <a:latin typeface="Arial Narrow" panose="020B0606020202030204" pitchFamily="34" charset="0"/>
              </a:rPr>
              <a:t>lesen</a:t>
            </a:r>
            <a:r>
              <a:rPr lang="en-US" sz="2800" dirty="0">
                <a:latin typeface="Arial Narrow" panose="020B0606020202030204" pitchFamily="34" charset="0"/>
              </a:rPr>
              <a:t> und </a:t>
            </a:r>
            <a:r>
              <a:rPr lang="en-US" sz="2800" dirty="0" err="1">
                <a:latin typeface="Arial Narrow" panose="020B0606020202030204" pitchFamily="34" charset="0"/>
              </a:rPr>
              <a:t>zu</a:t>
            </a:r>
            <a:r>
              <a:rPr lang="en-US" sz="2800" dirty="0">
                <a:latin typeface="Arial Narrow" panose="020B0606020202030204" pitchFamily="34" charset="0"/>
              </a:rPr>
              <a:t> </a:t>
            </a:r>
            <a:r>
              <a:rPr lang="en-US" sz="2800" dirty="0" err="1">
                <a:latin typeface="Arial Narrow" panose="020B0606020202030204" pitchFamily="34" charset="0"/>
              </a:rPr>
              <a:t>schreiben</a:t>
            </a:r>
            <a:r>
              <a:rPr lang="en-US" sz="2800" dirty="0">
                <a:latin typeface="Arial Narrow" panose="020B0606020202030204" pitchFamily="34" charset="0"/>
              </a:rPr>
              <a:t>, </a:t>
            </a:r>
            <a:r>
              <a:rPr lang="en-US" sz="2800" dirty="0" err="1">
                <a:latin typeface="Arial Narrow" panose="020B0606020202030204" pitchFamily="34" charset="0"/>
              </a:rPr>
              <a:t>sind</a:t>
            </a:r>
            <a:r>
              <a:rPr lang="en-US" sz="2800" dirty="0">
                <a:latin typeface="Arial Narrow" panose="020B0606020202030204" pitchFamily="34" charset="0"/>
              </a:rPr>
              <a:t> </a:t>
            </a:r>
            <a:r>
              <a:rPr lang="en-US" sz="2800" dirty="0" err="1">
                <a:latin typeface="Arial Narrow" panose="020B0606020202030204" pitchFamily="34" charset="0"/>
              </a:rPr>
              <a:t>auch</a:t>
            </a:r>
            <a:r>
              <a:rPr lang="en-US" sz="2800" dirty="0">
                <a:latin typeface="Arial Narrow" panose="020B0606020202030204" pitchFamily="34" charset="0"/>
              </a:rPr>
              <a:t> </a:t>
            </a:r>
            <a:r>
              <a:rPr lang="en-US" sz="2800" dirty="0" err="1">
                <a:latin typeface="Arial Narrow" panose="020B0606020202030204" pitchFamily="34" charset="0"/>
              </a:rPr>
              <a:t>bei</a:t>
            </a:r>
            <a:r>
              <a:rPr lang="en-US" sz="2800" dirty="0">
                <a:latin typeface="Arial Narrow" panose="020B0606020202030204" pitchFamily="34" charset="0"/>
              </a:rPr>
              <a:t> Menschen </a:t>
            </a:r>
            <a:r>
              <a:rPr lang="en-US" sz="2800" dirty="0" err="1">
                <a:latin typeface="Arial Narrow" panose="020B0606020202030204" pitchFamily="34" charset="0"/>
              </a:rPr>
              <a:t>mit</a:t>
            </a:r>
            <a:r>
              <a:rPr lang="en-US" sz="2800" dirty="0">
                <a:latin typeface="Arial Narrow" panose="020B0606020202030204" pitchFamily="34" charset="0"/>
              </a:rPr>
              <a:t> ASS </a:t>
            </a:r>
            <a:r>
              <a:rPr lang="en-US" sz="2800" dirty="0" err="1">
                <a:latin typeface="Arial Narrow" panose="020B0606020202030204" pitchFamily="34" charset="0"/>
              </a:rPr>
              <a:t>recht</a:t>
            </a:r>
            <a:r>
              <a:rPr lang="en-US" sz="2800" dirty="0">
                <a:latin typeface="Arial Narrow" panose="020B0606020202030204" pitchFamily="34" charset="0"/>
              </a:rPr>
              <a:t> </a:t>
            </a:r>
            <a:r>
              <a:rPr lang="en-US" sz="2800" dirty="0" err="1">
                <a:latin typeface="Arial Narrow" panose="020B0606020202030204" pitchFamily="34" charset="0"/>
              </a:rPr>
              <a:t>unterschiedlich</a:t>
            </a:r>
            <a:r>
              <a:rPr lang="en-US" sz="2800" dirty="0">
                <a:latin typeface="Arial Narrow" panose="020B0606020202030204" pitchFamily="34" charset="0"/>
              </a:rPr>
              <a:t> </a:t>
            </a:r>
            <a:r>
              <a:rPr lang="en-US" sz="2800" dirty="0" err="1">
                <a:latin typeface="Arial Narrow" panose="020B0606020202030204" pitchFamily="34" charset="0"/>
              </a:rPr>
              <a:t>verteilt</a:t>
            </a:r>
            <a:r>
              <a:rPr lang="en-US" sz="2800" dirty="0">
                <a:latin typeface="Arial Narrow" panose="020B0606020202030204" pitchFamily="34" charset="0"/>
              </a:rPr>
              <a:t>. Manche von </a:t>
            </a:r>
            <a:r>
              <a:rPr lang="en-US" sz="2800" dirty="0" err="1">
                <a:latin typeface="Arial Narrow" panose="020B0606020202030204" pitchFamily="34" charset="0"/>
              </a:rPr>
              <a:t>ihnen</a:t>
            </a:r>
            <a:r>
              <a:rPr lang="en-US" sz="2800" dirty="0">
                <a:latin typeface="Arial Narrow" panose="020B0606020202030204" pitchFamily="34" charset="0"/>
              </a:rPr>
              <a:t> </a:t>
            </a:r>
            <a:r>
              <a:rPr lang="en-US" sz="2800" dirty="0" err="1">
                <a:latin typeface="Arial Narrow" panose="020B0606020202030204" pitchFamily="34" charset="0"/>
              </a:rPr>
              <a:t>mögen</a:t>
            </a:r>
            <a:r>
              <a:rPr lang="en-US" sz="2800" dirty="0">
                <a:latin typeface="Arial Narrow" panose="020B0606020202030204" pitchFamily="34" charset="0"/>
              </a:rPr>
              <a:t> </a:t>
            </a:r>
            <a:r>
              <a:rPr lang="en-US" sz="2800" dirty="0" err="1">
                <a:latin typeface="Arial Narrow" panose="020B0606020202030204" pitchFamily="34" charset="0"/>
              </a:rPr>
              <a:t>Schwierigkeiten</a:t>
            </a:r>
            <a:r>
              <a:rPr lang="en-US" sz="2800" dirty="0">
                <a:latin typeface="Arial Narrow" panose="020B0606020202030204" pitchFamily="34" charset="0"/>
              </a:rPr>
              <a:t> </a:t>
            </a:r>
            <a:r>
              <a:rPr lang="en-US" sz="2800" dirty="0" err="1">
                <a:latin typeface="Arial Narrow" panose="020B0606020202030204" pitchFamily="34" charset="0"/>
              </a:rPr>
              <a:t>damit</a:t>
            </a:r>
            <a:r>
              <a:rPr lang="en-US" sz="2800" dirty="0">
                <a:latin typeface="Arial Narrow" panose="020B0606020202030204" pitchFamily="34" charset="0"/>
              </a:rPr>
              <a:t> </a:t>
            </a:r>
            <a:r>
              <a:rPr lang="en-US" sz="2800" dirty="0" err="1">
                <a:latin typeface="Arial Narrow" panose="020B0606020202030204" pitchFamily="34" charset="0"/>
              </a:rPr>
              <a:t>haben</a:t>
            </a:r>
            <a:r>
              <a:rPr lang="en-US" sz="2800" dirty="0">
                <a:latin typeface="Arial Narrow" panose="020B0606020202030204" pitchFamily="34" charset="0"/>
              </a:rPr>
              <a:t>, </a:t>
            </a:r>
            <a:r>
              <a:rPr lang="en-US" sz="2800" dirty="0" err="1">
                <a:latin typeface="Arial Narrow" panose="020B0606020202030204" pitchFamily="34" charset="0"/>
              </a:rPr>
              <a:t>Buchstaben</a:t>
            </a:r>
            <a:r>
              <a:rPr lang="en-US" sz="2800" dirty="0">
                <a:latin typeface="Arial Narrow" panose="020B0606020202030204" pitchFamily="34" charset="0"/>
              </a:rPr>
              <a:t> </a:t>
            </a:r>
            <a:r>
              <a:rPr lang="en-US" sz="2800" dirty="0" err="1">
                <a:latin typeface="Arial Narrow" panose="020B0606020202030204" pitchFamily="34" charset="0"/>
              </a:rPr>
              <a:t>oder</a:t>
            </a:r>
            <a:r>
              <a:rPr lang="en-US" sz="2800" dirty="0">
                <a:latin typeface="Arial Narrow" panose="020B0606020202030204" pitchFamily="34" charset="0"/>
              </a:rPr>
              <a:t> </a:t>
            </a:r>
            <a:r>
              <a:rPr lang="en-US" sz="2800" dirty="0" err="1">
                <a:latin typeface="Arial Narrow" panose="020B0606020202030204" pitchFamily="34" charset="0"/>
              </a:rPr>
              <a:t>Worte</a:t>
            </a:r>
            <a:r>
              <a:rPr lang="en-US" sz="2800" dirty="0">
                <a:latin typeface="Arial Narrow" panose="020B0606020202030204" pitchFamily="34" charset="0"/>
              </a:rPr>
              <a:t> </a:t>
            </a:r>
            <a:r>
              <a:rPr lang="en-US" sz="2800" dirty="0" err="1">
                <a:latin typeface="Arial Narrow" panose="020B0606020202030204" pitchFamily="34" charset="0"/>
              </a:rPr>
              <a:t>richtig</a:t>
            </a:r>
            <a:r>
              <a:rPr lang="en-US" sz="2800" dirty="0">
                <a:latin typeface="Arial Narrow" panose="020B0606020202030204" pitchFamily="34" charset="0"/>
              </a:rPr>
              <a:t> </a:t>
            </a:r>
            <a:r>
              <a:rPr lang="en-US" sz="2800" dirty="0" err="1">
                <a:latin typeface="Arial Narrow" panose="020B0606020202030204" pitchFamily="34" charset="0"/>
              </a:rPr>
              <a:t>zu</a:t>
            </a:r>
            <a:r>
              <a:rPr lang="en-US" sz="2800" dirty="0">
                <a:latin typeface="Arial Narrow" panose="020B0606020202030204" pitchFamily="34" charset="0"/>
              </a:rPr>
              <a:t> </a:t>
            </a:r>
            <a:r>
              <a:rPr lang="en-US" sz="2800" dirty="0" err="1">
                <a:latin typeface="Arial Narrow" panose="020B0606020202030204" pitchFamily="34" charset="0"/>
              </a:rPr>
              <a:t>deuten</a:t>
            </a:r>
            <a:r>
              <a:rPr lang="en-US" sz="2800" dirty="0">
                <a:latin typeface="Arial Narrow" panose="020B0606020202030204" pitchFamily="34" charset="0"/>
              </a:rPr>
              <a:t> </a:t>
            </a:r>
            <a:r>
              <a:rPr lang="en-US" sz="2800" dirty="0" err="1">
                <a:latin typeface="Arial Narrow" panose="020B0606020202030204" pitchFamily="34" charset="0"/>
              </a:rPr>
              <a:t>bzw</a:t>
            </a:r>
            <a:r>
              <a:rPr lang="en-US" sz="2800" dirty="0">
                <a:latin typeface="Arial Narrow" panose="020B0606020202030204" pitchFamily="34" charset="0"/>
              </a:rPr>
              <a:t>. in die </a:t>
            </a:r>
            <a:r>
              <a:rPr lang="en-US" sz="2800" dirty="0" err="1">
                <a:latin typeface="Arial Narrow" panose="020B0606020202030204" pitchFamily="34" charset="0"/>
              </a:rPr>
              <a:t>gedachten</a:t>
            </a:r>
            <a:r>
              <a:rPr lang="en-US" sz="2800" dirty="0">
                <a:latin typeface="Arial Narrow" panose="020B0606020202030204" pitchFamily="34" charset="0"/>
              </a:rPr>
              <a:t> </a:t>
            </a:r>
            <a:r>
              <a:rPr lang="en-US" sz="2800" dirty="0" err="1">
                <a:latin typeface="Arial Narrow" panose="020B0606020202030204" pitchFamily="34" charset="0"/>
              </a:rPr>
              <a:t>Zusammenhänge</a:t>
            </a:r>
            <a:r>
              <a:rPr lang="en-US" sz="2800" dirty="0">
                <a:latin typeface="Arial Narrow" panose="020B0606020202030204" pitchFamily="34" charset="0"/>
              </a:rPr>
              <a:t> </a:t>
            </a:r>
            <a:r>
              <a:rPr lang="en-US" sz="2800" dirty="0" err="1">
                <a:latin typeface="Arial Narrow" panose="020B0606020202030204" pitchFamily="34" charset="0"/>
              </a:rPr>
              <a:t>zu</a:t>
            </a:r>
            <a:r>
              <a:rPr lang="en-US" sz="2800" dirty="0">
                <a:latin typeface="Arial Narrow" panose="020B0606020202030204" pitchFamily="34" charset="0"/>
              </a:rPr>
              <a:t> </a:t>
            </a:r>
            <a:r>
              <a:rPr lang="en-US" sz="2800" dirty="0" err="1">
                <a:latin typeface="Arial Narrow" panose="020B0606020202030204" pitchFamily="34" charset="0"/>
              </a:rPr>
              <a:t>bringen</a:t>
            </a:r>
            <a:r>
              <a:rPr lang="en-US" sz="2800" dirty="0">
                <a:latin typeface="Arial Narrow" panose="020B0606020202030204" pitchFamily="34" charset="0"/>
              </a:rPr>
              <a:t>. Es </a:t>
            </a:r>
            <a:r>
              <a:rPr lang="en-US" sz="2800" dirty="0" err="1">
                <a:latin typeface="Arial Narrow" panose="020B0606020202030204" pitchFamily="34" charset="0"/>
              </a:rPr>
              <a:t>kann</a:t>
            </a:r>
            <a:r>
              <a:rPr lang="en-US" sz="2800" dirty="0">
                <a:latin typeface="Arial Narrow" panose="020B0606020202030204" pitchFamily="34" charset="0"/>
              </a:rPr>
              <a:t> sein, </a:t>
            </a:r>
            <a:r>
              <a:rPr lang="en-US" sz="2800" dirty="0" err="1">
                <a:latin typeface="Arial Narrow" panose="020B0606020202030204" pitchFamily="34" charset="0"/>
              </a:rPr>
              <a:t>dass</a:t>
            </a:r>
            <a:r>
              <a:rPr lang="en-US" sz="2800" dirty="0">
                <a:latin typeface="Arial Narrow" panose="020B0606020202030204" pitchFamily="34" charset="0"/>
              </a:rPr>
              <a:t> </a:t>
            </a:r>
            <a:r>
              <a:rPr lang="en-US" sz="2800" dirty="0" err="1">
                <a:latin typeface="Arial Narrow" panose="020B0606020202030204" pitchFamily="34" charset="0"/>
              </a:rPr>
              <a:t>sie</a:t>
            </a:r>
            <a:r>
              <a:rPr lang="en-US" sz="2800" dirty="0">
                <a:latin typeface="Arial Narrow" panose="020B0606020202030204" pitchFamily="34" charset="0"/>
              </a:rPr>
              <a:t> </a:t>
            </a:r>
            <a:r>
              <a:rPr lang="en-US" sz="2800" dirty="0" err="1">
                <a:latin typeface="Arial Narrow" panose="020B0606020202030204" pitchFamily="34" charset="0"/>
              </a:rPr>
              <a:t>immer</a:t>
            </a:r>
            <a:r>
              <a:rPr lang="en-US" sz="2800" dirty="0">
                <a:latin typeface="Arial Narrow" panose="020B0606020202030204" pitchFamily="34" charset="0"/>
              </a:rPr>
              <a:t> </a:t>
            </a:r>
            <a:r>
              <a:rPr lang="en-US" sz="2800" dirty="0" err="1">
                <a:latin typeface="Arial Narrow" panose="020B0606020202030204" pitchFamily="34" charset="0"/>
              </a:rPr>
              <a:t>wieder</a:t>
            </a:r>
            <a:r>
              <a:rPr lang="en-US" sz="2800" dirty="0">
                <a:latin typeface="Arial Narrow" panose="020B0606020202030204" pitchFamily="34" charset="0"/>
              </a:rPr>
              <a:t> </a:t>
            </a:r>
            <a:r>
              <a:rPr lang="en-US" sz="2800" dirty="0" err="1">
                <a:latin typeface="Arial Narrow" panose="020B0606020202030204" pitchFamily="34" charset="0"/>
              </a:rPr>
              <a:t>einmal</a:t>
            </a:r>
            <a:r>
              <a:rPr lang="en-US" sz="2800" dirty="0">
                <a:latin typeface="Arial Narrow" panose="020B0606020202030204" pitchFamily="34" charset="0"/>
              </a:rPr>
              <a:t> </a:t>
            </a:r>
            <a:r>
              <a:rPr lang="en-US" sz="2800" dirty="0" err="1">
                <a:latin typeface="Arial Narrow" panose="020B0606020202030204" pitchFamily="34" charset="0"/>
              </a:rPr>
              <a:t>Hilfe</a:t>
            </a:r>
            <a:r>
              <a:rPr lang="en-US" sz="2800" dirty="0">
                <a:latin typeface="Arial Narrow" panose="020B0606020202030204" pitchFamily="34" charset="0"/>
              </a:rPr>
              <a:t> </a:t>
            </a:r>
            <a:r>
              <a:rPr lang="en-US" sz="2800" dirty="0" err="1">
                <a:latin typeface="Arial Narrow" panose="020B0606020202030204" pitchFamily="34" charset="0"/>
              </a:rPr>
              <a:t>dabei</a:t>
            </a:r>
            <a:r>
              <a:rPr lang="en-US" sz="2800" dirty="0">
                <a:latin typeface="Arial Narrow" panose="020B0606020202030204" pitchFamily="34" charset="0"/>
              </a:rPr>
              <a:t> </a:t>
            </a:r>
            <a:r>
              <a:rPr lang="en-US" sz="2800" dirty="0" err="1">
                <a:latin typeface="Arial Narrow" panose="020B0606020202030204" pitchFamily="34" charset="0"/>
              </a:rPr>
              <a:t>brauchen</a:t>
            </a:r>
            <a:r>
              <a:rPr lang="en-US" sz="2800" dirty="0">
                <a:latin typeface="Arial Narrow" panose="020B0606020202030204" pitchFamily="34" charset="0"/>
              </a:rPr>
              <a:t>, die </a:t>
            </a:r>
            <a:r>
              <a:rPr lang="en-US" sz="2800" dirty="0" err="1">
                <a:latin typeface="Arial Narrow" panose="020B0606020202030204" pitchFamily="34" charset="0"/>
              </a:rPr>
              <a:t>solcherart</a:t>
            </a:r>
            <a:r>
              <a:rPr lang="en-US" sz="2800" dirty="0">
                <a:latin typeface="Arial Narrow" panose="020B0606020202030204" pitchFamily="34" charset="0"/>
              </a:rPr>
              <a:t> </a:t>
            </a:r>
            <a:r>
              <a:rPr lang="en-US" sz="2800" dirty="0" err="1">
                <a:latin typeface="Arial Narrow" panose="020B0606020202030204" pitchFamily="34" charset="0"/>
              </a:rPr>
              <a:t>transportierten</a:t>
            </a:r>
            <a:r>
              <a:rPr lang="en-US" sz="2800" dirty="0">
                <a:latin typeface="Arial Narrow" panose="020B0606020202030204" pitchFamily="34" charset="0"/>
              </a:rPr>
              <a:t> </a:t>
            </a:r>
            <a:r>
              <a:rPr lang="en-US" sz="2800" dirty="0" err="1">
                <a:latin typeface="Arial Narrow" panose="020B0606020202030204" pitchFamily="34" charset="0"/>
              </a:rPr>
              <a:t>Informationen</a:t>
            </a:r>
            <a:r>
              <a:rPr lang="en-US" sz="2800" dirty="0">
                <a:latin typeface="Arial Narrow" panose="020B0606020202030204" pitchFamily="34" charset="0"/>
              </a:rPr>
              <a:t> </a:t>
            </a:r>
            <a:r>
              <a:rPr lang="en-US" sz="2800" dirty="0" err="1">
                <a:latin typeface="Arial Narrow" panose="020B0606020202030204" pitchFamily="34" charset="0"/>
              </a:rPr>
              <a:t>zu</a:t>
            </a:r>
            <a:r>
              <a:rPr lang="en-US" sz="2800" dirty="0">
                <a:latin typeface="Arial Narrow" panose="020B0606020202030204" pitchFamily="34" charset="0"/>
              </a:rPr>
              <a:t> verstehen (</a:t>
            </a:r>
            <a:r>
              <a:rPr lang="en-US" sz="2800" dirty="0" err="1">
                <a:latin typeface="Arial Narrow" panose="020B0606020202030204" pitchFamily="34" charset="0"/>
              </a:rPr>
              <a:t>im</a:t>
            </a:r>
            <a:r>
              <a:rPr lang="en-US" sz="2800" dirty="0">
                <a:latin typeface="Arial Narrow" panose="020B0606020202030204" pitchFamily="34" charset="0"/>
              </a:rPr>
              <a:t> </a:t>
            </a:r>
            <a:r>
              <a:rPr lang="en-US" sz="2800" dirty="0" err="1">
                <a:latin typeface="Arial Narrow" panose="020B0606020202030204" pitchFamily="34" charset="0"/>
              </a:rPr>
              <a:t>Berufskontext</a:t>
            </a:r>
            <a:r>
              <a:rPr lang="en-US" sz="2800" dirty="0">
                <a:latin typeface="Arial Narrow" panose="020B0606020202030204" pitchFamily="34" charset="0"/>
              </a:rPr>
              <a:t> </a:t>
            </a:r>
            <a:r>
              <a:rPr lang="en-US" sz="2800" dirty="0" err="1">
                <a:latin typeface="Arial Narrow" panose="020B0606020202030204" pitchFamily="34" charset="0"/>
              </a:rPr>
              <a:t>etwa</a:t>
            </a:r>
            <a:r>
              <a:rPr lang="en-US" sz="2800" dirty="0">
                <a:latin typeface="Arial Narrow" panose="020B0606020202030204" pitchFamily="34" charset="0"/>
              </a:rPr>
              <a:t> </a:t>
            </a:r>
            <a:r>
              <a:rPr lang="en-US" sz="2800" dirty="0" err="1">
                <a:latin typeface="Arial Narrow" panose="020B0606020202030204" pitchFamily="34" charset="0"/>
              </a:rPr>
              <a:t>dabei</a:t>
            </a:r>
            <a:r>
              <a:rPr lang="en-US" sz="2800" dirty="0">
                <a:latin typeface="Arial Narrow" panose="020B0606020202030204" pitchFamily="34" charset="0"/>
              </a:rPr>
              <a:t>, </a:t>
            </a:r>
            <a:r>
              <a:rPr lang="en-US" sz="2800" dirty="0" err="1">
                <a:latin typeface="Arial Narrow" panose="020B0606020202030204" pitchFamily="34" charset="0"/>
              </a:rPr>
              <a:t>Termine</a:t>
            </a:r>
            <a:r>
              <a:rPr lang="en-US" sz="2800" dirty="0">
                <a:latin typeface="Arial Narrow" panose="020B0606020202030204" pitchFamily="34" charset="0"/>
              </a:rPr>
              <a:t> </a:t>
            </a:r>
            <a:r>
              <a:rPr lang="en-US" sz="2800" dirty="0" err="1">
                <a:latin typeface="Arial Narrow" panose="020B0606020202030204" pitchFamily="34" charset="0"/>
              </a:rPr>
              <a:t>einzuhalten</a:t>
            </a:r>
            <a:r>
              <a:rPr lang="en-US" sz="2800" dirty="0">
                <a:latin typeface="Arial Narrow" panose="020B0606020202030204" pitchFamily="34" charset="0"/>
              </a:rPr>
              <a:t> </a:t>
            </a:r>
            <a:r>
              <a:rPr lang="en-US" sz="2800" dirty="0" err="1">
                <a:latin typeface="Arial Narrow" panose="020B0606020202030204" pitchFamily="34" charset="0"/>
              </a:rPr>
              <a:t>u.Ä</a:t>
            </a:r>
            <a:r>
              <a:rPr lang="en-US" sz="2800" dirty="0">
                <a:latin typeface="Arial Narrow" panose="020B0606020202030204" pitchFamily="34" charset="0"/>
              </a:rPr>
              <a:t>.)</a:t>
            </a:r>
          </a:p>
          <a:p>
            <a:pPr algn="ctr">
              <a:defRPr/>
            </a:pPr>
            <a:endParaRPr lang="en-US" sz="2800" dirty="0">
              <a:latin typeface="Arial Narrow" panose="020B0606020202030204" pitchFamily="34" charset="0"/>
            </a:endParaRPr>
          </a:p>
          <a:p>
            <a:pPr algn="ctr">
              <a:defRPr/>
            </a:pPr>
            <a:r>
              <a:rPr lang="en-US" sz="2800" dirty="0" err="1">
                <a:latin typeface="Arial Narrow" panose="020B0606020202030204" pitchFamily="34" charset="0"/>
              </a:rPr>
              <a:t>Nichtsdestotrotz</a:t>
            </a:r>
            <a:r>
              <a:rPr lang="en-US" sz="2800" dirty="0">
                <a:latin typeface="Arial Narrow" panose="020B0606020202030204" pitchFamily="34" charset="0"/>
              </a:rPr>
              <a:t> </a:t>
            </a:r>
            <a:r>
              <a:rPr lang="en-US" sz="2800" dirty="0" err="1">
                <a:latin typeface="Arial Narrow" panose="020B0606020202030204" pitchFamily="34" charset="0"/>
              </a:rPr>
              <a:t>ist</a:t>
            </a:r>
            <a:r>
              <a:rPr lang="en-US" sz="2800" dirty="0">
                <a:latin typeface="Arial Narrow" panose="020B0606020202030204" pitchFamily="34" charset="0"/>
              </a:rPr>
              <a:t> es </a:t>
            </a:r>
            <a:r>
              <a:rPr lang="en-US" sz="2800" dirty="0" err="1">
                <a:latin typeface="Arial Narrow" panose="020B0606020202030204" pitchFamily="34" charset="0"/>
              </a:rPr>
              <a:t>unbedingt</a:t>
            </a:r>
            <a:r>
              <a:rPr lang="en-US" sz="2800" dirty="0">
                <a:latin typeface="Arial Narrow" panose="020B0606020202030204" pitchFamily="34" charset="0"/>
              </a:rPr>
              <a:t> </a:t>
            </a:r>
            <a:r>
              <a:rPr lang="en-US" sz="2800" dirty="0" err="1">
                <a:latin typeface="Arial Narrow" panose="020B0606020202030204" pitchFamily="34" charset="0"/>
              </a:rPr>
              <a:t>angebracht</a:t>
            </a:r>
            <a:r>
              <a:rPr lang="en-US" sz="2800" dirty="0">
                <a:latin typeface="Arial Narrow" panose="020B0606020202030204" pitchFamily="34" charset="0"/>
              </a:rPr>
              <a:t>, </a:t>
            </a:r>
            <a:r>
              <a:rPr lang="en-US" sz="2800" dirty="0" err="1">
                <a:latin typeface="Arial Narrow" panose="020B0606020202030204" pitchFamily="34" charset="0"/>
              </a:rPr>
              <a:t>Informationen</a:t>
            </a:r>
            <a:r>
              <a:rPr lang="en-US" sz="2800" dirty="0">
                <a:latin typeface="Arial Narrow" panose="020B0606020202030204" pitchFamily="34" charset="0"/>
              </a:rPr>
              <a:t> in </a:t>
            </a:r>
            <a:r>
              <a:rPr lang="en-US" sz="2800" dirty="0" err="1">
                <a:latin typeface="Arial Narrow" panose="020B0606020202030204" pitchFamily="34" charset="0"/>
              </a:rPr>
              <a:t>verschrifteten</a:t>
            </a:r>
            <a:r>
              <a:rPr lang="en-US" sz="2800" dirty="0">
                <a:latin typeface="Arial Narrow" panose="020B0606020202030204" pitchFamily="34" charset="0"/>
              </a:rPr>
              <a:t> </a:t>
            </a:r>
            <a:r>
              <a:rPr lang="en-US" sz="2800" dirty="0" err="1">
                <a:latin typeface="Arial Narrow" panose="020B0606020202030204" pitchFamily="34" charset="0"/>
              </a:rPr>
              <a:t>Formen</a:t>
            </a:r>
            <a:r>
              <a:rPr lang="en-US" sz="2800" dirty="0">
                <a:latin typeface="Arial Narrow" panose="020B0606020202030204" pitchFamily="34" charset="0"/>
              </a:rPr>
              <a:t> </a:t>
            </a:r>
            <a:r>
              <a:rPr lang="en-US" sz="2800" dirty="0" err="1">
                <a:latin typeface="Arial Narrow" panose="020B0606020202030204" pitchFamily="34" charset="0"/>
              </a:rPr>
              <a:t>weiterzugeben</a:t>
            </a:r>
            <a:r>
              <a:rPr lang="en-US" sz="2800" dirty="0">
                <a:latin typeface="Arial Narrow" panose="020B0606020202030204" pitchFamily="34" charset="0"/>
              </a:rPr>
              <a:t>. Es gilt </a:t>
            </a:r>
            <a:r>
              <a:rPr lang="en-US" sz="2800" dirty="0" err="1">
                <a:latin typeface="Arial Narrow" panose="020B0606020202030204" pitchFamily="34" charset="0"/>
              </a:rPr>
              <a:t>hier</a:t>
            </a:r>
            <a:r>
              <a:rPr lang="en-US" sz="2800" dirty="0">
                <a:latin typeface="Arial Narrow" panose="020B0606020202030204" pitchFamily="34" charset="0"/>
              </a:rPr>
              <a:t> </a:t>
            </a:r>
            <a:r>
              <a:rPr lang="en-US" sz="2800" dirty="0" err="1">
                <a:latin typeface="Arial Narrow" panose="020B0606020202030204" pitchFamily="34" charset="0"/>
              </a:rPr>
              <a:t>nur</a:t>
            </a:r>
            <a:r>
              <a:rPr lang="en-US" sz="2800" dirty="0">
                <a:latin typeface="Arial Narrow" panose="020B0606020202030204" pitchFamily="34" charset="0"/>
              </a:rPr>
              <a:t> </a:t>
            </a:r>
            <a:r>
              <a:rPr lang="en-US" sz="2800" dirty="0" err="1">
                <a:latin typeface="Arial Narrow" panose="020B0606020202030204" pitchFamily="34" charset="0"/>
              </a:rPr>
              <a:t>allzu</a:t>
            </a:r>
            <a:r>
              <a:rPr lang="en-US" sz="2800" dirty="0">
                <a:latin typeface="Arial Narrow" panose="020B0606020202030204" pitchFamily="34" charset="0"/>
              </a:rPr>
              <a:t> </a:t>
            </a:r>
            <a:r>
              <a:rPr lang="en-US" sz="2800" dirty="0" err="1">
                <a:latin typeface="Arial Narrow" panose="020B0606020202030204" pitchFamily="34" charset="0"/>
              </a:rPr>
              <a:t>komplexe</a:t>
            </a:r>
            <a:r>
              <a:rPr lang="en-US" sz="2800" dirty="0">
                <a:latin typeface="Arial Narrow" panose="020B0606020202030204" pitchFamily="34" charset="0"/>
              </a:rPr>
              <a:t> </a:t>
            </a:r>
            <a:r>
              <a:rPr lang="en-US" sz="2800" dirty="0" err="1">
                <a:latin typeface="Arial Narrow" panose="020B0606020202030204" pitchFamily="34" charset="0"/>
              </a:rPr>
              <a:t>Beschreibungen</a:t>
            </a:r>
            <a:r>
              <a:rPr lang="en-US" sz="2800" dirty="0">
                <a:latin typeface="Arial Narrow" panose="020B0606020202030204" pitchFamily="34" charset="0"/>
              </a:rPr>
              <a:t>, </a:t>
            </a:r>
            <a:r>
              <a:rPr lang="en-US" sz="2800" dirty="0" err="1">
                <a:latin typeface="Arial Narrow" panose="020B0606020202030204" pitchFamily="34" charset="0"/>
              </a:rPr>
              <a:t>allzu</a:t>
            </a:r>
            <a:r>
              <a:rPr lang="en-US" sz="2800" dirty="0">
                <a:latin typeface="Arial Narrow" panose="020B0606020202030204" pitchFamily="34" charset="0"/>
              </a:rPr>
              <a:t> </a:t>
            </a:r>
            <a:r>
              <a:rPr lang="en-US" sz="2800" dirty="0" err="1">
                <a:latin typeface="Arial Narrow" panose="020B0606020202030204" pitchFamily="34" charset="0"/>
              </a:rPr>
              <a:t>informationsstarke</a:t>
            </a:r>
            <a:r>
              <a:rPr lang="en-US" sz="2800" dirty="0">
                <a:latin typeface="Arial Narrow" panose="020B0606020202030204" pitchFamily="34" charset="0"/>
              </a:rPr>
              <a:t> (und </a:t>
            </a:r>
            <a:r>
              <a:rPr lang="en-US" sz="2800" dirty="0" err="1">
                <a:latin typeface="Arial Narrow" panose="020B0606020202030204" pitchFamily="34" charset="0"/>
              </a:rPr>
              <a:t>damit</a:t>
            </a:r>
            <a:r>
              <a:rPr lang="en-US" sz="2800" dirty="0">
                <a:latin typeface="Arial Narrow" panose="020B0606020202030204" pitchFamily="34" charset="0"/>
              </a:rPr>
              <a:t> für Menschen </a:t>
            </a:r>
            <a:r>
              <a:rPr lang="en-US" sz="2800" dirty="0" err="1">
                <a:latin typeface="Arial Narrow" panose="020B0606020202030204" pitchFamily="34" charset="0"/>
              </a:rPr>
              <a:t>mit</a:t>
            </a:r>
            <a:r>
              <a:rPr lang="en-US" sz="2800" dirty="0">
                <a:latin typeface="Arial Narrow" panose="020B0606020202030204" pitchFamily="34" charset="0"/>
              </a:rPr>
              <a:t> ASS </a:t>
            </a:r>
            <a:r>
              <a:rPr lang="en-US" sz="2800" dirty="0" err="1">
                <a:latin typeface="Arial Narrow" panose="020B0606020202030204" pitchFamily="34" charset="0"/>
              </a:rPr>
              <a:t>uneindeutige</a:t>
            </a:r>
            <a:r>
              <a:rPr lang="en-US" sz="2800" dirty="0">
                <a:latin typeface="Arial Narrow" panose="020B0606020202030204" pitchFamily="34" charset="0"/>
              </a:rPr>
              <a:t>) </a:t>
            </a:r>
            <a:r>
              <a:rPr lang="en-US" sz="2800" dirty="0" err="1">
                <a:latin typeface="Arial Narrow" panose="020B0606020202030204" pitchFamily="34" charset="0"/>
              </a:rPr>
              <a:t>Bilder</a:t>
            </a:r>
            <a:r>
              <a:rPr lang="en-US" sz="2800" dirty="0">
                <a:latin typeface="Arial Narrow" panose="020B0606020202030204" pitchFamily="34" charset="0"/>
              </a:rPr>
              <a:t> </a:t>
            </a:r>
            <a:r>
              <a:rPr lang="en-US" sz="2800" dirty="0" err="1">
                <a:latin typeface="Arial Narrow" panose="020B0606020202030204" pitchFamily="34" charset="0"/>
              </a:rPr>
              <a:t>oder</a:t>
            </a:r>
            <a:r>
              <a:rPr lang="en-US" sz="2800" dirty="0">
                <a:latin typeface="Arial Narrow" panose="020B0606020202030204" pitchFamily="34" charset="0"/>
              </a:rPr>
              <a:t> </a:t>
            </a:r>
            <a:r>
              <a:rPr lang="en-US" sz="2800" dirty="0" err="1">
                <a:latin typeface="Arial Narrow" panose="020B0606020202030204" pitchFamily="34" charset="0"/>
              </a:rPr>
              <a:t>knallige</a:t>
            </a:r>
            <a:r>
              <a:rPr lang="en-US" sz="2800" dirty="0">
                <a:latin typeface="Arial Narrow" panose="020B0606020202030204" pitchFamily="34" charset="0"/>
              </a:rPr>
              <a:t> </a:t>
            </a:r>
            <a:r>
              <a:rPr lang="en-US" sz="2800" dirty="0" err="1">
                <a:latin typeface="Arial Narrow" panose="020B0606020202030204" pitchFamily="34" charset="0"/>
              </a:rPr>
              <a:t>Farben</a:t>
            </a:r>
            <a:r>
              <a:rPr lang="en-US" sz="2800" dirty="0">
                <a:latin typeface="Arial Narrow" panose="020B0606020202030204" pitchFamily="34" charset="0"/>
              </a:rPr>
              <a:t> </a:t>
            </a:r>
            <a:r>
              <a:rPr lang="en-US" sz="2800" dirty="0" err="1">
                <a:latin typeface="Arial Narrow" panose="020B0606020202030204" pitchFamily="34" charset="0"/>
              </a:rPr>
              <a:t>zu</a:t>
            </a:r>
            <a:r>
              <a:rPr lang="en-US" sz="2800" dirty="0">
                <a:latin typeface="Arial Narrow" panose="020B0606020202030204" pitchFamily="34" charset="0"/>
              </a:rPr>
              <a:t> </a:t>
            </a:r>
            <a:r>
              <a:rPr lang="en-US" sz="2800" dirty="0" err="1">
                <a:latin typeface="Arial Narrow" panose="020B0606020202030204" pitchFamily="34" charset="0"/>
              </a:rPr>
              <a:t>vermeiden</a:t>
            </a:r>
            <a:r>
              <a:rPr lang="en-US" sz="2800" dirty="0">
                <a:latin typeface="Arial Narrow" panose="020B0606020202030204" pitchFamily="34" charset="0"/>
              </a:rPr>
              <a:t>. </a:t>
            </a:r>
            <a:r>
              <a:rPr lang="en-US" sz="2800" dirty="0" err="1">
                <a:latin typeface="Arial Narrow" panose="020B0606020202030204" pitchFamily="34" charset="0"/>
              </a:rPr>
              <a:t>Außerdem</a:t>
            </a:r>
            <a:r>
              <a:rPr lang="en-US" sz="2800" dirty="0">
                <a:latin typeface="Arial Narrow" panose="020B0606020202030204" pitchFamily="34" charset="0"/>
              </a:rPr>
              <a:t> </a:t>
            </a:r>
            <a:r>
              <a:rPr lang="en-US" sz="2800" dirty="0" err="1">
                <a:latin typeface="Arial Narrow" panose="020B0606020202030204" pitchFamily="34" charset="0"/>
              </a:rPr>
              <a:t>tendieren</a:t>
            </a:r>
            <a:r>
              <a:rPr lang="en-US" sz="2800" dirty="0">
                <a:latin typeface="Arial Narrow" panose="020B0606020202030204" pitchFamily="34" charset="0"/>
              </a:rPr>
              <a:t> Menschen </a:t>
            </a:r>
            <a:r>
              <a:rPr lang="en-US" sz="2800" dirty="0" err="1">
                <a:latin typeface="Arial Narrow" panose="020B0606020202030204" pitchFamily="34" charset="0"/>
              </a:rPr>
              <a:t>mit</a:t>
            </a:r>
            <a:r>
              <a:rPr lang="en-US" sz="2800" dirty="0">
                <a:latin typeface="Arial Narrow" panose="020B0606020202030204" pitchFamily="34" charset="0"/>
              </a:rPr>
              <a:t> ASS </a:t>
            </a:r>
            <a:r>
              <a:rPr lang="en-US" sz="2800" dirty="0" err="1">
                <a:latin typeface="Arial Narrow" panose="020B0606020202030204" pitchFamily="34" charset="0"/>
              </a:rPr>
              <a:t>dazu</a:t>
            </a:r>
            <a:r>
              <a:rPr lang="en-US" sz="2800" dirty="0">
                <a:latin typeface="Arial Narrow" panose="020B0606020202030204" pitchFamily="34" charset="0"/>
              </a:rPr>
              <a:t>, </a:t>
            </a:r>
            <a:r>
              <a:rPr lang="en-US" sz="2800" dirty="0" err="1">
                <a:latin typeface="Arial Narrow" panose="020B0606020202030204" pitchFamily="34" charset="0"/>
              </a:rPr>
              <a:t>schriftliche</a:t>
            </a:r>
            <a:r>
              <a:rPr lang="en-US" sz="2800" dirty="0">
                <a:latin typeface="Arial Narrow" panose="020B0606020202030204" pitchFamily="34" charset="0"/>
              </a:rPr>
              <a:t> </a:t>
            </a:r>
            <a:r>
              <a:rPr lang="en-US" sz="2800" dirty="0" err="1">
                <a:latin typeface="Arial Narrow" panose="020B0606020202030204" pitchFamily="34" charset="0"/>
              </a:rPr>
              <a:t>Texte</a:t>
            </a:r>
            <a:r>
              <a:rPr lang="en-US" sz="2800" dirty="0">
                <a:latin typeface="Arial Narrow" panose="020B0606020202030204" pitchFamily="34" charset="0"/>
              </a:rPr>
              <a:t>, </a:t>
            </a:r>
            <a:r>
              <a:rPr lang="en-US" sz="2800" dirty="0" err="1">
                <a:latin typeface="Arial Narrow" panose="020B0606020202030204" pitchFamily="34" charset="0"/>
              </a:rPr>
              <a:t>Anforderungen</a:t>
            </a:r>
            <a:r>
              <a:rPr lang="en-US" sz="2800" dirty="0">
                <a:latin typeface="Arial Narrow" panose="020B0606020202030204" pitchFamily="34" charset="0"/>
              </a:rPr>
              <a:t>, </a:t>
            </a:r>
            <a:r>
              <a:rPr lang="en-US" sz="2800" dirty="0" err="1">
                <a:latin typeface="Arial Narrow" panose="020B0606020202030204" pitchFamily="34" charset="0"/>
              </a:rPr>
              <a:t>Aufforderungen</a:t>
            </a:r>
            <a:r>
              <a:rPr lang="en-US" sz="2800" dirty="0">
                <a:latin typeface="Arial Narrow" panose="020B0606020202030204" pitchFamily="34" charset="0"/>
              </a:rPr>
              <a:t> </a:t>
            </a:r>
            <a:r>
              <a:rPr lang="en-US" sz="2800" dirty="0" err="1">
                <a:latin typeface="Arial Narrow" panose="020B0606020202030204" pitchFamily="34" charset="0"/>
              </a:rPr>
              <a:t>wörtlich</a:t>
            </a:r>
            <a:r>
              <a:rPr lang="en-US" sz="2800" dirty="0">
                <a:latin typeface="Arial Narrow" panose="020B0606020202030204" pitchFamily="34" charset="0"/>
              </a:rPr>
              <a:t> </a:t>
            </a:r>
            <a:r>
              <a:rPr lang="en-US" sz="2800" dirty="0" err="1">
                <a:latin typeface="Arial Narrow" panose="020B0606020202030204" pitchFamily="34" charset="0"/>
              </a:rPr>
              <a:t>zu</a:t>
            </a:r>
            <a:r>
              <a:rPr lang="en-US" sz="2800" dirty="0">
                <a:latin typeface="Arial Narrow" panose="020B0606020202030204" pitchFamily="34" charset="0"/>
              </a:rPr>
              <a:t> </a:t>
            </a:r>
            <a:r>
              <a:rPr lang="en-US" sz="2800" dirty="0" err="1">
                <a:latin typeface="Arial Narrow" panose="020B0606020202030204" pitchFamily="34" charset="0"/>
              </a:rPr>
              <a:t>nehmen</a:t>
            </a:r>
            <a:r>
              <a:rPr lang="en-US" sz="2800" dirty="0">
                <a:latin typeface="Arial Narrow" panose="020B0606020202030204" pitchFamily="34" charset="0"/>
              </a:rPr>
              <a:t>.</a:t>
            </a:r>
          </a:p>
          <a:p>
            <a:pPr algn="ctr">
              <a:defRPr/>
            </a:pPr>
            <a:endParaRPr lang="en-US" sz="2800" dirty="0">
              <a:latin typeface="Arial Narrow" panose="020B0606020202030204" pitchFamily="34" charset="0"/>
            </a:endParaRPr>
          </a:p>
        </p:txBody>
      </p:sp>
    </p:spTree>
    <p:extLst>
      <p:ext uri="{BB962C8B-B14F-4D97-AF65-F5344CB8AC3E}">
        <p14:creationId xmlns:p14="http://schemas.microsoft.com/office/powerpoint/2010/main" val="40508613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43</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defRPr/>
            </a:pPr>
            <a:r>
              <a:rPr lang="en-US" sz="2400" dirty="0">
                <a:latin typeface="Arial Narrow" panose="020B0606020202030204" pitchFamily="34" charset="0"/>
              </a:rPr>
              <a:t>In </a:t>
            </a:r>
            <a:r>
              <a:rPr lang="en-US" sz="2400" dirty="0" err="1">
                <a:latin typeface="Arial Narrow" panose="020B0606020202030204" pitchFamily="34" charset="0"/>
              </a:rPr>
              <a:t>diesem</a:t>
            </a:r>
            <a:r>
              <a:rPr lang="en-US" sz="2400" dirty="0">
                <a:latin typeface="Arial Narrow" panose="020B0606020202030204" pitchFamily="34" charset="0"/>
              </a:rPr>
              <a:t> </a:t>
            </a:r>
            <a:r>
              <a:rPr lang="en-US" sz="2400" dirty="0" err="1">
                <a:latin typeface="Arial Narrow" panose="020B0606020202030204" pitchFamily="34" charset="0"/>
              </a:rPr>
              <a:t>Zusammenhang</a:t>
            </a:r>
            <a:r>
              <a:rPr lang="en-US" sz="2400" dirty="0">
                <a:latin typeface="Arial Narrow" panose="020B0606020202030204" pitchFamily="34" charset="0"/>
              </a:rPr>
              <a:t> </a:t>
            </a:r>
            <a:r>
              <a:rPr lang="en-US" sz="2400" dirty="0" err="1">
                <a:latin typeface="Arial Narrow" panose="020B0606020202030204" pitchFamily="34" charset="0"/>
              </a:rPr>
              <a:t>ist</a:t>
            </a:r>
            <a:r>
              <a:rPr lang="en-US" sz="2400" dirty="0">
                <a:latin typeface="Arial Narrow" panose="020B0606020202030204" pitchFamily="34" charset="0"/>
              </a:rPr>
              <a:t> es </a:t>
            </a:r>
            <a:r>
              <a:rPr lang="en-US" sz="2400" dirty="0" err="1">
                <a:latin typeface="Arial Narrow" panose="020B0606020202030204" pitchFamily="34" charset="0"/>
              </a:rPr>
              <a:t>wichtig</a:t>
            </a:r>
            <a:r>
              <a:rPr lang="en-US" sz="2400" dirty="0">
                <a:latin typeface="Arial Narrow" panose="020B0606020202030204" pitchFamily="34" charset="0"/>
              </a:rPr>
              <a:t>, den Menschen </a:t>
            </a:r>
            <a:r>
              <a:rPr lang="en-US" sz="2400" dirty="0" err="1">
                <a:latin typeface="Arial Narrow" panose="020B0606020202030204" pitchFamily="34" charset="0"/>
              </a:rPr>
              <a:t>mit</a:t>
            </a:r>
            <a:r>
              <a:rPr lang="en-US" sz="2400" dirty="0">
                <a:latin typeface="Arial Narrow" panose="020B0606020202030204" pitchFamily="34" charset="0"/>
              </a:rPr>
              <a:t> ASS </a:t>
            </a:r>
            <a:r>
              <a:rPr lang="en-US" sz="2400" dirty="0" err="1">
                <a:latin typeface="Arial Narrow" panose="020B0606020202030204" pitchFamily="34" charset="0"/>
              </a:rPr>
              <a:t>zu</a:t>
            </a:r>
            <a:r>
              <a:rPr lang="en-US" sz="2400" dirty="0">
                <a:latin typeface="Arial Narrow" panose="020B0606020202030204" pitchFamily="34" charset="0"/>
              </a:rPr>
              <a:t> </a:t>
            </a:r>
            <a:r>
              <a:rPr lang="en-US" sz="2400" dirty="0" err="1">
                <a:latin typeface="Arial Narrow" panose="020B0606020202030204" pitchFamily="34" charset="0"/>
              </a:rPr>
              <a:t>vermitteln</a:t>
            </a:r>
            <a:r>
              <a:rPr lang="en-US" sz="2400" dirty="0">
                <a:latin typeface="Arial Narrow" panose="020B0606020202030204" pitchFamily="34" charset="0"/>
              </a:rPr>
              <a:t>, </a:t>
            </a:r>
            <a:r>
              <a:rPr lang="en-US" sz="2400" dirty="0" err="1">
                <a:latin typeface="Arial Narrow" panose="020B0606020202030204" pitchFamily="34" charset="0"/>
              </a:rPr>
              <a:t>dass</a:t>
            </a:r>
            <a:r>
              <a:rPr lang="en-US" sz="2400" dirty="0">
                <a:latin typeface="Arial Narrow" panose="020B0606020202030204" pitchFamily="34" charset="0"/>
              </a:rPr>
              <a:t> </a:t>
            </a:r>
            <a:r>
              <a:rPr lang="en-US" sz="2400" dirty="0" err="1">
                <a:latin typeface="Arial Narrow" panose="020B0606020202030204" pitchFamily="34" charset="0"/>
              </a:rPr>
              <a:t>sie</a:t>
            </a:r>
            <a:r>
              <a:rPr lang="en-US" sz="2400" dirty="0">
                <a:latin typeface="Arial Narrow" panose="020B0606020202030204" pitchFamily="34" charset="0"/>
              </a:rPr>
              <a:t> </a:t>
            </a:r>
            <a:r>
              <a:rPr lang="en-US" sz="2400" dirty="0" err="1">
                <a:latin typeface="Arial Narrow" panose="020B0606020202030204" pitchFamily="34" charset="0"/>
              </a:rPr>
              <a:t>jederzeit</a:t>
            </a:r>
            <a:r>
              <a:rPr lang="en-US" sz="2400" dirty="0">
                <a:latin typeface="Arial Narrow" panose="020B0606020202030204" pitchFamily="34" charset="0"/>
              </a:rPr>
              <a:t> </a:t>
            </a:r>
            <a:r>
              <a:rPr lang="en-US" sz="2400" dirty="0" err="1">
                <a:latin typeface="Arial Narrow" panose="020B0606020202030204" pitchFamily="34" charset="0"/>
              </a:rPr>
              <a:t>Fragen</a:t>
            </a:r>
            <a:r>
              <a:rPr lang="en-US" sz="2400" dirty="0">
                <a:latin typeface="Arial Narrow" panose="020B0606020202030204" pitchFamily="34" charset="0"/>
              </a:rPr>
              <a:t> </a:t>
            </a:r>
            <a:r>
              <a:rPr lang="en-US" sz="2400" dirty="0" err="1">
                <a:latin typeface="Arial Narrow" panose="020B0606020202030204" pitchFamily="34" charset="0"/>
              </a:rPr>
              <a:t>stellen</a:t>
            </a:r>
            <a:r>
              <a:rPr lang="en-US" sz="2400" dirty="0">
                <a:latin typeface="Arial Narrow" panose="020B0606020202030204" pitchFamily="34" charset="0"/>
              </a:rPr>
              <a:t> </a:t>
            </a:r>
            <a:r>
              <a:rPr lang="en-US" sz="2400" dirty="0" err="1">
                <a:latin typeface="Arial Narrow" panose="020B0606020202030204" pitchFamily="34" charset="0"/>
              </a:rPr>
              <a:t>können</a:t>
            </a:r>
            <a:r>
              <a:rPr lang="en-US" sz="2400" dirty="0">
                <a:latin typeface="Arial Narrow" panose="020B0606020202030204" pitchFamily="34" charset="0"/>
              </a:rPr>
              <a:t> – und </a:t>
            </a:r>
            <a:r>
              <a:rPr lang="en-US" sz="2400" dirty="0" err="1">
                <a:latin typeface="Arial Narrow" panose="020B0606020202030204" pitchFamily="34" charset="0"/>
              </a:rPr>
              <a:t>dass</a:t>
            </a:r>
            <a:r>
              <a:rPr lang="en-US" sz="2400" dirty="0">
                <a:latin typeface="Arial Narrow" panose="020B0606020202030204" pitchFamily="34" charset="0"/>
              </a:rPr>
              <a:t> </a:t>
            </a:r>
            <a:r>
              <a:rPr lang="en-US" sz="2400" dirty="0" err="1">
                <a:latin typeface="Arial Narrow" panose="020B0606020202030204" pitchFamily="34" charset="0"/>
              </a:rPr>
              <a:t>sie</a:t>
            </a:r>
            <a:r>
              <a:rPr lang="en-US" sz="2400" dirty="0">
                <a:latin typeface="Arial Narrow" panose="020B0606020202030204" pitchFamily="34" charset="0"/>
              </a:rPr>
              <a:t> </a:t>
            </a:r>
            <a:r>
              <a:rPr lang="en-US" sz="2400" dirty="0" err="1">
                <a:latin typeface="Arial Narrow" panose="020B0606020202030204" pitchFamily="34" charset="0"/>
              </a:rPr>
              <a:t>damit</a:t>
            </a:r>
            <a:r>
              <a:rPr lang="en-US" sz="2400" dirty="0">
                <a:latin typeface="Arial Narrow" panose="020B0606020202030204" pitchFamily="34" charset="0"/>
              </a:rPr>
              <a:t> </a:t>
            </a:r>
            <a:r>
              <a:rPr lang="en-US" sz="2400" dirty="0" err="1">
                <a:latin typeface="Arial Narrow" panose="020B0606020202030204" pitchFamily="34" charset="0"/>
              </a:rPr>
              <a:t>niemanden</a:t>
            </a:r>
            <a:r>
              <a:rPr lang="en-US" sz="2400" dirty="0">
                <a:latin typeface="Arial Narrow" panose="020B0606020202030204" pitchFamily="34" charset="0"/>
              </a:rPr>
              <a:t> </a:t>
            </a:r>
            <a:r>
              <a:rPr lang="en-US" sz="2400" dirty="0" err="1">
                <a:latin typeface="Arial Narrow" panose="020B0606020202030204" pitchFamily="34" charset="0"/>
              </a:rPr>
              <a:t>stören</a:t>
            </a:r>
            <a:r>
              <a:rPr lang="en-US" sz="2400" dirty="0">
                <a:latin typeface="Arial Narrow" panose="020B0606020202030204" pitchFamily="34" charset="0"/>
              </a:rPr>
              <a:t>. Je </a:t>
            </a:r>
            <a:r>
              <a:rPr lang="en-US" sz="2400" dirty="0" err="1">
                <a:latin typeface="Arial Narrow" panose="020B0606020202030204" pitchFamily="34" charset="0"/>
              </a:rPr>
              <a:t>nach</a:t>
            </a:r>
            <a:r>
              <a:rPr lang="en-US" sz="2400" dirty="0">
                <a:latin typeface="Arial Narrow" panose="020B0606020202030204" pitchFamily="34" charset="0"/>
              </a:rPr>
              <a:t> </a:t>
            </a:r>
            <a:r>
              <a:rPr lang="en-US" sz="2400" dirty="0" err="1">
                <a:latin typeface="Arial Narrow" panose="020B0606020202030204" pitchFamily="34" charset="0"/>
              </a:rPr>
              <a:t>deren</a:t>
            </a:r>
            <a:r>
              <a:rPr lang="en-US" sz="2400" dirty="0">
                <a:latin typeface="Arial Narrow" panose="020B0606020202030204" pitchFamily="34" charset="0"/>
              </a:rPr>
              <a:t> </a:t>
            </a:r>
            <a:r>
              <a:rPr lang="en-US" sz="2400" dirty="0" err="1">
                <a:latin typeface="Arial Narrow" panose="020B0606020202030204" pitchFamily="34" charset="0"/>
              </a:rPr>
              <a:t>individuellem</a:t>
            </a:r>
            <a:r>
              <a:rPr lang="en-US" sz="2400" dirty="0">
                <a:latin typeface="Arial Narrow" panose="020B0606020202030204" pitchFamily="34" charset="0"/>
              </a:rPr>
              <a:t> </a:t>
            </a:r>
            <a:r>
              <a:rPr lang="en-US" sz="2400" dirty="0" err="1">
                <a:latin typeface="Arial Narrow" panose="020B0606020202030204" pitchFamily="34" charset="0"/>
              </a:rPr>
              <a:t>Auffassungsvermögen</a:t>
            </a:r>
            <a:r>
              <a:rPr lang="en-US" sz="2400" dirty="0">
                <a:latin typeface="Arial Narrow" panose="020B0606020202030204" pitchFamily="34" charset="0"/>
              </a:rPr>
              <a:t>, </a:t>
            </a:r>
            <a:r>
              <a:rPr lang="en-US" sz="2400" dirty="0" err="1">
                <a:latin typeface="Arial Narrow" panose="020B0606020202030204" pitchFamily="34" charset="0"/>
              </a:rPr>
              <a:t>wird</a:t>
            </a:r>
            <a:r>
              <a:rPr lang="en-US" sz="2400" dirty="0">
                <a:latin typeface="Arial Narrow" panose="020B0606020202030204" pitchFamily="34" charset="0"/>
              </a:rPr>
              <a:t> es für </a:t>
            </a:r>
            <a:r>
              <a:rPr lang="en-US" sz="2400" dirty="0" err="1">
                <a:latin typeface="Arial Narrow" panose="020B0606020202030204" pitchFamily="34" charset="0"/>
              </a:rPr>
              <a:t>viele</a:t>
            </a:r>
            <a:r>
              <a:rPr lang="en-US" sz="2400" dirty="0">
                <a:latin typeface="Arial Narrow" panose="020B0606020202030204" pitchFamily="34" charset="0"/>
              </a:rPr>
              <a:t> </a:t>
            </a:r>
            <a:r>
              <a:rPr lang="en-US" sz="2400" dirty="0" err="1">
                <a:latin typeface="Arial Narrow" panose="020B0606020202030204" pitchFamily="34" charset="0"/>
              </a:rPr>
              <a:t>hilfreich</a:t>
            </a:r>
            <a:r>
              <a:rPr lang="en-US" sz="2400" dirty="0">
                <a:latin typeface="Arial Narrow" panose="020B0606020202030204" pitchFamily="34" charset="0"/>
              </a:rPr>
              <a:t> sein, </a:t>
            </a:r>
            <a:r>
              <a:rPr lang="en-US" sz="2400" dirty="0" err="1">
                <a:latin typeface="Arial Narrow" panose="020B0606020202030204" pitchFamily="34" charset="0"/>
              </a:rPr>
              <a:t>sich</a:t>
            </a:r>
            <a:r>
              <a:rPr lang="en-US" sz="2400" dirty="0">
                <a:latin typeface="Arial Narrow" panose="020B0606020202030204" pitchFamily="34" charset="0"/>
              </a:rPr>
              <a:t> </a:t>
            </a:r>
            <a:r>
              <a:rPr lang="en-US" sz="2400" dirty="0" err="1">
                <a:latin typeface="Arial Narrow" panose="020B0606020202030204" pitchFamily="34" charset="0"/>
              </a:rPr>
              <a:t>Notizen</a:t>
            </a:r>
            <a:r>
              <a:rPr lang="en-US" sz="2400" dirty="0">
                <a:latin typeface="Arial Narrow" panose="020B0606020202030204" pitchFamily="34" charset="0"/>
              </a:rPr>
              <a:t> </a:t>
            </a:r>
            <a:r>
              <a:rPr lang="en-US" sz="2400" dirty="0" err="1">
                <a:latin typeface="Arial Narrow" panose="020B0606020202030204" pitchFamily="34" charset="0"/>
              </a:rPr>
              <a:t>zu</a:t>
            </a:r>
            <a:r>
              <a:rPr lang="en-US" sz="2400" dirty="0">
                <a:latin typeface="Arial Narrow" panose="020B0606020202030204" pitchFamily="34" charset="0"/>
              </a:rPr>
              <a:t> </a:t>
            </a:r>
            <a:r>
              <a:rPr lang="en-US" sz="2400" dirty="0" err="1">
                <a:latin typeface="Arial Narrow" panose="020B0606020202030204" pitchFamily="34" charset="0"/>
              </a:rPr>
              <a:t>machen</a:t>
            </a:r>
            <a:r>
              <a:rPr lang="en-US" sz="2400" dirty="0">
                <a:latin typeface="Arial Narrow" panose="020B0606020202030204" pitchFamily="34" charset="0"/>
              </a:rPr>
              <a:t>. Das gilt in </a:t>
            </a:r>
            <a:r>
              <a:rPr lang="en-US" sz="2400" dirty="0" err="1">
                <a:latin typeface="Arial Narrow" panose="020B0606020202030204" pitchFamily="34" charset="0"/>
              </a:rPr>
              <a:t>vielen</a:t>
            </a:r>
            <a:r>
              <a:rPr lang="en-US" sz="2400" dirty="0">
                <a:latin typeface="Arial Narrow" panose="020B0606020202030204" pitchFamily="34" charset="0"/>
              </a:rPr>
              <a:t> </a:t>
            </a:r>
            <a:r>
              <a:rPr lang="en-US" sz="2400" dirty="0" err="1">
                <a:latin typeface="Arial Narrow" panose="020B0606020202030204" pitchFamily="34" charset="0"/>
              </a:rPr>
              <a:t>Fällen</a:t>
            </a:r>
            <a:r>
              <a:rPr lang="en-US" sz="2400" dirty="0">
                <a:latin typeface="Arial Narrow" panose="020B0606020202030204" pitchFamily="34" charset="0"/>
              </a:rPr>
              <a:t> </a:t>
            </a:r>
            <a:r>
              <a:rPr lang="en-US" sz="2400" dirty="0" err="1">
                <a:latin typeface="Arial Narrow" panose="020B0606020202030204" pitchFamily="34" charset="0"/>
              </a:rPr>
              <a:t>wohl</a:t>
            </a:r>
            <a:r>
              <a:rPr lang="en-US" sz="2400" dirty="0">
                <a:latin typeface="Arial Narrow" panose="020B0606020202030204" pitchFamily="34" charset="0"/>
              </a:rPr>
              <a:t> </a:t>
            </a:r>
            <a:r>
              <a:rPr lang="en-US" sz="2400" dirty="0" err="1">
                <a:latin typeface="Arial Narrow" panose="020B0606020202030204" pitchFamily="34" charset="0"/>
              </a:rPr>
              <a:t>auch</a:t>
            </a:r>
            <a:r>
              <a:rPr lang="en-US" sz="2400" dirty="0">
                <a:latin typeface="Arial Narrow" panose="020B0606020202030204" pitchFamily="34" charset="0"/>
              </a:rPr>
              <a:t> für </a:t>
            </a:r>
            <a:r>
              <a:rPr lang="en-US" sz="2400" dirty="0" err="1">
                <a:latin typeface="Arial Narrow" panose="020B0606020202030204" pitchFamily="34" charset="0"/>
              </a:rPr>
              <a:t>klare</a:t>
            </a:r>
            <a:r>
              <a:rPr lang="en-US" sz="2400" dirty="0">
                <a:latin typeface="Arial Narrow" panose="020B0606020202030204" pitchFamily="34" charset="0"/>
              </a:rPr>
              <a:t>, </a:t>
            </a:r>
            <a:r>
              <a:rPr lang="en-US" sz="2400" dirty="0" err="1">
                <a:latin typeface="Arial Narrow" panose="020B0606020202030204" pitchFamily="34" charset="0"/>
              </a:rPr>
              <a:t>schriftlich</a:t>
            </a:r>
            <a:r>
              <a:rPr lang="en-US" sz="2400" dirty="0">
                <a:latin typeface="Arial Narrow" panose="020B0606020202030204" pitchFamily="34" charset="0"/>
              </a:rPr>
              <a:t> </a:t>
            </a:r>
            <a:r>
              <a:rPr lang="en-US" sz="2400" dirty="0" err="1">
                <a:latin typeface="Arial Narrow" panose="020B0606020202030204" pitchFamily="34" charset="0"/>
              </a:rPr>
              <a:t>festgehaltene</a:t>
            </a:r>
            <a:r>
              <a:rPr lang="en-US" sz="2400" dirty="0">
                <a:latin typeface="Arial Narrow" panose="020B0606020202030204" pitchFamily="34" charset="0"/>
              </a:rPr>
              <a:t> </a:t>
            </a:r>
            <a:r>
              <a:rPr lang="en-US" sz="2400" dirty="0" err="1">
                <a:latin typeface="Arial Narrow" panose="020B0606020202030204" pitchFamily="34" charset="0"/>
              </a:rPr>
              <a:t>Zusammenfassungen</a:t>
            </a:r>
            <a:r>
              <a:rPr lang="en-US" sz="2400" dirty="0">
                <a:latin typeface="Arial Narrow" panose="020B0606020202030204" pitchFamily="34" charset="0"/>
              </a:rPr>
              <a:t> der </a:t>
            </a:r>
            <a:r>
              <a:rPr lang="en-US" sz="2400" dirty="0" err="1">
                <a:latin typeface="Arial Narrow" panose="020B0606020202030204" pitchFamily="34" charset="0"/>
              </a:rPr>
              <a:t>wichtigsten</a:t>
            </a:r>
            <a:r>
              <a:rPr lang="en-US" sz="2400" dirty="0">
                <a:latin typeface="Arial Narrow" panose="020B0606020202030204" pitchFamily="34" charset="0"/>
              </a:rPr>
              <a:t> </a:t>
            </a:r>
            <a:r>
              <a:rPr lang="en-US" sz="2400" dirty="0" err="1">
                <a:latin typeface="Arial Narrow" panose="020B0606020202030204" pitchFamily="34" charset="0"/>
              </a:rPr>
              <a:t>Inhalte</a:t>
            </a:r>
            <a:r>
              <a:rPr lang="en-US" sz="2400" dirty="0">
                <a:latin typeface="Arial Narrow" panose="020B0606020202030204" pitchFamily="34" charset="0"/>
              </a:rPr>
              <a:t>. Die </a:t>
            </a:r>
            <a:r>
              <a:rPr lang="en-US" sz="2400" dirty="0" err="1">
                <a:latin typeface="Arial Narrow" panose="020B0606020202030204" pitchFamily="34" charset="0"/>
              </a:rPr>
              <a:t>können</a:t>
            </a:r>
            <a:r>
              <a:rPr lang="en-US" sz="2400" dirty="0">
                <a:latin typeface="Arial Narrow" panose="020B0606020202030204" pitchFamily="34" charset="0"/>
              </a:rPr>
              <a:t> </a:t>
            </a:r>
            <a:r>
              <a:rPr lang="en-US" sz="2400" dirty="0" err="1">
                <a:latin typeface="Arial Narrow" panose="020B0606020202030204" pitchFamily="34" charset="0"/>
              </a:rPr>
              <a:t>mitgenommen</a:t>
            </a:r>
            <a:r>
              <a:rPr lang="en-US" sz="2400" dirty="0">
                <a:latin typeface="Arial Narrow" panose="020B0606020202030204" pitchFamily="34" charset="0"/>
              </a:rPr>
              <a:t> und </a:t>
            </a:r>
            <a:r>
              <a:rPr lang="en-US" sz="2400" dirty="0" err="1">
                <a:latin typeface="Arial Narrow" panose="020B0606020202030204" pitchFamily="34" charset="0"/>
              </a:rPr>
              <a:t>sozusagen</a:t>
            </a:r>
            <a:r>
              <a:rPr lang="en-US" sz="2400" dirty="0">
                <a:latin typeface="Arial Narrow" panose="020B0606020202030204" pitchFamily="34" charset="0"/>
              </a:rPr>
              <a:t> </a:t>
            </a:r>
            <a:r>
              <a:rPr lang="en-US" sz="2400" dirty="0" err="1">
                <a:latin typeface="Arial Narrow" panose="020B0606020202030204" pitchFamily="34" charset="0"/>
              </a:rPr>
              <a:t>jederzeit</a:t>
            </a:r>
            <a:r>
              <a:rPr lang="en-US" sz="2400" dirty="0">
                <a:latin typeface="Arial Narrow" panose="020B0606020202030204" pitchFamily="34" charset="0"/>
              </a:rPr>
              <a:t> </a:t>
            </a:r>
            <a:r>
              <a:rPr lang="en-US" sz="2400" dirty="0" err="1">
                <a:latin typeface="Arial Narrow" panose="020B0606020202030204" pitchFamily="34" charset="0"/>
              </a:rPr>
              <a:t>zu</a:t>
            </a:r>
            <a:r>
              <a:rPr lang="en-US" sz="2400" dirty="0">
                <a:latin typeface="Arial Narrow" panose="020B0606020202030204" pitchFamily="34" charset="0"/>
              </a:rPr>
              <a:t> Rate </a:t>
            </a:r>
            <a:r>
              <a:rPr lang="en-US" sz="2400" dirty="0" err="1">
                <a:latin typeface="Arial Narrow" panose="020B0606020202030204" pitchFamily="34" charset="0"/>
              </a:rPr>
              <a:t>gezogen</a:t>
            </a:r>
            <a:r>
              <a:rPr lang="en-US" sz="2400" dirty="0">
                <a:latin typeface="Arial Narrow" panose="020B0606020202030204" pitchFamily="34" charset="0"/>
              </a:rPr>
              <a:t> warden.</a:t>
            </a:r>
          </a:p>
          <a:p>
            <a:pPr algn="ctr">
              <a:defRPr/>
            </a:pPr>
            <a:endParaRPr lang="en-US" sz="2400" dirty="0">
              <a:latin typeface="Arial Narrow" panose="020B0606020202030204" pitchFamily="34" charset="0"/>
            </a:endParaRPr>
          </a:p>
          <a:p>
            <a:pPr algn="ctr">
              <a:defRPr/>
            </a:pPr>
            <a:r>
              <a:rPr lang="en-US" sz="2400" dirty="0">
                <a:latin typeface="Arial Narrow" panose="020B0606020202030204" pitchFamily="34" charset="0"/>
              </a:rPr>
              <a:t>Falls Sie </a:t>
            </a:r>
            <a:r>
              <a:rPr lang="en-US" sz="2400" dirty="0" err="1">
                <a:latin typeface="Arial Narrow" panose="020B0606020202030204" pitchFamily="34" charset="0"/>
              </a:rPr>
              <a:t>etwa</a:t>
            </a:r>
            <a:r>
              <a:rPr lang="en-US" sz="2400" dirty="0">
                <a:latin typeface="Arial Narrow" panose="020B0606020202030204" pitchFamily="34" charset="0"/>
              </a:rPr>
              <a:t> </a:t>
            </a:r>
            <a:r>
              <a:rPr lang="en-US" sz="2400" dirty="0" err="1">
                <a:latin typeface="Arial Narrow" panose="020B0606020202030204" pitchFamily="34" charset="0"/>
              </a:rPr>
              <a:t>im</a:t>
            </a:r>
            <a:r>
              <a:rPr lang="en-US" sz="2400" dirty="0">
                <a:latin typeface="Arial Narrow" panose="020B0606020202030204" pitchFamily="34" charset="0"/>
              </a:rPr>
              <a:t> </a:t>
            </a:r>
            <a:r>
              <a:rPr lang="en-US" sz="2400" dirty="0" err="1">
                <a:latin typeface="Arial Narrow" panose="020B0606020202030204" pitchFamily="34" charset="0"/>
              </a:rPr>
              <a:t>Bereich</a:t>
            </a:r>
            <a:r>
              <a:rPr lang="en-US" sz="2400" dirty="0">
                <a:latin typeface="Arial Narrow" panose="020B0606020202030204" pitchFamily="34" charset="0"/>
              </a:rPr>
              <a:t> der </a:t>
            </a:r>
            <a:r>
              <a:rPr lang="en-US" sz="2400" dirty="0" err="1">
                <a:latin typeface="Arial Narrow" panose="020B0606020202030204" pitchFamily="34" charset="0"/>
              </a:rPr>
              <a:t>Telekommunikation</a:t>
            </a:r>
            <a:r>
              <a:rPr lang="en-US" sz="2400" dirty="0">
                <a:latin typeface="Arial Narrow" panose="020B0606020202030204" pitchFamily="34" charset="0"/>
              </a:rPr>
              <a:t> </a:t>
            </a:r>
            <a:r>
              <a:rPr lang="en-US" sz="2400" dirty="0" err="1">
                <a:latin typeface="Arial Narrow" panose="020B0606020202030204" pitchFamily="34" charset="0"/>
              </a:rPr>
              <a:t>beschäftigt</a:t>
            </a:r>
            <a:r>
              <a:rPr lang="en-US" sz="2400" dirty="0">
                <a:latin typeface="Arial Narrow" panose="020B0606020202030204" pitchFamily="34" charset="0"/>
              </a:rPr>
              <a:t> </a:t>
            </a:r>
            <a:r>
              <a:rPr lang="en-US" sz="2400" dirty="0" err="1">
                <a:latin typeface="Arial Narrow" panose="020B0606020202030204" pitchFamily="34" charset="0"/>
              </a:rPr>
              <a:t>sind</a:t>
            </a:r>
            <a:r>
              <a:rPr lang="en-US" sz="2400" dirty="0">
                <a:latin typeface="Arial Narrow" panose="020B0606020202030204" pitchFamily="34" charset="0"/>
              </a:rPr>
              <a:t>, </a:t>
            </a:r>
            <a:r>
              <a:rPr lang="en-US" sz="2400" dirty="0" err="1">
                <a:latin typeface="Arial Narrow" panose="020B0606020202030204" pitchFamily="34" charset="0"/>
              </a:rPr>
              <a:t>wäre</a:t>
            </a:r>
            <a:r>
              <a:rPr lang="en-US" sz="2400" dirty="0">
                <a:latin typeface="Arial Narrow" panose="020B0606020202030204" pitchFamily="34" charset="0"/>
              </a:rPr>
              <a:t> </a:t>
            </a:r>
            <a:r>
              <a:rPr lang="en-US" sz="2400" dirty="0" err="1">
                <a:latin typeface="Arial Narrow" panose="020B0606020202030204" pitchFamily="34" charset="0"/>
              </a:rPr>
              <a:t>weniger</a:t>
            </a:r>
            <a:r>
              <a:rPr lang="en-US" sz="2400" dirty="0">
                <a:latin typeface="Arial Narrow" panose="020B0606020202030204" pitchFamily="34" charset="0"/>
              </a:rPr>
              <a:t> Information </a:t>
            </a:r>
            <a:r>
              <a:rPr lang="en-US" sz="2400" dirty="0" err="1">
                <a:latin typeface="Arial Narrow" panose="020B0606020202030204" pitchFamily="34" charset="0"/>
              </a:rPr>
              <a:t>im</a:t>
            </a:r>
            <a:r>
              <a:rPr lang="en-US" sz="2400" dirty="0">
                <a:latin typeface="Arial Narrow" panose="020B0606020202030204" pitchFamily="34" charset="0"/>
              </a:rPr>
              <a:t> </a:t>
            </a:r>
            <a:r>
              <a:rPr lang="en-US" sz="2400" dirty="0" err="1">
                <a:latin typeface="Arial Narrow" panose="020B0606020202030204" pitchFamily="34" charset="0"/>
              </a:rPr>
              <a:t>wahrsten</a:t>
            </a:r>
            <a:r>
              <a:rPr lang="en-US" sz="2400" dirty="0">
                <a:latin typeface="Arial Narrow" panose="020B0606020202030204" pitchFamily="34" charset="0"/>
              </a:rPr>
              <a:t> </a:t>
            </a:r>
            <a:r>
              <a:rPr lang="en-US" sz="2400" dirty="0" err="1">
                <a:latin typeface="Arial Narrow" panose="020B0606020202030204" pitchFamily="34" charset="0"/>
              </a:rPr>
              <a:t>Sinne</a:t>
            </a:r>
            <a:r>
              <a:rPr lang="en-US" sz="2400" dirty="0">
                <a:latin typeface="Arial Narrow" panose="020B0606020202030204" pitchFamily="34" charset="0"/>
              </a:rPr>
              <a:t> des </a:t>
            </a:r>
            <a:r>
              <a:rPr lang="en-US" sz="2400" dirty="0" err="1">
                <a:latin typeface="Arial Narrow" panose="020B0606020202030204" pitchFamily="34" charset="0"/>
              </a:rPr>
              <a:t>Wortes</a:t>
            </a:r>
            <a:r>
              <a:rPr lang="en-US" sz="2400" dirty="0">
                <a:latin typeface="Arial Narrow" panose="020B0606020202030204" pitchFamily="34" charset="0"/>
              </a:rPr>
              <a:t> </a:t>
            </a:r>
            <a:r>
              <a:rPr lang="en-US" sz="2400" dirty="0" err="1">
                <a:latin typeface="Arial Narrow" panose="020B0606020202030204" pitchFamily="34" charset="0"/>
              </a:rPr>
              <a:t>mehr</a:t>
            </a:r>
            <a:r>
              <a:rPr lang="en-US" sz="2400" dirty="0">
                <a:latin typeface="Arial Narrow" panose="020B0606020202030204" pitchFamily="34" charset="0"/>
              </a:rPr>
              <a:t>. In </a:t>
            </a:r>
            <a:r>
              <a:rPr lang="en-US" sz="2400" dirty="0" err="1">
                <a:latin typeface="Arial Narrow" panose="020B0606020202030204" pitchFamily="34" charset="0"/>
              </a:rPr>
              <a:t>klaren</a:t>
            </a:r>
            <a:r>
              <a:rPr lang="en-US" sz="2400" dirty="0">
                <a:latin typeface="Arial Narrow" panose="020B0606020202030204" pitchFamily="34" charset="0"/>
              </a:rPr>
              <a:t> </a:t>
            </a:r>
            <a:r>
              <a:rPr lang="en-US" sz="2400" dirty="0" err="1">
                <a:latin typeface="Arial Narrow" panose="020B0606020202030204" pitchFamily="34" charset="0"/>
              </a:rPr>
              <a:t>einfachen</a:t>
            </a:r>
            <a:r>
              <a:rPr lang="en-US" sz="2400" dirty="0">
                <a:latin typeface="Arial Narrow" panose="020B0606020202030204" pitchFamily="34" charset="0"/>
              </a:rPr>
              <a:t> </a:t>
            </a:r>
            <a:r>
              <a:rPr lang="en-US" sz="2400" dirty="0" err="1">
                <a:latin typeface="Arial Narrow" panose="020B0606020202030204" pitchFamily="34" charset="0"/>
              </a:rPr>
              <a:t>Worten</a:t>
            </a:r>
            <a:r>
              <a:rPr lang="en-US" sz="2400" dirty="0">
                <a:latin typeface="Arial Narrow" panose="020B0606020202030204" pitchFamily="34" charset="0"/>
              </a:rPr>
              <a:t> </a:t>
            </a:r>
            <a:r>
              <a:rPr lang="en-US" sz="2400" dirty="0" err="1">
                <a:latin typeface="Arial Narrow" panose="020B0606020202030204" pitchFamily="34" charset="0"/>
              </a:rPr>
              <a:t>schildern</a:t>
            </a:r>
            <a:r>
              <a:rPr lang="en-US" sz="2400" dirty="0">
                <a:latin typeface="Arial Narrow" panose="020B0606020202030204" pitchFamily="34" charset="0"/>
              </a:rPr>
              <a:t>, auf </a:t>
            </a:r>
            <a:r>
              <a:rPr lang="en-US" sz="2400" dirty="0" err="1">
                <a:latin typeface="Arial Narrow" panose="020B0606020202030204" pitchFamily="34" charset="0"/>
              </a:rPr>
              <a:t>welchen</a:t>
            </a:r>
            <a:r>
              <a:rPr lang="en-US" sz="2400" dirty="0">
                <a:latin typeface="Arial Narrow" panose="020B0606020202030204" pitchFamily="34" charset="0"/>
              </a:rPr>
              <a:t> </a:t>
            </a:r>
            <a:r>
              <a:rPr lang="en-US" sz="2400" dirty="0" err="1">
                <a:latin typeface="Arial Narrow" panose="020B0606020202030204" pitchFamily="34" charset="0"/>
              </a:rPr>
              <a:t>Vertrag</a:t>
            </a:r>
            <a:r>
              <a:rPr lang="en-US" sz="2400" dirty="0">
                <a:latin typeface="Arial Narrow" panose="020B0606020202030204" pitchFamily="34" charset="0"/>
              </a:rPr>
              <a:t> </a:t>
            </a:r>
            <a:r>
              <a:rPr lang="en-US" sz="2400" dirty="0" err="1">
                <a:latin typeface="Arial Narrow" panose="020B0606020202030204" pitchFamily="34" charset="0"/>
              </a:rPr>
              <a:t>sich</a:t>
            </a:r>
            <a:r>
              <a:rPr lang="en-US" sz="2400" dirty="0">
                <a:latin typeface="Arial Narrow" panose="020B0606020202030204" pitchFamily="34" charset="0"/>
              </a:rPr>
              <a:t> die/der </a:t>
            </a:r>
            <a:r>
              <a:rPr lang="en-US" sz="2400" dirty="0" err="1">
                <a:latin typeface="Arial Narrow" panose="020B0606020202030204" pitchFamily="34" charset="0"/>
              </a:rPr>
              <a:t>Kund</a:t>
            </a:r>
            <a:r>
              <a:rPr lang="en-US" sz="2400" dirty="0">
                <a:latin typeface="Arial Narrow" panose="020B0606020202030204" pitchFamily="34" charset="0"/>
              </a:rPr>
              <a:t>*in </a:t>
            </a:r>
            <a:r>
              <a:rPr lang="en-US" sz="2400" dirty="0" err="1">
                <a:latin typeface="Arial Narrow" panose="020B0606020202030204" pitchFamily="34" charset="0"/>
              </a:rPr>
              <a:t>einlässt</a:t>
            </a:r>
            <a:r>
              <a:rPr lang="en-US" sz="2400" dirty="0">
                <a:latin typeface="Arial Narrow" panose="020B0606020202030204" pitchFamily="34" charset="0"/>
              </a:rPr>
              <a:t> und die </a:t>
            </a:r>
            <a:r>
              <a:rPr lang="en-US" sz="2400" dirty="0" err="1">
                <a:latin typeface="Arial Narrow" panose="020B0606020202030204" pitchFamily="34" charset="0"/>
              </a:rPr>
              <a:t>Basisinformationen</a:t>
            </a:r>
            <a:r>
              <a:rPr lang="en-US" sz="2400" dirty="0">
                <a:latin typeface="Arial Narrow" panose="020B0606020202030204" pitchFamily="34" charset="0"/>
              </a:rPr>
              <a:t> </a:t>
            </a:r>
            <a:r>
              <a:rPr lang="en-US" sz="2400" dirty="0" err="1">
                <a:latin typeface="Arial Narrow" panose="020B0606020202030204" pitchFamily="34" charset="0"/>
              </a:rPr>
              <a:t>zum</a:t>
            </a:r>
            <a:r>
              <a:rPr lang="en-US" sz="2400" dirty="0">
                <a:latin typeface="Arial Narrow" panose="020B0606020202030204" pitchFamily="34" charset="0"/>
              </a:rPr>
              <a:t> </a:t>
            </a:r>
            <a:r>
              <a:rPr lang="en-US" sz="2400" dirty="0" err="1">
                <a:latin typeface="Arial Narrow" panose="020B0606020202030204" pitchFamily="34" charset="0"/>
              </a:rPr>
              <a:t>Gebrauch</a:t>
            </a:r>
            <a:r>
              <a:rPr lang="en-US" sz="2400" dirty="0">
                <a:latin typeface="Arial Narrow" panose="020B0606020202030204" pitchFamily="34" charset="0"/>
              </a:rPr>
              <a:t> </a:t>
            </a:r>
            <a:r>
              <a:rPr lang="en-US" sz="2400" dirty="0" err="1">
                <a:latin typeface="Arial Narrow" panose="020B0606020202030204" pitchFamily="34" charset="0"/>
              </a:rPr>
              <a:t>zu</a:t>
            </a:r>
            <a:r>
              <a:rPr lang="en-US" sz="2400" dirty="0">
                <a:latin typeface="Arial Narrow" panose="020B0606020202030204" pitchFamily="34" charset="0"/>
              </a:rPr>
              <a:t> </a:t>
            </a:r>
            <a:r>
              <a:rPr lang="en-US" sz="2400" dirty="0" err="1">
                <a:latin typeface="Arial Narrow" panose="020B0606020202030204" pitchFamily="34" charset="0"/>
              </a:rPr>
              <a:t>geben</a:t>
            </a:r>
            <a:r>
              <a:rPr lang="en-US" sz="2400" dirty="0">
                <a:latin typeface="Arial Narrow" panose="020B0606020202030204" pitchFamily="34" charset="0"/>
              </a:rPr>
              <a:t> – und all die </a:t>
            </a:r>
            <a:r>
              <a:rPr lang="en-US" sz="2400" dirty="0" err="1">
                <a:latin typeface="Arial Narrow" panose="020B0606020202030204" pitchFamily="34" charset="0"/>
              </a:rPr>
              <a:t>technischen</a:t>
            </a:r>
            <a:r>
              <a:rPr lang="en-US" sz="2400" dirty="0">
                <a:latin typeface="Arial Narrow" panose="020B0606020202030204" pitchFamily="34" charset="0"/>
              </a:rPr>
              <a:t> Features </a:t>
            </a:r>
            <a:r>
              <a:rPr lang="en-US" sz="2400" dirty="0" err="1">
                <a:latin typeface="Arial Narrow" panose="020B0606020202030204" pitchFamily="34" charset="0"/>
              </a:rPr>
              <a:t>vorerst</a:t>
            </a:r>
            <a:r>
              <a:rPr lang="en-US" sz="2400" dirty="0">
                <a:latin typeface="Arial Narrow" panose="020B0606020202030204" pitchFamily="34" charset="0"/>
              </a:rPr>
              <a:t> </a:t>
            </a:r>
            <a:r>
              <a:rPr lang="en-US" sz="2400" dirty="0" err="1">
                <a:latin typeface="Arial Narrow" panose="020B0606020202030204" pitchFamily="34" charset="0"/>
              </a:rPr>
              <a:t>beiseite</a:t>
            </a:r>
            <a:r>
              <a:rPr lang="en-US" sz="2400" dirty="0">
                <a:latin typeface="Arial Narrow" panose="020B0606020202030204" pitchFamily="34" charset="0"/>
              </a:rPr>
              <a:t> </a:t>
            </a:r>
            <a:r>
              <a:rPr lang="en-US" sz="2400" dirty="0" err="1">
                <a:latin typeface="Arial Narrow" panose="020B0606020202030204" pitchFamily="34" charset="0"/>
              </a:rPr>
              <a:t>zu</a:t>
            </a:r>
            <a:r>
              <a:rPr lang="en-US" sz="2400" dirty="0">
                <a:latin typeface="Arial Narrow" panose="020B0606020202030204" pitchFamily="34" charset="0"/>
              </a:rPr>
              <a:t> </a:t>
            </a:r>
            <a:r>
              <a:rPr lang="en-US" sz="2400" dirty="0" err="1">
                <a:latin typeface="Arial Narrow" panose="020B0606020202030204" pitchFamily="34" charset="0"/>
              </a:rPr>
              <a:t>lassen</a:t>
            </a:r>
            <a:r>
              <a:rPr lang="en-US" sz="2400" dirty="0">
                <a:latin typeface="Arial Narrow" panose="020B0606020202030204" pitchFamily="34" charset="0"/>
              </a:rPr>
              <a:t> –, </a:t>
            </a:r>
            <a:r>
              <a:rPr lang="en-US" sz="2400" dirty="0" err="1">
                <a:latin typeface="Arial Narrow" panose="020B0606020202030204" pitchFamily="34" charset="0"/>
              </a:rPr>
              <a:t>wird</a:t>
            </a:r>
            <a:r>
              <a:rPr lang="en-US" sz="2400" dirty="0">
                <a:latin typeface="Arial Narrow" panose="020B0606020202030204" pitchFamily="34" charset="0"/>
              </a:rPr>
              <a:t> </a:t>
            </a:r>
            <a:r>
              <a:rPr lang="en-US" sz="2400" dirty="0" err="1">
                <a:latin typeface="Arial Narrow" panose="020B0606020202030204" pitchFamily="34" charset="0"/>
              </a:rPr>
              <a:t>vermutlich</a:t>
            </a:r>
            <a:r>
              <a:rPr lang="en-US" sz="2400" dirty="0">
                <a:latin typeface="Arial Narrow" panose="020B0606020202030204" pitchFamily="34" charset="0"/>
              </a:rPr>
              <a:t> </a:t>
            </a:r>
            <a:r>
              <a:rPr lang="en-US" sz="2400" dirty="0" err="1">
                <a:latin typeface="Arial Narrow" panose="020B0606020202030204" pitchFamily="34" charset="0"/>
              </a:rPr>
              <a:t>reichen</a:t>
            </a:r>
            <a:r>
              <a:rPr lang="en-US" sz="2400" dirty="0">
                <a:latin typeface="Arial Narrow" panose="020B0606020202030204" pitchFamily="34" charset="0"/>
              </a:rPr>
              <a:t>. Die </a:t>
            </a:r>
            <a:r>
              <a:rPr lang="en-US" sz="2400" dirty="0" err="1">
                <a:latin typeface="Arial Narrow" panose="020B0606020202030204" pitchFamily="34" charset="0"/>
              </a:rPr>
              <a:t>Informationen</a:t>
            </a:r>
            <a:r>
              <a:rPr lang="en-US" sz="2400" dirty="0">
                <a:latin typeface="Arial Narrow" panose="020B0606020202030204" pitchFamily="34" charset="0"/>
              </a:rPr>
              <a:t> </a:t>
            </a:r>
            <a:r>
              <a:rPr lang="en-US" sz="2400" dirty="0" err="1">
                <a:latin typeface="Arial Narrow" panose="020B0606020202030204" pitchFamily="34" charset="0"/>
              </a:rPr>
              <a:t>sollten</a:t>
            </a:r>
            <a:r>
              <a:rPr lang="en-US" sz="2400" dirty="0">
                <a:latin typeface="Arial Narrow" panose="020B0606020202030204" pitchFamily="34" charset="0"/>
              </a:rPr>
              <a:t> </a:t>
            </a:r>
            <a:r>
              <a:rPr lang="en-US" sz="2400" dirty="0" err="1">
                <a:latin typeface="Arial Narrow" panose="020B0606020202030204" pitchFamily="34" charset="0"/>
              </a:rPr>
              <a:t>jedenfalls</a:t>
            </a:r>
            <a:r>
              <a:rPr lang="en-US" sz="2400" dirty="0">
                <a:latin typeface="Arial Narrow" panose="020B0606020202030204" pitchFamily="34" charset="0"/>
              </a:rPr>
              <a:t> “</a:t>
            </a:r>
            <a:r>
              <a:rPr lang="en-US" sz="2400" dirty="0" err="1">
                <a:latin typeface="Arial Narrow" panose="020B0606020202030204" pitchFamily="34" charset="0"/>
              </a:rPr>
              <a:t>portioniert</a:t>
            </a:r>
            <a:r>
              <a:rPr lang="en-US" sz="2400" dirty="0">
                <a:latin typeface="Arial Narrow" panose="020B0606020202030204" pitchFamily="34" charset="0"/>
              </a:rPr>
              <a:t>” und </a:t>
            </a:r>
            <a:r>
              <a:rPr lang="en-US" sz="2400" dirty="0" err="1">
                <a:latin typeface="Arial Narrow" panose="020B0606020202030204" pitchFamily="34" charset="0"/>
              </a:rPr>
              <a:t>nicht</a:t>
            </a:r>
            <a:r>
              <a:rPr lang="en-US" sz="2400" dirty="0">
                <a:latin typeface="Arial Narrow" panose="020B0606020202030204" pitchFamily="34" charset="0"/>
              </a:rPr>
              <a:t> in </a:t>
            </a:r>
            <a:r>
              <a:rPr lang="en-US" sz="2400" dirty="0" err="1">
                <a:latin typeface="Arial Narrow" panose="020B0606020202030204" pitchFamily="34" charset="0"/>
              </a:rPr>
              <a:t>allzu</a:t>
            </a:r>
            <a:r>
              <a:rPr lang="en-US" sz="2400" dirty="0">
                <a:latin typeface="Arial Narrow" panose="020B0606020202030204" pitchFamily="34" charset="0"/>
              </a:rPr>
              <a:t> </a:t>
            </a:r>
            <a:r>
              <a:rPr lang="en-US" sz="2400" dirty="0" err="1">
                <a:latin typeface="Arial Narrow" panose="020B0606020202030204" pitchFamily="34" charset="0"/>
              </a:rPr>
              <a:t>großen</a:t>
            </a:r>
            <a:r>
              <a:rPr lang="en-US" sz="2400" dirty="0">
                <a:latin typeface="Arial Narrow" panose="020B0606020202030204" pitchFamily="34" charset="0"/>
              </a:rPr>
              <a:t> </a:t>
            </a:r>
            <a:r>
              <a:rPr lang="en-US" sz="2400" dirty="0" err="1">
                <a:latin typeface="Arial Narrow" panose="020B0606020202030204" pitchFamily="34" charset="0"/>
              </a:rPr>
              <a:t>Stücken</a:t>
            </a:r>
            <a:r>
              <a:rPr lang="en-US" sz="2400" dirty="0">
                <a:latin typeface="Arial Narrow" panose="020B0606020202030204" pitchFamily="34" charset="0"/>
              </a:rPr>
              <a:t> </a:t>
            </a:r>
            <a:r>
              <a:rPr lang="en-US" sz="2400" dirty="0" err="1">
                <a:latin typeface="Arial Narrow" panose="020B0606020202030204" pitchFamily="34" charset="0"/>
              </a:rPr>
              <a:t>serviert</a:t>
            </a:r>
            <a:r>
              <a:rPr lang="en-US" sz="2400" dirty="0">
                <a:latin typeface="Arial Narrow" panose="020B0606020202030204" pitchFamily="34" charset="0"/>
              </a:rPr>
              <a:t> </a:t>
            </a:r>
            <a:r>
              <a:rPr lang="en-US" sz="2400" dirty="0" err="1">
                <a:latin typeface="Arial Narrow" panose="020B0606020202030204" pitchFamily="34" charset="0"/>
              </a:rPr>
              <a:t>werden</a:t>
            </a:r>
            <a:r>
              <a:rPr lang="en-US" sz="2400" dirty="0">
                <a:latin typeface="Arial Narrow" panose="020B0606020202030204" pitchFamily="34" charset="0"/>
              </a:rPr>
              <a:t>.</a:t>
            </a:r>
          </a:p>
        </p:txBody>
      </p:sp>
    </p:spTree>
    <p:extLst>
      <p:ext uri="{BB962C8B-B14F-4D97-AF65-F5344CB8AC3E}">
        <p14:creationId xmlns:p14="http://schemas.microsoft.com/office/powerpoint/2010/main" val="42778937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44</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lnSpc>
                <a:spcPts val="1420"/>
              </a:lnSpc>
              <a:buClr>
                <a:srgbClr val="650260"/>
              </a:buClr>
              <a:buSzPts val="1400"/>
              <a:tabLst>
                <a:tab pos="144145" algn="l"/>
              </a:tabLst>
              <a:defRPr/>
            </a:pPr>
            <a:endParaRPr lang="en-US" sz="2800" dirty="0">
              <a:solidFill>
                <a:srgbClr val="0B0C0C"/>
              </a:solidFill>
              <a:latin typeface="GDS Transport"/>
            </a:endParaRPr>
          </a:p>
          <a:p>
            <a:pPr algn="ctr">
              <a:buClr>
                <a:srgbClr val="650260"/>
              </a:buClr>
              <a:buSzPts val="1400"/>
              <a:tabLst>
                <a:tab pos="144145" algn="l"/>
              </a:tabLst>
              <a:defRPr/>
            </a:pPr>
            <a:r>
              <a:rPr lang="en-US" sz="2800" dirty="0" err="1">
                <a:latin typeface="Arial Narrow" panose="020B0606020202030204" pitchFamily="34" charset="0"/>
              </a:rPr>
              <a:t>Verwenden</a:t>
            </a:r>
            <a:r>
              <a:rPr lang="en-US" sz="2800" dirty="0">
                <a:latin typeface="Arial Narrow" panose="020B0606020202030204" pitchFamily="34" charset="0"/>
              </a:rPr>
              <a:t> Sie </a:t>
            </a:r>
            <a:r>
              <a:rPr lang="en-US" sz="2800" dirty="0" err="1">
                <a:latin typeface="Arial Narrow" panose="020B0606020202030204" pitchFamily="34" charset="0"/>
              </a:rPr>
              <a:t>im</a:t>
            </a:r>
            <a:r>
              <a:rPr lang="en-US" sz="2800" dirty="0">
                <a:latin typeface="Arial Narrow" panose="020B0606020202030204" pitchFamily="34" charset="0"/>
              </a:rPr>
              <a:t> </a:t>
            </a:r>
            <a:r>
              <a:rPr lang="en-US" sz="2800" dirty="0" err="1">
                <a:latin typeface="Arial Narrow" panose="020B0606020202030204" pitchFamily="34" charset="0"/>
              </a:rPr>
              <a:t>Gespräch</a:t>
            </a:r>
            <a:r>
              <a:rPr lang="en-US" sz="2800" dirty="0">
                <a:latin typeface="Arial Narrow" panose="020B0606020202030204" pitchFamily="34" charset="0"/>
              </a:rPr>
              <a:t> </a:t>
            </a:r>
            <a:r>
              <a:rPr lang="en-US" sz="2800" dirty="0" err="1">
                <a:latin typeface="Arial Narrow" panose="020B0606020202030204" pitchFamily="34" charset="0"/>
              </a:rPr>
              <a:t>mit</a:t>
            </a:r>
            <a:r>
              <a:rPr lang="en-US" sz="2800" dirty="0">
                <a:latin typeface="Arial Narrow" panose="020B0606020202030204" pitchFamily="34" charset="0"/>
              </a:rPr>
              <a:t> </a:t>
            </a:r>
            <a:r>
              <a:rPr lang="en-US" sz="2800" dirty="0" err="1">
                <a:latin typeface="Arial Narrow" panose="020B0606020202030204" pitchFamily="34" charset="0"/>
              </a:rPr>
              <a:t>Ihrer</a:t>
            </a:r>
            <a:r>
              <a:rPr lang="en-US" sz="2800" dirty="0">
                <a:latin typeface="Arial Narrow" panose="020B0606020202030204" pitchFamily="34" charset="0"/>
              </a:rPr>
              <a:t>/m </a:t>
            </a:r>
            <a:r>
              <a:rPr lang="en-US" sz="2800" dirty="0" err="1">
                <a:latin typeface="Arial Narrow" panose="020B0606020202030204" pitchFamily="34" charset="0"/>
              </a:rPr>
              <a:t>Klienten</a:t>
            </a:r>
            <a:r>
              <a:rPr lang="en-US" sz="2800" dirty="0">
                <a:latin typeface="Arial Narrow" panose="020B0606020202030204" pitchFamily="34" charset="0"/>
              </a:rPr>
              <a:t> </a:t>
            </a:r>
            <a:r>
              <a:rPr lang="en-US" sz="2800" dirty="0" err="1">
                <a:latin typeface="Arial Narrow" panose="020B0606020202030204" pitchFamily="34" charset="0"/>
              </a:rPr>
              <a:t>ihren</a:t>
            </a:r>
            <a:r>
              <a:rPr lang="en-US" sz="2800" dirty="0">
                <a:latin typeface="Arial Narrow" panose="020B0606020202030204" pitchFamily="34" charset="0"/>
              </a:rPr>
              <a:t>/</a:t>
            </a:r>
            <a:r>
              <a:rPr lang="en-US" sz="2800" dirty="0" err="1">
                <a:latin typeface="Arial Narrow" panose="020B0606020202030204" pitchFamily="34" charset="0"/>
              </a:rPr>
              <a:t>seinen</a:t>
            </a:r>
            <a:r>
              <a:rPr lang="en-US" sz="2800" dirty="0">
                <a:latin typeface="Arial Narrow" panose="020B0606020202030204" pitchFamily="34" charset="0"/>
              </a:rPr>
              <a:t> </a:t>
            </a:r>
            <a:r>
              <a:rPr lang="en-US" sz="2800" dirty="0" err="1">
                <a:latin typeface="Arial Narrow" panose="020B0606020202030204" pitchFamily="34" charset="0"/>
              </a:rPr>
              <a:t>Namen</a:t>
            </a:r>
            <a:r>
              <a:rPr lang="en-US" sz="2800" dirty="0">
                <a:latin typeface="Arial Narrow" panose="020B0606020202030204" pitchFamily="34" charset="0"/>
              </a:rPr>
              <a:t>. </a:t>
            </a:r>
            <a:r>
              <a:rPr lang="en-US" sz="2800" dirty="0" err="1">
                <a:latin typeface="Arial Narrow" panose="020B0606020202030204" pitchFamily="34" charset="0"/>
              </a:rPr>
              <a:t>Damit</a:t>
            </a:r>
            <a:r>
              <a:rPr lang="en-US" sz="2800" dirty="0">
                <a:latin typeface="Arial Narrow" panose="020B0606020202030204" pitchFamily="34" charset="0"/>
              </a:rPr>
              <a:t> </a:t>
            </a:r>
            <a:r>
              <a:rPr lang="en-US" sz="2800" dirty="0" err="1">
                <a:latin typeface="Arial Narrow" panose="020B0606020202030204" pitchFamily="34" charset="0"/>
              </a:rPr>
              <a:t>ziehen</a:t>
            </a:r>
            <a:r>
              <a:rPr lang="en-US" sz="2800" dirty="0">
                <a:latin typeface="Arial Narrow" panose="020B0606020202030204" pitchFamily="34" charset="0"/>
              </a:rPr>
              <a:t> </a:t>
            </a:r>
            <a:r>
              <a:rPr lang="en-US" sz="2800" dirty="0" err="1">
                <a:latin typeface="Arial Narrow" panose="020B0606020202030204" pitchFamily="34" charset="0"/>
              </a:rPr>
              <a:t>sie</a:t>
            </a:r>
            <a:r>
              <a:rPr lang="en-US" sz="2800" dirty="0">
                <a:latin typeface="Arial Narrow" panose="020B0606020202030204" pitchFamily="34" charset="0"/>
              </a:rPr>
              <a:t> die </a:t>
            </a:r>
            <a:r>
              <a:rPr lang="en-US" sz="2800" dirty="0" err="1">
                <a:latin typeface="Arial Narrow" panose="020B0606020202030204" pitchFamily="34" charset="0"/>
              </a:rPr>
              <a:t>Aufmerksamkeit</a:t>
            </a:r>
            <a:r>
              <a:rPr lang="en-US" sz="2800" dirty="0">
                <a:latin typeface="Arial Narrow" panose="020B0606020202030204" pitchFamily="34" charset="0"/>
              </a:rPr>
              <a:t> auf </a:t>
            </a:r>
            <a:r>
              <a:rPr lang="en-US" sz="2800" dirty="0" err="1">
                <a:latin typeface="Arial Narrow" panose="020B0606020202030204" pitchFamily="34" charset="0"/>
              </a:rPr>
              <a:t>sich</a:t>
            </a:r>
            <a:r>
              <a:rPr lang="en-US" sz="2800" dirty="0">
                <a:latin typeface="Arial Narrow" panose="020B0606020202030204" pitchFamily="34" charset="0"/>
              </a:rPr>
              <a:t>. </a:t>
            </a:r>
          </a:p>
          <a:p>
            <a:pPr algn="ctr">
              <a:buClr>
                <a:srgbClr val="650260"/>
              </a:buClr>
              <a:buSzPts val="1400"/>
              <a:tabLst>
                <a:tab pos="144145" algn="l"/>
              </a:tabLst>
              <a:defRPr/>
            </a:pPr>
            <a:r>
              <a:rPr lang="en-US" sz="2800" dirty="0" err="1">
                <a:latin typeface="Arial Narrow" panose="020B0606020202030204" pitchFamily="34" charset="0"/>
              </a:rPr>
              <a:t>Versuchen</a:t>
            </a:r>
            <a:r>
              <a:rPr lang="en-US" sz="2800" dirty="0">
                <a:latin typeface="Arial Narrow" panose="020B0606020202030204" pitchFamily="34" charset="0"/>
              </a:rPr>
              <a:t> Sie, </a:t>
            </a:r>
            <a:r>
              <a:rPr lang="en-US" sz="2800" dirty="0" err="1">
                <a:latin typeface="Arial Narrow" panose="020B0606020202030204" pitchFamily="34" charset="0"/>
              </a:rPr>
              <a:t>geschlossen</a:t>
            </a:r>
            <a:r>
              <a:rPr lang="en-US" sz="2800" dirty="0">
                <a:latin typeface="Arial Narrow" panose="020B0606020202030204" pitchFamily="34" charset="0"/>
              </a:rPr>
              <a:t> </a:t>
            </a:r>
            <a:r>
              <a:rPr lang="en-US" sz="2800" dirty="0" err="1">
                <a:latin typeface="Arial Narrow" panose="020B0606020202030204" pitchFamily="34" charset="0"/>
              </a:rPr>
              <a:t>anstelle</a:t>
            </a:r>
            <a:r>
              <a:rPr lang="en-US" sz="2800" dirty="0">
                <a:latin typeface="Arial Narrow" panose="020B0606020202030204" pitchFamily="34" charset="0"/>
              </a:rPr>
              <a:t> von </a:t>
            </a:r>
            <a:r>
              <a:rPr lang="en-US" sz="2800" dirty="0" err="1">
                <a:latin typeface="Arial Narrow" panose="020B0606020202030204" pitchFamily="34" charset="0"/>
              </a:rPr>
              <a:t>offenen</a:t>
            </a:r>
            <a:r>
              <a:rPr lang="en-US" sz="2800" dirty="0">
                <a:latin typeface="Arial Narrow" panose="020B0606020202030204" pitchFamily="34" charset="0"/>
              </a:rPr>
              <a:t> </a:t>
            </a:r>
            <a:r>
              <a:rPr lang="en-US" sz="2800" dirty="0" err="1">
                <a:latin typeface="Arial Narrow" panose="020B0606020202030204" pitchFamily="34" charset="0"/>
              </a:rPr>
              <a:t>Fragen</a:t>
            </a:r>
            <a:r>
              <a:rPr lang="en-US" sz="2800" dirty="0">
                <a:latin typeface="Arial Narrow" panose="020B0606020202030204" pitchFamily="34" charset="0"/>
              </a:rPr>
              <a:t> </a:t>
            </a:r>
            <a:r>
              <a:rPr lang="en-US" sz="2800" dirty="0" err="1">
                <a:latin typeface="Arial Narrow" panose="020B0606020202030204" pitchFamily="34" charset="0"/>
              </a:rPr>
              <a:t>zu</a:t>
            </a:r>
            <a:r>
              <a:rPr lang="en-US" sz="2800" dirty="0">
                <a:latin typeface="Arial Narrow" panose="020B0606020202030204" pitchFamily="34" charset="0"/>
              </a:rPr>
              <a:t> </a:t>
            </a:r>
            <a:r>
              <a:rPr lang="en-US" sz="2800" dirty="0" err="1">
                <a:latin typeface="Arial Narrow" panose="020B0606020202030204" pitchFamily="34" charset="0"/>
              </a:rPr>
              <a:t>stellen</a:t>
            </a:r>
            <a:r>
              <a:rPr lang="en-US" sz="2800" dirty="0">
                <a:latin typeface="Arial Narrow" panose="020B0606020202030204" pitchFamily="34" charset="0"/>
              </a:rPr>
              <a:t> (</a:t>
            </a:r>
            <a:r>
              <a:rPr lang="en-US" sz="2800" dirty="0" err="1">
                <a:latin typeface="Arial Narrow" panose="020B0606020202030204" pitchFamily="34" charset="0"/>
              </a:rPr>
              <a:t>z.B.</a:t>
            </a:r>
            <a:r>
              <a:rPr lang="en-US" sz="2800" dirty="0">
                <a:latin typeface="Arial Narrow" panose="020B0606020202030204" pitchFamily="34" charset="0"/>
              </a:rPr>
              <a:t> “Wie </a:t>
            </a:r>
            <a:r>
              <a:rPr lang="en-US" sz="2800" dirty="0" err="1">
                <a:latin typeface="Arial Narrow" panose="020B0606020202030204" pitchFamily="34" charset="0"/>
              </a:rPr>
              <a:t>viele</a:t>
            </a:r>
            <a:r>
              <a:rPr lang="en-US" sz="2800" dirty="0">
                <a:latin typeface="Arial Narrow" panose="020B0606020202030204" pitchFamily="34" charset="0"/>
              </a:rPr>
              <a:t> </a:t>
            </a:r>
            <a:r>
              <a:rPr lang="en-US" sz="2800" dirty="0" err="1">
                <a:latin typeface="Arial Narrow" panose="020B0606020202030204" pitchFamily="34" charset="0"/>
              </a:rPr>
              <a:t>Räume</a:t>
            </a:r>
            <a:r>
              <a:rPr lang="en-US" sz="2800" dirty="0">
                <a:latin typeface="Arial Narrow" panose="020B0606020202030204" pitchFamily="34" charset="0"/>
              </a:rPr>
              <a:t> </a:t>
            </a:r>
            <a:r>
              <a:rPr lang="en-US" sz="2800" dirty="0" err="1">
                <a:latin typeface="Arial Narrow" panose="020B0606020202030204" pitchFamily="34" charset="0"/>
              </a:rPr>
              <a:t>soll</a:t>
            </a:r>
            <a:r>
              <a:rPr lang="en-US" sz="2800" dirty="0">
                <a:latin typeface="Arial Narrow" panose="020B0606020202030204" pitchFamily="34" charset="0"/>
              </a:rPr>
              <a:t> die </a:t>
            </a:r>
            <a:r>
              <a:rPr lang="en-US" sz="2800" dirty="0" err="1">
                <a:latin typeface="Arial Narrow" panose="020B0606020202030204" pitchFamily="34" charset="0"/>
              </a:rPr>
              <a:t>Wohnung</a:t>
            </a:r>
            <a:r>
              <a:rPr lang="en-US" sz="2800" dirty="0">
                <a:latin typeface="Arial Narrow" panose="020B0606020202030204" pitchFamily="34" charset="0"/>
              </a:rPr>
              <a:t> den </a:t>
            </a:r>
            <a:r>
              <a:rPr lang="en-US" sz="2800" dirty="0" err="1">
                <a:latin typeface="Arial Narrow" panose="020B0606020202030204" pitchFamily="34" charset="0"/>
              </a:rPr>
              <a:t>haben</a:t>
            </a:r>
            <a:r>
              <a:rPr lang="en-US" sz="2800" dirty="0">
                <a:latin typeface="Arial Narrow" panose="020B0606020202030204" pitchFamily="34" charset="0"/>
              </a:rPr>
              <a:t>?” </a:t>
            </a:r>
            <a:r>
              <a:rPr lang="en-US" sz="2800" dirty="0" err="1">
                <a:latin typeface="Arial Narrow" panose="020B0606020202030204" pitchFamily="34" charset="0"/>
              </a:rPr>
              <a:t>anstelle</a:t>
            </a:r>
            <a:r>
              <a:rPr lang="en-US" sz="2800" dirty="0">
                <a:latin typeface="Arial Narrow" panose="020B0606020202030204" pitchFamily="34" charset="0"/>
              </a:rPr>
              <a:t> von “</a:t>
            </a:r>
            <a:r>
              <a:rPr lang="en-US" sz="2800" dirty="0" err="1">
                <a:latin typeface="Arial Narrow" panose="020B0606020202030204" pitchFamily="34" charset="0"/>
              </a:rPr>
              <a:t>Sagen</a:t>
            </a:r>
            <a:r>
              <a:rPr lang="en-US" sz="2800" dirty="0">
                <a:latin typeface="Arial Narrow" panose="020B0606020202030204" pitchFamily="34" charset="0"/>
              </a:rPr>
              <a:t> Sie mir, </a:t>
            </a:r>
            <a:r>
              <a:rPr lang="en-US" sz="2800" dirty="0" err="1">
                <a:latin typeface="Arial Narrow" panose="020B0606020202030204" pitchFamily="34" charset="0"/>
              </a:rPr>
              <a:t>wie</a:t>
            </a:r>
            <a:r>
              <a:rPr lang="en-US" sz="2800" dirty="0">
                <a:latin typeface="Arial Narrow" panose="020B0606020202030204" pitchFamily="34" charset="0"/>
              </a:rPr>
              <a:t> Sie </a:t>
            </a:r>
            <a:r>
              <a:rPr lang="en-US" sz="2800" dirty="0" err="1">
                <a:latin typeface="Arial Narrow" panose="020B0606020202030204" pitchFamily="34" charset="0"/>
              </a:rPr>
              <a:t>sich</a:t>
            </a:r>
            <a:r>
              <a:rPr lang="en-US" sz="2800" dirty="0">
                <a:latin typeface="Arial Narrow" panose="020B0606020202030204" pitchFamily="34" charset="0"/>
              </a:rPr>
              <a:t> </a:t>
            </a:r>
            <a:r>
              <a:rPr lang="en-US" sz="2800" dirty="0" err="1">
                <a:latin typeface="Arial Narrow" panose="020B0606020202030204" pitchFamily="34" charset="0"/>
              </a:rPr>
              <a:t>Ihre</a:t>
            </a:r>
            <a:r>
              <a:rPr lang="en-US" sz="2800" dirty="0">
                <a:latin typeface="Arial Narrow" panose="020B0606020202030204" pitchFamily="34" charset="0"/>
              </a:rPr>
              <a:t> </a:t>
            </a:r>
            <a:r>
              <a:rPr lang="en-US" sz="2800" dirty="0" err="1">
                <a:latin typeface="Arial Narrow" panose="020B0606020202030204" pitchFamily="34" charset="0"/>
              </a:rPr>
              <a:t>Wohnung</a:t>
            </a:r>
            <a:r>
              <a:rPr lang="en-US" sz="2800" dirty="0">
                <a:latin typeface="Arial Narrow" panose="020B0606020202030204" pitchFamily="34" charset="0"/>
              </a:rPr>
              <a:t> </a:t>
            </a:r>
            <a:r>
              <a:rPr lang="en-US" sz="2800" dirty="0" err="1">
                <a:latin typeface="Arial Narrow" panose="020B0606020202030204" pitchFamily="34" charset="0"/>
              </a:rPr>
              <a:t>vorstellen</a:t>
            </a:r>
            <a:r>
              <a:rPr lang="en-US" sz="2800" dirty="0">
                <a:latin typeface="Arial Narrow" panose="020B0606020202030204" pitchFamily="34" charset="0"/>
              </a:rPr>
              <a:t>” </a:t>
            </a:r>
            <a:r>
              <a:rPr lang="en-US" sz="2800" dirty="0" err="1">
                <a:latin typeface="Arial Narrow" panose="020B0606020202030204" pitchFamily="34" charset="0"/>
              </a:rPr>
              <a:t>u.Ä</a:t>
            </a:r>
            <a:r>
              <a:rPr lang="en-US" sz="2800" dirty="0">
                <a:latin typeface="Arial Narrow" panose="020B0606020202030204" pitchFamily="34" charset="0"/>
              </a:rPr>
              <a:t>.)</a:t>
            </a:r>
          </a:p>
          <a:p>
            <a:pPr algn="ctr">
              <a:buClr>
                <a:srgbClr val="650260"/>
              </a:buClr>
              <a:buSzPts val="1400"/>
              <a:tabLst>
                <a:tab pos="144145" algn="l"/>
              </a:tabLst>
              <a:defRPr/>
            </a:pPr>
            <a:endParaRPr lang="en-GB" sz="2800" dirty="0">
              <a:latin typeface="Arial Narrow" panose="020B0606020202030204" pitchFamily="34" charset="0"/>
            </a:endParaRPr>
          </a:p>
          <a:p>
            <a:pPr algn="ctr">
              <a:buClr>
                <a:srgbClr val="650260"/>
              </a:buClr>
              <a:buSzPts val="1400"/>
              <a:tabLst>
                <a:tab pos="144145" algn="l"/>
              </a:tabLst>
              <a:defRPr/>
            </a:pPr>
            <a:r>
              <a:rPr lang="en-US" sz="2800" dirty="0">
                <a:latin typeface="Arial Narrow" panose="020B0606020202030204" pitchFamily="34" charset="0"/>
              </a:rPr>
              <a:t> </a:t>
            </a:r>
            <a:r>
              <a:rPr lang="en-US" sz="2800" dirty="0" err="1">
                <a:latin typeface="Arial Narrow" panose="020B0606020202030204" pitchFamily="34" charset="0"/>
              </a:rPr>
              <a:t>Vermeiden</a:t>
            </a:r>
            <a:r>
              <a:rPr lang="en-US" sz="2800" dirty="0">
                <a:latin typeface="Arial Narrow" panose="020B0606020202030204" pitchFamily="34" charset="0"/>
              </a:rPr>
              <a:t> Sie </a:t>
            </a:r>
            <a:r>
              <a:rPr lang="en-US" sz="2800" dirty="0" err="1">
                <a:latin typeface="Arial Narrow" panose="020B0606020202030204" pitchFamily="34" charset="0"/>
              </a:rPr>
              <a:t>darüber</a:t>
            </a:r>
            <a:r>
              <a:rPr lang="en-US" sz="2800" dirty="0">
                <a:latin typeface="Arial Narrow" panose="020B0606020202030204" pitchFamily="34" charset="0"/>
              </a:rPr>
              <a:t> </a:t>
            </a:r>
            <a:r>
              <a:rPr lang="en-US" sz="2800" dirty="0" err="1">
                <a:latin typeface="Arial Narrow" panose="020B0606020202030204" pitchFamily="34" charset="0"/>
              </a:rPr>
              <a:t>hinaus</a:t>
            </a:r>
            <a:r>
              <a:rPr lang="en-US" sz="2800" dirty="0">
                <a:latin typeface="Arial Narrow" panose="020B0606020202030204" pitchFamily="34" charset="0"/>
              </a:rPr>
              <a:t> </a:t>
            </a:r>
            <a:r>
              <a:rPr lang="en-US" sz="2800" dirty="0" err="1">
                <a:latin typeface="Arial Narrow" panose="020B0606020202030204" pitchFamily="34" charset="0"/>
              </a:rPr>
              <a:t>nach</a:t>
            </a:r>
            <a:r>
              <a:rPr lang="en-US" sz="2800" dirty="0">
                <a:latin typeface="Arial Narrow" panose="020B0606020202030204" pitchFamily="34" charset="0"/>
              </a:rPr>
              <a:t> </a:t>
            </a:r>
            <a:r>
              <a:rPr lang="en-US" sz="2800" dirty="0" err="1">
                <a:latin typeface="Arial Narrow" panose="020B0606020202030204" pitchFamily="34" charset="0"/>
              </a:rPr>
              <a:t>Möglichkeit</a:t>
            </a:r>
            <a:r>
              <a:rPr lang="en-US" sz="2800" dirty="0">
                <a:latin typeface="Arial Narrow" panose="020B0606020202030204" pitchFamily="34" charset="0"/>
              </a:rPr>
              <a:t> </a:t>
            </a:r>
            <a:r>
              <a:rPr lang="en-US" sz="2800" dirty="0" err="1">
                <a:latin typeface="Arial Narrow" panose="020B0606020202030204" pitchFamily="34" charset="0"/>
              </a:rPr>
              <a:t>auch</a:t>
            </a:r>
            <a:r>
              <a:rPr lang="en-US" sz="2800" dirty="0">
                <a:latin typeface="Arial Narrow" panose="020B0606020202030204" pitchFamily="34" charset="0"/>
              </a:rPr>
              <a:t> </a:t>
            </a:r>
            <a:r>
              <a:rPr lang="en-US" sz="2800" dirty="0" err="1">
                <a:latin typeface="Arial Narrow" panose="020B0606020202030204" pitchFamily="34" charset="0"/>
              </a:rPr>
              <a:t>hypothetische</a:t>
            </a:r>
            <a:r>
              <a:rPr lang="en-US" sz="2800" dirty="0">
                <a:latin typeface="Arial Narrow" panose="020B0606020202030204" pitchFamily="34" charset="0"/>
              </a:rPr>
              <a:t> </a:t>
            </a:r>
            <a:r>
              <a:rPr lang="en-US" sz="2800" dirty="0" err="1">
                <a:latin typeface="Arial Narrow" panose="020B0606020202030204" pitchFamily="34" charset="0"/>
              </a:rPr>
              <a:t>Fragen</a:t>
            </a:r>
            <a:r>
              <a:rPr lang="en-US" sz="2800" dirty="0">
                <a:latin typeface="Arial Narrow" panose="020B0606020202030204" pitchFamily="34" charset="0"/>
              </a:rPr>
              <a:t> von der Art </a:t>
            </a:r>
            <a:r>
              <a:rPr lang="en-US" sz="2800" dirty="0" err="1">
                <a:latin typeface="Arial Narrow" panose="020B0606020202030204" pitchFamily="34" charset="0"/>
              </a:rPr>
              <a:t>wie</a:t>
            </a:r>
            <a:r>
              <a:rPr lang="en-US" sz="2800" dirty="0">
                <a:latin typeface="Arial Narrow" panose="020B0606020202030204" pitchFamily="34" charset="0"/>
              </a:rPr>
              <a:t>: “</a:t>
            </a:r>
            <a:r>
              <a:rPr lang="en-US" sz="2800" dirty="0" err="1">
                <a:latin typeface="Arial Narrow" panose="020B0606020202030204" pitchFamily="34" charset="0"/>
              </a:rPr>
              <a:t>Würden</a:t>
            </a:r>
            <a:r>
              <a:rPr lang="en-US" sz="2800" dirty="0">
                <a:latin typeface="Arial Narrow" panose="020B0606020202030204" pitchFamily="34" charset="0"/>
              </a:rPr>
              <a:t> Sie </a:t>
            </a:r>
            <a:r>
              <a:rPr lang="en-US" sz="2800" dirty="0" err="1">
                <a:latin typeface="Arial Narrow" panose="020B0606020202030204" pitchFamily="34" charset="0"/>
              </a:rPr>
              <a:t>unser</a:t>
            </a:r>
            <a:r>
              <a:rPr lang="en-US" sz="2800" dirty="0">
                <a:latin typeface="Arial Narrow" panose="020B0606020202030204" pitchFamily="34" charset="0"/>
              </a:rPr>
              <a:t> </a:t>
            </a:r>
            <a:r>
              <a:rPr lang="en-US" sz="2800" dirty="0" err="1">
                <a:latin typeface="Arial Narrow" panose="020B0606020202030204" pitchFamily="34" charset="0"/>
              </a:rPr>
              <a:t>Angebot</a:t>
            </a:r>
            <a:r>
              <a:rPr lang="en-US" sz="2800" dirty="0">
                <a:latin typeface="Arial Narrow" panose="020B0606020202030204" pitchFamily="34" charset="0"/>
              </a:rPr>
              <a:t> </a:t>
            </a:r>
            <a:r>
              <a:rPr lang="en-US" sz="2800" dirty="0" err="1">
                <a:latin typeface="Arial Narrow" panose="020B0606020202030204" pitchFamily="34" charset="0"/>
              </a:rPr>
              <a:t>annehmen</a:t>
            </a:r>
            <a:r>
              <a:rPr lang="en-US" sz="2800" dirty="0">
                <a:latin typeface="Arial Narrow" panose="020B0606020202030204" pitchFamily="34" charset="0"/>
              </a:rPr>
              <a:t> </a:t>
            </a:r>
            <a:r>
              <a:rPr lang="en-US" sz="2800" dirty="0" err="1">
                <a:latin typeface="Arial Narrow" panose="020B0606020202030204" pitchFamily="34" charset="0"/>
              </a:rPr>
              <a:t>finden</a:t>
            </a:r>
            <a:r>
              <a:rPr lang="en-US" sz="2800" dirty="0">
                <a:latin typeface="Arial Narrow" panose="020B0606020202030204" pitchFamily="34" charset="0"/>
              </a:rPr>
              <a:t>, </a:t>
            </a:r>
            <a:r>
              <a:rPr lang="en-US" sz="2800" dirty="0" err="1">
                <a:latin typeface="Arial Narrow" panose="020B0606020202030204" pitchFamily="34" charset="0"/>
              </a:rPr>
              <a:t>wenn</a:t>
            </a:r>
            <a:r>
              <a:rPr lang="en-US" sz="2800" dirty="0">
                <a:latin typeface="Arial Narrow" panose="020B0606020202030204" pitchFamily="34" charset="0"/>
              </a:rPr>
              <a:t> </a:t>
            </a:r>
            <a:r>
              <a:rPr lang="en-US" sz="2800" dirty="0" err="1">
                <a:latin typeface="Arial Narrow" panose="020B0606020202030204" pitchFamily="34" charset="0"/>
              </a:rPr>
              <a:t>wir</a:t>
            </a:r>
            <a:r>
              <a:rPr lang="en-US" sz="2800" dirty="0">
                <a:latin typeface="Arial Narrow" panose="020B0606020202030204" pitchFamily="34" charset="0"/>
              </a:rPr>
              <a:t> </a:t>
            </a:r>
            <a:r>
              <a:rPr lang="en-US" sz="2800" dirty="0" err="1">
                <a:latin typeface="Arial Narrow" panose="020B0606020202030204" pitchFamily="34" charset="0"/>
              </a:rPr>
              <a:t>mehr</a:t>
            </a:r>
            <a:r>
              <a:rPr lang="en-US" sz="2800" dirty="0">
                <a:latin typeface="Arial Narrow" panose="020B0606020202030204" pitchFamily="34" charset="0"/>
              </a:rPr>
              <a:t> </a:t>
            </a:r>
            <a:r>
              <a:rPr lang="en-US" sz="2800" dirty="0" err="1">
                <a:latin typeface="Arial Narrow" panose="020B0606020202030204" pitchFamily="34" charset="0"/>
              </a:rPr>
              <a:t>Serviceleistungen</a:t>
            </a:r>
            <a:r>
              <a:rPr lang="en-US" sz="2800" dirty="0">
                <a:latin typeface="Arial Narrow" panose="020B0606020202030204" pitchFamily="34" charset="0"/>
              </a:rPr>
              <a:t> </a:t>
            </a:r>
            <a:r>
              <a:rPr lang="en-US" sz="2800" dirty="0" err="1">
                <a:latin typeface="Arial Narrow" panose="020B0606020202030204" pitchFamily="34" charset="0"/>
              </a:rPr>
              <a:t>anbieten</a:t>
            </a:r>
            <a:r>
              <a:rPr lang="en-US" sz="2800" dirty="0">
                <a:latin typeface="Arial Narrow" panose="020B0606020202030204" pitchFamily="34" charset="0"/>
              </a:rPr>
              <a:t> </a:t>
            </a:r>
            <a:r>
              <a:rPr lang="en-US" sz="2800" dirty="0" err="1">
                <a:latin typeface="Arial Narrow" panose="020B0606020202030204" pitchFamily="34" charset="0"/>
              </a:rPr>
              <a:t>würden</a:t>
            </a:r>
            <a:r>
              <a:rPr lang="en-US" sz="2800" dirty="0">
                <a:latin typeface="Arial Narrow" panose="020B0606020202030204" pitchFamily="34" charset="0"/>
              </a:rPr>
              <a:t>” etc. </a:t>
            </a:r>
            <a:r>
              <a:rPr lang="en-US" sz="2800" dirty="0" err="1">
                <a:latin typeface="Arial Narrow" panose="020B0606020202030204" pitchFamily="34" charset="0"/>
              </a:rPr>
              <a:t>Anstelle</a:t>
            </a:r>
            <a:r>
              <a:rPr lang="en-US" sz="2800" dirty="0">
                <a:latin typeface="Arial Narrow" panose="020B0606020202030204" pitchFamily="34" charset="0"/>
              </a:rPr>
              <a:t> </a:t>
            </a:r>
            <a:r>
              <a:rPr lang="en-US" sz="2800" dirty="0" err="1">
                <a:latin typeface="Arial Narrow" panose="020B0606020202030204" pitchFamily="34" charset="0"/>
              </a:rPr>
              <a:t>davon</a:t>
            </a:r>
            <a:r>
              <a:rPr lang="en-US" sz="2800" dirty="0">
                <a:latin typeface="Arial Narrow" panose="020B0606020202030204" pitchFamily="34" charset="0"/>
              </a:rPr>
              <a:t> </a:t>
            </a:r>
            <a:r>
              <a:rPr lang="en-US" sz="2800" dirty="0" err="1">
                <a:latin typeface="Arial Narrow" panose="020B0606020202030204" pitchFamily="34" charset="0"/>
              </a:rPr>
              <a:t>könnte</a:t>
            </a:r>
            <a:r>
              <a:rPr lang="en-US" sz="2800" dirty="0">
                <a:latin typeface="Arial Narrow" panose="020B0606020202030204" pitchFamily="34" charset="0"/>
              </a:rPr>
              <a:t> es </a:t>
            </a:r>
            <a:r>
              <a:rPr lang="en-US" sz="2800" dirty="0" err="1">
                <a:latin typeface="Arial Narrow" panose="020B0606020202030204" pitchFamily="34" charset="0"/>
              </a:rPr>
              <a:t>lauten</a:t>
            </a:r>
            <a:r>
              <a:rPr lang="en-US" sz="2800" dirty="0">
                <a:latin typeface="Arial Narrow" panose="020B0606020202030204" pitchFamily="34" charset="0"/>
              </a:rPr>
              <a:t>: “</a:t>
            </a:r>
            <a:r>
              <a:rPr lang="en-US" sz="2800" dirty="0" err="1">
                <a:latin typeface="Arial Narrow" panose="020B0606020202030204" pitchFamily="34" charset="0"/>
              </a:rPr>
              <a:t>Wir</a:t>
            </a:r>
            <a:r>
              <a:rPr lang="en-US" sz="2800" dirty="0">
                <a:latin typeface="Arial Narrow" panose="020B0606020202030204" pitchFamily="34" charset="0"/>
              </a:rPr>
              <a:t> </a:t>
            </a:r>
            <a:r>
              <a:rPr lang="en-US" sz="2800" dirty="0" err="1">
                <a:latin typeface="Arial Narrow" panose="020B0606020202030204" pitchFamily="34" charset="0"/>
              </a:rPr>
              <a:t>haben</a:t>
            </a:r>
            <a:r>
              <a:rPr lang="en-US" sz="2800" dirty="0">
                <a:latin typeface="Arial Narrow" panose="020B0606020202030204" pitchFamily="34" charset="0"/>
              </a:rPr>
              <a:t> </a:t>
            </a:r>
            <a:r>
              <a:rPr lang="en-US" sz="2800" dirty="0" err="1">
                <a:latin typeface="Arial Narrow" panose="020B0606020202030204" pitchFamily="34" charset="0"/>
              </a:rPr>
              <a:t>Angebot</a:t>
            </a:r>
            <a:r>
              <a:rPr lang="en-US" sz="2800" dirty="0">
                <a:latin typeface="Arial Narrow" panose="020B0606020202030204" pitchFamily="34" charset="0"/>
              </a:rPr>
              <a:t> A und B. Welches </a:t>
            </a:r>
            <a:r>
              <a:rPr lang="en-US" sz="2800" dirty="0" err="1">
                <a:latin typeface="Arial Narrow" panose="020B0606020202030204" pitchFamily="34" charset="0"/>
              </a:rPr>
              <a:t>bevorzugen</a:t>
            </a:r>
            <a:r>
              <a:rPr lang="en-US" sz="2800" dirty="0">
                <a:latin typeface="Arial Narrow" panose="020B0606020202030204" pitchFamily="34" charset="0"/>
              </a:rPr>
              <a:t> Sie?”)</a:t>
            </a:r>
          </a:p>
        </p:txBody>
      </p:sp>
    </p:spTree>
    <p:extLst>
      <p:ext uri="{BB962C8B-B14F-4D97-AF65-F5344CB8AC3E}">
        <p14:creationId xmlns:p14="http://schemas.microsoft.com/office/powerpoint/2010/main" val="25257650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45</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449580" algn="ctr">
              <a:spcBef>
                <a:spcPts val="670"/>
              </a:spcBef>
              <a:defRPr/>
            </a:pPr>
            <a:r>
              <a:rPr lang="en-US" sz="2800" dirty="0">
                <a:latin typeface="Arial Narrow" panose="020B0606020202030204" pitchFamily="34" charset="0"/>
              </a:rPr>
              <a:t>Auch </a:t>
            </a:r>
            <a:r>
              <a:rPr lang="en-US" sz="2800" dirty="0" err="1">
                <a:latin typeface="Arial Narrow" panose="020B0606020202030204" pitchFamily="34" charset="0"/>
              </a:rPr>
              <a:t>Zeitmanagement</a:t>
            </a:r>
            <a:r>
              <a:rPr lang="en-US" sz="2800" dirty="0">
                <a:latin typeface="Arial Narrow" panose="020B0606020202030204" pitchFamily="34" charset="0"/>
              </a:rPr>
              <a:t> </a:t>
            </a:r>
            <a:r>
              <a:rPr lang="en-US" sz="2800" dirty="0" err="1">
                <a:latin typeface="Arial Narrow" panose="020B0606020202030204" pitchFamily="34" charset="0"/>
              </a:rPr>
              <a:t>kann</a:t>
            </a:r>
            <a:r>
              <a:rPr lang="en-US" sz="2800" dirty="0">
                <a:latin typeface="Arial Narrow" panose="020B0606020202030204" pitchFamily="34" charset="0"/>
              </a:rPr>
              <a:t> für Menschen </a:t>
            </a:r>
            <a:r>
              <a:rPr lang="en-US" sz="2800" dirty="0" err="1">
                <a:latin typeface="Arial Narrow" panose="020B0606020202030204" pitchFamily="34" charset="0"/>
              </a:rPr>
              <a:t>mit</a:t>
            </a:r>
            <a:r>
              <a:rPr lang="en-US" sz="2800" dirty="0">
                <a:latin typeface="Arial Narrow" panose="020B0606020202030204" pitchFamily="34" charset="0"/>
              </a:rPr>
              <a:t> ASS </a:t>
            </a:r>
            <a:r>
              <a:rPr lang="en-US" sz="2800" dirty="0" err="1">
                <a:latin typeface="Arial Narrow" panose="020B0606020202030204" pitchFamily="34" charset="0"/>
              </a:rPr>
              <a:t>eine</a:t>
            </a:r>
            <a:r>
              <a:rPr lang="en-US" sz="2800" dirty="0">
                <a:latin typeface="Arial Narrow" panose="020B0606020202030204" pitchFamily="34" charset="0"/>
              </a:rPr>
              <a:t> </a:t>
            </a:r>
            <a:r>
              <a:rPr lang="en-US" sz="2800" dirty="0" err="1">
                <a:latin typeface="Arial Narrow" panose="020B0606020202030204" pitchFamily="34" charset="0"/>
              </a:rPr>
              <a:t>große</a:t>
            </a:r>
            <a:r>
              <a:rPr lang="en-US" sz="2800" dirty="0">
                <a:latin typeface="Arial Narrow" panose="020B0606020202030204" pitchFamily="34" charset="0"/>
              </a:rPr>
              <a:t> </a:t>
            </a:r>
            <a:r>
              <a:rPr lang="en-US" sz="2800" dirty="0" err="1">
                <a:latin typeface="Arial Narrow" panose="020B0606020202030204" pitchFamily="34" charset="0"/>
              </a:rPr>
              <a:t>Herausforderung</a:t>
            </a:r>
            <a:r>
              <a:rPr lang="en-US" sz="2800" dirty="0">
                <a:latin typeface="Arial Narrow" panose="020B0606020202030204" pitchFamily="34" charset="0"/>
              </a:rPr>
              <a:t> sein. Manche von </a:t>
            </a:r>
            <a:r>
              <a:rPr lang="en-US" sz="2800" dirty="0" err="1">
                <a:latin typeface="Arial Narrow" panose="020B0606020202030204" pitchFamily="34" charset="0"/>
              </a:rPr>
              <a:t>ihnen</a:t>
            </a:r>
            <a:r>
              <a:rPr lang="en-US" sz="2800" dirty="0">
                <a:latin typeface="Arial Narrow" panose="020B0606020202030204" pitchFamily="34" charset="0"/>
              </a:rPr>
              <a:t> </a:t>
            </a:r>
            <a:r>
              <a:rPr lang="en-US" sz="2800" dirty="0" err="1">
                <a:latin typeface="Arial Narrow" panose="020B0606020202030204" pitchFamily="34" charset="0"/>
              </a:rPr>
              <a:t>kommen</a:t>
            </a:r>
            <a:r>
              <a:rPr lang="en-US" sz="2800" dirty="0">
                <a:latin typeface="Arial Narrow" panose="020B0606020202030204" pitchFamily="34" charset="0"/>
              </a:rPr>
              <a:t> </a:t>
            </a:r>
            <a:r>
              <a:rPr lang="en-US" sz="2800" dirty="0" err="1">
                <a:latin typeface="Arial Narrow" panose="020B0606020202030204" pitchFamily="34" charset="0"/>
              </a:rPr>
              <a:t>zu</a:t>
            </a:r>
            <a:r>
              <a:rPr lang="en-US" sz="2800" dirty="0">
                <a:latin typeface="Arial Narrow" panose="020B0606020202030204" pitchFamily="34" charset="0"/>
              </a:rPr>
              <a:t> </a:t>
            </a:r>
            <a:r>
              <a:rPr lang="en-US" sz="2800" dirty="0" err="1">
                <a:latin typeface="Arial Narrow" panose="020B0606020202030204" pitchFamily="34" charset="0"/>
              </a:rPr>
              <a:t>vereinbarten</a:t>
            </a:r>
            <a:r>
              <a:rPr lang="en-US" sz="2800" dirty="0">
                <a:latin typeface="Arial Narrow" panose="020B0606020202030204" pitchFamily="34" charset="0"/>
              </a:rPr>
              <a:t> </a:t>
            </a:r>
            <a:r>
              <a:rPr lang="en-US" sz="2800" dirty="0" err="1">
                <a:latin typeface="Arial Narrow" panose="020B0606020202030204" pitchFamily="34" charset="0"/>
              </a:rPr>
              <a:t>Treffen</a:t>
            </a:r>
            <a:r>
              <a:rPr lang="en-US" sz="2800" dirty="0">
                <a:latin typeface="Arial Narrow" panose="020B0606020202030204" pitchFamily="34" charset="0"/>
              </a:rPr>
              <a:t> </a:t>
            </a:r>
            <a:r>
              <a:rPr lang="en-US" sz="2800" dirty="0" err="1">
                <a:latin typeface="Arial Narrow" panose="020B0606020202030204" pitchFamily="34" charset="0"/>
              </a:rPr>
              <a:t>viel</a:t>
            </a:r>
            <a:r>
              <a:rPr lang="en-US" sz="2800" dirty="0">
                <a:latin typeface="Arial Narrow" panose="020B0606020202030204" pitchFamily="34" charset="0"/>
              </a:rPr>
              <a:t> </a:t>
            </a:r>
            <a:r>
              <a:rPr lang="en-US" sz="2800" dirty="0" err="1">
                <a:latin typeface="Arial Narrow" panose="020B0606020202030204" pitchFamily="34" charset="0"/>
              </a:rPr>
              <a:t>zu</a:t>
            </a:r>
            <a:r>
              <a:rPr lang="en-US" sz="2800" dirty="0">
                <a:latin typeface="Arial Narrow" panose="020B0606020202030204" pitchFamily="34" charset="0"/>
              </a:rPr>
              <a:t> </a:t>
            </a:r>
            <a:r>
              <a:rPr lang="en-US" sz="2800" dirty="0" err="1">
                <a:latin typeface="Arial Narrow" panose="020B0606020202030204" pitchFamily="34" charset="0"/>
              </a:rPr>
              <a:t>früh</a:t>
            </a:r>
            <a:r>
              <a:rPr lang="en-US" sz="2800" dirty="0">
                <a:latin typeface="Arial Narrow" panose="020B0606020202030204" pitchFamily="34" charset="0"/>
              </a:rPr>
              <a:t>, </a:t>
            </a:r>
            <a:r>
              <a:rPr lang="en-US" sz="2800" dirty="0" err="1">
                <a:latin typeface="Arial Narrow" panose="020B0606020202030204" pitchFamily="34" charset="0"/>
              </a:rPr>
              <a:t>anderen</a:t>
            </a:r>
            <a:r>
              <a:rPr lang="en-US" sz="2800" dirty="0">
                <a:latin typeface="Arial Narrow" panose="020B0606020202030204" pitchFamily="34" charset="0"/>
              </a:rPr>
              <a:t> </a:t>
            </a:r>
            <a:r>
              <a:rPr lang="en-US" sz="2800" dirty="0" err="1">
                <a:latin typeface="Arial Narrow" panose="020B0606020202030204" pitchFamily="34" charset="0"/>
              </a:rPr>
              <a:t>deutlich</a:t>
            </a:r>
            <a:r>
              <a:rPr lang="en-US" sz="2800" dirty="0">
                <a:latin typeface="Arial Narrow" panose="020B0606020202030204" pitchFamily="34" charset="0"/>
              </a:rPr>
              <a:t> </a:t>
            </a:r>
            <a:r>
              <a:rPr lang="en-US" sz="2800" dirty="0" err="1">
                <a:latin typeface="Arial Narrow" panose="020B0606020202030204" pitchFamily="34" charset="0"/>
              </a:rPr>
              <a:t>zu</a:t>
            </a:r>
            <a:r>
              <a:rPr lang="en-US" sz="2800" dirty="0">
                <a:latin typeface="Arial Narrow" panose="020B0606020202030204" pitchFamily="34" charset="0"/>
              </a:rPr>
              <a:t> spat. </a:t>
            </a:r>
            <a:r>
              <a:rPr lang="en-US" sz="2800" dirty="0" err="1">
                <a:latin typeface="Arial Narrow" panose="020B0606020202030204" pitchFamily="34" charset="0"/>
              </a:rPr>
              <a:t>Versuchen</a:t>
            </a:r>
            <a:r>
              <a:rPr lang="en-US" sz="2800" dirty="0">
                <a:latin typeface="Arial Narrow" panose="020B0606020202030204" pitchFamily="34" charset="0"/>
              </a:rPr>
              <a:t> Sie, </a:t>
            </a:r>
            <a:r>
              <a:rPr lang="en-US" sz="2800" dirty="0" err="1">
                <a:latin typeface="Arial Narrow" panose="020B0606020202030204" pitchFamily="34" charset="0"/>
              </a:rPr>
              <a:t>verständnisvoll</a:t>
            </a:r>
            <a:r>
              <a:rPr lang="en-US" sz="2800" dirty="0">
                <a:latin typeface="Arial Narrow" panose="020B0606020202030204" pitchFamily="34" charset="0"/>
              </a:rPr>
              <a:t> </a:t>
            </a:r>
            <a:r>
              <a:rPr lang="en-US" sz="2800" dirty="0" err="1">
                <a:latin typeface="Arial Narrow" panose="020B0606020202030204" pitchFamily="34" charset="0"/>
              </a:rPr>
              <a:t>zu</a:t>
            </a:r>
            <a:r>
              <a:rPr lang="en-US" sz="2800" dirty="0">
                <a:latin typeface="Arial Narrow" panose="020B0606020202030204" pitchFamily="34" charset="0"/>
              </a:rPr>
              <a:t> sein. Und </a:t>
            </a:r>
            <a:r>
              <a:rPr lang="en-US" sz="2800" dirty="0" err="1">
                <a:latin typeface="Arial Narrow" panose="020B0606020202030204" pitchFamily="34" charset="0"/>
              </a:rPr>
              <a:t>nehmen</a:t>
            </a:r>
            <a:r>
              <a:rPr lang="en-US" sz="2800" dirty="0">
                <a:latin typeface="Arial Narrow" panose="020B0606020202030204" pitchFamily="34" charset="0"/>
              </a:rPr>
              <a:t> Sie es </a:t>
            </a:r>
            <a:r>
              <a:rPr lang="en-US" sz="2800" dirty="0" err="1">
                <a:latin typeface="Arial Narrow" panose="020B0606020202030204" pitchFamily="34" charset="0"/>
              </a:rPr>
              <a:t>nicht</a:t>
            </a:r>
            <a:r>
              <a:rPr lang="en-US" sz="2800" dirty="0">
                <a:latin typeface="Arial Narrow" panose="020B0606020202030204" pitchFamily="34" charset="0"/>
              </a:rPr>
              <a:t> </a:t>
            </a:r>
            <a:r>
              <a:rPr lang="en-US" sz="2800" dirty="0" err="1">
                <a:latin typeface="Arial Narrow" panose="020B0606020202030204" pitchFamily="34" charset="0"/>
              </a:rPr>
              <a:t>persönlich</a:t>
            </a:r>
            <a:r>
              <a:rPr lang="en-US" sz="2800" dirty="0">
                <a:latin typeface="Arial Narrow" panose="020B0606020202030204" pitchFamily="34" charset="0"/>
              </a:rPr>
              <a:t>. </a:t>
            </a:r>
            <a:r>
              <a:rPr lang="en-US" sz="2800" dirty="0" err="1">
                <a:latin typeface="Arial Narrow" panose="020B0606020202030204" pitchFamily="34" charset="0"/>
              </a:rPr>
              <a:t>Sollte</a:t>
            </a:r>
            <a:r>
              <a:rPr lang="en-US" sz="2800" dirty="0">
                <a:latin typeface="Arial Narrow" panose="020B0606020202030204" pitchFamily="34" charset="0"/>
              </a:rPr>
              <a:t> es </a:t>
            </a:r>
            <a:r>
              <a:rPr lang="en-US" sz="2800" dirty="0" err="1">
                <a:latin typeface="Arial Narrow" panose="020B0606020202030204" pitchFamily="34" charset="0"/>
              </a:rPr>
              <a:t>ein</a:t>
            </a:r>
            <a:r>
              <a:rPr lang="en-US" sz="2800" dirty="0">
                <a:latin typeface="Arial Narrow" panose="020B0606020202030204" pitchFamily="34" charset="0"/>
              </a:rPr>
              <a:t> </a:t>
            </a:r>
            <a:r>
              <a:rPr lang="en-US" sz="2800" dirty="0" err="1">
                <a:latin typeface="Arial Narrow" panose="020B0606020202030204" pitchFamily="34" charset="0"/>
              </a:rPr>
              <a:t>weiteres</a:t>
            </a:r>
            <a:r>
              <a:rPr lang="en-US" sz="2800" dirty="0">
                <a:latin typeface="Arial Narrow" panose="020B0606020202030204" pitchFamily="34" charset="0"/>
              </a:rPr>
              <a:t> </a:t>
            </a:r>
            <a:r>
              <a:rPr lang="en-US" sz="2800" dirty="0" err="1">
                <a:latin typeface="Arial Narrow" panose="020B0606020202030204" pitchFamily="34" charset="0"/>
              </a:rPr>
              <a:t>Treffen</a:t>
            </a:r>
            <a:r>
              <a:rPr lang="en-US" sz="2800" dirty="0">
                <a:latin typeface="Arial Narrow" panose="020B0606020202030204" pitchFamily="34" charset="0"/>
              </a:rPr>
              <a:t> </a:t>
            </a:r>
            <a:r>
              <a:rPr lang="en-US" sz="2800" dirty="0" err="1">
                <a:latin typeface="Arial Narrow" panose="020B0606020202030204" pitchFamily="34" charset="0"/>
              </a:rPr>
              <a:t>brauchen</a:t>
            </a:r>
            <a:r>
              <a:rPr lang="en-US" sz="2800" dirty="0">
                <a:latin typeface="Arial Narrow" panose="020B0606020202030204" pitchFamily="34" charset="0"/>
              </a:rPr>
              <a:t>, </a:t>
            </a:r>
            <a:r>
              <a:rPr lang="en-US" sz="2800" dirty="0" err="1">
                <a:latin typeface="Arial Narrow" panose="020B0606020202030204" pitchFamily="34" charset="0"/>
              </a:rPr>
              <a:t>geben</a:t>
            </a:r>
            <a:r>
              <a:rPr lang="en-US" sz="2800" dirty="0">
                <a:latin typeface="Arial Narrow" panose="020B0606020202030204" pitchFamily="34" charset="0"/>
              </a:rPr>
              <a:t> Sie </a:t>
            </a:r>
            <a:r>
              <a:rPr lang="en-US" sz="2800" dirty="0" err="1">
                <a:latin typeface="Arial Narrow" panose="020B0606020202030204" pitchFamily="34" charset="0"/>
              </a:rPr>
              <a:t>schriftliche</a:t>
            </a:r>
            <a:r>
              <a:rPr lang="en-US" sz="2800" dirty="0">
                <a:latin typeface="Arial Narrow" panose="020B0606020202030204" pitchFamily="34" charset="0"/>
              </a:rPr>
              <a:t> </a:t>
            </a:r>
            <a:r>
              <a:rPr lang="en-US" sz="2800" dirty="0" err="1">
                <a:latin typeface="Arial Narrow" panose="020B0606020202030204" pitchFamily="34" charset="0"/>
              </a:rPr>
              <a:t>Informationen</a:t>
            </a:r>
            <a:r>
              <a:rPr lang="en-US" sz="2800" dirty="0">
                <a:latin typeface="Arial Narrow" panose="020B0606020202030204" pitchFamily="34" charset="0"/>
              </a:rPr>
              <a:t> </a:t>
            </a:r>
            <a:r>
              <a:rPr lang="en-US" sz="2800" dirty="0" err="1">
                <a:latin typeface="Arial Narrow" panose="020B0606020202030204" pitchFamily="34" charset="0"/>
              </a:rPr>
              <a:t>dazu</a:t>
            </a:r>
            <a:r>
              <a:rPr lang="en-US" sz="2800" dirty="0">
                <a:latin typeface="Arial Narrow" panose="020B0606020202030204" pitchFamily="34" charset="0"/>
              </a:rPr>
              <a:t> </a:t>
            </a:r>
            <a:r>
              <a:rPr lang="en-US" sz="2800" dirty="0" err="1">
                <a:latin typeface="Arial Narrow" panose="020B0606020202030204" pitchFamily="34" charset="0"/>
              </a:rPr>
              <a:t>aus</a:t>
            </a:r>
            <a:r>
              <a:rPr lang="en-US" sz="2800" dirty="0">
                <a:latin typeface="Arial Narrow" panose="020B0606020202030204" pitchFamily="34" charset="0"/>
              </a:rPr>
              <a:t>; und </a:t>
            </a:r>
            <a:r>
              <a:rPr lang="en-US" sz="2800" dirty="0" err="1">
                <a:latin typeface="Arial Narrow" panose="020B0606020202030204" pitchFamily="34" charset="0"/>
              </a:rPr>
              <a:t>überzeugen</a:t>
            </a:r>
            <a:r>
              <a:rPr lang="en-US" sz="2800" dirty="0">
                <a:latin typeface="Arial Narrow" panose="020B0606020202030204" pitchFamily="34" charset="0"/>
              </a:rPr>
              <a:t> Sie </a:t>
            </a:r>
            <a:r>
              <a:rPr lang="en-US" sz="2800" dirty="0" err="1">
                <a:latin typeface="Arial Narrow" panose="020B0606020202030204" pitchFamily="34" charset="0"/>
              </a:rPr>
              <a:t>sich</a:t>
            </a:r>
            <a:r>
              <a:rPr lang="en-US" sz="2800" dirty="0">
                <a:latin typeface="Arial Narrow" panose="020B0606020202030204" pitchFamily="34" charset="0"/>
              </a:rPr>
              <a:t>, </a:t>
            </a:r>
            <a:r>
              <a:rPr lang="en-US" sz="2800" dirty="0" err="1">
                <a:latin typeface="Arial Narrow" panose="020B0606020202030204" pitchFamily="34" charset="0"/>
              </a:rPr>
              <a:t>dass</a:t>
            </a:r>
            <a:r>
              <a:rPr lang="en-US" sz="2800" dirty="0">
                <a:latin typeface="Arial Narrow" panose="020B0606020202030204" pitchFamily="34" charset="0"/>
              </a:rPr>
              <a:t> </a:t>
            </a:r>
            <a:r>
              <a:rPr lang="en-US" sz="2800" dirty="0" err="1">
                <a:latin typeface="Arial Narrow" panose="020B0606020202030204" pitchFamily="34" charset="0"/>
              </a:rPr>
              <a:t>Ihr</a:t>
            </a:r>
            <a:r>
              <a:rPr lang="en-US" sz="2800" dirty="0">
                <a:latin typeface="Arial Narrow" panose="020B0606020202030204" pitchFamily="34" charset="0"/>
              </a:rPr>
              <a:t>/e </a:t>
            </a:r>
            <a:r>
              <a:rPr lang="en-US" sz="2800" dirty="0" err="1">
                <a:latin typeface="Arial Narrow" panose="020B0606020202030204" pitchFamily="34" charset="0"/>
              </a:rPr>
              <a:t>Klient</a:t>
            </a:r>
            <a:r>
              <a:rPr lang="en-US" sz="2800" dirty="0">
                <a:latin typeface="Arial Narrow" panose="020B0606020202030204" pitchFamily="34" charset="0"/>
              </a:rPr>
              <a:t>*in Sie </a:t>
            </a:r>
            <a:r>
              <a:rPr lang="en-US" sz="2800" dirty="0" err="1">
                <a:latin typeface="Arial Narrow" panose="020B0606020202030204" pitchFamily="34" charset="0"/>
              </a:rPr>
              <a:t>auch</a:t>
            </a:r>
            <a:r>
              <a:rPr lang="en-US" sz="2800" dirty="0">
                <a:latin typeface="Arial Narrow" panose="020B0606020202030204" pitchFamily="34" charset="0"/>
              </a:rPr>
              <a:t> </a:t>
            </a:r>
            <a:r>
              <a:rPr lang="en-US" sz="2800" dirty="0" err="1">
                <a:latin typeface="Arial Narrow" panose="020B0606020202030204" pitchFamily="34" charset="0"/>
              </a:rPr>
              <a:t>richtig</a:t>
            </a:r>
            <a:r>
              <a:rPr lang="en-US" sz="2800" dirty="0">
                <a:latin typeface="Arial Narrow" panose="020B0606020202030204" pitchFamily="34" charset="0"/>
              </a:rPr>
              <a:t> </a:t>
            </a:r>
            <a:r>
              <a:rPr lang="en-US" sz="2800" dirty="0" err="1">
                <a:latin typeface="Arial Narrow" panose="020B0606020202030204" pitchFamily="34" charset="0"/>
              </a:rPr>
              <a:t>verstanden</a:t>
            </a:r>
            <a:r>
              <a:rPr lang="en-US" sz="2800" dirty="0">
                <a:latin typeface="Arial Narrow" panose="020B0606020202030204" pitchFamily="34" charset="0"/>
              </a:rPr>
              <a:t> hat; und </a:t>
            </a:r>
            <a:r>
              <a:rPr lang="en-US" sz="2800" dirty="0" err="1">
                <a:latin typeface="Arial Narrow" panose="020B0606020202030204" pitchFamily="34" charset="0"/>
              </a:rPr>
              <a:t>geben</a:t>
            </a:r>
            <a:r>
              <a:rPr lang="en-US" sz="2800" dirty="0">
                <a:latin typeface="Arial Narrow" panose="020B0606020202030204" pitchFamily="34" charset="0"/>
              </a:rPr>
              <a:t> Sie </a:t>
            </a:r>
            <a:r>
              <a:rPr lang="en-US" sz="2800" dirty="0" err="1">
                <a:latin typeface="Arial Narrow" panose="020B0606020202030204" pitchFamily="34" charset="0"/>
              </a:rPr>
              <a:t>zu</a:t>
            </a:r>
            <a:r>
              <a:rPr lang="en-US" sz="2800" dirty="0">
                <a:latin typeface="Arial Narrow" panose="020B0606020202030204" pitchFamily="34" charset="0"/>
              </a:rPr>
              <a:t> verstehen, </a:t>
            </a:r>
            <a:r>
              <a:rPr lang="en-US" sz="2800" dirty="0" err="1">
                <a:latin typeface="Arial Narrow" panose="020B0606020202030204" pitchFamily="34" charset="0"/>
              </a:rPr>
              <a:t>dass</a:t>
            </a:r>
            <a:r>
              <a:rPr lang="en-US" sz="2800" dirty="0">
                <a:latin typeface="Arial Narrow" panose="020B0606020202030204" pitchFamily="34" charset="0"/>
              </a:rPr>
              <a:t> </a:t>
            </a:r>
            <a:r>
              <a:rPr lang="en-US" sz="2800" dirty="0" err="1">
                <a:latin typeface="Arial Narrow" panose="020B0606020202030204" pitchFamily="34" charset="0"/>
              </a:rPr>
              <a:t>Pünklichkeit</a:t>
            </a:r>
            <a:r>
              <a:rPr lang="en-US" sz="2800" dirty="0">
                <a:latin typeface="Arial Narrow" panose="020B0606020202030204" pitchFamily="34" charset="0"/>
              </a:rPr>
              <a:t> in </a:t>
            </a:r>
            <a:r>
              <a:rPr lang="en-US" sz="2800" dirty="0" err="1">
                <a:latin typeface="Arial Narrow" panose="020B0606020202030204" pitchFamily="34" charset="0"/>
              </a:rPr>
              <a:t>diesem</a:t>
            </a:r>
            <a:r>
              <a:rPr lang="en-US" sz="2800" dirty="0">
                <a:latin typeface="Arial Narrow" panose="020B0606020202030204" pitchFamily="34" charset="0"/>
              </a:rPr>
              <a:t> Fall </a:t>
            </a:r>
            <a:r>
              <a:rPr lang="en-US" sz="2800" dirty="0" err="1">
                <a:latin typeface="Arial Narrow" panose="020B0606020202030204" pitchFamily="34" charset="0"/>
              </a:rPr>
              <a:t>wichtig</a:t>
            </a:r>
            <a:r>
              <a:rPr lang="en-US" sz="2800" dirty="0">
                <a:latin typeface="Arial Narrow" panose="020B0606020202030204" pitchFamily="34" charset="0"/>
              </a:rPr>
              <a:t> </a:t>
            </a:r>
            <a:r>
              <a:rPr lang="en-US" sz="2800" dirty="0" err="1">
                <a:latin typeface="Arial Narrow" panose="020B0606020202030204" pitchFamily="34" charset="0"/>
              </a:rPr>
              <a:t>ist</a:t>
            </a:r>
            <a:r>
              <a:rPr lang="en-US" sz="2800" dirty="0">
                <a:latin typeface="Arial Narrow" panose="020B0606020202030204" pitchFamily="34" charset="0"/>
              </a:rPr>
              <a:t> für </a:t>
            </a:r>
            <a:r>
              <a:rPr lang="en-US" sz="2800" dirty="0" err="1">
                <a:latin typeface="Arial Narrow" panose="020B0606020202030204" pitchFamily="34" charset="0"/>
              </a:rPr>
              <a:t>sie</a:t>
            </a:r>
            <a:r>
              <a:rPr lang="en-US" sz="2800" dirty="0">
                <a:latin typeface="Arial Narrow" panose="020B0606020202030204" pitchFamily="34" charset="0"/>
              </a:rPr>
              <a:t>.</a:t>
            </a:r>
          </a:p>
          <a:p>
            <a:pPr algn="ctr">
              <a:defRPr/>
            </a:pPr>
            <a:endParaRPr lang="en-US" sz="2800" dirty="0">
              <a:latin typeface="Arial Narrow" panose="020B0606020202030204" pitchFamily="34" charset="0"/>
            </a:endParaRPr>
          </a:p>
          <a:p>
            <a:pPr algn="ctr">
              <a:defRPr/>
            </a:pPr>
            <a:r>
              <a:rPr lang="en-US" sz="2800" dirty="0" err="1">
                <a:latin typeface="Arial Narrow" panose="020B0606020202030204" pitchFamily="34" charset="0"/>
              </a:rPr>
              <a:t>Andererseits</a:t>
            </a:r>
            <a:r>
              <a:rPr lang="en-US" sz="2800" dirty="0">
                <a:latin typeface="Arial Narrow" panose="020B0606020202030204" pitchFamily="34" charset="0"/>
              </a:rPr>
              <a:t> </a:t>
            </a:r>
            <a:r>
              <a:rPr lang="en-US" sz="2800" dirty="0" err="1">
                <a:latin typeface="Arial Narrow" panose="020B0606020202030204" pitchFamily="34" charset="0"/>
              </a:rPr>
              <a:t>ist</a:t>
            </a:r>
            <a:r>
              <a:rPr lang="en-US" sz="2800" dirty="0">
                <a:latin typeface="Arial Narrow" panose="020B0606020202030204" pitchFamily="34" charset="0"/>
              </a:rPr>
              <a:t> es </a:t>
            </a:r>
            <a:r>
              <a:rPr lang="en-US" sz="2800" dirty="0" err="1">
                <a:latin typeface="Arial Narrow" panose="020B0606020202030204" pitchFamily="34" charset="0"/>
              </a:rPr>
              <a:t>natürlich</a:t>
            </a:r>
            <a:r>
              <a:rPr lang="en-US" sz="2800" dirty="0">
                <a:latin typeface="Arial Narrow" panose="020B0606020202030204" pitchFamily="34" charset="0"/>
              </a:rPr>
              <a:t> </a:t>
            </a:r>
            <a:r>
              <a:rPr lang="en-US" sz="2800" dirty="0" err="1">
                <a:latin typeface="Arial Narrow" panose="020B0606020202030204" pitchFamily="34" charset="0"/>
              </a:rPr>
              <a:t>wichtig</a:t>
            </a:r>
            <a:r>
              <a:rPr lang="en-US" sz="2800" dirty="0">
                <a:latin typeface="Arial Narrow" panose="020B0606020202030204" pitchFamily="34" charset="0"/>
              </a:rPr>
              <a:t>, </a:t>
            </a:r>
            <a:r>
              <a:rPr lang="en-US" sz="2800" dirty="0" err="1">
                <a:latin typeface="Arial Narrow" panose="020B0606020202030204" pitchFamily="34" charset="0"/>
              </a:rPr>
              <a:t>dass</a:t>
            </a:r>
            <a:r>
              <a:rPr lang="en-US" sz="2800" dirty="0">
                <a:latin typeface="Arial Narrow" panose="020B0606020202030204" pitchFamily="34" charset="0"/>
              </a:rPr>
              <a:t> </a:t>
            </a:r>
            <a:r>
              <a:rPr lang="en-US" sz="2800" dirty="0" err="1">
                <a:latin typeface="Arial Narrow" panose="020B0606020202030204" pitchFamily="34" charset="0"/>
              </a:rPr>
              <a:t>auch</a:t>
            </a:r>
            <a:r>
              <a:rPr lang="en-US" sz="2800" dirty="0">
                <a:latin typeface="Arial Narrow" panose="020B0606020202030204" pitchFamily="34" charset="0"/>
              </a:rPr>
              <a:t> Sie </a:t>
            </a:r>
            <a:r>
              <a:rPr lang="en-US" sz="2800" dirty="0" err="1">
                <a:latin typeface="Arial Narrow" panose="020B0606020202030204" pitchFamily="34" charset="0"/>
              </a:rPr>
              <a:t>selbst</a:t>
            </a:r>
            <a:r>
              <a:rPr lang="en-US" sz="2800" dirty="0">
                <a:latin typeface="Arial Narrow" panose="020B0606020202030204" pitchFamily="34" charset="0"/>
              </a:rPr>
              <a:t> </a:t>
            </a:r>
            <a:r>
              <a:rPr lang="en-US" sz="2800" dirty="0" err="1">
                <a:latin typeface="Arial Narrow" panose="020B0606020202030204" pitchFamily="34" charset="0"/>
              </a:rPr>
              <a:t>pünktlich</a:t>
            </a:r>
            <a:r>
              <a:rPr lang="en-US" sz="2800" dirty="0">
                <a:latin typeface="Arial Narrow" panose="020B0606020202030204" pitchFamily="34" charset="0"/>
              </a:rPr>
              <a:t> </a:t>
            </a:r>
            <a:r>
              <a:rPr lang="en-US" sz="2800" dirty="0" err="1">
                <a:latin typeface="Arial Narrow" panose="020B0606020202030204" pitchFamily="34" charset="0"/>
              </a:rPr>
              <a:t>sind</a:t>
            </a:r>
            <a:r>
              <a:rPr lang="en-US" sz="2800" dirty="0">
                <a:latin typeface="Arial Narrow" panose="020B0606020202030204" pitchFamily="34" charset="0"/>
              </a:rPr>
              <a:t>. Falls Sie </a:t>
            </a:r>
            <a:r>
              <a:rPr lang="en-US" sz="2800" dirty="0" err="1">
                <a:latin typeface="Arial Narrow" panose="020B0606020202030204" pitchFamily="34" charset="0"/>
              </a:rPr>
              <a:t>sich</a:t>
            </a:r>
            <a:r>
              <a:rPr lang="en-US" sz="2800" dirty="0">
                <a:latin typeface="Arial Narrow" panose="020B0606020202030204" pitchFamily="34" charset="0"/>
              </a:rPr>
              <a:t> </a:t>
            </a:r>
            <a:r>
              <a:rPr lang="en-US" sz="2800" dirty="0" err="1">
                <a:latin typeface="Arial Narrow" panose="020B0606020202030204" pitchFamily="34" charset="0"/>
              </a:rPr>
              <a:t>verspäten</a:t>
            </a:r>
            <a:r>
              <a:rPr lang="en-US" sz="2800" dirty="0">
                <a:latin typeface="Arial Narrow" panose="020B0606020202030204" pitchFamily="34" charset="0"/>
              </a:rPr>
              <a:t>, </a:t>
            </a:r>
            <a:r>
              <a:rPr lang="en-US" sz="2800" dirty="0" err="1">
                <a:latin typeface="Arial Narrow" panose="020B0606020202030204" pitchFamily="34" charset="0"/>
              </a:rPr>
              <a:t>sollten</a:t>
            </a:r>
            <a:r>
              <a:rPr lang="en-US" sz="2800" dirty="0">
                <a:latin typeface="Arial Narrow" panose="020B0606020202030204" pitchFamily="34" charset="0"/>
              </a:rPr>
              <a:t> </a:t>
            </a:r>
            <a:r>
              <a:rPr lang="en-US" sz="2800" dirty="0" err="1">
                <a:latin typeface="Arial Narrow" panose="020B0606020202030204" pitchFamily="34" charset="0"/>
              </a:rPr>
              <a:t>sie</a:t>
            </a:r>
            <a:r>
              <a:rPr lang="en-US" sz="2800" dirty="0">
                <a:latin typeface="Arial Narrow" panose="020B0606020202030204" pitchFamily="34" charset="0"/>
              </a:rPr>
              <a:t> die </a:t>
            </a:r>
            <a:r>
              <a:rPr lang="en-US" sz="2800" dirty="0" err="1">
                <a:latin typeface="Arial Narrow" panose="020B0606020202030204" pitchFamily="34" charset="0"/>
              </a:rPr>
              <a:t>wartende</a:t>
            </a:r>
            <a:r>
              <a:rPr lang="en-US" sz="2800" dirty="0">
                <a:latin typeface="Arial Narrow" panose="020B0606020202030204" pitchFamily="34" charset="0"/>
              </a:rPr>
              <a:t> Person </a:t>
            </a:r>
            <a:r>
              <a:rPr lang="en-US" sz="2800" dirty="0" err="1">
                <a:latin typeface="Arial Narrow" panose="020B0606020202030204" pitchFamily="34" charset="0"/>
              </a:rPr>
              <a:t>unbedingt</a:t>
            </a:r>
            <a:r>
              <a:rPr lang="en-US" sz="2800" dirty="0">
                <a:latin typeface="Arial Narrow" panose="020B0606020202030204" pitchFamily="34" charset="0"/>
              </a:rPr>
              <a:t> </a:t>
            </a:r>
            <a:r>
              <a:rPr lang="en-US" sz="2800" dirty="0" err="1">
                <a:latin typeface="Arial Narrow" panose="020B0606020202030204" pitchFamily="34" charset="0"/>
              </a:rPr>
              <a:t>darüber</a:t>
            </a:r>
            <a:r>
              <a:rPr lang="en-US" sz="2800" dirty="0">
                <a:latin typeface="Arial Narrow" panose="020B0606020202030204" pitchFamily="34" charset="0"/>
              </a:rPr>
              <a:t> </a:t>
            </a:r>
            <a:r>
              <a:rPr lang="en-US" sz="2800" dirty="0" err="1">
                <a:latin typeface="Arial Narrow" panose="020B0606020202030204" pitchFamily="34" charset="0"/>
              </a:rPr>
              <a:t>informieren</a:t>
            </a:r>
            <a:r>
              <a:rPr lang="en-US" sz="2800" dirty="0">
                <a:latin typeface="Arial Narrow" panose="020B0606020202030204" pitchFamily="34" charset="0"/>
              </a:rPr>
              <a:t> – </a:t>
            </a:r>
            <a:r>
              <a:rPr lang="en-US" sz="2800" dirty="0" err="1">
                <a:latin typeface="Arial Narrow" panose="020B0606020202030204" pitchFamily="34" charset="0"/>
              </a:rPr>
              <a:t>nach</a:t>
            </a:r>
            <a:r>
              <a:rPr lang="en-US" sz="2800" dirty="0">
                <a:latin typeface="Arial Narrow" panose="020B0606020202030204" pitchFamily="34" charset="0"/>
              </a:rPr>
              <a:t> </a:t>
            </a:r>
            <a:r>
              <a:rPr lang="en-US" sz="2800" dirty="0" err="1">
                <a:latin typeface="Arial Narrow" panose="020B0606020202030204" pitchFamily="34" charset="0"/>
              </a:rPr>
              <a:t>Möglichkeit</a:t>
            </a:r>
            <a:r>
              <a:rPr lang="en-US" sz="2800" dirty="0">
                <a:latin typeface="Arial Narrow" panose="020B0606020202030204" pitchFamily="34" charset="0"/>
              </a:rPr>
              <a:t> </a:t>
            </a:r>
            <a:r>
              <a:rPr lang="en-US" sz="2800" dirty="0" err="1">
                <a:latin typeface="Arial Narrow" panose="020B0606020202030204" pitchFamily="34" charset="0"/>
              </a:rPr>
              <a:t>schriftlich</a:t>
            </a:r>
            <a:r>
              <a:rPr lang="en-US" sz="2800" dirty="0">
                <a:latin typeface="Arial Narrow" panose="020B0606020202030204" pitchFamily="34" charset="0"/>
              </a:rPr>
              <a:t> </a:t>
            </a:r>
            <a:r>
              <a:rPr lang="en-US" sz="2800" dirty="0" err="1">
                <a:latin typeface="Arial Narrow" panose="020B0606020202030204" pitchFamily="34" charset="0"/>
              </a:rPr>
              <a:t>bzw</a:t>
            </a:r>
            <a:r>
              <a:rPr lang="en-US" sz="2800" dirty="0">
                <a:latin typeface="Arial Narrow" panose="020B0606020202030204" pitchFamily="34" charset="0"/>
              </a:rPr>
              <a:t>. </a:t>
            </a:r>
            <a:r>
              <a:rPr lang="en-US" sz="2800" dirty="0" err="1">
                <a:latin typeface="Arial Narrow" panose="020B0606020202030204" pitchFamily="34" charset="0"/>
              </a:rPr>
              <a:t>mit</a:t>
            </a:r>
            <a:r>
              <a:rPr lang="en-US" sz="2800" dirty="0">
                <a:latin typeface="Arial Narrow" panose="020B0606020202030204" pitchFamily="34" charset="0"/>
              </a:rPr>
              <a:t> </a:t>
            </a:r>
            <a:r>
              <a:rPr lang="en-US" sz="2800" dirty="0" err="1">
                <a:latin typeface="Arial Narrow" panose="020B0606020202030204" pitchFamily="34" charset="0"/>
              </a:rPr>
              <a:t>einer</a:t>
            </a:r>
            <a:r>
              <a:rPr lang="en-US" sz="2800" dirty="0">
                <a:latin typeface="Arial Narrow" panose="020B0606020202030204" pitchFamily="34" charset="0"/>
              </a:rPr>
              <a:t> </a:t>
            </a:r>
            <a:r>
              <a:rPr lang="en-US" sz="2800" dirty="0" err="1">
                <a:latin typeface="Arial Narrow" panose="020B0606020202030204" pitchFamily="34" charset="0"/>
              </a:rPr>
              <a:t>entsprechenden</a:t>
            </a:r>
            <a:r>
              <a:rPr lang="en-US" sz="2800" dirty="0">
                <a:latin typeface="Arial Narrow" panose="020B0606020202030204" pitchFamily="34" charset="0"/>
              </a:rPr>
              <a:t> </a:t>
            </a:r>
            <a:r>
              <a:rPr lang="en-US" sz="2800" dirty="0" err="1">
                <a:latin typeface="Arial Narrow" panose="020B0606020202030204" pitchFamily="34" charset="0"/>
              </a:rPr>
              <a:t>Textnachricht</a:t>
            </a:r>
            <a:r>
              <a:rPr lang="en-US" sz="2800" dirty="0">
                <a:latin typeface="Arial Narrow" panose="020B0606020202030204" pitchFamily="34" charset="0"/>
              </a:rPr>
              <a:t>.</a:t>
            </a:r>
          </a:p>
        </p:txBody>
      </p:sp>
    </p:spTree>
    <p:extLst>
      <p:ext uri="{BB962C8B-B14F-4D97-AF65-F5344CB8AC3E}">
        <p14:creationId xmlns:p14="http://schemas.microsoft.com/office/powerpoint/2010/main" val="10145526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46</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449580" marR="27305" algn="ctr">
              <a:lnSpc>
                <a:spcPct val="122000"/>
              </a:lnSpc>
              <a:spcBef>
                <a:spcPts val="5"/>
              </a:spcBef>
              <a:defRPr/>
            </a:pPr>
            <a:r>
              <a:rPr lang="en-US" sz="2800" dirty="0" err="1">
                <a:latin typeface="Arial Narrow" panose="020B0606020202030204" pitchFamily="34" charset="0"/>
              </a:rPr>
              <a:t>Unerwartete</a:t>
            </a:r>
            <a:r>
              <a:rPr lang="en-US" sz="2800" dirty="0">
                <a:latin typeface="Arial Narrow" panose="020B0606020202030204" pitchFamily="34" charset="0"/>
              </a:rPr>
              <a:t> </a:t>
            </a:r>
            <a:r>
              <a:rPr lang="en-US" sz="2800" dirty="0" err="1">
                <a:latin typeface="Arial Narrow" panose="020B0606020202030204" pitchFamily="34" charset="0"/>
              </a:rPr>
              <a:t>Veränderungen</a:t>
            </a:r>
            <a:r>
              <a:rPr lang="en-US" sz="2800" dirty="0">
                <a:latin typeface="Arial Narrow" panose="020B0606020202030204" pitchFamily="34" charset="0"/>
              </a:rPr>
              <a:t> </a:t>
            </a:r>
            <a:r>
              <a:rPr lang="en-US" sz="2800" dirty="0" err="1">
                <a:latin typeface="Arial Narrow" panose="020B0606020202030204" pitchFamily="34" charset="0"/>
              </a:rPr>
              <a:t>sind</a:t>
            </a:r>
            <a:r>
              <a:rPr lang="en-US" sz="2800" dirty="0">
                <a:latin typeface="Arial Narrow" panose="020B0606020202030204" pitchFamily="34" charset="0"/>
              </a:rPr>
              <a:t> </a:t>
            </a:r>
            <a:r>
              <a:rPr lang="en-US" sz="2800" dirty="0" err="1">
                <a:latin typeface="Arial Narrow" panose="020B0606020202030204" pitchFamily="34" charset="0"/>
              </a:rPr>
              <a:t>sehr</a:t>
            </a:r>
            <a:r>
              <a:rPr lang="en-US" sz="2800" dirty="0">
                <a:latin typeface="Arial Narrow" panose="020B0606020202030204" pitchFamily="34" charset="0"/>
              </a:rPr>
              <a:t> </a:t>
            </a:r>
            <a:r>
              <a:rPr lang="en-US" sz="2800" dirty="0" err="1">
                <a:latin typeface="Arial Narrow" panose="020B0606020202030204" pitchFamily="34" charset="0"/>
              </a:rPr>
              <a:t>unanganehm</a:t>
            </a:r>
            <a:r>
              <a:rPr lang="en-US" sz="2800" dirty="0">
                <a:latin typeface="Arial Narrow" panose="020B0606020202030204" pitchFamily="34" charset="0"/>
              </a:rPr>
              <a:t> für Menschen </a:t>
            </a:r>
            <a:r>
              <a:rPr lang="en-US" sz="2800" dirty="0" err="1">
                <a:latin typeface="Arial Narrow" panose="020B0606020202030204" pitchFamily="34" charset="0"/>
              </a:rPr>
              <a:t>mit</a:t>
            </a:r>
            <a:r>
              <a:rPr lang="en-US" sz="2800" dirty="0">
                <a:latin typeface="Arial Narrow" panose="020B0606020202030204" pitchFamily="34" charset="0"/>
              </a:rPr>
              <a:t> ASS, </a:t>
            </a:r>
            <a:r>
              <a:rPr lang="en-US" sz="2800" dirty="0" err="1">
                <a:latin typeface="Arial Narrow" panose="020B0606020202030204" pitchFamily="34" charset="0"/>
              </a:rPr>
              <a:t>weil</a:t>
            </a:r>
            <a:r>
              <a:rPr lang="en-US" sz="2800" dirty="0">
                <a:latin typeface="Arial Narrow" panose="020B0606020202030204" pitchFamily="34" charset="0"/>
              </a:rPr>
              <a:t> </a:t>
            </a:r>
            <a:r>
              <a:rPr lang="en-US" sz="2800" dirty="0" err="1">
                <a:latin typeface="Arial Narrow" panose="020B0606020202030204" pitchFamily="34" charset="0"/>
              </a:rPr>
              <a:t>sie</a:t>
            </a:r>
            <a:r>
              <a:rPr lang="en-US" sz="2800" dirty="0">
                <a:latin typeface="Arial Narrow" panose="020B0606020202030204" pitchFamily="34" charset="0"/>
              </a:rPr>
              <a:t> </a:t>
            </a:r>
            <a:r>
              <a:rPr lang="en-US" sz="2800" dirty="0" err="1">
                <a:latin typeface="Arial Narrow" panose="020B0606020202030204" pitchFamily="34" charset="0"/>
              </a:rPr>
              <a:t>sich</a:t>
            </a:r>
            <a:r>
              <a:rPr lang="en-US" sz="2800" dirty="0">
                <a:latin typeface="Arial Narrow" panose="020B0606020202030204" pitchFamily="34" charset="0"/>
              </a:rPr>
              <a:t> </a:t>
            </a:r>
            <a:r>
              <a:rPr lang="en-US" sz="2800" dirty="0" err="1">
                <a:latin typeface="Arial Narrow" panose="020B0606020202030204" pitchFamily="34" charset="0"/>
              </a:rPr>
              <a:t>nicht</a:t>
            </a:r>
            <a:r>
              <a:rPr lang="en-US" sz="2800" dirty="0">
                <a:latin typeface="Arial Narrow" panose="020B0606020202030204" pitchFamily="34" charset="0"/>
              </a:rPr>
              <a:t> </a:t>
            </a:r>
            <a:r>
              <a:rPr lang="en-US" sz="2800" dirty="0" err="1">
                <a:latin typeface="Arial Narrow" panose="020B0606020202030204" pitchFamily="34" charset="0"/>
              </a:rPr>
              <a:t>vorstellen</a:t>
            </a:r>
            <a:r>
              <a:rPr lang="en-US" sz="2800" dirty="0">
                <a:latin typeface="Arial Narrow" panose="020B0606020202030204" pitchFamily="34" charset="0"/>
              </a:rPr>
              <a:t> </a:t>
            </a:r>
            <a:r>
              <a:rPr lang="en-US" sz="2800" dirty="0" err="1">
                <a:latin typeface="Arial Narrow" panose="020B0606020202030204" pitchFamily="34" charset="0"/>
              </a:rPr>
              <a:t>können</a:t>
            </a:r>
            <a:r>
              <a:rPr lang="en-US" sz="2800" dirty="0">
                <a:latin typeface="Arial Narrow" panose="020B0606020202030204" pitchFamily="34" charset="0"/>
              </a:rPr>
              <a:t>, was </a:t>
            </a:r>
            <a:r>
              <a:rPr lang="en-US" sz="2800" dirty="0" err="1">
                <a:latin typeface="Arial Narrow" panose="020B0606020202030204" pitchFamily="34" charset="0"/>
              </a:rPr>
              <a:t>als</a:t>
            </a:r>
            <a:r>
              <a:rPr lang="en-US" sz="2800" dirty="0">
                <a:latin typeface="Arial Narrow" panose="020B0606020202030204" pitchFamily="34" charset="0"/>
              </a:rPr>
              <a:t> </a:t>
            </a:r>
            <a:r>
              <a:rPr lang="en-US" sz="2800" dirty="0" err="1">
                <a:latin typeface="Arial Narrow" panose="020B0606020202030204" pitchFamily="34" charset="0"/>
              </a:rPr>
              <a:t>nächstes</a:t>
            </a:r>
            <a:r>
              <a:rPr lang="en-US" sz="2800" dirty="0">
                <a:latin typeface="Arial Narrow" panose="020B0606020202030204" pitchFamily="34" charset="0"/>
              </a:rPr>
              <a:t>, was </a:t>
            </a:r>
            <a:r>
              <a:rPr lang="en-US" sz="2800" dirty="0" err="1">
                <a:latin typeface="Arial Narrow" panose="020B0606020202030204" pitchFamily="34" charset="0"/>
              </a:rPr>
              <a:t>anstelle</a:t>
            </a:r>
            <a:r>
              <a:rPr lang="en-US" sz="2800" dirty="0">
                <a:latin typeface="Arial Narrow" panose="020B0606020202030204" pitchFamily="34" charset="0"/>
              </a:rPr>
              <a:t> des </a:t>
            </a:r>
            <a:r>
              <a:rPr lang="en-US" sz="2800" dirty="0" err="1">
                <a:latin typeface="Arial Narrow" panose="020B0606020202030204" pitchFamily="34" charset="0"/>
              </a:rPr>
              <a:t>Geplanten</a:t>
            </a:r>
            <a:r>
              <a:rPr lang="en-US" sz="2800" dirty="0">
                <a:latin typeface="Arial Narrow" panose="020B0606020202030204" pitchFamily="34" charset="0"/>
              </a:rPr>
              <a:t> </a:t>
            </a:r>
            <a:r>
              <a:rPr lang="en-US" sz="2800" dirty="0" err="1">
                <a:latin typeface="Arial Narrow" panose="020B0606020202030204" pitchFamily="34" charset="0"/>
              </a:rPr>
              <a:t>geschehen</a:t>
            </a:r>
            <a:r>
              <a:rPr lang="en-US" sz="2800" dirty="0">
                <a:latin typeface="Arial Narrow" panose="020B0606020202030204" pitchFamily="34" charset="0"/>
              </a:rPr>
              <a:t> </a:t>
            </a:r>
            <a:r>
              <a:rPr lang="en-US" sz="2800" dirty="0" err="1">
                <a:latin typeface="Arial Narrow" panose="020B0606020202030204" pitchFamily="34" charset="0"/>
              </a:rPr>
              <a:t>wird</a:t>
            </a:r>
            <a:r>
              <a:rPr lang="en-US" sz="2800" dirty="0">
                <a:latin typeface="Arial Narrow" panose="020B0606020202030204" pitchFamily="34" charset="0"/>
              </a:rPr>
              <a:t> – und was in </a:t>
            </a:r>
            <a:r>
              <a:rPr lang="en-US" sz="2800" dirty="0" err="1">
                <a:latin typeface="Arial Narrow" panose="020B0606020202030204" pitchFamily="34" charset="0"/>
              </a:rPr>
              <a:t>dieser</a:t>
            </a:r>
            <a:r>
              <a:rPr lang="en-US" sz="2800" dirty="0">
                <a:latin typeface="Arial Narrow" panose="020B0606020202030204" pitchFamily="34" charset="0"/>
              </a:rPr>
              <a:t> Situation von </a:t>
            </a:r>
            <a:r>
              <a:rPr lang="en-US" sz="2800" dirty="0" err="1">
                <a:latin typeface="Arial Narrow" panose="020B0606020202030204" pitchFamily="34" charset="0"/>
              </a:rPr>
              <a:t>ihnen</a:t>
            </a:r>
            <a:r>
              <a:rPr lang="en-US" sz="2800" dirty="0">
                <a:latin typeface="Arial Narrow" panose="020B0606020202030204" pitchFamily="34" charset="0"/>
              </a:rPr>
              <a:t> </a:t>
            </a:r>
            <a:r>
              <a:rPr lang="en-US" sz="2800" dirty="0" err="1">
                <a:latin typeface="Arial Narrow" panose="020B0606020202030204" pitchFamily="34" charset="0"/>
              </a:rPr>
              <a:t>erwartet</a:t>
            </a:r>
            <a:r>
              <a:rPr lang="en-US" sz="2800" dirty="0">
                <a:latin typeface="Arial Narrow" panose="020B0606020202030204" pitchFamily="34" charset="0"/>
              </a:rPr>
              <a:t> </a:t>
            </a:r>
            <a:r>
              <a:rPr lang="en-US" sz="2800" dirty="0" err="1">
                <a:latin typeface="Arial Narrow" panose="020B0606020202030204" pitchFamily="34" charset="0"/>
              </a:rPr>
              <a:t>werden</a:t>
            </a:r>
            <a:r>
              <a:rPr lang="en-US" sz="2800" dirty="0">
                <a:latin typeface="Arial Narrow" panose="020B0606020202030204" pitchFamily="34" charset="0"/>
              </a:rPr>
              <a:t> </a:t>
            </a:r>
            <a:r>
              <a:rPr lang="en-US" sz="2800" dirty="0" err="1">
                <a:latin typeface="Arial Narrow" panose="020B0606020202030204" pitchFamily="34" charset="0"/>
              </a:rPr>
              <a:t>wird</a:t>
            </a:r>
            <a:r>
              <a:rPr lang="en-US" sz="2800" dirty="0">
                <a:latin typeface="Arial Narrow" panose="020B0606020202030204" pitchFamily="34" charset="0"/>
              </a:rPr>
              <a:t>, und </a:t>
            </a:r>
            <a:r>
              <a:rPr lang="en-US" sz="2800" dirty="0" err="1">
                <a:latin typeface="Arial Narrow" panose="020B0606020202030204" pitchFamily="34" charset="0"/>
              </a:rPr>
              <a:t>wie</a:t>
            </a:r>
            <a:r>
              <a:rPr lang="en-US" sz="2800" dirty="0">
                <a:latin typeface="Arial Narrow" panose="020B0606020202030204" pitchFamily="34" charset="0"/>
              </a:rPr>
              <a:t> </a:t>
            </a:r>
            <a:r>
              <a:rPr lang="en-US" sz="2800" dirty="0" err="1">
                <a:latin typeface="Arial Narrow" panose="020B0606020202030204" pitchFamily="34" charset="0"/>
              </a:rPr>
              <a:t>sie</a:t>
            </a:r>
            <a:r>
              <a:rPr lang="en-US" sz="2800" dirty="0">
                <a:latin typeface="Arial Narrow" panose="020B0606020202030204" pitchFamily="34" charset="0"/>
              </a:rPr>
              <a:t> </a:t>
            </a:r>
            <a:r>
              <a:rPr lang="en-US" sz="2800" dirty="0" err="1">
                <a:latin typeface="Arial Narrow" panose="020B0606020202030204" pitchFamily="34" charset="0"/>
              </a:rPr>
              <a:t>reagieren</a:t>
            </a:r>
            <a:r>
              <a:rPr lang="en-US" sz="2800" dirty="0">
                <a:latin typeface="Arial Narrow" panose="020B0606020202030204" pitchFamily="34" charset="0"/>
              </a:rPr>
              <a:t> </a:t>
            </a:r>
            <a:r>
              <a:rPr lang="en-US" sz="2800" dirty="0" err="1">
                <a:latin typeface="Arial Narrow" panose="020B0606020202030204" pitchFamily="34" charset="0"/>
              </a:rPr>
              <a:t>können</a:t>
            </a:r>
            <a:r>
              <a:rPr lang="en-US" sz="2800" dirty="0">
                <a:latin typeface="Arial Narrow" panose="020B0606020202030204" pitchFamily="34" charset="0"/>
              </a:rPr>
              <a:t>/</a:t>
            </a:r>
            <a:r>
              <a:rPr lang="en-US" sz="2800" dirty="0" err="1">
                <a:latin typeface="Arial Narrow" panose="020B0606020202030204" pitchFamily="34" charset="0"/>
              </a:rPr>
              <a:t>sollen</a:t>
            </a:r>
            <a:r>
              <a:rPr lang="en-US" sz="2800" dirty="0">
                <a:latin typeface="Arial Narrow" panose="020B0606020202030204" pitchFamily="34" charset="0"/>
              </a:rPr>
              <a:t>. In </a:t>
            </a:r>
            <a:r>
              <a:rPr lang="en-US" sz="2800" dirty="0" err="1">
                <a:latin typeface="Arial Narrow" panose="020B0606020202030204" pitchFamily="34" charset="0"/>
              </a:rPr>
              <a:t>schlimmeren</a:t>
            </a:r>
            <a:r>
              <a:rPr lang="en-US" sz="2800" dirty="0">
                <a:latin typeface="Arial Narrow" panose="020B0606020202030204" pitchFamily="34" charset="0"/>
              </a:rPr>
              <a:t> </a:t>
            </a:r>
            <a:r>
              <a:rPr lang="en-US" sz="2800" dirty="0" err="1">
                <a:latin typeface="Arial Narrow" panose="020B0606020202030204" pitchFamily="34" charset="0"/>
              </a:rPr>
              <a:t>Fällen</a:t>
            </a:r>
            <a:r>
              <a:rPr lang="en-US" sz="2800" dirty="0">
                <a:latin typeface="Arial Narrow" panose="020B0606020202030204" pitchFamily="34" charset="0"/>
              </a:rPr>
              <a:t> </a:t>
            </a:r>
            <a:r>
              <a:rPr lang="en-US" sz="2800" dirty="0" err="1">
                <a:latin typeface="Arial Narrow" panose="020B0606020202030204" pitchFamily="34" charset="0"/>
              </a:rPr>
              <a:t>können</a:t>
            </a:r>
            <a:r>
              <a:rPr lang="en-US" sz="2800" dirty="0">
                <a:latin typeface="Arial Narrow" panose="020B0606020202030204" pitchFamily="34" charset="0"/>
              </a:rPr>
              <a:t> </a:t>
            </a:r>
            <a:r>
              <a:rPr lang="en-US" sz="2800" dirty="0" err="1">
                <a:latin typeface="Arial Narrow" panose="020B0606020202030204" pitchFamily="34" charset="0"/>
              </a:rPr>
              <a:t>solche</a:t>
            </a:r>
            <a:r>
              <a:rPr lang="en-US" sz="2800" dirty="0">
                <a:latin typeface="Arial Narrow" panose="020B0606020202030204" pitchFamily="34" charset="0"/>
              </a:rPr>
              <a:t> </a:t>
            </a:r>
            <a:r>
              <a:rPr lang="en-US" sz="2800" dirty="0" err="1">
                <a:latin typeface="Arial Narrow" panose="020B0606020202030204" pitchFamily="34" charset="0"/>
              </a:rPr>
              <a:t>Veränderungen</a:t>
            </a:r>
            <a:r>
              <a:rPr lang="en-US" sz="2800" dirty="0">
                <a:latin typeface="Arial Narrow" panose="020B0606020202030204" pitchFamily="34" charset="0"/>
              </a:rPr>
              <a:t> für </a:t>
            </a:r>
            <a:r>
              <a:rPr lang="en-US" sz="2800" dirty="0" err="1">
                <a:latin typeface="Arial Narrow" panose="020B0606020202030204" pitchFamily="34" charset="0"/>
              </a:rPr>
              <a:t>schwere</a:t>
            </a:r>
            <a:r>
              <a:rPr lang="en-US" sz="2800" dirty="0">
                <a:latin typeface="Arial Narrow" panose="020B0606020202030204" pitchFamily="34" charset="0"/>
              </a:rPr>
              <a:t> </a:t>
            </a:r>
            <a:r>
              <a:rPr lang="en-US" sz="2800" dirty="0" err="1">
                <a:latin typeface="Arial Narrow" panose="020B0606020202030204" pitchFamily="34" charset="0"/>
              </a:rPr>
              <a:t>Verstörungen</a:t>
            </a:r>
            <a:r>
              <a:rPr lang="en-US" sz="2800" dirty="0">
                <a:latin typeface="Arial Narrow" panose="020B0606020202030204" pitchFamily="34" charset="0"/>
              </a:rPr>
              <a:t> und in der </a:t>
            </a:r>
            <a:r>
              <a:rPr lang="en-US" sz="2800" dirty="0" err="1">
                <a:latin typeface="Arial Narrow" panose="020B0606020202030204" pitchFamily="34" charset="0"/>
              </a:rPr>
              <a:t>Folge</a:t>
            </a:r>
            <a:r>
              <a:rPr lang="en-US" sz="2800" dirty="0">
                <a:latin typeface="Arial Narrow" panose="020B0606020202030204" pitchFamily="34" charset="0"/>
              </a:rPr>
              <a:t> für extreme </a:t>
            </a:r>
            <a:r>
              <a:rPr lang="en-US" sz="2800" dirty="0" err="1">
                <a:latin typeface="Arial Narrow" panose="020B0606020202030204" pitchFamily="34" charset="0"/>
              </a:rPr>
              <a:t>Verhaltensreaktionen</a:t>
            </a:r>
            <a:r>
              <a:rPr lang="en-US" sz="2800" dirty="0">
                <a:latin typeface="Arial Narrow" panose="020B0606020202030204" pitchFamily="34" charset="0"/>
              </a:rPr>
              <a:t> </a:t>
            </a:r>
            <a:r>
              <a:rPr lang="en-US" sz="2800" dirty="0" err="1">
                <a:latin typeface="Arial Narrow" panose="020B0606020202030204" pitchFamily="34" charset="0"/>
              </a:rPr>
              <a:t>sorgen</a:t>
            </a:r>
            <a:r>
              <a:rPr lang="en-US" sz="2800" dirty="0">
                <a:latin typeface="Arial Narrow" panose="020B0606020202030204" pitchFamily="34" charset="0"/>
              </a:rPr>
              <a:t>.</a:t>
            </a:r>
            <a:endParaRPr lang="en-GB" sz="2800" dirty="0">
              <a:latin typeface="Arial Narrow" panose="020B0606020202030204" pitchFamily="34" charset="0"/>
            </a:endParaRPr>
          </a:p>
          <a:p>
            <a:pPr algn="ctr">
              <a:spcBef>
                <a:spcPts val="40"/>
              </a:spcBef>
              <a:defRPr/>
            </a:pPr>
            <a:r>
              <a:rPr lang="en-US" sz="2800" dirty="0">
                <a:latin typeface="Arial Narrow" panose="020B0606020202030204" pitchFamily="34" charset="0"/>
              </a:rPr>
              <a:t> </a:t>
            </a:r>
            <a:endParaRPr lang="en-GB" sz="2800" dirty="0">
              <a:latin typeface="Arial Narrow" panose="020B0606020202030204" pitchFamily="34" charset="0"/>
            </a:endParaRPr>
          </a:p>
          <a:p>
            <a:pPr algn="ctr">
              <a:defRPr/>
            </a:pPr>
            <a:r>
              <a:rPr lang="en-US" sz="2800" dirty="0">
                <a:latin typeface="Arial Narrow" panose="020B0606020202030204" pitchFamily="34" charset="0"/>
              </a:rPr>
              <a:t>Ein (</a:t>
            </a:r>
            <a:r>
              <a:rPr lang="en-US" sz="2800" dirty="0" err="1">
                <a:latin typeface="Arial Narrow" panose="020B0606020202030204" pitchFamily="34" charset="0"/>
              </a:rPr>
              <a:t>Vorab</a:t>
            </a:r>
            <a:r>
              <a:rPr lang="en-US" sz="2800" dirty="0">
                <a:latin typeface="Arial Narrow" panose="020B0606020202030204" pitchFamily="34" charset="0"/>
              </a:rPr>
              <a:t>-) </a:t>
            </a:r>
            <a:r>
              <a:rPr lang="en-US" sz="2800" dirty="0" err="1">
                <a:latin typeface="Arial Narrow" panose="020B0606020202030204" pitchFamily="34" charset="0"/>
              </a:rPr>
              <a:t>Gespräch</a:t>
            </a:r>
            <a:r>
              <a:rPr lang="en-US" sz="2800" dirty="0">
                <a:latin typeface="Arial Narrow" panose="020B0606020202030204" pitchFamily="34" charset="0"/>
              </a:rPr>
              <a:t> </a:t>
            </a:r>
            <a:r>
              <a:rPr lang="en-US" sz="2800" dirty="0" err="1">
                <a:latin typeface="Arial Narrow" panose="020B0606020202030204" pitchFamily="34" charset="0"/>
              </a:rPr>
              <a:t>über</a:t>
            </a:r>
            <a:r>
              <a:rPr lang="en-US" sz="2800" dirty="0">
                <a:latin typeface="Arial Narrow" panose="020B0606020202030204" pitchFamily="34" charset="0"/>
              </a:rPr>
              <a:t> </a:t>
            </a:r>
            <a:r>
              <a:rPr lang="en-US" sz="2800" dirty="0" err="1">
                <a:latin typeface="Arial Narrow" panose="020B0606020202030204" pitchFamily="34" charset="0"/>
              </a:rPr>
              <a:t>mögliche</a:t>
            </a:r>
            <a:r>
              <a:rPr lang="en-US" sz="2800" dirty="0">
                <a:latin typeface="Arial Narrow" panose="020B0606020202030204" pitchFamily="34" charset="0"/>
              </a:rPr>
              <a:t> </a:t>
            </a:r>
            <a:r>
              <a:rPr lang="en-US" sz="2800" dirty="0" err="1">
                <a:latin typeface="Arial Narrow" panose="020B0606020202030204" pitchFamily="34" charset="0"/>
              </a:rPr>
              <a:t>neue</a:t>
            </a:r>
            <a:r>
              <a:rPr lang="en-US" sz="2800" dirty="0">
                <a:latin typeface="Arial Narrow" panose="020B0606020202030204" pitchFamily="34" charset="0"/>
              </a:rPr>
              <a:t> </a:t>
            </a:r>
            <a:r>
              <a:rPr lang="en-US" sz="2800" dirty="0" err="1">
                <a:latin typeface="Arial Narrow" panose="020B0606020202030204" pitchFamily="34" charset="0"/>
              </a:rPr>
              <a:t>Szenarios</a:t>
            </a:r>
            <a:r>
              <a:rPr lang="en-US" sz="2800" dirty="0">
                <a:latin typeface="Arial Narrow" panose="020B0606020202030204" pitchFamily="34" charset="0"/>
              </a:rPr>
              <a:t> und </a:t>
            </a:r>
            <a:r>
              <a:rPr lang="en-US" sz="2800" dirty="0" err="1">
                <a:latin typeface="Arial Narrow" panose="020B0606020202030204" pitchFamily="34" charset="0"/>
              </a:rPr>
              <a:t>deren</a:t>
            </a:r>
            <a:r>
              <a:rPr lang="en-US" sz="2800" dirty="0">
                <a:latin typeface="Arial Narrow" panose="020B0606020202030204" pitchFamily="34" charset="0"/>
              </a:rPr>
              <a:t> </a:t>
            </a:r>
            <a:r>
              <a:rPr lang="en-US" sz="2800" dirty="0" err="1">
                <a:latin typeface="Arial Narrow" panose="020B0606020202030204" pitchFamily="34" charset="0"/>
              </a:rPr>
              <a:t>eventuelle</a:t>
            </a:r>
            <a:r>
              <a:rPr lang="en-US" sz="2800" dirty="0">
                <a:latin typeface="Arial Narrow" panose="020B0606020202030204" pitchFamily="34" charset="0"/>
              </a:rPr>
              <a:t> </a:t>
            </a:r>
            <a:r>
              <a:rPr lang="en-US" sz="2800" dirty="0" err="1">
                <a:latin typeface="Arial Narrow" panose="020B0606020202030204" pitchFamily="34" charset="0"/>
              </a:rPr>
              <a:t>Konsequenzen</a:t>
            </a:r>
            <a:r>
              <a:rPr lang="en-US" sz="2800" dirty="0">
                <a:latin typeface="Arial Narrow" panose="020B0606020202030204" pitchFamily="34" charset="0"/>
              </a:rPr>
              <a:t> </a:t>
            </a:r>
            <a:r>
              <a:rPr lang="en-US" sz="2800" dirty="0" err="1">
                <a:latin typeface="Arial Narrow" panose="020B0606020202030204" pitchFamily="34" charset="0"/>
              </a:rPr>
              <a:t>sowie</a:t>
            </a:r>
            <a:r>
              <a:rPr lang="en-US" sz="2800" dirty="0">
                <a:latin typeface="Arial Narrow" panose="020B0606020202030204" pitchFamily="34" charset="0"/>
              </a:rPr>
              <a:t> </a:t>
            </a:r>
            <a:r>
              <a:rPr lang="en-US" sz="2800" dirty="0" err="1">
                <a:latin typeface="Arial Narrow" panose="020B0606020202030204" pitchFamily="34" charset="0"/>
              </a:rPr>
              <a:t>darüber</a:t>
            </a:r>
            <a:r>
              <a:rPr lang="en-US" sz="2800" dirty="0">
                <a:latin typeface="Arial Narrow" panose="020B0606020202030204" pitchFamily="34" charset="0"/>
              </a:rPr>
              <a:t>, was in </a:t>
            </a:r>
            <a:r>
              <a:rPr lang="en-US" sz="2800" dirty="0" err="1">
                <a:latin typeface="Arial Narrow" panose="020B0606020202030204" pitchFamily="34" charset="0"/>
              </a:rPr>
              <a:t>einem</a:t>
            </a:r>
            <a:r>
              <a:rPr lang="en-US" sz="2800" dirty="0">
                <a:latin typeface="Arial Narrow" panose="020B0606020202030204" pitchFamily="34" charset="0"/>
              </a:rPr>
              <a:t> </a:t>
            </a:r>
            <a:r>
              <a:rPr lang="en-US" sz="2800" dirty="0" err="1">
                <a:latin typeface="Arial Narrow" panose="020B0606020202030204" pitchFamily="34" charset="0"/>
              </a:rPr>
              <a:t>solchen</a:t>
            </a:r>
            <a:r>
              <a:rPr lang="en-US" sz="2800" dirty="0">
                <a:latin typeface="Arial Narrow" panose="020B0606020202030204" pitchFamily="34" charset="0"/>
              </a:rPr>
              <a:t> Fall </a:t>
            </a:r>
            <a:r>
              <a:rPr lang="en-US" sz="2800" dirty="0" err="1">
                <a:latin typeface="Arial Narrow" panose="020B0606020202030204" pitchFamily="34" charset="0"/>
              </a:rPr>
              <a:t>getan</a:t>
            </a:r>
            <a:r>
              <a:rPr lang="en-US" sz="2800" dirty="0">
                <a:latin typeface="Arial Narrow" panose="020B0606020202030204" pitchFamily="34" charset="0"/>
              </a:rPr>
              <a:t> </a:t>
            </a:r>
            <a:r>
              <a:rPr lang="en-US" sz="2800" dirty="0" err="1">
                <a:latin typeface="Arial Narrow" panose="020B0606020202030204" pitchFamily="34" charset="0"/>
              </a:rPr>
              <a:t>werden</a:t>
            </a:r>
            <a:r>
              <a:rPr lang="en-US" sz="2800" dirty="0">
                <a:latin typeface="Arial Narrow" panose="020B0606020202030204" pitchFamily="34" charset="0"/>
              </a:rPr>
              <a:t> </a:t>
            </a:r>
            <a:r>
              <a:rPr lang="en-US" sz="2800" dirty="0" err="1">
                <a:latin typeface="Arial Narrow" panose="020B0606020202030204" pitchFamily="34" charset="0"/>
              </a:rPr>
              <a:t>könnte</a:t>
            </a:r>
            <a:r>
              <a:rPr lang="en-US" sz="2800" dirty="0">
                <a:latin typeface="Arial Narrow" panose="020B0606020202030204" pitchFamily="34" charset="0"/>
              </a:rPr>
              <a:t>, mag </a:t>
            </a:r>
            <a:r>
              <a:rPr lang="en-US" sz="2800" dirty="0" err="1">
                <a:latin typeface="Arial Narrow" panose="020B0606020202030204" pitchFamily="34" charset="0"/>
              </a:rPr>
              <a:t>bei</a:t>
            </a:r>
            <a:r>
              <a:rPr lang="en-US" sz="2800" dirty="0">
                <a:latin typeface="Arial Narrow" panose="020B0606020202030204" pitchFamily="34" charset="0"/>
              </a:rPr>
              <a:t> </a:t>
            </a:r>
            <a:r>
              <a:rPr lang="en-US" sz="2800" dirty="0" err="1">
                <a:latin typeface="Arial Narrow" panose="020B0606020202030204" pitchFamily="34" charset="0"/>
              </a:rPr>
              <a:t>Ihrer</a:t>
            </a:r>
            <a:r>
              <a:rPr lang="en-US" sz="2800" dirty="0">
                <a:latin typeface="Arial Narrow" panose="020B0606020202030204" pitchFamily="34" charset="0"/>
              </a:rPr>
              <a:t>/m </a:t>
            </a:r>
            <a:r>
              <a:rPr lang="en-US" sz="2800" dirty="0" err="1">
                <a:latin typeface="Arial Narrow" panose="020B0606020202030204" pitchFamily="34" charset="0"/>
              </a:rPr>
              <a:t>Klient</a:t>
            </a:r>
            <a:r>
              <a:rPr lang="en-US" sz="2800" dirty="0">
                <a:latin typeface="Arial Narrow" panose="020B0606020202030204" pitchFamily="34" charset="0"/>
              </a:rPr>
              <a:t>*in </a:t>
            </a:r>
            <a:r>
              <a:rPr lang="en-US" sz="2800" dirty="0" err="1">
                <a:latin typeface="Arial Narrow" panose="020B0606020202030204" pitchFamily="34" charset="0"/>
              </a:rPr>
              <a:t>wiederum</a:t>
            </a:r>
            <a:r>
              <a:rPr lang="en-US" sz="2800" dirty="0">
                <a:latin typeface="Arial Narrow" panose="020B0606020202030204" pitchFamily="34" charset="0"/>
              </a:rPr>
              <a:t> für </a:t>
            </a:r>
            <a:r>
              <a:rPr lang="en-US" sz="2800" dirty="0" err="1">
                <a:latin typeface="Arial Narrow" panose="020B0606020202030204" pitchFamily="34" charset="0"/>
              </a:rPr>
              <a:t>Beruhigung</a:t>
            </a:r>
            <a:r>
              <a:rPr lang="en-US" sz="2800" dirty="0">
                <a:latin typeface="Arial Narrow" panose="020B0606020202030204" pitchFamily="34" charset="0"/>
              </a:rPr>
              <a:t> </a:t>
            </a:r>
            <a:r>
              <a:rPr lang="en-US" sz="2800" dirty="0" err="1">
                <a:latin typeface="Arial Narrow" panose="020B0606020202030204" pitchFamily="34" charset="0"/>
              </a:rPr>
              <a:t>sorgen</a:t>
            </a:r>
            <a:r>
              <a:rPr lang="en-US" sz="2800" dirty="0">
                <a:latin typeface="Arial Narrow" panose="020B0606020202030204" pitchFamily="34" charset="0"/>
              </a:rPr>
              <a:t> </a:t>
            </a:r>
            <a:r>
              <a:rPr lang="en-US" sz="2800" dirty="0" err="1">
                <a:latin typeface="Arial Narrow" panose="020B0606020202030204" pitchFamily="34" charset="0"/>
              </a:rPr>
              <a:t>können</a:t>
            </a:r>
            <a:r>
              <a:rPr lang="en-US" sz="2800" dirty="0">
                <a:latin typeface="Arial Narrow" panose="020B0606020202030204" pitchFamily="34" charset="0"/>
              </a:rPr>
              <a:t>.</a:t>
            </a:r>
          </a:p>
        </p:txBody>
      </p:sp>
    </p:spTree>
    <p:extLst>
      <p:ext uri="{BB962C8B-B14F-4D97-AF65-F5344CB8AC3E}">
        <p14:creationId xmlns:p14="http://schemas.microsoft.com/office/powerpoint/2010/main" val="124964784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47</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defRPr/>
            </a:pPr>
            <a:r>
              <a:rPr lang="en-US" sz="2800" dirty="0" err="1">
                <a:latin typeface="Arial Narrow" panose="020B0606020202030204" pitchFamily="34" charset="0"/>
              </a:rPr>
              <a:t>Informieren</a:t>
            </a:r>
            <a:r>
              <a:rPr lang="en-US" sz="2800" dirty="0">
                <a:latin typeface="Arial Narrow" panose="020B0606020202030204" pitchFamily="34" charset="0"/>
              </a:rPr>
              <a:t> Sie </a:t>
            </a:r>
            <a:r>
              <a:rPr lang="en-US" sz="2800" dirty="0" err="1">
                <a:latin typeface="Arial Narrow" panose="020B0606020202030204" pitchFamily="34" charset="0"/>
              </a:rPr>
              <a:t>auch</a:t>
            </a:r>
            <a:r>
              <a:rPr lang="en-US" sz="2800" dirty="0">
                <a:latin typeface="Arial Narrow" panose="020B0606020202030204" pitchFamily="34" charset="0"/>
              </a:rPr>
              <a:t> </a:t>
            </a:r>
            <a:r>
              <a:rPr lang="en-US" sz="2800" dirty="0" err="1">
                <a:latin typeface="Arial Narrow" panose="020B0606020202030204" pitchFamily="34" charset="0"/>
              </a:rPr>
              <a:t>Ihre</a:t>
            </a:r>
            <a:r>
              <a:rPr lang="en-US" sz="2800" dirty="0">
                <a:latin typeface="Arial Narrow" panose="020B0606020202030204" pitchFamily="34" charset="0"/>
              </a:rPr>
              <a:t> </a:t>
            </a:r>
            <a:r>
              <a:rPr lang="en-US" sz="2800" dirty="0" err="1">
                <a:latin typeface="Arial Narrow" panose="020B0606020202030204" pitchFamily="34" charset="0"/>
              </a:rPr>
              <a:t>Kollegen</a:t>
            </a:r>
            <a:r>
              <a:rPr lang="en-US" sz="2800" dirty="0">
                <a:latin typeface="Arial Narrow" panose="020B0606020202030204" pitchFamily="34" charset="0"/>
              </a:rPr>
              <a:t> </a:t>
            </a:r>
            <a:r>
              <a:rPr lang="en-US" sz="2800" dirty="0" err="1">
                <a:latin typeface="Arial Narrow" panose="020B0606020202030204" pitchFamily="34" charset="0"/>
              </a:rPr>
              <a:t>über</a:t>
            </a:r>
            <a:r>
              <a:rPr lang="en-US" sz="2800" dirty="0">
                <a:latin typeface="Arial Narrow" panose="020B0606020202030204" pitchFamily="34" charset="0"/>
              </a:rPr>
              <a:t> die </a:t>
            </a:r>
            <a:r>
              <a:rPr lang="en-US" sz="2800" dirty="0" err="1">
                <a:latin typeface="Arial Narrow" panose="020B0606020202030204" pitchFamily="34" charset="0"/>
              </a:rPr>
              <a:t>speziellen</a:t>
            </a:r>
            <a:r>
              <a:rPr lang="en-US" sz="2800" dirty="0">
                <a:latin typeface="Arial Narrow" panose="020B0606020202030204" pitchFamily="34" charset="0"/>
              </a:rPr>
              <a:t> </a:t>
            </a:r>
            <a:r>
              <a:rPr lang="en-US" sz="2800" dirty="0" err="1">
                <a:latin typeface="Arial Narrow" panose="020B0606020202030204" pitchFamily="34" charset="0"/>
              </a:rPr>
              <a:t>Bedürfnisse</a:t>
            </a:r>
            <a:r>
              <a:rPr lang="en-US" sz="2800" dirty="0">
                <a:latin typeface="Arial Narrow" panose="020B0606020202030204" pitchFamily="34" charset="0"/>
              </a:rPr>
              <a:t> der </a:t>
            </a:r>
            <a:r>
              <a:rPr lang="en-US" sz="2800" dirty="0" err="1">
                <a:latin typeface="Arial Narrow" panose="020B0606020202030204" pitchFamily="34" charset="0"/>
              </a:rPr>
              <a:t>betreffenden</a:t>
            </a:r>
            <a:r>
              <a:rPr lang="en-US" sz="2800" dirty="0">
                <a:latin typeface="Arial Narrow" panose="020B0606020202030204" pitchFamily="34" charset="0"/>
              </a:rPr>
              <a:t> Person. </a:t>
            </a:r>
          </a:p>
          <a:p>
            <a:pPr algn="ctr">
              <a:defRPr/>
            </a:pPr>
            <a:r>
              <a:rPr lang="en-US" sz="2800" dirty="0">
                <a:latin typeface="Arial Narrow" panose="020B0606020202030204" pitchFamily="34" charset="0"/>
              </a:rPr>
              <a:t>Falls Sie in </a:t>
            </a:r>
            <a:r>
              <a:rPr lang="en-US" sz="2800" dirty="0" err="1">
                <a:latin typeface="Arial Narrow" panose="020B0606020202030204" pitchFamily="34" charset="0"/>
              </a:rPr>
              <a:t>Kund</a:t>
            </a:r>
            <a:r>
              <a:rPr lang="en-US" sz="2800" dirty="0">
                <a:latin typeface="Arial Narrow" panose="020B0606020202030204" pitchFamily="34" charset="0"/>
              </a:rPr>
              <a:t>*</a:t>
            </a:r>
            <a:r>
              <a:rPr lang="en-US" sz="2800" dirty="0" err="1">
                <a:latin typeface="Arial Narrow" panose="020B0606020202030204" pitchFamily="34" charset="0"/>
              </a:rPr>
              <a:t>innen</a:t>
            </a:r>
            <a:r>
              <a:rPr lang="en-US" sz="2800" dirty="0">
                <a:latin typeface="Arial Narrow" panose="020B0606020202030204" pitchFamily="34" charset="0"/>
              </a:rPr>
              <a:t>- </a:t>
            </a:r>
            <a:r>
              <a:rPr lang="en-US" sz="2800" dirty="0" err="1">
                <a:latin typeface="Arial Narrow" panose="020B0606020202030204" pitchFamily="34" charset="0"/>
              </a:rPr>
              <a:t>oder</a:t>
            </a:r>
            <a:r>
              <a:rPr lang="en-US" sz="2800" dirty="0">
                <a:latin typeface="Arial Narrow" panose="020B0606020202030204" pitchFamily="34" charset="0"/>
              </a:rPr>
              <a:t> </a:t>
            </a:r>
            <a:r>
              <a:rPr lang="en-US" sz="2800" dirty="0" err="1">
                <a:latin typeface="Arial Narrow" panose="020B0606020202030204" pitchFamily="34" charset="0"/>
              </a:rPr>
              <a:t>Klient</a:t>
            </a:r>
            <a:r>
              <a:rPr lang="en-US" sz="2800" dirty="0">
                <a:latin typeface="Arial Narrow" panose="020B0606020202030204" pitchFamily="34" charset="0"/>
              </a:rPr>
              <a:t>*</a:t>
            </a:r>
            <a:r>
              <a:rPr lang="en-US" sz="2800" dirty="0" err="1">
                <a:latin typeface="Arial Narrow" panose="020B0606020202030204" pitchFamily="34" charset="0"/>
              </a:rPr>
              <a:t>innen-Kontakt</a:t>
            </a:r>
            <a:r>
              <a:rPr lang="en-US" sz="2800" dirty="0">
                <a:latin typeface="Arial Narrow" panose="020B0606020202030204" pitchFamily="34" charset="0"/>
              </a:rPr>
              <a:t> </a:t>
            </a:r>
            <a:r>
              <a:rPr lang="en-US" sz="2800" dirty="0" err="1">
                <a:latin typeface="Arial Narrow" panose="020B0606020202030204" pitchFamily="34" charset="0"/>
              </a:rPr>
              <a:t>zu</a:t>
            </a:r>
            <a:r>
              <a:rPr lang="en-US" sz="2800" dirty="0">
                <a:latin typeface="Arial Narrow" panose="020B0606020202030204" pitchFamily="34" charset="0"/>
              </a:rPr>
              <a:t> </a:t>
            </a:r>
            <a:r>
              <a:rPr lang="en-US" sz="2800" dirty="0" err="1">
                <a:latin typeface="Arial Narrow" panose="020B0606020202030204" pitchFamily="34" charset="0"/>
              </a:rPr>
              <a:t>einem</a:t>
            </a:r>
            <a:r>
              <a:rPr lang="en-US" sz="2800" dirty="0">
                <a:latin typeface="Arial Narrow" panose="020B0606020202030204" pitchFamily="34" charset="0"/>
              </a:rPr>
              <a:t> Menschen </a:t>
            </a:r>
            <a:r>
              <a:rPr lang="en-US" sz="2800" dirty="0" err="1">
                <a:latin typeface="Arial Narrow" panose="020B0606020202030204" pitchFamily="34" charset="0"/>
              </a:rPr>
              <a:t>mit</a:t>
            </a:r>
            <a:r>
              <a:rPr lang="en-US" sz="2800" dirty="0">
                <a:latin typeface="Arial Narrow" panose="020B0606020202030204" pitchFamily="34" charset="0"/>
              </a:rPr>
              <a:t> ASS </a:t>
            </a:r>
            <a:r>
              <a:rPr lang="en-US" sz="2800" dirty="0" err="1">
                <a:latin typeface="Arial Narrow" panose="020B0606020202030204" pitchFamily="34" charset="0"/>
              </a:rPr>
              <a:t>stehen</a:t>
            </a:r>
            <a:r>
              <a:rPr lang="en-US" sz="2800" dirty="0">
                <a:latin typeface="Arial Narrow" panose="020B0606020202030204" pitchFamily="34" charset="0"/>
              </a:rPr>
              <a:t>, Sie </a:t>
            </a:r>
            <a:r>
              <a:rPr lang="en-US" sz="2800" dirty="0" err="1">
                <a:latin typeface="Arial Narrow" panose="020B0606020202030204" pitchFamily="34" charset="0"/>
              </a:rPr>
              <a:t>aber</a:t>
            </a:r>
            <a:r>
              <a:rPr lang="en-US" sz="2800" dirty="0">
                <a:latin typeface="Arial Narrow" panose="020B0606020202030204" pitchFamily="34" charset="0"/>
              </a:rPr>
              <a:t> </a:t>
            </a:r>
            <a:r>
              <a:rPr lang="en-US" sz="2800" dirty="0" err="1">
                <a:latin typeface="Arial Narrow" panose="020B0606020202030204" pitchFamily="34" charset="0"/>
              </a:rPr>
              <a:t>gerade</a:t>
            </a:r>
            <a:r>
              <a:rPr lang="en-US" sz="2800" dirty="0">
                <a:latin typeface="Arial Narrow" panose="020B0606020202030204" pitchFamily="34" charset="0"/>
              </a:rPr>
              <a:t> </a:t>
            </a:r>
            <a:r>
              <a:rPr lang="en-US" sz="2800" dirty="0" err="1">
                <a:latin typeface="Arial Narrow" panose="020B0606020202030204" pitchFamily="34" charset="0"/>
              </a:rPr>
              <a:t>abwesend</a:t>
            </a:r>
            <a:r>
              <a:rPr lang="en-US" sz="2800" dirty="0">
                <a:latin typeface="Arial Narrow" panose="020B0606020202030204" pitchFamily="34" charset="0"/>
              </a:rPr>
              <a:t> (</a:t>
            </a:r>
            <a:r>
              <a:rPr lang="en-US" sz="2800" dirty="0" err="1">
                <a:latin typeface="Arial Narrow" panose="020B0606020202030204" pitchFamily="34" charset="0"/>
              </a:rPr>
              <a:t>z.B.</a:t>
            </a:r>
            <a:r>
              <a:rPr lang="en-US" sz="2800" dirty="0">
                <a:latin typeface="Arial Narrow" panose="020B0606020202030204" pitchFamily="34" charset="0"/>
              </a:rPr>
              <a:t> auf </a:t>
            </a:r>
            <a:r>
              <a:rPr lang="en-US" sz="2800" dirty="0" err="1">
                <a:latin typeface="Arial Narrow" panose="020B0606020202030204" pitchFamily="34" charset="0"/>
              </a:rPr>
              <a:t>Urlaub</a:t>
            </a:r>
            <a:r>
              <a:rPr lang="en-US" sz="2800" dirty="0">
                <a:latin typeface="Arial Narrow" panose="020B0606020202030204" pitchFamily="34" charset="0"/>
              </a:rPr>
              <a:t> sein), </a:t>
            </a:r>
            <a:r>
              <a:rPr lang="en-US" sz="2800" dirty="0" err="1">
                <a:latin typeface="Arial Narrow" panose="020B0606020202030204" pitchFamily="34" charset="0"/>
              </a:rPr>
              <a:t>sollten</a:t>
            </a:r>
            <a:r>
              <a:rPr lang="en-US" sz="2800" dirty="0">
                <a:latin typeface="Arial Narrow" panose="020B0606020202030204" pitchFamily="34" charset="0"/>
              </a:rPr>
              <a:t> </a:t>
            </a:r>
            <a:r>
              <a:rPr lang="en-US" sz="2800" dirty="0" err="1">
                <a:latin typeface="Arial Narrow" panose="020B0606020202030204" pitchFamily="34" charset="0"/>
              </a:rPr>
              <a:t>sie</a:t>
            </a:r>
            <a:r>
              <a:rPr lang="en-US" sz="2800" dirty="0">
                <a:latin typeface="Arial Narrow" panose="020B0606020202030204" pitchFamily="34" charset="0"/>
              </a:rPr>
              <a:t> </a:t>
            </a:r>
            <a:r>
              <a:rPr lang="en-US" sz="2800" dirty="0" err="1">
                <a:latin typeface="Arial Narrow" panose="020B0606020202030204" pitchFamily="34" charset="0"/>
              </a:rPr>
              <a:t>eine</a:t>
            </a:r>
            <a:r>
              <a:rPr lang="en-US" sz="2800" dirty="0">
                <a:latin typeface="Arial Narrow" panose="020B0606020202030204" pitchFamily="34" charset="0"/>
              </a:rPr>
              <a:t>/n </a:t>
            </a:r>
            <a:r>
              <a:rPr lang="en-US" sz="2800" dirty="0" err="1">
                <a:latin typeface="Arial Narrow" panose="020B0606020202030204" pitchFamily="34" charset="0"/>
              </a:rPr>
              <a:t>andere</a:t>
            </a:r>
            <a:r>
              <a:rPr lang="en-US" sz="2800" dirty="0">
                <a:latin typeface="Arial Narrow" panose="020B0606020202030204" pitchFamily="34" charset="0"/>
              </a:rPr>
              <a:t>/n Mitarbeiter*in </a:t>
            </a:r>
            <a:r>
              <a:rPr lang="en-US" sz="2800" dirty="0" err="1">
                <a:latin typeface="Arial Narrow" panose="020B0606020202030204" pitchFamily="34" charset="0"/>
              </a:rPr>
              <a:t>über</a:t>
            </a:r>
            <a:r>
              <a:rPr lang="en-US" sz="2800" dirty="0">
                <a:latin typeface="Arial Narrow" panose="020B0606020202030204" pitchFamily="34" charset="0"/>
              </a:rPr>
              <a:t> die </a:t>
            </a:r>
            <a:r>
              <a:rPr lang="en-US" sz="2800" dirty="0" err="1">
                <a:latin typeface="Arial Narrow" panose="020B0606020202030204" pitchFamily="34" charset="0"/>
              </a:rPr>
              <a:t>Abläufe</a:t>
            </a:r>
            <a:r>
              <a:rPr lang="en-US" sz="2800" dirty="0">
                <a:latin typeface="Arial Narrow" panose="020B0606020202030204" pitchFamily="34" charset="0"/>
              </a:rPr>
              <a:t> und </a:t>
            </a:r>
            <a:r>
              <a:rPr lang="en-US" sz="2800" dirty="0" err="1">
                <a:latin typeface="Arial Narrow" panose="020B0606020202030204" pitchFamily="34" charset="0"/>
              </a:rPr>
              <a:t>Unterstützungsmöglichkeiten</a:t>
            </a:r>
            <a:r>
              <a:rPr lang="en-US" sz="2800" dirty="0">
                <a:latin typeface="Arial Narrow" panose="020B0606020202030204" pitchFamily="34" charset="0"/>
              </a:rPr>
              <a:t> </a:t>
            </a:r>
            <a:r>
              <a:rPr lang="en-US" sz="2800" dirty="0" err="1">
                <a:latin typeface="Arial Narrow" panose="020B0606020202030204" pitchFamily="34" charset="0"/>
              </a:rPr>
              <a:t>zumindest</a:t>
            </a:r>
            <a:r>
              <a:rPr lang="en-US" sz="2800" dirty="0">
                <a:latin typeface="Arial Narrow" panose="020B0606020202030204" pitchFamily="34" charset="0"/>
              </a:rPr>
              <a:t> </a:t>
            </a:r>
            <a:r>
              <a:rPr lang="en-US" sz="2800" dirty="0" err="1">
                <a:latin typeface="Arial Narrow" panose="020B0606020202030204" pitchFamily="34" charset="0"/>
              </a:rPr>
              <a:t>ein</a:t>
            </a:r>
            <a:r>
              <a:rPr lang="en-US" sz="2800" dirty="0">
                <a:latin typeface="Arial Narrow" panose="020B0606020202030204" pitchFamily="34" charset="0"/>
              </a:rPr>
              <a:t> </a:t>
            </a:r>
            <a:r>
              <a:rPr lang="en-US" sz="2800" dirty="0" err="1">
                <a:latin typeface="Arial Narrow" panose="020B0606020202030204" pitchFamily="34" charset="0"/>
              </a:rPr>
              <a:t>Stück</a:t>
            </a:r>
            <a:r>
              <a:rPr lang="en-US" sz="2800" dirty="0">
                <a:latin typeface="Arial Narrow" panose="020B0606020202030204" pitchFamily="34" charset="0"/>
              </a:rPr>
              <a:t> </a:t>
            </a:r>
            <a:r>
              <a:rPr lang="en-US" sz="2800" dirty="0" err="1">
                <a:latin typeface="Arial Narrow" panose="020B0606020202030204" pitchFamily="34" charset="0"/>
              </a:rPr>
              <a:t>weit</a:t>
            </a:r>
            <a:r>
              <a:rPr lang="en-US" sz="2800" dirty="0">
                <a:latin typeface="Arial Narrow" panose="020B0606020202030204" pitchFamily="34" charset="0"/>
              </a:rPr>
              <a:t> </a:t>
            </a:r>
            <a:r>
              <a:rPr lang="en-US" sz="2800" dirty="0" err="1">
                <a:latin typeface="Arial Narrow" panose="020B0606020202030204" pitchFamily="34" charset="0"/>
              </a:rPr>
              <a:t>instruiert</a:t>
            </a:r>
            <a:r>
              <a:rPr lang="en-US" sz="2800" dirty="0">
                <a:latin typeface="Arial Narrow" panose="020B0606020202030204" pitchFamily="34" charset="0"/>
              </a:rPr>
              <a:t> </a:t>
            </a:r>
            <a:r>
              <a:rPr lang="en-US" sz="2800" dirty="0" err="1">
                <a:latin typeface="Arial Narrow" panose="020B0606020202030204" pitchFamily="34" charset="0"/>
              </a:rPr>
              <a:t>haben</a:t>
            </a:r>
            <a:r>
              <a:rPr lang="en-US" sz="2800" dirty="0">
                <a:latin typeface="Arial Narrow" panose="020B0606020202030204" pitchFamily="34" charset="0"/>
              </a:rPr>
              <a:t>. </a:t>
            </a:r>
          </a:p>
          <a:p>
            <a:pPr algn="ctr">
              <a:defRPr/>
            </a:pPr>
            <a:endParaRPr lang="en-US" sz="2800" dirty="0">
              <a:latin typeface="Arial Narrow" panose="020B0606020202030204" pitchFamily="34" charset="0"/>
            </a:endParaRPr>
          </a:p>
          <a:p>
            <a:pPr algn="ctr">
              <a:defRPr/>
            </a:pPr>
            <a:r>
              <a:rPr lang="en-US" sz="2800" dirty="0">
                <a:latin typeface="Arial Narrow" panose="020B0606020202030204" pitchFamily="34" charset="0"/>
              </a:rPr>
              <a:t>Es </a:t>
            </a:r>
            <a:r>
              <a:rPr lang="en-US" sz="2800" dirty="0" err="1">
                <a:latin typeface="Arial Narrow" panose="020B0606020202030204" pitchFamily="34" charset="0"/>
              </a:rPr>
              <a:t>kann</a:t>
            </a:r>
            <a:r>
              <a:rPr lang="en-US" sz="2800" dirty="0">
                <a:latin typeface="Arial Narrow" panose="020B0606020202030204" pitchFamily="34" charset="0"/>
              </a:rPr>
              <a:t> </a:t>
            </a:r>
            <a:r>
              <a:rPr lang="en-US" sz="2800" dirty="0" err="1">
                <a:latin typeface="Arial Narrow" panose="020B0606020202030204" pitchFamily="34" charset="0"/>
              </a:rPr>
              <a:t>ansonsten</a:t>
            </a:r>
            <a:r>
              <a:rPr lang="en-US" sz="2800" dirty="0">
                <a:latin typeface="Arial Narrow" panose="020B0606020202030204" pitchFamily="34" charset="0"/>
              </a:rPr>
              <a:t> </a:t>
            </a:r>
            <a:r>
              <a:rPr lang="en-US" sz="2800" dirty="0" err="1">
                <a:latin typeface="Arial Narrow" panose="020B0606020202030204" pitchFamily="34" charset="0"/>
              </a:rPr>
              <a:t>zu</a:t>
            </a:r>
            <a:r>
              <a:rPr lang="en-US" sz="2800" dirty="0">
                <a:latin typeface="Arial Narrow" panose="020B0606020202030204" pitchFamily="34" charset="0"/>
              </a:rPr>
              <a:t> </a:t>
            </a:r>
            <a:r>
              <a:rPr lang="en-US" sz="2800" dirty="0" err="1">
                <a:latin typeface="Arial Narrow" panose="020B0606020202030204" pitchFamily="34" charset="0"/>
              </a:rPr>
              <a:t>schweren</a:t>
            </a:r>
            <a:r>
              <a:rPr lang="en-US" sz="2800" dirty="0">
                <a:latin typeface="Arial Narrow" panose="020B0606020202030204" pitchFamily="34" charset="0"/>
              </a:rPr>
              <a:t> </a:t>
            </a:r>
            <a:r>
              <a:rPr lang="en-US" sz="2800" dirty="0" err="1">
                <a:latin typeface="Arial Narrow" panose="020B0606020202030204" pitchFamily="34" charset="0"/>
              </a:rPr>
              <a:t>Störungen</a:t>
            </a:r>
            <a:r>
              <a:rPr lang="en-US" sz="2800" dirty="0">
                <a:latin typeface="Arial Narrow" panose="020B0606020202030204" pitchFamily="34" charset="0"/>
              </a:rPr>
              <a:t> dieses </a:t>
            </a:r>
            <a:r>
              <a:rPr lang="en-US" sz="2800" dirty="0" err="1">
                <a:latin typeface="Arial Narrow" panose="020B0606020202030204" pitchFamily="34" charset="0"/>
              </a:rPr>
              <a:t>Verhältnissen</a:t>
            </a:r>
            <a:r>
              <a:rPr lang="en-US" sz="2800" dirty="0">
                <a:latin typeface="Arial Narrow" panose="020B0606020202030204" pitchFamily="34" charset="0"/>
              </a:rPr>
              <a:t>, </a:t>
            </a:r>
            <a:r>
              <a:rPr lang="en-US" sz="2800" dirty="0" err="1">
                <a:latin typeface="Arial Narrow" panose="020B0606020202030204" pitchFamily="34" charset="0"/>
              </a:rPr>
              <a:t>zu</a:t>
            </a:r>
            <a:r>
              <a:rPr lang="en-US" sz="2800" dirty="0">
                <a:latin typeface="Arial Narrow" panose="020B0606020202030204" pitchFamily="34" charset="0"/>
              </a:rPr>
              <a:t> </a:t>
            </a:r>
            <a:r>
              <a:rPr lang="en-US" sz="2800" dirty="0" err="1">
                <a:latin typeface="Arial Narrow" panose="020B0606020202030204" pitchFamily="34" charset="0"/>
              </a:rPr>
              <a:t>gravierenden</a:t>
            </a:r>
            <a:r>
              <a:rPr lang="en-US" sz="2800" dirty="0">
                <a:latin typeface="Arial Narrow" panose="020B0606020202030204" pitchFamily="34" charset="0"/>
              </a:rPr>
              <a:t> </a:t>
            </a:r>
            <a:r>
              <a:rPr lang="en-US" sz="2800" dirty="0" err="1">
                <a:latin typeface="Arial Narrow" panose="020B0606020202030204" pitchFamily="34" charset="0"/>
              </a:rPr>
              <a:t>Missverständnissen</a:t>
            </a:r>
            <a:r>
              <a:rPr lang="en-US" sz="2800" dirty="0">
                <a:latin typeface="Arial Narrow" panose="020B0606020202030204" pitchFamily="34" charset="0"/>
              </a:rPr>
              <a:t> und </a:t>
            </a:r>
            <a:r>
              <a:rPr lang="en-US" sz="2800" dirty="0" err="1">
                <a:latin typeface="Arial Narrow" panose="020B0606020202030204" pitchFamily="34" charset="0"/>
              </a:rPr>
              <a:t>Unannehmlichkeiten</a:t>
            </a:r>
            <a:r>
              <a:rPr lang="en-US" sz="2800" dirty="0">
                <a:latin typeface="Arial Narrow" panose="020B0606020202030204" pitchFamily="34" charset="0"/>
              </a:rPr>
              <a:t> </a:t>
            </a:r>
            <a:r>
              <a:rPr lang="en-US" sz="2800" dirty="0" err="1">
                <a:latin typeface="Arial Narrow" panose="020B0606020202030204" pitchFamily="34" charset="0"/>
              </a:rPr>
              <a:t>kommen</a:t>
            </a:r>
            <a:r>
              <a:rPr lang="en-US" sz="2800" dirty="0">
                <a:latin typeface="Arial Narrow" panose="020B0606020202030204" pitchFamily="34" charset="0"/>
              </a:rPr>
              <a:t>.</a:t>
            </a:r>
          </a:p>
        </p:txBody>
      </p:sp>
    </p:spTree>
    <p:extLst>
      <p:ext uri="{BB962C8B-B14F-4D97-AF65-F5344CB8AC3E}">
        <p14:creationId xmlns:p14="http://schemas.microsoft.com/office/powerpoint/2010/main" val="89486411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48</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defRPr/>
            </a:pPr>
            <a:r>
              <a:rPr lang="en-US" sz="2800" dirty="0" err="1">
                <a:latin typeface="Arial Narrow" panose="020B0606020202030204" pitchFamily="34" charset="0"/>
              </a:rPr>
              <a:t>Sehen</a:t>
            </a:r>
            <a:r>
              <a:rPr lang="en-US" sz="2800" dirty="0">
                <a:latin typeface="Arial Narrow" panose="020B0606020202030204" pitchFamily="34" charset="0"/>
              </a:rPr>
              <a:t> Sie </a:t>
            </a:r>
            <a:r>
              <a:rPr lang="en-US" sz="2800" dirty="0" err="1">
                <a:latin typeface="Arial Narrow" panose="020B0606020202030204" pitchFamily="34" charset="0"/>
              </a:rPr>
              <a:t>sich</a:t>
            </a:r>
            <a:r>
              <a:rPr lang="en-US" sz="2800" dirty="0">
                <a:latin typeface="Arial Narrow" panose="020B0606020202030204" pitchFamily="34" charset="0"/>
              </a:rPr>
              <a:t> das </a:t>
            </a:r>
            <a:r>
              <a:rPr lang="en-US" sz="2800" dirty="0" err="1">
                <a:latin typeface="Arial Narrow" panose="020B0606020202030204" pitchFamily="34" charset="0"/>
              </a:rPr>
              <a:t>folgende</a:t>
            </a:r>
            <a:r>
              <a:rPr lang="en-US" sz="2800" dirty="0">
                <a:latin typeface="Arial Narrow" panose="020B0606020202030204" pitchFamily="34" charset="0"/>
              </a:rPr>
              <a:t> Video </a:t>
            </a:r>
            <a:r>
              <a:rPr lang="en-US" sz="2800" dirty="0" err="1">
                <a:latin typeface="Arial Narrow" panose="020B0606020202030204" pitchFamily="34" charset="0"/>
              </a:rPr>
              <a:t>mit</a:t>
            </a:r>
            <a:r>
              <a:rPr lang="en-US" sz="2800" dirty="0">
                <a:latin typeface="Arial Narrow" panose="020B0606020202030204" pitchFamily="34" charset="0"/>
              </a:rPr>
              <a:t> Prof. </a:t>
            </a:r>
            <a:r>
              <a:rPr lang="en-GB" sz="2800" dirty="0">
                <a:latin typeface="Arial Narrow" panose="020B0606020202030204" pitchFamily="34" charset="0"/>
              </a:rPr>
              <a:t>Andrew Whitehouse an. Er </a:t>
            </a:r>
            <a:r>
              <a:rPr lang="en-GB" sz="2800" dirty="0" err="1">
                <a:latin typeface="Arial Narrow" panose="020B0606020202030204" pitchFamily="34" charset="0"/>
              </a:rPr>
              <a:t>präsentiert</a:t>
            </a:r>
            <a:r>
              <a:rPr lang="en-GB" sz="2800" dirty="0">
                <a:latin typeface="Arial Narrow" panose="020B0606020202030204" pitchFamily="34" charset="0"/>
              </a:rPr>
              <a:t> </a:t>
            </a:r>
            <a:r>
              <a:rPr lang="en-GB" sz="2800" dirty="0" err="1">
                <a:latin typeface="Arial Narrow" panose="020B0606020202030204" pitchFamily="34" charset="0"/>
              </a:rPr>
              <a:t>einige</a:t>
            </a:r>
            <a:r>
              <a:rPr lang="en-GB" sz="2800" dirty="0">
                <a:latin typeface="Arial Narrow" panose="020B0606020202030204" pitchFamily="34" charset="0"/>
              </a:rPr>
              <a:t> </a:t>
            </a:r>
            <a:r>
              <a:rPr lang="en-GB" sz="2800" dirty="0" err="1">
                <a:latin typeface="Arial Narrow" panose="020B0606020202030204" pitchFamily="34" charset="0"/>
              </a:rPr>
              <a:t>Inhalte</a:t>
            </a:r>
            <a:r>
              <a:rPr lang="en-GB" sz="2800" dirty="0">
                <a:latin typeface="Arial Narrow" panose="020B0606020202030204" pitchFamily="34" charset="0"/>
              </a:rPr>
              <a:t>, die Sie </a:t>
            </a:r>
            <a:r>
              <a:rPr lang="en-GB" sz="2800" dirty="0" err="1">
                <a:latin typeface="Arial Narrow" panose="020B0606020202030204" pitchFamily="34" charset="0"/>
              </a:rPr>
              <a:t>sich</a:t>
            </a:r>
            <a:r>
              <a:rPr lang="en-GB" sz="2800" dirty="0">
                <a:latin typeface="Arial Narrow" panose="020B0606020202030204" pitchFamily="34" charset="0"/>
              </a:rPr>
              <a:t> </a:t>
            </a:r>
            <a:r>
              <a:rPr lang="en-GB" sz="2800" dirty="0" err="1">
                <a:latin typeface="Arial Narrow" panose="020B0606020202030204" pitchFamily="34" charset="0"/>
              </a:rPr>
              <a:t>merken</a:t>
            </a:r>
            <a:r>
              <a:rPr lang="en-GB" sz="2800" dirty="0">
                <a:latin typeface="Arial Narrow" panose="020B0606020202030204" pitchFamily="34" charset="0"/>
              </a:rPr>
              <a:t> </a:t>
            </a:r>
            <a:r>
              <a:rPr lang="en-GB" sz="2800" dirty="0" err="1">
                <a:latin typeface="Arial Narrow" panose="020B0606020202030204" pitchFamily="34" charset="0"/>
              </a:rPr>
              <a:t>sollten</a:t>
            </a:r>
            <a:endParaRPr lang="en-GB" sz="2800" dirty="0">
              <a:latin typeface="Arial Narrow" panose="020B0606020202030204" pitchFamily="34" charset="0"/>
            </a:endParaRPr>
          </a:p>
          <a:p>
            <a:pPr algn="ctr">
              <a:defRPr/>
            </a:pPr>
            <a:endParaRPr lang="en-GB" sz="2800" dirty="0">
              <a:latin typeface="Arial Narrow" panose="020B0606020202030204" pitchFamily="34" charset="0"/>
            </a:endParaRPr>
          </a:p>
          <a:p>
            <a:pPr algn="ctr">
              <a:defRPr/>
            </a:pPr>
            <a:r>
              <a:rPr lang="en-GB" sz="2000" dirty="0">
                <a:latin typeface="Arial Narrow" panose="020B0606020202030204" pitchFamily="34" charset="0"/>
                <a:hlinkClick r:id="rId2">
                  <a:extLst>
                    <a:ext uri="{A12FA001-AC4F-418D-AE19-62706E023703}">
                      <ahyp:hlinkClr xmlns:ahyp="http://schemas.microsoft.com/office/drawing/2018/hyperlinkcolor" val="tx"/>
                    </a:ext>
                  </a:extLst>
                </a:hlinkClick>
              </a:rPr>
              <a:t>https://youtu.be/DZXjJVrm1Jw</a:t>
            </a:r>
            <a:r>
              <a:rPr lang="en-GB" sz="2000" dirty="0">
                <a:latin typeface="Arial Narrow" panose="020B0606020202030204" pitchFamily="34" charset="0"/>
              </a:rPr>
              <a:t>  </a:t>
            </a:r>
            <a:endParaRPr lang="en-US" sz="2000" dirty="0">
              <a:latin typeface="Arial Narrow" panose="020B0606020202030204" pitchFamily="34" charset="0"/>
            </a:endParaRPr>
          </a:p>
        </p:txBody>
      </p:sp>
    </p:spTree>
    <p:extLst>
      <p:ext uri="{BB962C8B-B14F-4D97-AF65-F5344CB8AC3E}">
        <p14:creationId xmlns:p14="http://schemas.microsoft.com/office/powerpoint/2010/main" val="318638546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49</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defRPr/>
            </a:pPr>
            <a:r>
              <a:rPr lang="en-US" sz="3200" dirty="0">
                <a:latin typeface="Arial Narrow" panose="020B0606020202030204" pitchFamily="34" charset="0"/>
              </a:rPr>
              <a:t>Es </a:t>
            </a:r>
            <a:r>
              <a:rPr lang="en-US" sz="3200" dirty="0" err="1">
                <a:latin typeface="Arial Narrow" panose="020B0606020202030204" pitchFamily="34" charset="0"/>
              </a:rPr>
              <a:t>gibt</a:t>
            </a:r>
            <a:r>
              <a:rPr lang="en-US" sz="3200" dirty="0">
                <a:latin typeface="Arial Narrow" panose="020B0606020202030204" pitchFamily="34" charset="0"/>
              </a:rPr>
              <a:t> </a:t>
            </a:r>
            <a:r>
              <a:rPr lang="en-US" sz="3200" dirty="0" err="1">
                <a:latin typeface="Arial Narrow" panose="020B0606020202030204" pitchFamily="34" charset="0"/>
              </a:rPr>
              <a:t>Erwachsene</a:t>
            </a:r>
            <a:r>
              <a:rPr lang="en-US" sz="3200" dirty="0">
                <a:latin typeface="Arial Narrow" panose="020B0606020202030204" pitchFamily="34" charset="0"/>
              </a:rPr>
              <a:t>, </a:t>
            </a:r>
            <a:r>
              <a:rPr lang="en-US" sz="3200" dirty="0" err="1">
                <a:latin typeface="Arial Narrow" panose="020B0606020202030204" pitchFamily="34" charset="0"/>
              </a:rPr>
              <a:t>denen</a:t>
            </a:r>
            <a:r>
              <a:rPr lang="en-US" sz="3200" dirty="0">
                <a:latin typeface="Arial Narrow" panose="020B0606020202030204" pitchFamily="34" charset="0"/>
              </a:rPr>
              <a:t> es </a:t>
            </a:r>
            <a:r>
              <a:rPr lang="en-US" sz="3200" dirty="0" err="1">
                <a:latin typeface="Arial Narrow" panose="020B0606020202030204" pitchFamily="34" charset="0"/>
              </a:rPr>
              <a:t>sehr</a:t>
            </a:r>
            <a:r>
              <a:rPr lang="en-US" sz="3200" dirty="0">
                <a:latin typeface="Arial Narrow" panose="020B0606020202030204" pitchFamily="34" charset="0"/>
              </a:rPr>
              <a:t> </a:t>
            </a:r>
            <a:r>
              <a:rPr lang="en-US" sz="3200" dirty="0" err="1">
                <a:latin typeface="Arial Narrow" panose="020B0606020202030204" pitchFamily="34" charset="0"/>
              </a:rPr>
              <a:t>schwer</a:t>
            </a:r>
            <a:r>
              <a:rPr lang="en-US" sz="3200" dirty="0">
                <a:latin typeface="Arial Narrow" panose="020B0606020202030204" pitchFamily="34" charset="0"/>
              </a:rPr>
              <a:t> </a:t>
            </a:r>
            <a:r>
              <a:rPr lang="en-US" sz="3200" dirty="0" err="1">
                <a:latin typeface="Arial Narrow" panose="020B0606020202030204" pitchFamily="34" charset="0"/>
              </a:rPr>
              <a:t>fällt</a:t>
            </a:r>
            <a:r>
              <a:rPr lang="en-US" sz="3200" dirty="0">
                <a:latin typeface="Arial Narrow" panose="020B0606020202030204" pitchFamily="34" charset="0"/>
              </a:rPr>
              <a:t>, </a:t>
            </a:r>
            <a:r>
              <a:rPr lang="en-US" sz="3200" dirty="0" err="1">
                <a:latin typeface="Arial Narrow" panose="020B0606020202030204" pitchFamily="34" charset="0"/>
              </a:rPr>
              <a:t>Augenkontakt</a:t>
            </a:r>
            <a:r>
              <a:rPr lang="en-US" sz="3200" dirty="0">
                <a:latin typeface="Arial Narrow" panose="020B0606020202030204" pitchFamily="34" charset="0"/>
              </a:rPr>
              <a:t> </a:t>
            </a:r>
            <a:r>
              <a:rPr lang="en-US" sz="3200" dirty="0" err="1">
                <a:latin typeface="Arial Narrow" panose="020B0606020202030204" pitchFamily="34" charset="0"/>
              </a:rPr>
              <a:t>zu</a:t>
            </a:r>
            <a:r>
              <a:rPr lang="en-US" sz="3200" dirty="0">
                <a:latin typeface="Arial Narrow" panose="020B0606020202030204" pitchFamily="34" charset="0"/>
              </a:rPr>
              <a:t> </a:t>
            </a:r>
            <a:r>
              <a:rPr lang="en-US" sz="3200" dirty="0" err="1">
                <a:latin typeface="Arial Narrow" panose="020B0606020202030204" pitchFamily="34" charset="0"/>
              </a:rPr>
              <a:t>halten</a:t>
            </a:r>
            <a:r>
              <a:rPr lang="en-US" sz="3200" dirty="0">
                <a:latin typeface="Arial Narrow" panose="020B0606020202030204" pitchFamily="34" charset="0"/>
              </a:rPr>
              <a:t>; </a:t>
            </a:r>
            <a:r>
              <a:rPr lang="en-US" sz="3200" dirty="0" err="1">
                <a:latin typeface="Arial Narrow" panose="020B0606020202030204" pitchFamily="34" charset="0"/>
              </a:rPr>
              <a:t>denken</a:t>
            </a:r>
            <a:r>
              <a:rPr lang="en-US" sz="3200" dirty="0">
                <a:latin typeface="Arial Narrow" panose="020B0606020202030204" pitchFamily="34" charset="0"/>
              </a:rPr>
              <a:t> Sie </a:t>
            </a:r>
            <a:r>
              <a:rPr lang="en-US" sz="3200" dirty="0" err="1">
                <a:latin typeface="Arial Narrow" panose="020B0606020202030204" pitchFamily="34" charset="0"/>
              </a:rPr>
              <a:t>daran</a:t>
            </a:r>
            <a:r>
              <a:rPr lang="en-US" sz="3200" dirty="0">
                <a:latin typeface="Arial Narrow" panose="020B0606020202030204" pitchFamily="34" charset="0"/>
              </a:rPr>
              <a:t>, </a:t>
            </a:r>
            <a:r>
              <a:rPr lang="en-US" sz="3200" dirty="0" err="1">
                <a:latin typeface="Arial Narrow" panose="020B0606020202030204" pitchFamily="34" charset="0"/>
              </a:rPr>
              <a:t>wenn</a:t>
            </a:r>
            <a:r>
              <a:rPr lang="en-US" sz="3200" dirty="0">
                <a:latin typeface="Arial Narrow" panose="020B0606020202030204" pitchFamily="34" charset="0"/>
              </a:rPr>
              <a:t> </a:t>
            </a:r>
            <a:r>
              <a:rPr lang="en-US" sz="3200" dirty="0" err="1">
                <a:latin typeface="Arial Narrow" panose="020B0606020202030204" pitchFamily="34" charset="0"/>
              </a:rPr>
              <a:t>sie</a:t>
            </a:r>
            <a:r>
              <a:rPr lang="en-US" sz="3200" dirty="0">
                <a:latin typeface="Arial Narrow" panose="020B0606020202030204" pitchFamily="34" charset="0"/>
              </a:rPr>
              <a:t> </a:t>
            </a:r>
            <a:r>
              <a:rPr lang="en-US" sz="3200" dirty="0" err="1">
                <a:latin typeface="Arial Narrow" panose="020B0606020202030204" pitchFamily="34" charset="0"/>
              </a:rPr>
              <a:t>mit</a:t>
            </a:r>
            <a:r>
              <a:rPr lang="en-US" sz="3200" dirty="0">
                <a:latin typeface="Arial Narrow" panose="020B0606020202030204" pitchFamily="34" charset="0"/>
              </a:rPr>
              <a:t> </a:t>
            </a:r>
            <a:r>
              <a:rPr lang="en-US" sz="3200" dirty="0" err="1">
                <a:latin typeface="Arial Narrow" panose="020B0606020202030204" pitchFamily="34" charset="0"/>
              </a:rPr>
              <a:t>ihnen</a:t>
            </a:r>
            <a:r>
              <a:rPr lang="en-US" sz="3200" dirty="0">
                <a:latin typeface="Arial Narrow" panose="020B0606020202030204" pitchFamily="34" charset="0"/>
              </a:rPr>
              <a:t> </a:t>
            </a:r>
            <a:r>
              <a:rPr lang="en-US" sz="3200" dirty="0" err="1">
                <a:latin typeface="Arial Narrow" panose="020B0606020202030204" pitchFamily="34" charset="0"/>
              </a:rPr>
              <a:t>interagieren</a:t>
            </a:r>
            <a:r>
              <a:rPr lang="en-US" sz="3200" dirty="0">
                <a:latin typeface="Arial Narrow" panose="020B0606020202030204" pitchFamily="34" charset="0"/>
              </a:rPr>
              <a:t>.</a:t>
            </a:r>
          </a:p>
          <a:p>
            <a:pPr algn="ctr">
              <a:defRPr/>
            </a:pPr>
            <a:r>
              <a:rPr lang="en-US" sz="3200" dirty="0" err="1">
                <a:latin typeface="Arial Narrow" panose="020B0606020202030204" pitchFamily="34" charset="0"/>
              </a:rPr>
              <a:t>Wenn</a:t>
            </a:r>
            <a:r>
              <a:rPr lang="en-US" sz="3200" dirty="0">
                <a:latin typeface="Arial Narrow" panose="020B0606020202030204" pitchFamily="34" charset="0"/>
              </a:rPr>
              <a:t> das der Fall </a:t>
            </a:r>
            <a:r>
              <a:rPr lang="en-US" sz="3200" dirty="0" err="1">
                <a:latin typeface="Arial Narrow" panose="020B0606020202030204" pitchFamily="34" charset="0"/>
              </a:rPr>
              <a:t>ist</a:t>
            </a:r>
            <a:r>
              <a:rPr lang="en-US" sz="3200" dirty="0">
                <a:latin typeface="Arial Narrow" panose="020B0606020202030204" pitchFamily="34" charset="0"/>
              </a:rPr>
              <a:t>, </a:t>
            </a:r>
            <a:r>
              <a:rPr lang="en-US" sz="3200" dirty="0" err="1">
                <a:latin typeface="Arial Narrow" panose="020B0606020202030204" pitchFamily="34" charset="0"/>
              </a:rPr>
              <a:t>wäre</a:t>
            </a:r>
            <a:r>
              <a:rPr lang="en-US" sz="3200" dirty="0">
                <a:latin typeface="Arial Narrow" panose="020B0606020202030204" pitchFamily="34" charset="0"/>
              </a:rPr>
              <a:t> es </a:t>
            </a:r>
            <a:r>
              <a:rPr lang="en-US" sz="3200" dirty="0" err="1">
                <a:latin typeface="Arial Narrow" panose="020B0606020202030204" pitchFamily="34" charset="0"/>
              </a:rPr>
              <a:t>eventuell</a:t>
            </a:r>
            <a:r>
              <a:rPr lang="en-US" sz="3200" dirty="0">
                <a:latin typeface="Arial Narrow" panose="020B0606020202030204" pitchFamily="34" charset="0"/>
              </a:rPr>
              <a:t> </a:t>
            </a:r>
            <a:r>
              <a:rPr lang="en-US" sz="3200" dirty="0" err="1">
                <a:latin typeface="Arial Narrow" panose="020B0606020202030204" pitchFamily="34" charset="0"/>
              </a:rPr>
              <a:t>eine</a:t>
            </a:r>
            <a:r>
              <a:rPr lang="en-US" sz="3200" dirty="0">
                <a:latin typeface="Arial Narrow" panose="020B0606020202030204" pitchFamily="34" charset="0"/>
              </a:rPr>
              <a:t> </a:t>
            </a:r>
            <a:r>
              <a:rPr lang="en-US" sz="3200" dirty="0" err="1">
                <a:latin typeface="Arial Narrow" panose="020B0606020202030204" pitchFamily="34" charset="0"/>
              </a:rPr>
              <a:t>Möglichkeit</a:t>
            </a:r>
            <a:r>
              <a:rPr lang="en-US" sz="3200" dirty="0">
                <a:latin typeface="Arial Narrow" panose="020B0606020202030204" pitchFamily="34" charset="0"/>
              </a:rPr>
              <a:t>, </a:t>
            </a:r>
            <a:r>
              <a:rPr lang="en-US" sz="3200" dirty="0" err="1">
                <a:latin typeface="Arial Narrow" panose="020B0606020202030204" pitchFamily="34" charset="0"/>
              </a:rPr>
              <a:t>etwa</a:t>
            </a:r>
            <a:r>
              <a:rPr lang="en-US" sz="3200" dirty="0">
                <a:latin typeface="Arial Narrow" panose="020B0606020202030204" pitchFamily="34" charset="0"/>
              </a:rPr>
              <a:t> die </a:t>
            </a:r>
            <a:r>
              <a:rPr lang="en-US" sz="3200" dirty="0" err="1">
                <a:latin typeface="Arial Narrow" panose="020B0606020202030204" pitchFamily="34" charset="0"/>
              </a:rPr>
              <a:t>Anordnung</a:t>
            </a:r>
            <a:r>
              <a:rPr lang="en-US" sz="3200" dirty="0">
                <a:latin typeface="Arial Narrow" panose="020B0606020202030204" pitchFamily="34" charset="0"/>
              </a:rPr>
              <a:t> der </a:t>
            </a:r>
            <a:r>
              <a:rPr lang="en-US" sz="3200" dirty="0" err="1">
                <a:latin typeface="Arial Narrow" panose="020B0606020202030204" pitchFamily="34" charset="0"/>
              </a:rPr>
              <a:t>Sitzmöbel</a:t>
            </a:r>
            <a:r>
              <a:rPr lang="en-US" sz="3200" dirty="0">
                <a:latin typeface="Arial Narrow" panose="020B0606020202030204" pitchFamily="34" charset="0"/>
              </a:rPr>
              <a:t> so </a:t>
            </a:r>
            <a:r>
              <a:rPr lang="en-US" sz="3200" dirty="0" err="1">
                <a:latin typeface="Arial Narrow" panose="020B0606020202030204" pitchFamily="34" charset="0"/>
              </a:rPr>
              <a:t>zu</a:t>
            </a:r>
            <a:r>
              <a:rPr lang="en-US" sz="3200" dirty="0">
                <a:latin typeface="Arial Narrow" panose="020B0606020202030204" pitchFamily="34" charset="0"/>
              </a:rPr>
              <a:t> </a:t>
            </a:r>
            <a:r>
              <a:rPr lang="en-US" sz="3200" dirty="0" err="1">
                <a:latin typeface="Arial Narrow" panose="020B0606020202030204" pitchFamily="34" charset="0"/>
              </a:rPr>
              <a:t>verändern</a:t>
            </a:r>
            <a:r>
              <a:rPr lang="en-US" sz="3200" dirty="0">
                <a:latin typeface="Arial Narrow" panose="020B0606020202030204" pitchFamily="34" charset="0"/>
              </a:rPr>
              <a:t>, </a:t>
            </a:r>
            <a:r>
              <a:rPr lang="en-US" sz="3200" dirty="0" err="1">
                <a:latin typeface="Arial Narrow" panose="020B0606020202030204" pitchFamily="34" charset="0"/>
              </a:rPr>
              <a:t>dass</a:t>
            </a:r>
            <a:r>
              <a:rPr lang="en-US" sz="3200" dirty="0">
                <a:latin typeface="Arial Narrow" panose="020B0606020202030204" pitchFamily="34" charset="0"/>
              </a:rPr>
              <a:t> </a:t>
            </a:r>
            <a:r>
              <a:rPr lang="en-US" sz="3200" dirty="0" err="1">
                <a:latin typeface="Arial Narrow" panose="020B0606020202030204" pitchFamily="34" charset="0"/>
              </a:rPr>
              <a:t>sich</a:t>
            </a:r>
            <a:r>
              <a:rPr lang="en-US" sz="3200" dirty="0">
                <a:latin typeface="Arial Narrow" panose="020B0606020202030204" pitchFamily="34" charset="0"/>
              </a:rPr>
              <a:t> die </a:t>
            </a:r>
            <a:r>
              <a:rPr lang="en-US" sz="3200" dirty="0" err="1">
                <a:latin typeface="Arial Narrow" panose="020B0606020202030204" pitchFamily="34" charset="0"/>
              </a:rPr>
              <a:t>Stühle</a:t>
            </a:r>
            <a:r>
              <a:rPr lang="en-US" sz="3200" dirty="0">
                <a:latin typeface="Arial Narrow" panose="020B0606020202030204" pitchFamily="34" charset="0"/>
              </a:rPr>
              <a:t> </a:t>
            </a:r>
            <a:r>
              <a:rPr lang="en-US" sz="3200" dirty="0" err="1">
                <a:latin typeface="Arial Narrow" panose="020B0606020202030204" pitchFamily="34" charset="0"/>
              </a:rPr>
              <a:t>nicht</a:t>
            </a:r>
            <a:r>
              <a:rPr lang="en-US" sz="3200" dirty="0">
                <a:latin typeface="Arial Narrow" panose="020B0606020202030204" pitchFamily="34" charset="0"/>
              </a:rPr>
              <a:t> “face-to-face” </a:t>
            </a:r>
            <a:r>
              <a:rPr lang="en-US" sz="3200" dirty="0" err="1">
                <a:latin typeface="Arial Narrow" panose="020B0606020202030204" pitchFamily="34" charset="0"/>
              </a:rPr>
              <a:t>gegenüberstehen</a:t>
            </a:r>
            <a:r>
              <a:rPr lang="en-US" sz="3200" dirty="0">
                <a:latin typeface="Arial Narrow" panose="020B0606020202030204" pitchFamily="34" charset="0"/>
              </a:rPr>
              <a:t>.</a:t>
            </a:r>
          </a:p>
          <a:p>
            <a:pPr algn="ctr">
              <a:defRPr/>
            </a:pPr>
            <a:r>
              <a:rPr lang="en-US" sz="3200" dirty="0" err="1">
                <a:latin typeface="Arial Narrow" panose="020B0606020202030204" pitchFamily="34" charset="0"/>
              </a:rPr>
              <a:t>Versuchen</a:t>
            </a:r>
            <a:r>
              <a:rPr lang="en-US" sz="3200" dirty="0">
                <a:latin typeface="Arial Narrow" panose="020B0606020202030204" pitchFamily="34" charset="0"/>
              </a:rPr>
              <a:t> Sie </a:t>
            </a:r>
            <a:r>
              <a:rPr lang="en-US" sz="3200" dirty="0" err="1">
                <a:latin typeface="Arial Narrow" panose="020B0606020202030204" pitchFamily="34" charset="0"/>
              </a:rPr>
              <a:t>darüber</a:t>
            </a:r>
            <a:r>
              <a:rPr lang="en-US" sz="3200" dirty="0">
                <a:latin typeface="Arial Narrow" panose="020B0606020202030204" pitchFamily="34" charset="0"/>
              </a:rPr>
              <a:t> </a:t>
            </a:r>
            <a:r>
              <a:rPr lang="en-US" sz="3200" dirty="0" err="1">
                <a:latin typeface="Arial Narrow" panose="020B0606020202030204" pitchFamily="34" charset="0"/>
              </a:rPr>
              <a:t>hinaus</a:t>
            </a:r>
            <a:r>
              <a:rPr lang="en-US" sz="3200" dirty="0">
                <a:latin typeface="Arial Narrow" panose="020B0606020202030204" pitchFamily="34" charset="0"/>
              </a:rPr>
              <a:t>, </a:t>
            </a:r>
            <a:r>
              <a:rPr lang="en-US" sz="3200" dirty="0" err="1">
                <a:latin typeface="Arial Narrow" panose="020B0606020202030204" pitchFamily="34" charset="0"/>
              </a:rPr>
              <a:t>Ihre</a:t>
            </a:r>
            <a:r>
              <a:rPr lang="en-US" sz="3200" dirty="0">
                <a:latin typeface="Arial Narrow" panose="020B0606020202030204" pitchFamily="34" charset="0"/>
              </a:rPr>
              <a:t> </a:t>
            </a:r>
            <a:r>
              <a:rPr lang="en-US" sz="3200" dirty="0" err="1">
                <a:latin typeface="Arial Narrow" panose="020B0606020202030204" pitchFamily="34" charset="0"/>
              </a:rPr>
              <a:t>Stimme</a:t>
            </a:r>
            <a:r>
              <a:rPr lang="en-US" sz="3200" dirty="0">
                <a:latin typeface="Arial Narrow" panose="020B0606020202030204" pitchFamily="34" charset="0"/>
              </a:rPr>
              <a:t> </a:t>
            </a:r>
            <a:r>
              <a:rPr lang="en-US" sz="3200" dirty="0" err="1">
                <a:latin typeface="Arial Narrow" panose="020B0606020202030204" pitchFamily="34" charset="0"/>
              </a:rPr>
              <a:t>ruhig</a:t>
            </a:r>
            <a:r>
              <a:rPr lang="en-US" sz="3200" dirty="0">
                <a:latin typeface="Arial Narrow" panose="020B0606020202030204" pitchFamily="34" charset="0"/>
              </a:rPr>
              <a:t> </a:t>
            </a:r>
            <a:r>
              <a:rPr lang="en-US" sz="3200" dirty="0" err="1">
                <a:latin typeface="Arial Narrow" panose="020B0606020202030204" pitchFamily="34" charset="0"/>
              </a:rPr>
              <a:t>zu</a:t>
            </a:r>
            <a:r>
              <a:rPr lang="en-US" sz="3200" dirty="0">
                <a:latin typeface="Arial Narrow" panose="020B0606020202030204" pitchFamily="34" charset="0"/>
              </a:rPr>
              <a:t> </a:t>
            </a:r>
            <a:r>
              <a:rPr lang="en-US" sz="3200" dirty="0" err="1">
                <a:latin typeface="Arial Narrow" panose="020B0606020202030204" pitchFamily="34" charset="0"/>
              </a:rPr>
              <a:t>halten</a:t>
            </a:r>
            <a:r>
              <a:rPr lang="en-US" sz="3200" dirty="0">
                <a:latin typeface="Arial Narrow" panose="020B0606020202030204" pitchFamily="34" charset="0"/>
              </a:rPr>
              <a:t>, und </a:t>
            </a:r>
            <a:r>
              <a:rPr lang="en-US" sz="3200" dirty="0" err="1">
                <a:latin typeface="Arial Narrow" panose="020B0606020202030204" pitchFamily="34" charset="0"/>
              </a:rPr>
              <a:t>geben</a:t>
            </a:r>
            <a:r>
              <a:rPr lang="en-US" sz="3200" dirty="0">
                <a:latin typeface="Arial Narrow" panose="020B0606020202030204" pitchFamily="34" charset="0"/>
              </a:rPr>
              <a:t> Sie </a:t>
            </a:r>
            <a:r>
              <a:rPr lang="en-US" sz="3200" dirty="0" err="1">
                <a:latin typeface="Arial Narrow" panose="020B0606020202030204" pitchFamily="34" charset="0"/>
              </a:rPr>
              <a:t>nicht</a:t>
            </a:r>
            <a:r>
              <a:rPr lang="en-US" sz="3200" dirty="0">
                <a:latin typeface="Arial Narrow" panose="020B0606020202030204" pitchFamily="34" charset="0"/>
              </a:rPr>
              <a:t>/</a:t>
            </a:r>
            <a:r>
              <a:rPr lang="en-US" sz="3200" dirty="0" err="1">
                <a:latin typeface="Arial Narrow" panose="020B0606020202030204" pitchFamily="34" charset="0"/>
              </a:rPr>
              <a:t>nie</a:t>
            </a:r>
            <a:r>
              <a:rPr lang="en-US" sz="3200" dirty="0">
                <a:latin typeface="Arial Narrow" panose="020B0606020202030204" pitchFamily="34" charset="0"/>
              </a:rPr>
              <a:t> </a:t>
            </a:r>
            <a:r>
              <a:rPr lang="en-US" sz="3200" dirty="0" err="1">
                <a:latin typeface="Arial Narrow" panose="020B0606020202030204" pitchFamily="34" charset="0"/>
              </a:rPr>
              <a:t>zu</a:t>
            </a:r>
            <a:r>
              <a:rPr lang="en-US" sz="3200" dirty="0">
                <a:latin typeface="Arial Narrow" panose="020B0606020202030204" pitchFamily="34" charset="0"/>
              </a:rPr>
              <a:t> </a:t>
            </a:r>
            <a:r>
              <a:rPr lang="en-US" sz="3200" dirty="0" err="1">
                <a:latin typeface="Arial Narrow" panose="020B0606020202030204" pitchFamily="34" charset="0"/>
              </a:rPr>
              <a:t>viel</a:t>
            </a:r>
            <a:r>
              <a:rPr lang="en-US" sz="3200" dirty="0">
                <a:latin typeface="Arial Narrow" panose="020B0606020202030204" pitchFamily="34" charset="0"/>
              </a:rPr>
              <a:t> Information auf </a:t>
            </a:r>
            <a:r>
              <a:rPr lang="en-US" sz="3200" dirty="0" err="1">
                <a:latin typeface="Arial Narrow" panose="020B0606020202030204" pitchFamily="34" charset="0"/>
              </a:rPr>
              <a:t>einmal</a:t>
            </a:r>
            <a:r>
              <a:rPr lang="en-US" sz="3200" dirty="0">
                <a:latin typeface="Arial Narrow" panose="020B0606020202030204" pitchFamily="34" charset="0"/>
              </a:rPr>
              <a:t>.</a:t>
            </a:r>
          </a:p>
          <a:p>
            <a:pPr algn="ctr">
              <a:defRPr/>
            </a:pPr>
            <a:r>
              <a:rPr lang="en-US" sz="3200" dirty="0" err="1">
                <a:latin typeface="Arial Narrow" panose="020B0606020202030204" pitchFamily="34" charset="0"/>
              </a:rPr>
              <a:t>Verzichten</a:t>
            </a:r>
            <a:r>
              <a:rPr lang="en-US" sz="3200" dirty="0">
                <a:latin typeface="Arial Narrow" panose="020B0606020202030204" pitchFamily="34" charset="0"/>
              </a:rPr>
              <a:t> Sie </a:t>
            </a:r>
            <a:r>
              <a:rPr lang="en-US" sz="3200" dirty="0" err="1">
                <a:latin typeface="Arial Narrow" panose="020B0606020202030204" pitchFamily="34" charset="0"/>
              </a:rPr>
              <a:t>nach</a:t>
            </a:r>
            <a:r>
              <a:rPr lang="en-US" sz="3200" dirty="0">
                <a:latin typeface="Arial Narrow" panose="020B0606020202030204" pitchFamily="34" charset="0"/>
              </a:rPr>
              <a:t> </a:t>
            </a:r>
            <a:r>
              <a:rPr lang="en-US" sz="3200" dirty="0" err="1">
                <a:latin typeface="Arial Narrow" panose="020B0606020202030204" pitchFamily="34" charset="0"/>
              </a:rPr>
              <a:t>Möglichkeit</a:t>
            </a:r>
            <a:r>
              <a:rPr lang="en-US" sz="3200" dirty="0">
                <a:latin typeface="Arial Narrow" panose="020B0606020202030204" pitchFamily="34" charset="0"/>
              </a:rPr>
              <a:t> auf (</a:t>
            </a:r>
            <a:r>
              <a:rPr lang="en-US" sz="3200" dirty="0" err="1">
                <a:latin typeface="Arial Narrow" panose="020B0606020202030204" pitchFamily="34" charset="0"/>
              </a:rPr>
              <a:t>Fach</a:t>
            </a:r>
            <a:r>
              <a:rPr lang="en-US" sz="3200" dirty="0">
                <a:latin typeface="Arial Narrow" panose="020B0606020202030204" pitchFamily="34" charset="0"/>
              </a:rPr>
              <a:t>-) Jargon, </a:t>
            </a:r>
            <a:r>
              <a:rPr lang="en-US" sz="3200" dirty="0" err="1">
                <a:latin typeface="Arial Narrow" panose="020B0606020202030204" pitchFamily="34" charset="0"/>
              </a:rPr>
              <a:t>eine</a:t>
            </a:r>
            <a:r>
              <a:rPr lang="en-US" sz="3200" dirty="0">
                <a:latin typeface="Arial Narrow" panose="020B0606020202030204" pitchFamily="34" charset="0"/>
              </a:rPr>
              <a:t> </a:t>
            </a:r>
            <a:r>
              <a:rPr lang="en-US" sz="3200" dirty="0" err="1">
                <a:latin typeface="Arial Narrow" panose="020B0606020202030204" pitchFamily="34" charset="0"/>
              </a:rPr>
              <a:t>abstrakte</a:t>
            </a:r>
            <a:r>
              <a:rPr lang="en-US" sz="3200" dirty="0">
                <a:latin typeface="Arial Narrow" panose="020B0606020202030204" pitchFamily="34" charset="0"/>
              </a:rPr>
              <a:t> </a:t>
            </a:r>
            <a:r>
              <a:rPr lang="en-US" sz="3200" dirty="0" err="1">
                <a:latin typeface="Arial Narrow" panose="020B0606020202030204" pitchFamily="34" charset="0"/>
              </a:rPr>
              <a:t>Sprache</a:t>
            </a:r>
            <a:r>
              <a:rPr lang="en-US" sz="3200" dirty="0">
                <a:latin typeface="Arial Narrow" panose="020B0606020202030204" pitchFamily="34" charset="0"/>
              </a:rPr>
              <a:t> und/</a:t>
            </a:r>
            <a:r>
              <a:rPr lang="en-US" sz="3200" dirty="0" err="1">
                <a:latin typeface="Arial Narrow" panose="020B0606020202030204" pitchFamily="34" charset="0"/>
              </a:rPr>
              <a:t>oder</a:t>
            </a:r>
            <a:r>
              <a:rPr lang="en-US" sz="3200" dirty="0">
                <a:latin typeface="Arial Narrow" panose="020B0606020202030204" pitchFamily="34" charset="0"/>
              </a:rPr>
              <a:t> </a:t>
            </a:r>
            <a:r>
              <a:rPr lang="en-US" sz="3200" dirty="0" err="1">
                <a:latin typeface="Arial Narrow" panose="020B0606020202030204" pitchFamily="34" charset="0"/>
              </a:rPr>
              <a:t>nicht</a:t>
            </a:r>
            <a:r>
              <a:rPr lang="en-US" sz="3200" dirty="0">
                <a:latin typeface="Arial Narrow" panose="020B0606020202030204" pitchFamily="34" charset="0"/>
              </a:rPr>
              <a:t> </a:t>
            </a:r>
            <a:r>
              <a:rPr lang="en-US" sz="3200" dirty="0" err="1">
                <a:latin typeface="Arial Narrow" panose="020B0606020202030204" pitchFamily="34" charset="0"/>
              </a:rPr>
              <a:t>unbedingt</a:t>
            </a:r>
            <a:r>
              <a:rPr lang="en-US" sz="3200" dirty="0">
                <a:latin typeface="Arial Narrow" panose="020B0606020202030204" pitchFamily="34" charset="0"/>
              </a:rPr>
              <a:t> </a:t>
            </a:r>
            <a:r>
              <a:rPr lang="en-US" sz="3200" dirty="0" err="1">
                <a:latin typeface="Arial Narrow" panose="020B0606020202030204" pitchFamily="34" charset="0"/>
              </a:rPr>
              <a:t>nötige</a:t>
            </a:r>
            <a:r>
              <a:rPr lang="en-US" sz="3200" dirty="0">
                <a:latin typeface="Arial Narrow" panose="020B0606020202030204" pitchFamily="34" charset="0"/>
              </a:rPr>
              <a:t> </a:t>
            </a:r>
            <a:r>
              <a:rPr lang="en-US" sz="3200" dirty="0" err="1">
                <a:latin typeface="Arial Narrow" panose="020B0606020202030204" pitchFamily="34" charset="0"/>
              </a:rPr>
              <a:t>Metaphern</a:t>
            </a:r>
            <a:r>
              <a:rPr lang="en-US" sz="3200" dirty="0">
                <a:latin typeface="Arial Narrow" panose="020B0606020202030204" pitchFamily="34" charset="0"/>
              </a:rPr>
              <a:t>. </a:t>
            </a:r>
            <a:r>
              <a:rPr lang="en-US" sz="3200" dirty="0" err="1">
                <a:latin typeface="Arial Narrow" panose="020B0606020202030204" pitchFamily="34" charset="0"/>
              </a:rPr>
              <a:t>Seien</a:t>
            </a:r>
            <a:r>
              <a:rPr lang="en-US" sz="3200" dirty="0">
                <a:latin typeface="Arial Narrow" panose="020B0606020202030204" pitchFamily="34" charset="0"/>
              </a:rPr>
              <a:t> Sie </a:t>
            </a:r>
            <a:r>
              <a:rPr lang="en-US" sz="3200" dirty="0" err="1">
                <a:latin typeface="Arial Narrow" panose="020B0606020202030204" pitchFamily="34" charset="0"/>
              </a:rPr>
              <a:t>immer</a:t>
            </a:r>
            <a:r>
              <a:rPr lang="en-US" sz="3200" dirty="0">
                <a:latin typeface="Arial Narrow" panose="020B0606020202030204" pitchFamily="34" charset="0"/>
              </a:rPr>
              <a:t> </a:t>
            </a:r>
            <a:r>
              <a:rPr lang="en-US" sz="3200" dirty="0" err="1">
                <a:latin typeface="Arial Narrow" panose="020B0606020202030204" pitchFamily="34" charset="0"/>
              </a:rPr>
              <a:t>darauf</a:t>
            </a:r>
            <a:r>
              <a:rPr lang="en-US" sz="3200" dirty="0">
                <a:latin typeface="Arial Narrow" panose="020B0606020202030204" pitchFamily="34" charset="0"/>
              </a:rPr>
              <a:t> </a:t>
            </a:r>
            <a:r>
              <a:rPr lang="en-US" sz="3200" dirty="0" err="1">
                <a:latin typeface="Arial Narrow" panose="020B0606020202030204" pitchFamily="34" charset="0"/>
              </a:rPr>
              <a:t>gefasst</a:t>
            </a:r>
            <a:r>
              <a:rPr lang="en-US" sz="3200" dirty="0">
                <a:latin typeface="Arial Narrow" panose="020B0606020202030204" pitchFamily="34" charset="0"/>
              </a:rPr>
              <a:t>, </a:t>
            </a:r>
            <a:r>
              <a:rPr lang="en-US" sz="3200" dirty="0" err="1">
                <a:latin typeface="Arial Narrow" panose="020B0606020202030204" pitchFamily="34" charset="0"/>
              </a:rPr>
              <a:t>dass</a:t>
            </a:r>
            <a:r>
              <a:rPr lang="en-US" sz="3200" dirty="0">
                <a:latin typeface="Arial Narrow" panose="020B0606020202030204" pitchFamily="34" charset="0"/>
              </a:rPr>
              <a:t> </a:t>
            </a:r>
            <a:r>
              <a:rPr lang="en-US" sz="3200" dirty="0" err="1">
                <a:latin typeface="Arial Narrow" panose="020B0606020202030204" pitchFamily="34" charset="0"/>
              </a:rPr>
              <a:t>diese</a:t>
            </a:r>
            <a:r>
              <a:rPr lang="en-US" sz="3200" dirty="0">
                <a:latin typeface="Arial Narrow" panose="020B0606020202030204" pitchFamily="34" charset="0"/>
              </a:rPr>
              <a:t> </a:t>
            </a:r>
            <a:r>
              <a:rPr lang="en-US" sz="3200" dirty="0" err="1">
                <a:latin typeface="Arial Narrow" panose="020B0606020202030204" pitchFamily="34" charset="0"/>
              </a:rPr>
              <a:t>sehr</a:t>
            </a:r>
            <a:r>
              <a:rPr lang="en-US" sz="3200" dirty="0">
                <a:latin typeface="Arial Narrow" panose="020B0606020202030204" pitchFamily="34" charset="0"/>
              </a:rPr>
              <a:t> </a:t>
            </a:r>
            <a:r>
              <a:rPr lang="en-US" sz="3200" dirty="0" err="1">
                <a:latin typeface="Arial Narrow" panose="020B0606020202030204" pitchFamily="34" charset="0"/>
              </a:rPr>
              <a:t>leicht</a:t>
            </a:r>
            <a:r>
              <a:rPr lang="en-US" sz="3200" dirty="0">
                <a:latin typeface="Arial Narrow" panose="020B0606020202030204" pitchFamily="34" charset="0"/>
              </a:rPr>
              <a:t> </a:t>
            </a:r>
            <a:r>
              <a:rPr lang="en-US" sz="3200" dirty="0" err="1">
                <a:latin typeface="Arial Narrow" panose="020B0606020202030204" pitchFamily="34" charset="0"/>
              </a:rPr>
              <a:t>missdeutet</a:t>
            </a:r>
            <a:r>
              <a:rPr lang="en-US" sz="3200" dirty="0">
                <a:latin typeface="Arial Narrow" panose="020B0606020202030204" pitchFamily="34" charset="0"/>
              </a:rPr>
              <a:t> </a:t>
            </a:r>
            <a:r>
              <a:rPr lang="en-US" sz="3200" dirty="0" err="1">
                <a:latin typeface="Arial Narrow" panose="020B0606020202030204" pitchFamily="34" charset="0"/>
              </a:rPr>
              <a:t>werden</a:t>
            </a:r>
            <a:r>
              <a:rPr lang="en-US" sz="3200" dirty="0">
                <a:latin typeface="Arial Narrow" panose="020B0606020202030204" pitchFamily="34" charset="0"/>
              </a:rPr>
              <a:t> </a:t>
            </a:r>
            <a:r>
              <a:rPr lang="en-US" sz="3200" dirty="0" err="1">
                <a:latin typeface="Arial Narrow" panose="020B0606020202030204" pitchFamily="34" charset="0"/>
              </a:rPr>
              <a:t>können</a:t>
            </a:r>
            <a:r>
              <a:rPr lang="en-US" sz="3200" dirty="0">
                <a:latin typeface="Arial Narrow" panose="020B0606020202030204" pitchFamily="34" charset="0"/>
              </a:rPr>
              <a:t>.</a:t>
            </a:r>
            <a:endParaRPr lang="en-GB" sz="3200" dirty="0">
              <a:latin typeface="Arial Narrow" panose="020B0606020202030204" pitchFamily="34" charset="0"/>
            </a:endParaRPr>
          </a:p>
        </p:txBody>
      </p:sp>
    </p:spTree>
    <p:extLst>
      <p:ext uri="{BB962C8B-B14F-4D97-AF65-F5344CB8AC3E}">
        <p14:creationId xmlns:p14="http://schemas.microsoft.com/office/powerpoint/2010/main" val="1976671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5145351" cy="1009651"/>
          </a:xfrm>
          <a:prstGeom prst="rect">
            <a:avLst/>
          </a:prstGeom>
          <a:solidFill>
            <a:srgbClr val="FFF2CC"/>
          </a:solidFill>
          <a:ln>
            <a:noFill/>
          </a:ln>
        </p:spPr>
        <p:txBody>
          <a:bodyPr spcFirstLastPara="1" wrap="square" lIns="121900" tIns="60933" rIns="121900" bIns="60933" anchor="ctr" anchorCtr="0">
            <a:noAutofit/>
          </a:bodyPr>
          <a:lstStyle/>
          <a:p>
            <a:pPr algn="ctr" defTabSz="685800">
              <a:buClr>
                <a:srgbClr val="C00000"/>
              </a:buClr>
            </a:pPr>
            <a:r>
              <a:rPr lang="en-US" sz="4000" b="1" dirty="0" err="1">
                <a:solidFill>
                  <a:prstClr val="black"/>
                </a:solidFill>
                <a:latin typeface="Arial Narrow" panose="020B0606020202030204" pitchFamily="34" charset="0"/>
              </a:rPr>
              <a:t>Angestrebte</a:t>
            </a:r>
            <a:r>
              <a:rPr lang="en-US" sz="4000" b="1" dirty="0">
                <a:solidFill>
                  <a:prstClr val="black"/>
                </a:solidFill>
                <a:latin typeface="Arial Narrow" panose="020B0606020202030204" pitchFamily="34" charset="0"/>
              </a:rPr>
              <a:t> </a:t>
            </a:r>
            <a:r>
              <a:rPr lang="en-US" sz="4000" b="1" dirty="0" err="1">
                <a:solidFill>
                  <a:prstClr val="black"/>
                </a:solidFill>
                <a:latin typeface="Arial Narrow" panose="020B0606020202030204" pitchFamily="34" charset="0"/>
              </a:rPr>
              <a:t>Lerneffekte</a:t>
            </a:r>
            <a:endParaRPr lang="en-US" sz="4000" b="1" dirty="0">
              <a:solidFill>
                <a:prstClr val="black"/>
              </a:solidFill>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725750" y="1690687"/>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a:r>
              <a:rPr lang="en-US" sz="3600" b="1" dirty="0">
                <a:solidFill>
                  <a:srgbClr val="241E4E"/>
                </a:solidFill>
                <a:latin typeface="Arial Narrow" panose="020B0606020202030204" pitchFamily="34" charset="0"/>
              </a:rPr>
              <a:t>Modul 5: </a:t>
            </a:r>
            <a:r>
              <a:rPr lang="en-US" sz="3600" b="1" dirty="0" err="1">
                <a:solidFill>
                  <a:srgbClr val="241E4E"/>
                </a:solidFill>
                <a:latin typeface="Arial Narrow" panose="020B0606020202030204" pitchFamily="34" charset="0"/>
              </a:rPr>
              <a:t>Einstellungen</a:t>
            </a:r>
            <a:r>
              <a:rPr lang="en-US" sz="3600" b="1" dirty="0">
                <a:solidFill>
                  <a:srgbClr val="241E4E"/>
                </a:solidFill>
                <a:latin typeface="Arial Narrow" panose="020B0606020202030204" pitchFamily="34" charset="0"/>
              </a:rPr>
              <a:t> und </a:t>
            </a:r>
            <a:r>
              <a:rPr lang="en-US" sz="3600" b="1" dirty="0" err="1">
                <a:solidFill>
                  <a:srgbClr val="241E4E"/>
                </a:solidFill>
                <a:latin typeface="Arial Narrow" panose="020B0606020202030204" pitchFamily="34" charset="0"/>
              </a:rPr>
              <a:t>Verhaltensmuster</a:t>
            </a:r>
            <a:r>
              <a:rPr lang="en-US" sz="3600" b="1" dirty="0">
                <a:solidFill>
                  <a:srgbClr val="241E4E"/>
                </a:solidFill>
                <a:latin typeface="Arial Narrow" panose="020B0606020202030204" pitchFamily="34" charset="0"/>
              </a:rPr>
              <a:t> </a:t>
            </a:r>
            <a:r>
              <a:rPr lang="en-US" sz="3600" b="1" dirty="0" err="1">
                <a:solidFill>
                  <a:srgbClr val="241E4E"/>
                </a:solidFill>
                <a:latin typeface="Arial Narrow" panose="020B0606020202030204" pitchFamily="34" charset="0"/>
              </a:rPr>
              <a:t>im</a:t>
            </a:r>
            <a:r>
              <a:rPr lang="en-US" sz="3600" b="1" dirty="0">
                <a:solidFill>
                  <a:srgbClr val="241E4E"/>
                </a:solidFill>
                <a:latin typeface="Arial Narrow" panose="020B0606020202030204" pitchFamily="34" charset="0"/>
              </a:rPr>
              <a:t> </a:t>
            </a:r>
            <a:r>
              <a:rPr lang="en-US" sz="3600" b="1" dirty="0" err="1">
                <a:solidFill>
                  <a:srgbClr val="241E4E"/>
                </a:solidFill>
                <a:latin typeface="Arial Narrow" panose="020B0606020202030204" pitchFamily="34" charset="0"/>
              </a:rPr>
              <a:t>professionellen</a:t>
            </a:r>
            <a:r>
              <a:rPr lang="en-US" sz="3600" b="1" dirty="0">
                <a:solidFill>
                  <a:srgbClr val="241E4E"/>
                </a:solidFill>
                <a:latin typeface="Arial Narrow" panose="020B0606020202030204" pitchFamily="34" charset="0"/>
              </a:rPr>
              <a:t> </a:t>
            </a:r>
            <a:r>
              <a:rPr lang="en-US" sz="3600" b="1" dirty="0" err="1">
                <a:solidFill>
                  <a:srgbClr val="241E4E"/>
                </a:solidFill>
                <a:latin typeface="Arial Narrow" panose="020B0606020202030204" pitchFamily="34" charset="0"/>
              </a:rPr>
              <a:t>Umgang</a:t>
            </a:r>
            <a:r>
              <a:rPr lang="en-US" sz="3600" b="1" dirty="0">
                <a:solidFill>
                  <a:srgbClr val="241E4E"/>
                </a:solidFill>
                <a:latin typeface="Arial Narrow" panose="020B0606020202030204" pitchFamily="34" charset="0"/>
              </a:rPr>
              <a:t> </a:t>
            </a:r>
            <a:r>
              <a:rPr lang="en-US" sz="3600" b="1" dirty="0" err="1">
                <a:solidFill>
                  <a:srgbClr val="241E4E"/>
                </a:solidFill>
                <a:latin typeface="Arial Narrow" panose="020B0606020202030204" pitchFamily="34" charset="0"/>
              </a:rPr>
              <a:t>mit</a:t>
            </a:r>
            <a:r>
              <a:rPr lang="en-US" sz="3600" b="1" dirty="0">
                <a:solidFill>
                  <a:srgbClr val="241E4E"/>
                </a:solidFill>
                <a:latin typeface="Arial Narrow" panose="020B0606020202030204" pitchFamily="34" charset="0"/>
              </a:rPr>
              <a:t> Menschen </a:t>
            </a:r>
            <a:r>
              <a:rPr lang="en-US" sz="3600" b="1" dirty="0" err="1">
                <a:solidFill>
                  <a:srgbClr val="241E4E"/>
                </a:solidFill>
                <a:latin typeface="Arial Narrow" panose="020B0606020202030204" pitchFamily="34" charset="0"/>
              </a:rPr>
              <a:t>mit</a:t>
            </a:r>
            <a:r>
              <a:rPr lang="en-US" sz="3600" b="1" dirty="0">
                <a:solidFill>
                  <a:srgbClr val="241E4E"/>
                </a:solidFill>
                <a:latin typeface="Arial Narrow" panose="020B0606020202030204" pitchFamily="34" charset="0"/>
              </a:rPr>
              <a:t> ASS</a:t>
            </a:r>
            <a:endParaRPr lang="en-US" sz="2800" dirty="0">
              <a:solidFill>
                <a:prstClr val="black"/>
              </a:solidFill>
              <a:latin typeface="Arial Narrow" panose="020B0606020202030204" pitchFamily="34" charset="0"/>
            </a:endParaRPr>
          </a:p>
          <a:p>
            <a:pPr marL="342900" indent="-342900" algn="just" defTabSz="514350">
              <a:lnSpc>
                <a:spcPct val="150000"/>
              </a:lnSpc>
              <a:buFont typeface="Arial" panose="020B0604020202020204" pitchFamily="34" charset="0"/>
              <a:buChar char="•"/>
            </a:pPr>
            <a:r>
              <a:rPr lang="en-US" sz="2400" dirty="0" err="1">
                <a:solidFill>
                  <a:srgbClr val="241E4E"/>
                </a:solidFill>
                <a:latin typeface="Arial Narrow" panose="020B0606020202030204" pitchFamily="34" charset="0"/>
              </a:rPr>
              <a:t>Erlernen</a:t>
            </a:r>
            <a:r>
              <a:rPr lang="en-US" sz="2400" dirty="0">
                <a:solidFill>
                  <a:srgbClr val="241E4E"/>
                </a:solidFill>
                <a:latin typeface="Arial Narrow" panose="020B0606020202030204" pitchFamily="34" charset="0"/>
              </a:rPr>
              <a:t> von </a:t>
            </a:r>
            <a:r>
              <a:rPr lang="en-US" sz="2400" dirty="0" err="1">
                <a:solidFill>
                  <a:srgbClr val="241E4E"/>
                </a:solidFill>
                <a:latin typeface="Arial Narrow" panose="020B0606020202030204" pitchFamily="34" charset="0"/>
              </a:rPr>
              <a:t>Strategien</a:t>
            </a:r>
            <a:r>
              <a:rPr lang="en-US" sz="2400" dirty="0">
                <a:solidFill>
                  <a:srgbClr val="241E4E"/>
                </a:solidFill>
                <a:latin typeface="Arial Narrow" panose="020B0606020202030204" pitchFamily="34" charset="0"/>
              </a:rPr>
              <a:t> für den Umang </a:t>
            </a:r>
            <a:r>
              <a:rPr lang="en-US" sz="2400" dirty="0" err="1">
                <a:solidFill>
                  <a:srgbClr val="241E4E"/>
                </a:solidFill>
                <a:latin typeface="Arial Narrow" panose="020B0606020202030204" pitchFamily="34" charset="0"/>
              </a:rPr>
              <a:t>mit</a:t>
            </a:r>
            <a:r>
              <a:rPr lang="en-US" sz="2400" dirty="0">
                <a:solidFill>
                  <a:srgbClr val="241E4E"/>
                </a:solidFill>
                <a:latin typeface="Arial Narrow" panose="020B0606020202030204" pitchFamily="34" charset="0"/>
              </a:rPr>
              <a:t> Menschen </a:t>
            </a:r>
            <a:r>
              <a:rPr lang="en-US" sz="2400" dirty="0" err="1">
                <a:solidFill>
                  <a:srgbClr val="241E4E"/>
                </a:solidFill>
                <a:latin typeface="Arial Narrow" panose="020B0606020202030204" pitchFamily="34" charset="0"/>
              </a:rPr>
              <a:t>mit</a:t>
            </a:r>
            <a:r>
              <a:rPr lang="en-US" sz="2400" dirty="0">
                <a:solidFill>
                  <a:srgbClr val="241E4E"/>
                </a:solidFill>
                <a:latin typeface="Arial Narrow" panose="020B0606020202030204" pitchFamily="34" charset="0"/>
              </a:rPr>
              <a:t> ASS in </a:t>
            </a:r>
            <a:r>
              <a:rPr lang="en-US" sz="2400" dirty="0" err="1">
                <a:solidFill>
                  <a:srgbClr val="241E4E"/>
                </a:solidFill>
                <a:latin typeface="Arial Narrow" panose="020B0606020202030204" pitchFamily="34" charset="0"/>
              </a:rPr>
              <a:t>beruflichen</a:t>
            </a:r>
            <a:r>
              <a:rPr lang="en-US" sz="2400" dirty="0">
                <a:solidFill>
                  <a:srgbClr val="241E4E"/>
                </a:solidFill>
                <a:latin typeface="Arial Narrow" panose="020B0606020202030204" pitchFamily="34" charset="0"/>
              </a:rPr>
              <a:t> </a:t>
            </a:r>
            <a:r>
              <a:rPr lang="en-US" sz="2400" dirty="0" err="1">
                <a:solidFill>
                  <a:srgbClr val="241E4E"/>
                </a:solidFill>
                <a:latin typeface="Arial Narrow" panose="020B0606020202030204" pitchFamily="34" charset="0"/>
              </a:rPr>
              <a:t>Zusammenhängen</a:t>
            </a:r>
            <a:r>
              <a:rPr lang="en-US" sz="2400" dirty="0">
                <a:solidFill>
                  <a:srgbClr val="241E4E"/>
                </a:solidFill>
                <a:latin typeface="Arial Narrow" panose="020B0606020202030204" pitchFamily="34" charset="0"/>
              </a:rPr>
              <a:t>; </a:t>
            </a:r>
            <a:r>
              <a:rPr lang="en-US" sz="2400" dirty="0" err="1">
                <a:solidFill>
                  <a:srgbClr val="241E4E"/>
                </a:solidFill>
                <a:latin typeface="Arial Narrow" panose="020B0606020202030204" pitchFamily="34" charset="0"/>
              </a:rPr>
              <a:t>Reflexion</a:t>
            </a:r>
            <a:r>
              <a:rPr lang="en-US" sz="2400" dirty="0">
                <a:solidFill>
                  <a:srgbClr val="241E4E"/>
                </a:solidFill>
                <a:latin typeface="Arial Narrow" panose="020B0606020202030204" pitchFamily="34" charset="0"/>
              </a:rPr>
              <a:t> auf den </a:t>
            </a:r>
            <a:r>
              <a:rPr lang="en-US" sz="2400" dirty="0" err="1">
                <a:solidFill>
                  <a:srgbClr val="241E4E"/>
                </a:solidFill>
                <a:latin typeface="Arial Narrow" panose="020B0606020202030204" pitchFamily="34" charset="0"/>
              </a:rPr>
              <a:t>eigenen</a:t>
            </a:r>
            <a:r>
              <a:rPr lang="en-US" sz="2400" dirty="0">
                <a:solidFill>
                  <a:srgbClr val="241E4E"/>
                </a:solidFill>
                <a:latin typeface="Arial Narrow" panose="020B0606020202030204" pitchFamily="34" charset="0"/>
              </a:rPr>
              <a:t> </a:t>
            </a:r>
            <a:r>
              <a:rPr lang="en-US" sz="2400" dirty="0" err="1">
                <a:solidFill>
                  <a:srgbClr val="241E4E"/>
                </a:solidFill>
                <a:latin typeface="Arial Narrow" panose="020B0606020202030204" pitchFamily="34" charset="0"/>
              </a:rPr>
              <a:t>Standort</a:t>
            </a:r>
            <a:r>
              <a:rPr lang="en-US" sz="2400" dirty="0">
                <a:solidFill>
                  <a:srgbClr val="241E4E"/>
                </a:solidFill>
                <a:latin typeface="Arial Narrow" panose="020B0606020202030204" pitchFamily="34" charset="0"/>
              </a:rPr>
              <a:t>. </a:t>
            </a:r>
          </a:p>
          <a:p>
            <a:pPr marL="342900" indent="-342900" algn="just" defTabSz="514350">
              <a:lnSpc>
                <a:spcPct val="150000"/>
              </a:lnSpc>
              <a:buFont typeface="Arial" panose="020B0604020202020204" pitchFamily="34" charset="0"/>
              <a:buChar char="•"/>
            </a:pPr>
            <a:r>
              <a:rPr lang="en-US" sz="2400" dirty="0" err="1">
                <a:solidFill>
                  <a:srgbClr val="241E4E"/>
                </a:solidFill>
                <a:latin typeface="Arial Narrow" panose="020B0606020202030204" pitchFamily="34" charset="0"/>
              </a:rPr>
              <a:t>Lernen</a:t>
            </a:r>
            <a:r>
              <a:rPr lang="en-US" sz="2400" dirty="0">
                <a:solidFill>
                  <a:srgbClr val="241E4E"/>
                </a:solidFill>
                <a:latin typeface="Arial Narrow" panose="020B0606020202030204" pitchFamily="34" charset="0"/>
              </a:rPr>
              <a:t>, </a:t>
            </a:r>
            <a:r>
              <a:rPr lang="en-US" sz="2400" dirty="0" err="1">
                <a:solidFill>
                  <a:srgbClr val="241E4E"/>
                </a:solidFill>
                <a:latin typeface="Arial Narrow" panose="020B0606020202030204" pitchFamily="34" charset="0"/>
              </a:rPr>
              <a:t>welche</a:t>
            </a:r>
            <a:r>
              <a:rPr lang="en-US" sz="2400" dirty="0">
                <a:solidFill>
                  <a:srgbClr val="241E4E"/>
                </a:solidFill>
                <a:latin typeface="Arial Narrow" panose="020B0606020202030204" pitchFamily="34" charset="0"/>
              </a:rPr>
              <a:t> </a:t>
            </a:r>
            <a:r>
              <a:rPr lang="en-US" sz="2400" dirty="0" err="1">
                <a:solidFill>
                  <a:srgbClr val="241E4E"/>
                </a:solidFill>
                <a:latin typeface="Arial Narrow" panose="020B0606020202030204" pitchFamily="34" charset="0"/>
              </a:rPr>
              <a:t>Schritte</a:t>
            </a:r>
            <a:r>
              <a:rPr lang="en-US" sz="2400" dirty="0">
                <a:solidFill>
                  <a:srgbClr val="241E4E"/>
                </a:solidFill>
                <a:latin typeface="Arial Narrow" panose="020B0606020202030204" pitchFamily="34" charset="0"/>
              </a:rPr>
              <a:t> </a:t>
            </a:r>
            <a:r>
              <a:rPr lang="en-US" sz="2400" dirty="0" err="1">
                <a:solidFill>
                  <a:srgbClr val="241E4E"/>
                </a:solidFill>
                <a:latin typeface="Arial Narrow" panose="020B0606020202030204" pitchFamily="34" charset="0"/>
              </a:rPr>
              <a:t>im</a:t>
            </a:r>
            <a:r>
              <a:rPr lang="en-US" sz="2400" dirty="0">
                <a:solidFill>
                  <a:srgbClr val="241E4E"/>
                </a:solidFill>
                <a:latin typeface="Arial Narrow" panose="020B0606020202030204" pitchFamily="34" charset="0"/>
              </a:rPr>
              <a:t> </a:t>
            </a:r>
            <a:r>
              <a:rPr lang="en-US" sz="2400" dirty="0" err="1">
                <a:solidFill>
                  <a:srgbClr val="241E4E"/>
                </a:solidFill>
                <a:latin typeface="Arial Narrow" panose="020B0606020202030204" pitchFamily="34" charset="0"/>
              </a:rPr>
              <a:t>öffentlichen</a:t>
            </a:r>
            <a:r>
              <a:rPr lang="en-US" sz="2400" dirty="0">
                <a:solidFill>
                  <a:srgbClr val="241E4E"/>
                </a:solidFill>
                <a:latin typeface="Arial Narrow" panose="020B0606020202030204" pitchFamily="34" charset="0"/>
              </a:rPr>
              <a:t> </a:t>
            </a:r>
            <a:r>
              <a:rPr lang="en-US" sz="2400" dirty="0" err="1">
                <a:solidFill>
                  <a:srgbClr val="241E4E"/>
                </a:solidFill>
                <a:latin typeface="Arial Narrow" panose="020B0606020202030204" pitchFamily="34" charset="0"/>
              </a:rPr>
              <a:t>Parteienverkehr</a:t>
            </a:r>
            <a:r>
              <a:rPr lang="en-US" sz="2400" dirty="0">
                <a:solidFill>
                  <a:srgbClr val="241E4E"/>
                </a:solidFill>
                <a:latin typeface="Arial Narrow" panose="020B0606020202030204" pitchFamily="34" charset="0"/>
              </a:rPr>
              <a:t> </a:t>
            </a:r>
            <a:r>
              <a:rPr lang="en-US" sz="2400" dirty="0" err="1">
                <a:solidFill>
                  <a:srgbClr val="241E4E"/>
                </a:solidFill>
                <a:latin typeface="Arial Narrow" panose="020B0606020202030204" pitchFamily="34" charset="0"/>
              </a:rPr>
              <a:t>gesetzt</a:t>
            </a:r>
            <a:r>
              <a:rPr lang="en-US" sz="2400" dirty="0">
                <a:solidFill>
                  <a:srgbClr val="241E4E"/>
                </a:solidFill>
                <a:latin typeface="Arial Narrow" panose="020B0606020202030204" pitchFamily="34" charset="0"/>
              </a:rPr>
              <a:t> </a:t>
            </a:r>
            <a:r>
              <a:rPr lang="en-US" sz="2400" dirty="0" err="1">
                <a:solidFill>
                  <a:srgbClr val="241E4E"/>
                </a:solidFill>
                <a:latin typeface="Arial Narrow" panose="020B0606020202030204" pitchFamily="34" charset="0"/>
              </a:rPr>
              <a:t>werden</a:t>
            </a:r>
            <a:r>
              <a:rPr lang="en-US" sz="2400" dirty="0">
                <a:solidFill>
                  <a:srgbClr val="241E4E"/>
                </a:solidFill>
                <a:latin typeface="Arial Narrow" panose="020B0606020202030204" pitchFamily="34" charset="0"/>
              </a:rPr>
              <a:t> </a:t>
            </a:r>
            <a:r>
              <a:rPr lang="en-US" sz="2400" dirty="0" err="1">
                <a:solidFill>
                  <a:srgbClr val="241E4E"/>
                </a:solidFill>
                <a:latin typeface="Arial Narrow" panose="020B0606020202030204" pitchFamily="34" charset="0"/>
              </a:rPr>
              <a:t>können</a:t>
            </a:r>
            <a:r>
              <a:rPr lang="en-US" sz="2400" dirty="0">
                <a:solidFill>
                  <a:srgbClr val="241E4E"/>
                </a:solidFill>
                <a:latin typeface="Arial Narrow" panose="020B0606020202030204" pitchFamily="34" charset="0"/>
              </a:rPr>
              <a:t>, um Menschen </a:t>
            </a:r>
            <a:r>
              <a:rPr lang="en-US" sz="2400" dirty="0" err="1">
                <a:solidFill>
                  <a:srgbClr val="241E4E"/>
                </a:solidFill>
                <a:latin typeface="Arial Narrow" panose="020B0606020202030204" pitchFamily="34" charset="0"/>
              </a:rPr>
              <a:t>mit</a:t>
            </a:r>
            <a:r>
              <a:rPr lang="en-US" sz="2400" dirty="0">
                <a:solidFill>
                  <a:srgbClr val="241E4E"/>
                </a:solidFill>
                <a:latin typeface="Arial Narrow" panose="020B0606020202030204" pitchFamily="34" charset="0"/>
              </a:rPr>
              <a:t> ASS die </a:t>
            </a:r>
            <a:r>
              <a:rPr lang="en-US" sz="2400" dirty="0" err="1">
                <a:solidFill>
                  <a:srgbClr val="241E4E"/>
                </a:solidFill>
                <a:latin typeface="Arial Narrow" panose="020B0606020202030204" pitchFamily="34" charset="0"/>
              </a:rPr>
              <a:t>Abwicklung</a:t>
            </a:r>
            <a:r>
              <a:rPr lang="en-US" sz="2400" dirty="0">
                <a:solidFill>
                  <a:srgbClr val="241E4E"/>
                </a:solidFill>
                <a:latin typeface="Arial Narrow" panose="020B0606020202030204" pitchFamily="34" charset="0"/>
              </a:rPr>
              <a:t> der </a:t>
            </a:r>
            <a:r>
              <a:rPr lang="en-US" sz="2400" dirty="0" err="1">
                <a:solidFill>
                  <a:srgbClr val="241E4E"/>
                </a:solidFill>
                <a:latin typeface="Arial Narrow" panose="020B0606020202030204" pitchFamily="34" charset="0"/>
              </a:rPr>
              <a:t>entsprechenden</a:t>
            </a:r>
            <a:r>
              <a:rPr lang="en-US" sz="2400" dirty="0">
                <a:solidFill>
                  <a:srgbClr val="241E4E"/>
                </a:solidFill>
                <a:latin typeface="Arial Narrow" panose="020B0606020202030204" pitchFamily="34" charset="0"/>
              </a:rPr>
              <a:t> </a:t>
            </a:r>
            <a:r>
              <a:rPr lang="en-US" sz="2400" dirty="0" err="1">
                <a:solidFill>
                  <a:srgbClr val="241E4E"/>
                </a:solidFill>
                <a:latin typeface="Arial Narrow" panose="020B0606020202030204" pitchFamily="34" charset="0"/>
              </a:rPr>
              <a:t>Aufgaben</a:t>
            </a:r>
            <a:r>
              <a:rPr lang="en-US" sz="2400" dirty="0">
                <a:solidFill>
                  <a:srgbClr val="241E4E"/>
                </a:solidFill>
                <a:latin typeface="Arial Narrow" panose="020B0606020202030204" pitchFamily="34" charset="0"/>
              </a:rPr>
              <a:t> </a:t>
            </a:r>
            <a:r>
              <a:rPr lang="en-US" sz="2400" dirty="0" err="1">
                <a:solidFill>
                  <a:srgbClr val="241E4E"/>
                </a:solidFill>
                <a:latin typeface="Arial Narrow" panose="020B0606020202030204" pitchFamily="34" charset="0"/>
              </a:rPr>
              <a:t>zu</a:t>
            </a:r>
            <a:r>
              <a:rPr lang="en-US" sz="2400" dirty="0">
                <a:solidFill>
                  <a:srgbClr val="241E4E"/>
                </a:solidFill>
                <a:latin typeface="Arial Narrow" panose="020B0606020202030204" pitchFamily="34" charset="0"/>
              </a:rPr>
              <a:t> </a:t>
            </a:r>
            <a:r>
              <a:rPr lang="en-US" sz="2400" dirty="0" err="1">
                <a:solidFill>
                  <a:srgbClr val="241E4E"/>
                </a:solidFill>
                <a:latin typeface="Arial Narrow" panose="020B0606020202030204" pitchFamily="34" charset="0"/>
              </a:rPr>
              <a:t>erleichtern</a:t>
            </a:r>
            <a:endParaRPr lang="en-US" sz="2400" dirty="0">
              <a:solidFill>
                <a:srgbClr val="241E4E"/>
              </a:solidFill>
              <a:latin typeface="Arial Narrow" panose="020B0606020202030204" pitchFamily="34" charset="0"/>
            </a:endParaRPr>
          </a:p>
          <a:p>
            <a:pPr marL="342900" indent="-342900" algn="just" defTabSz="514350">
              <a:lnSpc>
                <a:spcPct val="150000"/>
              </a:lnSpc>
              <a:buFont typeface="Arial" panose="020B0604020202020204" pitchFamily="34" charset="0"/>
              <a:buChar char="•"/>
            </a:pPr>
            <a:r>
              <a:rPr lang="en-US" sz="2400" dirty="0" err="1">
                <a:solidFill>
                  <a:srgbClr val="241E4E"/>
                </a:solidFill>
                <a:latin typeface="Arial Narrow" panose="020B0606020202030204" pitchFamily="34" charset="0"/>
              </a:rPr>
              <a:t>Lernen</a:t>
            </a:r>
            <a:r>
              <a:rPr lang="en-US" sz="2400" dirty="0">
                <a:solidFill>
                  <a:srgbClr val="241E4E"/>
                </a:solidFill>
                <a:latin typeface="Arial Narrow" panose="020B0606020202030204" pitchFamily="34" charset="0"/>
              </a:rPr>
              <a:t>, </a:t>
            </a:r>
            <a:r>
              <a:rPr lang="en-US" sz="2400" dirty="0" err="1">
                <a:solidFill>
                  <a:srgbClr val="241E4E"/>
                </a:solidFill>
                <a:latin typeface="Arial Narrow" panose="020B0606020202030204" pitchFamily="34" charset="0"/>
              </a:rPr>
              <a:t>wie</a:t>
            </a:r>
            <a:r>
              <a:rPr lang="en-US" sz="2400" dirty="0">
                <a:solidFill>
                  <a:srgbClr val="241E4E"/>
                </a:solidFill>
                <a:latin typeface="Arial Narrow" panose="020B0606020202030204" pitchFamily="34" charset="0"/>
              </a:rPr>
              <a:t> die </a:t>
            </a:r>
            <a:r>
              <a:rPr lang="en-US" sz="2400" dirty="0" err="1">
                <a:solidFill>
                  <a:srgbClr val="241E4E"/>
                </a:solidFill>
                <a:latin typeface="Arial Narrow" panose="020B0606020202030204" pitchFamily="34" charset="0"/>
              </a:rPr>
              <a:t>eigenen</a:t>
            </a:r>
            <a:r>
              <a:rPr lang="en-US" sz="2400" dirty="0">
                <a:solidFill>
                  <a:srgbClr val="241E4E"/>
                </a:solidFill>
                <a:latin typeface="Arial Narrow" panose="020B0606020202030204" pitchFamily="34" charset="0"/>
              </a:rPr>
              <a:t> </a:t>
            </a:r>
            <a:r>
              <a:rPr lang="en-US" sz="2400" dirty="0" err="1">
                <a:solidFill>
                  <a:srgbClr val="241E4E"/>
                </a:solidFill>
                <a:latin typeface="Arial Narrow" panose="020B0606020202030204" pitchFamily="34" charset="0"/>
              </a:rPr>
              <a:t>Strategien</a:t>
            </a:r>
            <a:r>
              <a:rPr lang="en-US" sz="2400" dirty="0">
                <a:solidFill>
                  <a:srgbClr val="241E4E"/>
                </a:solidFill>
                <a:latin typeface="Arial Narrow" panose="020B0606020202030204" pitchFamily="34" charset="0"/>
              </a:rPr>
              <a:t> </a:t>
            </a:r>
            <a:r>
              <a:rPr lang="en-US" sz="2400" dirty="0" err="1">
                <a:solidFill>
                  <a:srgbClr val="241E4E"/>
                </a:solidFill>
                <a:latin typeface="Arial Narrow" panose="020B0606020202030204" pitchFamily="34" charset="0"/>
              </a:rPr>
              <a:t>zum</a:t>
            </a:r>
            <a:r>
              <a:rPr lang="en-US" sz="2400" dirty="0">
                <a:solidFill>
                  <a:srgbClr val="241E4E"/>
                </a:solidFill>
                <a:latin typeface="Arial Narrow" panose="020B0606020202030204" pitchFamily="34" charset="0"/>
              </a:rPr>
              <a:t> </a:t>
            </a:r>
            <a:r>
              <a:rPr lang="en-US" sz="2400" dirty="0" err="1">
                <a:solidFill>
                  <a:srgbClr val="241E4E"/>
                </a:solidFill>
                <a:latin typeface="Arial Narrow" panose="020B0606020202030204" pitchFamily="34" charset="0"/>
              </a:rPr>
              <a:t>geschäftlichen</a:t>
            </a:r>
            <a:r>
              <a:rPr lang="en-US" sz="2400" dirty="0">
                <a:solidFill>
                  <a:srgbClr val="241E4E"/>
                </a:solidFill>
                <a:latin typeface="Arial Narrow" panose="020B0606020202030204" pitchFamily="34" charset="0"/>
              </a:rPr>
              <a:t> und/</a:t>
            </a:r>
            <a:r>
              <a:rPr lang="en-US" sz="2400" dirty="0" err="1">
                <a:solidFill>
                  <a:srgbClr val="241E4E"/>
                </a:solidFill>
                <a:latin typeface="Arial Narrow" panose="020B0606020202030204" pitchFamily="34" charset="0"/>
              </a:rPr>
              <a:t>oder</a:t>
            </a:r>
            <a:r>
              <a:rPr lang="en-US" sz="2400" dirty="0">
                <a:solidFill>
                  <a:srgbClr val="241E4E"/>
                </a:solidFill>
                <a:latin typeface="Arial Narrow" panose="020B0606020202030204" pitchFamily="34" charset="0"/>
              </a:rPr>
              <a:t> </a:t>
            </a:r>
            <a:r>
              <a:rPr lang="en-US" sz="2400" dirty="0" err="1">
                <a:solidFill>
                  <a:srgbClr val="241E4E"/>
                </a:solidFill>
                <a:latin typeface="Arial Narrow" panose="020B0606020202030204" pitchFamily="34" charset="0"/>
              </a:rPr>
              <a:t>klient</a:t>
            </a:r>
            <a:r>
              <a:rPr lang="en-US" sz="2400" dirty="0">
                <a:solidFill>
                  <a:srgbClr val="241E4E"/>
                </a:solidFill>
                <a:latin typeface="Arial Narrow" panose="020B0606020202030204" pitchFamily="34" charset="0"/>
              </a:rPr>
              <a:t>*</a:t>
            </a:r>
            <a:r>
              <a:rPr lang="en-US" sz="2400" dirty="0" err="1">
                <a:solidFill>
                  <a:srgbClr val="241E4E"/>
                </a:solidFill>
                <a:latin typeface="Arial Narrow" panose="020B0606020202030204" pitchFamily="34" charset="0"/>
              </a:rPr>
              <a:t>innen-zentrierten</a:t>
            </a:r>
            <a:r>
              <a:rPr lang="en-US" sz="2400" dirty="0">
                <a:solidFill>
                  <a:srgbClr val="241E4E"/>
                </a:solidFill>
                <a:latin typeface="Arial Narrow" panose="020B0606020202030204" pitchFamily="34" charset="0"/>
              </a:rPr>
              <a:t> </a:t>
            </a:r>
            <a:r>
              <a:rPr lang="en-US" sz="2400" dirty="0" err="1">
                <a:solidFill>
                  <a:srgbClr val="241E4E"/>
                </a:solidFill>
                <a:latin typeface="Arial Narrow" panose="020B0606020202030204" pitchFamily="34" charset="0"/>
              </a:rPr>
              <a:t>Umgang</a:t>
            </a:r>
            <a:r>
              <a:rPr lang="en-US" sz="2400" dirty="0">
                <a:solidFill>
                  <a:srgbClr val="241E4E"/>
                </a:solidFill>
                <a:latin typeface="Arial Narrow" panose="020B0606020202030204" pitchFamily="34" charset="0"/>
              </a:rPr>
              <a:t> </a:t>
            </a:r>
            <a:r>
              <a:rPr lang="en-US" sz="2400" dirty="0" err="1">
                <a:solidFill>
                  <a:srgbClr val="241E4E"/>
                </a:solidFill>
                <a:latin typeface="Arial Narrow" panose="020B0606020202030204" pitchFamily="34" charset="0"/>
              </a:rPr>
              <a:t>mit</a:t>
            </a:r>
            <a:r>
              <a:rPr lang="en-US" sz="2400" dirty="0">
                <a:solidFill>
                  <a:srgbClr val="241E4E"/>
                </a:solidFill>
                <a:latin typeface="Arial Narrow" panose="020B0606020202030204" pitchFamily="34" charset="0"/>
              </a:rPr>
              <a:t> Menschen </a:t>
            </a:r>
            <a:r>
              <a:rPr lang="en-US" sz="2400" dirty="0" err="1">
                <a:solidFill>
                  <a:srgbClr val="241E4E"/>
                </a:solidFill>
                <a:latin typeface="Arial Narrow" panose="020B0606020202030204" pitchFamily="34" charset="0"/>
              </a:rPr>
              <a:t>mit</a:t>
            </a:r>
            <a:r>
              <a:rPr lang="en-US" sz="2400" dirty="0">
                <a:solidFill>
                  <a:srgbClr val="241E4E"/>
                </a:solidFill>
                <a:latin typeface="Arial Narrow" panose="020B0606020202030204" pitchFamily="34" charset="0"/>
              </a:rPr>
              <a:t> ASS </a:t>
            </a:r>
            <a:r>
              <a:rPr lang="en-US" sz="2400" dirty="0" err="1">
                <a:solidFill>
                  <a:srgbClr val="241E4E"/>
                </a:solidFill>
                <a:latin typeface="Arial Narrow" panose="020B0606020202030204" pitchFamily="34" charset="0"/>
              </a:rPr>
              <a:t>verbessert</a:t>
            </a:r>
            <a:r>
              <a:rPr lang="en-US" sz="2400" dirty="0">
                <a:solidFill>
                  <a:srgbClr val="241E4E"/>
                </a:solidFill>
                <a:latin typeface="Arial Narrow" panose="020B0606020202030204" pitchFamily="34" charset="0"/>
              </a:rPr>
              <a:t> </a:t>
            </a:r>
            <a:r>
              <a:rPr lang="en-US" sz="2400" dirty="0" err="1">
                <a:solidFill>
                  <a:srgbClr val="241E4E"/>
                </a:solidFill>
                <a:latin typeface="Arial Narrow" panose="020B0606020202030204" pitchFamily="34" charset="0"/>
              </a:rPr>
              <a:t>werden</a:t>
            </a:r>
            <a:r>
              <a:rPr lang="en-US" sz="2400" dirty="0">
                <a:solidFill>
                  <a:srgbClr val="241E4E"/>
                </a:solidFill>
                <a:latin typeface="Arial Narrow" panose="020B0606020202030204" pitchFamily="34" charset="0"/>
              </a:rPr>
              <a:t> </a:t>
            </a:r>
            <a:r>
              <a:rPr lang="en-US" sz="2400" dirty="0" err="1">
                <a:solidFill>
                  <a:srgbClr val="241E4E"/>
                </a:solidFill>
                <a:latin typeface="Arial Narrow" panose="020B0606020202030204" pitchFamily="34" charset="0"/>
              </a:rPr>
              <a:t>können</a:t>
            </a:r>
            <a:endParaRPr lang="en-US" sz="2400" dirty="0">
              <a:solidFill>
                <a:srgbClr val="241E4E"/>
              </a:solidFill>
              <a:latin typeface="Arial Narrow" panose="020B0606020202030204" pitchFamily="34" charset="0"/>
            </a:endParaRPr>
          </a:p>
        </p:txBody>
      </p:sp>
    </p:spTree>
    <p:extLst>
      <p:ext uri="{BB962C8B-B14F-4D97-AF65-F5344CB8AC3E}">
        <p14:creationId xmlns:p14="http://schemas.microsoft.com/office/powerpoint/2010/main" val="386694508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50</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defRPr/>
            </a:pPr>
            <a:r>
              <a:rPr lang="en-US" sz="2800" dirty="0" err="1">
                <a:latin typeface="Arial Narrow" panose="020B0606020202030204" pitchFamily="34" charset="0"/>
              </a:rPr>
              <a:t>Gerade</a:t>
            </a:r>
            <a:r>
              <a:rPr lang="en-US" sz="2800" dirty="0">
                <a:latin typeface="Arial Narrow" panose="020B0606020202030204" pitchFamily="34" charset="0"/>
              </a:rPr>
              <a:t> in der </a:t>
            </a:r>
            <a:r>
              <a:rPr lang="en-US" sz="2800" dirty="0" err="1">
                <a:latin typeface="Arial Narrow" panose="020B0606020202030204" pitchFamily="34" charset="0"/>
              </a:rPr>
              <a:t>Kommunikation</a:t>
            </a:r>
            <a:r>
              <a:rPr lang="en-US" sz="2800" dirty="0">
                <a:latin typeface="Arial Narrow" panose="020B0606020202030204" pitchFamily="34" charset="0"/>
              </a:rPr>
              <a:t> </a:t>
            </a:r>
            <a:r>
              <a:rPr lang="en-US" sz="2800" dirty="0" err="1">
                <a:latin typeface="Arial Narrow" panose="020B0606020202030204" pitchFamily="34" charset="0"/>
              </a:rPr>
              <a:t>liegen</a:t>
            </a:r>
            <a:r>
              <a:rPr lang="en-US" sz="2800" dirty="0">
                <a:latin typeface="Arial Narrow" panose="020B0606020202030204" pitchFamily="34" charset="0"/>
              </a:rPr>
              <a:t> oft die </a:t>
            </a:r>
            <a:r>
              <a:rPr lang="en-US" sz="2800" dirty="0" err="1">
                <a:latin typeface="Arial Narrow" panose="020B0606020202030204" pitchFamily="34" charset="0"/>
              </a:rPr>
              <a:t>größten</a:t>
            </a:r>
            <a:r>
              <a:rPr lang="en-US" sz="2800" dirty="0">
                <a:latin typeface="Arial Narrow" panose="020B0606020202030204" pitchFamily="34" charset="0"/>
              </a:rPr>
              <a:t> </a:t>
            </a:r>
            <a:r>
              <a:rPr lang="en-US" sz="2800" dirty="0" err="1">
                <a:latin typeface="Arial Narrow" panose="020B0606020202030204" pitchFamily="34" charset="0"/>
              </a:rPr>
              <a:t>Fallstricke</a:t>
            </a:r>
            <a:r>
              <a:rPr lang="en-US" sz="2800" dirty="0">
                <a:latin typeface="Arial Narrow" panose="020B0606020202030204" pitchFamily="34" charset="0"/>
              </a:rPr>
              <a:t>. </a:t>
            </a:r>
            <a:r>
              <a:rPr lang="en-US" sz="2800" dirty="0" err="1">
                <a:latin typeface="Arial Narrow" panose="020B0606020202030204" pitchFamily="34" charset="0"/>
              </a:rPr>
              <a:t>Ohne</a:t>
            </a:r>
            <a:r>
              <a:rPr lang="en-US" sz="2800" dirty="0">
                <a:latin typeface="Arial Narrow" panose="020B0606020202030204" pitchFamily="34" charset="0"/>
              </a:rPr>
              <a:t> </a:t>
            </a:r>
            <a:r>
              <a:rPr lang="en-US" sz="2800" dirty="0" err="1">
                <a:latin typeface="Arial Narrow" panose="020B0606020202030204" pitchFamily="34" charset="0"/>
              </a:rPr>
              <a:t>entsprechende</a:t>
            </a:r>
            <a:r>
              <a:rPr lang="en-US" sz="2800" dirty="0">
                <a:latin typeface="Arial Narrow" panose="020B0606020202030204" pitchFamily="34" charset="0"/>
              </a:rPr>
              <a:t> </a:t>
            </a:r>
            <a:r>
              <a:rPr lang="en-US" sz="2800" dirty="0" err="1">
                <a:latin typeface="Arial Narrow" panose="020B0606020202030204" pitchFamily="34" charset="0"/>
              </a:rPr>
              <a:t>fachgerechte</a:t>
            </a:r>
            <a:r>
              <a:rPr lang="en-US" sz="2800" dirty="0">
                <a:latin typeface="Arial Narrow" panose="020B0606020202030204" pitchFamily="34" charset="0"/>
              </a:rPr>
              <a:t> </a:t>
            </a:r>
            <a:r>
              <a:rPr lang="en-US" sz="2800" dirty="0" err="1">
                <a:latin typeface="Arial Narrow" panose="020B0606020202030204" pitchFamily="34" charset="0"/>
              </a:rPr>
              <a:t>Unterstützung</a:t>
            </a:r>
            <a:r>
              <a:rPr lang="en-US" sz="2800" dirty="0">
                <a:latin typeface="Arial Narrow" panose="020B0606020202030204" pitchFamily="34" charset="0"/>
              </a:rPr>
              <a:t> </a:t>
            </a:r>
            <a:r>
              <a:rPr lang="en-US" sz="2800" dirty="0" err="1">
                <a:latin typeface="Arial Narrow" panose="020B0606020202030204" pitchFamily="34" charset="0"/>
              </a:rPr>
              <a:t>scheitern</a:t>
            </a:r>
            <a:r>
              <a:rPr lang="en-US" sz="2800" dirty="0">
                <a:latin typeface="Arial Narrow" panose="020B0606020202030204" pitchFamily="34" charset="0"/>
              </a:rPr>
              <a:t> Menschen auf dem </a:t>
            </a:r>
            <a:r>
              <a:rPr lang="en-US" sz="2800" dirty="0" err="1">
                <a:latin typeface="Arial Narrow" panose="020B0606020202030204" pitchFamily="34" charset="0"/>
              </a:rPr>
              <a:t>Autismusspektrum</a:t>
            </a:r>
            <a:r>
              <a:rPr lang="en-US" sz="2800" dirty="0">
                <a:latin typeface="Arial Narrow" panose="020B0606020202030204" pitchFamily="34" charset="0"/>
              </a:rPr>
              <a:t> </a:t>
            </a:r>
            <a:r>
              <a:rPr lang="en-US" sz="2800" dirty="0" err="1">
                <a:latin typeface="Arial Narrow" panose="020B0606020202030204" pitchFamily="34" charset="0"/>
              </a:rPr>
              <a:t>gerade</a:t>
            </a:r>
            <a:r>
              <a:rPr lang="en-US" sz="2800" dirty="0">
                <a:latin typeface="Arial Narrow" panose="020B0606020202030204" pitchFamily="34" charset="0"/>
              </a:rPr>
              <a:t> auf </a:t>
            </a:r>
            <a:r>
              <a:rPr lang="en-US" sz="2800" dirty="0" err="1">
                <a:latin typeface="Arial Narrow" panose="020B0606020202030204" pitchFamily="34" charset="0"/>
              </a:rPr>
              <a:t>diesem</a:t>
            </a:r>
            <a:r>
              <a:rPr lang="en-US" sz="2800" dirty="0">
                <a:latin typeface="Arial Narrow" panose="020B0606020202030204" pitchFamily="34" charset="0"/>
              </a:rPr>
              <a:t> </a:t>
            </a:r>
            <a:r>
              <a:rPr lang="en-US" sz="2800" dirty="0" err="1">
                <a:latin typeface="Arial Narrow" panose="020B0606020202030204" pitchFamily="34" charset="0"/>
              </a:rPr>
              <a:t>Gebiet</a:t>
            </a:r>
            <a:r>
              <a:rPr lang="en-US" sz="2800" dirty="0">
                <a:latin typeface="Arial Narrow" panose="020B0606020202030204" pitchFamily="34" charset="0"/>
              </a:rPr>
              <a:t> </a:t>
            </a:r>
            <a:r>
              <a:rPr lang="en-US" sz="2800" dirty="0" err="1">
                <a:latin typeface="Arial Narrow" panose="020B0606020202030204" pitchFamily="34" charset="0"/>
              </a:rPr>
              <a:t>immer</a:t>
            </a:r>
            <a:r>
              <a:rPr lang="en-US" sz="2800" dirty="0">
                <a:latin typeface="Arial Narrow" panose="020B0606020202030204" pitchFamily="34" charset="0"/>
              </a:rPr>
              <a:t> </a:t>
            </a:r>
            <a:r>
              <a:rPr lang="en-US" sz="2800" dirty="0" err="1">
                <a:latin typeface="Arial Narrow" panose="020B0606020202030204" pitchFamily="34" charset="0"/>
              </a:rPr>
              <a:t>wieder</a:t>
            </a:r>
            <a:r>
              <a:rPr lang="en-US" sz="2800" dirty="0">
                <a:latin typeface="Arial Narrow" panose="020B0606020202030204" pitchFamily="34" charset="0"/>
              </a:rPr>
              <a:t>. </a:t>
            </a:r>
            <a:r>
              <a:rPr lang="en-US" sz="2800" dirty="0" err="1">
                <a:latin typeface="Arial Narrow" panose="020B0606020202030204" pitchFamily="34" charset="0"/>
              </a:rPr>
              <a:t>Kommunikation</a:t>
            </a:r>
            <a:r>
              <a:rPr lang="en-US" sz="2800" dirty="0">
                <a:latin typeface="Arial Narrow" panose="020B0606020202030204" pitchFamily="34" charset="0"/>
              </a:rPr>
              <a:t> </a:t>
            </a:r>
            <a:r>
              <a:rPr lang="en-US" sz="2800" dirty="0" err="1">
                <a:latin typeface="Arial Narrow" panose="020B0606020202030204" pitchFamily="34" charset="0"/>
              </a:rPr>
              <a:t>ist</a:t>
            </a:r>
            <a:r>
              <a:rPr lang="en-US" sz="2800" dirty="0">
                <a:latin typeface="Arial Narrow" panose="020B0606020202030204" pitchFamily="34" charset="0"/>
              </a:rPr>
              <a:t> </a:t>
            </a:r>
            <a:r>
              <a:rPr lang="en-US" sz="2800" dirty="0" err="1">
                <a:latin typeface="Arial Narrow" panose="020B0606020202030204" pitchFamily="34" charset="0"/>
              </a:rPr>
              <a:t>voraussetzungsreich</a:t>
            </a:r>
            <a:r>
              <a:rPr lang="en-US" sz="2800" dirty="0">
                <a:latin typeface="Arial Narrow" panose="020B0606020202030204" pitchFamily="34" charset="0"/>
              </a:rPr>
              <a:t>. Es </a:t>
            </a:r>
            <a:r>
              <a:rPr lang="en-US" sz="2800" dirty="0" err="1">
                <a:latin typeface="Arial Narrow" panose="020B0606020202030204" pitchFamily="34" charset="0"/>
              </a:rPr>
              <a:t>ist</a:t>
            </a:r>
            <a:r>
              <a:rPr lang="en-US" sz="2800" dirty="0">
                <a:latin typeface="Arial Narrow" panose="020B0606020202030204" pitchFamily="34" charset="0"/>
              </a:rPr>
              <a:t> </a:t>
            </a:r>
            <a:r>
              <a:rPr lang="en-US" sz="2800" dirty="0" err="1">
                <a:latin typeface="Arial Narrow" panose="020B0606020202030204" pitchFamily="34" charset="0"/>
              </a:rPr>
              <a:t>nicht</a:t>
            </a:r>
            <a:r>
              <a:rPr lang="en-US" sz="2800" dirty="0">
                <a:latin typeface="Arial Narrow" panose="020B0606020202030204" pitchFamily="34" charset="0"/>
              </a:rPr>
              <a:t> </a:t>
            </a:r>
            <a:r>
              <a:rPr lang="en-US" sz="2800" dirty="0" err="1">
                <a:latin typeface="Arial Narrow" panose="020B0606020202030204" pitchFamily="34" charset="0"/>
              </a:rPr>
              <a:t>einfach</a:t>
            </a:r>
            <a:r>
              <a:rPr lang="en-US" sz="2800" dirty="0">
                <a:latin typeface="Arial Narrow" panose="020B0606020202030204" pitchFamily="34" charset="0"/>
              </a:rPr>
              <a:t> </a:t>
            </a:r>
            <a:r>
              <a:rPr lang="en-US" sz="2800" dirty="0" err="1">
                <a:latin typeface="Arial Narrow" panose="020B0606020202030204" pitchFamily="34" charset="0"/>
              </a:rPr>
              <a:t>nur</a:t>
            </a:r>
            <a:r>
              <a:rPr lang="en-US" sz="2800" dirty="0">
                <a:latin typeface="Arial Narrow" panose="020B0606020202030204" pitchFamily="34" charset="0"/>
              </a:rPr>
              <a:t> </a:t>
            </a:r>
            <a:r>
              <a:rPr lang="en-US" sz="2800" dirty="0" err="1">
                <a:latin typeface="Arial Narrow" panose="020B0606020202030204" pitchFamily="34" charset="0"/>
              </a:rPr>
              <a:t>reden</a:t>
            </a:r>
            <a:r>
              <a:rPr lang="en-US" sz="2800" dirty="0">
                <a:latin typeface="Arial Narrow" panose="020B0606020202030204" pitchFamily="34" charset="0"/>
              </a:rPr>
              <a:t> …</a:t>
            </a:r>
          </a:p>
          <a:p>
            <a:pPr algn="ctr">
              <a:defRPr/>
            </a:pPr>
            <a:r>
              <a:rPr lang="en-US" sz="2800" dirty="0">
                <a:latin typeface="Arial Narrow" panose="020B0606020202030204" pitchFamily="34" charset="0"/>
              </a:rPr>
              <a:t>Um </a:t>
            </a:r>
            <a:r>
              <a:rPr lang="en-US" sz="2800" dirty="0" err="1">
                <a:latin typeface="Arial Narrow" panose="020B0606020202030204" pitchFamily="34" charset="0"/>
              </a:rPr>
              <a:t>darüber</a:t>
            </a:r>
            <a:r>
              <a:rPr lang="en-US" sz="2800" dirty="0">
                <a:latin typeface="Arial Narrow" panose="020B0606020202030204" pitchFamily="34" charset="0"/>
              </a:rPr>
              <a:t> </a:t>
            </a:r>
            <a:r>
              <a:rPr lang="en-US" sz="2800" dirty="0" err="1">
                <a:latin typeface="Arial Narrow" panose="020B0606020202030204" pitchFamily="34" charset="0"/>
              </a:rPr>
              <a:t>hinaus</a:t>
            </a:r>
            <a:r>
              <a:rPr lang="en-US" sz="2800" dirty="0">
                <a:latin typeface="Arial Narrow" panose="020B0606020202030204" pitchFamily="34" charset="0"/>
              </a:rPr>
              <a:t> </a:t>
            </a:r>
            <a:r>
              <a:rPr lang="en-US" sz="2800" dirty="0" err="1">
                <a:latin typeface="Arial Narrow" panose="020B0606020202030204" pitchFamily="34" charset="0"/>
              </a:rPr>
              <a:t>auch</a:t>
            </a:r>
            <a:r>
              <a:rPr lang="en-US" sz="2800" dirty="0">
                <a:latin typeface="Arial Narrow" panose="020B0606020202030204" pitchFamily="34" charset="0"/>
              </a:rPr>
              <a:t> </a:t>
            </a:r>
            <a:r>
              <a:rPr lang="en-US" sz="2800" dirty="0" err="1">
                <a:latin typeface="Arial Narrow" panose="020B0606020202030204" pitchFamily="34" charset="0"/>
              </a:rPr>
              <a:t>zu</a:t>
            </a:r>
            <a:r>
              <a:rPr lang="en-US" sz="2800" dirty="0">
                <a:latin typeface="Arial Narrow" panose="020B0606020202030204" pitchFamily="34" charset="0"/>
              </a:rPr>
              <a:t> </a:t>
            </a:r>
            <a:r>
              <a:rPr lang="en-US" sz="2800" dirty="0" err="1">
                <a:latin typeface="Arial Narrow" panose="020B0606020202030204" pitchFamily="34" charset="0"/>
              </a:rPr>
              <a:t>einem</a:t>
            </a:r>
            <a:r>
              <a:rPr lang="en-US" sz="2800" dirty="0">
                <a:latin typeface="Arial Narrow" panose="020B0606020202030204" pitchFamily="34" charset="0"/>
              </a:rPr>
              <a:t> Verstehen </a:t>
            </a:r>
            <a:r>
              <a:rPr lang="en-US" sz="2800" dirty="0" err="1">
                <a:latin typeface="Arial Narrow" panose="020B0606020202030204" pitchFamily="34" charset="0"/>
              </a:rPr>
              <a:t>zu</a:t>
            </a:r>
            <a:r>
              <a:rPr lang="en-US" sz="2800" dirty="0">
                <a:latin typeface="Arial Narrow" panose="020B0606020202030204" pitchFamily="34" charset="0"/>
              </a:rPr>
              <a:t> </a:t>
            </a:r>
            <a:r>
              <a:rPr lang="en-US" sz="2800" dirty="0" err="1">
                <a:latin typeface="Arial Narrow" panose="020B0606020202030204" pitchFamily="34" charset="0"/>
              </a:rPr>
              <a:t>gelangen</a:t>
            </a:r>
            <a:r>
              <a:rPr lang="en-US" sz="2800" dirty="0">
                <a:latin typeface="Arial Narrow" panose="020B0606020202030204" pitchFamily="34" charset="0"/>
              </a:rPr>
              <a:t>, </a:t>
            </a:r>
            <a:r>
              <a:rPr lang="en-US" sz="2800" dirty="0" err="1">
                <a:latin typeface="Arial Narrow" panose="020B0606020202030204" pitchFamily="34" charset="0"/>
              </a:rPr>
              <a:t>bedarf</a:t>
            </a:r>
            <a:r>
              <a:rPr lang="en-US" sz="2800" dirty="0">
                <a:latin typeface="Arial Narrow" panose="020B0606020202030204" pitchFamily="34" charset="0"/>
              </a:rPr>
              <a:t> es </a:t>
            </a:r>
            <a:r>
              <a:rPr lang="en-US" sz="2800" dirty="0" err="1">
                <a:latin typeface="Arial Narrow" panose="020B0606020202030204" pitchFamily="34" charset="0"/>
              </a:rPr>
              <a:t>multipler</a:t>
            </a:r>
            <a:r>
              <a:rPr lang="en-US" sz="2800" dirty="0">
                <a:latin typeface="Arial Narrow" panose="020B0606020202030204" pitchFamily="34" charset="0"/>
              </a:rPr>
              <a:t> </a:t>
            </a:r>
            <a:r>
              <a:rPr lang="en-US" sz="2800" dirty="0" err="1">
                <a:latin typeface="Arial Narrow" panose="020B0606020202030204" pitchFamily="34" charset="0"/>
              </a:rPr>
              <a:t>ineinandergreifender</a:t>
            </a:r>
            <a:r>
              <a:rPr lang="en-US" sz="2800" dirty="0">
                <a:latin typeface="Arial Narrow" panose="020B0606020202030204" pitchFamily="34" charset="0"/>
              </a:rPr>
              <a:t> </a:t>
            </a:r>
            <a:r>
              <a:rPr lang="en-US" sz="2800" dirty="0" err="1">
                <a:latin typeface="Arial Narrow" panose="020B0606020202030204" pitchFamily="34" charset="0"/>
              </a:rPr>
              <a:t>Fähigkeiten</a:t>
            </a:r>
            <a:r>
              <a:rPr lang="en-US" sz="2800" dirty="0">
                <a:latin typeface="Arial Narrow" panose="020B0606020202030204" pitchFamily="34" charset="0"/>
              </a:rPr>
              <a:t>: die </a:t>
            </a:r>
            <a:r>
              <a:rPr lang="en-US" sz="2800" dirty="0" err="1">
                <a:latin typeface="Arial Narrow" panose="020B0606020202030204" pitchFamily="34" charset="0"/>
              </a:rPr>
              <a:t>nötige</a:t>
            </a:r>
            <a:r>
              <a:rPr lang="en-US" sz="2800" dirty="0">
                <a:latin typeface="Arial Narrow" panose="020B0606020202030204" pitchFamily="34" charset="0"/>
              </a:rPr>
              <a:t> </a:t>
            </a:r>
            <a:r>
              <a:rPr lang="en-US" sz="2800" dirty="0" err="1">
                <a:latin typeface="Arial Narrow" panose="020B0606020202030204" pitchFamily="34" charset="0"/>
              </a:rPr>
              <a:t>Aufmerksamkeit</a:t>
            </a:r>
            <a:r>
              <a:rPr lang="en-US" sz="2800" dirty="0">
                <a:latin typeface="Arial Narrow" panose="020B0606020202030204" pitchFamily="34" charset="0"/>
              </a:rPr>
              <a:t> </a:t>
            </a:r>
            <a:r>
              <a:rPr lang="en-US" sz="2800" dirty="0" err="1">
                <a:latin typeface="Arial Narrow" panose="020B0606020202030204" pitchFamily="34" charset="0"/>
              </a:rPr>
              <a:t>bzw</a:t>
            </a:r>
            <a:r>
              <a:rPr lang="en-US" sz="2800" dirty="0">
                <a:latin typeface="Arial Narrow" panose="020B0606020202030204" pitchFamily="34" charset="0"/>
              </a:rPr>
              <a:t>. </a:t>
            </a:r>
            <a:r>
              <a:rPr lang="en-US" sz="2800" dirty="0" err="1">
                <a:latin typeface="Arial Narrow" panose="020B0606020202030204" pitchFamily="34" charset="0"/>
              </a:rPr>
              <a:t>Fokussierung</a:t>
            </a:r>
            <a:r>
              <a:rPr lang="en-US" sz="2800" dirty="0">
                <a:latin typeface="Arial Narrow" panose="020B0606020202030204" pitchFamily="34" charset="0"/>
              </a:rPr>
              <a:t> auf die/den </a:t>
            </a:r>
            <a:r>
              <a:rPr lang="en-US" sz="2800" dirty="0" err="1">
                <a:latin typeface="Arial Narrow" panose="020B0606020202030204" pitchFamily="34" charset="0"/>
              </a:rPr>
              <a:t>Sprechende</a:t>
            </a:r>
            <a:r>
              <a:rPr lang="en-US" sz="2800" dirty="0">
                <a:latin typeface="Arial Narrow" panose="020B0606020202030204" pitchFamily="34" charset="0"/>
              </a:rPr>
              <a:t>/n, die </a:t>
            </a:r>
            <a:r>
              <a:rPr lang="en-US" sz="2800" dirty="0" err="1">
                <a:latin typeface="Arial Narrow" panose="020B0606020202030204" pitchFamily="34" charset="0"/>
              </a:rPr>
              <a:t>Aufnahme</a:t>
            </a:r>
            <a:r>
              <a:rPr lang="en-US" sz="2800" dirty="0">
                <a:latin typeface="Arial Narrow" panose="020B0606020202030204" pitchFamily="34" charset="0"/>
              </a:rPr>
              <a:t> von Information, die Interpretation von Information, das </a:t>
            </a:r>
            <a:r>
              <a:rPr lang="en-US" sz="2800" dirty="0" err="1">
                <a:latin typeface="Arial Narrow" panose="020B0606020202030204" pitchFamily="34" charset="0"/>
              </a:rPr>
              <a:t>Erinnern</a:t>
            </a:r>
            <a:r>
              <a:rPr lang="en-US" sz="2800" dirty="0">
                <a:latin typeface="Arial Narrow" panose="020B0606020202030204" pitchFamily="34" charset="0"/>
              </a:rPr>
              <a:t> an </a:t>
            </a:r>
            <a:r>
              <a:rPr lang="en-US" sz="2800" dirty="0" err="1">
                <a:latin typeface="Arial Narrow" panose="020B0606020202030204" pitchFamily="34" charset="0"/>
              </a:rPr>
              <a:t>diese</a:t>
            </a:r>
            <a:r>
              <a:rPr lang="en-US" sz="2800" dirty="0">
                <a:latin typeface="Arial Narrow" panose="020B0606020202030204" pitchFamily="34" charset="0"/>
              </a:rPr>
              <a:t> </a:t>
            </a:r>
            <a:r>
              <a:rPr lang="en-US" sz="2800" dirty="0" err="1">
                <a:latin typeface="Arial Narrow" panose="020B0606020202030204" pitchFamily="34" charset="0"/>
              </a:rPr>
              <a:t>Informationen</a:t>
            </a:r>
            <a:r>
              <a:rPr lang="en-US" sz="2800" dirty="0">
                <a:latin typeface="Arial Narrow" panose="020B0606020202030204" pitchFamily="34" charset="0"/>
              </a:rPr>
              <a:t>, </a:t>
            </a:r>
            <a:r>
              <a:rPr lang="en-US" sz="2800" dirty="0" err="1">
                <a:latin typeface="Arial Narrow" panose="020B0606020202030204" pitchFamily="34" charset="0"/>
              </a:rPr>
              <a:t>sowie</a:t>
            </a:r>
            <a:r>
              <a:rPr lang="en-US" sz="2800" dirty="0">
                <a:latin typeface="Arial Narrow" panose="020B0606020202030204" pitchFamily="34" charset="0"/>
              </a:rPr>
              <a:t> die </a:t>
            </a:r>
            <a:r>
              <a:rPr lang="en-US" sz="2800" dirty="0" err="1">
                <a:latin typeface="Arial Narrow" panose="020B0606020202030204" pitchFamily="34" charset="0"/>
              </a:rPr>
              <a:t>Reaktion</a:t>
            </a:r>
            <a:r>
              <a:rPr lang="en-US" sz="2800" dirty="0">
                <a:latin typeface="Arial Narrow" panose="020B0606020202030204" pitchFamily="34" charset="0"/>
              </a:rPr>
              <a:t> auf </a:t>
            </a:r>
            <a:r>
              <a:rPr lang="en-US" sz="2800" dirty="0" err="1">
                <a:latin typeface="Arial Narrow" panose="020B0606020202030204" pitchFamily="34" charset="0"/>
              </a:rPr>
              <a:t>diese</a:t>
            </a:r>
            <a:r>
              <a:rPr lang="en-US" sz="2800" dirty="0">
                <a:latin typeface="Arial Narrow" panose="020B0606020202030204" pitchFamily="34" charset="0"/>
              </a:rPr>
              <a:t> </a:t>
            </a:r>
            <a:r>
              <a:rPr lang="en-US" sz="2800" dirty="0" err="1">
                <a:latin typeface="Arial Narrow" panose="020B0606020202030204" pitchFamily="34" charset="0"/>
              </a:rPr>
              <a:t>Informationen</a:t>
            </a:r>
            <a:r>
              <a:rPr lang="en-US" sz="2800" dirty="0">
                <a:latin typeface="Arial Narrow" panose="020B0606020202030204" pitchFamily="34" charset="0"/>
              </a:rPr>
              <a:t> in Form </a:t>
            </a:r>
            <a:r>
              <a:rPr lang="en-US" sz="2800" dirty="0" err="1">
                <a:latin typeface="Arial Narrow" panose="020B0606020202030204" pitchFamily="34" charset="0"/>
              </a:rPr>
              <a:t>einer</a:t>
            </a:r>
            <a:r>
              <a:rPr lang="en-US" sz="2800" dirty="0">
                <a:latin typeface="Arial Narrow" panose="020B0606020202030204" pitchFamily="34" charset="0"/>
              </a:rPr>
              <a:t> </a:t>
            </a:r>
            <a:r>
              <a:rPr lang="en-US" sz="2800" dirty="0" err="1">
                <a:latin typeface="Arial Narrow" panose="020B0606020202030204" pitchFamily="34" charset="0"/>
              </a:rPr>
              <a:t>Antwort</a:t>
            </a:r>
            <a:r>
              <a:rPr lang="en-US" sz="2800" dirty="0">
                <a:latin typeface="Arial Narrow" panose="020B0606020202030204" pitchFamily="34" charset="0"/>
              </a:rPr>
              <a:t> </a:t>
            </a:r>
            <a:r>
              <a:rPr lang="en-US" sz="2800" dirty="0" err="1">
                <a:latin typeface="Arial Narrow" panose="020B0606020202030204" pitchFamily="34" charset="0"/>
              </a:rPr>
              <a:t>o.Ä</a:t>
            </a:r>
            <a:r>
              <a:rPr lang="en-US" sz="2800" dirty="0">
                <a:latin typeface="Arial Narrow" panose="020B0606020202030204" pitchFamily="34" charset="0"/>
              </a:rPr>
              <a:t>.  </a:t>
            </a:r>
            <a:endParaRPr lang="en-GB" sz="2800" dirty="0">
              <a:latin typeface="Arial Narrow" panose="020B0606020202030204" pitchFamily="34" charset="0"/>
            </a:endParaRPr>
          </a:p>
          <a:p>
            <a:pPr algn="ctr">
              <a:defRPr/>
            </a:pPr>
            <a:r>
              <a:rPr lang="en-GB" sz="2800" dirty="0">
                <a:latin typeface="Arial Narrow" panose="020B0606020202030204" pitchFamily="34" charset="0"/>
              </a:rPr>
              <a:t>Zu den </a:t>
            </a:r>
            <a:r>
              <a:rPr lang="en-GB" sz="2800" dirty="0" err="1">
                <a:latin typeface="Arial Narrow" panose="020B0606020202030204" pitchFamily="34" charset="0"/>
              </a:rPr>
              <a:t>damit</a:t>
            </a:r>
            <a:r>
              <a:rPr lang="en-GB" sz="2800" dirty="0">
                <a:latin typeface="Arial Narrow" panose="020B0606020202030204" pitchFamily="34" charset="0"/>
              </a:rPr>
              <a:t> </a:t>
            </a:r>
            <a:r>
              <a:rPr lang="en-GB" sz="2800" dirty="0" err="1">
                <a:latin typeface="Arial Narrow" panose="020B0606020202030204" pitchFamily="34" charset="0"/>
              </a:rPr>
              <a:t>verbundenen</a:t>
            </a:r>
            <a:r>
              <a:rPr lang="en-GB" sz="2800" dirty="0">
                <a:latin typeface="Arial Narrow" panose="020B0606020202030204" pitchFamily="34" charset="0"/>
              </a:rPr>
              <a:t> </a:t>
            </a:r>
            <a:r>
              <a:rPr lang="en-GB" sz="2800" dirty="0" err="1">
                <a:latin typeface="Arial Narrow" panose="020B0606020202030204" pitchFamily="34" charset="0"/>
              </a:rPr>
              <a:t>Schwierigkeiten</a:t>
            </a:r>
            <a:r>
              <a:rPr lang="en-GB" sz="2800" dirty="0">
                <a:latin typeface="Arial Narrow" panose="020B0606020202030204" pitchFamily="34" charset="0"/>
              </a:rPr>
              <a:t> </a:t>
            </a:r>
            <a:r>
              <a:rPr lang="en-GB" sz="2800" dirty="0" err="1">
                <a:latin typeface="Arial Narrow" panose="020B0606020202030204" pitchFamily="34" charset="0"/>
              </a:rPr>
              <a:t>gehören</a:t>
            </a:r>
            <a:r>
              <a:rPr lang="en-GB" sz="2800" dirty="0">
                <a:latin typeface="Arial Narrow" panose="020B0606020202030204" pitchFamily="34" charset="0"/>
              </a:rPr>
              <a:t> </a:t>
            </a:r>
            <a:r>
              <a:rPr lang="en-GB" sz="2800" dirty="0" err="1">
                <a:latin typeface="Arial Narrow" panose="020B0606020202030204" pitchFamily="34" charset="0"/>
              </a:rPr>
              <a:t>u.a.</a:t>
            </a:r>
            <a:r>
              <a:rPr lang="en-GB" sz="2800" dirty="0">
                <a:latin typeface="Arial Narrow" panose="020B0606020202030204" pitchFamily="34" charset="0"/>
              </a:rPr>
              <a:t>: </a:t>
            </a:r>
          </a:p>
          <a:p>
            <a:pPr marL="457200" indent="-457200" algn="ctr">
              <a:buFont typeface="Arial" panose="020B0604020202020204" pitchFamily="34" charset="0"/>
              <a:buChar char="•"/>
              <a:defRPr/>
            </a:pPr>
            <a:r>
              <a:rPr lang="en-US" sz="2400" dirty="0">
                <a:latin typeface="Arial Narrow" panose="020B0606020202030204" pitchFamily="34" charset="0"/>
              </a:rPr>
              <a:t>Das Verstehen des Kerns </a:t>
            </a:r>
            <a:r>
              <a:rPr lang="en-US" sz="2400" dirty="0" err="1">
                <a:latin typeface="Arial Narrow" panose="020B0606020202030204" pitchFamily="34" charset="0"/>
              </a:rPr>
              <a:t>dessen</a:t>
            </a:r>
            <a:r>
              <a:rPr lang="en-US" sz="2400" dirty="0">
                <a:latin typeface="Arial Narrow" panose="020B0606020202030204" pitchFamily="34" charset="0"/>
              </a:rPr>
              <a:t>, was </a:t>
            </a:r>
            <a:r>
              <a:rPr lang="en-US" sz="2400" dirty="0" err="1">
                <a:latin typeface="Arial Narrow" panose="020B0606020202030204" pitchFamily="34" charset="0"/>
              </a:rPr>
              <a:t>gefragt</a:t>
            </a:r>
            <a:r>
              <a:rPr lang="en-US" sz="2400" dirty="0">
                <a:latin typeface="Arial Narrow" panose="020B0606020202030204" pitchFamily="34" charset="0"/>
              </a:rPr>
              <a:t> </a:t>
            </a:r>
            <a:r>
              <a:rPr lang="en-US" sz="2400" dirty="0" err="1">
                <a:latin typeface="Arial Narrow" panose="020B0606020202030204" pitchFamily="34" charset="0"/>
              </a:rPr>
              <a:t>oder</a:t>
            </a:r>
            <a:r>
              <a:rPr lang="en-US" sz="2400" dirty="0">
                <a:latin typeface="Arial Narrow" panose="020B0606020202030204" pitchFamily="34" charset="0"/>
              </a:rPr>
              <a:t> </a:t>
            </a:r>
            <a:r>
              <a:rPr lang="en-US" sz="2400" dirty="0" err="1">
                <a:latin typeface="Arial Narrow" panose="020B0606020202030204" pitchFamily="34" charset="0"/>
              </a:rPr>
              <a:t>erklärt</a:t>
            </a:r>
            <a:r>
              <a:rPr lang="en-US" sz="2400" dirty="0">
                <a:latin typeface="Arial Narrow" panose="020B0606020202030204" pitchFamily="34" charset="0"/>
              </a:rPr>
              <a:t> </a:t>
            </a:r>
            <a:r>
              <a:rPr lang="en-US" sz="2400" dirty="0" err="1">
                <a:latin typeface="Arial Narrow" panose="020B0606020202030204" pitchFamily="34" charset="0"/>
              </a:rPr>
              <a:t>wird</a:t>
            </a:r>
            <a:endParaRPr lang="en-US" sz="2400" dirty="0">
              <a:latin typeface="Arial Narrow" panose="020B0606020202030204" pitchFamily="34" charset="0"/>
            </a:endParaRPr>
          </a:p>
          <a:p>
            <a:pPr marL="457200" indent="-457200" algn="ctr">
              <a:buFont typeface="Arial" panose="020B0604020202020204" pitchFamily="34" charset="0"/>
              <a:buChar char="•"/>
              <a:defRPr/>
            </a:pPr>
            <a:r>
              <a:rPr lang="en-US" sz="2400" dirty="0">
                <a:latin typeface="Arial Narrow" panose="020B0606020202030204" pitchFamily="34" charset="0"/>
              </a:rPr>
              <a:t>Das Verstehen und </a:t>
            </a:r>
            <a:r>
              <a:rPr lang="en-US" sz="2400" dirty="0" err="1">
                <a:latin typeface="Arial Narrow" panose="020B0606020202030204" pitchFamily="34" charset="0"/>
              </a:rPr>
              <a:t>korrekte</a:t>
            </a:r>
            <a:r>
              <a:rPr lang="en-US" sz="2400" dirty="0">
                <a:latin typeface="Arial Narrow" panose="020B0606020202030204" pitchFamily="34" charset="0"/>
              </a:rPr>
              <a:t> </a:t>
            </a:r>
            <a:r>
              <a:rPr lang="en-US" sz="2400" dirty="0" err="1">
                <a:latin typeface="Arial Narrow" panose="020B0606020202030204" pitchFamily="34" charset="0"/>
              </a:rPr>
              <a:t>Deuten</a:t>
            </a:r>
            <a:r>
              <a:rPr lang="en-US" sz="2400" dirty="0">
                <a:latin typeface="Arial Narrow" panose="020B0606020202030204" pitchFamily="34" charset="0"/>
              </a:rPr>
              <a:t> </a:t>
            </a:r>
            <a:r>
              <a:rPr lang="en-US" sz="2400" dirty="0" err="1">
                <a:latin typeface="Arial Narrow" panose="020B0606020202030204" pitchFamily="34" charset="0"/>
              </a:rPr>
              <a:t>körpersprachlicher</a:t>
            </a:r>
            <a:r>
              <a:rPr lang="en-US" sz="2400" dirty="0">
                <a:latin typeface="Arial Narrow" panose="020B0606020202030204" pitchFamily="34" charset="0"/>
              </a:rPr>
              <a:t> </a:t>
            </a:r>
            <a:r>
              <a:rPr lang="en-US" sz="2400" dirty="0" err="1">
                <a:latin typeface="Arial Narrow" panose="020B0606020202030204" pitchFamily="34" charset="0"/>
              </a:rPr>
              <a:t>Aspekte</a:t>
            </a:r>
            <a:r>
              <a:rPr lang="en-US" sz="2400" dirty="0">
                <a:latin typeface="Arial Narrow" panose="020B0606020202030204" pitchFamily="34" charset="0"/>
              </a:rPr>
              <a:t> und </a:t>
            </a:r>
            <a:r>
              <a:rPr lang="en-US" sz="2400" dirty="0" err="1">
                <a:latin typeface="Arial Narrow" panose="020B0606020202030204" pitchFamily="34" charset="0"/>
              </a:rPr>
              <a:t>Eigenarten</a:t>
            </a:r>
            <a:r>
              <a:rPr lang="en-US" sz="2400" dirty="0">
                <a:latin typeface="Arial Narrow" panose="020B0606020202030204" pitchFamily="34" charset="0"/>
              </a:rPr>
              <a:t> des </a:t>
            </a:r>
            <a:r>
              <a:rPr lang="en-US" sz="2400" dirty="0" err="1">
                <a:latin typeface="Arial Narrow" panose="020B0606020202030204" pitchFamily="34" charset="0"/>
              </a:rPr>
              <a:t>stimmlichen</a:t>
            </a:r>
            <a:r>
              <a:rPr lang="en-US" sz="2400" dirty="0">
                <a:latin typeface="Arial Narrow" panose="020B0606020202030204" pitchFamily="34" charset="0"/>
              </a:rPr>
              <a:t> </a:t>
            </a:r>
            <a:r>
              <a:rPr lang="en-US" sz="2400" dirty="0" err="1">
                <a:latin typeface="Arial Narrow" panose="020B0606020202030204" pitchFamily="34" charset="0"/>
              </a:rPr>
              <a:t>Vortrags</a:t>
            </a:r>
            <a:r>
              <a:rPr lang="en-US" sz="2400" dirty="0">
                <a:latin typeface="Arial Narrow" panose="020B0606020202030204" pitchFamily="34" charset="0"/>
              </a:rPr>
              <a:t> etc.</a:t>
            </a:r>
          </a:p>
        </p:txBody>
      </p:sp>
    </p:spTree>
    <p:extLst>
      <p:ext uri="{BB962C8B-B14F-4D97-AF65-F5344CB8AC3E}">
        <p14:creationId xmlns:p14="http://schemas.microsoft.com/office/powerpoint/2010/main" val="107532853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51</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defRPr/>
            </a:pPr>
            <a:r>
              <a:rPr lang="en-US" sz="2000" dirty="0">
                <a:latin typeface="Arial Narrow" panose="020B0606020202030204" pitchFamily="34" charset="0"/>
              </a:rPr>
              <a:t>Es </a:t>
            </a:r>
            <a:r>
              <a:rPr lang="en-US" sz="2000" dirty="0" err="1">
                <a:latin typeface="Arial Narrow" panose="020B0606020202030204" pitchFamily="34" charset="0"/>
              </a:rPr>
              <a:t>ist</a:t>
            </a:r>
            <a:r>
              <a:rPr lang="en-US" sz="2000" dirty="0">
                <a:latin typeface="Arial Narrow" panose="020B0606020202030204" pitchFamily="34" charset="0"/>
              </a:rPr>
              <a:t> </a:t>
            </a:r>
            <a:r>
              <a:rPr lang="en-US" sz="2000" dirty="0" err="1">
                <a:latin typeface="Arial Narrow" panose="020B0606020202030204" pitchFamily="34" charset="0"/>
              </a:rPr>
              <a:t>daher</a:t>
            </a:r>
            <a:r>
              <a:rPr lang="en-US" sz="2000" dirty="0">
                <a:latin typeface="Arial Narrow" panose="020B0606020202030204" pitchFamily="34" charset="0"/>
              </a:rPr>
              <a:t> </a:t>
            </a:r>
            <a:r>
              <a:rPr lang="en-US" sz="2000" dirty="0" err="1">
                <a:latin typeface="Arial Narrow" panose="020B0606020202030204" pitchFamily="34" charset="0"/>
              </a:rPr>
              <a:t>dringlich</a:t>
            </a:r>
            <a:r>
              <a:rPr lang="en-US" sz="2000" dirty="0">
                <a:latin typeface="Arial Narrow" panose="020B0606020202030204" pitchFamily="34" charset="0"/>
              </a:rPr>
              <a:t> </a:t>
            </a:r>
            <a:r>
              <a:rPr lang="en-US" sz="2000" dirty="0" err="1">
                <a:latin typeface="Arial Narrow" panose="020B0606020202030204" pitchFamily="34" charset="0"/>
              </a:rPr>
              <a:t>anzuraten</a:t>
            </a:r>
            <a:r>
              <a:rPr lang="en-US" sz="2000" dirty="0">
                <a:latin typeface="Arial Narrow" panose="020B0606020202030204" pitchFamily="34" charset="0"/>
              </a:rPr>
              <a:t>, </a:t>
            </a:r>
            <a:r>
              <a:rPr lang="en-US" sz="2000" dirty="0" err="1">
                <a:latin typeface="Arial Narrow" panose="020B0606020202030204" pitchFamily="34" charset="0"/>
              </a:rPr>
              <a:t>gerade</a:t>
            </a:r>
            <a:r>
              <a:rPr lang="en-US" sz="2000" dirty="0">
                <a:latin typeface="Arial Narrow" panose="020B0606020202030204" pitchFamily="34" charset="0"/>
              </a:rPr>
              <a:t> </a:t>
            </a:r>
            <a:r>
              <a:rPr lang="en-US" sz="2000" dirty="0" err="1">
                <a:latin typeface="Arial Narrow" panose="020B0606020202030204" pitchFamily="34" charset="0"/>
              </a:rPr>
              <a:t>jene</a:t>
            </a:r>
            <a:r>
              <a:rPr lang="en-US" sz="2000" dirty="0">
                <a:latin typeface="Arial Narrow" panose="020B0606020202030204" pitchFamily="34" charset="0"/>
              </a:rPr>
              <a:t> Leute in den </a:t>
            </a:r>
            <a:r>
              <a:rPr lang="en-US" sz="2000" dirty="0" err="1">
                <a:latin typeface="Arial Narrow" panose="020B0606020202030204" pitchFamily="34" charset="0"/>
              </a:rPr>
              <a:t>grundlegenden</a:t>
            </a:r>
            <a:r>
              <a:rPr lang="en-US" sz="2000" dirty="0">
                <a:latin typeface="Arial Narrow" panose="020B0606020202030204" pitchFamily="34" charset="0"/>
              </a:rPr>
              <a:t> </a:t>
            </a:r>
            <a:r>
              <a:rPr lang="en-US" sz="2000" dirty="0" err="1">
                <a:latin typeface="Arial Narrow" panose="020B0606020202030204" pitchFamily="34" charset="0"/>
              </a:rPr>
              <a:t>Denk</a:t>
            </a:r>
            <a:r>
              <a:rPr lang="en-US" sz="2000" dirty="0">
                <a:latin typeface="Arial Narrow" panose="020B0606020202030204" pitchFamily="34" charset="0"/>
              </a:rPr>
              <a:t>-, </a:t>
            </a:r>
            <a:r>
              <a:rPr lang="en-US" sz="2000" dirty="0" err="1">
                <a:latin typeface="Arial Narrow" panose="020B0606020202030204" pitchFamily="34" charset="0"/>
              </a:rPr>
              <a:t>Fühl</a:t>
            </a:r>
            <a:r>
              <a:rPr lang="en-US" sz="2000" dirty="0">
                <a:latin typeface="Arial Narrow" panose="020B0606020202030204" pitchFamily="34" charset="0"/>
              </a:rPr>
              <a:t>- und </a:t>
            </a:r>
            <a:r>
              <a:rPr lang="en-US" sz="2000" dirty="0" err="1">
                <a:latin typeface="Arial Narrow" panose="020B0606020202030204" pitchFamily="34" charset="0"/>
              </a:rPr>
              <a:t>Verhaltensmodi</a:t>
            </a:r>
            <a:r>
              <a:rPr lang="en-US" sz="2000" dirty="0">
                <a:latin typeface="Arial Narrow" panose="020B0606020202030204" pitchFamily="34" charset="0"/>
              </a:rPr>
              <a:t> von Menschen </a:t>
            </a:r>
            <a:r>
              <a:rPr lang="en-US" sz="2000" dirty="0" err="1">
                <a:latin typeface="Arial Narrow" panose="020B0606020202030204" pitchFamily="34" charset="0"/>
              </a:rPr>
              <a:t>mit</a:t>
            </a:r>
            <a:r>
              <a:rPr lang="en-US" sz="2000" dirty="0">
                <a:latin typeface="Arial Narrow" panose="020B0606020202030204" pitchFamily="34" charset="0"/>
              </a:rPr>
              <a:t> ASS </a:t>
            </a:r>
            <a:r>
              <a:rPr lang="en-US" sz="2000" dirty="0" err="1">
                <a:latin typeface="Arial Narrow" panose="020B0606020202030204" pitchFamily="34" charset="0"/>
              </a:rPr>
              <a:t>zu</a:t>
            </a:r>
            <a:r>
              <a:rPr lang="en-US" sz="2000" dirty="0">
                <a:latin typeface="Arial Narrow" panose="020B0606020202030204" pitchFamily="34" charset="0"/>
              </a:rPr>
              <a:t> </a:t>
            </a:r>
            <a:r>
              <a:rPr lang="en-US" sz="2000" dirty="0" err="1">
                <a:latin typeface="Arial Narrow" panose="020B0606020202030204" pitchFamily="34" charset="0"/>
              </a:rPr>
              <a:t>schulen</a:t>
            </a:r>
            <a:r>
              <a:rPr lang="en-US" sz="2000" dirty="0">
                <a:latin typeface="Arial Narrow" panose="020B0606020202030204" pitchFamily="34" charset="0"/>
              </a:rPr>
              <a:t>, die </a:t>
            </a:r>
            <a:r>
              <a:rPr lang="en-US" sz="2000" dirty="0" err="1">
                <a:latin typeface="Arial Narrow" panose="020B0606020202030204" pitchFamily="34" charset="0"/>
              </a:rPr>
              <a:t>mit</a:t>
            </a:r>
            <a:r>
              <a:rPr lang="en-US" sz="2000" dirty="0">
                <a:latin typeface="Arial Narrow" panose="020B0606020202030204" pitchFamily="34" charset="0"/>
              </a:rPr>
              <a:t> </a:t>
            </a:r>
            <a:r>
              <a:rPr lang="en-US" sz="2000" dirty="0" err="1">
                <a:latin typeface="Arial Narrow" panose="020B0606020202030204" pitchFamily="34" charset="0"/>
              </a:rPr>
              <a:t>Ihnen</a:t>
            </a:r>
            <a:r>
              <a:rPr lang="en-US" sz="2000" dirty="0">
                <a:latin typeface="Arial Narrow" panose="020B0606020202030204" pitchFamily="34" charset="0"/>
              </a:rPr>
              <a:t> in </a:t>
            </a:r>
            <a:r>
              <a:rPr lang="en-US" sz="2000" dirty="0" err="1">
                <a:latin typeface="Arial Narrow" panose="020B0606020202030204" pitchFamily="34" charset="0"/>
              </a:rPr>
              <a:t>engerem</a:t>
            </a:r>
            <a:r>
              <a:rPr lang="en-US" sz="2000" dirty="0">
                <a:latin typeface="Arial Narrow" panose="020B0606020202030204" pitchFamily="34" charset="0"/>
              </a:rPr>
              <a:t> </a:t>
            </a:r>
            <a:r>
              <a:rPr lang="en-US" sz="2000" dirty="0" err="1">
                <a:latin typeface="Arial Narrow" panose="020B0606020202030204" pitchFamily="34" charset="0"/>
              </a:rPr>
              <a:t>beruflichen</a:t>
            </a:r>
            <a:r>
              <a:rPr lang="en-US" sz="2000" dirty="0">
                <a:latin typeface="Arial Narrow" panose="020B0606020202030204" pitchFamily="34" charset="0"/>
              </a:rPr>
              <a:t> </a:t>
            </a:r>
            <a:r>
              <a:rPr lang="en-US" sz="2000" dirty="0" err="1">
                <a:latin typeface="Arial Narrow" panose="020B0606020202030204" pitchFamily="34" charset="0"/>
              </a:rPr>
              <a:t>Kontakt</a:t>
            </a:r>
            <a:r>
              <a:rPr lang="en-US" sz="2000" dirty="0">
                <a:latin typeface="Arial Narrow" panose="020B0606020202030204" pitchFamily="34" charset="0"/>
              </a:rPr>
              <a:t> </a:t>
            </a:r>
            <a:r>
              <a:rPr lang="en-US" sz="2000" dirty="0" err="1">
                <a:latin typeface="Arial Narrow" panose="020B0606020202030204" pitchFamily="34" charset="0"/>
              </a:rPr>
              <a:t>stehen</a:t>
            </a:r>
            <a:r>
              <a:rPr lang="en-US" sz="2000" dirty="0">
                <a:latin typeface="Arial Narrow" panose="020B0606020202030204" pitchFamily="34" charset="0"/>
              </a:rPr>
              <a:t> </a:t>
            </a:r>
            <a:r>
              <a:rPr lang="en-US" sz="2000" dirty="0" err="1">
                <a:latin typeface="Arial Narrow" panose="020B0606020202030204" pitchFamily="34" charset="0"/>
              </a:rPr>
              <a:t>bzw</a:t>
            </a:r>
            <a:r>
              <a:rPr lang="en-US" sz="2000" dirty="0">
                <a:latin typeface="Arial Narrow" panose="020B0606020202030204" pitchFamily="34" charset="0"/>
              </a:rPr>
              <a:t>. </a:t>
            </a:r>
            <a:r>
              <a:rPr lang="en-US" sz="2000" dirty="0" err="1">
                <a:latin typeface="Arial Narrow" panose="020B0606020202030204" pitchFamily="34" charset="0"/>
              </a:rPr>
              <a:t>deren</a:t>
            </a:r>
            <a:r>
              <a:rPr lang="en-US" sz="2000" dirty="0">
                <a:latin typeface="Arial Narrow" panose="020B0606020202030204" pitchFamily="34" charset="0"/>
              </a:rPr>
              <a:t> </a:t>
            </a:r>
            <a:r>
              <a:rPr lang="en-US" sz="2000" dirty="0" err="1">
                <a:latin typeface="Arial Narrow" panose="020B0606020202030204" pitchFamily="34" charset="0"/>
              </a:rPr>
              <a:t>Vorgesetzte</a:t>
            </a:r>
            <a:r>
              <a:rPr lang="en-US" sz="2000" dirty="0">
                <a:latin typeface="Arial Narrow" panose="020B0606020202030204" pitchFamily="34" charset="0"/>
              </a:rPr>
              <a:t> </a:t>
            </a:r>
            <a:r>
              <a:rPr lang="en-US" sz="2000" dirty="0" err="1">
                <a:latin typeface="Arial Narrow" panose="020B0606020202030204" pitchFamily="34" charset="0"/>
              </a:rPr>
              <a:t>sind</a:t>
            </a:r>
            <a:r>
              <a:rPr lang="en-US" sz="2000" dirty="0">
                <a:latin typeface="Arial Narrow" panose="020B0606020202030204" pitchFamily="34" charset="0"/>
              </a:rPr>
              <a:t>.</a:t>
            </a:r>
          </a:p>
          <a:p>
            <a:pPr algn="ctr">
              <a:defRPr/>
            </a:pPr>
            <a:r>
              <a:rPr lang="en-US" sz="2000" dirty="0" err="1">
                <a:latin typeface="Arial Narrow" panose="020B0606020202030204" pitchFamily="34" charset="0"/>
              </a:rPr>
              <a:t>Fehlurteile</a:t>
            </a:r>
            <a:r>
              <a:rPr lang="en-US" sz="2000" dirty="0">
                <a:latin typeface="Arial Narrow" panose="020B0606020202030204" pitchFamily="34" charset="0"/>
              </a:rPr>
              <a:t> und </a:t>
            </a:r>
            <a:r>
              <a:rPr lang="en-US" sz="2000" dirty="0" err="1">
                <a:latin typeface="Arial Narrow" panose="020B0606020202030204" pitchFamily="34" charset="0"/>
              </a:rPr>
              <a:t>Vorurteile</a:t>
            </a:r>
            <a:r>
              <a:rPr lang="en-US" sz="2000" dirty="0">
                <a:latin typeface="Arial Narrow" panose="020B0606020202030204" pitchFamily="34" charset="0"/>
              </a:rPr>
              <a:t> </a:t>
            </a:r>
            <a:r>
              <a:rPr lang="en-US" sz="2000" dirty="0" err="1">
                <a:latin typeface="Arial Narrow" panose="020B0606020202030204" pitchFamily="34" charset="0"/>
              </a:rPr>
              <a:t>greifen</a:t>
            </a:r>
            <a:r>
              <a:rPr lang="en-US" sz="2000" dirty="0">
                <a:latin typeface="Arial Narrow" panose="020B0606020202030204" pitchFamily="34" charset="0"/>
              </a:rPr>
              <a:t> </a:t>
            </a:r>
            <a:r>
              <a:rPr lang="en-US" sz="2000" dirty="0" err="1">
                <a:latin typeface="Arial Narrow" panose="020B0606020202030204" pitchFamily="34" charset="0"/>
              </a:rPr>
              <a:t>ansonsten</a:t>
            </a:r>
            <a:r>
              <a:rPr lang="en-US" sz="2000" dirty="0">
                <a:latin typeface="Arial Narrow" panose="020B0606020202030204" pitchFamily="34" charset="0"/>
              </a:rPr>
              <a:t> fast </a:t>
            </a:r>
            <a:r>
              <a:rPr lang="en-US" sz="2000" dirty="0" err="1">
                <a:latin typeface="Arial Narrow" panose="020B0606020202030204" pitchFamily="34" charset="0"/>
              </a:rPr>
              <a:t>unweigerlich</a:t>
            </a:r>
            <a:r>
              <a:rPr lang="en-US" sz="2000" dirty="0">
                <a:latin typeface="Arial Narrow" panose="020B0606020202030204" pitchFamily="34" charset="0"/>
              </a:rPr>
              <a:t> um </a:t>
            </a:r>
            <a:r>
              <a:rPr lang="en-US" sz="2000" dirty="0" err="1">
                <a:latin typeface="Arial Narrow" panose="020B0606020202030204" pitchFamily="34" charset="0"/>
              </a:rPr>
              <a:t>sich</a:t>
            </a:r>
            <a:r>
              <a:rPr lang="en-US" sz="2000" dirty="0">
                <a:latin typeface="Arial Narrow" panose="020B0606020202030204" pitchFamily="34" charset="0"/>
              </a:rPr>
              <a:t>. Sie </a:t>
            </a:r>
            <a:r>
              <a:rPr lang="en-US" sz="2000" dirty="0" err="1">
                <a:latin typeface="Arial Narrow" panose="020B0606020202030204" pitchFamily="34" charset="0"/>
              </a:rPr>
              <a:t>sind</a:t>
            </a:r>
            <a:r>
              <a:rPr lang="en-US" sz="2000" dirty="0">
                <a:latin typeface="Arial Narrow" panose="020B0606020202030204" pitchFamily="34" charset="0"/>
              </a:rPr>
              <a:t> der </a:t>
            </a:r>
            <a:r>
              <a:rPr lang="en-US" sz="2000" dirty="0" err="1">
                <a:latin typeface="Arial Narrow" panose="020B0606020202030204" pitchFamily="34" charset="0"/>
              </a:rPr>
              <a:t>Nährboden</a:t>
            </a:r>
            <a:r>
              <a:rPr lang="en-US" sz="2000" dirty="0">
                <a:latin typeface="Arial Narrow" panose="020B0606020202030204" pitchFamily="34" charset="0"/>
              </a:rPr>
              <a:t> für </a:t>
            </a:r>
            <a:r>
              <a:rPr lang="en-US" sz="2000" dirty="0" err="1">
                <a:latin typeface="Arial Narrow" panose="020B0606020202030204" pitchFamily="34" charset="0"/>
              </a:rPr>
              <a:t>weitere</a:t>
            </a:r>
            <a:r>
              <a:rPr lang="en-US" sz="2000" dirty="0">
                <a:latin typeface="Arial Narrow" panose="020B0606020202030204" pitchFamily="34" charset="0"/>
              </a:rPr>
              <a:t> </a:t>
            </a:r>
            <a:r>
              <a:rPr lang="en-US" sz="2000" dirty="0" err="1">
                <a:latin typeface="Arial Narrow" panose="020B0606020202030204" pitchFamily="34" charset="0"/>
              </a:rPr>
              <a:t>Missverständnisse</a:t>
            </a:r>
            <a:r>
              <a:rPr lang="en-US" sz="2000" dirty="0">
                <a:latin typeface="Arial Narrow" panose="020B0606020202030204" pitchFamily="34" charset="0"/>
              </a:rPr>
              <a:t> und </a:t>
            </a:r>
            <a:r>
              <a:rPr lang="en-US" sz="2000" dirty="0" err="1">
                <a:latin typeface="Arial Narrow" panose="020B0606020202030204" pitchFamily="34" charset="0"/>
              </a:rPr>
              <a:t>damit</a:t>
            </a:r>
            <a:r>
              <a:rPr lang="en-US" sz="2000" dirty="0">
                <a:latin typeface="Arial Narrow" panose="020B0606020202030204" pitchFamily="34" charset="0"/>
              </a:rPr>
              <a:t> </a:t>
            </a:r>
            <a:r>
              <a:rPr lang="en-US" sz="2000" dirty="0" err="1">
                <a:latin typeface="Arial Narrow" panose="020B0606020202030204" pitchFamily="34" charset="0"/>
              </a:rPr>
              <a:t>eines</a:t>
            </a:r>
            <a:r>
              <a:rPr lang="en-US" sz="2000" dirty="0">
                <a:latin typeface="Arial Narrow" panose="020B0606020202030204" pitchFamily="34" charset="0"/>
              </a:rPr>
              <a:t> der </a:t>
            </a:r>
            <a:r>
              <a:rPr lang="en-US" sz="2000" dirty="0" err="1">
                <a:latin typeface="Arial Narrow" panose="020B0606020202030204" pitchFamily="34" charset="0"/>
              </a:rPr>
              <a:t>größten</a:t>
            </a:r>
            <a:r>
              <a:rPr lang="en-US" sz="2000" dirty="0">
                <a:latin typeface="Arial Narrow" panose="020B0606020202030204" pitchFamily="34" charset="0"/>
              </a:rPr>
              <a:t> </a:t>
            </a:r>
            <a:r>
              <a:rPr lang="en-US" sz="2000" dirty="0" err="1">
                <a:latin typeface="Arial Narrow" panose="020B0606020202030204" pitchFamily="34" charset="0"/>
              </a:rPr>
              <a:t>Hindernisse</a:t>
            </a:r>
            <a:r>
              <a:rPr lang="en-US" sz="2000" dirty="0">
                <a:latin typeface="Arial Narrow" panose="020B0606020202030204" pitchFamily="34" charset="0"/>
              </a:rPr>
              <a:t> für </a:t>
            </a:r>
            <a:r>
              <a:rPr lang="en-US" sz="2000" dirty="0" err="1">
                <a:latin typeface="Arial Narrow" panose="020B0606020202030204" pitchFamily="34" charset="0"/>
              </a:rPr>
              <a:t>eine</a:t>
            </a:r>
            <a:r>
              <a:rPr lang="en-US" sz="2000" dirty="0">
                <a:latin typeface="Arial Narrow" panose="020B0606020202030204" pitchFamily="34" charset="0"/>
              </a:rPr>
              <a:t> </a:t>
            </a:r>
            <a:r>
              <a:rPr lang="en-US" sz="2000" dirty="0" err="1">
                <a:latin typeface="Arial Narrow" panose="020B0606020202030204" pitchFamily="34" charset="0"/>
              </a:rPr>
              <a:t>funktionierende</a:t>
            </a:r>
            <a:r>
              <a:rPr lang="en-US" sz="2000" dirty="0">
                <a:latin typeface="Arial Narrow" panose="020B0606020202030204" pitchFamily="34" charset="0"/>
              </a:rPr>
              <a:t> und alle </a:t>
            </a:r>
            <a:r>
              <a:rPr lang="en-US" sz="2000" dirty="0" err="1">
                <a:latin typeface="Arial Narrow" panose="020B0606020202030204" pitchFamily="34" charset="0"/>
              </a:rPr>
              <a:t>Seite</a:t>
            </a:r>
            <a:r>
              <a:rPr lang="en-US" sz="2000" dirty="0">
                <a:latin typeface="Arial Narrow" panose="020B0606020202030204" pitchFamily="34" charset="0"/>
              </a:rPr>
              <a:t> </a:t>
            </a:r>
            <a:r>
              <a:rPr lang="en-US" sz="2000" dirty="0" err="1">
                <a:latin typeface="Arial Narrow" panose="020B0606020202030204" pitchFamily="34" charset="0"/>
              </a:rPr>
              <a:t>zufriedenstellende</a:t>
            </a:r>
            <a:r>
              <a:rPr lang="en-US" sz="2000" dirty="0">
                <a:latin typeface="Arial Narrow" panose="020B0606020202030204" pitchFamily="34" charset="0"/>
              </a:rPr>
              <a:t> </a:t>
            </a:r>
            <a:r>
              <a:rPr lang="en-US" sz="2000" dirty="0" err="1">
                <a:latin typeface="Arial Narrow" panose="020B0606020202030204" pitchFamily="34" charset="0"/>
              </a:rPr>
              <a:t>Kommunikation</a:t>
            </a:r>
            <a:r>
              <a:rPr lang="en-US" sz="2000" dirty="0">
                <a:latin typeface="Arial Narrow" panose="020B0606020202030204" pitchFamily="34" charset="0"/>
              </a:rPr>
              <a:t> und </a:t>
            </a:r>
            <a:r>
              <a:rPr lang="en-US" sz="2000" dirty="0" err="1">
                <a:latin typeface="Arial Narrow" panose="020B0606020202030204" pitchFamily="34" charset="0"/>
              </a:rPr>
              <a:t>Interaktion</a:t>
            </a:r>
            <a:r>
              <a:rPr lang="en-US" sz="2000" dirty="0">
                <a:latin typeface="Arial Narrow" panose="020B0606020202030204" pitchFamily="34" charset="0"/>
              </a:rPr>
              <a:t>.</a:t>
            </a:r>
          </a:p>
          <a:p>
            <a:pPr algn="ctr">
              <a:defRPr/>
            </a:pPr>
            <a:endParaRPr lang="en-US" sz="2000" dirty="0">
              <a:latin typeface="Arial Narrow" panose="020B0606020202030204" pitchFamily="34" charset="0"/>
            </a:endParaRPr>
          </a:p>
          <a:p>
            <a:pPr algn="ctr">
              <a:defRPr/>
            </a:pPr>
            <a:r>
              <a:rPr lang="en-US" sz="2000" dirty="0">
                <a:latin typeface="Arial Narrow" panose="020B0606020202030204" pitchFamily="34" charset="0"/>
              </a:rPr>
              <a:t>Eine </a:t>
            </a:r>
            <a:r>
              <a:rPr lang="en-US" sz="2000" dirty="0" err="1">
                <a:latin typeface="Arial Narrow" panose="020B0606020202030204" pitchFamily="34" charset="0"/>
              </a:rPr>
              <a:t>entsprechende</a:t>
            </a:r>
            <a:r>
              <a:rPr lang="en-US" sz="2000" dirty="0">
                <a:latin typeface="Arial Narrow" panose="020B0606020202030204" pitchFamily="34" charset="0"/>
              </a:rPr>
              <a:t> Mitarbeiter*</a:t>
            </a:r>
            <a:r>
              <a:rPr lang="en-US" sz="2000" dirty="0" err="1">
                <a:latin typeface="Arial Narrow" panose="020B0606020202030204" pitchFamily="34" charset="0"/>
              </a:rPr>
              <a:t>innen-Schulung</a:t>
            </a:r>
            <a:r>
              <a:rPr lang="en-US" sz="2000" dirty="0">
                <a:latin typeface="Arial Narrow" panose="020B0606020202030204" pitchFamily="34" charset="0"/>
              </a:rPr>
              <a:t> </a:t>
            </a:r>
            <a:r>
              <a:rPr lang="en-US" sz="2000" dirty="0" err="1">
                <a:latin typeface="Arial Narrow" panose="020B0606020202030204" pitchFamily="34" charset="0"/>
              </a:rPr>
              <a:t>ist</a:t>
            </a:r>
            <a:r>
              <a:rPr lang="en-US" sz="2000" dirty="0">
                <a:latin typeface="Arial Narrow" panose="020B0606020202030204" pitchFamily="34" charset="0"/>
              </a:rPr>
              <a:t> der </a:t>
            </a:r>
            <a:r>
              <a:rPr lang="en-US" sz="2000" dirty="0" err="1">
                <a:latin typeface="Arial Narrow" panose="020B0606020202030204" pitchFamily="34" charset="0"/>
              </a:rPr>
              <a:t>erste</a:t>
            </a:r>
            <a:r>
              <a:rPr lang="en-US" sz="2000" dirty="0">
                <a:latin typeface="Arial Narrow" panose="020B0606020202030204" pitchFamily="34" charset="0"/>
              </a:rPr>
              <a:t> Schritt </a:t>
            </a:r>
            <a:r>
              <a:rPr lang="en-US" sz="2000" dirty="0" err="1">
                <a:latin typeface="Arial Narrow" panose="020B0606020202030204" pitchFamily="34" charset="0"/>
              </a:rPr>
              <a:t>zur</a:t>
            </a:r>
            <a:r>
              <a:rPr lang="en-US" sz="2000" dirty="0">
                <a:latin typeface="Arial Narrow" panose="020B0606020202030204" pitchFamily="34" charset="0"/>
              </a:rPr>
              <a:t> </a:t>
            </a:r>
            <a:r>
              <a:rPr lang="en-US" sz="2000" dirty="0" err="1">
                <a:latin typeface="Arial Narrow" panose="020B0606020202030204" pitchFamily="34" charset="0"/>
              </a:rPr>
              <a:t>Verbesserung</a:t>
            </a:r>
            <a:r>
              <a:rPr lang="en-US" sz="2000" dirty="0">
                <a:latin typeface="Arial Narrow" panose="020B0606020202030204" pitchFamily="34" charset="0"/>
              </a:rPr>
              <a:t> der </a:t>
            </a:r>
            <a:r>
              <a:rPr lang="en-US" sz="2000" dirty="0" err="1">
                <a:latin typeface="Arial Narrow" panose="020B0606020202030204" pitchFamily="34" charset="0"/>
              </a:rPr>
              <a:t>Angebote</a:t>
            </a:r>
            <a:r>
              <a:rPr lang="en-US" sz="2000" dirty="0">
                <a:latin typeface="Arial Narrow" panose="020B0606020202030204" pitchFamily="34" charset="0"/>
              </a:rPr>
              <a:t>. </a:t>
            </a:r>
          </a:p>
          <a:p>
            <a:pPr algn="ctr">
              <a:defRPr/>
            </a:pPr>
            <a:r>
              <a:rPr lang="en-US" sz="2000" dirty="0">
                <a:latin typeface="Arial Narrow" panose="020B0606020202030204" pitchFamily="34" charset="0"/>
              </a:rPr>
              <a:t>Die </a:t>
            </a:r>
            <a:r>
              <a:rPr lang="en-US" sz="2000" dirty="0" err="1">
                <a:latin typeface="Arial Narrow" panose="020B0606020202030204" pitchFamily="34" charset="0"/>
              </a:rPr>
              <a:t>zentralen</a:t>
            </a:r>
            <a:r>
              <a:rPr lang="en-US" sz="2000" dirty="0">
                <a:latin typeface="Arial Narrow" panose="020B0606020202030204" pitchFamily="34" charset="0"/>
              </a:rPr>
              <a:t> </a:t>
            </a:r>
            <a:r>
              <a:rPr lang="en-US" sz="2000" dirty="0" err="1">
                <a:latin typeface="Arial Narrow" panose="020B0606020202030204" pitchFamily="34" charset="0"/>
              </a:rPr>
              <a:t>Inhalte</a:t>
            </a:r>
            <a:r>
              <a:rPr lang="en-US" sz="2000" dirty="0">
                <a:latin typeface="Arial Narrow" panose="020B0606020202030204" pitchFamily="34" charset="0"/>
              </a:rPr>
              <a:t> für </a:t>
            </a:r>
            <a:r>
              <a:rPr lang="en-US" sz="2000" dirty="0" err="1">
                <a:latin typeface="Arial Narrow" panose="020B0606020202030204" pitchFamily="34" charset="0"/>
              </a:rPr>
              <a:t>eine</a:t>
            </a:r>
            <a:r>
              <a:rPr lang="en-US" sz="2000" dirty="0">
                <a:latin typeface="Arial Narrow" panose="020B0606020202030204" pitchFamily="34" charset="0"/>
              </a:rPr>
              <a:t> </a:t>
            </a:r>
            <a:r>
              <a:rPr lang="en-US" sz="2000" dirty="0" err="1">
                <a:latin typeface="Arial Narrow" panose="020B0606020202030204" pitchFamily="34" charset="0"/>
              </a:rPr>
              <a:t>solchen</a:t>
            </a:r>
            <a:r>
              <a:rPr lang="en-US" sz="2000" dirty="0">
                <a:latin typeface="Arial Narrow" panose="020B0606020202030204" pitchFamily="34" charset="0"/>
              </a:rPr>
              <a:t> </a:t>
            </a:r>
            <a:r>
              <a:rPr lang="en-US" sz="2000" dirty="0" err="1">
                <a:latin typeface="Arial Narrow" panose="020B0606020202030204" pitchFamily="34" charset="0"/>
              </a:rPr>
              <a:t>Kurs</a:t>
            </a:r>
            <a:r>
              <a:rPr lang="en-US" sz="2000" dirty="0">
                <a:latin typeface="Arial Narrow" panose="020B0606020202030204" pitchFamily="34" charset="0"/>
              </a:rPr>
              <a:t> </a:t>
            </a:r>
            <a:r>
              <a:rPr lang="en-US" sz="2000" dirty="0" err="1">
                <a:latin typeface="Arial Narrow" panose="020B0606020202030204" pitchFamily="34" charset="0"/>
              </a:rPr>
              <a:t>wären</a:t>
            </a:r>
            <a:r>
              <a:rPr lang="en-US" sz="2000" dirty="0">
                <a:latin typeface="Arial Narrow" panose="020B0606020202030204" pitchFamily="34" charset="0"/>
              </a:rPr>
              <a:t> </a:t>
            </a:r>
            <a:r>
              <a:rPr lang="en-US" sz="2000" dirty="0" err="1">
                <a:latin typeface="Arial Narrow" panose="020B0606020202030204" pitchFamily="34" charset="0"/>
              </a:rPr>
              <a:t>u.a</a:t>
            </a:r>
            <a:r>
              <a:rPr lang="en-US" sz="2000" dirty="0">
                <a:latin typeface="Arial Narrow" panose="020B0606020202030204" pitchFamily="34" charset="0"/>
              </a:rPr>
              <a:t>:</a:t>
            </a:r>
          </a:p>
          <a:p>
            <a:pPr marL="342900" indent="-342900" algn="ctr">
              <a:buFont typeface="Arial" panose="020B0604020202020204" pitchFamily="34" charset="0"/>
              <a:buChar char="•"/>
              <a:defRPr/>
            </a:pPr>
            <a:r>
              <a:rPr lang="en-US" sz="2000" dirty="0">
                <a:latin typeface="Arial Narrow" panose="020B0606020202030204" pitchFamily="34" charset="0"/>
              </a:rPr>
              <a:t>die </a:t>
            </a:r>
            <a:r>
              <a:rPr lang="en-US" sz="2000" dirty="0" err="1">
                <a:latin typeface="Arial Narrow" panose="020B0606020202030204" pitchFamily="34" charset="0"/>
              </a:rPr>
              <a:t>Frage</a:t>
            </a:r>
            <a:r>
              <a:rPr lang="en-US" sz="2000" dirty="0">
                <a:latin typeface="Arial Narrow" panose="020B0606020202030204" pitchFamily="34" charset="0"/>
              </a:rPr>
              <a:t> </a:t>
            </a:r>
            <a:r>
              <a:rPr lang="en-US" sz="2000" dirty="0" err="1">
                <a:latin typeface="Arial Narrow" panose="020B0606020202030204" pitchFamily="34" charset="0"/>
              </a:rPr>
              <a:t>nach</a:t>
            </a:r>
            <a:r>
              <a:rPr lang="en-US" sz="2000" dirty="0">
                <a:latin typeface="Arial Narrow" panose="020B0606020202030204" pitchFamily="34" charset="0"/>
              </a:rPr>
              <a:t> der </a:t>
            </a:r>
            <a:r>
              <a:rPr lang="en-US" sz="2000" dirty="0" err="1">
                <a:latin typeface="Arial Narrow" panose="020B0606020202030204" pitchFamily="34" charset="0"/>
              </a:rPr>
              <a:t>Charakteristik</a:t>
            </a:r>
            <a:r>
              <a:rPr lang="en-US" sz="2000" dirty="0">
                <a:latin typeface="Arial Narrow" panose="020B0606020202030204" pitchFamily="34" charset="0"/>
              </a:rPr>
              <a:t> von </a:t>
            </a:r>
            <a:r>
              <a:rPr lang="en-US" sz="2000" dirty="0" err="1">
                <a:latin typeface="Arial Narrow" panose="020B0606020202030204" pitchFamily="34" charset="0"/>
              </a:rPr>
              <a:t>Autismus</a:t>
            </a:r>
            <a:r>
              <a:rPr lang="en-US" sz="2000" dirty="0">
                <a:latin typeface="Arial Narrow" panose="020B0606020202030204" pitchFamily="34" charset="0"/>
              </a:rPr>
              <a:t>-Spektrum-</a:t>
            </a:r>
            <a:r>
              <a:rPr lang="en-US" sz="2000" dirty="0" err="1">
                <a:latin typeface="Arial Narrow" panose="020B0606020202030204" pitchFamily="34" charset="0"/>
              </a:rPr>
              <a:t>Störungen</a:t>
            </a:r>
            <a:r>
              <a:rPr lang="en-US" sz="2000" dirty="0">
                <a:latin typeface="Arial Narrow" panose="020B0606020202030204" pitchFamily="34" charset="0"/>
              </a:rPr>
              <a:t> und auf welch </a:t>
            </a:r>
            <a:r>
              <a:rPr lang="en-US" sz="2000" dirty="0" err="1">
                <a:latin typeface="Arial Narrow" panose="020B0606020202030204" pitchFamily="34" charset="0"/>
              </a:rPr>
              <a:t>vielfältige</a:t>
            </a:r>
            <a:r>
              <a:rPr lang="en-US" sz="2000" dirty="0">
                <a:latin typeface="Arial Narrow" panose="020B0606020202030204" pitchFamily="34" charset="0"/>
              </a:rPr>
              <a:t> Weise </a:t>
            </a:r>
            <a:r>
              <a:rPr lang="en-US" sz="2000" dirty="0" err="1">
                <a:latin typeface="Arial Narrow" panose="020B0606020202030204" pitchFamily="34" charset="0"/>
              </a:rPr>
              <a:t>sie</a:t>
            </a:r>
            <a:r>
              <a:rPr lang="en-US" sz="2000" dirty="0">
                <a:latin typeface="Arial Narrow" panose="020B0606020202030204" pitchFamily="34" charset="0"/>
              </a:rPr>
              <a:t> </a:t>
            </a:r>
            <a:r>
              <a:rPr lang="en-US" sz="2000" dirty="0" err="1">
                <a:latin typeface="Arial Narrow" panose="020B0606020202030204" pitchFamily="34" charset="0"/>
              </a:rPr>
              <a:t>sich</a:t>
            </a:r>
            <a:r>
              <a:rPr lang="en-US" sz="2000" dirty="0">
                <a:latin typeface="Arial Narrow" panose="020B0606020202030204" pitchFamily="34" charset="0"/>
              </a:rPr>
              <a:t> </a:t>
            </a:r>
            <a:r>
              <a:rPr lang="en-US" sz="2000" dirty="0" err="1">
                <a:latin typeface="Arial Narrow" panose="020B0606020202030204" pitchFamily="34" charset="0"/>
              </a:rPr>
              <a:t>manifesteieren</a:t>
            </a:r>
            <a:r>
              <a:rPr lang="en-US" sz="2000" dirty="0">
                <a:latin typeface="Arial Narrow" panose="020B0606020202030204" pitchFamily="34" charset="0"/>
              </a:rPr>
              <a:t> (</a:t>
            </a:r>
            <a:r>
              <a:rPr lang="en-US" sz="2000" dirty="0" err="1">
                <a:latin typeface="Arial Narrow" panose="020B0606020202030204" pitchFamily="34" charset="0"/>
              </a:rPr>
              <a:t>können</a:t>
            </a:r>
            <a:r>
              <a:rPr lang="en-US" sz="2000" dirty="0">
                <a:latin typeface="Arial Narrow" panose="020B0606020202030204" pitchFamily="34" charset="0"/>
              </a:rPr>
              <a:t>)</a:t>
            </a:r>
          </a:p>
          <a:p>
            <a:pPr marL="342900" indent="-342900" algn="ctr">
              <a:buFont typeface="Arial" panose="020B0604020202020204" pitchFamily="34" charset="0"/>
              <a:buChar char="•"/>
              <a:defRPr/>
            </a:pPr>
            <a:r>
              <a:rPr lang="en-US" sz="2000" dirty="0" err="1">
                <a:latin typeface="Arial Narrow" panose="020B0606020202030204" pitchFamily="34" charset="0"/>
              </a:rPr>
              <a:t>terminologische</a:t>
            </a:r>
            <a:r>
              <a:rPr lang="en-US" sz="2000" dirty="0">
                <a:latin typeface="Arial Narrow" panose="020B0606020202030204" pitchFamily="34" charset="0"/>
              </a:rPr>
              <a:t> </a:t>
            </a:r>
            <a:r>
              <a:rPr lang="en-US" sz="2000" dirty="0" err="1">
                <a:latin typeface="Arial Narrow" panose="020B0606020202030204" pitchFamily="34" charset="0"/>
              </a:rPr>
              <a:t>Aspekte</a:t>
            </a:r>
            <a:r>
              <a:rPr lang="en-US" sz="2000" dirty="0">
                <a:latin typeface="Arial Narrow" panose="020B0606020202030204" pitchFamily="34" charset="0"/>
              </a:rPr>
              <a:t> </a:t>
            </a:r>
          </a:p>
          <a:p>
            <a:pPr marL="342900" indent="-342900" algn="ctr">
              <a:buFont typeface="Arial" panose="020B0604020202020204" pitchFamily="34" charset="0"/>
              <a:buChar char="•"/>
              <a:defRPr/>
            </a:pPr>
            <a:r>
              <a:rPr lang="en-US" sz="2000" dirty="0">
                <a:latin typeface="Arial Narrow" panose="020B0606020202030204" pitchFamily="34" charset="0"/>
              </a:rPr>
              <a:t>die </a:t>
            </a:r>
            <a:r>
              <a:rPr lang="en-US" sz="2000" dirty="0" err="1">
                <a:latin typeface="Arial Narrow" panose="020B0606020202030204" pitchFamily="34" charset="0"/>
              </a:rPr>
              <a:t>Frage</a:t>
            </a:r>
            <a:r>
              <a:rPr lang="en-US" sz="2000" dirty="0">
                <a:latin typeface="Arial Narrow" panose="020B0606020202030204" pitchFamily="34" charset="0"/>
              </a:rPr>
              <a:t> </a:t>
            </a:r>
            <a:r>
              <a:rPr lang="en-US" sz="2000" dirty="0" err="1">
                <a:latin typeface="Arial Narrow" panose="020B0606020202030204" pitchFamily="34" charset="0"/>
              </a:rPr>
              <a:t>nach</a:t>
            </a:r>
            <a:r>
              <a:rPr lang="en-US" sz="2000" dirty="0">
                <a:latin typeface="Arial Narrow" panose="020B0606020202030204" pitchFamily="34" charset="0"/>
              </a:rPr>
              <a:t> dem </a:t>
            </a:r>
            <a:r>
              <a:rPr lang="en-US" sz="2000" dirty="0" err="1">
                <a:latin typeface="Arial Narrow" panose="020B0606020202030204" pitchFamily="34" charset="0"/>
              </a:rPr>
              <a:t>Diskriminierungspotenzial</a:t>
            </a:r>
            <a:r>
              <a:rPr lang="en-US" sz="2000" dirty="0">
                <a:latin typeface="Arial Narrow" panose="020B0606020202030204" pitchFamily="34" charset="0"/>
              </a:rPr>
              <a:t> </a:t>
            </a:r>
            <a:r>
              <a:rPr lang="en-US" sz="2000" dirty="0" err="1">
                <a:latin typeface="Arial Narrow" panose="020B0606020202030204" pitchFamily="34" charset="0"/>
              </a:rPr>
              <a:t>allzu</a:t>
            </a:r>
            <a:r>
              <a:rPr lang="en-US" sz="2000" dirty="0">
                <a:latin typeface="Arial Narrow" panose="020B0606020202030204" pitchFamily="34" charset="0"/>
              </a:rPr>
              <a:t> </a:t>
            </a:r>
            <a:r>
              <a:rPr lang="en-US" sz="2000" dirty="0" err="1">
                <a:latin typeface="Arial Narrow" panose="020B0606020202030204" pitchFamily="34" charset="0"/>
              </a:rPr>
              <a:t>eindeutiger</a:t>
            </a:r>
            <a:r>
              <a:rPr lang="en-US" sz="2000" dirty="0">
                <a:latin typeface="Arial Narrow" panose="020B0606020202030204" pitchFamily="34" charset="0"/>
              </a:rPr>
              <a:t> </a:t>
            </a:r>
            <a:r>
              <a:rPr lang="en-US" sz="2000" dirty="0" err="1">
                <a:latin typeface="Arial Narrow" panose="020B0606020202030204" pitchFamily="34" charset="0"/>
              </a:rPr>
              <a:t>Bezeichungen</a:t>
            </a:r>
            <a:r>
              <a:rPr lang="en-US" sz="2000" dirty="0">
                <a:latin typeface="Arial Narrow" panose="020B0606020202030204" pitchFamily="34" charset="0"/>
              </a:rPr>
              <a:t> und Labels </a:t>
            </a:r>
            <a:r>
              <a:rPr lang="en-US" sz="2000" dirty="0" err="1">
                <a:latin typeface="Arial Narrow" panose="020B0606020202030204" pitchFamily="34" charset="0"/>
              </a:rPr>
              <a:t>usw</a:t>
            </a:r>
            <a:r>
              <a:rPr lang="en-US" sz="2000" dirty="0">
                <a:latin typeface="Arial Narrow" panose="020B0606020202030204" pitchFamily="34" charset="0"/>
              </a:rPr>
              <a:t>. </a:t>
            </a:r>
          </a:p>
          <a:p>
            <a:pPr marL="342900" indent="-342900" algn="ctr">
              <a:buFont typeface="Arial" panose="020B0604020202020204" pitchFamily="34" charset="0"/>
              <a:buChar char="•"/>
              <a:defRPr/>
            </a:pPr>
            <a:r>
              <a:rPr lang="en-US" sz="2000" dirty="0">
                <a:latin typeface="Arial Narrow" panose="020B0606020202030204" pitchFamily="34" charset="0"/>
              </a:rPr>
              <a:t>Die </a:t>
            </a:r>
            <a:r>
              <a:rPr lang="en-US" sz="2000" dirty="0" err="1">
                <a:latin typeface="Arial Narrow" panose="020B0606020202030204" pitchFamily="34" charset="0"/>
              </a:rPr>
              <a:t>Schaffung</a:t>
            </a:r>
            <a:r>
              <a:rPr lang="en-US" sz="2000" dirty="0">
                <a:latin typeface="Arial Narrow" panose="020B0606020202030204" pitchFamily="34" charset="0"/>
              </a:rPr>
              <a:t> </a:t>
            </a:r>
            <a:r>
              <a:rPr lang="en-US" sz="2000" dirty="0" err="1">
                <a:latin typeface="Arial Narrow" panose="020B0606020202030204" pitchFamily="34" charset="0"/>
              </a:rPr>
              <a:t>eines</a:t>
            </a:r>
            <a:r>
              <a:rPr lang="en-US" sz="2000" dirty="0">
                <a:latin typeface="Arial Narrow" panose="020B0606020202030204" pitchFamily="34" charset="0"/>
              </a:rPr>
              <a:t> </a:t>
            </a:r>
            <a:r>
              <a:rPr lang="en-US" sz="2000" dirty="0" err="1">
                <a:latin typeface="Arial Narrow" panose="020B0606020202030204" pitchFamily="34" charset="0"/>
              </a:rPr>
              <a:t>Grundverständnisses</a:t>
            </a:r>
            <a:r>
              <a:rPr lang="en-US" sz="2000" dirty="0">
                <a:latin typeface="Arial Narrow" panose="020B0606020202030204" pitchFamily="34" charset="0"/>
              </a:rPr>
              <a:t> für die Art und Weise, </a:t>
            </a:r>
            <a:r>
              <a:rPr lang="en-US" sz="2000" dirty="0" err="1">
                <a:latin typeface="Arial Narrow" panose="020B0606020202030204" pitchFamily="34" charset="0"/>
              </a:rPr>
              <a:t>wie</a:t>
            </a:r>
            <a:r>
              <a:rPr lang="en-US" sz="2000" dirty="0">
                <a:latin typeface="Arial Narrow" panose="020B0606020202030204" pitchFamily="34" charset="0"/>
              </a:rPr>
              <a:t> Menschen auf dem </a:t>
            </a:r>
            <a:r>
              <a:rPr lang="en-US" sz="2000" dirty="0" err="1">
                <a:latin typeface="Arial Narrow" panose="020B0606020202030204" pitchFamily="34" charset="0"/>
              </a:rPr>
              <a:t>Autismusspektrum</a:t>
            </a:r>
            <a:r>
              <a:rPr lang="en-US" sz="2000" dirty="0">
                <a:latin typeface="Arial Narrow" panose="020B0606020202030204" pitchFamily="34" charset="0"/>
              </a:rPr>
              <a:t> “</a:t>
            </a:r>
            <a:r>
              <a:rPr lang="en-US" sz="2000" dirty="0" err="1">
                <a:latin typeface="Arial Narrow" panose="020B0606020202030204" pitchFamily="34" charset="0"/>
              </a:rPr>
              <a:t>ticken</a:t>
            </a:r>
            <a:r>
              <a:rPr lang="en-US" sz="2000" dirty="0">
                <a:latin typeface="Arial Narrow" panose="020B0606020202030204" pitchFamily="34" charset="0"/>
              </a:rPr>
              <a:t>” und </a:t>
            </a:r>
            <a:r>
              <a:rPr lang="en-US" sz="2000" dirty="0" err="1">
                <a:latin typeface="Arial Narrow" panose="020B0606020202030204" pitchFamily="34" charset="0"/>
              </a:rPr>
              <a:t>worin</a:t>
            </a:r>
            <a:r>
              <a:rPr lang="en-US" sz="2000" dirty="0">
                <a:latin typeface="Arial Narrow" panose="020B0606020202030204" pitchFamily="34" charset="0"/>
              </a:rPr>
              <a:t> </a:t>
            </a:r>
            <a:r>
              <a:rPr lang="en-US" sz="2000" dirty="0" err="1">
                <a:latin typeface="Arial Narrow" panose="020B0606020202030204" pitchFamily="34" charset="0"/>
              </a:rPr>
              <a:t>sie</a:t>
            </a:r>
            <a:r>
              <a:rPr lang="en-US" sz="2000" dirty="0">
                <a:latin typeface="Arial Narrow" panose="020B0606020202030204" pitchFamily="34" charset="0"/>
              </a:rPr>
              <a:t> </a:t>
            </a:r>
            <a:r>
              <a:rPr lang="en-US" sz="2000" dirty="0" err="1">
                <a:latin typeface="Arial Narrow" panose="020B0606020202030204" pitchFamily="34" charset="0"/>
              </a:rPr>
              <a:t>darin</a:t>
            </a:r>
            <a:r>
              <a:rPr lang="en-US" sz="2000" dirty="0">
                <a:latin typeface="Arial Narrow" panose="020B0606020202030204" pitchFamily="34" charset="0"/>
              </a:rPr>
              <a:t> von </a:t>
            </a:r>
            <a:r>
              <a:rPr lang="en-US" sz="2000" dirty="0" err="1">
                <a:latin typeface="Arial Narrow" panose="020B0606020202030204" pitchFamily="34" charset="0"/>
              </a:rPr>
              <a:t>anderen</a:t>
            </a:r>
            <a:r>
              <a:rPr lang="en-US" sz="2000" dirty="0">
                <a:latin typeface="Arial Narrow" panose="020B0606020202030204" pitchFamily="34" charset="0"/>
              </a:rPr>
              <a:t> Menschen </a:t>
            </a:r>
            <a:r>
              <a:rPr lang="en-US" sz="2000" dirty="0" err="1">
                <a:latin typeface="Arial Narrow" panose="020B0606020202030204" pitchFamily="34" charset="0"/>
              </a:rPr>
              <a:t>abweichen</a:t>
            </a:r>
            <a:r>
              <a:rPr lang="en-US" sz="2000" dirty="0">
                <a:latin typeface="Arial Narrow" panose="020B0606020202030204" pitchFamily="34" charset="0"/>
              </a:rPr>
              <a:t> etc.</a:t>
            </a:r>
          </a:p>
          <a:p>
            <a:pPr marL="342900" indent="-342900" algn="ctr">
              <a:buFont typeface="Arial" panose="020B0604020202020204" pitchFamily="34" charset="0"/>
              <a:buChar char="•"/>
              <a:defRPr/>
            </a:pPr>
            <a:r>
              <a:rPr lang="en-US" sz="2000" dirty="0">
                <a:latin typeface="Arial Narrow" panose="020B0606020202030204" pitchFamily="34" charset="0"/>
              </a:rPr>
              <a:t>Die </a:t>
            </a:r>
            <a:r>
              <a:rPr lang="en-US" sz="2000" dirty="0" err="1">
                <a:latin typeface="Arial Narrow" panose="020B0606020202030204" pitchFamily="34" charset="0"/>
              </a:rPr>
              <a:t>Entwicklung</a:t>
            </a:r>
            <a:r>
              <a:rPr lang="en-US" sz="2000" dirty="0">
                <a:latin typeface="Arial Narrow" panose="020B0606020202030204" pitchFamily="34" charset="0"/>
              </a:rPr>
              <a:t> </a:t>
            </a:r>
            <a:r>
              <a:rPr lang="en-US" sz="2000" dirty="0" err="1">
                <a:latin typeface="Arial Narrow" panose="020B0606020202030204" pitchFamily="34" charset="0"/>
              </a:rPr>
              <a:t>angemessener</a:t>
            </a:r>
            <a:r>
              <a:rPr lang="en-US" sz="2000" dirty="0">
                <a:latin typeface="Arial Narrow" panose="020B0606020202030204" pitchFamily="34" charset="0"/>
              </a:rPr>
              <a:t> </a:t>
            </a:r>
            <a:r>
              <a:rPr lang="en-US" sz="2000" dirty="0" err="1">
                <a:latin typeface="Arial Narrow" panose="020B0606020202030204" pitchFamily="34" charset="0"/>
              </a:rPr>
              <a:t>Umgangsstrategien</a:t>
            </a:r>
            <a:endParaRPr lang="en-US" sz="2000" dirty="0">
              <a:latin typeface="Arial Narrow" panose="020B0606020202030204" pitchFamily="34" charset="0"/>
            </a:endParaRPr>
          </a:p>
        </p:txBody>
      </p:sp>
    </p:spTree>
    <p:extLst>
      <p:ext uri="{BB962C8B-B14F-4D97-AF65-F5344CB8AC3E}">
        <p14:creationId xmlns:p14="http://schemas.microsoft.com/office/powerpoint/2010/main" val="209016336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52</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3467471" cy="1009651"/>
          </a:xfrm>
          <a:prstGeom prst="rect">
            <a:avLst/>
          </a:prstGeom>
          <a:solidFill>
            <a:srgbClr val="DEEBF8"/>
          </a:solidFill>
          <a:ln>
            <a:noFill/>
          </a:ln>
        </p:spPr>
        <p:txBody>
          <a:bodyPr spcFirstLastPara="1" wrap="square" lIns="121900" tIns="60933" rIns="121900" bIns="60933" anchor="ctr" anchorCtr="0">
            <a:noAutofit/>
          </a:bodyPr>
          <a:lstStyle/>
          <a:p>
            <a:pPr defTabSz="514350">
              <a:lnSpc>
                <a:spcPct val="150000"/>
              </a:lnSpc>
            </a:pPr>
            <a:r>
              <a:rPr lang="en-US" sz="3600" b="1" dirty="0" err="1">
                <a:solidFill>
                  <a:prstClr val="black"/>
                </a:solidFill>
                <a:latin typeface="Arial Narrow" panose="020B0606020202030204" pitchFamily="34" charset="0"/>
              </a:rPr>
              <a:t>Erinnern</a:t>
            </a:r>
            <a:r>
              <a:rPr lang="en-US" sz="3600" b="1" dirty="0">
                <a:solidFill>
                  <a:prstClr val="black"/>
                </a:solidFill>
                <a:latin typeface="Arial Narrow" panose="020B0606020202030204" pitchFamily="34" charset="0"/>
              </a:rPr>
              <a:t> Sie </a:t>
            </a:r>
            <a:r>
              <a:rPr lang="en-US" sz="3600" b="1" dirty="0" err="1">
                <a:solidFill>
                  <a:prstClr val="black"/>
                </a:solidFill>
                <a:latin typeface="Arial Narrow" panose="020B0606020202030204" pitchFamily="34" charset="0"/>
              </a:rPr>
              <a:t>sich</a:t>
            </a:r>
            <a:endParaRPr lang="en-US" sz="3600" b="1" dirty="0">
              <a:solidFill>
                <a:prstClr val="black"/>
              </a:solidFill>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342900" indent="-342900" algn="just">
              <a:buFont typeface="Arial" panose="020B0604020202020204" pitchFamily="34" charset="0"/>
              <a:buChar char="•"/>
              <a:defRPr/>
            </a:pPr>
            <a:r>
              <a:rPr lang="en-US" sz="2400" dirty="0" err="1">
                <a:latin typeface="Arial Narrow" panose="020B0606020202030204" pitchFamily="34" charset="0"/>
              </a:rPr>
              <a:t>Vermeiden</a:t>
            </a:r>
            <a:r>
              <a:rPr lang="en-US" sz="2400" dirty="0">
                <a:latin typeface="Arial Narrow" panose="020B0606020202030204" pitchFamily="34" charset="0"/>
              </a:rPr>
              <a:t> </a:t>
            </a:r>
            <a:r>
              <a:rPr lang="en-US" sz="2400" dirty="0" err="1">
                <a:latin typeface="Arial Narrow" panose="020B0606020202030204" pitchFamily="34" charset="0"/>
              </a:rPr>
              <a:t>sie</a:t>
            </a:r>
            <a:r>
              <a:rPr lang="en-US" sz="2400" dirty="0">
                <a:latin typeface="Arial Narrow" panose="020B0606020202030204" pitchFamily="34" charset="0"/>
              </a:rPr>
              <a:t> </a:t>
            </a:r>
            <a:r>
              <a:rPr lang="en-US" sz="2400" dirty="0" err="1">
                <a:latin typeface="Arial Narrow" panose="020B0606020202030204" pitchFamily="34" charset="0"/>
              </a:rPr>
              <a:t>Sarkasmus</a:t>
            </a:r>
            <a:r>
              <a:rPr lang="en-US" sz="2400" dirty="0">
                <a:latin typeface="Arial Narrow" panose="020B0606020202030204" pitchFamily="34" charset="0"/>
              </a:rPr>
              <a:t>, </a:t>
            </a:r>
            <a:r>
              <a:rPr lang="en-US" sz="2400" dirty="0" err="1">
                <a:latin typeface="Arial Narrow" panose="020B0606020202030204" pitchFamily="34" charset="0"/>
              </a:rPr>
              <a:t>Ironie</a:t>
            </a:r>
            <a:r>
              <a:rPr lang="en-US" sz="2400" dirty="0">
                <a:latin typeface="Arial Narrow" panose="020B0606020202030204" pitchFamily="34" charset="0"/>
              </a:rPr>
              <a:t> und </a:t>
            </a:r>
            <a:r>
              <a:rPr lang="en-US" sz="2400" dirty="0" err="1">
                <a:latin typeface="Arial Narrow" panose="020B0606020202030204" pitchFamily="34" charset="0"/>
              </a:rPr>
              <a:t>Metaphern</a:t>
            </a:r>
            <a:endParaRPr lang="en-US" sz="2400" dirty="0">
              <a:latin typeface="Arial Narrow" panose="020B0606020202030204" pitchFamily="34" charset="0"/>
            </a:endParaRPr>
          </a:p>
          <a:p>
            <a:pPr marL="342900" indent="-342900" algn="just">
              <a:buFont typeface="Arial" panose="020B0604020202020204" pitchFamily="34" charset="0"/>
              <a:buChar char="•"/>
              <a:defRPr/>
            </a:pPr>
            <a:r>
              <a:rPr lang="en-US" sz="2400" dirty="0" err="1">
                <a:latin typeface="Arial Narrow" panose="020B0606020202030204" pitchFamily="34" charset="0"/>
              </a:rPr>
              <a:t>Nehmen</a:t>
            </a:r>
            <a:r>
              <a:rPr lang="en-US" sz="2400" dirty="0">
                <a:latin typeface="Arial Narrow" panose="020B0606020202030204" pitchFamily="34" charset="0"/>
              </a:rPr>
              <a:t> Sie </a:t>
            </a:r>
            <a:r>
              <a:rPr lang="en-US" sz="2400" dirty="0" err="1">
                <a:latin typeface="Arial Narrow" panose="020B0606020202030204" pitchFamily="34" charset="0"/>
              </a:rPr>
              <a:t>nicht</a:t>
            </a:r>
            <a:r>
              <a:rPr lang="en-US" sz="2400" dirty="0">
                <a:latin typeface="Arial Narrow" panose="020B0606020202030204" pitchFamily="34" charset="0"/>
              </a:rPr>
              <a:t> </a:t>
            </a:r>
            <a:r>
              <a:rPr lang="en-US" sz="2400" dirty="0" err="1">
                <a:latin typeface="Arial Narrow" panose="020B0606020202030204" pitchFamily="34" charset="0"/>
              </a:rPr>
              <a:t>einfach</a:t>
            </a:r>
            <a:r>
              <a:rPr lang="en-US" sz="2400" dirty="0">
                <a:latin typeface="Arial Narrow" panose="020B0606020202030204" pitchFamily="34" charset="0"/>
              </a:rPr>
              <a:t> </a:t>
            </a:r>
            <a:r>
              <a:rPr lang="en-US" sz="2400" dirty="0" err="1">
                <a:latin typeface="Arial Narrow" panose="020B0606020202030204" pitchFamily="34" charset="0"/>
              </a:rPr>
              <a:t>nur</a:t>
            </a:r>
            <a:r>
              <a:rPr lang="en-US" sz="2400" dirty="0">
                <a:latin typeface="Arial Narrow" panose="020B0606020202030204" pitchFamily="34" charset="0"/>
              </a:rPr>
              <a:t> an, </a:t>
            </a:r>
            <a:r>
              <a:rPr lang="en-US" sz="2400" dirty="0" err="1">
                <a:latin typeface="Arial Narrow" panose="020B0606020202030204" pitchFamily="34" charset="0"/>
              </a:rPr>
              <a:t>verstanden</a:t>
            </a:r>
            <a:r>
              <a:rPr lang="en-US" sz="2400" dirty="0">
                <a:latin typeface="Arial Narrow" panose="020B0606020202030204" pitchFamily="34" charset="0"/>
              </a:rPr>
              <a:t> </a:t>
            </a:r>
            <a:r>
              <a:rPr lang="en-US" sz="2400" dirty="0" err="1">
                <a:latin typeface="Arial Narrow" panose="020B0606020202030204" pitchFamily="34" charset="0"/>
              </a:rPr>
              <a:t>worden</a:t>
            </a:r>
            <a:r>
              <a:rPr lang="en-US" sz="2400" dirty="0">
                <a:latin typeface="Arial Narrow" panose="020B0606020202030204" pitchFamily="34" charset="0"/>
              </a:rPr>
              <a:t> </a:t>
            </a:r>
            <a:r>
              <a:rPr lang="en-US" sz="2400" dirty="0" err="1">
                <a:latin typeface="Arial Narrow" panose="020B0606020202030204" pitchFamily="34" charset="0"/>
              </a:rPr>
              <a:t>zu</a:t>
            </a:r>
            <a:r>
              <a:rPr lang="en-US" sz="2400" dirty="0">
                <a:latin typeface="Arial Narrow" panose="020B0606020202030204" pitchFamily="34" charset="0"/>
              </a:rPr>
              <a:t> sein; </a:t>
            </a:r>
            <a:r>
              <a:rPr lang="en-US" sz="2400" dirty="0" err="1">
                <a:latin typeface="Arial Narrow" panose="020B0606020202030204" pitchFamily="34" charset="0"/>
              </a:rPr>
              <a:t>überprüfen</a:t>
            </a:r>
            <a:r>
              <a:rPr lang="en-US" sz="2400" dirty="0">
                <a:latin typeface="Arial Narrow" panose="020B0606020202030204" pitchFamily="34" charset="0"/>
              </a:rPr>
              <a:t> Sie es.</a:t>
            </a:r>
          </a:p>
          <a:p>
            <a:pPr marL="342900" indent="-342900" algn="just">
              <a:buFont typeface="Arial" panose="020B0604020202020204" pitchFamily="34" charset="0"/>
              <a:buChar char="•"/>
              <a:defRPr/>
            </a:pPr>
            <a:r>
              <a:rPr lang="en-US" sz="2400" dirty="0" err="1">
                <a:latin typeface="Arial Narrow" panose="020B0606020202030204" pitchFamily="34" charset="0"/>
              </a:rPr>
              <a:t>Seien</a:t>
            </a:r>
            <a:r>
              <a:rPr lang="en-US" sz="2400" dirty="0">
                <a:latin typeface="Arial Narrow" panose="020B0606020202030204" pitchFamily="34" charset="0"/>
              </a:rPr>
              <a:t> Sie </a:t>
            </a:r>
            <a:r>
              <a:rPr lang="en-US" sz="2400" dirty="0" err="1">
                <a:latin typeface="Arial Narrow" panose="020B0606020202030204" pitchFamily="34" charset="0"/>
              </a:rPr>
              <a:t>nicht</a:t>
            </a:r>
            <a:r>
              <a:rPr lang="en-US" sz="2400" dirty="0">
                <a:latin typeface="Arial Narrow" panose="020B0606020202030204" pitchFamily="34" charset="0"/>
              </a:rPr>
              <a:t> </a:t>
            </a:r>
            <a:r>
              <a:rPr lang="en-US" sz="2400" dirty="0" err="1">
                <a:latin typeface="Arial Narrow" panose="020B0606020202030204" pitchFamily="34" charset="0"/>
              </a:rPr>
              <a:t>belehrend</a:t>
            </a:r>
            <a:r>
              <a:rPr lang="en-US" sz="2400" dirty="0">
                <a:latin typeface="Arial Narrow" panose="020B0606020202030204" pitchFamily="34" charset="0"/>
              </a:rPr>
              <a:t> und/</a:t>
            </a:r>
            <a:r>
              <a:rPr lang="en-US" sz="2400" dirty="0" err="1">
                <a:latin typeface="Arial Narrow" panose="020B0606020202030204" pitchFamily="34" charset="0"/>
              </a:rPr>
              <a:t>oder</a:t>
            </a:r>
            <a:r>
              <a:rPr lang="en-US" sz="2400" dirty="0">
                <a:latin typeface="Arial Narrow" panose="020B0606020202030204" pitchFamily="34" charset="0"/>
              </a:rPr>
              <a:t> </a:t>
            </a:r>
            <a:r>
              <a:rPr lang="en-US" sz="2400" dirty="0" err="1">
                <a:latin typeface="Arial Narrow" panose="020B0606020202030204" pitchFamily="34" charset="0"/>
              </a:rPr>
              <a:t>herablassend</a:t>
            </a:r>
            <a:r>
              <a:rPr lang="en-US" sz="2400" dirty="0">
                <a:latin typeface="Arial Narrow" panose="020B0606020202030204" pitchFamily="34" charset="0"/>
              </a:rPr>
              <a:t>: </a:t>
            </a:r>
            <a:r>
              <a:rPr lang="en-US" sz="2400" dirty="0" err="1">
                <a:latin typeface="Arial Narrow" panose="020B0606020202030204" pitchFamily="34" charset="0"/>
              </a:rPr>
              <a:t>autistisch</a:t>
            </a:r>
            <a:r>
              <a:rPr lang="en-US" sz="2400" dirty="0">
                <a:latin typeface="Arial Narrow" panose="020B0606020202030204" pitchFamily="34" charset="0"/>
              </a:rPr>
              <a:t> </a:t>
            </a:r>
            <a:r>
              <a:rPr lang="en-US" sz="2400" dirty="0" err="1">
                <a:latin typeface="Arial Narrow" panose="020B0606020202030204" pitchFamily="34" charset="0"/>
              </a:rPr>
              <a:t>zu</a:t>
            </a:r>
            <a:r>
              <a:rPr lang="en-US" sz="2400" dirty="0">
                <a:latin typeface="Arial Narrow" panose="020B0606020202030204" pitchFamily="34" charset="0"/>
              </a:rPr>
              <a:t> sein </a:t>
            </a:r>
            <a:r>
              <a:rPr lang="en-US" sz="2400" dirty="0" err="1">
                <a:latin typeface="Arial Narrow" panose="020B0606020202030204" pitchFamily="34" charset="0"/>
              </a:rPr>
              <a:t>bedeutet</a:t>
            </a:r>
            <a:r>
              <a:rPr lang="en-US" sz="2400" dirty="0">
                <a:latin typeface="Arial Narrow" panose="020B0606020202030204" pitchFamily="34" charset="0"/>
              </a:rPr>
              <a:t> </a:t>
            </a:r>
            <a:r>
              <a:rPr lang="en-US" sz="2400" dirty="0" err="1">
                <a:latin typeface="Arial Narrow" panose="020B0606020202030204" pitchFamily="34" charset="0"/>
              </a:rPr>
              <a:t>nicht</a:t>
            </a:r>
            <a:r>
              <a:rPr lang="en-US" sz="2400" dirty="0">
                <a:latin typeface="Arial Narrow" panose="020B0606020202030204" pitchFamily="34" charset="0"/>
              </a:rPr>
              <a:t>, </a:t>
            </a:r>
            <a:r>
              <a:rPr lang="en-US" sz="2400" dirty="0" err="1">
                <a:latin typeface="Arial Narrow" panose="020B0606020202030204" pitchFamily="34" charset="0"/>
              </a:rPr>
              <a:t>schwer</a:t>
            </a:r>
            <a:r>
              <a:rPr lang="en-US" sz="2400" dirty="0">
                <a:latin typeface="Arial Narrow" panose="020B0606020202030204" pitchFamily="34" charset="0"/>
              </a:rPr>
              <a:t> von </a:t>
            </a:r>
            <a:r>
              <a:rPr lang="en-US" sz="2400" dirty="0" err="1">
                <a:latin typeface="Arial Narrow" panose="020B0606020202030204" pitchFamily="34" charset="0"/>
              </a:rPr>
              <a:t>Begriff</a:t>
            </a:r>
            <a:r>
              <a:rPr lang="en-US" sz="2400" dirty="0">
                <a:latin typeface="Arial Narrow" panose="020B0606020202030204" pitchFamily="34" charset="0"/>
              </a:rPr>
              <a:t> </a:t>
            </a:r>
            <a:r>
              <a:rPr lang="en-US" sz="2400" dirty="0" err="1">
                <a:latin typeface="Arial Narrow" panose="020B0606020202030204" pitchFamily="34" charset="0"/>
              </a:rPr>
              <a:t>zu</a:t>
            </a:r>
            <a:r>
              <a:rPr lang="en-US" sz="2400" dirty="0">
                <a:latin typeface="Arial Narrow" panose="020B0606020202030204" pitchFamily="34" charset="0"/>
              </a:rPr>
              <a:t> sein.</a:t>
            </a:r>
          </a:p>
          <a:p>
            <a:pPr marL="342900" indent="-342900" algn="just">
              <a:buFont typeface="Arial" panose="020B0604020202020204" pitchFamily="34" charset="0"/>
              <a:buChar char="•"/>
              <a:defRPr/>
            </a:pPr>
            <a:r>
              <a:rPr lang="en-US" sz="2400" dirty="0" err="1">
                <a:latin typeface="Arial Narrow" panose="020B0606020202030204" pitchFamily="34" charset="0"/>
              </a:rPr>
              <a:t>Setzen</a:t>
            </a:r>
            <a:r>
              <a:rPr lang="en-US" sz="2400" dirty="0">
                <a:latin typeface="Arial Narrow" panose="020B0606020202030204" pitchFamily="34" charset="0"/>
              </a:rPr>
              <a:t> Sie auf die 6-Sekunden-Regel: Lassen Sie </a:t>
            </a:r>
            <a:r>
              <a:rPr lang="en-US" sz="2400" dirty="0" err="1">
                <a:latin typeface="Arial Narrow" panose="020B0606020202030204" pitchFamily="34" charset="0"/>
              </a:rPr>
              <a:t>Ihrem</a:t>
            </a:r>
            <a:r>
              <a:rPr lang="en-US" sz="2400" dirty="0">
                <a:latin typeface="Arial Narrow" panose="020B0606020202030204" pitchFamily="34" charset="0"/>
              </a:rPr>
              <a:t> </a:t>
            </a:r>
            <a:r>
              <a:rPr lang="en-US" sz="2400" dirty="0" err="1">
                <a:latin typeface="Arial Narrow" panose="020B0606020202030204" pitchFamily="34" charset="0"/>
              </a:rPr>
              <a:t>Gegenüber</a:t>
            </a:r>
            <a:r>
              <a:rPr lang="en-US" sz="2400" dirty="0">
                <a:latin typeface="Arial Narrow" panose="020B0606020202030204" pitchFamily="34" charset="0"/>
              </a:rPr>
              <a:t> 6 </a:t>
            </a:r>
            <a:r>
              <a:rPr lang="en-US" sz="2400" dirty="0" err="1">
                <a:latin typeface="Arial Narrow" panose="020B0606020202030204" pitchFamily="34" charset="0"/>
              </a:rPr>
              <a:t>Sekunden</a:t>
            </a:r>
            <a:r>
              <a:rPr lang="en-US" sz="2400" dirty="0">
                <a:latin typeface="Arial Narrow" panose="020B0606020202030204" pitchFamily="34" charset="0"/>
              </a:rPr>
              <a:t> Zeit, um auf </a:t>
            </a:r>
            <a:r>
              <a:rPr lang="en-US" sz="2400" dirty="0" err="1">
                <a:latin typeface="Arial Narrow" panose="020B0606020202030204" pitchFamily="34" charset="0"/>
              </a:rPr>
              <a:t>eine</a:t>
            </a:r>
            <a:r>
              <a:rPr lang="en-US" sz="2400" dirty="0">
                <a:latin typeface="Arial Narrow" panose="020B0606020202030204" pitchFamily="34" charset="0"/>
              </a:rPr>
              <a:t> </a:t>
            </a:r>
            <a:r>
              <a:rPr lang="en-US" sz="2400" dirty="0" err="1">
                <a:latin typeface="Arial Narrow" panose="020B0606020202030204" pitchFamily="34" charset="0"/>
              </a:rPr>
              <a:t>Frage</a:t>
            </a:r>
            <a:r>
              <a:rPr lang="en-US" sz="2400" dirty="0">
                <a:latin typeface="Arial Narrow" panose="020B0606020202030204" pitchFamily="34" charset="0"/>
              </a:rPr>
              <a:t> </a:t>
            </a:r>
            <a:r>
              <a:rPr lang="en-US" sz="2400" dirty="0" err="1">
                <a:latin typeface="Arial Narrow" panose="020B0606020202030204" pitchFamily="34" charset="0"/>
              </a:rPr>
              <a:t>Ihrerseits</a:t>
            </a:r>
            <a:r>
              <a:rPr lang="en-US" sz="2400" dirty="0">
                <a:latin typeface="Arial Narrow" panose="020B0606020202030204" pitchFamily="34" charset="0"/>
              </a:rPr>
              <a:t> </a:t>
            </a:r>
            <a:r>
              <a:rPr lang="en-US" sz="2400" dirty="0" err="1">
                <a:latin typeface="Arial Narrow" panose="020B0606020202030204" pitchFamily="34" charset="0"/>
              </a:rPr>
              <a:t>zu</a:t>
            </a:r>
            <a:r>
              <a:rPr lang="en-US" sz="2400" dirty="0">
                <a:latin typeface="Arial Narrow" panose="020B0606020202030204" pitchFamily="34" charset="0"/>
              </a:rPr>
              <a:t> </a:t>
            </a:r>
            <a:r>
              <a:rPr lang="en-US" sz="2400" dirty="0" err="1">
                <a:latin typeface="Arial Narrow" panose="020B0606020202030204" pitchFamily="34" charset="0"/>
              </a:rPr>
              <a:t>reagieren</a:t>
            </a:r>
            <a:r>
              <a:rPr lang="en-US" sz="2400" dirty="0">
                <a:latin typeface="Arial Narrow" panose="020B0606020202030204" pitchFamily="34" charset="0"/>
              </a:rPr>
              <a:t>. In </a:t>
            </a:r>
            <a:r>
              <a:rPr lang="en-US" sz="2400" dirty="0" err="1">
                <a:latin typeface="Arial Narrow" panose="020B0606020202030204" pitchFamily="34" charset="0"/>
              </a:rPr>
              <a:t>einigen</a:t>
            </a:r>
            <a:r>
              <a:rPr lang="en-US" sz="2400" dirty="0">
                <a:latin typeface="Arial Narrow" panose="020B0606020202030204" pitchFamily="34" charset="0"/>
              </a:rPr>
              <a:t> </a:t>
            </a:r>
            <a:r>
              <a:rPr lang="en-US" sz="2400" dirty="0" err="1">
                <a:latin typeface="Arial Narrow" panose="020B0606020202030204" pitchFamily="34" charset="0"/>
              </a:rPr>
              <a:t>Fällen</a:t>
            </a:r>
            <a:r>
              <a:rPr lang="en-US" sz="2400" dirty="0">
                <a:latin typeface="Arial Narrow" panose="020B0606020202030204" pitchFamily="34" charset="0"/>
              </a:rPr>
              <a:t> </a:t>
            </a:r>
            <a:r>
              <a:rPr lang="en-US" sz="2400" dirty="0" err="1">
                <a:latin typeface="Arial Narrow" panose="020B0606020202030204" pitchFamily="34" charset="0"/>
              </a:rPr>
              <a:t>ist</a:t>
            </a:r>
            <a:r>
              <a:rPr lang="en-US" sz="2400" dirty="0">
                <a:latin typeface="Arial Narrow" panose="020B0606020202030204" pitchFamily="34" charset="0"/>
              </a:rPr>
              <a:t> das </a:t>
            </a:r>
            <a:r>
              <a:rPr lang="en-US" sz="2400" dirty="0" err="1">
                <a:latin typeface="Arial Narrow" panose="020B0606020202030204" pitchFamily="34" charset="0"/>
              </a:rPr>
              <a:t>genau</a:t>
            </a:r>
            <a:r>
              <a:rPr lang="en-US" sz="2400" dirty="0">
                <a:latin typeface="Arial Narrow" panose="020B0606020202030204" pitchFamily="34" charset="0"/>
              </a:rPr>
              <a:t> die </a:t>
            </a:r>
            <a:r>
              <a:rPr lang="en-US" sz="2400" dirty="0" err="1">
                <a:latin typeface="Arial Narrow" panose="020B0606020202030204" pitchFamily="34" charset="0"/>
              </a:rPr>
              <a:t>Spanne</a:t>
            </a:r>
            <a:r>
              <a:rPr lang="en-US" sz="2400" dirty="0">
                <a:latin typeface="Arial Narrow" panose="020B0606020202030204" pitchFamily="34" charset="0"/>
              </a:rPr>
              <a:t>, die es </a:t>
            </a:r>
            <a:r>
              <a:rPr lang="en-US" sz="2400" dirty="0" err="1">
                <a:latin typeface="Arial Narrow" panose="020B0606020202030204" pitchFamily="34" charset="0"/>
              </a:rPr>
              <a:t>braucht</a:t>
            </a:r>
            <a:endParaRPr lang="en-US" sz="2400" dirty="0">
              <a:latin typeface="Arial Narrow" panose="020B0606020202030204" pitchFamily="34" charset="0"/>
            </a:endParaRPr>
          </a:p>
          <a:p>
            <a:pPr marL="342900" indent="-342900" algn="just">
              <a:buFont typeface="Arial" panose="020B0604020202020204" pitchFamily="34" charset="0"/>
              <a:buChar char="•"/>
              <a:defRPr/>
            </a:pPr>
            <a:r>
              <a:rPr lang="en-US" sz="2400" dirty="0" err="1">
                <a:latin typeface="Arial Narrow" panose="020B0606020202030204" pitchFamily="34" charset="0"/>
              </a:rPr>
              <a:t>Stellen</a:t>
            </a:r>
            <a:r>
              <a:rPr lang="en-US" sz="2400" dirty="0">
                <a:latin typeface="Arial Narrow" panose="020B0606020202030204" pitchFamily="34" charset="0"/>
              </a:rPr>
              <a:t> </a:t>
            </a:r>
            <a:r>
              <a:rPr lang="en-US" sz="2400" dirty="0" err="1">
                <a:latin typeface="Arial Narrow" panose="020B0606020202030204" pitchFamily="34" charset="0"/>
              </a:rPr>
              <a:t>sie</a:t>
            </a:r>
            <a:r>
              <a:rPr lang="en-US" sz="2400" dirty="0">
                <a:latin typeface="Arial Narrow" panose="020B0606020202030204" pitchFamily="34" charset="0"/>
              </a:rPr>
              <a:t> </a:t>
            </a:r>
            <a:r>
              <a:rPr lang="en-US" sz="2400" dirty="0" err="1">
                <a:latin typeface="Arial Narrow" panose="020B0606020202030204" pitchFamily="34" charset="0"/>
              </a:rPr>
              <a:t>einfache</a:t>
            </a:r>
            <a:r>
              <a:rPr lang="en-US" sz="2400" dirty="0">
                <a:latin typeface="Arial Narrow" panose="020B0606020202030204" pitchFamily="34" charset="0"/>
              </a:rPr>
              <a:t> </a:t>
            </a:r>
            <a:r>
              <a:rPr lang="en-US" sz="2400" dirty="0" err="1">
                <a:latin typeface="Arial Narrow" panose="020B0606020202030204" pitchFamily="34" charset="0"/>
              </a:rPr>
              <a:t>Fragen</a:t>
            </a:r>
            <a:r>
              <a:rPr lang="en-US" sz="2400" dirty="0">
                <a:latin typeface="Arial Narrow" panose="020B0606020202030204" pitchFamily="34" charset="0"/>
              </a:rPr>
              <a:t>, </a:t>
            </a:r>
            <a:r>
              <a:rPr lang="en-US" sz="2400" dirty="0" err="1">
                <a:latin typeface="Arial Narrow" panose="020B0606020202030204" pitchFamily="34" charset="0"/>
              </a:rPr>
              <a:t>vermeiden</a:t>
            </a:r>
            <a:r>
              <a:rPr lang="en-US" sz="2400" dirty="0">
                <a:latin typeface="Arial Narrow" panose="020B0606020202030204" pitchFamily="34" charset="0"/>
              </a:rPr>
              <a:t> </a:t>
            </a:r>
            <a:r>
              <a:rPr lang="en-US" sz="2400" dirty="0" err="1">
                <a:latin typeface="Arial Narrow" panose="020B0606020202030204" pitchFamily="34" charset="0"/>
              </a:rPr>
              <a:t>sie</a:t>
            </a:r>
            <a:r>
              <a:rPr lang="en-US" sz="2400" dirty="0">
                <a:latin typeface="Arial Narrow" panose="020B0606020202030204" pitchFamily="34" charset="0"/>
              </a:rPr>
              <a:t> </a:t>
            </a:r>
            <a:r>
              <a:rPr lang="en-US" sz="2400" dirty="0" err="1">
                <a:latin typeface="Arial Narrow" panose="020B0606020202030204" pitchFamily="34" charset="0"/>
              </a:rPr>
              <a:t>offene</a:t>
            </a:r>
            <a:r>
              <a:rPr lang="en-US" sz="2400" dirty="0">
                <a:latin typeface="Arial Narrow" panose="020B0606020202030204" pitchFamily="34" charset="0"/>
              </a:rPr>
              <a:t> </a:t>
            </a:r>
            <a:r>
              <a:rPr lang="en-US" sz="2400" dirty="0" err="1">
                <a:latin typeface="Arial Narrow" panose="020B0606020202030204" pitchFamily="34" charset="0"/>
              </a:rPr>
              <a:t>Fragestellungen</a:t>
            </a:r>
            <a:endParaRPr lang="en-US" sz="2400" dirty="0">
              <a:latin typeface="Arial Narrow" panose="020B0606020202030204" pitchFamily="34" charset="0"/>
            </a:endParaRPr>
          </a:p>
          <a:p>
            <a:pPr marL="342900" indent="-342900" algn="just">
              <a:buFont typeface="Arial" panose="020B0604020202020204" pitchFamily="34" charset="0"/>
              <a:buChar char="•"/>
              <a:defRPr/>
            </a:pPr>
            <a:r>
              <a:rPr lang="en-US" sz="2400" dirty="0">
                <a:latin typeface="Arial Narrow" panose="020B0606020202030204" pitchFamily="34" charset="0"/>
              </a:rPr>
              <a:t>Lassen Sie dem </a:t>
            </a:r>
            <a:r>
              <a:rPr lang="en-US" sz="2400" dirty="0" err="1">
                <a:latin typeface="Arial Narrow" panose="020B0606020202030204" pitchFamily="34" charset="0"/>
              </a:rPr>
              <a:t>Gegenüber</a:t>
            </a:r>
            <a:r>
              <a:rPr lang="en-US" sz="2400" dirty="0">
                <a:latin typeface="Arial Narrow" panose="020B0606020202030204" pitchFamily="34" charset="0"/>
              </a:rPr>
              <a:t> Zeit, </a:t>
            </a:r>
            <a:r>
              <a:rPr lang="en-US" sz="2400" dirty="0" err="1">
                <a:latin typeface="Arial Narrow" panose="020B0606020202030204" pitchFamily="34" charset="0"/>
              </a:rPr>
              <a:t>Ihre</a:t>
            </a:r>
            <a:r>
              <a:rPr lang="en-US" sz="2400" dirty="0">
                <a:latin typeface="Arial Narrow" panose="020B0606020202030204" pitchFamily="34" charset="0"/>
              </a:rPr>
              <a:t> </a:t>
            </a:r>
            <a:r>
              <a:rPr lang="en-US" sz="2400" dirty="0" err="1">
                <a:latin typeface="Arial Narrow" panose="020B0606020202030204" pitchFamily="34" charset="0"/>
              </a:rPr>
              <a:t>Frage</a:t>
            </a:r>
            <a:r>
              <a:rPr lang="en-US" sz="2400" dirty="0">
                <a:latin typeface="Arial Narrow" panose="020B0606020202030204" pitchFamily="34" charset="0"/>
              </a:rPr>
              <a:t> </a:t>
            </a:r>
            <a:r>
              <a:rPr lang="en-US" sz="2400" dirty="0" err="1">
                <a:latin typeface="Arial Narrow" panose="020B0606020202030204" pitchFamily="34" charset="0"/>
              </a:rPr>
              <a:t>wirken</a:t>
            </a:r>
            <a:r>
              <a:rPr lang="en-US" sz="2400" dirty="0">
                <a:latin typeface="Arial Narrow" panose="020B0606020202030204" pitchFamily="34" charset="0"/>
              </a:rPr>
              <a:t> </a:t>
            </a:r>
            <a:r>
              <a:rPr lang="en-US" sz="2400" dirty="0" err="1">
                <a:latin typeface="Arial Narrow" panose="020B0606020202030204" pitchFamily="34" charset="0"/>
              </a:rPr>
              <a:t>zu</a:t>
            </a:r>
            <a:r>
              <a:rPr lang="en-US" sz="2400" dirty="0">
                <a:latin typeface="Arial Narrow" panose="020B0606020202030204" pitchFamily="34" charset="0"/>
              </a:rPr>
              <a:t> </a:t>
            </a:r>
            <a:r>
              <a:rPr lang="en-US" sz="2400" dirty="0" err="1">
                <a:latin typeface="Arial Narrow" panose="020B0606020202030204" pitchFamily="34" charset="0"/>
              </a:rPr>
              <a:t>lassen</a:t>
            </a:r>
            <a:r>
              <a:rPr lang="en-US" sz="2400" dirty="0">
                <a:latin typeface="Arial Narrow" panose="020B0606020202030204" pitchFamily="34" charset="0"/>
              </a:rPr>
              <a:t>. </a:t>
            </a:r>
            <a:r>
              <a:rPr lang="en-US" sz="2400" dirty="0" err="1">
                <a:latin typeface="Arial Narrow" panose="020B0606020202030204" pitchFamily="34" charset="0"/>
              </a:rPr>
              <a:t>Stellen</a:t>
            </a:r>
            <a:r>
              <a:rPr lang="en-US" sz="2400" dirty="0">
                <a:latin typeface="Arial Narrow" panose="020B0606020202030204" pitchFamily="34" charset="0"/>
              </a:rPr>
              <a:t> Sie die </a:t>
            </a:r>
            <a:r>
              <a:rPr lang="en-US" sz="2400" dirty="0" err="1">
                <a:latin typeface="Arial Narrow" panose="020B0606020202030204" pitchFamily="34" charset="0"/>
              </a:rPr>
              <a:t>gleiche</a:t>
            </a:r>
            <a:r>
              <a:rPr lang="en-US" sz="2400" dirty="0">
                <a:latin typeface="Arial Narrow" panose="020B0606020202030204" pitchFamily="34" charset="0"/>
              </a:rPr>
              <a:t> </a:t>
            </a:r>
            <a:r>
              <a:rPr lang="en-US" sz="2400" dirty="0" err="1">
                <a:latin typeface="Arial Narrow" panose="020B0606020202030204" pitchFamily="34" charset="0"/>
              </a:rPr>
              <a:t>Frage</a:t>
            </a:r>
            <a:r>
              <a:rPr lang="en-US" sz="2400" dirty="0">
                <a:latin typeface="Arial Narrow" panose="020B0606020202030204" pitchFamily="34" charset="0"/>
              </a:rPr>
              <a:t> </a:t>
            </a:r>
            <a:r>
              <a:rPr lang="en-US" sz="2400" dirty="0" err="1">
                <a:latin typeface="Arial Narrow" panose="020B0606020202030204" pitchFamily="34" charset="0"/>
              </a:rPr>
              <a:t>nicht</a:t>
            </a:r>
            <a:r>
              <a:rPr lang="en-US" sz="2400" dirty="0">
                <a:latin typeface="Arial Narrow" panose="020B0606020202030204" pitchFamily="34" charset="0"/>
              </a:rPr>
              <a:t> </a:t>
            </a:r>
            <a:r>
              <a:rPr lang="en-US" sz="2400" dirty="0" err="1">
                <a:latin typeface="Arial Narrow" panose="020B0606020202030204" pitchFamily="34" charset="0"/>
              </a:rPr>
              <a:t>noch</a:t>
            </a:r>
            <a:r>
              <a:rPr lang="en-US" sz="2400" dirty="0">
                <a:latin typeface="Arial Narrow" panose="020B0606020202030204" pitchFamily="34" charset="0"/>
              </a:rPr>
              <a:t> </a:t>
            </a:r>
            <a:r>
              <a:rPr lang="en-US" sz="2400" dirty="0" err="1">
                <a:latin typeface="Arial Narrow" panose="020B0606020202030204" pitchFamily="34" charset="0"/>
              </a:rPr>
              <a:t>einmal</a:t>
            </a:r>
            <a:r>
              <a:rPr lang="en-US" sz="2400" dirty="0">
                <a:latin typeface="Arial Narrow" panose="020B0606020202030204" pitchFamily="34" charset="0"/>
              </a:rPr>
              <a:t> in </a:t>
            </a:r>
            <a:r>
              <a:rPr lang="en-US" sz="2400" dirty="0" err="1">
                <a:latin typeface="Arial Narrow" panose="020B0606020202030204" pitchFamily="34" charset="0"/>
              </a:rPr>
              <a:t>anderen</a:t>
            </a:r>
            <a:r>
              <a:rPr lang="en-US" sz="2400" dirty="0">
                <a:latin typeface="Arial Narrow" panose="020B0606020202030204" pitchFamily="34" charset="0"/>
              </a:rPr>
              <a:t> </a:t>
            </a:r>
            <a:r>
              <a:rPr lang="en-US" sz="2400" dirty="0" err="1">
                <a:latin typeface="Arial Narrow" panose="020B0606020202030204" pitchFamily="34" charset="0"/>
              </a:rPr>
              <a:t>Worten</a:t>
            </a:r>
            <a:r>
              <a:rPr lang="en-US" sz="2400" dirty="0">
                <a:latin typeface="Arial Narrow" panose="020B0606020202030204" pitchFamily="34" charset="0"/>
              </a:rPr>
              <a:t>. Der </a:t>
            </a:r>
            <a:r>
              <a:rPr lang="en-US" sz="2400" dirty="0" err="1">
                <a:latin typeface="Arial Narrow" panose="020B0606020202030204" pitchFamily="34" charset="0"/>
              </a:rPr>
              <a:t>Verarbeitungsprozess</a:t>
            </a:r>
            <a:r>
              <a:rPr lang="en-US" sz="2400" dirty="0">
                <a:latin typeface="Arial Narrow" panose="020B0606020202030204" pitchFamily="34" charset="0"/>
              </a:rPr>
              <a:t> </a:t>
            </a:r>
            <a:r>
              <a:rPr lang="en-US" sz="2400" dirty="0" err="1">
                <a:latin typeface="Arial Narrow" panose="020B0606020202030204" pitchFamily="34" charset="0"/>
              </a:rPr>
              <a:t>begänne</a:t>
            </a:r>
            <a:r>
              <a:rPr lang="en-US" sz="2400" dirty="0">
                <a:latin typeface="Arial Narrow" panose="020B0606020202030204" pitchFamily="34" charset="0"/>
              </a:rPr>
              <a:t> </a:t>
            </a:r>
            <a:r>
              <a:rPr lang="en-US" sz="2400" dirty="0" err="1">
                <a:latin typeface="Arial Narrow" panose="020B0606020202030204" pitchFamily="34" charset="0"/>
              </a:rPr>
              <a:t>unter</a:t>
            </a:r>
            <a:r>
              <a:rPr lang="en-US" sz="2400" dirty="0">
                <a:latin typeface="Arial Narrow" panose="020B0606020202030204" pitchFamily="34" charset="0"/>
              </a:rPr>
              <a:t> </a:t>
            </a:r>
            <a:r>
              <a:rPr lang="en-US" sz="2400" dirty="0" err="1">
                <a:latin typeface="Arial Narrow" panose="020B0606020202030204" pitchFamily="34" charset="0"/>
              </a:rPr>
              <a:t>dieser</a:t>
            </a:r>
            <a:r>
              <a:rPr lang="en-US" sz="2400" dirty="0">
                <a:latin typeface="Arial Narrow" panose="020B0606020202030204" pitchFamily="34" charset="0"/>
              </a:rPr>
              <a:t> </a:t>
            </a:r>
            <a:r>
              <a:rPr lang="en-US" sz="2400" dirty="0" err="1">
                <a:latin typeface="Arial Narrow" panose="020B0606020202030204" pitchFamily="34" charset="0"/>
              </a:rPr>
              <a:t>Voraussetzung</a:t>
            </a:r>
            <a:r>
              <a:rPr lang="en-US" sz="2400" dirty="0">
                <a:latin typeface="Arial Narrow" panose="020B0606020202030204" pitchFamily="34" charset="0"/>
              </a:rPr>
              <a:t> </a:t>
            </a:r>
            <a:r>
              <a:rPr lang="en-US" sz="2400" dirty="0" err="1">
                <a:latin typeface="Arial Narrow" panose="020B0606020202030204" pitchFamily="34" charset="0"/>
              </a:rPr>
              <a:t>gewissermaßen</a:t>
            </a:r>
            <a:r>
              <a:rPr lang="en-US" sz="2400" dirty="0">
                <a:latin typeface="Arial Narrow" panose="020B0606020202030204" pitchFamily="34" charset="0"/>
              </a:rPr>
              <a:t> von </a:t>
            </a:r>
            <a:r>
              <a:rPr lang="en-US" sz="2400" dirty="0" err="1">
                <a:latin typeface="Arial Narrow" panose="020B0606020202030204" pitchFamily="34" charset="0"/>
              </a:rPr>
              <a:t>vorn</a:t>
            </a:r>
            <a:r>
              <a:rPr lang="en-US" sz="2400" dirty="0">
                <a:latin typeface="Arial Narrow" panose="020B0606020202030204" pitchFamily="34" charset="0"/>
              </a:rPr>
              <a:t>.</a:t>
            </a:r>
          </a:p>
        </p:txBody>
      </p:sp>
    </p:spTree>
    <p:extLst>
      <p:ext uri="{BB962C8B-B14F-4D97-AF65-F5344CB8AC3E}">
        <p14:creationId xmlns:p14="http://schemas.microsoft.com/office/powerpoint/2010/main" val="370883530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53</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defRPr/>
            </a:pPr>
            <a:r>
              <a:rPr lang="en-US" sz="2400" dirty="0">
                <a:latin typeface="Arial Narrow" panose="020B0606020202030204" pitchFamily="34" charset="0"/>
              </a:rPr>
              <a:t>Die </a:t>
            </a:r>
            <a:r>
              <a:rPr lang="en-US" sz="2400" dirty="0" err="1">
                <a:latin typeface="Arial Narrow" panose="020B0606020202030204" pitchFamily="34" charset="0"/>
              </a:rPr>
              <a:t>Britische</a:t>
            </a:r>
            <a:r>
              <a:rPr lang="en-US" sz="2400" dirty="0">
                <a:latin typeface="Arial Narrow" panose="020B0606020202030204" pitchFamily="34" charset="0"/>
              </a:rPr>
              <a:t> </a:t>
            </a:r>
            <a:r>
              <a:rPr lang="en-US" sz="2400" dirty="0" err="1">
                <a:latin typeface="Arial Narrow" panose="020B0606020202030204" pitchFamily="34" charset="0"/>
              </a:rPr>
              <a:t>Regierung</a:t>
            </a:r>
            <a:r>
              <a:rPr lang="en-US" sz="2400" dirty="0">
                <a:latin typeface="Arial Narrow" panose="020B0606020202030204" pitchFamily="34" charset="0"/>
              </a:rPr>
              <a:t> </a:t>
            </a:r>
            <a:r>
              <a:rPr lang="en-US" sz="2400" dirty="0" err="1">
                <a:latin typeface="Arial Narrow" panose="020B0606020202030204" pitchFamily="34" charset="0"/>
              </a:rPr>
              <a:t>gibt</a:t>
            </a:r>
            <a:r>
              <a:rPr lang="en-US" sz="2400" dirty="0">
                <a:latin typeface="Arial Narrow" panose="020B0606020202030204" pitchFamily="34" charset="0"/>
              </a:rPr>
              <a:t> </a:t>
            </a:r>
            <a:r>
              <a:rPr lang="en-US" sz="2400" dirty="0" err="1">
                <a:latin typeface="Arial Narrow" panose="020B0606020202030204" pitchFamily="34" charset="0"/>
              </a:rPr>
              <a:t>eingehende</a:t>
            </a:r>
            <a:r>
              <a:rPr lang="en-US" sz="2400" dirty="0">
                <a:latin typeface="Arial Narrow" panose="020B0606020202030204" pitchFamily="34" charset="0"/>
              </a:rPr>
              <a:t> </a:t>
            </a:r>
            <a:r>
              <a:rPr lang="en-US" sz="2400" dirty="0" err="1">
                <a:latin typeface="Arial Narrow" panose="020B0606020202030204" pitchFamily="34" charset="0"/>
              </a:rPr>
              <a:t>Ratschläge</a:t>
            </a:r>
            <a:r>
              <a:rPr lang="en-US" sz="2400" dirty="0">
                <a:latin typeface="Arial Narrow" panose="020B0606020202030204" pitchFamily="34" charset="0"/>
              </a:rPr>
              <a:t> </a:t>
            </a:r>
            <a:r>
              <a:rPr lang="en-US" sz="2400" dirty="0" err="1">
                <a:latin typeface="Arial Narrow" panose="020B0606020202030204" pitchFamily="34" charset="0"/>
              </a:rPr>
              <a:t>hinsichtlich</a:t>
            </a:r>
            <a:r>
              <a:rPr lang="en-US" sz="2400" dirty="0">
                <a:latin typeface="Arial Narrow" panose="020B0606020202030204" pitchFamily="34" charset="0"/>
              </a:rPr>
              <a:t> der </a:t>
            </a:r>
            <a:r>
              <a:rPr lang="en-US" sz="2400" dirty="0" err="1">
                <a:latin typeface="Arial Narrow" panose="020B0606020202030204" pitchFamily="34" charset="0"/>
              </a:rPr>
              <a:t>Zugänglichkeit</a:t>
            </a:r>
            <a:r>
              <a:rPr lang="en-US" sz="2400" dirty="0">
                <a:latin typeface="Arial Narrow" panose="020B0606020202030204" pitchFamily="34" charset="0"/>
              </a:rPr>
              <a:t> </a:t>
            </a:r>
            <a:r>
              <a:rPr lang="en-US" sz="2400" dirty="0" err="1">
                <a:latin typeface="Arial Narrow" panose="020B0606020202030204" pitchFamily="34" charset="0"/>
              </a:rPr>
              <a:t>ihrer</a:t>
            </a:r>
            <a:r>
              <a:rPr lang="en-US" sz="2400" dirty="0">
                <a:latin typeface="Arial Narrow" panose="020B0606020202030204" pitchFamily="34" charset="0"/>
              </a:rPr>
              <a:t> Online-Tools: </a:t>
            </a:r>
            <a:r>
              <a:rPr lang="en-US" sz="2000" dirty="0">
                <a:latin typeface="Arial Narrow" panose="020B0606020202030204" pitchFamily="34" charset="0"/>
                <a:hlinkClick r:id="rId2">
                  <a:extLst>
                    <a:ext uri="{A12FA001-AC4F-418D-AE19-62706E023703}">
                      <ahyp:hlinkClr xmlns:ahyp="http://schemas.microsoft.com/office/drawing/2018/hyperlinkcolor" val="tx"/>
                    </a:ext>
                  </a:extLst>
                </a:hlinkClick>
              </a:rPr>
              <a:t>https://accessibility.campaign.gov.uk/?utm_source=Blogs&amp;utm_medium=GDS&amp;utm_campaign=access_regs</a:t>
            </a:r>
            <a:endParaRPr lang="en-US" sz="2000" dirty="0">
              <a:latin typeface="Arial Narrow" panose="020B0606020202030204" pitchFamily="34" charset="0"/>
            </a:endParaRPr>
          </a:p>
          <a:p>
            <a:pPr algn="ctr">
              <a:defRPr/>
            </a:pPr>
            <a:endParaRPr lang="en-US" sz="2400" dirty="0">
              <a:latin typeface="Arial Narrow" panose="020B0606020202030204" pitchFamily="34" charset="0"/>
            </a:endParaRPr>
          </a:p>
          <a:p>
            <a:pPr algn="ctr">
              <a:defRPr/>
            </a:pPr>
            <a:r>
              <a:rPr lang="en-US" sz="2400" dirty="0" err="1">
                <a:latin typeface="Arial Narrow" panose="020B0606020202030204" pitchFamily="34" charset="0"/>
              </a:rPr>
              <a:t>Darüber</a:t>
            </a:r>
            <a:r>
              <a:rPr lang="en-US" sz="2400" dirty="0">
                <a:latin typeface="Arial Narrow" panose="020B0606020202030204" pitchFamily="34" charset="0"/>
              </a:rPr>
              <a:t> </a:t>
            </a:r>
            <a:r>
              <a:rPr lang="en-US" sz="2400" dirty="0" err="1">
                <a:latin typeface="Arial Narrow" panose="020B0606020202030204" pitchFamily="34" charset="0"/>
              </a:rPr>
              <a:t>hinaus</a:t>
            </a:r>
            <a:r>
              <a:rPr lang="en-US" sz="2400" dirty="0">
                <a:latin typeface="Arial Narrow" panose="020B0606020202030204" pitchFamily="34" charset="0"/>
              </a:rPr>
              <a:t> </a:t>
            </a:r>
            <a:r>
              <a:rPr lang="en-US" sz="2400" dirty="0" err="1">
                <a:latin typeface="Arial Narrow" panose="020B0606020202030204" pitchFamily="34" charset="0"/>
              </a:rPr>
              <a:t>bietet</a:t>
            </a:r>
            <a:r>
              <a:rPr lang="en-US" sz="2400" dirty="0">
                <a:latin typeface="Arial Narrow" panose="020B0606020202030204" pitchFamily="34" charset="0"/>
              </a:rPr>
              <a:t> </a:t>
            </a:r>
            <a:r>
              <a:rPr lang="en-US" sz="2400" dirty="0" err="1">
                <a:latin typeface="Arial Narrow" panose="020B0606020202030204" pitchFamily="34" charset="0"/>
              </a:rPr>
              <a:t>sie</a:t>
            </a:r>
            <a:r>
              <a:rPr lang="en-US" sz="2400" dirty="0">
                <a:latin typeface="Arial Narrow" panose="020B0606020202030204" pitchFamily="34" charset="0"/>
              </a:rPr>
              <a:t> </a:t>
            </a:r>
            <a:r>
              <a:rPr lang="en-US" sz="2400" dirty="0" err="1">
                <a:latin typeface="Arial Narrow" panose="020B0606020202030204" pitchFamily="34" charset="0"/>
              </a:rPr>
              <a:t>frei</a:t>
            </a:r>
            <a:r>
              <a:rPr lang="en-US" sz="2400" dirty="0">
                <a:latin typeface="Arial Narrow" panose="020B0606020202030204" pitchFamily="34" charset="0"/>
              </a:rPr>
              <a:t> </a:t>
            </a:r>
            <a:r>
              <a:rPr lang="en-US" sz="2400" dirty="0" err="1">
                <a:latin typeface="Arial Narrow" panose="020B0606020202030204" pitchFamily="34" charset="0"/>
              </a:rPr>
              <a:t>verfügbare</a:t>
            </a:r>
            <a:r>
              <a:rPr lang="en-US" sz="2400" dirty="0">
                <a:latin typeface="Arial Narrow" panose="020B0606020202030204" pitchFamily="34" charset="0"/>
              </a:rPr>
              <a:t> (Creative Commons licensed) </a:t>
            </a:r>
            <a:r>
              <a:rPr lang="en-US" sz="2400" dirty="0" err="1">
                <a:latin typeface="Arial Narrow" panose="020B0606020202030204" pitchFamily="34" charset="0"/>
              </a:rPr>
              <a:t>Anleitungen</a:t>
            </a:r>
            <a:r>
              <a:rPr lang="en-US" sz="2400" dirty="0">
                <a:latin typeface="Arial Narrow" panose="020B0606020202030204" pitchFamily="34" charset="0"/>
              </a:rPr>
              <a:t> (</a:t>
            </a:r>
            <a:r>
              <a:rPr lang="en-US" sz="2400" dirty="0" err="1">
                <a:latin typeface="Arial Narrow" panose="020B0606020202030204" pitchFamily="34" charset="0"/>
              </a:rPr>
              <a:t>Vorlagen</a:t>
            </a:r>
            <a:r>
              <a:rPr lang="en-US" sz="2400" dirty="0">
                <a:latin typeface="Arial Narrow" panose="020B0606020202030204" pitchFamily="34" charset="0"/>
              </a:rPr>
              <a:t>, </a:t>
            </a:r>
            <a:r>
              <a:rPr lang="en-US" sz="2400" dirty="0" err="1">
                <a:latin typeface="Arial Narrow" panose="020B0606020202030204" pitchFamily="34" charset="0"/>
              </a:rPr>
              <a:t>Plakate</a:t>
            </a:r>
            <a:r>
              <a:rPr lang="en-US" sz="2400" dirty="0">
                <a:latin typeface="Arial Narrow" panose="020B0606020202030204" pitchFamily="34" charset="0"/>
              </a:rPr>
              <a:t> etc.), </a:t>
            </a:r>
            <a:r>
              <a:rPr lang="en-US" sz="2400" dirty="0" err="1">
                <a:latin typeface="Arial Narrow" panose="020B0606020202030204" pitchFamily="34" charset="0"/>
              </a:rPr>
              <a:t>wie</a:t>
            </a:r>
            <a:r>
              <a:rPr lang="en-US" sz="2400" dirty="0">
                <a:latin typeface="Arial Narrow" panose="020B0606020202030204" pitchFamily="34" charset="0"/>
              </a:rPr>
              <a:t> die </a:t>
            </a:r>
            <a:r>
              <a:rPr lang="en-US" sz="2400" dirty="0" err="1">
                <a:latin typeface="Arial Narrow" panose="020B0606020202030204" pitchFamily="34" charset="0"/>
              </a:rPr>
              <a:t>Zugänglichkeit</a:t>
            </a:r>
            <a:r>
              <a:rPr lang="en-US" sz="2400" dirty="0">
                <a:latin typeface="Arial Narrow" panose="020B0606020202030204" pitchFamily="34" charset="0"/>
              </a:rPr>
              <a:t> von </a:t>
            </a:r>
            <a:r>
              <a:rPr lang="en-US" sz="2400" dirty="0" err="1">
                <a:latin typeface="Arial Narrow" panose="020B0606020202030204" pitchFamily="34" charset="0"/>
              </a:rPr>
              <a:t>Informationen</a:t>
            </a:r>
            <a:r>
              <a:rPr lang="en-US" sz="2400" dirty="0">
                <a:latin typeface="Arial Narrow" panose="020B0606020202030204" pitchFamily="34" charset="0"/>
              </a:rPr>
              <a:t> </a:t>
            </a:r>
            <a:r>
              <a:rPr lang="en-US" sz="2400" dirty="0" err="1">
                <a:latin typeface="Arial Narrow" panose="020B0606020202030204" pitchFamily="34" charset="0"/>
              </a:rPr>
              <a:t>mittels</a:t>
            </a:r>
            <a:r>
              <a:rPr lang="en-US" sz="2400" dirty="0">
                <a:latin typeface="Arial Narrow" panose="020B0606020202030204" pitchFamily="34" charset="0"/>
              </a:rPr>
              <a:t> </a:t>
            </a:r>
            <a:r>
              <a:rPr lang="en-US" sz="2400" dirty="0" err="1">
                <a:latin typeface="Arial Narrow" panose="020B0606020202030204" pitchFamily="34" charset="0"/>
              </a:rPr>
              <a:t>bestimmter</a:t>
            </a:r>
            <a:r>
              <a:rPr lang="en-US" sz="2400" dirty="0">
                <a:latin typeface="Arial Narrow" panose="020B0606020202030204" pitchFamily="34" charset="0"/>
              </a:rPr>
              <a:t> </a:t>
            </a:r>
            <a:r>
              <a:rPr lang="en-US" sz="2400" dirty="0" err="1">
                <a:latin typeface="Arial Narrow" panose="020B0606020202030204" pitchFamily="34" charset="0"/>
              </a:rPr>
              <a:t>Designeigenschaften</a:t>
            </a:r>
            <a:r>
              <a:rPr lang="en-US" sz="2400" dirty="0">
                <a:latin typeface="Arial Narrow" panose="020B0606020202030204" pitchFamily="34" charset="0"/>
              </a:rPr>
              <a:t> </a:t>
            </a:r>
            <a:r>
              <a:rPr lang="en-US" sz="2400" dirty="0" err="1">
                <a:latin typeface="Arial Narrow" panose="020B0606020202030204" pitchFamily="34" charset="0"/>
              </a:rPr>
              <a:t>vereinfacht</a:t>
            </a:r>
            <a:r>
              <a:rPr lang="en-US" sz="2400" dirty="0">
                <a:latin typeface="Arial Narrow" panose="020B0606020202030204" pitchFamily="34" charset="0"/>
              </a:rPr>
              <a:t> </a:t>
            </a:r>
            <a:r>
              <a:rPr lang="en-US" sz="2400" dirty="0" err="1">
                <a:latin typeface="Arial Narrow" panose="020B0606020202030204" pitchFamily="34" charset="0"/>
              </a:rPr>
              <a:t>werden</a:t>
            </a:r>
            <a:r>
              <a:rPr lang="en-US" sz="2400" dirty="0">
                <a:latin typeface="Arial Narrow" panose="020B0606020202030204" pitchFamily="34" charset="0"/>
              </a:rPr>
              <a:t> </a:t>
            </a:r>
            <a:r>
              <a:rPr lang="en-US" sz="2400" dirty="0" err="1">
                <a:latin typeface="Arial Narrow" panose="020B0606020202030204" pitchFamily="34" charset="0"/>
              </a:rPr>
              <a:t>kann</a:t>
            </a:r>
            <a:r>
              <a:rPr lang="en-US" sz="2400" dirty="0">
                <a:latin typeface="Arial Narrow" panose="020B0606020202030204" pitchFamily="34" charset="0"/>
              </a:rPr>
              <a:t>. </a:t>
            </a:r>
            <a:r>
              <a:rPr lang="en-US" sz="2400" dirty="0" err="1">
                <a:latin typeface="Arial Narrow" panose="020B0606020202030204" pitchFamily="34" charset="0"/>
              </a:rPr>
              <a:t>Unter</a:t>
            </a:r>
            <a:r>
              <a:rPr lang="en-US" sz="2400" dirty="0">
                <a:latin typeface="Arial Narrow" panose="020B0606020202030204" pitchFamily="34" charset="0"/>
              </a:rPr>
              <a:t> </a:t>
            </a:r>
            <a:r>
              <a:rPr lang="en-US" sz="2400" dirty="0" err="1">
                <a:latin typeface="Arial Narrow" panose="020B0606020202030204" pitchFamily="34" charset="0"/>
              </a:rPr>
              <a:t>Wahrung</a:t>
            </a:r>
            <a:r>
              <a:rPr lang="en-US" sz="2400" dirty="0">
                <a:latin typeface="Arial Narrow" panose="020B0606020202030204" pitchFamily="34" charset="0"/>
              </a:rPr>
              <a:t> der </a:t>
            </a:r>
            <a:r>
              <a:rPr lang="en-US" sz="2400" dirty="0" err="1">
                <a:latin typeface="Arial Narrow" panose="020B0606020202030204" pitchFamily="34" charset="0"/>
              </a:rPr>
              <a:t>entsprechenden</a:t>
            </a:r>
            <a:r>
              <a:rPr lang="en-US" sz="2400" dirty="0">
                <a:latin typeface="Arial Narrow" panose="020B0606020202030204" pitchFamily="34" charset="0"/>
              </a:rPr>
              <a:t> </a:t>
            </a:r>
            <a:r>
              <a:rPr lang="en-US" sz="2400" dirty="0" err="1">
                <a:latin typeface="Arial Narrow" panose="020B0606020202030204" pitchFamily="34" charset="0"/>
              </a:rPr>
              <a:t>Vorgaben</a:t>
            </a:r>
            <a:r>
              <a:rPr lang="en-US" sz="2400" dirty="0">
                <a:latin typeface="Arial Narrow" panose="020B0606020202030204" pitchFamily="34" charset="0"/>
              </a:rPr>
              <a:t> (</a:t>
            </a:r>
            <a:r>
              <a:rPr lang="en-US" sz="2400" dirty="0" err="1">
                <a:latin typeface="Arial Narrow" panose="020B0606020202030204" pitchFamily="34" charset="0"/>
              </a:rPr>
              <a:t>Herkunfts</a:t>
            </a:r>
            <a:r>
              <a:rPr lang="en-US" sz="2400" dirty="0">
                <a:latin typeface="Arial Narrow" panose="020B0606020202030204" pitchFamily="34" charset="0"/>
              </a:rPr>
              <a:t>- </a:t>
            </a:r>
            <a:r>
              <a:rPr lang="en-US" sz="2400" dirty="0" err="1">
                <a:latin typeface="Arial Narrow" panose="020B0606020202030204" pitchFamily="34" charset="0"/>
              </a:rPr>
              <a:t>bzw</a:t>
            </a:r>
            <a:r>
              <a:rPr lang="en-US" sz="2400" dirty="0">
                <a:latin typeface="Arial Narrow" panose="020B0606020202030204" pitchFamily="34" charset="0"/>
              </a:rPr>
              <a:t>. </a:t>
            </a:r>
            <a:r>
              <a:rPr lang="en-US" sz="2400" dirty="0" err="1">
                <a:latin typeface="Arial Narrow" panose="020B0606020202030204" pitchFamily="34" charset="0"/>
              </a:rPr>
              <a:t>Quellenangabe</a:t>
            </a:r>
            <a:r>
              <a:rPr lang="en-US" sz="2400" dirty="0">
                <a:latin typeface="Arial Narrow" panose="020B0606020202030204" pitchFamily="34" charset="0"/>
              </a:rPr>
              <a:t>), </a:t>
            </a:r>
            <a:r>
              <a:rPr lang="en-US" sz="2400" dirty="0" err="1">
                <a:latin typeface="Arial Narrow" panose="020B0606020202030204" pitchFamily="34" charset="0"/>
              </a:rPr>
              <a:t>kann</a:t>
            </a:r>
            <a:r>
              <a:rPr lang="en-US" sz="2400" dirty="0">
                <a:latin typeface="Arial Narrow" panose="020B0606020202030204" pitchFamily="34" charset="0"/>
              </a:rPr>
              <a:t> </a:t>
            </a:r>
            <a:r>
              <a:rPr lang="en-US" sz="2400" dirty="0" err="1">
                <a:latin typeface="Arial Narrow" panose="020B0606020202030204" pitchFamily="34" charset="0"/>
              </a:rPr>
              <a:t>sie</a:t>
            </a:r>
            <a:r>
              <a:rPr lang="en-US" sz="2400" dirty="0">
                <a:latin typeface="Arial Narrow" panose="020B0606020202030204" pitchFamily="34" charset="0"/>
              </a:rPr>
              <a:t> </a:t>
            </a:r>
            <a:r>
              <a:rPr lang="en-US" sz="2400" dirty="0" err="1">
                <a:latin typeface="Arial Narrow" panose="020B0606020202030204" pitchFamily="34" charset="0"/>
              </a:rPr>
              <a:t>jede</a:t>
            </a:r>
            <a:r>
              <a:rPr lang="en-US" sz="2400" dirty="0">
                <a:latin typeface="Arial Narrow" panose="020B0606020202030204" pitchFamily="34" charset="0"/>
              </a:rPr>
              <a:t>/r für seine </a:t>
            </a:r>
            <a:r>
              <a:rPr lang="en-US" sz="2400" dirty="0" err="1">
                <a:latin typeface="Arial Narrow" panose="020B0606020202030204" pitchFamily="34" charset="0"/>
              </a:rPr>
              <a:t>eigenen</a:t>
            </a:r>
            <a:r>
              <a:rPr lang="en-US" sz="2400" dirty="0">
                <a:latin typeface="Arial Narrow" panose="020B0606020202030204" pitchFamily="34" charset="0"/>
              </a:rPr>
              <a:t> (</a:t>
            </a:r>
            <a:r>
              <a:rPr lang="en-US" sz="2400" dirty="0" err="1">
                <a:latin typeface="Arial Narrow" panose="020B0606020202030204" pitchFamily="34" charset="0"/>
              </a:rPr>
              <a:t>nicht-kommerziellen</a:t>
            </a:r>
            <a:r>
              <a:rPr lang="en-US" sz="2400" dirty="0">
                <a:latin typeface="Arial Narrow" panose="020B0606020202030204" pitchFamily="34" charset="0"/>
              </a:rPr>
              <a:t>) </a:t>
            </a:r>
            <a:r>
              <a:rPr lang="en-US" sz="2400" dirty="0" err="1">
                <a:latin typeface="Arial Narrow" panose="020B0606020202030204" pitchFamily="34" charset="0"/>
              </a:rPr>
              <a:t>Zwecke</a:t>
            </a:r>
            <a:r>
              <a:rPr lang="en-US" sz="2400" dirty="0">
                <a:latin typeface="Arial Narrow" panose="020B0606020202030204" pitchFamily="34" charset="0"/>
              </a:rPr>
              <a:t> </a:t>
            </a:r>
            <a:r>
              <a:rPr lang="en-US" sz="2400" dirty="0" err="1">
                <a:latin typeface="Arial Narrow" panose="020B0606020202030204" pitchFamily="34" charset="0"/>
              </a:rPr>
              <a:t>verwenden</a:t>
            </a:r>
            <a:r>
              <a:rPr lang="en-US" sz="2400" dirty="0">
                <a:latin typeface="Arial Narrow" panose="020B0606020202030204" pitchFamily="34" charset="0"/>
              </a:rPr>
              <a:t>.</a:t>
            </a:r>
          </a:p>
          <a:p>
            <a:pPr algn="ctr">
              <a:defRPr/>
            </a:pPr>
            <a:endParaRPr lang="en-US" sz="2400" dirty="0">
              <a:latin typeface="Arial Narrow" panose="020B0606020202030204" pitchFamily="34" charset="0"/>
            </a:endParaRPr>
          </a:p>
          <a:p>
            <a:pPr algn="ctr">
              <a:defRPr/>
            </a:pPr>
            <a:r>
              <a:rPr lang="en-US" sz="2000" dirty="0">
                <a:latin typeface="Arial Narrow" panose="020B0606020202030204" pitchFamily="34" charset="0"/>
                <a:hlinkClick r:id="rId3">
                  <a:extLst>
                    <a:ext uri="{A12FA001-AC4F-418D-AE19-62706E023703}">
                      <ahyp:hlinkClr xmlns:ahyp="http://schemas.microsoft.com/office/drawing/2018/hyperlinkcolor" val="tx"/>
                    </a:ext>
                  </a:extLst>
                </a:hlinkClick>
              </a:rPr>
              <a:t>https://accessibility.blog.gov.uk/2016/09/02/dos-and-donts-on-designing-for-accessibility/</a:t>
            </a:r>
            <a:r>
              <a:rPr lang="en-US" sz="2000" dirty="0">
                <a:latin typeface="Arial Narrow" panose="020B0606020202030204" pitchFamily="34" charset="0"/>
              </a:rPr>
              <a:t> </a:t>
            </a:r>
          </a:p>
        </p:txBody>
      </p:sp>
    </p:spTree>
    <p:extLst>
      <p:ext uri="{BB962C8B-B14F-4D97-AF65-F5344CB8AC3E}">
        <p14:creationId xmlns:p14="http://schemas.microsoft.com/office/powerpoint/2010/main" val="371390493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54</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8436430" cy="1009651"/>
          </a:xfrm>
          <a:prstGeom prst="rect">
            <a:avLst/>
          </a:prstGeom>
          <a:solidFill>
            <a:srgbClr val="DEEBF8"/>
          </a:solidFill>
          <a:ln>
            <a:noFill/>
          </a:ln>
        </p:spPr>
        <p:txBody>
          <a:bodyPr spcFirstLastPara="1" wrap="square" lIns="121900" tIns="60933" rIns="121900" bIns="60933" anchor="ctr" anchorCtr="0">
            <a:noAutofit/>
          </a:bodyPr>
          <a:lstStyle/>
          <a:p>
            <a:pPr defTabSz="514350">
              <a:lnSpc>
                <a:spcPct val="150000"/>
              </a:lnSpc>
            </a:pPr>
            <a:r>
              <a:rPr lang="en-US" sz="3600" b="1" dirty="0">
                <a:solidFill>
                  <a:prstClr val="black"/>
                </a:solidFill>
                <a:latin typeface="Arial Narrow" panose="020B0606020202030204" pitchFamily="34" charset="0"/>
              </a:rPr>
              <a:t>ASS und die </a:t>
            </a:r>
            <a:r>
              <a:rPr lang="en-US" sz="3600" b="1" dirty="0" err="1">
                <a:solidFill>
                  <a:prstClr val="black"/>
                </a:solidFill>
                <a:latin typeface="Arial Narrow" panose="020B0606020202030204" pitchFamily="34" charset="0"/>
              </a:rPr>
              <a:t>Aufbereitung</a:t>
            </a:r>
            <a:r>
              <a:rPr lang="en-US" sz="3600" b="1" dirty="0">
                <a:solidFill>
                  <a:prstClr val="black"/>
                </a:solidFill>
                <a:latin typeface="Arial Narrow" panose="020B0606020202030204" pitchFamily="34" charset="0"/>
              </a:rPr>
              <a:t> von </a:t>
            </a:r>
            <a:r>
              <a:rPr lang="en-US" sz="3600" b="1" dirty="0" err="1">
                <a:solidFill>
                  <a:prstClr val="black"/>
                </a:solidFill>
                <a:latin typeface="Arial Narrow" panose="020B0606020202030204" pitchFamily="34" charset="0"/>
              </a:rPr>
              <a:t>Informationen</a:t>
            </a:r>
            <a:endParaRPr lang="en-US" sz="3600" b="1" dirty="0">
              <a:solidFill>
                <a:prstClr val="black"/>
              </a:solidFill>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algn="ctr">
              <a:spcBef>
                <a:spcPts val="1260"/>
              </a:spcBef>
              <a:spcAft>
                <a:spcPts val="375"/>
              </a:spcAft>
              <a:defRPr/>
            </a:pPr>
            <a:r>
              <a:rPr lang="en-GB" sz="4000" b="1" dirty="0">
                <a:latin typeface="Arial Narrow" panose="020B0606020202030204" pitchFamily="34" charset="0"/>
              </a:rPr>
              <a:t>Do’s</a:t>
            </a:r>
            <a:endParaRPr lang="en-GB" sz="3600" b="1" dirty="0">
              <a:latin typeface="Arial Narrow" panose="020B0606020202030204" pitchFamily="34" charset="0"/>
            </a:endParaRPr>
          </a:p>
          <a:p>
            <a:pPr marL="342900" indent="-342900" algn="ctr">
              <a:buSzPts val="1000"/>
              <a:buFont typeface="Arial" panose="020B0604020202020204" pitchFamily="34" charset="0"/>
              <a:buChar char="•"/>
              <a:tabLst>
                <a:tab pos="457200" algn="l"/>
              </a:tabLst>
              <a:defRPr/>
            </a:pPr>
            <a:r>
              <a:rPr lang="en-GB" sz="3200" dirty="0" err="1">
                <a:latin typeface="Arial Narrow" panose="020B0606020202030204" pitchFamily="34" charset="0"/>
              </a:rPr>
              <a:t>Verwenden</a:t>
            </a:r>
            <a:r>
              <a:rPr lang="en-GB" sz="3200" dirty="0">
                <a:latin typeface="Arial Narrow" panose="020B0606020202030204" pitchFamily="34" charset="0"/>
              </a:rPr>
              <a:t> </a:t>
            </a:r>
            <a:r>
              <a:rPr lang="en-GB" sz="3200" dirty="0" err="1">
                <a:latin typeface="Arial Narrow" panose="020B0606020202030204" pitchFamily="34" charset="0"/>
              </a:rPr>
              <a:t>einfacher</a:t>
            </a:r>
            <a:r>
              <a:rPr lang="en-GB" sz="3200" dirty="0">
                <a:latin typeface="Arial Narrow" panose="020B0606020202030204" pitchFamily="34" charset="0"/>
              </a:rPr>
              <a:t>, </a:t>
            </a:r>
            <a:r>
              <a:rPr lang="en-GB" sz="3200" dirty="0" err="1">
                <a:latin typeface="Arial Narrow" panose="020B0606020202030204" pitchFamily="34" charset="0"/>
              </a:rPr>
              <a:t>unaufdringlicher</a:t>
            </a:r>
            <a:r>
              <a:rPr lang="en-GB" sz="3200" dirty="0">
                <a:latin typeface="Arial Narrow" panose="020B0606020202030204" pitchFamily="34" charset="0"/>
              </a:rPr>
              <a:t> </a:t>
            </a:r>
            <a:r>
              <a:rPr lang="en-GB" sz="3200" dirty="0" err="1">
                <a:latin typeface="Arial Narrow" panose="020B0606020202030204" pitchFamily="34" charset="0"/>
              </a:rPr>
              <a:t>Farben</a:t>
            </a:r>
            <a:endParaRPr lang="en-GB" sz="3200" dirty="0">
              <a:latin typeface="Arial Narrow" panose="020B0606020202030204" pitchFamily="34" charset="0"/>
            </a:endParaRPr>
          </a:p>
          <a:p>
            <a:pPr marL="342900" indent="-342900" algn="ctr">
              <a:buSzPts val="1000"/>
              <a:buFont typeface="Arial" panose="020B0604020202020204" pitchFamily="34" charset="0"/>
              <a:buChar char="•"/>
              <a:tabLst>
                <a:tab pos="457200" algn="l"/>
              </a:tabLst>
              <a:defRPr/>
            </a:pPr>
            <a:r>
              <a:rPr lang="en-GB" sz="3200" dirty="0">
                <a:latin typeface="Arial Narrow" panose="020B0606020202030204" pitchFamily="34" charset="0"/>
              </a:rPr>
              <a:t>Eine </a:t>
            </a:r>
            <a:r>
              <a:rPr lang="en-GB" sz="3200" dirty="0" err="1">
                <a:latin typeface="Arial Narrow" panose="020B0606020202030204" pitchFamily="34" charset="0"/>
              </a:rPr>
              <a:t>klare</a:t>
            </a:r>
            <a:r>
              <a:rPr lang="en-GB" sz="3200" dirty="0">
                <a:latin typeface="Arial Narrow" panose="020B0606020202030204" pitchFamily="34" charset="0"/>
              </a:rPr>
              <a:t> </a:t>
            </a:r>
            <a:r>
              <a:rPr lang="en-GB" sz="3200" dirty="0" err="1">
                <a:latin typeface="Arial Narrow" panose="020B0606020202030204" pitchFamily="34" charset="0"/>
              </a:rPr>
              <a:t>Sprache</a:t>
            </a:r>
            <a:r>
              <a:rPr lang="en-GB" sz="3200" dirty="0">
                <a:latin typeface="Arial Narrow" panose="020B0606020202030204" pitchFamily="34" charset="0"/>
              </a:rPr>
              <a:t> </a:t>
            </a:r>
            <a:r>
              <a:rPr lang="en-GB" sz="3200" dirty="0" err="1">
                <a:latin typeface="Arial Narrow" panose="020B0606020202030204" pitchFamily="34" charset="0"/>
              </a:rPr>
              <a:t>sprechen</a:t>
            </a:r>
            <a:r>
              <a:rPr lang="en-GB" sz="3200" dirty="0">
                <a:latin typeface="Arial Narrow" panose="020B0606020202030204" pitchFamily="34" charset="0"/>
              </a:rPr>
              <a:t>/</a:t>
            </a:r>
            <a:r>
              <a:rPr lang="en-GB" sz="3200" dirty="0" err="1">
                <a:latin typeface="Arial Narrow" panose="020B0606020202030204" pitchFamily="34" charset="0"/>
              </a:rPr>
              <a:t>schreiben</a:t>
            </a:r>
            <a:endParaRPr lang="en-GB" sz="3200" dirty="0">
              <a:latin typeface="Arial Narrow" panose="020B0606020202030204" pitchFamily="34" charset="0"/>
            </a:endParaRPr>
          </a:p>
          <a:p>
            <a:pPr marL="342900" indent="-342900" algn="ctr">
              <a:buSzPts val="1000"/>
              <a:buFont typeface="Arial" panose="020B0604020202020204" pitchFamily="34" charset="0"/>
              <a:buChar char="•"/>
              <a:tabLst>
                <a:tab pos="457200" algn="l"/>
              </a:tabLst>
              <a:defRPr/>
            </a:pPr>
            <a:r>
              <a:rPr lang="en-GB" sz="3200" dirty="0" err="1">
                <a:latin typeface="Arial Narrow" panose="020B0606020202030204" pitchFamily="34" charset="0"/>
              </a:rPr>
              <a:t>Einfache</a:t>
            </a:r>
            <a:r>
              <a:rPr lang="en-GB" sz="3200" dirty="0">
                <a:latin typeface="Arial Narrow" panose="020B0606020202030204" pitchFamily="34" charset="0"/>
              </a:rPr>
              <a:t> </a:t>
            </a:r>
            <a:r>
              <a:rPr lang="en-GB" sz="3200" dirty="0" err="1">
                <a:latin typeface="Arial Narrow" panose="020B0606020202030204" pitchFamily="34" charset="0"/>
              </a:rPr>
              <a:t>Sätze</a:t>
            </a:r>
            <a:r>
              <a:rPr lang="en-GB" sz="3200" dirty="0">
                <a:latin typeface="Arial Narrow" panose="020B0606020202030204" pitchFamily="34" charset="0"/>
              </a:rPr>
              <a:t>, </a:t>
            </a:r>
            <a:r>
              <a:rPr lang="en-GB" sz="3200" dirty="0" err="1">
                <a:latin typeface="Arial Narrow" panose="020B0606020202030204" pitchFamily="34" charset="0"/>
              </a:rPr>
              <a:t>wenige</a:t>
            </a:r>
            <a:r>
              <a:rPr lang="en-GB" sz="3200" dirty="0">
                <a:latin typeface="Arial Narrow" panose="020B0606020202030204" pitchFamily="34" charset="0"/>
              </a:rPr>
              <a:t> &amp; </a:t>
            </a:r>
            <a:r>
              <a:rPr lang="en-GB" sz="3200" dirty="0" err="1">
                <a:latin typeface="Arial Narrow" panose="020B0606020202030204" pitchFamily="34" charset="0"/>
              </a:rPr>
              <a:t>wenig</a:t>
            </a:r>
            <a:r>
              <a:rPr lang="en-GB" sz="3200" dirty="0">
                <a:latin typeface="Arial Narrow" panose="020B0606020202030204" pitchFamily="34" charset="0"/>
              </a:rPr>
              <a:t> </a:t>
            </a:r>
            <a:r>
              <a:rPr lang="en-GB" sz="3200" dirty="0" err="1">
                <a:latin typeface="Arial Narrow" panose="020B0606020202030204" pitchFamily="34" charset="0"/>
              </a:rPr>
              <a:t>komplizierte</a:t>
            </a:r>
            <a:r>
              <a:rPr lang="en-GB" sz="3200" dirty="0">
                <a:latin typeface="Arial Narrow" panose="020B0606020202030204" pitchFamily="34" charset="0"/>
              </a:rPr>
              <a:t> </a:t>
            </a:r>
            <a:r>
              <a:rPr lang="en-GB" sz="3200" dirty="0" err="1">
                <a:latin typeface="Arial Narrow" panose="020B0606020202030204" pitchFamily="34" charset="0"/>
              </a:rPr>
              <a:t>Unterpunkte</a:t>
            </a:r>
            <a:endParaRPr lang="en-GB" sz="3200" dirty="0">
              <a:latin typeface="Arial Narrow" panose="020B0606020202030204" pitchFamily="34" charset="0"/>
            </a:endParaRPr>
          </a:p>
          <a:p>
            <a:pPr marL="342900" indent="-342900" algn="ctr">
              <a:buSzPts val="1000"/>
              <a:buFont typeface="Arial" panose="020B0604020202020204" pitchFamily="34" charset="0"/>
              <a:buChar char="•"/>
              <a:tabLst>
                <a:tab pos="457200" algn="l"/>
              </a:tabLst>
              <a:defRPr/>
            </a:pPr>
            <a:r>
              <a:rPr lang="en-GB" sz="3200" dirty="0" err="1">
                <a:latin typeface="Arial Narrow" panose="020B0606020202030204" pitchFamily="34" charset="0"/>
              </a:rPr>
              <a:t>Schalt</a:t>
            </a:r>
            <a:r>
              <a:rPr lang="en-GB" sz="3200" dirty="0">
                <a:latin typeface="Arial Narrow" panose="020B0606020202030204" pitchFamily="34" charset="0"/>
              </a:rPr>
              <a:t>- und </a:t>
            </a:r>
            <a:r>
              <a:rPr lang="en-GB" sz="3200" dirty="0" err="1">
                <a:latin typeface="Arial Narrow" panose="020B0606020202030204" pitchFamily="34" charset="0"/>
              </a:rPr>
              <a:t>Klickflächen</a:t>
            </a:r>
            <a:r>
              <a:rPr lang="en-GB" sz="3200" dirty="0">
                <a:latin typeface="Arial Narrow" panose="020B0606020202030204" pitchFamily="34" charset="0"/>
              </a:rPr>
              <a:t> </a:t>
            </a:r>
            <a:r>
              <a:rPr lang="en-GB" sz="3200" dirty="0" err="1">
                <a:latin typeface="Arial Narrow" panose="020B0606020202030204" pitchFamily="34" charset="0"/>
              </a:rPr>
              <a:t>mit</a:t>
            </a:r>
            <a:r>
              <a:rPr lang="en-GB" sz="3200" dirty="0">
                <a:latin typeface="Arial Narrow" panose="020B0606020202030204" pitchFamily="34" charset="0"/>
              </a:rPr>
              <a:t> </a:t>
            </a:r>
            <a:r>
              <a:rPr lang="en-GB" sz="3200" dirty="0" err="1">
                <a:latin typeface="Arial Narrow" panose="020B0606020202030204" pitchFamily="34" charset="0"/>
              </a:rPr>
              <a:t>einfachen</a:t>
            </a:r>
            <a:r>
              <a:rPr lang="en-GB" sz="3200" dirty="0">
                <a:latin typeface="Arial Narrow" panose="020B0606020202030204" pitchFamily="34" charset="0"/>
              </a:rPr>
              <a:t> </a:t>
            </a:r>
            <a:r>
              <a:rPr lang="en-GB" sz="3200" dirty="0" err="1">
                <a:latin typeface="Arial Narrow" panose="020B0606020202030204" pitchFamily="34" charset="0"/>
              </a:rPr>
              <a:t>Anleitungen</a:t>
            </a:r>
            <a:r>
              <a:rPr lang="en-GB" sz="3200" dirty="0">
                <a:latin typeface="Arial Narrow" panose="020B0606020202030204" pitchFamily="34" charset="0"/>
              </a:rPr>
              <a:t> </a:t>
            </a:r>
            <a:r>
              <a:rPr lang="en-GB" sz="3200" dirty="0" err="1">
                <a:latin typeface="Arial Narrow" panose="020B0606020202030204" pitchFamily="34" charset="0"/>
              </a:rPr>
              <a:t>versehen</a:t>
            </a:r>
            <a:r>
              <a:rPr lang="en-GB" sz="3200" dirty="0">
                <a:latin typeface="Arial Narrow" panose="020B0606020202030204" pitchFamily="34" charset="0"/>
              </a:rPr>
              <a:t> – </a:t>
            </a:r>
            <a:r>
              <a:rPr lang="en-GB" sz="3200" dirty="0" err="1">
                <a:latin typeface="Arial Narrow" panose="020B0606020202030204" pitchFamily="34" charset="0"/>
              </a:rPr>
              <a:t>etwa</a:t>
            </a:r>
            <a:r>
              <a:rPr lang="en-GB" sz="3200" dirty="0">
                <a:latin typeface="Arial Narrow" panose="020B0606020202030204" pitchFamily="34" charset="0"/>
              </a:rPr>
              <a:t>: attach files </a:t>
            </a:r>
            <a:r>
              <a:rPr lang="en-GB" sz="3200" dirty="0" err="1">
                <a:latin typeface="Arial Narrow" panose="020B0606020202030204" pitchFamily="34" charset="0"/>
              </a:rPr>
              <a:t>o.Ä</a:t>
            </a:r>
            <a:r>
              <a:rPr lang="en-GB" sz="3200" dirty="0">
                <a:latin typeface="Arial Narrow" panose="020B0606020202030204" pitchFamily="34" charset="0"/>
              </a:rPr>
              <a:t>.</a:t>
            </a:r>
          </a:p>
          <a:p>
            <a:pPr marL="342900" indent="-342900" algn="ctr">
              <a:buSzPts val="1000"/>
              <a:buFont typeface="Arial" panose="020B0604020202020204" pitchFamily="34" charset="0"/>
              <a:buChar char="•"/>
              <a:tabLst>
                <a:tab pos="457200" algn="l"/>
              </a:tabLst>
              <a:defRPr/>
            </a:pPr>
            <a:r>
              <a:rPr lang="en-GB" sz="3200" dirty="0" err="1">
                <a:latin typeface="Arial Narrow" panose="020B0606020202030204" pitchFamily="34" charset="0"/>
              </a:rPr>
              <a:t>Einfache</a:t>
            </a:r>
            <a:r>
              <a:rPr lang="en-GB" sz="3200" dirty="0">
                <a:latin typeface="Arial Narrow" panose="020B0606020202030204" pitchFamily="34" charset="0"/>
              </a:rPr>
              <a:t>, </a:t>
            </a:r>
            <a:r>
              <a:rPr lang="en-GB" sz="3200" dirty="0" err="1">
                <a:latin typeface="Arial Narrow" panose="020B0606020202030204" pitchFamily="34" charset="0"/>
              </a:rPr>
              <a:t>konsistente</a:t>
            </a:r>
            <a:r>
              <a:rPr lang="en-GB" sz="3200" dirty="0">
                <a:latin typeface="Arial Narrow" panose="020B0606020202030204" pitchFamily="34" charset="0"/>
              </a:rPr>
              <a:t> Layouts</a:t>
            </a:r>
          </a:p>
        </p:txBody>
      </p:sp>
    </p:spTree>
    <p:extLst>
      <p:ext uri="{BB962C8B-B14F-4D97-AF65-F5344CB8AC3E}">
        <p14:creationId xmlns:p14="http://schemas.microsoft.com/office/powerpoint/2010/main" val="153524888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55</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722793"/>
            <a:ext cx="8436430" cy="1009651"/>
          </a:xfrm>
          <a:prstGeom prst="rect">
            <a:avLst/>
          </a:prstGeom>
          <a:solidFill>
            <a:srgbClr val="DEEBF8"/>
          </a:solidFill>
          <a:ln>
            <a:noFill/>
          </a:ln>
        </p:spPr>
        <p:txBody>
          <a:bodyPr spcFirstLastPara="1" wrap="square" lIns="121900" tIns="60933" rIns="121900" bIns="60933" anchor="ctr" anchorCtr="0">
            <a:noAutofit/>
          </a:bodyPr>
          <a:lstStyle/>
          <a:p>
            <a:pPr defTabSz="514350">
              <a:lnSpc>
                <a:spcPct val="150000"/>
              </a:lnSpc>
            </a:pPr>
            <a:r>
              <a:rPr lang="en-US" sz="3600" b="1" dirty="0">
                <a:solidFill>
                  <a:prstClr val="black"/>
                </a:solidFill>
                <a:latin typeface="Arial Narrow" panose="020B0606020202030204" pitchFamily="34" charset="0"/>
              </a:rPr>
              <a:t>ASS und die  </a:t>
            </a:r>
            <a:r>
              <a:rPr lang="en-US" sz="3600" b="1" dirty="0" err="1">
                <a:solidFill>
                  <a:prstClr val="black"/>
                </a:solidFill>
                <a:latin typeface="Arial Narrow" panose="020B0606020202030204" pitchFamily="34" charset="0"/>
              </a:rPr>
              <a:t>Aufbereitung</a:t>
            </a:r>
            <a:r>
              <a:rPr lang="en-US" sz="3600" b="1" dirty="0">
                <a:solidFill>
                  <a:prstClr val="black"/>
                </a:solidFill>
                <a:latin typeface="Arial Narrow" panose="020B0606020202030204" pitchFamily="34" charset="0"/>
              </a:rPr>
              <a:t> von </a:t>
            </a:r>
            <a:r>
              <a:rPr lang="en-US" sz="3600" b="1" dirty="0" err="1">
                <a:solidFill>
                  <a:prstClr val="black"/>
                </a:solidFill>
                <a:latin typeface="Arial Narrow" panose="020B0606020202030204" pitchFamily="34" charset="0"/>
              </a:rPr>
              <a:t>Informationen</a:t>
            </a:r>
            <a:r>
              <a:rPr lang="en-US" sz="3600" b="1" dirty="0">
                <a:solidFill>
                  <a:prstClr val="black"/>
                </a:solidFill>
                <a:latin typeface="Arial Narrow" panose="020B0606020202030204" pitchFamily="34" charset="0"/>
              </a:rPr>
              <a:t>  </a:t>
            </a:r>
            <a:endParaRPr lang="en-US" sz="4000" b="1" dirty="0">
              <a:solidFill>
                <a:prstClr val="black"/>
              </a:solidFill>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algn="ctr">
              <a:spcBef>
                <a:spcPts val="1260"/>
              </a:spcBef>
              <a:spcAft>
                <a:spcPts val="375"/>
              </a:spcAft>
              <a:defRPr/>
            </a:pPr>
            <a:r>
              <a:rPr lang="en-GB" sz="4000" b="1" dirty="0">
                <a:latin typeface="Arial Narrow" panose="020B0606020202030204" pitchFamily="34" charset="0"/>
              </a:rPr>
              <a:t>Don’ts</a:t>
            </a:r>
          </a:p>
          <a:p>
            <a:pPr marL="457200" indent="-457200" algn="ctr">
              <a:buSzPts val="1000"/>
              <a:buFont typeface="Arial" panose="020B0604020202020204" pitchFamily="34" charset="0"/>
              <a:buChar char="•"/>
              <a:tabLst>
                <a:tab pos="457200" algn="l"/>
              </a:tabLst>
              <a:defRPr/>
            </a:pPr>
            <a:r>
              <a:rPr lang="en-GB" sz="3200" dirty="0" err="1">
                <a:latin typeface="Arial Narrow" panose="020B0606020202030204" pitchFamily="34" charset="0"/>
              </a:rPr>
              <a:t>Verwendung</a:t>
            </a:r>
            <a:r>
              <a:rPr lang="en-GB" sz="3200" dirty="0">
                <a:latin typeface="Arial Narrow" panose="020B0606020202030204" pitchFamily="34" charset="0"/>
              </a:rPr>
              <a:t> </a:t>
            </a:r>
            <a:r>
              <a:rPr lang="en-GB" sz="3200" dirty="0" err="1">
                <a:latin typeface="Arial Narrow" panose="020B0606020202030204" pitchFamily="34" charset="0"/>
              </a:rPr>
              <a:t>allzu</a:t>
            </a:r>
            <a:r>
              <a:rPr lang="en-GB" sz="3200" dirty="0">
                <a:latin typeface="Arial Narrow" panose="020B0606020202030204" pitchFamily="34" charset="0"/>
              </a:rPr>
              <a:t> </a:t>
            </a:r>
            <a:r>
              <a:rPr lang="en-GB" sz="3200" dirty="0" err="1">
                <a:latin typeface="Arial Narrow" panose="020B0606020202030204" pitchFamily="34" charset="0"/>
              </a:rPr>
              <a:t>kräftiger</a:t>
            </a:r>
            <a:r>
              <a:rPr lang="en-GB" sz="3200" dirty="0">
                <a:latin typeface="Arial Narrow" panose="020B0606020202030204" pitchFamily="34" charset="0"/>
              </a:rPr>
              <a:t>, </a:t>
            </a:r>
            <a:r>
              <a:rPr lang="en-GB" sz="3200" dirty="0" err="1">
                <a:latin typeface="Arial Narrow" panose="020B0606020202030204" pitchFamily="34" charset="0"/>
              </a:rPr>
              <a:t>kontrastierender</a:t>
            </a:r>
            <a:r>
              <a:rPr lang="en-GB" sz="3200" dirty="0">
                <a:latin typeface="Arial Narrow" panose="020B0606020202030204" pitchFamily="34" charset="0"/>
              </a:rPr>
              <a:t> </a:t>
            </a:r>
            <a:r>
              <a:rPr lang="en-GB" sz="3200" dirty="0" err="1">
                <a:latin typeface="Arial Narrow" panose="020B0606020202030204" pitchFamily="34" charset="0"/>
              </a:rPr>
              <a:t>Farben</a:t>
            </a:r>
            <a:endParaRPr lang="en-GB" sz="3200" dirty="0">
              <a:latin typeface="Arial Narrow" panose="020B0606020202030204" pitchFamily="34" charset="0"/>
            </a:endParaRPr>
          </a:p>
          <a:p>
            <a:pPr marL="457200" indent="-457200" algn="ctr">
              <a:buSzPts val="1000"/>
              <a:buFont typeface="Arial" panose="020B0604020202020204" pitchFamily="34" charset="0"/>
              <a:buChar char="•"/>
              <a:tabLst>
                <a:tab pos="457200" algn="l"/>
              </a:tabLst>
              <a:defRPr/>
            </a:pPr>
            <a:r>
              <a:rPr lang="en-GB" sz="3200" dirty="0">
                <a:latin typeface="Arial Narrow" panose="020B0606020202030204" pitchFamily="34" charset="0"/>
              </a:rPr>
              <a:t>Extensive </a:t>
            </a:r>
            <a:r>
              <a:rPr lang="en-GB" sz="3200" dirty="0" err="1">
                <a:latin typeface="Arial Narrow" panose="020B0606020202030204" pitchFamily="34" charset="0"/>
              </a:rPr>
              <a:t>Verwendung</a:t>
            </a:r>
            <a:r>
              <a:rPr lang="en-GB" sz="3200" dirty="0">
                <a:latin typeface="Arial Narrow" panose="020B0606020202030204" pitchFamily="34" charset="0"/>
              </a:rPr>
              <a:t> von </a:t>
            </a:r>
            <a:r>
              <a:rPr lang="en-GB" sz="3200" dirty="0" err="1">
                <a:latin typeface="Arial Narrow" panose="020B0606020202030204" pitchFamily="34" charset="0"/>
              </a:rPr>
              <a:t>Zahlen</a:t>
            </a:r>
            <a:r>
              <a:rPr lang="en-GB" sz="3200" dirty="0">
                <a:latin typeface="Arial Narrow" panose="020B0606020202030204" pitchFamily="34" charset="0"/>
              </a:rPr>
              <a:t>, </a:t>
            </a:r>
            <a:r>
              <a:rPr lang="en-GB" sz="3200" dirty="0" err="1">
                <a:latin typeface="Arial Narrow" panose="020B0606020202030204" pitchFamily="34" charset="0"/>
              </a:rPr>
              <a:t>Tabellen</a:t>
            </a:r>
            <a:r>
              <a:rPr lang="en-GB" sz="3200" dirty="0">
                <a:latin typeface="Arial Narrow" panose="020B0606020202030204" pitchFamily="34" charset="0"/>
              </a:rPr>
              <a:t>, </a:t>
            </a:r>
            <a:r>
              <a:rPr lang="en-GB" sz="3200" dirty="0" err="1">
                <a:latin typeface="Arial Narrow" panose="020B0606020202030204" pitchFamily="34" charset="0"/>
              </a:rPr>
              <a:t>Fachsprache</a:t>
            </a:r>
            <a:r>
              <a:rPr lang="en-GB" sz="3200" dirty="0">
                <a:latin typeface="Arial Narrow" panose="020B0606020202030204" pitchFamily="34" charset="0"/>
              </a:rPr>
              <a:t> </a:t>
            </a:r>
          </a:p>
          <a:p>
            <a:pPr marL="457200" indent="-457200" algn="ctr">
              <a:buSzPts val="1000"/>
              <a:buFont typeface="Arial" panose="020B0604020202020204" pitchFamily="34" charset="0"/>
              <a:buChar char="•"/>
              <a:tabLst>
                <a:tab pos="457200" algn="l"/>
              </a:tabLst>
              <a:defRPr/>
            </a:pPr>
            <a:r>
              <a:rPr lang="en-GB" sz="3200" dirty="0" err="1">
                <a:latin typeface="Arial Narrow" panose="020B0606020202030204" pitchFamily="34" charset="0"/>
              </a:rPr>
              <a:t>Verwendung</a:t>
            </a:r>
            <a:r>
              <a:rPr lang="en-GB" sz="3200" dirty="0">
                <a:latin typeface="Arial Narrow" panose="020B0606020202030204" pitchFamily="34" charset="0"/>
              </a:rPr>
              <a:t> </a:t>
            </a:r>
            <a:r>
              <a:rPr lang="en-GB" sz="3200" dirty="0" err="1">
                <a:latin typeface="Arial Narrow" panose="020B0606020202030204" pitchFamily="34" charset="0"/>
              </a:rPr>
              <a:t>größerer</a:t>
            </a:r>
            <a:r>
              <a:rPr lang="en-GB" sz="3200" dirty="0">
                <a:latin typeface="Arial Narrow" panose="020B0606020202030204" pitchFamily="34" charset="0"/>
              </a:rPr>
              <a:t> </a:t>
            </a:r>
            <a:r>
              <a:rPr lang="en-GB" sz="3200" dirty="0" err="1">
                <a:latin typeface="Arial Narrow" panose="020B0606020202030204" pitchFamily="34" charset="0"/>
              </a:rPr>
              <a:t>Textmengen</a:t>
            </a:r>
            <a:endParaRPr lang="en-GB" sz="3200" dirty="0">
              <a:latin typeface="Arial Narrow" panose="020B0606020202030204" pitchFamily="34" charset="0"/>
            </a:endParaRPr>
          </a:p>
          <a:p>
            <a:pPr marL="457200" indent="-457200" algn="ctr">
              <a:buSzPts val="1000"/>
              <a:buFont typeface="Arial" panose="020B0604020202020204" pitchFamily="34" charset="0"/>
              <a:buChar char="•"/>
              <a:tabLst>
                <a:tab pos="457200" algn="l"/>
              </a:tabLst>
              <a:defRPr/>
            </a:pPr>
            <a:r>
              <a:rPr lang="en-GB" sz="3200" dirty="0" err="1">
                <a:latin typeface="Arial Narrow" panose="020B0606020202030204" pitchFamily="34" charset="0"/>
              </a:rPr>
              <a:t>Wenig</a:t>
            </a:r>
            <a:r>
              <a:rPr lang="en-GB" sz="3200" dirty="0">
                <a:latin typeface="Arial Narrow" panose="020B0606020202030204" pitchFamily="34" charset="0"/>
              </a:rPr>
              <a:t> </a:t>
            </a:r>
            <a:r>
              <a:rPr lang="en-GB" sz="3200" dirty="0" err="1">
                <a:latin typeface="Arial Narrow" panose="020B0606020202030204" pitchFamily="34" charset="0"/>
              </a:rPr>
              <a:t>eindeutige</a:t>
            </a:r>
            <a:r>
              <a:rPr lang="en-GB" sz="3200" dirty="0">
                <a:latin typeface="Arial Narrow" panose="020B0606020202030204" pitchFamily="34" charset="0"/>
              </a:rPr>
              <a:t> </a:t>
            </a:r>
            <a:r>
              <a:rPr lang="en-GB" sz="3200" dirty="0" err="1">
                <a:latin typeface="Arial Narrow" panose="020B0606020202030204" pitchFamily="34" charset="0"/>
              </a:rPr>
              <a:t>bzw</a:t>
            </a:r>
            <a:r>
              <a:rPr lang="en-GB" sz="3200" dirty="0">
                <a:latin typeface="Arial Narrow" panose="020B0606020202030204" pitchFamily="34" charset="0"/>
              </a:rPr>
              <a:t>. </a:t>
            </a:r>
            <a:r>
              <a:rPr lang="en-GB" sz="3200" dirty="0" err="1">
                <a:latin typeface="Arial Narrow" panose="020B0606020202030204" pitchFamily="34" charset="0"/>
              </a:rPr>
              <a:t>Unklare</a:t>
            </a:r>
            <a:r>
              <a:rPr lang="en-GB" sz="3200" dirty="0">
                <a:latin typeface="Arial Narrow" panose="020B0606020202030204" pitchFamily="34" charset="0"/>
              </a:rPr>
              <a:t> </a:t>
            </a:r>
            <a:r>
              <a:rPr lang="en-GB" sz="3200" dirty="0" err="1">
                <a:latin typeface="Arial Narrow" panose="020B0606020202030204" pitchFamily="34" charset="0"/>
              </a:rPr>
              <a:t>Hinweise</a:t>
            </a:r>
            <a:r>
              <a:rPr lang="en-GB" sz="3200" dirty="0">
                <a:latin typeface="Arial Narrow" panose="020B0606020202030204" pitchFamily="34" charset="0"/>
              </a:rPr>
              <a:t> – </a:t>
            </a:r>
            <a:r>
              <a:rPr lang="en-GB" sz="3200" dirty="0" err="1">
                <a:latin typeface="Arial Narrow" panose="020B0606020202030204" pitchFamily="34" charset="0"/>
              </a:rPr>
              <a:t>etwa</a:t>
            </a:r>
            <a:r>
              <a:rPr lang="en-GB" sz="3200" dirty="0">
                <a:latin typeface="Arial Narrow" panose="020B0606020202030204" pitchFamily="34" charset="0"/>
              </a:rPr>
              <a:t> </a:t>
            </a:r>
            <a:r>
              <a:rPr lang="en-GB" sz="3200" dirty="0" err="1">
                <a:latin typeface="Arial Narrow" panose="020B0606020202030204" pitchFamily="34" charset="0"/>
              </a:rPr>
              <a:t>zu</a:t>
            </a:r>
            <a:r>
              <a:rPr lang="en-GB" sz="3200" dirty="0">
                <a:latin typeface="Arial Narrow" panose="020B0606020202030204" pitchFamily="34" charset="0"/>
              </a:rPr>
              <a:t> </a:t>
            </a:r>
            <a:r>
              <a:rPr lang="en-GB" sz="3200" dirty="0" err="1">
                <a:latin typeface="Arial Narrow" panose="020B0606020202030204" pitchFamily="34" charset="0"/>
              </a:rPr>
              <a:t>drückende</a:t>
            </a:r>
            <a:r>
              <a:rPr lang="en-GB" sz="3200" dirty="0">
                <a:latin typeface="Arial Narrow" panose="020B0606020202030204" pitchFamily="34" charset="0"/>
              </a:rPr>
              <a:t> </a:t>
            </a:r>
            <a:r>
              <a:rPr lang="en-GB" sz="3200" dirty="0" err="1">
                <a:latin typeface="Arial Narrow" panose="020B0606020202030204" pitchFamily="34" charset="0"/>
              </a:rPr>
              <a:t>Knöpfe</a:t>
            </a:r>
            <a:r>
              <a:rPr lang="en-GB" sz="3200" dirty="0">
                <a:latin typeface="Arial Narrow" panose="020B0606020202030204" pitchFamily="34" charset="0"/>
              </a:rPr>
              <a:t> </a:t>
            </a:r>
            <a:r>
              <a:rPr lang="en-GB" sz="3200" dirty="0" err="1">
                <a:latin typeface="Arial Narrow" panose="020B0606020202030204" pitchFamily="34" charset="0"/>
              </a:rPr>
              <a:t>mit</a:t>
            </a:r>
            <a:r>
              <a:rPr lang="en-GB" sz="3200" dirty="0">
                <a:latin typeface="Arial Narrow" panose="020B0606020202030204" pitchFamily="34" charset="0"/>
              </a:rPr>
              <a:t> den </a:t>
            </a:r>
            <a:r>
              <a:rPr lang="en-GB" sz="3200" dirty="0" err="1">
                <a:latin typeface="Arial Narrow" panose="020B0606020202030204" pitchFamily="34" charset="0"/>
              </a:rPr>
              <a:t>Hinweis</a:t>
            </a:r>
            <a:r>
              <a:rPr lang="en-GB" sz="3200" dirty="0">
                <a:latin typeface="Arial Narrow" panose="020B0606020202030204" pitchFamily="34" charset="0"/>
              </a:rPr>
              <a:t> “Click here” etc. </a:t>
            </a:r>
          </a:p>
          <a:p>
            <a:pPr marL="457200" indent="-457200" algn="ctr">
              <a:buSzPts val="1000"/>
              <a:buFont typeface="Arial" panose="020B0604020202020204" pitchFamily="34" charset="0"/>
              <a:buChar char="•"/>
              <a:tabLst>
                <a:tab pos="457200" algn="l"/>
              </a:tabLst>
              <a:defRPr/>
            </a:pPr>
            <a:r>
              <a:rPr lang="en-GB" sz="3200" dirty="0" err="1">
                <a:latin typeface="Arial Narrow" panose="020B0606020202030204" pitchFamily="34" charset="0"/>
              </a:rPr>
              <a:t>Verwendung</a:t>
            </a:r>
            <a:r>
              <a:rPr lang="en-GB" sz="3200" dirty="0">
                <a:latin typeface="Arial Narrow" panose="020B0606020202030204" pitchFamily="34" charset="0"/>
              </a:rPr>
              <a:t> </a:t>
            </a:r>
            <a:r>
              <a:rPr lang="en-GB" sz="3200" dirty="0" err="1">
                <a:latin typeface="Arial Narrow" panose="020B0606020202030204" pitchFamily="34" charset="0"/>
              </a:rPr>
              <a:t>komplexer</a:t>
            </a:r>
            <a:r>
              <a:rPr lang="en-GB" sz="3200" dirty="0">
                <a:latin typeface="Arial Narrow" panose="020B0606020202030204" pitchFamily="34" charset="0"/>
              </a:rPr>
              <a:t>, </a:t>
            </a:r>
            <a:r>
              <a:rPr lang="en-GB" sz="3200" dirty="0" err="1">
                <a:latin typeface="Arial Narrow" panose="020B0606020202030204" pitchFamily="34" charset="0"/>
              </a:rPr>
              <a:t>überfrachteter</a:t>
            </a:r>
            <a:r>
              <a:rPr lang="en-GB" sz="3200" dirty="0">
                <a:latin typeface="Arial Narrow" panose="020B0606020202030204" pitchFamily="34" charset="0"/>
              </a:rPr>
              <a:t> Layouts</a:t>
            </a:r>
          </a:p>
        </p:txBody>
      </p:sp>
    </p:spTree>
    <p:extLst>
      <p:ext uri="{BB962C8B-B14F-4D97-AF65-F5344CB8AC3E}">
        <p14:creationId xmlns:p14="http://schemas.microsoft.com/office/powerpoint/2010/main" val="207395410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56</a:t>
            </a:fld>
            <a:endParaRPr lang="de-AT" dirty="0"/>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defRPr/>
            </a:pPr>
            <a:r>
              <a:rPr lang="en-US" sz="3200" dirty="0">
                <a:latin typeface="Arial Narrow" panose="020B0606020202030204" pitchFamily="34" charset="0"/>
              </a:rPr>
              <a:t>Lassen </a:t>
            </a:r>
            <a:r>
              <a:rPr lang="en-US" sz="3200" dirty="0" err="1">
                <a:latin typeface="Arial Narrow" panose="020B0606020202030204" pitchFamily="34" charset="0"/>
              </a:rPr>
              <a:t>wir</a:t>
            </a:r>
            <a:r>
              <a:rPr lang="en-US" sz="3200" dirty="0">
                <a:latin typeface="Arial Narrow" panose="020B0606020202030204" pitchFamily="34" charset="0"/>
              </a:rPr>
              <a:t> </a:t>
            </a:r>
            <a:r>
              <a:rPr lang="en-US" sz="3200" dirty="0" err="1">
                <a:latin typeface="Arial Narrow" panose="020B0606020202030204" pitchFamily="34" charset="0"/>
              </a:rPr>
              <a:t>nach</a:t>
            </a:r>
            <a:r>
              <a:rPr lang="en-US" sz="3200" dirty="0">
                <a:latin typeface="Arial Narrow" panose="020B0606020202030204" pitchFamily="34" charset="0"/>
              </a:rPr>
              <a:t> all dem </a:t>
            </a:r>
            <a:r>
              <a:rPr lang="en-US" sz="3200" dirty="0" err="1">
                <a:latin typeface="Arial Narrow" panose="020B0606020202030204" pitchFamily="34" charset="0"/>
              </a:rPr>
              <a:t>Gesagten</a:t>
            </a:r>
            <a:r>
              <a:rPr lang="en-US" sz="3200" dirty="0">
                <a:latin typeface="Arial Narrow" panose="020B0606020202030204" pitchFamily="34" charset="0"/>
              </a:rPr>
              <a:t> </a:t>
            </a:r>
            <a:r>
              <a:rPr lang="en-US" sz="3200" dirty="0" err="1">
                <a:latin typeface="Arial Narrow" panose="020B0606020202030204" pitchFamily="34" charset="0"/>
              </a:rPr>
              <a:t>einen</a:t>
            </a:r>
            <a:r>
              <a:rPr lang="en-US" sz="3200" dirty="0">
                <a:latin typeface="Arial Narrow" panose="020B0606020202030204" pitchFamily="34" charset="0"/>
              </a:rPr>
              <a:t> Person </a:t>
            </a:r>
            <a:r>
              <a:rPr lang="en-US" sz="3200" dirty="0" err="1">
                <a:latin typeface="Arial Narrow" panose="020B0606020202030204" pitchFamily="34" charset="0"/>
              </a:rPr>
              <a:t>mit</a:t>
            </a:r>
            <a:r>
              <a:rPr lang="en-US" sz="3200" dirty="0">
                <a:latin typeface="Arial Narrow" panose="020B0606020202030204" pitchFamily="34" charset="0"/>
              </a:rPr>
              <a:t> ASS </a:t>
            </a:r>
            <a:r>
              <a:rPr lang="en-US" sz="3200" dirty="0" err="1">
                <a:latin typeface="Arial Narrow" panose="020B0606020202030204" pitchFamily="34" charset="0"/>
              </a:rPr>
              <a:t>zu</a:t>
            </a:r>
            <a:r>
              <a:rPr lang="en-US" sz="3200" dirty="0">
                <a:latin typeface="Arial Narrow" panose="020B0606020202030204" pitchFamily="34" charset="0"/>
              </a:rPr>
              <a:t> Wort </a:t>
            </a:r>
            <a:r>
              <a:rPr lang="en-US" sz="3200" dirty="0" err="1">
                <a:latin typeface="Arial Narrow" panose="020B0606020202030204" pitchFamily="34" charset="0"/>
              </a:rPr>
              <a:t>kommen</a:t>
            </a:r>
            <a:r>
              <a:rPr lang="en-US" sz="3200" dirty="0">
                <a:latin typeface="Arial Narrow" panose="020B0606020202030204" pitchFamily="34" charset="0"/>
              </a:rPr>
              <a:t>, die </a:t>
            </a:r>
            <a:r>
              <a:rPr lang="en-US" sz="3200" dirty="0" err="1">
                <a:latin typeface="Arial Narrow" panose="020B0606020202030204" pitchFamily="34" charset="0"/>
              </a:rPr>
              <a:t>uns</a:t>
            </a:r>
            <a:r>
              <a:rPr lang="en-US" sz="3200" dirty="0">
                <a:latin typeface="Arial Narrow" panose="020B0606020202030204" pitchFamily="34" charset="0"/>
              </a:rPr>
              <a:t> </a:t>
            </a:r>
            <a:r>
              <a:rPr lang="en-US" sz="3200" dirty="0" err="1">
                <a:latin typeface="Arial Narrow" panose="020B0606020202030204" pitchFamily="34" charset="0"/>
              </a:rPr>
              <a:t>mitteilt</a:t>
            </a:r>
            <a:r>
              <a:rPr lang="en-US" sz="3200" dirty="0">
                <a:latin typeface="Arial Narrow" panose="020B0606020202030204" pitchFamily="34" charset="0"/>
              </a:rPr>
              <a:t>, </a:t>
            </a:r>
            <a:r>
              <a:rPr lang="en-US" sz="3200" dirty="0" err="1">
                <a:latin typeface="Arial Narrow" panose="020B0606020202030204" pitchFamily="34" charset="0"/>
              </a:rPr>
              <a:t>dass</a:t>
            </a:r>
            <a:r>
              <a:rPr lang="en-US" sz="3200" dirty="0">
                <a:latin typeface="Arial Narrow" panose="020B0606020202030204" pitchFamily="34" charset="0"/>
              </a:rPr>
              <a:t> das </a:t>
            </a:r>
            <a:r>
              <a:rPr lang="en-US" sz="3200" dirty="0" err="1">
                <a:latin typeface="Arial Narrow" panose="020B0606020202030204" pitchFamily="34" charset="0"/>
              </a:rPr>
              <a:t>alles</a:t>
            </a:r>
            <a:r>
              <a:rPr lang="en-US" sz="3200" dirty="0">
                <a:latin typeface="Arial Narrow" panose="020B0606020202030204" pitchFamily="34" charset="0"/>
              </a:rPr>
              <a:t> </a:t>
            </a:r>
            <a:r>
              <a:rPr lang="en-US" sz="3200" dirty="0" err="1">
                <a:latin typeface="Arial Narrow" panose="020B0606020202030204" pitchFamily="34" charset="0"/>
              </a:rPr>
              <a:t>falsch</a:t>
            </a:r>
            <a:r>
              <a:rPr lang="en-US" sz="3200" dirty="0">
                <a:latin typeface="Arial Narrow" panose="020B0606020202030204" pitchFamily="34" charset="0"/>
              </a:rPr>
              <a:t> sein </a:t>
            </a:r>
            <a:r>
              <a:rPr lang="en-US" sz="3200" dirty="0" err="1">
                <a:latin typeface="Arial Narrow" panose="020B0606020202030204" pitchFamily="34" charset="0"/>
              </a:rPr>
              <a:t>könnte</a:t>
            </a:r>
            <a:r>
              <a:rPr lang="en-US" sz="3200" dirty="0">
                <a:latin typeface="Arial Narrow" panose="020B0606020202030204" pitchFamily="34" charset="0"/>
              </a:rPr>
              <a:t>!</a:t>
            </a:r>
          </a:p>
          <a:p>
            <a:pPr>
              <a:defRPr/>
            </a:pPr>
            <a:endParaRPr lang="en-US" sz="3200" dirty="0">
              <a:latin typeface="Arial Narrow" panose="020B0606020202030204" pitchFamily="34" charset="0"/>
            </a:endParaRPr>
          </a:p>
          <a:p>
            <a:pPr algn="ctr">
              <a:defRPr/>
            </a:pPr>
            <a:r>
              <a:rPr lang="en-US" sz="2800" dirty="0">
                <a:latin typeface="Arial Narrow" panose="020B0606020202030204" pitchFamily="34" charset="0"/>
                <a:hlinkClick r:id="rId2">
                  <a:extLst>
                    <a:ext uri="{A12FA001-AC4F-418D-AE19-62706E023703}">
                      <ahyp:hlinkClr xmlns:ahyp="http://schemas.microsoft.com/office/drawing/2018/hyperlinkcolor" val="tx"/>
                    </a:ext>
                  </a:extLst>
                </a:hlinkClick>
              </a:rPr>
              <a:t>https://youtu.be/tQ7Nku_pFXc</a:t>
            </a:r>
            <a:r>
              <a:rPr lang="en-US" sz="2800" dirty="0">
                <a:latin typeface="Arial Narrow" panose="020B0606020202030204" pitchFamily="34" charset="0"/>
              </a:rPr>
              <a:t> </a:t>
            </a:r>
          </a:p>
          <a:p>
            <a:pPr algn="ctr">
              <a:defRPr/>
            </a:pPr>
            <a:endParaRPr lang="en-US" sz="3200" dirty="0">
              <a:latin typeface="Arial Narrow" panose="020B0606020202030204" pitchFamily="34" charset="0"/>
            </a:endParaRPr>
          </a:p>
          <a:p>
            <a:pPr algn="ctr">
              <a:defRPr/>
            </a:pPr>
            <a:r>
              <a:rPr lang="en-US" sz="3200" dirty="0">
                <a:latin typeface="Arial Narrow" panose="020B0606020202030204" pitchFamily="34" charset="0"/>
              </a:rPr>
              <a:t>Wie </a:t>
            </a:r>
            <a:r>
              <a:rPr lang="en-US" sz="3200" dirty="0" err="1">
                <a:latin typeface="Arial Narrow" panose="020B0606020202030204" pitchFamily="34" charset="0"/>
              </a:rPr>
              <a:t>eingangs</a:t>
            </a:r>
            <a:r>
              <a:rPr lang="en-US" sz="3200" dirty="0">
                <a:latin typeface="Arial Narrow" panose="020B0606020202030204" pitchFamily="34" charset="0"/>
              </a:rPr>
              <a:t> </a:t>
            </a:r>
            <a:r>
              <a:rPr lang="en-US" sz="3200" dirty="0" err="1">
                <a:latin typeface="Arial Narrow" panose="020B0606020202030204" pitchFamily="34" charset="0"/>
              </a:rPr>
              <a:t>erwähnt</a:t>
            </a:r>
            <a:r>
              <a:rPr lang="en-US" sz="3200" dirty="0">
                <a:latin typeface="Arial Narrow" panose="020B0606020202030204" pitchFamily="34" charset="0"/>
              </a:rPr>
              <a:t>: </a:t>
            </a:r>
            <a:r>
              <a:rPr lang="en-US" sz="3200" dirty="0" err="1">
                <a:latin typeface="Arial Narrow" panose="020B0606020202030204" pitchFamily="34" charset="0"/>
              </a:rPr>
              <a:t>Jede</a:t>
            </a:r>
            <a:r>
              <a:rPr lang="en-US" sz="3200" dirty="0">
                <a:latin typeface="Arial Narrow" panose="020B0606020202030204" pitchFamily="34" charset="0"/>
              </a:rPr>
              <a:t> Person </a:t>
            </a:r>
            <a:r>
              <a:rPr lang="en-US" sz="3200" dirty="0" err="1">
                <a:latin typeface="Arial Narrow" panose="020B0606020202030204" pitchFamily="34" charset="0"/>
              </a:rPr>
              <a:t>ist</a:t>
            </a:r>
            <a:r>
              <a:rPr lang="en-US" sz="3200" dirty="0">
                <a:latin typeface="Arial Narrow" panose="020B0606020202030204" pitchFamily="34" charset="0"/>
              </a:rPr>
              <a:t> </a:t>
            </a:r>
            <a:r>
              <a:rPr lang="en-US" sz="3200" dirty="0" err="1">
                <a:latin typeface="Arial Narrow" panose="020B0606020202030204" pitchFamily="34" charset="0"/>
              </a:rPr>
              <a:t>einzigartig</a:t>
            </a:r>
            <a:r>
              <a:rPr lang="en-US" sz="3200" dirty="0">
                <a:latin typeface="Arial Narrow" panose="020B0606020202030204" pitchFamily="34" charset="0"/>
              </a:rPr>
              <a:t>. Das </a:t>
            </a:r>
            <a:r>
              <a:rPr lang="en-US" sz="3200" dirty="0" err="1">
                <a:latin typeface="Arial Narrow" panose="020B0606020202030204" pitchFamily="34" charset="0"/>
              </a:rPr>
              <a:t>sollten</a:t>
            </a:r>
            <a:r>
              <a:rPr lang="en-US" sz="3200" dirty="0">
                <a:latin typeface="Arial Narrow" panose="020B0606020202030204" pitchFamily="34" charset="0"/>
              </a:rPr>
              <a:t> </a:t>
            </a:r>
            <a:r>
              <a:rPr lang="en-US" sz="3200" dirty="0" err="1">
                <a:latin typeface="Arial Narrow" panose="020B0606020202030204" pitchFamily="34" charset="0"/>
              </a:rPr>
              <a:t>wir</a:t>
            </a:r>
            <a:r>
              <a:rPr lang="en-US" sz="3200" dirty="0">
                <a:latin typeface="Arial Narrow" panose="020B0606020202030204" pitchFamily="34" charset="0"/>
              </a:rPr>
              <a:t> </a:t>
            </a:r>
            <a:r>
              <a:rPr lang="en-US" sz="3200" dirty="0" err="1">
                <a:latin typeface="Arial Narrow" panose="020B0606020202030204" pitchFamily="34" charset="0"/>
              </a:rPr>
              <a:t>nie</a:t>
            </a:r>
            <a:r>
              <a:rPr lang="en-US" sz="3200" dirty="0">
                <a:latin typeface="Arial Narrow" panose="020B0606020202030204" pitchFamily="34" charset="0"/>
              </a:rPr>
              <a:t> </a:t>
            </a:r>
            <a:r>
              <a:rPr lang="en-US" sz="3200" dirty="0" err="1">
                <a:latin typeface="Arial Narrow" panose="020B0606020202030204" pitchFamily="34" charset="0"/>
              </a:rPr>
              <a:t>vergessen</a:t>
            </a:r>
            <a:r>
              <a:rPr lang="en-US" sz="3200" dirty="0">
                <a:latin typeface="Arial Narrow" panose="020B0606020202030204" pitchFamily="34" charset="0"/>
              </a:rPr>
              <a:t>. </a:t>
            </a:r>
          </a:p>
        </p:txBody>
      </p:sp>
    </p:spTree>
    <p:extLst>
      <p:ext uri="{BB962C8B-B14F-4D97-AF65-F5344CB8AC3E}">
        <p14:creationId xmlns:p14="http://schemas.microsoft.com/office/powerpoint/2010/main" val="30759831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57</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3350624" cy="1009651"/>
          </a:xfrm>
          <a:prstGeom prst="rect">
            <a:avLst/>
          </a:prstGeom>
          <a:solidFill>
            <a:srgbClr val="DEEBF8"/>
          </a:solidFill>
          <a:ln>
            <a:noFill/>
          </a:ln>
        </p:spPr>
        <p:txBody>
          <a:bodyPr spcFirstLastPara="1" wrap="square" lIns="121900" tIns="60933" rIns="121900" bIns="60933" anchor="ctr" anchorCtr="0">
            <a:noAutofit/>
          </a:bodyPr>
          <a:lstStyle/>
          <a:p>
            <a:pPr defTabSz="514350">
              <a:lnSpc>
                <a:spcPct val="150000"/>
              </a:lnSpc>
            </a:pPr>
            <a:r>
              <a:rPr lang="en-US" sz="4000" b="1" dirty="0">
                <a:solidFill>
                  <a:prstClr val="black"/>
                </a:solidFill>
                <a:latin typeface="Arial Narrow" panose="020B0606020202030204" pitchFamily="34" charset="0"/>
              </a:rPr>
              <a:t>Think &amp; Reflect</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285750" indent="-285750">
              <a:buFont typeface="Arial" panose="020B0604020202020204" pitchFamily="34" charset="0"/>
              <a:buChar char="•"/>
              <a:defRPr/>
            </a:pPr>
            <a:r>
              <a:rPr lang="en-US" sz="2400" dirty="0">
                <a:latin typeface="Arial Narrow" panose="020B0606020202030204" pitchFamily="34" charset="0"/>
              </a:rPr>
              <a:t>Aufgabe </a:t>
            </a:r>
            <a:r>
              <a:rPr lang="en-US" sz="2400" dirty="0" err="1">
                <a:latin typeface="Arial Narrow" panose="020B0606020202030204" pitchFamily="34" charset="0"/>
              </a:rPr>
              <a:t>mit</a:t>
            </a:r>
            <a:r>
              <a:rPr lang="en-US" sz="2400" dirty="0">
                <a:latin typeface="Arial Narrow" panose="020B0606020202030204" pitchFamily="34" charset="0"/>
              </a:rPr>
              <a:t> </a:t>
            </a:r>
            <a:r>
              <a:rPr lang="en-US" sz="2400" dirty="0" err="1">
                <a:latin typeface="Arial Narrow" panose="020B0606020202030204" pitchFamily="34" charset="0"/>
              </a:rPr>
              <a:t>Kolleg</a:t>
            </a:r>
            <a:r>
              <a:rPr lang="en-US" sz="2400" dirty="0">
                <a:latin typeface="Arial Narrow" panose="020B0606020202030204" pitchFamily="34" charset="0"/>
              </a:rPr>
              <a:t>*</a:t>
            </a:r>
            <a:r>
              <a:rPr lang="en-US" sz="2400" dirty="0" err="1">
                <a:latin typeface="Arial Narrow" panose="020B0606020202030204" pitchFamily="34" charset="0"/>
              </a:rPr>
              <a:t>innen</a:t>
            </a:r>
            <a:r>
              <a:rPr lang="en-US" sz="2400" dirty="0">
                <a:latin typeface="Arial Narrow" panose="020B0606020202030204" pitchFamily="34" charset="0"/>
              </a:rPr>
              <a:t>/in der </a:t>
            </a:r>
            <a:r>
              <a:rPr lang="en-US" sz="2400" dirty="0" err="1">
                <a:latin typeface="Arial Narrow" panose="020B0606020202030204" pitchFamily="34" charset="0"/>
              </a:rPr>
              <a:t>Kleingruppe</a:t>
            </a:r>
            <a:r>
              <a:rPr lang="en-US" sz="2400" dirty="0">
                <a:latin typeface="Arial Narrow" panose="020B0606020202030204" pitchFamily="34" charset="0"/>
              </a:rPr>
              <a:t>: </a:t>
            </a:r>
            <a:r>
              <a:rPr lang="en-US" sz="2400" dirty="0" err="1">
                <a:latin typeface="Arial Narrow" panose="020B0606020202030204" pitchFamily="34" charset="0"/>
              </a:rPr>
              <a:t>Versuchen</a:t>
            </a:r>
            <a:r>
              <a:rPr lang="en-US" sz="2400" dirty="0">
                <a:latin typeface="Arial Narrow" panose="020B0606020202030204" pitchFamily="34" charset="0"/>
              </a:rPr>
              <a:t> Sie </a:t>
            </a:r>
            <a:r>
              <a:rPr lang="en-US" sz="2400" dirty="0" err="1">
                <a:latin typeface="Arial Narrow" panose="020B0606020202030204" pitchFamily="34" charset="0"/>
              </a:rPr>
              <a:t>körperliche</a:t>
            </a:r>
            <a:r>
              <a:rPr lang="en-US" sz="2400" dirty="0">
                <a:latin typeface="Arial Narrow" panose="020B0606020202030204" pitchFamily="34" charset="0"/>
              </a:rPr>
              <a:t> und/</a:t>
            </a:r>
            <a:r>
              <a:rPr lang="en-US" sz="2400" dirty="0" err="1">
                <a:latin typeface="Arial Narrow" panose="020B0606020202030204" pitchFamily="34" charset="0"/>
              </a:rPr>
              <a:t>oder</a:t>
            </a:r>
            <a:r>
              <a:rPr lang="en-US" sz="2400" dirty="0">
                <a:latin typeface="Arial Narrow" panose="020B0606020202030204" pitchFamily="34" charset="0"/>
              </a:rPr>
              <a:t> </a:t>
            </a:r>
            <a:r>
              <a:rPr lang="en-US" sz="2400" dirty="0" err="1">
                <a:latin typeface="Arial Narrow" panose="020B0606020202030204" pitchFamily="34" charset="0"/>
              </a:rPr>
              <a:t>Gefühlszustände</a:t>
            </a:r>
            <a:r>
              <a:rPr lang="en-US" sz="2400" dirty="0">
                <a:latin typeface="Arial Narrow" panose="020B0606020202030204" pitchFamily="34" charset="0"/>
              </a:rPr>
              <a:t> </a:t>
            </a:r>
            <a:r>
              <a:rPr lang="en-US" sz="2400" dirty="0" err="1">
                <a:latin typeface="Arial Narrow" panose="020B0606020202030204" pitchFamily="34" charset="0"/>
              </a:rPr>
              <a:t>zum</a:t>
            </a:r>
            <a:r>
              <a:rPr lang="en-US" sz="2400" dirty="0">
                <a:latin typeface="Arial Narrow" panose="020B0606020202030204" pitchFamily="34" charset="0"/>
              </a:rPr>
              <a:t> </a:t>
            </a:r>
            <a:r>
              <a:rPr lang="en-US" sz="2400" dirty="0" err="1">
                <a:latin typeface="Arial Narrow" panose="020B0606020202030204" pitchFamily="34" charset="0"/>
              </a:rPr>
              <a:t>Ausdruck</a:t>
            </a:r>
            <a:r>
              <a:rPr lang="en-US" sz="2400" dirty="0">
                <a:latin typeface="Arial Narrow" panose="020B0606020202030204" pitchFamily="34" charset="0"/>
              </a:rPr>
              <a:t> </a:t>
            </a:r>
            <a:r>
              <a:rPr lang="en-US" sz="2400" dirty="0" err="1">
                <a:latin typeface="Arial Narrow" panose="020B0606020202030204" pitchFamily="34" charset="0"/>
              </a:rPr>
              <a:t>zu</a:t>
            </a:r>
            <a:r>
              <a:rPr lang="en-US" sz="2400" dirty="0">
                <a:latin typeface="Arial Narrow" panose="020B0606020202030204" pitchFamily="34" charset="0"/>
              </a:rPr>
              <a:t> </a:t>
            </a:r>
            <a:r>
              <a:rPr lang="en-US" sz="2400" dirty="0" err="1">
                <a:latin typeface="Arial Narrow" panose="020B0606020202030204" pitchFamily="34" charset="0"/>
              </a:rPr>
              <a:t>bringen</a:t>
            </a:r>
            <a:r>
              <a:rPr lang="en-US" sz="2400" dirty="0">
                <a:latin typeface="Arial Narrow" panose="020B0606020202030204" pitchFamily="34" charset="0"/>
              </a:rPr>
              <a:t> – </a:t>
            </a:r>
            <a:r>
              <a:rPr lang="en-US" sz="2400" dirty="0" err="1">
                <a:latin typeface="Arial Narrow" panose="020B0606020202030204" pitchFamily="34" charset="0"/>
              </a:rPr>
              <a:t>etwa</a:t>
            </a:r>
            <a:r>
              <a:rPr lang="en-US" sz="2400" dirty="0">
                <a:latin typeface="Arial Narrow" panose="020B0606020202030204" pitchFamily="34" charset="0"/>
              </a:rPr>
              <a:t>: </a:t>
            </a:r>
            <a:r>
              <a:rPr lang="en-US" sz="2400" dirty="0" err="1">
                <a:latin typeface="Arial Narrow" panose="020B0606020202030204" pitchFamily="34" charset="0"/>
              </a:rPr>
              <a:t>Niedergeschlagenheit</a:t>
            </a:r>
            <a:r>
              <a:rPr lang="en-US" sz="2400" dirty="0">
                <a:latin typeface="Arial Narrow" panose="020B0606020202030204" pitchFamily="34" charset="0"/>
              </a:rPr>
              <a:t>, </a:t>
            </a:r>
            <a:r>
              <a:rPr lang="en-US" sz="2400" dirty="0" err="1">
                <a:latin typeface="Arial Narrow" panose="020B0606020202030204" pitchFamily="34" charset="0"/>
              </a:rPr>
              <a:t>Ohrenschmerzen</a:t>
            </a:r>
            <a:r>
              <a:rPr lang="en-US" sz="2400" dirty="0">
                <a:latin typeface="Arial Narrow" panose="020B0606020202030204" pitchFamily="34" charset="0"/>
              </a:rPr>
              <a:t>, </a:t>
            </a:r>
            <a:r>
              <a:rPr lang="en-US" sz="2400" dirty="0" err="1">
                <a:latin typeface="Arial Narrow" panose="020B0606020202030204" pitchFamily="34" charset="0"/>
              </a:rPr>
              <a:t>mein</a:t>
            </a:r>
            <a:r>
              <a:rPr lang="en-US" sz="2400" dirty="0">
                <a:latin typeface="Arial Narrow" panose="020B0606020202030204" pitchFamily="34" charset="0"/>
              </a:rPr>
              <a:t> </a:t>
            </a:r>
            <a:r>
              <a:rPr lang="en-US" sz="2400" dirty="0" err="1">
                <a:latin typeface="Arial Narrow" panose="020B0606020202030204" pitchFamily="34" charset="0"/>
              </a:rPr>
              <a:t>geliebtes</a:t>
            </a:r>
            <a:r>
              <a:rPr lang="en-US" sz="2400" dirty="0">
                <a:latin typeface="Arial Narrow" panose="020B0606020202030204" pitchFamily="34" charset="0"/>
              </a:rPr>
              <a:t> </a:t>
            </a:r>
            <a:r>
              <a:rPr lang="en-US" sz="2400" dirty="0" err="1">
                <a:latin typeface="Arial Narrow" panose="020B0606020202030204" pitchFamily="34" charset="0"/>
              </a:rPr>
              <a:t>Haustier</a:t>
            </a:r>
            <a:r>
              <a:rPr lang="en-US" sz="2400" dirty="0">
                <a:latin typeface="Arial Narrow" panose="020B0606020202030204" pitchFamily="34" charset="0"/>
              </a:rPr>
              <a:t> </a:t>
            </a:r>
            <a:r>
              <a:rPr lang="en-US" sz="2400" dirty="0" err="1">
                <a:latin typeface="Arial Narrow" panose="020B0606020202030204" pitchFamily="34" charset="0"/>
              </a:rPr>
              <a:t>ist</a:t>
            </a:r>
            <a:r>
              <a:rPr lang="en-US" sz="2400" dirty="0">
                <a:latin typeface="Arial Narrow" panose="020B0606020202030204" pitchFamily="34" charset="0"/>
              </a:rPr>
              <a:t> </a:t>
            </a:r>
            <a:r>
              <a:rPr lang="en-US" sz="2400" dirty="0" err="1">
                <a:latin typeface="Arial Narrow" panose="020B0606020202030204" pitchFamily="34" charset="0"/>
              </a:rPr>
              <a:t>gestorben</a:t>
            </a:r>
            <a:r>
              <a:rPr lang="en-US" sz="2400" dirty="0">
                <a:latin typeface="Arial Narrow" panose="020B0606020202030204" pitchFamily="34" charset="0"/>
              </a:rPr>
              <a:t> etc. –, </a:t>
            </a:r>
            <a:r>
              <a:rPr lang="en-US" sz="2400" dirty="0" err="1">
                <a:latin typeface="Arial Narrow" panose="020B0606020202030204" pitchFamily="34" charset="0"/>
              </a:rPr>
              <a:t>ohne</a:t>
            </a:r>
            <a:r>
              <a:rPr lang="en-US" sz="2400" dirty="0">
                <a:latin typeface="Arial Narrow" panose="020B0606020202030204" pitchFamily="34" charset="0"/>
              </a:rPr>
              <a:t> </a:t>
            </a:r>
            <a:r>
              <a:rPr lang="en-US" sz="2400" dirty="0" err="1">
                <a:latin typeface="Arial Narrow" panose="020B0606020202030204" pitchFamily="34" charset="0"/>
              </a:rPr>
              <a:t>dabei</a:t>
            </a:r>
            <a:r>
              <a:rPr lang="en-US" sz="2400" dirty="0">
                <a:latin typeface="Arial Narrow" panose="020B0606020202030204" pitchFamily="34" charset="0"/>
              </a:rPr>
              <a:t> </a:t>
            </a:r>
            <a:r>
              <a:rPr lang="en-US" sz="2400" dirty="0" err="1">
                <a:latin typeface="Arial Narrow" panose="020B0606020202030204" pitchFamily="34" charset="0"/>
              </a:rPr>
              <a:t>gesprochene</a:t>
            </a:r>
            <a:r>
              <a:rPr lang="en-US" sz="2400" dirty="0">
                <a:latin typeface="Arial Narrow" panose="020B0606020202030204" pitchFamily="34" charset="0"/>
              </a:rPr>
              <a:t> und/ </a:t>
            </a:r>
            <a:r>
              <a:rPr lang="en-US" sz="2400" dirty="0" err="1">
                <a:latin typeface="Arial Narrow" panose="020B0606020202030204" pitchFamily="34" charset="0"/>
              </a:rPr>
              <a:t>oder</a:t>
            </a:r>
            <a:r>
              <a:rPr lang="en-US" sz="2400" dirty="0">
                <a:latin typeface="Arial Narrow" panose="020B0606020202030204" pitchFamily="34" charset="0"/>
              </a:rPr>
              <a:t> </a:t>
            </a:r>
            <a:r>
              <a:rPr lang="en-US" sz="2400" dirty="0" err="1">
                <a:latin typeface="Arial Narrow" panose="020B0606020202030204" pitchFamily="34" charset="0"/>
              </a:rPr>
              <a:t>geschriebene</a:t>
            </a:r>
            <a:r>
              <a:rPr lang="en-US" sz="2400" dirty="0">
                <a:latin typeface="Arial Narrow" panose="020B0606020202030204" pitchFamily="34" charset="0"/>
              </a:rPr>
              <a:t> </a:t>
            </a:r>
            <a:r>
              <a:rPr lang="en-US" sz="2400" dirty="0" err="1">
                <a:latin typeface="Arial Narrow" panose="020B0606020202030204" pitchFamily="34" charset="0"/>
              </a:rPr>
              <a:t>Worte</a:t>
            </a:r>
            <a:r>
              <a:rPr lang="en-US" sz="2400" dirty="0">
                <a:latin typeface="Arial Narrow" panose="020B0606020202030204" pitchFamily="34" charset="0"/>
              </a:rPr>
              <a:t>/</a:t>
            </a:r>
            <a:r>
              <a:rPr lang="en-US" sz="2400" dirty="0" err="1">
                <a:latin typeface="Arial Narrow" panose="020B0606020202030204" pitchFamily="34" charset="0"/>
              </a:rPr>
              <a:t>Sprache</a:t>
            </a:r>
            <a:r>
              <a:rPr lang="en-US" sz="2400" dirty="0">
                <a:latin typeface="Arial Narrow" panose="020B0606020202030204" pitchFamily="34" charset="0"/>
              </a:rPr>
              <a:t> </a:t>
            </a:r>
            <a:r>
              <a:rPr lang="en-US" sz="2400" dirty="0" err="1">
                <a:latin typeface="Arial Narrow" panose="020B0606020202030204" pitchFamily="34" charset="0"/>
              </a:rPr>
              <a:t>zu</a:t>
            </a:r>
            <a:r>
              <a:rPr lang="en-US" sz="2400" dirty="0">
                <a:latin typeface="Arial Narrow" panose="020B0606020202030204" pitchFamily="34" charset="0"/>
              </a:rPr>
              <a:t> </a:t>
            </a:r>
            <a:r>
              <a:rPr lang="en-US" sz="2400" dirty="0" err="1">
                <a:latin typeface="Arial Narrow" panose="020B0606020202030204" pitchFamily="34" charset="0"/>
              </a:rPr>
              <a:t>verwenden</a:t>
            </a:r>
            <a:r>
              <a:rPr lang="en-US" sz="2400" dirty="0">
                <a:latin typeface="Arial Narrow" panose="020B0606020202030204" pitchFamily="34" charset="0"/>
              </a:rPr>
              <a:t>.</a:t>
            </a:r>
            <a:endParaRPr lang="el-GR" sz="2400" dirty="0">
              <a:latin typeface="Arial Narrow" panose="020B0606020202030204" pitchFamily="34" charset="0"/>
            </a:endParaRPr>
          </a:p>
          <a:p>
            <a:pPr>
              <a:defRPr/>
            </a:pPr>
            <a:endParaRPr lang="en-US" sz="2400" dirty="0">
              <a:latin typeface="Arial Narrow" panose="020B0606020202030204" pitchFamily="34" charset="0"/>
            </a:endParaRPr>
          </a:p>
          <a:p>
            <a:pPr marL="285750" indent="-285750">
              <a:buFont typeface="Arial" panose="020B0604020202020204" pitchFamily="34" charset="0"/>
              <a:buChar char="•"/>
              <a:defRPr/>
            </a:pPr>
            <a:r>
              <a:rPr lang="en-US" sz="2400" dirty="0" err="1">
                <a:latin typeface="Arial Narrow" panose="020B0606020202030204" pitchFamily="34" charset="0"/>
              </a:rPr>
              <a:t>Versuchen</a:t>
            </a:r>
            <a:r>
              <a:rPr lang="en-US" sz="2400" dirty="0">
                <a:latin typeface="Arial Narrow" panose="020B0606020202030204" pitchFamily="34" charset="0"/>
              </a:rPr>
              <a:t> Sie es nun </a:t>
            </a:r>
            <a:r>
              <a:rPr lang="en-US" sz="2400" dirty="0" err="1">
                <a:latin typeface="Arial Narrow" panose="020B0606020202030204" pitchFamily="34" charset="0"/>
              </a:rPr>
              <a:t>unter</a:t>
            </a:r>
            <a:r>
              <a:rPr lang="en-US" sz="2400" dirty="0">
                <a:latin typeface="Arial Narrow" panose="020B0606020202030204" pitchFamily="34" charset="0"/>
              </a:rPr>
              <a:t> der </a:t>
            </a:r>
            <a:r>
              <a:rPr lang="en-US" sz="2400" dirty="0" err="1">
                <a:latin typeface="Arial Narrow" panose="020B0606020202030204" pitchFamily="34" charset="0"/>
              </a:rPr>
              <a:t>ausschließlichen</a:t>
            </a:r>
            <a:r>
              <a:rPr lang="en-US" sz="2400" dirty="0">
                <a:latin typeface="Arial Narrow" panose="020B0606020202030204" pitchFamily="34" charset="0"/>
              </a:rPr>
              <a:t> </a:t>
            </a:r>
            <a:r>
              <a:rPr lang="en-US" sz="2400" dirty="0" err="1">
                <a:latin typeface="Arial Narrow" panose="020B0606020202030204" pitchFamily="34" charset="0"/>
              </a:rPr>
              <a:t>Verwendung</a:t>
            </a:r>
            <a:r>
              <a:rPr lang="en-US" sz="2400" dirty="0">
                <a:latin typeface="Arial Narrow" panose="020B0606020202030204" pitchFamily="34" charset="0"/>
              </a:rPr>
              <a:t> von 3-Wort-Sätzen </a:t>
            </a:r>
            <a:endParaRPr lang="el-GR" sz="2400" dirty="0">
              <a:latin typeface="Arial Narrow" panose="020B0606020202030204" pitchFamily="34" charset="0"/>
            </a:endParaRPr>
          </a:p>
          <a:p>
            <a:pPr>
              <a:defRPr/>
            </a:pPr>
            <a:endParaRPr lang="en-GB" sz="2400" dirty="0">
              <a:latin typeface="Arial Narrow" panose="020B0606020202030204" pitchFamily="34" charset="0"/>
            </a:endParaRPr>
          </a:p>
          <a:p>
            <a:pPr marL="285750" indent="-285750">
              <a:buFont typeface="Arial" panose="020B0604020202020204" pitchFamily="34" charset="0"/>
              <a:buChar char="•"/>
              <a:defRPr/>
            </a:pPr>
            <a:r>
              <a:rPr lang="en-US" sz="2400" dirty="0" err="1">
                <a:latin typeface="Arial Narrow" panose="020B0606020202030204" pitchFamily="34" charset="0"/>
              </a:rPr>
              <a:t>Beeinflussen</a:t>
            </a:r>
            <a:r>
              <a:rPr lang="en-US" sz="2400" dirty="0">
                <a:latin typeface="Arial Narrow" panose="020B0606020202030204" pitchFamily="34" charset="0"/>
              </a:rPr>
              <a:t> </a:t>
            </a:r>
            <a:r>
              <a:rPr lang="en-US" sz="2400" dirty="0" err="1">
                <a:latin typeface="Arial Narrow" panose="020B0606020202030204" pitchFamily="34" charset="0"/>
              </a:rPr>
              <a:t>Ihr</a:t>
            </a:r>
            <a:r>
              <a:rPr lang="en-US" sz="2400" dirty="0">
                <a:latin typeface="Arial Narrow" panose="020B0606020202030204" pitchFamily="34" charset="0"/>
              </a:rPr>
              <a:t> Hang </a:t>
            </a:r>
            <a:r>
              <a:rPr lang="en-US" sz="2400" dirty="0" err="1">
                <a:latin typeface="Arial Narrow" panose="020B0606020202030204" pitchFamily="34" charset="0"/>
              </a:rPr>
              <a:t>zum</a:t>
            </a:r>
            <a:r>
              <a:rPr lang="en-US" sz="2400" dirty="0">
                <a:latin typeface="Arial Narrow" panose="020B0606020202030204" pitchFamily="34" charset="0"/>
              </a:rPr>
              <a:t> </a:t>
            </a:r>
            <a:r>
              <a:rPr lang="en-US" sz="2400" dirty="0" err="1">
                <a:latin typeface="Arial Narrow" panose="020B0606020202030204" pitchFamily="34" charset="0"/>
              </a:rPr>
              <a:t>Zuspätkommen</a:t>
            </a:r>
            <a:r>
              <a:rPr lang="en-US" sz="2400" dirty="0">
                <a:latin typeface="Arial Narrow" panose="020B0606020202030204" pitchFamily="34" charset="0"/>
              </a:rPr>
              <a:t> und/</a:t>
            </a:r>
            <a:r>
              <a:rPr lang="en-US" sz="2400" dirty="0" err="1">
                <a:latin typeface="Arial Narrow" panose="020B0606020202030204" pitchFamily="34" charset="0"/>
              </a:rPr>
              <a:t>oder</a:t>
            </a:r>
            <a:r>
              <a:rPr lang="en-US" sz="2400" dirty="0">
                <a:latin typeface="Arial Narrow" panose="020B0606020202030204" pitchFamily="34" charset="0"/>
              </a:rPr>
              <a:t> </a:t>
            </a:r>
            <a:r>
              <a:rPr lang="en-US" sz="2400" dirty="0" err="1">
                <a:latin typeface="Arial Narrow" panose="020B0606020202030204" pitchFamily="34" charset="0"/>
              </a:rPr>
              <a:t>Ihre</a:t>
            </a:r>
            <a:r>
              <a:rPr lang="en-US" sz="2400" dirty="0">
                <a:latin typeface="Arial Narrow" panose="020B0606020202030204" pitchFamily="34" charset="0"/>
              </a:rPr>
              <a:t> </a:t>
            </a:r>
            <a:r>
              <a:rPr lang="en-US" sz="2400" dirty="0" err="1">
                <a:latin typeface="Arial Narrow" panose="020B0606020202030204" pitchFamily="34" charset="0"/>
              </a:rPr>
              <a:t>Neigung</a:t>
            </a:r>
            <a:r>
              <a:rPr lang="en-US" sz="2400" dirty="0">
                <a:latin typeface="Arial Narrow" panose="020B0606020202030204" pitchFamily="34" charset="0"/>
              </a:rPr>
              <a:t>, </a:t>
            </a:r>
            <a:r>
              <a:rPr lang="en-US" sz="2400" dirty="0" err="1">
                <a:latin typeface="Arial Narrow" panose="020B0606020202030204" pitchFamily="34" charset="0"/>
              </a:rPr>
              <a:t>angesetze</a:t>
            </a:r>
            <a:r>
              <a:rPr lang="en-US" sz="2400" dirty="0">
                <a:latin typeface="Arial Narrow" panose="020B0606020202030204" pitchFamily="34" charset="0"/>
              </a:rPr>
              <a:t> Meetings </a:t>
            </a:r>
            <a:r>
              <a:rPr lang="en-US" sz="2400" dirty="0" err="1">
                <a:latin typeface="Arial Narrow" panose="020B0606020202030204" pitchFamily="34" charset="0"/>
              </a:rPr>
              <a:t>kurzfristig</a:t>
            </a:r>
            <a:r>
              <a:rPr lang="en-US" sz="2400" dirty="0">
                <a:latin typeface="Arial Narrow" panose="020B0606020202030204" pitchFamily="34" charset="0"/>
              </a:rPr>
              <a:t> </a:t>
            </a:r>
            <a:r>
              <a:rPr lang="en-US" sz="2400" dirty="0" err="1">
                <a:latin typeface="Arial Narrow" panose="020B0606020202030204" pitchFamily="34" charset="0"/>
              </a:rPr>
              <a:t>abzusagen</a:t>
            </a:r>
            <a:r>
              <a:rPr lang="en-US" sz="2400" dirty="0">
                <a:latin typeface="Arial Narrow" panose="020B0606020202030204" pitchFamily="34" charset="0"/>
              </a:rPr>
              <a:t> (Gedankenexperiment), </a:t>
            </a:r>
            <a:r>
              <a:rPr lang="en-US" sz="2400" dirty="0" err="1">
                <a:latin typeface="Arial Narrow" panose="020B0606020202030204" pitchFamily="34" charset="0"/>
              </a:rPr>
              <a:t>Ihrer</a:t>
            </a:r>
            <a:r>
              <a:rPr lang="en-US" sz="2400" dirty="0">
                <a:latin typeface="Arial Narrow" panose="020B0606020202030204" pitchFamily="34" charset="0"/>
              </a:rPr>
              <a:t> </a:t>
            </a:r>
            <a:r>
              <a:rPr lang="en-US" sz="2400" dirty="0" err="1">
                <a:latin typeface="Arial Narrow" panose="020B0606020202030204" pitchFamily="34" charset="0"/>
              </a:rPr>
              <a:t>Ansicht</a:t>
            </a:r>
            <a:r>
              <a:rPr lang="en-US" sz="2400" dirty="0">
                <a:latin typeface="Arial Narrow" panose="020B0606020202030204" pitchFamily="34" charset="0"/>
              </a:rPr>
              <a:t> </a:t>
            </a:r>
            <a:r>
              <a:rPr lang="en-US" sz="2400" dirty="0" err="1">
                <a:latin typeface="Arial Narrow" panose="020B0606020202030204" pitchFamily="34" charset="0"/>
              </a:rPr>
              <a:t>nach</a:t>
            </a:r>
            <a:r>
              <a:rPr lang="en-US" sz="2400" dirty="0">
                <a:latin typeface="Arial Narrow" panose="020B0606020202030204" pitchFamily="34" charset="0"/>
              </a:rPr>
              <a:t> das </a:t>
            </a:r>
            <a:r>
              <a:rPr lang="en-US" sz="2400" dirty="0" err="1">
                <a:latin typeface="Arial Narrow" panose="020B0606020202030204" pitchFamily="34" charset="0"/>
              </a:rPr>
              <a:t>Befinden</a:t>
            </a:r>
            <a:r>
              <a:rPr lang="en-US" sz="2400" dirty="0">
                <a:latin typeface="Arial Narrow" panose="020B0606020202030204" pitchFamily="34" charset="0"/>
              </a:rPr>
              <a:t> </a:t>
            </a:r>
            <a:r>
              <a:rPr lang="en-US" sz="2400" dirty="0" err="1">
                <a:latin typeface="Arial Narrow" panose="020B0606020202030204" pitchFamily="34" charset="0"/>
              </a:rPr>
              <a:t>Ihrer</a:t>
            </a:r>
            <a:r>
              <a:rPr lang="en-US" sz="2400" dirty="0">
                <a:latin typeface="Arial Narrow" panose="020B0606020202030204" pitchFamily="34" charset="0"/>
              </a:rPr>
              <a:t> </a:t>
            </a:r>
            <a:r>
              <a:rPr lang="en-US" sz="2400" dirty="0" err="1">
                <a:latin typeface="Arial Narrow" panose="020B0606020202030204" pitchFamily="34" charset="0"/>
              </a:rPr>
              <a:t>Kolleg</a:t>
            </a:r>
            <a:r>
              <a:rPr lang="en-US" sz="2400" dirty="0">
                <a:latin typeface="Arial Narrow" panose="020B0606020202030204" pitchFamily="34" charset="0"/>
              </a:rPr>
              <a:t>*</a:t>
            </a:r>
            <a:r>
              <a:rPr lang="en-US" sz="2400" dirty="0" err="1">
                <a:latin typeface="Arial Narrow" panose="020B0606020202030204" pitchFamily="34" charset="0"/>
              </a:rPr>
              <a:t>innen</a:t>
            </a:r>
            <a:r>
              <a:rPr lang="en-US" sz="2400" dirty="0">
                <a:latin typeface="Arial Narrow" panose="020B0606020202030204" pitchFamily="34" charset="0"/>
              </a:rPr>
              <a:t> </a:t>
            </a:r>
            <a:r>
              <a:rPr lang="en-US" sz="2400" dirty="0" err="1">
                <a:latin typeface="Arial Narrow" panose="020B0606020202030204" pitchFamily="34" charset="0"/>
              </a:rPr>
              <a:t>mit</a:t>
            </a:r>
            <a:r>
              <a:rPr lang="en-US" sz="2400" dirty="0">
                <a:latin typeface="Arial Narrow" panose="020B0606020202030204" pitchFamily="34" charset="0"/>
              </a:rPr>
              <a:t> </a:t>
            </a:r>
            <a:r>
              <a:rPr lang="en-US" sz="2400" dirty="0" err="1">
                <a:latin typeface="Arial Narrow" panose="020B0606020202030204" pitchFamily="34" charset="0"/>
              </a:rPr>
              <a:t>Autismus</a:t>
            </a:r>
            <a:r>
              <a:rPr lang="en-US" sz="2400" dirty="0">
                <a:latin typeface="Arial Narrow" panose="020B0606020202030204" pitchFamily="34" charset="0"/>
              </a:rPr>
              <a:t>? Wie </a:t>
            </a:r>
            <a:r>
              <a:rPr lang="en-US" sz="2400" dirty="0" err="1">
                <a:latin typeface="Arial Narrow" panose="020B0606020202030204" pitchFamily="34" charset="0"/>
              </a:rPr>
              <a:t>könnten</a:t>
            </a:r>
            <a:r>
              <a:rPr lang="en-US" sz="2400" dirty="0">
                <a:latin typeface="Arial Narrow" panose="020B0606020202030204" pitchFamily="34" charset="0"/>
              </a:rPr>
              <a:t>/</a:t>
            </a:r>
            <a:r>
              <a:rPr lang="en-US" sz="2400" dirty="0" err="1">
                <a:latin typeface="Arial Narrow" panose="020B0606020202030204" pitchFamily="34" charset="0"/>
              </a:rPr>
              <a:t>würden</a:t>
            </a:r>
            <a:r>
              <a:rPr lang="en-US" sz="2400" dirty="0">
                <a:latin typeface="Arial Narrow" panose="020B0606020202030204" pitchFamily="34" charset="0"/>
              </a:rPr>
              <a:t> </a:t>
            </a:r>
            <a:r>
              <a:rPr lang="en-US" sz="2400" dirty="0" err="1">
                <a:latin typeface="Arial Narrow" panose="020B0606020202030204" pitchFamily="34" charset="0"/>
              </a:rPr>
              <a:t>sie</a:t>
            </a:r>
            <a:r>
              <a:rPr lang="en-US" sz="2400" dirty="0">
                <a:latin typeface="Arial Narrow" panose="020B0606020202030204" pitchFamily="34" charset="0"/>
              </a:rPr>
              <a:t> </a:t>
            </a:r>
            <a:r>
              <a:rPr lang="en-US" sz="2400" dirty="0" err="1">
                <a:latin typeface="Arial Narrow" panose="020B0606020202030204" pitchFamily="34" charset="0"/>
              </a:rPr>
              <a:t>diese</a:t>
            </a:r>
            <a:r>
              <a:rPr lang="en-US" sz="2400" dirty="0">
                <a:latin typeface="Arial Narrow" panose="020B0606020202030204" pitchFamily="34" charset="0"/>
              </a:rPr>
              <a:t> Situation </a:t>
            </a:r>
            <a:r>
              <a:rPr lang="en-US" sz="2400" dirty="0" err="1">
                <a:latin typeface="Arial Narrow" panose="020B0606020202030204" pitchFamily="34" charset="0"/>
              </a:rPr>
              <a:t>auffassen</a:t>
            </a:r>
            <a:r>
              <a:rPr lang="en-US" sz="2400" dirty="0">
                <a:latin typeface="Arial Narrow" panose="020B0606020202030204" pitchFamily="34" charset="0"/>
              </a:rPr>
              <a:t>? </a:t>
            </a:r>
            <a:r>
              <a:rPr lang="en-US" sz="2400" dirty="0" err="1">
                <a:latin typeface="Arial Narrow" panose="020B0606020202030204" pitchFamily="34" charset="0"/>
              </a:rPr>
              <a:t>Welche</a:t>
            </a:r>
            <a:r>
              <a:rPr lang="en-US" sz="2400" dirty="0">
                <a:latin typeface="Arial Narrow" panose="020B0606020202030204" pitchFamily="34" charset="0"/>
              </a:rPr>
              <a:t> Mittel </a:t>
            </a:r>
            <a:r>
              <a:rPr lang="en-US" sz="2400" dirty="0" err="1">
                <a:latin typeface="Arial Narrow" panose="020B0606020202030204" pitchFamily="34" charset="0"/>
              </a:rPr>
              <a:t>gibt</a:t>
            </a:r>
            <a:r>
              <a:rPr lang="en-US" sz="2400" dirty="0">
                <a:latin typeface="Arial Narrow" panose="020B0606020202030204" pitchFamily="34" charset="0"/>
              </a:rPr>
              <a:t> es, </a:t>
            </a:r>
            <a:r>
              <a:rPr lang="en-US" sz="2400" dirty="0" err="1">
                <a:latin typeface="Arial Narrow" panose="020B0606020202030204" pitchFamily="34" charset="0"/>
              </a:rPr>
              <a:t>damit</a:t>
            </a:r>
            <a:r>
              <a:rPr lang="en-US" sz="2400" dirty="0">
                <a:latin typeface="Arial Narrow" panose="020B0606020202030204" pitchFamily="34" charset="0"/>
              </a:rPr>
              <a:t> Sie und </a:t>
            </a:r>
            <a:r>
              <a:rPr lang="en-US" sz="2400" dirty="0" err="1">
                <a:latin typeface="Arial Narrow" panose="020B0606020202030204" pitchFamily="34" charset="0"/>
              </a:rPr>
              <a:t>ihrer</a:t>
            </a:r>
            <a:r>
              <a:rPr lang="en-US" sz="2400" dirty="0">
                <a:latin typeface="Arial Narrow" panose="020B0606020202030204" pitchFamily="34" charset="0"/>
              </a:rPr>
              <a:t> </a:t>
            </a:r>
            <a:r>
              <a:rPr lang="en-US" sz="2400" dirty="0" err="1">
                <a:latin typeface="Arial Narrow" panose="020B0606020202030204" pitchFamily="34" charset="0"/>
              </a:rPr>
              <a:t>Kollegenschaft</a:t>
            </a:r>
            <a:r>
              <a:rPr lang="en-US" sz="2400" dirty="0">
                <a:latin typeface="Arial Narrow" panose="020B0606020202030204" pitchFamily="34" charset="0"/>
              </a:rPr>
              <a:t> </a:t>
            </a:r>
            <a:r>
              <a:rPr lang="en-US" sz="2400" dirty="0" err="1">
                <a:latin typeface="Arial Narrow" panose="020B0606020202030204" pitchFamily="34" charset="0"/>
              </a:rPr>
              <a:t>Vorkommnisse</a:t>
            </a:r>
            <a:r>
              <a:rPr lang="en-US" sz="2400" dirty="0">
                <a:latin typeface="Arial Narrow" panose="020B0606020202030204" pitchFamily="34" charset="0"/>
              </a:rPr>
              <a:t> </a:t>
            </a:r>
            <a:r>
              <a:rPr lang="en-US" sz="2400" dirty="0" err="1">
                <a:latin typeface="Arial Narrow" panose="020B0606020202030204" pitchFamily="34" charset="0"/>
              </a:rPr>
              <a:t>dieser</a:t>
            </a:r>
            <a:r>
              <a:rPr lang="en-US" sz="2400" dirty="0">
                <a:latin typeface="Arial Narrow" panose="020B0606020202030204" pitchFamily="34" charset="0"/>
              </a:rPr>
              <a:t> Art </a:t>
            </a:r>
            <a:r>
              <a:rPr lang="en-US" sz="2400" dirty="0" err="1">
                <a:latin typeface="Arial Narrow" panose="020B0606020202030204" pitchFamily="34" charset="0"/>
              </a:rPr>
              <a:t>vermeiden</a:t>
            </a:r>
            <a:r>
              <a:rPr lang="en-US" sz="2400" dirty="0">
                <a:latin typeface="Arial Narrow" panose="020B0606020202030204" pitchFamily="34" charset="0"/>
              </a:rPr>
              <a:t> etc.?</a:t>
            </a:r>
          </a:p>
        </p:txBody>
      </p:sp>
    </p:spTree>
    <p:extLst>
      <p:ext uri="{BB962C8B-B14F-4D97-AF65-F5344CB8AC3E}">
        <p14:creationId xmlns:p14="http://schemas.microsoft.com/office/powerpoint/2010/main" val="386358195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58</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3350624" cy="1009651"/>
          </a:xfrm>
          <a:prstGeom prst="rect">
            <a:avLst/>
          </a:prstGeom>
          <a:solidFill>
            <a:srgbClr val="DEEBF8"/>
          </a:solidFill>
          <a:ln>
            <a:noFill/>
          </a:ln>
        </p:spPr>
        <p:txBody>
          <a:bodyPr spcFirstLastPara="1" wrap="square" lIns="121900" tIns="60933" rIns="121900" bIns="60933" anchor="ctr" anchorCtr="0">
            <a:noAutofit/>
          </a:bodyPr>
          <a:lstStyle/>
          <a:p>
            <a:pPr defTabSz="514350">
              <a:lnSpc>
                <a:spcPct val="150000"/>
              </a:lnSpc>
            </a:pPr>
            <a:r>
              <a:rPr lang="en-US" sz="4000" b="1" dirty="0">
                <a:solidFill>
                  <a:prstClr val="black"/>
                </a:solidFill>
                <a:latin typeface="Arial Narrow" panose="020B0606020202030204" pitchFamily="34" charset="0"/>
              </a:rPr>
              <a:t>Think &amp; Reflect</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algn="ctr">
              <a:defRPr/>
            </a:pPr>
            <a:r>
              <a:rPr lang="en-US" sz="2800" dirty="0" err="1">
                <a:latin typeface="Arial Narrow" panose="020B0606020202030204" pitchFamily="34" charset="0"/>
              </a:rPr>
              <a:t>Denken</a:t>
            </a:r>
            <a:r>
              <a:rPr lang="en-US" sz="2800" dirty="0">
                <a:latin typeface="Arial Narrow" panose="020B0606020202030204" pitchFamily="34" charset="0"/>
              </a:rPr>
              <a:t> Sie </a:t>
            </a:r>
            <a:r>
              <a:rPr lang="en-US" sz="2800" dirty="0" err="1">
                <a:latin typeface="Arial Narrow" panose="020B0606020202030204" pitchFamily="34" charset="0"/>
              </a:rPr>
              <a:t>noch</a:t>
            </a:r>
            <a:r>
              <a:rPr lang="en-US" sz="2800" dirty="0">
                <a:latin typeface="Arial Narrow" panose="020B0606020202030204" pitchFamily="34" charset="0"/>
              </a:rPr>
              <a:t> </a:t>
            </a:r>
            <a:r>
              <a:rPr lang="en-US" sz="2800" dirty="0" err="1">
                <a:latin typeface="Arial Narrow" panose="020B0606020202030204" pitchFamily="34" charset="0"/>
              </a:rPr>
              <a:t>einmal</a:t>
            </a:r>
            <a:r>
              <a:rPr lang="en-US" sz="2800" dirty="0">
                <a:latin typeface="Arial Narrow" panose="020B0606020202030204" pitchFamily="34" charset="0"/>
              </a:rPr>
              <a:t> an das </a:t>
            </a:r>
            <a:r>
              <a:rPr lang="en-US" sz="2800" dirty="0" err="1">
                <a:latin typeface="Arial Narrow" panose="020B0606020202030204" pitchFamily="34" charset="0"/>
              </a:rPr>
              <a:t>letzte</a:t>
            </a:r>
            <a:r>
              <a:rPr lang="en-US" sz="2800" dirty="0">
                <a:latin typeface="Arial Narrow" panose="020B0606020202030204" pitchFamily="34" charset="0"/>
              </a:rPr>
              <a:t> Video </a:t>
            </a:r>
            <a:r>
              <a:rPr lang="en-US" sz="2800" dirty="0" err="1">
                <a:latin typeface="Arial Narrow" panose="020B0606020202030204" pitchFamily="34" charset="0"/>
              </a:rPr>
              <a:t>mit</a:t>
            </a:r>
            <a:r>
              <a:rPr lang="en-US" sz="2800" dirty="0">
                <a:latin typeface="Arial Narrow" panose="020B0606020202030204" pitchFamily="34" charset="0"/>
              </a:rPr>
              <a:t> Purple Ella.</a:t>
            </a:r>
          </a:p>
          <a:p>
            <a:pPr algn="ctr">
              <a:defRPr/>
            </a:pPr>
            <a:r>
              <a:rPr lang="en-US" sz="2800" dirty="0" err="1">
                <a:latin typeface="Arial Narrow" panose="020B0606020202030204" pitchFamily="34" charset="0"/>
              </a:rPr>
              <a:t>Erkennen</a:t>
            </a:r>
            <a:r>
              <a:rPr lang="en-US" sz="2800" dirty="0">
                <a:latin typeface="Arial Narrow" panose="020B0606020202030204" pitchFamily="34" charset="0"/>
              </a:rPr>
              <a:t> </a:t>
            </a:r>
            <a:r>
              <a:rPr lang="en-US" sz="2800" dirty="0" err="1">
                <a:latin typeface="Arial Narrow" panose="020B0606020202030204" pitchFamily="34" charset="0"/>
              </a:rPr>
              <a:t>auch</a:t>
            </a:r>
            <a:r>
              <a:rPr lang="en-US" sz="2800" dirty="0">
                <a:latin typeface="Arial Narrow" panose="020B0606020202030204" pitchFamily="34" charset="0"/>
              </a:rPr>
              <a:t> Sie </a:t>
            </a:r>
            <a:r>
              <a:rPr lang="en-US" sz="2800" dirty="0" err="1">
                <a:latin typeface="Arial Narrow" panose="020B0606020202030204" pitchFamily="34" charset="0"/>
              </a:rPr>
              <a:t>sich</a:t>
            </a:r>
            <a:r>
              <a:rPr lang="en-US" sz="2800" dirty="0">
                <a:latin typeface="Arial Narrow" panose="020B0606020202030204" pitchFamily="34" charset="0"/>
              </a:rPr>
              <a:t> an </a:t>
            </a:r>
            <a:r>
              <a:rPr lang="en-US" sz="2800" dirty="0" err="1">
                <a:latin typeface="Arial Narrow" panose="020B0606020202030204" pitchFamily="34" charset="0"/>
              </a:rPr>
              <a:t>bestimmten</a:t>
            </a:r>
            <a:r>
              <a:rPr lang="en-US" sz="2800" dirty="0">
                <a:latin typeface="Arial Narrow" panose="020B0606020202030204" pitchFamily="34" charset="0"/>
              </a:rPr>
              <a:t> </a:t>
            </a:r>
            <a:r>
              <a:rPr lang="en-US" sz="2800" dirty="0" err="1">
                <a:latin typeface="Arial Narrow" panose="020B0606020202030204" pitchFamily="34" charset="0"/>
              </a:rPr>
              <a:t>Punkten</a:t>
            </a:r>
            <a:r>
              <a:rPr lang="en-US" sz="2800" dirty="0">
                <a:latin typeface="Arial Narrow" panose="020B0606020202030204" pitchFamily="34" charset="0"/>
              </a:rPr>
              <a:t>, </a:t>
            </a:r>
            <a:r>
              <a:rPr lang="en-US" sz="2800" dirty="0" err="1">
                <a:latin typeface="Arial Narrow" panose="020B0606020202030204" pitchFamily="34" charset="0"/>
              </a:rPr>
              <a:t>wenn</a:t>
            </a:r>
            <a:r>
              <a:rPr lang="en-US" sz="2800" dirty="0">
                <a:latin typeface="Arial Narrow" panose="020B0606020202030204" pitchFamily="34" charset="0"/>
              </a:rPr>
              <a:t> </a:t>
            </a:r>
            <a:r>
              <a:rPr lang="en-US" sz="2800" dirty="0" err="1">
                <a:latin typeface="Arial Narrow" panose="020B0606020202030204" pitchFamily="34" charset="0"/>
              </a:rPr>
              <a:t>sie</a:t>
            </a:r>
            <a:r>
              <a:rPr lang="en-US" sz="2800" dirty="0">
                <a:latin typeface="Arial Narrow" panose="020B0606020202030204" pitchFamily="34" charset="0"/>
              </a:rPr>
              <a:t> </a:t>
            </a:r>
            <a:r>
              <a:rPr lang="en-US" sz="2800" dirty="0" err="1">
                <a:latin typeface="Arial Narrow" panose="020B0606020202030204" pitchFamily="34" charset="0"/>
              </a:rPr>
              <a:t>einige</a:t>
            </a:r>
            <a:r>
              <a:rPr lang="en-US" sz="2800" dirty="0">
                <a:latin typeface="Arial Narrow" panose="020B0606020202030204" pitchFamily="34" charset="0"/>
              </a:rPr>
              <a:t> der </a:t>
            </a:r>
            <a:r>
              <a:rPr lang="en-US" sz="2800" dirty="0" err="1">
                <a:latin typeface="Arial Narrow" panose="020B0606020202030204" pitchFamily="34" charset="0"/>
              </a:rPr>
              <a:t>Missverständnisse</a:t>
            </a:r>
            <a:r>
              <a:rPr lang="en-US" sz="2800" dirty="0">
                <a:latin typeface="Arial Narrow" panose="020B0606020202030204" pitchFamily="34" charset="0"/>
              </a:rPr>
              <a:t> und </a:t>
            </a:r>
            <a:r>
              <a:rPr lang="en-US" sz="2800" dirty="0" err="1">
                <a:latin typeface="Arial Narrow" panose="020B0606020202030204" pitchFamily="34" charset="0"/>
              </a:rPr>
              <a:t>Fehlinterpretationen</a:t>
            </a:r>
            <a:r>
              <a:rPr lang="en-US" sz="2800" dirty="0">
                <a:latin typeface="Arial Narrow" panose="020B0606020202030204" pitchFamily="34" charset="0"/>
              </a:rPr>
              <a:t> </a:t>
            </a:r>
            <a:r>
              <a:rPr lang="en-US" sz="2800" dirty="0" err="1">
                <a:latin typeface="Arial Narrow" panose="020B0606020202030204" pitchFamily="34" charset="0"/>
              </a:rPr>
              <a:t>anspricht</a:t>
            </a:r>
            <a:r>
              <a:rPr lang="en-US" sz="2800" dirty="0">
                <a:latin typeface="Arial Narrow" panose="020B0606020202030204" pitchFamily="34" charset="0"/>
              </a:rPr>
              <a:t>, die </a:t>
            </a:r>
            <a:r>
              <a:rPr lang="en-US" sz="2800" dirty="0" err="1">
                <a:latin typeface="Arial Narrow" panose="020B0606020202030204" pitchFamily="34" charset="0"/>
              </a:rPr>
              <a:t>sie</a:t>
            </a:r>
            <a:r>
              <a:rPr lang="en-US" sz="2800" dirty="0">
                <a:latin typeface="Arial Narrow" panose="020B0606020202030204" pitchFamily="34" charset="0"/>
              </a:rPr>
              <a:t> in </a:t>
            </a:r>
            <a:r>
              <a:rPr lang="en-US" sz="2800" dirty="0" err="1">
                <a:latin typeface="Arial Narrow" panose="020B0606020202030204" pitchFamily="34" charset="0"/>
              </a:rPr>
              <a:t>Bezug</a:t>
            </a:r>
            <a:r>
              <a:rPr lang="en-US" sz="2800" dirty="0">
                <a:latin typeface="Arial Narrow" panose="020B0606020202030204" pitchFamily="34" charset="0"/>
              </a:rPr>
              <a:t> auf Menschen </a:t>
            </a:r>
            <a:r>
              <a:rPr lang="en-US" sz="2800" dirty="0" err="1">
                <a:latin typeface="Arial Narrow" panose="020B0606020202030204" pitchFamily="34" charset="0"/>
              </a:rPr>
              <a:t>mit</a:t>
            </a:r>
            <a:r>
              <a:rPr lang="en-US" sz="2800" dirty="0">
                <a:latin typeface="Arial Narrow" panose="020B0606020202030204" pitchFamily="34" charset="0"/>
              </a:rPr>
              <a:t> ASS </a:t>
            </a:r>
            <a:r>
              <a:rPr lang="en-US" sz="2800" dirty="0" err="1">
                <a:latin typeface="Arial Narrow" panose="020B0606020202030204" pitchFamily="34" charset="0"/>
              </a:rPr>
              <a:t>hatte</a:t>
            </a:r>
            <a:r>
              <a:rPr lang="en-US" sz="2800" dirty="0">
                <a:latin typeface="Arial Narrow" panose="020B0606020202030204" pitchFamily="34" charset="0"/>
              </a:rPr>
              <a:t>?</a:t>
            </a:r>
          </a:p>
          <a:p>
            <a:pPr algn="ctr">
              <a:defRPr/>
            </a:pPr>
            <a:r>
              <a:rPr lang="en-US" sz="2800" dirty="0">
                <a:latin typeface="Arial Narrow" panose="020B0606020202030204" pitchFamily="34" charset="0"/>
              </a:rPr>
              <a:t>Hatten Sie </a:t>
            </a:r>
            <a:r>
              <a:rPr lang="en-US" sz="2800" dirty="0" err="1">
                <a:latin typeface="Arial Narrow" panose="020B0606020202030204" pitchFamily="34" charset="0"/>
              </a:rPr>
              <a:t>auch</a:t>
            </a:r>
            <a:r>
              <a:rPr lang="en-US" sz="2800" dirty="0">
                <a:latin typeface="Arial Narrow" panose="020B0606020202030204" pitchFamily="34" charset="0"/>
              </a:rPr>
              <a:t> </a:t>
            </a:r>
            <a:r>
              <a:rPr lang="en-US" sz="2800" dirty="0" err="1">
                <a:latin typeface="Arial Narrow" panose="020B0606020202030204" pitchFamily="34" charset="0"/>
              </a:rPr>
              <a:t>selbst</a:t>
            </a:r>
            <a:r>
              <a:rPr lang="en-US" sz="2800" dirty="0">
                <a:latin typeface="Arial Narrow" panose="020B0606020202030204" pitchFamily="34" charset="0"/>
              </a:rPr>
              <a:t> </a:t>
            </a:r>
            <a:r>
              <a:rPr lang="en-US" sz="2800" dirty="0" err="1">
                <a:latin typeface="Arial Narrow" panose="020B0606020202030204" pitchFamily="34" charset="0"/>
              </a:rPr>
              <a:t>Vorannahmen</a:t>
            </a:r>
            <a:r>
              <a:rPr lang="en-US" sz="2800" dirty="0">
                <a:latin typeface="Arial Narrow" panose="020B0606020202030204" pitchFamily="34" charset="0"/>
              </a:rPr>
              <a:t> </a:t>
            </a:r>
            <a:r>
              <a:rPr lang="en-US" sz="2800" dirty="0" err="1">
                <a:latin typeface="Arial Narrow" panose="020B0606020202030204" pitchFamily="34" charset="0"/>
              </a:rPr>
              <a:t>über</a:t>
            </a:r>
            <a:r>
              <a:rPr lang="en-US" sz="2800" dirty="0">
                <a:latin typeface="Arial Narrow" panose="020B0606020202030204" pitchFamily="34" charset="0"/>
              </a:rPr>
              <a:t> </a:t>
            </a:r>
            <a:r>
              <a:rPr lang="en-US" sz="2800" dirty="0" err="1">
                <a:latin typeface="Arial Narrow" panose="020B0606020202030204" pitchFamily="34" charset="0"/>
              </a:rPr>
              <a:t>Autismus</a:t>
            </a:r>
            <a:r>
              <a:rPr lang="en-US" sz="2800" dirty="0">
                <a:latin typeface="Arial Narrow" panose="020B0606020202030204" pitchFamily="34" charset="0"/>
              </a:rPr>
              <a:t>, die </a:t>
            </a:r>
            <a:r>
              <a:rPr lang="en-US" sz="2800" dirty="0" err="1">
                <a:latin typeface="Arial Narrow" panose="020B0606020202030204" pitchFamily="34" charset="0"/>
              </a:rPr>
              <a:t>sich</a:t>
            </a:r>
            <a:r>
              <a:rPr lang="en-US" sz="2800" dirty="0">
                <a:latin typeface="Arial Narrow" panose="020B0606020202030204" pitchFamily="34" charset="0"/>
              </a:rPr>
              <a:t> </a:t>
            </a:r>
            <a:r>
              <a:rPr lang="en-US" sz="2800" dirty="0" err="1">
                <a:latin typeface="Arial Narrow" panose="020B0606020202030204" pitchFamily="34" charset="0"/>
              </a:rPr>
              <a:t>als</a:t>
            </a:r>
            <a:r>
              <a:rPr lang="en-US" sz="2800" dirty="0">
                <a:latin typeface="Arial Narrow" panose="020B0606020202030204" pitchFamily="34" charset="0"/>
              </a:rPr>
              <a:t> </a:t>
            </a:r>
            <a:r>
              <a:rPr lang="en-US" sz="2800" dirty="0" err="1">
                <a:latin typeface="Arial Narrow" panose="020B0606020202030204" pitchFamily="34" charset="0"/>
              </a:rPr>
              <a:t>falsch</a:t>
            </a:r>
            <a:r>
              <a:rPr lang="en-US" sz="2800" dirty="0">
                <a:latin typeface="Arial Narrow" panose="020B0606020202030204" pitchFamily="34" charset="0"/>
              </a:rPr>
              <a:t> und/</a:t>
            </a:r>
            <a:r>
              <a:rPr lang="en-US" sz="2800" dirty="0" err="1">
                <a:latin typeface="Arial Narrow" panose="020B0606020202030204" pitchFamily="34" charset="0"/>
              </a:rPr>
              <a:t>oder</a:t>
            </a:r>
            <a:r>
              <a:rPr lang="en-US" sz="2800" dirty="0">
                <a:latin typeface="Arial Narrow" panose="020B0606020202030204" pitchFamily="34" charset="0"/>
              </a:rPr>
              <a:t> </a:t>
            </a:r>
            <a:r>
              <a:rPr lang="en-US" sz="2800" dirty="0" err="1">
                <a:latin typeface="Arial Narrow" panose="020B0606020202030204" pitchFamily="34" charset="0"/>
              </a:rPr>
              <a:t>fehlerhaft</a:t>
            </a:r>
            <a:r>
              <a:rPr lang="en-US" sz="2800" dirty="0">
                <a:latin typeface="Arial Narrow" panose="020B0606020202030204" pitchFamily="34" charset="0"/>
              </a:rPr>
              <a:t> </a:t>
            </a:r>
            <a:r>
              <a:rPr lang="en-US" sz="2800" dirty="0" err="1">
                <a:latin typeface="Arial Narrow" panose="020B0606020202030204" pitchFamily="34" charset="0"/>
              </a:rPr>
              <a:t>erwiesen</a:t>
            </a:r>
            <a:r>
              <a:rPr lang="en-US" sz="2800" dirty="0">
                <a:latin typeface="Arial Narrow" panose="020B0606020202030204" pitchFamily="34" charset="0"/>
              </a:rPr>
              <a:t> </a:t>
            </a:r>
            <a:r>
              <a:rPr lang="en-US" sz="2800" dirty="0" err="1">
                <a:latin typeface="Arial Narrow" panose="020B0606020202030204" pitchFamily="34" charset="0"/>
              </a:rPr>
              <a:t>haben</a:t>
            </a:r>
            <a:r>
              <a:rPr lang="en-US" sz="2800" dirty="0">
                <a:latin typeface="Arial Narrow" panose="020B0606020202030204" pitchFamily="34" charset="0"/>
              </a:rPr>
              <a:t>?</a:t>
            </a:r>
          </a:p>
          <a:p>
            <a:pPr algn="ctr">
              <a:defRPr/>
            </a:pPr>
            <a:r>
              <a:rPr lang="en-US" sz="2800" dirty="0">
                <a:latin typeface="Arial Narrow" panose="020B0606020202030204" pitchFamily="34" charset="0"/>
              </a:rPr>
              <a:t>Was </a:t>
            </a:r>
            <a:r>
              <a:rPr lang="en-US" sz="2800" dirty="0" err="1">
                <a:latin typeface="Arial Narrow" panose="020B0606020202030204" pitchFamily="34" charset="0"/>
              </a:rPr>
              <a:t>würden</a:t>
            </a:r>
            <a:r>
              <a:rPr lang="en-US" sz="2800" dirty="0">
                <a:latin typeface="Arial Narrow" panose="020B0606020202030204" pitchFamily="34" charset="0"/>
              </a:rPr>
              <a:t> Sie nun an </a:t>
            </a:r>
            <a:r>
              <a:rPr lang="en-US" sz="2800" dirty="0" err="1">
                <a:latin typeface="Arial Narrow" panose="020B0606020202030204" pitchFamily="34" charset="0"/>
              </a:rPr>
              <a:t>Ihrer</a:t>
            </a:r>
            <a:r>
              <a:rPr lang="en-US" sz="2800" dirty="0">
                <a:latin typeface="Arial Narrow" panose="020B0606020202030204" pitchFamily="34" charset="0"/>
              </a:rPr>
              <a:t> </a:t>
            </a:r>
            <a:r>
              <a:rPr lang="en-US" sz="2800" dirty="0" err="1">
                <a:latin typeface="Arial Narrow" panose="020B0606020202030204" pitchFamily="34" charset="0"/>
              </a:rPr>
              <a:t>diesbezüglichen</a:t>
            </a:r>
            <a:r>
              <a:rPr lang="en-US" sz="2800" dirty="0">
                <a:latin typeface="Arial Narrow" panose="020B0606020202030204" pitchFamily="34" charset="0"/>
              </a:rPr>
              <a:t> </a:t>
            </a:r>
            <a:r>
              <a:rPr lang="en-US" sz="2800" dirty="0" err="1">
                <a:latin typeface="Arial Narrow" panose="020B0606020202030204" pitchFamily="34" charset="0"/>
              </a:rPr>
              <a:t>Haltung</a:t>
            </a:r>
            <a:r>
              <a:rPr lang="en-US" sz="2800" dirty="0">
                <a:latin typeface="Arial Narrow" panose="020B0606020202030204" pitchFamily="34" charset="0"/>
              </a:rPr>
              <a:t> </a:t>
            </a:r>
            <a:r>
              <a:rPr lang="en-US" sz="2800" dirty="0" err="1">
                <a:latin typeface="Arial Narrow" panose="020B0606020202030204" pitchFamily="34" charset="0"/>
              </a:rPr>
              <a:t>verändern</a:t>
            </a:r>
            <a:r>
              <a:rPr lang="en-US" sz="2800" dirty="0">
                <a:latin typeface="Arial Narrow" panose="020B0606020202030204" pitchFamily="34" charset="0"/>
              </a:rPr>
              <a:t>?</a:t>
            </a:r>
          </a:p>
        </p:txBody>
      </p:sp>
    </p:spTree>
    <p:extLst>
      <p:ext uri="{BB962C8B-B14F-4D97-AF65-F5344CB8AC3E}">
        <p14:creationId xmlns:p14="http://schemas.microsoft.com/office/powerpoint/2010/main" val="27785447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fld id="{CD37B2E7-1D31-7C4D-928B-66328FE9604A}" type="slidenum">
              <a:rPr lang="de-AT" smtClean="0"/>
              <a:pPr/>
              <a:t>59</a:t>
            </a:fld>
            <a:endParaRPr lang="de-AT" dirty="0"/>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F9DBD9"/>
          </a:solidFill>
          <a:ln>
            <a:noFill/>
          </a:ln>
        </p:spPr>
        <p:txBody>
          <a:bodyPr spcFirstLastPara="1" wrap="square" lIns="121900" tIns="60933" rIns="121900" bIns="60933" anchor="ctr" anchorCtr="0">
            <a:noAutofit/>
          </a:bodyPr>
          <a:lstStyle/>
          <a:p>
            <a:pPr algn="ctr"/>
            <a:endParaRPr lang="it" sz="3200" b="1" dirty="0">
              <a:solidFill>
                <a:schemeClr val="dk1"/>
              </a:solidFill>
              <a:latin typeface="Calibri"/>
              <a:ea typeface="Arial Narrow"/>
              <a:cs typeface="Calibri"/>
              <a:sym typeface="Calibri"/>
            </a:endParaRPr>
          </a:p>
          <a:p>
            <a:pPr algn="ctr"/>
            <a:r>
              <a:rPr lang="de-AT" sz="4000" b="1" dirty="0">
                <a:solidFill>
                  <a:schemeClr val="dk1"/>
                </a:solidFill>
                <a:latin typeface="Arial Narrow"/>
                <a:sym typeface="Arial Narrow"/>
              </a:rPr>
              <a:t>ABSCHLUSS</a:t>
            </a:r>
            <a:endParaRPr sz="2400" dirty="0"/>
          </a:p>
          <a:p>
            <a:pPr algn="ctr"/>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4084990" y="2971938"/>
            <a:ext cx="4022019" cy="3185561"/>
          </a:xfrm>
          <a:prstGeom prst="rect">
            <a:avLst/>
          </a:prstGeom>
          <a:solidFill>
            <a:srgbClr val="F9DBD9"/>
          </a:solidFill>
          <a:ln>
            <a:noFill/>
          </a:ln>
        </p:spPr>
        <p:txBody>
          <a:bodyPr spcFirstLastPara="1" wrap="square" lIns="121900" tIns="60933" rIns="121900" bIns="60933" anchor="ctr" anchorCtr="0">
            <a:noAutofit/>
          </a:bodyPr>
          <a:lstStyle/>
          <a:p>
            <a:pPr algn="ctr" defTabSz="685800">
              <a:lnSpc>
                <a:spcPct val="150000"/>
              </a:lnSpc>
              <a:buClr>
                <a:srgbClr val="7598D9">
                  <a:lumMod val="75000"/>
                </a:srgbClr>
              </a:buClr>
              <a:buSzPct val="102000"/>
              <a:defRPr/>
            </a:pPr>
            <a:r>
              <a:rPr lang="de-DE" sz="2000" kern="0" dirty="0">
                <a:solidFill>
                  <a:prstClr val="black"/>
                </a:solidFill>
                <a:latin typeface="Arial Narrow" panose="020B0606020202030204" pitchFamily="34" charset="0"/>
              </a:rPr>
              <a:t>Zusammenfassung- Noch etwas …</a:t>
            </a:r>
          </a:p>
          <a:p>
            <a:pPr algn="ctr" defTabSz="685800">
              <a:lnSpc>
                <a:spcPct val="150000"/>
              </a:lnSpc>
              <a:buClr>
                <a:srgbClr val="7598D9">
                  <a:lumMod val="75000"/>
                </a:srgbClr>
              </a:buClr>
              <a:buSzPct val="102000"/>
              <a:defRPr/>
            </a:pPr>
            <a:r>
              <a:rPr lang="de-DE" sz="2000" kern="0" dirty="0">
                <a:solidFill>
                  <a:prstClr val="black"/>
                </a:solidFill>
                <a:latin typeface="Arial Narrow" panose="020B0606020202030204" pitchFamily="34" charset="0"/>
              </a:rPr>
              <a:t>Diskussion und Zusammenfassung 1</a:t>
            </a:r>
          </a:p>
          <a:p>
            <a:pPr algn="ctr" defTabSz="685800">
              <a:lnSpc>
                <a:spcPct val="150000"/>
              </a:lnSpc>
              <a:buClr>
                <a:srgbClr val="7598D9">
                  <a:lumMod val="75000"/>
                </a:srgbClr>
              </a:buClr>
              <a:buSzPct val="102000"/>
              <a:defRPr/>
            </a:pPr>
            <a:r>
              <a:rPr lang="de-DE" sz="2000" kern="0" dirty="0">
                <a:solidFill>
                  <a:prstClr val="black"/>
                </a:solidFill>
                <a:latin typeface="Arial Narrow" panose="020B0606020202030204" pitchFamily="34" charset="0"/>
              </a:rPr>
              <a:t>Diskussion und Zusammenfassung 2</a:t>
            </a:r>
          </a:p>
          <a:p>
            <a:pPr algn="ctr" defTabSz="685800">
              <a:lnSpc>
                <a:spcPct val="150000"/>
              </a:lnSpc>
              <a:buClr>
                <a:srgbClr val="7598D9">
                  <a:lumMod val="75000"/>
                </a:srgbClr>
              </a:buClr>
              <a:buSzPct val="102000"/>
              <a:defRPr/>
            </a:pPr>
            <a:r>
              <a:rPr lang="en-US" sz="2000" kern="0" dirty="0" err="1">
                <a:solidFill>
                  <a:prstClr val="black"/>
                </a:solidFill>
                <a:latin typeface="Arial Narrow" panose="020B0606020202030204" pitchFamily="34" charset="0"/>
              </a:rPr>
              <a:t>Quellen</a:t>
            </a:r>
            <a:r>
              <a:rPr lang="en-US" sz="2000" kern="0" dirty="0">
                <a:solidFill>
                  <a:prstClr val="black"/>
                </a:solidFill>
                <a:latin typeface="Arial Narrow" panose="020B0606020202030204" pitchFamily="34" charset="0"/>
              </a:rPr>
              <a:t> &amp; </a:t>
            </a:r>
            <a:r>
              <a:rPr lang="en-US" sz="2000" kern="0" dirty="0" err="1">
                <a:solidFill>
                  <a:prstClr val="black"/>
                </a:solidFill>
                <a:latin typeface="Arial Narrow" panose="020B0606020202030204" pitchFamily="34" charset="0"/>
              </a:rPr>
              <a:t>weiterführende</a:t>
            </a:r>
            <a:r>
              <a:rPr lang="en-US" sz="2000" kern="0" dirty="0">
                <a:solidFill>
                  <a:prstClr val="black"/>
                </a:solidFill>
                <a:latin typeface="Arial Narrow" panose="020B0606020202030204" pitchFamily="34" charset="0"/>
              </a:rPr>
              <a:t> </a:t>
            </a:r>
            <a:r>
              <a:rPr lang="en-US" sz="2000" kern="0" dirty="0" err="1">
                <a:solidFill>
                  <a:prstClr val="black"/>
                </a:solidFill>
                <a:latin typeface="Arial Narrow" panose="020B0606020202030204" pitchFamily="34" charset="0"/>
              </a:rPr>
              <a:t>Hinweise</a:t>
            </a:r>
            <a:endParaRPr lang="en-US" sz="2000" kern="0" dirty="0">
              <a:solidFill>
                <a:prstClr val="black"/>
              </a:solidFill>
              <a:latin typeface="Arial Narrow" panose="020B0606020202030204" pitchFamily="34" charset="0"/>
            </a:endParaRPr>
          </a:p>
          <a:p>
            <a:pPr algn="ctr" defTabSz="685800">
              <a:lnSpc>
                <a:spcPct val="150000"/>
              </a:lnSpc>
              <a:buClr>
                <a:srgbClr val="7598D9">
                  <a:lumMod val="75000"/>
                </a:srgbClr>
              </a:buClr>
              <a:buSzPct val="102000"/>
              <a:defRPr/>
            </a:pPr>
            <a:r>
              <a:rPr lang="en-US" sz="2000" kern="0" dirty="0" err="1">
                <a:solidFill>
                  <a:prstClr val="black"/>
                </a:solidFill>
                <a:latin typeface="Arial Narrow" panose="020B0606020202030204" pitchFamily="34" charset="0"/>
              </a:rPr>
              <a:t>Fragen</a:t>
            </a:r>
            <a:r>
              <a:rPr lang="en-US" sz="2000" kern="0" dirty="0">
                <a:solidFill>
                  <a:prstClr val="black"/>
                </a:solidFill>
                <a:latin typeface="Arial Narrow" panose="020B0606020202030204" pitchFamily="34" charset="0"/>
              </a:rPr>
              <a:t>? </a:t>
            </a:r>
            <a:r>
              <a:rPr lang="en-US" sz="2000" kern="0" dirty="0" err="1">
                <a:solidFill>
                  <a:prstClr val="black"/>
                </a:solidFill>
                <a:latin typeface="Arial Narrow" panose="020B0606020202030204" pitchFamily="34" charset="0"/>
              </a:rPr>
              <a:t>Verabschiedung</a:t>
            </a:r>
            <a:r>
              <a:rPr lang="en-US" sz="2000" kern="0" dirty="0">
                <a:solidFill>
                  <a:prstClr val="black"/>
                </a:solidFill>
                <a:latin typeface="Arial Narrow" panose="020B0606020202030204" pitchFamily="34" charset="0"/>
              </a:rPr>
              <a:t> &amp; Dank </a:t>
            </a:r>
            <a:r>
              <a:rPr lang="en-US" sz="2000" kern="0" dirty="0">
                <a:solidFill>
                  <a:prstClr val="black"/>
                </a:solidFill>
                <a:latin typeface="Arial Narrow" panose="020B0606020202030204" pitchFamily="34" charset="0"/>
                <a:sym typeface="Wingdings" panose="05000000000000000000" pitchFamily="2" charset="2"/>
              </a:rPr>
              <a:t></a:t>
            </a:r>
          </a:p>
        </p:txBody>
      </p:sp>
    </p:spTree>
    <p:extLst>
      <p:ext uri="{BB962C8B-B14F-4D97-AF65-F5344CB8AC3E}">
        <p14:creationId xmlns:p14="http://schemas.microsoft.com/office/powerpoint/2010/main" val="637827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6</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3368041" cy="1009651"/>
          </a:xfrm>
          <a:prstGeom prst="rect">
            <a:avLst/>
          </a:prstGeom>
          <a:solidFill>
            <a:srgbClr val="FFF2CC"/>
          </a:solidFill>
          <a:ln>
            <a:noFill/>
          </a:ln>
        </p:spPr>
        <p:txBody>
          <a:bodyPr spcFirstLastPara="1" wrap="square" lIns="121900" tIns="60933" rIns="121900" bIns="60933" anchor="ctr" anchorCtr="0">
            <a:noAutofit/>
          </a:bodyPr>
          <a:lstStyle/>
          <a:p>
            <a:pPr algn="ctr" defTabSz="685800">
              <a:buClr>
                <a:srgbClr val="C00000"/>
              </a:buClr>
            </a:pPr>
            <a:r>
              <a:rPr lang="en-US" sz="4800" b="1" dirty="0" err="1">
                <a:solidFill>
                  <a:prstClr val="black"/>
                </a:solidFill>
                <a:latin typeface="Arial Narrow" panose="020B0606020202030204" pitchFamily="34" charset="0"/>
              </a:rPr>
              <a:t>Organisation</a:t>
            </a:r>
            <a:endParaRPr lang="en-US" sz="4800" b="1" dirty="0">
              <a:solidFill>
                <a:prstClr val="black"/>
              </a:solidFill>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a:r>
              <a:rPr lang="en-US" sz="3600" b="1" dirty="0">
                <a:solidFill>
                  <a:srgbClr val="241E4E"/>
                </a:solidFill>
                <a:latin typeface="Arial Narrow" panose="020B0606020202030204" pitchFamily="34" charset="0"/>
              </a:rPr>
              <a:t>Modul 5: </a:t>
            </a:r>
            <a:r>
              <a:rPr lang="en-US" sz="3600" b="1" dirty="0" err="1">
                <a:solidFill>
                  <a:srgbClr val="241E4E"/>
                </a:solidFill>
                <a:latin typeface="Arial Narrow" panose="020B0606020202030204" pitchFamily="34" charset="0"/>
              </a:rPr>
              <a:t>Einstellungen</a:t>
            </a:r>
            <a:r>
              <a:rPr lang="en-US" sz="3600" b="1" dirty="0">
                <a:solidFill>
                  <a:srgbClr val="241E4E"/>
                </a:solidFill>
                <a:latin typeface="Arial Narrow" panose="020B0606020202030204" pitchFamily="34" charset="0"/>
              </a:rPr>
              <a:t> und </a:t>
            </a:r>
            <a:r>
              <a:rPr lang="en-US" sz="3600" b="1" dirty="0" err="1">
                <a:solidFill>
                  <a:srgbClr val="241E4E"/>
                </a:solidFill>
                <a:latin typeface="Arial Narrow" panose="020B0606020202030204" pitchFamily="34" charset="0"/>
              </a:rPr>
              <a:t>Verhaltensmuster</a:t>
            </a:r>
            <a:r>
              <a:rPr lang="en-US" sz="3600" b="1" dirty="0">
                <a:solidFill>
                  <a:srgbClr val="241E4E"/>
                </a:solidFill>
                <a:latin typeface="Arial Narrow" panose="020B0606020202030204" pitchFamily="34" charset="0"/>
              </a:rPr>
              <a:t> </a:t>
            </a:r>
            <a:r>
              <a:rPr lang="en-US" sz="3600" b="1" dirty="0" err="1">
                <a:solidFill>
                  <a:srgbClr val="241E4E"/>
                </a:solidFill>
                <a:latin typeface="Arial Narrow" panose="020B0606020202030204" pitchFamily="34" charset="0"/>
              </a:rPr>
              <a:t>im</a:t>
            </a:r>
            <a:r>
              <a:rPr lang="en-US" sz="3600" b="1" dirty="0">
                <a:solidFill>
                  <a:srgbClr val="241E4E"/>
                </a:solidFill>
                <a:latin typeface="Arial Narrow" panose="020B0606020202030204" pitchFamily="34" charset="0"/>
              </a:rPr>
              <a:t> </a:t>
            </a:r>
            <a:r>
              <a:rPr lang="en-US" sz="3600" b="1" dirty="0" err="1">
                <a:solidFill>
                  <a:srgbClr val="241E4E"/>
                </a:solidFill>
                <a:latin typeface="Arial Narrow" panose="020B0606020202030204" pitchFamily="34" charset="0"/>
              </a:rPr>
              <a:t>professionellen</a:t>
            </a:r>
            <a:r>
              <a:rPr lang="en-US" sz="3600" b="1" dirty="0">
                <a:solidFill>
                  <a:srgbClr val="241E4E"/>
                </a:solidFill>
                <a:latin typeface="Arial Narrow" panose="020B0606020202030204" pitchFamily="34" charset="0"/>
              </a:rPr>
              <a:t> </a:t>
            </a:r>
            <a:r>
              <a:rPr lang="en-US" sz="3600" b="1" dirty="0" err="1">
                <a:solidFill>
                  <a:srgbClr val="241E4E"/>
                </a:solidFill>
                <a:latin typeface="Arial Narrow" panose="020B0606020202030204" pitchFamily="34" charset="0"/>
              </a:rPr>
              <a:t>Umgang</a:t>
            </a:r>
            <a:r>
              <a:rPr lang="en-US" sz="3600" b="1" dirty="0">
                <a:solidFill>
                  <a:srgbClr val="241E4E"/>
                </a:solidFill>
                <a:latin typeface="Arial Narrow" panose="020B0606020202030204" pitchFamily="34" charset="0"/>
              </a:rPr>
              <a:t> </a:t>
            </a:r>
            <a:r>
              <a:rPr lang="en-US" sz="3600" b="1" dirty="0" err="1">
                <a:solidFill>
                  <a:srgbClr val="241E4E"/>
                </a:solidFill>
                <a:latin typeface="Arial Narrow" panose="020B0606020202030204" pitchFamily="34" charset="0"/>
              </a:rPr>
              <a:t>mit</a:t>
            </a:r>
            <a:r>
              <a:rPr lang="en-US" sz="3600" b="1" dirty="0">
                <a:solidFill>
                  <a:srgbClr val="241E4E"/>
                </a:solidFill>
                <a:latin typeface="Arial Narrow" panose="020B0606020202030204" pitchFamily="34" charset="0"/>
              </a:rPr>
              <a:t> Menschen </a:t>
            </a:r>
            <a:r>
              <a:rPr lang="en-US" sz="3600" b="1" dirty="0" err="1">
                <a:solidFill>
                  <a:srgbClr val="241E4E"/>
                </a:solidFill>
                <a:latin typeface="Arial Narrow" panose="020B0606020202030204" pitchFamily="34" charset="0"/>
              </a:rPr>
              <a:t>mit</a:t>
            </a:r>
            <a:r>
              <a:rPr lang="en-US" sz="3600" b="1" dirty="0">
                <a:solidFill>
                  <a:srgbClr val="241E4E"/>
                </a:solidFill>
                <a:latin typeface="Arial Narrow" panose="020B0606020202030204" pitchFamily="34" charset="0"/>
              </a:rPr>
              <a:t> ASS</a:t>
            </a:r>
          </a:p>
          <a:p>
            <a:pPr algn="ctr" defTabSz="514350"/>
            <a:endParaRPr lang="en-US" sz="3200" b="1" dirty="0">
              <a:solidFill>
                <a:prstClr val="black"/>
              </a:solidFill>
              <a:latin typeface="Arial Narrow" panose="020B0606020202030204" pitchFamily="34" charset="0"/>
            </a:endParaRPr>
          </a:p>
          <a:p>
            <a:pPr algn="just" defTabSz="685800">
              <a:lnSpc>
                <a:spcPct val="150000"/>
              </a:lnSpc>
            </a:pPr>
            <a:r>
              <a:rPr lang="en-US" sz="2800" b="1" dirty="0" err="1">
                <a:solidFill>
                  <a:srgbClr val="241E4E"/>
                </a:solidFill>
                <a:latin typeface="Arial Narrow" panose="020B0606020202030204" pitchFamily="34" charset="0"/>
              </a:rPr>
              <a:t>Geschätzte</a:t>
            </a:r>
            <a:r>
              <a:rPr lang="en-US" sz="2800" b="1" dirty="0">
                <a:solidFill>
                  <a:srgbClr val="241E4E"/>
                </a:solidFill>
                <a:latin typeface="Arial Narrow" panose="020B0606020202030204" pitchFamily="34" charset="0"/>
              </a:rPr>
              <a:t> Dauer: </a:t>
            </a:r>
            <a:r>
              <a:rPr lang="en-US" sz="2800" dirty="0">
                <a:solidFill>
                  <a:srgbClr val="241E4E"/>
                </a:solidFill>
                <a:latin typeface="Arial Narrow" panose="020B0606020202030204" pitchFamily="34" charset="0"/>
              </a:rPr>
              <a:t>3 </a:t>
            </a:r>
            <a:r>
              <a:rPr lang="en-US" sz="2800" dirty="0" err="1">
                <a:solidFill>
                  <a:srgbClr val="241E4E"/>
                </a:solidFill>
                <a:latin typeface="Arial Narrow" panose="020B0606020202030204" pitchFamily="34" charset="0"/>
              </a:rPr>
              <a:t>Stunden</a:t>
            </a:r>
            <a:endParaRPr lang="en-US" sz="2800" dirty="0">
              <a:solidFill>
                <a:srgbClr val="241E4E"/>
              </a:solidFill>
              <a:latin typeface="Arial Narrow" panose="020B0606020202030204" pitchFamily="34" charset="0"/>
            </a:endParaRPr>
          </a:p>
          <a:p>
            <a:pPr algn="just" defTabSz="685800">
              <a:lnSpc>
                <a:spcPct val="150000"/>
              </a:lnSpc>
            </a:pPr>
            <a:r>
              <a:rPr lang="en-US" sz="2800" b="1" dirty="0" err="1">
                <a:solidFill>
                  <a:srgbClr val="241E4E"/>
                </a:solidFill>
                <a:latin typeface="Arial Narrow" panose="020B0606020202030204" pitchFamily="34" charset="0"/>
              </a:rPr>
              <a:t>Pausen</a:t>
            </a:r>
            <a:r>
              <a:rPr lang="en-US" sz="2800" b="1" dirty="0">
                <a:solidFill>
                  <a:srgbClr val="241E4E"/>
                </a:solidFill>
                <a:latin typeface="Arial Narrow" panose="020B0606020202030204" pitchFamily="34" charset="0"/>
              </a:rPr>
              <a:t>:</a:t>
            </a:r>
            <a:r>
              <a:rPr lang="en-US" sz="2800" dirty="0">
                <a:solidFill>
                  <a:srgbClr val="241E4E"/>
                </a:solidFill>
                <a:latin typeface="Arial Narrow" panose="020B0606020202030204" pitchFamily="34" charset="0"/>
              </a:rPr>
              <a:t> 1x 30 </a:t>
            </a:r>
            <a:r>
              <a:rPr lang="en-US" sz="2800" dirty="0" err="1">
                <a:solidFill>
                  <a:srgbClr val="241E4E"/>
                </a:solidFill>
                <a:latin typeface="Arial Narrow" panose="020B0606020202030204" pitchFamily="34" charset="0"/>
              </a:rPr>
              <a:t>Minuten</a:t>
            </a:r>
            <a:r>
              <a:rPr lang="en-US" sz="2800" dirty="0">
                <a:solidFill>
                  <a:srgbClr val="241E4E"/>
                </a:solidFill>
                <a:latin typeface="Arial Narrow" panose="020B0606020202030204" pitchFamily="34" charset="0"/>
              </a:rPr>
              <a:t> </a:t>
            </a:r>
            <a:r>
              <a:rPr lang="en-US" sz="2800" dirty="0" err="1">
                <a:solidFill>
                  <a:srgbClr val="241E4E"/>
                </a:solidFill>
                <a:latin typeface="Arial Narrow" panose="020B0606020202030204" pitchFamily="34" charset="0"/>
              </a:rPr>
              <a:t>oder</a:t>
            </a:r>
            <a:r>
              <a:rPr lang="en-US" sz="2800" dirty="0">
                <a:solidFill>
                  <a:srgbClr val="241E4E"/>
                </a:solidFill>
                <a:latin typeface="Arial Narrow" panose="020B0606020202030204" pitchFamily="34" charset="0"/>
              </a:rPr>
              <a:t> 2x </a:t>
            </a:r>
            <a:r>
              <a:rPr lang="en-US" sz="2800" dirty="0" err="1">
                <a:solidFill>
                  <a:srgbClr val="241E4E"/>
                </a:solidFill>
                <a:latin typeface="Arial Narrow" panose="020B0606020202030204" pitchFamily="34" charset="0"/>
              </a:rPr>
              <a:t>zu</a:t>
            </a:r>
            <a:r>
              <a:rPr lang="en-US" sz="2800" dirty="0">
                <a:solidFill>
                  <a:srgbClr val="241E4E"/>
                </a:solidFill>
                <a:latin typeface="Arial Narrow" panose="020B0606020202030204" pitchFamily="34" charset="0"/>
              </a:rPr>
              <a:t> je 10-15 </a:t>
            </a:r>
            <a:r>
              <a:rPr lang="en-US" sz="2800" dirty="0" err="1">
                <a:solidFill>
                  <a:srgbClr val="241E4E"/>
                </a:solidFill>
                <a:latin typeface="Arial Narrow" panose="020B0606020202030204" pitchFamily="34" charset="0"/>
              </a:rPr>
              <a:t>Minuten</a:t>
            </a:r>
            <a:endParaRPr lang="en-US" sz="2800" dirty="0">
              <a:solidFill>
                <a:srgbClr val="241E4E"/>
              </a:solidFill>
              <a:latin typeface="Arial Narrow" panose="020B0606020202030204" pitchFamily="34" charset="0"/>
            </a:endParaRPr>
          </a:p>
        </p:txBody>
      </p:sp>
    </p:spTree>
    <p:extLst>
      <p:ext uri="{BB962C8B-B14F-4D97-AF65-F5344CB8AC3E}">
        <p14:creationId xmlns:p14="http://schemas.microsoft.com/office/powerpoint/2010/main" val="32830669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60</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7"/>
            <a:ext cx="3316551" cy="1009651"/>
          </a:xfrm>
          <a:prstGeom prst="rect">
            <a:avLst/>
          </a:prstGeom>
          <a:solidFill>
            <a:srgbClr val="F9DBD9"/>
          </a:solidFill>
          <a:ln>
            <a:noFill/>
          </a:ln>
        </p:spPr>
        <p:txBody>
          <a:bodyPr spcFirstLastPara="1" wrap="square" lIns="121900" tIns="60933" rIns="121900" bIns="60933" anchor="ctr" anchorCtr="0">
            <a:noAutofit/>
          </a:bodyPr>
          <a:lstStyle/>
          <a:p>
            <a:r>
              <a:rPr lang="de-DE" sz="3200" b="1" dirty="0">
                <a:latin typeface="Arial Narrow" panose="020B0606020202030204" pitchFamily="34" charset="0"/>
              </a:rPr>
              <a:t>Zusammenfassung</a:t>
            </a:r>
            <a:endParaRPr lang="en-US" sz="3200" b="1" dirty="0">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9DBD9"/>
          </a:solidFill>
          <a:ln>
            <a:noFill/>
          </a:ln>
        </p:spPr>
        <p:txBody>
          <a:bodyPr spcFirstLastPara="1" wrap="square" lIns="121900" tIns="60933" rIns="121900" bIns="60933" anchor="ctr" anchorCtr="0">
            <a:noAutofit/>
          </a:bodyPr>
          <a:lstStyle/>
          <a:p>
            <a:pPr algn="ctr">
              <a:defRPr/>
            </a:pPr>
            <a:r>
              <a:rPr lang="en-US" sz="3200" dirty="0" err="1">
                <a:solidFill>
                  <a:srgbClr val="0B0C0C"/>
                </a:solidFill>
                <a:latin typeface="Arial Narrow" panose="020B0606020202030204" pitchFamily="34" charset="0"/>
              </a:rPr>
              <a:t>Noch</a:t>
            </a:r>
            <a:r>
              <a:rPr lang="en-US" sz="3200" dirty="0">
                <a:solidFill>
                  <a:srgbClr val="0B0C0C"/>
                </a:solidFill>
                <a:latin typeface="Arial Narrow" panose="020B0606020202030204" pitchFamily="34" charset="0"/>
              </a:rPr>
              <a:t> </a:t>
            </a:r>
            <a:r>
              <a:rPr lang="en-US" sz="3200" dirty="0" err="1">
                <a:solidFill>
                  <a:srgbClr val="0B0C0C"/>
                </a:solidFill>
                <a:latin typeface="Arial Narrow" panose="020B0606020202030204" pitchFamily="34" charset="0"/>
              </a:rPr>
              <a:t>etwas</a:t>
            </a:r>
            <a:r>
              <a:rPr lang="en-US" sz="3200" dirty="0">
                <a:solidFill>
                  <a:srgbClr val="0B0C0C"/>
                </a:solidFill>
                <a:latin typeface="Arial Narrow" panose="020B0606020202030204" pitchFamily="34" charset="0"/>
              </a:rPr>
              <a:t> …</a:t>
            </a:r>
            <a:endParaRPr lang="en-US" sz="3600" dirty="0">
              <a:solidFill>
                <a:srgbClr val="0B0C0C"/>
              </a:solidFill>
              <a:latin typeface="Arial Narrow" panose="020B0606020202030204" pitchFamily="34" charset="0"/>
            </a:endParaRPr>
          </a:p>
          <a:p>
            <a:pPr marL="7938" marR="422275">
              <a:lnSpc>
                <a:spcPct val="115000"/>
              </a:lnSpc>
              <a:spcBef>
                <a:spcPts val="650"/>
              </a:spcBef>
              <a:defRPr/>
            </a:pPr>
            <a:r>
              <a:rPr lang="en-US" sz="2000" dirty="0">
                <a:latin typeface="Arial Narrow" panose="020B0606020202030204" pitchFamily="34" charset="0"/>
              </a:rPr>
              <a:t>“Social eyes”: </a:t>
            </a:r>
            <a:r>
              <a:rPr lang="en-US" sz="2000" dirty="0" err="1">
                <a:latin typeface="Arial Narrow" panose="020B0606020202030204" pitchFamily="34" charset="0"/>
              </a:rPr>
              <a:t>ein</a:t>
            </a:r>
            <a:r>
              <a:rPr lang="en-US" sz="2000" dirty="0">
                <a:latin typeface="Arial Narrow" panose="020B0606020202030204" pitchFamily="34" charset="0"/>
              </a:rPr>
              <a:t> </a:t>
            </a:r>
            <a:r>
              <a:rPr lang="en-US" sz="2000" dirty="0" err="1">
                <a:latin typeface="Arial Narrow" panose="020B0606020202030204" pitchFamily="34" charset="0"/>
              </a:rPr>
              <a:t>innovativer</a:t>
            </a:r>
            <a:r>
              <a:rPr lang="en-US" sz="2000" dirty="0">
                <a:latin typeface="Arial Narrow" panose="020B0606020202030204" pitchFamily="34" charset="0"/>
              </a:rPr>
              <a:t> Ansatz </a:t>
            </a:r>
            <a:r>
              <a:rPr lang="en-US" sz="2000" dirty="0" err="1">
                <a:latin typeface="Arial Narrow" panose="020B0606020202030204" pitchFamily="34" charset="0"/>
              </a:rPr>
              <a:t>zum</a:t>
            </a:r>
            <a:r>
              <a:rPr lang="en-US" sz="2000" dirty="0">
                <a:latin typeface="Arial Narrow" panose="020B0606020202030204" pitchFamily="34" charset="0"/>
              </a:rPr>
              <a:t> </a:t>
            </a:r>
            <a:r>
              <a:rPr lang="en-US" sz="2000" dirty="0" err="1">
                <a:latin typeface="Arial Narrow" panose="020B0606020202030204" pitchFamily="34" charset="0"/>
              </a:rPr>
              <a:t>Lernen</a:t>
            </a:r>
            <a:r>
              <a:rPr lang="en-US" sz="2000" dirty="0">
                <a:latin typeface="Arial Narrow" panose="020B0606020202030204" pitchFamily="34" charset="0"/>
              </a:rPr>
              <a:t> </a:t>
            </a:r>
            <a:r>
              <a:rPr lang="en-US" sz="2000" dirty="0" err="1">
                <a:latin typeface="Arial Narrow" panose="020B0606020202030204" pitchFamily="34" charset="0"/>
              </a:rPr>
              <a:t>sozialer</a:t>
            </a:r>
            <a:r>
              <a:rPr lang="en-US" sz="2000" dirty="0">
                <a:latin typeface="Arial Narrow" panose="020B0606020202030204" pitchFamily="34" charset="0"/>
              </a:rPr>
              <a:t> </a:t>
            </a:r>
            <a:r>
              <a:rPr lang="en-US" sz="2000" dirty="0" err="1">
                <a:latin typeface="Arial Narrow" panose="020B0606020202030204" pitchFamily="34" charset="0"/>
              </a:rPr>
              <a:t>Fertigkeiten</a:t>
            </a:r>
            <a:r>
              <a:rPr lang="en-US" sz="2000" dirty="0">
                <a:latin typeface="Arial Narrow" panose="020B0606020202030204" pitchFamily="34" charset="0"/>
              </a:rPr>
              <a:t> für Menschen auf dem </a:t>
            </a:r>
            <a:r>
              <a:rPr lang="en-US" sz="2000" dirty="0" err="1">
                <a:latin typeface="Arial Narrow" panose="020B0606020202030204" pitchFamily="34" charset="0"/>
              </a:rPr>
              <a:t>Autismusspektrum</a:t>
            </a:r>
            <a:r>
              <a:rPr lang="en-US" sz="2000" dirty="0">
                <a:latin typeface="Arial Narrow" panose="020B0606020202030204" pitchFamily="34" charset="0"/>
              </a:rPr>
              <a:t> – </a:t>
            </a:r>
            <a:r>
              <a:rPr lang="en-US" sz="2000" dirty="0" err="1">
                <a:latin typeface="Arial Narrow" panose="020B0606020202030204" pitchFamily="34" charset="0"/>
              </a:rPr>
              <a:t>entwickelt</a:t>
            </a:r>
            <a:r>
              <a:rPr lang="en-US" sz="2000" dirty="0">
                <a:latin typeface="Arial Narrow" panose="020B0606020202030204" pitchFamily="34" charset="0"/>
              </a:rPr>
              <a:t> in </a:t>
            </a:r>
            <a:r>
              <a:rPr lang="en-US" sz="2000" dirty="0" err="1">
                <a:latin typeface="Arial Narrow" panose="020B0606020202030204" pitchFamily="34" charset="0"/>
              </a:rPr>
              <a:t>Zusammenarbeit</a:t>
            </a:r>
            <a:r>
              <a:rPr lang="en-US" sz="2000" dirty="0">
                <a:latin typeface="Arial Narrow" panose="020B0606020202030204" pitchFamily="34" charset="0"/>
              </a:rPr>
              <a:t> von Menschen </a:t>
            </a:r>
            <a:r>
              <a:rPr lang="en-US" sz="2000" dirty="0" err="1">
                <a:latin typeface="Arial Narrow" panose="020B0606020202030204" pitchFamily="34" charset="0"/>
              </a:rPr>
              <a:t>mit</a:t>
            </a:r>
            <a:r>
              <a:rPr lang="en-US" sz="2000" dirty="0">
                <a:latin typeface="Arial Narrow" panose="020B0606020202030204" pitchFamily="34" charset="0"/>
              </a:rPr>
              <a:t> ASS und </a:t>
            </a:r>
            <a:r>
              <a:rPr lang="en-US" sz="2000" dirty="0" err="1">
                <a:latin typeface="Arial Narrow" panose="020B0606020202030204" pitchFamily="34" charset="0"/>
              </a:rPr>
              <a:t>Aspergersyndrom</a:t>
            </a:r>
            <a:r>
              <a:rPr lang="en-US" sz="2000" dirty="0">
                <a:latin typeface="Arial Narrow" panose="020B0606020202030204" pitchFamily="34" charset="0"/>
              </a:rPr>
              <a:t> </a:t>
            </a:r>
            <a:r>
              <a:rPr lang="en-US" sz="2000" dirty="0" err="1">
                <a:latin typeface="Arial Narrow" panose="020B0606020202030204" pitchFamily="34" charset="0"/>
              </a:rPr>
              <a:t>mit</a:t>
            </a:r>
            <a:r>
              <a:rPr lang="en-US" sz="2000" dirty="0">
                <a:latin typeface="Arial Narrow" panose="020B0606020202030204" pitchFamily="34" charset="0"/>
              </a:rPr>
              <a:t> </a:t>
            </a:r>
            <a:r>
              <a:rPr lang="en-US" sz="2000" dirty="0" err="1">
                <a:latin typeface="Arial Narrow" panose="020B0606020202030204" pitchFamily="34" charset="0"/>
              </a:rPr>
              <a:t>ausgewiesenen</a:t>
            </a:r>
            <a:r>
              <a:rPr lang="en-US" sz="2000" dirty="0">
                <a:latin typeface="Arial Narrow" panose="020B0606020202030204" pitchFamily="34" charset="0"/>
              </a:rPr>
              <a:t> Expert*</a:t>
            </a:r>
            <a:r>
              <a:rPr lang="en-US" sz="2000" dirty="0" err="1">
                <a:latin typeface="Arial Narrow" panose="020B0606020202030204" pitchFamily="34" charset="0"/>
              </a:rPr>
              <a:t>innen</a:t>
            </a:r>
            <a:r>
              <a:rPr lang="en-US" sz="2000" dirty="0">
                <a:latin typeface="Arial Narrow" panose="020B0606020202030204" pitchFamily="34" charset="0"/>
              </a:rPr>
              <a:t> auf dem </a:t>
            </a:r>
            <a:r>
              <a:rPr lang="en-US" sz="2000" dirty="0" err="1">
                <a:latin typeface="Arial Narrow" panose="020B0606020202030204" pitchFamily="34" charset="0"/>
              </a:rPr>
              <a:t>Gebiet</a:t>
            </a:r>
            <a:r>
              <a:rPr lang="en-US" sz="2000" dirty="0">
                <a:latin typeface="Arial Narrow" panose="020B0606020202030204" pitchFamily="34" charset="0"/>
              </a:rPr>
              <a:t>:</a:t>
            </a:r>
          </a:p>
          <a:p>
            <a:pPr marL="7938" marR="422275">
              <a:lnSpc>
                <a:spcPct val="115000"/>
              </a:lnSpc>
              <a:spcBef>
                <a:spcPts val="650"/>
              </a:spcBef>
              <a:defRPr/>
            </a:pPr>
            <a:r>
              <a:rPr lang="en-US" sz="2000" dirty="0">
                <a:latin typeface="Arial Narrow" panose="020B0606020202030204" pitchFamily="34" charset="0"/>
                <a:hlinkClick r:id="rId2">
                  <a:extLst>
                    <a:ext uri="{A12FA001-AC4F-418D-AE19-62706E023703}">
                      <ahyp:hlinkClr xmlns:ahyp="http://schemas.microsoft.com/office/drawing/2018/hyperlinkcolor" val="tx"/>
                    </a:ext>
                  </a:extLst>
                </a:hlinkClick>
              </a:rPr>
              <a:t>www.autism.org.uk/socialeyes</a:t>
            </a:r>
            <a:endParaRPr lang="en-US" sz="2000" dirty="0">
              <a:latin typeface="Arial Narrow" panose="020B0606020202030204" pitchFamily="34" charset="0"/>
            </a:endParaRPr>
          </a:p>
          <a:p>
            <a:pPr marL="7938" marR="422275">
              <a:lnSpc>
                <a:spcPct val="115000"/>
              </a:lnSpc>
              <a:spcBef>
                <a:spcPts val="650"/>
              </a:spcBef>
              <a:defRPr/>
            </a:pPr>
            <a:endParaRPr lang="en-US" sz="2000" dirty="0">
              <a:latin typeface="Arial Narrow" panose="020B0606020202030204" pitchFamily="34" charset="0"/>
            </a:endParaRPr>
          </a:p>
          <a:p>
            <a:pPr marL="7938" marR="377825">
              <a:lnSpc>
                <a:spcPct val="115000"/>
              </a:lnSpc>
              <a:spcBef>
                <a:spcPts val="850"/>
              </a:spcBef>
              <a:defRPr/>
            </a:pPr>
            <a:r>
              <a:rPr lang="en-US" sz="2000" dirty="0">
                <a:latin typeface="Arial Narrow" panose="020B0606020202030204" pitchFamily="34" charset="0"/>
              </a:rPr>
              <a:t>Grandin, T. &amp; Duffy, K (2004). Developing talents: careers for individuals with Asperger syndrome and high-functioning autism. Autism Asperger Publishing Company.</a:t>
            </a:r>
          </a:p>
          <a:p>
            <a:pPr marL="7938" marR="377825">
              <a:lnSpc>
                <a:spcPct val="115000"/>
              </a:lnSpc>
              <a:spcBef>
                <a:spcPts val="850"/>
              </a:spcBef>
              <a:defRPr/>
            </a:pPr>
            <a:r>
              <a:rPr lang="en-US" sz="2000" dirty="0">
                <a:latin typeface="Arial Narrow" panose="020B0606020202030204" pitchFamily="34" charset="0"/>
              </a:rPr>
              <a:t>Meyer, R. N. (2001). Asperger syndrome employment workbook: an employment workbook for adults with Asperger syndrome. Jessica Kingsley Publishers.</a:t>
            </a:r>
            <a:endParaRPr lang="en-GB" sz="2000" dirty="0">
              <a:latin typeface="Arial Narrow" panose="020B0606020202030204" pitchFamily="34" charset="0"/>
            </a:endParaRPr>
          </a:p>
        </p:txBody>
      </p:sp>
    </p:spTree>
    <p:extLst>
      <p:ext uri="{BB962C8B-B14F-4D97-AF65-F5344CB8AC3E}">
        <p14:creationId xmlns:p14="http://schemas.microsoft.com/office/powerpoint/2010/main" val="251824692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61</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4709160" cy="1009651"/>
          </a:xfrm>
          <a:prstGeom prst="rect">
            <a:avLst/>
          </a:prstGeom>
          <a:solidFill>
            <a:srgbClr val="F9DBD9"/>
          </a:solidFill>
          <a:ln>
            <a:noFill/>
          </a:ln>
        </p:spPr>
        <p:txBody>
          <a:bodyPr spcFirstLastPara="1" wrap="square" lIns="121900" tIns="60933" rIns="121900" bIns="60933" anchor="ctr" anchorCtr="0">
            <a:noAutofit/>
          </a:bodyPr>
          <a:lstStyle/>
          <a:p>
            <a:r>
              <a:rPr lang="de-DE" sz="3600" b="1" dirty="0">
                <a:latin typeface="Arial Narrow" panose="020B0606020202030204" pitchFamily="34" charset="0"/>
              </a:rPr>
              <a:t>Diskussion und Zusammenfassung 1</a:t>
            </a:r>
            <a:endParaRPr lang="en-US" sz="3600" b="1" dirty="0">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9DBD9"/>
          </a:solidFill>
          <a:ln>
            <a:noFill/>
          </a:ln>
        </p:spPr>
        <p:txBody>
          <a:bodyPr spcFirstLastPara="1" wrap="square" lIns="121900" tIns="60933" rIns="121900" bIns="60933" anchor="ctr" anchorCtr="0">
            <a:noAutofit/>
          </a:bodyPr>
          <a:lstStyle/>
          <a:p>
            <a:pPr algn="ctr">
              <a:defRPr/>
            </a:pPr>
            <a:r>
              <a:rPr lang="en-US" sz="2800" dirty="0" err="1">
                <a:latin typeface="Arial Narrow" panose="020B0606020202030204" pitchFamily="34" charset="0"/>
              </a:rPr>
              <a:t>Diskussion</a:t>
            </a:r>
            <a:r>
              <a:rPr lang="en-US" sz="2800" dirty="0">
                <a:latin typeface="Arial Narrow" panose="020B0606020202030204" pitchFamily="34" charset="0"/>
              </a:rPr>
              <a:t>/</a:t>
            </a:r>
            <a:r>
              <a:rPr lang="en-US" sz="2800" dirty="0" err="1">
                <a:latin typeface="Arial Narrow" panose="020B0606020202030204" pitchFamily="34" charset="0"/>
              </a:rPr>
              <a:t>Bericht</a:t>
            </a:r>
            <a:r>
              <a:rPr lang="en-US" sz="2800" dirty="0">
                <a:latin typeface="Arial Narrow" panose="020B0606020202030204" pitchFamily="34" charset="0"/>
              </a:rPr>
              <a:t> in Gruppen: </a:t>
            </a:r>
            <a:r>
              <a:rPr lang="en-US" sz="2800" dirty="0" err="1">
                <a:latin typeface="Arial Narrow" panose="020B0606020202030204" pitchFamily="34" charset="0"/>
              </a:rPr>
              <a:t>Gibt</a:t>
            </a:r>
            <a:r>
              <a:rPr lang="en-US" sz="2800" dirty="0">
                <a:latin typeface="Arial Narrow" panose="020B0606020202030204" pitchFamily="34" charset="0"/>
              </a:rPr>
              <a:t> es “ASS-</a:t>
            </a:r>
            <a:r>
              <a:rPr lang="en-US" sz="2800" dirty="0" err="1">
                <a:latin typeface="Arial Narrow" panose="020B0606020202030204" pitchFamily="34" charset="0"/>
              </a:rPr>
              <a:t>Erfahrungen</a:t>
            </a:r>
            <a:r>
              <a:rPr lang="en-US" sz="2800" dirty="0">
                <a:latin typeface="Arial Narrow" panose="020B0606020202030204" pitchFamily="34" charset="0"/>
              </a:rPr>
              <a:t>” </a:t>
            </a:r>
            <a:r>
              <a:rPr lang="en-US" sz="2800" dirty="0" err="1">
                <a:latin typeface="Arial Narrow" panose="020B0606020202030204" pitchFamily="34" charset="0"/>
              </a:rPr>
              <a:t>aus</a:t>
            </a:r>
            <a:r>
              <a:rPr lang="en-US" sz="2800" dirty="0">
                <a:latin typeface="Arial Narrow" panose="020B0606020202030204" pitchFamily="34" charset="0"/>
              </a:rPr>
              <a:t> dem </a:t>
            </a:r>
            <a:r>
              <a:rPr lang="en-US" sz="2800" dirty="0" err="1">
                <a:latin typeface="Arial Narrow" panose="020B0606020202030204" pitchFamily="34" charset="0"/>
              </a:rPr>
              <a:t>Arbeitsbereich</a:t>
            </a:r>
            <a:r>
              <a:rPr lang="en-US" sz="2800" dirty="0">
                <a:latin typeface="Arial Narrow" panose="020B0606020202030204" pitchFamily="34" charset="0"/>
              </a:rPr>
              <a:t>, </a:t>
            </a:r>
            <a:r>
              <a:rPr lang="en-US" sz="2800" dirty="0" err="1">
                <a:latin typeface="Arial Narrow" panose="020B0606020202030204" pitchFamily="34" charset="0"/>
              </a:rPr>
              <a:t>etwa</a:t>
            </a:r>
            <a:r>
              <a:rPr lang="en-US" sz="2800" dirty="0">
                <a:latin typeface="Arial Narrow" panose="020B0606020202030204" pitchFamily="34" charset="0"/>
              </a:rPr>
              <a:t> </a:t>
            </a:r>
            <a:r>
              <a:rPr lang="en-US" sz="2800" dirty="0" err="1">
                <a:latin typeface="Arial Narrow" panose="020B0606020202030204" pitchFamily="34" charset="0"/>
              </a:rPr>
              <a:t>mit</a:t>
            </a:r>
            <a:r>
              <a:rPr lang="en-US" sz="2800" dirty="0">
                <a:latin typeface="Arial Narrow" panose="020B0606020202030204" pitchFamily="34" charset="0"/>
              </a:rPr>
              <a:t> </a:t>
            </a:r>
            <a:r>
              <a:rPr lang="en-US" sz="2800" dirty="0" err="1">
                <a:latin typeface="Arial Narrow" panose="020B0606020202030204" pitchFamily="34" charset="0"/>
              </a:rPr>
              <a:t>fordernden</a:t>
            </a:r>
            <a:r>
              <a:rPr lang="en-US" sz="2800" dirty="0">
                <a:latin typeface="Arial Narrow" panose="020B0606020202030204" pitchFamily="34" charset="0"/>
              </a:rPr>
              <a:t>, </a:t>
            </a:r>
            <a:r>
              <a:rPr lang="en-US" sz="2800" dirty="0" err="1">
                <a:latin typeface="Arial Narrow" panose="020B0606020202030204" pitchFamily="34" charset="0"/>
              </a:rPr>
              <a:t>unzufriedenen</a:t>
            </a:r>
            <a:r>
              <a:rPr lang="en-US" sz="2800" dirty="0">
                <a:latin typeface="Arial Narrow" panose="020B0606020202030204" pitchFamily="34" charset="0"/>
              </a:rPr>
              <a:t> </a:t>
            </a:r>
            <a:r>
              <a:rPr lang="en-US" sz="2800" dirty="0" err="1">
                <a:latin typeface="Arial Narrow" panose="020B0606020202030204" pitchFamily="34" charset="0"/>
              </a:rPr>
              <a:t>oder</a:t>
            </a:r>
            <a:r>
              <a:rPr lang="en-US" sz="2800" dirty="0">
                <a:latin typeface="Arial Narrow" panose="020B0606020202030204" pitchFamily="34" charset="0"/>
              </a:rPr>
              <a:t> gar </a:t>
            </a:r>
            <a:r>
              <a:rPr lang="en-US" sz="2800" dirty="0" err="1">
                <a:latin typeface="Arial Narrow" panose="020B0606020202030204" pitchFamily="34" charset="0"/>
              </a:rPr>
              <a:t>aggressiven</a:t>
            </a:r>
            <a:r>
              <a:rPr lang="en-US" sz="2800" dirty="0">
                <a:latin typeface="Arial Narrow" panose="020B0606020202030204" pitchFamily="34" charset="0"/>
              </a:rPr>
              <a:t> </a:t>
            </a:r>
            <a:r>
              <a:rPr lang="en-US" sz="2800" dirty="0" err="1">
                <a:latin typeface="Arial Narrow" panose="020B0606020202030204" pitchFamily="34" charset="0"/>
              </a:rPr>
              <a:t>Kund</a:t>
            </a:r>
            <a:r>
              <a:rPr lang="en-US" sz="2800" dirty="0">
                <a:latin typeface="Arial Narrow" panose="020B0606020202030204" pitchFamily="34" charset="0"/>
              </a:rPr>
              <a:t>*</a:t>
            </a:r>
            <a:r>
              <a:rPr lang="en-US" sz="2800" dirty="0" err="1">
                <a:latin typeface="Arial Narrow" panose="020B0606020202030204" pitchFamily="34" charset="0"/>
              </a:rPr>
              <a:t>innen</a:t>
            </a:r>
            <a:r>
              <a:rPr lang="en-US" sz="2800" dirty="0">
                <a:latin typeface="Arial Narrow" panose="020B0606020202030204" pitchFamily="34" charset="0"/>
              </a:rPr>
              <a:t>, </a:t>
            </a:r>
            <a:r>
              <a:rPr lang="en-US" sz="2800" dirty="0" err="1">
                <a:latin typeface="Arial Narrow" panose="020B0606020202030204" pitchFamily="34" charset="0"/>
              </a:rPr>
              <a:t>Klient’innen</a:t>
            </a:r>
            <a:r>
              <a:rPr lang="en-US" sz="2800" dirty="0">
                <a:latin typeface="Arial Narrow" panose="020B0606020202030204" pitchFamily="34" charset="0"/>
              </a:rPr>
              <a:t>?</a:t>
            </a:r>
          </a:p>
          <a:p>
            <a:pPr algn="ctr">
              <a:defRPr/>
            </a:pPr>
            <a:r>
              <a:rPr lang="en-US" sz="2800" dirty="0">
                <a:latin typeface="Arial Narrow" panose="020B0606020202030204" pitchFamily="34" charset="0"/>
              </a:rPr>
              <a:t>Wie </a:t>
            </a:r>
            <a:r>
              <a:rPr lang="en-US" sz="2800" dirty="0" err="1">
                <a:latin typeface="Arial Narrow" panose="020B0606020202030204" pitchFamily="34" charset="0"/>
              </a:rPr>
              <a:t>sind</a:t>
            </a:r>
            <a:r>
              <a:rPr lang="en-US" sz="2800" dirty="0">
                <a:latin typeface="Arial Narrow" panose="020B0606020202030204" pitchFamily="34" charset="0"/>
              </a:rPr>
              <a:t> Sie </a:t>
            </a:r>
            <a:r>
              <a:rPr lang="en-US" sz="2800" dirty="0" err="1">
                <a:latin typeface="Arial Narrow" panose="020B0606020202030204" pitchFamily="34" charset="0"/>
              </a:rPr>
              <a:t>mit</a:t>
            </a:r>
            <a:r>
              <a:rPr lang="en-US" sz="2800" dirty="0">
                <a:latin typeface="Arial Narrow" panose="020B0606020202030204" pitchFamily="34" charset="0"/>
              </a:rPr>
              <a:t> </a:t>
            </a:r>
            <a:r>
              <a:rPr lang="en-US" sz="2800" dirty="0" err="1">
                <a:latin typeface="Arial Narrow" panose="020B0606020202030204" pitchFamily="34" charset="0"/>
              </a:rPr>
              <a:t>diesen</a:t>
            </a:r>
            <a:r>
              <a:rPr lang="en-US" sz="2800" dirty="0">
                <a:latin typeface="Arial Narrow" panose="020B0606020202030204" pitchFamily="34" charset="0"/>
              </a:rPr>
              <a:t> </a:t>
            </a:r>
            <a:r>
              <a:rPr lang="en-US" sz="2800" dirty="0" err="1">
                <a:latin typeface="Arial Narrow" panose="020B0606020202030204" pitchFamily="34" charset="0"/>
              </a:rPr>
              <a:t>Situationen</a:t>
            </a:r>
            <a:r>
              <a:rPr lang="en-US" sz="2800" dirty="0">
                <a:latin typeface="Arial Narrow" panose="020B0606020202030204" pitchFamily="34" charset="0"/>
              </a:rPr>
              <a:t> </a:t>
            </a:r>
            <a:r>
              <a:rPr lang="en-US" sz="2800" dirty="0" err="1">
                <a:latin typeface="Arial Narrow" panose="020B0606020202030204" pitchFamily="34" charset="0"/>
              </a:rPr>
              <a:t>umgegangen</a:t>
            </a:r>
            <a:r>
              <a:rPr lang="en-US" sz="2800" dirty="0">
                <a:latin typeface="Arial Narrow" panose="020B0606020202030204" pitchFamily="34" charset="0"/>
              </a:rPr>
              <a:t>?</a:t>
            </a:r>
          </a:p>
          <a:p>
            <a:pPr algn="ctr">
              <a:defRPr/>
            </a:pPr>
            <a:r>
              <a:rPr lang="en-US" sz="2800" dirty="0" err="1">
                <a:latin typeface="Arial Narrow" panose="020B0606020202030204" pitchFamily="34" charset="0"/>
              </a:rPr>
              <a:t>Erscheinen</a:t>
            </a:r>
            <a:r>
              <a:rPr lang="en-US" sz="2800" dirty="0">
                <a:latin typeface="Arial Narrow" panose="020B0606020202030204" pitchFamily="34" charset="0"/>
              </a:rPr>
              <a:t> </a:t>
            </a:r>
            <a:r>
              <a:rPr lang="en-US" sz="2800" dirty="0" err="1">
                <a:latin typeface="Arial Narrow" panose="020B0606020202030204" pitchFamily="34" charset="0"/>
              </a:rPr>
              <a:t>Ihnen</a:t>
            </a:r>
            <a:r>
              <a:rPr lang="en-US" sz="2800" dirty="0">
                <a:latin typeface="Arial Narrow" panose="020B0606020202030204" pitchFamily="34" charset="0"/>
              </a:rPr>
              <a:t> die </a:t>
            </a:r>
            <a:r>
              <a:rPr lang="en-US" sz="2800" dirty="0" err="1">
                <a:latin typeface="Arial Narrow" panose="020B0606020202030204" pitchFamily="34" charset="0"/>
              </a:rPr>
              <a:t>damals</a:t>
            </a:r>
            <a:r>
              <a:rPr lang="en-US" sz="2800" dirty="0">
                <a:latin typeface="Arial Narrow" panose="020B0606020202030204" pitchFamily="34" charset="0"/>
              </a:rPr>
              <a:t> </a:t>
            </a:r>
            <a:r>
              <a:rPr lang="en-US" sz="2800" dirty="0" err="1">
                <a:latin typeface="Arial Narrow" panose="020B0606020202030204" pitchFamily="34" charset="0"/>
              </a:rPr>
              <a:t>angewandten</a:t>
            </a:r>
            <a:r>
              <a:rPr lang="en-US" sz="2800" dirty="0">
                <a:latin typeface="Arial Narrow" panose="020B0606020202030204" pitchFamily="34" charset="0"/>
              </a:rPr>
              <a:t> </a:t>
            </a:r>
            <a:r>
              <a:rPr lang="en-US" sz="2800" dirty="0" err="1">
                <a:latin typeface="Arial Narrow" panose="020B0606020202030204" pitchFamily="34" charset="0"/>
              </a:rPr>
              <a:t>Strategien</a:t>
            </a:r>
            <a:r>
              <a:rPr lang="en-US" sz="2800" dirty="0">
                <a:latin typeface="Arial Narrow" panose="020B0606020202030204" pitchFamily="34" charset="0"/>
              </a:rPr>
              <a:t> </a:t>
            </a:r>
            <a:r>
              <a:rPr lang="en-US" sz="2800" dirty="0" err="1">
                <a:latin typeface="Arial Narrow" panose="020B0606020202030204" pitchFamily="34" charset="0"/>
              </a:rPr>
              <a:t>im</a:t>
            </a:r>
            <a:r>
              <a:rPr lang="en-US" sz="2800" dirty="0">
                <a:latin typeface="Arial Narrow" panose="020B0606020202030204" pitchFamily="34" charset="0"/>
              </a:rPr>
              <a:t> Licht </a:t>
            </a:r>
            <a:r>
              <a:rPr lang="en-US" sz="2800" dirty="0" err="1">
                <a:latin typeface="Arial Narrow" panose="020B0606020202030204" pitchFamily="34" charset="0"/>
              </a:rPr>
              <a:t>ihres</a:t>
            </a:r>
            <a:r>
              <a:rPr lang="en-US" sz="2800" dirty="0">
                <a:latin typeface="Arial Narrow" panose="020B0606020202030204" pitchFamily="34" charset="0"/>
              </a:rPr>
              <a:t> </a:t>
            </a:r>
            <a:r>
              <a:rPr lang="en-US" sz="2800" dirty="0" err="1">
                <a:latin typeface="Arial Narrow" panose="020B0606020202030204" pitchFamily="34" charset="0"/>
              </a:rPr>
              <a:t>hier</a:t>
            </a:r>
            <a:r>
              <a:rPr lang="en-US" sz="2800" dirty="0">
                <a:latin typeface="Arial Narrow" panose="020B0606020202030204" pitchFamily="34" charset="0"/>
              </a:rPr>
              <a:t> </a:t>
            </a:r>
            <a:r>
              <a:rPr lang="en-US" sz="2800" dirty="0" err="1">
                <a:latin typeface="Arial Narrow" panose="020B0606020202030204" pitchFamily="34" charset="0"/>
              </a:rPr>
              <a:t>erworbenen</a:t>
            </a:r>
            <a:r>
              <a:rPr lang="en-US" sz="2800" dirty="0">
                <a:latin typeface="Arial Narrow" panose="020B0606020202030204" pitchFamily="34" charset="0"/>
              </a:rPr>
              <a:t> </a:t>
            </a:r>
            <a:r>
              <a:rPr lang="en-US" sz="2800" dirty="0" err="1">
                <a:latin typeface="Arial Narrow" panose="020B0606020202030204" pitchFamily="34" charset="0"/>
              </a:rPr>
              <a:t>Wissens</a:t>
            </a:r>
            <a:r>
              <a:rPr lang="en-US" sz="2800" dirty="0">
                <a:latin typeface="Arial Narrow" panose="020B0606020202030204" pitchFamily="34" charset="0"/>
              </a:rPr>
              <a:t> </a:t>
            </a:r>
            <a:r>
              <a:rPr lang="en-US" sz="2800" dirty="0" err="1">
                <a:latin typeface="Arial Narrow" panose="020B0606020202030204" pitchFamily="34" charset="0"/>
              </a:rPr>
              <a:t>als</a:t>
            </a:r>
            <a:r>
              <a:rPr lang="en-US" sz="2800" dirty="0">
                <a:latin typeface="Arial Narrow" panose="020B0606020202030204" pitchFamily="34" charset="0"/>
              </a:rPr>
              <a:t> </a:t>
            </a:r>
            <a:r>
              <a:rPr lang="en-US" sz="2800" dirty="0" err="1">
                <a:latin typeface="Arial Narrow" panose="020B0606020202030204" pitchFamily="34" charset="0"/>
              </a:rPr>
              <a:t>geeignet</a:t>
            </a:r>
            <a:r>
              <a:rPr lang="en-US" sz="2800" dirty="0">
                <a:latin typeface="Arial Narrow" panose="020B0606020202030204" pitchFamily="34" charset="0"/>
              </a:rPr>
              <a:t> und </a:t>
            </a:r>
            <a:r>
              <a:rPr lang="en-US" sz="2800" dirty="0" err="1">
                <a:latin typeface="Arial Narrow" panose="020B0606020202030204" pitchFamily="34" charset="0"/>
              </a:rPr>
              <a:t>zielführend</a:t>
            </a:r>
            <a:r>
              <a:rPr lang="en-US" sz="2800" dirty="0">
                <a:latin typeface="Arial Narrow" panose="020B0606020202030204" pitchFamily="34" charset="0"/>
              </a:rPr>
              <a:t>?</a:t>
            </a:r>
          </a:p>
          <a:p>
            <a:pPr algn="ctr">
              <a:defRPr/>
            </a:pPr>
            <a:r>
              <a:rPr lang="en-US" sz="2800" dirty="0" err="1">
                <a:solidFill>
                  <a:srgbClr val="0B0C0C"/>
                </a:solidFill>
                <a:latin typeface="Arial Narrow" panose="020B0606020202030204" pitchFamily="34" charset="0"/>
              </a:rPr>
              <a:t>Diskutieren</a:t>
            </a:r>
            <a:r>
              <a:rPr lang="en-US" sz="2800" dirty="0">
                <a:solidFill>
                  <a:srgbClr val="0B0C0C"/>
                </a:solidFill>
                <a:latin typeface="Arial Narrow" panose="020B0606020202030204" pitchFamily="34" charset="0"/>
              </a:rPr>
              <a:t> Sie </a:t>
            </a:r>
            <a:r>
              <a:rPr lang="en-US" sz="2800" dirty="0" err="1">
                <a:solidFill>
                  <a:srgbClr val="0B0C0C"/>
                </a:solidFill>
                <a:latin typeface="Arial Narrow" panose="020B0606020202030204" pitchFamily="34" charset="0"/>
              </a:rPr>
              <a:t>diese</a:t>
            </a:r>
            <a:r>
              <a:rPr lang="en-US" sz="2800" dirty="0">
                <a:solidFill>
                  <a:srgbClr val="0B0C0C"/>
                </a:solidFill>
                <a:latin typeface="Arial Narrow" panose="020B0606020202030204" pitchFamily="34" charset="0"/>
              </a:rPr>
              <a:t> </a:t>
            </a:r>
            <a:r>
              <a:rPr lang="en-US" sz="2800" dirty="0" err="1">
                <a:solidFill>
                  <a:srgbClr val="0B0C0C"/>
                </a:solidFill>
                <a:latin typeface="Arial Narrow" panose="020B0606020202030204" pitchFamily="34" charset="0"/>
              </a:rPr>
              <a:t>Punkte</a:t>
            </a:r>
            <a:r>
              <a:rPr lang="en-US" sz="2800" dirty="0">
                <a:solidFill>
                  <a:srgbClr val="0B0C0C"/>
                </a:solidFill>
                <a:latin typeface="Arial Narrow" panose="020B0606020202030204" pitchFamily="34" charset="0"/>
              </a:rPr>
              <a:t> </a:t>
            </a:r>
            <a:r>
              <a:rPr lang="en-US" sz="2800" dirty="0" err="1">
                <a:solidFill>
                  <a:srgbClr val="0B0C0C"/>
                </a:solidFill>
                <a:latin typeface="Arial Narrow" panose="020B0606020202030204" pitchFamily="34" charset="0"/>
              </a:rPr>
              <a:t>im</a:t>
            </a:r>
            <a:r>
              <a:rPr lang="en-US" sz="2800" dirty="0">
                <a:solidFill>
                  <a:srgbClr val="0B0C0C"/>
                </a:solidFill>
                <a:latin typeface="Arial Narrow" panose="020B0606020202030204" pitchFamily="34" charset="0"/>
              </a:rPr>
              <a:t> Anschluss in der </a:t>
            </a:r>
            <a:r>
              <a:rPr lang="en-US" sz="2800" dirty="0" err="1">
                <a:solidFill>
                  <a:srgbClr val="0B0C0C"/>
                </a:solidFill>
                <a:latin typeface="Arial Narrow" panose="020B0606020202030204" pitchFamily="34" charset="0"/>
              </a:rPr>
              <a:t>Großgruppe</a:t>
            </a:r>
            <a:endParaRPr lang="en-US" sz="4000" dirty="0">
              <a:solidFill>
                <a:srgbClr val="0B0C0C"/>
              </a:solidFill>
              <a:latin typeface="GDS Transport"/>
            </a:endParaRPr>
          </a:p>
        </p:txBody>
      </p:sp>
    </p:spTree>
    <p:extLst>
      <p:ext uri="{BB962C8B-B14F-4D97-AF65-F5344CB8AC3E}">
        <p14:creationId xmlns:p14="http://schemas.microsoft.com/office/powerpoint/2010/main" val="248281461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62</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4709160" cy="1009651"/>
          </a:xfrm>
          <a:prstGeom prst="rect">
            <a:avLst/>
          </a:prstGeom>
          <a:solidFill>
            <a:srgbClr val="F9DBD9"/>
          </a:solidFill>
          <a:ln>
            <a:noFill/>
          </a:ln>
        </p:spPr>
        <p:txBody>
          <a:bodyPr spcFirstLastPara="1" wrap="square" lIns="121900" tIns="60933" rIns="121900" bIns="60933" anchor="ctr" anchorCtr="0">
            <a:noAutofit/>
          </a:bodyPr>
          <a:lstStyle/>
          <a:p>
            <a:r>
              <a:rPr lang="de-DE" sz="3600" b="1" dirty="0">
                <a:latin typeface="Arial Narrow" panose="020B0606020202030204" pitchFamily="34" charset="0"/>
              </a:rPr>
              <a:t>Diskussion und Zusammenfassung 2</a:t>
            </a:r>
            <a:endParaRPr lang="en-US" sz="3600" b="1" dirty="0">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9DBD9"/>
          </a:solidFill>
          <a:ln>
            <a:noFill/>
          </a:ln>
        </p:spPr>
        <p:txBody>
          <a:bodyPr spcFirstLastPara="1" wrap="square" lIns="121900" tIns="60933" rIns="121900" bIns="60933" anchor="ctr" anchorCtr="0">
            <a:noAutofit/>
          </a:bodyPr>
          <a:lstStyle/>
          <a:p>
            <a:pPr algn="ctr">
              <a:defRPr/>
            </a:pPr>
            <a:r>
              <a:rPr lang="en-US" sz="2800" dirty="0" err="1">
                <a:latin typeface="Arial Narrow" panose="020B0606020202030204" pitchFamily="34" charset="0"/>
              </a:rPr>
              <a:t>Reflektieren</a:t>
            </a:r>
            <a:r>
              <a:rPr lang="en-US" sz="2800" dirty="0">
                <a:latin typeface="Arial Narrow" panose="020B0606020202030204" pitchFamily="34" charset="0"/>
              </a:rPr>
              <a:t> Sie </a:t>
            </a:r>
            <a:r>
              <a:rPr lang="en-US" sz="2800" dirty="0" err="1">
                <a:latin typeface="Arial Narrow" panose="020B0606020202030204" pitchFamily="34" charset="0"/>
              </a:rPr>
              <a:t>Ihre</a:t>
            </a:r>
            <a:r>
              <a:rPr lang="en-US" sz="2800" dirty="0">
                <a:latin typeface="Arial Narrow" panose="020B0606020202030204" pitchFamily="34" charset="0"/>
              </a:rPr>
              <a:t> </a:t>
            </a:r>
            <a:r>
              <a:rPr lang="en-US" sz="2800" dirty="0" err="1">
                <a:latin typeface="Arial Narrow" panose="020B0606020202030204" pitchFamily="34" charset="0"/>
              </a:rPr>
              <a:t>eigenen</a:t>
            </a:r>
            <a:r>
              <a:rPr lang="en-US" sz="2800" dirty="0">
                <a:latin typeface="Arial Narrow" panose="020B0606020202030204" pitchFamily="34" charset="0"/>
              </a:rPr>
              <a:t> </a:t>
            </a:r>
            <a:r>
              <a:rPr lang="en-US" sz="2800" dirty="0" err="1">
                <a:latin typeface="Arial Narrow" panose="020B0606020202030204" pitchFamily="34" charset="0"/>
              </a:rPr>
              <a:t>Erfahrungen</a:t>
            </a:r>
            <a:r>
              <a:rPr lang="en-US" sz="2800" dirty="0">
                <a:latin typeface="Arial Narrow" panose="020B0606020202030204" pitchFamily="34" charset="0"/>
              </a:rPr>
              <a:t>:</a:t>
            </a:r>
          </a:p>
          <a:p>
            <a:pPr algn="ctr">
              <a:defRPr/>
            </a:pPr>
            <a:r>
              <a:rPr lang="en-US" sz="2800" dirty="0">
                <a:latin typeface="Arial Narrow" panose="020B0606020202030204" pitchFamily="34" charset="0"/>
              </a:rPr>
              <a:t>Hatten Sie </a:t>
            </a:r>
            <a:r>
              <a:rPr lang="en-US" sz="2800" dirty="0" err="1">
                <a:latin typeface="Arial Narrow" panose="020B0606020202030204" pitchFamily="34" charset="0"/>
              </a:rPr>
              <a:t>jemals</a:t>
            </a:r>
            <a:r>
              <a:rPr lang="en-US" sz="2800" dirty="0">
                <a:latin typeface="Arial Narrow" panose="020B0606020202030204" pitchFamily="34" charset="0"/>
              </a:rPr>
              <a:t> </a:t>
            </a:r>
            <a:r>
              <a:rPr lang="en-US" sz="2800" dirty="0" err="1">
                <a:latin typeface="Arial Narrow" panose="020B0606020202030204" pitchFamily="34" charset="0"/>
              </a:rPr>
              <a:t>Kontakt</a:t>
            </a:r>
            <a:r>
              <a:rPr lang="en-US" sz="2800" dirty="0">
                <a:latin typeface="Arial Narrow" panose="020B0606020202030204" pitchFamily="34" charset="0"/>
              </a:rPr>
              <a:t> </a:t>
            </a:r>
            <a:r>
              <a:rPr lang="en-US" sz="2800" dirty="0" err="1">
                <a:latin typeface="Arial Narrow" panose="020B0606020202030204" pitchFamily="34" charset="0"/>
              </a:rPr>
              <a:t>zu</a:t>
            </a:r>
            <a:r>
              <a:rPr lang="en-US" sz="2800" dirty="0">
                <a:latin typeface="Arial Narrow" panose="020B0606020202030204" pitchFamily="34" charset="0"/>
              </a:rPr>
              <a:t> </a:t>
            </a:r>
            <a:r>
              <a:rPr lang="en-US" sz="2800" dirty="0" err="1">
                <a:latin typeface="Arial Narrow" panose="020B0606020202030204" pitchFamily="34" charset="0"/>
              </a:rPr>
              <a:t>einem</a:t>
            </a:r>
            <a:r>
              <a:rPr lang="en-US" sz="2800" dirty="0">
                <a:latin typeface="Arial Narrow" panose="020B0606020202030204" pitchFamily="34" charset="0"/>
              </a:rPr>
              <a:t> Menschen </a:t>
            </a:r>
            <a:r>
              <a:rPr lang="en-US" sz="2800" dirty="0" err="1">
                <a:latin typeface="Arial Narrow" panose="020B0606020202030204" pitchFamily="34" charset="0"/>
              </a:rPr>
              <a:t>mit</a:t>
            </a:r>
            <a:r>
              <a:rPr lang="en-US" sz="2800" dirty="0">
                <a:latin typeface="Arial Narrow" panose="020B0606020202030204" pitchFamily="34" charset="0"/>
              </a:rPr>
              <a:t> ASS?</a:t>
            </a:r>
          </a:p>
          <a:p>
            <a:pPr algn="ctr">
              <a:defRPr/>
            </a:pPr>
            <a:r>
              <a:rPr lang="en-US" sz="2800" dirty="0">
                <a:latin typeface="Arial Narrow" panose="020B0606020202030204" pitchFamily="34" charset="0"/>
              </a:rPr>
              <a:t>In </a:t>
            </a:r>
            <a:r>
              <a:rPr lang="en-US" sz="2800" dirty="0" err="1">
                <a:latin typeface="Arial Narrow" panose="020B0606020202030204" pitchFamily="34" charset="0"/>
              </a:rPr>
              <a:t>welchem</a:t>
            </a:r>
            <a:r>
              <a:rPr lang="en-US" sz="2800" dirty="0">
                <a:latin typeface="Arial Narrow" panose="020B0606020202030204" pitchFamily="34" charset="0"/>
              </a:rPr>
              <a:t> </a:t>
            </a:r>
            <a:r>
              <a:rPr lang="en-US" sz="2800" dirty="0" err="1">
                <a:latin typeface="Arial Narrow" panose="020B0606020202030204" pitchFamily="34" charset="0"/>
              </a:rPr>
              <a:t>Zusammenhang</a:t>
            </a:r>
            <a:r>
              <a:rPr lang="en-US" sz="2800" dirty="0">
                <a:latin typeface="Arial Narrow" panose="020B0606020202030204" pitchFamily="34" charset="0"/>
              </a:rPr>
              <a:t>?</a:t>
            </a:r>
          </a:p>
          <a:p>
            <a:pPr algn="ctr">
              <a:defRPr/>
            </a:pPr>
            <a:r>
              <a:rPr lang="en-US" sz="2800" dirty="0">
                <a:latin typeface="Arial Narrow" panose="020B0606020202030204" pitchFamily="34" charset="0"/>
              </a:rPr>
              <a:t>Wie </a:t>
            </a:r>
            <a:r>
              <a:rPr lang="en-US" sz="2800" dirty="0" err="1">
                <a:latin typeface="Arial Narrow" panose="020B0606020202030204" pitchFamily="34" charset="0"/>
              </a:rPr>
              <a:t>ging</a:t>
            </a:r>
            <a:r>
              <a:rPr lang="en-US" sz="2800" dirty="0">
                <a:latin typeface="Arial Narrow" panose="020B0606020202030204" pitchFamily="34" charset="0"/>
              </a:rPr>
              <a:t> es </a:t>
            </a:r>
            <a:r>
              <a:rPr lang="en-US" sz="2800" dirty="0" err="1">
                <a:latin typeface="Arial Narrow" panose="020B0606020202030204" pitchFamily="34" charset="0"/>
              </a:rPr>
              <a:t>Ihnen</a:t>
            </a:r>
            <a:r>
              <a:rPr lang="en-US" sz="2800" dirty="0">
                <a:latin typeface="Arial Narrow" panose="020B0606020202030204" pitchFamily="34" charset="0"/>
              </a:rPr>
              <a:t> </a:t>
            </a:r>
            <a:r>
              <a:rPr lang="en-US" sz="2800" dirty="0" err="1">
                <a:latin typeface="Arial Narrow" panose="020B0606020202030204" pitchFamily="34" charset="0"/>
              </a:rPr>
              <a:t>dabei</a:t>
            </a:r>
            <a:r>
              <a:rPr lang="en-US" sz="2800" dirty="0">
                <a:latin typeface="Arial Narrow" panose="020B0606020202030204" pitchFamily="34" charset="0"/>
              </a:rPr>
              <a:t>?</a:t>
            </a:r>
          </a:p>
          <a:p>
            <a:pPr algn="ctr">
              <a:defRPr/>
            </a:pPr>
            <a:endParaRPr lang="en-US" sz="2800" dirty="0">
              <a:latin typeface="Arial Narrow" panose="020B0606020202030204" pitchFamily="34" charset="0"/>
            </a:endParaRPr>
          </a:p>
          <a:p>
            <a:pPr algn="ctr">
              <a:defRPr/>
            </a:pPr>
            <a:r>
              <a:rPr lang="en-US" sz="2800" dirty="0" err="1">
                <a:latin typeface="Arial Narrow" panose="020B0606020202030204" pitchFamily="34" charset="0"/>
              </a:rPr>
              <a:t>Nach</a:t>
            </a:r>
            <a:r>
              <a:rPr lang="en-US" sz="2800" dirty="0">
                <a:latin typeface="Arial Narrow" panose="020B0606020202030204" pitchFamily="34" charset="0"/>
              </a:rPr>
              <a:t> </a:t>
            </a:r>
            <a:r>
              <a:rPr lang="en-US" sz="2800" dirty="0" err="1">
                <a:latin typeface="Arial Narrow" panose="020B0606020202030204" pitchFamily="34" charset="0"/>
              </a:rPr>
              <a:t>Absolvierung</a:t>
            </a:r>
            <a:r>
              <a:rPr lang="en-US" sz="2800" dirty="0">
                <a:latin typeface="Arial Narrow" panose="020B0606020202030204" pitchFamily="34" charset="0"/>
              </a:rPr>
              <a:t> dieses </a:t>
            </a:r>
            <a:r>
              <a:rPr lang="en-US" sz="2800" dirty="0" err="1">
                <a:latin typeface="Arial Narrow" panose="020B0606020202030204" pitchFamily="34" charset="0"/>
              </a:rPr>
              <a:t>Moduls</a:t>
            </a:r>
            <a:r>
              <a:rPr lang="en-US" sz="2800" dirty="0">
                <a:latin typeface="Arial Narrow" panose="020B0606020202030204" pitchFamily="34" charset="0"/>
              </a:rPr>
              <a:t>: </a:t>
            </a:r>
            <a:r>
              <a:rPr lang="en-US" sz="2800" dirty="0" err="1">
                <a:latin typeface="Arial Narrow" panose="020B0606020202030204" pitchFamily="34" charset="0"/>
              </a:rPr>
              <a:t>Fühlen</a:t>
            </a:r>
            <a:r>
              <a:rPr lang="en-US" sz="2800" dirty="0">
                <a:latin typeface="Arial Narrow" panose="020B0606020202030204" pitchFamily="34" charset="0"/>
              </a:rPr>
              <a:t> Sie </a:t>
            </a:r>
            <a:r>
              <a:rPr lang="en-US" sz="2800" dirty="0" err="1">
                <a:latin typeface="Arial Narrow" panose="020B0606020202030204" pitchFamily="34" charset="0"/>
              </a:rPr>
              <a:t>sich</a:t>
            </a:r>
            <a:r>
              <a:rPr lang="en-US" sz="2800" dirty="0">
                <a:latin typeface="Arial Narrow" panose="020B0606020202030204" pitchFamily="34" charset="0"/>
              </a:rPr>
              <a:t> nun </a:t>
            </a:r>
            <a:r>
              <a:rPr lang="en-US" sz="2800" dirty="0" err="1">
                <a:latin typeface="Arial Narrow" panose="020B0606020202030204" pitchFamily="34" charset="0"/>
              </a:rPr>
              <a:t>besser</a:t>
            </a:r>
            <a:r>
              <a:rPr lang="en-US" sz="2800" dirty="0">
                <a:latin typeface="Arial Narrow" panose="020B0606020202030204" pitchFamily="34" charset="0"/>
              </a:rPr>
              <a:t> </a:t>
            </a:r>
            <a:r>
              <a:rPr lang="en-US" sz="2800" dirty="0" err="1">
                <a:latin typeface="Arial Narrow" panose="020B0606020202030204" pitchFamily="34" charset="0"/>
              </a:rPr>
              <a:t>informiert</a:t>
            </a:r>
            <a:r>
              <a:rPr lang="en-US" sz="2800" dirty="0">
                <a:latin typeface="Arial Narrow" panose="020B0606020202030204" pitchFamily="34" charset="0"/>
              </a:rPr>
              <a:t> und “</a:t>
            </a:r>
            <a:r>
              <a:rPr lang="en-US" sz="2800" dirty="0" err="1">
                <a:latin typeface="Arial Narrow" panose="020B0606020202030204" pitchFamily="34" charset="0"/>
              </a:rPr>
              <a:t>gewappnet</a:t>
            </a:r>
            <a:r>
              <a:rPr lang="en-US" sz="2800" dirty="0">
                <a:latin typeface="Arial Narrow" panose="020B0606020202030204" pitchFamily="34" charset="0"/>
              </a:rPr>
              <a:t>”?</a:t>
            </a:r>
          </a:p>
          <a:p>
            <a:pPr algn="ctr">
              <a:defRPr/>
            </a:pPr>
            <a:r>
              <a:rPr lang="en-US" sz="2800" dirty="0" err="1">
                <a:latin typeface="Arial Narrow" panose="020B0606020202030204" pitchFamily="34" charset="0"/>
              </a:rPr>
              <a:t>Glauben</a:t>
            </a:r>
            <a:r>
              <a:rPr lang="en-US" sz="2800" dirty="0">
                <a:latin typeface="Arial Narrow" panose="020B0606020202030204" pitchFamily="34" charset="0"/>
              </a:rPr>
              <a:t> Sie, Sie </a:t>
            </a:r>
            <a:r>
              <a:rPr lang="en-US" sz="2800" dirty="0" err="1">
                <a:latin typeface="Arial Narrow" panose="020B0606020202030204" pitchFamily="34" charset="0"/>
              </a:rPr>
              <a:t>würden</a:t>
            </a:r>
            <a:r>
              <a:rPr lang="en-US" sz="2800" dirty="0">
                <a:latin typeface="Arial Narrow" panose="020B0606020202030204" pitchFamily="34" charset="0"/>
              </a:rPr>
              <a:t> </a:t>
            </a:r>
            <a:r>
              <a:rPr lang="en-US" sz="2800" dirty="0" err="1">
                <a:latin typeface="Arial Narrow" panose="020B0606020202030204" pitchFamily="34" charset="0"/>
              </a:rPr>
              <a:t>sich</a:t>
            </a:r>
            <a:r>
              <a:rPr lang="en-US" sz="2800" dirty="0">
                <a:latin typeface="Arial Narrow" panose="020B0606020202030204" pitchFamily="34" charset="0"/>
              </a:rPr>
              <a:t> nun </a:t>
            </a:r>
            <a:r>
              <a:rPr lang="en-US" sz="2800" dirty="0" err="1">
                <a:latin typeface="Arial Narrow" panose="020B0606020202030204" pitchFamily="34" charset="0"/>
              </a:rPr>
              <a:t>besser</a:t>
            </a:r>
            <a:r>
              <a:rPr lang="en-US" sz="2800" dirty="0">
                <a:latin typeface="Arial Narrow" panose="020B0606020202030204" pitchFamily="34" charset="0"/>
              </a:rPr>
              <a:t>/</a:t>
            </a:r>
            <a:r>
              <a:rPr lang="en-US" sz="2800" dirty="0" err="1">
                <a:latin typeface="Arial Narrow" panose="020B0606020202030204" pitchFamily="34" charset="0"/>
              </a:rPr>
              <a:t>sicherer</a:t>
            </a:r>
            <a:r>
              <a:rPr lang="en-US" sz="2800" dirty="0">
                <a:latin typeface="Arial Narrow" panose="020B0606020202030204" pitchFamily="34" charset="0"/>
              </a:rPr>
              <a:t> </a:t>
            </a:r>
            <a:r>
              <a:rPr lang="en-US" sz="2800" dirty="0" err="1">
                <a:latin typeface="Arial Narrow" panose="020B0606020202030204" pitchFamily="34" charset="0"/>
              </a:rPr>
              <a:t>fühlen</a:t>
            </a:r>
            <a:r>
              <a:rPr lang="en-US" sz="2800" dirty="0">
                <a:latin typeface="Arial Narrow" panose="020B0606020202030204" pitchFamily="34" charset="0"/>
              </a:rPr>
              <a:t> in der </a:t>
            </a:r>
            <a:r>
              <a:rPr lang="en-US" sz="2800" dirty="0" err="1">
                <a:latin typeface="Arial Narrow" panose="020B0606020202030204" pitchFamily="34" charset="0"/>
              </a:rPr>
              <a:t>Interaktion</a:t>
            </a:r>
            <a:r>
              <a:rPr lang="en-US" sz="2800" dirty="0">
                <a:latin typeface="Arial Narrow" panose="020B0606020202030204" pitchFamily="34" charset="0"/>
              </a:rPr>
              <a:t> </a:t>
            </a:r>
            <a:r>
              <a:rPr lang="en-US" sz="2800" dirty="0" err="1">
                <a:latin typeface="Arial Narrow" panose="020B0606020202030204" pitchFamily="34" charset="0"/>
              </a:rPr>
              <a:t>mit</a:t>
            </a:r>
            <a:r>
              <a:rPr lang="en-US" sz="2800" dirty="0">
                <a:latin typeface="Arial Narrow" panose="020B0606020202030204" pitchFamily="34" charset="0"/>
              </a:rPr>
              <a:t> </a:t>
            </a:r>
            <a:r>
              <a:rPr lang="en-US" sz="2800" dirty="0" err="1">
                <a:latin typeface="Arial Narrow" panose="020B0606020202030204" pitchFamily="34" charset="0"/>
              </a:rPr>
              <a:t>einem</a:t>
            </a:r>
            <a:r>
              <a:rPr lang="en-US" sz="2800" dirty="0">
                <a:latin typeface="Arial Narrow" panose="020B0606020202030204" pitchFamily="34" charset="0"/>
              </a:rPr>
              <a:t> Menschen </a:t>
            </a:r>
            <a:r>
              <a:rPr lang="en-US" sz="2800" dirty="0" err="1">
                <a:latin typeface="Arial Narrow" panose="020B0606020202030204" pitchFamily="34" charset="0"/>
              </a:rPr>
              <a:t>mit</a:t>
            </a:r>
            <a:r>
              <a:rPr lang="en-US" sz="2800" dirty="0">
                <a:latin typeface="Arial Narrow" panose="020B0606020202030204" pitchFamily="34" charset="0"/>
              </a:rPr>
              <a:t> ASS?</a:t>
            </a:r>
          </a:p>
        </p:txBody>
      </p:sp>
    </p:spTree>
    <p:extLst>
      <p:ext uri="{BB962C8B-B14F-4D97-AF65-F5344CB8AC3E}">
        <p14:creationId xmlns:p14="http://schemas.microsoft.com/office/powerpoint/2010/main" val="280212618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63</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6006738" cy="1009651"/>
          </a:xfrm>
          <a:prstGeom prst="rect">
            <a:avLst/>
          </a:prstGeom>
          <a:solidFill>
            <a:srgbClr val="F9DBD9"/>
          </a:solidFill>
          <a:ln>
            <a:noFill/>
          </a:ln>
        </p:spPr>
        <p:txBody>
          <a:bodyPr spcFirstLastPara="1" wrap="square" lIns="121900" tIns="60933" rIns="121900" bIns="60933" anchor="ctr" anchorCtr="0">
            <a:noAutofit/>
          </a:bodyPr>
          <a:lstStyle/>
          <a:p>
            <a:r>
              <a:rPr lang="en-US" sz="3600" b="1" dirty="0" err="1">
                <a:latin typeface="Arial Narrow" panose="020B0606020202030204" pitchFamily="34" charset="0"/>
              </a:rPr>
              <a:t>Quellen</a:t>
            </a:r>
            <a:endParaRPr lang="en-US" sz="3600" b="1" dirty="0">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9DBD9"/>
          </a:solidFill>
          <a:ln>
            <a:noFill/>
          </a:ln>
        </p:spPr>
        <p:txBody>
          <a:bodyPr spcFirstLastPara="1" wrap="square" lIns="121900" tIns="60933" rIns="121900" bIns="60933" anchor="ctr" anchorCtr="0">
            <a:noAutofit/>
          </a:bodyPr>
          <a:lstStyle/>
          <a:p>
            <a:pPr marL="285750" indent="-285750">
              <a:buFont typeface="Arial" panose="020B0604020202020204" pitchFamily="34" charset="0"/>
              <a:buChar char="•"/>
            </a:pPr>
            <a:r>
              <a:rPr lang="en-GB" sz="1600" dirty="0">
                <a:solidFill>
                  <a:srgbClr val="000000"/>
                </a:solidFill>
                <a:latin typeface="HelveticaNeueLT Std Lt"/>
              </a:rPr>
              <a:t>National Autistic Society, UK (2020) </a:t>
            </a:r>
            <a:r>
              <a:rPr lang="en-US" sz="1600" dirty="0">
                <a:solidFill>
                  <a:srgbClr val="000000"/>
                </a:solidFill>
                <a:latin typeface="HelveticaNeueLT Std Lt"/>
              </a:rPr>
              <a:t>Support at work – a guide for autistic people. </a:t>
            </a:r>
            <a:r>
              <a:rPr lang="en-US" sz="1600" dirty="0">
                <a:solidFill>
                  <a:srgbClr val="000000"/>
                </a:solidFill>
                <a:latin typeface="HelveticaNeueLT Std Lt"/>
                <a:hlinkClick r:id="rId2"/>
              </a:rPr>
              <a:t>https://www.autism.org.uk/</a:t>
            </a:r>
            <a:r>
              <a:rPr lang="en-US" sz="1600" dirty="0">
                <a:solidFill>
                  <a:srgbClr val="000000"/>
                </a:solidFill>
                <a:latin typeface="HelveticaNeueLT Std Lt"/>
              </a:rPr>
              <a:t> </a:t>
            </a:r>
          </a:p>
          <a:p>
            <a:pPr marL="285750" indent="-285750">
              <a:buFont typeface="Arial" panose="020B0604020202020204" pitchFamily="34" charset="0"/>
              <a:buChar char="•"/>
            </a:pPr>
            <a:r>
              <a:rPr lang="en-GB" sz="1600" dirty="0">
                <a:solidFill>
                  <a:srgbClr val="0F1111"/>
                </a:solidFill>
                <a:latin typeface="Arial" panose="020B0604020202020204" pitchFamily="34" charset="0"/>
              </a:rPr>
              <a:t>Pratt, C. (2020, March 19). Autism awareness month: Tips for working with individuals on the autism spectrum.  Indiana Resource </a:t>
            </a:r>
            <a:r>
              <a:rPr lang="en-GB" sz="1600" dirty="0" err="1">
                <a:solidFill>
                  <a:srgbClr val="0F1111"/>
                </a:solidFill>
                <a:latin typeface="Arial" panose="020B0604020202020204" pitchFamily="34" charset="0"/>
              </a:rPr>
              <a:t>Center</a:t>
            </a:r>
            <a:r>
              <a:rPr lang="en-GB" sz="1600" dirty="0">
                <a:solidFill>
                  <a:srgbClr val="0F1111"/>
                </a:solidFill>
                <a:latin typeface="Arial" panose="020B0604020202020204" pitchFamily="34" charset="0"/>
              </a:rPr>
              <a:t> for Autism &amp; Autism Society of Indiana. </a:t>
            </a:r>
            <a:r>
              <a:rPr lang="en-GB" sz="1600" dirty="0">
                <a:solidFill>
                  <a:srgbClr val="0F1111"/>
                </a:solidFill>
                <a:latin typeface="Arial" panose="020B0604020202020204" pitchFamily="34" charset="0"/>
                <a:hlinkClick r:id="rId3">
                  <a:extLst>
                    <a:ext uri="{A12FA001-AC4F-418D-AE19-62706E023703}">
                      <ahyp:hlinkClr xmlns:ahyp="http://schemas.microsoft.com/office/drawing/2018/hyperlinkcolor" val="tx"/>
                    </a:ext>
                  </a:extLst>
                </a:hlinkClick>
              </a:rPr>
              <a:t>https://www.iidc.indiana.edu/irca/articles/autism-awareness-month-a-facts-andtips-for-working-with-individuals-on-the-autism-spectrum.html</a:t>
            </a:r>
            <a:r>
              <a:rPr lang="en-GB" sz="1600" dirty="0">
                <a:solidFill>
                  <a:srgbClr val="0F1111"/>
                </a:solidFill>
                <a:latin typeface="Arial" panose="020B0604020202020204" pitchFamily="34" charset="0"/>
              </a:rPr>
              <a:t> </a:t>
            </a:r>
          </a:p>
          <a:p>
            <a:pPr marL="285750" indent="-285750">
              <a:buFont typeface="Arial" panose="020B0604020202020204" pitchFamily="34" charset="0"/>
              <a:buChar char="•"/>
            </a:pPr>
            <a:r>
              <a:rPr lang="pt-PT" sz="1600" dirty="0" err="1">
                <a:solidFill>
                  <a:srgbClr val="000000"/>
                </a:solidFill>
                <a:latin typeface="HelveticaNeueLT Std Lt"/>
              </a:rPr>
              <a:t>Milestones</a:t>
            </a:r>
            <a:r>
              <a:rPr lang="pt-PT" sz="1600" dirty="0">
                <a:solidFill>
                  <a:srgbClr val="000000"/>
                </a:solidFill>
                <a:latin typeface="HelveticaNeueLT Std Lt"/>
              </a:rPr>
              <a:t>, </a:t>
            </a:r>
            <a:r>
              <a:rPr lang="pt-PT" sz="1600" dirty="0" err="1">
                <a:solidFill>
                  <a:srgbClr val="000000"/>
                </a:solidFill>
                <a:latin typeface="HelveticaNeueLT Std Lt"/>
              </a:rPr>
              <a:t>Autism</a:t>
            </a:r>
            <a:r>
              <a:rPr lang="pt-PT" sz="1600" dirty="0">
                <a:solidFill>
                  <a:srgbClr val="000000"/>
                </a:solidFill>
                <a:latin typeface="HelveticaNeueLT Std Lt"/>
              </a:rPr>
              <a:t> </a:t>
            </a:r>
            <a:r>
              <a:rPr lang="pt-PT" sz="1600" dirty="0" err="1">
                <a:solidFill>
                  <a:srgbClr val="000000"/>
                </a:solidFill>
                <a:latin typeface="HelveticaNeueLT Std Lt"/>
              </a:rPr>
              <a:t>resources</a:t>
            </a:r>
            <a:r>
              <a:rPr lang="pt-PT" sz="1600" dirty="0">
                <a:solidFill>
                  <a:srgbClr val="000000"/>
                </a:solidFill>
                <a:latin typeface="HelveticaNeueLT Std Lt"/>
              </a:rPr>
              <a:t>, USA: </a:t>
            </a:r>
            <a:r>
              <a:rPr lang="pt-PT" sz="1600" dirty="0">
                <a:solidFill>
                  <a:srgbClr val="000000"/>
                </a:solidFill>
                <a:latin typeface="HelveticaNeueLT Std Lt"/>
                <a:hlinkClick r:id="rId4"/>
              </a:rPr>
              <a:t>https://www.milestones.org/get-started/for-community-at-large/supporting-employees-with-autism</a:t>
            </a:r>
            <a:r>
              <a:rPr lang="pt-PT" sz="1600" dirty="0">
                <a:solidFill>
                  <a:srgbClr val="000000"/>
                </a:solidFill>
                <a:latin typeface="HelveticaNeueLT Std Lt"/>
              </a:rPr>
              <a:t> </a:t>
            </a:r>
          </a:p>
          <a:p>
            <a:pPr marL="285750" indent="-285750">
              <a:buFont typeface="Arial" panose="020B0604020202020204" pitchFamily="34" charset="0"/>
              <a:buChar char="•"/>
            </a:pPr>
            <a:r>
              <a:rPr lang="en-GB" sz="1600" dirty="0">
                <a:solidFill>
                  <a:srgbClr val="0F1111"/>
                </a:solidFill>
                <a:latin typeface="Arial" panose="020B0604020202020204" pitchFamily="34" charset="0"/>
              </a:rPr>
              <a:t>Ohio </a:t>
            </a:r>
            <a:r>
              <a:rPr lang="en-GB" sz="1600" dirty="0" err="1">
                <a:solidFill>
                  <a:srgbClr val="0F1111"/>
                </a:solidFill>
                <a:latin typeface="Arial" panose="020B0604020202020204" pitchFamily="34" charset="0"/>
              </a:rPr>
              <a:t>Center</a:t>
            </a:r>
            <a:r>
              <a:rPr lang="en-GB" sz="1600" dirty="0">
                <a:solidFill>
                  <a:srgbClr val="0F1111"/>
                </a:solidFill>
                <a:latin typeface="Arial" panose="020B0604020202020204" pitchFamily="34" charset="0"/>
              </a:rPr>
              <a:t> for Autism and Low Incidence (OCALI)</a:t>
            </a:r>
            <a:r>
              <a:rPr lang="pt-PT" sz="1600" dirty="0">
                <a:solidFill>
                  <a:srgbClr val="000000"/>
                </a:solidFill>
                <a:latin typeface="HelveticaNeueLT Std Lt"/>
              </a:rPr>
              <a:t>, </a:t>
            </a:r>
            <a:r>
              <a:rPr lang="en-GB" sz="1600" dirty="0">
                <a:solidFill>
                  <a:srgbClr val="000000"/>
                </a:solidFill>
                <a:latin typeface="HelveticaNeueLT Std Lt"/>
              </a:rPr>
              <a:t>Employer Tool Kit, </a:t>
            </a:r>
            <a:r>
              <a:rPr lang="pt-PT" sz="1600" dirty="0">
                <a:solidFill>
                  <a:srgbClr val="000000"/>
                </a:solidFill>
                <a:latin typeface="HelveticaNeueLT Std Lt"/>
                <a:hlinkClick r:id="rId5">
                  <a:extLst>
                    <a:ext uri="{A12FA001-AC4F-418D-AE19-62706E023703}">
                      <ahyp:hlinkClr xmlns:ahyp="http://schemas.microsoft.com/office/drawing/2018/hyperlinkcolor" val="tx"/>
                    </a:ext>
                  </a:extLst>
                </a:hlinkClick>
              </a:rPr>
              <a:t>https://www.ocali.org/project/employee_with_asd</a:t>
            </a:r>
            <a:endParaRPr lang="pt-PT" sz="1600" dirty="0">
              <a:solidFill>
                <a:srgbClr val="000000"/>
              </a:solidFill>
              <a:latin typeface="HelveticaNeueLT Std Lt"/>
            </a:endParaRPr>
          </a:p>
          <a:p>
            <a:pPr marL="285750" indent="-285750">
              <a:buFont typeface="Arial" panose="020B0604020202020204" pitchFamily="34" charset="0"/>
              <a:buChar char="•"/>
            </a:pPr>
            <a:r>
              <a:rPr lang="en-US" sz="1600" dirty="0">
                <a:solidFill>
                  <a:srgbClr val="000000"/>
                </a:solidFill>
                <a:latin typeface="HelveticaNeueLT Std Lt"/>
              </a:rPr>
              <a:t>Henry, S. A., &amp; Myles, B. S. (2007). </a:t>
            </a:r>
            <a:r>
              <a:rPr lang="en-GB" sz="1600" dirty="0">
                <a:solidFill>
                  <a:srgbClr val="000000"/>
                </a:solidFill>
                <a:latin typeface="HelveticaNeueLT Std Lt"/>
              </a:rPr>
              <a:t>The Comprehensive Autism Planning System [CAPS] for Individuals with Asperger Syndrome, Autism, and Related Disabilities, Kansas, Autism Asperger Publishing Company.</a:t>
            </a:r>
          </a:p>
          <a:p>
            <a:pPr marL="285750" indent="-285750">
              <a:buFont typeface="Arial" panose="020B0604020202020204" pitchFamily="34" charset="0"/>
              <a:buChar char="•"/>
            </a:pPr>
            <a:r>
              <a:rPr lang="pt-PT" sz="1600" dirty="0">
                <a:solidFill>
                  <a:srgbClr val="000000"/>
                </a:solidFill>
                <a:latin typeface="HelveticaNeueLT Std Lt"/>
              </a:rPr>
              <a:t>UK </a:t>
            </a:r>
            <a:r>
              <a:rPr lang="pt-PT" sz="1600" dirty="0" err="1">
                <a:solidFill>
                  <a:srgbClr val="000000"/>
                </a:solidFill>
                <a:latin typeface="HelveticaNeueLT Std Lt"/>
              </a:rPr>
              <a:t>Department</a:t>
            </a:r>
            <a:r>
              <a:rPr lang="pt-PT" sz="1600" dirty="0">
                <a:solidFill>
                  <a:srgbClr val="000000"/>
                </a:solidFill>
                <a:latin typeface="HelveticaNeueLT Std Lt"/>
              </a:rPr>
              <a:t> </a:t>
            </a:r>
            <a:r>
              <a:rPr lang="pt-PT" sz="1600" dirty="0" err="1">
                <a:solidFill>
                  <a:srgbClr val="000000"/>
                </a:solidFill>
                <a:latin typeface="HelveticaNeueLT Std Lt"/>
              </a:rPr>
              <a:t>of</a:t>
            </a:r>
            <a:r>
              <a:rPr lang="pt-PT" sz="1600" dirty="0">
                <a:solidFill>
                  <a:srgbClr val="000000"/>
                </a:solidFill>
                <a:latin typeface="HelveticaNeueLT Std Lt"/>
              </a:rPr>
              <a:t> </a:t>
            </a:r>
            <a:r>
              <a:rPr lang="pt-PT" sz="1600" dirty="0" err="1">
                <a:solidFill>
                  <a:srgbClr val="000000"/>
                </a:solidFill>
                <a:latin typeface="HelveticaNeueLT Std Lt"/>
              </a:rPr>
              <a:t>Health</a:t>
            </a:r>
            <a:r>
              <a:rPr lang="pt-PT" sz="1600" dirty="0">
                <a:solidFill>
                  <a:srgbClr val="000000"/>
                </a:solidFill>
                <a:latin typeface="HelveticaNeueLT Std Lt"/>
              </a:rPr>
              <a:t>,</a:t>
            </a:r>
            <a:r>
              <a:rPr lang="en-GB" sz="1600" dirty="0">
                <a:solidFill>
                  <a:srgbClr val="000000"/>
                </a:solidFill>
                <a:latin typeface="HelveticaNeueLT Std Lt"/>
              </a:rPr>
              <a:t> A manual for good social work practice,  Supporting adults who have autism (2015). </a:t>
            </a:r>
            <a:r>
              <a:rPr lang="pt-PT" sz="1600" dirty="0">
                <a:solidFill>
                  <a:srgbClr val="000000"/>
                </a:solidFill>
                <a:latin typeface="HelveticaNeueLT Std Lt"/>
              </a:rPr>
              <a:t> </a:t>
            </a:r>
            <a:r>
              <a:rPr lang="pt-PT" sz="1600" dirty="0">
                <a:solidFill>
                  <a:srgbClr val="000000"/>
                </a:solidFill>
                <a:latin typeface="HelveticaNeueLT Std Lt"/>
                <a:hlinkClick r:id="rId6">
                  <a:extLst>
                    <a:ext uri="{A12FA001-AC4F-418D-AE19-62706E023703}">
                      <ahyp:hlinkClr xmlns:ahyp="http://schemas.microsoft.com/office/drawing/2018/hyperlinkcolor" val="tx"/>
                    </a:ext>
                  </a:extLst>
                </a:hlinkClick>
              </a:rPr>
              <a:t>https://assets.publishing.service.gov.uk/government/uploads/system/uploads/attachment_data/file/467392/Pt1_Autism_Learning_Materials_Accessible.pdf</a:t>
            </a:r>
            <a:r>
              <a:rPr lang="pt-PT" sz="1600" dirty="0">
                <a:solidFill>
                  <a:srgbClr val="000000"/>
                </a:solidFill>
                <a:latin typeface="HelveticaNeueLT Std Lt"/>
              </a:rPr>
              <a:t> </a:t>
            </a:r>
          </a:p>
        </p:txBody>
      </p:sp>
    </p:spTree>
    <p:extLst>
      <p:ext uri="{BB962C8B-B14F-4D97-AF65-F5344CB8AC3E}">
        <p14:creationId xmlns:p14="http://schemas.microsoft.com/office/powerpoint/2010/main" val="317442778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64</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6006738" cy="1009651"/>
          </a:xfrm>
          <a:prstGeom prst="rect">
            <a:avLst/>
          </a:prstGeom>
          <a:solidFill>
            <a:srgbClr val="F9DBD9"/>
          </a:solidFill>
          <a:ln>
            <a:noFill/>
          </a:ln>
        </p:spPr>
        <p:txBody>
          <a:bodyPr spcFirstLastPara="1" wrap="square" lIns="121900" tIns="60933" rIns="121900" bIns="60933" anchor="ctr" anchorCtr="0">
            <a:noAutofit/>
          </a:bodyPr>
          <a:lstStyle/>
          <a:p>
            <a:r>
              <a:rPr lang="de-DE" sz="3600" b="1" dirty="0">
                <a:latin typeface="Arial Narrow" panose="020B0606020202030204" pitchFamily="34" charset="0"/>
              </a:rPr>
              <a:t>Quellen</a:t>
            </a:r>
            <a:endParaRPr lang="en-US" sz="3600" b="1" dirty="0">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9DBD9"/>
          </a:solidFill>
          <a:ln>
            <a:noFill/>
          </a:ln>
        </p:spPr>
        <p:txBody>
          <a:bodyPr spcFirstLastPara="1" wrap="square" lIns="121900" tIns="60933" rIns="121900" bIns="60933" anchor="ctr" anchorCtr="0">
            <a:noAutofit/>
          </a:bodyPr>
          <a:lstStyle/>
          <a:p>
            <a:pPr marL="285750" indent="-285750">
              <a:buFont typeface="Arial" panose="020B0604020202020204" pitchFamily="34" charset="0"/>
              <a:buChar char="•"/>
            </a:pPr>
            <a:r>
              <a:rPr lang="en-GB" sz="1600" dirty="0">
                <a:solidFill>
                  <a:srgbClr val="000000"/>
                </a:solidFill>
                <a:latin typeface="HelveticaNeueLT Std Lt"/>
              </a:rPr>
              <a:t>Public Health England. Self-assessment personal stories (including housing, using health services, criminal justice system, education, transitions): </a:t>
            </a:r>
            <a:r>
              <a:rPr lang="en-GB" sz="1600" u="sng" dirty="0">
                <a:solidFill>
                  <a:srgbClr val="000000"/>
                </a:solidFill>
                <a:latin typeface="HelveticaNeueLT Std Lt"/>
                <a:hlinkClick r:id="rId2"/>
              </a:rPr>
              <a:t>http://www.improvinghealthandlives.org.uk/securefiles/150219_1431//Autism%20SAF%202013%20Personal%20stories.pdf</a:t>
            </a:r>
            <a:endParaRPr lang="en-GB" sz="1600" u="sng" dirty="0">
              <a:solidFill>
                <a:srgbClr val="000000"/>
              </a:solidFill>
              <a:latin typeface="HelveticaNeueLT Std Lt"/>
            </a:endParaRPr>
          </a:p>
          <a:p>
            <a:pPr marL="285750" indent="-285750">
              <a:buFont typeface="Arial" panose="020B0604020202020204" pitchFamily="34" charset="0"/>
              <a:buChar char="•"/>
            </a:pPr>
            <a:r>
              <a:rPr lang="en-GB" sz="1600" dirty="0">
                <a:solidFill>
                  <a:srgbClr val="000000"/>
                </a:solidFill>
                <a:latin typeface="HelveticaNeueLT Std Lt"/>
              </a:rPr>
              <a:t>National Autistic Society, Employing autistic people – a guide for employers. </a:t>
            </a:r>
            <a:r>
              <a:rPr lang="en-GB" sz="1600" dirty="0">
                <a:solidFill>
                  <a:srgbClr val="000000"/>
                </a:solidFill>
                <a:latin typeface="HelveticaNeueLT Std Lt"/>
                <a:hlinkClick r:id="rId3">
                  <a:extLst>
                    <a:ext uri="{A12FA001-AC4F-418D-AE19-62706E023703}">
                      <ahyp:hlinkClr xmlns:ahyp="http://schemas.microsoft.com/office/drawing/2018/hyperlinkcolor" val="tx"/>
                    </a:ext>
                  </a:extLst>
                </a:hlinkClick>
              </a:rPr>
              <a:t>https://www.autism.org.uk/advice-and-guidance/topics/employment/employing-autistic-people/employers#:~:text=%E2%80%9CAutistic%20people%20have%20some%20very,be%20very%20punctual%20and%20reliable</a:t>
            </a:r>
            <a:r>
              <a:rPr lang="en-GB" sz="1600" dirty="0">
                <a:solidFill>
                  <a:srgbClr val="000000"/>
                </a:solidFill>
                <a:latin typeface="HelveticaNeueLT Std Lt"/>
              </a:rPr>
              <a:t>. </a:t>
            </a:r>
          </a:p>
          <a:p>
            <a:pPr marL="285750" indent="-285750">
              <a:buFont typeface="Arial" panose="020B0604020202020204" pitchFamily="34" charset="0"/>
              <a:buChar char="•"/>
            </a:pPr>
            <a:r>
              <a:rPr lang="en-GB" sz="1600" dirty="0" err="1">
                <a:solidFill>
                  <a:srgbClr val="000000"/>
                </a:solidFill>
                <a:latin typeface="HelveticaNeueLT Std Lt"/>
              </a:rPr>
              <a:t>Annabi</a:t>
            </a:r>
            <a:r>
              <a:rPr lang="en-GB" sz="1600" dirty="0">
                <a:solidFill>
                  <a:srgbClr val="000000"/>
                </a:solidFill>
                <a:latin typeface="HelveticaNeueLT Std Lt"/>
              </a:rPr>
              <a:t>, H., Crooks, E.W., Barnett, N., Guadagno, J., Mahoney, J.R., Michelle, J., </a:t>
            </a:r>
            <a:r>
              <a:rPr lang="en-GB" sz="1600" dirty="0" err="1">
                <a:solidFill>
                  <a:srgbClr val="000000"/>
                </a:solidFill>
                <a:latin typeface="HelveticaNeueLT Std Lt"/>
              </a:rPr>
              <a:t>Pacilio</a:t>
            </a:r>
            <a:r>
              <a:rPr lang="en-GB" sz="1600" dirty="0">
                <a:solidFill>
                  <a:srgbClr val="000000"/>
                </a:solidFill>
                <a:latin typeface="HelveticaNeueLT Std Lt"/>
              </a:rPr>
              <a:t>, A., Shukla, H. and Velasco, J. Autism @ Work Playbook: Finding talent and creating meaningful employment opportunities for people with autism (2019). Seattle, WA: ACCESS-IT, The Information School, University of Washington.</a:t>
            </a:r>
          </a:p>
        </p:txBody>
      </p:sp>
    </p:spTree>
    <p:extLst>
      <p:ext uri="{BB962C8B-B14F-4D97-AF65-F5344CB8AC3E}">
        <p14:creationId xmlns:p14="http://schemas.microsoft.com/office/powerpoint/2010/main" val="22337832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65</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3594463" cy="1009651"/>
          </a:xfrm>
          <a:prstGeom prst="rect">
            <a:avLst/>
          </a:prstGeom>
          <a:solidFill>
            <a:srgbClr val="F9DBD9"/>
          </a:solidFill>
          <a:ln>
            <a:noFill/>
          </a:ln>
        </p:spPr>
        <p:txBody>
          <a:bodyPr spcFirstLastPara="1" wrap="square" lIns="121900" tIns="60933" rIns="121900" bIns="60933" anchor="ctr" anchorCtr="0">
            <a:noAutofit/>
          </a:bodyPr>
          <a:lstStyle/>
          <a:p>
            <a:r>
              <a:rPr lang="de-DE" sz="3200" b="1" dirty="0">
                <a:latin typeface="Arial Narrow" panose="020B0606020202030204" pitchFamily="34" charset="0"/>
              </a:rPr>
              <a:t>Weiterführende Hinweise</a:t>
            </a:r>
            <a:endParaRPr lang="en-US" sz="3200" b="1" dirty="0">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9DBD9"/>
          </a:solidFill>
          <a:ln>
            <a:noFill/>
          </a:ln>
        </p:spPr>
        <p:txBody>
          <a:bodyPr spcFirstLastPara="1" wrap="square" lIns="121900" tIns="60933" rIns="121900" bIns="60933" anchor="ctr" anchorCtr="0">
            <a:noAutofit/>
          </a:bodyPr>
          <a:lstStyle/>
          <a:p>
            <a:pPr marL="285750" indent="-285750">
              <a:buFont typeface="Arial" panose="020B0604020202020204" pitchFamily="34" charset="0"/>
              <a:buChar char="•"/>
            </a:pPr>
            <a:r>
              <a:rPr lang="en-GB" sz="1400" dirty="0">
                <a:solidFill>
                  <a:srgbClr val="000000"/>
                </a:solidFill>
                <a:latin typeface="HelveticaNeueLT Std Lt"/>
              </a:rPr>
              <a:t>Autism Europe: </a:t>
            </a:r>
            <a:r>
              <a:rPr lang="en-GB" sz="1400" dirty="0">
                <a:solidFill>
                  <a:srgbClr val="000000"/>
                </a:solidFill>
                <a:latin typeface="HelveticaNeueLT Std Lt"/>
                <a:hlinkClick r:id="rId2"/>
              </a:rPr>
              <a:t>https://www.autismeurope.org/</a:t>
            </a:r>
            <a:r>
              <a:rPr lang="en-GB" sz="1400" dirty="0">
                <a:solidFill>
                  <a:srgbClr val="000000"/>
                </a:solidFill>
                <a:latin typeface="HelveticaNeueLT Std Lt"/>
              </a:rPr>
              <a:t> </a:t>
            </a:r>
          </a:p>
          <a:p>
            <a:pPr marL="285750" indent="-285750">
              <a:buFont typeface="Arial" panose="020B0604020202020204" pitchFamily="34" charset="0"/>
              <a:buChar char="•"/>
            </a:pPr>
            <a:r>
              <a:rPr lang="en-GB" sz="1400" dirty="0">
                <a:solidFill>
                  <a:srgbClr val="000000"/>
                </a:solidFill>
                <a:latin typeface="HelveticaNeueLT Std Lt"/>
              </a:rPr>
              <a:t>Autism Education Trust: </a:t>
            </a:r>
            <a:r>
              <a:rPr lang="en-GB" sz="1400" dirty="0">
                <a:solidFill>
                  <a:srgbClr val="000000"/>
                </a:solidFill>
                <a:latin typeface="HelveticaNeueLT Std Lt"/>
                <a:hlinkClick r:id="rId3"/>
              </a:rPr>
              <a:t>https://www.autismeducationtrust.org.uk/</a:t>
            </a:r>
            <a:r>
              <a:rPr lang="en-GB" sz="1400" dirty="0">
                <a:solidFill>
                  <a:srgbClr val="000000"/>
                </a:solidFill>
                <a:latin typeface="HelveticaNeueLT Std Lt"/>
              </a:rPr>
              <a:t> </a:t>
            </a:r>
          </a:p>
          <a:p>
            <a:pPr marL="285750" indent="-285750">
              <a:buFont typeface="Arial" panose="020B0604020202020204" pitchFamily="34" charset="0"/>
              <a:buChar char="•"/>
            </a:pPr>
            <a:r>
              <a:rPr lang="en-GB" sz="1400" dirty="0">
                <a:solidFill>
                  <a:srgbClr val="000000"/>
                </a:solidFill>
                <a:latin typeface="HelveticaNeueLT Std Lt"/>
              </a:rPr>
              <a:t>National Autistic Society: </a:t>
            </a:r>
            <a:r>
              <a:rPr lang="en-GB" sz="1400" dirty="0">
                <a:solidFill>
                  <a:srgbClr val="000000"/>
                </a:solidFill>
                <a:latin typeface="HelveticaNeueLT Std Lt"/>
                <a:hlinkClick r:id="rId4">
                  <a:extLst>
                    <a:ext uri="{A12FA001-AC4F-418D-AE19-62706E023703}">
                      <ahyp:hlinkClr xmlns:ahyp="http://schemas.microsoft.com/office/drawing/2018/hyperlinkcolor" val="tx"/>
                    </a:ext>
                  </a:extLst>
                </a:hlinkClick>
              </a:rPr>
              <a:t>https://www.autism.org.uk/</a:t>
            </a:r>
            <a:r>
              <a:rPr lang="en-GB" sz="1400" dirty="0">
                <a:solidFill>
                  <a:srgbClr val="000000"/>
                </a:solidFill>
                <a:latin typeface="HelveticaNeueLT Std Lt"/>
              </a:rPr>
              <a:t> </a:t>
            </a:r>
          </a:p>
          <a:p>
            <a:pPr marL="285750" indent="-285750">
              <a:buFont typeface="Arial" panose="020B0604020202020204" pitchFamily="34" charset="0"/>
              <a:buChar char="•"/>
            </a:pPr>
            <a:r>
              <a:rPr lang="en-GB" sz="1400" dirty="0">
                <a:solidFill>
                  <a:srgbClr val="000000"/>
                </a:solidFill>
                <a:latin typeface="HelveticaNeueLT Std Lt"/>
              </a:rPr>
              <a:t>National Autistic Society, online training: </a:t>
            </a:r>
            <a:r>
              <a:rPr lang="en-GB" sz="1400" dirty="0">
                <a:solidFill>
                  <a:srgbClr val="000000"/>
                </a:solidFill>
                <a:latin typeface="HelveticaNeueLT Std Lt"/>
                <a:hlinkClick r:id="rId5"/>
              </a:rPr>
              <a:t>https://www.autismonlinetraining.com/</a:t>
            </a:r>
            <a:r>
              <a:rPr lang="en-GB" sz="1400" dirty="0">
                <a:solidFill>
                  <a:srgbClr val="000000"/>
                </a:solidFill>
                <a:latin typeface="HelveticaNeueLT Std Lt"/>
              </a:rPr>
              <a:t>   </a:t>
            </a:r>
          </a:p>
          <a:p>
            <a:pPr marL="285750" indent="-285750">
              <a:buFont typeface="Arial" panose="020B0604020202020204" pitchFamily="34" charset="0"/>
              <a:buChar char="•"/>
            </a:pPr>
            <a:r>
              <a:rPr lang="en-GB" sz="1400" dirty="0">
                <a:solidFill>
                  <a:srgbClr val="000000"/>
                </a:solidFill>
                <a:latin typeface="HelveticaNeueLT Std Lt"/>
              </a:rPr>
              <a:t>Autism Empowerment, Co-existing conditions and autism: </a:t>
            </a:r>
            <a:r>
              <a:rPr lang="en-GB" sz="1400" dirty="0">
                <a:solidFill>
                  <a:srgbClr val="000000"/>
                </a:solidFill>
                <a:latin typeface="HelveticaNeueLT Std Lt"/>
                <a:hlinkClick r:id="rId6"/>
              </a:rPr>
              <a:t>http://www.autismempowerment.org/understanding-autism/co-existing-conditions/</a:t>
            </a:r>
            <a:r>
              <a:rPr lang="en-GB" sz="1400" dirty="0">
                <a:solidFill>
                  <a:srgbClr val="000000"/>
                </a:solidFill>
                <a:latin typeface="HelveticaNeueLT Std Lt"/>
              </a:rPr>
              <a:t> </a:t>
            </a:r>
          </a:p>
          <a:p>
            <a:pPr marL="285750" indent="-285750">
              <a:buFont typeface="Arial" panose="020B0604020202020204" pitchFamily="34" charset="0"/>
              <a:buChar char="•"/>
            </a:pPr>
            <a:r>
              <a:rPr lang="en-GB" sz="1400" dirty="0">
                <a:solidFill>
                  <a:srgbClr val="0F1111"/>
                </a:solidFill>
                <a:latin typeface="Arial" panose="020B0604020202020204" pitchFamily="34" charset="0"/>
              </a:rPr>
              <a:t>Ohio </a:t>
            </a:r>
            <a:r>
              <a:rPr lang="en-GB" sz="1400" dirty="0" err="1">
                <a:solidFill>
                  <a:srgbClr val="0F1111"/>
                </a:solidFill>
                <a:latin typeface="Arial" panose="020B0604020202020204" pitchFamily="34" charset="0"/>
              </a:rPr>
              <a:t>Center</a:t>
            </a:r>
            <a:r>
              <a:rPr lang="en-GB" sz="1400" dirty="0">
                <a:solidFill>
                  <a:srgbClr val="0F1111"/>
                </a:solidFill>
                <a:latin typeface="Arial" panose="020B0604020202020204" pitchFamily="34" charset="0"/>
              </a:rPr>
              <a:t> for Autism and Low Incidence (OCALI), </a:t>
            </a:r>
            <a:r>
              <a:rPr lang="en-GB" sz="1400" dirty="0">
                <a:solidFill>
                  <a:srgbClr val="000000"/>
                </a:solidFill>
                <a:latin typeface="HelveticaNeueLT Std Lt"/>
              </a:rPr>
              <a:t>F. I. T. for Success: Five Important Targets for Success on the Job: </a:t>
            </a:r>
            <a:r>
              <a:rPr lang="en-GB" sz="1400" dirty="0">
                <a:solidFill>
                  <a:srgbClr val="000000"/>
                </a:solidFill>
                <a:latin typeface="HelveticaNeueLT Std Lt"/>
                <a:hlinkClick r:id="rId7"/>
              </a:rPr>
              <a:t>https://www.ocali.org/up_doc/FIT_for_Success.pdf</a:t>
            </a:r>
            <a:r>
              <a:rPr lang="en-GB" sz="1400" dirty="0">
                <a:solidFill>
                  <a:srgbClr val="000000"/>
                </a:solidFill>
                <a:latin typeface="HelveticaNeueLT Std Lt"/>
              </a:rPr>
              <a:t> </a:t>
            </a:r>
          </a:p>
          <a:p>
            <a:pPr marL="285750" indent="-285750">
              <a:buFont typeface="Arial" panose="020B0604020202020204" pitchFamily="34" charset="0"/>
              <a:buChar char="•"/>
            </a:pPr>
            <a:r>
              <a:rPr lang="en-GB" sz="1400" dirty="0">
                <a:solidFill>
                  <a:srgbClr val="000000"/>
                </a:solidFill>
                <a:latin typeface="HelveticaNeueLT Std Lt"/>
              </a:rPr>
              <a:t>Autism speaks: </a:t>
            </a:r>
            <a:r>
              <a:rPr lang="en-GB" sz="1400" dirty="0">
                <a:solidFill>
                  <a:srgbClr val="000000"/>
                </a:solidFill>
                <a:latin typeface="HelveticaNeueLT Std Lt"/>
                <a:hlinkClick r:id="rId8"/>
              </a:rPr>
              <a:t>https://www.autismspeaks.org/</a:t>
            </a:r>
            <a:r>
              <a:rPr lang="en-GB" sz="1400" dirty="0">
                <a:solidFill>
                  <a:srgbClr val="000000"/>
                </a:solidFill>
                <a:latin typeface="HelveticaNeueLT Std Lt"/>
              </a:rPr>
              <a:t> </a:t>
            </a:r>
          </a:p>
          <a:p>
            <a:pPr marL="285750" indent="-285750">
              <a:buFont typeface="Arial" panose="020B0604020202020204" pitchFamily="34" charset="0"/>
              <a:buChar char="•"/>
            </a:pPr>
            <a:r>
              <a:rPr lang="en-GB" sz="1400" dirty="0">
                <a:solidFill>
                  <a:srgbClr val="444444"/>
                </a:solidFill>
                <a:latin typeface="Segoe UI" panose="020B0502040204020203" pitchFamily="34" charset="0"/>
              </a:rPr>
              <a:t>The National Professional Development </a:t>
            </a:r>
            <a:r>
              <a:rPr lang="en-GB" sz="1400" dirty="0" err="1">
                <a:solidFill>
                  <a:srgbClr val="444444"/>
                </a:solidFill>
                <a:latin typeface="Segoe UI" panose="020B0502040204020203" pitchFamily="34" charset="0"/>
              </a:rPr>
              <a:t>Center</a:t>
            </a:r>
            <a:r>
              <a:rPr lang="en-GB" sz="1400" dirty="0">
                <a:solidFill>
                  <a:srgbClr val="444444"/>
                </a:solidFill>
                <a:latin typeface="Segoe UI" panose="020B0502040204020203" pitchFamily="34" charset="0"/>
              </a:rPr>
              <a:t> on Autism Spectrum Disorder (NPDC)</a:t>
            </a:r>
            <a:r>
              <a:rPr lang="en-GB" sz="1400" dirty="0">
                <a:solidFill>
                  <a:srgbClr val="000000"/>
                </a:solidFill>
                <a:latin typeface="HelveticaNeueLT Std Lt"/>
              </a:rPr>
              <a:t>, </a:t>
            </a:r>
            <a:r>
              <a:rPr lang="en-GB" sz="1400" dirty="0">
                <a:solidFill>
                  <a:srgbClr val="000000"/>
                </a:solidFill>
                <a:latin typeface="HelveticaNeueLT Std Lt"/>
                <a:hlinkClick r:id="rId9"/>
              </a:rPr>
              <a:t>https://autismpdc.fpg.unc.edu/</a:t>
            </a:r>
            <a:r>
              <a:rPr lang="en-GB" sz="1400" dirty="0">
                <a:solidFill>
                  <a:srgbClr val="000000"/>
                </a:solidFill>
                <a:latin typeface="HelveticaNeueLT Std Lt"/>
              </a:rPr>
              <a:t> </a:t>
            </a:r>
          </a:p>
          <a:p>
            <a:pPr marL="285750" indent="-285750">
              <a:buFont typeface="Arial" panose="020B0604020202020204" pitchFamily="34" charset="0"/>
              <a:buChar char="•"/>
            </a:pPr>
            <a:r>
              <a:rPr lang="en-GB" sz="1400" dirty="0">
                <a:solidFill>
                  <a:srgbClr val="000000"/>
                </a:solidFill>
                <a:latin typeface="HelveticaNeueLT Std Lt"/>
              </a:rPr>
              <a:t>National Institute foe Health and care excellence – Autism: Recognition, Referral, Diagnosis and Management Of Adults On The Autism Spectrum: </a:t>
            </a:r>
            <a:r>
              <a:rPr lang="en-GB" sz="1400" u="sng" dirty="0">
                <a:solidFill>
                  <a:srgbClr val="000000"/>
                </a:solidFill>
                <a:latin typeface="HelveticaNeueLT Std Lt"/>
                <a:hlinkClick r:id="rId10"/>
              </a:rPr>
              <a:t>http://www.nice.org.uk/guidance/cg142/chapter/introduction</a:t>
            </a:r>
            <a:endParaRPr lang="en-GB" sz="1400" u="sng" dirty="0">
              <a:solidFill>
                <a:srgbClr val="000000"/>
              </a:solidFill>
              <a:latin typeface="HelveticaNeueLT Std Lt"/>
            </a:endParaRPr>
          </a:p>
          <a:p>
            <a:pPr marL="285750" indent="-285750">
              <a:buFont typeface="Arial" panose="020B0604020202020204" pitchFamily="34" charset="0"/>
              <a:buChar char="•"/>
            </a:pPr>
            <a:r>
              <a:rPr lang="en-GB" sz="1400" dirty="0">
                <a:solidFill>
                  <a:srgbClr val="000000"/>
                </a:solidFill>
                <a:latin typeface="HelveticaNeueLT Std Lt"/>
              </a:rPr>
              <a:t>The Autism Internet Modules (AIM) guide users through case studies, instructional videos, pre- and post-assessments, discussion questions, activities, and more: </a:t>
            </a:r>
            <a:r>
              <a:rPr lang="pt-PT" sz="1400" dirty="0">
                <a:solidFill>
                  <a:srgbClr val="000000"/>
                </a:solidFill>
                <a:latin typeface="HelveticaNeueLT Std Lt"/>
                <a:hlinkClick r:id="rId11">
                  <a:extLst>
                    <a:ext uri="{A12FA001-AC4F-418D-AE19-62706E023703}">
                      <ahyp:hlinkClr xmlns:ahyp="http://schemas.microsoft.com/office/drawing/2018/hyperlinkcolor" val="tx"/>
                    </a:ext>
                  </a:extLst>
                </a:hlinkClick>
              </a:rPr>
              <a:t>https://autisminternetmodules.org/</a:t>
            </a:r>
            <a:r>
              <a:rPr lang="en-GB" sz="1400" dirty="0">
                <a:solidFill>
                  <a:srgbClr val="000000"/>
                </a:solidFill>
                <a:latin typeface="HelveticaNeueLT Std Lt"/>
              </a:rPr>
              <a:t> </a:t>
            </a:r>
          </a:p>
          <a:p>
            <a:pPr marL="285750" indent="-285750">
              <a:buFont typeface="Arial" panose="020B0604020202020204" pitchFamily="34" charset="0"/>
              <a:buChar char="•"/>
            </a:pPr>
            <a:r>
              <a:rPr lang="en-GB" sz="1400" dirty="0">
                <a:solidFill>
                  <a:srgbClr val="000000"/>
                </a:solidFill>
                <a:latin typeface="HelveticaNeueLT Std Lt"/>
              </a:rPr>
              <a:t>Lifespan Transitions </a:t>
            </a:r>
            <a:r>
              <a:rPr lang="en-GB" sz="1400" dirty="0" err="1">
                <a:solidFill>
                  <a:srgbClr val="000000"/>
                </a:solidFill>
                <a:latin typeface="HelveticaNeueLT Std Lt"/>
              </a:rPr>
              <a:t>Center</a:t>
            </a:r>
            <a:r>
              <a:rPr lang="pt-PT" sz="1400" dirty="0">
                <a:solidFill>
                  <a:srgbClr val="000000"/>
                </a:solidFill>
                <a:latin typeface="HelveticaNeueLT Std Lt"/>
              </a:rPr>
              <a:t>: </a:t>
            </a:r>
            <a:r>
              <a:rPr lang="pt-PT" sz="1400" dirty="0">
                <a:solidFill>
                  <a:srgbClr val="000000"/>
                </a:solidFill>
                <a:latin typeface="HelveticaNeueLT Std Lt"/>
                <a:hlinkClick r:id="rId12">
                  <a:extLst>
                    <a:ext uri="{A12FA001-AC4F-418D-AE19-62706E023703}">
                      <ahyp:hlinkClr xmlns:ahyp="http://schemas.microsoft.com/office/drawing/2018/hyperlinkcolor" val="tx"/>
                    </a:ext>
                  </a:extLst>
                </a:hlinkClick>
              </a:rPr>
              <a:t>https://www.ocali.org/center/transitions</a:t>
            </a:r>
            <a:r>
              <a:rPr lang="en-GB" sz="1400" dirty="0">
                <a:solidFill>
                  <a:srgbClr val="000000"/>
                </a:solidFill>
                <a:latin typeface="HelveticaNeueLT Std Lt"/>
              </a:rPr>
              <a:t> </a:t>
            </a:r>
          </a:p>
          <a:p>
            <a:pPr marL="285750" indent="-285750">
              <a:buFont typeface="Arial" panose="020B0604020202020204" pitchFamily="34" charset="0"/>
              <a:buChar char="•"/>
            </a:pPr>
            <a:r>
              <a:rPr lang="en-GB" sz="1400" dirty="0">
                <a:solidFill>
                  <a:srgbClr val="000000"/>
                </a:solidFill>
                <a:latin typeface="HelveticaNeueLT Std Lt"/>
              </a:rPr>
              <a:t>Scottish Autism: </a:t>
            </a:r>
            <a:r>
              <a:rPr lang="en-GB" sz="1400" dirty="0">
                <a:solidFill>
                  <a:srgbClr val="000000"/>
                </a:solidFill>
                <a:latin typeface="HelveticaNeueLT Std Lt"/>
                <a:hlinkClick r:id="rId13"/>
              </a:rPr>
              <a:t>https://www.scottishautism.org/services-support</a:t>
            </a:r>
            <a:r>
              <a:rPr lang="en-GB" sz="1400" dirty="0">
                <a:solidFill>
                  <a:srgbClr val="000000"/>
                </a:solidFill>
                <a:latin typeface="HelveticaNeueLT Std Lt"/>
              </a:rPr>
              <a:t> </a:t>
            </a:r>
          </a:p>
          <a:p>
            <a:pPr marL="285750" indent="-285750">
              <a:buFont typeface="Arial" panose="020B0604020202020204" pitchFamily="34" charset="0"/>
              <a:buChar char="•"/>
            </a:pPr>
            <a:r>
              <a:rPr lang="en-GB" sz="1400" dirty="0">
                <a:solidFill>
                  <a:srgbClr val="000000"/>
                </a:solidFill>
                <a:latin typeface="HelveticaNeueLT Std Lt"/>
              </a:rPr>
              <a:t>Member Associations of Autism-Europe for national material : </a:t>
            </a:r>
            <a:r>
              <a:rPr lang="en-GB" sz="1400" dirty="0">
                <a:solidFill>
                  <a:srgbClr val="000000"/>
                </a:solidFill>
                <a:latin typeface="HelveticaNeueLT Std Lt"/>
                <a:hlinkClick r:id="rId14"/>
              </a:rPr>
              <a:t>https://www.autismeurope.org/wp-content/uploads/2020/11/AE-AE-Member-organisations_March_2020_EN.pdf</a:t>
            </a:r>
            <a:r>
              <a:rPr lang="en-GB" sz="1400" dirty="0">
                <a:solidFill>
                  <a:srgbClr val="000000"/>
                </a:solidFill>
                <a:latin typeface="HelveticaNeueLT Std Lt"/>
              </a:rPr>
              <a:t> </a:t>
            </a:r>
            <a:endParaRPr lang="pt-PT" sz="1400" dirty="0">
              <a:solidFill>
                <a:srgbClr val="000000"/>
              </a:solidFill>
              <a:latin typeface="HelveticaNeueLT Std Lt"/>
            </a:endParaRPr>
          </a:p>
        </p:txBody>
      </p:sp>
    </p:spTree>
    <p:extLst>
      <p:ext uri="{BB962C8B-B14F-4D97-AF65-F5344CB8AC3E}">
        <p14:creationId xmlns:p14="http://schemas.microsoft.com/office/powerpoint/2010/main" val="321054763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699541" y="1558059"/>
            <a:ext cx="7042068" cy="3820277"/>
          </a:xfrm>
          <a:prstGeom prst="rect">
            <a:avLst/>
          </a:prstGeom>
          <a:solidFill>
            <a:srgbClr val="F9DAD9"/>
          </a:solidFill>
        </p:spPr>
        <p:txBody>
          <a:bodyPr wrap="square">
            <a:spAutoFit/>
          </a:bodyPr>
          <a:lstStyle/>
          <a:p>
            <a:pPr algn="ctr">
              <a:lnSpc>
                <a:spcPct val="170000"/>
              </a:lnSpc>
            </a:pPr>
            <a:r>
              <a:rPr lang="de-AT" sz="4800" b="1" dirty="0">
                <a:solidFill>
                  <a:srgbClr val="024E94"/>
                </a:solidFill>
                <a:latin typeface="Arial Narrow" panose="020B0606020202030204" pitchFamily="34" charset="0"/>
              </a:rPr>
              <a:t>Fragen?</a:t>
            </a:r>
          </a:p>
          <a:p>
            <a:pPr algn="ctr">
              <a:lnSpc>
                <a:spcPct val="170000"/>
              </a:lnSpc>
            </a:pPr>
            <a:r>
              <a:rPr lang="de-AT" sz="4800" b="1" dirty="0">
                <a:solidFill>
                  <a:srgbClr val="024E94"/>
                </a:solidFill>
                <a:latin typeface="Arial Narrow" panose="020B0606020202030204" pitchFamily="34" charset="0"/>
              </a:rPr>
              <a:t>Auf Wiedersehen &amp;</a:t>
            </a:r>
          </a:p>
          <a:p>
            <a:pPr algn="ctr">
              <a:lnSpc>
                <a:spcPct val="170000"/>
              </a:lnSpc>
            </a:pPr>
            <a:r>
              <a:rPr lang="de-AT" sz="4800" b="1" dirty="0">
                <a:solidFill>
                  <a:srgbClr val="024E94"/>
                </a:solidFill>
                <a:latin typeface="Arial Narrow" panose="020B0606020202030204" pitchFamily="34" charset="0"/>
              </a:rPr>
              <a:t>Danke für die Teilnahme </a:t>
            </a:r>
            <a:r>
              <a:rPr lang="de-AT" sz="5400" b="1" dirty="0">
                <a:solidFill>
                  <a:srgbClr val="024E94"/>
                </a:solidFill>
                <a:latin typeface="Arial Narrow" panose="020B0606020202030204" pitchFamily="34" charset="0"/>
                <a:sym typeface="Wingdings" panose="05000000000000000000" pitchFamily="2" charset="2"/>
              </a:rPr>
              <a:t></a:t>
            </a:r>
          </a:p>
        </p:txBody>
      </p:sp>
      <p:grpSp>
        <p:nvGrpSpPr>
          <p:cNvPr id="12" name="Grupo 11"/>
          <p:cNvGrpSpPr/>
          <p:nvPr/>
        </p:nvGrpSpPr>
        <p:grpSpPr>
          <a:xfrm>
            <a:off x="8147720" y="98628"/>
            <a:ext cx="2520280" cy="991554"/>
            <a:chOff x="6623720" y="98628"/>
            <a:chExt cx="2520280" cy="991554"/>
          </a:xfrm>
        </p:grpSpPr>
        <p:pic>
          <p:nvPicPr>
            <p:cNvPr id="13" name="Imagem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69560" y="98628"/>
              <a:ext cx="1674440" cy="769272"/>
            </a:xfrm>
            <a:prstGeom prst="rect">
              <a:avLst/>
            </a:prstGeom>
          </p:spPr>
        </p:pic>
        <p:sp>
          <p:nvSpPr>
            <p:cNvPr id="14" name="Retângulo 13"/>
            <p:cNvSpPr/>
            <p:nvPr/>
          </p:nvSpPr>
          <p:spPr>
            <a:xfrm>
              <a:off x="6623720" y="828572"/>
              <a:ext cx="2520280" cy="261610"/>
            </a:xfrm>
            <a:prstGeom prst="rect">
              <a:avLst/>
            </a:prstGeom>
          </p:spPr>
          <p:txBody>
            <a:bodyPr wrap="square">
              <a:spAutoFit/>
            </a:bodyPr>
            <a:lstStyle/>
            <a:p>
              <a:r>
                <a:rPr lang="en-US" sz="1100" dirty="0">
                  <a:latin typeface="Arial Narrow" panose="020B0606020202030204" pitchFamily="34" charset="0"/>
                  <a:ea typeface="Times New Roman" panose="02020603050405020304" pitchFamily="18" charset="0"/>
                </a:rPr>
                <a:t>Grant Agreement: 2019-1-AT-KA202-051218</a:t>
              </a:r>
              <a:endParaRPr lang="en-GB" sz="1100" dirty="0">
                <a:latin typeface="Arial Narrow" panose="020B0606020202030204" pitchFamily="34" charset="0"/>
              </a:endParaRPr>
            </a:p>
          </p:txBody>
        </p:sp>
      </p:grpSp>
      <p:grpSp>
        <p:nvGrpSpPr>
          <p:cNvPr id="15" name="Grupo 14"/>
          <p:cNvGrpSpPr/>
          <p:nvPr/>
        </p:nvGrpSpPr>
        <p:grpSpPr>
          <a:xfrm>
            <a:off x="1606778" y="6412676"/>
            <a:ext cx="7351175" cy="445325"/>
            <a:chOff x="178130" y="6412675"/>
            <a:chExt cx="9128049" cy="445325"/>
          </a:xfrm>
        </p:grpSpPr>
        <p:sp>
          <p:nvSpPr>
            <p:cNvPr id="16" name="Retângulo 15"/>
            <p:cNvSpPr/>
            <p:nvPr/>
          </p:nvSpPr>
          <p:spPr>
            <a:xfrm>
              <a:off x="2213898" y="6457890"/>
              <a:ext cx="7092281" cy="338554"/>
            </a:xfrm>
            <a:prstGeom prst="rect">
              <a:avLst/>
            </a:prstGeom>
          </p:spPr>
          <p:txBody>
            <a:bodyPr wrap="square">
              <a:spAutoFit/>
            </a:bodyPr>
            <a:lstStyle/>
            <a:p>
              <a:r>
                <a:rPr lang="en-US" sz="800" dirty="0">
                  <a:solidFill>
                    <a:prstClr val="black"/>
                  </a:solidFill>
                  <a:latin typeface="Arial Narrow" panose="020B0606020202030204" pitchFamily="34" charset="0"/>
                  <a:ea typeface="Times New Roman" panose="02020603050405020304" pitchFamily="18" charset="0"/>
                  <a:cs typeface="Arial" panose="020B0604020202020204"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sz="800" dirty="0">
                <a:solidFill>
                  <a:prstClr val="black"/>
                </a:solidFill>
                <a:latin typeface="Arial Narrow" panose="020B0606020202030204" pitchFamily="34" charset="0"/>
                <a:cs typeface="Arial" panose="020B0604020202020204" pitchFamily="34" charset="0"/>
              </a:endParaRPr>
            </a:p>
          </p:txBody>
        </p:sp>
        <p:pic>
          <p:nvPicPr>
            <p:cNvPr id="17" name="Grafik 1" descr="Ein Bild, das Text enthält.&#10;&#10;Automatisch generierte Beschreibung"/>
            <p:cNvPicPr/>
            <p:nvPr/>
          </p:nvPicPr>
          <p:blipFill rotWithShape="1">
            <a:blip r:embed="rId3" cstate="print">
              <a:extLst>
                <a:ext uri="{28A0092B-C50C-407E-A947-70E740481C1C}">
                  <a14:useLocalDpi xmlns:a14="http://schemas.microsoft.com/office/drawing/2010/main" val="0"/>
                </a:ext>
              </a:extLst>
            </a:blip>
            <a:srcRect l="26265" t="3861"/>
            <a:stretch/>
          </p:blipFill>
          <p:spPr>
            <a:xfrm>
              <a:off x="178130" y="6412675"/>
              <a:ext cx="2017606" cy="445325"/>
            </a:xfrm>
            <a:prstGeom prst="rect">
              <a:avLst/>
            </a:prstGeom>
          </p:spPr>
        </p:pic>
      </p:grpSp>
      <p:sp>
        <p:nvSpPr>
          <p:cNvPr id="3" name="Marcador de Posição do Número do Diapositivo 2"/>
          <p:cNvSpPr>
            <a:spLocks noGrp="1"/>
          </p:cNvSpPr>
          <p:nvPr>
            <p:ph type="sldNum" sz="quarter" idx="12"/>
          </p:nvPr>
        </p:nvSpPr>
        <p:spPr/>
        <p:txBody>
          <a:bodyPr/>
          <a:lstStyle/>
          <a:p>
            <a:fld id="{35BA1E5D-A24E-4249-ACDB-C6F8AD62BBF2}" type="slidenum">
              <a:rPr lang="pt-PT" smtClean="0"/>
              <a:t>66</a:t>
            </a:fld>
            <a:endParaRPr lang="pt-PT"/>
          </a:p>
        </p:txBody>
      </p:sp>
    </p:spTree>
    <p:extLst>
      <p:ext uri="{BB962C8B-B14F-4D97-AF65-F5344CB8AC3E}">
        <p14:creationId xmlns:p14="http://schemas.microsoft.com/office/powerpoint/2010/main" val="263536347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42998A59-E0C5-6C47-ABCE-4440933FA3D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dirty="0">
              <a:solidFill>
                <a:prstClr val="black"/>
              </a:solidFill>
            </a:endParaRPr>
          </a:p>
        </p:txBody>
      </p:sp>
      <p:sp>
        <p:nvSpPr>
          <p:cNvPr id="6" name="Slide Number Placeholder 5">
            <a:extLst>
              <a:ext uri="{FF2B5EF4-FFF2-40B4-BE49-F238E27FC236}">
                <a16:creationId xmlns:a16="http://schemas.microsoft.com/office/drawing/2014/main" id="{49A72AF7-D2B8-5149-BDE0-B78EABF65A7A}"/>
              </a:ext>
            </a:extLst>
          </p:cNvPr>
          <p:cNvSpPr>
            <a:spLocks noGrp="1"/>
          </p:cNvSpPr>
          <p:nvPr>
            <p:ph type="sldNum" sz="quarter" idx="12"/>
          </p:nvPr>
        </p:nvSpPr>
        <p:spPr/>
        <p:txBody>
          <a:bodyPr/>
          <a:lstStyle/>
          <a:p>
            <a:fld id="{4AA10864-17D9-EB4A-80E3-89D1D8A92E63}" type="slidenum">
              <a:rPr lang="de-AT" smtClean="0"/>
              <a:pPr/>
              <a:t>67</a:t>
            </a:fld>
            <a:endParaRPr lang="de-AT" dirty="0"/>
          </a:p>
        </p:txBody>
      </p:sp>
      <p:sp>
        <p:nvSpPr>
          <p:cNvPr id="7" name="Google Shape;132;p26">
            <a:extLst>
              <a:ext uri="{FF2B5EF4-FFF2-40B4-BE49-F238E27FC236}">
                <a16:creationId xmlns:a16="http://schemas.microsoft.com/office/drawing/2014/main" id="{10578B7F-A3DA-3340-BED7-F6F49636EF47}"/>
              </a:ext>
            </a:extLst>
          </p:cNvPr>
          <p:cNvSpPr txBox="1">
            <a:spLocks noGrp="1"/>
          </p:cNvSpPr>
          <p:nvPr>
            <p:ph type="ctrTitle"/>
          </p:nvPr>
        </p:nvSpPr>
        <p:spPr>
          <a:xfrm>
            <a:off x="351936" y="1929161"/>
            <a:ext cx="11488128" cy="2999678"/>
          </a:xfrm>
          <a:prstGeom prst="rect">
            <a:avLst/>
          </a:prstGeom>
          <a:solidFill>
            <a:srgbClr val="BBD6EE"/>
          </a:solidFill>
          <a:ln>
            <a:noFill/>
          </a:ln>
        </p:spPr>
        <p:txBody>
          <a:bodyPr spcFirstLastPara="1" wrap="square" lIns="121900" tIns="60933" rIns="121900" bIns="60933" anchor="ctr" anchorCtr="0">
            <a:noAutofit/>
          </a:bodyPr>
          <a:lstStyle/>
          <a:p>
            <a:pPr algn="ctr">
              <a:lnSpc>
                <a:spcPct val="170000"/>
              </a:lnSpc>
              <a:buClr>
                <a:srgbClr val="024E94"/>
              </a:buClr>
              <a:buSzPct val="100000"/>
            </a:pPr>
            <a:r>
              <a:rPr lang="it" sz="3200" b="1" dirty="0">
                <a:solidFill>
                  <a:srgbClr val="024E94"/>
                </a:solidFill>
                <a:latin typeface="Arial Narrow"/>
                <a:ea typeface="Arial Narrow"/>
                <a:cs typeface="Arial Narrow"/>
                <a:sym typeface="Arial Narrow"/>
              </a:rPr>
              <a:t>Curriculum zur Ausbildung </a:t>
            </a:r>
            <a:br>
              <a:rPr lang="it" sz="3200" b="1" dirty="0">
                <a:solidFill>
                  <a:srgbClr val="024E94"/>
                </a:solidFill>
                <a:latin typeface="Arial Narrow"/>
                <a:ea typeface="Arial Narrow"/>
                <a:cs typeface="Arial Narrow"/>
                <a:sym typeface="Arial Narrow"/>
              </a:rPr>
            </a:br>
            <a:r>
              <a:rPr lang="it" sz="3200" b="1" dirty="0">
                <a:solidFill>
                  <a:srgbClr val="024E94"/>
                </a:solidFill>
                <a:latin typeface="Arial Narrow"/>
                <a:ea typeface="Arial Narrow"/>
                <a:cs typeface="Arial Narrow"/>
                <a:sym typeface="Arial Narrow"/>
              </a:rPr>
              <a:t>“Autismusbeauftragte/r”</a:t>
            </a:r>
            <a:endParaRPr sz="700" dirty="0"/>
          </a:p>
          <a:p>
            <a:pPr algn="ctr">
              <a:lnSpc>
                <a:spcPct val="90000"/>
              </a:lnSpc>
              <a:buClr>
                <a:schemeClr val="dk1"/>
              </a:buClr>
              <a:buSzPct val="100000"/>
            </a:pPr>
            <a:endParaRPr sz="2000" b="1" cap="small" dirty="0">
              <a:solidFill>
                <a:srgbClr val="024E94"/>
              </a:solidFill>
              <a:latin typeface="Arial Narrow"/>
              <a:ea typeface="Arial Narrow"/>
              <a:cs typeface="Arial Narrow"/>
              <a:sym typeface="Arial Narrow"/>
            </a:endParaRPr>
          </a:p>
          <a:p>
            <a:pPr algn="ctr">
              <a:lnSpc>
                <a:spcPct val="90000"/>
              </a:lnSpc>
              <a:buClr>
                <a:srgbClr val="024E94"/>
              </a:buClr>
              <a:buSzPct val="100000"/>
            </a:pPr>
            <a:r>
              <a:rPr lang="it" sz="2000" cap="small" dirty="0">
                <a:solidFill>
                  <a:srgbClr val="024E94"/>
                </a:solidFill>
                <a:latin typeface="Arial Narrow"/>
                <a:ea typeface="Arial Narrow"/>
                <a:cs typeface="Arial Narrow"/>
                <a:sym typeface="Arial Narrow"/>
              </a:rPr>
              <a:t>https://www.autrain.eu/pt/curriculo/</a:t>
            </a:r>
            <a:endParaRPr sz="2000" dirty="0">
              <a:solidFill>
                <a:srgbClr val="024E94"/>
              </a:solidFill>
              <a:latin typeface="Arial Narrow"/>
              <a:ea typeface="Arial Narrow"/>
              <a:cs typeface="Arial Narrow"/>
              <a:sym typeface="Arial Narrow"/>
            </a:endParaRPr>
          </a:p>
        </p:txBody>
      </p:sp>
    </p:spTree>
    <p:extLst>
      <p:ext uri="{BB962C8B-B14F-4D97-AF65-F5344CB8AC3E}">
        <p14:creationId xmlns:p14="http://schemas.microsoft.com/office/powerpoint/2010/main" val="29606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7</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200" y="681036"/>
            <a:ext cx="2828109" cy="1009651"/>
          </a:xfrm>
          <a:prstGeom prst="rect">
            <a:avLst/>
          </a:prstGeom>
          <a:solidFill>
            <a:srgbClr val="FFF2CC"/>
          </a:solidFill>
          <a:ln>
            <a:noFill/>
          </a:ln>
        </p:spPr>
        <p:txBody>
          <a:bodyPr spcFirstLastPara="1" wrap="square" lIns="121900" tIns="60933" rIns="121900" bIns="60933" anchor="ctr" anchorCtr="0">
            <a:noAutofit/>
          </a:bodyPr>
          <a:lstStyle/>
          <a:p>
            <a:pPr algn="ctr">
              <a:buClr>
                <a:srgbClr val="C00000"/>
              </a:buClr>
            </a:pPr>
            <a:r>
              <a:rPr lang="en-US" sz="4000" b="1" dirty="0" err="1">
                <a:latin typeface="Arial Narrow" panose="020B0606020202030204" pitchFamily="34" charset="0"/>
              </a:rPr>
              <a:t>Organisation</a:t>
            </a:r>
            <a:r>
              <a:rPr lang="en-US" sz="4000" b="1" dirty="0">
                <a:solidFill>
                  <a:prstClr val="black"/>
                </a:solidFill>
                <a:latin typeface="Arial Narrow" panose="020B0606020202030204" pitchFamily="34" charset="0"/>
              </a:rPr>
              <a:t>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t" anchorCtr="0">
            <a:noAutofit/>
          </a:bodyPr>
          <a:lstStyle/>
          <a:p>
            <a:pPr algn="just">
              <a:lnSpc>
                <a:spcPct val="150000"/>
              </a:lnSpc>
            </a:pPr>
            <a:endParaRPr lang="en-US" sz="3200" dirty="0">
              <a:solidFill>
                <a:prstClr val="black"/>
              </a:solidFill>
              <a:latin typeface="Arial Narrow" panose="020B0606020202030204" pitchFamily="34" charset="0"/>
            </a:endParaRPr>
          </a:p>
        </p:txBody>
      </p:sp>
      <p:graphicFrame>
        <p:nvGraphicFramePr>
          <p:cNvPr id="10" name="Tabela 4">
            <a:extLst>
              <a:ext uri="{FF2B5EF4-FFF2-40B4-BE49-F238E27FC236}">
                <a16:creationId xmlns:a16="http://schemas.microsoft.com/office/drawing/2014/main" id="{18D32D46-8002-6548-B336-20F36E65A1B3}"/>
              </a:ext>
            </a:extLst>
          </p:cNvPr>
          <p:cNvGraphicFramePr>
            <a:graphicFrameLocks noGrp="1"/>
          </p:cNvGraphicFramePr>
          <p:nvPr>
            <p:extLst>
              <p:ext uri="{D42A27DB-BD31-4B8C-83A1-F6EECF244321}">
                <p14:modId xmlns:p14="http://schemas.microsoft.com/office/powerpoint/2010/main" val="1823082850"/>
              </p:ext>
            </p:extLst>
          </p:nvPr>
        </p:nvGraphicFramePr>
        <p:xfrm>
          <a:off x="2238104" y="1825625"/>
          <a:ext cx="7881256" cy="4387829"/>
        </p:xfrm>
        <a:graphic>
          <a:graphicData uri="http://schemas.openxmlformats.org/drawingml/2006/table">
            <a:tbl>
              <a:tblPr firstRow="1" firstCol="1" bandRow="1">
                <a:tableStyleId>{5C22544A-7EE6-4342-B048-85BDC9FD1C3A}</a:tableStyleId>
              </a:tblPr>
              <a:tblGrid>
                <a:gridCol w="3815894">
                  <a:extLst>
                    <a:ext uri="{9D8B030D-6E8A-4147-A177-3AD203B41FA5}">
                      <a16:colId xmlns:a16="http://schemas.microsoft.com/office/drawing/2014/main" val="635721867"/>
                    </a:ext>
                  </a:extLst>
                </a:gridCol>
                <a:gridCol w="4065362">
                  <a:extLst>
                    <a:ext uri="{9D8B030D-6E8A-4147-A177-3AD203B41FA5}">
                      <a16:colId xmlns:a16="http://schemas.microsoft.com/office/drawing/2014/main" val="3240990846"/>
                    </a:ext>
                  </a:extLst>
                </a:gridCol>
              </a:tblGrid>
              <a:tr h="2140993">
                <a:tc>
                  <a:txBody>
                    <a:bodyPr/>
                    <a:lstStyle/>
                    <a:p>
                      <a:pPr algn="ctr">
                        <a:lnSpc>
                          <a:spcPct val="115000"/>
                        </a:lnSpc>
                        <a:spcAft>
                          <a:spcPts val="0"/>
                        </a:spcAft>
                      </a:pPr>
                      <a:r>
                        <a:rPr lang="en-US" sz="1400" dirty="0" err="1">
                          <a:solidFill>
                            <a:schemeClr val="tx1"/>
                          </a:solidFill>
                          <a:effectLst/>
                          <a:latin typeface="Arial Narrow" panose="020B0606020202030204" pitchFamily="34" charset="0"/>
                        </a:rPr>
                        <a:t>Auftakt</a:t>
                      </a:r>
                      <a:r>
                        <a:rPr lang="en-US" sz="1400" dirty="0">
                          <a:solidFill>
                            <a:schemeClr val="tx1"/>
                          </a:solidFill>
                          <a:effectLst/>
                          <a:latin typeface="Arial Narrow" panose="020B0606020202030204" pitchFamily="34" charset="0"/>
                        </a:rPr>
                        <a:t> 09:00 – 9:30</a:t>
                      </a:r>
                      <a:endParaRPr lang="pt-PT" sz="1400" dirty="0">
                        <a:solidFill>
                          <a:schemeClr val="tx1"/>
                        </a:solidFill>
                        <a:effectLst/>
                        <a:latin typeface="Arial Narrow" panose="020B0606020202030204" pitchFamily="34" charset="0"/>
                      </a:endParaRPr>
                    </a:p>
                    <a:p>
                      <a:pPr marL="174625" lvl="3" indent="-174625" algn="l">
                        <a:lnSpc>
                          <a:spcPct val="115000"/>
                        </a:lnSpc>
                        <a:spcAft>
                          <a:spcPts val="0"/>
                        </a:spcAft>
                        <a:buFont typeface="Symbol" panose="05050102010706020507" pitchFamily="18" charset="2"/>
                        <a:buChar char=""/>
                        <a:tabLst>
                          <a:tab pos="113030" algn="l"/>
                        </a:tabLst>
                      </a:pPr>
                      <a:r>
                        <a:rPr lang="en-US" sz="1400" b="0" dirty="0" err="1">
                          <a:solidFill>
                            <a:schemeClr val="tx1"/>
                          </a:solidFill>
                          <a:effectLst/>
                          <a:latin typeface="Arial Narrow" panose="020B0606020202030204" pitchFamily="34" charset="0"/>
                        </a:rPr>
                        <a:t>Ziel</a:t>
                      </a:r>
                      <a:endParaRPr lang="pt-PT" sz="1400" b="0" dirty="0">
                        <a:solidFill>
                          <a:schemeClr val="tx1"/>
                        </a:solidFill>
                        <a:effectLst/>
                        <a:latin typeface="Arial Narrow" panose="020B0606020202030204" pitchFamily="34" charset="0"/>
                      </a:endParaRPr>
                    </a:p>
                    <a:p>
                      <a:pPr marL="174625" lvl="0" indent="-174625" algn="l">
                        <a:lnSpc>
                          <a:spcPct val="115000"/>
                        </a:lnSpc>
                        <a:spcAft>
                          <a:spcPts val="0"/>
                        </a:spcAft>
                        <a:buFont typeface="Symbol" panose="05050102010706020507" pitchFamily="18" charset="2"/>
                        <a:buChar char=""/>
                      </a:pPr>
                      <a:r>
                        <a:rPr lang="en-US" sz="1400" b="0" dirty="0" err="1">
                          <a:solidFill>
                            <a:schemeClr val="tx1"/>
                          </a:solidFill>
                          <a:effectLst/>
                          <a:latin typeface="Arial Narrow" panose="020B0606020202030204" pitchFamily="34" charset="0"/>
                        </a:rPr>
                        <a:t>Inhalte</a:t>
                      </a:r>
                      <a:endParaRPr lang="pt-PT" sz="1400" b="0" dirty="0">
                        <a:solidFill>
                          <a:schemeClr val="tx1"/>
                        </a:solidFill>
                        <a:effectLst/>
                        <a:latin typeface="Arial Narrow" panose="020B0606020202030204" pitchFamily="34" charset="0"/>
                      </a:endParaRPr>
                    </a:p>
                    <a:p>
                      <a:pPr marL="174625" lvl="0" indent="-174625" algn="l">
                        <a:lnSpc>
                          <a:spcPct val="115000"/>
                        </a:lnSpc>
                        <a:spcAft>
                          <a:spcPts val="0"/>
                        </a:spcAft>
                        <a:buFont typeface="Symbol" panose="05050102010706020507" pitchFamily="18" charset="2"/>
                        <a:buChar char=""/>
                      </a:pPr>
                      <a:r>
                        <a:rPr lang="en-US" sz="1400" b="0" dirty="0" err="1">
                          <a:solidFill>
                            <a:schemeClr val="tx1"/>
                          </a:solidFill>
                          <a:effectLst/>
                          <a:latin typeface="Arial Narrow" panose="020B0606020202030204" pitchFamily="34" charset="0"/>
                        </a:rPr>
                        <a:t>Angestrebte</a:t>
                      </a:r>
                      <a:r>
                        <a:rPr lang="en-US" sz="1400" b="0" dirty="0">
                          <a:solidFill>
                            <a:schemeClr val="tx1"/>
                          </a:solidFill>
                          <a:effectLst/>
                          <a:latin typeface="Arial Narrow" panose="020B0606020202030204" pitchFamily="34" charset="0"/>
                        </a:rPr>
                        <a:t> </a:t>
                      </a:r>
                      <a:r>
                        <a:rPr lang="en-US" sz="1400" b="0" dirty="0" err="1">
                          <a:solidFill>
                            <a:schemeClr val="tx1"/>
                          </a:solidFill>
                          <a:effectLst/>
                          <a:latin typeface="Arial Narrow" panose="020B0606020202030204" pitchFamily="34" charset="0"/>
                        </a:rPr>
                        <a:t>Lerneffekte</a:t>
                      </a:r>
                      <a:endParaRPr lang="pt-PT" sz="1400" b="0" dirty="0">
                        <a:solidFill>
                          <a:schemeClr val="tx1"/>
                        </a:solidFill>
                        <a:effectLst/>
                        <a:latin typeface="Arial Narrow" panose="020B0606020202030204" pitchFamily="34" charset="0"/>
                      </a:endParaRPr>
                    </a:p>
                    <a:p>
                      <a:pPr marL="174625" lvl="0" indent="-174625" algn="l">
                        <a:lnSpc>
                          <a:spcPct val="115000"/>
                        </a:lnSpc>
                        <a:spcAft>
                          <a:spcPts val="0"/>
                        </a:spcAft>
                        <a:buFont typeface="Symbol" panose="05050102010706020507" pitchFamily="18" charset="2"/>
                        <a:buChar char=""/>
                      </a:pPr>
                      <a:r>
                        <a:rPr lang="en-US" sz="1400" b="0" dirty="0" err="1">
                          <a:solidFill>
                            <a:schemeClr val="tx1"/>
                          </a:solidFill>
                          <a:effectLst/>
                          <a:latin typeface="Arial Narrow" panose="020B0606020202030204" pitchFamily="34" charset="0"/>
                        </a:rPr>
                        <a:t>Organisation</a:t>
                      </a:r>
                      <a:endParaRPr lang="pt-PT" sz="1400" b="0" dirty="0">
                        <a:solidFill>
                          <a:schemeClr val="tx1"/>
                        </a:solidFill>
                        <a:effectLst/>
                        <a:latin typeface="Arial Narrow" panose="020B0606020202030204" pitchFamily="34" charset="0"/>
                      </a:endParaRPr>
                    </a:p>
                    <a:p>
                      <a:pPr marL="174625" lvl="0" indent="-174625" algn="l">
                        <a:lnSpc>
                          <a:spcPct val="115000"/>
                        </a:lnSpc>
                        <a:spcAft>
                          <a:spcPts val="0"/>
                        </a:spcAft>
                        <a:buFont typeface="Symbol" panose="05050102010706020507" pitchFamily="18" charset="2"/>
                        <a:buChar char=""/>
                      </a:pPr>
                      <a:r>
                        <a:rPr lang="pt-PT" sz="1400" b="0" dirty="0">
                          <a:solidFill>
                            <a:schemeClr val="tx1"/>
                          </a:solidFill>
                          <a:effectLst/>
                          <a:latin typeface="Arial Narrow" panose="020B0606020202030204" pitchFamily="34" charset="0"/>
                        </a:rPr>
                        <a:t>Aktivität: </a:t>
                      </a:r>
                      <a:r>
                        <a:rPr lang="pt-PT" sz="1400" b="0" i="1" dirty="0">
                          <a:solidFill>
                            <a:schemeClr val="tx1"/>
                          </a:solidFill>
                          <a:effectLst/>
                          <a:latin typeface="Arial Narrow" panose="020B0606020202030204" pitchFamily="34" charset="0"/>
                        </a:rPr>
                        <a:t>Einführung in die Thematik </a:t>
                      </a:r>
                      <a:endParaRPr lang="pt-PT" sz="1400" b="0" i="1" dirty="0">
                        <a:solidFill>
                          <a:schemeClr val="tx1"/>
                        </a:solidFill>
                        <a:effectLst/>
                        <a:latin typeface="Arial Narrow" panose="020B0606020202030204" pitchFamily="34" charset="0"/>
                        <a:ea typeface="Calibri" panose="020F0502020204030204" pitchFamily="34" charset="0"/>
                        <a:cs typeface="Vrinda"/>
                      </a:endParaRPr>
                    </a:p>
                  </a:txBody>
                  <a:tcPr marL="51435" marR="51435" marT="0" marB="0">
                    <a:solidFill>
                      <a:schemeClr val="accent4">
                        <a:lumMod val="20000"/>
                        <a:lumOff val="80000"/>
                      </a:schemeClr>
                    </a:solidFill>
                  </a:tcPr>
                </a:tc>
                <a:tc>
                  <a:txBody>
                    <a:bodyPr/>
                    <a:lstStyle/>
                    <a:p>
                      <a:pPr algn="ctr">
                        <a:lnSpc>
                          <a:spcPct val="115000"/>
                        </a:lnSpc>
                        <a:spcAft>
                          <a:spcPts val="0"/>
                        </a:spcAft>
                      </a:pPr>
                      <a:r>
                        <a:rPr lang="en-US" sz="1400" dirty="0" err="1">
                          <a:solidFill>
                            <a:schemeClr val="tx1"/>
                          </a:solidFill>
                          <a:effectLst/>
                          <a:latin typeface="Arial Narrow" panose="020B0606020202030204" pitchFamily="34" charset="0"/>
                        </a:rPr>
                        <a:t>Erarbeitung</a:t>
                      </a:r>
                      <a:r>
                        <a:rPr lang="en-US" sz="1400" dirty="0">
                          <a:solidFill>
                            <a:schemeClr val="tx1"/>
                          </a:solidFill>
                          <a:effectLst/>
                          <a:latin typeface="Arial Narrow" panose="020B0606020202030204" pitchFamily="34" charset="0"/>
                        </a:rPr>
                        <a:t> 09:30 – 10:15 </a:t>
                      </a:r>
                      <a:endParaRPr lang="pt-PT" sz="1400" dirty="0">
                        <a:solidFill>
                          <a:schemeClr val="tx1"/>
                        </a:solidFill>
                        <a:effectLst/>
                        <a:latin typeface="Arial Narrow" panose="020B0606020202030204" pitchFamily="34" charset="0"/>
                      </a:endParaRPr>
                    </a:p>
                    <a:p>
                      <a:pPr marL="174625" lvl="0" indent="-174625" algn="just">
                        <a:lnSpc>
                          <a:spcPct val="115000"/>
                        </a:lnSpc>
                        <a:spcAft>
                          <a:spcPts val="0"/>
                        </a:spcAft>
                        <a:buFont typeface="Symbol" panose="05050102010706020507" pitchFamily="18" charset="2"/>
                        <a:buChar char=""/>
                      </a:pPr>
                      <a:r>
                        <a:rPr lang="en-US" sz="1400" b="0" dirty="0" err="1">
                          <a:solidFill>
                            <a:schemeClr val="tx1"/>
                          </a:solidFill>
                          <a:effectLst/>
                          <a:latin typeface="Arial Narrow" panose="020B0606020202030204" pitchFamily="34" charset="0"/>
                        </a:rPr>
                        <a:t>Strategien</a:t>
                      </a:r>
                      <a:r>
                        <a:rPr lang="en-US" sz="1400" b="0" dirty="0">
                          <a:solidFill>
                            <a:schemeClr val="tx1"/>
                          </a:solidFill>
                          <a:effectLst/>
                          <a:latin typeface="Arial Narrow" panose="020B0606020202030204" pitchFamily="34" charset="0"/>
                        </a:rPr>
                        <a:t> für den </a:t>
                      </a:r>
                      <a:r>
                        <a:rPr lang="en-US" sz="1400" b="0" dirty="0" err="1">
                          <a:solidFill>
                            <a:schemeClr val="tx1"/>
                          </a:solidFill>
                          <a:effectLst/>
                          <a:latin typeface="Arial Narrow" panose="020B0606020202030204" pitchFamily="34" charset="0"/>
                        </a:rPr>
                        <a:t>Umgang</a:t>
                      </a:r>
                      <a:r>
                        <a:rPr lang="en-US" sz="1400" b="0" dirty="0">
                          <a:solidFill>
                            <a:schemeClr val="tx1"/>
                          </a:solidFill>
                          <a:effectLst/>
                          <a:latin typeface="Arial Narrow" panose="020B0606020202030204" pitchFamily="34" charset="0"/>
                        </a:rPr>
                        <a:t> </a:t>
                      </a:r>
                      <a:r>
                        <a:rPr lang="en-US" sz="1400" b="0" dirty="0" err="1">
                          <a:solidFill>
                            <a:schemeClr val="tx1"/>
                          </a:solidFill>
                          <a:effectLst/>
                          <a:latin typeface="Arial Narrow" panose="020B0606020202030204" pitchFamily="34" charset="0"/>
                        </a:rPr>
                        <a:t>mit</a:t>
                      </a:r>
                      <a:r>
                        <a:rPr lang="en-US" sz="1400" b="0" dirty="0">
                          <a:solidFill>
                            <a:schemeClr val="tx1"/>
                          </a:solidFill>
                          <a:effectLst/>
                          <a:latin typeface="Arial Narrow" panose="020B0606020202030204" pitchFamily="34" charset="0"/>
                        </a:rPr>
                        <a:t> Menschen </a:t>
                      </a:r>
                      <a:r>
                        <a:rPr lang="en-US" sz="1400" b="0" dirty="0" err="1">
                          <a:solidFill>
                            <a:schemeClr val="tx1"/>
                          </a:solidFill>
                          <a:effectLst/>
                          <a:latin typeface="Arial Narrow" panose="020B0606020202030204" pitchFamily="34" charset="0"/>
                        </a:rPr>
                        <a:t>mit</a:t>
                      </a:r>
                      <a:r>
                        <a:rPr lang="en-US" sz="1400" b="0" dirty="0">
                          <a:solidFill>
                            <a:schemeClr val="tx1"/>
                          </a:solidFill>
                          <a:effectLst/>
                          <a:latin typeface="Arial Narrow" panose="020B0606020202030204" pitchFamily="34" charset="0"/>
                        </a:rPr>
                        <a:t> ASS in </a:t>
                      </a:r>
                      <a:r>
                        <a:rPr lang="en-US" sz="1400" b="0" dirty="0" err="1">
                          <a:solidFill>
                            <a:schemeClr val="tx1"/>
                          </a:solidFill>
                          <a:effectLst/>
                          <a:latin typeface="Arial Narrow" panose="020B0606020202030204" pitchFamily="34" charset="0"/>
                        </a:rPr>
                        <a:t>beruflichen</a:t>
                      </a:r>
                      <a:r>
                        <a:rPr lang="en-US" sz="1400" b="0" dirty="0">
                          <a:solidFill>
                            <a:schemeClr val="tx1"/>
                          </a:solidFill>
                          <a:effectLst/>
                          <a:latin typeface="Arial Narrow" panose="020B0606020202030204" pitchFamily="34" charset="0"/>
                        </a:rPr>
                        <a:t> </a:t>
                      </a:r>
                      <a:r>
                        <a:rPr lang="en-US" sz="1400" b="0" dirty="0" err="1">
                          <a:solidFill>
                            <a:schemeClr val="tx1"/>
                          </a:solidFill>
                          <a:effectLst/>
                          <a:latin typeface="Arial Narrow" panose="020B0606020202030204" pitchFamily="34" charset="0"/>
                        </a:rPr>
                        <a:t>Zusammenhängen</a:t>
                      </a:r>
                      <a:endParaRPr lang="en-US" sz="1400" b="0" dirty="0">
                        <a:solidFill>
                          <a:schemeClr val="tx1"/>
                        </a:solidFill>
                        <a:effectLst/>
                        <a:latin typeface="Arial Narrow" panose="020B0606020202030204" pitchFamily="34" charset="0"/>
                      </a:endParaRPr>
                    </a:p>
                    <a:p>
                      <a:pPr marL="174625" lvl="0" indent="-174625" algn="just">
                        <a:lnSpc>
                          <a:spcPct val="115000"/>
                        </a:lnSpc>
                        <a:spcAft>
                          <a:spcPts val="0"/>
                        </a:spcAft>
                        <a:buFont typeface="Symbol" panose="05050102010706020507" pitchFamily="18" charset="2"/>
                        <a:buChar char=""/>
                      </a:pPr>
                      <a:r>
                        <a:rPr lang="en-US" sz="1400" b="0" dirty="0" err="1">
                          <a:solidFill>
                            <a:schemeClr val="tx1"/>
                          </a:solidFill>
                          <a:effectLst/>
                          <a:latin typeface="Arial Narrow" panose="020B0606020202030204" pitchFamily="34" charset="0"/>
                        </a:rPr>
                        <a:t>Reflexion</a:t>
                      </a:r>
                      <a:r>
                        <a:rPr lang="en-US" sz="1400" b="0" dirty="0">
                          <a:solidFill>
                            <a:schemeClr val="tx1"/>
                          </a:solidFill>
                          <a:effectLst/>
                          <a:latin typeface="Arial Narrow" panose="020B0606020202030204" pitchFamily="34" charset="0"/>
                        </a:rPr>
                        <a:t> 1</a:t>
                      </a:r>
                    </a:p>
                    <a:p>
                      <a:pPr marL="174625" lvl="0" indent="-174625" algn="just">
                        <a:lnSpc>
                          <a:spcPct val="115000"/>
                        </a:lnSpc>
                        <a:spcAft>
                          <a:spcPts val="0"/>
                        </a:spcAft>
                        <a:buFont typeface="Symbol" panose="05050102010706020507" pitchFamily="18" charset="2"/>
                        <a:buChar char=""/>
                      </a:pPr>
                      <a:r>
                        <a:rPr lang="en-US" sz="1400" b="0" dirty="0" err="1">
                          <a:solidFill>
                            <a:schemeClr val="tx1"/>
                          </a:solidFill>
                          <a:effectLst/>
                          <a:latin typeface="Arial Narrow" panose="020B0606020202030204" pitchFamily="34" charset="0"/>
                        </a:rPr>
                        <a:t>Reflexion</a:t>
                      </a:r>
                      <a:r>
                        <a:rPr lang="en-US" sz="1400" b="0" dirty="0">
                          <a:solidFill>
                            <a:schemeClr val="tx1"/>
                          </a:solidFill>
                          <a:effectLst/>
                          <a:latin typeface="Arial Narrow" panose="020B0606020202030204" pitchFamily="34" charset="0"/>
                        </a:rPr>
                        <a:t> 2</a:t>
                      </a:r>
                    </a:p>
                    <a:p>
                      <a:pPr marL="174625" lvl="0" indent="-174625" algn="just">
                        <a:lnSpc>
                          <a:spcPct val="115000"/>
                        </a:lnSpc>
                        <a:spcAft>
                          <a:spcPts val="0"/>
                        </a:spcAft>
                        <a:buFont typeface="Symbol" panose="05050102010706020507" pitchFamily="18" charset="2"/>
                        <a:buChar char=""/>
                      </a:pPr>
                      <a:r>
                        <a:rPr lang="en-US" sz="1400" b="0" dirty="0" err="1">
                          <a:solidFill>
                            <a:schemeClr val="tx1"/>
                          </a:solidFill>
                          <a:effectLst/>
                          <a:latin typeface="Arial Narrow" panose="020B0606020202030204" pitchFamily="34" charset="0"/>
                        </a:rPr>
                        <a:t>Reflexion</a:t>
                      </a:r>
                      <a:r>
                        <a:rPr lang="en-US" sz="1400" b="0" dirty="0">
                          <a:solidFill>
                            <a:schemeClr val="tx1"/>
                          </a:solidFill>
                          <a:effectLst/>
                          <a:latin typeface="Arial Narrow" panose="020B0606020202030204" pitchFamily="34" charset="0"/>
                        </a:rPr>
                        <a:t> 3</a:t>
                      </a:r>
                    </a:p>
                    <a:p>
                      <a:pPr marL="174625" lvl="0" indent="-174625" algn="just">
                        <a:lnSpc>
                          <a:spcPct val="115000"/>
                        </a:lnSpc>
                        <a:spcAft>
                          <a:spcPts val="0"/>
                        </a:spcAft>
                        <a:buFont typeface="Symbol" panose="05050102010706020507" pitchFamily="18" charset="2"/>
                        <a:buChar char=""/>
                      </a:pPr>
                      <a:r>
                        <a:rPr lang="en-US" sz="1400" b="0" dirty="0" err="1">
                          <a:solidFill>
                            <a:schemeClr val="tx1"/>
                          </a:solidFill>
                          <a:effectLst/>
                          <a:latin typeface="Arial Narrow" panose="020B0606020202030204" pitchFamily="34" charset="0"/>
                        </a:rPr>
                        <a:t>Diskussion</a:t>
                      </a:r>
                      <a:r>
                        <a:rPr lang="en-US" sz="1400" b="0" dirty="0">
                          <a:solidFill>
                            <a:schemeClr val="tx1"/>
                          </a:solidFill>
                          <a:effectLst/>
                          <a:latin typeface="Arial Narrow" panose="020B0606020202030204" pitchFamily="34" charset="0"/>
                        </a:rPr>
                        <a:t> und </a:t>
                      </a:r>
                      <a:r>
                        <a:rPr lang="en-US" sz="1400" b="0" dirty="0" err="1">
                          <a:solidFill>
                            <a:schemeClr val="tx1"/>
                          </a:solidFill>
                          <a:effectLst/>
                          <a:latin typeface="Arial Narrow" panose="020B0606020202030204" pitchFamily="34" charset="0"/>
                        </a:rPr>
                        <a:t>Zusammenfassung</a:t>
                      </a:r>
                      <a:r>
                        <a:rPr lang="en-US" sz="1400" b="0" dirty="0">
                          <a:solidFill>
                            <a:schemeClr val="tx1"/>
                          </a:solidFill>
                          <a:effectLst/>
                          <a:latin typeface="Arial Narrow" panose="020B0606020202030204" pitchFamily="34" charset="0"/>
                        </a:rPr>
                        <a:t> 1</a:t>
                      </a:r>
                    </a:p>
                    <a:p>
                      <a:pPr marL="13335" algn="just">
                        <a:lnSpc>
                          <a:spcPct val="115000"/>
                        </a:lnSpc>
                        <a:spcAft>
                          <a:spcPts val="0"/>
                        </a:spcAft>
                      </a:pPr>
                      <a:r>
                        <a:rPr lang="pt-PT" sz="1400" dirty="0">
                          <a:solidFill>
                            <a:schemeClr val="tx1"/>
                          </a:solidFill>
                          <a:effectLst/>
                          <a:latin typeface="Arial Narrow" panose="020B0606020202030204" pitchFamily="34" charset="0"/>
                        </a:rPr>
                        <a:t> </a:t>
                      </a:r>
                      <a:endParaRPr lang="pt-PT" sz="1400" dirty="0">
                        <a:solidFill>
                          <a:schemeClr val="tx1"/>
                        </a:solidFill>
                        <a:effectLst/>
                        <a:latin typeface="Arial Narrow" panose="020B0606020202030204" pitchFamily="34" charset="0"/>
                        <a:ea typeface="Calibri" panose="020F0502020204030204" pitchFamily="34" charset="0"/>
                        <a:cs typeface="Vrinda"/>
                      </a:endParaRPr>
                    </a:p>
                  </a:txBody>
                  <a:tcPr marL="51435" marR="51435" marT="0" marB="0">
                    <a:solidFill>
                      <a:schemeClr val="accent5">
                        <a:lumMod val="20000"/>
                        <a:lumOff val="80000"/>
                      </a:schemeClr>
                    </a:solidFill>
                  </a:tcPr>
                </a:tc>
                <a:extLst>
                  <a:ext uri="{0D108BD9-81ED-4DB2-BD59-A6C34878D82A}">
                    <a16:rowId xmlns:a16="http://schemas.microsoft.com/office/drawing/2014/main" val="3586345835"/>
                  </a:ext>
                </a:extLst>
              </a:tr>
              <a:tr h="551386">
                <a:tc gridSpan="2">
                  <a:txBody>
                    <a:bodyPr/>
                    <a:lstStyle/>
                    <a:p>
                      <a:pPr algn="ctr">
                        <a:lnSpc>
                          <a:spcPct val="115000"/>
                        </a:lnSpc>
                        <a:spcAft>
                          <a:spcPts val="0"/>
                        </a:spcAft>
                      </a:pPr>
                      <a:r>
                        <a:rPr lang="de-AT" sz="1400" dirty="0">
                          <a:solidFill>
                            <a:schemeClr val="tx1"/>
                          </a:solidFill>
                          <a:effectLst/>
                          <a:latin typeface="Arial Narrow" panose="020B0606020202030204" pitchFamily="34" charset="0"/>
                        </a:rPr>
                        <a:t>10:15 – 10:45 </a:t>
                      </a:r>
                      <a:endParaRPr lang="pt-PT" sz="1400" dirty="0">
                        <a:solidFill>
                          <a:schemeClr val="tx1"/>
                        </a:solidFill>
                        <a:effectLst/>
                        <a:latin typeface="Arial Narrow" panose="020B0606020202030204" pitchFamily="34" charset="0"/>
                      </a:endParaRPr>
                    </a:p>
                    <a:p>
                      <a:pPr algn="ctr">
                        <a:lnSpc>
                          <a:spcPct val="115000"/>
                        </a:lnSpc>
                        <a:spcAft>
                          <a:spcPts val="0"/>
                        </a:spcAft>
                      </a:pPr>
                      <a:r>
                        <a:rPr lang="en-US" sz="1400" dirty="0">
                          <a:solidFill>
                            <a:schemeClr val="tx1"/>
                          </a:solidFill>
                          <a:effectLst/>
                          <a:latin typeface="Arial Narrow" panose="020B0606020202030204" pitchFamily="34" charset="0"/>
                        </a:rPr>
                        <a:t>Beak time</a:t>
                      </a:r>
                      <a:endParaRPr lang="pt-PT" sz="1400" dirty="0">
                        <a:solidFill>
                          <a:schemeClr val="tx1"/>
                        </a:solidFill>
                        <a:effectLst/>
                        <a:latin typeface="Arial Narrow" panose="020B0606020202030204" pitchFamily="34" charset="0"/>
                        <a:ea typeface="Calibri" panose="020F0502020204030204" pitchFamily="34" charset="0"/>
                        <a:cs typeface="Vrinda"/>
                      </a:endParaRPr>
                    </a:p>
                  </a:txBody>
                  <a:tcPr marL="51435" marR="51435" marT="0" marB="0">
                    <a:solidFill>
                      <a:schemeClr val="accent6">
                        <a:lumMod val="60000"/>
                        <a:lumOff val="40000"/>
                      </a:schemeClr>
                    </a:solidFill>
                  </a:tcPr>
                </a:tc>
                <a:tc hMerge="1">
                  <a:txBody>
                    <a:bodyPr/>
                    <a:lstStyle/>
                    <a:p>
                      <a:endParaRPr lang="pt-PT"/>
                    </a:p>
                  </a:txBody>
                  <a:tcPr/>
                </a:tc>
                <a:extLst>
                  <a:ext uri="{0D108BD9-81ED-4DB2-BD59-A6C34878D82A}">
                    <a16:rowId xmlns:a16="http://schemas.microsoft.com/office/drawing/2014/main" val="3299380523"/>
                  </a:ext>
                </a:extLst>
              </a:tr>
              <a:tr h="1655472">
                <a:tc>
                  <a:txBody>
                    <a:bodyPr/>
                    <a:lstStyle/>
                    <a:p>
                      <a:pPr marL="174625" indent="-174625" algn="ctr">
                        <a:lnSpc>
                          <a:spcPct val="115000"/>
                        </a:lnSpc>
                        <a:spcAft>
                          <a:spcPts val="0"/>
                        </a:spcAft>
                      </a:pPr>
                      <a:r>
                        <a:rPr lang="en-US" sz="1400" b="1" dirty="0" err="1">
                          <a:solidFill>
                            <a:schemeClr val="tx1"/>
                          </a:solidFill>
                          <a:effectLst/>
                          <a:latin typeface="Arial Narrow" panose="020B0606020202030204" pitchFamily="34" charset="0"/>
                        </a:rPr>
                        <a:t>Erarbeitung</a:t>
                      </a:r>
                      <a:r>
                        <a:rPr lang="en-US" sz="1400" b="1" dirty="0">
                          <a:solidFill>
                            <a:schemeClr val="tx1"/>
                          </a:solidFill>
                          <a:effectLst/>
                          <a:latin typeface="Arial Narrow" panose="020B0606020202030204" pitchFamily="34" charset="0"/>
                        </a:rPr>
                        <a:t> 10:45 – 11:30</a:t>
                      </a:r>
                      <a:endParaRPr lang="pt-PT" sz="1400" b="1" dirty="0">
                        <a:solidFill>
                          <a:schemeClr val="tx1"/>
                        </a:solidFill>
                        <a:effectLst/>
                        <a:latin typeface="Arial Narrow" panose="020B0606020202030204" pitchFamily="34" charset="0"/>
                      </a:endParaRPr>
                    </a:p>
                    <a:p>
                      <a:pPr marL="174625" lvl="0" indent="-174625" algn="just">
                        <a:lnSpc>
                          <a:spcPct val="115000"/>
                        </a:lnSpc>
                        <a:spcAft>
                          <a:spcPts val="0"/>
                        </a:spcAft>
                        <a:buFont typeface="Symbol" panose="05050102010706020507" pitchFamily="18" charset="2"/>
                        <a:buChar char=""/>
                      </a:pPr>
                      <a:r>
                        <a:rPr lang="en-US" sz="1400" b="0" dirty="0" err="1">
                          <a:solidFill>
                            <a:schemeClr val="tx1"/>
                          </a:solidFill>
                          <a:effectLst/>
                          <a:latin typeface="Arial Narrow" panose="020B0606020202030204" pitchFamily="34" charset="0"/>
                        </a:rPr>
                        <a:t>Elemente</a:t>
                      </a:r>
                      <a:r>
                        <a:rPr lang="en-US" sz="1400" b="0" dirty="0">
                          <a:solidFill>
                            <a:schemeClr val="tx1"/>
                          </a:solidFill>
                          <a:effectLst/>
                          <a:latin typeface="Arial Narrow" panose="020B0606020202030204" pitchFamily="34" charset="0"/>
                        </a:rPr>
                        <a:t> des </a:t>
                      </a:r>
                      <a:r>
                        <a:rPr lang="en-US" sz="1400" b="0" dirty="0" err="1">
                          <a:solidFill>
                            <a:schemeClr val="tx1"/>
                          </a:solidFill>
                          <a:effectLst/>
                          <a:latin typeface="Arial Narrow" panose="020B0606020202030204" pitchFamily="34" charset="0"/>
                        </a:rPr>
                        <a:t>Umgangs</a:t>
                      </a:r>
                      <a:r>
                        <a:rPr lang="en-US" sz="1400" b="0" dirty="0">
                          <a:solidFill>
                            <a:schemeClr val="tx1"/>
                          </a:solidFill>
                          <a:effectLst/>
                          <a:latin typeface="Arial Narrow" panose="020B0606020202030204" pitchFamily="34" charset="0"/>
                        </a:rPr>
                        <a:t> </a:t>
                      </a:r>
                      <a:r>
                        <a:rPr lang="en-US" sz="1400" b="0" dirty="0" err="1">
                          <a:solidFill>
                            <a:schemeClr val="tx1"/>
                          </a:solidFill>
                          <a:effectLst/>
                          <a:latin typeface="Arial Narrow" panose="020B0606020202030204" pitchFamily="34" charset="0"/>
                        </a:rPr>
                        <a:t>mit</a:t>
                      </a:r>
                      <a:r>
                        <a:rPr lang="en-US" sz="1400" b="0" dirty="0">
                          <a:solidFill>
                            <a:schemeClr val="tx1"/>
                          </a:solidFill>
                          <a:effectLst/>
                          <a:latin typeface="Arial Narrow" panose="020B0606020202030204" pitchFamily="34" charset="0"/>
                        </a:rPr>
                        <a:t> Menschen </a:t>
                      </a:r>
                      <a:r>
                        <a:rPr lang="en-US" sz="1400" b="0" dirty="0" err="1">
                          <a:solidFill>
                            <a:schemeClr val="tx1"/>
                          </a:solidFill>
                          <a:effectLst/>
                          <a:latin typeface="Arial Narrow" panose="020B0606020202030204" pitchFamily="34" charset="0"/>
                        </a:rPr>
                        <a:t>mit</a:t>
                      </a:r>
                      <a:r>
                        <a:rPr lang="en-US" sz="1400" b="0" dirty="0">
                          <a:solidFill>
                            <a:schemeClr val="tx1"/>
                          </a:solidFill>
                          <a:effectLst/>
                          <a:latin typeface="Arial Narrow" panose="020B0606020202030204" pitchFamily="34" charset="0"/>
                        </a:rPr>
                        <a:t> ASS </a:t>
                      </a:r>
                      <a:r>
                        <a:rPr lang="en-US" sz="1400" b="0" dirty="0" err="1">
                          <a:solidFill>
                            <a:schemeClr val="tx1"/>
                          </a:solidFill>
                          <a:effectLst/>
                          <a:latin typeface="Arial Narrow" panose="020B0606020202030204" pitchFamily="34" charset="0"/>
                        </a:rPr>
                        <a:t>im</a:t>
                      </a:r>
                      <a:r>
                        <a:rPr lang="en-US" sz="1400" b="0" dirty="0">
                          <a:solidFill>
                            <a:schemeClr val="tx1"/>
                          </a:solidFill>
                          <a:effectLst/>
                          <a:latin typeface="Arial Narrow" panose="020B0606020202030204" pitchFamily="34" charset="0"/>
                        </a:rPr>
                        <a:t> </a:t>
                      </a:r>
                      <a:r>
                        <a:rPr lang="en-US" sz="1400" b="0" dirty="0" err="1">
                          <a:solidFill>
                            <a:schemeClr val="tx1"/>
                          </a:solidFill>
                          <a:effectLst/>
                          <a:latin typeface="Arial Narrow" panose="020B0606020202030204" pitchFamily="34" charset="0"/>
                        </a:rPr>
                        <a:t>öffentlichen</a:t>
                      </a:r>
                      <a:r>
                        <a:rPr lang="en-US" sz="1400" b="0" dirty="0">
                          <a:solidFill>
                            <a:schemeClr val="tx1"/>
                          </a:solidFill>
                          <a:effectLst/>
                          <a:latin typeface="Arial Narrow" panose="020B0606020202030204" pitchFamily="34" charset="0"/>
                        </a:rPr>
                        <a:t> </a:t>
                      </a:r>
                      <a:r>
                        <a:rPr lang="en-US" sz="1400" b="0" dirty="0" err="1">
                          <a:solidFill>
                            <a:schemeClr val="tx1"/>
                          </a:solidFill>
                          <a:effectLst/>
                          <a:latin typeface="Arial Narrow" panose="020B0606020202030204" pitchFamily="34" charset="0"/>
                        </a:rPr>
                        <a:t>Parteienverkehr</a:t>
                      </a:r>
                      <a:r>
                        <a:rPr lang="en-US" sz="1400" b="0" dirty="0">
                          <a:solidFill>
                            <a:schemeClr val="tx1"/>
                          </a:solidFill>
                          <a:effectLst/>
                          <a:latin typeface="Arial Narrow" panose="020B0606020202030204" pitchFamily="34" charset="0"/>
                        </a:rPr>
                        <a:t> </a:t>
                      </a:r>
                      <a:r>
                        <a:rPr lang="en-US" sz="1400" b="0" dirty="0" err="1">
                          <a:solidFill>
                            <a:schemeClr val="tx1"/>
                          </a:solidFill>
                          <a:effectLst/>
                          <a:latin typeface="Arial Narrow" panose="020B0606020202030204" pitchFamily="34" charset="0"/>
                        </a:rPr>
                        <a:t>u.Ä</a:t>
                      </a:r>
                      <a:r>
                        <a:rPr lang="en-US" sz="1400" b="0" dirty="0">
                          <a:solidFill>
                            <a:schemeClr val="tx1"/>
                          </a:solidFill>
                          <a:effectLst/>
                          <a:latin typeface="Arial Narrow" panose="020B0606020202030204" pitchFamily="34" charset="0"/>
                        </a:rPr>
                        <a:t>. </a:t>
                      </a:r>
                      <a:r>
                        <a:rPr lang="en-US" sz="1400" b="0" dirty="0" err="1">
                          <a:solidFill>
                            <a:schemeClr val="tx1"/>
                          </a:solidFill>
                          <a:effectLst/>
                          <a:latin typeface="Arial Narrow" panose="020B0606020202030204" pitchFamily="34" charset="0"/>
                        </a:rPr>
                        <a:t>sowie</a:t>
                      </a:r>
                      <a:r>
                        <a:rPr lang="en-US" sz="1400" b="0" dirty="0">
                          <a:solidFill>
                            <a:schemeClr val="tx1"/>
                          </a:solidFill>
                          <a:effectLst/>
                          <a:latin typeface="Arial Narrow" panose="020B0606020202030204" pitchFamily="34" charset="0"/>
                        </a:rPr>
                        <a:t> </a:t>
                      </a:r>
                      <a:r>
                        <a:rPr lang="en-US" sz="1400" b="0" dirty="0" err="1">
                          <a:solidFill>
                            <a:schemeClr val="tx1"/>
                          </a:solidFill>
                          <a:effectLst/>
                          <a:latin typeface="Arial Narrow" panose="020B0606020202030204" pitchFamily="34" charset="0"/>
                        </a:rPr>
                        <a:t>Ansätze</a:t>
                      </a:r>
                      <a:r>
                        <a:rPr lang="en-US" sz="1400" b="0" dirty="0">
                          <a:solidFill>
                            <a:schemeClr val="tx1"/>
                          </a:solidFill>
                          <a:effectLst/>
                          <a:latin typeface="Arial Narrow" panose="020B0606020202030204" pitchFamily="34" charset="0"/>
                        </a:rPr>
                        <a:t>, </a:t>
                      </a:r>
                      <a:r>
                        <a:rPr lang="en-US" sz="1400" b="0" dirty="0" err="1">
                          <a:solidFill>
                            <a:schemeClr val="tx1"/>
                          </a:solidFill>
                          <a:effectLst/>
                          <a:latin typeface="Arial Narrow" panose="020B0606020202030204" pitchFamily="34" charset="0"/>
                        </a:rPr>
                        <a:t>diesen</a:t>
                      </a:r>
                      <a:r>
                        <a:rPr lang="en-US" sz="1400" b="0" dirty="0">
                          <a:solidFill>
                            <a:schemeClr val="tx1"/>
                          </a:solidFill>
                          <a:effectLst/>
                          <a:latin typeface="Arial Narrow" panose="020B0606020202030204" pitchFamily="34" charset="0"/>
                        </a:rPr>
                        <a:t> die </a:t>
                      </a:r>
                      <a:r>
                        <a:rPr lang="en-US" sz="1400" b="0" dirty="0" err="1">
                          <a:solidFill>
                            <a:schemeClr val="tx1"/>
                          </a:solidFill>
                          <a:effectLst/>
                          <a:latin typeface="Arial Narrow" panose="020B0606020202030204" pitchFamily="34" charset="0"/>
                        </a:rPr>
                        <a:t>Erledigung</a:t>
                      </a:r>
                      <a:r>
                        <a:rPr lang="en-US" sz="1400" b="0" dirty="0">
                          <a:solidFill>
                            <a:schemeClr val="tx1"/>
                          </a:solidFill>
                          <a:effectLst/>
                          <a:latin typeface="Arial Narrow" panose="020B0606020202030204" pitchFamily="34" charset="0"/>
                        </a:rPr>
                        <a:t> </a:t>
                      </a:r>
                      <a:r>
                        <a:rPr lang="en-US" sz="1400" b="0" dirty="0" err="1">
                          <a:solidFill>
                            <a:schemeClr val="tx1"/>
                          </a:solidFill>
                          <a:effectLst/>
                          <a:latin typeface="Arial Narrow" panose="020B0606020202030204" pitchFamily="34" charset="0"/>
                        </a:rPr>
                        <a:t>derartiger</a:t>
                      </a:r>
                      <a:r>
                        <a:rPr lang="en-US" sz="1400" b="0" dirty="0">
                          <a:solidFill>
                            <a:schemeClr val="tx1"/>
                          </a:solidFill>
                          <a:effectLst/>
                          <a:latin typeface="Arial Narrow" panose="020B0606020202030204" pitchFamily="34" charset="0"/>
                        </a:rPr>
                        <a:t> </a:t>
                      </a:r>
                      <a:r>
                        <a:rPr lang="en-US" sz="1400" b="0" dirty="0" err="1">
                          <a:solidFill>
                            <a:schemeClr val="tx1"/>
                          </a:solidFill>
                          <a:effectLst/>
                          <a:latin typeface="Arial Narrow" panose="020B0606020202030204" pitchFamily="34" charset="0"/>
                        </a:rPr>
                        <a:t>Aufgaben</a:t>
                      </a:r>
                      <a:r>
                        <a:rPr lang="en-US" sz="1400" b="0" dirty="0">
                          <a:solidFill>
                            <a:schemeClr val="tx1"/>
                          </a:solidFill>
                          <a:effectLst/>
                          <a:latin typeface="Arial Narrow" panose="020B0606020202030204" pitchFamily="34" charset="0"/>
                        </a:rPr>
                        <a:t> </a:t>
                      </a:r>
                      <a:r>
                        <a:rPr lang="en-US" sz="1400" b="0" dirty="0" err="1">
                          <a:solidFill>
                            <a:schemeClr val="tx1"/>
                          </a:solidFill>
                          <a:effectLst/>
                          <a:latin typeface="Arial Narrow" panose="020B0606020202030204" pitchFamily="34" charset="0"/>
                        </a:rPr>
                        <a:t>zu</a:t>
                      </a:r>
                      <a:r>
                        <a:rPr lang="en-US" sz="1400" b="0" dirty="0">
                          <a:solidFill>
                            <a:schemeClr val="tx1"/>
                          </a:solidFill>
                          <a:effectLst/>
                          <a:latin typeface="Arial Narrow" panose="020B0606020202030204" pitchFamily="34" charset="0"/>
                        </a:rPr>
                        <a:t> </a:t>
                      </a:r>
                      <a:r>
                        <a:rPr lang="en-US" sz="1400" b="0" dirty="0" err="1">
                          <a:solidFill>
                            <a:schemeClr val="tx1"/>
                          </a:solidFill>
                          <a:effectLst/>
                          <a:latin typeface="Arial Narrow" panose="020B0606020202030204" pitchFamily="34" charset="0"/>
                        </a:rPr>
                        <a:t>erleichtern</a:t>
                      </a:r>
                      <a:endParaRPr lang="en-US" sz="1400" b="0" dirty="0">
                        <a:solidFill>
                          <a:schemeClr val="tx1"/>
                        </a:solidFill>
                        <a:effectLst/>
                        <a:latin typeface="Arial Narrow" panose="020B0606020202030204" pitchFamily="34" charset="0"/>
                      </a:endParaRPr>
                    </a:p>
                    <a:p>
                      <a:pPr marL="174625" lvl="0" indent="-174625" algn="just">
                        <a:lnSpc>
                          <a:spcPct val="115000"/>
                        </a:lnSpc>
                        <a:spcAft>
                          <a:spcPts val="0"/>
                        </a:spcAft>
                        <a:buFont typeface="Symbol" panose="05050102010706020507" pitchFamily="18" charset="2"/>
                        <a:buChar char=""/>
                      </a:pPr>
                      <a:r>
                        <a:rPr lang="en-US" sz="1400" b="0" i="1" dirty="0">
                          <a:solidFill>
                            <a:schemeClr val="tx1"/>
                          </a:solidFill>
                          <a:effectLst/>
                          <a:latin typeface="Arial Narrow" panose="020B0606020202030204" pitchFamily="34" charset="0"/>
                        </a:rPr>
                        <a:t>Think &amp; Reflect</a:t>
                      </a:r>
                      <a:endParaRPr lang="pt-PT" sz="1400" b="0" i="1" dirty="0">
                        <a:solidFill>
                          <a:schemeClr val="tx1"/>
                        </a:solidFill>
                        <a:effectLst/>
                        <a:latin typeface="Arial Narrow" panose="020B0606020202030204" pitchFamily="34" charset="0"/>
                      </a:endParaRPr>
                    </a:p>
                    <a:p>
                      <a:pPr algn="ctr">
                        <a:lnSpc>
                          <a:spcPct val="115000"/>
                        </a:lnSpc>
                        <a:spcAft>
                          <a:spcPts val="0"/>
                        </a:spcAft>
                      </a:pPr>
                      <a:r>
                        <a:rPr lang="en-US" sz="1400" dirty="0">
                          <a:effectLst/>
                          <a:latin typeface="Arial Narrow" panose="020B0606020202030204" pitchFamily="34" charset="0"/>
                        </a:rPr>
                        <a:t> </a:t>
                      </a:r>
                      <a:endParaRPr lang="pt-PT" sz="1400" dirty="0">
                        <a:effectLst/>
                        <a:latin typeface="Arial Narrow" panose="020B0606020202030204" pitchFamily="34" charset="0"/>
                        <a:ea typeface="Calibri" panose="020F0502020204030204" pitchFamily="34" charset="0"/>
                        <a:cs typeface="Vrinda"/>
                      </a:endParaRPr>
                    </a:p>
                  </a:txBody>
                  <a:tcPr marL="51435" marR="51435" marT="0" marB="0">
                    <a:solidFill>
                      <a:srgbClr val="DEEBF8"/>
                    </a:solidFill>
                  </a:tcPr>
                </a:tc>
                <a:tc>
                  <a:txBody>
                    <a:bodyPr/>
                    <a:lstStyle/>
                    <a:p>
                      <a:pPr algn="ctr">
                        <a:lnSpc>
                          <a:spcPct val="115000"/>
                        </a:lnSpc>
                        <a:spcAft>
                          <a:spcPts val="0"/>
                        </a:spcAft>
                      </a:pPr>
                      <a:r>
                        <a:rPr lang="de-DE" sz="1400" b="1" dirty="0">
                          <a:solidFill>
                            <a:schemeClr val="tx1"/>
                          </a:solidFill>
                          <a:effectLst/>
                          <a:latin typeface="Arial Narrow" panose="020B0606020202030204" pitchFamily="34" charset="0"/>
                        </a:rPr>
                        <a:t>Abschluss </a:t>
                      </a:r>
                      <a:r>
                        <a:rPr lang="en-US" sz="1400" b="1" dirty="0">
                          <a:solidFill>
                            <a:schemeClr val="tx1"/>
                          </a:solidFill>
                          <a:effectLst/>
                          <a:latin typeface="Arial Narrow" panose="020B0606020202030204" pitchFamily="34" charset="0"/>
                        </a:rPr>
                        <a:t>11:30 – 12:00</a:t>
                      </a:r>
                      <a:endParaRPr lang="pt-PT" sz="1400" b="1" dirty="0">
                        <a:solidFill>
                          <a:schemeClr val="tx1"/>
                        </a:solidFill>
                        <a:effectLst/>
                        <a:latin typeface="Arial Narrow" panose="020B0606020202030204" pitchFamily="34" charset="0"/>
                      </a:endParaRPr>
                    </a:p>
                    <a:p>
                      <a:pPr marL="174625" lvl="0" indent="-174625">
                        <a:lnSpc>
                          <a:spcPct val="115000"/>
                        </a:lnSpc>
                        <a:spcAft>
                          <a:spcPts val="0"/>
                        </a:spcAft>
                        <a:buFont typeface="Symbol" panose="05050102010706020507" pitchFamily="18" charset="2"/>
                        <a:buChar char=""/>
                      </a:pPr>
                      <a:r>
                        <a:rPr lang="en-US" sz="1400" dirty="0" err="1">
                          <a:solidFill>
                            <a:schemeClr val="tx1"/>
                          </a:solidFill>
                          <a:effectLst/>
                          <a:latin typeface="Arial Narrow" panose="020B0606020202030204" pitchFamily="34" charset="0"/>
                        </a:rPr>
                        <a:t>Zusammenfassung</a:t>
                      </a:r>
                      <a:r>
                        <a:rPr lang="en-US" sz="1400" dirty="0">
                          <a:solidFill>
                            <a:schemeClr val="tx1"/>
                          </a:solidFill>
                          <a:effectLst/>
                          <a:latin typeface="Arial Narrow" panose="020B0606020202030204" pitchFamily="34" charset="0"/>
                        </a:rPr>
                        <a:t> – </a:t>
                      </a:r>
                      <a:r>
                        <a:rPr lang="en-US" sz="1400" dirty="0" err="1">
                          <a:solidFill>
                            <a:schemeClr val="tx1"/>
                          </a:solidFill>
                          <a:effectLst/>
                          <a:latin typeface="Arial Narrow" panose="020B0606020202030204" pitchFamily="34" charset="0"/>
                        </a:rPr>
                        <a:t>Noch</a:t>
                      </a:r>
                      <a:r>
                        <a:rPr lang="en-US" sz="1400" dirty="0">
                          <a:solidFill>
                            <a:schemeClr val="tx1"/>
                          </a:solidFill>
                          <a:effectLst/>
                          <a:latin typeface="Arial Narrow" panose="020B0606020202030204" pitchFamily="34" charset="0"/>
                        </a:rPr>
                        <a:t> </a:t>
                      </a:r>
                      <a:r>
                        <a:rPr lang="en-US" sz="1400" dirty="0" err="1">
                          <a:solidFill>
                            <a:schemeClr val="tx1"/>
                          </a:solidFill>
                          <a:effectLst/>
                          <a:latin typeface="Arial Narrow" panose="020B0606020202030204" pitchFamily="34" charset="0"/>
                        </a:rPr>
                        <a:t>etwas</a:t>
                      </a:r>
                      <a:r>
                        <a:rPr lang="en-US" sz="1400" dirty="0">
                          <a:solidFill>
                            <a:schemeClr val="tx1"/>
                          </a:solidFill>
                          <a:effectLst/>
                          <a:latin typeface="Arial Narrow" panose="020B0606020202030204" pitchFamily="34" charset="0"/>
                        </a:rPr>
                        <a:t> </a:t>
                      </a:r>
                    </a:p>
                    <a:p>
                      <a:pPr marL="174625" lvl="0" indent="-174625">
                        <a:lnSpc>
                          <a:spcPct val="115000"/>
                        </a:lnSpc>
                        <a:spcAft>
                          <a:spcPts val="0"/>
                        </a:spcAft>
                        <a:buFont typeface="Symbol" panose="05050102010706020507" pitchFamily="18" charset="2"/>
                        <a:buChar char=""/>
                      </a:pPr>
                      <a:r>
                        <a:rPr lang="en-US" sz="1400" dirty="0" err="1">
                          <a:solidFill>
                            <a:schemeClr val="tx1"/>
                          </a:solidFill>
                          <a:effectLst/>
                          <a:latin typeface="Arial Narrow" panose="020B0606020202030204" pitchFamily="34" charset="0"/>
                        </a:rPr>
                        <a:t>Diskussion</a:t>
                      </a:r>
                      <a:r>
                        <a:rPr lang="en-US" sz="1400" dirty="0">
                          <a:solidFill>
                            <a:schemeClr val="tx1"/>
                          </a:solidFill>
                          <a:effectLst/>
                          <a:latin typeface="Arial Narrow" panose="020B0606020202030204" pitchFamily="34" charset="0"/>
                        </a:rPr>
                        <a:t> und </a:t>
                      </a:r>
                      <a:r>
                        <a:rPr lang="en-US" sz="1400" dirty="0" err="1">
                          <a:solidFill>
                            <a:schemeClr val="tx1"/>
                          </a:solidFill>
                          <a:effectLst/>
                          <a:latin typeface="Arial Narrow" panose="020B0606020202030204" pitchFamily="34" charset="0"/>
                        </a:rPr>
                        <a:t>Zusammenfassung</a:t>
                      </a:r>
                      <a:r>
                        <a:rPr lang="en-US" sz="1400" dirty="0">
                          <a:solidFill>
                            <a:schemeClr val="tx1"/>
                          </a:solidFill>
                          <a:effectLst/>
                          <a:latin typeface="Arial Narrow" panose="020B0606020202030204" pitchFamily="34" charset="0"/>
                        </a:rPr>
                        <a:t> 2</a:t>
                      </a:r>
                    </a:p>
                    <a:p>
                      <a:pPr marL="174625" marR="0" lvl="0" indent="-174625" algn="l" defTabSz="685800" rtl="0" eaLnBrk="1" fontAlgn="auto" latinLnBrk="0" hangingPunct="1">
                        <a:lnSpc>
                          <a:spcPct val="115000"/>
                        </a:lnSpc>
                        <a:spcBef>
                          <a:spcPts val="0"/>
                        </a:spcBef>
                        <a:spcAft>
                          <a:spcPts val="0"/>
                        </a:spcAft>
                        <a:buClrTx/>
                        <a:buSzTx/>
                        <a:buFont typeface="Symbol" panose="05050102010706020507" pitchFamily="18" charset="2"/>
                        <a:buChar char=""/>
                        <a:tabLst/>
                        <a:defRPr/>
                      </a:pPr>
                      <a:r>
                        <a:rPr lang="en-US" sz="1400" dirty="0" err="1">
                          <a:solidFill>
                            <a:schemeClr val="tx1"/>
                          </a:solidFill>
                          <a:effectLst/>
                          <a:latin typeface="Arial Narrow" panose="020B0606020202030204" pitchFamily="34" charset="0"/>
                        </a:rPr>
                        <a:t>Diskussion</a:t>
                      </a:r>
                      <a:r>
                        <a:rPr lang="en-US" sz="1400" dirty="0">
                          <a:solidFill>
                            <a:schemeClr val="tx1"/>
                          </a:solidFill>
                          <a:effectLst/>
                          <a:latin typeface="Arial Narrow" panose="020B0606020202030204" pitchFamily="34" charset="0"/>
                        </a:rPr>
                        <a:t> und </a:t>
                      </a:r>
                      <a:r>
                        <a:rPr lang="en-US" sz="1400" dirty="0" err="1">
                          <a:solidFill>
                            <a:schemeClr val="tx1"/>
                          </a:solidFill>
                          <a:effectLst/>
                          <a:latin typeface="Arial Narrow" panose="020B0606020202030204" pitchFamily="34" charset="0"/>
                        </a:rPr>
                        <a:t>Zusammenfassung</a:t>
                      </a:r>
                      <a:r>
                        <a:rPr lang="en-US" sz="1400" dirty="0">
                          <a:solidFill>
                            <a:schemeClr val="tx1"/>
                          </a:solidFill>
                          <a:effectLst/>
                          <a:latin typeface="Arial Narrow" panose="020B0606020202030204" pitchFamily="34" charset="0"/>
                        </a:rPr>
                        <a:t> 3</a:t>
                      </a:r>
                    </a:p>
                    <a:p>
                      <a:pPr marL="174625" lvl="0" indent="-174625">
                        <a:lnSpc>
                          <a:spcPct val="115000"/>
                        </a:lnSpc>
                        <a:spcAft>
                          <a:spcPts val="0"/>
                        </a:spcAft>
                        <a:buFont typeface="Symbol" panose="05050102010706020507" pitchFamily="18" charset="2"/>
                        <a:buChar char=""/>
                      </a:pPr>
                      <a:r>
                        <a:rPr lang="en-US" sz="1400" dirty="0" err="1">
                          <a:solidFill>
                            <a:schemeClr val="tx1"/>
                          </a:solidFill>
                          <a:effectLst/>
                          <a:latin typeface="Arial Narrow" panose="020B0606020202030204" pitchFamily="34" charset="0"/>
                        </a:rPr>
                        <a:t>Quellen</a:t>
                      </a:r>
                      <a:r>
                        <a:rPr lang="en-US" sz="1400" dirty="0">
                          <a:solidFill>
                            <a:schemeClr val="tx1"/>
                          </a:solidFill>
                          <a:effectLst/>
                          <a:latin typeface="Arial Narrow" panose="020B0606020202030204" pitchFamily="34" charset="0"/>
                        </a:rPr>
                        <a:t> &amp; </a:t>
                      </a:r>
                      <a:r>
                        <a:rPr lang="en-US" sz="1400" dirty="0" err="1">
                          <a:solidFill>
                            <a:schemeClr val="tx1"/>
                          </a:solidFill>
                          <a:effectLst/>
                          <a:latin typeface="Arial Narrow" panose="020B0606020202030204" pitchFamily="34" charset="0"/>
                        </a:rPr>
                        <a:t>weiterführende</a:t>
                      </a:r>
                      <a:r>
                        <a:rPr lang="en-US" sz="1400" dirty="0">
                          <a:solidFill>
                            <a:schemeClr val="tx1"/>
                          </a:solidFill>
                          <a:effectLst/>
                          <a:latin typeface="Arial Narrow" panose="020B0606020202030204" pitchFamily="34" charset="0"/>
                        </a:rPr>
                        <a:t> </a:t>
                      </a:r>
                      <a:r>
                        <a:rPr lang="en-US" sz="1400" dirty="0" err="1">
                          <a:solidFill>
                            <a:schemeClr val="tx1"/>
                          </a:solidFill>
                          <a:effectLst/>
                          <a:latin typeface="Arial Narrow" panose="020B0606020202030204" pitchFamily="34" charset="0"/>
                        </a:rPr>
                        <a:t>Hinweise</a:t>
                      </a:r>
                      <a:endParaRPr lang="en-US" sz="1400" dirty="0">
                        <a:solidFill>
                          <a:schemeClr val="tx1"/>
                        </a:solidFill>
                        <a:effectLst/>
                        <a:latin typeface="Arial Narrow" panose="020B0606020202030204" pitchFamily="34" charset="0"/>
                      </a:endParaRPr>
                    </a:p>
                    <a:p>
                      <a:pPr marL="174625" lvl="0" indent="-174625">
                        <a:lnSpc>
                          <a:spcPct val="115000"/>
                        </a:lnSpc>
                        <a:spcAft>
                          <a:spcPts val="0"/>
                        </a:spcAft>
                        <a:buFont typeface="Symbol" panose="05050102010706020507" pitchFamily="18" charset="2"/>
                        <a:buChar char=""/>
                      </a:pPr>
                      <a:r>
                        <a:rPr lang="en-US" sz="1400" dirty="0" err="1">
                          <a:solidFill>
                            <a:schemeClr val="tx1"/>
                          </a:solidFill>
                          <a:effectLst/>
                          <a:latin typeface="Arial Narrow" panose="020B0606020202030204" pitchFamily="34" charset="0"/>
                        </a:rPr>
                        <a:t>Fragen</a:t>
                      </a:r>
                      <a:r>
                        <a:rPr lang="en-US" sz="1400" dirty="0">
                          <a:solidFill>
                            <a:schemeClr val="tx1"/>
                          </a:solidFill>
                          <a:effectLst/>
                          <a:latin typeface="Arial Narrow" panose="020B0606020202030204" pitchFamily="34" charset="0"/>
                        </a:rPr>
                        <a:t>? </a:t>
                      </a:r>
                      <a:r>
                        <a:rPr lang="en-US" sz="1400" dirty="0" err="1">
                          <a:solidFill>
                            <a:schemeClr val="tx1"/>
                          </a:solidFill>
                          <a:effectLst/>
                          <a:latin typeface="Arial Narrow" panose="020B0606020202030204" pitchFamily="34" charset="0"/>
                        </a:rPr>
                        <a:t>Verabschiedung</a:t>
                      </a:r>
                      <a:r>
                        <a:rPr lang="en-US" sz="1400" dirty="0">
                          <a:solidFill>
                            <a:schemeClr val="tx1"/>
                          </a:solidFill>
                          <a:effectLst/>
                          <a:latin typeface="Arial Narrow" panose="020B0606020202030204" pitchFamily="34" charset="0"/>
                        </a:rPr>
                        <a:t> &amp; Dank </a:t>
                      </a:r>
                      <a:r>
                        <a:rPr lang="en-US" sz="1400" baseline="0" dirty="0">
                          <a:solidFill>
                            <a:schemeClr val="tx1"/>
                          </a:solidFill>
                          <a:effectLst/>
                          <a:latin typeface="Arial Narrow" panose="020B0606020202030204" pitchFamily="34" charset="0"/>
                        </a:rPr>
                        <a:t> </a:t>
                      </a:r>
                      <a:r>
                        <a:rPr lang="en-US" sz="1400" baseline="0" dirty="0">
                          <a:solidFill>
                            <a:schemeClr val="tx1"/>
                          </a:solidFill>
                          <a:effectLst/>
                          <a:latin typeface="Arial Narrow" panose="020B0606020202030204" pitchFamily="34" charset="0"/>
                          <a:sym typeface="Wingdings" panose="05000000000000000000" pitchFamily="2" charset="2"/>
                        </a:rPr>
                        <a:t></a:t>
                      </a:r>
                      <a:endParaRPr lang="en-US" sz="1400" dirty="0">
                        <a:solidFill>
                          <a:schemeClr val="tx1"/>
                        </a:solidFill>
                        <a:effectLst/>
                        <a:latin typeface="Arial Narrow" panose="020B0606020202030204" pitchFamily="34" charset="0"/>
                      </a:endParaRPr>
                    </a:p>
                  </a:txBody>
                  <a:tcPr marL="51435" marR="51435" marT="0" marB="0">
                    <a:solidFill>
                      <a:srgbClr val="F9DAD9"/>
                    </a:solidFill>
                  </a:tcPr>
                </a:tc>
                <a:extLst>
                  <a:ext uri="{0D108BD9-81ED-4DB2-BD59-A6C34878D82A}">
                    <a16:rowId xmlns:a16="http://schemas.microsoft.com/office/drawing/2014/main" val="460419655"/>
                  </a:ext>
                </a:extLst>
              </a:tr>
            </a:tbl>
          </a:graphicData>
        </a:graphic>
      </p:graphicFrame>
    </p:spTree>
    <p:extLst>
      <p:ext uri="{BB962C8B-B14F-4D97-AF65-F5344CB8AC3E}">
        <p14:creationId xmlns:p14="http://schemas.microsoft.com/office/powerpoint/2010/main" val="46662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8</a:t>
            </a:fld>
            <a:endParaRPr lang="de-AT" dirty="0"/>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8157755" cy="1009651"/>
          </a:xfrm>
          <a:prstGeom prst="rect">
            <a:avLst/>
          </a:prstGeom>
          <a:solidFill>
            <a:srgbClr val="FFF2CC"/>
          </a:solidFill>
          <a:ln>
            <a:noFill/>
          </a:ln>
        </p:spPr>
        <p:txBody>
          <a:bodyPr spcFirstLastPara="1" wrap="square" lIns="121900" tIns="60933" rIns="121900" bIns="60933" anchor="ctr" anchorCtr="0">
            <a:noAutofit/>
          </a:bodyPr>
          <a:lstStyle/>
          <a:p>
            <a:pPr defTabSz="685800"/>
            <a:r>
              <a:rPr lang="en-GB" sz="4000" b="1" dirty="0" err="1">
                <a:solidFill>
                  <a:prstClr val="black"/>
                </a:solidFill>
                <a:latin typeface="Arial Narrow" panose="020B0606020202030204" pitchFamily="34" charset="0"/>
              </a:rPr>
              <a:t>Aktivität</a:t>
            </a:r>
            <a:r>
              <a:rPr lang="en-GB" sz="4000" b="1" dirty="0">
                <a:solidFill>
                  <a:prstClr val="black"/>
                </a:solidFill>
                <a:latin typeface="Arial Narrow" panose="020B0606020202030204" pitchFamily="34" charset="0"/>
              </a:rPr>
              <a:t>: </a:t>
            </a:r>
            <a:r>
              <a:rPr lang="en-GB" sz="4000" b="1" dirty="0" err="1">
                <a:solidFill>
                  <a:prstClr val="black"/>
                </a:solidFill>
                <a:latin typeface="Arial Narrow" panose="020B0606020202030204" pitchFamily="34" charset="0"/>
              </a:rPr>
              <a:t>Einführung</a:t>
            </a:r>
            <a:r>
              <a:rPr lang="en-GB" sz="4000" b="1" dirty="0">
                <a:solidFill>
                  <a:prstClr val="black"/>
                </a:solidFill>
                <a:latin typeface="Arial Narrow" panose="020B0606020202030204" pitchFamily="34" charset="0"/>
              </a:rPr>
              <a:t> in die </a:t>
            </a:r>
            <a:r>
              <a:rPr lang="en-GB" sz="4000" b="1" dirty="0" err="1">
                <a:solidFill>
                  <a:prstClr val="black"/>
                </a:solidFill>
                <a:latin typeface="Arial Narrow" panose="020B0606020202030204" pitchFamily="34" charset="0"/>
              </a:rPr>
              <a:t>Thematik</a:t>
            </a:r>
            <a:endParaRPr lang="en-GB" sz="4000" b="1" dirty="0">
              <a:solidFill>
                <a:prstClr val="black"/>
              </a:solidFill>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marL="342900" indent="-342900" fontAlgn="base">
              <a:buFont typeface="Arial" panose="020B0604020202020204" pitchFamily="34" charset="0"/>
              <a:buChar char="•"/>
            </a:pPr>
            <a:r>
              <a:rPr lang="en-US" sz="2800" dirty="0">
                <a:solidFill>
                  <a:srgbClr val="241E4E"/>
                </a:solidFill>
                <a:latin typeface="Arial Narrow" panose="020B0606020202030204" pitchFamily="34" charset="0"/>
              </a:rPr>
              <a:t>Wissen Sie </a:t>
            </a:r>
            <a:r>
              <a:rPr lang="en-US" sz="2800" dirty="0" err="1">
                <a:solidFill>
                  <a:srgbClr val="241E4E"/>
                </a:solidFill>
                <a:latin typeface="Arial Narrow" panose="020B0606020202030204" pitchFamily="34" charset="0"/>
              </a:rPr>
              <a:t>noch</a:t>
            </a:r>
            <a:r>
              <a:rPr lang="en-US" sz="2800" dirty="0">
                <a:solidFill>
                  <a:srgbClr val="241E4E"/>
                </a:solidFill>
                <a:latin typeface="Arial Narrow" panose="020B0606020202030204" pitchFamily="34" charset="0"/>
              </a:rPr>
              <a:t>, </a:t>
            </a:r>
            <a:r>
              <a:rPr lang="en-US" sz="2800" dirty="0" err="1">
                <a:solidFill>
                  <a:srgbClr val="241E4E"/>
                </a:solidFill>
                <a:latin typeface="Arial Narrow" panose="020B0606020202030204" pitchFamily="34" charset="0"/>
              </a:rPr>
              <a:t>wodurch</a:t>
            </a:r>
            <a:r>
              <a:rPr lang="en-US" sz="2800" dirty="0">
                <a:solidFill>
                  <a:srgbClr val="241E4E"/>
                </a:solidFill>
                <a:latin typeface="Arial Narrow" panose="020B0606020202030204" pitchFamily="34" charset="0"/>
              </a:rPr>
              <a:t> </a:t>
            </a:r>
            <a:r>
              <a:rPr lang="en-US" sz="2800" dirty="0" err="1">
                <a:solidFill>
                  <a:srgbClr val="241E4E"/>
                </a:solidFill>
                <a:latin typeface="Arial Narrow" panose="020B0606020202030204" pitchFamily="34" charset="0"/>
              </a:rPr>
              <a:t>sich</a:t>
            </a:r>
            <a:r>
              <a:rPr lang="en-US" sz="2800" dirty="0">
                <a:solidFill>
                  <a:srgbClr val="241E4E"/>
                </a:solidFill>
                <a:latin typeface="Arial Narrow" panose="020B0606020202030204" pitchFamily="34" charset="0"/>
              </a:rPr>
              <a:t> die </a:t>
            </a:r>
            <a:r>
              <a:rPr lang="en-US" sz="2800" dirty="0" err="1">
                <a:solidFill>
                  <a:srgbClr val="241E4E"/>
                </a:solidFill>
                <a:latin typeface="Arial Narrow" panose="020B0606020202030204" pitchFamily="34" charset="0"/>
              </a:rPr>
              <a:t>Autismus</a:t>
            </a:r>
            <a:r>
              <a:rPr lang="en-US" sz="2800" dirty="0">
                <a:solidFill>
                  <a:srgbClr val="241E4E"/>
                </a:solidFill>
                <a:latin typeface="Arial Narrow" panose="020B0606020202030204" pitchFamily="34" charset="0"/>
              </a:rPr>
              <a:t>-Spektrum-</a:t>
            </a:r>
            <a:r>
              <a:rPr lang="en-US" sz="2800" dirty="0" err="1">
                <a:solidFill>
                  <a:srgbClr val="241E4E"/>
                </a:solidFill>
                <a:latin typeface="Arial Narrow" panose="020B0606020202030204" pitchFamily="34" charset="0"/>
              </a:rPr>
              <a:t>Störung</a:t>
            </a:r>
            <a:r>
              <a:rPr lang="en-US" sz="2800" dirty="0">
                <a:solidFill>
                  <a:srgbClr val="241E4E"/>
                </a:solidFill>
                <a:latin typeface="Arial Narrow" panose="020B0606020202030204" pitchFamily="34" charset="0"/>
              </a:rPr>
              <a:t> </a:t>
            </a:r>
            <a:r>
              <a:rPr lang="en-US" sz="2800" dirty="0" err="1">
                <a:solidFill>
                  <a:srgbClr val="241E4E"/>
                </a:solidFill>
                <a:latin typeface="Arial Narrow" panose="020B0606020202030204" pitchFamily="34" charset="0"/>
              </a:rPr>
              <a:t>auszeichnet</a:t>
            </a:r>
            <a:r>
              <a:rPr lang="en-US" sz="2800" dirty="0">
                <a:solidFill>
                  <a:srgbClr val="241E4E"/>
                </a:solidFill>
                <a:latin typeface="Arial Narrow" panose="020B0606020202030204" pitchFamily="34" charset="0"/>
              </a:rPr>
              <a:t>?</a:t>
            </a:r>
          </a:p>
          <a:p>
            <a:pPr marL="342900" indent="-342900" fontAlgn="base">
              <a:buFont typeface="Arial" panose="020B0604020202020204" pitchFamily="34" charset="0"/>
              <a:buChar char="•"/>
            </a:pPr>
            <a:r>
              <a:rPr lang="en-US" sz="2800" dirty="0" err="1">
                <a:solidFill>
                  <a:srgbClr val="241E4E"/>
                </a:solidFill>
                <a:latin typeface="Arial Narrow" panose="020B0606020202030204" pitchFamily="34" charset="0"/>
              </a:rPr>
              <a:t>Haben</a:t>
            </a:r>
            <a:r>
              <a:rPr lang="en-US" sz="2800" dirty="0">
                <a:solidFill>
                  <a:srgbClr val="241E4E"/>
                </a:solidFill>
                <a:latin typeface="Arial Narrow" panose="020B0606020202030204" pitchFamily="34" charset="0"/>
              </a:rPr>
              <a:t> Sie </a:t>
            </a:r>
            <a:r>
              <a:rPr lang="en-US" sz="2800" dirty="0" err="1">
                <a:solidFill>
                  <a:srgbClr val="241E4E"/>
                </a:solidFill>
                <a:latin typeface="Arial Narrow" panose="020B0606020202030204" pitchFamily="34" charset="0"/>
              </a:rPr>
              <a:t>jemals</a:t>
            </a:r>
            <a:r>
              <a:rPr lang="en-US" sz="2800" dirty="0">
                <a:solidFill>
                  <a:srgbClr val="241E4E"/>
                </a:solidFill>
                <a:latin typeface="Arial Narrow" panose="020B0606020202030204" pitchFamily="34" charset="0"/>
              </a:rPr>
              <a:t> </a:t>
            </a:r>
            <a:r>
              <a:rPr lang="en-US" sz="2800" dirty="0" err="1">
                <a:solidFill>
                  <a:srgbClr val="241E4E"/>
                </a:solidFill>
                <a:latin typeface="Arial Narrow" panose="020B0606020202030204" pitchFamily="34" charset="0"/>
              </a:rPr>
              <a:t>mit</a:t>
            </a:r>
            <a:r>
              <a:rPr lang="en-US" sz="2800" dirty="0">
                <a:solidFill>
                  <a:srgbClr val="241E4E"/>
                </a:solidFill>
                <a:latin typeface="Arial Narrow" panose="020B0606020202030204" pitchFamily="34" charset="0"/>
              </a:rPr>
              <a:t> </a:t>
            </a:r>
            <a:r>
              <a:rPr lang="en-US" sz="2800" dirty="0" err="1">
                <a:solidFill>
                  <a:srgbClr val="241E4E"/>
                </a:solidFill>
                <a:latin typeface="Arial Narrow" panose="020B0606020202030204" pitchFamily="34" charset="0"/>
              </a:rPr>
              <a:t>einem</a:t>
            </a:r>
            <a:r>
              <a:rPr lang="en-US" sz="2800" dirty="0">
                <a:solidFill>
                  <a:srgbClr val="241E4E"/>
                </a:solidFill>
                <a:latin typeface="Arial Narrow" panose="020B0606020202030204" pitchFamily="34" charset="0"/>
              </a:rPr>
              <a:t> Menschen </a:t>
            </a:r>
            <a:r>
              <a:rPr lang="en-US" sz="2800" dirty="0" err="1">
                <a:solidFill>
                  <a:srgbClr val="241E4E"/>
                </a:solidFill>
                <a:latin typeface="Arial Narrow" panose="020B0606020202030204" pitchFamily="34" charset="0"/>
              </a:rPr>
              <a:t>mit</a:t>
            </a:r>
            <a:r>
              <a:rPr lang="en-US" sz="2800" dirty="0">
                <a:solidFill>
                  <a:srgbClr val="241E4E"/>
                </a:solidFill>
                <a:latin typeface="Arial Narrow" panose="020B0606020202030204" pitchFamily="34" charset="0"/>
              </a:rPr>
              <a:t> ASS </a:t>
            </a:r>
            <a:r>
              <a:rPr lang="en-US" sz="2800" dirty="0" err="1">
                <a:solidFill>
                  <a:srgbClr val="241E4E"/>
                </a:solidFill>
                <a:latin typeface="Arial Narrow" panose="020B0606020202030204" pitchFamily="34" charset="0"/>
              </a:rPr>
              <a:t>gearbeitet</a:t>
            </a:r>
            <a:r>
              <a:rPr lang="en-US" sz="2800" dirty="0">
                <a:solidFill>
                  <a:srgbClr val="241E4E"/>
                </a:solidFill>
                <a:latin typeface="Arial Narrow" panose="020B0606020202030204" pitchFamily="34" charset="0"/>
              </a:rPr>
              <a:t> </a:t>
            </a:r>
            <a:r>
              <a:rPr lang="en-US" sz="2800" dirty="0" err="1">
                <a:solidFill>
                  <a:srgbClr val="241E4E"/>
                </a:solidFill>
                <a:latin typeface="Arial Narrow" panose="020B0606020202030204" pitchFamily="34" charset="0"/>
              </a:rPr>
              <a:t>oder</a:t>
            </a:r>
            <a:r>
              <a:rPr lang="en-US" sz="2800" dirty="0">
                <a:solidFill>
                  <a:srgbClr val="241E4E"/>
                </a:solidFill>
                <a:latin typeface="Arial Narrow" panose="020B0606020202030204" pitchFamily="34" charset="0"/>
              </a:rPr>
              <a:t> in </a:t>
            </a:r>
            <a:r>
              <a:rPr lang="en-US" sz="2800" dirty="0" err="1">
                <a:solidFill>
                  <a:srgbClr val="241E4E"/>
                </a:solidFill>
                <a:latin typeface="Arial Narrow" panose="020B0606020202030204" pitchFamily="34" charset="0"/>
              </a:rPr>
              <a:t>Interaktion</a:t>
            </a:r>
            <a:r>
              <a:rPr lang="en-US" sz="2800" dirty="0">
                <a:solidFill>
                  <a:srgbClr val="241E4E"/>
                </a:solidFill>
                <a:latin typeface="Arial Narrow" panose="020B0606020202030204" pitchFamily="34" charset="0"/>
              </a:rPr>
              <a:t> </a:t>
            </a:r>
            <a:r>
              <a:rPr lang="en-US" sz="2800" dirty="0" err="1">
                <a:solidFill>
                  <a:srgbClr val="241E4E"/>
                </a:solidFill>
                <a:latin typeface="Arial Narrow" panose="020B0606020202030204" pitchFamily="34" charset="0"/>
              </a:rPr>
              <a:t>gestanden</a:t>
            </a:r>
            <a:r>
              <a:rPr lang="en-US" sz="2800" dirty="0">
                <a:solidFill>
                  <a:srgbClr val="241E4E"/>
                </a:solidFill>
                <a:latin typeface="Arial Narrow" panose="020B0606020202030204" pitchFamily="34" charset="0"/>
              </a:rPr>
              <a:t>?</a:t>
            </a:r>
          </a:p>
          <a:p>
            <a:pPr marL="342900" indent="-342900" fontAlgn="base">
              <a:buFont typeface="Arial" panose="020B0604020202020204" pitchFamily="34" charset="0"/>
              <a:buChar char="•"/>
            </a:pPr>
            <a:r>
              <a:rPr lang="en-US" sz="2800" dirty="0">
                <a:solidFill>
                  <a:srgbClr val="241E4E"/>
                </a:solidFill>
                <a:latin typeface="Arial Narrow" panose="020B0606020202030204" pitchFamily="34" charset="0"/>
              </a:rPr>
              <a:t>Was </a:t>
            </a:r>
            <a:r>
              <a:rPr lang="en-US" sz="2800" dirty="0" err="1">
                <a:solidFill>
                  <a:srgbClr val="241E4E"/>
                </a:solidFill>
                <a:latin typeface="Arial Narrow" panose="020B0606020202030204" pitchFamily="34" charset="0"/>
              </a:rPr>
              <a:t>sind</a:t>
            </a:r>
            <a:r>
              <a:rPr lang="en-US" sz="2800" dirty="0">
                <a:solidFill>
                  <a:srgbClr val="241E4E"/>
                </a:solidFill>
                <a:latin typeface="Arial Narrow" panose="020B0606020202030204" pitchFamily="34" charset="0"/>
              </a:rPr>
              <a:t> </a:t>
            </a:r>
            <a:r>
              <a:rPr lang="en-US" sz="2800" dirty="0" err="1">
                <a:solidFill>
                  <a:srgbClr val="241E4E"/>
                </a:solidFill>
                <a:latin typeface="Arial Narrow" panose="020B0606020202030204" pitchFamily="34" charset="0"/>
              </a:rPr>
              <a:t>Ihrer</a:t>
            </a:r>
            <a:r>
              <a:rPr lang="en-US" sz="2800" dirty="0">
                <a:solidFill>
                  <a:srgbClr val="241E4E"/>
                </a:solidFill>
                <a:latin typeface="Arial Narrow" panose="020B0606020202030204" pitchFamily="34" charset="0"/>
              </a:rPr>
              <a:t> </a:t>
            </a:r>
            <a:r>
              <a:rPr lang="en-US" sz="2800" dirty="0" err="1">
                <a:solidFill>
                  <a:srgbClr val="241E4E"/>
                </a:solidFill>
                <a:latin typeface="Arial Narrow" panose="020B0606020202030204" pitchFamily="34" charset="0"/>
              </a:rPr>
              <a:t>Ansicht</a:t>
            </a:r>
            <a:r>
              <a:rPr lang="en-US" sz="2800" dirty="0">
                <a:solidFill>
                  <a:srgbClr val="241E4E"/>
                </a:solidFill>
                <a:latin typeface="Arial Narrow" panose="020B0606020202030204" pitchFamily="34" charset="0"/>
              </a:rPr>
              <a:t> die </a:t>
            </a:r>
            <a:r>
              <a:rPr lang="en-US" sz="2800" dirty="0" err="1">
                <a:solidFill>
                  <a:srgbClr val="241E4E"/>
                </a:solidFill>
                <a:latin typeface="Arial Narrow" panose="020B0606020202030204" pitchFamily="34" charset="0"/>
              </a:rPr>
              <a:t>größten</a:t>
            </a:r>
            <a:r>
              <a:rPr lang="en-US" sz="2800" dirty="0">
                <a:solidFill>
                  <a:srgbClr val="241E4E"/>
                </a:solidFill>
                <a:latin typeface="Arial Narrow" panose="020B0606020202030204" pitchFamily="34" charset="0"/>
              </a:rPr>
              <a:t> </a:t>
            </a:r>
            <a:r>
              <a:rPr lang="en-US" sz="2800" dirty="0" err="1">
                <a:solidFill>
                  <a:srgbClr val="241E4E"/>
                </a:solidFill>
                <a:latin typeface="Arial Narrow" panose="020B0606020202030204" pitchFamily="34" charset="0"/>
              </a:rPr>
              <a:t>Hindernisse</a:t>
            </a:r>
            <a:r>
              <a:rPr lang="en-US" sz="2800" dirty="0">
                <a:solidFill>
                  <a:srgbClr val="241E4E"/>
                </a:solidFill>
                <a:latin typeface="Arial Narrow" panose="020B0606020202030204" pitchFamily="34" charset="0"/>
              </a:rPr>
              <a:t> für Menschen </a:t>
            </a:r>
            <a:r>
              <a:rPr lang="en-US" sz="2800" dirty="0" err="1">
                <a:solidFill>
                  <a:srgbClr val="241E4E"/>
                </a:solidFill>
                <a:latin typeface="Arial Narrow" panose="020B0606020202030204" pitchFamily="34" charset="0"/>
              </a:rPr>
              <a:t>mit</a:t>
            </a:r>
            <a:r>
              <a:rPr lang="en-US" sz="2800" dirty="0">
                <a:solidFill>
                  <a:srgbClr val="241E4E"/>
                </a:solidFill>
                <a:latin typeface="Arial Narrow" panose="020B0606020202030204" pitchFamily="34" charset="0"/>
              </a:rPr>
              <a:t> ASS in der </a:t>
            </a:r>
            <a:r>
              <a:rPr lang="en-US" sz="2800" dirty="0" err="1">
                <a:solidFill>
                  <a:srgbClr val="241E4E"/>
                </a:solidFill>
                <a:latin typeface="Arial Narrow" panose="020B0606020202030204" pitchFamily="34" charset="0"/>
              </a:rPr>
              <a:t>Berufswelt</a:t>
            </a:r>
            <a:r>
              <a:rPr lang="en-US" sz="2800" dirty="0">
                <a:solidFill>
                  <a:srgbClr val="241E4E"/>
                </a:solidFill>
                <a:latin typeface="Arial Narrow" panose="020B0606020202030204" pitchFamily="34" charset="0"/>
              </a:rPr>
              <a:t>?</a:t>
            </a:r>
          </a:p>
        </p:txBody>
      </p:sp>
    </p:spTree>
    <p:extLst>
      <p:ext uri="{BB962C8B-B14F-4D97-AF65-F5344CB8AC3E}">
        <p14:creationId xmlns:p14="http://schemas.microsoft.com/office/powerpoint/2010/main" val="481139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fld id="{CD37B2E7-1D31-7C4D-928B-66328FE9604A}" type="slidenum">
              <a:rPr lang="de-AT" smtClean="0"/>
              <a:pPr/>
              <a:t>9</a:t>
            </a:fld>
            <a:endParaRPr lang="de-AT" dirty="0"/>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DEEBF8"/>
          </a:solidFill>
          <a:ln>
            <a:noFill/>
          </a:ln>
        </p:spPr>
        <p:txBody>
          <a:bodyPr spcFirstLastPara="1" wrap="square" lIns="121900" tIns="60933" rIns="121900" bIns="60933" anchor="ctr" anchorCtr="0">
            <a:noAutofit/>
          </a:bodyPr>
          <a:lstStyle/>
          <a:p>
            <a:pPr algn="ctr"/>
            <a:endParaRPr lang="it" sz="3200" b="1" dirty="0">
              <a:solidFill>
                <a:schemeClr val="dk1"/>
              </a:solidFill>
              <a:latin typeface="Calibri"/>
              <a:ea typeface="Arial Narrow"/>
              <a:cs typeface="Calibri"/>
              <a:sym typeface="Calibri"/>
            </a:endParaRPr>
          </a:p>
          <a:p>
            <a:pPr algn="ctr"/>
            <a:r>
              <a:rPr lang="it" sz="4000" b="1" dirty="0">
                <a:solidFill>
                  <a:schemeClr val="dk1"/>
                </a:solidFill>
                <a:latin typeface="Arial Narrow"/>
                <a:sym typeface="Arial Narrow"/>
              </a:rPr>
              <a:t>ERARBEITUNG</a:t>
            </a:r>
            <a:endParaRPr sz="2400" dirty="0"/>
          </a:p>
          <a:p>
            <a:pPr algn="ctr"/>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3916314" y="2795991"/>
            <a:ext cx="4022019" cy="3185561"/>
          </a:xfrm>
          <a:prstGeom prst="rect">
            <a:avLst/>
          </a:prstGeom>
          <a:solidFill>
            <a:srgbClr val="DEEBF8"/>
          </a:solidFill>
          <a:ln>
            <a:noFill/>
          </a:ln>
        </p:spPr>
        <p:txBody>
          <a:bodyPr spcFirstLastPara="1" wrap="square" lIns="121900" tIns="60933" rIns="121900" bIns="60933" anchor="ctr" anchorCtr="0">
            <a:noAutofit/>
          </a:bodyPr>
          <a:lstStyle/>
          <a:p>
            <a:pPr algn="ctr" defTabSz="514350"/>
            <a:r>
              <a:rPr lang="en-US" sz="2400" dirty="0" err="1">
                <a:latin typeface="Arial Narrow" panose="020B0606020202030204" pitchFamily="34" charset="0"/>
              </a:rPr>
              <a:t>Strategien</a:t>
            </a:r>
            <a:r>
              <a:rPr lang="en-US" sz="2400" dirty="0">
                <a:latin typeface="Arial Narrow" panose="020B0606020202030204" pitchFamily="34" charset="0"/>
              </a:rPr>
              <a:t> für den </a:t>
            </a:r>
            <a:r>
              <a:rPr lang="en-US" sz="2400" dirty="0" err="1">
                <a:latin typeface="Arial Narrow" panose="020B0606020202030204" pitchFamily="34" charset="0"/>
              </a:rPr>
              <a:t>Umgang</a:t>
            </a:r>
            <a:r>
              <a:rPr lang="en-US" sz="2400" dirty="0">
                <a:latin typeface="Arial Narrow" panose="020B0606020202030204" pitchFamily="34" charset="0"/>
              </a:rPr>
              <a:t> </a:t>
            </a:r>
            <a:r>
              <a:rPr lang="en-US" sz="2400" dirty="0" err="1">
                <a:latin typeface="Arial Narrow" panose="020B0606020202030204" pitchFamily="34" charset="0"/>
              </a:rPr>
              <a:t>mit</a:t>
            </a:r>
            <a:r>
              <a:rPr lang="en-US" sz="2400" dirty="0">
                <a:latin typeface="Arial Narrow" panose="020B0606020202030204" pitchFamily="34" charset="0"/>
              </a:rPr>
              <a:t> Menschen </a:t>
            </a:r>
            <a:r>
              <a:rPr lang="en-US" sz="2400" dirty="0" err="1">
                <a:latin typeface="Arial Narrow" panose="020B0606020202030204" pitchFamily="34" charset="0"/>
              </a:rPr>
              <a:t>mit</a:t>
            </a:r>
            <a:r>
              <a:rPr lang="en-US" sz="2400" dirty="0">
                <a:latin typeface="Arial Narrow" panose="020B0606020202030204" pitchFamily="34" charset="0"/>
              </a:rPr>
              <a:t> ASD in </a:t>
            </a:r>
            <a:r>
              <a:rPr lang="en-US" sz="2400" dirty="0" err="1">
                <a:latin typeface="Arial Narrow" panose="020B0606020202030204" pitchFamily="34" charset="0"/>
              </a:rPr>
              <a:t>beruflichen</a:t>
            </a:r>
            <a:r>
              <a:rPr lang="en-US" sz="2400" dirty="0">
                <a:latin typeface="Arial Narrow" panose="020B0606020202030204" pitchFamily="34" charset="0"/>
              </a:rPr>
              <a:t> </a:t>
            </a:r>
            <a:r>
              <a:rPr lang="en-US" sz="2400" dirty="0" err="1">
                <a:latin typeface="Arial Narrow" panose="020B0606020202030204" pitchFamily="34" charset="0"/>
              </a:rPr>
              <a:t>Zusammenhängen</a:t>
            </a:r>
            <a:endParaRPr lang="en-US" sz="2400" dirty="0">
              <a:solidFill>
                <a:srgbClr val="C00000"/>
              </a:solidFill>
              <a:latin typeface="Arial Narrow" panose="020B0606020202030204" pitchFamily="34" charset="0"/>
            </a:endParaRPr>
          </a:p>
          <a:p>
            <a:pPr algn="ctr" defTabSz="514350"/>
            <a:r>
              <a:rPr lang="en-US" sz="2400" i="1" dirty="0" err="1">
                <a:latin typeface="Arial Narrow" panose="020B0606020202030204" pitchFamily="34" charset="0"/>
              </a:rPr>
              <a:t>Reflexion</a:t>
            </a:r>
            <a:r>
              <a:rPr lang="en-US" sz="2400" i="1" dirty="0">
                <a:latin typeface="Arial Narrow" panose="020B0606020202030204" pitchFamily="34" charset="0"/>
              </a:rPr>
              <a:t> 1</a:t>
            </a:r>
          </a:p>
          <a:p>
            <a:pPr algn="ctr" defTabSz="514350"/>
            <a:r>
              <a:rPr lang="en-US" sz="2400" i="1" dirty="0" err="1">
                <a:latin typeface="Arial Narrow" panose="020B0606020202030204" pitchFamily="34" charset="0"/>
              </a:rPr>
              <a:t>Reflexion</a:t>
            </a:r>
            <a:r>
              <a:rPr lang="en-US" sz="2400" i="1" dirty="0">
                <a:latin typeface="Arial Narrow" panose="020B0606020202030204" pitchFamily="34" charset="0"/>
              </a:rPr>
              <a:t> 2</a:t>
            </a:r>
            <a:endParaRPr lang="en-US" sz="2400" dirty="0">
              <a:latin typeface="Arial Narrow" panose="020B0606020202030204" pitchFamily="34" charset="0"/>
            </a:endParaRPr>
          </a:p>
          <a:p>
            <a:pPr algn="ctr" defTabSz="514350"/>
            <a:r>
              <a:rPr lang="en-US" sz="2400" i="1" dirty="0" err="1">
                <a:latin typeface="Arial Narrow" panose="020B0606020202030204" pitchFamily="34" charset="0"/>
              </a:rPr>
              <a:t>Reflexion</a:t>
            </a:r>
            <a:r>
              <a:rPr lang="en-US" sz="2400" i="1" dirty="0">
                <a:latin typeface="Arial Narrow" panose="020B0606020202030204" pitchFamily="34" charset="0"/>
              </a:rPr>
              <a:t> 3</a:t>
            </a:r>
          </a:p>
          <a:p>
            <a:pPr algn="ctr" defTabSz="514350"/>
            <a:r>
              <a:rPr lang="en-US" sz="2400" dirty="0" err="1">
                <a:latin typeface="Arial Narrow" panose="020B0606020202030204" pitchFamily="34" charset="0"/>
              </a:rPr>
              <a:t>Diskussion</a:t>
            </a:r>
            <a:r>
              <a:rPr lang="en-US" sz="2400" dirty="0">
                <a:latin typeface="Arial Narrow" panose="020B0606020202030204" pitchFamily="34" charset="0"/>
              </a:rPr>
              <a:t> und </a:t>
            </a:r>
            <a:r>
              <a:rPr lang="en-US" sz="2400" dirty="0" err="1">
                <a:latin typeface="Arial Narrow" panose="020B0606020202030204" pitchFamily="34" charset="0"/>
              </a:rPr>
              <a:t>Zusammenfassung</a:t>
            </a:r>
            <a:r>
              <a:rPr lang="en-US" sz="2400" dirty="0">
                <a:latin typeface="Arial Narrow" panose="020B0606020202030204" pitchFamily="34" charset="0"/>
              </a:rPr>
              <a:t> 1</a:t>
            </a:r>
          </a:p>
        </p:txBody>
      </p:sp>
    </p:spTree>
    <p:extLst>
      <p:ext uri="{BB962C8B-B14F-4D97-AF65-F5344CB8AC3E}">
        <p14:creationId xmlns:p14="http://schemas.microsoft.com/office/powerpoint/2010/main" val="11687842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9244</Words>
  <Application>Microsoft Office PowerPoint</Application>
  <PresentationFormat>Breitbild</PresentationFormat>
  <Paragraphs>513</Paragraphs>
  <Slides>67</Slides>
  <Notes>2</Notes>
  <HiddenSlides>0</HiddenSlides>
  <MMClips>0</MMClips>
  <ScaleCrop>false</ScaleCrop>
  <HeadingPairs>
    <vt:vector size="6" baseType="variant">
      <vt:variant>
        <vt:lpstr>Verwendete Schriftarten</vt:lpstr>
      </vt:variant>
      <vt:variant>
        <vt:i4>10</vt:i4>
      </vt:variant>
      <vt:variant>
        <vt:lpstr>Design</vt:lpstr>
      </vt:variant>
      <vt:variant>
        <vt:i4>1</vt:i4>
      </vt:variant>
      <vt:variant>
        <vt:lpstr>Folientitel</vt:lpstr>
      </vt:variant>
      <vt:variant>
        <vt:i4>67</vt:i4>
      </vt:variant>
    </vt:vector>
  </HeadingPairs>
  <TitlesOfParts>
    <vt:vector size="78" baseType="lpstr">
      <vt:lpstr>Arial</vt:lpstr>
      <vt:lpstr>Arial Narrow</vt:lpstr>
      <vt:lpstr>Arial Rounded MT Bold</vt:lpstr>
      <vt:lpstr>Brandon-Grotesque</vt:lpstr>
      <vt:lpstr>Calibri</vt:lpstr>
      <vt:lpstr>Calibri Light</vt:lpstr>
      <vt:lpstr>GDS Transport</vt:lpstr>
      <vt:lpstr>HelveticaNeueLT Std Lt</vt:lpstr>
      <vt:lpstr>Segoe UI</vt:lpstr>
      <vt:lpstr>Symbol</vt:lpstr>
      <vt:lpstr>Office Theme</vt:lpstr>
      <vt:lpstr>Curriculum zur Ausbildung  “Autismusbeauftragte/r”  https://www.autrain.eu/pt/curriculo/</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Curriculum zur Ausbildung  “Autismusbeauftragte/r”  https://www.autrain.eu/pt/curriculo/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Koller Jasmin</dc:creator>
  <cp:lastModifiedBy>Wolfgang Winkler</cp:lastModifiedBy>
  <cp:revision>14</cp:revision>
  <dcterms:created xsi:type="dcterms:W3CDTF">2021-06-03T08:33:53Z</dcterms:created>
  <dcterms:modified xsi:type="dcterms:W3CDTF">2022-01-26T10:21:44Z</dcterms:modified>
</cp:coreProperties>
</file>