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7" r:id="rId2"/>
    <p:sldId id="306" r:id="rId3"/>
    <p:sldId id="313" r:id="rId4"/>
    <p:sldId id="367" r:id="rId5"/>
    <p:sldId id="368" r:id="rId6"/>
    <p:sldId id="369" r:id="rId7"/>
    <p:sldId id="370" r:id="rId8"/>
    <p:sldId id="371" r:id="rId9"/>
    <p:sldId id="372" r:id="rId10"/>
    <p:sldId id="373" r:id="rId11"/>
    <p:sldId id="374" r:id="rId12"/>
    <p:sldId id="375" r:id="rId13"/>
    <p:sldId id="376" r:id="rId14"/>
    <p:sldId id="377" r:id="rId15"/>
    <p:sldId id="378" r:id="rId16"/>
    <p:sldId id="379" r:id="rId17"/>
    <p:sldId id="350" r:id="rId18"/>
    <p:sldId id="380" r:id="rId19"/>
    <p:sldId id="381" r:id="rId20"/>
    <p:sldId id="382" r:id="rId21"/>
    <p:sldId id="383" r:id="rId22"/>
    <p:sldId id="384" r:id="rId23"/>
    <p:sldId id="385" r:id="rId24"/>
    <p:sldId id="386" r:id="rId25"/>
    <p:sldId id="387" r:id="rId26"/>
    <p:sldId id="388" r:id="rId27"/>
    <p:sldId id="389" r:id="rId28"/>
    <p:sldId id="390" r:id="rId29"/>
    <p:sldId id="391" r:id="rId30"/>
    <p:sldId id="392" r:id="rId31"/>
    <p:sldId id="393" r:id="rId32"/>
    <p:sldId id="394" r:id="rId33"/>
    <p:sldId id="314" r:id="rId34"/>
    <p:sldId id="395" r:id="rId35"/>
  </p:sldIdLst>
  <p:sldSz cx="12192000" cy="6858000"/>
  <p:notesSz cx="6858000" cy="9144000"/>
  <p:defaultText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DAD9"/>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81" autoAdjust="0"/>
    <p:restoredTop sz="94719"/>
  </p:normalViewPr>
  <p:slideViewPr>
    <p:cSldViewPr snapToGrid="0" snapToObjects="1">
      <p:cViewPr>
        <p:scale>
          <a:sx n="75" d="100"/>
          <a:sy n="75" d="100"/>
        </p:scale>
        <p:origin x="1638" y="8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167C6-4F2B-9246-9DFA-824F9702B8B8}" type="datetimeFigureOut">
              <a:rPr lang="de-AT" smtClean="0"/>
              <a:t>30.08.2021</a:t>
            </a:fld>
            <a:endParaRPr lang="de-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AD2771-52E7-1A4B-AA32-D54E45C82436}" type="slidenum">
              <a:rPr lang="de-AT" smtClean="0"/>
              <a:t>‹N›</a:t>
            </a:fld>
            <a:endParaRPr lang="de-AT"/>
          </a:p>
        </p:txBody>
      </p:sp>
    </p:spTree>
    <p:extLst>
      <p:ext uri="{BB962C8B-B14F-4D97-AF65-F5344CB8AC3E}">
        <p14:creationId xmlns:p14="http://schemas.microsoft.com/office/powerpoint/2010/main" val="4096189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E553C-B035-8B47-89B5-3DD7510C520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de-AT"/>
          </a:p>
        </p:txBody>
      </p:sp>
      <p:sp>
        <p:nvSpPr>
          <p:cNvPr id="3" name="Subtitle 2">
            <a:extLst>
              <a:ext uri="{FF2B5EF4-FFF2-40B4-BE49-F238E27FC236}">
                <a16:creationId xmlns:a16="http://schemas.microsoft.com/office/drawing/2014/main" id="{BA416932-4593-0347-9524-C0FCCEFFAF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de-AT"/>
          </a:p>
        </p:txBody>
      </p:sp>
      <p:sp>
        <p:nvSpPr>
          <p:cNvPr id="4" name="Date Placeholder 3">
            <a:extLst>
              <a:ext uri="{FF2B5EF4-FFF2-40B4-BE49-F238E27FC236}">
                <a16:creationId xmlns:a16="http://schemas.microsoft.com/office/drawing/2014/main" id="{12D988DC-09CA-B247-8BB5-A7BCFB26371A}"/>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B499204A-C731-234C-96B0-4D2BCA9039E1}"/>
              </a:ext>
            </a:extLst>
          </p:cNvPr>
          <p:cNvSpPr>
            <a:spLocks noGrp="1"/>
          </p:cNvSpPr>
          <p:nvPr>
            <p:ph type="ftr" sz="quarter" idx="11"/>
          </p:nvPr>
        </p:nvSpPr>
        <p:spPr/>
        <p:txBody>
          <a:bodyPr/>
          <a:lstStyle/>
          <a:p>
            <a:r>
              <a:rPr lang="en-US" dirty="0">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9E86A5DB-177F-5843-A22D-E2C53991BFBA}"/>
              </a:ext>
            </a:extLst>
          </p:cNvPr>
          <p:cNvSpPr>
            <a:spLocks noGrp="1"/>
          </p:cNvSpPr>
          <p:nvPr>
            <p:ph type="sldNum" sz="quarter" idx="12"/>
          </p:nvPr>
        </p:nvSpPr>
        <p:spPr/>
        <p:txBody>
          <a:bodyPr/>
          <a:lstStyle/>
          <a:p>
            <a:fld id="{4AA10864-17D9-EB4A-80E3-89D1D8A92E63}" type="slidenum">
              <a:rPr lang="de-AT" smtClean="0"/>
              <a:pPr/>
              <a:t>‹N›</a:t>
            </a:fld>
            <a:endParaRPr lang="de-AT" dirty="0"/>
          </a:p>
        </p:txBody>
      </p:sp>
    </p:spTree>
    <p:extLst>
      <p:ext uri="{BB962C8B-B14F-4D97-AF65-F5344CB8AC3E}">
        <p14:creationId xmlns:p14="http://schemas.microsoft.com/office/powerpoint/2010/main" val="3000781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B1A1-3E8C-D247-A85A-E6A4680B2BCB}"/>
              </a:ext>
            </a:extLst>
          </p:cNvPr>
          <p:cNvSpPr>
            <a:spLocks noGrp="1"/>
          </p:cNvSpPr>
          <p:nvPr>
            <p:ph type="title"/>
          </p:nvPr>
        </p:nvSpPr>
        <p:spPr/>
        <p:txBody>
          <a:bodyPr/>
          <a:lstStyle/>
          <a:p>
            <a:r>
              <a:rPr lang="en-GB"/>
              <a:t>Click to edit Master title style</a:t>
            </a:r>
            <a:endParaRPr lang="de-AT"/>
          </a:p>
        </p:txBody>
      </p:sp>
      <p:sp>
        <p:nvSpPr>
          <p:cNvPr id="3" name="Vertical Text Placeholder 2">
            <a:extLst>
              <a:ext uri="{FF2B5EF4-FFF2-40B4-BE49-F238E27FC236}">
                <a16:creationId xmlns:a16="http://schemas.microsoft.com/office/drawing/2014/main" id="{0ADE2D89-1C6C-7549-9660-5DC835A55FE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BE94B648-33A7-2444-B7B1-3AAB618CD524}"/>
              </a:ext>
            </a:extLst>
          </p:cNvPr>
          <p:cNvSpPr>
            <a:spLocks noGrp="1"/>
          </p:cNvSpPr>
          <p:nvPr>
            <p:ph type="dt" sz="half" idx="10"/>
          </p:nvPr>
        </p:nvSpPr>
        <p:spPr/>
        <p:txBody>
          <a:bodyPr/>
          <a:lstStyle/>
          <a:p>
            <a:r>
              <a:rPr lang="en-US"/>
              <a:t>June 3, 2021</a:t>
            </a:r>
            <a:endParaRPr lang="de-AT"/>
          </a:p>
        </p:txBody>
      </p:sp>
      <p:sp>
        <p:nvSpPr>
          <p:cNvPr id="5" name="Footer Placeholder 4">
            <a:extLst>
              <a:ext uri="{FF2B5EF4-FFF2-40B4-BE49-F238E27FC236}">
                <a16:creationId xmlns:a16="http://schemas.microsoft.com/office/drawing/2014/main" id="{8CB6F374-95AC-E84E-9CA5-DC838E938F61}"/>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B0CE1BE6-8EE9-FC4F-BC27-142B6BFBB834}"/>
              </a:ext>
            </a:extLst>
          </p:cNvPr>
          <p:cNvSpPr>
            <a:spLocks noGrp="1"/>
          </p:cNvSpPr>
          <p:nvPr>
            <p:ph type="sldNum" sz="quarter" idx="12"/>
          </p:nvPr>
        </p:nvSpPr>
        <p:spPr/>
        <p:txBody>
          <a:bodyPr/>
          <a:lstStyle/>
          <a:p>
            <a:fld id="{B7618B1E-9B39-5F46-8B4F-4241E63FD3E3}" type="slidenum">
              <a:rPr lang="de-AT" smtClean="0"/>
              <a:t>‹N›</a:t>
            </a:fld>
            <a:endParaRPr lang="de-AT"/>
          </a:p>
        </p:txBody>
      </p:sp>
    </p:spTree>
    <p:extLst>
      <p:ext uri="{BB962C8B-B14F-4D97-AF65-F5344CB8AC3E}">
        <p14:creationId xmlns:p14="http://schemas.microsoft.com/office/powerpoint/2010/main" val="2964559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120645-AAA2-624F-B612-ACE2936895A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de-AT"/>
          </a:p>
        </p:txBody>
      </p:sp>
      <p:sp>
        <p:nvSpPr>
          <p:cNvPr id="3" name="Vertical Text Placeholder 2">
            <a:extLst>
              <a:ext uri="{FF2B5EF4-FFF2-40B4-BE49-F238E27FC236}">
                <a16:creationId xmlns:a16="http://schemas.microsoft.com/office/drawing/2014/main" id="{526390C9-9EC9-CD49-96FB-FD06B27C6F0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AC295531-7B13-7D40-8389-B3FDAADC10A7}"/>
              </a:ext>
            </a:extLst>
          </p:cNvPr>
          <p:cNvSpPr>
            <a:spLocks noGrp="1"/>
          </p:cNvSpPr>
          <p:nvPr>
            <p:ph type="dt" sz="half" idx="10"/>
          </p:nvPr>
        </p:nvSpPr>
        <p:spPr/>
        <p:txBody>
          <a:bodyPr/>
          <a:lstStyle/>
          <a:p>
            <a:r>
              <a:rPr lang="en-US"/>
              <a:t>June 3, 2021</a:t>
            </a:r>
            <a:endParaRPr lang="de-AT"/>
          </a:p>
        </p:txBody>
      </p:sp>
      <p:sp>
        <p:nvSpPr>
          <p:cNvPr id="5" name="Footer Placeholder 4">
            <a:extLst>
              <a:ext uri="{FF2B5EF4-FFF2-40B4-BE49-F238E27FC236}">
                <a16:creationId xmlns:a16="http://schemas.microsoft.com/office/drawing/2014/main" id="{6CDA6262-E376-244E-8C5A-4E61B1123B83}"/>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A8A99900-ADA5-D047-8B31-9008CE68BB75}"/>
              </a:ext>
            </a:extLst>
          </p:cNvPr>
          <p:cNvSpPr>
            <a:spLocks noGrp="1"/>
          </p:cNvSpPr>
          <p:nvPr>
            <p:ph type="sldNum" sz="quarter" idx="12"/>
          </p:nvPr>
        </p:nvSpPr>
        <p:spPr/>
        <p:txBody>
          <a:bodyPr/>
          <a:lstStyle/>
          <a:p>
            <a:fld id="{B7618B1E-9B39-5F46-8B4F-4241E63FD3E3}" type="slidenum">
              <a:rPr lang="de-AT" smtClean="0"/>
              <a:t>‹N›</a:t>
            </a:fld>
            <a:endParaRPr lang="de-AT"/>
          </a:p>
        </p:txBody>
      </p:sp>
    </p:spTree>
    <p:extLst>
      <p:ext uri="{BB962C8B-B14F-4D97-AF65-F5344CB8AC3E}">
        <p14:creationId xmlns:p14="http://schemas.microsoft.com/office/powerpoint/2010/main" val="3798145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A2A75-4E25-6D4F-80BD-3FBF28FA2B53}"/>
              </a:ext>
            </a:extLst>
          </p:cNvPr>
          <p:cNvSpPr>
            <a:spLocks noGrp="1"/>
          </p:cNvSpPr>
          <p:nvPr>
            <p:ph type="title"/>
          </p:nvPr>
        </p:nvSpPr>
        <p:spPr/>
        <p:txBody>
          <a:bodyPr/>
          <a:lstStyle/>
          <a:p>
            <a:r>
              <a:rPr lang="en-GB"/>
              <a:t>Click to edit Master title style</a:t>
            </a:r>
            <a:endParaRPr lang="de-AT"/>
          </a:p>
        </p:txBody>
      </p:sp>
      <p:sp>
        <p:nvSpPr>
          <p:cNvPr id="3" name="Content Placeholder 2">
            <a:extLst>
              <a:ext uri="{FF2B5EF4-FFF2-40B4-BE49-F238E27FC236}">
                <a16:creationId xmlns:a16="http://schemas.microsoft.com/office/drawing/2014/main" id="{3B54120E-B7E7-0643-A781-AF67905573C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Date Placeholder 3">
            <a:extLst>
              <a:ext uri="{FF2B5EF4-FFF2-40B4-BE49-F238E27FC236}">
                <a16:creationId xmlns:a16="http://schemas.microsoft.com/office/drawing/2014/main" id="{E7BF752B-2A53-6340-A163-4B58A1B4E720}"/>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A7DC3279-DA61-A84A-810D-F0A22AE3EB45}"/>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A9D19934-7DCF-EA4F-B4E1-F8CD8549F567}"/>
              </a:ext>
            </a:extLst>
          </p:cNvPr>
          <p:cNvSpPr>
            <a:spLocks noGrp="1"/>
          </p:cNvSpPr>
          <p:nvPr>
            <p:ph type="sldNum" sz="quarter" idx="12"/>
          </p:nvPr>
        </p:nvSpPr>
        <p:spPr/>
        <p:txBody>
          <a:bodyPr/>
          <a:lstStyle/>
          <a:p>
            <a:fld id="{CD37B2E7-1D31-7C4D-928B-66328FE9604A}" type="slidenum">
              <a:rPr lang="de-AT" smtClean="0"/>
              <a:pPr/>
              <a:t>‹N›</a:t>
            </a:fld>
            <a:endParaRPr lang="de-AT" dirty="0"/>
          </a:p>
        </p:txBody>
      </p:sp>
    </p:spTree>
    <p:extLst>
      <p:ext uri="{BB962C8B-B14F-4D97-AF65-F5344CB8AC3E}">
        <p14:creationId xmlns:p14="http://schemas.microsoft.com/office/powerpoint/2010/main" val="2803351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D28EC-BC0C-3548-A846-99AFDF5C935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de-AT"/>
          </a:p>
        </p:txBody>
      </p:sp>
      <p:sp>
        <p:nvSpPr>
          <p:cNvPr id="3" name="Text Placeholder 2">
            <a:extLst>
              <a:ext uri="{FF2B5EF4-FFF2-40B4-BE49-F238E27FC236}">
                <a16:creationId xmlns:a16="http://schemas.microsoft.com/office/drawing/2014/main" id="{7E739996-FDBC-8147-BFE4-B3A6C75D54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F8F50FD-8AF4-5940-B699-38D718D96E46}"/>
              </a:ext>
            </a:extLst>
          </p:cNvPr>
          <p:cNvSpPr>
            <a:spLocks noGrp="1"/>
          </p:cNvSpPr>
          <p:nvPr>
            <p:ph type="dt" sz="half" idx="10"/>
          </p:nvPr>
        </p:nvSpPr>
        <p:spPr/>
        <p:txBody>
          <a:bodyPr/>
          <a:lstStyle/>
          <a:p>
            <a:r>
              <a:rPr lang="en-US"/>
              <a:t>June 3, 2021</a:t>
            </a:r>
            <a:endParaRPr lang="de-AT" dirty="0"/>
          </a:p>
        </p:txBody>
      </p:sp>
      <p:sp>
        <p:nvSpPr>
          <p:cNvPr id="5" name="Footer Placeholder 4">
            <a:extLst>
              <a:ext uri="{FF2B5EF4-FFF2-40B4-BE49-F238E27FC236}">
                <a16:creationId xmlns:a16="http://schemas.microsoft.com/office/drawing/2014/main" id="{752EDD26-2F35-B74F-B461-2A921FD2360E}"/>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6" name="Slide Number Placeholder 5">
            <a:extLst>
              <a:ext uri="{FF2B5EF4-FFF2-40B4-BE49-F238E27FC236}">
                <a16:creationId xmlns:a16="http://schemas.microsoft.com/office/drawing/2014/main" id="{042DDBB0-C001-8544-BB8E-5974A7FF3203}"/>
              </a:ext>
            </a:extLst>
          </p:cNvPr>
          <p:cNvSpPr>
            <a:spLocks noGrp="1"/>
          </p:cNvSpPr>
          <p:nvPr>
            <p:ph type="sldNum" sz="quarter" idx="12"/>
          </p:nvPr>
        </p:nvSpPr>
        <p:spPr/>
        <p:txBody>
          <a:bodyPr/>
          <a:lstStyle/>
          <a:p>
            <a:fld id="{7B64C62E-5D99-A449-90C5-BF092B0CA596}" type="slidenum">
              <a:rPr lang="de-AT" smtClean="0"/>
              <a:pPr/>
              <a:t>‹N›</a:t>
            </a:fld>
            <a:endParaRPr lang="de-AT" dirty="0"/>
          </a:p>
        </p:txBody>
      </p:sp>
    </p:spTree>
    <p:extLst>
      <p:ext uri="{BB962C8B-B14F-4D97-AF65-F5344CB8AC3E}">
        <p14:creationId xmlns:p14="http://schemas.microsoft.com/office/powerpoint/2010/main" val="3240943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F4E47-2430-3744-A62F-8DC6D8A9898F}"/>
              </a:ext>
            </a:extLst>
          </p:cNvPr>
          <p:cNvSpPr>
            <a:spLocks noGrp="1"/>
          </p:cNvSpPr>
          <p:nvPr>
            <p:ph type="title"/>
          </p:nvPr>
        </p:nvSpPr>
        <p:spPr/>
        <p:txBody>
          <a:bodyPr/>
          <a:lstStyle/>
          <a:p>
            <a:r>
              <a:rPr lang="en-GB"/>
              <a:t>Click to edit Master title style</a:t>
            </a:r>
            <a:endParaRPr lang="de-AT"/>
          </a:p>
        </p:txBody>
      </p:sp>
      <p:sp>
        <p:nvSpPr>
          <p:cNvPr id="3" name="Content Placeholder 2">
            <a:extLst>
              <a:ext uri="{FF2B5EF4-FFF2-40B4-BE49-F238E27FC236}">
                <a16:creationId xmlns:a16="http://schemas.microsoft.com/office/drawing/2014/main" id="{619B4170-E589-3943-8BEF-9D81BF0F083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Content Placeholder 3">
            <a:extLst>
              <a:ext uri="{FF2B5EF4-FFF2-40B4-BE49-F238E27FC236}">
                <a16:creationId xmlns:a16="http://schemas.microsoft.com/office/drawing/2014/main" id="{07CF8BAC-9193-A245-AC24-826DE35F577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5" name="Date Placeholder 4">
            <a:extLst>
              <a:ext uri="{FF2B5EF4-FFF2-40B4-BE49-F238E27FC236}">
                <a16:creationId xmlns:a16="http://schemas.microsoft.com/office/drawing/2014/main" id="{CE5BB2BC-04E2-B843-860C-87D25DEA8CC1}"/>
              </a:ext>
            </a:extLst>
          </p:cNvPr>
          <p:cNvSpPr>
            <a:spLocks noGrp="1"/>
          </p:cNvSpPr>
          <p:nvPr>
            <p:ph type="dt" sz="half" idx="10"/>
          </p:nvPr>
        </p:nvSpPr>
        <p:spPr/>
        <p:txBody>
          <a:bodyPr/>
          <a:lstStyle/>
          <a:p>
            <a:r>
              <a:rPr lang="en-US"/>
              <a:t>June 3, 2021</a:t>
            </a:r>
            <a:endParaRPr lang="de-AT" dirty="0"/>
          </a:p>
        </p:txBody>
      </p:sp>
      <p:sp>
        <p:nvSpPr>
          <p:cNvPr id="6" name="Footer Placeholder 5">
            <a:extLst>
              <a:ext uri="{FF2B5EF4-FFF2-40B4-BE49-F238E27FC236}">
                <a16:creationId xmlns:a16="http://schemas.microsoft.com/office/drawing/2014/main" id="{AD873E56-6D74-C245-A79A-016AE475434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066108AA-9277-AD45-85BB-AD34E8AA197C}"/>
              </a:ext>
            </a:extLst>
          </p:cNvPr>
          <p:cNvSpPr>
            <a:spLocks noGrp="1"/>
          </p:cNvSpPr>
          <p:nvPr>
            <p:ph type="sldNum" sz="quarter" idx="12"/>
          </p:nvPr>
        </p:nvSpPr>
        <p:spPr/>
        <p:txBody>
          <a:bodyPr/>
          <a:lstStyle/>
          <a:p>
            <a:fld id="{98ACD221-72DD-5941-A0EA-B7232ABB8333}" type="slidenum">
              <a:rPr lang="de-AT" smtClean="0"/>
              <a:pPr/>
              <a:t>‹N›</a:t>
            </a:fld>
            <a:endParaRPr lang="de-AT" dirty="0"/>
          </a:p>
        </p:txBody>
      </p:sp>
    </p:spTree>
    <p:extLst>
      <p:ext uri="{BB962C8B-B14F-4D97-AF65-F5344CB8AC3E}">
        <p14:creationId xmlns:p14="http://schemas.microsoft.com/office/powerpoint/2010/main" val="1567545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F2072-28E7-894E-AEDA-B10B52464A1B}"/>
              </a:ext>
            </a:extLst>
          </p:cNvPr>
          <p:cNvSpPr>
            <a:spLocks noGrp="1"/>
          </p:cNvSpPr>
          <p:nvPr>
            <p:ph type="title"/>
          </p:nvPr>
        </p:nvSpPr>
        <p:spPr>
          <a:xfrm>
            <a:off x="839788" y="668337"/>
            <a:ext cx="10515600" cy="1022351"/>
          </a:xfrm>
        </p:spPr>
        <p:txBody>
          <a:bodyPr/>
          <a:lstStyle/>
          <a:p>
            <a:r>
              <a:rPr lang="en-GB"/>
              <a:t>Click to edit Master title style</a:t>
            </a:r>
            <a:endParaRPr lang="de-AT"/>
          </a:p>
        </p:txBody>
      </p:sp>
      <p:sp>
        <p:nvSpPr>
          <p:cNvPr id="3" name="Text Placeholder 2">
            <a:extLst>
              <a:ext uri="{FF2B5EF4-FFF2-40B4-BE49-F238E27FC236}">
                <a16:creationId xmlns:a16="http://schemas.microsoft.com/office/drawing/2014/main" id="{7A08D5F7-F2D7-9E43-8935-05041763DF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13A4B32-E6B0-324C-8726-476E33A55EC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5" name="Text Placeholder 4">
            <a:extLst>
              <a:ext uri="{FF2B5EF4-FFF2-40B4-BE49-F238E27FC236}">
                <a16:creationId xmlns:a16="http://schemas.microsoft.com/office/drawing/2014/main" id="{82A5F760-D563-B04D-A62D-2AC03826D0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C1AE36C-5E05-0349-9530-601BEABC0A1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7" name="Date Placeholder 6">
            <a:extLst>
              <a:ext uri="{FF2B5EF4-FFF2-40B4-BE49-F238E27FC236}">
                <a16:creationId xmlns:a16="http://schemas.microsoft.com/office/drawing/2014/main" id="{76F5B5EC-7696-0A44-8648-AA841F188D09}"/>
              </a:ext>
            </a:extLst>
          </p:cNvPr>
          <p:cNvSpPr>
            <a:spLocks noGrp="1"/>
          </p:cNvSpPr>
          <p:nvPr>
            <p:ph type="dt" sz="half" idx="10"/>
          </p:nvPr>
        </p:nvSpPr>
        <p:spPr/>
        <p:txBody>
          <a:bodyPr/>
          <a:lstStyle/>
          <a:p>
            <a:r>
              <a:rPr lang="en-US"/>
              <a:t>June 3, 2021</a:t>
            </a:r>
            <a:endParaRPr lang="de-AT" dirty="0"/>
          </a:p>
        </p:txBody>
      </p:sp>
      <p:sp>
        <p:nvSpPr>
          <p:cNvPr id="8" name="Footer Placeholder 7">
            <a:extLst>
              <a:ext uri="{FF2B5EF4-FFF2-40B4-BE49-F238E27FC236}">
                <a16:creationId xmlns:a16="http://schemas.microsoft.com/office/drawing/2014/main" id="{04232BC8-9211-A04A-B4EF-F513D87C7510}"/>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9" name="Slide Number Placeholder 8">
            <a:extLst>
              <a:ext uri="{FF2B5EF4-FFF2-40B4-BE49-F238E27FC236}">
                <a16:creationId xmlns:a16="http://schemas.microsoft.com/office/drawing/2014/main" id="{532F3225-302F-3541-9116-90357B2C6941}"/>
              </a:ext>
            </a:extLst>
          </p:cNvPr>
          <p:cNvSpPr>
            <a:spLocks noGrp="1"/>
          </p:cNvSpPr>
          <p:nvPr>
            <p:ph type="sldNum" sz="quarter" idx="12"/>
          </p:nvPr>
        </p:nvSpPr>
        <p:spPr/>
        <p:txBody>
          <a:bodyPr/>
          <a:lstStyle/>
          <a:p>
            <a:fld id="{2538C17B-25B9-CD4C-A534-BDFCB61EA119}" type="slidenum">
              <a:rPr lang="de-AT" smtClean="0"/>
              <a:pPr/>
              <a:t>‹N›</a:t>
            </a:fld>
            <a:endParaRPr lang="de-AT" dirty="0"/>
          </a:p>
        </p:txBody>
      </p:sp>
    </p:spTree>
    <p:extLst>
      <p:ext uri="{BB962C8B-B14F-4D97-AF65-F5344CB8AC3E}">
        <p14:creationId xmlns:p14="http://schemas.microsoft.com/office/powerpoint/2010/main" val="2764288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D5EB-4C94-8E44-BAC2-16B384051AAD}"/>
              </a:ext>
            </a:extLst>
          </p:cNvPr>
          <p:cNvSpPr>
            <a:spLocks noGrp="1"/>
          </p:cNvSpPr>
          <p:nvPr>
            <p:ph type="title"/>
          </p:nvPr>
        </p:nvSpPr>
        <p:spPr/>
        <p:txBody>
          <a:bodyPr/>
          <a:lstStyle/>
          <a:p>
            <a:r>
              <a:rPr lang="en-GB"/>
              <a:t>Click to edit Master title style</a:t>
            </a:r>
            <a:endParaRPr lang="de-AT"/>
          </a:p>
        </p:txBody>
      </p:sp>
      <p:sp>
        <p:nvSpPr>
          <p:cNvPr id="3" name="Date Placeholder 2">
            <a:extLst>
              <a:ext uri="{FF2B5EF4-FFF2-40B4-BE49-F238E27FC236}">
                <a16:creationId xmlns:a16="http://schemas.microsoft.com/office/drawing/2014/main" id="{5B609AA5-44DB-1743-9804-10937BCE0377}"/>
              </a:ext>
            </a:extLst>
          </p:cNvPr>
          <p:cNvSpPr>
            <a:spLocks noGrp="1"/>
          </p:cNvSpPr>
          <p:nvPr>
            <p:ph type="dt" sz="half" idx="10"/>
          </p:nvPr>
        </p:nvSpPr>
        <p:spPr/>
        <p:txBody>
          <a:bodyPr/>
          <a:lstStyle/>
          <a:p>
            <a:r>
              <a:rPr lang="en-US"/>
              <a:t>June 3, 2021</a:t>
            </a:r>
            <a:endParaRPr lang="de-AT" dirty="0"/>
          </a:p>
        </p:txBody>
      </p:sp>
      <p:sp>
        <p:nvSpPr>
          <p:cNvPr id="4" name="Footer Placeholder 3">
            <a:extLst>
              <a:ext uri="{FF2B5EF4-FFF2-40B4-BE49-F238E27FC236}">
                <a16:creationId xmlns:a16="http://schemas.microsoft.com/office/drawing/2014/main" id="{72273A5B-3D7B-B84A-BB01-88B5643278B4}"/>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5" name="Slide Number Placeholder 4">
            <a:extLst>
              <a:ext uri="{FF2B5EF4-FFF2-40B4-BE49-F238E27FC236}">
                <a16:creationId xmlns:a16="http://schemas.microsoft.com/office/drawing/2014/main" id="{B634F532-2470-EA4F-8159-BD9C72F98EB9}"/>
              </a:ext>
            </a:extLst>
          </p:cNvPr>
          <p:cNvSpPr>
            <a:spLocks noGrp="1"/>
          </p:cNvSpPr>
          <p:nvPr>
            <p:ph type="sldNum" sz="quarter" idx="12"/>
          </p:nvPr>
        </p:nvSpPr>
        <p:spPr/>
        <p:txBody>
          <a:bodyPr/>
          <a:lstStyle/>
          <a:p>
            <a:fld id="{B4D1619B-771E-4547-A2E5-BA7F1DB680AE}" type="slidenum">
              <a:rPr lang="de-AT" smtClean="0"/>
              <a:pPr/>
              <a:t>‹N›</a:t>
            </a:fld>
            <a:endParaRPr lang="de-AT" dirty="0"/>
          </a:p>
        </p:txBody>
      </p:sp>
    </p:spTree>
    <p:extLst>
      <p:ext uri="{BB962C8B-B14F-4D97-AF65-F5344CB8AC3E}">
        <p14:creationId xmlns:p14="http://schemas.microsoft.com/office/powerpoint/2010/main" val="647691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C3FD9D-299E-5145-BB9A-46B7F91ED759}"/>
              </a:ext>
            </a:extLst>
          </p:cNvPr>
          <p:cNvSpPr>
            <a:spLocks noGrp="1"/>
          </p:cNvSpPr>
          <p:nvPr>
            <p:ph type="dt" sz="half" idx="10"/>
          </p:nvPr>
        </p:nvSpPr>
        <p:spPr/>
        <p:txBody>
          <a:bodyPr/>
          <a:lstStyle/>
          <a:p>
            <a:r>
              <a:rPr lang="en-US"/>
              <a:t>June 3, 2021</a:t>
            </a:r>
            <a:endParaRPr lang="de-AT" dirty="0"/>
          </a:p>
        </p:txBody>
      </p:sp>
      <p:sp>
        <p:nvSpPr>
          <p:cNvPr id="3" name="Footer Placeholder 2">
            <a:extLst>
              <a:ext uri="{FF2B5EF4-FFF2-40B4-BE49-F238E27FC236}">
                <a16:creationId xmlns:a16="http://schemas.microsoft.com/office/drawing/2014/main" id="{DB11FC4A-3C4E-604E-B31F-52C87C86A1DC}"/>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4" name="Slide Number Placeholder 3">
            <a:extLst>
              <a:ext uri="{FF2B5EF4-FFF2-40B4-BE49-F238E27FC236}">
                <a16:creationId xmlns:a16="http://schemas.microsoft.com/office/drawing/2014/main" id="{30EDEF6C-8F3B-DE44-A98A-D51299D403B6}"/>
              </a:ext>
            </a:extLst>
          </p:cNvPr>
          <p:cNvSpPr>
            <a:spLocks noGrp="1"/>
          </p:cNvSpPr>
          <p:nvPr>
            <p:ph type="sldNum" sz="quarter" idx="12"/>
          </p:nvPr>
        </p:nvSpPr>
        <p:spPr/>
        <p:txBody>
          <a:bodyPr/>
          <a:lstStyle/>
          <a:p>
            <a:fld id="{FF25E065-A395-7048-9208-62E67D87C980}" type="slidenum">
              <a:rPr lang="de-AT" smtClean="0"/>
              <a:pPr/>
              <a:t>‹N›</a:t>
            </a:fld>
            <a:endParaRPr lang="de-AT" dirty="0"/>
          </a:p>
        </p:txBody>
      </p:sp>
    </p:spTree>
    <p:extLst>
      <p:ext uri="{BB962C8B-B14F-4D97-AF65-F5344CB8AC3E}">
        <p14:creationId xmlns:p14="http://schemas.microsoft.com/office/powerpoint/2010/main" val="1954105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38A3-3D27-7243-A4E0-616C8D0A8F8B}"/>
              </a:ext>
            </a:extLst>
          </p:cNvPr>
          <p:cNvSpPr>
            <a:spLocks noGrp="1"/>
          </p:cNvSpPr>
          <p:nvPr>
            <p:ph type="title"/>
          </p:nvPr>
        </p:nvSpPr>
        <p:spPr>
          <a:xfrm>
            <a:off x="839788" y="987424"/>
            <a:ext cx="3932237" cy="1069975"/>
          </a:xfrm>
        </p:spPr>
        <p:txBody>
          <a:bodyPr anchor="b"/>
          <a:lstStyle>
            <a:lvl1pPr>
              <a:defRPr sz="3200"/>
            </a:lvl1pPr>
          </a:lstStyle>
          <a:p>
            <a:r>
              <a:rPr lang="en-GB"/>
              <a:t>Click to edit Master title style</a:t>
            </a:r>
            <a:endParaRPr lang="de-AT"/>
          </a:p>
        </p:txBody>
      </p:sp>
      <p:sp>
        <p:nvSpPr>
          <p:cNvPr id="3" name="Content Placeholder 2">
            <a:extLst>
              <a:ext uri="{FF2B5EF4-FFF2-40B4-BE49-F238E27FC236}">
                <a16:creationId xmlns:a16="http://schemas.microsoft.com/office/drawing/2014/main" id="{787333A4-45CD-8342-A220-5D8F80ED12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AT"/>
          </a:p>
        </p:txBody>
      </p:sp>
      <p:sp>
        <p:nvSpPr>
          <p:cNvPr id="4" name="Text Placeholder 3">
            <a:extLst>
              <a:ext uri="{FF2B5EF4-FFF2-40B4-BE49-F238E27FC236}">
                <a16:creationId xmlns:a16="http://schemas.microsoft.com/office/drawing/2014/main" id="{AD11CF0F-DB17-F34B-8BC0-1A0024470A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F709878-7665-104F-9042-D4EAFF128BA3}"/>
              </a:ext>
            </a:extLst>
          </p:cNvPr>
          <p:cNvSpPr>
            <a:spLocks noGrp="1"/>
          </p:cNvSpPr>
          <p:nvPr>
            <p:ph type="dt" sz="half" idx="10"/>
          </p:nvPr>
        </p:nvSpPr>
        <p:spPr/>
        <p:txBody>
          <a:bodyPr/>
          <a:lstStyle/>
          <a:p>
            <a:r>
              <a:rPr lang="en-US"/>
              <a:t>June 3, 2021</a:t>
            </a:r>
            <a:endParaRPr lang="de-AT"/>
          </a:p>
        </p:txBody>
      </p:sp>
      <p:sp>
        <p:nvSpPr>
          <p:cNvPr id="6" name="Footer Placeholder 5">
            <a:extLst>
              <a:ext uri="{FF2B5EF4-FFF2-40B4-BE49-F238E27FC236}">
                <a16:creationId xmlns:a16="http://schemas.microsoft.com/office/drawing/2014/main" id="{3472AC9E-0358-D34D-A11B-649F01223D9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6A11C531-99D8-D84A-9F31-20A32681BF30}"/>
              </a:ext>
            </a:extLst>
          </p:cNvPr>
          <p:cNvSpPr>
            <a:spLocks noGrp="1"/>
          </p:cNvSpPr>
          <p:nvPr>
            <p:ph type="sldNum" sz="quarter" idx="12"/>
          </p:nvPr>
        </p:nvSpPr>
        <p:spPr/>
        <p:txBody>
          <a:bodyPr/>
          <a:lstStyle/>
          <a:p>
            <a:fld id="{B7618B1E-9B39-5F46-8B4F-4241E63FD3E3}" type="slidenum">
              <a:rPr lang="de-AT" smtClean="0"/>
              <a:t>‹N›</a:t>
            </a:fld>
            <a:endParaRPr lang="de-AT"/>
          </a:p>
        </p:txBody>
      </p:sp>
    </p:spTree>
    <p:extLst>
      <p:ext uri="{BB962C8B-B14F-4D97-AF65-F5344CB8AC3E}">
        <p14:creationId xmlns:p14="http://schemas.microsoft.com/office/powerpoint/2010/main" val="3547418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4F93-41B1-D64E-8566-6368511BC904}"/>
              </a:ext>
            </a:extLst>
          </p:cNvPr>
          <p:cNvSpPr>
            <a:spLocks noGrp="1"/>
          </p:cNvSpPr>
          <p:nvPr>
            <p:ph type="title"/>
          </p:nvPr>
        </p:nvSpPr>
        <p:spPr>
          <a:xfrm>
            <a:off x="839788" y="987424"/>
            <a:ext cx="3932237" cy="1069975"/>
          </a:xfrm>
        </p:spPr>
        <p:txBody>
          <a:bodyPr anchor="b"/>
          <a:lstStyle>
            <a:lvl1pPr>
              <a:defRPr sz="3200"/>
            </a:lvl1pPr>
          </a:lstStyle>
          <a:p>
            <a:r>
              <a:rPr lang="en-GB"/>
              <a:t>Click to edit Master title style</a:t>
            </a:r>
            <a:endParaRPr lang="de-AT"/>
          </a:p>
        </p:txBody>
      </p:sp>
      <p:sp>
        <p:nvSpPr>
          <p:cNvPr id="3" name="Picture Placeholder 2">
            <a:extLst>
              <a:ext uri="{FF2B5EF4-FFF2-40B4-BE49-F238E27FC236}">
                <a16:creationId xmlns:a16="http://schemas.microsoft.com/office/drawing/2014/main" id="{9FB87830-D5D7-914F-A7CE-485268B700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 Placeholder 3">
            <a:extLst>
              <a:ext uri="{FF2B5EF4-FFF2-40B4-BE49-F238E27FC236}">
                <a16:creationId xmlns:a16="http://schemas.microsoft.com/office/drawing/2014/main" id="{98555AEF-3FD1-664E-8AA1-FD84689C7C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AC2383-43C7-6640-9A88-7312AC97D633}"/>
              </a:ext>
            </a:extLst>
          </p:cNvPr>
          <p:cNvSpPr>
            <a:spLocks noGrp="1"/>
          </p:cNvSpPr>
          <p:nvPr>
            <p:ph type="dt" sz="half" idx="10"/>
          </p:nvPr>
        </p:nvSpPr>
        <p:spPr/>
        <p:txBody>
          <a:bodyPr/>
          <a:lstStyle/>
          <a:p>
            <a:r>
              <a:rPr lang="en-US"/>
              <a:t>June 3, 2021</a:t>
            </a:r>
            <a:endParaRPr lang="de-AT"/>
          </a:p>
        </p:txBody>
      </p:sp>
      <p:sp>
        <p:nvSpPr>
          <p:cNvPr id="6" name="Footer Placeholder 5">
            <a:extLst>
              <a:ext uri="{FF2B5EF4-FFF2-40B4-BE49-F238E27FC236}">
                <a16:creationId xmlns:a16="http://schemas.microsoft.com/office/drawing/2014/main" id="{654618D2-889B-8C44-BFBA-00F3C0E1719A}"/>
              </a:ext>
            </a:extLst>
          </p:cNvPr>
          <p:cNvSpPr>
            <a:spLocks noGrp="1"/>
          </p:cNvSpPr>
          <p:nvPr>
            <p:ph type="ftr" sz="quarter" idx="11"/>
          </p:nvPr>
        </p:nvSpPr>
        <p:spPr/>
        <p:txBody>
          <a:bodyPr/>
          <a:lstStyle/>
          <a:p>
            <a:r>
              <a:rPr lang="en-US">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de-AT" dirty="0"/>
          </a:p>
        </p:txBody>
      </p:sp>
      <p:sp>
        <p:nvSpPr>
          <p:cNvPr id="7" name="Slide Number Placeholder 6">
            <a:extLst>
              <a:ext uri="{FF2B5EF4-FFF2-40B4-BE49-F238E27FC236}">
                <a16:creationId xmlns:a16="http://schemas.microsoft.com/office/drawing/2014/main" id="{8126629C-2D56-0345-80B5-1500B88C3584}"/>
              </a:ext>
            </a:extLst>
          </p:cNvPr>
          <p:cNvSpPr>
            <a:spLocks noGrp="1"/>
          </p:cNvSpPr>
          <p:nvPr>
            <p:ph type="sldNum" sz="quarter" idx="12"/>
          </p:nvPr>
        </p:nvSpPr>
        <p:spPr/>
        <p:txBody>
          <a:bodyPr/>
          <a:lstStyle/>
          <a:p>
            <a:fld id="{B7618B1E-9B39-5F46-8B4F-4241E63FD3E3}" type="slidenum">
              <a:rPr lang="de-AT" smtClean="0"/>
              <a:t>‹N›</a:t>
            </a:fld>
            <a:endParaRPr lang="de-AT"/>
          </a:p>
        </p:txBody>
      </p:sp>
    </p:spTree>
    <p:extLst>
      <p:ext uri="{BB962C8B-B14F-4D97-AF65-F5344CB8AC3E}">
        <p14:creationId xmlns:p14="http://schemas.microsoft.com/office/powerpoint/2010/main" val="1902499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004004-F493-A943-935C-3E5211EB10DD}"/>
              </a:ext>
            </a:extLst>
          </p:cNvPr>
          <p:cNvSpPr>
            <a:spLocks noGrp="1"/>
          </p:cNvSpPr>
          <p:nvPr>
            <p:ph type="title"/>
          </p:nvPr>
        </p:nvSpPr>
        <p:spPr>
          <a:xfrm>
            <a:off x="838200" y="723582"/>
            <a:ext cx="10515600" cy="967106"/>
          </a:xfrm>
          <a:prstGeom prst="rect">
            <a:avLst/>
          </a:prstGeom>
        </p:spPr>
        <p:txBody>
          <a:bodyPr vert="horz" lIns="91440" tIns="45720" rIns="91440" bIns="45720" rtlCol="0" anchor="ctr">
            <a:normAutofit/>
          </a:bodyPr>
          <a:lstStyle/>
          <a:p>
            <a:r>
              <a:rPr lang="en-GB"/>
              <a:t>Click to edit Master title style</a:t>
            </a:r>
            <a:endParaRPr lang="de-AT"/>
          </a:p>
        </p:txBody>
      </p:sp>
      <p:sp>
        <p:nvSpPr>
          <p:cNvPr id="3" name="Text Placeholder 2">
            <a:extLst>
              <a:ext uri="{FF2B5EF4-FFF2-40B4-BE49-F238E27FC236}">
                <a16:creationId xmlns:a16="http://schemas.microsoft.com/office/drawing/2014/main" id="{9C89D8AD-6304-A545-8708-2233B1DAC2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de-AT" dirty="0"/>
          </a:p>
        </p:txBody>
      </p:sp>
      <p:sp>
        <p:nvSpPr>
          <p:cNvPr id="4" name="Date Placeholder 3">
            <a:extLst>
              <a:ext uri="{FF2B5EF4-FFF2-40B4-BE49-F238E27FC236}">
                <a16:creationId xmlns:a16="http://schemas.microsoft.com/office/drawing/2014/main" id="{819D263D-61D4-874A-99D0-C3245F469A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June 3, 2021</a:t>
            </a:r>
            <a:endParaRPr lang="de-AT" dirty="0"/>
          </a:p>
        </p:txBody>
      </p:sp>
      <p:sp>
        <p:nvSpPr>
          <p:cNvPr id="5" name="Footer Placeholder 4">
            <a:extLst>
              <a:ext uri="{FF2B5EF4-FFF2-40B4-BE49-F238E27FC236}">
                <a16:creationId xmlns:a16="http://schemas.microsoft.com/office/drawing/2014/main" id="{FBFAD651-6330-A944-AF05-F554578710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600">
                <a:solidFill>
                  <a:schemeClr val="tx1">
                    <a:tint val="75000"/>
                  </a:schemeClr>
                </a:solidFill>
                <a:latin typeface="Calibri" panose="020F0502020204030204" pitchFamily="34" charset="0"/>
                <a:cs typeface="Calibri" panose="020F0502020204030204" pitchFamily="34" charset="0"/>
              </a:defRPr>
            </a:lvl1pPr>
          </a:lstStyle>
          <a:p>
            <a:r>
              <a:rPr lang="en-US" dirty="0">
                <a:solidFill>
                  <a:prstClr val="black"/>
                </a:solidFill>
                <a:ea typeface="Times New Roman" panose="02020603050405020304" pitchFamily="18"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GB" dirty="0">
              <a:solidFill>
                <a:prstClr val="black"/>
              </a:solidFill>
            </a:endParaRPr>
          </a:p>
        </p:txBody>
      </p:sp>
      <p:sp>
        <p:nvSpPr>
          <p:cNvPr id="6" name="Slide Number Placeholder 5">
            <a:extLst>
              <a:ext uri="{FF2B5EF4-FFF2-40B4-BE49-F238E27FC236}">
                <a16:creationId xmlns:a16="http://schemas.microsoft.com/office/drawing/2014/main" id="{0432A269-C290-B049-887D-EDAF680B98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541568-FC6B-1541-8F84-5F21A74BFC9E}" type="slidenum">
              <a:rPr lang="de-AT" smtClean="0"/>
              <a:pPr/>
              <a:t>‹N›</a:t>
            </a:fld>
            <a:endParaRPr lang="de-AT" dirty="0"/>
          </a:p>
        </p:txBody>
      </p:sp>
      <p:pic>
        <p:nvPicPr>
          <p:cNvPr id="8" name="Grafik 3" descr="Logo, company name&#10;&#10;Description automatically generated">
            <a:extLst>
              <a:ext uri="{FF2B5EF4-FFF2-40B4-BE49-F238E27FC236}">
                <a16:creationId xmlns:a16="http://schemas.microsoft.com/office/drawing/2014/main" id="{5CA751FF-F387-E246-98ED-5B25D444E5FF}"/>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4361238" y="70197"/>
            <a:ext cx="921385" cy="546735"/>
          </a:xfrm>
          <a:prstGeom prst="rect">
            <a:avLst/>
          </a:prstGeom>
        </p:spPr>
      </p:pic>
      <p:pic>
        <p:nvPicPr>
          <p:cNvPr id="9" name="Grafik 2" descr="Ein Bild, das Text enthält.&#10;&#10;Automatisch generierte Beschreibung">
            <a:extLst>
              <a:ext uri="{FF2B5EF4-FFF2-40B4-BE49-F238E27FC236}">
                <a16:creationId xmlns:a16="http://schemas.microsoft.com/office/drawing/2014/main" id="{388BC5B0-F641-644D-86AA-69EF18E10E51}"/>
              </a:ext>
            </a:extLst>
          </p:cNvPr>
          <p:cNvPicPr/>
          <p:nvPr userDrawn="1"/>
        </p:nvPicPr>
        <p:blipFill rotWithShape="1">
          <a:blip r:embed="rId14">
            <a:extLst>
              <a:ext uri="{28A0092B-C50C-407E-A947-70E740481C1C}">
                <a14:useLocalDpi xmlns:a14="http://schemas.microsoft.com/office/drawing/2010/main" val="0"/>
              </a:ext>
            </a:extLst>
          </a:blip>
          <a:srcRect l="24620" b="-22"/>
          <a:stretch/>
        </p:blipFill>
        <p:spPr bwMode="auto">
          <a:xfrm>
            <a:off x="5282623" y="72737"/>
            <a:ext cx="1924685" cy="561340"/>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3C5E66F8-7234-B846-8CA0-68D8DFC64179}"/>
              </a:ext>
            </a:extLst>
          </p:cNvPr>
          <p:cNvSpPr/>
          <p:nvPr userDrawn="1"/>
        </p:nvSpPr>
        <p:spPr>
          <a:xfrm>
            <a:off x="10287548" y="70197"/>
            <a:ext cx="1797287" cy="200055"/>
          </a:xfrm>
          <a:prstGeom prst="rect">
            <a:avLst/>
          </a:prstGeom>
        </p:spPr>
        <p:txBody>
          <a:bodyPr wrap="none">
            <a:spAutoFit/>
          </a:bodyPr>
          <a:lstStyle/>
          <a:p>
            <a:r>
              <a:rPr lang="en-US" sz="700" dirty="0">
                <a:latin typeface="Calibri" panose="020F0502020204030204" pitchFamily="34" charset="0"/>
                <a:ea typeface="Times New Roman" panose="02020603050405020304" pitchFamily="18" charset="0"/>
                <a:cs typeface="Calibri" panose="020F0502020204030204" pitchFamily="34" charset="0"/>
              </a:rPr>
              <a:t>Grant Agreement: 2019-1-AT-KA202-051218</a:t>
            </a:r>
            <a:endParaRPr lang="en-GB" sz="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9139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2Lkb7OSRdG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asha.org/practice-portal/clinical-topics/autism/#collapse_6"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o_NbDdBq0pU"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fLt54fpQ7h8"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hyperlink" Target="https://www.youtube.com/watch?v=AIRTKfVdEbA"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mLhLPIqixoQ" TargetMode="External"/><Relationship Id="rId2" Type="http://schemas.openxmlformats.org/officeDocument/2006/relationships/hyperlink" Target="https://www.youtube.com/watch?v=Yx3FWdynt-o"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1044/lle16.2.62" TargetMode="External"/><Relationship Id="rId2" Type="http://schemas.openxmlformats.org/officeDocument/2006/relationships/hyperlink" Target="https://www.asha.org/practice-portal/clinical-topics/autism/#collapse_6" TargetMode="External"/><Relationship Id="rId1" Type="http://schemas.openxmlformats.org/officeDocument/2006/relationships/slideLayout" Target="../slideLayouts/slideLayout2.xml"/><Relationship Id="rId5" Type="http://schemas.openxmlformats.org/officeDocument/2006/relationships/hyperlink" Target="https://doi.org/10.1177/1362361311421775" TargetMode="External"/><Relationship Id="rId4" Type="http://schemas.openxmlformats.org/officeDocument/2006/relationships/hyperlink" Target="https://doi.org/10.1044/leader.FTR1.16012011.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oi.org/10.3233/JVR-2010-0502" TargetMode="External"/><Relationship Id="rId2" Type="http://schemas.openxmlformats.org/officeDocument/2006/relationships/hyperlink" Target="https://doi.org/10.1177/1053451207310346" TargetMode="External"/><Relationship Id="rId1" Type="http://schemas.openxmlformats.org/officeDocument/2006/relationships/slideLayout" Target="../slideLayouts/slideLayout2.xml"/><Relationship Id="rId4" Type="http://schemas.openxmlformats.org/officeDocument/2006/relationships/hyperlink" Target="https://doi.org/10.1177/070674371205700502"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leader.pubs.asha.org/doi/10.1044/leader.FTR4.18082013.np" TargetMode="External"/><Relationship Id="rId2" Type="http://schemas.openxmlformats.org/officeDocument/2006/relationships/hyperlink" Target="https://doi.org/10.1044/leader.FTR4.18082013.np"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hyperlink" Target="https://www.autism.org.uk/" TargetMode="External"/><Relationship Id="rId2" Type="http://schemas.openxmlformats.org/officeDocument/2006/relationships/hyperlink" Target="https://www.asha.org/practice-portal/clinical-topics/autism/#collapse_7" TargetMode="External"/><Relationship Id="rId1" Type="http://schemas.openxmlformats.org/officeDocument/2006/relationships/slideLayout" Target="../slideLayouts/slideLayout2.xml"/><Relationship Id="rId5" Type="http://schemas.openxmlformats.org/officeDocument/2006/relationships/hyperlink" Target="https://www.semel.ucla.edu/peers" TargetMode="External"/><Relationship Id="rId4" Type="http://schemas.openxmlformats.org/officeDocument/2006/relationships/hyperlink" Target="https://www.semel.ucla.edu/peers/resources/role-play-videos?page=2"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B17A013-6D54-C944-95A1-232723112481}"/>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42998A59-E0C5-6C47-ABCE-4440933FA3D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solidFill>
                <a:prstClr val="black"/>
              </a:solidFill>
            </a:endParaRPr>
          </a:p>
        </p:txBody>
      </p:sp>
      <p:sp>
        <p:nvSpPr>
          <p:cNvPr id="6" name="Slide Number Placeholder 5">
            <a:extLst>
              <a:ext uri="{FF2B5EF4-FFF2-40B4-BE49-F238E27FC236}">
                <a16:creationId xmlns:a16="http://schemas.microsoft.com/office/drawing/2014/main" id="{49A72AF7-D2B8-5149-BDE0-B78EABF65A7A}"/>
              </a:ext>
            </a:extLst>
          </p:cNvPr>
          <p:cNvSpPr>
            <a:spLocks noGrp="1"/>
          </p:cNvSpPr>
          <p:nvPr>
            <p:ph type="sldNum" sz="quarter" idx="12"/>
          </p:nvPr>
        </p:nvSpPr>
        <p:spPr/>
        <p:txBody>
          <a:bodyPr/>
          <a:lstStyle/>
          <a:p>
            <a:pPr algn="r" rtl="0"/>
            <a:fld id="{4AA10864-17D9-EB4A-80E3-89D1D8A92E63}" type="slidenum">
              <a:rPr/>
              <a:pPr/>
              <a:t>1</a:t>
            </a:fld>
            <a:endParaRPr lang="it" dirty="0"/>
          </a:p>
        </p:txBody>
      </p:sp>
      <p:sp>
        <p:nvSpPr>
          <p:cNvPr id="7" name="Google Shape;132;p26">
            <a:extLst>
              <a:ext uri="{FF2B5EF4-FFF2-40B4-BE49-F238E27FC236}">
                <a16:creationId xmlns:a16="http://schemas.microsoft.com/office/drawing/2014/main" id="{10578B7F-A3DA-3340-BED7-F6F49636EF47}"/>
              </a:ext>
            </a:extLst>
          </p:cNvPr>
          <p:cNvSpPr txBox="1">
            <a:spLocks noGrp="1"/>
          </p:cNvSpPr>
          <p:nvPr>
            <p:ph type="ctrTitle"/>
          </p:nvPr>
        </p:nvSpPr>
        <p:spPr>
          <a:xfrm>
            <a:off x="351936" y="1929161"/>
            <a:ext cx="11488128" cy="2999678"/>
          </a:xfrm>
          <a:prstGeom prst="rect">
            <a:avLst/>
          </a:prstGeom>
          <a:solidFill>
            <a:srgbClr val="BBD6EE"/>
          </a:solidFill>
          <a:ln>
            <a:noFill/>
          </a:ln>
        </p:spPr>
        <p:txBody>
          <a:bodyPr spcFirstLastPara="1" wrap="square" lIns="121900" tIns="60933" rIns="121900" bIns="60933" anchor="ctr" anchorCtr="0">
            <a:noAutofit/>
          </a:bodyPr>
          <a:lstStyle/>
          <a:p>
            <a:pPr algn="ctr" rtl="0">
              <a:lnSpc>
                <a:spcPct val="170000"/>
              </a:lnSpc>
              <a:buClr>
                <a:srgbClr val="024E94"/>
              </a:buClr>
              <a:buSzPct val="100000"/>
            </a:pPr>
            <a:r>
              <a:rPr lang="it" sz="3200" b="1" i="0" u="none" baseline="0">
                <a:solidFill>
                  <a:srgbClr val="024E94"/>
                </a:solidFill>
                <a:latin typeface="Arial Narrow"/>
                <a:ea typeface="Arial Narrow"/>
                <a:cs typeface="Arial Narrow"/>
                <a:sym typeface="Arial Narrow"/>
              </a:rPr>
              <a:t>Programma del corso di formazione </a:t>
            </a:r>
            <a:br>
              <a:rPr lang="it" sz="3200" b="1">
                <a:solidFill>
                  <a:srgbClr val="024E94"/>
                </a:solidFill>
                <a:latin typeface="Arial Narrow"/>
                <a:ea typeface="Arial Narrow"/>
                <a:cs typeface="Arial Narrow"/>
                <a:sym typeface="Arial Narrow"/>
              </a:rPr>
            </a:br>
            <a:r>
              <a:rPr lang="it" sz="3200" b="1" i="0" u="none" baseline="0">
                <a:solidFill>
                  <a:srgbClr val="024E94"/>
                </a:solidFill>
                <a:latin typeface="Arial Narrow"/>
                <a:ea typeface="Arial Narrow"/>
                <a:cs typeface="Arial Narrow"/>
                <a:sym typeface="Arial Narrow"/>
              </a:rPr>
              <a:t>“Operatore esperto nei disturbi dello spettro autistico (ASD)"</a:t>
            </a:r>
            <a:endParaRPr sz="700" dirty="0"/>
          </a:p>
          <a:p>
            <a:pPr algn="ctr" rtl="0">
              <a:lnSpc>
                <a:spcPct val="90000"/>
              </a:lnSpc>
              <a:buClr>
                <a:schemeClr val="dk1"/>
              </a:buClr>
              <a:buSzPct val="100000"/>
            </a:pPr>
            <a:endParaRPr sz="2000" b="1" cap="small" dirty="0">
              <a:solidFill>
                <a:srgbClr val="024E94"/>
              </a:solidFill>
              <a:latin typeface="Arial Narrow"/>
              <a:ea typeface="Arial Narrow"/>
              <a:cs typeface="Arial Narrow"/>
              <a:sym typeface="Arial Narrow"/>
            </a:endParaRPr>
          </a:p>
          <a:p>
            <a:pPr algn="ctr" rtl="0">
              <a:lnSpc>
                <a:spcPct val="90000"/>
              </a:lnSpc>
              <a:buClr>
                <a:srgbClr val="024E94"/>
              </a:buClr>
              <a:buSzPct val="100000"/>
            </a:pPr>
            <a:r>
              <a:rPr lang="it" sz="2000" b="0" i="0" u="none" cap="small" baseline="0">
                <a:solidFill>
                  <a:srgbClr val="024E94"/>
                </a:solidFill>
                <a:latin typeface="Arial Narrow"/>
                <a:ea typeface="Arial Narrow"/>
                <a:cs typeface="Arial Narrow"/>
                <a:sym typeface="Arial Narrow"/>
              </a:rPr>
              <a:t>https://www.autrain.eu/pt/curriculo/</a:t>
            </a:r>
            <a:endParaRPr sz="2000" dirty="0">
              <a:solidFill>
                <a:srgbClr val="024E94"/>
              </a:solidFill>
              <a:latin typeface="Arial Narrow"/>
              <a:ea typeface="Arial Narrow"/>
              <a:cs typeface="Arial Narrow"/>
              <a:sym typeface="Arial Narrow"/>
            </a:endParaRPr>
          </a:p>
        </p:txBody>
      </p:sp>
    </p:spTree>
    <p:extLst>
      <p:ext uri="{BB962C8B-B14F-4D97-AF65-F5344CB8AC3E}">
        <p14:creationId xmlns:p14="http://schemas.microsoft.com/office/powerpoint/2010/main" val="2964675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631B7B-E317-B346-8DFE-60139876228D}"/>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pPr algn="r" rtl="0"/>
            <a:fld id="{CD37B2E7-1D31-7C4D-928B-66328FE9604A}" type="slidenum">
              <a:rPr/>
              <a:pPr/>
              <a:t>10</a:t>
            </a:fld>
            <a:endParaRPr lang="i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DAE3F3"/>
          </a:solidFill>
          <a:ln>
            <a:noFill/>
          </a:ln>
        </p:spPr>
        <p:txBody>
          <a:bodyPr spcFirstLastPara="1" wrap="square" lIns="121900" tIns="60933" rIns="121900" bIns="60933" anchor="ctr" anchorCtr="0">
            <a:noAutofit/>
          </a:bodyPr>
          <a:lstStyle/>
          <a:p>
            <a:pPr algn="ctr" rtl="0"/>
            <a:endParaRPr lang="it" sz="3200" b="1" dirty="0">
              <a:solidFill>
                <a:schemeClr val="dk1"/>
              </a:solidFill>
              <a:latin typeface="Calibri"/>
              <a:ea typeface="Arial Narrow"/>
              <a:cs typeface="Calibri"/>
              <a:sym typeface="Calibri"/>
            </a:endParaRPr>
          </a:p>
          <a:p>
            <a:pPr algn="ctr" rtl="0"/>
            <a:r>
              <a:rPr lang="it" sz="4000" b="1" i="0" u="none" baseline="0">
                <a:solidFill>
                  <a:schemeClr val="dk1"/>
                </a:solidFill>
                <a:latin typeface="Arial Narrow"/>
                <a:ea typeface="Arial Narrow"/>
                <a:cs typeface="Arial Narrow"/>
                <a:sym typeface="Arial Narrow"/>
              </a:rPr>
              <a:t>SVILUPPARE</a:t>
            </a:r>
            <a:endParaRPr sz="2400" dirty="0"/>
          </a:p>
          <a:p>
            <a:pPr algn="ctr" rtl="0"/>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2560320" y="2971938"/>
            <a:ext cx="7383780" cy="3185561"/>
          </a:xfrm>
          <a:prstGeom prst="rect">
            <a:avLst/>
          </a:prstGeom>
          <a:solidFill>
            <a:srgbClr val="DAE3F3"/>
          </a:solidFill>
          <a:ln>
            <a:noFill/>
          </a:ln>
        </p:spPr>
        <p:txBody>
          <a:bodyPr spcFirstLastPara="1" wrap="square" lIns="121900" tIns="60933" rIns="121900" bIns="60933" anchor="ctr" anchorCtr="0">
            <a:noAutofit/>
          </a:bodyPr>
          <a:lstStyle/>
          <a:p>
            <a:pPr algn="ctr" rtl="0"/>
            <a:r>
              <a:rPr lang="it" sz="1600" b="0" i="0" u="none" baseline="0" dirty="0">
                <a:latin typeface="Arial Narrow" panose="020B0606020202030204" pitchFamily="34" charset="0"/>
              </a:rPr>
              <a:t>Capire il concetto di comunicazione - fondamenti e importanza - e la comunicazione di una persona con ASD</a:t>
            </a:r>
            <a:endParaRPr lang="it" sz="1600" dirty="0">
              <a:latin typeface="Arial Narrow" panose="020B0606020202030204" pitchFamily="34" charset="0"/>
            </a:endParaRPr>
          </a:p>
          <a:p>
            <a:pPr algn="ctr" rtl="0"/>
            <a:r>
              <a:rPr lang="it" sz="1600" b="0" i="0" u="none" baseline="0" dirty="0">
                <a:latin typeface="Arial Narrow" panose="020B0606020202030204" pitchFamily="34" charset="0"/>
              </a:rPr>
              <a:t>Comprendere il concetto di problemi di comunicazione sociale sperimentati da soggetti con ASD </a:t>
            </a:r>
            <a:endParaRPr lang="it" sz="1600" dirty="0">
              <a:latin typeface="Arial Narrow" panose="020B0606020202030204" pitchFamily="34" charset="0"/>
            </a:endParaRPr>
          </a:p>
          <a:p>
            <a:pPr lvl="0" algn="ctr" rtl="0"/>
            <a:r>
              <a:rPr lang="it" sz="1600" b="0" i="1" u="none" baseline="0" dirty="0">
                <a:latin typeface="Arial Narrow" panose="020B0606020202030204" pitchFamily="34" charset="0"/>
              </a:rPr>
              <a:t>Attività: Guardare e riflettere 4.1.2.; Attività: Pensare e riflettere 4.1.3.; Attività: Leggere e riflettere 4.1.4.; Attività: Leggere e riflettere 4.1.4. (cont.); Attività: Guardare e riflettere 4.1.5.; Attività: Pensare e riflettere 4.1.6. Comunicazione sociale </a:t>
            </a:r>
            <a:endParaRPr lang="it" sz="1600" i="1" dirty="0">
              <a:latin typeface="Arial Narrow" panose="020B0606020202030204" pitchFamily="34" charset="0"/>
            </a:endParaRPr>
          </a:p>
          <a:p>
            <a:pPr algn="ctr" rtl="0"/>
            <a:endParaRPr lang="it" sz="1600" dirty="0">
              <a:latin typeface="Arial Narrow" panose="020B0606020202030204" pitchFamily="34" charset="0"/>
            </a:endParaRPr>
          </a:p>
          <a:p>
            <a:pPr algn="ctr" rtl="0"/>
            <a:r>
              <a:rPr lang="it" sz="1600" b="0" i="0" u="none" baseline="0" dirty="0">
                <a:latin typeface="Arial Narrow" panose="020B0606020202030204" pitchFamily="34" charset="0"/>
              </a:rPr>
              <a:t>Capire i concetti di interazione e abilità sociali</a:t>
            </a:r>
            <a:endParaRPr lang="it" sz="1600" dirty="0">
              <a:latin typeface="Arial Narrow" panose="020B0606020202030204" pitchFamily="34" charset="0"/>
            </a:endParaRPr>
          </a:p>
          <a:p>
            <a:pPr lvl="0" algn="ctr" rtl="0"/>
            <a:r>
              <a:rPr lang="it" sz="1600" b="0" i="1" u="none" baseline="0" dirty="0">
                <a:latin typeface="Arial Narrow" panose="020B0606020202030204" pitchFamily="34" charset="0"/>
              </a:rPr>
              <a:t>Attività: Leggere e riflettere 4.2.1. Interazione e abilità sociali; Attività: Guardare e riflettere 4.2. Interazione e abilità sociali; Attività: Guardare e riflettere 4.1. - 4,2.; Attività: Guardare e riflettere 4.1. - 4.2. (cont.); Attività: Pensare e riflettere 4.1. - 4,2.; Attività:  Discussione finale 4.1. - 4.2.</a:t>
            </a:r>
            <a:endParaRPr lang="it" sz="1600" i="1" dirty="0">
              <a:latin typeface="Arial Narrow" panose="020B0606020202030204" pitchFamily="34" charset="0"/>
            </a:endParaRPr>
          </a:p>
        </p:txBody>
      </p:sp>
    </p:spTree>
    <p:extLst>
      <p:ext uri="{BB962C8B-B14F-4D97-AF65-F5344CB8AC3E}">
        <p14:creationId xmlns:p14="http://schemas.microsoft.com/office/powerpoint/2010/main" val="816698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11</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7213601" cy="1009651"/>
          </a:xfrm>
          <a:prstGeom prst="rect">
            <a:avLst/>
          </a:prstGeom>
          <a:solidFill>
            <a:srgbClr val="DAE3F3"/>
          </a:solidFill>
          <a:ln>
            <a:noFill/>
          </a:ln>
        </p:spPr>
        <p:txBody>
          <a:bodyPr spcFirstLastPara="1" wrap="square" lIns="121900" tIns="60933" rIns="121900" bIns="60933" anchor="ctr" anchorCtr="0">
            <a:noAutofit/>
          </a:bodyPr>
          <a:lstStyle/>
          <a:p>
            <a:pPr algn="l" rtl="0"/>
            <a:r>
              <a:rPr lang="it" sz="4000" b="1" i="1" u="none" baseline="0" dirty="0">
                <a:latin typeface="Arial Narrow" panose="020B0606020202030204" pitchFamily="34" charset="0"/>
              </a:rPr>
              <a:t>Attività: Guardare e riflettere 4.1.2.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pPr algn="ctr" defTabSz="685800" rtl="0"/>
            <a:r>
              <a:rPr lang="it" sz="2800" b="1" i="0" u="none" baseline="0"/>
              <a:t>Cos'è la comunicazione? Comunicazione - Fondamenti e importanza -</a:t>
            </a:r>
          </a:p>
          <a:p>
            <a:pPr algn="ctr" defTabSz="685800" rtl="0"/>
            <a:r>
              <a:rPr lang="it" sz="2800" b="0" i="0" u="none" baseline="0"/>
              <a:t>Guarda questo breve video (6:11m): </a:t>
            </a:r>
            <a:endParaRPr lang="it" sz="2800" dirty="0"/>
          </a:p>
          <a:p>
            <a:pPr algn="ctr" defTabSz="685800" rtl="0"/>
            <a:r>
              <a:rPr lang="it" sz="3200" b="0" i="1" u="none" baseline="0">
                <a:latin typeface="Arial Narrow" panose="020B0606020202030204" pitchFamily="34" charset="0"/>
                <a:hlinkClick r:id="rId2"/>
              </a:rPr>
              <a:t>(https://www.youtube.com/watch?v=2Lkb7OSRdGE</a:t>
            </a:r>
            <a:r>
              <a:rPr lang="it" sz="3200" b="0" i="1" u="none" baseline="0">
                <a:latin typeface="Arial Narrow" panose="020B0606020202030204" pitchFamily="34" charset="0"/>
              </a:rPr>
              <a:t>)</a:t>
            </a:r>
          </a:p>
        </p:txBody>
      </p:sp>
    </p:spTree>
    <p:extLst>
      <p:ext uri="{BB962C8B-B14F-4D97-AF65-F5344CB8AC3E}">
        <p14:creationId xmlns:p14="http://schemas.microsoft.com/office/powerpoint/2010/main" val="1174039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12</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7162801" cy="1009651"/>
          </a:xfrm>
          <a:prstGeom prst="rect">
            <a:avLst/>
          </a:prstGeom>
          <a:solidFill>
            <a:srgbClr val="DAE3F3"/>
          </a:solidFill>
          <a:ln>
            <a:noFill/>
          </a:ln>
        </p:spPr>
        <p:txBody>
          <a:bodyPr spcFirstLastPara="1" wrap="square" lIns="121900" tIns="60933" rIns="121900" bIns="60933" anchor="ctr" anchorCtr="0">
            <a:noAutofit/>
          </a:bodyPr>
          <a:lstStyle/>
          <a:p>
            <a:pPr algn="l" rtl="0"/>
            <a:r>
              <a:rPr lang="it" sz="4000" b="1" i="1" u="none" baseline="0" dirty="0">
                <a:latin typeface="Arial Narrow" panose="020B0606020202030204" pitchFamily="34" charset="0"/>
              </a:rPr>
              <a:t>Attività: Guardare e riflettere 4.1.3.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gn="l" rtl="0"/>
            <a:r>
              <a:rPr lang="it" sz="2400" b="1" i="0" u="none" baseline="0">
                <a:latin typeface="Arial Narrow" panose="020B0606020202030204" pitchFamily="34" charset="0"/>
              </a:rPr>
              <a:t>Comprendere la comunicazione di una persona con ASD </a:t>
            </a:r>
          </a:p>
          <a:p>
            <a:pPr marL="342900" indent="-342900" algn="l" rtl="0">
              <a:buFont typeface="Arial" panose="020B0604020202020204" pitchFamily="34" charset="0"/>
              <a:buChar char="•"/>
            </a:pPr>
            <a:r>
              <a:rPr lang="it" sz="2400" b="0" i="0" u="none" baseline="0">
                <a:latin typeface="Arial Narrow" panose="020B0606020202030204" pitchFamily="34" charset="0"/>
              </a:rPr>
              <a:t>La </a:t>
            </a:r>
            <a:r>
              <a:rPr lang="it" sz="2400" b="1" i="0" u="none" baseline="0">
                <a:latin typeface="Arial Narrow" panose="020B0606020202030204" pitchFamily="34" charset="0"/>
              </a:rPr>
              <a:t>comunicazione</a:t>
            </a:r>
            <a:r>
              <a:rPr lang="it" sz="2400" b="0" i="0" u="none" baseline="0">
                <a:latin typeface="Arial Narrow" panose="020B0606020202030204" pitchFamily="34" charset="0"/>
              </a:rPr>
              <a:t> avviene quando una persona invia un messaggio ad un'altra persona. Questo può avvenire </a:t>
            </a:r>
            <a:r>
              <a:rPr lang="it" sz="2400" b="1" i="0" u="none" baseline="0">
                <a:latin typeface="Arial Narrow" panose="020B0606020202030204" pitchFamily="34" charset="0"/>
              </a:rPr>
              <a:t>verbalmente o non verbalmente</a:t>
            </a:r>
            <a:r>
              <a:rPr lang="it" sz="2400" b="0" i="0" u="none" baseline="0">
                <a:latin typeface="Arial Narrow" panose="020B0606020202030204" pitchFamily="34" charset="0"/>
              </a:rPr>
              <a:t>. </a:t>
            </a:r>
          </a:p>
          <a:p>
            <a:pPr marL="342900" indent="-342900" algn="l" rtl="0">
              <a:buFont typeface="Arial" panose="020B0604020202020204" pitchFamily="34" charset="0"/>
              <a:buChar char="•"/>
            </a:pPr>
            <a:r>
              <a:rPr lang="it" sz="2400" b="0" i="0" u="none" baseline="0">
                <a:latin typeface="Arial Narrow" panose="020B0606020202030204" pitchFamily="34" charset="0"/>
              </a:rPr>
              <a:t>L'</a:t>
            </a:r>
            <a:r>
              <a:rPr lang="it" sz="2400" b="1" i="0" u="none" baseline="0">
                <a:latin typeface="Arial Narrow" panose="020B0606020202030204" pitchFamily="34" charset="0"/>
              </a:rPr>
              <a:t>interazione</a:t>
            </a:r>
            <a:r>
              <a:rPr lang="it" sz="2400" b="0" i="0" u="none" baseline="0">
                <a:latin typeface="Arial Narrow" panose="020B0606020202030204" pitchFamily="34" charset="0"/>
              </a:rPr>
              <a:t> avviene quando due persone si rispondono a vicenda - comunicazione bidirezionale.  </a:t>
            </a:r>
          </a:p>
          <a:p>
            <a:endParaRPr lang="it" sz="2400" b="1" u="sng" dirty="0">
              <a:latin typeface="Arial Narrow" panose="020B0606020202030204" pitchFamily="34" charset="0"/>
            </a:endParaRPr>
          </a:p>
          <a:p>
            <a:pPr algn="l" rtl="0"/>
            <a:r>
              <a:rPr lang="it" sz="2400" b="1" i="0" u="sng" baseline="0">
                <a:latin typeface="Arial Narrow" panose="020B0606020202030204" pitchFamily="34" charset="0"/>
              </a:rPr>
              <a:t>La maggior parte delle persone con ASD ha difficoltà</a:t>
            </a:r>
            <a:r>
              <a:rPr lang="it" sz="2400" b="0" i="0" u="none" baseline="0">
                <a:latin typeface="Arial Narrow" panose="020B0606020202030204" pitchFamily="34" charset="0"/>
              </a:rPr>
              <a:t>:  </a:t>
            </a:r>
          </a:p>
          <a:p>
            <a:pPr marL="342900" indent="-342900" algn="l" rtl="0">
              <a:buFont typeface="Arial" panose="020B0604020202020204" pitchFamily="34" charset="0"/>
              <a:buChar char="•"/>
            </a:pPr>
            <a:r>
              <a:rPr lang="it" sz="2400" b="0" i="0" u="none" baseline="0">
                <a:latin typeface="Arial Narrow" panose="020B0606020202030204" pitchFamily="34" charset="0"/>
              </a:rPr>
              <a:t>a interagire con gli altri</a:t>
            </a:r>
          </a:p>
          <a:p>
            <a:pPr marL="342900" indent="-342900" algn="l" rtl="0">
              <a:buFont typeface="Arial" panose="020B0604020202020204" pitchFamily="34" charset="0"/>
              <a:buChar char="•"/>
            </a:pPr>
            <a:r>
              <a:rPr lang="it" sz="2400" b="0" i="0" u="none" baseline="0">
                <a:latin typeface="Arial Narrow" panose="020B0606020202030204" pitchFamily="34" charset="0"/>
              </a:rPr>
              <a:t>ad avviare interazioni, rispondere o usare l'interazione per mostrare cose agli altri, essere socievole, comprendere e relazionarsi con altre persone, prendere parte alla vita quotidiana familiare, lavorativa e sociale. </a:t>
            </a:r>
          </a:p>
        </p:txBody>
      </p:sp>
    </p:spTree>
    <p:extLst>
      <p:ext uri="{BB962C8B-B14F-4D97-AF65-F5344CB8AC3E}">
        <p14:creationId xmlns:p14="http://schemas.microsoft.com/office/powerpoint/2010/main" val="541342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13</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7315201" cy="1009651"/>
          </a:xfrm>
          <a:prstGeom prst="rect">
            <a:avLst/>
          </a:prstGeom>
          <a:solidFill>
            <a:srgbClr val="DAE3F3"/>
          </a:solidFill>
          <a:ln>
            <a:noFill/>
          </a:ln>
        </p:spPr>
        <p:txBody>
          <a:bodyPr spcFirstLastPara="1" wrap="square" lIns="121900" tIns="60933" rIns="121900" bIns="60933" anchor="ctr" anchorCtr="0">
            <a:noAutofit/>
          </a:bodyPr>
          <a:lstStyle/>
          <a:p>
            <a:pPr algn="l" rtl="0"/>
            <a:r>
              <a:rPr lang="it" sz="4000" b="1" i="1" u="none" baseline="0" dirty="0">
                <a:latin typeface="Arial Narrow" panose="020B0606020202030204" pitchFamily="34" charset="0"/>
              </a:rPr>
              <a:t>Attività: Guardare e riflettere 4.1.4.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gn="ctr" rtl="0">
              <a:buClr>
                <a:srgbClr val="C00000"/>
              </a:buClr>
            </a:pPr>
            <a:r>
              <a:rPr lang="it" sz="2000" b="0" i="0" u="none" baseline="0">
                <a:latin typeface="Arial" panose="020B0604020202020204" pitchFamily="34" charset="0"/>
                <a:cs typeface="Arial" panose="020B0604020202020204" pitchFamily="34" charset="0"/>
              </a:rPr>
              <a:t>La </a:t>
            </a:r>
            <a:r>
              <a:rPr lang="it" sz="2000" b="1" i="0" u="none" baseline="0">
                <a:latin typeface="Arial" panose="020B0604020202020204" pitchFamily="34" charset="0"/>
                <a:cs typeface="Arial" panose="020B0604020202020204" pitchFamily="34" charset="0"/>
              </a:rPr>
              <a:t>comunicazione sociale</a:t>
            </a:r>
            <a:r>
              <a:rPr lang="it" sz="2000" b="0" i="0" u="none" baseline="0">
                <a:latin typeface="Arial" panose="020B0604020202020204" pitchFamily="34" charset="0"/>
                <a:cs typeface="Arial" panose="020B0604020202020204" pitchFamily="34" charset="0"/>
              </a:rPr>
              <a:t> si riferisce al linguaggio usato in contesti </a:t>
            </a:r>
            <a:r>
              <a:rPr lang="it" sz="2000" b="1" i="0" u="none" baseline="0">
                <a:latin typeface="Arial" panose="020B0604020202020204" pitchFamily="34" charset="0"/>
                <a:cs typeface="Arial" panose="020B0604020202020204" pitchFamily="34" charset="0"/>
              </a:rPr>
              <a:t>sociali</a:t>
            </a:r>
            <a:r>
              <a:rPr lang="it" sz="2000" b="0" i="0" u="none" baseline="0">
                <a:latin typeface="Arial" panose="020B0604020202020204" pitchFamily="34" charset="0"/>
                <a:cs typeface="Arial" panose="020B0604020202020204" pitchFamily="34" charset="0"/>
              </a:rPr>
              <a:t>. Questo si riferisce alla capacità di una persona di usare il linguaggio per interagire con gli altri in una serie di situazioni (Greene &amp; Burleson, 2003). </a:t>
            </a:r>
          </a:p>
          <a:p>
            <a:pPr algn="ctr" rtl="0">
              <a:buClr>
                <a:srgbClr val="C00000"/>
              </a:buClr>
            </a:pPr>
            <a:endParaRPr lang="it" sz="2400" dirty="0">
              <a:latin typeface="Arial" panose="020B0604020202020204" pitchFamily="34" charset="0"/>
              <a:cs typeface="Arial" panose="020B0604020202020204" pitchFamily="34" charset="0"/>
            </a:endParaRPr>
          </a:p>
          <a:p>
            <a:pPr algn="l" rtl="0"/>
            <a:r>
              <a:rPr lang="it" sz="2000" b="1" i="0" u="none" baseline="0">
                <a:latin typeface="Arial" panose="020B0604020202020204" pitchFamily="34" charset="0"/>
                <a:cs typeface="Arial" panose="020B0604020202020204" pitchFamily="34" charset="0"/>
              </a:rPr>
              <a:t>Perché è importante</a:t>
            </a:r>
            <a:r>
              <a:rPr lang="it" sz="2000" b="0" i="0" u="none" baseline="0">
                <a:latin typeface="Arial" panose="020B0604020202020204" pitchFamily="34" charset="0"/>
                <a:cs typeface="Arial" panose="020B0604020202020204" pitchFamily="34" charset="0"/>
              </a:rPr>
              <a:t> </a:t>
            </a:r>
            <a:r>
              <a:rPr lang="it" sz="2000" b="1" i="0" u="none" baseline="0">
                <a:latin typeface="Arial" panose="020B0604020202020204" pitchFamily="34" charset="0"/>
                <a:cs typeface="Arial" panose="020B0604020202020204" pitchFamily="34" charset="0"/>
              </a:rPr>
              <a:t>la comunicazione sociale</a:t>
            </a:r>
            <a:r>
              <a:rPr lang="it" sz="2000" b="0" i="0" u="none" baseline="0">
                <a:latin typeface="Arial" panose="020B0604020202020204" pitchFamily="34" charset="0"/>
                <a:cs typeface="Arial" panose="020B0604020202020204" pitchFamily="34" charset="0"/>
              </a:rPr>
              <a:t>? La </a:t>
            </a:r>
            <a:r>
              <a:rPr lang="it" sz="2000" b="1" i="0" u="none" baseline="0">
                <a:latin typeface="Arial" panose="020B0604020202020204" pitchFamily="34" charset="0"/>
                <a:cs typeface="Arial" panose="020B0604020202020204" pitchFamily="34" charset="0"/>
              </a:rPr>
              <a:t>comunicazione sociale</a:t>
            </a:r>
            <a:r>
              <a:rPr lang="it" sz="2000" b="0" i="0" u="none" baseline="0">
                <a:latin typeface="Arial" panose="020B0604020202020204" pitchFamily="34" charset="0"/>
                <a:cs typeface="Arial" panose="020B0604020202020204" pitchFamily="34" charset="0"/>
              </a:rPr>
              <a:t> (pragmatica) è </a:t>
            </a:r>
            <a:r>
              <a:rPr lang="it" sz="2000" b="1" i="0" u="none" baseline="0">
                <a:latin typeface="Arial" panose="020B0604020202020204" pitchFamily="34" charset="0"/>
                <a:cs typeface="Arial" panose="020B0604020202020204" pitchFamily="34" charset="0"/>
              </a:rPr>
              <a:t>importante</a:t>
            </a:r>
            <a:r>
              <a:rPr lang="it" sz="2000" b="0" i="0" u="none" baseline="0">
                <a:latin typeface="Arial" panose="020B0604020202020204" pitchFamily="34" charset="0"/>
                <a:cs typeface="Arial" panose="020B0604020202020204" pitchFamily="34" charset="0"/>
              </a:rPr>
              <a:t> per costruire relazioni </a:t>
            </a:r>
            <a:r>
              <a:rPr lang="it" sz="2000" b="1" i="0" u="none" baseline="0">
                <a:latin typeface="Arial" panose="020B0604020202020204" pitchFamily="34" charset="0"/>
                <a:cs typeface="Arial" panose="020B0604020202020204" pitchFamily="34" charset="0"/>
              </a:rPr>
              <a:t>sociali</a:t>
            </a:r>
            <a:r>
              <a:rPr lang="it" sz="2000" b="0" i="0" u="none" baseline="0">
                <a:latin typeface="Arial" panose="020B0604020202020204" pitchFamily="34" charset="0"/>
                <a:cs typeface="Arial" panose="020B0604020202020204" pitchFamily="34" charset="0"/>
              </a:rPr>
              <a:t> con altre persone, poiché molte attività basate sul curriculum si basano sul lavoro in gruppo e sulla </a:t>
            </a:r>
            <a:r>
              <a:rPr lang="it" sz="2000" b="1" i="0" u="none" baseline="0">
                <a:latin typeface="Arial" panose="020B0604020202020204" pitchFamily="34" charset="0"/>
                <a:cs typeface="Arial" panose="020B0604020202020204" pitchFamily="34" charset="0"/>
              </a:rPr>
              <a:t>comunicazione</a:t>
            </a:r>
            <a:r>
              <a:rPr lang="it" sz="2000" b="0" i="0" u="none" baseline="0">
                <a:latin typeface="Arial" panose="020B0604020202020204" pitchFamily="34" charset="0"/>
                <a:cs typeface="Arial" panose="020B0604020202020204" pitchFamily="34" charset="0"/>
              </a:rPr>
              <a:t> tra pari (ASHA, 2021).</a:t>
            </a:r>
          </a:p>
          <a:p>
            <a:pPr algn="just" rtl="0"/>
            <a:endParaRPr lang="it" sz="2000" dirty="0">
              <a:latin typeface="Arial" panose="020B0604020202020204" pitchFamily="34" charset="0"/>
              <a:cs typeface="Arial" panose="020B0604020202020204" pitchFamily="34" charset="0"/>
            </a:endParaRPr>
          </a:p>
          <a:p>
            <a:pPr algn="just" rtl="0"/>
            <a:r>
              <a:rPr lang="it" sz="2000" b="0" i="0" u="none" baseline="0">
                <a:latin typeface="Arial" panose="020B0604020202020204" pitchFamily="34" charset="0"/>
                <a:cs typeface="Arial" panose="020B0604020202020204" pitchFamily="34" charset="0"/>
              </a:rPr>
              <a:t>Quali sono le </a:t>
            </a:r>
            <a:r>
              <a:rPr lang="it" sz="2000" b="1" i="0" u="none" baseline="0">
                <a:latin typeface="Arial" panose="020B0604020202020204" pitchFamily="34" charset="0"/>
                <a:cs typeface="Arial" panose="020B0604020202020204" pitchFamily="34" charset="0"/>
              </a:rPr>
              <a:t>caratteristiche</a:t>
            </a:r>
            <a:r>
              <a:rPr lang="it" sz="2000" b="0" i="0" u="none" baseline="0">
                <a:latin typeface="Arial" panose="020B0604020202020204" pitchFamily="34" charset="0"/>
                <a:cs typeface="Arial" panose="020B0604020202020204" pitchFamily="34" charset="0"/>
              </a:rPr>
              <a:t> della comunicazione sociale?</a:t>
            </a:r>
            <a:endParaRPr lang="it" sz="2400" dirty="0">
              <a:latin typeface="Arial" panose="020B0604020202020204" pitchFamily="34" charset="0"/>
              <a:cs typeface="Arial" panose="020B0604020202020204" pitchFamily="34" charset="0"/>
            </a:endParaRPr>
          </a:p>
          <a:p>
            <a:pPr marL="342900" indent="-342900" algn="just" rtl="0">
              <a:spcAft>
                <a:spcPts val="1200"/>
              </a:spcAft>
              <a:buClr>
                <a:schemeClr val="tx1"/>
              </a:buClr>
              <a:buSzPct val="102000"/>
              <a:buFont typeface="Arial" panose="020B0604020202020204" pitchFamily="34" charset="0"/>
              <a:buChar char="•"/>
            </a:pPr>
            <a:r>
              <a:rPr lang="it" b="0" i="0" u="none" baseline="0">
                <a:latin typeface="Arial" panose="020B0604020202020204" pitchFamily="34" charset="0"/>
                <a:cs typeface="Arial" panose="020B0604020202020204" pitchFamily="34" charset="0"/>
              </a:rPr>
              <a:t>Le abilità di </a:t>
            </a:r>
            <a:r>
              <a:rPr lang="it" b="1" i="0" u="none" baseline="0">
                <a:latin typeface="Arial" panose="020B0604020202020204" pitchFamily="34" charset="0"/>
                <a:cs typeface="Arial" panose="020B0604020202020204" pitchFamily="34" charset="0"/>
              </a:rPr>
              <a:t>comunicazione sociale</a:t>
            </a:r>
            <a:r>
              <a:rPr lang="it" b="0" i="0" u="none" baseline="0">
                <a:latin typeface="Arial" panose="020B0604020202020204" pitchFamily="34" charset="0"/>
                <a:cs typeface="Arial" panose="020B0604020202020204" pitchFamily="34" charset="0"/>
              </a:rPr>
              <a:t> includono la capacità di variare lo </a:t>
            </a:r>
            <a:r>
              <a:rPr lang="it" b="1" i="0" u="none" baseline="0">
                <a:latin typeface="Arial" panose="020B0604020202020204" pitchFamily="34" charset="0"/>
                <a:cs typeface="Arial" panose="020B0604020202020204" pitchFamily="34" charset="0"/>
              </a:rPr>
              <a:t>stile del discorso</a:t>
            </a:r>
            <a:r>
              <a:rPr lang="it" b="0" i="0" u="none" baseline="0">
                <a:latin typeface="Arial" panose="020B0604020202020204" pitchFamily="34" charset="0"/>
                <a:cs typeface="Arial" panose="020B0604020202020204" pitchFamily="34" charset="0"/>
              </a:rPr>
              <a:t>, comprendere la </a:t>
            </a:r>
            <a:r>
              <a:rPr lang="it" b="1" i="0" u="none" baseline="0">
                <a:latin typeface="Arial" panose="020B0604020202020204" pitchFamily="34" charset="0"/>
                <a:cs typeface="Arial" panose="020B0604020202020204" pitchFamily="34" charset="0"/>
              </a:rPr>
              <a:t>prospettiva degli altri</a:t>
            </a:r>
            <a:r>
              <a:rPr lang="it" b="0" i="0" u="none" baseline="0">
                <a:latin typeface="Arial" panose="020B0604020202020204" pitchFamily="34" charset="0"/>
                <a:cs typeface="Arial" panose="020B0604020202020204" pitchFamily="34" charset="0"/>
              </a:rPr>
              <a:t>, </a:t>
            </a:r>
            <a:r>
              <a:rPr lang="it" b="1" i="0" u="none" baseline="0">
                <a:latin typeface="Arial" panose="020B0604020202020204" pitchFamily="34" charset="0"/>
                <a:cs typeface="Arial" panose="020B0604020202020204" pitchFamily="34" charset="0"/>
              </a:rPr>
              <a:t>capire e usare in modo appropriato le regole per la comunicazione verbale e</a:t>
            </a:r>
            <a:r>
              <a:rPr lang="it" b="0" i="0" u="none" baseline="0">
                <a:latin typeface="Arial" panose="020B0604020202020204" pitchFamily="34" charset="0"/>
                <a:cs typeface="Arial" panose="020B0604020202020204" pitchFamily="34" charset="0"/>
              </a:rPr>
              <a:t> </a:t>
            </a:r>
            <a:r>
              <a:rPr lang="it" b="1" i="0" u="none" baseline="0">
                <a:latin typeface="Arial" panose="020B0604020202020204" pitchFamily="34" charset="0"/>
                <a:cs typeface="Arial" panose="020B0604020202020204" pitchFamily="34" charset="0"/>
              </a:rPr>
              <a:t>non verbale</a:t>
            </a:r>
            <a:r>
              <a:rPr lang="it" b="0" i="0" u="none" baseline="0">
                <a:latin typeface="Arial" panose="020B0604020202020204" pitchFamily="34" charset="0"/>
                <a:cs typeface="Arial" panose="020B0604020202020204" pitchFamily="34" charset="0"/>
              </a:rPr>
              <a:t>, e usare gli </a:t>
            </a:r>
            <a:r>
              <a:rPr lang="it" b="1" i="0" u="none" baseline="0">
                <a:latin typeface="Arial" panose="020B0604020202020204" pitchFamily="34" charset="0"/>
                <a:cs typeface="Arial" panose="020B0604020202020204" pitchFamily="34" charset="0"/>
              </a:rPr>
              <a:t>aspetti</a:t>
            </a:r>
            <a:r>
              <a:rPr lang="it" b="0" i="0" u="none" baseline="0">
                <a:latin typeface="Arial" panose="020B0604020202020204" pitchFamily="34" charset="0"/>
                <a:cs typeface="Arial" panose="020B0604020202020204" pitchFamily="34" charset="0"/>
              </a:rPr>
              <a:t> strutturali del linguaggio (ad esempio, vocabolario, sintassi e fonologia) per raggiungere questi obiettivi (ASHA, 2021).</a:t>
            </a:r>
            <a:endParaRPr lang="it" sz="2400" dirty="0">
              <a:latin typeface="Arial" panose="020B0604020202020204" pitchFamily="34" charset="0"/>
              <a:cs typeface="Arial" panose="020B0604020202020204" pitchFamily="34" charset="0"/>
            </a:endParaRPr>
          </a:p>
          <a:p>
            <a:pPr algn="just" rtl="0">
              <a:spcAft>
                <a:spcPts val="1200"/>
              </a:spcAft>
              <a:buClr>
                <a:schemeClr val="accent5">
                  <a:lumMod val="50000"/>
                </a:schemeClr>
              </a:buClr>
              <a:buSzPct val="102000"/>
            </a:pPr>
            <a:endParaRPr lang="it"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7784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14</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8585201" cy="1009651"/>
          </a:xfrm>
          <a:prstGeom prst="rect">
            <a:avLst/>
          </a:prstGeom>
          <a:solidFill>
            <a:srgbClr val="DAE3F3"/>
          </a:solidFill>
          <a:ln>
            <a:noFill/>
          </a:ln>
        </p:spPr>
        <p:txBody>
          <a:bodyPr spcFirstLastPara="1" wrap="square" lIns="121900" tIns="60933" rIns="121900" bIns="60933" anchor="ctr" anchorCtr="0">
            <a:noAutofit/>
          </a:bodyPr>
          <a:lstStyle/>
          <a:p>
            <a:pPr algn="l" rtl="0"/>
            <a:r>
              <a:rPr lang="it" sz="4000" b="1" i="1" u="none" baseline="0" dirty="0">
                <a:latin typeface="Arial Narrow" panose="020B0606020202030204" pitchFamily="34" charset="0"/>
              </a:rPr>
              <a:t>Attività: Guardare e riflettere 4.1.4. (cont.)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t" anchorCtr="0">
            <a:noAutofit/>
          </a:bodyPr>
          <a:lstStyle/>
          <a:p>
            <a:pPr algn="just" rtl="0">
              <a:spcAft>
                <a:spcPts val="1200"/>
              </a:spcAft>
              <a:buClr>
                <a:schemeClr val="accent2">
                  <a:lumMod val="75000"/>
                </a:schemeClr>
              </a:buClr>
              <a:buSzPct val="102000"/>
            </a:pPr>
            <a:r>
              <a:rPr lang="it" sz="2800" b="0" i="0" u="none" baseline="0">
                <a:latin typeface="Arial Narrow" panose="020B0606020202030204" pitchFamily="34" charset="0"/>
              </a:rPr>
              <a:t>I deficit di comunicazione sociale si manifestano nelle persone con ASD in vari modi e possono includere difficoltà nel prestare attenzione congiunta e nella reciprocità sociale, nonché difficoltà nella comunicazione </a:t>
            </a:r>
            <a:r>
              <a:rPr lang="it" sz="2800" b="1" i="0" u="none" baseline="0">
                <a:latin typeface="Arial Narrow" panose="020B0606020202030204" pitchFamily="34" charset="0"/>
              </a:rPr>
              <a:t>verbale</a:t>
            </a:r>
            <a:r>
              <a:rPr lang="it" sz="2800" b="0" i="0" u="none" baseline="0">
                <a:latin typeface="Arial Narrow" panose="020B0606020202030204" pitchFamily="34" charset="0"/>
              </a:rPr>
              <a:t> e </a:t>
            </a:r>
            <a:r>
              <a:rPr lang="it" sz="2800" b="1" i="0" u="none" baseline="0">
                <a:latin typeface="Arial Narrow" panose="020B0606020202030204" pitchFamily="34" charset="0"/>
              </a:rPr>
              <a:t>non verbale</a:t>
            </a:r>
            <a:r>
              <a:rPr lang="it" sz="2800" b="0" i="0" u="none" baseline="0">
                <a:latin typeface="Arial Narrow" panose="020B0606020202030204" pitchFamily="34" charset="0"/>
              </a:rPr>
              <a:t> per l'interazione sociale (ASHA, 2021).</a:t>
            </a:r>
          </a:p>
          <a:p>
            <a:pPr algn="just" rtl="0">
              <a:spcAft>
                <a:spcPts val="1200"/>
              </a:spcAft>
              <a:buClr>
                <a:schemeClr val="accent2">
                  <a:lumMod val="75000"/>
                </a:schemeClr>
              </a:buClr>
              <a:buSzPct val="102000"/>
            </a:pPr>
            <a:r>
              <a:rPr lang="it" sz="2800" b="0" i="0" u="none" baseline="0">
                <a:latin typeface="Arial Narrow" panose="020B0606020202030204" pitchFamily="34" charset="0"/>
              </a:rPr>
              <a:t>Date una letta al Foglio di lavoro 2. 4.1- Componenti della comunicazione sociale (5 min.)</a:t>
            </a:r>
          </a:p>
          <a:p>
            <a:pPr algn="just" rtl="0">
              <a:spcAft>
                <a:spcPts val="1200"/>
              </a:spcAft>
              <a:buClr>
                <a:schemeClr val="accent2">
                  <a:lumMod val="75000"/>
                </a:schemeClr>
              </a:buClr>
              <a:buSzPct val="102000"/>
            </a:pPr>
            <a:r>
              <a:rPr lang="it" sz="2800" b="0" i="0" u="none" baseline="0">
                <a:latin typeface="Arial Narrow" panose="020B0606020202030204" pitchFamily="34" charset="0"/>
              </a:rPr>
              <a:t> </a:t>
            </a:r>
            <a:r>
              <a:rPr lang="it" sz="2800" b="0" i="0" u="sng" baseline="0">
                <a:latin typeface="Arial Narrow" panose="020B0606020202030204" pitchFamily="34" charset="0"/>
              </a:rPr>
              <a:t>Per saperne di più</a:t>
            </a:r>
            <a:r>
              <a:rPr lang="it" sz="2800" b="0" i="0" u="none" baseline="0">
                <a:latin typeface="Arial Narrow" panose="020B0606020202030204" pitchFamily="34" charset="0"/>
              </a:rPr>
              <a:t>:</a:t>
            </a:r>
          </a:p>
          <a:p>
            <a:pPr algn="just" rtl="0">
              <a:spcAft>
                <a:spcPts val="1200"/>
              </a:spcAft>
              <a:buClr>
                <a:schemeClr val="accent2">
                  <a:lumMod val="75000"/>
                </a:schemeClr>
              </a:buClr>
              <a:buSzPct val="102000"/>
            </a:pPr>
            <a:r>
              <a:rPr lang="it" sz="2800" b="0" i="0" u="none" baseline="0">
                <a:latin typeface="Arial Narrow" panose="020B0606020202030204" pitchFamily="34" charset="0"/>
                <a:hlinkClick r:id="rId2"/>
              </a:rPr>
              <a:t>https://www.asha.org/practice-portal/clinical-topics/autism/#collapse_6</a:t>
            </a:r>
            <a:endParaRPr lang="it" sz="2800" dirty="0">
              <a:latin typeface="Arial Narrow" panose="020B0606020202030204" pitchFamily="34" charset="0"/>
            </a:endParaRPr>
          </a:p>
        </p:txBody>
      </p:sp>
    </p:spTree>
    <p:extLst>
      <p:ext uri="{BB962C8B-B14F-4D97-AF65-F5344CB8AC3E}">
        <p14:creationId xmlns:p14="http://schemas.microsoft.com/office/powerpoint/2010/main" val="2880450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15</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7315200" cy="1009651"/>
          </a:xfrm>
          <a:prstGeom prst="rect">
            <a:avLst/>
          </a:prstGeom>
          <a:solidFill>
            <a:srgbClr val="DAE3F3"/>
          </a:solidFill>
          <a:ln>
            <a:noFill/>
          </a:ln>
        </p:spPr>
        <p:txBody>
          <a:bodyPr spcFirstLastPara="1" wrap="square" lIns="121900" tIns="60933" rIns="121900" bIns="60933" anchor="ctr" anchorCtr="0">
            <a:noAutofit/>
          </a:bodyPr>
          <a:lstStyle/>
          <a:p>
            <a:pPr algn="l" rtl="0"/>
            <a:r>
              <a:rPr lang="it" sz="4000" b="1" i="1" u="none" baseline="0">
                <a:latin typeface="Arial Narrow" panose="020B0606020202030204" pitchFamily="34" charset="0"/>
              </a:rPr>
              <a:t>Attività: Guardare e riflettere 4.1.5.</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pPr algn="l" rtl="0">
              <a:spcAft>
                <a:spcPts val="1200"/>
              </a:spcAft>
              <a:buClr>
                <a:schemeClr val="accent2">
                  <a:lumMod val="75000"/>
                </a:schemeClr>
              </a:buClr>
              <a:buSzPct val="102000"/>
            </a:pPr>
            <a:r>
              <a:rPr lang="it" sz="2800" b="0" i="0" u="none" baseline="0">
                <a:solidFill>
                  <a:prstClr val="black"/>
                </a:solidFill>
                <a:latin typeface="Arial Narrow" panose="020B0606020202030204" pitchFamily="34" charset="0"/>
              </a:rPr>
              <a:t>Differenze e difficoltà di comunicazione per le persone con ASD </a:t>
            </a:r>
            <a:r>
              <a:rPr lang="it" sz="2400" b="0" i="0" u="none" baseline="0"/>
              <a:t>(</a:t>
            </a:r>
            <a:r>
              <a:rPr lang="it" sz="2400" b="0" i="0" u="none" baseline="0">
                <a:hlinkClick r:id="rId2"/>
              </a:rPr>
              <a:t>https://www.youtube.com/watch?v=o_NbDdBq0pU</a:t>
            </a:r>
            <a:r>
              <a:rPr lang="it" sz="2400" b="0" i="0" u="none" baseline="0"/>
              <a:t>)</a:t>
            </a:r>
          </a:p>
          <a:p>
            <a:pPr algn="l" rtl="0">
              <a:spcAft>
                <a:spcPts val="1200"/>
              </a:spcAft>
              <a:buClr>
                <a:schemeClr val="accent2">
                  <a:lumMod val="75000"/>
                </a:schemeClr>
              </a:buClr>
              <a:buSzPct val="102000"/>
            </a:pPr>
            <a:r>
              <a:rPr lang="it" sz="2400" b="0" i="0" u="none" baseline="0">
                <a:solidFill>
                  <a:prstClr val="black"/>
                </a:solidFill>
                <a:latin typeface="Arial Narrow" panose="020B0606020202030204" pitchFamily="34" charset="0"/>
              </a:rPr>
              <a:t>Guardate questo breve video (1:38 min.) e appuntatevi i comportamenti notati.</a:t>
            </a:r>
          </a:p>
        </p:txBody>
      </p:sp>
    </p:spTree>
    <p:extLst>
      <p:ext uri="{BB962C8B-B14F-4D97-AF65-F5344CB8AC3E}">
        <p14:creationId xmlns:p14="http://schemas.microsoft.com/office/powerpoint/2010/main" val="2473997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16</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10515599" cy="1009651"/>
          </a:xfrm>
          <a:prstGeom prst="rect">
            <a:avLst/>
          </a:prstGeom>
          <a:solidFill>
            <a:srgbClr val="DAE3F3"/>
          </a:solidFill>
          <a:ln>
            <a:noFill/>
          </a:ln>
        </p:spPr>
        <p:txBody>
          <a:bodyPr spcFirstLastPara="1" wrap="square" lIns="121900" tIns="60933" rIns="121900" bIns="60933" anchor="ctr" anchorCtr="0">
            <a:noAutofit/>
          </a:bodyPr>
          <a:lstStyle/>
          <a:p>
            <a:pPr algn="l" rtl="0"/>
            <a:r>
              <a:rPr lang="it" sz="3600" b="1" i="1" u="none" baseline="0">
                <a:latin typeface="Arial Narrow" panose="020B0606020202030204" pitchFamily="34" charset="0"/>
              </a:rPr>
              <a:t>Attività: Pensare e riflettere 4.1.6. Comunicazione sociale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pPr algn="l" rtl="0"/>
            <a:r>
              <a:rPr lang="it" sz="2800" b="1" i="0" u="none" baseline="0">
                <a:latin typeface="Arial Narrow" panose="020B0606020202030204" pitchFamily="34" charset="0"/>
              </a:rPr>
              <a:t>Domande/Argomenti di discussione:</a:t>
            </a:r>
          </a:p>
          <a:p>
            <a:endParaRPr lang="it" sz="2800" dirty="0">
              <a:latin typeface="Arial Narrow" panose="020B0606020202030204" pitchFamily="34" charset="0"/>
            </a:endParaRPr>
          </a:p>
          <a:p>
            <a:pPr marL="342900" indent="-342900" algn="l" rtl="0">
              <a:buAutoNum type="arabicPeriod"/>
            </a:pPr>
            <a:r>
              <a:rPr lang="it" sz="2800" b="0" i="0" u="none" baseline="0">
                <a:latin typeface="Arial Narrow" panose="020B0606020202030204" pitchFamily="34" charset="0"/>
              </a:rPr>
              <a:t>Spiega alcune delle differenze e delle difficoltà di comunicazione che hai rilevato nelle persone con ASD nel video precedente.</a:t>
            </a:r>
          </a:p>
          <a:p>
            <a:pPr marL="342900" indent="-342900" algn="l" rtl="0">
              <a:buAutoNum type="arabicPeriod"/>
            </a:pPr>
            <a:r>
              <a:rPr lang="it" sz="2800" b="0" i="0" u="none" baseline="0">
                <a:latin typeface="Arial Narrow" panose="020B0606020202030204" pitchFamily="34" charset="0"/>
              </a:rPr>
              <a:t>Cosa ne pensi? </a:t>
            </a:r>
          </a:p>
          <a:p>
            <a:pPr marL="342900" indent="-342900" algn="l" rtl="0">
              <a:buAutoNum type="arabicPeriod"/>
            </a:pPr>
            <a:r>
              <a:rPr lang="it" sz="2800" b="0" i="0" u="none" baseline="0">
                <a:latin typeface="Arial Narrow" panose="020B0606020202030204" pitchFamily="34" charset="0"/>
              </a:rPr>
              <a:t>Ha mai pensato a queste difficoltà di comunicazione?</a:t>
            </a:r>
          </a:p>
          <a:p>
            <a:endParaRPr lang="it" sz="2800" b="1" dirty="0">
              <a:solidFill>
                <a:schemeClr val="accent1">
                  <a:lumMod val="50000"/>
                </a:schemeClr>
              </a:solidFill>
              <a:latin typeface="Arial Narrow" panose="020B0606020202030204" pitchFamily="34" charset="0"/>
            </a:endParaRPr>
          </a:p>
        </p:txBody>
      </p:sp>
    </p:spTree>
    <p:extLst>
      <p:ext uri="{BB962C8B-B14F-4D97-AF65-F5344CB8AC3E}">
        <p14:creationId xmlns:p14="http://schemas.microsoft.com/office/powerpoint/2010/main" val="4186556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ângulo 14"/>
          <p:cNvSpPr/>
          <p:nvPr/>
        </p:nvSpPr>
        <p:spPr>
          <a:xfrm>
            <a:off x="0" y="1989334"/>
            <a:ext cx="12192000" cy="2616101"/>
          </a:xfrm>
          <a:prstGeom prst="rect">
            <a:avLst/>
          </a:prstGeom>
          <a:solidFill>
            <a:schemeClr val="accent6">
              <a:lumMod val="40000"/>
              <a:lumOff val="60000"/>
            </a:schemeClr>
          </a:solidFill>
        </p:spPr>
        <p:txBody>
          <a:bodyPr wrap="square">
            <a:spAutoFit/>
          </a:bodyPr>
          <a:lstStyle/>
          <a:p>
            <a:pPr algn="ctr" rtl="0"/>
            <a:endParaRPr lang="it" sz="2400" b="1" dirty="0">
              <a:latin typeface="Arial Narrow" panose="020B0606020202030204" pitchFamily="34" charset="0"/>
            </a:endParaRPr>
          </a:p>
          <a:p>
            <a:pPr algn="l" rtl="0"/>
            <a:r>
              <a:rPr lang="it" b="0" i="0" u="none" baseline="0"/>
              <a:t> </a:t>
            </a:r>
            <a:endParaRPr lang="it" dirty="0"/>
          </a:p>
          <a:p>
            <a:pPr algn="ctr" rtl="0"/>
            <a:r>
              <a:rPr lang="it" sz="2800" b="1" i="0" u="none" baseline="0">
                <a:latin typeface="Arial Narrow" panose="020B0606020202030204" pitchFamily="34" charset="0"/>
              </a:rPr>
              <a:t>10:15 – 10:45 </a:t>
            </a:r>
            <a:endParaRPr lang="it" sz="2800" dirty="0">
              <a:latin typeface="Arial Narrow" panose="020B0606020202030204" pitchFamily="34" charset="0"/>
            </a:endParaRPr>
          </a:p>
          <a:p>
            <a:pPr algn="ctr" rtl="0"/>
            <a:r>
              <a:rPr lang="it" sz="2800" b="1" i="0" u="none" baseline="0">
                <a:latin typeface="Arial Narrow" panose="020B0606020202030204" pitchFamily="34" charset="0"/>
              </a:rPr>
              <a:t>Pausa</a:t>
            </a:r>
            <a:endParaRPr lang="it" sz="2800" dirty="0">
              <a:latin typeface="Arial Narrow" panose="020B0606020202030204" pitchFamily="34" charset="0"/>
            </a:endParaRPr>
          </a:p>
          <a:p>
            <a:pPr algn="l" rtl="0"/>
            <a:r>
              <a:rPr lang="it" b="0" i="0" u="none" baseline="0"/>
              <a:t> </a:t>
            </a:r>
            <a:endParaRPr lang="it" dirty="0"/>
          </a:p>
          <a:p>
            <a:pPr algn="ctr" rtl="0"/>
            <a:endParaRPr lang="it" sz="2400" b="1" dirty="0">
              <a:latin typeface="Arial Narrow" panose="020B0606020202030204" pitchFamily="34" charset="0"/>
            </a:endParaRPr>
          </a:p>
          <a:p>
            <a:pPr algn="ctr" rtl="0"/>
            <a:endParaRPr lang="it" sz="2400" b="1" dirty="0">
              <a:latin typeface="Arial Narrow" panose="020B0606020202030204" pitchFamily="34" charset="0"/>
            </a:endParaRPr>
          </a:p>
        </p:txBody>
      </p:sp>
      <p:grpSp>
        <p:nvGrpSpPr>
          <p:cNvPr id="12" name="Grupo 11"/>
          <p:cNvGrpSpPr/>
          <p:nvPr/>
        </p:nvGrpSpPr>
        <p:grpSpPr>
          <a:xfrm>
            <a:off x="1606778" y="6412676"/>
            <a:ext cx="7351175" cy="445325"/>
            <a:chOff x="178130" y="6412675"/>
            <a:chExt cx="9128049" cy="445325"/>
          </a:xfrm>
        </p:grpSpPr>
        <p:sp>
          <p:nvSpPr>
            <p:cNvPr id="14" name="Retângulo 13"/>
            <p:cNvSpPr/>
            <p:nvPr/>
          </p:nvSpPr>
          <p:spPr>
            <a:xfrm>
              <a:off x="2213898" y="6457890"/>
              <a:ext cx="7092281" cy="338554"/>
            </a:xfrm>
            <a:prstGeom prst="rect">
              <a:avLst/>
            </a:prstGeom>
          </p:spPr>
          <p:txBody>
            <a:bodyPr wrap="square">
              <a:spAutoFit/>
            </a:bodyPr>
            <a:lstStyle/>
            <a:p>
              <a:pPr algn="l" rtl="0"/>
              <a:r>
                <a:rPr lang="it" sz="800" b="0" i="0" u="none" baseline="0">
                  <a:latin typeface="Arial Narrow" panose="020B0606020202030204" pitchFamily="34" charset="0"/>
                  <a:ea typeface="Times New Roman" panose="02020603050405020304" pitchFamily="18" charset="0"/>
                  <a:cs typeface="Arial" panose="020B0604020202020204" pitchFamily="34"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sz="800" dirty="0">
                <a:latin typeface="Arial Narrow" panose="020B0606020202030204" pitchFamily="34" charset="0"/>
                <a:cs typeface="Arial" panose="020B0604020202020204" pitchFamily="34" charset="0"/>
              </a:endParaRPr>
            </a:p>
          </p:txBody>
        </p:sp>
        <p:pic>
          <p:nvPicPr>
            <p:cNvPr id="16" name="Grafik 1" descr="Ein Bild, das Text enthält.&#10;&#10;Automatisch generierte Beschreibung"/>
            <p:cNvPicPr/>
            <p:nvPr/>
          </p:nvPicPr>
          <p:blipFill rotWithShape="1">
            <a:blip r:embed="rId2" cstate="print">
              <a:extLst>
                <a:ext uri="{28A0092B-C50C-407E-A947-70E740481C1C}">
                  <a14:useLocalDpi xmlns:a14="http://schemas.microsoft.com/office/drawing/2010/main" val="0"/>
                </a:ext>
              </a:extLst>
            </a:blip>
            <a:srcRect l="26265" t="3861"/>
            <a:stretch/>
          </p:blipFill>
          <p:spPr>
            <a:xfrm>
              <a:off x="178130" y="6412675"/>
              <a:ext cx="2017606" cy="445325"/>
            </a:xfrm>
            <a:prstGeom prst="rect">
              <a:avLst/>
            </a:prstGeom>
          </p:spPr>
        </p:pic>
      </p:grpSp>
      <p:sp>
        <p:nvSpPr>
          <p:cNvPr id="2" name="Marcador de Posição do Número do Diapositivo 1"/>
          <p:cNvSpPr>
            <a:spLocks noGrp="1"/>
          </p:cNvSpPr>
          <p:nvPr>
            <p:ph type="sldNum" sz="quarter" idx="12"/>
          </p:nvPr>
        </p:nvSpPr>
        <p:spPr/>
        <p:txBody>
          <a:bodyPr/>
          <a:lstStyle/>
          <a:p>
            <a:pPr algn="r" rtl="0"/>
            <a:fld id="{35BA1E5D-A24E-4249-ACDB-C6F8AD62BBF2}" type="slidenum">
              <a:rPr/>
              <a:t>17</a:t>
            </a:fld>
            <a:endParaRPr lang="it"/>
          </a:p>
        </p:txBody>
      </p:sp>
    </p:spTree>
    <p:extLst>
      <p:ext uri="{BB962C8B-B14F-4D97-AF65-F5344CB8AC3E}">
        <p14:creationId xmlns:p14="http://schemas.microsoft.com/office/powerpoint/2010/main" val="1389957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18</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10515599" cy="1009651"/>
          </a:xfrm>
          <a:prstGeom prst="rect">
            <a:avLst/>
          </a:prstGeom>
          <a:solidFill>
            <a:srgbClr val="DAE3F3"/>
          </a:solidFill>
          <a:ln>
            <a:noFill/>
          </a:ln>
        </p:spPr>
        <p:txBody>
          <a:bodyPr spcFirstLastPara="1" wrap="square" lIns="121900" tIns="60933" rIns="121900" bIns="60933" anchor="ctr" anchorCtr="0">
            <a:noAutofit/>
          </a:bodyPr>
          <a:lstStyle/>
          <a:p>
            <a:pPr algn="l" rtl="0"/>
            <a:r>
              <a:rPr lang="it" sz="3600" b="1" i="1" u="none" baseline="0">
                <a:latin typeface="Arial Narrow" panose="020B0606020202030204" pitchFamily="34" charset="0"/>
              </a:rPr>
              <a:t>Attività: Leggere e riflettere 4.2. Interazione e abilità sociali</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pPr marL="457200" indent="-457200" algn="just" rtl="0">
              <a:spcAft>
                <a:spcPts val="1200"/>
              </a:spcAft>
              <a:buClr>
                <a:schemeClr val="tx1"/>
              </a:buClr>
              <a:buSzPct val="100000"/>
              <a:buFont typeface="Arial" panose="020B0604020202020204" pitchFamily="34" charset="0"/>
              <a:buChar char="•"/>
            </a:pPr>
            <a:r>
              <a:rPr lang="it" sz="2800" b="0" i="0" u="none" baseline="0">
                <a:latin typeface="Arial Narrow" panose="020B0606020202030204" pitchFamily="34" charset="0"/>
              </a:rPr>
              <a:t>Le </a:t>
            </a:r>
            <a:r>
              <a:rPr lang="it" sz="2800" b="1" i="0" u="none" baseline="0">
                <a:latin typeface="Arial Narrow" panose="020B0606020202030204" pitchFamily="34" charset="0"/>
              </a:rPr>
              <a:t>abilità sociali</a:t>
            </a:r>
            <a:r>
              <a:rPr lang="it" sz="2800" b="0" i="0" u="none" baseline="0">
                <a:latin typeface="Arial Narrow" panose="020B0606020202030204" pitchFamily="34" charset="0"/>
              </a:rPr>
              <a:t> sono le abilità che usiamo per comunicare e interagire con gli altri, sia verbalmente che non verbalmente, attraverso i gesti, il linguaggio del corpo e il nostro aspetto personale (Greene &amp; Burleson, 2003). </a:t>
            </a:r>
          </a:p>
          <a:p>
            <a:pPr marL="457200" indent="-457200" algn="just" rtl="0">
              <a:spcAft>
                <a:spcPts val="1200"/>
              </a:spcAft>
              <a:buClr>
                <a:schemeClr val="tx1"/>
              </a:buClr>
              <a:buSzPct val="100000"/>
              <a:buFont typeface="Arial" panose="020B0604020202020204" pitchFamily="34" charset="0"/>
              <a:buChar char="•"/>
            </a:pPr>
            <a:endParaRPr lang="it" sz="2800" dirty="0">
              <a:latin typeface="Arial Narrow" panose="020B0606020202030204" pitchFamily="34" charset="0"/>
            </a:endParaRPr>
          </a:p>
          <a:p>
            <a:pPr marL="457200" indent="-457200" algn="just" rtl="0">
              <a:spcAft>
                <a:spcPts val="1200"/>
              </a:spcAft>
              <a:buClr>
                <a:schemeClr val="tx1"/>
              </a:buClr>
              <a:buSzPct val="100000"/>
              <a:buFont typeface="Arial" panose="020B0604020202020204" pitchFamily="34" charset="0"/>
              <a:buChar char="•"/>
            </a:pPr>
            <a:r>
              <a:rPr lang="it" sz="2800" b="0" i="0" u="none" baseline="0">
                <a:latin typeface="Arial Narrow" panose="020B0606020202030204" pitchFamily="34" charset="0"/>
              </a:rPr>
              <a:t>Gli esseri umani sono socievoli e abbiamo sviluppato molti modi per comunicare agli altri i nostri messaggi, pensieri e sentimenti.</a:t>
            </a:r>
          </a:p>
        </p:txBody>
      </p:sp>
    </p:spTree>
    <p:extLst>
      <p:ext uri="{BB962C8B-B14F-4D97-AF65-F5344CB8AC3E}">
        <p14:creationId xmlns:p14="http://schemas.microsoft.com/office/powerpoint/2010/main" val="3173035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19</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10515599" cy="1009651"/>
          </a:xfrm>
          <a:prstGeom prst="rect">
            <a:avLst/>
          </a:prstGeom>
          <a:solidFill>
            <a:srgbClr val="DAE3F3"/>
          </a:solidFill>
          <a:ln>
            <a:noFill/>
          </a:ln>
        </p:spPr>
        <p:txBody>
          <a:bodyPr spcFirstLastPara="1" wrap="square" lIns="121900" tIns="60933" rIns="121900" bIns="60933" anchor="ctr" anchorCtr="0">
            <a:noAutofit/>
          </a:bodyPr>
          <a:lstStyle/>
          <a:p>
            <a:pPr algn="l" rtl="0"/>
            <a:r>
              <a:rPr lang="it" sz="3600" b="1" i="1" u="none" baseline="0">
                <a:latin typeface="Arial Narrow" panose="020B0606020202030204" pitchFamily="34" charset="0"/>
              </a:rPr>
              <a:t>Attività: Leggere e riflettere 4.2. Interazione e abilità sociali</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pPr algn="ctr" rtl="0">
              <a:buClr>
                <a:schemeClr val="accent5">
                  <a:lumMod val="50000"/>
                </a:schemeClr>
              </a:buClr>
            </a:pPr>
            <a:r>
              <a:rPr lang="it" sz="2800" b="0" i="0" u="none" baseline="0">
                <a:latin typeface="Arial Narrow" panose="020B0606020202030204" pitchFamily="34" charset="0"/>
              </a:rPr>
              <a:t>Guardate questo video e prendete nota dei comportamenti che hanno attirato la tua attenzione.</a:t>
            </a:r>
          </a:p>
          <a:p>
            <a:pPr algn="ctr" rtl="0">
              <a:buClr>
                <a:schemeClr val="accent5">
                  <a:lumMod val="50000"/>
                </a:schemeClr>
              </a:buClr>
            </a:pPr>
            <a:r>
              <a:rPr lang="it" sz="2800" b="0" i="0" u="sng" baseline="0">
                <a:latin typeface="Arial Narrow" panose="020B0606020202030204" pitchFamily="34" charset="0"/>
              </a:rPr>
              <a:t>Interazione sociale nell'autismo (15:26 m) </a:t>
            </a:r>
          </a:p>
          <a:p>
            <a:pPr algn="ctr" rtl="0">
              <a:buClr>
                <a:schemeClr val="accent5">
                  <a:lumMod val="50000"/>
                </a:schemeClr>
              </a:buClr>
            </a:pPr>
            <a:r>
              <a:rPr lang="it" sz="2400" b="0" i="0" u="none" baseline="0">
                <a:latin typeface="Arial Narrow" panose="020B0606020202030204" pitchFamily="34" charset="0"/>
                <a:hlinkClick r:id="rId2"/>
              </a:rPr>
              <a:t>https://www.youtube.com/watch?v=fLt54fpQ7h8</a:t>
            </a:r>
            <a:endParaRPr lang="it" sz="2400" dirty="0">
              <a:latin typeface="Arial Narrow" panose="020B0606020202030204" pitchFamily="34" charset="0"/>
            </a:endParaRPr>
          </a:p>
        </p:txBody>
      </p:sp>
    </p:spTree>
    <p:extLst>
      <p:ext uri="{BB962C8B-B14F-4D97-AF65-F5344CB8AC3E}">
        <p14:creationId xmlns:p14="http://schemas.microsoft.com/office/powerpoint/2010/main" val="140233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631B7B-E317-B346-8DFE-60139876228D}"/>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pPr algn="r" rtl="0"/>
            <a:fld id="{CD37B2E7-1D31-7C4D-928B-66328FE9604A}" type="slidenum">
              <a:rPr/>
              <a:pPr/>
              <a:t>2</a:t>
            </a:fld>
            <a:endParaRPr lang="i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FFF2CC"/>
          </a:solidFill>
          <a:ln>
            <a:noFill/>
          </a:ln>
        </p:spPr>
        <p:txBody>
          <a:bodyPr spcFirstLastPara="1" wrap="square" lIns="121900" tIns="60933" rIns="121900" bIns="60933" anchor="ctr" anchorCtr="0">
            <a:noAutofit/>
          </a:bodyPr>
          <a:lstStyle/>
          <a:p>
            <a:pPr algn="ctr" rtl="0"/>
            <a:endParaRPr lang="it" sz="3200" b="1" dirty="0">
              <a:solidFill>
                <a:schemeClr val="dk1"/>
              </a:solidFill>
              <a:latin typeface="Calibri"/>
              <a:ea typeface="Arial Narrow"/>
              <a:cs typeface="Calibri"/>
              <a:sym typeface="Calibri"/>
            </a:endParaRPr>
          </a:p>
          <a:p>
            <a:pPr algn="ctr" rtl="0"/>
            <a:r>
              <a:rPr lang="it" sz="4000" b="1" i="0" u="none" baseline="0">
                <a:solidFill>
                  <a:schemeClr val="dk1"/>
                </a:solidFill>
                <a:latin typeface="Arial Narrow"/>
                <a:ea typeface="Arial Narrow"/>
                <a:cs typeface="Arial Narrow"/>
                <a:sym typeface="Arial Narrow"/>
              </a:rPr>
              <a:t>INIZIO</a:t>
            </a:r>
            <a:endParaRPr sz="2400" dirty="0"/>
          </a:p>
          <a:p>
            <a:pPr algn="ctr" rtl="0"/>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3688750" y="2971938"/>
            <a:ext cx="4814499" cy="3185561"/>
          </a:xfrm>
          <a:prstGeom prst="rect">
            <a:avLst/>
          </a:prstGeom>
          <a:solidFill>
            <a:srgbClr val="FFF2CC"/>
          </a:solidFill>
          <a:ln>
            <a:noFill/>
          </a:ln>
        </p:spPr>
        <p:txBody>
          <a:bodyPr spcFirstLastPara="1" wrap="square" lIns="121900" tIns="60933" rIns="121900" bIns="60933" anchor="t" anchorCtr="0">
            <a:noAutofit/>
          </a:bodyPr>
          <a:lstStyle/>
          <a:p>
            <a:pPr algn="ctr" rtl="0">
              <a:lnSpc>
                <a:spcPct val="150000"/>
              </a:lnSpc>
              <a:buClr>
                <a:schemeClr val="accent2">
                  <a:lumMod val="75000"/>
                </a:schemeClr>
              </a:buClr>
              <a:buSzPct val="102000"/>
            </a:pPr>
            <a:r>
              <a:rPr lang="it" sz="2400" b="0" i="0" u="none" baseline="0">
                <a:latin typeface="Arial Narrow" panose="020B0606020202030204" pitchFamily="34" charset="0"/>
              </a:rPr>
              <a:t>Obiettivo</a:t>
            </a:r>
            <a:endParaRPr lang="it" sz="2400" dirty="0">
              <a:latin typeface="Arial Narrow" panose="020B0606020202030204" pitchFamily="34" charset="0"/>
            </a:endParaRPr>
          </a:p>
          <a:p>
            <a:pPr algn="ctr" rtl="0">
              <a:lnSpc>
                <a:spcPct val="150000"/>
              </a:lnSpc>
              <a:buClr>
                <a:schemeClr val="accent2">
                  <a:lumMod val="75000"/>
                </a:schemeClr>
              </a:buClr>
              <a:buSzPct val="102000"/>
            </a:pPr>
            <a:r>
              <a:rPr lang="it" sz="2400" b="0" i="0" u="none" baseline="0">
                <a:latin typeface="Arial Narrow" panose="020B0606020202030204" pitchFamily="34" charset="0"/>
              </a:rPr>
              <a:t>Contenuti</a:t>
            </a:r>
          </a:p>
          <a:p>
            <a:pPr algn="ctr" rtl="0">
              <a:lnSpc>
                <a:spcPct val="150000"/>
              </a:lnSpc>
              <a:buClr>
                <a:schemeClr val="accent2">
                  <a:lumMod val="75000"/>
                </a:schemeClr>
              </a:buClr>
              <a:buSzPct val="102000"/>
            </a:pPr>
            <a:r>
              <a:rPr lang="it" sz="2400" b="0" i="0" u="none" baseline="0">
                <a:latin typeface="Arial Narrow" panose="020B0606020202030204" pitchFamily="34" charset="0"/>
              </a:rPr>
              <a:t>Risultati dell'apprendimento</a:t>
            </a:r>
            <a:endParaRPr lang="it" sz="2400" dirty="0">
              <a:latin typeface="Arial Narrow" panose="020B0606020202030204" pitchFamily="34" charset="0"/>
            </a:endParaRPr>
          </a:p>
          <a:p>
            <a:pPr algn="ctr" rtl="0">
              <a:lnSpc>
                <a:spcPct val="150000"/>
              </a:lnSpc>
              <a:buClr>
                <a:schemeClr val="accent2">
                  <a:lumMod val="75000"/>
                </a:schemeClr>
              </a:buClr>
              <a:buSzPct val="102000"/>
            </a:pPr>
            <a:r>
              <a:rPr lang="it" sz="2400" b="0" i="0" u="none" baseline="0">
                <a:latin typeface="Arial Narrow" panose="020B0606020202030204" pitchFamily="34" charset="0"/>
              </a:rPr>
              <a:t>Organizzazione</a:t>
            </a:r>
          </a:p>
          <a:p>
            <a:pPr algn="ctr" rtl="0">
              <a:lnSpc>
                <a:spcPct val="150000"/>
              </a:lnSpc>
              <a:buClr>
                <a:schemeClr val="accent2">
                  <a:lumMod val="75000"/>
                </a:schemeClr>
              </a:buClr>
              <a:buSzPct val="102000"/>
            </a:pPr>
            <a:r>
              <a:rPr lang="it" sz="2400" b="0" i="1" u="none" baseline="0">
                <a:latin typeface="Arial Narrow" panose="020B0606020202030204" pitchFamily="34" charset="0"/>
              </a:rPr>
              <a:t>Attività di benvenuto “ricordare i nomi”</a:t>
            </a:r>
            <a:endParaRPr lang="it" sz="2400" i="1" dirty="0">
              <a:latin typeface="Arial Narrow" panose="020B0606020202030204" pitchFamily="34" charset="0"/>
            </a:endParaRPr>
          </a:p>
        </p:txBody>
      </p:sp>
    </p:spTree>
    <p:extLst>
      <p:ext uri="{BB962C8B-B14F-4D97-AF65-F5344CB8AC3E}">
        <p14:creationId xmlns:p14="http://schemas.microsoft.com/office/powerpoint/2010/main" val="1073345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20</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8026400" cy="1009651"/>
          </a:xfrm>
          <a:prstGeom prst="rect">
            <a:avLst/>
          </a:prstGeom>
          <a:solidFill>
            <a:srgbClr val="DAE3F3"/>
          </a:solidFill>
          <a:ln>
            <a:noFill/>
          </a:ln>
        </p:spPr>
        <p:txBody>
          <a:bodyPr spcFirstLastPara="1" wrap="square" lIns="121900" tIns="60933" rIns="121900" bIns="60933" anchor="ctr" anchorCtr="0">
            <a:noAutofit/>
          </a:bodyPr>
          <a:lstStyle/>
          <a:p>
            <a:pPr algn="l" rtl="0">
              <a:buClr>
                <a:srgbClr val="C00000"/>
              </a:buClr>
            </a:pPr>
            <a:r>
              <a:rPr lang="it" sz="4000" b="1" i="1" u="none" baseline="0">
                <a:latin typeface="Arial Narrow" panose="020B0606020202030204" pitchFamily="34" charset="0"/>
              </a:rPr>
              <a:t>Attività: Guardare e riflettere 4.1. - 4.2.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pPr algn="l" rtl="0"/>
            <a:r>
              <a:rPr lang="it" sz="2400" b="0" i="0" u="none" baseline="0">
                <a:latin typeface="Arial Narrow" panose="020B0606020202030204" pitchFamily="34" charset="0"/>
              </a:rPr>
              <a:t>Considerate come insegnare il </a:t>
            </a:r>
            <a:r>
              <a:rPr lang="it" sz="2400" b="1" i="0" u="none" baseline="0">
                <a:latin typeface="Arial Narrow" panose="020B0606020202030204" pitchFamily="34" charset="0"/>
              </a:rPr>
              <a:t>linguaggio sociale</a:t>
            </a:r>
            <a:r>
              <a:rPr lang="it" sz="2400" b="0" i="0" u="none" baseline="0">
                <a:latin typeface="Arial Narrow" panose="020B0606020202030204" pitchFamily="34" charset="0"/>
              </a:rPr>
              <a:t>:</a:t>
            </a:r>
          </a:p>
          <a:p>
            <a:pPr algn="l" rtl="0"/>
            <a:r>
              <a:rPr lang="it" sz="2400" b="0" i="0" u="none" baseline="0">
                <a:latin typeface="Arial Narrow" panose="020B0606020202030204" pitchFamily="34" charset="0"/>
              </a:rPr>
              <a:t>è disponibile una serie di opzioni di intervento sulle difficoltà socio-comunicativa nelle persone con ASD e su come applicarle in modo personalizzato e individualizzato. </a:t>
            </a:r>
          </a:p>
          <a:p>
            <a:pPr algn="l" rtl="0"/>
            <a:r>
              <a:rPr lang="it" sz="2400" b="0" i="0" u="none" baseline="0">
                <a:latin typeface="Arial Narrow" panose="020B0606020202030204" pitchFamily="34" charset="0"/>
              </a:rPr>
              <a:t>Questo include varie forme di Analisi Comportamentale Applicata, approcci socio-pragmatici, </a:t>
            </a:r>
            <a:r>
              <a:rPr lang="it" sz="2400" b="0" i="0" u="sng" baseline="0">
                <a:latin typeface="Arial Narrow" panose="020B0606020202030204" pitchFamily="34" charset="0"/>
              </a:rPr>
              <a:t>strategie visive</a:t>
            </a:r>
            <a:r>
              <a:rPr lang="it" sz="2400" b="0" i="0" u="none" baseline="0">
                <a:latin typeface="Arial Narrow" panose="020B0606020202030204" pitchFamily="34" charset="0"/>
              </a:rPr>
              <a:t> (TEACCH, PECS, storie sociali, ecc.). </a:t>
            </a:r>
          </a:p>
          <a:p>
            <a:endParaRPr lang="it" sz="2400" dirty="0">
              <a:latin typeface="Arial Narrow" panose="020B0606020202030204" pitchFamily="34" charset="0"/>
            </a:endParaRPr>
          </a:p>
          <a:p>
            <a:endParaRPr lang="it" sz="2400" dirty="0">
              <a:latin typeface="Arial Narrow" panose="020B0606020202030204" pitchFamily="34" charset="0"/>
            </a:endParaRPr>
          </a:p>
          <a:p>
            <a:pPr algn="l" rtl="0"/>
            <a:r>
              <a:rPr lang="it" sz="2400" b="0" i="0" u="sng" baseline="0">
                <a:latin typeface="Arial Narrow" panose="020B0606020202030204" pitchFamily="34" charset="0"/>
              </a:rPr>
              <a:t>Guardate questo breve video sulle strategie visive</a:t>
            </a:r>
            <a:r>
              <a:rPr lang="it" sz="2400" b="0" i="0" u="none" baseline="0">
                <a:latin typeface="Arial Narrow" panose="020B0606020202030204" pitchFamily="34" charset="0"/>
              </a:rPr>
              <a:t>: </a:t>
            </a:r>
          </a:p>
          <a:p>
            <a:pPr algn="l" rtl="0"/>
            <a:r>
              <a:rPr lang="it" sz="2400" b="0" i="0" u="none" baseline="0">
                <a:solidFill>
                  <a:prstClr val="black"/>
                </a:solidFill>
                <a:latin typeface="Arial Narrow" panose="020B0606020202030204" pitchFamily="34" charset="0"/>
              </a:rPr>
              <a:t> </a:t>
            </a:r>
          </a:p>
          <a:p>
            <a:pPr algn="l" rtl="0"/>
            <a:r>
              <a:rPr lang="it" sz="2400" b="0" i="0" u="sng" baseline="0">
                <a:solidFill>
                  <a:prstClr val="black"/>
                </a:solidFill>
                <a:latin typeface="Arial Narrow" panose="020B0606020202030204" pitchFamily="34" charset="0"/>
              </a:rPr>
              <a:t>Lettura aggiuntiva</a:t>
            </a:r>
            <a:r>
              <a:rPr lang="it" sz="2400" b="0" i="0" u="none" baseline="0">
                <a:solidFill>
                  <a:prstClr val="black"/>
                </a:solidFill>
                <a:latin typeface="Arial Narrow" panose="020B0606020202030204" pitchFamily="34" charset="0"/>
              </a:rPr>
              <a:t>:</a:t>
            </a:r>
          </a:p>
          <a:p>
            <a:pPr algn="l" rtl="0"/>
            <a:r>
              <a:rPr lang="it" sz="2400" b="0" i="0" u="none" baseline="0">
                <a:solidFill>
                  <a:prstClr val="black"/>
                </a:solidFill>
                <a:latin typeface="Arial Narrow" panose="020B0606020202030204" pitchFamily="34" charset="0"/>
              </a:rPr>
              <a:t>Consigli per la comunicazione - Leggere il foglio di lavoro 3</a:t>
            </a:r>
          </a:p>
        </p:txBody>
      </p:sp>
      <p:pic>
        <p:nvPicPr>
          <p:cNvPr id="9" name="11449604_hi">
            <a:hlinkClick r:id="" action="ppaction://media"/>
            <a:extLst>
              <a:ext uri="{FF2B5EF4-FFF2-40B4-BE49-F238E27FC236}">
                <a16:creationId xmlns:a16="http://schemas.microsoft.com/office/drawing/2014/main" id="{5D07AE8F-3174-824C-B3F1-160C29F639B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820298" y="4063173"/>
            <a:ext cx="3082055" cy="1733656"/>
          </a:xfrm>
          <a:prstGeom prst="rect">
            <a:avLst/>
          </a:prstGeom>
        </p:spPr>
      </p:pic>
    </p:spTree>
    <p:extLst>
      <p:ext uri="{BB962C8B-B14F-4D97-AF65-F5344CB8AC3E}">
        <p14:creationId xmlns:p14="http://schemas.microsoft.com/office/powerpoint/2010/main" val="3098726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21</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9232901" cy="1009651"/>
          </a:xfrm>
          <a:prstGeom prst="rect">
            <a:avLst/>
          </a:prstGeom>
          <a:solidFill>
            <a:srgbClr val="DAE3F3"/>
          </a:solidFill>
          <a:ln>
            <a:noFill/>
          </a:ln>
        </p:spPr>
        <p:txBody>
          <a:bodyPr spcFirstLastPara="1" wrap="square" lIns="121900" tIns="60933" rIns="121900" bIns="60933" anchor="ctr" anchorCtr="0">
            <a:noAutofit/>
          </a:bodyPr>
          <a:lstStyle/>
          <a:p>
            <a:pPr algn="l" rtl="0">
              <a:buClr>
                <a:srgbClr val="C00000"/>
              </a:buClr>
            </a:pPr>
            <a:r>
              <a:rPr lang="it" sz="4000" b="1" i="1" u="none" baseline="0">
                <a:latin typeface="Arial Narrow" panose="020B0606020202030204" pitchFamily="34" charset="0"/>
              </a:rPr>
              <a:t>Attività: Guardare e riflettere 4.1. - 4.2. (cont.)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DAE3F3"/>
          </a:solidFill>
          <a:ln>
            <a:noFill/>
          </a:ln>
        </p:spPr>
        <p:txBody>
          <a:bodyPr spcFirstLastPara="1" wrap="square" lIns="121900" tIns="60933" rIns="121900" bIns="60933" anchor="ctr" anchorCtr="0">
            <a:noAutofit/>
          </a:bodyPr>
          <a:lstStyle/>
          <a:p>
            <a:pPr algn="l" rtl="0"/>
            <a:r>
              <a:rPr lang="it" sz="2800" b="0" i="0" u="none" baseline="0">
                <a:latin typeface="Arial Narrow" panose="020B0606020202030204" pitchFamily="34" charset="0"/>
              </a:rPr>
              <a:t>Guardate questo breve video sui </a:t>
            </a:r>
            <a:r>
              <a:rPr lang="it" sz="2800" b="0" i="0" u="none" baseline="0">
                <a:solidFill>
                  <a:prstClr val="black"/>
                </a:solidFill>
                <a:latin typeface="Arial Narrow" panose="020B0606020202030204" pitchFamily="34" charset="0"/>
              </a:rPr>
              <a:t>Consigli per la comunicazione</a:t>
            </a:r>
            <a:r>
              <a:rPr lang="it" sz="2800" b="0" i="0" u="none" baseline="0">
                <a:latin typeface="Arial Narrow" panose="020B0606020202030204" pitchFamily="34" charset="0"/>
              </a:rPr>
              <a:t> (3:26 m):</a:t>
            </a:r>
          </a:p>
          <a:p>
            <a:pPr algn="l" rtl="0"/>
            <a:r>
              <a:rPr lang="it" sz="2400" b="0" i="0" u="none" baseline="0">
                <a:solidFill>
                  <a:prstClr val="black"/>
                </a:solidFill>
                <a:latin typeface="Arial Narrow" panose="020B0606020202030204" pitchFamily="34" charset="0"/>
                <a:hlinkClick r:id="rId2"/>
              </a:rPr>
              <a:t>https://www.youtube.com/watch?v=AIRTKfVdEbA</a:t>
            </a:r>
            <a:endParaRPr lang="it" sz="2400" dirty="0">
              <a:solidFill>
                <a:prstClr val="black"/>
              </a:solidFill>
              <a:latin typeface="Arial Narrow" panose="020B0606020202030204" pitchFamily="34" charset="0"/>
            </a:endParaRPr>
          </a:p>
          <a:p>
            <a:endParaRPr lang="it" sz="2800" dirty="0">
              <a:solidFill>
                <a:prstClr val="black"/>
              </a:solidFill>
              <a:latin typeface="Arial Narrow" panose="020B0606020202030204" pitchFamily="34" charset="0"/>
            </a:endParaRPr>
          </a:p>
          <a:p>
            <a:pPr algn="l" rtl="0"/>
            <a:r>
              <a:rPr lang="it" sz="2800" b="0" i="0" u="sng" baseline="0">
                <a:solidFill>
                  <a:prstClr val="black"/>
                </a:solidFill>
                <a:latin typeface="Arial Narrow" panose="020B0606020202030204" pitchFamily="34" charset="0"/>
              </a:rPr>
              <a:t>Lettura aggiuntiva</a:t>
            </a:r>
            <a:r>
              <a:rPr lang="it" sz="2800" b="0" i="0" u="none" baseline="0">
                <a:solidFill>
                  <a:prstClr val="black"/>
                </a:solidFill>
                <a:latin typeface="Arial Narrow" panose="020B0606020202030204" pitchFamily="34" charset="0"/>
              </a:rPr>
              <a:t>: Consigli per la comunicazione - Leggere il foglio di lavoro 3</a:t>
            </a:r>
          </a:p>
        </p:txBody>
      </p:sp>
    </p:spTree>
    <p:extLst>
      <p:ext uri="{BB962C8B-B14F-4D97-AF65-F5344CB8AC3E}">
        <p14:creationId xmlns:p14="http://schemas.microsoft.com/office/powerpoint/2010/main" val="1253122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22</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7772401" cy="1009651"/>
          </a:xfrm>
          <a:prstGeom prst="rect">
            <a:avLst/>
          </a:prstGeom>
          <a:solidFill>
            <a:srgbClr val="DAE3F3"/>
          </a:solidFill>
          <a:ln>
            <a:noFill/>
          </a:ln>
        </p:spPr>
        <p:txBody>
          <a:bodyPr spcFirstLastPara="1" wrap="square" lIns="121900" tIns="60933" rIns="121900" bIns="60933" anchor="ctr" anchorCtr="0">
            <a:noAutofit/>
          </a:bodyPr>
          <a:lstStyle/>
          <a:p>
            <a:pPr algn="l" rtl="0">
              <a:buClr>
                <a:srgbClr val="C00000"/>
              </a:buClr>
            </a:pPr>
            <a:r>
              <a:rPr lang="it" sz="4000" b="1" i="1" u="none" baseline="0" dirty="0">
                <a:latin typeface="Arial Narrow" panose="020B0606020202030204" pitchFamily="34" charset="0"/>
              </a:rPr>
              <a:t>Attività: Guardare e riflettere 4.1. - 4.2.</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7"/>
            <a:ext cx="10515600" cy="4534213"/>
          </a:xfrm>
          <a:prstGeom prst="rect">
            <a:avLst/>
          </a:prstGeom>
          <a:solidFill>
            <a:srgbClr val="DAE3F3"/>
          </a:solidFill>
          <a:ln>
            <a:noFill/>
          </a:ln>
        </p:spPr>
        <p:txBody>
          <a:bodyPr spcFirstLastPara="1" wrap="square" lIns="121900" tIns="60933" rIns="121900" bIns="60933" anchor="t" anchorCtr="0">
            <a:noAutofit/>
          </a:bodyPr>
          <a:lstStyle/>
          <a:p>
            <a:pPr algn="ctr" defTabSz="685800" rtl="0"/>
            <a:r>
              <a:rPr lang="it" sz="2800" b="1" i="0" u="sng" baseline="0" dirty="0">
                <a:latin typeface="Arial Narrow" panose="020B0606020202030204" pitchFamily="34" charset="0"/>
              </a:rPr>
              <a:t>Quattro passi della comunicazione</a:t>
            </a:r>
          </a:p>
          <a:p>
            <a:pPr algn="l" rtl="0"/>
            <a:r>
              <a:rPr lang="it" sz="2400" b="1" i="0" u="none" baseline="0" dirty="0">
                <a:latin typeface="Arial Narrow" panose="020B0606020202030204" pitchFamily="34" charset="0"/>
              </a:rPr>
              <a:t>Passo 1: Pensate alla persona con cui potreste comunicare</a:t>
            </a:r>
            <a:r>
              <a:rPr lang="it" sz="2400" b="0" i="0" u="none" baseline="0" dirty="0">
                <a:latin typeface="Arial Narrow" panose="020B0606020202030204" pitchFamily="34" charset="0"/>
              </a:rPr>
              <a:t>.</a:t>
            </a:r>
          </a:p>
          <a:p>
            <a:pPr algn="l" rtl="0"/>
            <a:r>
              <a:rPr lang="it" sz="2400" b="0" i="0" u="none" baseline="0" dirty="0">
                <a:latin typeface="Arial Narrow" panose="020B0606020202030204" pitchFamily="34" charset="0"/>
              </a:rPr>
              <a:t>Chiedete a voi stessi: cosa so di lui/lei (in base alle esperienze precedenti o alla considerazione del contesto attuale)? </a:t>
            </a:r>
          </a:p>
          <a:p>
            <a:pPr algn="l" rtl="0"/>
            <a:r>
              <a:rPr lang="it" sz="2400" b="1" i="0" u="none" baseline="0" dirty="0">
                <a:latin typeface="Arial Narrow" panose="020B0606020202030204" pitchFamily="34" charset="0"/>
              </a:rPr>
              <a:t>Passo 2: Stabilite una presenza fisica.</a:t>
            </a:r>
          </a:p>
          <a:p>
            <a:pPr algn="l" rtl="0"/>
            <a:r>
              <a:rPr lang="it" sz="2400" b="0" i="0" u="none" baseline="0" dirty="0">
                <a:latin typeface="Arial Narrow" panose="020B0606020202030204" pitchFamily="34" charset="0"/>
              </a:rPr>
              <a:t>Come si possono stabilire le caratteristiche fisiche? </a:t>
            </a:r>
          </a:p>
          <a:p>
            <a:pPr algn="l" rtl="0"/>
            <a:r>
              <a:rPr lang="it" sz="2400" b="1" i="0" u="none" baseline="0" dirty="0">
                <a:latin typeface="Arial Narrow" panose="020B0606020202030204" pitchFamily="34" charset="0"/>
              </a:rPr>
              <a:t>Passo 3: Pensate con gli occhi.</a:t>
            </a:r>
          </a:p>
          <a:p>
            <a:pPr algn="l" rtl="0"/>
            <a:r>
              <a:rPr lang="it" sz="2400" b="0" i="0" u="none" baseline="0" dirty="0">
                <a:latin typeface="Arial Narrow" panose="020B0606020202030204" pitchFamily="34" charset="0"/>
              </a:rPr>
              <a:t>Come potete aiutare la persona in questa abilità?</a:t>
            </a:r>
          </a:p>
          <a:p>
            <a:pPr algn="l" rtl="0"/>
            <a:r>
              <a:rPr lang="it" sz="2400" b="1" i="0" u="none" baseline="0" dirty="0">
                <a:latin typeface="Arial Narrow" panose="020B0606020202030204" pitchFamily="34" charset="0"/>
              </a:rPr>
              <a:t>Passo 4: Infine, usate il linguaggio per relazionarvi con gli altri</a:t>
            </a:r>
            <a:r>
              <a:rPr lang="it" sz="2400" b="0" i="0" u="none" baseline="0" dirty="0">
                <a:latin typeface="Arial Narrow" panose="020B0606020202030204" pitchFamily="34" charset="0"/>
              </a:rPr>
              <a:t>.</a:t>
            </a:r>
          </a:p>
          <a:p>
            <a:pPr algn="l" rtl="0"/>
            <a:r>
              <a:rPr lang="it" sz="2400" b="0" i="0" u="none" baseline="0" dirty="0">
                <a:latin typeface="Arial Narrow" panose="020B0606020202030204" pitchFamily="34" charset="0"/>
              </a:rPr>
              <a:t>Come potete aiutare le persone con ASD a stabilire una connessione con le altre persone del gruppo usando il linguaggio? Ad esempio: in un posto di lavoro?  Con gli amici? Con i colleghi? Pensate a qualche esempio.</a:t>
            </a:r>
          </a:p>
        </p:txBody>
      </p:sp>
    </p:spTree>
    <p:extLst>
      <p:ext uri="{BB962C8B-B14F-4D97-AF65-F5344CB8AC3E}">
        <p14:creationId xmlns:p14="http://schemas.microsoft.com/office/powerpoint/2010/main" val="1807470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23</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7315201" cy="1009651"/>
          </a:xfrm>
          <a:prstGeom prst="rect">
            <a:avLst/>
          </a:prstGeom>
          <a:solidFill>
            <a:srgbClr val="DAE3F3"/>
          </a:solidFill>
          <a:ln>
            <a:noFill/>
          </a:ln>
        </p:spPr>
        <p:txBody>
          <a:bodyPr spcFirstLastPara="1" wrap="square" lIns="121900" tIns="60933" rIns="121900" bIns="60933" anchor="ctr" anchorCtr="0">
            <a:noAutofit/>
          </a:bodyPr>
          <a:lstStyle/>
          <a:p>
            <a:pPr algn="l" rtl="0">
              <a:defRPr/>
            </a:pPr>
            <a:r>
              <a:rPr lang="it" sz="4000" b="1" i="1" u="none" baseline="0">
                <a:latin typeface="Arial Narrow" panose="020B0606020202030204" pitchFamily="34" charset="0"/>
              </a:rPr>
              <a:t>Attività:  Discussione finale 4.1. - 4.2.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7"/>
            <a:ext cx="10515600" cy="4489763"/>
          </a:xfrm>
          <a:prstGeom prst="rect">
            <a:avLst/>
          </a:prstGeom>
          <a:solidFill>
            <a:srgbClr val="DAE3F3"/>
          </a:solidFill>
          <a:ln>
            <a:noFill/>
          </a:ln>
        </p:spPr>
        <p:txBody>
          <a:bodyPr spcFirstLastPara="1" wrap="square" lIns="121900" tIns="60933" rIns="121900" bIns="60933" anchor="t" anchorCtr="0">
            <a:noAutofit/>
          </a:bodyPr>
          <a:lstStyle/>
          <a:p>
            <a:pPr algn="l" rtl="0">
              <a:lnSpc>
                <a:spcPct val="150000"/>
              </a:lnSpc>
            </a:pPr>
            <a:r>
              <a:rPr lang="it" sz="2800" b="1" i="0" u="none" baseline="0" dirty="0">
                <a:latin typeface="Arial Narrow" panose="020B0606020202030204" pitchFamily="34" charset="0"/>
              </a:rPr>
              <a:t>Domande che contribuiscono a una riflessione:</a:t>
            </a:r>
            <a:endParaRPr lang="it" sz="2800" dirty="0">
              <a:latin typeface="Arial Narrow" panose="020B0606020202030204" pitchFamily="34" charset="0"/>
            </a:endParaRPr>
          </a:p>
          <a:p>
            <a:pPr marL="457200" indent="-457200" algn="l" rtl="0">
              <a:lnSpc>
                <a:spcPct val="150000"/>
              </a:lnSpc>
              <a:buAutoNum type="alphaLcPeriod"/>
            </a:pPr>
            <a:r>
              <a:rPr lang="it" sz="2800" b="0" i="0" u="none" baseline="0" dirty="0">
                <a:latin typeface="Arial Narrow" panose="020B0606020202030204" pitchFamily="34" charset="0"/>
              </a:rPr>
              <a:t>Cosa sapevo prima della comunicazione sociale e dell'interazione sociale?</a:t>
            </a:r>
          </a:p>
          <a:p>
            <a:pPr marL="457200" indent="-457200" algn="l" rtl="0">
              <a:lnSpc>
                <a:spcPct val="150000"/>
              </a:lnSpc>
              <a:buFontTx/>
              <a:buAutoNum type="alphaLcPeriod"/>
            </a:pPr>
            <a:r>
              <a:rPr lang="it" sz="2800" b="0" i="0" u="none" baseline="0" dirty="0">
                <a:latin typeface="Arial Narrow" panose="020B0606020202030204" pitchFamily="34" charset="0"/>
              </a:rPr>
              <a:t>Perché insegnare abilità sociali a persone con ASD?</a:t>
            </a:r>
          </a:p>
          <a:p>
            <a:pPr marL="457200" indent="-457200" algn="l" rtl="0">
              <a:lnSpc>
                <a:spcPct val="150000"/>
              </a:lnSpc>
              <a:buFontTx/>
              <a:buAutoNum type="alphaLcPeriod"/>
            </a:pPr>
            <a:r>
              <a:rPr lang="it" sz="2800" b="0" i="0" u="none" baseline="0" dirty="0">
                <a:latin typeface="Arial Narrow" panose="020B0606020202030204" pitchFamily="34" charset="0"/>
              </a:rPr>
              <a:t>Perché insegnare la comunicazione sociale a persone con ASD? </a:t>
            </a:r>
          </a:p>
          <a:p>
            <a:pPr algn="l" rtl="0">
              <a:lnSpc>
                <a:spcPct val="150000"/>
              </a:lnSpc>
            </a:pPr>
            <a:r>
              <a:rPr lang="it" sz="2800" b="0" i="0" u="none" baseline="0" dirty="0">
                <a:latin typeface="Arial Narrow" panose="020B0606020202030204" pitchFamily="34" charset="0"/>
              </a:rPr>
              <a:t>d.    Come posso utilizzare queste strategie nel mio luogo di lavoro con persone con ASD?</a:t>
            </a:r>
          </a:p>
          <a:p>
            <a:pPr algn="l" rtl="0">
              <a:lnSpc>
                <a:spcPct val="150000"/>
              </a:lnSpc>
            </a:pPr>
            <a:r>
              <a:rPr lang="it" sz="2800" b="0" i="0" u="none" baseline="0" dirty="0">
                <a:latin typeface="Arial Narrow" panose="020B0606020202030204" pitchFamily="34" charset="0"/>
              </a:rPr>
              <a:t>e.    Trovi i contenuti utili per il tuo lavoro? Spiega perché.</a:t>
            </a:r>
          </a:p>
        </p:txBody>
      </p:sp>
    </p:spTree>
    <p:extLst>
      <p:ext uri="{BB962C8B-B14F-4D97-AF65-F5344CB8AC3E}">
        <p14:creationId xmlns:p14="http://schemas.microsoft.com/office/powerpoint/2010/main" val="807834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631B7B-E317-B346-8DFE-60139876228D}"/>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0CA48045-4BB7-AD47-B9AF-E7028540D716}"/>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03844065-72F0-C24F-A504-90E2B2DD5643}"/>
              </a:ext>
            </a:extLst>
          </p:cNvPr>
          <p:cNvSpPr>
            <a:spLocks noGrp="1"/>
          </p:cNvSpPr>
          <p:nvPr>
            <p:ph type="sldNum" sz="quarter" idx="12"/>
          </p:nvPr>
        </p:nvSpPr>
        <p:spPr/>
        <p:txBody>
          <a:bodyPr/>
          <a:lstStyle/>
          <a:p>
            <a:pPr algn="r" rtl="0"/>
            <a:fld id="{CD37B2E7-1D31-7C4D-928B-66328FE9604A}" type="slidenum">
              <a:rPr/>
              <a:pPr/>
              <a:t>24</a:t>
            </a:fld>
            <a:endParaRPr lang="it" dirty="0"/>
          </a:p>
        </p:txBody>
      </p:sp>
      <p:sp>
        <p:nvSpPr>
          <p:cNvPr id="11" name="Google Shape;143;p27">
            <a:extLst>
              <a:ext uri="{FF2B5EF4-FFF2-40B4-BE49-F238E27FC236}">
                <a16:creationId xmlns:a16="http://schemas.microsoft.com/office/drawing/2014/main" id="{11371142-163D-DB42-9607-6A3E196B56BB}"/>
              </a:ext>
            </a:extLst>
          </p:cNvPr>
          <p:cNvSpPr/>
          <p:nvPr/>
        </p:nvSpPr>
        <p:spPr>
          <a:xfrm>
            <a:off x="0" y="1286553"/>
            <a:ext cx="12192000" cy="1486535"/>
          </a:xfrm>
          <a:prstGeom prst="rect">
            <a:avLst/>
          </a:prstGeom>
          <a:solidFill>
            <a:srgbClr val="F9DAD9"/>
          </a:solidFill>
          <a:ln>
            <a:noFill/>
          </a:ln>
        </p:spPr>
        <p:txBody>
          <a:bodyPr spcFirstLastPara="1" wrap="square" lIns="121900" tIns="60933" rIns="121900" bIns="60933" anchor="ctr" anchorCtr="0">
            <a:noAutofit/>
          </a:bodyPr>
          <a:lstStyle/>
          <a:p>
            <a:pPr algn="ctr" rtl="0"/>
            <a:endParaRPr lang="it" sz="3200" b="1" dirty="0">
              <a:solidFill>
                <a:schemeClr val="dk1"/>
              </a:solidFill>
              <a:latin typeface="Calibri"/>
              <a:ea typeface="Arial Narrow"/>
              <a:cs typeface="Calibri"/>
              <a:sym typeface="Calibri"/>
            </a:endParaRPr>
          </a:p>
          <a:p>
            <a:pPr algn="ctr" rtl="0"/>
            <a:r>
              <a:rPr lang="it" sz="4000" b="1" i="0" u="none" baseline="0">
                <a:solidFill>
                  <a:schemeClr val="dk1"/>
                </a:solidFill>
                <a:latin typeface="Arial Narrow"/>
                <a:ea typeface="Arial Narrow"/>
                <a:cs typeface="Arial Narrow"/>
                <a:sym typeface="Arial Narrow"/>
              </a:rPr>
              <a:t>FINE</a:t>
            </a:r>
            <a:endParaRPr sz="2400" dirty="0"/>
          </a:p>
          <a:p>
            <a:pPr algn="ctr" rtl="0"/>
            <a:endParaRPr sz="3200" b="1" dirty="0">
              <a:solidFill>
                <a:schemeClr val="dk1"/>
              </a:solidFill>
              <a:latin typeface="Calibri"/>
              <a:ea typeface="Calibri"/>
              <a:cs typeface="Calibri"/>
              <a:sym typeface="Calibri"/>
            </a:endParaRPr>
          </a:p>
        </p:txBody>
      </p:sp>
      <p:sp>
        <p:nvSpPr>
          <p:cNvPr id="12" name="Google Shape;151;p27">
            <a:extLst>
              <a:ext uri="{FF2B5EF4-FFF2-40B4-BE49-F238E27FC236}">
                <a16:creationId xmlns:a16="http://schemas.microsoft.com/office/drawing/2014/main" id="{C2C82930-6332-F94C-82D1-60B6BD0BD1D5}"/>
              </a:ext>
            </a:extLst>
          </p:cNvPr>
          <p:cNvSpPr/>
          <p:nvPr/>
        </p:nvSpPr>
        <p:spPr>
          <a:xfrm>
            <a:off x="3688750" y="2971938"/>
            <a:ext cx="4814499" cy="3185561"/>
          </a:xfrm>
          <a:prstGeom prst="rect">
            <a:avLst/>
          </a:prstGeom>
          <a:solidFill>
            <a:srgbClr val="F9DAD9"/>
          </a:solidFill>
          <a:ln>
            <a:noFill/>
          </a:ln>
        </p:spPr>
        <p:txBody>
          <a:bodyPr spcFirstLastPara="1" wrap="square" lIns="121900" tIns="60933" rIns="121900" bIns="60933" anchor="ctr" anchorCtr="0">
            <a:noAutofit/>
          </a:bodyPr>
          <a:lstStyle/>
          <a:p>
            <a:pPr algn="ctr" rtl="0"/>
            <a:r>
              <a:rPr lang="it" b="0" i="0" u="none" baseline="0" dirty="0">
                <a:latin typeface="Arial Narrow" panose="020B0606020202030204" pitchFamily="34" charset="0"/>
              </a:rPr>
              <a:t> Capacità di relazioni personali (amicizie, coetanei, famiglia) e capacità di comunicazione in contesti pubblici e professionali con ASD</a:t>
            </a:r>
          </a:p>
          <a:p>
            <a:pPr algn="ctr" rtl="0"/>
            <a:endParaRPr lang="it" dirty="0">
              <a:latin typeface="Arial Narrow" panose="020B0606020202030204" pitchFamily="34" charset="0"/>
            </a:endParaRPr>
          </a:p>
          <a:p>
            <a:pPr lvl="0" algn="ctr" rtl="0">
              <a:buClr>
                <a:srgbClr val="7598D9">
                  <a:lumMod val="75000"/>
                </a:srgbClr>
              </a:buClr>
              <a:buSzPct val="102000"/>
              <a:defRPr/>
            </a:pPr>
            <a:r>
              <a:rPr lang="it" b="1" i="0" u="none" kern="0" baseline="0" dirty="0">
                <a:solidFill>
                  <a:prstClr val="black"/>
                </a:solidFill>
                <a:latin typeface="Arial Narrow" panose="020B0606020202030204" pitchFamily="34" charset="0"/>
              </a:rPr>
              <a:t>Conclusione</a:t>
            </a:r>
          </a:p>
          <a:p>
            <a:pPr algn="ctr" rtl="0">
              <a:buClr>
                <a:srgbClr val="7598D9">
                  <a:lumMod val="75000"/>
                </a:srgbClr>
              </a:buClr>
              <a:buSzPct val="102000"/>
              <a:defRPr/>
            </a:pPr>
            <a:r>
              <a:rPr lang="it" sz="1400" b="0" i="0" u="none" kern="0" baseline="0" dirty="0">
                <a:solidFill>
                  <a:prstClr val="black"/>
                </a:solidFill>
                <a:latin typeface="Arial Narrow" panose="020B0606020202030204" pitchFamily="34" charset="0"/>
              </a:rPr>
              <a:t>Attività e materiali:</a:t>
            </a:r>
          </a:p>
          <a:p>
            <a:pPr algn="ctr" rtl="0">
              <a:buClr>
                <a:srgbClr val="7598D9">
                  <a:lumMod val="75000"/>
                </a:srgbClr>
              </a:buClr>
              <a:buSzPct val="102000"/>
              <a:defRPr/>
            </a:pPr>
            <a:r>
              <a:rPr lang="it" sz="1400" b="0" i="1" u="none" baseline="0" dirty="0">
                <a:latin typeface="Arial Narrow" panose="020B0606020202030204" pitchFamily="34" charset="0"/>
              </a:rPr>
              <a:t>Attività: Guardare e riflettere 4.3. - 4.4.  </a:t>
            </a:r>
          </a:p>
          <a:p>
            <a:pPr algn="ctr" rtl="0">
              <a:buClr>
                <a:srgbClr val="7598D9">
                  <a:lumMod val="75000"/>
                </a:srgbClr>
              </a:buClr>
              <a:buSzPct val="102000"/>
              <a:defRPr/>
            </a:pPr>
            <a:r>
              <a:rPr lang="it" sz="1400" b="0" i="1" u="none" baseline="0" dirty="0">
                <a:latin typeface="Arial Narrow" panose="020B0606020202030204" pitchFamily="34" charset="0"/>
              </a:rPr>
              <a:t>Attività: Leggere e riflettere 4.3. - 4.4. </a:t>
            </a:r>
          </a:p>
          <a:p>
            <a:pPr algn="ctr" rtl="0">
              <a:buClr>
                <a:srgbClr val="7598D9">
                  <a:lumMod val="75000"/>
                </a:srgbClr>
              </a:buClr>
              <a:buSzPct val="102000"/>
              <a:defRPr/>
            </a:pPr>
            <a:r>
              <a:rPr lang="it" sz="1400" b="0" i="1" u="none" baseline="0" dirty="0">
                <a:latin typeface="Arial Narrow" panose="020B0606020202030204" pitchFamily="34" charset="0"/>
              </a:rPr>
              <a:t>Attività: Discutere e riflettere 4.3. - 4.4. </a:t>
            </a:r>
            <a:endParaRPr lang="it" sz="1400" kern="0" dirty="0">
              <a:solidFill>
                <a:prstClr val="black"/>
              </a:solidFill>
              <a:latin typeface="Arial Narrow" panose="020B0606020202030204" pitchFamily="34" charset="0"/>
            </a:endParaRPr>
          </a:p>
          <a:p>
            <a:pPr lvl="0" algn="ctr" rtl="0">
              <a:buClr>
                <a:srgbClr val="7598D9">
                  <a:lumMod val="75000"/>
                </a:srgbClr>
              </a:buClr>
              <a:buSzPct val="102000"/>
              <a:defRPr/>
            </a:pPr>
            <a:r>
              <a:rPr lang="it" sz="1400" b="0" i="0" u="none" kern="0" baseline="0" dirty="0">
                <a:solidFill>
                  <a:prstClr val="black"/>
                </a:solidFill>
                <a:latin typeface="Arial Narrow" panose="020B0606020202030204" pitchFamily="34" charset="0"/>
              </a:rPr>
              <a:t>Riferimenti e risorse</a:t>
            </a:r>
          </a:p>
          <a:p>
            <a:pPr lvl="0" algn="ctr" rtl="0">
              <a:buClr>
                <a:srgbClr val="7598D9">
                  <a:lumMod val="75000"/>
                </a:srgbClr>
              </a:buClr>
              <a:buSzPct val="102000"/>
              <a:defRPr/>
            </a:pPr>
            <a:r>
              <a:rPr lang="it" sz="1400" b="0" i="0" u="none" kern="0" baseline="0" dirty="0">
                <a:solidFill>
                  <a:prstClr val="black"/>
                </a:solidFill>
                <a:latin typeface="Arial Narrow" panose="020B0606020202030204" pitchFamily="34" charset="0"/>
              </a:rPr>
              <a:t>Arrivederci</a:t>
            </a:r>
          </a:p>
        </p:txBody>
      </p:sp>
    </p:spTree>
    <p:extLst>
      <p:ext uri="{BB962C8B-B14F-4D97-AF65-F5344CB8AC3E}">
        <p14:creationId xmlns:p14="http://schemas.microsoft.com/office/powerpoint/2010/main" val="2583661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25</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7975600" cy="1009651"/>
          </a:xfrm>
          <a:prstGeom prst="rect">
            <a:avLst/>
          </a:prstGeom>
          <a:solidFill>
            <a:srgbClr val="F9DAD9"/>
          </a:solidFill>
          <a:ln>
            <a:noFill/>
          </a:ln>
        </p:spPr>
        <p:txBody>
          <a:bodyPr spcFirstLastPara="1" wrap="square" lIns="121900" tIns="60933" rIns="121900" bIns="60933" anchor="ctr" anchorCtr="0">
            <a:noAutofit/>
          </a:bodyPr>
          <a:lstStyle/>
          <a:p>
            <a:pPr algn="l" rtl="0"/>
            <a:r>
              <a:rPr lang="it" sz="4000" b="1" i="1" u="none" baseline="0" dirty="0">
                <a:latin typeface="Arial Narrow" panose="020B0606020202030204" pitchFamily="34" charset="0"/>
              </a:rPr>
              <a:t>Attività: Guardare e riflettere 4.3. - 4.4.</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algn="l" defTabSz="685800" rtl="0"/>
            <a:r>
              <a:rPr lang="it" sz="2800" b="0" i="0" u="none" baseline="0">
                <a:solidFill>
                  <a:prstClr val="black"/>
                </a:solidFill>
                <a:latin typeface="Arial Narrow" panose="020B0606020202030204" pitchFamily="34" charset="0"/>
              </a:rPr>
              <a:t>Guardate questo breve video (5.59 m). </a:t>
            </a:r>
            <a:r>
              <a:rPr lang="it" sz="2800" b="0" i="1" u="none" baseline="0">
                <a:solidFill>
                  <a:prstClr val="black"/>
                </a:solidFill>
                <a:latin typeface="Arial Narrow" panose="020B0606020202030204" pitchFamily="34" charset="0"/>
              </a:rPr>
              <a:t>Stimoli sociali</a:t>
            </a:r>
          </a:p>
          <a:p>
            <a:pPr algn="l" defTabSz="685800" rtl="0"/>
            <a:r>
              <a:rPr lang="it" sz="2800" b="0" i="0" u="none" baseline="0">
                <a:solidFill>
                  <a:prstClr val="black"/>
                </a:solidFill>
                <a:latin typeface="Arial Narrow" panose="020B0606020202030204" pitchFamily="34" charset="0"/>
                <a:hlinkClick r:id="rId2"/>
              </a:rPr>
              <a:t>https://www.youtube.com/watch?v=Yx3FWdynt-o</a:t>
            </a:r>
            <a:endParaRPr lang="it" sz="2800" dirty="0">
              <a:solidFill>
                <a:prstClr val="black"/>
              </a:solidFill>
              <a:latin typeface="Arial Narrow" panose="020B0606020202030204" pitchFamily="34" charset="0"/>
            </a:endParaRPr>
          </a:p>
          <a:p>
            <a:pPr algn="l" defTabSz="685800" rtl="0"/>
            <a:endParaRPr lang="it" sz="2800" dirty="0">
              <a:solidFill>
                <a:prstClr val="black"/>
              </a:solidFill>
              <a:latin typeface="Arial Narrow" panose="020B0606020202030204" pitchFamily="34" charset="0"/>
            </a:endParaRPr>
          </a:p>
          <a:p>
            <a:pPr algn="l" defTabSz="685800" rtl="0"/>
            <a:endParaRPr lang="it" sz="2800" dirty="0">
              <a:solidFill>
                <a:prstClr val="black"/>
              </a:solidFill>
              <a:latin typeface="Arial Narrow" panose="020B0606020202030204" pitchFamily="34" charset="0"/>
            </a:endParaRPr>
          </a:p>
          <a:p>
            <a:pPr marL="457200" indent="-457200" algn="l" rtl="0">
              <a:buFont typeface="Arial" panose="020B0604020202020204" pitchFamily="34" charset="0"/>
              <a:buChar char="•"/>
            </a:pPr>
            <a:r>
              <a:rPr lang="it" sz="2800" b="0" i="0" u="none" baseline="0">
                <a:solidFill>
                  <a:prstClr val="black"/>
                </a:solidFill>
                <a:latin typeface="Arial Narrow" panose="020B0606020202030204" pitchFamily="34" charset="0"/>
              </a:rPr>
              <a:t>Video facoltativo (20:25 m). </a:t>
            </a:r>
            <a:r>
              <a:rPr lang="it" sz="2800" b="0" i="1" u="none" baseline="0">
                <a:solidFill>
                  <a:prstClr val="black"/>
                </a:solidFill>
                <a:latin typeface="Arial Narrow" panose="020B0606020202030204" pitchFamily="34" charset="0"/>
              </a:rPr>
              <a:t>Relazioni</a:t>
            </a:r>
            <a:r>
              <a:rPr lang="it" sz="2800" b="0" i="0" u="none" baseline="0">
                <a:solidFill>
                  <a:prstClr val="black"/>
                </a:solidFill>
                <a:latin typeface="Arial Narrow" panose="020B0606020202030204" pitchFamily="34" charset="0"/>
              </a:rPr>
              <a:t> (se i partecipanti vogliono guardarlo più tardi)</a:t>
            </a:r>
          </a:p>
          <a:p>
            <a:pPr algn="l" rtl="0"/>
            <a:r>
              <a:rPr lang="it" sz="2800" b="0" i="0" u="none" baseline="0">
                <a:latin typeface="Arial Narrow" panose="020B0606020202030204" pitchFamily="34" charset="0"/>
                <a:hlinkClick r:id="rId3"/>
              </a:rPr>
              <a:t>https://www.youtube.com/watch?v=mLhLPIqixoQ</a:t>
            </a:r>
            <a:endParaRPr lang="it" sz="2800" dirty="0">
              <a:latin typeface="Arial Narrow" panose="020B0606020202030204" pitchFamily="34" charset="0"/>
            </a:endParaRPr>
          </a:p>
          <a:p>
            <a:pPr marL="285750" indent="-285750" algn="l" rtl="0">
              <a:buFontTx/>
              <a:buChar char="-"/>
            </a:pPr>
            <a:endParaRPr lang="it" sz="28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39272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26</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8077200" cy="1009651"/>
          </a:xfrm>
          <a:prstGeom prst="rect">
            <a:avLst/>
          </a:prstGeom>
          <a:solidFill>
            <a:srgbClr val="F9DAD9"/>
          </a:solidFill>
          <a:ln>
            <a:noFill/>
          </a:ln>
        </p:spPr>
        <p:txBody>
          <a:bodyPr spcFirstLastPara="1" wrap="square" lIns="121900" tIns="60933" rIns="121900" bIns="60933" anchor="ctr" anchorCtr="0">
            <a:noAutofit/>
          </a:bodyPr>
          <a:lstStyle/>
          <a:p>
            <a:pPr algn="l" rtl="0"/>
            <a:r>
              <a:rPr lang="it" sz="4000" b="1" i="1" u="none" baseline="0" dirty="0">
                <a:latin typeface="Arial Narrow" panose="020B0606020202030204" pitchFamily="34" charset="0"/>
              </a:rPr>
              <a:t>Attività: Guardare e riflettere 4.3. - 4.4.</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marL="457200" indent="-457200" algn="ctr" defTabSz="685800" rtl="0">
              <a:buFont typeface="Arial" panose="020B0604020202020204" pitchFamily="34" charset="0"/>
              <a:buChar char="•"/>
            </a:pPr>
            <a:endParaRPr lang="it" sz="2400" b="1" dirty="0"/>
          </a:p>
          <a:p>
            <a:pPr algn="ctr" rtl="0"/>
            <a:r>
              <a:rPr lang="it" sz="2400" b="1" i="0" u="sng" baseline="0">
                <a:latin typeface="Arial Narrow" panose="020B0606020202030204" pitchFamily="34" charset="0"/>
              </a:rPr>
              <a:t>La comunicazione è un processo sociale</a:t>
            </a:r>
            <a:r>
              <a:rPr lang="it" sz="2400" b="1" i="0" u="none" baseline="0">
                <a:latin typeface="Arial Narrow" panose="020B0606020202030204" pitchFamily="34" charset="0"/>
              </a:rPr>
              <a:t>. </a:t>
            </a:r>
          </a:p>
          <a:p>
            <a:pPr algn="ctr" rtl="0"/>
            <a:endParaRPr lang="it" sz="2400" b="1" dirty="0">
              <a:latin typeface="Arial Narrow" panose="020B0606020202030204" pitchFamily="34" charset="0"/>
            </a:endParaRPr>
          </a:p>
          <a:p>
            <a:pPr marL="457200" indent="-457200" algn="l" rtl="0">
              <a:buFont typeface="Arial" panose="020B0604020202020204" pitchFamily="34" charset="0"/>
              <a:buChar char="•"/>
            </a:pPr>
            <a:r>
              <a:rPr lang="it" sz="2000" b="0" i="0" u="none" baseline="0">
                <a:latin typeface="Arial Narrow" panose="020B0606020202030204" pitchFamily="34" charset="0"/>
              </a:rPr>
              <a:t>Le difficoltà di comunicazione sociale vissute dai soggetti con ASD influenzano anche le altre persone coinvolte nella comunicazione. I membri della famiglia, gli amici, gli insegnanti e i colleghi affrontano la sfida di imparare a riconoscere e rispondere alle richieste di comunicazione anche appena percepibili e a interpretare le funzioni comunicative dei comportamenti difficili da gestire (ASHA, 2021).</a:t>
            </a:r>
          </a:p>
          <a:p>
            <a:pPr marL="457200" indent="-457200" algn="l" rtl="0">
              <a:buFont typeface="Arial" panose="020B0604020202020204" pitchFamily="34" charset="0"/>
              <a:buChar char="•"/>
            </a:pPr>
            <a:endParaRPr lang="it" sz="2000" dirty="0">
              <a:latin typeface="Arial Narrow" panose="020B0606020202030204" pitchFamily="34" charset="0"/>
            </a:endParaRPr>
          </a:p>
          <a:p>
            <a:pPr marL="457200" indent="-457200" algn="l" rtl="0">
              <a:buFont typeface="Arial" panose="020B0604020202020204" pitchFamily="34" charset="0"/>
              <a:buChar char="•"/>
            </a:pPr>
            <a:r>
              <a:rPr lang="it" sz="2000" b="0" i="0" u="none" baseline="0">
                <a:latin typeface="Arial Narrow" panose="020B0606020202030204" pitchFamily="34" charset="0"/>
              </a:rPr>
              <a:t>I soggetti con ASD riportano il desiderio di avere amicizie e relazioni nonostante le loro difficoltà di comunicazione sociale. Tuttavia, i coetanei spesso si sentono inefficaci negli scambi sociali con le persone con ASD e possono così evitare quelle persone oppure reagire alle aperture sociali in modo negativo (ad esempio prendendo in giro o facendo i bulli). Questa mancanza di impegno appropriato e il bullismo possono avere un impatto negativo sullo sviluppo delle abilità sociali (ASHA, 2021).</a:t>
            </a:r>
          </a:p>
          <a:p>
            <a:pPr marL="457200" indent="-457200" algn="l" rtl="0">
              <a:buFont typeface="Arial" panose="020B0604020202020204" pitchFamily="34" charset="0"/>
              <a:buChar char="•"/>
            </a:pPr>
            <a:endParaRPr lang="it" sz="2400" b="1" dirty="0"/>
          </a:p>
        </p:txBody>
      </p:sp>
    </p:spTree>
    <p:extLst>
      <p:ext uri="{BB962C8B-B14F-4D97-AF65-F5344CB8AC3E}">
        <p14:creationId xmlns:p14="http://schemas.microsoft.com/office/powerpoint/2010/main" val="1677335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27</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8013700" cy="1009651"/>
          </a:xfrm>
          <a:prstGeom prst="rect">
            <a:avLst/>
          </a:prstGeom>
          <a:solidFill>
            <a:srgbClr val="F9DAD9"/>
          </a:solidFill>
          <a:ln>
            <a:noFill/>
          </a:ln>
        </p:spPr>
        <p:txBody>
          <a:bodyPr spcFirstLastPara="1" wrap="square" lIns="121900" tIns="60933" rIns="121900" bIns="60933" anchor="ctr" anchorCtr="0">
            <a:noAutofit/>
          </a:bodyPr>
          <a:lstStyle/>
          <a:p>
            <a:pPr algn="l" rtl="0"/>
            <a:r>
              <a:rPr lang="it" sz="4000" b="1" i="1" u="none" baseline="0" dirty="0">
                <a:latin typeface="Arial Narrow" panose="020B0606020202030204" pitchFamily="34" charset="0"/>
              </a:rPr>
              <a:t>Attività: Guardare e riflettere 4.3. - 4.4.</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algn="l" rtl="0"/>
            <a:r>
              <a:rPr lang="it" sz="2800" b="1" i="0" u="none" baseline="0">
                <a:latin typeface="Arial Narrow" panose="020B0606020202030204" pitchFamily="34" charset="0"/>
              </a:rPr>
              <a:t>Pensa alle relazioni personali e professionali in presenza di disturbi dello spettro autistico (ASD).</a:t>
            </a:r>
          </a:p>
          <a:p>
            <a:endParaRPr lang="it" sz="2400" b="1" dirty="0">
              <a:latin typeface="Arial Narrow" panose="020B0606020202030204" pitchFamily="34" charset="0"/>
            </a:endParaRPr>
          </a:p>
          <a:p>
            <a:pPr marL="457200" indent="-457200" algn="l" rtl="0">
              <a:lnSpc>
                <a:spcPct val="150000"/>
              </a:lnSpc>
              <a:buAutoNum type="arabicPeriod"/>
            </a:pPr>
            <a:r>
              <a:rPr lang="it" sz="2400" b="0" i="0" u="none" baseline="0">
                <a:latin typeface="Arial Narrow" panose="020B0606020202030204" pitchFamily="34" charset="0"/>
              </a:rPr>
              <a:t>Cosa pensi delle persone con ASD relativamente all’ambito del lavoro, dell’amicizia, del matrimonio, dei progetti di vita? Associ questi aspetti alle capacità sociali e comunicative?</a:t>
            </a:r>
          </a:p>
          <a:p>
            <a:pPr marL="457200" indent="-457200" algn="l" rtl="0">
              <a:lnSpc>
                <a:spcPct val="150000"/>
              </a:lnSpc>
              <a:buAutoNum type="arabicPeriod"/>
            </a:pPr>
            <a:r>
              <a:rPr lang="it" sz="2400" b="0" i="0" u="none" baseline="0">
                <a:latin typeface="Arial Narrow" panose="020B0606020202030204" pitchFamily="34" charset="0"/>
              </a:rPr>
              <a:t>Hai idea di come le persone con ASD costruiscono queste relazioni?</a:t>
            </a:r>
          </a:p>
          <a:p>
            <a:pPr marL="457200" indent="-457200" algn="l" rtl="0">
              <a:lnSpc>
                <a:spcPct val="150000"/>
              </a:lnSpc>
              <a:buAutoNum type="arabicPeriod"/>
            </a:pPr>
            <a:r>
              <a:rPr lang="it" sz="2400" b="0" i="0" u="none" baseline="0">
                <a:latin typeface="Arial Narrow" panose="020B0606020202030204" pitchFamily="34" charset="0"/>
              </a:rPr>
              <a:t>Questi video hanno contribuito a cambiare il tuo punto di vista circa questi argomenti?</a:t>
            </a:r>
          </a:p>
        </p:txBody>
      </p:sp>
    </p:spTree>
    <p:extLst>
      <p:ext uri="{BB962C8B-B14F-4D97-AF65-F5344CB8AC3E}">
        <p14:creationId xmlns:p14="http://schemas.microsoft.com/office/powerpoint/2010/main" val="3185933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28</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3200400" cy="1009651"/>
          </a:xfrm>
          <a:prstGeom prst="rect">
            <a:avLst/>
          </a:prstGeom>
          <a:solidFill>
            <a:srgbClr val="F9DAD9"/>
          </a:solidFill>
          <a:ln>
            <a:noFill/>
          </a:ln>
        </p:spPr>
        <p:txBody>
          <a:bodyPr spcFirstLastPara="1" wrap="square" lIns="121900" tIns="60933" rIns="121900" bIns="60933" anchor="ctr" anchorCtr="0">
            <a:noAutofit/>
          </a:bodyPr>
          <a:lstStyle/>
          <a:p>
            <a:pPr algn="l" rtl="0"/>
            <a:r>
              <a:rPr lang="it" sz="4000" b="1" i="0" u="none" baseline="0" dirty="0">
                <a:latin typeface="Arial Narrow" panose="020B0606020202030204" pitchFamily="34" charset="0"/>
              </a:rPr>
              <a:t>Conclusione</a:t>
            </a:r>
            <a:endParaRPr lang="it" sz="4000" b="1" dirty="0">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algn="l" rtl="0">
              <a:buSzPct val="102000"/>
            </a:pPr>
            <a:endParaRPr lang="it" sz="1000" dirty="0">
              <a:latin typeface="Arial Narrow" panose="020B0606020202030204" pitchFamily="34" charset="0"/>
            </a:endParaRPr>
          </a:p>
          <a:p>
            <a:pPr marL="342900" indent="-342900" algn="l" rtl="0">
              <a:buSzPct val="102000"/>
              <a:buFont typeface="Arial" panose="020B0604020202020204" pitchFamily="34" charset="0"/>
              <a:buChar char="•"/>
            </a:pPr>
            <a:r>
              <a:rPr lang="it" b="0" i="0" u="none" baseline="0">
                <a:latin typeface="Arial Narrow" panose="020B0606020202030204" pitchFamily="34" charset="0"/>
              </a:rPr>
              <a:t>La maggior parte delle persone con ASD ha difficoltà a partecipare alla vita quotidiana in famiglia, a scuola, al lavoro e alla vita sociale. Questo a causa delle loro difficoltà di interazione sociale e di comunicazione.</a:t>
            </a:r>
          </a:p>
          <a:p>
            <a:pPr algn="l" rtl="0">
              <a:buSzPct val="102000"/>
            </a:pPr>
            <a:endParaRPr lang="it" dirty="0">
              <a:latin typeface="Arial Narrow" panose="020B0606020202030204" pitchFamily="34" charset="0"/>
            </a:endParaRPr>
          </a:p>
          <a:p>
            <a:pPr marL="342900" indent="-342900" algn="l" rtl="0">
              <a:buSzPct val="102000"/>
              <a:buFont typeface="Arial" panose="020B0604020202020204" pitchFamily="34" charset="0"/>
              <a:buChar char="•"/>
            </a:pPr>
            <a:r>
              <a:rPr lang="it" b="0" i="0" u="none" baseline="0">
                <a:latin typeface="Arial Narrow" panose="020B0606020202030204" pitchFamily="34" charset="0"/>
              </a:rPr>
              <a:t>È importante capire che la comunicazione e le abilità sociali devono essere insegnate e praticate in qualsiasi tipo di contesto. </a:t>
            </a:r>
          </a:p>
          <a:p>
            <a:pPr marL="342900" indent="-342900" algn="l" rtl="0">
              <a:buSzPct val="102000"/>
              <a:buFont typeface="Arial" panose="020B0604020202020204" pitchFamily="34" charset="0"/>
              <a:buChar char="•"/>
            </a:pPr>
            <a:endParaRPr lang="it" dirty="0">
              <a:latin typeface="Arial Narrow" panose="020B0606020202030204" pitchFamily="34" charset="0"/>
            </a:endParaRPr>
          </a:p>
          <a:p>
            <a:pPr marL="342900" indent="-342900" algn="l" rtl="0">
              <a:buSzPct val="102000"/>
              <a:buFont typeface="Arial" panose="020B0604020202020204" pitchFamily="34" charset="0"/>
              <a:buChar char="•"/>
            </a:pPr>
            <a:r>
              <a:rPr lang="it" b="0" i="0" u="none" baseline="0">
                <a:latin typeface="Arial Narrow" panose="020B0606020202030204" pitchFamily="34" charset="0"/>
              </a:rPr>
              <a:t>Per molte persone queste caratteristiche non sono riconosciute per l'ASD, né la loro importanza per migliorare la qualità della vita e il benessere delle persone con ASD.</a:t>
            </a:r>
          </a:p>
          <a:p>
            <a:pPr marL="342900" indent="-342900" algn="l" rtl="0">
              <a:buSzPct val="102000"/>
              <a:buFont typeface="Arial" panose="020B0604020202020204" pitchFamily="34" charset="0"/>
              <a:buChar char="•"/>
            </a:pPr>
            <a:endParaRPr lang="it" dirty="0">
              <a:latin typeface="Arial Narrow" panose="020B0606020202030204" pitchFamily="34" charset="0"/>
            </a:endParaRPr>
          </a:p>
          <a:p>
            <a:pPr marL="342900" indent="-342900" algn="l" rtl="0">
              <a:buSzPct val="102000"/>
              <a:buFont typeface="Arial" panose="020B0604020202020204" pitchFamily="34" charset="0"/>
              <a:buChar char="•"/>
            </a:pPr>
            <a:r>
              <a:rPr lang="it" b="0" i="0" u="none" baseline="0">
                <a:latin typeface="Arial Narrow" panose="020B0606020202030204" pitchFamily="34" charset="0"/>
              </a:rPr>
              <a:t>Gli operatori dovrebbero riconoscere l'importanza di continuare a sviluppare le abilità sociali e comunicative per migliorare le relazioni con i loro allievi, oltre al fatto che le abilità interpersonali sono necessarie per favorire un'esperienza lavorativa positiva.</a:t>
            </a:r>
          </a:p>
          <a:p>
            <a:pPr marL="342900" indent="-342900" algn="l" rtl="0">
              <a:buSzPct val="102000"/>
              <a:buFont typeface="Arial" panose="020B0604020202020204" pitchFamily="34" charset="0"/>
              <a:buChar char="•"/>
            </a:pPr>
            <a:endParaRPr lang="it" dirty="0">
              <a:latin typeface="Arial Narrow" panose="020B0606020202030204" pitchFamily="34" charset="0"/>
            </a:endParaRPr>
          </a:p>
          <a:p>
            <a:pPr marL="342900" indent="-342900" algn="l" rtl="0">
              <a:buSzPct val="102000"/>
              <a:buFont typeface="Arial" panose="020B0604020202020204" pitchFamily="34" charset="0"/>
              <a:buChar char="•"/>
            </a:pPr>
            <a:r>
              <a:rPr lang="it" b="0" i="0" u="none" baseline="0">
                <a:latin typeface="Arial Narrow" panose="020B0606020202030204" pitchFamily="34" charset="0"/>
              </a:rPr>
              <a:t>L’ASD insieme alle caratteristiche sociali, comunicative e comportamentali uniche si traduce nella necessità di servizi che aiutino a raggiungere il successo nella vita.</a:t>
            </a:r>
            <a:endParaRPr lang="it" dirty="0">
              <a:latin typeface="Arial Narrow" panose="020B0606020202030204" pitchFamily="34" charset="0"/>
            </a:endParaRPr>
          </a:p>
          <a:p>
            <a:pPr algn="l" rtl="0">
              <a:buSzPct val="102000"/>
            </a:pPr>
            <a:endParaRPr lang="it" dirty="0">
              <a:latin typeface="Arial Narrow" panose="020B0606020202030204" pitchFamily="34" charset="0"/>
            </a:endParaRPr>
          </a:p>
        </p:txBody>
      </p:sp>
    </p:spTree>
    <p:extLst>
      <p:ext uri="{BB962C8B-B14F-4D97-AF65-F5344CB8AC3E}">
        <p14:creationId xmlns:p14="http://schemas.microsoft.com/office/powerpoint/2010/main" val="1222126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29</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575560" cy="1009651"/>
          </a:xfrm>
          <a:prstGeom prst="rect">
            <a:avLst/>
          </a:prstGeom>
          <a:solidFill>
            <a:srgbClr val="F9DAD9"/>
          </a:solidFill>
          <a:ln>
            <a:noFill/>
          </a:ln>
        </p:spPr>
        <p:txBody>
          <a:bodyPr spcFirstLastPara="1" wrap="square" lIns="121900" tIns="60933" rIns="121900" bIns="60933" anchor="ctr" anchorCtr="0">
            <a:noAutofit/>
          </a:bodyPr>
          <a:lstStyle/>
          <a:p>
            <a:pPr algn="l" rtl="0"/>
            <a:r>
              <a:rPr lang="it" sz="4000" b="1" i="0" u="none" kern="0" baseline="0">
                <a:solidFill>
                  <a:prstClr val="black"/>
                </a:solidFill>
                <a:latin typeface="Arial Narrow" panose="020B0606020202030204" pitchFamily="34" charset="0"/>
              </a:rPr>
              <a:t>Riferimenti</a:t>
            </a:r>
            <a:endParaRPr lang="it" sz="400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marL="171450" indent="-171450" algn="l" rtl="0">
              <a:buFont typeface="Arial" panose="020B0604020202020204" pitchFamily="34" charset="0"/>
              <a:buChar char="•"/>
            </a:pPr>
            <a:r>
              <a:rPr lang="it" sz="1600" b="0" i="0" u="none" baseline="0">
                <a:latin typeface="Arial" panose="020B0604020202020204" pitchFamily="34" charset="0"/>
                <a:cs typeface="Arial" panose="020B0604020202020204" pitchFamily="34" charset="0"/>
              </a:rPr>
              <a:t>APA. (2013</a:t>
            </a:r>
            <a:r>
              <a:rPr lang="it" sz="1600" b="0" i="1" u="none" baseline="0">
                <a:latin typeface="Arial" panose="020B0604020202020204" pitchFamily="34" charset="0"/>
                <a:cs typeface="Arial" panose="020B0604020202020204" pitchFamily="34" charset="0"/>
              </a:rPr>
              <a:t>). Associazione Psichiatrica Americana: Manuale diagnostico e statistico dei disturbi mentali</a:t>
            </a:r>
            <a:r>
              <a:rPr lang="it" sz="1600" b="0" i="0" u="none" baseline="0">
                <a:latin typeface="Arial" panose="020B0604020202020204" pitchFamily="34" charset="0"/>
                <a:cs typeface="Arial" panose="020B0604020202020204" pitchFamily="34" charset="0"/>
              </a:rPr>
              <a:t>. Associazione Psichiatrica Americana.</a:t>
            </a:r>
            <a:endParaRPr lang="it" sz="1600" dirty="0">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r>
              <a:rPr lang="it" sz="1600" b="0" i="0" u="none" baseline="0">
                <a:latin typeface="Arial" panose="020B0604020202020204" pitchFamily="34" charset="0"/>
                <a:cs typeface="Arial" panose="020B0604020202020204" pitchFamily="34" charset="0"/>
              </a:rPr>
              <a:t>ASHA. (2021). </a:t>
            </a:r>
            <a:r>
              <a:rPr lang="it" sz="1600" b="0" i="1" u="none" baseline="0">
                <a:latin typeface="Arial" panose="020B0604020202020204" pitchFamily="34" charset="0"/>
                <a:cs typeface="Arial" panose="020B0604020202020204" pitchFamily="34" charset="0"/>
              </a:rPr>
              <a:t>Disturbo dello spettro autistico</a:t>
            </a:r>
            <a:r>
              <a:rPr lang="it" sz="1600" b="0" i="0" u="none" baseline="0">
                <a:latin typeface="Arial" panose="020B0604020202020204" pitchFamily="34" charset="0"/>
                <a:cs typeface="Arial" panose="020B0604020202020204" pitchFamily="34" charset="0"/>
              </a:rPr>
              <a:t>. Tratto dal sito </a:t>
            </a:r>
            <a:r>
              <a:rPr lang="it" sz="1600" b="0" i="0" u="none" baseline="0">
                <a:latin typeface="Arial" panose="020B0604020202020204" pitchFamily="34" charset="0"/>
                <a:cs typeface="Arial" panose="020B0604020202020204" pitchFamily="34" charset="0"/>
                <a:hlinkClick r:id="rId2"/>
              </a:rPr>
              <a:t>https://www.asha.org/practice-portal/clinical-topics/autism/#collapse_6</a:t>
            </a:r>
            <a:endParaRPr lang="it" sz="1600" dirty="0">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r>
              <a:rPr lang="it" sz="1600" b="0" i="0" u="none" baseline="0">
                <a:latin typeface="Arial" panose="020B0604020202020204" pitchFamily="34" charset="0"/>
                <a:cs typeface="Arial" panose="020B0604020202020204" pitchFamily="34" charset="0"/>
              </a:rPr>
              <a:t>ASHA. (2021).  </a:t>
            </a:r>
            <a:r>
              <a:rPr lang="it" sz="1600" b="0" i="1" u="none" baseline="0">
                <a:latin typeface="Arial" panose="020B0604020202020204" pitchFamily="34" charset="0"/>
                <a:cs typeface="Arial" panose="020B0604020202020204" pitchFamily="34" charset="0"/>
              </a:rPr>
              <a:t>Componenti della comunicazione sociale. </a:t>
            </a:r>
            <a:r>
              <a:rPr lang="it" sz="1600" b="0" i="0" u="none" baseline="0">
                <a:latin typeface="Arial" panose="020B0604020202020204" pitchFamily="34" charset="0"/>
                <a:cs typeface="Arial" panose="020B0604020202020204" pitchFamily="34" charset="0"/>
              </a:rPr>
              <a:t>Tratto dal sito </a:t>
            </a:r>
            <a:r>
              <a:rPr lang="it" sz="1600" b="0" i="0" u="sng" baseline="0">
                <a:solidFill>
                  <a:schemeClr val="accent1">
                    <a:lumMod val="75000"/>
                  </a:schemeClr>
                </a:solidFill>
                <a:latin typeface="Arial" panose="020B0604020202020204" pitchFamily="34" charset="0"/>
                <a:cs typeface="Arial" panose="020B0604020202020204" pitchFamily="34" charset="0"/>
              </a:rPr>
              <a:t>https://www.asha.org/practice-portal/clinical-topics/social-communication-disorder/components-of-social-communication/ </a:t>
            </a:r>
            <a:endParaRPr lang="it" sz="1600" u="sng" dirty="0">
              <a:solidFill>
                <a:schemeClr val="accent1">
                  <a:lumMod val="75000"/>
                </a:schemeClr>
              </a:solidFill>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r>
              <a:rPr lang="it" sz="1600" b="0" i="0" u="none" baseline="0">
                <a:latin typeface="Arial" panose="020B0604020202020204" pitchFamily="34" charset="0"/>
                <a:cs typeface="Arial" panose="020B0604020202020204" pitchFamily="34" charset="0"/>
              </a:rPr>
              <a:t>Garcia Winner, M.</a:t>
            </a:r>
            <a:r>
              <a:rPr lang="it" sz="1600" b="1" i="0" u="none" baseline="0">
                <a:latin typeface="Arial" panose="020B0604020202020204" pitchFamily="34" charset="0"/>
                <a:cs typeface="Arial" panose="020B0604020202020204" pitchFamily="34" charset="0"/>
              </a:rPr>
              <a:t>,</a:t>
            </a:r>
            <a:r>
              <a:rPr lang="it" sz="1600" b="0" i="0" u="none" baseline="0">
                <a:latin typeface="Arial" panose="020B0604020202020204" pitchFamily="34" charset="0"/>
                <a:cs typeface="Arial" panose="020B0604020202020204" pitchFamily="34" charset="0"/>
              </a:rPr>
              <a:t> &amp; Crooke, P. J. (2009). Social thinking: A training paradigm for professionals and treatment approach for individuals with social learning/social pragmatic challenges. </a:t>
            </a:r>
            <a:r>
              <a:rPr lang="it" sz="1600" b="0" i="1" u="none" baseline="0">
                <a:latin typeface="Arial" panose="020B0604020202020204" pitchFamily="34" charset="0"/>
                <a:cs typeface="Arial" panose="020B0604020202020204" pitchFamily="34" charset="0"/>
              </a:rPr>
              <a:t>Perspectives on Language Learning and Education, 16</a:t>
            </a:r>
            <a:r>
              <a:rPr lang="it" sz="1600" b="0" i="0" u="none" baseline="0">
                <a:latin typeface="Arial" panose="020B0604020202020204" pitchFamily="34" charset="0"/>
                <a:cs typeface="Arial" panose="020B0604020202020204" pitchFamily="34" charset="0"/>
              </a:rPr>
              <a:t>(2), 62–69. </a:t>
            </a:r>
            <a:r>
              <a:rPr lang="it" sz="1600" b="0" i="0" u="none" baseline="0">
                <a:latin typeface="Arial" panose="020B0604020202020204" pitchFamily="34" charset="0"/>
                <a:cs typeface="Arial" panose="020B0604020202020204" pitchFamily="34" charset="0"/>
                <a:hlinkClick r:id="rId3"/>
              </a:rPr>
              <a:t>https://doi.org/10.1044/lle16.2.62</a:t>
            </a:r>
            <a:endParaRPr lang="it" sz="1600" dirty="0">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r>
              <a:rPr lang="it" sz="1600" b="0" i="0" u="none" baseline="0">
                <a:latin typeface="Arial" panose="020B0604020202020204" pitchFamily="34" charset="0"/>
                <a:cs typeface="Arial" panose="020B0604020202020204" pitchFamily="34" charset="0"/>
              </a:rPr>
              <a:t>Garcia Winner, M., &amp; Crooke, P. J. (18 gennaio 2011). Social communication strategies for adolescents with autism. </a:t>
            </a:r>
            <a:r>
              <a:rPr lang="it" sz="1600" b="0" i="1" u="none" baseline="0">
                <a:latin typeface="Arial" panose="020B0604020202020204" pitchFamily="34" charset="0"/>
                <a:cs typeface="Arial" panose="020B0604020202020204" pitchFamily="34" charset="0"/>
              </a:rPr>
              <a:t>The ASHA Leader 16</a:t>
            </a:r>
            <a:r>
              <a:rPr lang="it" sz="1600" b="0" i="0" u="none" baseline="0">
                <a:latin typeface="Arial" panose="020B0604020202020204" pitchFamily="34" charset="0"/>
                <a:cs typeface="Arial" panose="020B0604020202020204" pitchFamily="34" charset="0"/>
              </a:rPr>
              <a:t>(1), 8–11. </a:t>
            </a:r>
            <a:r>
              <a:rPr lang="it" sz="1600" b="0" i="0" u="none" baseline="0">
                <a:latin typeface="Arial" panose="020B0604020202020204" pitchFamily="34" charset="0"/>
                <a:cs typeface="Arial" panose="020B0604020202020204" pitchFamily="34" charset="0"/>
                <a:hlinkClick r:id="rId4"/>
              </a:rPr>
              <a:t>https://doi.org/10.1044/leader.FTR1.16012011.8</a:t>
            </a:r>
            <a:endParaRPr lang="it" sz="1600" dirty="0">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r>
              <a:rPr lang="it" sz="1600" b="0" i="0" u="none" baseline="0">
                <a:latin typeface="Arial" panose="020B0604020202020204" pitchFamily="34" charset="0"/>
                <a:cs typeface="Arial" panose="020B0604020202020204" pitchFamily="34" charset="0"/>
              </a:rPr>
              <a:t>Geurts, H. M., &amp; Jansen, M. D. (2012). A retrospective chart study: The pathway to a diagnosis for adults referred for ASD assessment. </a:t>
            </a:r>
            <a:r>
              <a:rPr lang="it" sz="1600" b="0" i="1" u="none" baseline="0">
                <a:latin typeface="Arial" panose="020B0604020202020204" pitchFamily="34" charset="0"/>
                <a:cs typeface="Arial" panose="020B0604020202020204" pitchFamily="34" charset="0"/>
              </a:rPr>
              <a:t>Autism, 16</a:t>
            </a:r>
            <a:r>
              <a:rPr lang="it" sz="1600" b="0" i="0" u="none" baseline="0">
                <a:latin typeface="Arial" panose="020B0604020202020204" pitchFamily="34" charset="0"/>
                <a:cs typeface="Arial" panose="020B0604020202020204" pitchFamily="34" charset="0"/>
              </a:rPr>
              <a:t>(3), 299–305. </a:t>
            </a:r>
            <a:r>
              <a:rPr lang="it" sz="1600" b="0" i="0" u="none" baseline="0">
                <a:latin typeface="Arial" panose="020B0604020202020204" pitchFamily="34" charset="0"/>
                <a:cs typeface="Arial" panose="020B0604020202020204" pitchFamily="34" charset="0"/>
                <a:hlinkClick r:id="rId5"/>
              </a:rPr>
              <a:t>https://doi.org/10.1177/1362361311421775</a:t>
            </a:r>
            <a:endParaRPr lang="it" sz="1600" dirty="0">
              <a:latin typeface="Arial" panose="020B0604020202020204" pitchFamily="34" charset="0"/>
              <a:cs typeface="Arial" panose="020B0604020202020204" pitchFamily="34" charset="0"/>
            </a:endParaRPr>
          </a:p>
          <a:p>
            <a:pPr marL="171450" indent="-171450" algn="l" rtl="0">
              <a:buFont typeface="Arial" panose="020B0604020202020204" pitchFamily="34" charset="0"/>
              <a:buChar char="•"/>
            </a:pPr>
            <a:r>
              <a:rPr lang="it" sz="1600" b="0" i="0" u="none" baseline="0">
                <a:latin typeface="Arial" panose="020B0604020202020204" pitchFamily="34" charset="0"/>
                <a:cs typeface="Arial" panose="020B0604020202020204" pitchFamily="34" charset="0"/>
              </a:rPr>
              <a:t>Greene, J., &amp;  Burleson, B. (2003). </a:t>
            </a:r>
            <a:r>
              <a:rPr lang="it" sz="1600" b="0" i="1" u="none" baseline="0">
                <a:latin typeface="Arial" panose="020B0604020202020204" pitchFamily="34" charset="0"/>
                <a:cs typeface="Arial" panose="020B0604020202020204" pitchFamily="34" charset="0"/>
              </a:rPr>
              <a:t>Manuale di comunicazione e abilità di interazione sociale.</a:t>
            </a:r>
            <a:r>
              <a:rPr lang="it" sz="1600" b="0" i="0" u="none" baseline="0">
                <a:latin typeface="Arial" panose="020B0604020202020204" pitchFamily="34" charset="0"/>
                <a:cs typeface="Arial" panose="020B0604020202020204" pitchFamily="34" charset="0"/>
              </a:rPr>
              <a:t> Lawrence Erlbaum Associates Publishers. </a:t>
            </a:r>
          </a:p>
          <a:p>
            <a:pPr marL="171450" indent="-171450" algn="l" rtl="0">
              <a:buFont typeface="Arial" panose="020B0604020202020204" pitchFamily="34" charset="0"/>
              <a:buChar char="•"/>
            </a:pPr>
            <a:r>
              <a:rPr lang="it" sz="1600" b="0" i="0" u="none" baseline="0">
                <a:latin typeface="Arial" panose="020B0604020202020204" pitchFamily="34" charset="0"/>
                <a:cs typeface="Arial" panose="020B0604020202020204" pitchFamily="34" charset="0"/>
              </a:rPr>
              <a:t>Justin, L. (2017). </a:t>
            </a:r>
            <a:r>
              <a:rPr lang="it" sz="1600" b="0" i="1" u="none" baseline="0">
                <a:latin typeface="Arial" panose="020B0604020202020204" pitchFamily="34" charset="0"/>
                <a:cs typeface="Arial" panose="020B0604020202020204" pitchFamily="34" charset="0"/>
              </a:rPr>
              <a:t>Handbook of social skills and autism spectrum disorder</a:t>
            </a:r>
            <a:r>
              <a:rPr lang="it" sz="1600" b="0" i="0" u="none" baseline="0">
                <a:latin typeface="Arial" panose="020B0604020202020204" pitchFamily="34" charset="0"/>
                <a:cs typeface="Arial" panose="020B0604020202020204" pitchFamily="34" charset="0"/>
              </a:rPr>
              <a:t>. Springer International Publishing.</a:t>
            </a:r>
            <a:endParaRPr lang="it"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2420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3</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743200" cy="1009651"/>
          </a:xfrm>
          <a:prstGeom prst="rect">
            <a:avLst/>
          </a:prstGeom>
          <a:solidFill>
            <a:srgbClr val="FFF2CC"/>
          </a:solidFill>
          <a:ln>
            <a:noFill/>
          </a:ln>
        </p:spPr>
        <p:txBody>
          <a:bodyPr spcFirstLastPara="1" wrap="square" lIns="121900" tIns="60933" rIns="121900" bIns="60933" anchor="ctr" anchorCtr="0">
            <a:noAutofit/>
          </a:bodyPr>
          <a:lstStyle/>
          <a:p>
            <a:pPr algn="ctr" rtl="0"/>
            <a:r>
              <a:rPr lang="it" sz="4800" b="1" i="0" u="none" baseline="0">
                <a:solidFill>
                  <a:srgbClr val="000000"/>
                </a:solidFill>
                <a:latin typeface="Arial Narrow"/>
                <a:ea typeface="Arial Narrow"/>
                <a:cs typeface="Arial Narrow"/>
                <a:sym typeface="Arial Narrow"/>
              </a:rPr>
              <a:t>Obiettivo      </a:t>
            </a:r>
            <a:endParaRPr sz="3600" dirty="0"/>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defTabSz="685800" rtl="0"/>
            <a:r>
              <a:rPr lang="it" sz="3200" b="1" i="0" u="none" baseline="0">
                <a:latin typeface="Arial Narrow" panose="020B0606020202030204" pitchFamily="34" charset="0"/>
              </a:rPr>
              <a:t>Modulo 4: Comunicazione sociale e abilità sociali per interagire con persone con disturbo dello spettro autistico (ASD)</a:t>
            </a:r>
            <a:endParaRPr lang="it" sz="3200" b="1" dirty="0">
              <a:latin typeface="Arial Narrow" panose="020B0606020202030204" pitchFamily="34" charset="0"/>
            </a:endParaRPr>
          </a:p>
          <a:p>
            <a:pPr algn="ctr" defTabSz="685800" rtl="0"/>
            <a:endParaRPr lang="it" sz="3200" b="1" dirty="0">
              <a:latin typeface="Arial Narrow" panose="020B0606020202030204" pitchFamily="34" charset="0"/>
            </a:endParaRPr>
          </a:p>
          <a:p>
            <a:pPr algn="just" defTabSz="685800" rtl="0">
              <a:lnSpc>
                <a:spcPct val="150000"/>
              </a:lnSpc>
            </a:pPr>
            <a:r>
              <a:rPr lang="it" sz="3200" b="0" i="0" u="none" baseline="0">
                <a:latin typeface="Arial Narrow" panose="020B0606020202030204" pitchFamily="34" charset="0"/>
              </a:rPr>
              <a:t>Sviluppare la comunicazione sociale e le abilità di interazione sociale per le persone con ASD</a:t>
            </a:r>
            <a:endParaRPr lang="it" sz="3200" dirty="0">
              <a:latin typeface="Arial Narrow" panose="020B0606020202030204" pitchFamily="34" charset="0"/>
            </a:endParaRPr>
          </a:p>
          <a:p>
            <a:pPr algn="just" defTabSz="685800" rtl="0">
              <a:lnSpc>
                <a:spcPct val="150000"/>
              </a:lnSpc>
            </a:pPr>
            <a:endParaRPr lang="it" sz="280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1191272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30</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575560" cy="1009651"/>
          </a:xfrm>
          <a:prstGeom prst="rect">
            <a:avLst/>
          </a:prstGeom>
          <a:solidFill>
            <a:srgbClr val="F9DAD9"/>
          </a:solidFill>
          <a:ln>
            <a:noFill/>
          </a:ln>
        </p:spPr>
        <p:txBody>
          <a:bodyPr spcFirstLastPara="1" wrap="square" lIns="121900" tIns="60933" rIns="121900" bIns="60933" anchor="ctr" anchorCtr="0">
            <a:noAutofit/>
          </a:bodyPr>
          <a:lstStyle/>
          <a:p>
            <a:pPr algn="l" rtl="0"/>
            <a:r>
              <a:rPr lang="it" sz="4000" b="1" i="0" u="none" kern="0" baseline="0">
                <a:solidFill>
                  <a:prstClr val="black"/>
                </a:solidFill>
                <a:latin typeface="Arial Narrow" panose="020B0606020202030204" pitchFamily="34" charset="0"/>
              </a:rPr>
              <a:t>Riferimenti</a:t>
            </a:r>
            <a:endParaRPr lang="it" sz="400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marL="285750" indent="-285750" algn="l" rtl="0">
              <a:buFont typeface="Arial" panose="020B0604020202020204" pitchFamily="34" charset="0"/>
              <a:buChar char="•"/>
            </a:pPr>
            <a:r>
              <a:rPr lang="it" sz="1600" b="0" i="0" u="none" baseline="0">
                <a:latin typeface="Arial" panose="020B0604020202020204" pitchFamily="34" charset="0"/>
                <a:cs typeface="Arial" panose="020B0604020202020204" pitchFamily="34" charset="0"/>
              </a:rPr>
              <a:t>Hart, J. E., &amp; Whalon, K. J. (2008). Promote academic engagement and communication of students with autism spectrum disorder in inclusive settings. </a:t>
            </a:r>
            <a:r>
              <a:rPr lang="it" sz="1600" b="0" i="1" u="none" baseline="0">
                <a:latin typeface="Arial" panose="020B0604020202020204" pitchFamily="34" charset="0"/>
                <a:cs typeface="Arial" panose="020B0604020202020204" pitchFamily="34" charset="0"/>
              </a:rPr>
              <a:t>Intervention in School and Clinic,</a:t>
            </a:r>
            <a:r>
              <a:rPr lang="it" sz="1600" b="0" i="0" u="none" baseline="0">
                <a:latin typeface="Arial" panose="020B0604020202020204" pitchFamily="34" charset="0"/>
                <a:cs typeface="Arial" panose="020B0604020202020204" pitchFamily="34" charset="0"/>
              </a:rPr>
              <a:t> </a:t>
            </a:r>
            <a:r>
              <a:rPr lang="it" sz="1600" b="0" i="1" u="none" baseline="0">
                <a:latin typeface="Arial" panose="020B0604020202020204" pitchFamily="34" charset="0"/>
                <a:cs typeface="Arial" panose="020B0604020202020204" pitchFamily="34" charset="0"/>
              </a:rPr>
              <a:t>44</a:t>
            </a:r>
            <a:r>
              <a:rPr lang="it" sz="1600" b="0" i="0" u="none" baseline="0">
                <a:latin typeface="Arial" panose="020B0604020202020204" pitchFamily="34" charset="0"/>
                <a:cs typeface="Arial" panose="020B0604020202020204" pitchFamily="34" charset="0"/>
              </a:rPr>
              <a:t>(2), 116–120. </a:t>
            </a:r>
            <a:r>
              <a:rPr lang="it" sz="1600" b="0" i="0" u="sng" baseline="0">
                <a:latin typeface="Arial" panose="020B0604020202020204" pitchFamily="34" charset="0"/>
                <a:cs typeface="Arial" panose="020B0604020202020204" pitchFamily="34" charset="0"/>
                <a:hlinkClick r:id="rId2"/>
              </a:rPr>
              <a:t>https://doi.org/10.1177/1053451207310346</a:t>
            </a:r>
            <a:endParaRPr lang="it" sz="1600" dirty="0">
              <a:latin typeface="Arial" panose="020B0604020202020204" pitchFamily="34" charset="0"/>
              <a:cs typeface="Arial" panose="020B0604020202020204" pitchFamily="34" charset="0"/>
            </a:endParaRPr>
          </a:p>
          <a:p>
            <a:pPr marL="285750" indent="-285750" algn="l" rtl="0">
              <a:buFont typeface="Arial" panose="020B0604020202020204" pitchFamily="34" charset="0"/>
              <a:buChar char="•"/>
            </a:pPr>
            <a:r>
              <a:rPr lang="it" sz="1600" b="0" i="0" u="none" baseline="0">
                <a:latin typeface="Arial" panose="020B0604020202020204" pitchFamily="34" charset="0"/>
                <a:cs typeface="Arial" panose="020B0604020202020204" pitchFamily="34" charset="0"/>
              </a:rPr>
              <a:t>Hendricks, D. (2010). Employment and adults with autism spectrum disorders: Challenges and strategies for success. </a:t>
            </a:r>
            <a:r>
              <a:rPr lang="it" sz="1600" b="0" i="1" u="none" baseline="0">
                <a:latin typeface="Arial" panose="020B0604020202020204" pitchFamily="34" charset="0"/>
                <a:cs typeface="Arial" panose="020B0604020202020204" pitchFamily="34" charset="0"/>
              </a:rPr>
              <a:t>Journal of Vocational Rehabilitation, 32</a:t>
            </a:r>
            <a:r>
              <a:rPr lang="it" sz="1600" b="0" i="0" u="none" baseline="0">
                <a:latin typeface="Arial" panose="020B0604020202020204" pitchFamily="34" charset="0"/>
                <a:cs typeface="Arial" panose="020B0604020202020204" pitchFamily="34" charset="0"/>
              </a:rPr>
              <a:t>(2)</a:t>
            </a:r>
            <a:r>
              <a:rPr lang="it" sz="1600" b="0" i="1" u="none" baseline="0">
                <a:latin typeface="Arial" panose="020B0604020202020204" pitchFamily="34" charset="0"/>
                <a:cs typeface="Arial" panose="020B0604020202020204" pitchFamily="34" charset="0"/>
              </a:rPr>
              <a:t>, </a:t>
            </a:r>
            <a:r>
              <a:rPr lang="it" sz="1600" b="0" i="0" u="none" baseline="0">
                <a:latin typeface="Arial" panose="020B0604020202020204" pitchFamily="34" charset="0"/>
                <a:cs typeface="Arial" panose="020B0604020202020204" pitchFamily="34" charset="0"/>
              </a:rPr>
              <a:t>125–134. </a:t>
            </a:r>
            <a:r>
              <a:rPr lang="it" sz="1600" b="0" i="0" u="sng" baseline="0">
                <a:latin typeface="Arial" panose="020B0604020202020204" pitchFamily="34" charset="0"/>
                <a:cs typeface="Arial" panose="020B0604020202020204" pitchFamily="34" charset="0"/>
                <a:hlinkClick r:id="rId3"/>
              </a:rPr>
              <a:t>https://doi.org/10.3233/JVR-2010-0502</a:t>
            </a:r>
            <a:endParaRPr lang="it" sz="1600" u="sng" dirty="0">
              <a:latin typeface="Arial" panose="020B0604020202020204" pitchFamily="34" charset="0"/>
              <a:cs typeface="Arial" panose="020B0604020202020204" pitchFamily="34" charset="0"/>
            </a:endParaRPr>
          </a:p>
          <a:p>
            <a:pPr marL="285750" indent="-285750" algn="l" rtl="0">
              <a:buFont typeface="Arial" panose="020B0604020202020204" pitchFamily="34" charset="0"/>
              <a:buChar char="•"/>
            </a:pPr>
            <a:r>
              <a:rPr lang="it" sz="1600" b="0" i="0" u="none" baseline="0"/>
              <a:t>Howlin, P., &amp; Moss, P. (2012). Adults with autism spectrum disorders. </a:t>
            </a:r>
            <a:r>
              <a:rPr lang="it" sz="1600" b="0" i="1" u="none" baseline="0"/>
              <a:t>Canadian Journal of Psychiatry,</a:t>
            </a:r>
            <a:r>
              <a:rPr lang="it" sz="1600" b="0" i="0" u="none" baseline="0"/>
              <a:t> </a:t>
            </a:r>
            <a:r>
              <a:rPr lang="it" sz="1600" b="0" i="1" u="none" baseline="0"/>
              <a:t>57</a:t>
            </a:r>
            <a:r>
              <a:rPr lang="it" sz="1600" b="0" i="0" u="none" baseline="0"/>
              <a:t>(5), 275–283. </a:t>
            </a:r>
            <a:r>
              <a:rPr lang="it" sz="1600" b="0" i="0" u="sng" baseline="0">
                <a:hlinkClick r:id="rId4"/>
              </a:rPr>
              <a:t>https://doi.org/10.1177/070674371205700502</a:t>
            </a:r>
            <a:endParaRPr lang="it" sz="1600" u="sng" dirty="0"/>
          </a:p>
          <a:p>
            <a:pPr marL="285750" indent="-285750" algn="l" rtl="0">
              <a:buFont typeface="Arial" panose="020B0604020202020204" pitchFamily="34" charset="0"/>
              <a:buChar char="•"/>
            </a:pPr>
            <a:r>
              <a:rPr lang="it" sz="1600" b="0" i="0" u="none" baseline="0"/>
              <a:t>Wong, C., Odom, S. L., Hume, K. Cox, A. W., Fettig, A., Kucharczyk, S., … Schultz, T. R. (2013). </a:t>
            </a:r>
            <a:r>
              <a:rPr lang="it" sz="1600" b="0" i="1" u="none" baseline="0"/>
              <a:t>Evidence-based practices for children, youth, and young adults with Autism Spectrum Disorder. </a:t>
            </a:r>
            <a:r>
              <a:rPr lang="it" sz="1600" b="0" i="0" u="none" baseline="0"/>
              <a:t>Chapel Hill: L’università del North Carolina, Frank Porter Graham Child Development Institute, Autism Evidence-Based Practice Review Team.</a:t>
            </a:r>
            <a:endParaRPr lang="it" sz="1600" dirty="0"/>
          </a:p>
        </p:txBody>
      </p:sp>
    </p:spTree>
    <p:extLst>
      <p:ext uri="{BB962C8B-B14F-4D97-AF65-F5344CB8AC3E}">
        <p14:creationId xmlns:p14="http://schemas.microsoft.com/office/powerpoint/2010/main" val="1799814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31</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3838304" cy="1009651"/>
          </a:xfrm>
          <a:prstGeom prst="rect">
            <a:avLst/>
          </a:prstGeom>
          <a:solidFill>
            <a:srgbClr val="F9DAD9"/>
          </a:solidFill>
          <a:ln>
            <a:noFill/>
          </a:ln>
        </p:spPr>
        <p:txBody>
          <a:bodyPr spcFirstLastPara="1" wrap="square" lIns="121900" tIns="60933" rIns="121900" bIns="60933" anchor="ctr" anchorCtr="0">
            <a:noAutofit/>
          </a:bodyPr>
          <a:lstStyle/>
          <a:p>
            <a:pPr lvl="0" algn="l" rtl="0">
              <a:defRPr/>
            </a:pPr>
            <a:r>
              <a:rPr lang="it" sz="4000" b="1" i="0" u="none" kern="0" baseline="0">
                <a:solidFill>
                  <a:prstClr val="black"/>
                </a:solidFill>
                <a:latin typeface="Arial Narrow" panose="020B0606020202030204" pitchFamily="34" charset="0"/>
              </a:rPr>
              <a:t>Risorse utili</a:t>
            </a:r>
            <a:endParaRPr lang="it" sz="4000" b="1" kern="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t" anchorCtr="0">
            <a:noAutofit/>
          </a:bodyPr>
          <a:lstStyle/>
          <a:p>
            <a:pPr lvl="0" algn="l" rtl="0">
              <a:defRPr/>
            </a:pPr>
            <a:r>
              <a:rPr lang="it" sz="1600" b="1" i="0" u="none" kern="0" baseline="0">
                <a:solidFill>
                  <a:prstClr val="black"/>
                </a:solidFill>
                <a:latin typeface="Arial Narrow" pitchFamily="34" charset="0"/>
              </a:rPr>
              <a:t>A Quick Guide to DSM-5 - </a:t>
            </a:r>
            <a:r>
              <a:rPr lang="it" sz="1600" b="1" i="0" u="none" baseline="0"/>
              <a:t>Diagnosis categories for autism spectrum disorder </a:t>
            </a:r>
            <a:endParaRPr lang="it" sz="1600" b="1" kern="0" dirty="0">
              <a:solidFill>
                <a:prstClr val="black"/>
              </a:solidFill>
              <a:latin typeface="Arial Narrow" pitchFamily="34" charset="0"/>
            </a:endParaRPr>
          </a:p>
          <a:p>
            <a:pPr lvl="0" algn="l" rtl="0">
              <a:defRPr/>
            </a:pPr>
            <a:r>
              <a:rPr lang="it" sz="1600" b="1" i="0" u="none" kern="0" baseline="0">
                <a:solidFill>
                  <a:prstClr val="black"/>
                </a:solidFill>
                <a:latin typeface="Arial Narrow" pitchFamily="34" charset="0"/>
                <a:hlinkClick r:id="rId2"/>
              </a:rPr>
              <a:t>https://doi.org/10.1044/leader.FTR4.18082013.np</a:t>
            </a:r>
            <a:endParaRPr lang="it" sz="1600" b="1" kern="0" dirty="0">
              <a:solidFill>
                <a:prstClr val="black"/>
              </a:solidFill>
              <a:latin typeface="Arial Narrow" pitchFamily="34" charset="0"/>
            </a:endParaRPr>
          </a:p>
          <a:p>
            <a:pPr lvl="0" algn="l" rtl="0">
              <a:defRPr/>
            </a:pPr>
            <a:endParaRPr lang="it" sz="1600" b="1" kern="0" dirty="0">
              <a:solidFill>
                <a:prstClr val="black"/>
              </a:solidFill>
              <a:latin typeface="Arial Narrow" pitchFamily="34" charset="0"/>
            </a:endParaRPr>
          </a:p>
          <a:p>
            <a:pPr lvl="0" algn="l" rtl="0">
              <a:defRPr/>
            </a:pPr>
            <a:r>
              <a:rPr lang="it" sz="1600" b="1" i="0" u="sng" kern="0" baseline="0">
                <a:solidFill>
                  <a:prstClr val="black"/>
                </a:solidFill>
                <a:latin typeface="Arial Narrow" pitchFamily="34" charset="0"/>
                <a:hlinkClick r:id="rId3"/>
              </a:rPr>
              <a:t>https://leader.pubs.asha.org/doi/10.1044/leader.FTR4.18082013.np</a:t>
            </a:r>
            <a:endParaRPr lang="it" sz="1600" b="1" u="sng" kern="0" dirty="0">
              <a:solidFill>
                <a:prstClr val="black"/>
              </a:solidFill>
              <a:latin typeface="Arial Narrow" pitchFamily="34" charset="0"/>
            </a:endParaRPr>
          </a:p>
          <a:p>
            <a:pPr lvl="0" algn="l" rtl="0">
              <a:defRPr/>
            </a:pPr>
            <a:endParaRPr lang="it" sz="1600" b="1" u="sng" kern="0" dirty="0">
              <a:solidFill>
                <a:prstClr val="black"/>
              </a:solidFill>
              <a:latin typeface="Arial Narrow" pitchFamily="34" charset="0"/>
            </a:endParaRPr>
          </a:p>
          <a:p>
            <a:pPr lvl="0" algn="l" rtl="0">
              <a:defRPr/>
            </a:pPr>
            <a:endParaRPr lang="it" sz="1600" b="1" kern="0" dirty="0">
              <a:solidFill>
                <a:prstClr val="black"/>
              </a:solidFill>
              <a:latin typeface="Arial Narrow" pitchFamily="34" charset="0"/>
            </a:endParaRPr>
          </a:p>
          <a:p>
            <a:pPr lvl="0" algn="l" rtl="0">
              <a:defRPr/>
            </a:pPr>
            <a:endParaRPr lang="it" sz="1600" b="1" kern="0" dirty="0">
              <a:solidFill>
                <a:prstClr val="black"/>
              </a:solidFill>
              <a:latin typeface="Arial Narrow" pitchFamily="34" charset="0"/>
            </a:endParaRPr>
          </a:p>
          <a:p>
            <a:pPr lvl="0" algn="l" rtl="0">
              <a:defRPr/>
            </a:pPr>
            <a:endParaRPr lang="it" sz="1600" b="1" kern="0" dirty="0">
              <a:solidFill>
                <a:prstClr val="black"/>
              </a:solidFill>
              <a:latin typeface="Arial Narrow" pitchFamily="34" charset="0"/>
            </a:endParaRPr>
          </a:p>
          <a:p>
            <a:pPr lvl="0" algn="l" rtl="0">
              <a:defRPr/>
            </a:pPr>
            <a:endParaRPr lang="it" sz="1600" b="1" kern="0" dirty="0">
              <a:solidFill>
                <a:prstClr val="black"/>
              </a:solidFill>
              <a:latin typeface="Arial Narrow" pitchFamily="34" charset="0"/>
            </a:endParaRPr>
          </a:p>
          <a:p>
            <a:pPr lvl="0" algn="l" rtl="0">
              <a:defRPr/>
            </a:pPr>
            <a:endParaRPr lang="it" sz="1600" b="1" kern="0" dirty="0">
              <a:solidFill>
                <a:prstClr val="black"/>
              </a:solidFill>
              <a:latin typeface="Arial Narrow" pitchFamily="34" charset="0"/>
            </a:endParaRPr>
          </a:p>
          <a:p>
            <a:pPr lvl="0" algn="l" rtl="0">
              <a:defRPr/>
            </a:pPr>
            <a:endParaRPr lang="it" sz="1600" b="1" kern="0" dirty="0">
              <a:solidFill>
                <a:prstClr val="black"/>
              </a:solidFill>
              <a:latin typeface="Arial Narrow" pitchFamily="34" charset="0"/>
            </a:endParaRPr>
          </a:p>
          <a:p>
            <a:pPr lvl="0" algn="l" rtl="0">
              <a:defRPr/>
            </a:pPr>
            <a:endParaRPr lang="it" sz="1600" b="1" kern="0" dirty="0">
              <a:solidFill>
                <a:prstClr val="black"/>
              </a:solidFill>
              <a:latin typeface="Arial Narrow" pitchFamily="34" charset="0"/>
            </a:endParaRPr>
          </a:p>
          <a:p>
            <a:pPr lvl="0" algn="l" rtl="0">
              <a:defRPr/>
            </a:pPr>
            <a:endParaRPr lang="it" sz="1600" b="1" kern="0" dirty="0">
              <a:solidFill>
                <a:prstClr val="black"/>
              </a:solidFill>
              <a:latin typeface="Arial Narrow" pitchFamily="34" charset="0"/>
            </a:endParaRPr>
          </a:p>
          <a:p>
            <a:pPr lvl="0" algn="l" rtl="0">
              <a:defRPr/>
            </a:pPr>
            <a:endParaRPr lang="it" sz="1600" b="1" kern="0" dirty="0">
              <a:solidFill>
                <a:prstClr val="black"/>
              </a:solidFill>
              <a:latin typeface="Arial Narrow" pitchFamily="34" charset="0"/>
            </a:endParaRPr>
          </a:p>
          <a:p>
            <a:pPr lvl="0" algn="l" rtl="0">
              <a:defRPr/>
            </a:pPr>
            <a:endParaRPr lang="it" sz="1600" b="1" kern="0" dirty="0">
              <a:solidFill>
                <a:srgbClr val="00B0F0"/>
              </a:solidFill>
              <a:latin typeface="Arial Narrow" pitchFamily="34" charset="0"/>
            </a:endParaRPr>
          </a:p>
        </p:txBody>
      </p:sp>
      <p:pic>
        <p:nvPicPr>
          <p:cNvPr id="9" name="Imagem 3">
            <a:extLst>
              <a:ext uri="{FF2B5EF4-FFF2-40B4-BE49-F238E27FC236}">
                <a16:creationId xmlns:a16="http://schemas.microsoft.com/office/drawing/2014/main" id="{FB3B84B2-3059-8646-81C7-689D2A69EC9B}"/>
              </a:ext>
            </a:extLst>
          </p:cNvPr>
          <p:cNvPicPr>
            <a:picLocks noChangeAspect="1"/>
          </p:cNvPicPr>
          <p:nvPr/>
        </p:nvPicPr>
        <p:blipFill>
          <a:blip r:embed="rId4"/>
          <a:stretch>
            <a:fillRect/>
          </a:stretch>
        </p:blipFill>
        <p:spPr>
          <a:xfrm>
            <a:off x="1481145" y="3201278"/>
            <a:ext cx="2857500" cy="1905000"/>
          </a:xfrm>
          <a:prstGeom prst="rect">
            <a:avLst/>
          </a:prstGeom>
        </p:spPr>
      </p:pic>
    </p:spTree>
    <p:extLst>
      <p:ext uri="{BB962C8B-B14F-4D97-AF65-F5344CB8AC3E}">
        <p14:creationId xmlns:p14="http://schemas.microsoft.com/office/powerpoint/2010/main" val="2581116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32</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3838304" cy="1009651"/>
          </a:xfrm>
          <a:prstGeom prst="rect">
            <a:avLst/>
          </a:prstGeom>
          <a:solidFill>
            <a:srgbClr val="F9DAD9"/>
          </a:solidFill>
          <a:ln>
            <a:noFill/>
          </a:ln>
        </p:spPr>
        <p:txBody>
          <a:bodyPr spcFirstLastPara="1" wrap="square" lIns="121900" tIns="60933" rIns="121900" bIns="60933" anchor="ctr" anchorCtr="0">
            <a:noAutofit/>
          </a:bodyPr>
          <a:lstStyle/>
          <a:p>
            <a:pPr lvl="0" algn="l" rtl="0">
              <a:defRPr/>
            </a:pPr>
            <a:r>
              <a:rPr lang="it" sz="4000" b="1" i="0" u="none" kern="0" baseline="0">
                <a:solidFill>
                  <a:prstClr val="black"/>
                </a:solidFill>
                <a:latin typeface="Arial Narrow" panose="020B0606020202030204" pitchFamily="34" charset="0"/>
              </a:rPr>
              <a:t>Risorse utili</a:t>
            </a:r>
            <a:endParaRPr lang="it" sz="4000" b="1" kern="0" dirty="0">
              <a:solidFill>
                <a:prstClr val="black"/>
              </a:solidFill>
              <a:latin typeface="Arial Narrow" panose="020B0606020202030204" pitchFamily="34" charset="0"/>
            </a:endParaRP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9DAD9"/>
          </a:solidFill>
          <a:ln>
            <a:noFill/>
          </a:ln>
        </p:spPr>
        <p:txBody>
          <a:bodyPr spcFirstLastPara="1" wrap="square" lIns="121900" tIns="60933" rIns="121900" bIns="60933" anchor="ctr" anchorCtr="0">
            <a:noAutofit/>
          </a:bodyPr>
          <a:lstStyle/>
          <a:p>
            <a:pPr lvl="0" algn="l" rtl="0">
              <a:defRPr/>
            </a:pPr>
            <a:r>
              <a:rPr lang="it" sz="2400" b="0" i="0" u="none" kern="0" baseline="0">
                <a:solidFill>
                  <a:prstClr val="black"/>
                </a:solidFill>
                <a:latin typeface="Arial Narrow" panose="020B0606020202030204" pitchFamily="34" charset="0"/>
              </a:rPr>
              <a:t>American Speech-Language-Hearing Association</a:t>
            </a:r>
            <a:endParaRPr lang="it" sz="2400" kern="0" dirty="0">
              <a:solidFill>
                <a:prstClr val="black"/>
              </a:solidFill>
              <a:latin typeface="Arial Narrow" panose="020B0606020202030204" pitchFamily="34" charset="0"/>
            </a:endParaRPr>
          </a:p>
          <a:p>
            <a:pPr lvl="0" algn="l" rtl="0">
              <a:defRPr/>
            </a:pPr>
            <a:r>
              <a:rPr lang="it" sz="2400" b="0" i="0" u="sng" kern="0" baseline="0">
                <a:solidFill>
                  <a:prstClr val="black"/>
                </a:solidFill>
                <a:latin typeface="Arial Narrow" panose="020B0606020202030204" pitchFamily="34" charset="0"/>
                <a:hlinkClick r:id="rId2"/>
              </a:rPr>
              <a:t>https://www.asha.org/practice-portal/clinical-topics/autism/#collapse_7</a:t>
            </a:r>
            <a:endParaRPr lang="it" sz="2400" u="sng" kern="0" dirty="0">
              <a:solidFill>
                <a:prstClr val="black"/>
              </a:solidFill>
              <a:latin typeface="Arial Narrow" panose="020B0606020202030204" pitchFamily="34" charset="0"/>
            </a:endParaRPr>
          </a:p>
          <a:p>
            <a:pPr lvl="0" algn="l" rtl="0">
              <a:defRPr/>
            </a:pPr>
            <a:endParaRPr lang="it" sz="2400" kern="0" dirty="0">
              <a:solidFill>
                <a:prstClr val="black"/>
              </a:solidFill>
              <a:latin typeface="Arial Narrow" panose="020B0606020202030204" pitchFamily="34" charset="0"/>
            </a:endParaRPr>
          </a:p>
          <a:p>
            <a:pPr lvl="0" algn="l" rtl="0">
              <a:defRPr/>
            </a:pPr>
            <a:r>
              <a:rPr lang="it" sz="2400" b="0" i="0" u="none" kern="0" baseline="0">
                <a:solidFill>
                  <a:prstClr val="black"/>
                </a:solidFill>
                <a:latin typeface="Arial Narrow" panose="020B0606020202030204" pitchFamily="34" charset="0"/>
              </a:rPr>
              <a:t>National Autistic Society</a:t>
            </a:r>
            <a:endParaRPr lang="it" sz="2400" kern="0" dirty="0">
              <a:solidFill>
                <a:prstClr val="black"/>
              </a:solidFill>
              <a:latin typeface="Arial Narrow" panose="020B0606020202030204" pitchFamily="34" charset="0"/>
            </a:endParaRPr>
          </a:p>
          <a:p>
            <a:pPr lvl="0" algn="l" rtl="0">
              <a:defRPr/>
            </a:pPr>
            <a:r>
              <a:rPr lang="it" sz="2400" b="0" i="0" u="sng" kern="0" baseline="0">
                <a:solidFill>
                  <a:prstClr val="black"/>
                </a:solidFill>
                <a:latin typeface="Arial Narrow" panose="020B0606020202030204" pitchFamily="34" charset="0"/>
                <a:hlinkClick r:id="rId3"/>
              </a:rPr>
              <a:t>https://www.autism.org.uk/</a:t>
            </a:r>
            <a:endParaRPr lang="it" sz="2400" u="sng" kern="0" dirty="0">
              <a:solidFill>
                <a:prstClr val="black"/>
              </a:solidFill>
              <a:latin typeface="Arial Narrow" panose="020B0606020202030204" pitchFamily="34" charset="0"/>
            </a:endParaRPr>
          </a:p>
          <a:p>
            <a:pPr lvl="0" algn="l" rtl="0">
              <a:defRPr/>
            </a:pPr>
            <a:endParaRPr lang="it" sz="2400" kern="0" dirty="0">
              <a:solidFill>
                <a:prstClr val="black"/>
              </a:solidFill>
              <a:latin typeface="Arial Narrow" panose="020B0606020202030204" pitchFamily="34" charset="0"/>
            </a:endParaRPr>
          </a:p>
          <a:p>
            <a:pPr lvl="0" algn="l" rtl="0">
              <a:defRPr/>
            </a:pPr>
            <a:r>
              <a:rPr lang="it" sz="2400" b="0" i="0" u="none" kern="0" baseline="0">
                <a:solidFill>
                  <a:prstClr val="black"/>
                </a:solidFill>
                <a:latin typeface="Arial Narrow" panose="020B0606020202030204" pitchFamily="34" charset="0"/>
              </a:rPr>
              <a:t>Semel Institute for Neuroscience &amp; Human Behavior - Program for the Education and Enrichment of Relational Skills (PEERS®)/ </a:t>
            </a:r>
            <a:r>
              <a:rPr lang="it" sz="2400" b="0" i="0" u="sng" kern="0" baseline="0">
                <a:solidFill>
                  <a:prstClr val="black"/>
                </a:solidFill>
                <a:latin typeface="Arial Narrow" panose="020B0606020202030204" pitchFamily="34" charset="0"/>
                <a:hlinkClick r:id="rId4"/>
              </a:rPr>
              <a:t>https://www.semel.ucla.edu/peers/resources/role-play-videos?page=2</a:t>
            </a:r>
            <a:endParaRPr lang="it" sz="2400" u="sng" kern="0" dirty="0">
              <a:solidFill>
                <a:prstClr val="black"/>
              </a:solidFill>
              <a:latin typeface="Arial Narrow" panose="020B0606020202030204" pitchFamily="34" charset="0"/>
            </a:endParaRPr>
          </a:p>
          <a:p>
            <a:pPr lvl="0" algn="l" rtl="0">
              <a:defRPr/>
            </a:pPr>
            <a:r>
              <a:rPr lang="it" sz="2400" b="0" i="0" u="sng" kern="0" baseline="0">
                <a:solidFill>
                  <a:prstClr val="black"/>
                </a:solidFill>
                <a:latin typeface="Arial Narrow" panose="020B0606020202030204" pitchFamily="34" charset="0"/>
                <a:hlinkClick r:id="rId5"/>
              </a:rPr>
              <a:t>https://www.semel.ucla.edu/peers</a:t>
            </a:r>
            <a:endParaRPr lang="it" sz="2400" u="sng" kern="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51687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384300" y="1558059"/>
            <a:ext cx="9740899" cy="4134209"/>
          </a:xfrm>
          <a:prstGeom prst="rect">
            <a:avLst/>
          </a:prstGeom>
          <a:solidFill>
            <a:srgbClr val="F9DAD9"/>
          </a:solidFill>
        </p:spPr>
        <p:txBody>
          <a:bodyPr wrap="square">
            <a:spAutoFit/>
          </a:bodyPr>
          <a:lstStyle/>
          <a:p>
            <a:pPr algn="ctr" rtl="0">
              <a:lnSpc>
                <a:spcPct val="170000"/>
              </a:lnSpc>
            </a:pPr>
            <a:r>
              <a:rPr lang="it" sz="5400" b="1" i="0" u="none" baseline="0" dirty="0">
                <a:solidFill>
                  <a:srgbClr val="024E94"/>
                </a:solidFill>
                <a:latin typeface="Arial Narrow" panose="020B0606020202030204" pitchFamily="34" charset="0"/>
              </a:rPr>
              <a:t>Domande?</a:t>
            </a:r>
          </a:p>
          <a:p>
            <a:pPr algn="ctr" rtl="0">
              <a:lnSpc>
                <a:spcPct val="170000"/>
              </a:lnSpc>
            </a:pPr>
            <a:r>
              <a:rPr lang="it" sz="5400" b="1" i="0" u="none" baseline="0" dirty="0">
                <a:solidFill>
                  <a:srgbClr val="024E94"/>
                </a:solidFill>
                <a:latin typeface="Arial Narrow" panose="020B0606020202030204" pitchFamily="34" charset="0"/>
              </a:rPr>
              <a:t>Arrivederci e</a:t>
            </a:r>
          </a:p>
          <a:p>
            <a:pPr algn="ctr" rtl="0">
              <a:lnSpc>
                <a:spcPct val="170000"/>
              </a:lnSpc>
            </a:pPr>
            <a:r>
              <a:rPr lang="it" sz="5400" b="1" i="0" u="none" baseline="0" dirty="0">
                <a:solidFill>
                  <a:srgbClr val="024E94"/>
                </a:solidFill>
                <a:latin typeface="Arial Narrow" panose="020B0606020202030204" pitchFamily="34" charset="0"/>
              </a:rPr>
              <a:t>grazie per aver partecipato </a:t>
            </a:r>
            <a:r>
              <a:rPr lang="it" sz="5400" b="0" i="0" u="none" baseline="0" dirty="0">
                <a:solidFill>
                  <a:srgbClr val="024E94"/>
                </a:solidFill>
                <a:latin typeface="Arial Narrow" panose="020B0606020202030204" pitchFamily="34" charset="0"/>
                <a:sym typeface="Wingdings" panose="05000000000000000000" pitchFamily="2" charset="2"/>
              </a:rPr>
              <a:t></a:t>
            </a:r>
          </a:p>
        </p:txBody>
      </p:sp>
      <p:grpSp>
        <p:nvGrpSpPr>
          <p:cNvPr id="12" name="Grupo 11"/>
          <p:cNvGrpSpPr/>
          <p:nvPr/>
        </p:nvGrpSpPr>
        <p:grpSpPr>
          <a:xfrm>
            <a:off x="8147720" y="98628"/>
            <a:ext cx="2520280" cy="991554"/>
            <a:chOff x="6623720" y="98628"/>
            <a:chExt cx="2520280" cy="991554"/>
          </a:xfrm>
        </p:grpSpPr>
        <p:pic>
          <p:nvPicPr>
            <p:cNvPr id="13" name="Image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9560" y="98628"/>
              <a:ext cx="1674440" cy="769272"/>
            </a:xfrm>
            <a:prstGeom prst="rect">
              <a:avLst/>
            </a:prstGeom>
          </p:spPr>
        </p:pic>
        <p:sp>
          <p:nvSpPr>
            <p:cNvPr id="14" name="Retângulo 13"/>
            <p:cNvSpPr/>
            <p:nvPr/>
          </p:nvSpPr>
          <p:spPr>
            <a:xfrm>
              <a:off x="6623720" y="828572"/>
              <a:ext cx="2520280" cy="261610"/>
            </a:xfrm>
            <a:prstGeom prst="rect">
              <a:avLst/>
            </a:prstGeom>
          </p:spPr>
          <p:txBody>
            <a:bodyPr wrap="square">
              <a:spAutoFit/>
            </a:bodyPr>
            <a:lstStyle/>
            <a:p>
              <a:pPr algn="l" rtl="0"/>
              <a:r>
                <a:rPr lang="it" sz="1100" b="0" i="0" u="none" baseline="0">
                  <a:latin typeface="Arial Narrow" panose="020B0606020202030204" pitchFamily="34" charset="0"/>
                  <a:ea typeface="Times New Roman" panose="02020603050405020304" pitchFamily="18" charset="0"/>
                </a:rPr>
                <a:t>Accordo di sovvenzione: 2019-1-AT-KA202-051218</a:t>
              </a:r>
              <a:endParaRPr lang="it" sz="1100" dirty="0">
                <a:latin typeface="Arial Narrow" panose="020B0606020202030204" pitchFamily="34" charset="0"/>
              </a:endParaRPr>
            </a:p>
          </p:txBody>
        </p:sp>
      </p:grpSp>
      <p:grpSp>
        <p:nvGrpSpPr>
          <p:cNvPr id="15" name="Grupo 14"/>
          <p:cNvGrpSpPr/>
          <p:nvPr/>
        </p:nvGrpSpPr>
        <p:grpSpPr>
          <a:xfrm>
            <a:off x="1606778" y="6247576"/>
            <a:ext cx="7351175" cy="445325"/>
            <a:chOff x="178130" y="6412675"/>
            <a:chExt cx="9128049" cy="445325"/>
          </a:xfrm>
        </p:grpSpPr>
        <p:sp>
          <p:nvSpPr>
            <p:cNvPr id="16" name="Retângulo 15"/>
            <p:cNvSpPr/>
            <p:nvPr/>
          </p:nvSpPr>
          <p:spPr>
            <a:xfrm>
              <a:off x="2213898" y="6457890"/>
              <a:ext cx="7092281" cy="338554"/>
            </a:xfrm>
            <a:prstGeom prst="rect">
              <a:avLst/>
            </a:prstGeom>
          </p:spPr>
          <p:txBody>
            <a:bodyPr wrap="square">
              <a:spAutoFit/>
            </a:bodyPr>
            <a:lstStyle/>
            <a:p>
              <a:pPr algn="l" rtl="0"/>
              <a:r>
                <a:rPr lang="it" sz="800" b="0" i="0" u="none" baseline="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sz="800" dirty="0">
                <a:solidFill>
                  <a:prstClr val="black"/>
                </a:solidFill>
                <a:latin typeface="Arial Narrow" panose="020B0606020202030204" pitchFamily="34" charset="0"/>
                <a:cs typeface="Arial" panose="020B0604020202020204" pitchFamily="34" charset="0"/>
              </a:endParaRPr>
            </a:p>
          </p:txBody>
        </p:sp>
        <p:pic>
          <p:nvPicPr>
            <p:cNvPr id="17" name="Grafik 1" descr="Ein Bild, das Text enthält.&#10;&#10;Automatisch generierte Beschreibung"/>
            <p:cNvPicPr/>
            <p:nvPr/>
          </p:nvPicPr>
          <p:blipFill rotWithShape="1">
            <a:blip r:embed="rId3" cstate="print">
              <a:extLst>
                <a:ext uri="{28A0092B-C50C-407E-A947-70E740481C1C}">
                  <a14:useLocalDpi xmlns:a14="http://schemas.microsoft.com/office/drawing/2010/main" val="0"/>
                </a:ext>
              </a:extLst>
            </a:blip>
            <a:srcRect l="26265" t="3861"/>
            <a:stretch/>
          </p:blipFill>
          <p:spPr>
            <a:xfrm>
              <a:off x="178130" y="6412675"/>
              <a:ext cx="2017606" cy="445325"/>
            </a:xfrm>
            <a:prstGeom prst="rect">
              <a:avLst/>
            </a:prstGeom>
          </p:spPr>
        </p:pic>
      </p:grpSp>
      <p:sp>
        <p:nvSpPr>
          <p:cNvPr id="3" name="Marcador de Posição do Número do Diapositivo 2"/>
          <p:cNvSpPr>
            <a:spLocks noGrp="1"/>
          </p:cNvSpPr>
          <p:nvPr>
            <p:ph type="sldNum" sz="quarter" idx="12"/>
          </p:nvPr>
        </p:nvSpPr>
        <p:spPr/>
        <p:txBody>
          <a:bodyPr/>
          <a:lstStyle/>
          <a:p>
            <a:pPr algn="r" rtl="0"/>
            <a:fld id="{35BA1E5D-A24E-4249-ACDB-C6F8AD62BBF2}" type="slidenum">
              <a:rPr/>
              <a:t>33</a:t>
            </a:fld>
            <a:endParaRPr lang="it"/>
          </a:p>
        </p:txBody>
      </p:sp>
    </p:spTree>
    <p:extLst>
      <p:ext uri="{BB962C8B-B14F-4D97-AF65-F5344CB8AC3E}">
        <p14:creationId xmlns:p14="http://schemas.microsoft.com/office/powerpoint/2010/main" val="2635363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B17A013-6D54-C944-95A1-232723112481}"/>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42998A59-E0C5-6C47-ABCE-4440933FA3D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solidFill>
                <a:prstClr val="black"/>
              </a:solidFill>
            </a:endParaRPr>
          </a:p>
        </p:txBody>
      </p:sp>
      <p:sp>
        <p:nvSpPr>
          <p:cNvPr id="6" name="Slide Number Placeholder 5">
            <a:extLst>
              <a:ext uri="{FF2B5EF4-FFF2-40B4-BE49-F238E27FC236}">
                <a16:creationId xmlns:a16="http://schemas.microsoft.com/office/drawing/2014/main" id="{49A72AF7-D2B8-5149-BDE0-B78EABF65A7A}"/>
              </a:ext>
            </a:extLst>
          </p:cNvPr>
          <p:cNvSpPr>
            <a:spLocks noGrp="1"/>
          </p:cNvSpPr>
          <p:nvPr>
            <p:ph type="sldNum" sz="quarter" idx="12"/>
          </p:nvPr>
        </p:nvSpPr>
        <p:spPr/>
        <p:txBody>
          <a:bodyPr/>
          <a:lstStyle/>
          <a:p>
            <a:pPr algn="r" rtl="0"/>
            <a:fld id="{4AA10864-17D9-EB4A-80E3-89D1D8A92E63}" type="slidenum">
              <a:rPr/>
              <a:pPr/>
              <a:t>34</a:t>
            </a:fld>
            <a:endParaRPr lang="it" dirty="0"/>
          </a:p>
        </p:txBody>
      </p:sp>
      <p:sp>
        <p:nvSpPr>
          <p:cNvPr id="7" name="Google Shape;132;p26">
            <a:extLst>
              <a:ext uri="{FF2B5EF4-FFF2-40B4-BE49-F238E27FC236}">
                <a16:creationId xmlns:a16="http://schemas.microsoft.com/office/drawing/2014/main" id="{10578B7F-A3DA-3340-BED7-F6F49636EF47}"/>
              </a:ext>
            </a:extLst>
          </p:cNvPr>
          <p:cNvSpPr txBox="1">
            <a:spLocks noGrp="1"/>
          </p:cNvSpPr>
          <p:nvPr>
            <p:ph type="ctrTitle"/>
          </p:nvPr>
        </p:nvSpPr>
        <p:spPr>
          <a:xfrm>
            <a:off x="351936" y="1929161"/>
            <a:ext cx="11488128" cy="2999678"/>
          </a:xfrm>
          <a:prstGeom prst="rect">
            <a:avLst/>
          </a:prstGeom>
          <a:solidFill>
            <a:srgbClr val="BBD6EE"/>
          </a:solidFill>
          <a:ln>
            <a:noFill/>
          </a:ln>
        </p:spPr>
        <p:txBody>
          <a:bodyPr spcFirstLastPara="1" wrap="square" lIns="121900" tIns="60933" rIns="121900" bIns="60933" anchor="ctr" anchorCtr="0">
            <a:noAutofit/>
          </a:bodyPr>
          <a:lstStyle/>
          <a:p>
            <a:pPr algn="ctr" rtl="0">
              <a:lnSpc>
                <a:spcPct val="170000"/>
              </a:lnSpc>
              <a:buClr>
                <a:srgbClr val="024E94"/>
              </a:buClr>
              <a:buSzPct val="100000"/>
            </a:pPr>
            <a:r>
              <a:rPr lang="it" sz="3200" b="1" i="0" u="none" baseline="0">
                <a:solidFill>
                  <a:srgbClr val="024E94"/>
                </a:solidFill>
                <a:latin typeface="Arial Narrow"/>
                <a:ea typeface="Arial Narrow"/>
                <a:cs typeface="Arial Narrow"/>
                <a:sym typeface="Arial Narrow"/>
              </a:rPr>
              <a:t>Programma del corso di formazione </a:t>
            </a:r>
            <a:br>
              <a:rPr lang="it" sz="3200" b="1">
                <a:solidFill>
                  <a:srgbClr val="024E94"/>
                </a:solidFill>
                <a:latin typeface="Arial Narrow"/>
                <a:ea typeface="Arial Narrow"/>
                <a:cs typeface="Arial Narrow"/>
                <a:sym typeface="Arial Narrow"/>
              </a:rPr>
            </a:br>
            <a:r>
              <a:rPr lang="it" sz="3200" b="1" i="0" u="none" baseline="0">
                <a:solidFill>
                  <a:srgbClr val="024E94"/>
                </a:solidFill>
                <a:latin typeface="Arial Narrow"/>
                <a:ea typeface="Arial Narrow"/>
                <a:cs typeface="Arial Narrow"/>
                <a:sym typeface="Arial Narrow"/>
              </a:rPr>
              <a:t>“Operatore esperto nei disturbi dello spettro autistico (ASD)"</a:t>
            </a:r>
            <a:endParaRPr sz="700" dirty="0"/>
          </a:p>
          <a:p>
            <a:pPr algn="ctr" rtl="0">
              <a:lnSpc>
                <a:spcPct val="90000"/>
              </a:lnSpc>
              <a:buClr>
                <a:schemeClr val="dk1"/>
              </a:buClr>
              <a:buSzPct val="100000"/>
            </a:pPr>
            <a:endParaRPr sz="2000" b="1" cap="small" dirty="0">
              <a:solidFill>
                <a:srgbClr val="024E94"/>
              </a:solidFill>
              <a:latin typeface="Arial Narrow"/>
              <a:ea typeface="Arial Narrow"/>
              <a:cs typeface="Arial Narrow"/>
              <a:sym typeface="Arial Narrow"/>
            </a:endParaRPr>
          </a:p>
          <a:p>
            <a:pPr algn="ctr" rtl="0">
              <a:lnSpc>
                <a:spcPct val="90000"/>
              </a:lnSpc>
              <a:buClr>
                <a:srgbClr val="024E94"/>
              </a:buClr>
              <a:buSzPct val="100000"/>
            </a:pPr>
            <a:r>
              <a:rPr lang="it" sz="2000" b="0" i="0" u="none" cap="small" baseline="0">
                <a:solidFill>
                  <a:srgbClr val="024E94"/>
                </a:solidFill>
                <a:latin typeface="Arial Narrow"/>
                <a:ea typeface="Arial Narrow"/>
                <a:cs typeface="Arial Narrow"/>
                <a:sym typeface="Arial Narrow"/>
              </a:rPr>
              <a:t>https://www.autrain.eu/pt/curriculo/</a:t>
            </a:r>
            <a:endParaRPr sz="2000" dirty="0">
              <a:solidFill>
                <a:srgbClr val="024E94"/>
              </a:solidFill>
              <a:latin typeface="Arial Narrow"/>
              <a:ea typeface="Arial Narrow"/>
              <a:cs typeface="Arial Narrow"/>
              <a:sym typeface="Arial Narrow"/>
            </a:endParaRPr>
          </a:p>
        </p:txBody>
      </p:sp>
    </p:spTree>
    <p:extLst>
      <p:ext uri="{BB962C8B-B14F-4D97-AF65-F5344CB8AC3E}">
        <p14:creationId xmlns:p14="http://schemas.microsoft.com/office/powerpoint/2010/main" val="1975211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4</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2743200" cy="1009651"/>
          </a:xfrm>
          <a:prstGeom prst="rect">
            <a:avLst/>
          </a:prstGeom>
          <a:solidFill>
            <a:srgbClr val="FFF2CC"/>
          </a:solidFill>
          <a:ln>
            <a:noFill/>
          </a:ln>
        </p:spPr>
        <p:txBody>
          <a:bodyPr spcFirstLastPara="1" wrap="square" lIns="121900" tIns="60933" rIns="121900" bIns="60933" anchor="ctr" anchorCtr="0">
            <a:noAutofit/>
          </a:bodyPr>
          <a:lstStyle/>
          <a:p>
            <a:pPr algn="ctr" rtl="0">
              <a:buClr>
                <a:srgbClr val="C00000"/>
              </a:buClr>
            </a:pPr>
            <a:r>
              <a:rPr lang="it" sz="4800" b="1" i="0" u="none" baseline="0">
                <a:solidFill>
                  <a:prstClr val="black"/>
                </a:solidFill>
                <a:latin typeface="Arial Narrow" panose="020B0606020202030204" pitchFamily="34" charset="0"/>
              </a:rPr>
              <a:t>Contenuti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defTabSz="685800" rtl="0"/>
            <a:r>
              <a:rPr lang="it" sz="3200" b="1" i="0" u="none" baseline="0">
                <a:latin typeface="Arial Narrow" panose="020B0606020202030204" pitchFamily="34" charset="0"/>
              </a:rPr>
              <a:t>Modulo 4: Comunicazione sociale e abilità sociali per interagire con persone con disturbo dello spettro autistico</a:t>
            </a:r>
            <a:endParaRPr lang="it" sz="3200" b="1" dirty="0">
              <a:latin typeface="Arial Narrow" panose="020B0606020202030204" pitchFamily="34" charset="0"/>
            </a:endParaRPr>
          </a:p>
          <a:p>
            <a:pPr algn="ctr" defTabSz="685800" rtl="0"/>
            <a:endParaRPr lang="it" sz="3200" b="1" dirty="0">
              <a:latin typeface="Arial Narrow" panose="020B0606020202030204" pitchFamily="34" charset="0"/>
            </a:endParaRPr>
          </a:p>
          <a:p>
            <a:pPr algn="l" rtl="0"/>
            <a:r>
              <a:rPr lang="it" sz="3200" b="0" i="0" u="none" baseline="0">
                <a:latin typeface="Arial Narrow" panose="020B0606020202030204" pitchFamily="34" charset="0"/>
              </a:rPr>
              <a:t>4.1. Capacità di comunicazione sociale </a:t>
            </a:r>
          </a:p>
          <a:p>
            <a:pPr algn="l" rtl="0"/>
            <a:r>
              <a:rPr lang="it" sz="3200" b="0" i="0" u="none" baseline="0">
                <a:latin typeface="Arial Narrow" panose="020B0606020202030204" pitchFamily="34" charset="0"/>
              </a:rPr>
              <a:t>4.2. Interazione e abilità sociali </a:t>
            </a:r>
          </a:p>
          <a:p>
            <a:pPr algn="l" rtl="0"/>
            <a:r>
              <a:rPr lang="it" sz="3200" b="0" i="0" u="none" baseline="0">
                <a:latin typeface="Arial Narrow" panose="020B0606020202030204" pitchFamily="34" charset="0"/>
              </a:rPr>
              <a:t>4.3. Capacità di relazioni personali (amicizie, coetanei, famiglia)</a:t>
            </a:r>
            <a:endParaRPr lang="it" sz="3200" dirty="0">
              <a:latin typeface="Arial Narrow" panose="020B0606020202030204" pitchFamily="34" charset="0"/>
            </a:endParaRPr>
          </a:p>
          <a:p>
            <a:pPr algn="l" rtl="0"/>
            <a:r>
              <a:rPr lang="it" sz="3200" b="0" i="0" u="none" baseline="0">
                <a:latin typeface="Arial Narrow" panose="020B0606020202030204" pitchFamily="34" charset="0"/>
              </a:rPr>
              <a:t>4.4. Capacità di comunicazione in contesti pubblici e professionali </a:t>
            </a:r>
          </a:p>
        </p:txBody>
      </p:sp>
    </p:spTree>
    <p:extLst>
      <p:ext uri="{BB962C8B-B14F-4D97-AF65-F5344CB8AC3E}">
        <p14:creationId xmlns:p14="http://schemas.microsoft.com/office/powerpoint/2010/main" val="4023343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5</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7315201" cy="1009651"/>
          </a:xfrm>
          <a:prstGeom prst="rect">
            <a:avLst/>
          </a:prstGeom>
          <a:solidFill>
            <a:srgbClr val="FFF2CC"/>
          </a:solidFill>
          <a:ln>
            <a:noFill/>
          </a:ln>
        </p:spPr>
        <p:txBody>
          <a:bodyPr spcFirstLastPara="1" wrap="square" lIns="121900" tIns="60933" rIns="121900" bIns="60933" anchor="ctr" anchorCtr="0">
            <a:noAutofit/>
          </a:bodyPr>
          <a:lstStyle/>
          <a:p>
            <a:pPr algn="l" rtl="0">
              <a:buClr>
                <a:srgbClr val="C00000"/>
              </a:buClr>
            </a:pPr>
            <a:r>
              <a:rPr lang="it" sz="4800" b="1" i="0" u="none" baseline="0" dirty="0">
                <a:solidFill>
                  <a:prstClr val="black"/>
                </a:solidFill>
                <a:latin typeface="Arial Narrow" panose="020B0606020202030204" pitchFamily="34" charset="0"/>
              </a:rPr>
              <a:t>Risultati dell'apprendimento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defTabSz="685800" rtl="0"/>
            <a:r>
              <a:rPr lang="it" sz="2800" b="1" i="0" u="none" baseline="0">
                <a:latin typeface="Arial Narrow" panose="020B0606020202030204" pitchFamily="34" charset="0"/>
              </a:rPr>
              <a:t>Modulo 4: Comunicazione sociale e abilità sociali</a:t>
            </a:r>
          </a:p>
          <a:p>
            <a:pPr marL="457200" indent="-457200" algn="ctr" defTabSz="685800" rtl="0">
              <a:buFont typeface="Arial" panose="020B0604020202020204" pitchFamily="34" charset="0"/>
              <a:buChar char="•"/>
            </a:pPr>
            <a:endParaRPr lang="it" sz="2800" dirty="0">
              <a:latin typeface="Arial Narrow" panose="020B0606020202030204" pitchFamily="34" charset="0"/>
            </a:endParaRPr>
          </a:p>
          <a:p>
            <a:pPr marL="342900" indent="-342900" algn="l" rtl="0">
              <a:buFont typeface="Arial" panose="020B0604020202020204" pitchFamily="34" charset="0"/>
              <a:buChar char="•"/>
            </a:pPr>
            <a:r>
              <a:rPr lang="it" sz="2400" b="0" i="0" u="none" baseline="0">
                <a:latin typeface="Arial Narrow" panose="020B0606020202030204" pitchFamily="34" charset="0"/>
              </a:rPr>
              <a:t>Capire il concetto di comunicazione - fondamenti e importanza - e la comunicazione di una persona con ASD</a:t>
            </a:r>
            <a:endParaRPr lang="it" sz="2400" dirty="0">
              <a:latin typeface="Arial Narrow" panose="020B0606020202030204" pitchFamily="34" charset="0"/>
            </a:endParaRPr>
          </a:p>
          <a:p>
            <a:pPr marL="342900" indent="-342900" algn="l" rtl="0">
              <a:buFont typeface="Arial" panose="020B0604020202020204" pitchFamily="34" charset="0"/>
              <a:buChar char="•"/>
            </a:pPr>
            <a:r>
              <a:rPr lang="it" sz="2400" b="0" i="0" u="none" baseline="0">
                <a:latin typeface="Arial Narrow" panose="020B0606020202030204" pitchFamily="34" charset="0"/>
              </a:rPr>
              <a:t>Comprendere il concetto di problemi di comunicazione sociale sperimentati da soggetti con ASD </a:t>
            </a:r>
          </a:p>
          <a:p>
            <a:pPr marL="342900" indent="-342900" algn="l" rtl="0">
              <a:buFont typeface="Arial" panose="020B0604020202020204" pitchFamily="34" charset="0"/>
              <a:buChar char="•"/>
            </a:pPr>
            <a:r>
              <a:rPr lang="it" sz="2400" b="0" i="0" u="none" baseline="0">
                <a:latin typeface="Arial Narrow" panose="020B0606020202030204" pitchFamily="34" charset="0"/>
              </a:rPr>
              <a:t>Comprendere i concetti di interazione e abilità sociali e la loro implicazione nella vita di una persona con ASD, ovvero nelle relazioni personali e professionali</a:t>
            </a:r>
          </a:p>
          <a:p>
            <a:pPr marL="342900" indent="-342900" algn="l" rtl="0">
              <a:buFont typeface="Arial" panose="020B0604020202020204" pitchFamily="34" charset="0"/>
              <a:buChar char="•"/>
            </a:pPr>
            <a:r>
              <a:rPr lang="it" sz="2400" b="0" i="0" u="none" baseline="0">
                <a:latin typeface="Arial Narrow" panose="020B0606020202030204" pitchFamily="34" charset="0"/>
              </a:rPr>
              <a:t>Capire come trattare con una persona con ASD nella vita sociale di tutti i giorni </a:t>
            </a:r>
          </a:p>
        </p:txBody>
      </p:sp>
    </p:spTree>
    <p:extLst>
      <p:ext uri="{BB962C8B-B14F-4D97-AF65-F5344CB8AC3E}">
        <p14:creationId xmlns:p14="http://schemas.microsoft.com/office/powerpoint/2010/main" val="857104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6</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4381500" cy="1009651"/>
          </a:xfrm>
          <a:prstGeom prst="rect">
            <a:avLst/>
          </a:prstGeom>
          <a:solidFill>
            <a:srgbClr val="FFF2CC"/>
          </a:solidFill>
          <a:ln>
            <a:noFill/>
          </a:ln>
        </p:spPr>
        <p:txBody>
          <a:bodyPr spcFirstLastPara="1" wrap="square" lIns="121900" tIns="60933" rIns="121900" bIns="60933" anchor="ctr" anchorCtr="0">
            <a:noAutofit/>
          </a:bodyPr>
          <a:lstStyle/>
          <a:p>
            <a:pPr algn="l" rtl="0">
              <a:buClr>
                <a:srgbClr val="C00000"/>
              </a:buClr>
            </a:pPr>
            <a:r>
              <a:rPr lang="it" sz="4800" b="1" i="0" u="none" baseline="0" dirty="0">
                <a:latin typeface="Arial Narrow" panose="020B0606020202030204" pitchFamily="34" charset="0"/>
              </a:rPr>
              <a:t>Organizzazione</a:t>
            </a:r>
            <a:r>
              <a:rPr lang="it" sz="4800" b="1" i="0" u="none" baseline="0" dirty="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rtl="0"/>
            <a:r>
              <a:rPr lang="it" sz="2800" b="1" i="0" u="none" baseline="0">
                <a:latin typeface="Arial Narrow" panose="020B0606020202030204" pitchFamily="34" charset="0"/>
              </a:rPr>
              <a:t>Modulo 4: Comunicazione sociale e abilità sociali per interagire con persone con disturbo dello spettro autistico</a:t>
            </a:r>
            <a:endParaRPr lang="it" sz="2800" b="1" dirty="0">
              <a:latin typeface="Arial Narrow" panose="020B0606020202030204" pitchFamily="34" charset="0"/>
            </a:endParaRPr>
          </a:p>
          <a:p>
            <a:pPr algn="ctr" rtl="0"/>
            <a:endParaRPr lang="it" sz="2800" b="1" dirty="0">
              <a:latin typeface="Arial Narrow" panose="020B0606020202030204" pitchFamily="34" charset="0"/>
            </a:endParaRPr>
          </a:p>
          <a:p>
            <a:pPr algn="just" rtl="0">
              <a:lnSpc>
                <a:spcPct val="150000"/>
              </a:lnSpc>
            </a:pPr>
            <a:r>
              <a:rPr lang="it" sz="2800" b="1" i="0" u="none" baseline="0">
                <a:latin typeface="Arial Narrow" panose="020B0606020202030204" pitchFamily="34" charset="0"/>
              </a:rPr>
              <a:t>Tempo stimato per completare il modulo: </a:t>
            </a:r>
            <a:r>
              <a:rPr lang="it" sz="2800" b="0" i="0" u="none" baseline="0">
                <a:latin typeface="Arial Narrow" panose="020B0606020202030204" pitchFamily="34" charset="0"/>
              </a:rPr>
              <a:t>3 ore</a:t>
            </a:r>
          </a:p>
          <a:p>
            <a:pPr algn="just" rtl="0">
              <a:lnSpc>
                <a:spcPct val="150000"/>
              </a:lnSpc>
            </a:pPr>
            <a:r>
              <a:rPr lang="it" sz="2800" b="1" i="0" u="none" baseline="0">
                <a:latin typeface="Arial Narrow" panose="020B0606020202030204" pitchFamily="34" charset="0"/>
              </a:rPr>
              <a:t>Pausa: </a:t>
            </a:r>
            <a:r>
              <a:rPr lang="it" sz="2800" b="0" i="0" u="none" baseline="0">
                <a:latin typeface="Arial Narrow" panose="020B0606020202030204" pitchFamily="34" charset="0"/>
              </a:rPr>
              <a:t>30 minuti o due pause da 10-15 minuti ciascuna/due pause di 10 minuti ciascuna </a:t>
            </a:r>
          </a:p>
        </p:txBody>
      </p:sp>
    </p:spTree>
    <p:extLst>
      <p:ext uri="{BB962C8B-B14F-4D97-AF65-F5344CB8AC3E}">
        <p14:creationId xmlns:p14="http://schemas.microsoft.com/office/powerpoint/2010/main" val="4274868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7</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200" y="681036"/>
            <a:ext cx="4483100" cy="1009651"/>
          </a:xfrm>
          <a:prstGeom prst="rect">
            <a:avLst/>
          </a:prstGeom>
          <a:solidFill>
            <a:srgbClr val="FFF2CC"/>
          </a:solidFill>
          <a:ln>
            <a:noFill/>
          </a:ln>
        </p:spPr>
        <p:txBody>
          <a:bodyPr spcFirstLastPara="1" wrap="square" lIns="121900" tIns="60933" rIns="121900" bIns="60933" anchor="ctr" anchorCtr="0">
            <a:noAutofit/>
          </a:bodyPr>
          <a:lstStyle/>
          <a:p>
            <a:pPr algn="l" rtl="0">
              <a:buClr>
                <a:srgbClr val="C00000"/>
              </a:buClr>
            </a:pPr>
            <a:r>
              <a:rPr lang="it" sz="4800" b="1" i="0" u="none" baseline="0">
                <a:latin typeface="Arial Narrow" panose="020B0606020202030204" pitchFamily="34" charset="0"/>
              </a:rPr>
              <a:t>Organizzazione</a:t>
            </a:r>
            <a:r>
              <a:rPr lang="it" sz="4800" b="1" i="0" u="none" baseline="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63600" y="1822138"/>
            <a:ext cx="10375900" cy="4565114"/>
          </a:xfrm>
          <a:prstGeom prst="rect">
            <a:avLst/>
          </a:prstGeom>
          <a:solidFill>
            <a:srgbClr val="FFF2CC"/>
          </a:solidFill>
          <a:ln>
            <a:noFill/>
          </a:ln>
        </p:spPr>
        <p:txBody>
          <a:bodyPr spcFirstLastPara="1" wrap="square" lIns="121900" tIns="60933" rIns="121900" bIns="60933" anchor="ctr" anchorCtr="0">
            <a:noAutofit/>
          </a:bodyPr>
          <a:lstStyle/>
          <a:p>
            <a:pPr algn="ctr" rtl="0"/>
            <a:endParaRPr lang="it" sz="2800" dirty="0">
              <a:latin typeface="Arial Narrow" panose="020B0606020202030204" pitchFamily="34" charset="0"/>
            </a:endParaRPr>
          </a:p>
        </p:txBody>
      </p:sp>
      <p:graphicFrame>
        <p:nvGraphicFramePr>
          <p:cNvPr id="9" name="Tabela 8">
            <a:extLst>
              <a:ext uri="{FF2B5EF4-FFF2-40B4-BE49-F238E27FC236}">
                <a16:creationId xmlns:a16="http://schemas.microsoft.com/office/drawing/2014/main" id="{CFA5FE54-B195-014A-A98E-5255936E13FD}"/>
              </a:ext>
            </a:extLst>
          </p:cNvPr>
          <p:cNvGraphicFramePr>
            <a:graphicFrameLocks noGrp="1"/>
          </p:cNvGraphicFramePr>
          <p:nvPr>
            <p:extLst>
              <p:ext uri="{D42A27DB-BD31-4B8C-83A1-F6EECF244321}">
                <p14:modId xmlns:p14="http://schemas.microsoft.com/office/powerpoint/2010/main" val="4274486124"/>
              </p:ext>
            </p:extLst>
          </p:nvPr>
        </p:nvGraphicFramePr>
        <p:xfrm>
          <a:off x="2589444" y="1810440"/>
          <a:ext cx="7570556" cy="4576812"/>
        </p:xfrm>
        <a:graphic>
          <a:graphicData uri="http://schemas.openxmlformats.org/drawingml/2006/table">
            <a:tbl>
              <a:tblPr firstRow="1" firstCol="1" bandRow="1"/>
              <a:tblGrid>
                <a:gridCol w="3665462">
                  <a:extLst>
                    <a:ext uri="{9D8B030D-6E8A-4147-A177-3AD203B41FA5}">
                      <a16:colId xmlns:a16="http://schemas.microsoft.com/office/drawing/2014/main" val="1050430287"/>
                    </a:ext>
                  </a:extLst>
                </a:gridCol>
                <a:gridCol w="3905094">
                  <a:extLst>
                    <a:ext uri="{9D8B030D-6E8A-4147-A177-3AD203B41FA5}">
                      <a16:colId xmlns:a16="http://schemas.microsoft.com/office/drawing/2014/main" val="1611183657"/>
                    </a:ext>
                  </a:extLst>
                </a:gridCol>
              </a:tblGrid>
              <a:tr h="2046653">
                <a:tc>
                  <a:txBody>
                    <a:bodyPr/>
                    <a:lstStyle/>
                    <a:p>
                      <a:pPr algn="ctr" rtl="0">
                        <a:lnSpc>
                          <a:spcPct val="115000"/>
                        </a:lnSpc>
                        <a:spcAft>
                          <a:spcPts val="0"/>
                        </a:spcAft>
                      </a:pPr>
                      <a:r>
                        <a:rPr lang="it" sz="1000" b="1" i="0" u="none" baseline="0">
                          <a:effectLst/>
                          <a:latin typeface="Arial" panose="020B0604020202020204" pitchFamily="34" charset="0"/>
                          <a:ea typeface="Calibri" panose="020F0502020204030204" pitchFamily="34" charset="0"/>
                          <a:cs typeface="Arial" panose="020B0604020202020204" pitchFamily="34" charset="0"/>
                        </a:rPr>
                        <a:t>Inizio 09:00 – 9:30</a:t>
                      </a:r>
                      <a:endParaRPr lang="it"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lgn="l" rtl="0">
                        <a:lnSpc>
                          <a:spcPct val="115000"/>
                        </a:lnSpc>
                        <a:spcAft>
                          <a:spcPts val="0"/>
                        </a:spcAft>
                        <a:buFont typeface="Arial" panose="020B0604020202020204" pitchFamily="34" charset="0"/>
                        <a:buChar char="•"/>
                      </a:pPr>
                      <a:r>
                        <a:rPr lang="it" sz="1000" b="0" i="0" u="none" baseline="0">
                          <a:solidFill>
                            <a:srgbClr val="000000"/>
                          </a:solidFill>
                          <a:effectLst/>
                          <a:latin typeface="Arial" panose="020B0604020202020204" pitchFamily="34" charset="0"/>
                          <a:ea typeface="Calibri" panose="020F0502020204030204" pitchFamily="34" charset="0"/>
                          <a:cs typeface="Arial" panose="020B0604020202020204" pitchFamily="34" charset="0"/>
                        </a:rPr>
                        <a:t>Obiettivo</a:t>
                      </a:r>
                    </a:p>
                    <a:p>
                      <a:pPr marL="171450" lvl="0" indent="-171450" algn="l" rtl="0">
                        <a:lnSpc>
                          <a:spcPct val="115000"/>
                        </a:lnSpc>
                        <a:spcAft>
                          <a:spcPts val="0"/>
                        </a:spcAft>
                        <a:buFont typeface="Arial" panose="020B0604020202020204" pitchFamily="34" charset="0"/>
                        <a:buChar char="•"/>
                      </a:pPr>
                      <a:r>
                        <a:rPr lang="it" sz="1000" b="0" i="0" u="none" baseline="0">
                          <a:solidFill>
                            <a:srgbClr val="000000"/>
                          </a:solidFill>
                          <a:effectLst/>
                          <a:latin typeface="Arial" panose="020B0604020202020204" pitchFamily="34" charset="0"/>
                          <a:ea typeface="Calibri" panose="020F0502020204030204" pitchFamily="34" charset="0"/>
                          <a:cs typeface="Arial" panose="020B0604020202020204" pitchFamily="34" charset="0"/>
                        </a:rPr>
                        <a:t>Contenuti</a:t>
                      </a:r>
                      <a:endParaRPr lang="it" sz="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lgn="l" rtl="0">
                        <a:lnSpc>
                          <a:spcPct val="115000"/>
                        </a:lnSpc>
                        <a:spcAft>
                          <a:spcPts val="0"/>
                        </a:spcAft>
                        <a:buFont typeface="Arial" panose="020B0604020202020204" pitchFamily="34" charset="0"/>
                        <a:buChar char="•"/>
                      </a:pPr>
                      <a:r>
                        <a:rPr lang="it" sz="1000" b="0" i="0" u="none" baseline="0">
                          <a:solidFill>
                            <a:srgbClr val="000000"/>
                          </a:solidFill>
                          <a:effectLst/>
                          <a:latin typeface="Arial" panose="020B0604020202020204" pitchFamily="34" charset="0"/>
                          <a:ea typeface="Calibri" panose="020F0502020204030204" pitchFamily="34" charset="0"/>
                          <a:cs typeface="Arial" panose="020B0604020202020204" pitchFamily="34" charset="0"/>
                        </a:rPr>
                        <a:t>Risultati dell'apprendimento</a:t>
                      </a:r>
                      <a:endParaRPr lang="it" sz="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lgn="l" rtl="0">
                        <a:lnSpc>
                          <a:spcPct val="115000"/>
                        </a:lnSpc>
                        <a:spcAft>
                          <a:spcPts val="0"/>
                        </a:spcAft>
                        <a:buFont typeface="Arial" panose="020B0604020202020204" pitchFamily="34" charset="0"/>
                        <a:buChar char="•"/>
                      </a:pPr>
                      <a:r>
                        <a:rPr lang="it" sz="1000" b="0" i="0" u="none" baseline="0">
                          <a:solidFill>
                            <a:srgbClr val="000000"/>
                          </a:solidFill>
                          <a:effectLst/>
                          <a:latin typeface="Arial" panose="020B0604020202020204" pitchFamily="34" charset="0"/>
                          <a:ea typeface="Calibri" panose="020F0502020204030204" pitchFamily="34" charset="0"/>
                          <a:cs typeface="Arial" panose="020B0604020202020204" pitchFamily="34" charset="0"/>
                        </a:rPr>
                        <a:t>Organizzazione</a:t>
                      </a:r>
                      <a:endParaRPr lang="it" sz="800"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171450" lvl="0" indent="-171450" algn="l" rtl="0">
                        <a:lnSpc>
                          <a:spcPct val="115000"/>
                        </a:lnSpc>
                        <a:spcAft>
                          <a:spcPts val="0"/>
                        </a:spcAft>
                        <a:buFont typeface="Arial" panose="020B0604020202020204" pitchFamily="34" charset="0"/>
                        <a:buChar char="•"/>
                      </a:pPr>
                      <a:r>
                        <a:rPr lang="it" sz="1000" b="0" i="1" u="none" baseline="0">
                          <a:solidFill>
                            <a:srgbClr val="000000"/>
                          </a:solidFill>
                          <a:effectLst/>
                          <a:latin typeface="Arial" panose="020B0604020202020204" pitchFamily="34" charset="0"/>
                          <a:ea typeface="Calibri" panose="020F0502020204030204" pitchFamily="34" charset="0"/>
                          <a:cs typeface="Arial" panose="020B0604020202020204" pitchFamily="34" charset="0"/>
                        </a:rPr>
                        <a:t>Attività: Leggere e riflettere 4.1.1.-</a:t>
                      </a:r>
                      <a:r>
                        <a:rPr lang="it" sz="1000" b="0" i="0" u="none" kern="1200" baseline="0">
                          <a:solidFill>
                            <a:srgbClr val="000000"/>
                          </a:solidFill>
                          <a:effectLst/>
                          <a:latin typeface="Arial" panose="020B0604020202020204" pitchFamily="34" charset="0"/>
                          <a:ea typeface="Calibri" panose="020F0502020204030204" pitchFamily="34" charset="0"/>
                          <a:cs typeface="Arial" panose="020B0604020202020204" pitchFamily="34" charset="0"/>
                        </a:rPr>
                        <a:t>Veloce panoramica: Ricordare il concetto di disturbo dello spettro autistico (ASD)</a:t>
                      </a:r>
                      <a:endParaRPr lang="it" sz="1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09220" algn="l" rtl="0">
                        <a:lnSpc>
                          <a:spcPct val="115000"/>
                        </a:lnSpc>
                        <a:spcAft>
                          <a:spcPts val="0"/>
                        </a:spcAft>
                      </a:pPr>
                      <a:r>
                        <a:rPr lang="it" sz="1000" b="0" i="0" u="none" baseline="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it" sz="800" dirty="0">
                        <a:effectLst/>
                        <a:latin typeface="Arial" panose="020B0604020202020204" pitchFamily="34" charset="0"/>
                        <a:ea typeface="Calibri" panose="020F0502020204030204" pitchFamily="34" charset="0"/>
                        <a:cs typeface="Arial" panose="020B0604020202020204" pitchFamily="34" charset="0"/>
                      </a:endParaRPr>
                    </a:p>
                    <a:p>
                      <a:pPr marL="109220" algn="l" rtl="0">
                        <a:lnSpc>
                          <a:spcPct val="115000"/>
                        </a:lnSpc>
                        <a:spcAft>
                          <a:spcPts val="0"/>
                        </a:spcAft>
                      </a:pPr>
                      <a:r>
                        <a:rPr lang="it" sz="1000" b="0" i="0" u="none" baseline="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it" sz="800" dirty="0">
                        <a:effectLst/>
                        <a:latin typeface="Arial" panose="020B0604020202020204" pitchFamily="34" charset="0"/>
                        <a:ea typeface="Calibri" panose="020F0502020204030204" pitchFamily="34" charset="0"/>
                        <a:cs typeface="Arial" panose="020B0604020202020204" pitchFamily="34" charset="0"/>
                      </a:endParaRPr>
                    </a:p>
                  </a:txBody>
                  <a:tcPr marL="46981" marR="46981" marT="0" marB="0">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F7F7D7"/>
                    </a:solidFill>
                  </a:tcPr>
                </a:tc>
                <a:tc>
                  <a:txBody>
                    <a:bodyPr/>
                    <a:lstStyle/>
                    <a:p>
                      <a:pPr algn="ctr" rtl="0">
                        <a:lnSpc>
                          <a:spcPct val="115000"/>
                        </a:lnSpc>
                        <a:spcAft>
                          <a:spcPts val="0"/>
                        </a:spcAft>
                      </a:pPr>
                      <a:r>
                        <a:rPr lang="it" sz="1000" b="1" i="0" u="none" baseline="0">
                          <a:effectLst/>
                          <a:latin typeface="Arial" panose="020B0604020202020204" pitchFamily="34" charset="0"/>
                          <a:ea typeface="Calibri" panose="020F0502020204030204" pitchFamily="34" charset="0"/>
                          <a:cs typeface="Arial" panose="020B0604020202020204" pitchFamily="34" charset="0"/>
                        </a:rPr>
                        <a:t>Sviluppo 09:30 – 10:15 </a:t>
                      </a:r>
                      <a:endParaRPr lang="it" sz="800" dirty="0">
                        <a:effectLst/>
                        <a:latin typeface="Arial" panose="020B0604020202020204" pitchFamily="34" charset="0"/>
                        <a:ea typeface="Calibri" panose="020F0502020204030204" pitchFamily="34" charset="0"/>
                        <a:cs typeface="Arial" panose="020B0604020202020204" pitchFamily="34" charset="0"/>
                      </a:endParaRPr>
                    </a:p>
                    <a:p>
                      <a:pPr marL="171450" indent="-171450" algn="just" rtl="0">
                        <a:lnSpc>
                          <a:spcPct val="115000"/>
                        </a:lnSpc>
                        <a:spcAft>
                          <a:spcPts val="0"/>
                        </a:spcAft>
                        <a:buFont typeface="Arial" panose="020B0604020202020204" pitchFamily="34" charset="0"/>
                        <a:buChar char="•"/>
                      </a:pPr>
                      <a:r>
                        <a:rPr lang="it" sz="1000" b="0" i="0" u="none" baseline="0">
                          <a:effectLst/>
                          <a:latin typeface="Arial" panose="020B0604020202020204" pitchFamily="34" charset="0"/>
                          <a:ea typeface="Calibri" panose="020F0502020204030204" pitchFamily="34" charset="0"/>
                          <a:cs typeface="Arial" panose="020B0604020202020204" pitchFamily="34" charset="0"/>
                        </a:rPr>
                        <a:t>Capire il concetto di comunicazione - fondamenti e importanza - e la comunicazione di una persona con ASD</a:t>
                      </a:r>
                      <a:endParaRPr lang="it" sz="800" dirty="0">
                        <a:effectLst/>
                        <a:latin typeface="Arial" panose="020B0604020202020204" pitchFamily="34" charset="0"/>
                        <a:ea typeface="Calibri" panose="020F0502020204030204" pitchFamily="34" charset="0"/>
                        <a:cs typeface="Arial" panose="020B0604020202020204" pitchFamily="34" charset="0"/>
                      </a:endParaRPr>
                    </a:p>
                    <a:p>
                      <a:pPr marL="171450" indent="-171450" algn="just" rtl="0">
                        <a:lnSpc>
                          <a:spcPct val="115000"/>
                        </a:lnSpc>
                        <a:spcAft>
                          <a:spcPts val="0"/>
                        </a:spcAft>
                        <a:buFont typeface="Arial" panose="020B0604020202020204" pitchFamily="34" charset="0"/>
                        <a:buChar char="•"/>
                      </a:pPr>
                      <a:r>
                        <a:rPr lang="it" sz="1000" b="0" i="0" u="none" baseline="0">
                          <a:effectLst/>
                          <a:latin typeface="Arial" panose="020B0604020202020204" pitchFamily="34" charset="0"/>
                          <a:ea typeface="Calibri" panose="020F0502020204030204" pitchFamily="34" charset="0"/>
                          <a:cs typeface="Arial" panose="020B0604020202020204" pitchFamily="34" charset="0"/>
                        </a:rPr>
                        <a:t>Comprendere il concetto di problemi di comunicazione sociale sperimentati da soggetti con ASD </a:t>
                      </a:r>
                      <a:endParaRPr lang="i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rtl="0">
                        <a:lnSpc>
                          <a:spcPct val="115000"/>
                        </a:lnSpc>
                        <a:spcAft>
                          <a:spcPts val="0"/>
                        </a:spcAft>
                        <a:buFont typeface="Arial" panose="020B0604020202020204" pitchFamily="34" charset="0"/>
                        <a:buChar char="•"/>
                      </a:pPr>
                      <a:r>
                        <a:rPr lang="it" sz="1000" b="0" i="1" u="none" baseline="0">
                          <a:effectLst/>
                          <a:latin typeface="Arial" panose="020B0604020202020204" pitchFamily="34" charset="0"/>
                          <a:ea typeface="Calibri" panose="020F0502020204030204" pitchFamily="34" charset="0"/>
                          <a:cs typeface="Arial" panose="020B0604020202020204" pitchFamily="34" charset="0"/>
                        </a:rPr>
                        <a:t>Attività: Guardare e riflettere 4.1.2. </a:t>
                      </a:r>
                      <a:endParaRPr lang="i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rtl="0">
                        <a:lnSpc>
                          <a:spcPct val="115000"/>
                        </a:lnSpc>
                        <a:spcAft>
                          <a:spcPts val="0"/>
                        </a:spcAft>
                        <a:buFont typeface="Arial" panose="020B0604020202020204" pitchFamily="34" charset="0"/>
                        <a:buChar char="•"/>
                      </a:pPr>
                      <a:r>
                        <a:rPr lang="it" sz="1000" b="0" i="1" u="none" baseline="0">
                          <a:effectLst/>
                          <a:latin typeface="Arial" panose="020B0604020202020204" pitchFamily="34" charset="0"/>
                          <a:ea typeface="Calibri" panose="020F0502020204030204" pitchFamily="34" charset="0"/>
                          <a:cs typeface="Arial" panose="020B0604020202020204" pitchFamily="34" charset="0"/>
                        </a:rPr>
                        <a:t>Attività: Pensare e riflettere 4.1.3. </a:t>
                      </a:r>
                      <a:endParaRPr lang="i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rtl="0">
                        <a:lnSpc>
                          <a:spcPct val="115000"/>
                        </a:lnSpc>
                        <a:spcAft>
                          <a:spcPts val="0"/>
                        </a:spcAft>
                        <a:buFont typeface="Arial" panose="020B0604020202020204" pitchFamily="34" charset="0"/>
                        <a:buChar char="•"/>
                      </a:pPr>
                      <a:r>
                        <a:rPr lang="it" sz="1000" b="0" i="1" u="none" baseline="0">
                          <a:effectLst/>
                          <a:latin typeface="Arial" panose="020B0604020202020204" pitchFamily="34" charset="0"/>
                          <a:ea typeface="Calibri" panose="020F0502020204030204" pitchFamily="34" charset="0"/>
                          <a:cs typeface="Arial" panose="020B0604020202020204" pitchFamily="34" charset="0"/>
                        </a:rPr>
                        <a:t>Attività: Leggere e riflettere 4.1.4.</a:t>
                      </a:r>
                      <a:endParaRPr lang="i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rtl="0">
                        <a:lnSpc>
                          <a:spcPct val="115000"/>
                        </a:lnSpc>
                        <a:spcAft>
                          <a:spcPts val="0"/>
                        </a:spcAft>
                        <a:buFont typeface="Arial" panose="020B0604020202020204" pitchFamily="34" charset="0"/>
                        <a:buChar char="•"/>
                      </a:pPr>
                      <a:r>
                        <a:rPr lang="it" sz="1000" b="0" i="1" u="none" baseline="0">
                          <a:effectLst/>
                          <a:latin typeface="Arial" panose="020B0604020202020204" pitchFamily="34" charset="0"/>
                          <a:ea typeface="Calibri" panose="020F0502020204030204" pitchFamily="34" charset="0"/>
                          <a:cs typeface="Arial" panose="020B0604020202020204" pitchFamily="34" charset="0"/>
                        </a:rPr>
                        <a:t>Attività: Leggere e riflettere 4.1.4. (cont.)</a:t>
                      </a:r>
                      <a:endParaRPr lang="i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rtl="0">
                        <a:lnSpc>
                          <a:spcPct val="115000"/>
                        </a:lnSpc>
                        <a:spcAft>
                          <a:spcPts val="0"/>
                        </a:spcAft>
                        <a:buFont typeface="Arial" panose="020B0604020202020204" pitchFamily="34" charset="0"/>
                        <a:buChar char="•"/>
                      </a:pPr>
                      <a:r>
                        <a:rPr lang="it" sz="1000" b="0" i="1" u="none" baseline="0">
                          <a:effectLst/>
                          <a:latin typeface="Arial" panose="020B0604020202020204" pitchFamily="34" charset="0"/>
                          <a:ea typeface="Calibri" panose="020F0502020204030204" pitchFamily="34" charset="0"/>
                          <a:cs typeface="Arial" panose="020B0604020202020204" pitchFamily="34" charset="0"/>
                        </a:rPr>
                        <a:t>Attività: Guardare e riflettere 4.1.5.</a:t>
                      </a:r>
                      <a:endParaRPr lang="i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rtl="0">
                        <a:lnSpc>
                          <a:spcPct val="115000"/>
                        </a:lnSpc>
                        <a:spcAft>
                          <a:spcPts val="0"/>
                        </a:spcAft>
                        <a:buFont typeface="Arial" panose="020B0604020202020204" pitchFamily="34" charset="0"/>
                        <a:buChar char="•"/>
                      </a:pPr>
                      <a:r>
                        <a:rPr lang="it" sz="1000" b="0" i="1" u="none" baseline="0">
                          <a:effectLst/>
                          <a:latin typeface="Arial" panose="020B0604020202020204" pitchFamily="34" charset="0"/>
                          <a:ea typeface="Calibri" panose="020F0502020204030204" pitchFamily="34" charset="0"/>
                          <a:cs typeface="Arial" panose="020B0604020202020204" pitchFamily="34" charset="0"/>
                        </a:rPr>
                        <a:t>Attività: Pensare e riflettere 4.1.6. Comunicazione sociale </a:t>
                      </a:r>
                      <a:endParaRPr lang="it" sz="800" i="1"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rtl="0">
                        <a:lnSpc>
                          <a:spcPct val="115000"/>
                        </a:lnSpc>
                        <a:spcAft>
                          <a:spcPts val="0"/>
                        </a:spcAft>
                        <a:buFont typeface="Arial" panose="020B0604020202020204" pitchFamily="34" charset="0"/>
                        <a:buChar char="•"/>
                      </a:pPr>
                      <a:endParaRPr lang="it" sz="800" i="1" dirty="0">
                        <a:effectLst/>
                        <a:latin typeface="Arial" panose="020B0604020202020204" pitchFamily="34" charset="0"/>
                        <a:ea typeface="Calibri" panose="020F0502020204030204" pitchFamily="34" charset="0"/>
                        <a:cs typeface="Arial" panose="020B0604020202020204" pitchFamily="34" charset="0"/>
                      </a:endParaRPr>
                    </a:p>
                  </a:txBody>
                  <a:tcPr marL="46981" marR="46981" marT="0" marB="0">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DAEEF3"/>
                    </a:solidFill>
                  </a:tcPr>
                </a:tc>
                <a:extLst>
                  <a:ext uri="{0D108BD9-81ED-4DB2-BD59-A6C34878D82A}">
                    <a16:rowId xmlns:a16="http://schemas.microsoft.com/office/drawing/2014/main" val="2271471273"/>
                  </a:ext>
                </a:extLst>
              </a:tr>
              <a:tr h="427885">
                <a:tc gridSpan="2">
                  <a:txBody>
                    <a:bodyPr/>
                    <a:lstStyle/>
                    <a:p>
                      <a:pPr algn="ctr" rtl="0">
                        <a:lnSpc>
                          <a:spcPct val="115000"/>
                        </a:lnSpc>
                        <a:spcAft>
                          <a:spcPts val="0"/>
                        </a:spcAft>
                      </a:pPr>
                      <a:r>
                        <a:rPr lang="it" sz="1000" b="1" i="0" u="none" baseline="0">
                          <a:effectLst/>
                          <a:latin typeface="Arial" panose="020B0604020202020204" pitchFamily="34" charset="0"/>
                          <a:ea typeface="Calibri" panose="020F0502020204030204" pitchFamily="34" charset="0"/>
                          <a:cs typeface="Arial" panose="020B0604020202020204" pitchFamily="34" charset="0"/>
                        </a:rPr>
                        <a:t>10:15 – 10:45 </a:t>
                      </a:r>
                      <a:endParaRPr lang="it" sz="800" dirty="0">
                        <a:effectLst/>
                        <a:latin typeface="Arial" panose="020B0604020202020204" pitchFamily="34" charset="0"/>
                        <a:ea typeface="Calibri" panose="020F0502020204030204" pitchFamily="34" charset="0"/>
                        <a:cs typeface="Arial" panose="020B0604020202020204" pitchFamily="34" charset="0"/>
                      </a:endParaRPr>
                    </a:p>
                    <a:p>
                      <a:pPr algn="ctr" rtl="0">
                        <a:lnSpc>
                          <a:spcPct val="115000"/>
                        </a:lnSpc>
                        <a:spcAft>
                          <a:spcPts val="0"/>
                        </a:spcAft>
                      </a:pPr>
                      <a:r>
                        <a:rPr lang="it" sz="1000" b="1" i="0" u="none" baseline="0">
                          <a:effectLst/>
                          <a:latin typeface="Arial" panose="020B0604020202020204" pitchFamily="34" charset="0"/>
                          <a:ea typeface="Calibri" panose="020F0502020204030204" pitchFamily="34" charset="0"/>
                          <a:cs typeface="Arial" panose="020B0604020202020204" pitchFamily="34" charset="0"/>
                        </a:rPr>
                        <a:t>Pausa</a:t>
                      </a:r>
                      <a:endParaRPr lang="it" sz="800" dirty="0">
                        <a:effectLst/>
                        <a:latin typeface="Arial" panose="020B0604020202020204" pitchFamily="34" charset="0"/>
                        <a:ea typeface="Calibri" panose="020F0502020204030204" pitchFamily="34" charset="0"/>
                        <a:cs typeface="Arial" panose="020B0604020202020204" pitchFamily="34" charset="0"/>
                      </a:endParaRPr>
                    </a:p>
                  </a:txBody>
                  <a:tcPr marL="96885" marR="96885" marT="48443" marB="48443">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C2D69B"/>
                    </a:solidFill>
                  </a:tcPr>
                </a:tc>
                <a:tc hMerge="1">
                  <a:txBody>
                    <a:bodyPr/>
                    <a:lstStyle/>
                    <a:p>
                      <a:endParaRPr lang="it"/>
                    </a:p>
                  </a:txBody>
                  <a:tcPr/>
                </a:tc>
                <a:extLst>
                  <a:ext uri="{0D108BD9-81ED-4DB2-BD59-A6C34878D82A}">
                    <a16:rowId xmlns:a16="http://schemas.microsoft.com/office/drawing/2014/main" val="3551053812"/>
                  </a:ext>
                </a:extLst>
              </a:tr>
              <a:tr h="1915316">
                <a:tc>
                  <a:txBody>
                    <a:bodyPr/>
                    <a:lstStyle/>
                    <a:p>
                      <a:pPr algn="ctr" rtl="0">
                        <a:lnSpc>
                          <a:spcPct val="115000"/>
                        </a:lnSpc>
                        <a:spcAft>
                          <a:spcPts val="0"/>
                        </a:spcAft>
                      </a:pPr>
                      <a:r>
                        <a:rPr lang="it" sz="1000" b="1" i="0" u="none" baseline="0">
                          <a:effectLst/>
                          <a:latin typeface="Arial" panose="020B0604020202020204" pitchFamily="34" charset="0"/>
                          <a:ea typeface="Calibri" panose="020F0502020204030204" pitchFamily="34" charset="0"/>
                          <a:cs typeface="Arial" panose="020B0604020202020204" pitchFamily="34" charset="0"/>
                        </a:rPr>
                        <a:t>Sviluppo 10:45 – 11:30</a:t>
                      </a:r>
                      <a:endParaRPr lang="it" sz="800" b="1" dirty="0">
                        <a:effectLst/>
                        <a:latin typeface="Arial" panose="020B0604020202020204" pitchFamily="34" charset="0"/>
                        <a:ea typeface="Calibri" panose="020F0502020204030204" pitchFamily="34" charset="0"/>
                        <a:cs typeface="Arial" panose="020B0604020202020204" pitchFamily="34" charset="0"/>
                      </a:endParaRPr>
                    </a:p>
                    <a:p>
                      <a:pPr marL="171450" indent="-171450" algn="l" rtl="0">
                        <a:lnSpc>
                          <a:spcPct val="115000"/>
                        </a:lnSpc>
                        <a:spcAft>
                          <a:spcPts val="0"/>
                        </a:spcAft>
                        <a:buFont typeface="Arial" panose="020B0604020202020204" pitchFamily="34" charset="0"/>
                        <a:buChar char="•"/>
                      </a:pPr>
                      <a:r>
                        <a:rPr lang="it" sz="1000" b="0" i="0" u="none" baseline="0">
                          <a:effectLst/>
                          <a:latin typeface="Arial" panose="020B0604020202020204" pitchFamily="34" charset="0"/>
                          <a:ea typeface="Calibri" panose="020F0502020204030204" pitchFamily="34" charset="0"/>
                          <a:cs typeface="Arial" panose="020B0604020202020204" pitchFamily="34" charset="0"/>
                        </a:rPr>
                        <a:t>Capire i concetti di interazione e abilità sociali</a:t>
                      </a:r>
                      <a:endParaRPr lang="i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rtl="0">
                        <a:lnSpc>
                          <a:spcPct val="115000"/>
                        </a:lnSpc>
                        <a:spcAft>
                          <a:spcPts val="0"/>
                        </a:spcAft>
                        <a:buFont typeface="Arial" panose="020B0604020202020204" pitchFamily="34" charset="0"/>
                        <a:buChar char="•"/>
                      </a:pPr>
                      <a:r>
                        <a:rPr lang="it" sz="1000" b="0" i="1" u="none" baseline="0">
                          <a:effectLst/>
                          <a:latin typeface="Arial" panose="020B0604020202020204" pitchFamily="34" charset="0"/>
                          <a:ea typeface="Calibri" panose="020F0502020204030204" pitchFamily="34" charset="0"/>
                          <a:cs typeface="Arial" panose="020B0604020202020204" pitchFamily="34" charset="0"/>
                        </a:rPr>
                        <a:t>Attività: Leggere e riflettere 4.2.1. Interazione e abilità sociali</a:t>
                      </a:r>
                      <a:endParaRPr lang="i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rtl="0">
                        <a:lnSpc>
                          <a:spcPct val="115000"/>
                        </a:lnSpc>
                        <a:spcAft>
                          <a:spcPts val="0"/>
                        </a:spcAft>
                        <a:buFont typeface="Arial" panose="020B0604020202020204" pitchFamily="34" charset="0"/>
                        <a:buChar char="•"/>
                      </a:pPr>
                      <a:r>
                        <a:rPr lang="it" sz="1000" b="0" i="1" u="none" baseline="0">
                          <a:effectLst/>
                          <a:latin typeface="Arial" panose="020B0604020202020204" pitchFamily="34" charset="0"/>
                          <a:ea typeface="Calibri" panose="020F0502020204030204" pitchFamily="34" charset="0"/>
                          <a:cs typeface="Arial" panose="020B0604020202020204" pitchFamily="34" charset="0"/>
                        </a:rPr>
                        <a:t>Attività: Guardare e riflettere 4.2. Interazione e abilità sociali</a:t>
                      </a:r>
                      <a:endParaRPr lang="i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rtl="0">
                        <a:lnSpc>
                          <a:spcPct val="115000"/>
                        </a:lnSpc>
                        <a:spcAft>
                          <a:spcPts val="0"/>
                        </a:spcAft>
                        <a:buFont typeface="Arial" panose="020B0604020202020204" pitchFamily="34" charset="0"/>
                        <a:buChar char="•"/>
                      </a:pPr>
                      <a:r>
                        <a:rPr lang="it" sz="1000" b="0" i="1" u="none" baseline="0">
                          <a:effectLst/>
                          <a:latin typeface="Arial" panose="020B0604020202020204" pitchFamily="34" charset="0"/>
                          <a:ea typeface="Calibri" panose="020F0502020204030204" pitchFamily="34" charset="0"/>
                          <a:cs typeface="Arial" panose="020B0604020202020204" pitchFamily="34" charset="0"/>
                        </a:rPr>
                        <a:t>Attività: Guardare e riflettere 4.1. - 4.2. </a:t>
                      </a:r>
                      <a:endParaRPr lang="i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rtl="0">
                        <a:lnSpc>
                          <a:spcPct val="115000"/>
                        </a:lnSpc>
                        <a:spcAft>
                          <a:spcPts val="0"/>
                        </a:spcAft>
                        <a:buFont typeface="Arial" panose="020B0604020202020204" pitchFamily="34" charset="0"/>
                        <a:buChar char="•"/>
                      </a:pPr>
                      <a:r>
                        <a:rPr lang="it" sz="1000" b="0" i="1" u="none" baseline="0">
                          <a:effectLst/>
                          <a:latin typeface="Arial" panose="020B0604020202020204" pitchFamily="34" charset="0"/>
                          <a:ea typeface="Calibri" panose="020F0502020204030204" pitchFamily="34" charset="0"/>
                          <a:cs typeface="Arial" panose="020B0604020202020204" pitchFamily="34" charset="0"/>
                        </a:rPr>
                        <a:t>Attività: Guardare e riflettere 4.1. - 4.2. (cont.) </a:t>
                      </a:r>
                      <a:endParaRPr lang="i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rtl="0">
                        <a:lnSpc>
                          <a:spcPct val="115000"/>
                        </a:lnSpc>
                        <a:spcAft>
                          <a:spcPts val="0"/>
                        </a:spcAft>
                        <a:buFont typeface="Arial" panose="020B0604020202020204" pitchFamily="34" charset="0"/>
                        <a:buChar char="•"/>
                      </a:pPr>
                      <a:r>
                        <a:rPr lang="it" sz="1000" b="0" i="1" u="none" baseline="0">
                          <a:effectLst/>
                          <a:latin typeface="Arial" panose="020B0604020202020204" pitchFamily="34" charset="0"/>
                          <a:ea typeface="Calibri" panose="020F0502020204030204" pitchFamily="34" charset="0"/>
                          <a:cs typeface="Arial" panose="020B0604020202020204" pitchFamily="34" charset="0"/>
                        </a:rPr>
                        <a:t>Attività: Pensare e riflettere 4.1. - 4.2. </a:t>
                      </a:r>
                      <a:endParaRPr lang="i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just" rtl="0">
                        <a:lnSpc>
                          <a:spcPct val="115000"/>
                        </a:lnSpc>
                        <a:spcAft>
                          <a:spcPts val="0"/>
                        </a:spcAft>
                        <a:buFont typeface="Arial" panose="020B0604020202020204" pitchFamily="34" charset="0"/>
                        <a:buChar char="•"/>
                      </a:pPr>
                      <a:r>
                        <a:rPr lang="it" sz="1000" b="0" i="1" u="none" baseline="0">
                          <a:effectLst/>
                          <a:latin typeface="Arial" panose="020B0604020202020204" pitchFamily="34" charset="0"/>
                          <a:ea typeface="Calibri" panose="020F0502020204030204" pitchFamily="34" charset="0"/>
                          <a:cs typeface="Arial" panose="020B0604020202020204" pitchFamily="34" charset="0"/>
                        </a:rPr>
                        <a:t>Attività:  Discussione finale 4.1. - 4.2. </a:t>
                      </a:r>
                      <a:endParaRPr lang="it" sz="800" dirty="0">
                        <a:effectLst/>
                        <a:latin typeface="Arial" panose="020B0604020202020204" pitchFamily="34" charset="0"/>
                        <a:ea typeface="Calibri" panose="020F0502020204030204" pitchFamily="34" charset="0"/>
                        <a:cs typeface="Arial" panose="020B0604020202020204" pitchFamily="34" charset="0"/>
                      </a:endParaRPr>
                    </a:p>
                    <a:p>
                      <a:pPr algn="ctr" rtl="0">
                        <a:lnSpc>
                          <a:spcPct val="115000"/>
                        </a:lnSpc>
                        <a:spcAft>
                          <a:spcPts val="0"/>
                        </a:spcAft>
                      </a:pPr>
                      <a:r>
                        <a:rPr lang="it" sz="1000" b="0" i="0" u="none" baseline="0">
                          <a:effectLst/>
                          <a:latin typeface="Arial" panose="020B0604020202020204" pitchFamily="34" charset="0"/>
                          <a:ea typeface="Calibri" panose="020F0502020204030204" pitchFamily="34" charset="0"/>
                          <a:cs typeface="Arial" panose="020B0604020202020204" pitchFamily="34" charset="0"/>
                        </a:rPr>
                        <a:t> </a:t>
                      </a:r>
                      <a:endParaRPr lang="it" sz="800" dirty="0">
                        <a:effectLst/>
                        <a:latin typeface="Arial" panose="020B0604020202020204" pitchFamily="34" charset="0"/>
                        <a:ea typeface="Calibri" panose="020F0502020204030204" pitchFamily="34" charset="0"/>
                        <a:cs typeface="Arial" panose="020B0604020202020204" pitchFamily="34" charset="0"/>
                      </a:endParaRPr>
                    </a:p>
                  </a:txBody>
                  <a:tcPr marL="46981" marR="46981" marT="0" marB="0">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DBE5F1"/>
                    </a:solidFill>
                  </a:tcPr>
                </a:tc>
                <a:tc>
                  <a:txBody>
                    <a:bodyPr/>
                    <a:lstStyle/>
                    <a:p>
                      <a:pPr algn="ctr" rtl="0">
                        <a:lnSpc>
                          <a:spcPct val="115000"/>
                        </a:lnSpc>
                        <a:spcAft>
                          <a:spcPts val="0"/>
                        </a:spcAft>
                      </a:pPr>
                      <a:r>
                        <a:rPr lang="it" sz="1000" b="1" i="0" u="none" baseline="0" dirty="0">
                          <a:effectLst/>
                          <a:latin typeface="Arial" panose="020B0604020202020204" pitchFamily="34" charset="0"/>
                          <a:ea typeface="Calibri" panose="020F0502020204030204" pitchFamily="34" charset="0"/>
                          <a:cs typeface="Arial" panose="020B0604020202020204" pitchFamily="34" charset="0"/>
                        </a:rPr>
                        <a:t>Fine 11:30 – 12:00</a:t>
                      </a:r>
                      <a:endParaRPr lang="it" sz="800" dirty="0">
                        <a:effectLst/>
                        <a:latin typeface="Arial" panose="020B0604020202020204" pitchFamily="34" charset="0"/>
                        <a:ea typeface="Calibri" panose="020F0502020204030204" pitchFamily="34" charset="0"/>
                        <a:cs typeface="Arial" panose="020B0604020202020204" pitchFamily="34" charset="0"/>
                      </a:endParaRPr>
                    </a:p>
                    <a:p>
                      <a:pPr marL="171450" indent="-171450" algn="l" rtl="0">
                        <a:lnSpc>
                          <a:spcPct val="115000"/>
                        </a:lnSpc>
                        <a:spcAft>
                          <a:spcPts val="0"/>
                        </a:spcAft>
                        <a:buFont typeface="Arial" panose="020B0604020202020204" pitchFamily="34" charset="0"/>
                        <a:buChar char="•"/>
                      </a:pPr>
                      <a:r>
                        <a:rPr lang="it" sz="1000" b="0" i="0" u="none" baseline="0" dirty="0">
                          <a:effectLst/>
                          <a:latin typeface="Arial" panose="020B0604020202020204" pitchFamily="34" charset="0"/>
                          <a:ea typeface="Calibri" panose="020F0502020204030204" pitchFamily="34" charset="0"/>
                          <a:cs typeface="Arial" panose="020B0604020202020204" pitchFamily="34" charset="0"/>
                        </a:rPr>
                        <a:t>Capacità di relazioni personali (amicizie, coetanei, famiglia) e capacità di comunicazione in contesti pubblici e professionali con ASD</a:t>
                      </a:r>
                      <a:endParaRPr lang="it" sz="800" b="0" dirty="0">
                        <a:effectLst/>
                        <a:latin typeface="Arial" panose="020B0604020202020204" pitchFamily="34" charset="0"/>
                        <a:ea typeface="Calibri" panose="020F0502020204030204" pitchFamily="34" charset="0"/>
                        <a:cs typeface="Arial" panose="020B0604020202020204" pitchFamily="34" charset="0"/>
                      </a:endParaRPr>
                    </a:p>
                    <a:p>
                      <a:pPr marL="171450" indent="-171450" algn="l" rtl="0">
                        <a:lnSpc>
                          <a:spcPct val="115000"/>
                        </a:lnSpc>
                        <a:spcAft>
                          <a:spcPts val="0"/>
                        </a:spcAft>
                        <a:buFont typeface="Arial" panose="020B0604020202020204" pitchFamily="34" charset="0"/>
                        <a:buChar char="•"/>
                      </a:pPr>
                      <a:r>
                        <a:rPr lang="it" sz="1000" b="1" i="0" u="none" baseline="0" dirty="0">
                          <a:effectLst/>
                          <a:latin typeface="Arial" panose="020B0604020202020204" pitchFamily="34" charset="0"/>
                          <a:ea typeface="Calibri" panose="020F0502020204030204" pitchFamily="34" charset="0"/>
                          <a:cs typeface="Arial" panose="020B0604020202020204" pitchFamily="34" charset="0"/>
                        </a:rPr>
                        <a:t>Conclusione</a:t>
                      </a:r>
                      <a:endParaRPr lang="it" sz="800" b="1" dirty="0">
                        <a:effectLst/>
                        <a:latin typeface="Arial" panose="020B0604020202020204" pitchFamily="34" charset="0"/>
                        <a:ea typeface="Calibri" panose="020F0502020204030204" pitchFamily="34" charset="0"/>
                        <a:cs typeface="Arial" panose="020B0604020202020204" pitchFamily="34" charset="0"/>
                      </a:endParaRPr>
                    </a:p>
                    <a:p>
                      <a:pPr marL="171450" indent="-171450" algn="l" rtl="0">
                        <a:lnSpc>
                          <a:spcPct val="115000"/>
                        </a:lnSpc>
                        <a:spcAft>
                          <a:spcPts val="0"/>
                        </a:spcAft>
                        <a:buFont typeface="Arial" panose="020B0604020202020204" pitchFamily="34" charset="0"/>
                        <a:buChar char="•"/>
                      </a:pPr>
                      <a:r>
                        <a:rPr lang="it" sz="1000" b="0" i="0" u="none" baseline="0" dirty="0">
                          <a:effectLst/>
                          <a:latin typeface="Arial" panose="020B0604020202020204" pitchFamily="34" charset="0"/>
                          <a:ea typeface="Calibri" panose="020F0502020204030204" pitchFamily="34" charset="0"/>
                          <a:cs typeface="Arial" panose="020B0604020202020204" pitchFamily="34" charset="0"/>
                        </a:rPr>
                        <a:t>Attività e materiali:</a:t>
                      </a:r>
                      <a:endParaRPr lang="it" sz="800" i="0" dirty="0">
                        <a:effectLst/>
                        <a:latin typeface="Arial" panose="020B0604020202020204" pitchFamily="34" charset="0"/>
                        <a:ea typeface="Calibri" panose="020F0502020204030204" pitchFamily="34" charset="0"/>
                        <a:cs typeface="Arial" panose="020B0604020202020204" pitchFamily="34" charset="0"/>
                      </a:endParaRPr>
                    </a:p>
                    <a:p>
                      <a:pPr marL="628650" lvl="1" indent="-171450" algn="l" rtl="0">
                        <a:lnSpc>
                          <a:spcPct val="115000"/>
                        </a:lnSpc>
                        <a:spcAft>
                          <a:spcPts val="0"/>
                        </a:spcAft>
                        <a:buFont typeface="Arial" panose="020B0604020202020204" pitchFamily="34" charset="0"/>
                        <a:buChar char="•"/>
                      </a:pPr>
                      <a:r>
                        <a:rPr lang="it" sz="1000" b="0" i="1" u="none" baseline="0" dirty="0">
                          <a:effectLst/>
                          <a:latin typeface="Arial" panose="020B0604020202020204" pitchFamily="34" charset="0"/>
                          <a:ea typeface="Calibri" panose="020F0502020204030204" pitchFamily="34" charset="0"/>
                          <a:cs typeface="Arial" panose="020B0604020202020204" pitchFamily="34" charset="0"/>
                        </a:rPr>
                        <a:t>Attività: Guardare e riflettere 4.3. - 4.4.  </a:t>
                      </a:r>
                      <a:endParaRPr lang="it" sz="800" i="0" dirty="0">
                        <a:effectLst/>
                        <a:latin typeface="Arial" panose="020B0604020202020204" pitchFamily="34" charset="0"/>
                        <a:ea typeface="Calibri" panose="020F0502020204030204" pitchFamily="34" charset="0"/>
                        <a:cs typeface="Arial" panose="020B0604020202020204" pitchFamily="34" charset="0"/>
                      </a:endParaRPr>
                    </a:p>
                    <a:p>
                      <a:pPr marL="628650" lvl="1" indent="-171450" algn="l" rtl="0">
                        <a:lnSpc>
                          <a:spcPct val="115000"/>
                        </a:lnSpc>
                        <a:spcAft>
                          <a:spcPts val="0"/>
                        </a:spcAft>
                        <a:buFont typeface="Arial" panose="020B0604020202020204" pitchFamily="34" charset="0"/>
                        <a:buChar char="•"/>
                      </a:pPr>
                      <a:r>
                        <a:rPr lang="it" sz="1000" b="0" i="1" u="none" baseline="0" dirty="0">
                          <a:effectLst/>
                          <a:latin typeface="Arial" panose="020B0604020202020204" pitchFamily="34" charset="0"/>
                          <a:ea typeface="Calibri" panose="020F0502020204030204" pitchFamily="34" charset="0"/>
                          <a:cs typeface="Arial" panose="020B0604020202020204" pitchFamily="34" charset="0"/>
                        </a:rPr>
                        <a:t>Attività: Leggere e riflettere 4.3. - 4.4. </a:t>
                      </a:r>
                      <a:endParaRPr lang="it" sz="800" i="0" dirty="0">
                        <a:effectLst/>
                        <a:latin typeface="Arial" panose="020B0604020202020204" pitchFamily="34" charset="0"/>
                        <a:ea typeface="Calibri" panose="020F0502020204030204" pitchFamily="34" charset="0"/>
                        <a:cs typeface="Arial" panose="020B0604020202020204" pitchFamily="34" charset="0"/>
                      </a:endParaRPr>
                    </a:p>
                    <a:p>
                      <a:pPr marL="628650" lvl="1" indent="-171450" algn="l" rtl="0">
                        <a:lnSpc>
                          <a:spcPct val="115000"/>
                        </a:lnSpc>
                        <a:spcAft>
                          <a:spcPts val="0"/>
                        </a:spcAft>
                        <a:buFont typeface="Arial" panose="020B0604020202020204" pitchFamily="34" charset="0"/>
                        <a:buChar char="•"/>
                      </a:pPr>
                      <a:r>
                        <a:rPr lang="it" sz="1000" b="0" i="1" u="none" baseline="0" dirty="0">
                          <a:effectLst/>
                          <a:latin typeface="Arial" panose="020B0604020202020204" pitchFamily="34" charset="0"/>
                          <a:ea typeface="Calibri" panose="020F0502020204030204" pitchFamily="34" charset="0"/>
                          <a:cs typeface="Arial" panose="020B0604020202020204" pitchFamily="34" charset="0"/>
                        </a:rPr>
                        <a:t>Attività: Discutere e riflettere 4.3. - 4.4. </a:t>
                      </a:r>
                      <a:endParaRPr lang="it" sz="800" i="1"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l" rtl="0">
                        <a:lnSpc>
                          <a:spcPct val="115000"/>
                        </a:lnSpc>
                        <a:spcAft>
                          <a:spcPts val="0"/>
                        </a:spcAft>
                        <a:buFont typeface="Arial" panose="020B0604020202020204" pitchFamily="34" charset="0"/>
                        <a:buChar char="•"/>
                      </a:pPr>
                      <a:r>
                        <a:rPr lang="it" sz="1000" b="0" i="0" u="none" baseline="0" dirty="0">
                          <a:effectLst/>
                          <a:latin typeface="Arial" panose="020B0604020202020204" pitchFamily="34" charset="0"/>
                          <a:ea typeface="Calibri" panose="020F0502020204030204" pitchFamily="34" charset="0"/>
                          <a:cs typeface="Arial" panose="020B0604020202020204" pitchFamily="34" charset="0"/>
                        </a:rPr>
                        <a:t>Riferimenti e risorse</a:t>
                      </a:r>
                      <a:endParaRPr lang="it" sz="800" dirty="0">
                        <a:effectLst/>
                        <a:latin typeface="Arial" panose="020B0604020202020204" pitchFamily="34" charset="0"/>
                        <a:ea typeface="Calibri" panose="020F0502020204030204" pitchFamily="34" charset="0"/>
                        <a:cs typeface="Arial" panose="020B0604020202020204" pitchFamily="34" charset="0"/>
                      </a:endParaRPr>
                    </a:p>
                    <a:p>
                      <a:pPr marL="171450" lvl="0" indent="-171450" algn="l" rtl="0">
                        <a:lnSpc>
                          <a:spcPct val="115000"/>
                        </a:lnSpc>
                        <a:spcAft>
                          <a:spcPts val="0"/>
                        </a:spcAft>
                        <a:buFont typeface="Arial" panose="020B0604020202020204" pitchFamily="34" charset="0"/>
                        <a:buChar char="•"/>
                      </a:pPr>
                      <a:r>
                        <a:rPr lang="it" sz="1000" b="0" i="0" u="none" baseline="0" dirty="0">
                          <a:effectLst/>
                          <a:latin typeface="Arial" panose="020B0604020202020204" pitchFamily="34" charset="0"/>
                          <a:ea typeface="Calibri" panose="020F0502020204030204" pitchFamily="34" charset="0"/>
                          <a:cs typeface="Arial" panose="020B0604020202020204" pitchFamily="34" charset="0"/>
                        </a:rPr>
                        <a:t>Arrivederci</a:t>
                      </a:r>
                      <a:endParaRPr lang="it" sz="800" dirty="0">
                        <a:effectLst/>
                        <a:latin typeface="Arial" panose="020B0604020202020204" pitchFamily="34" charset="0"/>
                        <a:ea typeface="Calibri" panose="020F0502020204030204" pitchFamily="34" charset="0"/>
                        <a:cs typeface="Arial" panose="020B0604020202020204" pitchFamily="34" charset="0"/>
                      </a:endParaRPr>
                    </a:p>
                    <a:p>
                      <a:pPr marL="109855" algn="l" rtl="0">
                        <a:lnSpc>
                          <a:spcPct val="115000"/>
                        </a:lnSpc>
                        <a:spcAft>
                          <a:spcPts val="0"/>
                        </a:spcAft>
                      </a:pPr>
                      <a:r>
                        <a:rPr lang="it" sz="1000" b="0" i="0" u="none" baseline="0" dirty="0">
                          <a:effectLst/>
                          <a:latin typeface="Arial" panose="020B0604020202020204" pitchFamily="34" charset="0"/>
                          <a:ea typeface="Calibri" panose="020F0502020204030204" pitchFamily="34" charset="0"/>
                          <a:cs typeface="Arial" panose="020B0604020202020204" pitchFamily="34" charset="0"/>
                        </a:rPr>
                        <a:t> </a:t>
                      </a:r>
                      <a:endParaRPr lang="it" sz="800" dirty="0">
                        <a:effectLst/>
                        <a:latin typeface="Arial" panose="020B0604020202020204" pitchFamily="34" charset="0"/>
                        <a:ea typeface="Calibri" panose="020F0502020204030204" pitchFamily="34" charset="0"/>
                        <a:cs typeface="Arial" panose="020B0604020202020204" pitchFamily="34" charset="0"/>
                      </a:endParaRPr>
                    </a:p>
                  </a:txBody>
                  <a:tcPr marL="46981" marR="46981" marT="0" marB="0">
                    <a:lnL w="12700" cap="flat" cmpd="sng" algn="ctr">
                      <a:solidFill>
                        <a:srgbClr val="31849B"/>
                      </a:solidFill>
                      <a:prstDash val="solid"/>
                      <a:round/>
                      <a:headEnd type="none" w="med" len="med"/>
                      <a:tailEnd type="none" w="med" len="med"/>
                    </a:lnL>
                    <a:lnR w="12700" cap="flat" cmpd="sng" algn="ctr">
                      <a:solidFill>
                        <a:srgbClr val="31849B"/>
                      </a:solidFill>
                      <a:prstDash val="solid"/>
                      <a:round/>
                      <a:headEnd type="none" w="med" len="med"/>
                      <a:tailEnd type="none" w="med" len="med"/>
                    </a:lnR>
                    <a:lnT w="12700" cap="flat" cmpd="sng" algn="ctr">
                      <a:solidFill>
                        <a:srgbClr val="31849B"/>
                      </a:solidFill>
                      <a:prstDash val="solid"/>
                      <a:round/>
                      <a:headEnd type="none" w="med" len="med"/>
                      <a:tailEnd type="none" w="med" len="med"/>
                    </a:lnT>
                    <a:lnB w="12700" cap="flat" cmpd="sng" algn="ctr">
                      <a:solidFill>
                        <a:srgbClr val="31849B"/>
                      </a:solidFill>
                      <a:prstDash val="solid"/>
                      <a:round/>
                      <a:headEnd type="none" w="med" len="med"/>
                      <a:tailEnd type="none" w="med" len="med"/>
                    </a:lnB>
                    <a:solidFill>
                      <a:srgbClr val="F2DBDB"/>
                    </a:solidFill>
                  </a:tcPr>
                </a:tc>
                <a:extLst>
                  <a:ext uri="{0D108BD9-81ED-4DB2-BD59-A6C34878D82A}">
                    <a16:rowId xmlns:a16="http://schemas.microsoft.com/office/drawing/2014/main" val="4269149008"/>
                  </a:ext>
                </a:extLst>
              </a:tr>
            </a:tbl>
          </a:graphicData>
        </a:graphic>
      </p:graphicFrame>
    </p:spTree>
    <p:extLst>
      <p:ext uri="{BB962C8B-B14F-4D97-AF65-F5344CB8AC3E}">
        <p14:creationId xmlns:p14="http://schemas.microsoft.com/office/powerpoint/2010/main" val="1911457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8</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5384801" cy="1009651"/>
          </a:xfrm>
          <a:prstGeom prst="rect">
            <a:avLst/>
          </a:prstGeom>
          <a:solidFill>
            <a:srgbClr val="FFF2CC"/>
          </a:solidFill>
          <a:ln>
            <a:noFill/>
          </a:ln>
        </p:spPr>
        <p:txBody>
          <a:bodyPr spcFirstLastPara="1" wrap="square" lIns="121900" tIns="60933" rIns="121900" bIns="60933" anchor="ctr" anchorCtr="0">
            <a:noAutofit/>
          </a:bodyPr>
          <a:lstStyle/>
          <a:p>
            <a:pPr algn="ctr" rtl="0">
              <a:buClr>
                <a:srgbClr val="C00000"/>
              </a:buClr>
            </a:pPr>
            <a:r>
              <a:rPr lang="it" sz="4800" b="1" i="0" u="none" baseline="0" dirty="0">
                <a:latin typeface="Arial Narrow" panose="020B0606020202030204" pitchFamily="34" charset="0"/>
              </a:rPr>
              <a:t>Attività di benvenuto</a:t>
            </a:r>
            <a:r>
              <a:rPr lang="it" sz="4800" b="1" i="0" u="none" baseline="0" dirty="0">
                <a:solidFill>
                  <a:prstClr val="black"/>
                </a:solidFill>
                <a:latin typeface="Arial Narrow" panose="020B0606020202030204" pitchFamily="34" charset="0"/>
              </a:rPr>
              <a:t>     </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ctr" rtl="0"/>
            <a:r>
              <a:rPr lang="it" sz="2800" b="1" i="0" u="none" baseline="0">
                <a:latin typeface="Arial Narrow" panose="020B0606020202030204" pitchFamily="34" charset="0"/>
              </a:rPr>
              <a:t>“nomi”</a:t>
            </a:r>
            <a:endParaRPr lang="it" sz="2800" dirty="0">
              <a:latin typeface="Arial Narrow" panose="020B0606020202030204" pitchFamily="34" charset="0"/>
            </a:endParaRPr>
          </a:p>
        </p:txBody>
      </p:sp>
    </p:spTree>
    <p:extLst>
      <p:ext uri="{BB962C8B-B14F-4D97-AF65-F5344CB8AC3E}">
        <p14:creationId xmlns:p14="http://schemas.microsoft.com/office/powerpoint/2010/main" val="2034966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56F592-A255-3649-AAA0-340AF83F2F42}"/>
              </a:ext>
            </a:extLst>
          </p:cNvPr>
          <p:cNvSpPr>
            <a:spLocks noGrp="1"/>
          </p:cNvSpPr>
          <p:nvPr>
            <p:ph idx="1"/>
          </p:nvPr>
        </p:nvSpPr>
        <p:spPr/>
        <p:txBody>
          <a:bodyPr/>
          <a:lstStyle/>
          <a:p>
            <a:endParaRPr lang="it"/>
          </a:p>
        </p:txBody>
      </p:sp>
      <p:sp>
        <p:nvSpPr>
          <p:cNvPr id="4" name="Date Placeholder 3">
            <a:extLst>
              <a:ext uri="{FF2B5EF4-FFF2-40B4-BE49-F238E27FC236}">
                <a16:creationId xmlns:a16="http://schemas.microsoft.com/office/drawing/2014/main" id="{2D6AFFFE-E3C6-F644-AE8D-1AB9EC925E35}"/>
              </a:ext>
            </a:extLst>
          </p:cNvPr>
          <p:cNvSpPr>
            <a:spLocks noGrp="1"/>
          </p:cNvSpPr>
          <p:nvPr>
            <p:ph type="dt" sz="half" idx="10"/>
          </p:nvPr>
        </p:nvSpPr>
        <p:spPr/>
        <p:txBody>
          <a:bodyPr/>
          <a:lstStyle/>
          <a:p>
            <a:pPr algn="l" rtl="0"/>
            <a:r>
              <a:rPr lang="it" b="0" i="0" u="none" baseline="0"/>
              <a:t>3 giugno 2021</a:t>
            </a:r>
            <a:endParaRPr lang="it" dirty="0"/>
          </a:p>
        </p:txBody>
      </p:sp>
      <p:sp>
        <p:nvSpPr>
          <p:cNvPr id="5" name="Footer Placeholder 4">
            <a:extLst>
              <a:ext uri="{FF2B5EF4-FFF2-40B4-BE49-F238E27FC236}">
                <a16:creationId xmlns:a16="http://schemas.microsoft.com/office/drawing/2014/main" id="{994612C7-4A4B-9C44-8F2E-21721F9238BA}"/>
              </a:ext>
            </a:extLst>
          </p:cNvPr>
          <p:cNvSpPr>
            <a:spLocks noGrp="1"/>
          </p:cNvSpPr>
          <p:nvPr>
            <p:ph type="ftr" sz="quarter" idx="11"/>
          </p:nvPr>
        </p:nvSpPr>
        <p:spPr/>
        <p:txBody>
          <a:bodyPr/>
          <a:lstStyle/>
          <a:p>
            <a:pPr rtl="0"/>
            <a:r>
              <a:rPr lang="it" b="0" i="0" u="none" baseline="0">
                <a:solidFill>
                  <a:prstClr val="black"/>
                </a:solidFill>
                <a:ea typeface="Times New Roman" panose="02020603050405020304" pitchFamily="18" charset="0"/>
              </a:rPr>
              <a:t>Il supporto della Commissione Europea per la realizzazione della presente pubblicazione non rappresenta un'approvazione dei contenuti della stessa. I contenuti qui riportati riflettono esclusivamente il punto di vista degli autori e la Commissione declina ogni responsabilità sull’uso che potrà essere fatto delle informazioni ivi contenute. </a:t>
            </a:r>
            <a:endParaRPr lang="it" dirty="0"/>
          </a:p>
        </p:txBody>
      </p:sp>
      <p:sp>
        <p:nvSpPr>
          <p:cNvPr id="6" name="Slide Number Placeholder 5">
            <a:extLst>
              <a:ext uri="{FF2B5EF4-FFF2-40B4-BE49-F238E27FC236}">
                <a16:creationId xmlns:a16="http://schemas.microsoft.com/office/drawing/2014/main" id="{C383482E-1D2F-1248-9E5B-88F5DC3B2673}"/>
              </a:ext>
            </a:extLst>
          </p:cNvPr>
          <p:cNvSpPr>
            <a:spLocks noGrp="1"/>
          </p:cNvSpPr>
          <p:nvPr>
            <p:ph type="sldNum" sz="quarter" idx="12"/>
          </p:nvPr>
        </p:nvSpPr>
        <p:spPr/>
        <p:txBody>
          <a:bodyPr/>
          <a:lstStyle/>
          <a:p>
            <a:pPr algn="r" rtl="0"/>
            <a:fld id="{CD37B2E7-1D31-7C4D-928B-66328FE9604A}" type="slidenum">
              <a:rPr/>
              <a:pPr/>
              <a:t>9</a:t>
            </a:fld>
            <a:endParaRPr lang="it" dirty="0"/>
          </a:p>
        </p:txBody>
      </p:sp>
      <p:sp>
        <p:nvSpPr>
          <p:cNvPr id="7" name="Google Shape;164;p28">
            <a:extLst>
              <a:ext uri="{FF2B5EF4-FFF2-40B4-BE49-F238E27FC236}">
                <a16:creationId xmlns:a16="http://schemas.microsoft.com/office/drawing/2014/main" id="{CDB88214-0CC1-264B-A2A6-4D53AE51E3CC}"/>
              </a:ext>
            </a:extLst>
          </p:cNvPr>
          <p:cNvSpPr/>
          <p:nvPr/>
        </p:nvSpPr>
        <p:spPr>
          <a:xfrm>
            <a:off x="838199" y="681036"/>
            <a:ext cx="6997701" cy="1009651"/>
          </a:xfrm>
          <a:prstGeom prst="rect">
            <a:avLst/>
          </a:prstGeom>
          <a:solidFill>
            <a:srgbClr val="FFF2CC"/>
          </a:solidFill>
          <a:ln>
            <a:noFill/>
          </a:ln>
        </p:spPr>
        <p:txBody>
          <a:bodyPr spcFirstLastPara="1" wrap="square" lIns="121900" tIns="60933" rIns="121900" bIns="60933" anchor="ctr" anchorCtr="0">
            <a:noAutofit/>
          </a:bodyPr>
          <a:lstStyle/>
          <a:p>
            <a:pPr algn="l" rtl="0">
              <a:buClr>
                <a:srgbClr val="C00000"/>
              </a:buClr>
            </a:pPr>
            <a:r>
              <a:rPr lang="it" sz="4000" b="1" i="1" u="none" baseline="0">
                <a:latin typeface="Arial Narrow" panose="020B0606020202030204" pitchFamily="34" charset="0"/>
              </a:rPr>
              <a:t>Attività: Leggere e riflettere 4.1.1.</a:t>
            </a:r>
          </a:p>
        </p:txBody>
      </p:sp>
      <p:sp>
        <p:nvSpPr>
          <p:cNvPr id="8" name="Google Shape;159;p28">
            <a:extLst>
              <a:ext uri="{FF2B5EF4-FFF2-40B4-BE49-F238E27FC236}">
                <a16:creationId xmlns:a16="http://schemas.microsoft.com/office/drawing/2014/main" id="{20FCD049-3731-324D-B2E7-AF5E905F3735}"/>
              </a:ext>
            </a:extLst>
          </p:cNvPr>
          <p:cNvSpPr/>
          <p:nvPr/>
        </p:nvSpPr>
        <p:spPr>
          <a:xfrm>
            <a:off x="838200" y="1822138"/>
            <a:ext cx="10515600" cy="4351338"/>
          </a:xfrm>
          <a:prstGeom prst="rect">
            <a:avLst/>
          </a:prstGeom>
          <a:solidFill>
            <a:srgbClr val="FFF2CC"/>
          </a:solidFill>
          <a:ln>
            <a:noFill/>
          </a:ln>
        </p:spPr>
        <p:txBody>
          <a:bodyPr spcFirstLastPara="1" wrap="square" lIns="121900" tIns="60933" rIns="121900" bIns="60933" anchor="ctr" anchorCtr="0">
            <a:noAutofit/>
          </a:bodyPr>
          <a:lstStyle/>
          <a:p>
            <a:pPr algn="l" rtl="0"/>
            <a:r>
              <a:rPr lang="it" sz="2800" b="1" i="0" u="sng" baseline="0">
                <a:solidFill>
                  <a:srgbClr val="0070C0"/>
                </a:solidFill>
                <a:latin typeface="Arial Narrow" panose="020B0606020202030204" pitchFamily="34" charset="0"/>
              </a:rPr>
              <a:t>Veloce panoramica: Ricordare il concetto di disturbo dello spettro autistico (ASD)</a:t>
            </a:r>
          </a:p>
          <a:p>
            <a:endParaRPr lang="it" sz="2800" dirty="0">
              <a:solidFill>
                <a:srgbClr val="0070C0"/>
              </a:solidFill>
              <a:latin typeface="Arial Narrow" panose="020B0606020202030204" pitchFamily="34" charset="0"/>
            </a:endParaRPr>
          </a:p>
          <a:p>
            <a:pPr algn="l" rtl="0"/>
            <a:r>
              <a:rPr lang="it" sz="2800" b="0" i="0" u="none" baseline="0">
                <a:latin typeface="Arial Narrow" panose="020B0606020202030204" pitchFamily="34" charset="0"/>
              </a:rPr>
              <a:t>Il disturbo dello spettro autistico (ASD) è un disturbo del neurosviluppo caratterizzato da deficit nella </a:t>
            </a:r>
            <a:r>
              <a:rPr lang="it" sz="2800" b="1" i="0" u="none" baseline="0">
                <a:latin typeface="Arial Narrow" panose="020B0606020202030204" pitchFamily="34" charset="0"/>
              </a:rPr>
              <a:t>comunicazione sociale</a:t>
            </a:r>
            <a:r>
              <a:rPr lang="it" sz="2800" b="0" i="0" u="none" baseline="0">
                <a:latin typeface="Arial Narrow" panose="020B0606020202030204" pitchFamily="34" charset="0"/>
              </a:rPr>
              <a:t> e nell'</a:t>
            </a:r>
            <a:r>
              <a:rPr lang="it" sz="2800" b="1" i="0" u="none" baseline="0">
                <a:latin typeface="Arial Narrow" panose="020B0606020202030204" pitchFamily="34" charset="0"/>
              </a:rPr>
              <a:t>interazione sociale</a:t>
            </a:r>
            <a:r>
              <a:rPr lang="it" sz="2800" b="0" i="0" u="none" baseline="0">
                <a:latin typeface="Arial Narrow" panose="020B0606020202030204" pitchFamily="34" charset="0"/>
              </a:rPr>
              <a:t> e dalla presenza di comportamenti limitati e ripetitivi. </a:t>
            </a:r>
          </a:p>
          <a:p>
            <a:endParaRPr lang="it" sz="2000" dirty="0">
              <a:latin typeface="Arial Narrow" panose="020B0606020202030204" pitchFamily="34" charset="0"/>
            </a:endParaRPr>
          </a:p>
          <a:p>
            <a:pPr algn="l" rtl="0"/>
            <a:r>
              <a:rPr lang="it" sz="2000" b="0" i="0" u="none" baseline="0">
                <a:latin typeface="Arial Narrow" panose="020B0606020202030204" pitchFamily="34" charset="0"/>
              </a:rPr>
              <a:t>Date una letta al Foglio di lavoro 1.4.1. Concetto e criteri diagnostici, e riflettere sul concetto di ASD (5 min.)</a:t>
            </a:r>
          </a:p>
          <a:p>
            <a:endParaRPr lang="it" sz="2800" dirty="0"/>
          </a:p>
        </p:txBody>
      </p:sp>
    </p:spTree>
    <p:extLst>
      <p:ext uri="{BB962C8B-B14F-4D97-AF65-F5344CB8AC3E}">
        <p14:creationId xmlns:p14="http://schemas.microsoft.com/office/powerpoint/2010/main" val="12652084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4629</Words>
  <Application>Microsoft Office PowerPoint</Application>
  <PresentationFormat>Widescreen</PresentationFormat>
  <Paragraphs>352</Paragraphs>
  <Slides>34</Slides>
  <Notes>0</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34</vt:i4>
      </vt:variant>
    </vt:vector>
  </HeadingPairs>
  <TitlesOfParts>
    <vt:vector size="39" baseType="lpstr">
      <vt:lpstr>Arial</vt:lpstr>
      <vt:lpstr>Arial Narrow</vt:lpstr>
      <vt:lpstr>Calibri</vt:lpstr>
      <vt:lpstr>Calibri Light</vt:lpstr>
      <vt:lpstr>Office Theme</vt:lpstr>
      <vt:lpstr>Programma del corso di formazione  “Operatore esperto nei disturbi dello spettro autistico (ASD)"  https://www.autrain.eu/pt/curriculo/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Programma del corso di formazione  “Operatore esperto nei disturbi dello spettro autistico (ASD)"  https://www.autrain.eu/pt/curriculo/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Koller Jasmin</dc:creator>
  <cp:lastModifiedBy>RL</cp:lastModifiedBy>
  <cp:revision>8</cp:revision>
  <dcterms:created xsi:type="dcterms:W3CDTF">2021-06-03T08:33:53Z</dcterms:created>
  <dcterms:modified xsi:type="dcterms:W3CDTF">2021-08-30T09:19:44Z</dcterms:modified>
</cp:coreProperties>
</file>