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06" r:id="rId3"/>
    <p:sldId id="313"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50"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14" r:id="rId34"/>
    <p:sldId id="395" r:id="rId35"/>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7"/>
    <p:restoredTop sz="94719"/>
  </p:normalViewPr>
  <p:slideViewPr>
    <p:cSldViewPr snapToGrid="0" snapToObjects="1">
      <p:cViewPr varScale="1">
        <p:scale>
          <a:sx n="108" d="100"/>
          <a:sy n="108" d="100"/>
        </p:scale>
        <p:origin x="39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25.01.2022</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‹Nr.›</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‹Nr.›</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‹Nr.›</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‹Nr.›</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‹Nr.›</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‹Nr.›</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‹Nr.›</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‹Nr.›</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‹Nr.›</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‹Nr.›</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2Lkb7OSRd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o_NbDdBq0p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fLt54fpQ7h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IRTKfVdEb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LhLPIqixoQ" TargetMode="External"/><Relationship Id="rId2" Type="http://schemas.openxmlformats.org/officeDocument/2006/relationships/hyperlink" Target="https://www.youtube.com/watch?v=Yx3FWdynt-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44/lle16.2.62" TargetMode="External"/><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 Id="rId5" Type="http://schemas.openxmlformats.org/officeDocument/2006/relationships/hyperlink" Target="https://doi.org/10.1177/1362361311421775" TargetMode="External"/><Relationship Id="rId4" Type="http://schemas.openxmlformats.org/officeDocument/2006/relationships/hyperlink" Target="https://doi.org/10.1044/leader.FTR1.1601201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233/JVR-2010-0502" TargetMode="External"/><Relationship Id="rId2" Type="http://schemas.openxmlformats.org/officeDocument/2006/relationships/hyperlink" Target="https://doi.org/10.1177/1053451207310346" TargetMode="External"/><Relationship Id="rId1" Type="http://schemas.openxmlformats.org/officeDocument/2006/relationships/slideLayout" Target="../slideLayouts/slideLayout2.xml"/><Relationship Id="rId4" Type="http://schemas.openxmlformats.org/officeDocument/2006/relationships/hyperlink" Target="https://doi.org/10.1177/07067437120570050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ader.pubs.asha.org/doi/10.1044/leader.FTR4.18082013.np" TargetMode="External"/><Relationship Id="rId2" Type="http://schemas.openxmlformats.org/officeDocument/2006/relationships/hyperlink" Target="https://doi.org/10.1044/leader.FTR4.18082013.np"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www.autism.org.uk/" TargetMode="External"/><Relationship Id="rId2" Type="http://schemas.openxmlformats.org/officeDocument/2006/relationships/hyperlink" Target="https://www.asha.org/practice-portal/clinical-topics/autism/#collapse_7" TargetMode="External"/><Relationship Id="rId1" Type="http://schemas.openxmlformats.org/officeDocument/2006/relationships/slideLayout" Target="../slideLayouts/slideLayout2.xml"/><Relationship Id="rId5" Type="http://schemas.openxmlformats.org/officeDocument/2006/relationships/hyperlink" Target="https://www.semel.ucla.edu/peers" TargetMode="External"/><Relationship Id="rId4" Type="http://schemas.openxmlformats.org/officeDocument/2006/relationships/hyperlink" Target="https://www.semel.ucla.edu/peers/resources/role-play-videos?page=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1</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zur Ausbildung </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“Autismus-Beauftragte/r”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96467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10</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ea typeface="Arial Narrow"/>
                <a:cs typeface="Arial Narrow"/>
                <a:sym typeface="Arial Narrow"/>
              </a:rPr>
              <a:t>ERARBEITUNG</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2560320" y="2971938"/>
            <a:ext cx="6914606" cy="3185561"/>
          </a:xfrm>
          <a:prstGeom prst="rect">
            <a:avLst/>
          </a:prstGeom>
          <a:solidFill>
            <a:srgbClr val="DAE3F3"/>
          </a:solidFill>
          <a:ln>
            <a:noFill/>
          </a:ln>
        </p:spPr>
        <p:txBody>
          <a:bodyPr spcFirstLastPara="1" wrap="square" lIns="121900" tIns="60933" rIns="121900" bIns="60933" anchor="ctr" anchorCtr="0">
            <a:noAutofit/>
          </a:bodyPr>
          <a:lstStyle/>
          <a:p>
            <a:pPr algn="just">
              <a:lnSpc>
                <a:spcPct val="115000"/>
              </a:lnSpc>
              <a:spcAft>
                <a:spcPts val="0"/>
              </a:spcAft>
            </a:pPr>
            <a:r>
              <a:rPr lang="en-US" sz="1600" dirty="0">
                <a:effectLst/>
                <a:latin typeface="Arial Narrow" panose="020B0606020202030204" pitchFamily="34" charset="0"/>
                <a:ea typeface="Calibri" panose="020F0502020204030204" pitchFamily="34" charset="0"/>
                <a:cs typeface="Arial" panose="020B0604020202020204" pitchFamily="34" charset="0"/>
              </a:rPr>
              <a:t>- Verstehen des </a:t>
            </a:r>
            <a:r>
              <a:rPr lang="en-US" sz="1600" dirty="0" err="1">
                <a:effectLst/>
                <a:latin typeface="Arial Narrow" panose="020B0606020202030204" pitchFamily="34" charset="0"/>
                <a:ea typeface="Calibri" panose="020F0502020204030204" pitchFamily="34" charset="0"/>
                <a:cs typeface="Arial" panose="020B0604020202020204" pitchFamily="34" charset="0"/>
              </a:rPr>
              <a:t>Konzepts</a:t>
            </a:r>
            <a:r>
              <a:rPr lang="en-US" sz="1600" dirty="0">
                <a:effectLst/>
                <a:latin typeface="Arial Narrow" panose="020B0606020202030204" pitchFamily="34" charset="0"/>
                <a:ea typeface="Calibri" panose="020F0502020204030204" pitchFamily="34" charset="0"/>
                <a:cs typeface="Arial" panose="020B0604020202020204" pitchFamily="34" charset="0"/>
              </a:rPr>
              <a:t> der </a:t>
            </a:r>
            <a:r>
              <a:rPr lang="en-US" sz="1600" dirty="0" err="1">
                <a:effectLst/>
                <a:latin typeface="Arial Narrow" panose="020B0606020202030204" pitchFamily="34" charset="0"/>
                <a:ea typeface="Calibri" panose="020F0502020204030204" pitchFamily="34" charset="0"/>
                <a:cs typeface="Arial" panose="020B0604020202020204" pitchFamily="34" charset="0"/>
              </a:rPr>
              <a:t>Kommunikation</a:t>
            </a:r>
            <a:r>
              <a:rPr lang="en-US" sz="1600" dirty="0">
                <a:latin typeface="Arial Narrow" panose="020B0606020202030204" pitchFamily="34" charset="0"/>
                <a:ea typeface="Calibri" panose="020F0502020204030204" pitchFamily="34" charset="0"/>
                <a:cs typeface="Arial" panose="020B0604020202020204" pitchFamily="34" charset="0"/>
              </a:rPr>
              <a:t>:</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Grundlagen</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Wichtigkeit</a:t>
            </a:r>
            <a:r>
              <a:rPr lang="en-US" sz="1600" dirty="0">
                <a:effectLst/>
                <a:latin typeface="Arial Narrow" panose="020B0606020202030204" pitchFamily="34" charset="0"/>
                <a:ea typeface="Calibri" panose="020F0502020204030204" pitchFamily="34" charset="0"/>
                <a:cs typeface="Arial" panose="020B0604020202020204" pitchFamily="34" charset="0"/>
              </a:rPr>
              <a:t> und </a:t>
            </a:r>
            <a:r>
              <a:rPr lang="en-US" sz="1600" dirty="0" err="1">
                <a:effectLst/>
                <a:latin typeface="Arial Narrow" panose="020B0606020202030204" pitchFamily="34" charset="0"/>
                <a:ea typeface="Calibri" panose="020F0502020204030204" pitchFamily="34" charset="0"/>
                <a:cs typeface="Arial" panose="020B0604020202020204" pitchFamily="34" charset="0"/>
              </a:rPr>
              <a:t>Grundeigentümlichkeiten</a:t>
            </a:r>
            <a:r>
              <a:rPr lang="en-US" sz="1600" dirty="0">
                <a:effectLst/>
                <a:latin typeface="Arial Narrow" panose="020B0606020202030204" pitchFamily="34" charset="0"/>
                <a:ea typeface="Calibri" panose="020F0502020204030204" pitchFamily="34" charset="0"/>
                <a:cs typeface="Arial" panose="020B0604020202020204" pitchFamily="34" charset="0"/>
              </a:rPr>
              <a:t> der </a:t>
            </a:r>
            <a:r>
              <a:rPr lang="en-US" sz="1600" dirty="0" err="1">
                <a:effectLst/>
                <a:latin typeface="Arial Narrow" panose="020B0606020202030204" pitchFamily="34" charset="0"/>
                <a:ea typeface="Calibri" panose="020F0502020204030204" pitchFamily="34" charset="0"/>
                <a:cs typeface="Arial" panose="020B0604020202020204" pitchFamily="34" charset="0"/>
              </a:rPr>
              <a:t>Kommunikation</a:t>
            </a:r>
            <a:r>
              <a:rPr lang="en-US" sz="1600" dirty="0">
                <a:effectLst/>
                <a:latin typeface="Arial Narrow" panose="020B0606020202030204" pitchFamily="34" charset="0"/>
                <a:ea typeface="Calibri" panose="020F0502020204030204" pitchFamily="34" charset="0"/>
                <a:cs typeface="Arial" panose="020B0604020202020204" pitchFamily="34" charset="0"/>
              </a:rPr>
              <a:t> von Menschen </a:t>
            </a:r>
            <a:r>
              <a:rPr lang="en-US" sz="1600" dirty="0" err="1">
                <a:effectLst/>
                <a:latin typeface="Arial Narrow" panose="020B0606020202030204" pitchFamily="34" charset="0"/>
                <a:ea typeface="Calibri" panose="020F0502020204030204" pitchFamily="34" charset="0"/>
                <a:cs typeface="Arial" panose="020B0604020202020204" pitchFamily="34" charset="0"/>
              </a:rPr>
              <a:t>mit</a:t>
            </a:r>
            <a:r>
              <a:rPr lang="en-US" sz="1600" dirty="0">
                <a:effectLst/>
                <a:latin typeface="Arial Narrow" panose="020B0606020202030204" pitchFamily="34" charset="0"/>
                <a:ea typeface="Calibri" panose="020F0502020204030204" pitchFamily="34" charset="0"/>
                <a:cs typeface="Arial" panose="020B0604020202020204" pitchFamily="34" charset="0"/>
              </a:rPr>
              <a:t> ASS.</a:t>
            </a:r>
            <a:endParaRPr lang="pt-PT" sz="1600" dirty="0">
              <a:effectLst/>
              <a:latin typeface="Arial Narrow" panose="020B060602020203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1600" dirty="0">
                <a:effectLst/>
                <a:latin typeface="Arial Narrow" panose="020B0606020202030204" pitchFamily="34" charset="0"/>
                <a:ea typeface="Calibri" panose="020F0502020204030204" pitchFamily="34" charset="0"/>
                <a:cs typeface="Arial" panose="020B0604020202020204" pitchFamily="34" charset="0"/>
              </a:rPr>
              <a:t>- Verstehen des </a:t>
            </a:r>
            <a:r>
              <a:rPr lang="en-US" sz="1600" dirty="0" err="1">
                <a:effectLst/>
                <a:latin typeface="Arial Narrow" panose="020B0606020202030204" pitchFamily="34" charset="0"/>
                <a:ea typeface="Calibri" panose="020F0502020204030204" pitchFamily="34" charset="0"/>
                <a:cs typeface="Arial" panose="020B0604020202020204" pitchFamily="34" charset="0"/>
              </a:rPr>
              <a:t>Konzepts</a:t>
            </a:r>
            <a:r>
              <a:rPr lang="en-US" sz="1600" dirty="0">
                <a:effectLst/>
                <a:latin typeface="Arial Narrow" panose="020B0606020202030204" pitchFamily="34" charset="0"/>
                <a:ea typeface="Calibri" panose="020F0502020204030204" pitchFamily="34" charset="0"/>
                <a:cs typeface="Arial" panose="020B0604020202020204" pitchFamily="34" charset="0"/>
              </a:rPr>
              <a:t> der </a:t>
            </a:r>
            <a:r>
              <a:rPr lang="en-US" sz="1600" dirty="0" err="1">
                <a:effectLst/>
                <a:latin typeface="Arial Narrow" panose="020B0606020202030204" pitchFamily="34" charset="0"/>
                <a:ea typeface="Calibri" panose="020F0502020204030204" pitchFamily="34" charset="0"/>
                <a:cs typeface="Arial" panose="020B0604020202020204" pitchFamily="34" charset="0"/>
              </a:rPr>
              <a:t>Sozialen</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Kommunikation</a:t>
            </a:r>
            <a:r>
              <a:rPr lang="en-US" sz="1600" dirty="0">
                <a:effectLst/>
                <a:latin typeface="Arial Narrow" panose="020B0606020202030204" pitchFamily="34" charset="0"/>
                <a:ea typeface="Calibri" panose="020F0502020204030204" pitchFamily="34" charset="0"/>
                <a:cs typeface="Arial" panose="020B0604020202020204" pitchFamily="34" charset="0"/>
              </a:rPr>
              <a:t> – und </a:t>
            </a:r>
            <a:r>
              <a:rPr lang="en-US" sz="1600" dirty="0" err="1">
                <a:effectLst/>
                <a:latin typeface="Arial Narrow" panose="020B0606020202030204" pitchFamily="34" charset="0"/>
                <a:ea typeface="Calibri" panose="020F0502020204030204" pitchFamily="34" charset="0"/>
                <a:cs typeface="Arial" panose="020B0604020202020204" pitchFamily="34" charset="0"/>
              </a:rPr>
              <a:t>wie</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dessen</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Aspekte</a:t>
            </a:r>
            <a:r>
              <a:rPr lang="en-US" sz="1600" dirty="0">
                <a:effectLst/>
                <a:latin typeface="Arial Narrow" panose="020B0606020202030204" pitchFamily="34" charset="0"/>
                <a:ea typeface="Calibri" panose="020F0502020204030204" pitchFamily="34" charset="0"/>
                <a:cs typeface="Arial" panose="020B0604020202020204" pitchFamily="34" charset="0"/>
              </a:rPr>
              <a:t> von Menschen </a:t>
            </a:r>
            <a:r>
              <a:rPr lang="en-US" sz="1600" dirty="0" err="1">
                <a:effectLst/>
                <a:latin typeface="Arial Narrow" panose="020B0606020202030204" pitchFamily="34" charset="0"/>
                <a:ea typeface="Calibri" panose="020F0502020204030204" pitchFamily="34" charset="0"/>
                <a:cs typeface="Arial" panose="020B0604020202020204" pitchFamily="34" charset="0"/>
              </a:rPr>
              <a:t>mit</a:t>
            </a:r>
            <a:r>
              <a:rPr lang="en-US" sz="1600" dirty="0">
                <a:effectLst/>
                <a:latin typeface="Arial Narrow" panose="020B0606020202030204" pitchFamily="34" charset="0"/>
                <a:ea typeface="Calibri" panose="020F0502020204030204" pitchFamily="34" charset="0"/>
                <a:cs typeface="Arial" panose="020B0604020202020204" pitchFamily="34" charset="0"/>
              </a:rPr>
              <a:t> ASS </a:t>
            </a:r>
            <a:r>
              <a:rPr lang="en-US" sz="1600" dirty="0" err="1">
                <a:effectLst/>
                <a:latin typeface="Arial Narrow" panose="020B0606020202030204" pitchFamily="34" charset="0"/>
                <a:ea typeface="Calibri" panose="020F0502020204030204" pitchFamily="34" charset="0"/>
                <a:cs typeface="Arial" panose="020B0604020202020204" pitchFamily="34" charset="0"/>
              </a:rPr>
              <a:t>erlebt</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werden</a:t>
            </a:r>
            <a:r>
              <a:rPr lang="en-US" sz="1600" dirty="0">
                <a:effectLst/>
                <a:latin typeface="Arial Narrow" panose="020B0606020202030204" pitchFamily="34" charset="0"/>
                <a:ea typeface="Calibri" panose="020F0502020204030204" pitchFamily="34" charset="0"/>
                <a:cs typeface="Arial" panose="020B0604020202020204" pitchFamily="34" charset="0"/>
              </a:rPr>
              <a:t> (</a:t>
            </a:r>
            <a:r>
              <a:rPr lang="en-US" sz="1600" dirty="0" err="1">
                <a:effectLst/>
                <a:latin typeface="Arial Narrow" panose="020B0606020202030204" pitchFamily="34" charset="0"/>
                <a:ea typeface="Calibri" panose="020F0502020204030204" pitchFamily="34" charset="0"/>
                <a:cs typeface="Arial" panose="020B0604020202020204" pitchFamily="34" charset="0"/>
              </a:rPr>
              <a:t>können</a:t>
            </a:r>
            <a:r>
              <a:rPr lang="en-US" sz="1600" dirty="0">
                <a:effectLst/>
                <a:latin typeface="Arial Narrow" panose="020B0606020202030204" pitchFamily="34" charset="0"/>
                <a:ea typeface="Calibri" panose="020F0502020204030204" pitchFamily="34" charset="0"/>
                <a:cs typeface="Arial" panose="020B0604020202020204" pitchFamily="34" charset="0"/>
              </a:rPr>
              <a:t>) </a:t>
            </a:r>
            <a:endParaRPr lang="pt-PT" sz="1600" dirty="0">
              <a:effectLst/>
              <a:latin typeface="Arial Narrow" panose="020B0606020202030204" pitchFamily="34" charset="0"/>
              <a:ea typeface="Calibri" panose="020F0502020204030204" pitchFamily="34" charset="0"/>
              <a:cs typeface="Arial" panose="020B0604020202020204" pitchFamily="34" charset="0"/>
            </a:endParaRPr>
          </a:p>
          <a:p>
            <a:pPr lvl="0" algn="ctr"/>
            <a:r>
              <a:rPr lang="en-US" sz="1600" i="1" dirty="0" err="1">
                <a:latin typeface="Arial Narrow" panose="020B0606020202030204" pitchFamily="34" charset="0"/>
              </a:rPr>
              <a:t>Aktivität</a:t>
            </a:r>
            <a:r>
              <a:rPr lang="en-US" sz="1600" i="1" dirty="0">
                <a:latin typeface="Arial Narrow" panose="020B0606020202030204" pitchFamily="34" charset="0"/>
              </a:rPr>
              <a:t>: Watch &amp; Reflect 4.1.2.; </a:t>
            </a:r>
            <a:r>
              <a:rPr lang="en-US" sz="1600" i="1" dirty="0" err="1">
                <a:latin typeface="Arial Narrow" panose="020B0606020202030204" pitchFamily="34" charset="0"/>
              </a:rPr>
              <a:t>Aktivität</a:t>
            </a:r>
            <a:r>
              <a:rPr lang="en-US" sz="1600" i="1" dirty="0">
                <a:latin typeface="Arial Narrow" panose="020B0606020202030204" pitchFamily="34" charset="0"/>
              </a:rPr>
              <a:t>: Think &amp; Reflect 4.1.3.; </a:t>
            </a:r>
            <a:r>
              <a:rPr lang="en-US" sz="1600" i="1" dirty="0" err="1">
                <a:latin typeface="Arial Narrow" panose="020B0606020202030204" pitchFamily="34" charset="0"/>
              </a:rPr>
              <a:t>Aktivität</a:t>
            </a:r>
            <a:r>
              <a:rPr lang="en-US" sz="1600" i="1" dirty="0">
                <a:latin typeface="Arial Narrow" panose="020B0606020202030204" pitchFamily="34" charset="0"/>
              </a:rPr>
              <a:t>: Read &amp; Reflect 4.1.4; </a:t>
            </a:r>
            <a:r>
              <a:rPr lang="en-US" sz="1600" i="1" dirty="0" err="1">
                <a:latin typeface="Arial Narrow" panose="020B0606020202030204" pitchFamily="34" charset="0"/>
              </a:rPr>
              <a:t>Aktivität</a:t>
            </a:r>
            <a:r>
              <a:rPr lang="en-US" sz="1600" i="1" dirty="0">
                <a:latin typeface="Arial Narrow" panose="020B0606020202030204" pitchFamily="34" charset="0"/>
              </a:rPr>
              <a:t>: Read &amp; Reflect 4.1.4. (</a:t>
            </a:r>
            <a:r>
              <a:rPr lang="en-US" sz="1600" i="1" dirty="0" err="1">
                <a:latin typeface="Arial Narrow" panose="020B0606020202030204" pitchFamily="34" charset="0"/>
              </a:rPr>
              <a:t>Fortsetzung</a:t>
            </a:r>
            <a:r>
              <a:rPr lang="en-US" sz="1600" i="1" dirty="0">
                <a:latin typeface="Arial Narrow" panose="020B0606020202030204" pitchFamily="34" charset="0"/>
              </a:rPr>
              <a:t>.)</a:t>
            </a:r>
            <a:r>
              <a:rPr lang="pt-PT" sz="1600" i="1" dirty="0">
                <a:latin typeface="Arial Narrow" panose="020B0606020202030204" pitchFamily="34" charset="0"/>
              </a:rPr>
              <a:t>; </a:t>
            </a:r>
            <a:r>
              <a:rPr lang="en-US" sz="1600" i="1" dirty="0" err="1">
                <a:latin typeface="Arial Narrow" panose="020B0606020202030204" pitchFamily="34" charset="0"/>
              </a:rPr>
              <a:t>Aktivität</a:t>
            </a:r>
            <a:r>
              <a:rPr lang="en-US" sz="1600" i="1" dirty="0">
                <a:latin typeface="Arial Narrow" panose="020B0606020202030204" pitchFamily="34" charset="0"/>
              </a:rPr>
              <a:t>: Watch &amp; Reflect 4.1.5.</a:t>
            </a:r>
            <a:r>
              <a:rPr lang="pt-PT" sz="1600" i="1" dirty="0">
                <a:latin typeface="Arial Narrow" panose="020B0606020202030204" pitchFamily="34" charset="0"/>
              </a:rPr>
              <a:t>; </a:t>
            </a:r>
            <a:r>
              <a:rPr lang="en-US" sz="1600" i="1" dirty="0">
                <a:latin typeface="Arial Narrow" panose="020B0606020202030204" pitchFamily="34" charset="0"/>
              </a:rPr>
              <a:t>Activity: Think &amp; Reflect 4.1.6. </a:t>
            </a:r>
            <a:r>
              <a:rPr lang="en-US" sz="1600" i="1" dirty="0" err="1">
                <a:latin typeface="Arial Narrow" panose="020B0606020202030204" pitchFamily="34" charset="0"/>
              </a:rPr>
              <a:t>Soziale</a:t>
            </a:r>
            <a:r>
              <a:rPr lang="en-US" sz="1600" i="1" dirty="0">
                <a:latin typeface="Arial Narrow" panose="020B0606020202030204" pitchFamily="34" charset="0"/>
              </a:rPr>
              <a:t> </a:t>
            </a:r>
            <a:r>
              <a:rPr lang="en-US" sz="1600" i="1" dirty="0" err="1">
                <a:latin typeface="Arial Narrow" panose="020B0606020202030204" pitchFamily="34" charset="0"/>
              </a:rPr>
              <a:t>Kommunikation</a:t>
            </a:r>
            <a:r>
              <a:rPr lang="en-US" sz="1600" i="1" dirty="0">
                <a:latin typeface="Arial Narrow" panose="020B0606020202030204" pitchFamily="34" charset="0"/>
              </a:rPr>
              <a:t> </a:t>
            </a:r>
            <a:endParaRPr lang="pt-PT" sz="1600" i="1" dirty="0">
              <a:latin typeface="Arial Narrow" panose="020B0606020202030204" pitchFamily="34" charset="0"/>
            </a:endParaRPr>
          </a:p>
          <a:p>
            <a:pPr algn="ctr"/>
            <a:endParaRPr lang="en-US" sz="1600" dirty="0">
              <a:latin typeface="Arial Narrow" panose="020B0606020202030204" pitchFamily="34" charset="0"/>
            </a:endParaRPr>
          </a:p>
          <a:p>
            <a:pPr algn="ctr"/>
            <a:r>
              <a:rPr lang="en-US" sz="1600" dirty="0">
                <a:latin typeface="Arial Narrow" panose="020B0606020202030204" pitchFamily="34" charset="0"/>
              </a:rPr>
              <a:t>- Verstehen des </a:t>
            </a:r>
            <a:r>
              <a:rPr lang="en-US" sz="1600" dirty="0" err="1">
                <a:latin typeface="Arial Narrow" panose="020B0606020202030204" pitchFamily="34" charset="0"/>
              </a:rPr>
              <a:t>Konzepts</a:t>
            </a:r>
            <a:r>
              <a:rPr lang="en-US" sz="1600" dirty="0">
                <a:latin typeface="Arial Narrow" panose="020B0606020202030204" pitchFamily="34" charset="0"/>
              </a:rPr>
              <a:t> der </a:t>
            </a:r>
            <a:r>
              <a:rPr lang="en-US" sz="1600" dirty="0" err="1">
                <a:latin typeface="Arial Narrow" panose="020B0606020202030204" pitchFamily="34" charset="0"/>
              </a:rPr>
              <a:t>Interaktion</a:t>
            </a:r>
            <a:r>
              <a:rPr lang="en-US" sz="1600" dirty="0">
                <a:latin typeface="Arial Narrow" panose="020B0606020202030204" pitchFamily="34" charset="0"/>
              </a:rPr>
              <a:t> und </a:t>
            </a:r>
            <a:r>
              <a:rPr lang="en-US" sz="1600" dirty="0" err="1">
                <a:latin typeface="Arial Narrow" panose="020B0606020202030204" pitchFamily="34" charset="0"/>
              </a:rPr>
              <a:t>jenes</a:t>
            </a:r>
            <a:r>
              <a:rPr lang="en-US" sz="1600" dirty="0">
                <a:latin typeface="Arial Narrow" panose="020B0606020202030204" pitchFamily="34" charset="0"/>
              </a:rPr>
              <a:t> der </a:t>
            </a:r>
            <a:r>
              <a:rPr lang="en-US" sz="1600" dirty="0" err="1">
                <a:latin typeface="Arial Narrow" panose="020B0606020202030204" pitchFamily="34" charset="0"/>
              </a:rPr>
              <a:t>Sozialen</a:t>
            </a:r>
            <a:r>
              <a:rPr lang="en-US" sz="1600" dirty="0">
                <a:latin typeface="Arial Narrow" panose="020B0606020202030204" pitchFamily="34" charset="0"/>
              </a:rPr>
              <a:t> </a:t>
            </a:r>
            <a:r>
              <a:rPr lang="en-US" sz="1600" dirty="0" err="1">
                <a:latin typeface="Arial Narrow" panose="020B0606020202030204" pitchFamily="34" charset="0"/>
              </a:rPr>
              <a:t>Fertigkeiten</a:t>
            </a:r>
            <a:endParaRPr lang="pt-PT" sz="1600" dirty="0">
              <a:latin typeface="Arial Narrow" panose="020B0606020202030204" pitchFamily="34" charset="0"/>
            </a:endParaRPr>
          </a:p>
          <a:p>
            <a:pPr lvl="0" algn="ctr"/>
            <a:r>
              <a:rPr lang="en-US" sz="1600" i="1" dirty="0" err="1">
                <a:latin typeface="Arial Narrow" panose="020B0606020202030204" pitchFamily="34" charset="0"/>
              </a:rPr>
              <a:t>Aktivität</a:t>
            </a:r>
            <a:r>
              <a:rPr lang="en-US" sz="1600" i="1" dirty="0">
                <a:latin typeface="Arial Narrow" panose="020B0606020202030204" pitchFamily="34" charset="0"/>
              </a:rPr>
              <a:t>: Read &amp; Reflect 4.2.1. </a:t>
            </a:r>
            <a:r>
              <a:rPr lang="en-US" sz="1600" i="1" dirty="0" err="1">
                <a:latin typeface="Arial Narrow" panose="020B0606020202030204" pitchFamily="34" charset="0"/>
              </a:rPr>
              <a:t>Interaktionen</a:t>
            </a:r>
            <a:r>
              <a:rPr lang="en-US" sz="1600" i="1" dirty="0">
                <a:latin typeface="Arial Narrow" panose="020B0606020202030204" pitchFamily="34" charset="0"/>
              </a:rPr>
              <a:t> und </a:t>
            </a:r>
            <a:r>
              <a:rPr lang="en-US" sz="1600" i="1" dirty="0" err="1">
                <a:latin typeface="Arial Narrow" panose="020B0606020202030204" pitchFamily="34" charset="0"/>
              </a:rPr>
              <a:t>soziale</a:t>
            </a:r>
            <a:r>
              <a:rPr lang="en-US" sz="1600" i="1" dirty="0">
                <a:latin typeface="Arial Narrow" panose="020B0606020202030204" pitchFamily="34" charset="0"/>
              </a:rPr>
              <a:t> </a:t>
            </a:r>
            <a:r>
              <a:rPr lang="en-US" sz="1600" i="1" dirty="0" err="1">
                <a:latin typeface="Arial Narrow" panose="020B0606020202030204" pitchFamily="34" charset="0"/>
              </a:rPr>
              <a:t>Fertigkeiten</a:t>
            </a:r>
            <a:r>
              <a:rPr lang="pt-PT" sz="1600" i="1" dirty="0">
                <a:latin typeface="Arial Narrow" panose="020B0606020202030204" pitchFamily="34" charset="0"/>
              </a:rPr>
              <a:t>; </a:t>
            </a:r>
            <a:r>
              <a:rPr lang="en-US" sz="1600" i="1" dirty="0" err="1">
                <a:latin typeface="Arial Narrow" panose="020B0606020202030204" pitchFamily="34" charset="0"/>
              </a:rPr>
              <a:t>Aktivität</a:t>
            </a:r>
            <a:r>
              <a:rPr lang="en-US" sz="1600" i="1" dirty="0">
                <a:latin typeface="Arial Narrow" panose="020B0606020202030204" pitchFamily="34" charset="0"/>
              </a:rPr>
              <a:t>: Watch &amp; Reflect 4.2. </a:t>
            </a:r>
            <a:r>
              <a:rPr lang="en-US" sz="1600" i="1" dirty="0" err="1">
                <a:latin typeface="Arial Narrow" panose="020B0606020202030204" pitchFamily="34" charset="0"/>
              </a:rPr>
              <a:t>Interkationen</a:t>
            </a:r>
            <a:r>
              <a:rPr lang="en-US" sz="1600" i="1" dirty="0">
                <a:latin typeface="Arial Narrow" panose="020B0606020202030204" pitchFamily="34" charset="0"/>
              </a:rPr>
              <a:t> und </a:t>
            </a:r>
            <a:r>
              <a:rPr lang="en-US" sz="1600" i="1" dirty="0" err="1">
                <a:latin typeface="Arial Narrow" panose="020B0606020202030204" pitchFamily="34" charset="0"/>
              </a:rPr>
              <a:t>soziale</a:t>
            </a:r>
            <a:r>
              <a:rPr lang="en-US" sz="1600" i="1" dirty="0">
                <a:latin typeface="Arial Narrow" panose="020B0606020202030204" pitchFamily="34" charset="0"/>
              </a:rPr>
              <a:t> </a:t>
            </a:r>
            <a:r>
              <a:rPr lang="en-US" sz="1600" i="1" dirty="0" err="1">
                <a:latin typeface="Arial Narrow" panose="020B0606020202030204" pitchFamily="34" charset="0"/>
              </a:rPr>
              <a:t>Fertigkeiten</a:t>
            </a:r>
            <a:r>
              <a:rPr lang="pt-PT" sz="1600" i="1" dirty="0">
                <a:latin typeface="Arial Narrow" panose="020B0606020202030204" pitchFamily="34" charset="0"/>
              </a:rPr>
              <a:t>; </a:t>
            </a:r>
            <a:r>
              <a:rPr lang="en-US" sz="1600" i="1" dirty="0" err="1">
                <a:latin typeface="Arial Narrow" panose="020B0606020202030204" pitchFamily="34" charset="0"/>
              </a:rPr>
              <a:t>Aktivität</a:t>
            </a:r>
            <a:r>
              <a:rPr lang="en-US" sz="1600" i="1" dirty="0">
                <a:latin typeface="Arial Narrow" panose="020B0606020202030204" pitchFamily="34" charset="0"/>
              </a:rPr>
              <a:t>: Watch &amp; Reflect 4.1.- 4.2.; </a:t>
            </a:r>
            <a:r>
              <a:rPr lang="en-US" sz="1600" i="1" dirty="0" err="1">
                <a:latin typeface="Arial Narrow" panose="020B0606020202030204" pitchFamily="34" charset="0"/>
              </a:rPr>
              <a:t>Aktivität</a:t>
            </a:r>
            <a:r>
              <a:rPr lang="en-US" sz="1600" i="1" dirty="0">
                <a:latin typeface="Arial Narrow" panose="020B0606020202030204" pitchFamily="34" charset="0"/>
              </a:rPr>
              <a:t>: Watch &amp; Reflect 4.1.- 4.2. (Forts.); </a:t>
            </a:r>
            <a:r>
              <a:rPr lang="en-US" sz="1600" i="1" dirty="0" err="1">
                <a:latin typeface="Arial Narrow" panose="020B0606020202030204" pitchFamily="34" charset="0"/>
              </a:rPr>
              <a:t>Aktivität</a:t>
            </a:r>
            <a:r>
              <a:rPr lang="en-US" sz="1600" i="1" dirty="0">
                <a:latin typeface="Arial Narrow" panose="020B0606020202030204" pitchFamily="34" charset="0"/>
              </a:rPr>
              <a:t>: Think &amp; Reflect 4.1.- 4.2.; </a:t>
            </a:r>
            <a:r>
              <a:rPr lang="en-US" sz="1600" i="1" dirty="0" err="1">
                <a:latin typeface="Arial Narrow" panose="020B0606020202030204" pitchFamily="34" charset="0"/>
              </a:rPr>
              <a:t>Aktivität</a:t>
            </a:r>
            <a:r>
              <a:rPr lang="en-US" sz="1600" i="1" dirty="0">
                <a:latin typeface="Arial Narrow" panose="020B0606020202030204" pitchFamily="34" charset="0"/>
              </a:rPr>
              <a:t>:  </a:t>
            </a:r>
            <a:r>
              <a:rPr lang="en-US" sz="1600" i="1" dirty="0" err="1">
                <a:latin typeface="Arial Narrow" panose="020B0606020202030204" pitchFamily="34" charset="0"/>
              </a:rPr>
              <a:t>Abschlussdiskussion</a:t>
            </a:r>
            <a:r>
              <a:rPr lang="en-US" sz="1600" i="1" dirty="0">
                <a:latin typeface="Arial Narrow" panose="020B0606020202030204" pitchFamily="34" charset="0"/>
              </a:rPr>
              <a:t> 4.1.- 4.2.</a:t>
            </a:r>
            <a:endParaRPr lang="pt-PT" sz="1600" i="1" dirty="0">
              <a:latin typeface="Arial Narrow" panose="020B0606020202030204" pitchFamily="34" charset="0"/>
            </a:endParaRPr>
          </a:p>
        </p:txBody>
      </p:sp>
    </p:spTree>
    <p:extLst>
      <p:ext uri="{BB962C8B-B14F-4D97-AF65-F5344CB8AC3E}">
        <p14:creationId xmlns:p14="http://schemas.microsoft.com/office/powerpoint/2010/main" val="81669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Aktivität</a:t>
            </a:r>
            <a:r>
              <a:rPr lang="en-US" sz="3600" b="1" i="1" dirty="0">
                <a:latin typeface="Arial Narrow" panose="020B0606020202030204" pitchFamily="34" charset="0"/>
              </a:rPr>
              <a:t>: Watch &amp; Reflect 4.1.2.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defTabSz="685800"/>
            <a:r>
              <a:rPr lang="pt-PT" sz="2800" b="1" dirty="0"/>
              <a:t>Was ist Kommunikation? Kommunikation: Grundlagen und Bedeutung</a:t>
            </a:r>
          </a:p>
          <a:p>
            <a:pPr algn="ctr" defTabSz="685800"/>
            <a:r>
              <a:rPr lang="pt-PT" sz="2800" dirty="0"/>
              <a:t>Sehen Sie sich dieses kurze Video an (6:11 min.): </a:t>
            </a:r>
            <a:endParaRPr lang="en-US" sz="2800" dirty="0"/>
          </a:p>
          <a:p>
            <a:pPr algn="ctr" defTabSz="685800"/>
            <a:r>
              <a:rPr lang="en-US" sz="3200" i="1" dirty="0">
                <a:latin typeface="Arial Narrow" panose="020B0606020202030204" pitchFamily="34" charset="0"/>
                <a:hlinkClick r:id="rId2"/>
              </a:rPr>
              <a:t>(https://www.youtube.com/watch?v=2Lkb7OSRdGE</a:t>
            </a:r>
            <a:r>
              <a:rPr lang="en-US" sz="3200" i="1" dirty="0">
                <a:latin typeface="Arial Narrow" panose="020B0606020202030204" pitchFamily="34" charset="0"/>
              </a:rPr>
              <a:t>)</a:t>
            </a:r>
          </a:p>
        </p:txBody>
      </p:sp>
    </p:spTree>
    <p:extLst>
      <p:ext uri="{BB962C8B-B14F-4D97-AF65-F5344CB8AC3E}">
        <p14:creationId xmlns:p14="http://schemas.microsoft.com/office/powerpoint/2010/main" val="117403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Aktivität</a:t>
            </a:r>
            <a:r>
              <a:rPr lang="en-US" sz="3600" b="1" i="1" dirty="0">
                <a:latin typeface="Arial Narrow" panose="020B0606020202030204" pitchFamily="34" charset="0"/>
              </a:rPr>
              <a:t>: Watch &amp; </a:t>
            </a:r>
          </a:p>
          <a:p>
            <a:r>
              <a:rPr lang="en-US" sz="3600" b="1" i="1" dirty="0">
                <a:latin typeface="Arial Narrow" panose="020B0606020202030204" pitchFamily="34" charset="0"/>
              </a:rPr>
              <a:t>Reflect 4.1.3.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r>
              <a:rPr lang="en-US" sz="2000" b="1" dirty="0">
                <a:latin typeface="Arial Narrow" panose="020B0606020202030204" pitchFamily="34" charset="0"/>
              </a:rPr>
              <a:t>Verstehen der </a:t>
            </a:r>
            <a:r>
              <a:rPr lang="en-US" sz="2000" b="1" dirty="0" err="1">
                <a:latin typeface="Arial Narrow" panose="020B0606020202030204" pitchFamily="34" charset="0"/>
              </a:rPr>
              <a:t>Kommunikationseigentümlichkeiten</a:t>
            </a:r>
            <a:r>
              <a:rPr lang="en-US" sz="2000" b="1" dirty="0">
                <a:latin typeface="Arial Narrow" panose="020B0606020202030204" pitchFamily="34" charset="0"/>
              </a:rPr>
              <a:t> von Menschen </a:t>
            </a:r>
            <a:r>
              <a:rPr lang="en-US" sz="2000" b="1" dirty="0" err="1">
                <a:latin typeface="Arial Narrow" panose="020B0606020202030204" pitchFamily="34" charset="0"/>
              </a:rPr>
              <a:t>mit</a:t>
            </a:r>
            <a:r>
              <a:rPr lang="en-US" sz="2000" b="1" dirty="0">
                <a:latin typeface="Arial Narrow" panose="020B0606020202030204" pitchFamily="34" charset="0"/>
              </a:rPr>
              <a:t> ASS </a:t>
            </a:r>
          </a:p>
          <a:p>
            <a:pPr marL="342900" indent="-342900">
              <a:buFont typeface="Arial" panose="020B0604020202020204" pitchFamily="34" charset="0"/>
              <a:buChar char="•"/>
            </a:pPr>
            <a:r>
              <a:rPr lang="en-US" sz="2000" b="1" dirty="0" err="1">
                <a:latin typeface="Arial Narrow" panose="020B0606020202030204" pitchFamily="34" charset="0"/>
              </a:rPr>
              <a:t>Kommunikation</a:t>
            </a:r>
            <a:r>
              <a:rPr lang="en-US" sz="2000" b="1" dirty="0">
                <a:latin typeface="Arial Narrow" panose="020B0606020202030204" pitchFamily="34" charset="0"/>
              </a:rPr>
              <a:t> </a:t>
            </a:r>
            <a:r>
              <a:rPr lang="en-US" sz="2000" dirty="0" err="1">
                <a:latin typeface="Arial Narrow" panose="020B0606020202030204" pitchFamily="34" charset="0"/>
              </a:rPr>
              <a:t>liegt</a:t>
            </a:r>
            <a:r>
              <a:rPr lang="en-US" sz="2000" dirty="0">
                <a:latin typeface="Arial Narrow" panose="020B0606020202030204" pitchFamily="34" charset="0"/>
              </a:rPr>
              <a:t> </a:t>
            </a:r>
            <a:r>
              <a:rPr lang="en-US" sz="2000" dirty="0" err="1">
                <a:latin typeface="Arial Narrow" panose="020B0606020202030204" pitchFamily="34" charset="0"/>
              </a:rPr>
              <a:t>immer</a:t>
            </a:r>
            <a:r>
              <a:rPr lang="en-US" sz="2000" dirty="0">
                <a:latin typeface="Arial Narrow" panose="020B0606020202030204" pitchFamily="34" charset="0"/>
              </a:rPr>
              <a:t> </a:t>
            </a:r>
            <a:r>
              <a:rPr lang="en-US" sz="2000" dirty="0" err="1">
                <a:latin typeface="Arial Narrow" panose="020B0606020202030204" pitchFamily="34" charset="0"/>
              </a:rPr>
              <a:t>dann</a:t>
            </a:r>
            <a:r>
              <a:rPr lang="en-US" sz="2000" dirty="0">
                <a:latin typeface="Arial Narrow" panose="020B0606020202030204" pitchFamily="34" charset="0"/>
              </a:rPr>
              <a:t> </a:t>
            </a:r>
            <a:r>
              <a:rPr lang="en-US" sz="2000" dirty="0" err="1">
                <a:latin typeface="Arial Narrow" panose="020B0606020202030204" pitchFamily="34" charset="0"/>
              </a:rPr>
              <a:t>vor</a:t>
            </a:r>
            <a:r>
              <a:rPr lang="en-US" sz="2000" dirty="0">
                <a:latin typeface="Arial Narrow" panose="020B0606020202030204" pitchFamily="34" charset="0"/>
              </a:rPr>
              <a:t>, </a:t>
            </a:r>
            <a:r>
              <a:rPr lang="en-US" sz="2000" dirty="0" err="1">
                <a:latin typeface="Arial Narrow" panose="020B0606020202030204" pitchFamily="34" charset="0"/>
              </a:rPr>
              <a:t>wenn</a:t>
            </a:r>
            <a:r>
              <a:rPr lang="en-US" sz="2000" dirty="0">
                <a:latin typeface="Arial Narrow" panose="020B0606020202030204" pitchFamily="34" charset="0"/>
              </a:rPr>
              <a:t> </a:t>
            </a:r>
            <a:r>
              <a:rPr lang="en-US" sz="2000" dirty="0" err="1">
                <a:latin typeface="Arial Narrow" panose="020B0606020202030204" pitchFamily="34" charset="0"/>
              </a:rPr>
              <a:t>eine</a:t>
            </a:r>
            <a:r>
              <a:rPr lang="en-US" sz="2000" dirty="0">
                <a:latin typeface="Arial Narrow" panose="020B0606020202030204" pitchFamily="34" charset="0"/>
              </a:rPr>
              <a:t> Person </a:t>
            </a:r>
            <a:r>
              <a:rPr lang="en-US" sz="2000" dirty="0" err="1">
                <a:latin typeface="Arial Narrow" panose="020B0606020202030204" pitchFamily="34" charset="0"/>
              </a:rPr>
              <a:t>einer</a:t>
            </a:r>
            <a:r>
              <a:rPr lang="en-US" sz="2000" dirty="0">
                <a:latin typeface="Arial Narrow" panose="020B0606020202030204" pitchFamily="34" charset="0"/>
              </a:rPr>
              <a:t> </a:t>
            </a:r>
            <a:r>
              <a:rPr lang="en-US" sz="2000" dirty="0" err="1">
                <a:latin typeface="Arial Narrow" panose="020B0606020202030204" pitchFamily="34" charset="0"/>
              </a:rPr>
              <a:t>anderen</a:t>
            </a:r>
            <a:r>
              <a:rPr lang="en-US" sz="2000" dirty="0">
                <a:latin typeface="Arial Narrow" panose="020B0606020202030204" pitchFamily="34" charset="0"/>
              </a:rPr>
              <a:t> Person </a:t>
            </a:r>
            <a:r>
              <a:rPr lang="en-US" sz="2000" dirty="0" err="1">
                <a:latin typeface="Arial Narrow" panose="020B0606020202030204" pitchFamily="34" charset="0"/>
              </a:rPr>
              <a:t>gezielte</a:t>
            </a:r>
            <a:r>
              <a:rPr lang="en-US" sz="2000" dirty="0">
                <a:latin typeface="Arial Narrow" panose="020B0606020202030204" pitchFamily="34" charset="0"/>
              </a:rPr>
              <a:t> </a:t>
            </a:r>
            <a:r>
              <a:rPr lang="en-US" sz="2000" dirty="0" err="1">
                <a:latin typeface="Arial Narrow" panose="020B0606020202030204" pitchFamily="34" charset="0"/>
              </a:rPr>
              <a:t>Signale</a:t>
            </a:r>
            <a:r>
              <a:rPr lang="en-US" sz="2000" dirty="0">
                <a:latin typeface="Arial Narrow" panose="020B0606020202030204" pitchFamily="34" charset="0"/>
              </a:rPr>
              <a:t> </a:t>
            </a:r>
            <a:r>
              <a:rPr lang="en-US" sz="2000" dirty="0" err="1">
                <a:latin typeface="Arial Narrow" panose="020B0606020202030204" pitchFamily="34" charset="0"/>
              </a:rPr>
              <a:t>sendet</a:t>
            </a:r>
            <a:r>
              <a:rPr lang="en-US" sz="2000" dirty="0">
                <a:latin typeface="Arial Narrow" panose="020B0606020202030204" pitchFamily="34" charset="0"/>
              </a:rPr>
              <a:t>. </a:t>
            </a:r>
            <a:r>
              <a:rPr lang="en-US" sz="2000" dirty="0" err="1">
                <a:latin typeface="Arial Narrow" panose="020B0606020202030204" pitchFamily="34" charset="0"/>
              </a:rPr>
              <a:t>Diese</a:t>
            </a:r>
            <a:r>
              <a:rPr lang="en-US" sz="2000" dirty="0">
                <a:latin typeface="Arial Narrow" panose="020B0606020202030204" pitchFamily="34" charset="0"/>
              </a:rPr>
              <a:t> </a:t>
            </a:r>
            <a:r>
              <a:rPr lang="en-US" sz="2000" dirty="0" err="1">
                <a:latin typeface="Arial Narrow" panose="020B0606020202030204" pitchFamily="34" charset="0"/>
              </a:rPr>
              <a:t>können</a:t>
            </a:r>
            <a:r>
              <a:rPr lang="en-US" sz="2000" dirty="0">
                <a:latin typeface="Arial Narrow" panose="020B0606020202030204" pitchFamily="34" charset="0"/>
              </a:rPr>
              <a:t> </a:t>
            </a:r>
            <a:r>
              <a:rPr lang="en-US" sz="2000" b="1" dirty="0" err="1">
                <a:latin typeface="Arial Narrow" panose="020B0606020202030204" pitchFamily="34" charset="0"/>
              </a:rPr>
              <a:t>verbaler</a:t>
            </a:r>
            <a:r>
              <a:rPr lang="en-US" sz="2000" dirty="0">
                <a:latin typeface="Arial Narrow" panose="020B0606020202030204" pitchFamily="34" charset="0"/>
              </a:rPr>
              <a:t> </a:t>
            </a:r>
            <a:r>
              <a:rPr lang="en-US" sz="2000" dirty="0" err="1">
                <a:latin typeface="Arial Narrow" panose="020B0606020202030204" pitchFamily="34" charset="0"/>
              </a:rPr>
              <a:t>oder</a:t>
            </a:r>
            <a:r>
              <a:rPr lang="en-US" sz="2000" dirty="0">
                <a:latin typeface="Arial Narrow" panose="020B0606020202030204" pitchFamily="34" charset="0"/>
              </a:rPr>
              <a:t> </a:t>
            </a:r>
            <a:r>
              <a:rPr lang="en-US" sz="2000" b="1" dirty="0">
                <a:latin typeface="Arial Narrow" panose="020B0606020202030204" pitchFamily="34" charset="0"/>
              </a:rPr>
              <a:t>non-</a:t>
            </a:r>
            <a:r>
              <a:rPr lang="en-US" sz="2000" b="1" dirty="0" err="1">
                <a:latin typeface="Arial Narrow" panose="020B0606020202030204" pitchFamily="34" charset="0"/>
              </a:rPr>
              <a:t>verbaler</a:t>
            </a:r>
            <a:r>
              <a:rPr lang="en-US" sz="2000" dirty="0">
                <a:latin typeface="Arial Narrow" panose="020B0606020202030204" pitchFamily="34" charset="0"/>
              </a:rPr>
              <a:t> </a:t>
            </a:r>
            <a:r>
              <a:rPr lang="en-US" sz="2000" dirty="0" err="1">
                <a:latin typeface="Arial Narrow" panose="020B0606020202030204" pitchFamily="34" charset="0"/>
              </a:rPr>
              <a:t>Natur</a:t>
            </a:r>
            <a:r>
              <a:rPr lang="en-US" sz="2000" dirty="0">
                <a:latin typeface="Arial Narrow" panose="020B0606020202030204" pitchFamily="34" charset="0"/>
              </a:rPr>
              <a:t> sein.</a:t>
            </a:r>
          </a:p>
          <a:p>
            <a:pPr marL="342900" indent="-342900">
              <a:buFont typeface="Arial" panose="020B0604020202020204" pitchFamily="34" charset="0"/>
              <a:buChar char="•"/>
            </a:pPr>
            <a:r>
              <a:rPr lang="en-US" sz="2000" dirty="0">
                <a:latin typeface="Arial Narrow" panose="020B0606020202030204" pitchFamily="34" charset="0"/>
              </a:rPr>
              <a:t>Um </a:t>
            </a:r>
            <a:r>
              <a:rPr lang="en-US" sz="2000" b="1" dirty="0" err="1">
                <a:latin typeface="Arial Narrow" panose="020B0606020202030204" pitchFamily="34" charset="0"/>
              </a:rPr>
              <a:t>Interaktion</a:t>
            </a:r>
            <a:r>
              <a:rPr lang="en-US" sz="2000" dirty="0">
                <a:latin typeface="Arial Narrow" panose="020B0606020202030204" pitchFamily="34" charset="0"/>
              </a:rPr>
              <a:t> </a:t>
            </a:r>
            <a:r>
              <a:rPr lang="en-US" sz="2000" dirty="0" err="1">
                <a:latin typeface="Arial Narrow" panose="020B0606020202030204" pitchFamily="34" charset="0"/>
              </a:rPr>
              <a:t>handelt</a:t>
            </a:r>
            <a:r>
              <a:rPr lang="en-US" sz="2000" dirty="0">
                <a:latin typeface="Arial Narrow" panose="020B0606020202030204" pitchFamily="34" charset="0"/>
              </a:rPr>
              <a:t> es </a:t>
            </a:r>
            <a:r>
              <a:rPr lang="en-US" sz="2000" dirty="0" err="1">
                <a:latin typeface="Arial Narrow" panose="020B0606020202030204" pitchFamily="34" charset="0"/>
              </a:rPr>
              <a:t>sich</a:t>
            </a:r>
            <a:r>
              <a:rPr lang="en-US" sz="2000" dirty="0">
                <a:latin typeface="Arial Narrow" panose="020B0606020202030204" pitchFamily="34" charset="0"/>
              </a:rPr>
              <a:t> (erst) </a:t>
            </a:r>
            <a:r>
              <a:rPr lang="en-US" sz="2000" dirty="0" err="1">
                <a:latin typeface="Arial Narrow" panose="020B0606020202030204" pitchFamily="34" charset="0"/>
              </a:rPr>
              <a:t>dann</a:t>
            </a:r>
            <a:r>
              <a:rPr lang="en-US" sz="2000" dirty="0">
                <a:latin typeface="Arial Narrow" panose="020B0606020202030204" pitchFamily="34" charset="0"/>
              </a:rPr>
              <a:t>, </a:t>
            </a:r>
            <a:r>
              <a:rPr lang="en-US" sz="2000" dirty="0" err="1">
                <a:latin typeface="Arial Narrow" panose="020B0606020202030204" pitchFamily="34" charset="0"/>
              </a:rPr>
              <a:t>wenn</a:t>
            </a:r>
            <a:r>
              <a:rPr lang="en-US" sz="2000" dirty="0">
                <a:latin typeface="Arial Narrow" panose="020B0606020202030204" pitchFamily="34" charset="0"/>
              </a:rPr>
              <a:t> </a:t>
            </a:r>
            <a:r>
              <a:rPr lang="en-US" sz="2000" dirty="0" err="1">
                <a:latin typeface="Arial Narrow" panose="020B0606020202030204" pitchFamily="34" charset="0"/>
              </a:rPr>
              <a:t>zwei</a:t>
            </a:r>
            <a:r>
              <a:rPr lang="en-US" sz="2000" dirty="0">
                <a:latin typeface="Arial Narrow" panose="020B0606020202030204" pitchFamily="34" charset="0"/>
              </a:rPr>
              <a:t> (</a:t>
            </a:r>
            <a:r>
              <a:rPr lang="en-US" sz="2000" dirty="0" err="1">
                <a:latin typeface="Arial Narrow" panose="020B0606020202030204" pitchFamily="34" charset="0"/>
              </a:rPr>
              <a:t>oder</a:t>
            </a:r>
            <a:r>
              <a:rPr lang="en-US" sz="2000" dirty="0">
                <a:latin typeface="Arial Narrow" panose="020B0606020202030204" pitchFamily="34" charset="0"/>
              </a:rPr>
              <a:t> </a:t>
            </a:r>
            <a:r>
              <a:rPr lang="en-US" sz="2000" dirty="0" err="1">
                <a:latin typeface="Arial Narrow" panose="020B0606020202030204" pitchFamily="34" charset="0"/>
              </a:rPr>
              <a:t>mehr</a:t>
            </a:r>
            <a:r>
              <a:rPr lang="en-US" sz="2000" dirty="0">
                <a:latin typeface="Arial Narrow" panose="020B0606020202030204" pitchFamily="34" charset="0"/>
              </a:rPr>
              <a:t>) </a:t>
            </a:r>
            <a:r>
              <a:rPr lang="en-US" sz="2000" dirty="0" err="1">
                <a:latin typeface="Arial Narrow" panose="020B0606020202030204" pitchFamily="34" charset="0"/>
              </a:rPr>
              <a:t>Personen</a:t>
            </a:r>
            <a:r>
              <a:rPr lang="en-US" sz="2000" dirty="0">
                <a:latin typeface="Arial Narrow" panose="020B0606020202030204" pitchFamily="34" charset="0"/>
              </a:rPr>
              <a:t> </a:t>
            </a:r>
            <a:r>
              <a:rPr lang="en-US" sz="2000" dirty="0" err="1">
                <a:latin typeface="Arial Narrow" panose="020B0606020202030204" pitchFamily="34" charset="0"/>
              </a:rPr>
              <a:t>auch</a:t>
            </a:r>
            <a:r>
              <a:rPr lang="en-US" sz="2000" dirty="0">
                <a:latin typeface="Arial Narrow" panose="020B0606020202030204" pitchFamily="34" charset="0"/>
              </a:rPr>
              <a:t> </a:t>
            </a:r>
            <a:r>
              <a:rPr lang="en-US" sz="2000" dirty="0" err="1">
                <a:latin typeface="Arial Narrow" panose="020B0606020202030204" pitchFamily="34" charset="0"/>
              </a:rPr>
              <a:t>aufeinander</a:t>
            </a:r>
            <a:r>
              <a:rPr lang="en-US" sz="2000" dirty="0">
                <a:latin typeface="Arial Narrow" panose="020B0606020202030204" pitchFamily="34" charset="0"/>
              </a:rPr>
              <a:t> </a:t>
            </a:r>
            <a:r>
              <a:rPr lang="en-US" sz="2000" dirty="0" err="1">
                <a:latin typeface="Arial Narrow" panose="020B0606020202030204" pitchFamily="34" charset="0"/>
              </a:rPr>
              <a:t>reagieren</a:t>
            </a:r>
            <a:r>
              <a:rPr lang="en-US" sz="2000" dirty="0">
                <a:latin typeface="Arial Narrow" panose="020B0606020202030204" pitchFamily="34" charset="0"/>
              </a:rPr>
              <a:t>, </a:t>
            </a:r>
            <a:r>
              <a:rPr lang="en-US" sz="2000" dirty="0" err="1">
                <a:latin typeface="Arial Narrow" panose="020B0606020202030204" pitchFamily="34" charset="0"/>
              </a:rPr>
              <a:t>einander</a:t>
            </a:r>
            <a:r>
              <a:rPr lang="en-US" sz="2000" dirty="0">
                <a:latin typeface="Arial Narrow" panose="020B0606020202030204" pitchFamily="34" charset="0"/>
              </a:rPr>
              <a:t> </a:t>
            </a:r>
            <a:r>
              <a:rPr lang="en-US" sz="2000" dirty="0" err="1">
                <a:latin typeface="Arial Narrow" panose="020B0606020202030204" pitchFamily="34" charset="0"/>
              </a:rPr>
              <a:t>antworten</a:t>
            </a:r>
            <a:r>
              <a:rPr lang="en-US" sz="2000" dirty="0">
                <a:latin typeface="Arial Narrow" panose="020B0606020202030204" pitchFamily="34" charset="0"/>
              </a:rPr>
              <a:t> – </a:t>
            </a:r>
            <a:r>
              <a:rPr lang="en-US" sz="2000" i="1" dirty="0">
                <a:latin typeface="Arial Narrow" panose="020B0606020202030204" pitchFamily="34" charset="0"/>
              </a:rPr>
              <a:t>two-way communication</a:t>
            </a:r>
            <a:r>
              <a:rPr lang="en-US" sz="2000" dirty="0">
                <a:latin typeface="Arial Narrow" panose="020B0606020202030204" pitchFamily="34" charset="0"/>
              </a:rPr>
              <a:t>.  </a:t>
            </a:r>
          </a:p>
          <a:p>
            <a:endParaRPr lang="en-US" sz="2000" b="1" u="sng" dirty="0">
              <a:latin typeface="Arial Narrow" panose="020B0606020202030204" pitchFamily="34" charset="0"/>
            </a:endParaRPr>
          </a:p>
          <a:p>
            <a:r>
              <a:rPr lang="en-US" sz="2000" b="1" u="sng" dirty="0">
                <a:latin typeface="Arial Narrow" panose="020B0606020202030204" pitchFamily="34" charset="0"/>
              </a:rPr>
              <a:t>Die </a:t>
            </a:r>
            <a:r>
              <a:rPr lang="en-US" sz="2000" b="1" u="sng" dirty="0" err="1">
                <a:latin typeface="Arial Narrow" panose="020B0606020202030204" pitchFamily="34" charset="0"/>
              </a:rPr>
              <a:t>meisten</a:t>
            </a:r>
            <a:r>
              <a:rPr lang="en-US" sz="2000" b="1" u="sng" dirty="0">
                <a:latin typeface="Arial Narrow" panose="020B0606020202030204" pitchFamily="34" charset="0"/>
              </a:rPr>
              <a:t> Menschen </a:t>
            </a:r>
            <a:r>
              <a:rPr lang="en-US" sz="2000" b="1" u="sng" dirty="0" err="1">
                <a:latin typeface="Arial Narrow" panose="020B0606020202030204" pitchFamily="34" charset="0"/>
              </a:rPr>
              <a:t>mit</a:t>
            </a:r>
            <a:r>
              <a:rPr lang="en-US" sz="2000" b="1" u="sng" dirty="0">
                <a:latin typeface="Arial Narrow" panose="020B0606020202030204" pitchFamily="34" charset="0"/>
              </a:rPr>
              <a:t> ASS </a:t>
            </a:r>
            <a:r>
              <a:rPr lang="en-US" sz="2000" b="1" u="sng" dirty="0" err="1">
                <a:latin typeface="Arial Narrow" panose="020B0606020202030204" pitchFamily="34" charset="0"/>
              </a:rPr>
              <a:t>haben</a:t>
            </a:r>
            <a:r>
              <a:rPr lang="en-US" sz="2000" b="1" u="sng" dirty="0">
                <a:latin typeface="Arial Narrow" panose="020B0606020202030204" pitchFamily="34" charset="0"/>
              </a:rPr>
              <a:t> </a:t>
            </a:r>
            <a:r>
              <a:rPr lang="en-US" sz="2000" b="1" u="sng" dirty="0" err="1">
                <a:latin typeface="Arial Narrow" panose="020B0606020202030204" pitchFamily="34" charset="0"/>
              </a:rPr>
              <a:t>gewisse</a:t>
            </a:r>
            <a:r>
              <a:rPr lang="en-US" sz="2000" b="1" u="sng" dirty="0">
                <a:latin typeface="Arial Narrow" panose="020B0606020202030204" pitchFamily="34" charset="0"/>
              </a:rPr>
              <a:t> </a:t>
            </a:r>
            <a:r>
              <a:rPr lang="en-US" sz="2000" b="1" u="sng" dirty="0" err="1">
                <a:latin typeface="Arial Narrow" panose="020B0606020202030204" pitchFamily="34" charset="0"/>
              </a:rPr>
              <a:t>Schwierigkeiten</a:t>
            </a:r>
            <a:r>
              <a:rPr lang="en-US" sz="2000" dirty="0">
                <a:latin typeface="Arial Narrow" panose="020B0606020202030204" pitchFamily="34" charset="0"/>
              </a:rPr>
              <a:t>  </a:t>
            </a:r>
          </a:p>
          <a:p>
            <a:pPr marL="342900" indent="-342900">
              <a:buFont typeface="Arial" panose="020B0604020202020204" pitchFamily="34" charset="0"/>
              <a:buChar char="•"/>
            </a:pPr>
            <a:r>
              <a:rPr lang="en-US" sz="2000" dirty="0">
                <a:latin typeface="Arial Narrow" panose="020B0606020202030204" pitchFamily="34" charset="0"/>
              </a:rPr>
              <a:t>in der </a:t>
            </a:r>
            <a:r>
              <a:rPr lang="en-US" sz="2000" dirty="0" err="1">
                <a:latin typeface="Arial Narrow" panose="020B0606020202030204" pitchFamily="34" charset="0"/>
              </a:rPr>
              <a:t>Interaktion</a:t>
            </a:r>
            <a:r>
              <a:rPr lang="en-US" sz="2000" dirty="0">
                <a:latin typeface="Arial Narrow" panose="020B0606020202030204" pitchFamily="34" charset="0"/>
              </a:rPr>
              <a:t> </a:t>
            </a:r>
            <a:r>
              <a:rPr lang="en-US" sz="2000" dirty="0" err="1">
                <a:latin typeface="Arial Narrow" panose="020B0606020202030204" pitchFamily="34" charset="0"/>
              </a:rPr>
              <a:t>mit</a:t>
            </a:r>
            <a:r>
              <a:rPr lang="en-US" sz="2000" dirty="0">
                <a:latin typeface="Arial Narrow" panose="020B0606020202030204" pitchFamily="34" charset="0"/>
              </a:rPr>
              <a:t> </a:t>
            </a:r>
            <a:r>
              <a:rPr lang="en-US" sz="2000" dirty="0" err="1">
                <a:latin typeface="Arial Narrow" panose="020B0606020202030204" pitchFamily="34" charset="0"/>
              </a:rPr>
              <a:t>anderen</a:t>
            </a:r>
            <a:endParaRPr lang="en-US" sz="2000" dirty="0">
              <a:latin typeface="Arial Narrow" panose="020B0606020202030204" pitchFamily="34" charset="0"/>
            </a:endParaRPr>
          </a:p>
          <a:p>
            <a:pPr marL="342900" indent="-342900">
              <a:buFont typeface="Arial" panose="020B0604020202020204" pitchFamily="34" charset="0"/>
              <a:buChar char="•"/>
            </a:pPr>
            <a:r>
              <a:rPr lang="en-US" sz="2000" dirty="0" err="1">
                <a:latin typeface="Arial Narrow" panose="020B0606020202030204" pitchFamily="34" charset="0"/>
              </a:rPr>
              <a:t>dabei</a:t>
            </a:r>
            <a:r>
              <a:rPr lang="en-US" sz="2000" dirty="0">
                <a:latin typeface="Arial Narrow" panose="020B0606020202030204" pitchFamily="34" charset="0"/>
              </a:rPr>
              <a:t>, </a:t>
            </a:r>
            <a:r>
              <a:rPr lang="en-US" sz="2000" dirty="0" err="1">
                <a:latin typeface="Arial Narrow" panose="020B0606020202030204" pitchFamily="34" charset="0"/>
              </a:rPr>
              <a:t>Interaktionen</a:t>
            </a:r>
            <a:r>
              <a:rPr lang="en-US" sz="2000" dirty="0">
                <a:latin typeface="Arial Narrow" panose="020B0606020202030204" pitchFamily="34" charset="0"/>
              </a:rPr>
              <a:t> </a:t>
            </a:r>
            <a:r>
              <a:rPr lang="en-US" sz="2000" dirty="0" err="1">
                <a:latin typeface="Arial Narrow" panose="020B0606020202030204" pitchFamily="34" charset="0"/>
              </a:rPr>
              <a:t>zu</a:t>
            </a:r>
            <a:r>
              <a:rPr lang="en-US" sz="2000" dirty="0">
                <a:latin typeface="Arial Narrow" panose="020B0606020202030204" pitchFamily="34" charset="0"/>
              </a:rPr>
              <a:t> </a:t>
            </a:r>
            <a:r>
              <a:rPr lang="en-US" sz="2000" dirty="0" err="1">
                <a:latin typeface="Arial Narrow" panose="020B0606020202030204" pitchFamily="34" charset="0"/>
              </a:rPr>
              <a:t>beginnen</a:t>
            </a:r>
            <a:r>
              <a:rPr lang="en-US" sz="2000" dirty="0">
                <a:latin typeface="Arial Narrow" panose="020B0606020202030204" pitchFamily="34" charset="0"/>
              </a:rPr>
              <a:t> und auf </a:t>
            </a:r>
            <a:r>
              <a:rPr lang="en-US" sz="2000" dirty="0" err="1">
                <a:latin typeface="Arial Narrow" panose="020B0606020202030204" pitchFamily="34" charset="0"/>
              </a:rPr>
              <a:t>andere</a:t>
            </a:r>
            <a:r>
              <a:rPr lang="en-US" sz="2000" dirty="0">
                <a:latin typeface="Arial Narrow" panose="020B0606020202030204" pitchFamily="34" charset="0"/>
              </a:rPr>
              <a:t> </a:t>
            </a:r>
            <a:r>
              <a:rPr lang="en-US" sz="2000" dirty="0" err="1">
                <a:latin typeface="Arial Narrow" panose="020B0606020202030204" pitchFamily="34" charset="0"/>
              </a:rPr>
              <a:t>zu</a:t>
            </a:r>
            <a:r>
              <a:rPr lang="en-US" sz="2000" dirty="0">
                <a:latin typeface="Arial Narrow" panose="020B0606020202030204" pitchFamily="34" charset="0"/>
              </a:rPr>
              <a:t> </a:t>
            </a:r>
            <a:r>
              <a:rPr lang="en-US" sz="2000" dirty="0" err="1">
                <a:latin typeface="Arial Narrow" panose="020B0606020202030204" pitchFamily="34" charset="0"/>
              </a:rPr>
              <a:t>reagieren</a:t>
            </a:r>
            <a:r>
              <a:rPr lang="en-US" sz="2000" dirty="0">
                <a:latin typeface="Arial Narrow" panose="020B0606020202030204" pitchFamily="34" charset="0"/>
              </a:rPr>
              <a:t> </a:t>
            </a:r>
            <a:r>
              <a:rPr lang="en-US" sz="2000" dirty="0" err="1">
                <a:latin typeface="Arial Narrow" panose="020B0606020202030204" pitchFamily="34" charset="0"/>
              </a:rPr>
              <a:t>bzw</a:t>
            </a:r>
            <a:r>
              <a:rPr lang="en-US" sz="2000" dirty="0">
                <a:latin typeface="Arial Narrow" panose="020B0606020202030204" pitchFamily="34" charset="0"/>
              </a:rPr>
              <a:t>. </a:t>
            </a:r>
            <a:r>
              <a:rPr lang="en-US" sz="2000" dirty="0" err="1">
                <a:latin typeface="Arial Narrow" panose="020B0606020202030204" pitchFamily="34" charset="0"/>
              </a:rPr>
              <a:t>zu</a:t>
            </a:r>
            <a:r>
              <a:rPr lang="en-US" sz="2000" dirty="0">
                <a:latin typeface="Arial Narrow" panose="020B0606020202030204" pitchFamily="34" charset="0"/>
              </a:rPr>
              <a:t> </a:t>
            </a:r>
            <a:r>
              <a:rPr lang="en-US" sz="2000" dirty="0" err="1">
                <a:latin typeface="Arial Narrow" panose="020B0606020202030204" pitchFamily="34" charset="0"/>
              </a:rPr>
              <a:t>antworten</a:t>
            </a:r>
            <a:endParaRPr lang="en-US" sz="2000" dirty="0">
              <a:latin typeface="Arial Narrow" panose="020B0606020202030204" pitchFamily="34" charset="0"/>
            </a:endParaRPr>
          </a:p>
          <a:p>
            <a:pPr marL="342900" indent="-342900">
              <a:buFont typeface="Arial" panose="020B0604020202020204" pitchFamily="34" charset="0"/>
              <a:buChar char="•"/>
            </a:pPr>
            <a:r>
              <a:rPr lang="en-US" sz="2000" dirty="0" err="1">
                <a:latin typeface="Arial Narrow" panose="020B0606020202030204" pitchFamily="34" charset="0"/>
              </a:rPr>
              <a:t>darin</a:t>
            </a:r>
            <a:r>
              <a:rPr lang="en-US" sz="2000" dirty="0">
                <a:latin typeface="Arial Narrow" panose="020B0606020202030204" pitchFamily="34" charset="0"/>
              </a:rPr>
              <a:t>, </a:t>
            </a:r>
            <a:r>
              <a:rPr lang="en-US" sz="2000" dirty="0" err="1">
                <a:latin typeface="Arial Narrow" panose="020B0606020202030204" pitchFamily="34" charset="0"/>
              </a:rPr>
              <a:t>Interaktionen</a:t>
            </a:r>
            <a:r>
              <a:rPr lang="en-US" sz="2000" dirty="0">
                <a:latin typeface="Arial Narrow" panose="020B0606020202030204" pitchFamily="34" charset="0"/>
              </a:rPr>
              <a:t> </a:t>
            </a:r>
            <a:r>
              <a:rPr lang="en-US" sz="2000" dirty="0" err="1">
                <a:latin typeface="Arial Narrow" panose="020B0606020202030204" pitchFamily="34" charset="0"/>
              </a:rPr>
              <a:t>dazu</a:t>
            </a:r>
            <a:r>
              <a:rPr lang="en-US" sz="2000" dirty="0">
                <a:latin typeface="Arial Narrow" panose="020B0606020202030204" pitchFamily="34" charset="0"/>
              </a:rPr>
              <a:t> </a:t>
            </a:r>
            <a:r>
              <a:rPr lang="en-US" sz="2000" dirty="0" err="1">
                <a:latin typeface="Arial Narrow" panose="020B0606020202030204" pitchFamily="34" charset="0"/>
              </a:rPr>
              <a:t>zu</a:t>
            </a:r>
            <a:r>
              <a:rPr lang="en-US" sz="2000" dirty="0">
                <a:latin typeface="Arial Narrow" panose="020B0606020202030204" pitchFamily="34" charset="0"/>
              </a:rPr>
              <a:t> </a:t>
            </a:r>
            <a:r>
              <a:rPr lang="en-US" sz="2000" dirty="0" err="1">
                <a:latin typeface="Arial Narrow" panose="020B0606020202030204" pitchFamily="34" charset="0"/>
              </a:rPr>
              <a:t>nutzen</a:t>
            </a:r>
            <a:r>
              <a:rPr lang="en-US" sz="2000" dirty="0">
                <a:latin typeface="Arial Narrow" panose="020B0606020202030204" pitchFamily="34" charset="0"/>
              </a:rPr>
              <a:t>, um auf Dinge und </a:t>
            </a:r>
            <a:r>
              <a:rPr lang="en-US" sz="2000" dirty="0" err="1">
                <a:latin typeface="Arial Narrow" panose="020B0606020202030204" pitchFamily="34" charset="0"/>
              </a:rPr>
              <a:t>Bedürfnisse</a:t>
            </a:r>
            <a:r>
              <a:rPr lang="en-US" sz="2000" dirty="0">
                <a:latin typeface="Arial Narrow" panose="020B0606020202030204" pitchFamily="34" charset="0"/>
              </a:rPr>
              <a:t> </a:t>
            </a:r>
            <a:r>
              <a:rPr lang="en-US" sz="2000" dirty="0" err="1">
                <a:latin typeface="Arial Narrow" panose="020B0606020202030204" pitchFamily="34" charset="0"/>
              </a:rPr>
              <a:t>u.Ä</a:t>
            </a:r>
            <a:r>
              <a:rPr lang="en-US" sz="2000" dirty="0">
                <a:latin typeface="Arial Narrow" panose="020B0606020202030204" pitchFamily="34" charset="0"/>
              </a:rPr>
              <a:t>. </a:t>
            </a:r>
            <a:r>
              <a:rPr lang="en-US" sz="2000" dirty="0" err="1">
                <a:latin typeface="Arial Narrow" panose="020B0606020202030204" pitchFamily="34" charset="0"/>
              </a:rPr>
              <a:t>hinzuweisen</a:t>
            </a:r>
            <a:r>
              <a:rPr lang="en-US" sz="2000" dirty="0">
                <a:latin typeface="Arial Narrow" panose="020B0606020202030204" pitchFamily="34" charset="0"/>
              </a:rPr>
              <a:t> </a:t>
            </a:r>
            <a:r>
              <a:rPr lang="en-US" sz="2000" dirty="0" err="1">
                <a:latin typeface="Arial Narrow" panose="020B0606020202030204" pitchFamily="34" charset="0"/>
              </a:rPr>
              <a:t>oder</a:t>
            </a:r>
            <a:r>
              <a:rPr lang="en-US" sz="2000" dirty="0">
                <a:latin typeface="Arial Narrow" panose="020B0606020202030204" pitchFamily="34" charset="0"/>
              </a:rPr>
              <a:t> </a:t>
            </a:r>
            <a:r>
              <a:rPr lang="en-US" sz="2000" dirty="0" err="1">
                <a:latin typeface="Arial Narrow" panose="020B0606020202030204" pitchFamily="34" charset="0"/>
              </a:rPr>
              <a:t>sich</a:t>
            </a:r>
            <a:r>
              <a:rPr lang="en-US" sz="2000" dirty="0">
                <a:latin typeface="Arial Narrow" panose="020B0606020202030204" pitchFamily="34" charset="0"/>
              </a:rPr>
              <a:t> </a:t>
            </a:r>
            <a:r>
              <a:rPr lang="en-US" sz="2000" dirty="0" err="1">
                <a:latin typeface="Arial Narrow" panose="020B0606020202030204" pitchFamily="34" charset="0"/>
              </a:rPr>
              <a:t>selbst</a:t>
            </a:r>
            <a:r>
              <a:rPr lang="en-US" sz="2000" dirty="0">
                <a:latin typeface="Arial Narrow" panose="020B0606020202030204" pitchFamily="34" charset="0"/>
              </a:rPr>
              <a:t> (</a:t>
            </a:r>
            <a:r>
              <a:rPr lang="en-US" sz="2000" dirty="0" err="1">
                <a:latin typeface="Arial Narrow" panose="020B0606020202030204" pitchFamily="34" charset="0"/>
              </a:rPr>
              <a:t>sozial</a:t>
            </a:r>
            <a:r>
              <a:rPr lang="en-US" sz="2000" dirty="0">
                <a:latin typeface="Arial Narrow" panose="020B0606020202030204" pitchFamily="34" charset="0"/>
              </a:rPr>
              <a:t> </a:t>
            </a:r>
            <a:r>
              <a:rPr lang="en-US" sz="2000" dirty="0" err="1">
                <a:latin typeface="Arial Narrow" panose="020B0606020202030204" pitchFamily="34" charset="0"/>
              </a:rPr>
              <a:t>oder</a:t>
            </a:r>
            <a:r>
              <a:rPr lang="en-US" sz="2000" dirty="0">
                <a:latin typeface="Arial Narrow" panose="020B0606020202030204" pitchFamily="34" charset="0"/>
              </a:rPr>
              <a:t> in </a:t>
            </a:r>
            <a:r>
              <a:rPr lang="en-US" sz="2000" dirty="0" err="1">
                <a:latin typeface="Arial Narrow" panose="020B0606020202030204" pitchFamily="34" charset="0"/>
              </a:rPr>
              <a:t>seinen</a:t>
            </a:r>
            <a:r>
              <a:rPr lang="en-US" sz="2000" dirty="0">
                <a:latin typeface="Arial Narrow" panose="020B0606020202030204" pitchFamily="34" charset="0"/>
              </a:rPr>
              <a:t>/</a:t>
            </a:r>
            <a:r>
              <a:rPr lang="en-US" sz="2000" dirty="0" err="1">
                <a:latin typeface="Arial Narrow" panose="020B0606020202030204" pitchFamily="34" charset="0"/>
              </a:rPr>
              <a:t>ihren</a:t>
            </a:r>
            <a:r>
              <a:rPr lang="en-US" sz="2000" dirty="0">
                <a:latin typeface="Arial Narrow" panose="020B0606020202030204" pitchFamily="34" charset="0"/>
              </a:rPr>
              <a:t> </a:t>
            </a:r>
            <a:r>
              <a:rPr lang="en-US" sz="2000" dirty="0" err="1">
                <a:latin typeface="Arial Narrow" panose="020B0606020202030204" pitchFamily="34" charset="0"/>
              </a:rPr>
              <a:t>Entscheidungen</a:t>
            </a:r>
            <a:r>
              <a:rPr lang="en-US" sz="2000" dirty="0">
                <a:latin typeface="Arial Narrow" panose="020B0606020202030204" pitchFamily="34" charset="0"/>
              </a:rPr>
              <a:t>) </a:t>
            </a:r>
            <a:r>
              <a:rPr lang="en-US" sz="2000" dirty="0" err="1">
                <a:latin typeface="Arial Narrow" panose="020B0606020202030204" pitchFamily="34" charset="0"/>
              </a:rPr>
              <a:t>verständlich</a:t>
            </a:r>
            <a:r>
              <a:rPr lang="en-US" sz="2000" dirty="0">
                <a:latin typeface="Arial Narrow" panose="020B0606020202030204" pitchFamily="34" charset="0"/>
              </a:rPr>
              <a:t> </a:t>
            </a:r>
            <a:r>
              <a:rPr lang="en-US" sz="2000" dirty="0" err="1">
                <a:latin typeface="Arial Narrow" panose="020B0606020202030204" pitchFamily="34" charset="0"/>
              </a:rPr>
              <a:t>zu</a:t>
            </a:r>
            <a:r>
              <a:rPr lang="en-US" sz="2000" dirty="0">
                <a:latin typeface="Arial Narrow" panose="020B0606020202030204" pitchFamily="34" charset="0"/>
              </a:rPr>
              <a:t> </a:t>
            </a:r>
            <a:r>
              <a:rPr lang="en-US" sz="2000" dirty="0" err="1">
                <a:latin typeface="Arial Narrow" panose="020B0606020202030204" pitchFamily="34" charset="0"/>
              </a:rPr>
              <a:t>machen</a:t>
            </a:r>
            <a:r>
              <a:rPr lang="en-US" sz="2000" dirty="0">
                <a:latin typeface="Arial Narrow" panose="020B0606020202030204" pitchFamily="34" charset="0"/>
              </a:rPr>
              <a:t> </a:t>
            </a:r>
          </a:p>
          <a:p>
            <a:pPr marL="342900" indent="-342900">
              <a:buFont typeface="Arial" panose="020B0604020202020204" pitchFamily="34" charset="0"/>
              <a:buChar char="•"/>
            </a:pPr>
            <a:r>
              <a:rPr lang="en-US" sz="2000" dirty="0" err="1">
                <a:latin typeface="Arial Narrow" panose="020B0606020202030204" pitchFamily="34" charset="0"/>
              </a:rPr>
              <a:t>darin</a:t>
            </a:r>
            <a:r>
              <a:rPr lang="en-US" sz="2000" dirty="0">
                <a:latin typeface="Arial Narrow" panose="020B0606020202030204" pitchFamily="34" charset="0"/>
              </a:rPr>
              <a:t>, </a:t>
            </a:r>
            <a:r>
              <a:rPr lang="en-US" sz="2000" dirty="0" err="1">
                <a:latin typeface="Arial Narrow" panose="020B0606020202030204" pitchFamily="34" charset="0"/>
              </a:rPr>
              <a:t>sich</a:t>
            </a:r>
            <a:r>
              <a:rPr lang="en-US" sz="2000" dirty="0">
                <a:latin typeface="Arial Narrow" panose="020B0606020202030204" pitchFamily="34" charset="0"/>
              </a:rPr>
              <a:t> (in </a:t>
            </a:r>
            <a:r>
              <a:rPr lang="en-US" sz="2000" dirty="0" err="1">
                <a:latin typeface="Arial Narrow" panose="020B0606020202030204" pitchFamily="34" charset="0"/>
              </a:rPr>
              <a:t>sozial</a:t>
            </a:r>
            <a:r>
              <a:rPr lang="en-US" sz="2000" dirty="0">
                <a:latin typeface="Arial Narrow" panose="020B0606020202030204" pitchFamily="34" charset="0"/>
              </a:rPr>
              <a:t> </a:t>
            </a:r>
            <a:r>
              <a:rPr lang="en-US" sz="2000" dirty="0" err="1">
                <a:latin typeface="Arial Narrow" panose="020B0606020202030204" pitchFamily="34" charset="0"/>
              </a:rPr>
              <a:t>erwarterter</a:t>
            </a:r>
            <a:r>
              <a:rPr lang="en-US" sz="2000" dirty="0">
                <a:latin typeface="Arial Narrow" panose="020B0606020202030204" pitchFamily="34" charset="0"/>
              </a:rPr>
              <a:t> Weise) am </a:t>
            </a:r>
            <a:r>
              <a:rPr lang="en-US" sz="2000" dirty="0" err="1">
                <a:latin typeface="Arial Narrow" panose="020B0606020202030204" pitchFamily="34" charset="0"/>
              </a:rPr>
              <a:t>Alltag</a:t>
            </a:r>
            <a:r>
              <a:rPr lang="en-US" sz="2000" dirty="0">
                <a:latin typeface="Arial Narrow" panose="020B0606020202030204" pitchFamily="34" charset="0"/>
              </a:rPr>
              <a:t> in der </a:t>
            </a:r>
            <a:r>
              <a:rPr lang="en-US" sz="2000" dirty="0" err="1">
                <a:latin typeface="Arial Narrow" panose="020B0606020202030204" pitchFamily="34" charset="0"/>
              </a:rPr>
              <a:t>Familie</a:t>
            </a:r>
            <a:r>
              <a:rPr lang="en-US" sz="2000" dirty="0">
                <a:latin typeface="Arial Narrow" panose="020B0606020202030204" pitchFamily="34" charset="0"/>
              </a:rPr>
              <a:t>, am </a:t>
            </a:r>
            <a:r>
              <a:rPr lang="en-US" sz="2000" dirty="0" err="1">
                <a:latin typeface="Arial Narrow" panose="020B0606020202030204" pitchFamily="34" charset="0"/>
              </a:rPr>
              <a:t>zwischenmenschlichen</a:t>
            </a:r>
            <a:r>
              <a:rPr lang="en-US" sz="2000" dirty="0">
                <a:latin typeface="Arial Narrow" panose="020B0606020202030204" pitchFamily="34" charset="0"/>
              </a:rPr>
              <a:t> </a:t>
            </a:r>
            <a:r>
              <a:rPr lang="en-US" sz="2000" dirty="0" err="1">
                <a:latin typeface="Arial Narrow" panose="020B0606020202030204" pitchFamily="34" charset="0"/>
              </a:rPr>
              <a:t>Geschehen</a:t>
            </a:r>
            <a:r>
              <a:rPr lang="en-US" sz="2000" dirty="0">
                <a:latin typeface="Arial Narrow" panose="020B0606020202030204" pitchFamily="34" charset="0"/>
              </a:rPr>
              <a:t> am </a:t>
            </a:r>
            <a:r>
              <a:rPr lang="en-US" sz="2000" dirty="0" err="1">
                <a:latin typeface="Arial Narrow" panose="020B0606020202030204" pitchFamily="34" charset="0"/>
              </a:rPr>
              <a:t>Arbeitsplatz</a:t>
            </a:r>
            <a:r>
              <a:rPr lang="en-US" sz="2000" dirty="0">
                <a:latin typeface="Arial Narrow" panose="020B0606020202030204" pitchFamily="34" charset="0"/>
              </a:rPr>
              <a:t> </a:t>
            </a:r>
            <a:r>
              <a:rPr lang="en-US" sz="2000" dirty="0" err="1">
                <a:latin typeface="Arial Narrow" panose="020B0606020202030204" pitchFamily="34" charset="0"/>
              </a:rPr>
              <a:t>oder</a:t>
            </a:r>
            <a:r>
              <a:rPr lang="en-US" sz="2000" dirty="0">
                <a:latin typeface="Arial Narrow" panose="020B0606020202030204" pitchFamily="34" charset="0"/>
              </a:rPr>
              <a:t> in </a:t>
            </a:r>
            <a:r>
              <a:rPr lang="en-US" sz="2000" dirty="0" err="1">
                <a:latin typeface="Arial Narrow" panose="020B0606020202030204" pitchFamily="34" charset="0"/>
              </a:rPr>
              <a:t>anderen</a:t>
            </a:r>
            <a:r>
              <a:rPr lang="en-US" sz="2000" dirty="0">
                <a:latin typeface="Arial Narrow" panose="020B0606020202030204" pitchFamily="34" charset="0"/>
              </a:rPr>
              <a:t> </a:t>
            </a:r>
            <a:r>
              <a:rPr lang="en-US" sz="2000" dirty="0" err="1">
                <a:latin typeface="Arial Narrow" panose="020B0606020202030204" pitchFamily="34" charset="0"/>
              </a:rPr>
              <a:t>Kontexten</a:t>
            </a:r>
            <a:r>
              <a:rPr lang="en-US" sz="2000" dirty="0">
                <a:latin typeface="Arial Narrow" panose="020B0606020202030204" pitchFamily="34" charset="0"/>
              </a:rPr>
              <a:t> </a:t>
            </a:r>
            <a:r>
              <a:rPr lang="en-US" sz="2000" dirty="0" err="1">
                <a:latin typeface="Arial Narrow" panose="020B0606020202030204" pitchFamily="34" charset="0"/>
              </a:rPr>
              <a:t>zu</a:t>
            </a:r>
            <a:r>
              <a:rPr lang="en-US" sz="2000" dirty="0">
                <a:latin typeface="Arial Narrow" panose="020B0606020202030204" pitchFamily="34" charset="0"/>
              </a:rPr>
              <a:t> </a:t>
            </a:r>
            <a:r>
              <a:rPr lang="en-US" sz="2000" dirty="0" err="1">
                <a:latin typeface="Arial Narrow" panose="020B0606020202030204" pitchFamily="34" charset="0"/>
              </a:rPr>
              <a:t>beteiligen</a:t>
            </a:r>
            <a:endParaRPr lang="en-US" sz="2000" dirty="0">
              <a:latin typeface="Arial Narrow" panose="020B0606020202030204" pitchFamily="34" charset="0"/>
            </a:endParaRPr>
          </a:p>
        </p:txBody>
      </p:sp>
    </p:spTree>
    <p:extLst>
      <p:ext uri="{BB962C8B-B14F-4D97-AF65-F5344CB8AC3E}">
        <p14:creationId xmlns:p14="http://schemas.microsoft.com/office/powerpoint/2010/main" val="54134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Arbeitsauftrag</a:t>
            </a:r>
            <a:r>
              <a:rPr lang="en-US" sz="3600" b="1" i="1" dirty="0">
                <a:latin typeface="Arial Narrow" panose="020B0606020202030204" pitchFamily="34" charset="0"/>
              </a:rPr>
              <a:t>: Watch &amp; Reflect 4.1.4.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a:buClr>
                <a:srgbClr val="C00000"/>
              </a:buClr>
            </a:pPr>
            <a:r>
              <a:rPr lang="en-US" sz="1600" b="1" dirty="0" err="1">
                <a:latin typeface="Arial" panose="020B0604020202020204" pitchFamily="34" charset="0"/>
                <a:cs typeface="Arial" panose="020B0604020202020204" pitchFamily="34" charset="0"/>
              </a:rPr>
              <a:t>Soziale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Kommunikation</a:t>
            </a:r>
            <a:r>
              <a:rPr lang="en-US" sz="1600" b="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bezeichnet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sprachliche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Akte</a:t>
            </a:r>
            <a:r>
              <a:rPr lang="en-US" sz="1600" dirty="0">
                <a:latin typeface="Arial" panose="020B0604020202020204" pitchFamily="34" charset="0"/>
                <a:cs typeface="Arial" panose="020B0604020202020204" pitchFamily="34" charset="0"/>
              </a:rPr>
              <a:t>, die in </a:t>
            </a:r>
            <a:r>
              <a:rPr lang="en-US" sz="1600" b="1" dirty="0" err="1">
                <a:latin typeface="Arial" panose="020B0604020202020204" pitchFamily="34" charset="0"/>
                <a:cs typeface="Arial" panose="020B0604020202020204" pitchFamily="34" charset="0"/>
              </a:rPr>
              <a:t>sozialen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Siuationen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stattfinden</a:t>
            </a:r>
            <a:r>
              <a:rPr lang="en-US" sz="1600" dirty="0">
                <a:latin typeface="Arial" panose="020B0604020202020204" pitchFamily="34" charset="0"/>
                <a:cs typeface="Arial" panose="020B0604020202020204" pitchFamily="34" charset="0"/>
              </a:rPr>
              <a:t>. Sie </a:t>
            </a:r>
            <a:r>
              <a:rPr lang="en-US" sz="1600" dirty="0" err="1">
                <a:latin typeface="Arial" panose="020B0604020202020204" pitchFamily="34" charset="0"/>
                <a:cs typeface="Arial" panose="020B0604020202020204" pitchFamily="34" charset="0"/>
              </a:rPr>
              <a:t>verweisen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somit</a:t>
            </a:r>
            <a:r>
              <a:rPr lang="en-US" sz="1600" dirty="0">
                <a:latin typeface="Arial" panose="020B0604020202020204" pitchFamily="34" charset="0"/>
                <a:cs typeface="Arial" panose="020B0604020202020204" pitchFamily="34" charset="0"/>
              </a:rPr>
              <a:t> auf die </a:t>
            </a:r>
            <a:r>
              <a:rPr lang="en-US" sz="1600" dirty="0" err="1">
                <a:latin typeface="Arial" panose="020B0604020202020204" pitchFamily="34" charset="0"/>
                <a:cs typeface="Arial" panose="020B0604020202020204" pitchFamily="34" charset="0"/>
              </a:rPr>
              <a:t>Fähigkeit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einer</a:t>
            </a:r>
            <a:r>
              <a:rPr lang="en-US" sz="1600" dirty="0">
                <a:latin typeface="Arial" panose="020B0604020202020204" pitchFamily="34" charset="0"/>
                <a:cs typeface="Arial" panose="020B0604020202020204" pitchFamily="34" charset="0"/>
              </a:rPr>
              <a:t> Person, in </a:t>
            </a:r>
            <a:r>
              <a:rPr lang="en-US" sz="1600" dirty="0" err="1">
                <a:latin typeface="Arial" panose="020B0604020202020204" pitchFamily="34" charset="0"/>
                <a:cs typeface="Arial" panose="020B0604020202020204" pitchFamily="34" charset="0"/>
              </a:rPr>
              <a:t>einer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Vielzahl</a:t>
            </a:r>
            <a:r>
              <a:rPr lang="en-US" sz="1600" dirty="0">
                <a:latin typeface="Arial" panose="020B0604020202020204" pitchFamily="34" charset="0"/>
                <a:cs typeface="Arial" panose="020B0604020202020204" pitchFamily="34" charset="0"/>
              </a:rPr>
              <a:t> von </a:t>
            </a:r>
            <a:r>
              <a:rPr lang="en-US" sz="1600" dirty="0" err="1">
                <a:latin typeface="Arial" panose="020B0604020202020204" pitchFamily="34" charset="0"/>
                <a:cs typeface="Arial" panose="020B0604020202020204" pitchFamily="34" charset="0"/>
              </a:rPr>
              <a:t>Situationen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sprachliche</a:t>
            </a:r>
            <a:r>
              <a:rPr lang="en-US" sz="1600" dirty="0">
                <a:latin typeface="Arial" panose="020B0604020202020204" pitchFamily="34" charset="0"/>
                <a:cs typeface="Arial" panose="020B0604020202020204" pitchFamily="34" charset="0"/>
              </a:rPr>
              <a:t> Mittel </a:t>
            </a:r>
            <a:r>
              <a:rPr lang="en-US" sz="1600" dirty="0" err="1">
                <a:latin typeface="Arial" panose="020B0604020202020204" pitchFamily="34" charset="0"/>
                <a:cs typeface="Arial" panose="020B0604020202020204" pitchFamily="34" charset="0"/>
              </a:rPr>
              <a:t>zur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gegenseitigen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Verständigung</a:t>
            </a:r>
            <a:r>
              <a:rPr lang="en-US" sz="1600" dirty="0">
                <a:latin typeface="Arial" panose="020B0604020202020204" pitchFamily="34" charset="0"/>
                <a:cs typeface="Arial" panose="020B0604020202020204" pitchFamily="34" charset="0"/>
              </a:rPr>
              <a:t> und </a:t>
            </a:r>
            <a:r>
              <a:rPr lang="en-US" sz="1600" dirty="0" err="1">
                <a:latin typeface="Arial" panose="020B0604020202020204" pitchFamily="34" charset="0"/>
                <a:cs typeface="Arial" panose="020B0604020202020204" pitchFamily="34" charset="0"/>
              </a:rPr>
              <a:t>Interaktion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Anwendung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bringen</a:t>
            </a:r>
            <a:r>
              <a:rPr lang="en-US" sz="1600" dirty="0">
                <a:latin typeface="Arial" panose="020B0604020202020204" pitchFamily="34" charset="0"/>
                <a:cs typeface="Arial" panose="020B0604020202020204" pitchFamily="34" charset="0"/>
              </a:rPr>
              <a:t> (Greene &amp; Burleson, 2003). </a:t>
            </a:r>
          </a:p>
          <a:p>
            <a:pPr algn="ctr">
              <a:buClr>
                <a:srgbClr val="C00000"/>
              </a:buClr>
            </a:pPr>
            <a:endParaRPr lang="en-US" sz="1600" dirty="0">
              <a:latin typeface="Arial" panose="020B0604020202020204" pitchFamily="34" charset="0"/>
              <a:cs typeface="Arial" panose="020B0604020202020204" pitchFamily="34" charset="0"/>
            </a:endParaRPr>
          </a:p>
          <a:p>
            <a:r>
              <a:rPr lang="en-US" sz="1600" b="1" dirty="0" err="1">
                <a:latin typeface="Arial" panose="020B0604020202020204" pitchFamily="34" charset="0"/>
                <a:cs typeface="Arial" panose="020B0604020202020204" pitchFamily="34" charset="0"/>
              </a:rPr>
              <a:t>Warum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ist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Soziale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Kommunikation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wichtig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Ihre</a:t>
            </a:r>
            <a:r>
              <a:rPr lang="en-US" sz="1600"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Bedeutung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Pragmatik</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liegt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darin</a:t>
            </a:r>
            <a:r>
              <a:rPr lang="en-US" sz="1600" dirty="0">
                <a:latin typeface="Arial" panose="020B0604020202020204" pitchFamily="34" charset="0"/>
                <a:cs typeface="Arial" panose="020B0604020202020204" pitchFamily="34" charset="0"/>
              </a:rPr>
              <a:t>, Menschen </a:t>
            </a:r>
            <a:r>
              <a:rPr lang="en-US" sz="1600" dirty="0" err="1">
                <a:latin typeface="Arial" panose="020B0604020202020204" pitchFamily="34" charset="0"/>
                <a:cs typeface="Arial" panose="020B0604020202020204" pitchFamily="34" charset="0"/>
              </a:rPr>
              <a:t>dazu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befähigen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soziale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Beziehungen</a:t>
            </a:r>
            <a:r>
              <a:rPr lang="en-US" sz="1600" dirty="0">
                <a:latin typeface="Arial" panose="020B0604020202020204" pitchFamily="34" charset="0"/>
                <a:cs typeface="Arial" panose="020B0604020202020204" pitchFamily="34" charset="0"/>
              </a:rPr>
              <a:t> und </a:t>
            </a:r>
            <a:r>
              <a:rPr lang="en-US" sz="1600" dirty="0" err="1">
                <a:latin typeface="Arial" panose="020B0604020202020204" pitchFamily="34" charset="0"/>
                <a:cs typeface="Arial" panose="020B0604020202020204" pitchFamily="34" charset="0"/>
              </a:rPr>
              <a:t>Bindungen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mit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anderen</a:t>
            </a:r>
            <a:r>
              <a:rPr lang="en-US" sz="1600" dirty="0">
                <a:latin typeface="Arial" panose="020B0604020202020204" pitchFamily="34" charset="0"/>
                <a:cs typeface="Arial" panose="020B0604020202020204" pitchFamily="34" charset="0"/>
              </a:rPr>
              <a:t> Menschen </a:t>
            </a:r>
            <a:r>
              <a:rPr lang="en-US" sz="1600" dirty="0" err="1">
                <a:latin typeface="Arial" panose="020B0604020202020204" pitchFamily="34" charset="0"/>
                <a:cs typeface="Arial" panose="020B0604020202020204" pitchFamily="34" charset="0"/>
              </a:rPr>
              <a:t>eingzugehen</a:t>
            </a:r>
            <a:r>
              <a:rPr lang="en-US" sz="1600" dirty="0">
                <a:latin typeface="Arial" panose="020B0604020202020204" pitchFamily="34" charset="0"/>
                <a:cs typeface="Arial" panose="020B0604020202020204" pitchFamily="34" charset="0"/>
              </a:rPr>
              <a:t> – um, </a:t>
            </a:r>
            <a:r>
              <a:rPr lang="en-US" sz="1600" dirty="0" err="1">
                <a:latin typeface="Arial" panose="020B0604020202020204" pitchFamily="34" charset="0"/>
                <a:cs typeface="Arial" panose="020B0604020202020204" pitchFamily="34" charset="0"/>
              </a:rPr>
              <a:t>etwa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wie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vorliegenden</a:t>
            </a:r>
            <a:r>
              <a:rPr lang="en-US" sz="1600" dirty="0">
                <a:latin typeface="Arial" panose="020B0604020202020204" pitchFamily="34" charset="0"/>
                <a:cs typeface="Arial" panose="020B0604020202020204" pitchFamily="34" charset="0"/>
              </a:rPr>
              <a:t> Curriculum, </a:t>
            </a:r>
            <a:r>
              <a:rPr lang="en-US" sz="1600" dirty="0" err="1">
                <a:latin typeface="Arial" panose="020B0604020202020204" pitchFamily="34" charset="0"/>
                <a:cs typeface="Arial" panose="020B0604020202020204" pitchFamily="34" charset="0"/>
              </a:rPr>
              <a:t>Gruppenaktivitäten</a:t>
            </a:r>
            <a:r>
              <a:rPr lang="en-US" sz="1600" dirty="0">
                <a:latin typeface="Arial" panose="020B0604020202020204" pitchFamily="34" charset="0"/>
                <a:cs typeface="Arial" panose="020B0604020202020204" pitchFamily="34" charset="0"/>
              </a:rPr>
              <a:t> und -</a:t>
            </a:r>
            <a:r>
              <a:rPr lang="en-US" sz="1600" dirty="0" err="1">
                <a:latin typeface="Arial" panose="020B0604020202020204" pitchFamily="34" charset="0"/>
                <a:cs typeface="Arial" panose="020B0604020202020204" pitchFamily="34" charset="0"/>
              </a:rPr>
              <a:t>aufgaben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mit</a:t>
            </a:r>
            <a:r>
              <a:rPr lang="en-US" sz="1600" dirty="0">
                <a:latin typeface="Arial" panose="020B0604020202020204" pitchFamily="34" charset="0"/>
                <a:cs typeface="Arial" panose="020B0604020202020204" pitchFamily="34" charset="0"/>
              </a:rPr>
              <a:t> “Peers” </a:t>
            </a:r>
            <a:r>
              <a:rPr lang="en-US" sz="1600" dirty="0" err="1">
                <a:latin typeface="Arial" panose="020B0604020202020204" pitchFamily="34" charset="0"/>
                <a:cs typeface="Arial" panose="020B0604020202020204" pitchFamily="34" charset="0"/>
              </a:rPr>
              <a:t>erfüllen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können</a:t>
            </a:r>
            <a:r>
              <a:rPr lang="en-US" sz="1600" dirty="0">
                <a:latin typeface="Arial" panose="020B0604020202020204" pitchFamily="34" charset="0"/>
                <a:cs typeface="Arial" panose="020B0604020202020204" pitchFamily="34" charset="0"/>
              </a:rPr>
              <a:t>(ASHA, 2021).</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Was </a:t>
            </a:r>
            <a:r>
              <a:rPr lang="en-US" sz="1600" dirty="0" err="1">
                <a:latin typeface="Arial" panose="020B0604020202020204" pitchFamily="34" charset="0"/>
                <a:cs typeface="Arial" panose="020B0604020202020204" pitchFamily="34" charset="0"/>
              </a:rPr>
              <a:t>sind</a:t>
            </a:r>
            <a:r>
              <a:rPr lang="en-US" sz="1600" dirty="0">
                <a:latin typeface="Arial" panose="020B0604020202020204" pitchFamily="34" charset="0"/>
                <a:cs typeface="Arial" panose="020B0604020202020204" pitchFamily="34" charset="0"/>
              </a:rPr>
              <a:t> die </a:t>
            </a:r>
            <a:r>
              <a:rPr lang="en-US" sz="1600" dirty="0" err="1">
                <a:latin typeface="Arial" panose="020B0604020202020204" pitchFamily="34" charset="0"/>
                <a:cs typeface="Arial" panose="020B0604020202020204" pitchFamily="34" charset="0"/>
              </a:rPr>
              <a:t>Eigenschaften</a:t>
            </a:r>
            <a:r>
              <a:rPr lang="en-US" sz="1600" dirty="0">
                <a:latin typeface="Arial" panose="020B0604020202020204" pitchFamily="34" charset="0"/>
                <a:cs typeface="Arial" panose="020B0604020202020204" pitchFamily="34" charset="0"/>
              </a:rPr>
              <a:t> und/</a:t>
            </a:r>
            <a:r>
              <a:rPr lang="en-US" sz="1600" dirty="0" err="1">
                <a:latin typeface="Arial" panose="020B0604020202020204" pitchFamily="34" charset="0"/>
                <a:cs typeface="Arial" panose="020B0604020202020204" pitchFamily="34" charset="0"/>
              </a:rPr>
              <a:t>oder</a:t>
            </a:r>
            <a:r>
              <a:rPr lang="en-US" sz="1600" dirty="0">
                <a:latin typeface="Arial" panose="020B0604020202020204" pitchFamily="34" charset="0"/>
                <a:cs typeface="Arial" panose="020B0604020202020204" pitchFamily="34" charset="0"/>
              </a:rPr>
              <a:t> die </a:t>
            </a:r>
            <a:r>
              <a:rPr lang="en-US" sz="1600" dirty="0" err="1">
                <a:latin typeface="Arial" panose="020B0604020202020204" pitchFamily="34" charset="0"/>
                <a:cs typeface="Arial" panose="020B0604020202020204" pitchFamily="34" charset="0"/>
              </a:rPr>
              <a:t>wichtigste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Elemente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Sozialer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Kommunikation</a:t>
            </a:r>
            <a:r>
              <a:rPr lang="en-US" sz="1600" dirty="0">
                <a:latin typeface="Arial" panose="020B0604020202020204" pitchFamily="34" charset="0"/>
                <a:cs typeface="Arial" panose="020B0604020202020204" pitchFamily="34" charset="0"/>
              </a:rPr>
              <a:t>?</a:t>
            </a:r>
          </a:p>
          <a:p>
            <a:pPr marL="342900" indent="-342900" algn="just">
              <a:spcAft>
                <a:spcPts val="1200"/>
              </a:spcAft>
              <a:buClr>
                <a:schemeClr val="tx1"/>
              </a:buClr>
              <a:buSzPct val="102000"/>
              <a:buFont typeface="Arial" panose="020B0604020202020204" pitchFamily="34" charset="0"/>
              <a:buChar char="•"/>
            </a:pPr>
            <a:r>
              <a:rPr lang="en-US" sz="1600" dirty="0">
                <a:latin typeface="Arial" panose="020B0604020202020204" pitchFamily="34" charset="0"/>
                <a:cs typeface="Arial" panose="020B0604020202020204" pitchFamily="34" charset="0"/>
              </a:rPr>
              <a:t>Zu den </a:t>
            </a:r>
            <a:r>
              <a:rPr lang="en-US" sz="1600" dirty="0" err="1">
                <a:latin typeface="Arial" panose="020B0604020202020204" pitchFamily="34" charset="0"/>
                <a:cs typeface="Arial" panose="020B0604020202020204" pitchFamily="34" charset="0"/>
              </a:rPr>
              <a:t>Fertigkeiten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Sozialer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Kommunikation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zählen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u.a.</a:t>
            </a:r>
            <a:r>
              <a:rPr lang="en-US" sz="1600" dirty="0">
                <a:latin typeface="Arial" panose="020B0604020202020204" pitchFamily="34" charset="0"/>
                <a:cs typeface="Arial" panose="020B0604020202020204" pitchFamily="34" charset="0"/>
              </a:rPr>
              <a:t> die </a:t>
            </a:r>
            <a:r>
              <a:rPr lang="en-US" sz="1600" dirty="0" err="1">
                <a:latin typeface="Arial" panose="020B0604020202020204" pitchFamily="34" charset="0"/>
                <a:cs typeface="Arial" panose="020B0604020202020204" pitchFamily="34" charset="0"/>
              </a:rPr>
              <a:t>Fähigkeit</a:t>
            </a:r>
            <a:r>
              <a:rPr lang="en-US" sz="1600" dirty="0">
                <a:latin typeface="Arial" panose="020B0604020202020204" pitchFamily="34" charset="0"/>
                <a:cs typeface="Arial" panose="020B0604020202020204" pitchFamily="34" charset="0"/>
              </a:rPr>
              <a:t>, den (</a:t>
            </a:r>
            <a:r>
              <a:rPr lang="en-US" sz="1600" dirty="0" err="1">
                <a:latin typeface="Arial" panose="020B0604020202020204" pitchFamily="34" charset="0"/>
                <a:cs typeface="Arial" panose="020B0604020202020204" pitchFamily="34" charset="0"/>
              </a:rPr>
              <a:t>eigenen</a:t>
            </a:r>
            <a:r>
              <a:rPr lang="en-US" sz="1600"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sprachlichen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Stil</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zu</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variieren</a:t>
            </a:r>
            <a:r>
              <a:rPr lang="en-US" sz="1600" dirty="0">
                <a:latin typeface="Arial" panose="020B0604020202020204" pitchFamily="34" charset="0"/>
                <a:cs typeface="Arial" panose="020B0604020202020204" pitchFamily="34" charset="0"/>
              </a:rPr>
              <a:t> (an den </a:t>
            </a:r>
            <a:r>
              <a:rPr lang="en-US" sz="1600" dirty="0" err="1">
                <a:latin typeface="Arial" panose="020B0604020202020204" pitchFamily="34" charset="0"/>
                <a:cs typeface="Arial" panose="020B0604020202020204" pitchFamily="34" charset="0"/>
              </a:rPr>
              <a:t>Kontext</a:t>
            </a:r>
            <a:r>
              <a:rPr lang="en-US" sz="1600" dirty="0">
                <a:latin typeface="Arial" panose="020B0604020202020204" pitchFamily="34" charset="0"/>
                <a:cs typeface="Arial" panose="020B0604020202020204" pitchFamily="34" charset="0"/>
              </a:rPr>
              <a:t>, an das </a:t>
            </a:r>
            <a:r>
              <a:rPr lang="en-US" sz="1600" dirty="0" err="1">
                <a:latin typeface="Arial" panose="020B0604020202020204" pitchFamily="34" charset="0"/>
                <a:cs typeface="Arial" panose="020B0604020202020204" pitchFamily="34" charset="0"/>
              </a:rPr>
              <a:t>Gegenüber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anzupassen</a:t>
            </a:r>
            <a:r>
              <a:rPr lang="en-US" sz="1600" dirty="0">
                <a:latin typeface="Arial" panose="020B0604020202020204" pitchFamily="34" charset="0"/>
                <a:cs typeface="Arial" panose="020B0604020202020204" pitchFamily="34" charset="0"/>
              </a:rPr>
              <a:t> etc.), </a:t>
            </a:r>
            <a:r>
              <a:rPr lang="en-US" sz="1600" dirty="0" err="1">
                <a:latin typeface="Arial" panose="020B0604020202020204" pitchFamily="34" charset="0"/>
                <a:cs typeface="Arial" panose="020B0604020202020204" pitchFamily="34" charset="0"/>
              </a:rPr>
              <a:t>sich</a:t>
            </a:r>
            <a:r>
              <a:rPr lang="en-US" sz="1600" dirty="0">
                <a:latin typeface="Arial" panose="020B0604020202020204" pitchFamily="34" charset="0"/>
                <a:cs typeface="Arial" panose="020B0604020202020204" pitchFamily="34" charset="0"/>
              </a:rPr>
              <a:t> in die </a:t>
            </a:r>
            <a:r>
              <a:rPr lang="en-US" sz="1600" b="1" dirty="0" err="1">
                <a:latin typeface="Arial" panose="020B0604020202020204" pitchFamily="34" charset="0"/>
                <a:cs typeface="Arial" panose="020B0604020202020204" pitchFamily="34" charset="0"/>
              </a:rPr>
              <a:t>Perspektive</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anderer</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hinversetzen</a:t>
            </a:r>
            <a:r>
              <a:rPr lang="en-US" sz="1600" b="1"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können</a:t>
            </a:r>
            <a:r>
              <a:rPr lang="en-US" sz="1600" dirty="0">
                <a:latin typeface="Arial" panose="020B0604020202020204" pitchFamily="34" charset="0"/>
                <a:cs typeface="Arial" panose="020B0604020202020204" pitchFamily="34" charset="0"/>
              </a:rPr>
              <a:t>, und die </a:t>
            </a:r>
            <a:r>
              <a:rPr lang="en-US" sz="1600" dirty="0" err="1">
                <a:latin typeface="Arial" panose="020B0604020202020204" pitchFamily="34" charset="0"/>
                <a:cs typeface="Arial" panose="020B0604020202020204" pitchFamily="34" charset="0"/>
              </a:rPr>
              <a:t>ausgesprochenen</a:t>
            </a:r>
            <a:r>
              <a:rPr lang="en-US" sz="1600" dirty="0">
                <a:latin typeface="Arial" panose="020B0604020202020204" pitchFamily="34" charset="0"/>
                <a:cs typeface="Arial" panose="020B0604020202020204" pitchFamily="34" charset="0"/>
              </a:rPr>
              <a:t> und </a:t>
            </a:r>
            <a:r>
              <a:rPr lang="en-US" sz="1600" dirty="0" err="1">
                <a:latin typeface="Arial" panose="020B0604020202020204" pitchFamily="34" charset="0"/>
                <a:cs typeface="Arial" panose="020B0604020202020204" pitchFamily="34" charset="0"/>
              </a:rPr>
              <a:t>unausgesprochenen</a:t>
            </a:r>
            <a:r>
              <a:rPr lang="en-US" sz="1600"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Regeln</a:t>
            </a:r>
            <a:r>
              <a:rPr lang="en-US" sz="1600" b="1" dirty="0">
                <a:latin typeface="Arial" panose="020B0604020202020204" pitchFamily="34" charset="0"/>
                <a:cs typeface="Arial" panose="020B0604020202020204" pitchFamily="34" charset="0"/>
              </a:rPr>
              <a:t> des </a:t>
            </a:r>
            <a:r>
              <a:rPr lang="en-US" sz="1600" b="1" dirty="0" err="1">
                <a:latin typeface="Arial" panose="020B0604020202020204" pitchFamily="34" charset="0"/>
                <a:cs typeface="Arial" panose="020B0604020202020204" pitchFamily="34" charset="0"/>
              </a:rPr>
              <a:t>angemessenen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Gebrauchs</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sprachlicher</a:t>
            </a:r>
            <a:r>
              <a:rPr lang="en-US" sz="1600" b="1" dirty="0">
                <a:latin typeface="Arial" panose="020B0604020202020204" pitchFamily="34" charset="0"/>
                <a:cs typeface="Arial" panose="020B0604020202020204" pitchFamily="34" charset="0"/>
              </a:rPr>
              <a:t> und </a:t>
            </a:r>
            <a:r>
              <a:rPr lang="en-US" sz="1600" b="1" dirty="0" err="1">
                <a:latin typeface="Arial" panose="020B0604020202020204" pitchFamily="34" charset="0"/>
                <a:cs typeface="Arial" panose="020B0604020202020204" pitchFamily="34" charset="0"/>
              </a:rPr>
              <a:t>nicht-sprachlicher</a:t>
            </a:r>
            <a:r>
              <a:rPr lang="en-US" sz="1600" b="1" dirty="0">
                <a:latin typeface="Arial" panose="020B0604020202020204" pitchFamily="34" charset="0"/>
                <a:cs typeface="Arial" panose="020B0604020202020204" pitchFamily="34" charset="0"/>
              </a:rPr>
              <a:t> Mittel</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verstehen</a:t>
            </a:r>
            <a:r>
              <a:rPr lang="en-US" sz="1600" dirty="0">
                <a:latin typeface="Arial" panose="020B0604020202020204" pitchFamily="34" charset="0"/>
                <a:cs typeface="Arial" panose="020B0604020202020204" pitchFamily="34" charset="0"/>
              </a:rPr>
              <a:t> und </a:t>
            </a:r>
            <a:r>
              <a:rPr lang="en-US" sz="1600" b="1" dirty="0" err="1">
                <a:latin typeface="Arial" panose="020B0604020202020204" pitchFamily="34" charset="0"/>
                <a:cs typeface="Arial" panose="020B0604020202020204" pitchFamily="34" charset="0"/>
              </a:rPr>
              <a:t>anwenden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können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sowie</a:t>
            </a:r>
            <a:r>
              <a:rPr lang="en-US" sz="1600" dirty="0">
                <a:latin typeface="Arial" panose="020B0604020202020204" pitchFamily="34" charset="0"/>
                <a:cs typeface="Arial" panose="020B0604020202020204" pitchFamily="34" charset="0"/>
              </a:rPr>
              <a:t> die </a:t>
            </a:r>
            <a:r>
              <a:rPr lang="en-US" sz="1600" dirty="0" err="1">
                <a:latin typeface="Arial" panose="020B0604020202020204" pitchFamily="34" charset="0"/>
                <a:cs typeface="Arial" panose="020B0604020202020204" pitchFamily="34" charset="0"/>
              </a:rPr>
              <a:t>strukturellen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Aspekte</a:t>
            </a:r>
            <a:r>
              <a:rPr lang="en-US" sz="1600" dirty="0">
                <a:latin typeface="Arial" panose="020B0604020202020204" pitchFamily="34" charset="0"/>
                <a:cs typeface="Arial" panose="020B0604020202020204" pitchFamily="34" charset="0"/>
              </a:rPr>
              <a:t> von </a:t>
            </a:r>
            <a:r>
              <a:rPr lang="en-US" sz="1600" dirty="0" err="1">
                <a:latin typeface="Arial" panose="020B0604020202020204" pitchFamily="34" charset="0"/>
                <a:cs typeface="Arial" panose="020B0604020202020204" pitchFamily="34" charset="0"/>
              </a:rPr>
              <a:t>Sprache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u.a.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Vokabular</a:t>
            </a:r>
            <a:r>
              <a:rPr lang="en-US" sz="1600" dirty="0">
                <a:latin typeface="Arial" panose="020B0604020202020204" pitchFamily="34" charset="0"/>
                <a:cs typeface="Arial" panose="020B0604020202020204" pitchFamily="34" charset="0"/>
              </a:rPr>
              <a:t>, Syntax, </a:t>
            </a:r>
            <a:r>
              <a:rPr lang="en-US" sz="1600" dirty="0" err="1">
                <a:latin typeface="Arial" panose="020B0604020202020204" pitchFamily="34" charset="0"/>
                <a:cs typeface="Arial" panose="020B0604020202020204" pitchFamily="34" charset="0"/>
              </a:rPr>
              <a:t>Phonologie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erfassen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können</a:t>
            </a:r>
            <a:r>
              <a:rPr lang="en-US" sz="1600" dirty="0">
                <a:latin typeface="Arial" panose="020B0604020202020204" pitchFamily="34" charset="0"/>
                <a:cs typeface="Arial" panose="020B0604020202020204" pitchFamily="34" charset="0"/>
              </a:rPr>
              <a:t>, um die </a:t>
            </a:r>
            <a:r>
              <a:rPr lang="en-US" sz="1600" dirty="0" err="1">
                <a:latin typeface="Arial" panose="020B0604020202020204" pitchFamily="34" charset="0"/>
                <a:cs typeface="Arial" panose="020B0604020202020204" pitchFamily="34" charset="0"/>
              </a:rPr>
              <a:t>erwähnten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Ziele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auch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erreichen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können</a:t>
            </a:r>
            <a:r>
              <a:rPr lang="en-US" sz="1600" dirty="0">
                <a:latin typeface="Arial" panose="020B0604020202020204" pitchFamily="34" charset="0"/>
                <a:cs typeface="Arial" panose="020B0604020202020204" pitchFamily="34" charset="0"/>
              </a:rPr>
              <a:t> (ASHA, 2021).</a:t>
            </a:r>
          </a:p>
          <a:p>
            <a:pPr algn="just">
              <a:spcAft>
                <a:spcPts val="1200"/>
              </a:spcAft>
              <a:buClr>
                <a:schemeClr val="accent5">
                  <a:lumMod val="50000"/>
                </a:schemeClr>
              </a:buClr>
              <a:buSzPct val="102000"/>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78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772401"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Aktivität</a:t>
            </a:r>
            <a:r>
              <a:rPr lang="en-US" sz="3600" b="1" i="1" dirty="0">
                <a:latin typeface="Arial Narrow" panose="020B0606020202030204" pitchFamily="34" charset="0"/>
              </a:rPr>
              <a:t>: Watch &amp; Reflect 4.1.4. (Forts.)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just">
              <a:spcAft>
                <a:spcPts val="1200"/>
              </a:spcAft>
              <a:buClr>
                <a:schemeClr val="accent2">
                  <a:lumMod val="75000"/>
                </a:schemeClr>
              </a:buClr>
              <a:buSzPct val="102000"/>
            </a:pPr>
            <a:r>
              <a:rPr lang="en-US" sz="2400" dirty="0" err="1">
                <a:latin typeface="Arial Narrow" panose="020B0606020202030204" pitchFamily="34" charset="0"/>
              </a:rPr>
              <a:t>Schwierigkeiten</a:t>
            </a:r>
            <a:r>
              <a:rPr lang="en-US" sz="2400" dirty="0">
                <a:latin typeface="Arial Narrow" panose="020B0606020202030204" pitchFamily="34" charset="0"/>
              </a:rPr>
              <a:t> und </a:t>
            </a:r>
            <a:r>
              <a:rPr lang="en-US" sz="2400" dirty="0" err="1">
                <a:latin typeface="Arial Narrow" panose="020B0606020202030204" pitchFamily="34" charset="0"/>
              </a:rPr>
              <a:t>Defizite</a:t>
            </a:r>
            <a:r>
              <a:rPr lang="en-US" sz="2400" dirty="0">
                <a:latin typeface="Arial Narrow" panose="020B0606020202030204" pitchFamily="34" charset="0"/>
              </a:rPr>
              <a:t> </a:t>
            </a:r>
            <a:r>
              <a:rPr lang="en-US" sz="2400" dirty="0" err="1">
                <a:latin typeface="Arial Narrow" panose="020B0606020202030204" pitchFamily="34" charset="0"/>
              </a:rPr>
              <a:t>hinsichtlich</a:t>
            </a:r>
            <a:r>
              <a:rPr lang="en-US" sz="2400" dirty="0">
                <a:latin typeface="Arial Narrow" panose="020B0606020202030204" pitchFamily="34" charset="0"/>
              </a:rPr>
              <a:t> der </a:t>
            </a:r>
            <a:r>
              <a:rPr lang="en-US" sz="2400" dirty="0" err="1">
                <a:latin typeface="Arial Narrow" panose="020B0606020202030204" pitchFamily="34" charset="0"/>
              </a:rPr>
              <a:t>sozialen</a:t>
            </a:r>
            <a:r>
              <a:rPr lang="en-US" sz="2400" dirty="0">
                <a:latin typeface="Arial Narrow" panose="020B0606020202030204" pitchFamily="34" charset="0"/>
              </a:rPr>
              <a:t> </a:t>
            </a:r>
            <a:r>
              <a:rPr lang="en-US" sz="2400" dirty="0" err="1">
                <a:latin typeface="Arial Narrow" panose="020B0606020202030204" pitchFamily="34" charset="0"/>
              </a:rPr>
              <a:t>Kommunikation</a:t>
            </a:r>
            <a:r>
              <a:rPr lang="en-US" sz="2400" dirty="0">
                <a:latin typeface="Arial Narrow" panose="020B0606020202030204" pitchFamily="34" charset="0"/>
              </a:rPr>
              <a:t> </a:t>
            </a:r>
            <a:r>
              <a:rPr lang="en-US" sz="2400" dirty="0" err="1">
                <a:latin typeface="Arial Narrow" panose="020B0606020202030204" pitchFamily="34" charset="0"/>
              </a:rPr>
              <a:t>sind</a:t>
            </a:r>
            <a:r>
              <a:rPr lang="en-US" sz="2400" dirty="0">
                <a:latin typeface="Arial Narrow" panose="020B0606020202030204" pitchFamily="34" charset="0"/>
              </a:rPr>
              <a:t> </a:t>
            </a:r>
            <a:r>
              <a:rPr lang="en-US" sz="2400" dirty="0" err="1">
                <a:latin typeface="Arial Narrow" panose="020B0606020202030204" pitchFamily="34" charset="0"/>
              </a:rPr>
              <a:t>bei</a:t>
            </a:r>
            <a:r>
              <a:rPr lang="en-US" sz="2400" dirty="0">
                <a:latin typeface="Arial Narrow" panose="020B0606020202030204" pitchFamily="34" charset="0"/>
              </a:rPr>
              <a:t> Menschen </a:t>
            </a:r>
            <a:r>
              <a:rPr lang="en-US" sz="2400" dirty="0" err="1">
                <a:latin typeface="Arial Narrow" panose="020B0606020202030204" pitchFamily="34" charset="0"/>
              </a:rPr>
              <a:t>mit</a:t>
            </a:r>
            <a:r>
              <a:rPr lang="en-US" sz="2400" dirty="0">
                <a:latin typeface="Arial Narrow" panose="020B0606020202030204" pitchFamily="34" charset="0"/>
              </a:rPr>
              <a:t> ASS in </a:t>
            </a:r>
            <a:r>
              <a:rPr lang="en-US" sz="2400" dirty="0" err="1">
                <a:latin typeface="Arial Narrow" panose="020B0606020202030204" pitchFamily="34" charset="0"/>
              </a:rPr>
              <a:t>verschiedenster</a:t>
            </a:r>
            <a:r>
              <a:rPr lang="en-US" sz="2400" dirty="0">
                <a:latin typeface="Arial Narrow" panose="020B0606020202030204" pitchFamily="34" charset="0"/>
              </a:rPr>
              <a:t> Weise und </a:t>
            </a:r>
            <a:r>
              <a:rPr lang="en-US" sz="2400" dirty="0" err="1">
                <a:latin typeface="Arial Narrow" panose="020B0606020202030204" pitchFamily="34" charset="0"/>
              </a:rPr>
              <a:t>Ausprägung</a:t>
            </a:r>
            <a:r>
              <a:rPr lang="en-US" sz="2400" dirty="0">
                <a:latin typeface="Arial Narrow" panose="020B0606020202030204" pitchFamily="34" charset="0"/>
              </a:rPr>
              <a:t> </a:t>
            </a:r>
            <a:r>
              <a:rPr lang="en-US" sz="2400" dirty="0" err="1">
                <a:latin typeface="Arial Narrow" panose="020B0606020202030204" pitchFamily="34" charset="0"/>
              </a:rPr>
              <a:t>vorhanden</a:t>
            </a:r>
            <a:r>
              <a:rPr lang="en-US" sz="2400" dirty="0">
                <a:latin typeface="Arial Narrow" panose="020B0606020202030204" pitchFamily="34" charset="0"/>
              </a:rPr>
              <a:t>. Sie </a:t>
            </a:r>
            <a:r>
              <a:rPr lang="en-US" sz="2400" dirty="0" err="1">
                <a:latin typeface="Arial Narrow" panose="020B0606020202030204" pitchFamily="34" charset="0"/>
              </a:rPr>
              <a:t>können</a:t>
            </a:r>
            <a:r>
              <a:rPr lang="en-US" sz="2400" dirty="0">
                <a:latin typeface="Arial Narrow" panose="020B0606020202030204" pitchFamily="34" charset="0"/>
              </a:rPr>
              <a:t> </a:t>
            </a:r>
            <a:r>
              <a:rPr lang="en-US" sz="2400" dirty="0" err="1">
                <a:latin typeface="Arial Narrow" panose="020B0606020202030204" pitchFamily="34" charset="0"/>
              </a:rPr>
              <a:t>sich</a:t>
            </a:r>
            <a:r>
              <a:rPr lang="en-US" sz="2400" dirty="0">
                <a:latin typeface="Arial Narrow" panose="020B0606020202030204" pitchFamily="34" charset="0"/>
              </a:rPr>
              <a:t> auf die </a:t>
            </a:r>
            <a:r>
              <a:rPr lang="en-US" sz="2400" dirty="0" err="1">
                <a:latin typeface="Arial Narrow" panose="020B0606020202030204" pitchFamily="34" charset="0"/>
              </a:rPr>
              <a:t>Verständigung</a:t>
            </a:r>
            <a:r>
              <a:rPr lang="en-US" sz="2400" dirty="0">
                <a:latin typeface="Arial Narrow" panose="020B0606020202030204" pitchFamily="34" charset="0"/>
              </a:rPr>
              <a:t> </a:t>
            </a:r>
            <a:r>
              <a:rPr lang="en-US" sz="2400" dirty="0" err="1">
                <a:latin typeface="Arial Narrow" panose="020B0606020202030204" pitchFamily="34" charset="0"/>
              </a:rPr>
              <a:t>gemeinsamer</a:t>
            </a:r>
            <a:r>
              <a:rPr lang="en-US" sz="2400" dirty="0">
                <a:latin typeface="Arial Narrow" panose="020B0606020202030204" pitchFamily="34" charset="0"/>
              </a:rPr>
              <a:t> </a:t>
            </a:r>
            <a:r>
              <a:rPr lang="en-US" sz="2400" dirty="0" err="1">
                <a:latin typeface="Arial Narrow" panose="020B0606020202030204" pitchFamily="34" charset="0"/>
              </a:rPr>
              <a:t>Absichten</a:t>
            </a:r>
            <a:r>
              <a:rPr lang="en-US" sz="2400" dirty="0">
                <a:latin typeface="Arial Narrow" panose="020B0606020202030204" pitchFamily="34" charset="0"/>
              </a:rPr>
              <a:t> und auf </a:t>
            </a:r>
            <a:r>
              <a:rPr lang="en-US" sz="2400" dirty="0" err="1">
                <a:latin typeface="Arial Narrow" panose="020B0606020202030204" pitchFamily="34" charset="0"/>
              </a:rPr>
              <a:t>soziale</a:t>
            </a:r>
            <a:r>
              <a:rPr lang="en-US" sz="2400" dirty="0">
                <a:latin typeface="Arial Narrow" panose="020B0606020202030204" pitchFamily="34" charset="0"/>
              </a:rPr>
              <a:t> </a:t>
            </a:r>
            <a:r>
              <a:rPr lang="en-US" sz="2400" dirty="0" err="1">
                <a:latin typeface="Arial Narrow" panose="020B0606020202030204" pitchFamily="34" charset="0"/>
              </a:rPr>
              <a:t>Reziprozität</a:t>
            </a:r>
            <a:r>
              <a:rPr lang="en-US" sz="2400" dirty="0">
                <a:latin typeface="Arial Narrow" panose="020B0606020202030204" pitchFamily="34" charset="0"/>
              </a:rPr>
              <a:t> </a:t>
            </a:r>
            <a:r>
              <a:rPr lang="en-US" sz="2400" dirty="0" err="1">
                <a:latin typeface="Arial Narrow" panose="020B0606020202030204" pitchFamily="34" charset="0"/>
              </a:rPr>
              <a:t>im</a:t>
            </a:r>
            <a:r>
              <a:rPr lang="en-US" sz="2400" dirty="0">
                <a:latin typeface="Arial Narrow" panose="020B0606020202030204" pitchFamily="34" charset="0"/>
              </a:rPr>
              <a:t> </a:t>
            </a:r>
            <a:r>
              <a:rPr lang="en-US" sz="2400" dirty="0" err="1">
                <a:latin typeface="Arial Narrow" panose="020B0606020202030204" pitchFamily="34" charset="0"/>
              </a:rPr>
              <a:t>Allgemeinen</a:t>
            </a:r>
            <a:r>
              <a:rPr lang="en-US" sz="2400" dirty="0">
                <a:latin typeface="Arial Narrow" panose="020B0606020202030204" pitchFamily="34" charset="0"/>
              </a:rPr>
              <a:t> </a:t>
            </a:r>
            <a:r>
              <a:rPr lang="en-US" sz="2400" dirty="0" err="1">
                <a:latin typeface="Arial Narrow" panose="020B0606020202030204" pitchFamily="34" charset="0"/>
              </a:rPr>
              <a:t>genauso</a:t>
            </a:r>
            <a:r>
              <a:rPr lang="en-US" sz="2400" dirty="0">
                <a:latin typeface="Arial Narrow" panose="020B0606020202030204" pitchFamily="34" charset="0"/>
              </a:rPr>
              <a:t> </a:t>
            </a:r>
            <a:r>
              <a:rPr lang="en-US" sz="2400" dirty="0" err="1">
                <a:latin typeface="Arial Narrow" panose="020B0606020202030204" pitchFamily="34" charset="0"/>
              </a:rPr>
              <a:t>erstrecken</a:t>
            </a:r>
            <a:r>
              <a:rPr lang="en-US" sz="2400" dirty="0">
                <a:latin typeface="Arial Narrow" panose="020B0606020202030204" pitchFamily="34" charset="0"/>
              </a:rPr>
              <a:t> </a:t>
            </a:r>
            <a:r>
              <a:rPr lang="en-US" sz="2400" dirty="0" err="1">
                <a:latin typeface="Arial Narrow" panose="020B0606020202030204" pitchFamily="34" charset="0"/>
              </a:rPr>
              <a:t>wie</a:t>
            </a:r>
            <a:r>
              <a:rPr lang="en-US" sz="2400" dirty="0">
                <a:latin typeface="Arial Narrow" panose="020B0606020202030204" pitchFamily="34" charset="0"/>
              </a:rPr>
              <a:t> auf </a:t>
            </a:r>
            <a:r>
              <a:rPr lang="en-US" sz="2400" dirty="0" err="1">
                <a:latin typeface="Arial Narrow" panose="020B0606020202030204" pitchFamily="34" charset="0"/>
              </a:rPr>
              <a:t>Probleme</a:t>
            </a:r>
            <a:r>
              <a:rPr lang="en-US" sz="2400" dirty="0">
                <a:latin typeface="Arial Narrow" panose="020B0606020202030204" pitchFamily="34" charset="0"/>
              </a:rPr>
              <a:t> </a:t>
            </a:r>
            <a:r>
              <a:rPr lang="en-US" sz="2400" dirty="0" err="1">
                <a:latin typeface="Arial Narrow" panose="020B0606020202030204" pitchFamily="34" charset="0"/>
              </a:rPr>
              <a:t>bei</a:t>
            </a:r>
            <a:r>
              <a:rPr lang="en-US" sz="2400" dirty="0">
                <a:latin typeface="Arial Narrow" panose="020B0606020202030204" pitchFamily="34" charset="0"/>
              </a:rPr>
              <a:t> der </a:t>
            </a:r>
            <a:r>
              <a:rPr lang="en-US" sz="2400" dirty="0" err="1">
                <a:latin typeface="Arial Narrow" panose="020B0606020202030204" pitchFamily="34" charset="0"/>
              </a:rPr>
              <a:t>adäquaten</a:t>
            </a:r>
            <a:r>
              <a:rPr lang="en-US" sz="2400" dirty="0">
                <a:latin typeface="Arial Narrow" panose="020B0606020202030204" pitchFamily="34" charset="0"/>
              </a:rPr>
              <a:t> </a:t>
            </a:r>
            <a:r>
              <a:rPr lang="en-US" sz="2400" dirty="0" err="1">
                <a:latin typeface="Arial Narrow" panose="020B0606020202030204" pitchFamily="34" charset="0"/>
              </a:rPr>
              <a:t>Verwendung</a:t>
            </a:r>
            <a:r>
              <a:rPr lang="en-US" sz="2400" dirty="0">
                <a:latin typeface="Arial Narrow" panose="020B0606020202030204" pitchFamily="34" charset="0"/>
              </a:rPr>
              <a:t> und der </a:t>
            </a:r>
            <a:r>
              <a:rPr lang="en-US" sz="2400" dirty="0" err="1">
                <a:latin typeface="Arial Narrow" panose="020B0606020202030204" pitchFamily="34" charset="0"/>
              </a:rPr>
              <a:t>Deutung</a:t>
            </a:r>
            <a:r>
              <a:rPr lang="en-US" sz="2400" dirty="0">
                <a:latin typeface="Arial Narrow" panose="020B0606020202030204" pitchFamily="34" charset="0"/>
              </a:rPr>
              <a:t> von </a:t>
            </a:r>
            <a:r>
              <a:rPr lang="en-US" sz="2400" dirty="0" err="1">
                <a:latin typeface="Arial Narrow" panose="020B0606020202030204" pitchFamily="34" charset="0"/>
              </a:rPr>
              <a:t>verbalen</a:t>
            </a:r>
            <a:r>
              <a:rPr lang="en-US" sz="2400" dirty="0">
                <a:latin typeface="Arial Narrow" panose="020B0606020202030204" pitchFamily="34" charset="0"/>
              </a:rPr>
              <a:t> </a:t>
            </a:r>
            <a:r>
              <a:rPr lang="en-US" sz="2400" dirty="0" err="1">
                <a:latin typeface="Arial Narrow" panose="020B0606020202030204" pitchFamily="34" charset="0"/>
              </a:rPr>
              <a:t>wie</a:t>
            </a:r>
            <a:r>
              <a:rPr lang="en-US" sz="2400" dirty="0">
                <a:latin typeface="Arial Narrow" panose="020B0606020202030204" pitchFamily="34" charset="0"/>
              </a:rPr>
              <a:t> </a:t>
            </a:r>
            <a:r>
              <a:rPr lang="en-US" sz="2400" dirty="0" err="1">
                <a:latin typeface="Arial Narrow" panose="020B0606020202030204" pitchFamily="34" charset="0"/>
              </a:rPr>
              <a:t>nonverbalen</a:t>
            </a:r>
            <a:r>
              <a:rPr lang="en-US" sz="2400" dirty="0">
                <a:latin typeface="Arial Narrow" panose="020B0606020202030204" pitchFamily="34" charset="0"/>
              </a:rPr>
              <a:t> </a:t>
            </a:r>
            <a:r>
              <a:rPr lang="en-US" sz="2400" dirty="0" err="1">
                <a:latin typeface="Arial Narrow" panose="020B0606020202030204" pitchFamily="34" charset="0"/>
              </a:rPr>
              <a:t>Interaktionsmodi</a:t>
            </a:r>
            <a:r>
              <a:rPr lang="en-US" sz="2400" dirty="0">
                <a:latin typeface="Arial Narrow" panose="020B0606020202030204" pitchFamily="34" charset="0"/>
              </a:rPr>
              <a:t> (ASHA, 2021).</a:t>
            </a:r>
          </a:p>
          <a:p>
            <a:pPr algn="just">
              <a:spcAft>
                <a:spcPts val="1200"/>
              </a:spcAft>
              <a:buClr>
                <a:schemeClr val="accent2">
                  <a:lumMod val="75000"/>
                </a:schemeClr>
              </a:buClr>
              <a:buSzPct val="102000"/>
            </a:pPr>
            <a:r>
              <a:rPr lang="en-US" sz="2400" dirty="0" err="1">
                <a:latin typeface="Arial Narrow" panose="020B0606020202030204" pitchFamily="34" charset="0"/>
              </a:rPr>
              <a:t>Vertiefen</a:t>
            </a:r>
            <a:r>
              <a:rPr lang="en-US" sz="2400" dirty="0">
                <a:latin typeface="Arial Narrow" panose="020B0606020202030204" pitchFamily="34" charset="0"/>
              </a:rPr>
              <a:t> Sie </a:t>
            </a:r>
            <a:r>
              <a:rPr lang="en-US" sz="2400" dirty="0" err="1">
                <a:latin typeface="Arial Narrow" panose="020B0606020202030204" pitchFamily="34" charset="0"/>
              </a:rPr>
              <a:t>sich</a:t>
            </a:r>
            <a:r>
              <a:rPr lang="en-US" sz="2400" dirty="0">
                <a:latin typeface="Arial Narrow" panose="020B0606020202030204" pitchFamily="34" charset="0"/>
              </a:rPr>
              <a:t> </a:t>
            </a:r>
            <a:r>
              <a:rPr lang="en-US" sz="2400" dirty="0" err="1">
                <a:latin typeface="Arial Narrow" panose="020B0606020202030204" pitchFamily="34" charset="0"/>
              </a:rPr>
              <a:t>kurz</a:t>
            </a:r>
            <a:r>
              <a:rPr lang="en-US" sz="2400" dirty="0">
                <a:latin typeface="Arial Narrow" panose="020B0606020202030204" pitchFamily="34" charset="0"/>
              </a:rPr>
              <a:t> in die </a:t>
            </a:r>
            <a:r>
              <a:rPr lang="en-US" sz="2400" dirty="0" err="1">
                <a:latin typeface="Arial Narrow" panose="020B0606020202030204" pitchFamily="34" charset="0"/>
              </a:rPr>
              <a:t>Lektüre</a:t>
            </a:r>
            <a:r>
              <a:rPr lang="en-US" sz="2400" dirty="0">
                <a:latin typeface="Arial Narrow" panose="020B0606020202030204" pitchFamily="34" charset="0"/>
              </a:rPr>
              <a:t> von </a:t>
            </a:r>
            <a:r>
              <a:rPr lang="en-US" sz="2400" dirty="0" err="1">
                <a:latin typeface="Arial Narrow" panose="020B0606020202030204" pitchFamily="34" charset="0"/>
              </a:rPr>
              <a:t>Arbeitsblatt</a:t>
            </a:r>
            <a:r>
              <a:rPr lang="en-US" sz="2400" dirty="0">
                <a:latin typeface="Arial Narrow" panose="020B0606020202030204" pitchFamily="34" charset="0"/>
              </a:rPr>
              <a:t> 2. 4.1- Components of social communication (5 Min.)</a:t>
            </a:r>
          </a:p>
          <a:p>
            <a:pPr algn="just">
              <a:spcAft>
                <a:spcPts val="1200"/>
              </a:spcAft>
              <a:buClr>
                <a:schemeClr val="accent2">
                  <a:lumMod val="75000"/>
                </a:schemeClr>
              </a:buClr>
              <a:buSzPct val="102000"/>
            </a:pPr>
            <a:r>
              <a:rPr lang="en-US" sz="2400" dirty="0">
                <a:latin typeface="Arial Narrow" panose="020B0606020202030204" pitchFamily="34" charset="0"/>
              </a:rPr>
              <a:t> </a:t>
            </a:r>
            <a:r>
              <a:rPr lang="en-US" sz="2400" u="sng" dirty="0" err="1">
                <a:latin typeface="Arial Narrow" panose="020B0606020202030204" pitchFamily="34" charset="0"/>
              </a:rPr>
              <a:t>Ausführlichere</a:t>
            </a:r>
            <a:r>
              <a:rPr lang="en-US" sz="2400" u="sng" dirty="0">
                <a:latin typeface="Arial Narrow" panose="020B0606020202030204" pitchFamily="34" charset="0"/>
              </a:rPr>
              <a:t> </a:t>
            </a:r>
            <a:r>
              <a:rPr lang="en-US" sz="2400" u="sng" dirty="0" err="1">
                <a:latin typeface="Arial Narrow" panose="020B0606020202030204" pitchFamily="34" charset="0"/>
              </a:rPr>
              <a:t>Informationen</a:t>
            </a:r>
            <a:r>
              <a:rPr lang="en-US" sz="2400" u="sng" dirty="0">
                <a:latin typeface="Arial Narrow" panose="020B0606020202030204" pitchFamily="34" charset="0"/>
              </a:rPr>
              <a:t> </a:t>
            </a:r>
            <a:r>
              <a:rPr lang="en-US" sz="2400" u="sng" dirty="0" err="1">
                <a:latin typeface="Arial Narrow" panose="020B0606020202030204" pitchFamily="34" charset="0"/>
              </a:rPr>
              <a:t>finden</a:t>
            </a:r>
            <a:r>
              <a:rPr lang="en-US" sz="2400" u="sng" dirty="0">
                <a:latin typeface="Arial Narrow" panose="020B0606020202030204" pitchFamily="34" charset="0"/>
              </a:rPr>
              <a:t> Sie </a:t>
            </a:r>
            <a:r>
              <a:rPr lang="en-US" sz="2400" u="sng" dirty="0" err="1">
                <a:latin typeface="Arial Narrow" panose="020B0606020202030204" pitchFamily="34" charset="0"/>
              </a:rPr>
              <a:t>hier</a:t>
            </a:r>
            <a:r>
              <a:rPr lang="en-US" sz="2400" dirty="0">
                <a:latin typeface="Arial Narrow" panose="020B0606020202030204" pitchFamily="34" charset="0"/>
              </a:rPr>
              <a:t>:</a:t>
            </a:r>
          </a:p>
          <a:p>
            <a:pPr algn="just">
              <a:spcAft>
                <a:spcPts val="1200"/>
              </a:spcAft>
              <a:buClr>
                <a:schemeClr val="accent2">
                  <a:lumMod val="75000"/>
                </a:schemeClr>
              </a:buClr>
              <a:buSzPct val="102000"/>
            </a:pPr>
            <a:r>
              <a:rPr lang="en-US" sz="2400" dirty="0">
                <a:latin typeface="Arial Narrow" panose="020B0606020202030204" pitchFamily="34" charset="0"/>
                <a:hlinkClick r:id="rId2"/>
              </a:rPr>
              <a:t>https://www.asha.org/practice-portal/clinical-topics/autism/#collapse_6</a:t>
            </a:r>
            <a:endParaRPr lang="en-US" sz="2400" dirty="0">
              <a:latin typeface="Arial Narrow" panose="020B0606020202030204" pitchFamily="34" charset="0"/>
            </a:endParaRPr>
          </a:p>
        </p:txBody>
      </p:sp>
    </p:spTree>
    <p:extLst>
      <p:ext uri="{BB962C8B-B14F-4D97-AF65-F5344CB8AC3E}">
        <p14:creationId xmlns:p14="http://schemas.microsoft.com/office/powerpoint/2010/main" val="2880450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337664"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Aktivität</a:t>
            </a:r>
            <a:r>
              <a:rPr lang="en-US" sz="3600" b="1" i="1" dirty="0">
                <a:latin typeface="Arial Narrow" panose="020B0606020202030204" pitchFamily="34" charset="0"/>
              </a:rPr>
              <a:t>: Watch &amp; </a:t>
            </a:r>
          </a:p>
          <a:p>
            <a:r>
              <a:rPr lang="en-US" sz="3600" b="1" i="1" dirty="0">
                <a:latin typeface="Arial Narrow" panose="020B0606020202030204" pitchFamily="34" charset="0"/>
              </a:rPr>
              <a:t>Reflect 4.1.5.</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spcAft>
                <a:spcPts val="1200"/>
              </a:spcAft>
              <a:buClr>
                <a:schemeClr val="accent2">
                  <a:lumMod val="75000"/>
                </a:schemeClr>
              </a:buClr>
              <a:buSzPct val="102000"/>
            </a:pPr>
            <a:r>
              <a:rPr lang="en-US" sz="2800" dirty="0" err="1">
                <a:solidFill>
                  <a:prstClr val="black"/>
                </a:solidFill>
                <a:latin typeface="Arial Narrow" panose="020B0606020202030204" pitchFamily="34" charset="0"/>
              </a:rPr>
              <a:t>Abweichungen</a:t>
            </a:r>
            <a:r>
              <a:rPr lang="en-US" sz="2800" dirty="0">
                <a:solidFill>
                  <a:prstClr val="black"/>
                </a:solidFill>
                <a:latin typeface="Arial Narrow" panose="020B0606020202030204" pitchFamily="34" charset="0"/>
              </a:rPr>
              <a:t> von </a:t>
            </a:r>
            <a:r>
              <a:rPr lang="en-US" sz="2800" dirty="0" err="1">
                <a:solidFill>
                  <a:prstClr val="black"/>
                </a:solidFill>
                <a:latin typeface="Arial Narrow" panose="020B0606020202030204" pitchFamily="34" charset="0"/>
              </a:rPr>
              <a:t>herkömmlichen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Kommunikationsformen</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normen</a:t>
            </a:r>
            <a:r>
              <a:rPr lang="en-US" sz="2800" dirty="0">
                <a:solidFill>
                  <a:prstClr val="black"/>
                </a:solidFill>
                <a:latin typeface="Arial Narrow" panose="020B0606020202030204" pitchFamily="34" charset="0"/>
              </a:rPr>
              <a:t> und </a:t>
            </a:r>
            <a:r>
              <a:rPr lang="en-US" sz="2800" dirty="0" err="1">
                <a:solidFill>
                  <a:prstClr val="black"/>
                </a:solidFill>
                <a:latin typeface="Arial Narrow" panose="020B0606020202030204" pitchFamily="34" charset="0"/>
              </a:rPr>
              <a:t>entsprechende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Herausforderungen</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wie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sie</a:t>
            </a:r>
            <a:r>
              <a:rPr lang="en-US" sz="2800" dirty="0">
                <a:solidFill>
                  <a:prstClr val="black"/>
                </a:solidFill>
                <a:latin typeface="Arial Narrow" panose="020B0606020202030204" pitchFamily="34" charset="0"/>
              </a:rPr>
              <a:t> von Menschen </a:t>
            </a:r>
            <a:r>
              <a:rPr lang="en-US" sz="2800" dirty="0" err="1">
                <a:solidFill>
                  <a:prstClr val="black"/>
                </a:solidFill>
                <a:latin typeface="Arial Narrow" panose="020B0606020202030204" pitchFamily="34" charset="0"/>
              </a:rPr>
              <a:t>mit</a:t>
            </a:r>
            <a:r>
              <a:rPr lang="en-US" sz="2800" dirty="0">
                <a:solidFill>
                  <a:prstClr val="black"/>
                </a:solidFill>
                <a:latin typeface="Arial Narrow" panose="020B0606020202030204" pitchFamily="34" charset="0"/>
              </a:rPr>
              <a:t> ASS </a:t>
            </a:r>
            <a:r>
              <a:rPr lang="en-US" sz="2800" dirty="0" err="1">
                <a:solidFill>
                  <a:prstClr val="black"/>
                </a:solidFill>
                <a:latin typeface="Arial Narrow" panose="020B0606020202030204" pitchFamily="34" charset="0"/>
              </a:rPr>
              <a:t>erlebt</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werden</a:t>
            </a:r>
            <a:r>
              <a:rPr lang="en-US" sz="2800" dirty="0">
                <a:solidFill>
                  <a:prstClr val="black"/>
                </a:solidFill>
                <a:latin typeface="Arial Narrow" panose="020B0606020202030204" pitchFamily="34" charset="0"/>
              </a:rPr>
              <a:t> </a:t>
            </a:r>
            <a:r>
              <a:rPr lang="en-US" sz="2400" dirty="0">
                <a:latin typeface="Arial Narrow" panose="020B0606020202030204" pitchFamily="34" charset="0"/>
              </a:rPr>
              <a:t>(</a:t>
            </a:r>
            <a:r>
              <a:rPr lang="en-US" sz="2400" dirty="0">
                <a:latin typeface="Arial Narrow" panose="020B0606020202030204" pitchFamily="34" charset="0"/>
                <a:hlinkClick r:id="rId2"/>
              </a:rPr>
              <a:t>https://www.youtube.com/watch?v=o_NbDdBq0pU</a:t>
            </a:r>
            <a:r>
              <a:rPr lang="en-US" sz="2400" dirty="0">
                <a:latin typeface="Arial Narrow" panose="020B0606020202030204" pitchFamily="34" charset="0"/>
              </a:rPr>
              <a:t>)</a:t>
            </a:r>
          </a:p>
          <a:p>
            <a:pPr>
              <a:spcAft>
                <a:spcPts val="1200"/>
              </a:spcAft>
              <a:buClr>
                <a:schemeClr val="accent2">
                  <a:lumMod val="75000"/>
                </a:schemeClr>
              </a:buClr>
              <a:buSzPct val="102000"/>
            </a:pPr>
            <a:r>
              <a:rPr lang="en-US" sz="2400" dirty="0" err="1">
                <a:solidFill>
                  <a:prstClr val="black"/>
                </a:solidFill>
                <a:latin typeface="Arial Narrow" panose="020B0606020202030204" pitchFamily="34" charset="0"/>
              </a:rPr>
              <a:t>Sehen</a:t>
            </a:r>
            <a:r>
              <a:rPr lang="en-US" sz="2400" dirty="0">
                <a:solidFill>
                  <a:prstClr val="black"/>
                </a:solidFill>
                <a:latin typeface="Arial Narrow" panose="020B0606020202030204" pitchFamily="34" charset="0"/>
              </a:rPr>
              <a:t> Sie </a:t>
            </a:r>
            <a:r>
              <a:rPr lang="en-US" sz="2400" dirty="0" err="1">
                <a:solidFill>
                  <a:prstClr val="black"/>
                </a:solidFill>
                <a:latin typeface="Arial Narrow" panose="020B0606020202030204" pitchFamily="34" charset="0"/>
              </a:rPr>
              <a:t>sich</a:t>
            </a:r>
            <a:r>
              <a:rPr lang="en-US" sz="2400" dirty="0">
                <a:solidFill>
                  <a:prstClr val="black"/>
                </a:solidFill>
                <a:latin typeface="Arial Narrow" panose="020B0606020202030204" pitchFamily="34" charset="0"/>
              </a:rPr>
              <a:t> dieses </a:t>
            </a:r>
            <a:r>
              <a:rPr lang="en-US" sz="2400" dirty="0" err="1">
                <a:solidFill>
                  <a:prstClr val="black"/>
                </a:solidFill>
                <a:latin typeface="Arial Narrow" panose="020B0606020202030204" pitchFamily="34" charset="0"/>
              </a:rPr>
              <a:t>kurze</a:t>
            </a:r>
            <a:r>
              <a:rPr lang="en-US" sz="2400" dirty="0">
                <a:solidFill>
                  <a:prstClr val="black"/>
                </a:solidFill>
                <a:latin typeface="Arial Narrow" panose="020B0606020202030204" pitchFamily="34" charset="0"/>
              </a:rPr>
              <a:t> Video an (1:38min). Machen Sie </a:t>
            </a:r>
            <a:r>
              <a:rPr lang="en-US" sz="2400" dirty="0" err="1">
                <a:solidFill>
                  <a:prstClr val="black"/>
                </a:solidFill>
                <a:latin typeface="Arial Narrow" panose="020B0606020202030204" pitchFamily="34" charset="0"/>
              </a:rPr>
              <a:t>Notizen</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zu</a:t>
            </a:r>
            <a:r>
              <a:rPr lang="en-US" sz="2400" dirty="0">
                <a:solidFill>
                  <a:prstClr val="black"/>
                </a:solidFill>
                <a:latin typeface="Arial Narrow" panose="020B0606020202030204" pitchFamily="34" charset="0"/>
              </a:rPr>
              <a:t> den von </a:t>
            </a:r>
            <a:r>
              <a:rPr lang="en-US" sz="2400" dirty="0" err="1">
                <a:solidFill>
                  <a:prstClr val="black"/>
                </a:solidFill>
                <a:latin typeface="Arial Narrow" panose="020B0606020202030204" pitchFamily="34" charset="0"/>
              </a:rPr>
              <a:t>Ihnen</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beobachteten</a:t>
            </a:r>
            <a:r>
              <a:rPr lang="en-US" sz="2400" dirty="0">
                <a:solidFill>
                  <a:prstClr val="black"/>
                </a:solidFill>
                <a:latin typeface="Arial Narrow" panose="020B0606020202030204" pitchFamily="34" charset="0"/>
              </a:rPr>
              <a:t> </a:t>
            </a:r>
            <a:r>
              <a:rPr lang="en-US" sz="2400" dirty="0" err="1">
                <a:solidFill>
                  <a:prstClr val="black"/>
                </a:solidFill>
                <a:latin typeface="Arial Narrow" panose="020B0606020202030204" pitchFamily="34" charset="0"/>
              </a:rPr>
              <a:t>Verhaltenseigentümlichkeiten</a:t>
            </a:r>
            <a:r>
              <a:rPr lang="en-US" sz="2400" dirty="0">
                <a:solidFill>
                  <a:prstClr val="black"/>
                </a:solidFill>
                <a:latin typeface="Arial Narrow" panose="020B0606020202030204" pitchFamily="34" charset="0"/>
              </a:rPr>
              <a:t>.</a:t>
            </a:r>
          </a:p>
        </p:txBody>
      </p:sp>
    </p:spTree>
    <p:extLst>
      <p:ext uri="{BB962C8B-B14F-4D97-AF65-F5344CB8AC3E}">
        <p14:creationId xmlns:p14="http://schemas.microsoft.com/office/powerpoint/2010/main" val="247399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200" b="1" i="1" dirty="0" err="1">
                <a:latin typeface="Arial Narrow" panose="020B0606020202030204" pitchFamily="34" charset="0"/>
              </a:rPr>
              <a:t>Arbeitsauftrag</a:t>
            </a:r>
            <a:r>
              <a:rPr lang="en-US" sz="3200" b="1" i="1" dirty="0">
                <a:latin typeface="Arial Narrow" panose="020B0606020202030204" pitchFamily="34" charset="0"/>
              </a:rPr>
              <a:t>: Think &amp; Reflect 4.1.6. </a:t>
            </a:r>
            <a:r>
              <a:rPr lang="en-US" sz="3200" b="1" i="1" dirty="0" err="1">
                <a:latin typeface="Arial Narrow" panose="020B0606020202030204" pitchFamily="34" charset="0"/>
              </a:rPr>
              <a:t>Soziale</a:t>
            </a:r>
            <a:r>
              <a:rPr lang="en-US" sz="3200" b="1" i="1" dirty="0">
                <a:latin typeface="Arial Narrow" panose="020B0606020202030204" pitchFamily="34" charset="0"/>
              </a:rPr>
              <a:t> </a:t>
            </a:r>
            <a:r>
              <a:rPr lang="en-US" sz="3200" b="1" i="1" dirty="0" err="1">
                <a:latin typeface="Arial Narrow" panose="020B0606020202030204" pitchFamily="34" charset="0"/>
              </a:rPr>
              <a:t>Kommunikation</a:t>
            </a:r>
            <a:r>
              <a:rPr lang="en-US" sz="3200" b="1" i="1" dirty="0">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800" b="1" dirty="0" err="1">
                <a:latin typeface="Arial Narrow" panose="020B0606020202030204" pitchFamily="34" charset="0"/>
              </a:rPr>
              <a:t>Fragen</a:t>
            </a:r>
            <a:r>
              <a:rPr lang="en-US" sz="2800" b="1" dirty="0">
                <a:latin typeface="Arial Narrow" panose="020B0606020202030204" pitchFamily="34" charset="0"/>
              </a:rPr>
              <a:t> und </a:t>
            </a:r>
            <a:r>
              <a:rPr lang="en-US" sz="2800" b="1" dirty="0" err="1">
                <a:latin typeface="Arial Narrow" panose="020B0606020202030204" pitchFamily="34" charset="0"/>
              </a:rPr>
              <a:t>Diskussionspunkte</a:t>
            </a:r>
            <a:r>
              <a:rPr lang="en-US" sz="2800" b="1" dirty="0">
                <a:latin typeface="Arial Narrow" panose="020B0606020202030204" pitchFamily="34" charset="0"/>
              </a:rPr>
              <a:t>:</a:t>
            </a:r>
          </a:p>
          <a:p>
            <a:endParaRPr lang="pt-PT" sz="2800" dirty="0">
              <a:latin typeface="Arial Narrow" panose="020B0606020202030204" pitchFamily="34" charset="0"/>
            </a:endParaRPr>
          </a:p>
          <a:p>
            <a:pPr marL="342900" indent="-342900">
              <a:buAutoNum type="arabicPeriod"/>
            </a:pPr>
            <a:r>
              <a:rPr lang="en-US" sz="2800" dirty="0" err="1">
                <a:latin typeface="Arial Narrow" panose="020B0606020202030204" pitchFamily="34" charset="0"/>
              </a:rPr>
              <a:t>Beschreiben</a:t>
            </a:r>
            <a:r>
              <a:rPr lang="en-US" sz="2800" dirty="0">
                <a:latin typeface="Arial Narrow" panose="020B0606020202030204" pitchFamily="34" charset="0"/>
              </a:rPr>
              <a:t> und </a:t>
            </a:r>
            <a:r>
              <a:rPr lang="en-US" sz="2800" dirty="0" err="1">
                <a:latin typeface="Arial Narrow" panose="020B0606020202030204" pitchFamily="34" charset="0"/>
              </a:rPr>
              <a:t>erläutern</a:t>
            </a:r>
            <a:r>
              <a:rPr lang="en-US" sz="2800" dirty="0">
                <a:latin typeface="Arial Narrow" panose="020B0606020202030204" pitchFamily="34" charset="0"/>
              </a:rPr>
              <a:t> Sie </a:t>
            </a:r>
            <a:r>
              <a:rPr lang="en-US" sz="2800" dirty="0" err="1">
                <a:latin typeface="Arial Narrow" panose="020B0606020202030204" pitchFamily="34" charset="0"/>
              </a:rPr>
              <a:t>einige</a:t>
            </a:r>
            <a:r>
              <a:rPr lang="en-US" sz="2800" dirty="0">
                <a:latin typeface="Arial Narrow" panose="020B0606020202030204" pitchFamily="34" charset="0"/>
              </a:rPr>
              <a:t> der </a:t>
            </a:r>
            <a:r>
              <a:rPr lang="en-US" sz="2800" dirty="0" err="1">
                <a:latin typeface="Arial Narrow" panose="020B0606020202030204" pitchFamily="34" charset="0"/>
              </a:rPr>
              <a:t>herausfordernden</a:t>
            </a:r>
            <a:r>
              <a:rPr lang="en-US" sz="2800" dirty="0">
                <a:latin typeface="Arial Narrow" panose="020B0606020202030204" pitchFamily="34" charset="0"/>
              </a:rPr>
              <a:t> </a:t>
            </a:r>
            <a:r>
              <a:rPr lang="en-US" sz="2800" dirty="0" err="1">
                <a:latin typeface="Arial Narrow" panose="020B0606020202030204" pitchFamily="34" charset="0"/>
              </a:rPr>
              <a:t>Situationen</a:t>
            </a:r>
            <a:r>
              <a:rPr lang="en-US" sz="2800" dirty="0">
                <a:latin typeface="Arial Narrow" panose="020B0606020202030204" pitchFamily="34" charset="0"/>
              </a:rPr>
              <a:t> und/</a:t>
            </a:r>
            <a:r>
              <a:rPr lang="en-US" sz="2800" dirty="0" err="1">
                <a:latin typeface="Arial Narrow" panose="020B0606020202030204" pitchFamily="34" charset="0"/>
              </a:rPr>
              <a:t>oder</a:t>
            </a:r>
            <a:r>
              <a:rPr lang="en-US" sz="2800" dirty="0">
                <a:latin typeface="Arial Narrow" panose="020B0606020202030204" pitchFamily="34" charset="0"/>
              </a:rPr>
              <a:t> </a:t>
            </a:r>
            <a:r>
              <a:rPr lang="en-US" sz="2800" dirty="0" err="1">
                <a:latin typeface="Arial Narrow" panose="020B0606020202030204" pitchFamily="34" charset="0"/>
              </a:rPr>
              <a:t>Sequenzen</a:t>
            </a:r>
            <a:r>
              <a:rPr lang="en-US" sz="2800" dirty="0">
                <a:latin typeface="Arial Narrow" panose="020B0606020202030204" pitchFamily="34" charset="0"/>
              </a:rPr>
              <a:t>, </a:t>
            </a:r>
            <a:r>
              <a:rPr lang="en-US" sz="2800" dirty="0" err="1">
                <a:latin typeface="Arial Narrow" panose="020B0606020202030204" pitchFamily="34" charset="0"/>
              </a:rPr>
              <a:t>mit</a:t>
            </a:r>
            <a:r>
              <a:rPr lang="en-US" sz="2800" dirty="0">
                <a:latin typeface="Arial Narrow" panose="020B0606020202030204" pitchFamily="34" charset="0"/>
              </a:rPr>
              <a:t> </a:t>
            </a:r>
            <a:r>
              <a:rPr lang="en-US" sz="2800" dirty="0" err="1">
                <a:latin typeface="Arial Narrow" panose="020B0606020202030204" pitchFamily="34" charset="0"/>
              </a:rPr>
              <a:t>denen</a:t>
            </a:r>
            <a:r>
              <a:rPr lang="en-US" sz="2800" dirty="0">
                <a:latin typeface="Arial Narrow" panose="020B0606020202030204" pitchFamily="34" charset="0"/>
              </a:rPr>
              <a:t> Menschen </a:t>
            </a:r>
            <a:r>
              <a:rPr lang="en-US" sz="2800" dirty="0" err="1">
                <a:latin typeface="Arial Narrow" panose="020B0606020202030204" pitchFamily="34" charset="0"/>
              </a:rPr>
              <a:t>mit</a:t>
            </a:r>
            <a:r>
              <a:rPr lang="en-US" sz="2800" dirty="0">
                <a:latin typeface="Arial Narrow" panose="020B0606020202030204" pitchFamily="34" charset="0"/>
              </a:rPr>
              <a:t> ASS </a:t>
            </a:r>
            <a:r>
              <a:rPr lang="en-US" sz="2800" dirty="0" err="1">
                <a:latin typeface="Arial Narrow" panose="020B0606020202030204" pitchFamily="34" charset="0"/>
              </a:rPr>
              <a:t>im</a:t>
            </a:r>
            <a:r>
              <a:rPr lang="en-US" sz="2800" dirty="0">
                <a:latin typeface="Arial Narrow" panose="020B0606020202030204" pitchFamily="34" charset="0"/>
              </a:rPr>
              <a:t> </a:t>
            </a:r>
            <a:r>
              <a:rPr lang="en-US" sz="2800" dirty="0" err="1">
                <a:latin typeface="Arial Narrow" panose="020B0606020202030204" pitchFamily="34" charset="0"/>
              </a:rPr>
              <a:t>soeben</a:t>
            </a:r>
            <a:r>
              <a:rPr lang="en-US" sz="2800" dirty="0">
                <a:latin typeface="Arial Narrow" panose="020B0606020202030204" pitchFamily="34" charset="0"/>
              </a:rPr>
              <a:t> </a:t>
            </a:r>
            <a:r>
              <a:rPr lang="en-US" sz="2800" dirty="0" err="1">
                <a:latin typeface="Arial Narrow" panose="020B0606020202030204" pitchFamily="34" charset="0"/>
              </a:rPr>
              <a:t>gesehenen</a:t>
            </a:r>
            <a:r>
              <a:rPr lang="en-US" sz="2800" dirty="0">
                <a:latin typeface="Arial Narrow" panose="020B0606020202030204" pitchFamily="34" charset="0"/>
              </a:rPr>
              <a:t> Video </a:t>
            </a:r>
            <a:r>
              <a:rPr lang="en-US" sz="2800" dirty="0" err="1">
                <a:latin typeface="Arial Narrow" panose="020B0606020202030204" pitchFamily="34" charset="0"/>
              </a:rPr>
              <a:t>konfrontiert</a:t>
            </a:r>
            <a:r>
              <a:rPr lang="en-US" sz="2800" dirty="0">
                <a:latin typeface="Arial Narrow" panose="020B0606020202030204" pitchFamily="34" charset="0"/>
              </a:rPr>
              <a:t> </a:t>
            </a:r>
            <a:r>
              <a:rPr lang="en-US" sz="2800" dirty="0" err="1">
                <a:latin typeface="Arial Narrow" panose="020B0606020202030204" pitchFamily="34" charset="0"/>
              </a:rPr>
              <a:t>waren</a:t>
            </a:r>
            <a:r>
              <a:rPr lang="en-US" sz="2800" dirty="0">
                <a:latin typeface="Arial Narrow" panose="020B0606020202030204" pitchFamily="34" charset="0"/>
              </a:rPr>
              <a:t>.</a:t>
            </a:r>
          </a:p>
          <a:p>
            <a:pPr marL="342900" indent="-342900">
              <a:buAutoNum type="arabicPeriod"/>
            </a:pPr>
            <a:r>
              <a:rPr lang="en-US" sz="2800" dirty="0">
                <a:latin typeface="Arial Narrow" panose="020B0606020202030204" pitchFamily="34" charset="0"/>
              </a:rPr>
              <a:t>Was </a:t>
            </a:r>
            <a:r>
              <a:rPr lang="en-US" sz="2800" dirty="0" err="1">
                <a:latin typeface="Arial Narrow" panose="020B0606020202030204" pitchFamily="34" charset="0"/>
              </a:rPr>
              <a:t>denken</a:t>
            </a:r>
            <a:r>
              <a:rPr lang="en-US" sz="2800" dirty="0">
                <a:latin typeface="Arial Narrow" panose="020B0606020202030204" pitchFamily="34" charset="0"/>
              </a:rPr>
              <a:t> Sie </a:t>
            </a:r>
            <a:r>
              <a:rPr lang="en-US" sz="2800" dirty="0" err="1">
                <a:latin typeface="Arial Narrow" panose="020B0606020202030204" pitchFamily="34" charset="0"/>
              </a:rPr>
              <a:t>darüber</a:t>
            </a:r>
            <a:r>
              <a:rPr lang="en-US" sz="2800" dirty="0">
                <a:latin typeface="Arial Narrow" panose="020B0606020202030204" pitchFamily="34" charset="0"/>
              </a:rPr>
              <a:t>? </a:t>
            </a:r>
          </a:p>
          <a:p>
            <a:pPr marL="342900" indent="-342900">
              <a:buAutoNum type="arabicPeriod"/>
            </a:pPr>
            <a:r>
              <a:rPr lang="en-US" sz="2800" dirty="0" err="1">
                <a:latin typeface="Arial Narrow" panose="020B0606020202030204" pitchFamily="34" charset="0"/>
              </a:rPr>
              <a:t>Haben</a:t>
            </a:r>
            <a:r>
              <a:rPr lang="en-US" sz="2800" dirty="0">
                <a:latin typeface="Arial Narrow" panose="020B0606020202030204" pitchFamily="34" charset="0"/>
              </a:rPr>
              <a:t> Sie </a:t>
            </a:r>
            <a:r>
              <a:rPr lang="en-US" sz="2800" dirty="0" err="1">
                <a:latin typeface="Arial Narrow" panose="020B0606020202030204" pitchFamily="34" charset="0"/>
              </a:rPr>
              <a:t>sich</a:t>
            </a:r>
            <a:r>
              <a:rPr lang="en-US" sz="2800" dirty="0">
                <a:latin typeface="Arial Narrow" panose="020B0606020202030204" pitchFamily="34" charset="0"/>
              </a:rPr>
              <a:t> </a:t>
            </a:r>
            <a:r>
              <a:rPr lang="en-US" sz="2800" dirty="0" err="1">
                <a:latin typeface="Arial Narrow" panose="020B0606020202030204" pitchFamily="34" charset="0"/>
              </a:rPr>
              <a:t>jemals</a:t>
            </a:r>
            <a:r>
              <a:rPr lang="en-US" sz="2800" dirty="0">
                <a:latin typeface="Arial Narrow" panose="020B0606020202030204" pitchFamily="34" charset="0"/>
              </a:rPr>
              <a:t> </a:t>
            </a:r>
            <a:r>
              <a:rPr lang="en-US" sz="2800" dirty="0" err="1">
                <a:latin typeface="Arial Narrow" panose="020B0606020202030204" pitchFamily="34" charset="0"/>
              </a:rPr>
              <a:t>mit</a:t>
            </a:r>
            <a:r>
              <a:rPr lang="en-US" sz="2800" dirty="0">
                <a:latin typeface="Arial Narrow" panose="020B0606020202030204" pitchFamily="34" charset="0"/>
              </a:rPr>
              <a:t> </a:t>
            </a:r>
            <a:r>
              <a:rPr lang="en-US" sz="2800" dirty="0" err="1">
                <a:latin typeface="Arial Narrow" panose="020B0606020202030204" pitchFamily="34" charset="0"/>
              </a:rPr>
              <a:t>diesen</a:t>
            </a:r>
            <a:r>
              <a:rPr lang="en-US" sz="2800" dirty="0">
                <a:latin typeface="Arial Narrow" panose="020B0606020202030204" pitchFamily="34" charset="0"/>
              </a:rPr>
              <a:t> </a:t>
            </a:r>
            <a:r>
              <a:rPr lang="en-US" sz="2800" dirty="0" err="1">
                <a:latin typeface="Arial Narrow" panose="020B0606020202030204" pitchFamily="34" charset="0"/>
              </a:rPr>
              <a:t>Unterschieden</a:t>
            </a:r>
            <a:r>
              <a:rPr lang="en-US" sz="2800" dirty="0">
                <a:latin typeface="Arial Narrow" panose="020B0606020202030204" pitchFamily="34" charset="0"/>
              </a:rPr>
              <a:t>/</a:t>
            </a:r>
            <a:r>
              <a:rPr lang="en-US" sz="2800" dirty="0" err="1">
                <a:latin typeface="Arial Narrow" panose="020B0606020202030204" pitchFamily="34" charset="0"/>
              </a:rPr>
              <a:t>Abweichungen</a:t>
            </a:r>
            <a:r>
              <a:rPr lang="en-US" sz="2800" dirty="0">
                <a:latin typeface="Arial Narrow" panose="020B0606020202030204" pitchFamily="34" charset="0"/>
              </a:rPr>
              <a:t> </a:t>
            </a:r>
            <a:r>
              <a:rPr lang="en-US" sz="2800" dirty="0" err="1">
                <a:latin typeface="Arial Narrow" panose="020B0606020202030204" pitchFamily="34" charset="0"/>
              </a:rPr>
              <a:t>befasst</a:t>
            </a:r>
            <a:r>
              <a:rPr lang="en-US" sz="2800" dirty="0">
                <a:latin typeface="Arial Narrow" panose="020B0606020202030204" pitchFamily="34" charset="0"/>
              </a:rPr>
              <a:t>?</a:t>
            </a:r>
          </a:p>
          <a:p>
            <a:endParaRPr lang="en-U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418655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4"/>
            <a:ext cx="12192000" cy="2616101"/>
          </a:xfrm>
          <a:prstGeom prst="rect">
            <a:avLst/>
          </a:prstGeom>
          <a:solidFill>
            <a:schemeClr val="accent6">
              <a:lumMod val="40000"/>
              <a:lumOff val="60000"/>
            </a:schemeClr>
          </a:solidFill>
        </p:spPr>
        <p:txBody>
          <a:bodyPr wrap="square">
            <a:spAutoFit/>
          </a:bodyPr>
          <a:lstStyle/>
          <a:p>
            <a:pPr algn="ctr"/>
            <a:endParaRPr lang="de-DE" sz="2400" b="1" dirty="0">
              <a:latin typeface="Arial Narrow" panose="020B0606020202030204" pitchFamily="34" charset="0"/>
            </a:endParaRPr>
          </a:p>
          <a:p>
            <a:r>
              <a:rPr lang="de-AT" b="1" dirty="0"/>
              <a:t> </a:t>
            </a:r>
            <a:endParaRPr lang="pt-PT" dirty="0"/>
          </a:p>
          <a:p>
            <a:pPr algn="ctr"/>
            <a:r>
              <a:rPr lang="de-AT" sz="2800" b="1" dirty="0">
                <a:latin typeface="Arial Narrow" panose="020B0606020202030204" pitchFamily="34" charset="0"/>
              </a:rPr>
              <a:t>10:15 – 10:45 </a:t>
            </a:r>
            <a:endParaRPr lang="pt-PT" sz="2800" dirty="0">
              <a:latin typeface="Arial Narrow" panose="020B0606020202030204" pitchFamily="34" charset="0"/>
            </a:endParaRPr>
          </a:p>
          <a:p>
            <a:pPr algn="ctr"/>
            <a:r>
              <a:rPr lang="en-US" sz="2800" b="1" dirty="0">
                <a:latin typeface="Arial Narrow" panose="020B0606020202030204" pitchFamily="34" charset="0"/>
              </a:rPr>
              <a:t>Pause</a:t>
            </a:r>
            <a:endParaRPr lang="pt-PT" sz="2800" dirty="0">
              <a:latin typeface="Arial Narrow" panose="020B0606020202030204" pitchFamily="34" charset="0"/>
            </a:endParaRPr>
          </a:p>
          <a:p>
            <a:r>
              <a:rPr lang="en-US" b="1" dirty="0"/>
              <a:t> </a:t>
            </a:r>
            <a:endParaRPr lang="pt-PT" dirty="0"/>
          </a:p>
          <a:p>
            <a:pPr algn="ctr"/>
            <a:endParaRPr lang="de-DE" sz="2400" b="1" dirty="0">
              <a:latin typeface="Arial Narrow" panose="020B0606020202030204" pitchFamily="34" charset="0"/>
            </a:endParaRPr>
          </a:p>
          <a:p>
            <a:pPr algn="ctr"/>
            <a:endParaRPr lang="de-DE"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r>
                <a:rPr lang="en-US" sz="800" dirty="0">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fld id="{35BA1E5D-A24E-4249-ACDB-C6F8AD62BBF2}" type="slidenum">
              <a:rPr lang="pt-PT" smtClean="0"/>
              <a:t>17</a:t>
            </a:fld>
            <a:endParaRPr lang="pt-PT"/>
          </a:p>
        </p:txBody>
      </p:sp>
    </p:spTree>
    <p:extLst>
      <p:ext uri="{BB962C8B-B14F-4D97-AF65-F5344CB8AC3E}">
        <p14:creationId xmlns:p14="http://schemas.microsoft.com/office/powerpoint/2010/main" val="138995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Aktivität</a:t>
            </a:r>
            <a:r>
              <a:rPr lang="en-US" sz="3600" b="1" i="1" dirty="0">
                <a:latin typeface="Arial Narrow" panose="020B0606020202030204" pitchFamily="34" charset="0"/>
              </a:rPr>
              <a:t>: Read &amp; Reflect 4.2. </a:t>
            </a:r>
            <a:r>
              <a:rPr lang="en-US" sz="3600" b="1" i="1" dirty="0" err="1">
                <a:latin typeface="Arial Narrow" panose="020B0606020202030204" pitchFamily="34" charset="0"/>
              </a:rPr>
              <a:t>Interaktionen</a:t>
            </a:r>
            <a:r>
              <a:rPr lang="en-US" sz="3600" b="1" i="1" dirty="0">
                <a:latin typeface="Arial Narrow" panose="020B0606020202030204" pitchFamily="34" charset="0"/>
              </a:rPr>
              <a:t> und </a:t>
            </a:r>
            <a:r>
              <a:rPr lang="en-US" sz="3600" b="1" i="1" dirty="0" err="1">
                <a:latin typeface="Arial Narrow" panose="020B0606020202030204" pitchFamily="34" charset="0"/>
              </a:rPr>
              <a:t>soziale</a:t>
            </a:r>
            <a:r>
              <a:rPr lang="en-US" sz="3600" b="1" i="1" dirty="0">
                <a:latin typeface="Arial Narrow" panose="020B0606020202030204" pitchFamily="34" charset="0"/>
              </a:rPr>
              <a:t> </a:t>
            </a:r>
            <a:r>
              <a:rPr lang="en-US" sz="3600" b="1" i="1" dirty="0" err="1">
                <a:latin typeface="Arial Narrow" panose="020B0606020202030204" pitchFamily="34" charset="0"/>
              </a:rPr>
              <a:t>Fertigkeiten</a:t>
            </a:r>
            <a:endParaRPr lang="en-US" sz="36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marL="457200" indent="-457200" algn="just">
              <a:spcAft>
                <a:spcPts val="1200"/>
              </a:spcAft>
              <a:buClr>
                <a:schemeClr val="tx1"/>
              </a:buClr>
              <a:buSzPct val="100000"/>
              <a:buFont typeface="Arial" panose="020B0604020202020204" pitchFamily="34" charset="0"/>
              <a:buChar char="•"/>
            </a:pPr>
            <a:r>
              <a:rPr lang="en-US" sz="2800" dirty="0">
                <a:latin typeface="Arial Narrow" panose="020B0606020202030204" pitchFamily="34" charset="0"/>
              </a:rPr>
              <a:t>Als</a:t>
            </a:r>
            <a:r>
              <a:rPr lang="en-US" sz="2800" b="1" dirty="0">
                <a:latin typeface="Arial Narrow" panose="020B0606020202030204" pitchFamily="34" charset="0"/>
              </a:rPr>
              <a:t> </a:t>
            </a:r>
            <a:r>
              <a:rPr lang="en-US" sz="2800" b="1" dirty="0" err="1">
                <a:latin typeface="Arial Narrow" panose="020B0606020202030204" pitchFamily="34" charset="0"/>
              </a:rPr>
              <a:t>Soziale</a:t>
            </a:r>
            <a:r>
              <a:rPr lang="en-US" sz="2800" b="1" dirty="0">
                <a:latin typeface="Arial Narrow" panose="020B0606020202030204" pitchFamily="34" charset="0"/>
              </a:rPr>
              <a:t> </a:t>
            </a:r>
            <a:r>
              <a:rPr lang="en-US" sz="2800" b="1" dirty="0" err="1">
                <a:latin typeface="Arial Narrow" panose="020B0606020202030204" pitchFamily="34" charset="0"/>
              </a:rPr>
              <a:t>Fertigkeiten</a:t>
            </a:r>
            <a:r>
              <a:rPr lang="en-US" sz="2800" b="1" dirty="0">
                <a:latin typeface="Arial Narrow" panose="020B0606020202030204" pitchFamily="34" charset="0"/>
              </a:rPr>
              <a:t> </a:t>
            </a:r>
            <a:r>
              <a:rPr lang="en-US" sz="2800" dirty="0" err="1">
                <a:latin typeface="Arial Narrow" panose="020B0606020202030204" pitchFamily="34" charset="0"/>
              </a:rPr>
              <a:t>können</a:t>
            </a:r>
            <a:r>
              <a:rPr lang="en-US" sz="2800" dirty="0">
                <a:latin typeface="Arial Narrow" panose="020B0606020202030204" pitchFamily="34" charset="0"/>
              </a:rPr>
              <a:t> all </a:t>
            </a:r>
            <a:r>
              <a:rPr lang="en-US" sz="2800" dirty="0" err="1">
                <a:latin typeface="Arial Narrow" panose="020B0606020202030204" pitchFamily="34" charset="0"/>
              </a:rPr>
              <a:t>jene</a:t>
            </a:r>
            <a:r>
              <a:rPr lang="en-US" sz="2800" dirty="0">
                <a:latin typeface="Arial Narrow" panose="020B0606020202030204" pitchFamily="34" charset="0"/>
              </a:rPr>
              <a:t> </a:t>
            </a:r>
            <a:r>
              <a:rPr lang="en-US" sz="2800" dirty="0" err="1">
                <a:latin typeface="Arial Narrow" panose="020B0606020202030204" pitchFamily="34" charset="0"/>
              </a:rPr>
              <a:t>Fertigkeiten</a:t>
            </a:r>
            <a:r>
              <a:rPr lang="en-US" sz="2800" dirty="0">
                <a:latin typeface="Arial Narrow" panose="020B0606020202030204" pitchFamily="34" charset="0"/>
              </a:rPr>
              <a:t> </a:t>
            </a:r>
            <a:r>
              <a:rPr lang="en-US" sz="2800" dirty="0" err="1">
                <a:latin typeface="Arial Narrow" panose="020B0606020202030204" pitchFamily="34" charset="0"/>
              </a:rPr>
              <a:t>angesehen</a:t>
            </a:r>
            <a:r>
              <a:rPr lang="en-US" sz="2800" dirty="0">
                <a:latin typeface="Arial Narrow" panose="020B0606020202030204" pitchFamily="34" charset="0"/>
              </a:rPr>
              <a:t> warden, die Menschen </a:t>
            </a:r>
            <a:r>
              <a:rPr lang="en-US" sz="2800" dirty="0" err="1">
                <a:latin typeface="Arial Narrow" panose="020B0606020202030204" pitchFamily="34" charset="0"/>
              </a:rPr>
              <a:t>dazu</a:t>
            </a:r>
            <a:r>
              <a:rPr lang="en-US" sz="2800" dirty="0">
                <a:latin typeface="Arial Narrow" panose="020B0606020202030204" pitchFamily="34" charset="0"/>
              </a:rPr>
              <a:t> </a:t>
            </a:r>
            <a:r>
              <a:rPr lang="en-US" sz="2800" dirty="0" err="1">
                <a:latin typeface="Arial Narrow" panose="020B0606020202030204" pitchFamily="34" charset="0"/>
              </a:rPr>
              <a:t>nutzen</a:t>
            </a:r>
            <a:r>
              <a:rPr lang="en-US" sz="2800" dirty="0">
                <a:latin typeface="Arial Narrow" panose="020B0606020202030204" pitchFamily="34" charset="0"/>
              </a:rPr>
              <a:t>, um </a:t>
            </a:r>
            <a:r>
              <a:rPr lang="en-US" sz="2800" dirty="0" err="1">
                <a:latin typeface="Arial Narrow" panose="020B0606020202030204" pitchFamily="34" charset="0"/>
              </a:rPr>
              <a:t>miteinander</a:t>
            </a:r>
            <a:r>
              <a:rPr lang="en-US" sz="2800" dirty="0">
                <a:latin typeface="Arial Narrow" panose="020B0606020202030204" pitchFamily="34" charset="0"/>
              </a:rPr>
              <a:t> </a:t>
            </a:r>
            <a:r>
              <a:rPr lang="en-US" sz="2800" dirty="0" err="1">
                <a:latin typeface="Arial Narrow" panose="020B0606020202030204" pitchFamily="34" charset="0"/>
              </a:rPr>
              <a:t>zu</a:t>
            </a:r>
            <a:r>
              <a:rPr lang="en-US" sz="2800" dirty="0">
                <a:latin typeface="Arial Narrow" panose="020B0606020202030204" pitchFamily="34" charset="0"/>
              </a:rPr>
              <a:t> </a:t>
            </a:r>
            <a:r>
              <a:rPr lang="en-US" sz="2800" dirty="0" err="1">
                <a:latin typeface="Arial Narrow" panose="020B0606020202030204" pitchFamily="34" charset="0"/>
              </a:rPr>
              <a:t>kommunizieren</a:t>
            </a:r>
            <a:r>
              <a:rPr lang="en-US" sz="2800" dirty="0">
                <a:latin typeface="Arial Narrow" panose="020B0606020202030204" pitchFamily="34" charset="0"/>
              </a:rPr>
              <a:t> und </a:t>
            </a:r>
            <a:r>
              <a:rPr lang="en-US" sz="2800" dirty="0" err="1">
                <a:latin typeface="Arial Narrow" panose="020B0606020202030204" pitchFamily="34" charset="0"/>
              </a:rPr>
              <a:t>zu</a:t>
            </a:r>
            <a:r>
              <a:rPr lang="en-US" sz="2800" dirty="0">
                <a:latin typeface="Arial Narrow" panose="020B0606020202030204" pitchFamily="34" charset="0"/>
              </a:rPr>
              <a:t> </a:t>
            </a:r>
            <a:r>
              <a:rPr lang="en-US" sz="2800" dirty="0" err="1">
                <a:latin typeface="Arial Narrow" panose="020B0606020202030204" pitchFamily="34" charset="0"/>
              </a:rPr>
              <a:t>interagieren</a:t>
            </a:r>
            <a:r>
              <a:rPr lang="en-US" sz="2800" dirty="0">
                <a:latin typeface="Arial Narrow" panose="020B0606020202030204" pitchFamily="34" charset="0"/>
              </a:rPr>
              <a:t> – sei es nun </a:t>
            </a:r>
            <a:r>
              <a:rPr lang="en-US" sz="2800" dirty="0" err="1">
                <a:latin typeface="Arial Narrow" panose="020B0606020202030204" pitchFamily="34" charset="0"/>
              </a:rPr>
              <a:t>sprachlich</a:t>
            </a:r>
            <a:r>
              <a:rPr lang="en-US" sz="2800" dirty="0">
                <a:latin typeface="Arial Narrow" panose="020B0606020202030204" pitchFamily="34" charset="0"/>
              </a:rPr>
              <a:t> </a:t>
            </a:r>
            <a:r>
              <a:rPr lang="en-US" sz="2800" dirty="0" err="1">
                <a:latin typeface="Arial Narrow" panose="020B0606020202030204" pitchFamily="34" charset="0"/>
              </a:rPr>
              <a:t>oder</a:t>
            </a:r>
            <a:r>
              <a:rPr lang="en-US" sz="2800" dirty="0">
                <a:latin typeface="Arial Narrow" panose="020B0606020202030204" pitchFamily="34" charset="0"/>
              </a:rPr>
              <a:t> </a:t>
            </a:r>
            <a:r>
              <a:rPr lang="en-US" sz="2800" dirty="0" err="1">
                <a:latin typeface="Arial Narrow" panose="020B0606020202030204" pitchFamily="34" charset="0"/>
              </a:rPr>
              <a:t>nicht-sprachlich</a:t>
            </a:r>
            <a:r>
              <a:rPr lang="en-US" sz="2800" dirty="0">
                <a:latin typeface="Arial Narrow" panose="020B0606020202030204" pitchFamily="34" charset="0"/>
              </a:rPr>
              <a:t>, sei es auf der Basis von </a:t>
            </a:r>
            <a:r>
              <a:rPr lang="en-US" sz="2800" dirty="0" err="1">
                <a:latin typeface="Arial Narrow" panose="020B0606020202030204" pitchFamily="34" charset="0"/>
              </a:rPr>
              <a:t>Körpersprache</a:t>
            </a:r>
            <a:r>
              <a:rPr lang="en-US" sz="2800" dirty="0">
                <a:latin typeface="Arial Narrow" panose="020B0606020202030204" pitchFamily="34" charset="0"/>
              </a:rPr>
              <a:t> </a:t>
            </a:r>
            <a:r>
              <a:rPr lang="en-US" sz="2800" dirty="0" err="1">
                <a:latin typeface="Arial Narrow" panose="020B0606020202030204" pitchFamily="34" charset="0"/>
              </a:rPr>
              <a:t>oder</a:t>
            </a:r>
            <a:r>
              <a:rPr lang="en-US" sz="2800" dirty="0">
                <a:latin typeface="Arial Narrow" panose="020B0606020202030204" pitchFamily="34" charset="0"/>
              </a:rPr>
              <a:t> </a:t>
            </a:r>
            <a:r>
              <a:rPr lang="en-US" sz="2800" dirty="0" err="1">
                <a:latin typeface="Arial Narrow" panose="020B0606020202030204" pitchFamily="34" charset="0"/>
              </a:rPr>
              <a:t>unserer</a:t>
            </a:r>
            <a:r>
              <a:rPr lang="en-US" sz="2800" dirty="0">
                <a:latin typeface="Arial Narrow" panose="020B0606020202030204" pitchFamily="34" charset="0"/>
              </a:rPr>
              <a:t> “</a:t>
            </a:r>
            <a:r>
              <a:rPr lang="en-US" sz="2800" dirty="0" err="1">
                <a:latin typeface="Arial Narrow" panose="020B0606020202030204" pitchFamily="34" charset="0"/>
              </a:rPr>
              <a:t>bloßen</a:t>
            </a:r>
            <a:r>
              <a:rPr lang="en-US" sz="2800" dirty="0">
                <a:latin typeface="Arial Narrow" panose="020B0606020202030204" pitchFamily="34" charset="0"/>
              </a:rPr>
              <a:t>” </a:t>
            </a:r>
            <a:r>
              <a:rPr lang="en-US" sz="2800" dirty="0" err="1">
                <a:latin typeface="Arial Narrow" panose="020B0606020202030204" pitchFamily="34" charset="0"/>
              </a:rPr>
              <a:t>Erscheinung</a:t>
            </a:r>
            <a:r>
              <a:rPr lang="en-US" sz="2800" dirty="0">
                <a:latin typeface="Arial Narrow" panose="020B0606020202030204" pitchFamily="34" charset="0"/>
              </a:rPr>
              <a:t> (Greene &amp;  Burleson, 2003). </a:t>
            </a:r>
          </a:p>
          <a:p>
            <a:pPr marL="457200" indent="-457200" algn="just">
              <a:spcAft>
                <a:spcPts val="1200"/>
              </a:spcAft>
              <a:buClr>
                <a:schemeClr val="tx1"/>
              </a:buClr>
              <a:buSzPct val="100000"/>
              <a:buFont typeface="Arial" panose="020B0604020202020204" pitchFamily="34" charset="0"/>
              <a:buChar char="•"/>
            </a:pPr>
            <a:endParaRPr lang="en-US" sz="2800" dirty="0">
              <a:latin typeface="Arial Narrow" panose="020B0606020202030204" pitchFamily="34" charset="0"/>
            </a:endParaRPr>
          </a:p>
          <a:p>
            <a:pPr marL="457200" indent="-457200" algn="just">
              <a:spcAft>
                <a:spcPts val="1200"/>
              </a:spcAft>
              <a:buClr>
                <a:schemeClr val="tx1"/>
              </a:buClr>
              <a:buSzPct val="100000"/>
              <a:buFont typeface="Arial" panose="020B0604020202020204" pitchFamily="34" charset="0"/>
              <a:buChar char="•"/>
            </a:pPr>
            <a:r>
              <a:rPr lang="en-US" sz="2800" dirty="0">
                <a:latin typeface="Arial Narrow" panose="020B0606020202030204" pitchFamily="34" charset="0"/>
              </a:rPr>
              <a:t>Menschen </a:t>
            </a:r>
            <a:r>
              <a:rPr lang="en-US" sz="2800" dirty="0" err="1">
                <a:latin typeface="Arial Narrow" panose="020B0606020202030204" pitchFamily="34" charset="0"/>
              </a:rPr>
              <a:t>sind</a:t>
            </a:r>
            <a:r>
              <a:rPr lang="en-US" sz="2800" dirty="0">
                <a:latin typeface="Arial Narrow" panose="020B0606020202030204" pitchFamily="34" charset="0"/>
              </a:rPr>
              <a:t> </a:t>
            </a:r>
            <a:r>
              <a:rPr lang="en-US" sz="2800" dirty="0" err="1">
                <a:latin typeface="Arial Narrow" panose="020B0606020202030204" pitchFamily="34" charset="0"/>
              </a:rPr>
              <a:t>soziale</a:t>
            </a:r>
            <a:r>
              <a:rPr lang="en-US" sz="2800" dirty="0">
                <a:latin typeface="Arial Narrow" panose="020B0606020202030204" pitchFamily="34" charset="0"/>
              </a:rPr>
              <a:t> </a:t>
            </a:r>
            <a:r>
              <a:rPr lang="en-US" sz="2800" dirty="0" err="1">
                <a:latin typeface="Arial Narrow" panose="020B0606020202030204" pitchFamily="34" charset="0"/>
              </a:rPr>
              <a:t>Wesen</a:t>
            </a:r>
            <a:r>
              <a:rPr lang="en-US" sz="2800" dirty="0">
                <a:latin typeface="Arial Narrow" panose="020B0606020202030204" pitchFamily="34" charset="0"/>
              </a:rPr>
              <a:t> und </a:t>
            </a:r>
            <a:r>
              <a:rPr lang="en-US" sz="2800" dirty="0" err="1">
                <a:latin typeface="Arial Narrow" panose="020B0606020202030204" pitchFamily="34" charset="0"/>
              </a:rPr>
              <a:t>haben</a:t>
            </a:r>
            <a:r>
              <a:rPr lang="en-US" sz="2800" dirty="0">
                <a:latin typeface="Arial Narrow" panose="020B0606020202030204" pitchFamily="34" charset="0"/>
              </a:rPr>
              <a:t> </a:t>
            </a:r>
            <a:r>
              <a:rPr lang="en-US" sz="2800" dirty="0" err="1">
                <a:latin typeface="Arial Narrow" panose="020B0606020202030204" pitchFamily="34" charset="0"/>
              </a:rPr>
              <a:t>viele</a:t>
            </a:r>
            <a:r>
              <a:rPr lang="en-US" sz="2800" dirty="0">
                <a:latin typeface="Arial Narrow" panose="020B0606020202030204" pitchFamily="34" charset="0"/>
              </a:rPr>
              <a:t> </a:t>
            </a:r>
            <a:r>
              <a:rPr lang="en-US" sz="2800" dirty="0" err="1">
                <a:latin typeface="Arial Narrow" panose="020B0606020202030204" pitchFamily="34" charset="0"/>
              </a:rPr>
              <a:t>Wege</a:t>
            </a:r>
            <a:r>
              <a:rPr lang="en-US" sz="2800" dirty="0">
                <a:latin typeface="Arial Narrow" panose="020B0606020202030204" pitchFamily="34" charset="0"/>
              </a:rPr>
              <a:t> und </a:t>
            </a:r>
            <a:r>
              <a:rPr lang="en-US" sz="2800" dirty="0" err="1">
                <a:latin typeface="Arial Narrow" panose="020B0606020202030204" pitchFamily="34" charset="0"/>
              </a:rPr>
              <a:t>vielfältige</a:t>
            </a:r>
            <a:r>
              <a:rPr lang="en-US" sz="2800" dirty="0">
                <a:latin typeface="Arial Narrow" panose="020B0606020202030204" pitchFamily="34" charset="0"/>
              </a:rPr>
              <a:t> </a:t>
            </a:r>
            <a:r>
              <a:rPr lang="en-US" sz="2800" dirty="0" err="1">
                <a:latin typeface="Arial Narrow" panose="020B0606020202030204" pitchFamily="34" charset="0"/>
              </a:rPr>
              <a:t>Weisen</a:t>
            </a:r>
            <a:r>
              <a:rPr lang="en-US" sz="2800" dirty="0">
                <a:latin typeface="Arial Narrow" panose="020B0606020202030204" pitchFamily="34" charset="0"/>
              </a:rPr>
              <a:t> </a:t>
            </a:r>
            <a:r>
              <a:rPr lang="en-US" sz="2800" dirty="0" err="1">
                <a:latin typeface="Arial Narrow" panose="020B0606020202030204" pitchFamily="34" charset="0"/>
              </a:rPr>
              <a:t>entwickelt</a:t>
            </a:r>
            <a:r>
              <a:rPr lang="en-US" sz="2800" dirty="0">
                <a:latin typeface="Arial Narrow" panose="020B0606020202030204" pitchFamily="34" charset="0"/>
              </a:rPr>
              <a:t>, </a:t>
            </a:r>
            <a:r>
              <a:rPr lang="en-US" sz="2800" dirty="0" err="1">
                <a:latin typeface="Arial Narrow" panose="020B0606020202030204" pitchFamily="34" charset="0"/>
              </a:rPr>
              <a:t>miteinander</a:t>
            </a:r>
            <a:r>
              <a:rPr lang="en-US" sz="2800" dirty="0">
                <a:latin typeface="Arial Narrow" panose="020B0606020202030204" pitchFamily="34" charset="0"/>
              </a:rPr>
              <a:t> </a:t>
            </a:r>
            <a:r>
              <a:rPr lang="en-US" sz="2800" dirty="0" err="1">
                <a:latin typeface="Arial Narrow" panose="020B0606020202030204" pitchFamily="34" charset="0"/>
              </a:rPr>
              <a:t>zu</a:t>
            </a:r>
            <a:r>
              <a:rPr lang="en-US" sz="2800" dirty="0">
                <a:latin typeface="Arial Narrow" panose="020B0606020202030204" pitchFamily="34" charset="0"/>
              </a:rPr>
              <a:t> </a:t>
            </a:r>
            <a:r>
              <a:rPr lang="en-US" sz="2800" dirty="0" err="1">
                <a:latin typeface="Arial Narrow" panose="020B0606020202030204" pitchFamily="34" charset="0"/>
              </a:rPr>
              <a:t>kommunizieren</a:t>
            </a:r>
            <a:r>
              <a:rPr lang="en-US" sz="2800" dirty="0">
                <a:latin typeface="Arial Narrow" panose="020B0606020202030204" pitchFamily="34" charset="0"/>
              </a:rPr>
              <a:t> – um </a:t>
            </a:r>
            <a:r>
              <a:rPr lang="en-US" sz="2800" dirty="0" err="1">
                <a:latin typeface="Arial Narrow" panose="020B0606020202030204" pitchFamily="34" charset="0"/>
              </a:rPr>
              <a:t>Informationen</a:t>
            </a:r>
            <a:r>
              <a:rPr lang="en-US" sz="2800" dirty="0">
                <a:latin typeface="Arial Narrow" panose="020B0606020202030204" pitchFamily="34" charset="0"/>
              </a:rPr>
              <a:t> und </a:t>
            </a:r>
            <a:r>
              <a:rPr lang="en-US" sz="2800" dirty="0" err="1">
                <a:latin typeface="Arial Narrow" panose="020B0606020202030204" pitchFamily="34" charset="0"/>
              </a:rPr>
              <a:t>Botschaften</a:t>
            </a:r>
            <a:r>
              <a:rPr lang="en-US" sz="2800" dirty="0">
                <a:latin typeface="Arial Narrow" panose="020B0606020202030204" pitchFamily="34" charset="0"/>
              </a:rPr>
              <a:t> </a:t>
            </a:r>
            <a:r>
              <a:rPr lang="en-US" sz="2800" dirty="0" err="1">
                <a:latin typeface="Arial Narrow" panose="020B0606020202030204" pitchFamily="34" charset="0"/>
              </a:rPr>
              <a:t>auszutauschen</a:t>
            </a:r>
            <a:r>
              <a:rPr lang="en-US" sz="2800" dirty="0">
                <a:latin typeface="Arial Narrow" panose="020B0606020202030204" pitchFamily="34" charset="0"/>
              </a:rPr>
              <a:t>, um </a:t>
            </a:r>
            <a:r>
              <a:rPr lang="en-US" sz="2800" dirty="0" err="1">
                <a:latin typeface="Arial Narrow" panose="020B0606020202030204" pitchFamily="34" charset="0"/>
              </a:rPr>
              <a:t>Gedanken</a:t>
            </a:r>
            <a:r>
              <a:rPr lang="en-US" sz="2800" dirty="0">
                <a:latin typeface="Arial Narrow" panose="020B0606020202030204" pitchFamily="34" charset="0"/>
              </a:rPr>
              <a:t> und </a:t>
            </a:r>
            <a:r>
              <a:rPr lang="en-US" sz="2800" dirty="0" err="1">
                <a:latin typeface="Arial Narrow" panose="020B0606020202030204" pitchFamily="34" charset="0"/>
              </a:rPr>
              <a:t>Gefühle</a:t>
            </a:r>
            <a:r>
              <a:rPr lang="en-US" sz="2800" dirty="0">
                <a:latin typeface="Arial Narrow" panose="020B0606020202030204" pitchFamily="34" charset="0"/>
              </a:rPr>
              <a:t> </a:t>
            </a:r>
            <a:r>
              <a:rPr lang="en-US" sz="2800" dirty="0" err="1">
                <a:latin typeface="Arial Narrow" panose="020B0606020202030204" pitchFamily="34" charset="0"/>
              </a:rPr>
              <a:t>auszudrücken</a:t>
            </a:r>
            <a:r>
              <a:rPr lang="en-US" sz="2800" dirty="0">
                <a:latin typeface="Arial Narrow" panose="020B0606020202030204" pitchFamily="34" charset="0"/>
              </a:rPr>
              <a:t> </a:t>
            </a:r>
            <a:r>
              <a:rPr lang="en-US" sz="2800" dirty="0" err="1">
                <a:latin typeface="Arial Narrow" panose="020B0606020202030204" pitchFamily="34" charset="0"/>
              </a:rPr>
              <a:t>usw</a:t>
            </a:r>
            <a:r>
              <a:rPr lang="en-US" sz="2800" dirty="0">
                <a:latin typeface="Arial Narrow" panose="020B0606020202030204" pitchFamily="34" charset="0"/>
              </a:rPr>
              <a:t>.</a:t>
            </a:r>
          </a:p>
        </p:txBody>
      </p:sp>
    </p:spTree>
    <p:extLst>
      <p:ext uri="{BB962C8B-B14F-4D97-AF65-F5344CB8AC3E}">
        <p14:creationId xmlns:p14="http://schemas.microsoft.com/office/powerpoint/2010/main" val="317303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19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r>
              <a:rPr lang="en-US" sz="3600" b="1" i="1" dirty="0" err="1">
                <a:latin typeface="Arial Narrow" panose="020B0606020202030204" pitchFamily="34" charset="0"/>
              </a:rPr>
              <a:t>Aktivität</a:t>
            </a:r>
            <a:r>
              <a:rPr lang="en-US" sz="3600" b="1" i="1" dirty="0">
                <a:latin typeface="Arial Narrow" panose="020B0606020202030204" pitchFamily="34" charset="0"/>
              </a:rPr>
              <a:t>: Read &amp; Reflect 4.2. </a:t>
            </a:r>
            <a:r>
              <a:rPr lang="en-US" sz="3600" b="1" i="1" dirty="0" err="1">
                <a:latin typeface="Arial Narrow" panose="020B0606020202030204" pitchFamily="34" charset="0"/>
              </a:rPr>
              <a:t>Interaktionen</a:t>
            </a:r>
            <a:r>
              <a:rPr lang="en-US" sz="3600" b="1" i="1" dirty="0">
                <a:latin typeface="Arial Narrow" panose="020B0606020202030204" pitchFamily="34" charset="0"/>
              </a:rPr>
              <a:t> und </a:t>
            </a:r>
            <a:r>
              <a:rPr lang="en-US" sz="3600" b="1" i="1" dirty="0" err="1">
                <a:latin typeface="Arial Narrow" panose="020B0606020202030204" pitchFamily="34" charset="0"/>
              </a:rPr>
              <a:t>soziale</a:t>
            </a:r>
            <a:r>
              <a:rPr lang="en-US" sz="3600" b="1" i="1" dirty="0">
                <a:latin typeface="Arial Narrow" panose="020B0606020202030204" pitchFamily="34" charset="0"/>
              </a:rPr>
              <a:t> </a:t>
            </a:r>
            <a:r>
              <a:rPr lang="en-US" sz="3600" b="1" i="1" dirty="0" err="1">
                <a:latin typeface="Arial Narrow" panose="020B0606020202030204" pitchFamily="34" charset="0"/>
              </a:rPr>
              <a:t>Fertigkeiten</a:t>
            </a:r>
            <a:endParaRPr lang="en-US" sz="3600" b="1" i="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a:buClr>
                <a:schemeClr val="accent5">
                  <a:lumMod val="50000"/>
                </a:schemeClr>
              </a:buClr>
            </a:pPr>
            <a:r>
              <a:rPr lang="pt-PT" sz="2800" dirty="0">
                <a:latin typeface="Arial Narrow" panose="020B0606020202030204" pitchFamily="34" charset="0"/>
              </a:rPr>
              <a:t>Sehen Sie sich diese Video an und machen Sie sich Notizen über jene Aspekte, die ihnen wichtig/interessant erscheinen.</a:t>
            </a:r>
          </a:p>
          <a:p>
            <a:pPr algn="ctr">
              <a:buClr>
                <a:schemeClr val="accent5">
                  <a:lumMod val="50000"/>
                </a:schemeClr>
              </a:buClr>
            </a:pPr>
            <a:r>
              <a:rPr lang="pt-PT" sz="2800" u="sng" dirty="0" err="1">
                <a:latin typeface="Arial Narrow" panose="020B0606020202030204" pitchFamily="34" charset="0"/>
              </a:rPr>
              <a:t>Autism</a:t>
            </a:r>
            <a:r>
              <a:rPr lang="pt-PT" sz="2800" u="sng" dirty="0">
                <a:latin typeface="Arial Narrow" panose="020B0606020202030204" pitchFamily="34" charset="0"/>
              </a:rPr>
              <a:t> Social </a:t>
            </a:r>
            <a:r>
              <a:rPr lang="pt-PT" sz="2800" u="sng" dirty="0" err="1">
                <a:latin typeface="Arial Narrow" panose="020B0606020202030204" pitchFamily="34" charset="0"/>
              </a:rPr>
              <a:t>Interaction</a:t>
            </a:r>
            <a:r>
              <a:rPr lang="pt-PT" sz="2800" u="sng" dirty="0">
                <a:latin typeface="Arial Narrow" panose="020B0606020202030204" pitchFamily="34" charset="0"/>
              </a:rPr>
              <a:t> (15:26m) </a:t>
            </a:r>
          </a:p>
          <a:p>
            <a:pPr algn="ctr">
              <a:buClr>
                <a:schemeClr val="accent5">
                  <a:lumMod val="50000"/>
                </a:schemeClr>
              </a:buClr>
            </a:pPr>
            <a:r>
              <a:rPr lang="pt-PT" sz="2400" dirty="0">
                <a:latin typeface="Arial Narrow" panose="020B0606020202030204" pitchFamily="34" charset="0"/>
                <a:hlinkClick r:id="rId2"/>
              </a:rPr>
              <a:t>https://www.youtube.com/watch?v=fLt54fpQ7h8</a:t>
            </a:r>
            <a:endParaRPr lang="pt-PT" sz="2400" dirty="0">
              <a:latin typeface="Arial Narrow" panose="020B0606020202030204" pitchFamily="34" charset="0"/>
            </a:endParaRPr>
          </a:p>
        </p:txBody>
      </p:sp>
    </p:spTree>
    <p:extLst>
      <p:ext uri="{BB962C8B-B14F-4D97-AF65-F5344CB8AC3E}">
        <p14:creationId xmlns:p14="http://schemas.microsoft.com/office/powerpoint/2010/main" val="14023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it" sz="4000" b="1" dirty="0">
                <a:solidFill>
                  <a:schemeClr val="dk1"/>
                </a:solidFill>
                <a:latin typeface="Arial Narrow"/>
                <a:ea typeface="Arial Narrow"/>
                <a:cs typeface="Arial Narrow"/>
                <a:sym typeface="Arial Narrow"/>
              </a:rPr>
              <a:t>EINFÜHRUNG</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FF2CC"/>
          </a:solidFill>
          <a:ln>
            <a:noFill/>
          </a:ln>
        </p:spPr>
        <p:txBody>
          <a:bodyPr spcFirstLastPara="1" wrap="square" lIns="121900" tIns="60933" rIns="121900" bIns="60933" anchor="t" anchorCtr="0">
            <a:noAutofit/>
          </a:bodyPr>
          <a:lstStyle/>
          <a:p>
            <a:pPr algn="ctr">
              <a:lnSpc>
                <a:spcPct val="150000"/>
              </a:lnSpc>
              <a:buClr>
                <a:schemeClr val="accent2">
                  <a:lumMod val="75000"/>
                </a:schemeClr>
              </a:buClr>
              <a:buSzPct val="102000"/>
            </a:pPr>
            <a:r>
              <a:rPr lang="de-DE" sz="2400" dirty="0">
                <a:latin typeface="Arial Narrow" panose="020B0606020202030204" pitchFamily="34" charset="0"/>
              </a:rPr>
              <a:t>Ziel</a:t>
            </a:r>
          </a:p>
          <a:p>
            <a:pPr algn="ctr">
              <a:lnSpc>
                <a:spcPct val="150000"/>
              </a:lnSpc>
              <a:buClr>
                <a:schemeClr val="accent2">
                  <a:lumMod val="75000"/>
                </a:schemeClr>
              </a:buClr>
              <a:buSzPct val="102000"/>
            </a:pPr>
            <a:r>
              <a:rPr lang="de-DE" sz="2400" dirty="0">
                <a:latin typeface="Arial Narrow" panose="020B0606020202030204" pitchFamily="34" charset="0"/>
              </a:rPr>
              <a:t>Inhalte</a:t>
            </a:r>
          </a:p>
          <a:p>
            <a:pPr algn="ctr">
              <a:lnSpc>
                <a:spcPct val="150000"/>
              </a:lnSpc>
              <a:buClr>
                <a:schemeClr val="accent2">
                  <a:lumMod val="75000"/>
                </a:schemeClr>
              </a:buClr>
              <a:buSzPct val="102000"/>
            </a:pPr>
            <a:r>
              <a:rPr lang="de-DE" sz="2400" dirty="0">
                <a:latin typeface="Arial Narrow" panose="020B0606020202030204" pitchFamily="34" charset="0"/>
              </a:rPr>
              <a:t>Angestrebte Lernergebnisse</a:t>
            </a:r>
          </a:p>
          <a:p>
            <a:pPr algn="ctr">
              <a:lnSpc>
                <a:spcPct val="150000"/>
              </a:lnSpc>
              <a:buClr>
                <a:schemeClr val="accent2">
                  <a:lumMod val="75000"/>
                </a:schemeClr>
              </a:buClr>
              <a:buSzPct val="102000"/>
            </a:pPr>
            <a:r>
              <a:rPr lang="en-GB" sz="2400" dirty="0">
                <a:latin typeface="Arial Narrow" panose="020B0606020202030204" pitchFamily="34" charset="0"/>
              </a:rPr>
              <a:t>Organisation</a:t>
            </a:r>
          </a:p>
          <a:p>
            <a:pPr algn="ctr">
              <a:lnSpc>
                <a:spcPct val="150000"/>
              </a:lnSpc>
              <a:buClr>
                <a:schemeClr val="accent2">
                  <a:lumMod val="75000"/>
                </a:schemeClr>
              </a:buClr>
              <a:buSzPct val="102000"/>
            </a:pPr>
            <a:r>
              <a:rPr lang="en-GB" sz="2400" i="1" dirty="0" err="1">
                <a:latin typeface="Arial Narrow" panose="020B0606020202030204" pitchFamily="34" charset="0"/>
              </a:rPr>
              <a:t>Willkommens-Aktivität</a:t>
            </a:r>
            <a:r>
              <a:rPr lang="en-GB" sz="2400" i="1" dirty="0">
                <a:latin typeface="Arial Narrow" panose="020B0606020202030204" pitchFamily="34" charset="0"/>
              </a:rPr>
              <a:t> “</a:t>
            </a:r>
            <a:r>
              <a:rPr lang="en-GB" sz="2400" i="1" dirty="0" err="1">
                <a:latin typeface="Arial Narrow" panose="020B0606020202030204" pitchFamily="34" charset="0"/>
              </a:rPr>
              <a:t>Namen</a:t>
            </a:r>
            <a:r>
              <a:rPr lang="en-GB" sz="2400" i="1" dirty="0">
                <a:latin typeface="Arial Narrow" panose="020B0606020202030204" pitchFamily="34" charset="0"/>
              </a:rPr>
              <a:t> </a:t>
            </a:r>
            <a:r>
              <a:rPr lang="en-GB" sz="2400" i="1" dirty="0" err="1">
                <a:latin typeface="Arial Narrow" panose="020B0606020202030204" pitchFamily="34" charset="0"/>
              </a:rPr>
              <a:t>erinnern</a:t>
            </a:r>
            <a:r>
              <a:rPr lang="en-US" sz="2400" i="1" dirty="0">
                <a:latin typeface="Arial Narrow" panose="020B0606020202030204" pitchFamily="34" charset="0"/>
              </a:rPr>
              <a:t>”</a:t>
            </a:r>
            <a:endParaRPr lang="pt-PT" sz="2400"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982098"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3600" b="1" i="1" dirty="0" err="1">
                <a:latin typeface="Arial Narrow" panose="020B0606020202030204" pitchFamily="34" charset="0"/>
              </a:rPr>
              <a:t>Aktivität</a:t>
            </a:r>
            <a:r>
              <a:rPr lang="en-US" sz="3600" b="1" i="1" dirty="0">
                <a:latin typeface="Arial Narrow" panose="020B0606020202030204" pitchFamily="34" charset="0"/>
              </a:rPr>
              <a:t>: Watch &amp; Reflect 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400" dirty="0" err="1">
                <a:latin typeface="Arial Narrow" panose="020B0606020202030204" pitchFamily="34" charset="0"/>
              </a:rPr>
              <a:t>Überlegen</a:t>
            </a:r>
            <a:r>
              <a:rPr lang="en-US" sz="2400" dirty="0">
                <a:latin typeface="Arial Narrow" panose="020B0606020202030204" pitchFamily="34" charset="0"/>
              </a:rPr>
              <a:t> Sie, </a:t>
            </a:r>
            <a:r>
              <a:rPr lang="en-US" sz="2400" dirty="0" err="1">
                <a:latin typeface="Arial Narrow" panose="020B0606020202030204" pitchFamily="34" charset="0"/>
              </a:rPr>
              <a:t>wie</a:t>
            </a:r>
            <a:r>
              <a:rPr lang="en-US" sz="2400" dirty="0">
                <a:latin typeface="Arial Narrow" panose="020B0606020202030204" pitchFamily="34" charset="0"/>
              </a:rPr>
              <a:t> </a:t>
            </a:r>
            <a:r>
              <a:rPr lang="en-US" sz="2400" dirty="0" err="1">
                <a:latin typeface="Arial Narrow" panose="020B0606020202030204" pitchFamily="34" charset="0"/>
              </a:rPr>
              <a:t>sich</a:t>
            </a:r>
            <a:r>
              <a:rPr lang="en-US" sz="2400" dirty="0">
                <a:latin typeface="Arial Narrow" panose="020B0606020202030204" pitchFamily="34" charset="0"/>
              </a:rPr>
              <a:t> </a:t>
            </a:r>
            <a:r>
              <a:rPr lang="en-US" sz="2400" b="1" dirty="0" err="1">
                <a:latin typeface="Arial Narrow" panose="020B0606020202030204" pitchFamily="34" charset="0"/>
              </a:rPr>
              <a:t>soziale</a:t>
            </a:r>
            <a:r>
              <a:rPr lang="en-US" sz="2400" b="1" dirty="0">
                <a:latin typeface="Arial Narrow" panose="020B0606020202030204" pitchFamily="34" charset="0"/>
              </a:rPr>
              <a:t> </a:t>
            </a:r>
            <a:r>
              <a:rPr lang="en-US" sz="2400" b="1" dirty="0" err="1">
                <a:latin typeface="Arial Narrow" panose="020B0606020202030204" pitchFamily="34" charset="0"/>
              </a:rPr>
              <a:t>Sprache</a:t>
            </a:r>
            <a:r>
              <a:rPr lang="en-US" sz="2400" b="1" dirty="0">
                <a:latin typeface="Arial Narrow" panose="020B0606020202030204" pitchFamily="34" charset="0"/>
              </a:rPr>
              <a:t> </a:t>
            </a:r>
            <a:r>
              <a:rPr lang="en-US" sz="2400" dirty="0" err="1">
                <a:latin typeface="Arial Narrow" panose="020B0606020202030204" pitchFamily="34" charset="0"/>
              </a:rPr>
              <a:t>lehren</a:t>
            </a:r>
            <a:r>
              <a:rPr lang="en-US" sz="2400" dirty="0">
                <a:latin typeface="Arial Narrow" panose="020B0606020202030204" pitchFamily="34" charset="0"/>
              </a:rPr>
              <a:t> </a:t>
            </a:r>
            <a:r>
              <a:rPr lang="en-US" sz="2400" dirty="0" err="1">
                <a:latin typeface="Arial Narrow" panose="020B0606020202030204" pitchFamily="34" charset="0"/>
              </a:rPr>
              <a:t>bzw</a:t>
            </a:r>
            <a:r>
              <a:rPr lang="en-US" sz="2400" dirty="0">
                <a:latin typeface="Arial Narrow" panose="020B0606020202030204" pitchFamily="34" charset="0"/>
              </a:rPr>
              <a:t>. </a:t>
            </a:r>
            <a:r>
              <a:rPr lang="en-US" sz="2400" dirty="0" err="1">
                <a:latin typeface="Arial Narrow" panose="020B0606020202030204" pitchFamily="34" charset="0"/>
              </a:rPr>
              <a:t>vermitteln</a:t>
            </a:r>
            <a:r>
              <a:rPr lang="en-US" sz="2400" dirty="0">
                <a:latin typeface="Arial Narrow" panose="020B0606020202030204" pitchFamily="34" charset="0"/>
              </a:rPr>
              <a:t> </a:t>
            </a:r>
            <a:r>
              <a:rPr lang="en-US" sz="2400" dirty="0" err="1">
                <a:latin typeface="Arial Narrow" panose="020B0606020202030204" pitchFamily="34" charset="0"/>
              </a:rPr>
              <a:t>lässt</a:t>
            </a:r>
            <a:r>
              <a:rPr lang="en-US" sz="2400" dirty="0">
                <a:latin typeface="Arial Narrow" panose="020B0606020202030204" pitchFamily="34" charset="0"/>
              </a:rPr>
              <a:t>/</a:t>
            </a:r>
            <a:r>
              <a:rPr lang="en-US" sz="2400" dirty="0" err="1">
                <a:latin typeface="Arial Narrow" panose="020B0606020202030204" pitchFamily="34" charset="0"/>
              </a:rPr>
              <a:t>ließe</a:t>
            </a:r>
            <a:r>
              <a:rPr lang="en-US" sz="2400" dirty="0">
                <a:latin typeface="Arial Narrow" panose="020B0606020202030204" pitchFamily="34" charset="0"/>
              </a:rPr>
              <a:t>:</a:t>
            </a:r>
          </a:p>
          <a:p>
            <a:r>
              <a:rPr lang="en-US" sz="2400" dirty="0">
                <a:latin typeface="Arial Narrow" panose="020B0606020202030204" pitchFamily="34" charset="0"/>
              </a:rPr>
              <a:t>Es </a:t>
            </a:r>
            <a:r>
              <a:rPr lang="en-US" sz="2400" dirty="0" err="1">
                <a:latin typeface="Arial Narrow" panose="020B0606020202030204" pitchFamily="34" charset="0"/>
              </a:rPr>
              <a:t>gibt</a:t>
            </a:r>
            <a:r>
              <a:rPr lang="en-US" sz="2400" dirty="0">
                <a:latin typeface="Arial Narrow" panose="020B0606020202030204" pitchFamily="34" charset="0"/>
              </a:rPr>
              <a:t> </a:t>
            </a:r>
            <a:r>
              <a:rPr lang="en-US" sz="2400" dirty="0" err="1">
                <a:latin typeface="Arial Narrow" panose="020B0606020202030204" pitchFamily="34" charset="0"/>
              </a:rPr>
              <a:t>eine</a:t>
            </a:r>
            <a:r>
              <a:rPr lang="en-US" sz="2400" dirty="0">
                <a:latin typeface="Arial Narrow" panose="020B0606020202030204" pitchFamily="34" charset="0"/>
              </a:rPr>
              <a:t> </a:t>
            </a:r>
            <a:r>
              <a:rPr lang="en-US" sz="2400" dirty="0" err="1">
                <a:latin typeface="Arial Narrow" panose="020B0606020202030204" pitchFamily="34" charset="0"/>
              </a:rPr>
              <a:t>ganze</a:t>
            </a:r>
            <a:r>
              <a:rPr lang="en-US" sz="2400" dirty="0">
                <a:latin typeface="Arial Narrow" panose="020B0606020202030204" pitchFamily="34" charset="0"/>
              </a:rPr>
              <a:t> </a:t>
            </a:r>
            <a:r>
              <a:rPr lang="en-US" sz="2400" dirty="0" err="1">
                <a:latin typeface="Arial Narrow" panose="020B0606020202030204" pitchFamily="34" charset="0"/>
              </a:rPr>
              <a:t>Reihe</a:t>
            </a:r>
            <a:r>
              <a:rPr lang="en-US" sz="2400" dirty="0">
                <a:latin typeface="Arial Narrow" panose="020B0606020202030204" pitchFamily="34" charset="0"/>
              </a:rPr>
              <a:t> von </a:t>
            </a:r>
            <a:r>
              <a:rPr lang="en-US" sz="2400" dirty="0" err="1">
                <a:latin typeface="Arial Narrow" panose="020B0606020202030204" pitchFamily="34" charset="0"/>
              </a:rPr>
              <a:t>etablierten</a:t>
            </a:r>
            <a:r>
              <a:rPr lang="en-US" sz="2400" dirty="0">
                <a:latin typeface="Arial Narrow" panose="020B0606020202030204" pitchFamily="34" charset="0"/>
              </a:rPr>
              <a:t> </a:t>
            </a:r>
            <a:r>
              <a:rPr lang="en-US" sz="2400" dirty="0" err="1">
                <a:latin typeface="Arial Narrow" panose="020B0606020202030204" pitchFamily="34" charset="0"/>
              </a:rPr>
              <a:t>Interventionsmöglichkeiten</a:t>
            </a:r>
            <a:r>
              <a:rPr lang="en-US" sz="2400" dirty="0">
                <a:latin typeface="Arial Narrow" panose="020B0606020202030204" pitchFamily="34" charset="0"/>
              </a:rPr>
              <a:t>, die </a:t>
            </a:r>
            <a:r>
              <a:rPr lang="en-US" sz="2400" dirty="0" err="1">
                <a:latin typeface="Arial Narrow" panose="020B0606020202030204" pitchFamily="34" charset="0"/>
              </a:rPr>
              <a:t>sich</a:t>
            </a:r>
            <a:r>
              <a:rPr lang="en-US" sz="2400" dirty="0">
                <a:latin typeface="Arial Narrow" panose="020B0606020202030204" pitchFamily="34" charset="0"/>
              </a:rPr>
              <a:t> </a:t>
            </a:r>
            <a:r>
              <a:rPr lang="en-US" sz="2400" dirty="0" err="1">
                <a:latin typeface="Arial Narrow" panose="020B0606020202030204" pitchFamily="34" charset="0"/>
              </a:rPr>
              <a:t>ziemlich</a:t>
            </a:r>
            <a:r>
              <a:rPr lang="en-US" sz="2400" dirty="0">
                <a:latin typeface="Arial Narrow" panose="020B0606020202030204" pitchFamily="34" charset="0"/>
              </a:rPr>
              <a:t> “</a:t>
            </a:r>
            <a:r>
              <a:rPr lang="en-US" sz="2400" dirty="0" err="1">
                <a:latin typeface="Arial Narrow" panose="020B0606020202030204" pitchFamily="34" charset="0"/>
              </a:rPr>
              <a:t>passgenau</a:t>
            </a:r>
            <a:r>
              <a:rPr lang="en-US" sz="2400" dirty="0">
                <a:latin typeface="Arial Narrow" panose="020B0606020202030204" pitchFamily="34" charset="0"/>
              </a:rPr>
              <a:t>” auf die </a:t>
            </a:r>
            <a:r>
              <a:rPr lang="en-US" sz="2400" dirty="0" err="1">
                <a:latin typeface="Arial Narrow" panose="020B0606020202030204" pitchFamily="34" charset="0"/>
              </a:rPr>
              <a:t>jeweilige</a:t>
            </a:r>
            <a:r>
              <a:rPr lang="en-US" sz="2400" dirty="0">
                <a:latin typeface="Arial Narrow" panose="020B0606020202030204" pitchFamily="34" charset="0"/>
              </a:rPr>
              <a:t> </a:t>
            </a:r>
            <a:r>
              <a:rPr lang="en-US" sz="2400" dirty="0" err="1">
                <a:latin typeface="Arial Narrow" panose="020B0606020202030204" pitchFamily="34" charset="0"/>
              </a:rPr>
              <a:t>Einzelperson</a:t>
            </a:r>
            <a:r>
              <a:rPr lang="en-US" sz="2400" dirty="0">
                <a:latin typeface="Arial Narrow" panose="020B0606020202030204" pitchFamily="34" charset="0"/>
              </a:rPr>
              <a:t> </a:t>
            </a:r>
            <a:r>
              <a:rPr lang="en-US" sz="2400" dirty="0" err="1">
                <a:latin typeface="Arial Narrow" panose="020B0606020202030204" pitchFamily="34" charset="0"/>
              </a:rPr>
              <a:t>zuschneiden</a:t>
            </a:r>
            <a:r>
              <a:rPr lang="en-US" sz="2400" dirty="0">
                <a:latin typeface="Arial Narrow" panose="020B0606020202030204" pitchFamily="34" charset="0"/>
              </a:rPr>
              <a:t> </a:t>
            </a:r>
            <a:r>
              <a:rPr lang="en-US" sz="2400" dirty="0" err="1">
                <a:latin typeface="Arial Narrow" panose="020B0606020202030204" pitchFamily="34" charset="0"/>
              </a:rPr>
              <a:t>lassen</a:t>
            </a:r>
            <a:r>
              <a:rPr lang="en-US" sz="2400" dirty="0">
                <a:latin typeface="Arial Narrow" panose="020B0606020202030204" pitchFamily="34" charset="0"/>
              </a:rPr>
              <a:t>. </a:t>
            </a:r>
          </a:p>
          <a:p>
            <a:r>
              <a:rPr lang="en-US" sz="2400" dirty="0">
                <a:latin typeface="Arial Narrow" panose="020B0606020202030204" pitchFamily="34" charset="0"/>
              </a:rPr>
              <a:t>Zu </a:t>
            </a:r>
            <a:r>
              <a:rPr lang="en-US" sz="2400" dirty="0" err="1">
                <a:latin typeface="Arial Narrow" panose="020B0606020202030204" pitchFamily="34" charset="0"/>
              </a:rPr>
              <a:t>ihnen</a:t>
            </a:r>
            <a:r>
              <a:rPr lang="en-US" sz="2400" dirty="0">
                <a:latin typeface="Arial Narrow" panose="020B0606020202030204" pitchFamily="34" charset="0"/>
              </a:rPr>
              <a:t> </a:t>
            </a:r>
            <a:r>
              <a:rPr lang="en-US" sz="2400" dirty="0" err="1">
                <a:latin typeface="Arial Narrow" panose="020B0606020202030204" pitchFamily="34" charset="0"/>
              </a:rPr>
              <a:t>zählen</a:t>
            </a:r>
            <a:r>
              <a:rPr lang="en-US" sz="2400" dirty="0">
                <a:latin typeface="Arial Narrow" panose="020B0606020202030204" pitchFamily="34" charset="0"/>
              </a:rPr>
              <a:t> </a:t>
            </a:r>
            <a:r>
              <a:rPr lang="en-US" sz="2400" dirty="0" err="1">
                <a:latin typeface="Arial Narrow" panose="020B0606020202030204" pitchFamily="34" charset="0"/>
              </a:rPr>
              <a:t>verschiedene</a:t>
            </a:r>
            <a:r>
              <a:rPr lang="en-US" sz="2400" dirty="0">
                <a:latin typeface="Arial Narrow" panose="020B0606020202030204" pitchFamily="34" charset="0"/>
              </a:rPr>
              <a:t> </a:t>
            </a:r>
            <a:r>
              <a:rPr lang="en-US" sz="2400" dirty="0" err="1">
                <a:latin typeface="Arial Narrow" panose="020B0606020202030204" pitchFamily="34" charset="0"/>
              </a:rPr>
              <a:t>Formen</a:t>
            </a:r>
            <a:r>
              <a:rPr lang="en-US" sz="2400" dirty="0">
                <a:latin typeface="Arial Narrow" panose="020B0606020202030204" pitchFamily="34" charset="0"/>
              </a:rPr>
              <a:t> der </a:t>
            </a:r>
            <a:r>
              <a:rPr lang="en-US" sz="2400" i="1" dirty="0">
                <a:latin typeface="Arial Narrow" panose="020B0606020202030204" pitchFamily="34" charset="0"/>
              </a:rPr>
              <a:t>Applied </a:t>
            </a:r>
            <a:r>
              <a:rPr lang="en-US" sz="2400" i="1" dirty="0" err="1">
                <a:latin typeface="Arial Narrow" panose="020B0606020202030204" pitchFamily="34" charset="0"/>
              </a:rPr>
              <a:t>Behaviour</a:t>
            </a:r>
            <a:r>
              <a:rPr lang="en-US" sz="2400" i="1" dirty="0">
                <a:latin typeface="Arial Narrow" panose="020B0606020202030204" pitchFamily="34" charset="0"/>
              </a:rPr>
              <a:t> Analysis </a:t>
            </a:r>
            <a:r>
              <a:rPr lang="en-US" sz="2400" dirty="0">
                <a:latin typeface="Arial Narrow" panose="020B0606020202030204" pitchFamily="34" charset="0"/>
              </a:rPr>
              <a:t>(ABA), diverse </a:t>
            </a:r>
            <a:r>
              <a:rPr lang="en-US" sz="2400" dirty="0" err="1">
                <a:latin typeface="Arial Narrow" panose="020B0606020202030204" pitchFamily="34" charset="0"/>
              </a:rPr>
              <a:t>sozial-pragmatische</a:t>
            </a:r>
            <a:r>
              <a:rPr lang="en-US" sz="2400" dirty="0">
                <a:latin typeface="Arial Narrow" panose="020B0606020202030204" pitchFamily="34" charset="0"/>
              </a:rPr>
              <a:t> </a:t>
            </a:r>
            <a:r>
              <a:rPr lang="en-US" sz="2400" dirty="0" err="1">
                <a:latin typeface="Arial Narrow" panose="020B0606020202030204" pitchFamily="34" charset="0"/>
              </a:rPr>
              <a:t>sowie</a:t>
            </a:r>
            <a:r>
              <a:rPr lang="en-US" sz="2400" dirty="0">
                <a:latin typeface="Arial Narrow" panose="020B0606020202030204" pitchFamily="34" charset="0"/>
              </a:rPr>
              <a:t> </a:t>
            </a:r>
            <a:r>
              <a:rPr lang="en-US" sz="2400" dirty="0" err="1">
                <a:latin typeface="Arial Narrow" panose="020B0606020202030204" pitchFamily="34" charset="0"/>
              </a:rPr>
              <a:t>visuell</a:t>
            </a:r>
            <a:r>
              <a:rPr lang="en-US" sz="2400" dirty="0">
                <a:latin typeface="Arial Narrow" panose="020B0606020202030204" pitchFamily="34" charset="0"/>
              </a:rPr>
              <a:t> </a:t>
            </a:r>
            <a:r>
              <a:rPr lang="en-US" sz="2400" dirty="0" err="1">
                <a:latin typeface="Arial Narrow" panose="020B0606020202030204" pitchFamily="34" charset="0"/>
              </a:rPr>
              <a:t>unterstützte</a:t>
            </a:r>
            <a:r>
              <a:rPr lang="en-US" sz="2400" dirty="0">
                <a:latin typeface="Arial Narrow" panose="020B0606020202030204" pitchFamily="34" charset="0"/>
              </a:rPr>
              <a:t> </a:t>
            </a:r>
            <a:r>
              <a:rPr lang="en-US" sz="2400" dirty="0" err="1">
                <a:latin typeface="Arial Narrow" panose="020B0606020202030204" pitchFamily="34" charset="0"/>
              </a:rPr>
              <a:t>Ansätze</a:t>
            </a:r>
            <a:r>
              <a:rPr lang="en-US" sz="2400" dirty="0">
                <a:latin typeface="Arial Narrow" panose="020B0606020202030204" pitchFamily="34" charset="0"/>
              </a:rPr>
              <a:t> und </a:t>
            </a:r>
            <a:r>
              <a:rPr lang="en-US" sz="2400" dirty="0" err="1">
                <a:latin typeface="Arial Narrow" panose="020B0606020202030204" pitchFamily="34" charset="0"/>
              </a:rPr>
              <a:t>Strategien</a:t>
            </a:r>
            <a:r>
              <a:rPr lang="en-US" sz="2400" dirty="0">
                <a:latin typeface="Arial Narrow" panose="020B0606020202030204" pitchFamily="34" charset="0"/>
              </a:rPr>
              <a:t> (</a:t>
            </a:r>
            <a:r>
              <a:rPr lang="en-US" sz="2400" dirty="0" err="1">
                <a:latin typeface="Arial Narrow" panose="020B0606020202030204" pitchFamily="34" charset="0"/>
              </a:rPr>
              <a:t>wie</a:t>
            </a:r>
            <a:r>
              <a:rPr lang="en-US" sz="2400" dirty="0">
                <a:latin typeface="Arial Narrow" panose="020B0606020202030204" pitchFamily="34" charset="0"/>
              </a:rPr>
              <a:t> TEACH, PECS, Social Stories etc.) </a:t>
            </a:r>
          </a:p>
          <a:p>
            <a:endParaRPr lang="en-US" sz="2400" dirty="0">
              <a:latin typeface="Arial Narrow" panose="020B0606020202030204" pitchFamily="34" charset="0"/>
            </a:endParaRPr>
          </a:p>
          <a:p>
            <a:r>
              <a:rPr lang="en-US" sz="2400" u="sng" dirty="0">
                <a:latin typeface="Arial Narrow" panose="020B0606020202030204" pitchFamily="34" charset="0"/>
              </a:rPr>
              <a:t>In </a:t>
            </a:r>
            <a:r>
              <a:rPr lang="en-US" sz="2400" u="sng" dirty="0" err="1">
                <a:latin typeface="Arial Narrow" panose="020B0606020202030204" pitchFamily="34" charset="0"/>
              </a:rPr>
              <a:t>diesem</a:t>
            </a:r>
            <a:r>
              <a:rPr lang="en-US" sz="2400" u="sng" dirty="0">
                <a:latin typeface="Arial Narrow" panose="020B0606020202030204" pitchFamily="34" charset="0"/>
              </a:rPr>
              <a:t> Video </a:t>
            </a:r>
            <a:r>
              <a:rPr lang="en-US" sz="2400" u="sng" dirty="0" err="1">
                <a:latin typeface="Arial Narrow" panose="020B0606020202030204" pitchFamily="34" charset="0"/>
              </a:rPr>
              <a:t>finden</a:t>
            </a:r>
            <a:r>
              <a:rPr lang="en-US" sz="2400" u="sng" dirty="0">
                <a:latin typeface="Arial Narrow" panose="020B0606020202030204" pitchFamily="34" charset="0"/>
              </a:rPr>
              <a:t> Sie </a:t>
            </a:r>
            <a:r>
              <a:rPr lang="en-US" sz="2400" u="sng" dirty="0" err="1">
                <a:latin typeface="Arial Narrow" panose="020B0606020202030204" pitchFamily="34" charset="0"/>
              </a:rPr>
              <a:t>einige</a:t>
            </a:r>
            <a:r>
              <a:rPr lang="en-US" sz="2400" u="sng" dirty="0">
                <a:latin typeface="Arial Narrow" panose="020B0606020202030204" pitchFamily="34" charset="0"/>
              </a:rPr>
              <a:t> </a:t>
            </a:r>
            <a:r>
              <a:rPr lang="en-US" sz="2400" u="sng" dirty="0" err="1">
                <a:latin typeface="Arial Narrow" panose="020B0606020202030204" pitchFamily="34" charset="0"/>
              </a:rPr>
              <a:t>hilfreiche</a:t>
            </a:r>
            <a:r>
              <a:rPr lang="en-US" sz="2400" u="sng" dirty="0">
                <a:latin typeface="Arial Narrow" panose="020B0606020202030204" pitchFamily="34" charset="0"/>
              </a:rPr>
              <a:t> </a:t>
            </a:r>
            <a:r>
              <a:rPr lang="en-US" sz="2400" u="sng" dirty="0" err="1">
                <a:latin typeface="Arial Narrow" panose="020B0606020202030204" pitchFamily="34" charset="0"/>
              </a:rPr>
              <a:t>Hinweise</a:t>
            </a:r>
            <a:r>
              <a:rPr lang="en-US" sz="2400" u="sng" dirty="0">
                <a:latin typeface="Arial Narrow" panose="020B0606020202030204" pitchFamily="34" charset="0"/>
              </a:rPr>
              <a:t> auf</a:t>
            </a:r>
            <a:br>
              <a:rPr lang="en-US" sz="2400" u="sng" dirty="0">
                <a:latin typeface="Arial Narrow" panose="020B0606020202030204" pitchFamily="34" charset="0"/>
              </a:rPr>
            </a:br>
            <a:r>
              <a:rPr lang="en-US" sz="2400" u="sng" dirty="0" err="1">
                <a:latin typeface="Arial Narrow" panose="020B0606020202030204" pitchFamily="34" charset="0"/>
              </a:rPr>
              <a:t>visuelle</a:t>
            </a:r>
            <a:r>
              <a:rPr lang="en-US" sz="2400" u="sng" dirty="0">
                <a:latin typeface="Arial Narrow" panose="020B0606020202030204" pitchFamily="34" charset="0"/>
              </a:rPr>
              <a:t> </a:t>
            </a:r>
            <a:r>
              <a:rPr lang="en-US" sz="2400" u="sng" dirty="0" err="1">
                <a:latin typeface="Arial Narrow" panose="020B0606020202030204" pitchFamily="34" charset="0"/>
              </a:rPr>
              <a:t>Strategien</a:t>
            </a:r>
            <a:r>
              <a:rPr lang="en-US" sz="2400" u="sng" dirty="0">
                <a:latin typeface="Arial Narrow" panose="020B0606020202030204" pitchFamily="34" charset="0"/>
              </a:rPr>
              <a:t> </a:t>
            </a:r>
            <a:r>
              <a:rPr lang="en-US" sz="2400" u="sng" dirty="0" err="1">
                <a:latin typeface="Arial Narrow" panose="020B0606020202030204" pitchFamily="34" charset="0"/>
              </a:rPr>
              <a:t>dieser</a:t>
            </a:r>
            <a:r>
              <a:rPr lang="en-US" sz="2400" u="sng" dirty="0">
                <a:latin typeface="Arial Narrow" panose="020B0606020202030204" pitchFamily="34" charset="0"/>
              </a:rPr>
              <a:t> Art</a:t>
            </a:r>
            <a:r>
              <a:rPr lang="en-US" sz="2400" dirty="0">
                <a:latin typeface="Arial Narrow" panose="020B0606020202030204" pitchFamily="34" charset="0"/>
              </a:rPr>
              <a:t>: </a:t>
            </a:r>
          </a:p>
          <a:p>
            <a:r>
              <a:rPr lang="en-US" sz="2400" dirty="0">
                <a:solidFill>
                  <a:prstClr val="black"/>
                </a:solidFill>
                <a:latin typeface="Arial Narrow" panose="020B0606020202030204" pitchFamily="34" charset="0"/>
              </a:rPr>
              <a:t> </a:t>
            </a:r>
          </a:p>
          <a:p>
            <a:r>
              <a:rPr lang="en-US" sz="2400" u="sng" dirty="0" err="1">
                <a:solidFill>
                  <a:prstClr val="black"/>
                </a:solidFill>
                <a:latin typeface="Arial Narrow" panose="020B0606020202030204" pitchFamily="34" charset="0"/>
              </a:rPr>
              <a:t>Ergänzende</a:t>
            </a:r>
            <a:r>
              <a:rPr lang="en-US" sz="2400" u="sng" dirty="0">
                <a:solidFill>
                  <a:prstClr val="black"/>
                </a:solidFill>
                <a:latin typeface="Arial Narrow" panose="020B0606020202030204" pitchFamily="34" charset="0"/>
              </a:rPr>
              <a:t> </a:t>
            </a:r>
            <a:r>
              <a:rPr lang="en-US" sz="2400" u="sng" dirty="0" err="1">
                <a:solidFill>
                  <a:prstClr val="black"/>
                </a:solidFill>
                <a:latin typeface="Arial Narrow" panose="020B0606020202030204" pitchFamily="34" charset="0"/>
              </a:rPr>
              <a:t>Lektüre</a:t>
            </a:r>
            <a:r>
              <a:rPr lang="en-US" sz="2400" dirty="0">
                <a:solidFill>
                  <a:prstClr val="black"/>
                </a:solidFill>
                <a:latin typeface="Arial Narrow" panose="020B0606020202030204" pitchFamily="34" charset="0"/>
              </a:rPr>
              <a:t>:</a:t>
            </a:r>
          </a:p>
          <a:p>
            <a:r>
              <a:rPr lang="en-US" sz="2400" dirty="0" err="1">
                <a:solidFill>
                  <a:prstClr val="black"/>
                </a:solidFill>
                <a:latin typeface="Arial Narrow" panose="020B0606020202030204" pitchFamily="34" charset="0"/>
              </a:rPr>
              <a:t>Kommunikations</a:t>
            </a:r>
            <a:r>
              <a:rPr lang="en-US" sz="2400" dirty="0">
                <a:solidFill>
                  <a:prstClr val="black"/>
                </a:solidFill>
                <a:latin typeface="Arial Narrow" panose="020B0606020202030204" pitchFamily="34" charset="0"/>
              </a:rPr>
              <a:t>-Tipps- </a:t>
            </a:r>
            <a:r>
              <a:rPr lang="en-US" sz="2400" dirty="0" err="1">
                <a:solidFill>
                  <a:prstClr val="black"/>
                </a:solidFill>
                <a:latin typeface="Arial Narrow" panose="020B0606020202030204" pitchFamily="34" charset="0"/>
              </a:rPr>
              <a:t>Lesen</a:t>
            </a:r>
            <a:r>
              <a:rPr lang="en-US" sz="2400" dirty="0">
                <a:solidFill>
                  <a:prstClr val="black"/>
                </a:solidFill>
                <a:latin typeface="Arial Narrow" panose="020B0606020202030204" pitchFamily="34" charset="0"/>
              </a:rPr>
              <a:t> von Worksheet 3</a:t>
            </a:r>
          </a:p>
        </p:txBody>
      </p:sp>
      <p:pic>
        <p:nvPicPr>
          <p:cNvPr id="9" name="11449604_hi">
            <a:hlinkClick r:id="" action="ppaction://media"/>
            <a:extLst>
              <a:ext uri="{FF2B5EF4-FFF2-40B4-BE49-F238E27FC236}">
                <a16:creationId xmlns:a16="http://schemas.microsoft.com/office/drawing/2014/main" id="{5D07AE8F-3174-824C-B3F1-160C29F639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0298" y="4063173"/>
            <a:ext cx="3082055" cy="1733656"/>
          </a:xfrm>
          <a:prstGeom prst="rect">
            <a:avLst/>
          </a:prstGeom>
        </p:spPr>
      </p:pic>
    </p:spTree>
    <p:extLst>
      <p:ext uri="{BB962C8B-B14F-4D97-AF65-F5344CB8AC3E}">
        <p14:creationId xmlns:p14="http://schemas.microsoft.com/office/powerpoint/2010/main" val="3098726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8567057"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3600" b="1" i="1" dirty="0" err="1">
                <a:latin typeface="Arial Narrow" panose="020B0606020202030204" pitchFamily="34" charset="0"/>
              </a:rPr>
              <a:t>Aktivität</a:t>
            </a:r>
            <a:r>
              <a:rPr lang="en-US" sz="3600" b="1" i="1" dirty="0">
                <a:latin typeface="Arial Narrow" panose="020B0606020202030204" pitchFamily="34" charset="0"/>
              </a:rPr>
              <a:t>: Watch &amp; Reflect 4.1.- 4.2. (Forts.)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r>
              <a:rPr lang="en-US" sz="2800" dirty="0" err="1">
                <a:latin typeface="Arial Narrow" panose="020B0606020202030204" pitchFamily="34" charset="0"/>
              </a:rPr>
              <a:t>Sehen</a:t>
            </a:r>
            <a:r>
              <a:rPr lang="en-US" sz="2800" dirty="0">
                <a:latin typeface="Arial Narrow" panose="020B0606020202030204" pitchFamily="34" charset="0"/>
              </a:rPr>
              <a:t> Sie </a:t>
            </a:r>
            <a:r>
              <a:rPr lang="en-US" sz="2800" dirty="0" err="1">
                <a:latin typeface="Arial Narrow" panose="020B0606020202030204" pitchFamily="34" charset="0"/>
              </a:rPr>
              <a:t>sich</a:t>
            </a:r>
            <a:r>
              <a:rPr lang="en-US" sz="2800" dirty="0">
                <a:latin typeface="Arial Narrow" panose="020B0606020202030204" pitchFamily="34" charset="0"/>
              </a:rPr>
              <a:t> dieses </a:t>
            </a:r>
            <a:r>
              <a:rPr lang="en-US" sz="2800" dirty="0" err="1">
                <a:latin typeface="Arial Narrow" panose="020B0606020202030204" pitchFamily="34" charset="0"/>
              </a:rPr>
              <a:t>kurze</a:t>
            </a:r>
            <a:r>
              <a:rPr lang="en-US" sz="2800" dirty="0">
                <a:latin typeface="Arial Narrow" panose="020B0606020202030204" pitchFamily="34" charset="0"/>
              </a:rPr>
              <a:t> Video </a:t>
            </a:r>
            <a:r>
              <a:rPr lang="en-US" sz="2800" dirty="0" err="1">
                <a:latin typeface="Arial Narrow" panose="020B0606020202030204" pitchFamily="34" charset="0"/>
              </a:rPr>
              <a:t>mit</a:t>
            </a:r>
            <a:r>
              <a:rPr lang="en-US" sz="2800" dirty="0">
                <a:latin typeface="Arial Narrow" panose="020B0606020202030204" pitchFamily="34" charset="0"/>
              </a:rPr>
              <a:t> </a:t>
            </a:r>
            <a:r>
              <a:rPr lang="en-US" sz="2800" dirty="0" err="1">
                <a:latin typeface="Arial Narrow" panose="020B0606020202030204" pitchFamily="34" charset="0"/>
              </a:rPr>
              <a:t>Hinweisen</a:t>
            </a:r>
            <a:r>
              <a:rPr lang="en-US" sz="2800" dirty="0">
                <a:latin typeface="Arial Narrow" panose="020B0606020202030204" pitchFamily="34" charset="0"/>
              </a:rPr>
              <a:t> auf ASS-</a:t>
            </a:r>
            <a:r>
              <a:rPr lang="en-US" sz="2800" dirty="0" err="1">
                <a:latin typeface="Arial Narrow" panose="020B0606020202030204" pitchFamily="34" charset="0"/>
              </a:rPr>
              <a:t>gerechte</a:t>
            </a:r>
            <a:r>
              <a:rPr lang="en-US" sz="2800" dirty="0">
                <a:latin typeface="Arial Narrow" panose="020B0606020202030204" pitchFamily="34" charset="0"/>
              </a:rPr>
              <a:t> </a:t>
            </a:r>
            <a:r>
              <a:rPr lang="en-US" sz="2800" dirty="0" err="1">
                <a:latin typeface="Arial Narrow" panose="020B0606020202030204" pitchFamily="34" charset="0"/>
              </a:rPr>
              <a:t>Kommunikation</a:t>
            </a:r>
            <a:r>
              <a:rPr lang="en-US" sz="2800" dirty="0">
                <a:latin typeface="Arial Narrow" panose="020B0606020202030204" pitchFamily="34" charset="0"/>
              </a:rPr>
              <a:t> an</a:t>
            </a:r>
            <a:r>
              <a:rPr lang="en-US" sz="2800" dirty="0">
                <a:solidFill>
                  <a:prstClr val="black"/>
                </a:solidFill>
                <a:latin typeface="Arial Narrow" panose="020B0606020202030204" pitchFamily="34" charset="0"/>
              </a:rPr>
              <a:t> (3:26m):</a:t>
            </a:r>
          </a:p>
          <a:p>
            <a:r>
              <a:rPr lang="en-US" sz="2400" dirty="0">
                <a:solidFill>
                  <a:prstClr val="black"/>
                </a:solidFill>
                <a:latin typeface="Arial Narrow" panose="020B0606020202030204" pitchFamily="34" charset="0"/>
                <a:hlinkClick r:id="rId2"/>
              </a:rPr>
              <a:t>https://www.youtube.com/watch?v=AIRTKfVdEbA</a:t>
            </a:r>
            <a:endParaRPr lang="en-US" sz="2400" dirty="0">
              <a:solidFill>
                <a:prstClr val="black"/>
              </a:solidFill>
              <a:latin typeface="Arial Narrow" panose="020B0606020202030204" pitchFamily="34" charset="0"/>
            </a:endParaRPr>
          </a:p>
          <a:p>
            <a:endParaRPr lang="en-US" sz="2800" dirty="0">
              <a:solidFill>
                <a:prstClr val="black"/>
              </a:solidFill>
              <a:latin typeface="Arial Narrow" panose="020B0606020202030204" pitchFamily="34" charset="0"/>
            </a:endParaRPr>
          </a:p>
          <a:p>
            <a:r>
              <a:rPr lang="en-US" sz="2800" u="sng" dirty="0" err="1">
                <a:solidFill>
                  <a:prstClr val="black"/>
                </a:solidFill>
                <a:latin typeface="Arial Narrow" panose="020B0606020202030204" pitchFamily="34" charset="0"/>
              </a:rPr>
              <a:t>Ergänzende</a:t>
            </a:r>
            <a:r>
              <a:rPr lang="en-US" sz="2800" u="sng" dirty="0">
                <a:solidFill>
                  <a:prstClr val="black"/>
                </a:solidFill>
                <a:latin typeface="Arial Narrow" panose="020B0606020202030204" pitchFamily="34" charset="0"/>
              </a:rPr>
              <a:t> </a:t>
            </a:r>
            <a:r>
              <a:rPr lang="en-US" sz="2800" u="sng" dirty="0" err="1">
                <a:solidFill>
                  <a:prstClr val="black"/>
                </a:solidFill>
                <a:latin typeface="Arial Narrow" panose="020B0606020202030204" pitchFamily="34" charset="0"/>
              </a:rPr>
              <a:t>Lektüre</a:t>
            </a:r>
            <a:r>
              <a:rPr lang="en-US" sz="2800" dirty="0">
                <a:solidFill>
                  <a:prstClr val="black"/>
                </a:solidFill>
                <a:latin typeface="Arial Narrow" panose="020B0606020202030204" pitchFamily="34" charset="0"/>
              </a:rPr>
              <a:t>: </a:t>
            </a:r>
            <a:r>
              <a:rPr lang="en-US" sz="2800" dirty="0" err="1">
                <a:solidFill>
                  <a:prstClr val="black"/>
                </a:solidFill>
                <a:latin typeface="Arial Narrow" panose="020B0606020202030204" pitchFamily="34" charset="0"/>
              </a:rPr>
              <a:t>Kommunikations</a:t>
            </a:r>
            <a:r>
              <a:rPr lang="en-US" sz="2800" dirty="0">
                <a:solidFill>
                  <a:prstClr val="black"/>
                </a:solidFill>
                <a:latin typeface="Arial Narrow" panose="020B0606020202030204" pitchFamily="34" charset="0"/>
              </a:rPr>
              <a:t>-Tipps- </a:t>
            </a:r>
            <a:r>
              <a:rPr lang="en-US" sz="2800" dirty="0" err="1">
                <a:solidFill>
                  <a:prstClr val="black"/>
                </a:solidFill>
                <a:latin typeface="Arial Narrow" panose="020B0606020202030204" pitchFamily="34" charset="0"/>
              </a:rPr>
              <a:t>Lesen</a:t>
            </a:r>
            <a:r>
              <a:rPr lang="en-US" sz="2800" dirty="0">
                <a:solidFill>
                  <a:prstClr val="black"/>
                </a:solidFill>
                <a:latin typeface="Arial Narrow" panose="020B0606020202030204" pitchFamily="34" charset="0"/>
              </a:rPr>
              <a:t> von Worksheet 3</a:t>
            </a:r>
          </a:p>
        </p:txBody>
      </p:sp>
    </p:spTree>
    <p:extLst>
      <p:ext uri="{BB962C8B-B14F-4D97-AF65-F5344CB8AC3E}">
        <p14:creationId xmlns:p14="http://schemas.microsoft.com/office/powerpoint/2010/main" val="125312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938555" cy="1009651"/>
          </a:xfrm>
          <a:prstGeom prst="rect">
            <a:avLst/>
          </a:prstGeom>
          <a:solidFill>
            <a:srgbClr val="DAE3F3"/>
          </a:solidFill>
          <a:ln>
            <a:noFill/>
          </a:ln>
        </p:spPr>
        <p:txBody>
          <a:bodyPr spcFirstLastPara="1" wrap="square" lIns="121900" tIns="60933" rIns="121900" bIns="60933" anchor="ctr" anchorCtr="0">
            <a:noAutofit/>
          </a:bodyPr>
          <a:lstStyle/>
          <a:p>
            <a:pPr>
              <a:buClr>
                <a:srgbClr val="C00000"/>
              </a:buClr>
            </a:pPr>
            <a:r>
              <a:rPr lang="en-US" sz="3600" b="1" i="1" dirty="0" err="1">
                <a:latin typeface="Arial Narrow" panose="020B0606020202030204" pitchFamily="34" charset="0"/>
              </a:rPr>
              <a:t>Aktivität</a:t>
            </a:r>
            <a:r>
              <a:rPr lang="en-US" sz="3600" b="1" i="1" dirty="0">
                <a:latin typeface="Arial Narrow" panose="020B0606020202030204" pitchFamily="34" charset="0"/>
              </a:rPr>
              <a:t>: Watch &amp; Reflect 4.1.- 4.2.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defTabSz="685800"/>
            <a:r>
              <a:rPr lang="en-US" sz="2800" b="1" u="sng" dirty="0">
                <a:latin typeface="Arial Narrow" panose="020B0606020202030204" pitchFamily="34" charset="0"/>
              </a:rPr>
              <a:t>Die 4 </a:t>
            </a:r>
            <a:r>
              <a:rPr lang="en-US" sz="2800" b="1" u="sng" dirty="0" err="1">
                <a:latin typeface="Arial Narrow" panose="020B0606020202030204" pitchFamily="34" charset="0"/>
              </a:rPr>
              <a:t>Stufen</a:t>
            </a:r>
            <a:r>
              <a:rPr lang="en-US" sz="2800" b="1" u="sng" dirty="0">
                <a:latin typeface="Arial Narrow" panose="020B0606020202030204" pitchFamily="34" charset="0"/>
              </a:rPr>
              <a:t> der </a:t>
            </a:r>
            <a:r>
              <a:rPr lang="en-US" sz="2800" b="1" u="sng" dirty="0" err="1">
                <a:latin typeface="Arial Narrow" panose="020B0606020202030204" pitchFamily="34" charset="0"/>
              </a:rPr>
              <a:t>Kommunikation</a:t>
            </a:r>
            <a:endParaRPr lang="en-US" sz="2800" b="1" u="sng" dirty="0">
              <a:latin typeface="Arial Narrow" panose="020B0606020202030204" pitchFamily="34" charset="0"/>
            </a:endParaRPr>
          </a:p>
          <a:p>
            <a:r>
              <a:rPr lang="en-US" sz="2000" b="1" dirty="0" err="1">
                <a:latin typeface="Arial Narrow" panose="020B0606020202030204" pitchFamily="34" charset="0"/>
              </a:rPr>
              <a:t>Stufe</a:t>
            </a:r>
            <a:r>
              <a:rPr lang="en-US" sz="2000" b="1" dirty="0">
                <a:latin typeface="Arial Narrow" panose="020B0606020202030204" pitchFamily="34" charset="0"/>
              </a:rPr>
              <a:t> 1: </a:t>
            </a:r>
            <a:r>
              <a:rPr lang="en-US" sz="2000" b="1" dirty="0" err="1">
                <a:latin typeface="Arial Narrow" panose="020B0606020202030204" pitchFamily="34" charset="0"/>
              </a:rPr>
              <a:t>Nachdenken</a:t>
            </a:r>
            <a:r>
              <a:rPr lang="en-US" sz="2000" b="1" dirty="0">
                <a:latin typeface="Arial Narrow" panose="020B0606020202030204" pitchFamily="34" charset="0"/>
              </a:rPr>
              <a:t> </a:t>
            </a:r>
            <a:r>
              <a:rPr lang="en-US" sz="2000" b="1" dirty="0" err="1">
                <a:latin typeface="Arial Narrow" panose="020B0606020202030204" pitchFamily="34" charset="0"/>
              </a:rPr>
              <a:t>über</a:t>
            </a:r>
            <a:r>
              <a:rPr lang="en-US" sz="2000" b="1" dirty="0">
                <a:latin typeface="Arial Narrow" panose="020B0606020202030204" pitchFamily="34" charset="0"/>
              </a:rPr>
              <a:t> die Person, </a:t>
            </a:r>
            <a:r>
              <a:rPr lang="en-US" sz="2000" b="1" dirty="0" err="1">
                <a:latin typeface="Arial Narrow" panose="020B0606020202030204" pitchFamily="34" charset="0"/>
              </a:rPr>
              <a:t>mit</a:t>
            </a:r>
            <a:r>
              <a:rPr lang="en-US" sz="2000" b="1" dirty="0">
                <a:latin typeface="Arial Narrow" panose="020B0606020202030204" pitchFamily="34" charset="0"/>
              </a:rPr>
              <a:t> der Sie (</a:t>
            </a:r>
            <a:r>
              <a:rPr lang="en-US" sz="2000" b="1" dirty="0" err="1">
                <a:latin typeface="Arial Narrow" panose="020B0606020202030204" pitchFamily="34" charset="0"/>
              </a:rPr>
              <a:t>möglicherweise</a:t>
            </a:r>
            <a:r>
              <a:rPr lang="en-US" sz="2000" b="1" dirty="0">
                <a:latin typeface="Arial Narrow" panose="020B0606020202030204" pitchFamily="34" charset="0"/>
              </a:rPr>
              <a:t>) in </a:t>
            </a:r>
            <a:r>
              <a:rPr lang="en-US" sz="2000" b="1" dirty="0" err="1">
                <a:latin typeface="Arial Narrow" panose="020B0606020202030204" pitchFamily="34" charset="0"/>
              </a:rPr>
              <a:t>Kontakt</a:t>
            </a:r>
            <a:r>
              <a:rPr lang="en-US" sz="2000" b="1" dirty="0">
                <a:latin typeface="Arial Narrow" panose="020B0606020202030204" pitchFamily="34" charset="0"/>
              </a:rPr>
              <a:t> </a:t>
            </a:r>
            <a:r>
              <a:rPr lang="en-US" sz="2000" b="1" dirty="0" err="1">
                <a:latin typeface="Arial Narrow" panose="020B0606020202030204" pitchFamily="34" charset="0"/>
              </a:rPr>
              <a:t>treten</a:t>
            </a:r>
            <a:r>
              <a:rPr lang="en-US" sz="2000" dirty="0">
                <a:latin typeface="Arial Narrow" panose="020B0606020202030204" pitchFamily="34" charset="0"/>
              </a:rPr>
              <a:t>.</a:t>
            </a:r>
          </a:p>
          <a:p>
            <a:r>
              <a:rPr lang="en-US" sz="2000" dirty="0">
                <a:latin typeface="Arial Narrow" panose="020B0606020202030204" pitchFamily="34" charset="0"/>
              </a:rPr>
              <a:t>Was </a:t>
            </a:r>
            <a:r>
              <a:rPr lang="en-US" sz="2000" dirty="0" err="1">
                <a:latin typeface="Arial Narrow" panose="020B0606020202030204" pitchFamily="34" charset="0"/>
              </a:rPr>
              <a:t>weiß</a:t>
            </a:r>
            <a:r>
              <a:rPr lang="en-US" sz="2000" dirty="0">
                <a:latin typeface="Arial Narrow" panose="020B0606020202030204" pitchFamily="34" charset="0"/>
              </a:rPr>
              <a:t> ich </a:t>
            </a:r>
            <a:r>
              <a:rPr lang="en-US" sz="2000" dirty="0" err="1">
                <a:latin typeface="Arial Narrow" panose="020B0606020202030204" pitchFamily="34" charset="0"/>
              </a:rPr>
              <a:t>über</a:t>
            </a:r>
            <a:r>
              <a:rPr lang="en-US" sz="2000" dirty="0">
                <a:latin typeface="Arial Narrow" panose="020B0606020202030204" pitchFamily="34" charset="0"/>
              </a:rPr>
              <a:t> </a:t>
            </a:r>
            <a:r>
              <a:rPr lang="en-US" sz="2000" dirty="0" err="1">
                <a:latin typeface="Arial Narrow" panose="020B0606020202030204" pitchFamily="34" charset="0"/>
              </a:rPr>
              <a:t>sie</a:t>
            </a:r>
            <a:r>
              <a:rPr lang="en-US" sz="2000" dirty="0">
                <a:latin typeface="Arial Narrow" panose="020B0606020202030204" pitchFamily="34" charset="0"/>
              </a:rPr>
              <a:t>/</a:t>
            </a:r>
            <a:r>
              <a:rPr lang="en-US" sz="2000" dirty="0" err="1">
                <a:latin typeface="Arial Narrow" panose="020B0606020202030204" pitchFamily="34" charset="0"/>
              </a:rPr>
              <a:t>ihn</a:t>
            </a:r>
            <a:r>
              <a:rPr lang="en-US" sz="2000" dirty="0">
                <a:latin typeface="Arial Narrow" panose="020B0606020202030204" pitchFamily="34" charset="0"/>
              </a:rPr>
              <a:t> (</a:t>
            </a:r>
            <a:r>
              <a:rPr lang="en-US" sz="2000" dirty="0" err="1">
                <a:latin typeface="Arial Narrow" panose="020B0606020202030204" pitchFamily="34" charset="0"/>
              </a:rPr>
              <a:t>aufgrund</a:t>
            </a:r>
            <a:r>
              <a:rPr lang="en-US" sz="2000" dirty="0">
                <a:latin typeface="Arial Narrow" panose="020B0606020202030204" pitchFamily="34" charset="0"/>
              </a:rPr>
              <a:t> </a:t>
            </a:r>
            <a:r>
              <a:rPr lang="en-US" sz="2000" dirty="0" err="1">
                <a:latin typeface="Arial Narrow" panose="020B0606020202030204" pitchFamily="34" charset="0"/>
              </a:rPr>
              <a:t>vorausgegangener</a:t>
            </a:r>
            <a:r>
              <a:rPr lang="en-US" sz="2000" dirty="0">
                <a:latin typeface="Arial Narrow" panose="020B0606020202030204" pitchFamily="34" charset="0"/>
              </a:rPr>
              <a:t> </a:t>
            </a:r>
            <a:r>
              <a:rPr lang="en-US" sz="2000" dirty="0" err="1">
                <a:latin typeface="Arial Narrow" panose="020B0606020202030204" pitchFamily="34" charset="0"/>
              </a:rPr>
              <a:t>Erfahrungen</a:t>
            </a:r>
            <a:r>
              <a:rPr lang="en-US" sz="2000" dirty="0">
                <a:latin typeface="Arial Narrow" panose="020B0606020202030204" pitchFamily="34" charset="0"/>
              </a:rPr>
              <a:t>, in </a:t>
            </a:r>
            <a:r>
              <a:rPr lang="en-US" sz="2000" dirty="0" err="1">
                <a:latin typeface="Arial Narrow" panose="020B0606020202030204" pitchFamily="34" charset="0"/>
              </a:rPr>
              <a:t>Anbetracht</a:t>
            </a:r>
            <a:r>
              <a:rPr lang="en-US" sz="2000" dirty="0">
                <a:latin typeface="Arial Narrow" panose="020B0606020202030204" pitchFamily="34" charset="0"/>
              </a:rPr>
              <a:t> des </a:t>
            </a:r>
            <a:r>
              <a:rPr lang="en-US" sz="2000" dirty="0" err="1">
                <a:latin typeface="Arial Narrow" panose="020B0606020202030204" pitchFamily="34" charset="0"/>
              </a:rPr>
              <a:t>spezifischen</a:t>
            </a:r>
            <a:r>
              <a:rPr lang="en-US" sz="2000" dirty="0">
                <a:latin typeface="Arial Narrow" panose="020B0606020202030204" pitchFamily="34" charset="0"/>
              </a:rPr>
              <a:t> </a:t>
            </a:r>
            <a:r>
              <a:rPr lang="en-US" sz="2000" dirty="0" err="1">
                <a:latin typeface="Arial Narrow" panose="020B0606020202030204" pitchFamily="34" charset="0"/>
              </a:rPr>
              <a:t>Kontexts</a:t>
            </a:r>
            <a:r>
              <a:rPr lang="en-US" sz="2000" dirty="0">
                <a:latin typeface="Arial Narrow" panose="020B0606020202030204" pitchFamily="34" charset="0"/>
              </a:rPr>
              <a:t> etc.)? </a:t>
            </a:r>
          </a:p>
          <a:p>
            <a:r>
              <a:rPr lang="en-US" sz="2000" b="1" dirty="0">
                <a:latin typeface="Arial Narrow" panose="020B0606020202030204" pitchFamily="34" charset="0"/>
              </a:rPr>
              <a:t>Step 2: </a:t>
            </a:r>
            <a:r>
              <a:rPr lang="en-US" sz="2000" b="1" dirty="0" err="1">
                <a:latin typeface="Arial Narrow" panose="020B0606020202030204" pitchFamily="34" charset="0"/>
              </a:rPr>
              <a:t>Einrichten</a:t>
            </a:r>
            <a:r>
              <a:rPr lang="en-US" sz="2000" b="1" dirty="0">
                <a:latin typeface="Arial Narrow" panose="020B0606020202030204" pitchFamily="34" charset="0"/>
              </a:rPr>
              <a:t> der </a:t>
            </a:r>
            <a:r>
              <a:rPr lang="en-US" sz="2000" b="1" dirty="0" err="1">
                <a:latin typeface="Arial Narrow" panose="020B0606020202030204" pitchFamily="34" charset="0"/>
              </a:rPr>
              <a:t>physischen</a:t>
            </a:r>
            <a:r>
              <a:rPr lang="en-US" sz="2000" b="1" dirty="0">
                <a:latin typeface="Arial Narrow" panose="020B0606020202030204" pitchFamily="34" charset="0"/>
              </a:rPr>
              <a:t> </a:t>
            </a:r>
            <a:r>
              <a:rPr lang="en-US" sz="2000" b="1" dirty="0" err="1">
                <a:latin typeface="Arial Narrow" panose="020B0606020202030204" pitchFamily="34" charset="0"/>
              </a:rPr>
              <a:t>Umgebung</a:t>
            </a:r>
            <a:r>
              <a:rPr lang="en-US" sz="2000" b="1" dirty="0">
                <a:latin typeface="Arial Narrow" panose="020B0606020202030204" pitchFamily="34" charset="0"/>
              </a:rPr>
              <a:t>.</a:t>
            </a:r>
          </a:p>
          <a:p>
            <a:r>
              <a:rPr lang="en-US" sz="2000" dirty="0" err="1">
                <a:latin typeface="Arial Narrow" panose="020B0606020202030204" pitchFamily="34" charset="0"/>
              </a:rPr>
              <a:t>Womit</a:t>
            </a:r>
            <a:r>
              <a:rPr lang="en-US" sz="2000" dirty="0">
                <a:latin typeface="Arial Narrow" panose="020B0606020202030204" pitchFamily="34" charset="0"/>
              </a:rPr>
              <a:t> </a:t>
            </a:r>
            <a:r>
              <a:rPr lang="en-US" sz="2000" dirty="0" err="1">
                <a:latin typeface="Arial Narrow" panose="020B0606020202030204" pitchFamily="34" charset="0"/>
              </a:rPr>
              <a:t>kann</a:t>
            </a:r>
            <a:r>
              <a:rPr lang="en-US" sz="2000" dirty="0">
                <a:latin typeface="Arial Narrow" panose="020B0606020202030204" pitchFamily="34" charset="0"/>
              </a:rPr>
              <a:t> ich </a:t>
            </a:r>
            <a:r>
              <a:rPr lang="en-US" sz="2000" dirty="0" err="1">
                <a:latin typeface="Arial Narrow" panose="020B0606020202030204" pitchFamily="34" charset="0"/>
              </a:rPr>
              <a:t>eine</a:t>
            </a:r>
            <a:r>
              <a:rPr lang="en-US" sz="2000" dirty="0">
                <a:latin typeface="Arial Narrow" panose="020B0606020202030204" pitchFamily="34" charset="0"/>
              </a:rPr>
              <a:t> für das </a:t>
            </a:r>
            <a:r>
              <a:rPr lang="en-US" sz="2000" dirty="0" err="1">
                <a:latin typeface="Arial Narrow" panose="020B0606020202030204" pitchFamily="34" charset="0"/>
              </a:rPr>
              <a:t>Gegenüber</a:t>
            </a:r>
            <a:r>
              <a:rPr lang="en-US" sz="2000" dirty="0">
                <a:latin typeface="Arial Narrow" panose="020B0606020202030204" pitchFamily="34" charset="0"/>
              </a:rPr>
              <a:t> </a:t>
            </a:r>
            <a:r>
              <a:rPr lang="en-US" sz="2000" dirty="0" err="1">
                <a:latin typeface="Arial Narrow" panose="020B0606020202030204" pitchFamily="34" charset="0"/>
              </a:rPr>
              <a:t>angenehme</a:t>
            </a:r>
            <a:r>
              <a:rPr lang="en-US" sz="2000" dirty="0">
                <a:latin typeface="Arial Narrow" panose="020B0606020202030204" pitchFamily="34" charset="0"/>
              </a:rPr>
              <a:t> </a:t>
            </a:r>
            <a:r>
              <a:rPr lang="en-US" sz="2000" dirty="0" err="1">
                <a:latin typeface="Arial Narrow" panose="020B0606020202030204" pitchFamily="34" charset="0"/>
              </a:rPr>
              <a:t>Atmosphäre</a:t>
            </a:r>
            <a:r>
              <a:rPr lang="en-US" sz="2000" dirty="0">
                <a:latin typeface="Arial Narrow" panose="020B0606020202030204" pitchFamily="34" charset="0"/>
              </a:rPr>
              <a:t> </a:t>
            </a:r>
            <a:r>
              <a:rPr lang="en-US" sz="2000" dirty="0" err="1">
                <a:latin typeface="Arial Narrow" panose="020B0606020202030204" pitchFamily="34" charset="0"/>
              </a:rPr>
              <a:t>schaffen</a:t>
            </a:r>
            <a:r>
              <a:rPr lang="en-US" sz="2000" dirty="0">
                <a:latin typeface="Arial Narrow" panose="020B0606020202030204" pitchFamily="34" charset="0"/>
              </a:rPr>
              <a:t>? </a:t>
            </a:r>
          </a:p>
          <a:p>
            <a:r>
              <a:rPr lang="en-US" sz="2000" b="1" dirty="0">
                <a:latin typeface="Arial Narrow" panose="020B0606020202030204" pitchFamily="34" charset="0"/>
              </a:rPr>
              <a:t>Step 3: </a:t>
            </a:r>
            <a:r>
              <a:rPr lang="en-US" sz="2000" b="1" dirty="0" err="1">
                <a:latin typeface="Arial Narrow" panose="020B0606020202030204" pitchFamily="34" charset="0"/>
              </a:rPr>
              <a:t>Mit</a:t>
            </a:r>
            <a:r>
              <a:rPr lang="en-US" sz="2000" b="1" dirty="0">
                <a:latin typeface="Arial Narrow" panose="020B0606020202030204" pitchFamily="34" charset="0"/>
              </a:rPr>
              <a:t> den </a:t>
            </a:r>
            <a:r>
              <a:rPr lang="en-US" sz="2000" b="1" dirty="0" err="1">
                <a:latin typeface="Arial Narrow" panose="020B0606020202030204" pitchFamily="34" charset="0"/>
              </a:rPr>
              <a:t>Augen</a:t>
            </a:r>
            <a:r>
              <a:rPr lang="en-US" sz="2000" b="1" dirty="0">
                <a:latin typeface="Arial Narrow" panose="020B0606020202030204" pitchFamily="34" charset="0"/>
              </a:rPr>
              <a:t> </a:t>
            </a:r>
            <a:r>
              <a:rPr lang="en-US" sz="2000" b="1" dirty="0" err="1">
                <a:latin typeface="Arial Narrow" panose="020B0606020202030204" pitchFamily="34" charset="0"/>
              </a:rPr>
              <a:t>denken</a:t>
            </a:r>
            <a:r>
              <a:rPr lang="en-US" sz="2000" b="1" dirty="0">
                <a:latin typeface="Arial Narrow" panose="020B0606020202030204" pitchFamily="34" charset="0"/>
              </a:rPr>
              <a:t>.</a:t>
            </a:r>
          </a:p>
          <a:p>
            <a:r>
              <a:rPr lang="en-US" sz="2000" dirty="0">
                <a:latin typeface="Arial Narrow" panose="020B0606020202030204" pitchFamily="34" charset="0"/>
              </a:rPr>
              <a:t>Wie </a:t>
            </a:r>
            <a:r>
              <a:rPr lang="en-US" sz="2000" dirty="0" err="1">
                <a:latin typeface="Arial Narrow" panose="020B0606020202030204" pitchFamily="34" charset="0"/>
              </a:rPr>
              <a:t>kann</a:t>
            </a:r>
            <a:r>
              <a:rPr lang="en-US" sz="2000" dirty="0">
                <a:latin typeface="Arial Narrow" panose="020B0606020202030204" pitchFamily="34" charset="0"/>
              </a:rPr>
              <a:t> ich der Person auf die </a:t>
            </a:r>
            <a:r>
              <a:rPr lang="en-US" sz="2000" dirty="0" err="1">
                <a:latin typeface="Arial Narrow" panose="020B0606020202030204" pitchFamily="34" charset="0"/>
              </a:rPr>
              <a:t>Sprünge</a:t>
            </a:r>
            <a:r>
              <a:rPr lang="en-US" sz="2000" dirty="0">
                <a:latin typeface="Arial Narrow" panose="020B0606020202030204" pitchFamily="34" charset="0"/>
              </a:rPr>
              <a:t> </a:t>
            </a:r>
            <a:r>
              <a:rPr lang="en-US" sz="2000" dirty="0" err="1">
                <a:latin typeface="Arial Narrow" panose="020B0606020202030204" pitchFamily="34" charset="0"/>
              </a:rPr>
              <a:t>helfen</a:t>
            </a:r>
            <a:r>
              <a:rPr lang="en-US" sz="2000" dirty="0">
                <a:latin typeface="Arial Narrow" panose="020B0606020202030204" pitchFamily="34" charset="0"/>
              </a:rPr>
              <a:t>, </a:t>
            </a:r>
            <a:r>
              <a:rPr lang="en-US" sz="2000" dirty="0" err="1">
                <a:latin typeface="Arial Narrow" panose="020B0606020202030204" pitchFamily="34" charset="0"/>
              </a:rPr>
              <a:t>wie</a:t>
            </a:r>
            <a:r>
              <a:rPr lang="en-US" sz="2000" dirty="0">
                <a:latin typeface="Arial Narrow" panose="020B0606020202030204" pitchFamily="34" charset="0"/>
              </a:rPr>
              <a:t>/wo </a:t>
            </a:r>
            <a:r>
              <a:rPr lang="en-US" sz="2000" dirty="0" err="1">
                <a:latin typeface="Arial Narrow" panose="020B0606020202030204" pitchFamily="34" charset="0"/>
              </a:rPr>
              <a:t>kann</a:t>
            </a:r>
            <a:r>
              <a:rPr lang="en-US" sz="2000" dirty="0">
                <a:latin typeface="Arial Narrow" panose="020B0606020202030204" pitchFamily="34" charset="0"/>
              </a:rPr>
              <a:t> ich </a:t>
            </a:r>
            <a:r>
              <a:rPr lang="en-US" sz="2000" dirty="0" err="1">
                <a:latin typeface="Arial Narrow" panose="020B0606020202030204" pitchFamily="34" charset="0"/>
              </a:rPr>
              <a:t>sie</a:t>
            </a:r>
            <a:r>
              <a:rPr lang="en-US" sz="2000" dirty="0">
                <a:latin typeface="Arial Narrow" panose="020B0606020202030204" pitchFamily="34" charset="0"/>
              </a:rPr>
              <a:t> </a:t>
            </a:r>
            <a:r>
              <a:rPr lang="en-US" sz="2000" dirty="0" err="1">
                <a:latin typeface="Arial Narrow" panose="020B0606020202030204" pitchFamily="34" charset="0"/>
              </a:rPr>
              <a:t>unterstützen</a:t>
            </a:r>
            <a:r>
              <a:rPr lang="en-US" sz="2000" dirty="0">
                <a:latin typeface="Arial Narrow" panose="020B0606020202030204" pitchFamily="34" charset="0"/>
              </a:rPr>
              <a:t>?</a:t>
            </a:r>
          </a:p>
          <a:p>
            <a:r>
              <a:rPr lang="en-US" sz="2000" b="1" dirty="0">
                <a:latin typeface="Arial Narrow" panose="020B0606020202030204" pitchFamily="34" charset="0"/>
              </a:rPr>
              <a:t>Step 4: </a:t>
            </a:r>
            <a:r>
              <a:rPr lang="en-US" sz="2000" b="1" dirty="0" err="1">
                <a:latin typeface="Arial Narrow" panose="020B0606020202030204" pitchFamily="34" charset="0"/>
              </a:rPr>
              <a:t>Verbindende</a:t>
            </a:r>
            <a:r>
              <a:rPr lang="en-US" sz="2000" b="1" dirty="0">
                <a:latin typeface="Arial Narrow" panose="020B0606020202030204" pitchFamily="34" charset="0"/>
              </a:rPr>
              <a:t> </a:t>
            </a:r>
            <a:r>
              <a:rPr lang="en-US" sz="2000" b="1" dirty="0" err="1">
                <a:latin typeface="Arial Narrow" panose="020B0606020202030204" pitchFamily="34" charset="0"/>
              </a:rPr>
              <a:t>Worte</a:t>
            </a:r>
            <a:r>
              <a:rPr lang="en-US" sz="2000" b="1" dirty="0">
                <a:latin typeface="Arial Narrow" panose="020B0606020202030204" pitchFamily="34" charset="0"/>
              </a:rPr>
              <a:t>, </a:t>
            </a:r>
            <a:r>
              <a:rPr lang="en-US" sz="2000" b="1" dirty="0" err="1">
                <a:latin typeface="Arial Narrow" panose="020B0606020202030204" pitchFamily="34" charset="0"/>
              </a:rPr>
              <a:t>verbindende</a:t>
            </a:r>
            <a:r>
              <a:rPr lang="en-US" sz="2000" b="1" dirty="0">
                <a:latin typeface="Arial Narrow" panose="020B0606020202030204" pitchFamily="34" charset="0"/>
              </a:rPr>
              <a:t> </a:t>
            </a:r>
            <a:r>
              <a:rPr lang="en-US" sz="2000" b="1" dirty="0" err="1">
                <a:latin typeface="Arial Narrow" panose="020B0606020202030204" pitchFamily="34" charset="0"/>
              </a:rPr>
              <a:t>Sprache</a:t>
            </a:r>
            <a:r>
              <a:rPr lang="en-US" sz="2000" b="1" dirty="0">
                <a:latin typeface="Arial Narrow" panose="020B0606020202030204" pitchFamily="34" charset="0"/>
              </a:rPr>
              <a:t> </a:t>
            </a:r>
            <a:r>
              <a:rPr lang="en-US" sz="2000" b="1" dirty="0" err="1">
                <a:latin typeface="Arial Narrow" panose="020B0606020202030204" pitchFamily="34" charset="0"/>
              </a:rPr>
              <a:t>finden</a:t>
            </a:r>
            <a:r>
              <a:rPr lang="en-US" sz="2000" b="1" dirty="0">
                <a:latin typeface="Arial Narrow" panose="020B0606020202030204" pitchFamily="34" charset="0"/>
              </a:rPr>
              <a:t> und </a:t>
            </a:r>
            <a:r>
              <a:rPr lang="en-US" sz="2000" b="1" dirty="0" err="1">
                <a:latin typeface="Arial Narrow" panose="020B0606020202030204" pitchFamily="34" charset="0"/>
              </a:rPr>
              <a:t>einsetzen</a:t>
            </a:r>
            <a:r>
              <a:rPr lang="en-US" sz="2000" b="1" dirty="0">
                <a:latin typeface="Arial Narrow" panose="020B0606020202030204" pitchFamily="34" charset="0"/>
              </a:rPr>
              <a:t>.</a:t>
            </a:r>
            <a:endParaRPr lang="en-US" sz="2000" dirty="0">
              <a:latin typeface="Arial Narrow" panose="020B0606020202030204" pitchFamily="34" charset="0"/>
            </a:endParaRPr>
          </a:p>
          <a:p>
            <a:r>
              <a:rPr lang="en-US" sz="2000" dirty="0">
                <a:latin typeface="Arial Narrow" panose="020B0606020202030204" pitchFamily="34" charset="0"/>
              </a:rPr>
              <a:t>Wie </a:t>
            </a:r>
            <a:r>
              <a:rPr lang="en-US" sz="2000" dirty="0" err="1">
                <a:latin typeface="Arial Narrow" panose="020B0606020202030204" pitchFamily="34" charset="0"/>
              </a:rPr>
              <a:t>kann</a:t>
            </a:r>
            <a:r>
              <a:rPr lang="en-US" sz="2000" dirty="0">
                <a:latin typeface="Arial Narrow" panose="020B0606020202030204" pitchFamily="34" charset="0"/>
              </a:rPr>
              <a:t> ich in und </a:t>
            </a:r>
            <a:r>
              <a:rPr lang="en-US" sz="2000" dirty="0" err="1">
                <a:latin typeface="Arial Narrow" panose="020B0606020202030204" pitchFamily="34" charset="0"/>
              </a:rPr>
              <a:t>mit</a:t>
            </a:r>
            <a:r>
              <a:rPr lang="en-US" sz="2000" dirty="0">
                <a:latin typeface="Arial Narrow" panose="020B0606020202030204" pitchFamily="34" charset="0"/>
              </a:rPr>
              <a:t> </a:t>
            </a:r>
            <a:r>
              <a:rPr lang="en-US" sz="2000" dirty="0" err="1">
                <a:latin typeface="Arial Narrow" panose="020B0606020202030204" pitchFamily="34" charset="0"/>
              </a:rPr>
              <a:t>meiner</a:t>
            </a:r>
            <a:r>
              <a:rPr lang="en-US" sz="2000" dirty="0">
                <a:latin typeface="Arial Narrow" panose="020B0606020202030204" pitchFamily="34" charset="0"/>
              </a:rPr>
              <a:t> </a:t>
            </a:r>
            <a:r>
              <a:rPr lang="en-US" sz="2000" dirty="0" err="1">
                <a:latin typeface="Arial Narrow" panose="020B0606020202030204" pitchFamily="34" charset="0"/>
              </a:rPr>
              <a:t>Sprache</a:t>
            </a:r>
            <a:r>
              <a:rPr lang="en-US" sz="2000" dirty="0">
                <a:latin typeface="Arial Narrow" panose="020B0606020202030204" pitchFamily="34" charset="0"/>
              </a:rPr>
              <a:t> </a:t>
            </a:r>
            <a:r>
              <a:rPr lang="en-US" sz="2000" dirty="0" err="1">
                <a:latin typeface="Arial Narrow" panose="020B0606020202030204" pitchFamily="34" charset="0"/>
              </a:rPr>
              <a:t>verbindend</a:t>
            </a:r>
            <a:r>
              <a:rPr lang="en-US" sz="2000" dirty="0">
                <a:latin typeface="Arial Narrow" panose="020B0606020202030204" pitchFamily="34" charset="0"/>
              </a:rPr>
              <a:t> </a:t>
            </a:r>
            <a:r>
              <a:rPr lang="en-US" sz="2000" dirty="0" err="1">
                <a:latin typeface="Arial Narrow" panose="020B0606020202030204" pitchFamily="34" charset="0"/>
              </a:rPr>
              <a:t>wirken</a:t>
            </a:r>
            <a:r>
              <a:rPr lang="en-US" sz="2000" dirty="0">
                <a:latin typeface="Arial Narrow" panose="020B0606020202030204" pitchFamily="34" charset="0"/>
              </a:rPr>
              <a:t> (</a:t>
            </a:r>
            <a:r>
              <a:rPr lang="en-US" sz="2000" dirty="0" err="1">
                <a:latin typeface="Arial Narrow" panose="020B0606020202030204" pitchFamily="34" charset="0"/>
              </a:rPr>
              <a:t>auch</a:t>
            </a:r>
            <a:r>
              <a:rPr lang="en-US" sz="2000" dirty="0">
                <a:latin typeface="Arial Narrow" panose="020B0606020202030204" pitchFamily="34" charset="0"/>
              </a:rPr>
              <a:t> </a:t>
            </a:r>
            <a:r>
              <a:rPr lang="en-US" sz="2000" dirty="0" err="1">
                <a:latin typeface="Arial Narrow" panose="020B0606020202030204" pitchFamily="34" charset="0"/>
              </a:rPr>
              <a:t>gegenüber</a:t>
            </a:r>
            <a:r>
              <a:rPr lang="en-US" sz="2000" dirty="0">
                <a:latin typeface="Arial Narrow" panose="020B0606020202030204" pitchFamily="34" charset="0"/>
              </a:rPr>
              <a:t> </a:t>
            </a:r>
            <a:r>
              <a:rPr lang="en-US" sz="2000" dirty="0" err="1">
                <a:latin typeface="Arial Narrow" panose="020B0606020202030204" pitchFamily="34" charset="0"/>
              </a:rPr>
              <a:t>Dritten</a:t>
            </a:r>
            <a:r>
              <a:rPr lang="en-US" sz="2000" dirty="0">
                <a:latin typeface="Arial Narrow" panose="020B0606020202030204" pitchFamily="34" charset="0"/>
              </a:rPr>
              <a:t> </a:t>
            </a:r>
            <a:r>
              <a:rPr lang="en-US" sz="2000" dirty="0" err="1">
                <a:latin typeface="Arial Narrow" panose="020B0606020202030204" pitchFamily="34" charset="0"/>
              </a:rPr>
              <a:t>bzw</a:t>
            </a:r>
            <a:r>
              <a:rPr lang="en-US" sz="2000" dirty="0">
                <a:latin typeface="Arial Narrow" panose="020B0606020202030204" pitchFamily="34" charset="0"/>
              </a:rPr>
              <a:t>. </a:t>
            </a:r>
            <a:r>
              <a:rPr lang="en-US" sz="2000" dirty="0" err="1">
                <a:latin typeface="Arial Narrow" panose="020B0606020202030204" pitchFamily="34" charset="0"/>
              </a:rPr>
              <a:t>anderen</a:t>
            </a:r>
            <a:r>
              <a:rPr lang="en-US" sz="2000" dirty="0">
                <a:latin typeface="Arial Narrow" panose="020B0606020202030204" pitchFamily="34" charset="0"/>
              </a:rPr>
              <a:t> </a:t>
            </a:r>
            <a:r>
              <a:rPr lang="en-US" sz="2000" dirty="0" err="1">
                <a:latin typeface="Arial Narrow" panose="020B0606020202030204" pitchFamily="34" charset="0"/>
              </a:rPr>
              <a:t>Anwesenden</a:t>
            </a:r>
            <a:r>
              <a:rPr lang="en-US" sz="2000" dirty="0">
                <a:latin typeface="Arial Narrow" panose="020B0606020202030204" pitchFamily="34" charset="0"/>
              </a:rPr>
              <a:t>)? </a:t>
            </a:r>
            <a:r>
              <a:rPr lang="en-US" sz="2000" dirty="0" err="1">
                <a:latin typeface="Arial Narrow" panose="020B0606020202030204" pitchFamily="34" charset="0"/>
              </a:rPr>
              <a:t>Denken</a:t>
            </a:r>
            <a:r>
              <a:rPr lang="en-US" sz="2000" dirty="0">
                <a:latin typeface="Arial Narrow" panose="020B0606020202030204" pitchFamily="34" charset="0"/>
              </a:rPr>
              <a:t> Sie an </a:t>
            </a:r>
            <a:r>
              <a:rPr lang="en-US" sz="2000" dirty="0" err="1">
                <a:latin typeface="Arial Narrow" panose="020B0606020202030204" pitchFamily="34" charset="0"/>
              </a:rPr>
              <a:t>konkrete</a:t>
            </a:r>
            <a:r>
              <a:rPr lang="en-US" sz="2000" dirty="0">
                <a:latin typeface="Arial Narrow" panose="020B0606020202030204" pitchFamily="34" charset="0"/>
              </a:rPr>
              <a:t> </a:t>
            </a:r>
            <a:r>
              <a:rPr lang="en-US" sz="2000" dirty="0" err="1">
                <a:latin typeface="Arial Narrow" panose="020B0606020202030204" pitchFamily="34" charset="0"/>
              </a:rPr>
              <a:t>Beispiele</a:t>
            </a:r>
            <a:r>
              <a:rPr lang="en-US" sz="2000" dirty="0">
                <a:latin typeface="Arial Narrow" panose="020B0606020202030204" pitchFamily="34" charset="0"/>
              </a:rPr>
              <a:t>: am </a:t>
            </a:r>
            <a:r>
              <a:rPr lang="en-US" sz="2000" dirty="0" err="1">
                <a:latin typeface="Arial Narrow" panose="020B0606020202030204" pitchFamily="34" charset="0"/>
              </a:rPr>
              <a:t>Arbeitsplatz</a:t>
            </a:r>
            <a:r>
              <a:rPr lang="en-US" sz="2000" dirty="0">
                <a:latin typeface="Arial Narrow" panose="020B0606020202030204" pitchFamily="34" charset="0"/>
              </a:rPr>
              <a:t>, </a:t>
            </a:r>
            <a:r>
              <a:rPr lang="en-US" sz="2000" dirty="0" err="1">
                <a:latin typeface="Arial Narrow" panose="020B0606020202030204" pitchFamily="34" charset="0"/>
              </a:rPr>
              <a:t>im</a:t>
            </a:r>
            <a:r>
              <a:rPr lang="en-US" sz="2000" dirty="0">
                <a:latin typeface="Arial Narrow" panose="020B0606020202030204" pitchFamily="34" charset="0"/>
              </a:rPr>
              <a:t> </a:t>
            </a:r>
            <a:r>
              <a:rPr lang="en-US" sz="2000" dirty="0" err="1">
                <a:latin typeface="Arial Narrow" panose="020B0606020202030204" pitchFamily="34" charset="0"/>
              </a:rPr>
              <a:t>Umgang</a:t>
            </a:r>
            <a:r>
              <a:rPr lang="en-US" sz="2000" dirty="0">
                <a:latin typeface="Arial Narrow" panose="020B0606020202030204" pitchFamily="34" charset="0"/>
              </a:rPr>
              <a:t> </a:t>
            </a:r>
            <a:r>
              <a:rPr lang="en-US" sz="2000" dirty="0" err="1">
                <a:latin typeface="Arial Narrow" panose="020B0606020202030204" pitchFamily="34" charset="0"/>
              </a:rPr>
              <a:t>mit</a:t>
            </a:r>
            <a:r>
              <a:rPr lang="en-US" sz="2000" dirty="0">
                <a:latin typeface="Arial Narrow" panose="020B0606020202030204" pitchFamily="34" charset="0"/>
              </a:rPr>
              <a:t> Freund*</a:t>
            </a:r>
            <a:r>
              <a:rPr lang="en-US" sz="2000" dirty="0" err="1">
                <a:latin typeface="Arial Narrow" panose="020B0606020202030204" pitchFamily="34" charset="0"/>
              </a:rPr>
              <a:t>innen</a:t>
            </a:r>
            <a:r>
              <a:rPr lang="en-US" sz="2000" dirty="0">
                <a:latin typeface="Arial Narrow" panose="020B0606020202030204" pitchFamily="34" charset="0"/>
              </a:rPr>
              <a:t>, </a:t>
            </a:r>
            <a:r>
              <a:rPr lang="en-US" sz="2000" dirty="0" err="1">
                <a:latin typeface="Arial Narrow" panose="020B0606020202030204" pitchFamily="34" charset="0"/>
              </a:rPr>
              <a:t>Kolleg</a:t>
            </a:r>
            <a:r>
              <a:rPr lang="en-US" sz="2000" dirty="0">
                <a:latin typeface="Arial Narrow" panose="020B0606020202030204" pitchFamily="34" charset="0"/>
              </a:rPr>
              <a:t>*</a:t>
            </a:r>
            <a:r>
              <a:rPr lang="en-US" sz="2000" dirty="0" err="1">
                <a:latin typeface="Arial Narrow" panose="020B0606020202030204" pitchFamily="34" charset="0"/>
              </a:rPr>
              <a:t>innen</a:t>
            </a:r>
            <a:r>
              <a:rPr lang="en-US" sz="2000" dirty="0">
                <a:latin typeface="Arial Narrow" panose="020B0606020202030204" pitchFamily="34" charset="0"/>
              </a:rPr>
              <a:t> etc. </a:t>
            </a:r>
            <a:r>
              <a:rPr lang="en-US" sz="2000" dirty="0" err="1">
                <a:latin typeface="Arial Narrow" panose="020B0606020202030204" pitchFamily="34" charset="0"/>
              </a:rPr>
              <a:t>Beschreiben</a:t>
            </a:r>
            <a:r>
              <a:rPr lang="en-US" sz="2000" dirty="0">
                <a:latin typeface="Arial Narrow" panose="020B0606020202030204" pitchFamily="34" charset="0"/>
              </a:rPr>
              <a:t> Sie </a:t>
            </a:r>
            <a:r>
              <a:rPr lang="en-US" sz="2000" dirty="0" err="1">
                <a:latin typeface="Arial Narrow" panose="020B0606020202030204" pitchFamily="34" charset="0"/>
              </a:rPr>
              <a:t>diese</a:t>
            </a:r>
            <a:r>
              <a:rPr lang="en-US" sz="2000" dirty="0">
                <a:latin typeface="Arial Narrow" panose="020B0606020202030204" pitchFamily="34" charset="0"/>
              </a:rPr>
              <a:t> </a:t>
            </a:r>
            <a:r>
              <a:rPr lang="en-US" sz="2000" dirty="0" err="1">
                <a:latin typeface="Arial Narrow" panose="020B0606020202030204" pitchFamily="34" charset="0"/>
              </a:rPr>
              <a:t>Beispiele</a:t>
            </a:r>
            <a:r>
              <a:rPr lang="en-US" sz="2000" dirty="0">
                <a:latin typeface="Arial Narrow" panose="020B0606020202030204" pitchFamily="34" charset="0"/>
              </a:rPr>
              <a:t>.</a:t>
            </a:r>
          </a:p>
        </p:txBody>
      </p:sp>
    </p:spTree>
    <p:extLst>
      <p:ext uri="{BB962C8B-B14F-4D97-AF65-F5344CB8AC3E}">
        <p14:creationId xmlns:p14="http://schemas.microsoft.com/office/powerpoint/2010/main" val="180747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315201" cy="1009651"/>
          </a:xfrm>
          <a:prstGeom prst="rect">
            <a:avLst/>
          </a:prstGeom>
          <a:solidFill>
            <a:srgbClr val="DAE3F3"/>
          </a:solidFill>
          <a:ln>
            <a:noFill/>
          </a:ln>
        </p:spPr>
        <p:txBody>
          <a:bodyPr spcFirstLastPara="1" wrap="square" lIns="121900" tIns="60933" rIns="121900" bIns="60933" anchor="ctr" anchorCtr="0">
            <a:noAutofit/>
          </a:bodyPr>
          <a:lstStyle/>
          <a:p>
            <a:pPr>
              <a:defRPr/>
            </a:pPr>
            <a:r>
              <a:rPr lang="en-US" sz="4000" b="1" i="1" dirty="0" err="1">
                <a:latin typeface="Arial Narrow" panose="020B0606020202030204" pitchFamily="34" charset="0"/>
              </a:rPr>
              <a:t>Aktivität</a:t>
            </a:r>
            <a:r>
              <a:rPr lang="en-US" sz="4000" b="1" i="1" dirty="0">
                <a:latin typeface="Arial Narrow" panose="020B0606020202030204" pitchFamily="34" charset="0"/>
              </a:rPr>
              <a:t>:  </a:t>
            </a:r>
            <a:r>
              <a:rPr lang="en-US" sz="4000" b="1" i="1" dirty="0" err="1">
                <a:latin typeface="Arial Narrow" panose="020B0606020202030204" pitchFamily="34" charset="0"/>
              </a:rPr>
              <a:t>Abschlussdiskussion</a:t>
            </a:r>
            <a:r>
              <a:rPr lang="en-US" sz="4000" b="1" i="1" dirty="0">
                <a:latin typeface="Arial Narrow" panose="020B0606020202030204" pitchFamily="34" charset="0"/>
              </a:rPr>
              <a:t> 4.1.- 4.2.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nSpc>
                <a:spcPct val="150000"/>
              </a:lnSpc>
            </a:pPr>
            <a:r>
              <a:rPr lang="en-US" sz="2000" b="1" dirty="0" err="1">
                <a:latin typeface="Arial Narrow" panose="020B0606020202030204" pitchFamily="34" charset="0"/>
              </a:rPr>
              <a:t>Fragen</a:t>
            </a:r>
            <a:r>
              <a:rPr lang="en-US" sz="2000" b="1" dirty="0">
                <a:latin typeface="Arial Narrow" panose="020B0606020202030204" pitchFamily="34" charset="0"/>
              </a:rPr>
              <a:t> für die </a:t>
            </a:r>
            <a:r>
              <a:rPr lang="en-US" sz="2000" b="1" dirty="0" err="1">
                <a:latin typeface="Arial Narrow" panose="020B0606020202030204" pitchFamily="34" charset="0"/>
              </a:rPr>
              <a:t>Reflexion</a:t>
            </a:r>
            <a:r>
              <a:rPr lang="en-US" sz="2000" b="1" dirty="0">
                <a:latin typeface="Arial Narrow" panose="020B0606020202030204" pitchFamily="34" charset="0"/>
              </a:rPr>
              <a:t>:</a:t>
            </a:r>
            <a:endParaRPr lang="pt-PT" sz="2000" dirty="0">
              <a:latin typeface="Arial Narrow" panose="020B0606020202030204" pitchFamily="34" charset="0"/>
            </a:endParaRPr>
          </a:p>
          <a:p>
            <a:pPr marL="457200" indent="-457200">
              <a:lnSpc>
                <a:spcPct val="150000"/>
              </a:lnSpc>
              <a:buAutoNum type="alphaLcPeriod"/>
            </a:pPr>
            <a:r>
              <a:rPr lang="en-US" sz="2000" dirty="0">
                <a:latin typeface="Arial Narrow" panose="020B0606020202030204" pitchFamily="34" charset="0"/>
              </a:rPr>
              <a:t>Was </a:t>
            </a:r>
            <a:r>
              <a:rPr lang="en-US" sz="2000" dirty="0" err="1">
                <a:latin typeface="Arial Narrow" panose="020B0606020202030204" pitchFamily="34" charset="0"/>
              </a:rPr>
              <a:t>wusste</a:t>
            </a:r>
            <a:r>
              <a:rPr lang="en-US" sz="2000" dirty="0">
                <a:latin typeface="Arial Narrow" panose="020B0606020202030204" pitchFamily="34" charset="0"/>
              </a:rPr>
              <a:t> ich </a:t>
            </a:r>
            <a:r>
              <a:rPr lang="en-US" sz="2000" dirty="0" err="1">
                <a:latin typeface="Arial Narrow" panose="020B0606020202030204" pitchFamily="34" charset="0"/>
              </a:rPr>
              <a:t>im</a:t>
            </a:r>
            <a:r>
              <a:rPr lang="en-US" sz="2000" dirty="0">
                <a:latin typeface="Arial Narrow" panose="020B0606020202030204" pitchFamily="34" charset="0"/>
              </a:rPr>
              <a:t> </a:t>
            </a:r>
            <a:r>
              <a:rPr lang="en-US" sz="2000" dirty="0" err="1">
                <a:latin typeface="Arial Narrow" panose="020B0606020202030204" pitchFamily="34" charset="0"/>
              </a:rPr>
              <a:t>Vorfeld</a:t>
            </a:r>
            <a:r>
              <a:rPr lang="en-US" sz="2000" dirty="0">
                <a:latin typeface="Arial Narrow" panose="020B0606020202030204" pitchFamily="34" charset="0"/>
              </a:rPr>
              <a:t> </a:t>
            </a:r>
            <a:r>
              <a:rPr lang="en-US" sz="2000" dirty="0" err="1">
                <a:latin typeface="Arial Narrow" panose="020B0606020202030204" pitchFamily="34" charset="0"/>
              </a:rPr>
              <a:t>über</a:t>
            </a:r>
            <a:r>
              <a:rPr lang="en-US" sz="2000" dirty="0">
                <a:latin typeface="Arial Narrow" panose="020B0606020202030204" pitchFamily="34" charset="0"/>
              </a:rPr>
              <a:t> </a:t>
            </a:r>
            <a:r>
              <a:rPr lang="en-US" sz="2000" dirty="0" err="1">
                <a:latin typeface="Arial Narrow" panose="020B0606020202030204" pitchFamily="34" charset="0"/>
              </a:rPr>
              <a:t>soziale</a:t>
            </a:r>
            <a:r>
              <a:rPr lang="en-US" sz="2000" dirty="0">
                <a:latin typeface="Arial Narrow" panose="020B0606020202030204" pitchFamily="34" charset="0"/>
              </a:rPr>
              <a:t> </a:t>
            </a:r>
            <a:r>
              <a:rPr lang="en-US" sz="2000" dirty="0" err="1">
                <a:latin typeface="Arial Narrow" panose="020B0606020202030204" pitchFamily="34" charset="0"/>
              </a:rPr>
              <a:t>Kommunikation</a:t>
            </a:r>
            <a:r>
              <a:rPr lang="en-US" sz="2000" dirty="0">
                <a:latin typeface="Arial Narrow" panose="020B0606020202030204" pitchFamily="34" charset="0"/>
              </a:rPr>
              <a:t> und </a:t>
            </a:r>
            <a:r>
              <a:rPr lang="en-US" sz="2000" dirty="0" err="1">
                <a:latin typeface="Arial Narrow" panose="020B0606020202030204" pitchFamily="34" charset="0"/>
              </a:rPr>
              <a:t>Interaktion</a:t>
            </a:r>
            <a:r>
              <a:rPr lang="en-US" sz="2000" dirty="0">
                <a:latin typeface="Arial Narrow" panose="020B0606020202030204" pitchFamily="34" charset="0"/>
              </a:rPr>
              <a:t>?</a:t>
            </a:r>
          </a:p>
          <a:p>
            <a:pPr marL="457200" indent="-457200">
              <a:lnSpc>
                <a:spcPct val="150000"/>
              </a:lnSpc>
              <a:buFontTx/>
              <a:buAutoNum type="alphaLcPeriod"/>
            </a:pPr>
            <a:r>
              <a:rPr lang="en-US" sz="2000" dirty="0" err="1">
                <a:latin typeface="Arial Narrow" panose="020B0606020202030204" pitchFamily="34" charset="0"/>
              </a:rPr>
              <a:t>Warum</a:t>
            </a:r>
            <a:r>
              <a:rPr lang="en-US" sz="2000" dirty="0">
                <a:latin typeface="Arial Narrow" panose="020B0606020202030204" pitchFamily="34" charset="0"/>
              </a:rPr>
              <a:t> </a:t>
            </a:r>
            <a:r>
              <a:rPr lang="en-US" sz="2000" dirty="0" err="1">
                <a:latin typeface="Arial Narrow" panose="020B0606020202030204" pitchFamily="34" charset="0"/>
              </a:rPr>
              <a:t>sollten</a:t>
            </a:r>
            <a:r>
              <a:rPr lang="en-US" sz="2000" dirty="0">
                <a:latin typeface="Arial Narrow" panose="020B0606020202030204" pitchFamily="34" charset="0"/>
              </a:rPr>
              <a:t> Menschen </a:t>
            </a:r>
            <a:r>
              <a:rPr lang="en-US" sz="2000" dirty="0" err="1">
                <a:latin typeface="Arial Narrow" panose="020B0606020202030204" pitchFamily="34" charset="0"/>
              </a:rPr>
              <a:t>mit</a:t>
            </a:r>
            <a:r>
              <a:rPr lang="en-US" sz="2000" dirty="0">
                <a:latin typeface="Arial Narrow" panose="020B0606020202030204" pitchFamily="34" charset="0"/>
              </a:rPr>
              <a:t> ASS in </a:t>
            </a:r>
            <a:r>
              <a:rPr lang="en-US" sz="2000" dirty="0" err="1">
                <a:latin typeface="Arial Narrow" panose="020B0606020202030204" pitchFamily="34" charset="0"/>
              </a:rPr>
              <a:t>sozialen</a:t>
            </a:r>
            <a:r>
              <a:rPr lang="en-US" sz="2000" dirty="0">
                <a:latin typeface="Arial Narrow" panose="020B0606020202030204" pitchFamily="34" charset="0"/>
              </a:rPr>
              <a:t> </a:t>
            </a:r>
            <a:r>
              <a:rPr lang="en-US" sz="2000" dirty="0" err="1">
                <a:latin typeface="Arial Narrow" panose="020B0606020202030204" pitchFamily="34" charset="0"/>
              </a:rPr>
              <a:t>Fertigkeiten</a:t>
            </a:r>
            <a:r>
              <a:rPr lang="en-US" sz="2000" dirty="0">
                <a:latin typeface="Arial Narrow" panose="020B0606020202030204" pitchFamily="34" charset="0"/>
              </a:rPr>
              <a:t> </a:t>
            </a:r>
            <a:r>
              <a:rPr lang="en-US" sz="2000" dirty="0" err="1">
                <a:latin typeface="Arial Narrow" panose="020B0606020202030204" pitchFamily="34" charset="0"/>
              </a:rPr>
              <a:t>unterwiesen</a:t>
            </a:r>
            <a:r>
              <a:rPr lang="en-US" sz="2000" dirty="0">
                <a:latin typeface="Arial Narrow" panose="020B0606020202030204" pitchFamily="34" charset="0"/>
              </a:rPr>
              <a:t> </a:t>
            </a:r>
            <a:r>
              <a:rPr lang="en-US" sz="2000" dirty="0" err="1">
                <a:latin typeface="Arial Narrow" panose="020B0606020202030204" pitchFamily="34" charset="0"/>
              </a:rPr>
              <a:t>werden</a:t>
            </a:r>
            <a:r>
              <a:rPr lang="en-US" sz="2000" dirty="0">
                <a:latin typeface="Arial Narrow" panose="020B0606020202030204" pitchFamily="34" charset="0"/>
              </a:rPr>
              <a:t>?</a:t>
            </a:r>
          </a:p>
          <a:p>
            <a:pPr marL="457200" indent="-457200">
              <a:lnSpc>
                <a:spcPct val="150000"/>
              </a:lnSpc>
              <a:buFontTx/>
              <a:buAutoNum type="alphaLcPeriod"/>
            </a:pPr>
            <a:r>
              <a:rPr lang="pt-PT" sz="2000" dirty="0">
                <a:latin typeface="Arial Narrow" panose="020B0606020202030204" pitchFamily="34" charset="0"/>
              </a:rPr>
              <a:t>Warum sollten Menschen mit ASS Techniken der sozialen Kommunikation beigebracht werden? </a:t>
            </a:r>
          </a:p>
          <a:p>
            <a:pPr>
              <a:lnSpc>
                <a:spcPct val="150000"/>
              </a:lnSpc>
            </a:pPr>
            <a:r>
              <a:rPr lang="en-US" sz="2000" dirty="0">
                <a:latin typeface="Arial Narrow" panose="020B0606020202030204" pitchFamily="34" charset="0"/>
              </a:rPr>
              <a:t>d.   Wie </a:t>
            </a:r>
            <a:r>
              <a:rPr lang="en-US" sz="2000" dirty="0" err="1">
                <a:latin typeface="Arial Narrow" panose="020B0606020202030204" pitchFamily="34" charset="0"/>
              </a:rPr>
              <a:t>kann</a:t>
            </a:r>
            <a:r>
              <a:rPr lang="en-US" sz="2000" dirty="0">
                <a:latin typeface="Arial Narrow" panose="020B0606020202030204" pitchFamily="34" charset="0"/>
              </a:rPr>
              <a:t> ich </a:t>
            </a:r>
            <a:r>
              <a:rPr lang="en-US" sz="2000" dirty="0" err="1">
                <a:latin typeface="Arial Narrow" panose="020B0606020202030204" pitchFamily="34" charset="0"/>
              </a:rPr>
              <a:t>selbst</a:t>
            </a:r>
            <a:r>
              <a:rPr lang="en-US" sz="2000" dirty="0">
                <a:latin typeface="Arial Narrow" panose="020B0606020202030204" pitchFamily="34" charset="0"/>
              </a:rPr>
              <a:t> </a:t>
            </a:r>
            <a:r>
              <a:rPr lang="en-US" sz="2000" dirty="0" err="1">
                <a:latin typeface="Arial Narrow" panose="020B0606020202030204" pitchFamily="34" charset="0"/>
              </a:rPr>
              <a:t>diese</a:t>
            </a:r>
            <a:r>
              <a:rPr lang="en-US" sz="2000" dirty="0">
                <a:latin typeface="Arial Narrow" panose="020B0606020202030204" pitchFamily="34" charset="0"/>
              </a:rPr>
              <a:t> </a:t>
            </a:r>
            <a:r>
              <a:rPr lang="en-US" sz="2000" dirty="0" err="1">
                <a:latin typeface="Arial Narrow" panose="020B0606020202030204" pitchFamily="34" charset="0"/>
              </a:rPr>
              <a:t>Strategien</a:t>
            </a:r>
            <a:r>
              <a:rPr lang="en-US" sz="2000" dirty="0">
                <a:latin typeface="Arial Narrow" panose="020B0606020202030204" pitchFamily="34" charset="0"/>
              </a:rPr>
              <a:t> an </a:t>
            </a:r>
            <a:r>
              <a:rPr lang="en-US" sz="2000" dirty="0" err="1">
                <a:latin typeface="Arial Narrow" panose="020B0606020202030204" pitchFamily="34" charset="0"/>
              </a:rPr>
              <a:t>meinem</a:t>
            </a:r>
            <a:r>
              <a:rPr lang="en-US" sz="2000" dirty="0">
                <a:latin typeface="Arial Narrow" panose="020B0606020202030204" pitchFamily="34" charset="0"/>
              </a:rPr>
              <a:t> </a:t>
            </a:r>
            <a:r>
              <a:rPr lang="en-US" sz="2000" dirty="0" err="1">
                <a:latin typeface="Arial Narrow" panose="020B0606020202030204" pitchFamily="34" charset="0"/>
              </a:rPr>
              <a:t>Arbeitsplatz</a:t>
            </a:r>
            <a:r>
              <a:rPr lang="en-US" sz="2000" dirty="0">
                <a:latin typeface="Arial Narrow" panose="020B0606020202030204" pitchFamily="34" charset="0"/>
              </a:rPr>
              <a:t> etc. </a:t>
            </a:r>
            <a:r>
              <a:rPr lang="en-US" sz="2000" dirty="0" err="1">
                <a:latin typeface="Arial Narrow" panose="020B0606020202030204" pitchFamily="34" charset="0"/>
              </a:rPr>
              <a:t>zur</a:t>
            </a:r>
            <a:r>
              <a:rPr lang="en-US" sz="2000" dirty="0">
                <a:latin typeface="Arial Narrow" panose="020B0606020202030204" pitchFamily="34" charset="0"/>
              </a:rPr>
              <a:t> </a:t>
            </a:r>
            <a:r>
              <a:rPr lang="en-US" sz="2000" dirty="0" err="1">
                <a:latin typeface="Arial Narrow" panose="020B0606020202030204" pitchFamily="34" charset="0"/>
              </a:rPr>
              <a:t>Anwendung</a:t>
            </a:r>
            <a:r>
              <a:rPr lang="en-US" sz="2000" dirty="0">
                <a:latin typeface="Arial Narrow" panose="020B0606020202030204" pitchFamily="34" charset="0"/>
              </a:rPr>
              <a:t> </a:t>
            </a:r>
            <a:r>
              <a:rPr lang="en-US" sz="2000" dirty="0" err="1">
                <a:latin typeface="Arial Narrow" panose="020B0606020202030204" pitchFamily="34" charset="0"/>
              </a:rPr>
              <a:t>bringen</a:t>
            </a:r>
            <a:r>
              <a:rPr lang="en-US" sz="2000" dirty="0">
                <a:latin typeface="Arial Narrow" panose="020B0606020202030204" pitchFamily="34" charset="0"/>
              </a:rPr>
              <a:t>?</a:t>
            </a:r>
          </a:p>
          <a:p>
            <a:pPr>
              <a:lnSpc>
                <a:spcPct val="150000"/>
              </a:lnSpc>
            </a:pPr>
            <a:r>
              <a:rPr lang="en-US" sz="2000" dirty="0">
                <a:latin typeface="Arial Narrow" panose="020B0606020202030204" pitchFamily="34" charset="0"/>
              </a:rPr>
              <a:t>e.    </a:t>
            </a:r>
            <a:r>
              <a:rPr lang="en-US" sz="2000" dirty="0" err="1">
                <a:latin typeface="Arial Narrow" panose="020B0606020202030204" pitchFamily="34" charset="0"/>
              </a:rPr>
              <a:t>Welche</a:t>
            </a:r>
            <a:r>
              <a:rPr lang="en-US" sz="2000" dirty="0">
                <a:latin typeface="Arial Narrow" panose="020B0606020202030204" pitchFamily="34" charset="0"/>
              </a:rPr>
              <a:t> </a:t>
            </a:r>
            <a:r>
              <a:rPr lang="en-US" sz="2000" dirty="0" err="1">
                <a:latin typeface="Arial Narrow" panose="020B0606020202030204" pitchFamily="34" charset="0"/>
              </a:rPr>
              <a:t>Elemente</a:t>
            </a:r>
            <a:r>
              <a:rPr lang="en-US" sz="2000" dirty="0">
                <a:latin typeface="Arial Narrow" panose="020B0606020202030204" pitchFamily="34" charset="0"/>
              </a:rPr>
              <a:t> </a:t>
            </a:r>
            <a:r>
              <a:rPr lang="en-US" sz="2000" dirty="0" err="1">
                <a:latin typeface="Arial Narrow" panose="020B0606020202030204" pitchFamily="34" charset="0"/>
              </a:rPr>
              <a:t>erscheinen</a:t>
            </a:r>
            <a:r>
              <a:rPr lang="en-US" sz="2000" dirty="0">
                <a:latin typeface="Arial Narrow" panose="020B0606020202030204" pitchFamily="34" charset="0"/>
              </a:rPr>
              <a:t> </a:t>
            </a:r>
            <a:r>
              <a:rPr lang="en-US" sz="2000" dirty="0" err="1">
                <a:latin typeface="Arial Narrow" panose="020B0606020202030204" pitchFamily="34" charset="0"/>
              </a:rPr>
              <a:t>Ihnen</a:t>
            </a:r>
            <a:r>
              <a:rPr lang="en-US" sz="2000" dirty="0">
                <a:latin typeface="Arial Narrow" panose="020B0606020202030204" pitchFamily="34" charset="0"/>
              </a:rPr>
              <a:t> </a:t>
            </a:r>
            <a:r>
              <a:rPr lang="en-US" sz="2000" dirty="0" err="1">
                <a:latin typeface="Arial Narrow" panose="020B0606020202030204" pitchFamily="34" charset="0"/>
              </a:rPr>
              <a:t>als</a:t>
            </a:r>
            <a:r>
              <a:rPr lang="en-US" sz="2000" dirty="0">
                <a:latin typeface="Arial Narrow" panose="020B0606020202030204" pitchFamily="34" charset="0"/>
              </a:rPr>
              <a:t> </a:t>
            </a:r>
            <a:r>
              <a:rPr lang="en-US" sz="2000" dirty="0" err="1">
                <a:latin typeface="Arial Narrow" panose="020B0606020202030204" pitchFamily="34" charset="0"/>
              </a:rPr>
              <a:t>besonders</a:t>
            </a:r>
            <a:r>
              <a:rPr lang="en-US" sz="2000" dirty="0">
                <a:latin typeface="Arial Narrow" panose="020B0606020202030204" pitchFamily="34" charset="0"/>
              </a:rPr>
              <a:t> </a:t>
            </a:r>
            <a:r>
              <a:rPr lang="en-US" sz="2000" dirty="0" err="1">
                <a:latin typeface="Arial Narrow" panose="020B0606020202030204" pitchFamily="34" charset="0"/>
              </a:rPr>
              <a:t>praktikabel</a:t>
            </a:r>
            <a:r>
              <a:rPr lang="en-US" sz="2000" dirty="0">
                <a:latin typeface="Arial Narrow" panose="020B0606020202030204" pitchFamily="34" charset="0"/>
              </a:rPr>
              <a:t> für </a:t>
            </a:r>
            <a:r>
              <a:rPr lang="en-US" sz="2000" dirty="0" err="1">
                <a:latin typeface="Arial Narrow" panose="020B0606020202030204" pitchFamily="34" charset="0"/>
              </a:rPr>
              <a:t>Ihre</a:t>
            </a:r>
            <a:r>
              <a:rPr lang="en-US" sz="2000" dirty="0">
                <a:latin typeface="Arial Narrow" panose="020B0606020202030204" pitchFamily="34" charset="0"/>
              </a:rPr>
              <a:t> </a:t>
            </a:r>
            <a:r>
              <a:rPr lang="en-US" sz="2000" dirty="0" err="1">
                <a:latin typeface="Arial Narrow" panose="020B0606020202030204" pitchFamily="34" charset="0"/>
              </a:rPr>
              <a:t>eigene</a:t>
            </a:r>
            <a:r>
              <a:rPr lang="en-US" sz="2000" dirty="0">
                <a:latin typeface="Arial Narrow" panose="020B0606020202030204" pitchFamily="34" charset="0"/>
              </a:rPr>
              <a:t> </a:t>
            </a:r>
            <a:r>
              <a:rPr lang="en-US" sz="2000" dirty="0" err="1">
                <a:latin typeface="Arial Narrow" panose="020B0606020202030204" pitchFamily="34" charset="0"/>
              </a:rPr>
              <a:t>Arbeits</a:t>
            </a:r>
            <a:r>
              <a:rPr lang="en-US" sz="2000" dirty="0">
                <a:latin typeface="Arial Narrow" panose="020B0606020202030204" pitchFamily="34" charset="0"/>
              </a:rPr>
              <a:t>- und Lebenswelt? </a:t>
            </a:r>
            <a:r>
              <a:rPr lang="en-US" sz="2000" dirty="0" err="1">
                <a:latin typeface="Arial Narrow" panose="020B0606020202030204" pitchFamily="34" charset="0"/>
              </a:rPr>
              <a:t>Begründen</a:t>
            </a:r>
            <a:r>
              <a:rPr lang="en-US" sz="2000" dirty="0">
                <a:latin typeface="Arial Narrow" panose="020B0606020202030204" pitchFamily="34" charset="0"/>
              </a:rPr>
              <a:t> Sie, </a:t>
            </a:r>
            <a:r>
              <a:rPr lang="en-US" sz="2000" dirty="0" err="1">
                <a:latin typeface="Arial Narrow" panose="020B0606020202030204" pitchFamily="34" charset="0"/>
              </a:rPr>
              <a:t>warum</a:t>
            </a:r>
            <a:r>
              <a:rPr lang="en-US" sz="2000" dirty="0">
                <a:latin typeface="Arial Narrow" panose="020B0606020202030204" pitchFamily="34" charset="0"/>
              </a:rPr>
              <a:t>.</a:t>
            </a:r>
          </a:p>
        </p:txBody>
      </p:sp>
    </p:spTree>
    <p:extLst>
      <p:ext uri="{BB962C8B-B14F-4D97-AF65-F5344CB8AC3E}">
        <p14:creationId xmlns:p14="http://schemas.microsoft.com/office/powerpoint/2010/main" val="80783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fld id="{CD37B2E7-1D31-7C4D-928B-66328FE9604A}" type="slidenum">
              <a:rPr lang="de-AT" smtClean="0"/>
              <a:pPr/>
              <a:t>24</a:t>
            </a:fld>
            <a:endParaRPr lang="de-A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a:endParaRPr lang="it" sz="3200" b="1" dirty="0">
              <a:solidFill>
                <a:schemeClr val="dk1"/>
              </a:solidFill>
              <a:latin typeface="Calibri"/>
              <a:ea typeface="Arial Narrow"/>
              <a:cs typeface="Calibri"/>
              <a:sym typeface="Calibri"/>
            </a:endParaRPr>
          </a:p>
          <a:p>
            <a:pPr algn="ctr"/>
            <a:r>
              <a:rPr lang="de-AT" sz="4000" b="1" dirty="0">
                <a:solidFill>
                  <a:schemeClr val="dk1"/>
                </a:solidFill>
                <a:latin typeface="Arial Narrow"/>
                <a:sym typeface="Arial Narrow"/>
              </a:rPr>
              <a:t>ABSCHLUSS</a:t>
            </a:r>
            <a:endParaRPr sz="2400" dirty="0"/>
          </a:p>
          <a:p>
            <a:pPr algn="ctr"/>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9DAD9"/>
          </a:solidFill>
          <a:ln>
            <a:noFill/>
          </a:ln>
        </p:spPr>
        <p:txBody>
          <a:bodyPr spcFirstLastPara="1" wrap="square" lIns="121900" tIns="60933" rIns="121900" bIns="60933" anchor="ctr" anchorCtr="0">
            <a:noAutofit/>
          </a:bodyPr>
          <a:lstStyle/>
          <a:p>
            <a:pPr algn="ctr"/>
            <a:r>
              <a:rPr lang="en-US" dirty="0">
                <a:latin typeface="Arial Narrow" panose="020B0606020202030204" pitchFamily="34" charset="0"/>
              </a:rPr>
              <a:t> ASS &amp; </a:t>
            </a:r>
            <a:r>
              <a:rPr lang="en-US" dirty="0" err="1">
                <a:latin typeface="Arial Narrow" panose="020B0606020202030204" pitchFamily="34" charset="0"/>
              </a:rPr>
              <a:t>persönliche</a:t>
            </a:r>
            <a:r>
              <a:rPr lang="en-US" dirty="0">
                <a:latin typeface="Arial Narrow" panose="020B0606020202030204" pitchFamily="34" charset="0"/>
              </a:rPr>
              <a:t> </a:t>
            </a:r>
            <a:r>
              <a:rPr lang="en-US" dirty="0" err="1">
                <a:latin typeface="Arial Narrow" panose="020B0606020202030204" pitchFamily="34" charset="0"/>
              </a:rPr>
              <a:t>Fertigkeiten</a:t>
            </a:r>
            <a:r>
              <a:rPr lang="en-US" dirty="0">
                <a:latin typeface="Arial Narrow" panose="020B0606020202030204" pitchFamily="34" charset="0"/>
              </a:rPr>
              <a:t> in </a:t>
            </a:r>
            <a:r>
              <a:rPr lang="en-US" dirty="0" err="1">
                <a:latin typeface="Arial Narrow" panose="020B0606020202030204" pitchFamily="34" charset="0"/>
              </a:rPr>
              <a:t>Beziehungen</a:t>
            </a:r>
            <a:r>
              <a:rPr lang="en-US" dirty="0">
                <a:latin typeface="Arial Narrow" panose="020B0606020202030204" pitchFamily="34" charset="0"/>
              </a:rPr>
              <a:t> (</a:t>
            </a:r>
            <a:r>
              <a:rPr lang="en-US" dirty="0" err="1">
                <a:latin typeface="Arial Narrow" panose="020B0606020202030204" pitchFamily="34" charset="0"/>
              </a:rPr>
              <a:t>Freundschaften</a:t>
            </a:r>
            <a:r>
              <a:rPr lang="en-US" dirty="0">
                <a:latin typeface="Arial Narrow" panose="020B0606020202030204" pitchFamily="34" charset="0"/>
              </a:rPr>
              <a:t>, Peer-Group, </a:t>
            </a:r>
            <a:r>
              <a:rPr lang="en-US" dirty="0" err="1">
                <a:latin typeface="Arial Narrow" panose="020B0606020202030204" pitchFamily="34" charset="0"/>
              </a:rPr>
              <a:t>Familie</a:t>
            </a:r>
            <a:r>
              <a:rPr lang="en-US" dirty="0">
                <a:latin typeface="Arial Narrow" panose="020B0606020202030204" pitchFamily="34" charset="0"/>
              </a:rPr>
              <a:t>)</a:t>
            </a:r>
            <a:r>
              <a:rPr lang="pt-PT" dirty="0">
                <a:latin typeface="Arial Narrow" panose="020B0606020202030204" pitchFamily="34" charset="0"/>
              </a:rPr>
              <a:t> sowie in öffentlichen und beruflichen Kontexten</a:t>
            </a:r>
            <a:endParaRPr lang="en-US" dirty="0">
              <a:latin typeface="Arial Narrow" panose="020B0606020202030204" pitchFamily="34" charset="0"/>
            </a:endParaRPr>
          </a:p>
          <a:p>
            <a:pPr algn="ctr"/>
            <a:endParaRPr lang="en-US" dirty="0">
              <a:latin typeface="Arial Narrow" panose="020B0606020202030204" pitchFamily="34" charset="0"/>
            </a:endParaRPr>
          </a:p>
          <a:p>
            <a:pPr lvl="0" algn="ctr">
              <a:buClr>
                <a:srgbClr val="7598D9">
                  <a:lumMod val="75000"/>
                </a:srgbClr>
              </a:buClr>
              <a:buSzPct val="102000"/>
              <a:defRPr/>
            </a:pPr>
            <a:r>
              <a:rPr lang="en-US" b="1" kern="0" dirty="0" err="1">
                <a:solidFill>
                  <a:prstClr val="black"/>
                </a:solidFill>
                <a:latin typeface="Arial Narrow" panose="020B0606020202030204" pitchFamily="34" charset="0"/>
              </a:rPr>
              <a:t>Zusammenfassung</a:t>
            </a:r>
            <a:endParaRPr lang="en-US" b="1" kern="0" dirty="0">
              <a:solidFill>
                <a:prstClr val="black"/>
              </a:solidFill>
              <a:latin typeface="Arial Narrow" panose="020B0606020202030204" pitchFamily="34" charset="0"/>
            </a:endParaRPr>
          </a:p>
          <a:p>
            <a:pPr algn="ctr">
              <a:buClr>
                <a:srgbClr val="7598D9">
                  <a:lumMod val="75000"/>
                </a:srgbClr>
              </a:buClr>
              <a:buSzPct val="102000"/>
              <a:defRPr/>
            </a:pPr>
            <a:r>
              <a:rPr lang="en-US" sz="1400" kern="0" dirty="0" err="1">
                <a:solidFill>
                  <a:prstClr val="black"/>
                </a:solidFill>
                <a:latin typeface="Arial Narrow" panose="020B0606020202030204" pitchFamily="34" charset="0"/>
              </a:rPr>
              <a:t>Aktivitäten</a:t>
            </a:r>
            <a:r>
              <a:rPr lang="en-US" sz="1400" kern="0" dirty="0">
                <a:solidFill>
                  <a:prstClr val="black"/>
                </a:solidFill>
                <a:latin typeface="Arial Narrow" panose="020B0606020202030204" pitchFamily="34" charset="0"/>
              </a:rPr>
              <a:t> &amp; </a:t>
            </a:r>
            <a:r>
              <a:rPr lang="en-US" sz="1400" kern="0" dirty="0" err="1">
                <a:solidFill>
                  <a:prstClr val="black"/>
                </a:solidFill>
                <a:latin typeface="Arial Narrow" panose="020B0606020202030204" pitchFamily="34" charset="0"/>
              </a:rPr>
              <a:t>Materialien</a:t>
            </a:r>
            <a:r>
              <a:rPr lang="en-US" sz="1400" kern="0" dirty="0">
                <a:solidFill>
                  <a:prstClr val="black"/>
                </a:solidFill>
                <a:latin typeface="Arial Narrow" panose="020B0606020202030204" pitchFamily="34" charset="0"/>
              </a:rPr>
              <a:t>:</a:t>
            </a:r>
          </a:p>
          <a:p>
            <a:pPr algn="ctr">
              <a:buClr>
                <a:srgbClr val="7598D9">
                  <a:lumMod val="75000"/>
                </a:srgbClr>
              </a:buClr>
              <a:buSzPct val="102000"/>
              <a:defRPr/>
            </a:pPr>
            <a:r>
              <a:rPr lang="en-US" sz="1400" i="1" dirty="0" err="1">
                <a:latin typeface="Arial Narrow" panose="020B0606020202030204" pitchFamily="34" charset="0"/>
              </a:rPr>
              <a:t>Aktivität</a:t>
            </a:r>
            <a:r>
              <a:rPr lang="en-US" sz="1400" i="1" dirty="0">
                <a:latin typeface="Arial Narrow" panose="020B0606020202030204" pitchFamily="34" charset="0"/>
              </a:rPr>
              <a:t>: Watch &amp; Reflect 4.3.- 4.4.  </a:t>
            </a:r>
          </a:p>
          <a:p>
            <a:pPr algn="ctr">
              <a:buClr>
                <a:srgbClr val="7598D9">
                  <a:lumMod val="75000"/>
                </a:srgbClr>
              </a:buClr>
              <a:buSzPct val="102000"/>
              <a:defRPr/>
            </a:pPr>
            <a:r>
              <a:rPr lang="en-GB" sz="1400" i="1" dirty="0" err="1">
                <a:latin typeface="Arial Narrow" panose="020B0606020202030204" pitchFamily="34" charset="0"/>
              </a:rPr>
              <a:t>Aktivität</a:t>
            </a:r>
            <a:r>
              <a:rPr lang="en-GB" sz="1400" i="1" dirty="0">
                <a:latin typeface="Arial Narrow" panose="020B0606020202030204" pitchFamily="34" charset="0"/>
              </a:rPr>
              <a:t>: Read &amp; Reflect 4.3.- 4.4. </a:t>
            </a:r>
          </a:p>
          <a:p>
            <a:pPr algn="ctr">
              <a:buClr>
                <a:srgbClr val="7598D9">
                  <a:lumMod val="75000"/>
                </a:srgbClr>
              </a:buClr>
              <a:buSzPct val="102000"/>
              <a:defRPr/>
            </a:pPr>
            <a:r>
              <a:rPr lang="en-GB" sz="1400" i="1" dirty="0" err="1">
                <a:latin typeface="Arial Narrow" panose="020B0606020202030204" pitchFamily="34" charset="0"/>
              </a:rPr>
              <a:t>Aktivität</a:t>
            </a:r>
            <a:r>
              <a:rPr lang="en-GB" sz="1400" i="1" dirty="0">
                <a:latin typeface="Arial Narrow" panose="020B0606020202030204" pitchFamily="34" charset="0"/>
              </a:rPr>
              <a:t>: Discuss &amp; Reflect 4.3.- 4.4. </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1400" kern="0" dirty="0" err="1">
                <a:solidFill>
                  <a:prstClr val="black"/>
                </a:solidFill>
                <a:latin typeface="Arial Narrow" panose="020B0606020202030204" pitchFamily="34" charset="0"/>
              </a:rPr>
              <a:t>Quellen</a:t>
            </a:r>
            <a:r>
              <a:rPr lang="en-US" sz="1400" kern="0" dirty="0">
                <a:solidFill>
                  <a:prstClr val="black"/>
                </a:solidFill>
                <a:latin typeface="Arial Narrow" panose="020B0606020202030204" pitchFamily="34" charset="0"/>
              </a:rPr>
              <a:t> &amp; </a:t>
            </a:r>
            <a:r>
              <a:rPr lang="en-US" sz="1400" kern="0" dirty="0" err="1">
                <a:solidFill>
                  <a:prstClr val="black"/>
                </a:solidFill>
                <a:latin typeface="Arial Narrow" panose="020B0606020202030204" pitchFamily="34" charset="0"/>
              </a:rPr>
              <a:t>weiterführende</a:t>
            </a:r>
            <a:r>
              <a:rPr lang="en-US" sz="1400" kern="0" dirty="0">
                <a:solidFill>
                  <a:prstClr val="black"/>
                </a:solidFill>
                <a:latin typeface="Arial Narrow" panose="020B0606020202030204" pitchFamily="34" charset="0"/>
              </a:rPr>
              <a:t> </a:t>
            </a:r>
            <a:r>
              <a:rPr lang="en-US" sz="1400" kern="0" dirty="0" err="1">
                <a:solidFill>
                  <a:prstClr val="black"/>
                </a:solidFill>
                <a:latin typeface="Arial Narrow" panose="020B0606020202030204" pitchFamily="34" charset="0"/>
              </a:rPr>
              <a:t>Hinweise</a:t>
            </a:r>
            <a:endParaRPr lang="en-US" sz="1400" kern="0" dirty="0">
              <a:solidFill>
                <a:prstClr val="black"/>
              </a:solidFill>
              <a:latin typeface="Arial Narrow" panose="020B0606020202030204" pitchFamily="34" charset="0"/>
            </a:endParaRPr>
          </a:p>
          <a:p>
            <a:pPr lvl="0" algn="ctr">
              <a:buClr>
                <a:srgbClr val="7598D9">
                  <a:lumMod val="75000"/>
                </a:srgbClr>
              </a:buClr>
              <a:buSzPct val="102000"/>
              <a:defRPr/>
            </a:pPr>
            <a:r>
              <a:rPr lang="en-US" sz="1400" kern="0" dirty="0" err="1">
                <a:solidFill>
                  <a:prstClr val="black"/>
                </a:solidFill>
                <a:latin typeface="Arial Narrow" panose="020B0606020202030204" pitchFamily="34" charset="0"/>
              </a:rPr>
              <a:t>Verabschiedung</a:t>
            </a:r>
            <a:endParaRPr lang="en-US" sz="1400"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58366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i="1" dirty="0" err="1">
                <a:latin typeface="Arial Narrow" panose="020B0606020202030204" pitchFamily="34" charset="0"/>
              </a:rPr>
              <a:t>Aktivität</a:t>
            </a:r>
            <a:r>
              <a:rPr lang="en-GB" sz="4000" b="1" i="1" dirty="0">
                <a:latin typeface="Arial Narrow" panose="020B0606020202030204" pitchFamily="34" charset="0"/>
              </a:rPr>
              <a:t>: Watch &amp; Reflect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defTabSz="685800"/>
            <a:r>
              <a:rPr lang="en-US" sz="2800" dirty="0" err="1">
                <a:solidFill>
                  <a:prstClr val="black"/>
                </a:solidFill>
                <a:latin typeface="Arial Narrow" panose="020B0606020202030204" pitchFamily="34" charset="0"/>
              </a:rPr>
              <a:t>Sehen</a:t>
            </a:r>
            <a:r>
              <a:rPr lang="en-US" sz="2800" dirty="0">
                <a:solidFill>
                  <a:prstClr val="black"/>
                </a:solidFill>
                <a:latin typeface="Arial Narrow" panose="020B0606020202030204" pitchFamily="34" charset="0"/>
              </a:rPr>
              <a:t> Sie </a:t>
            </a:r>
            <a:r>
              <a:rPr lang="en-US" sz="2800" dirty="0" err="1">
                <a:solidFill>
                  <a:prstClr val="black"/>
                </a:solidFill>
                <a:latin typeface="Arial Narrow" panose="020B0606020202030204" pitchFamily="34" charset="0"/>
              </a:rPr>
              <a:t>sich</a:t>
            </a:r>
            <a:r>
              <a:rPr lang="en-US" sz="2800" dirty="0">
                <a:solidFill>
                  <a:prstClr val="black"/>
                </a:solidFill>
                <a:latin typeface="Arial Narrow" panose="020B0606020202030204" pitchFamily="34" charset="0"/>
              </a:rPr>
              <a:t> dieses </a:t>
            </a:r>
            <a:r>
              <a:rPr lang="en-US" sz="2800" dirty="0" err="1">
                <a:solidFill>
                  <a:prstClr val="black"/>
                </a:solidFill>
                <a:latin typeface="Arial Narrow" panose="020B0606020202030204" pitchFamily="34" charset="0"/>
              </a:rPr>
              <a:t>kurze</a:t>
            </a:r>
            <a:r>
              <a:rPr lang="en-US" sz="2800" dirty="0">
                <a:solidFill>
                  <a:prstClr val="black"/>
                </a:solidFill>
                <a:latin typeface="Arial Narrow" panose="020B0606020202030204" pitchFamily="34" charset="0"/>
              </a:rPr>
              <a:t> Video an (5.59m). “</a:t>
            </a:r>
            <a:r>
              <a:rPr lang="en-US" sz="2800" i="1" dirty="0">
                <a:solidFill>
                  <a:prstClr val="black"/>
                </a:solidFill>
                <a:latin typeface="Arial Narrow" panose="020B0606020202030204" pitchFamily="34" charset="0"/>
              </a:rPr>
              <a:t>Social cues”</a:t>
            </a:r>
          </a:p>
          <a:p>
            <a:pPr defTabSz="685800"/>
            <a:r>
              <a:rPr lang="en-US" sz="2800" dirty="0">
                <a:solidFill>
                  <a:prstClr val="black"/>
                </a:solidFill>
                <a:latin typeface="Arial Narrow" panose="020B0606020202030204" pitchFamily="34" charset="0"/>
                <a:hlinkClick r:id="rId2"/>
              </a:rPr>
              <a:t>https://www.youtube.com/watch?v=Yx3FWdynt-o</a:t>
            </a:r>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pPr defTabSz="685800"/>
            <a:endParaRPr lang="en-US" sz="2800" dirty="0">
              <a:solidFill>
                <a:prstClr val="black"/>
              </a:solidFill>
              <a:latin typeface="Arial Narrow" panose="020B0606020202030204" pitchFamily="34" charset="0"/>
            </a:endParaRPr>
          </a:p>
          <a:p>
            <a:r>
              <a:rPr lang="en-US" sz="2800" dirty="0">
                <a:solidFill>
                  <a:prstClr val="black"/>
                </a:solidFill>
                <a:latin typeface="Arial Narrow" panose="020B0606020202030204" pitchFamily="34" charset="0"/>
              </a:rPr>
              <a:t>Und, optional, </a:t>
            </a:r>
            <a:r>
              <a:rPr lang="en-US" sz="2800" dirty="0" err="1">
                <a:solidFill>
                  <a:prstClr val="black"/>
                </a:solidFill>
                <a:latin typeface="Arial Narrow" panose="020B0606020202030204" pitchFamily="34" charset="0"/>
              </a:rPr>
              <a:t>auch</a:t>
            </a:r>
            <a:r>
              <a:rPr lang="en-US" sz="2800" dirty="0">
                <a:solidFill>
                  <a:prstClr val="black"/>
                </a:solidFill>
                <a:latin typeface="Arial Narrow" panose="020B0606020202030204" pitchFamily="34" charset="0"/>
              </a:rPr>
              <a:t> dieses </a:t>
            </a:r>
            <a:r>
              <a:rPr lang="en-US" sz="2800" dirty="0" err="1">
                <a:solidFill>
                  <a:prstClr val="black"/>
                </a:solidFill>
                <a:latin typeface="Arial Narrow" panose="020B0606020202030204" pitchFamily="34" charset="0"/>
              </a:rPr>
              <a:t>hier</a:t>
            </a:r>
            <a:r>
              <a:rPr lang="en-US" sz="2800" dirty="0">
                <a:solidFill>
                  <a:prstClr val="black"/>
                </a:solidFill>
                <a:latin typeface="Arial Narrow" panose="020B0606020202030204" pitchFamily="34" charset="0"/>
              </a:rPr>
              <a:t> (20:25m). “</a:t>
            </a:r>
            <a:r>
              <a:rPr lang="en-US" sz="2800" i="1" dirty="0">
                <a:solidFill>
                  <a:prstClr val="black"/>
                </a:solidFill>
                <a:latin typeface="Arial Narrow" panose="020B0606020202030204" pitchFamily="34" charset="0"/>
              </a:rPr>
              <a:t>Relationships”</a:t>
            </a:r>
            <a:endParaRPr lang="en-US" sz="2800" dirty="0">
              <a:solidFill>
                <a:prstClr val="black"/>
              </a:solidFill>
              <a:latin typeface="Arial Narrow" panose="020B0606020202030204" pitchFamily="34" charset="0"/>
            </a:endParaRPr>
          </a:p>
          <a:p>
            <a:r>
              <a:rPr lang="pt-PT" sz="2800" dirty="0">
                <a:latin typeface="Arial Narrow" panose="020B0606020202030204" pitchFamily="34" charset="0"/>
                <a:hlinkClick r:id="rId3"/>
              </a:rPr>
              <a:t>https://www.youtube.com/watch?v=mLhLPIqixoQ</a:t>
            </a:r>
            <a:endParaRPr lang="pt-PT" sz="2800" dirty="0">
              <a:latin typeface="Arial Narrow" panose="020B0606020202030204" pitchFamily="34" charset="0"/>
            </a:endParaRPr>
          </a:p>
          <a:p>
            <a:pPr marL="285750" indent="-285750">
              <a:buFontTx/>
              <a:buChar char="-"/>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927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3600" b="1" i="1" dirty="0" err="1">
                <a:latin typeface="Arial Narrow" panose="020B0606020202030204" pitchFamily="34" charset="0"/>
              </a:rPr>
              <a:t>Aktivität</a:t>
            </a:r>
            <a:r>
              <a:rPr lang="en-GB" sz="3600" b="1" i="1" dirty="0">
                <a:latin typeface="Arial Narrow" panose="020B0606020202030204" pitchFamily="34" charset="0"/>
              </a:rPr>
              <a:t>: Watch &amp; Reflect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457200" indent="-457200" algn="ctr" defTabSz="685800">
              <a:buFont typeface="Arial" panose="020B0604020202020204" pitchFamily="34" charset="0"/>
              <a:buChar char="•"/>
            </a:pPr>
            <a:endParaRPr lang="en-US" sz="2400" b="1" dirty="0"/>
          </a:p>
          <a:p>
            <a:pPr algn="ctr"/>
            <a:r>
              <a:rPr lang="en-US" sz="2400" b="1" u="sng" dirty="0" err="1">
                <a:latin typeface="Arial Narrow" panose="020B0606020202030204" pitchFamily="34" charset="0"/>
              </a:rPr>
              <a:t>Kommunikation</a:t>
            </a:r>
            <a:r>
              <a:rPr lang="en-US" sz="2400" b="1" u="sng" dirty="0">
                <a:latin typeface="Arial Narrow" panose="020B0606020202030204" pitchFamily="34" charset="0"/>
              </a:rPr>
              <a:t> – </a:t>
            </a:r>
            <a:r>
              <a:rPr lang="en-US" sz="2400" b="1" u="sng" dirty="0" err="1">
                <a:latin typeface="Arial Narrow" panose="020B0606020202030204" pitchFamily="34" charset="0"/>
              </a:rPr>
              <a:t>ein</a:t>
            </a:r>
            <a:r>
              <a:rPr lang="en-US" sz="2400" b="1" u="sng" dirty="0">
                <a:latin typeface="Arial Narrow" panose="020B0606020202030204" pitchFamily="34" charset="0"/>
              </a:rPr>
              <a:t> </a:t>
            </a:r>
            <a:r>
              <a:rPr lang="en-US" sz="2400" b="1" u="sng" dirty="0" err="1">
                <a:latin typeface="Arial Narrow" panose="020B0606020202030204" pitchFamily="34" charset="0"/>
              </a:rPr>
              <a:t>sozialer</a:t>
            </a:r>
            <a:r>
              <a:rPr lang="en-US" sz="2400" b="1" u="sng" dirty="0">
                <a:latin typeface="Arial Narrow" panose="020B0606020202030204" pitchFamily="34" charset="0"/>
              </a:rPr>
              <a:t> </a:t>
            </a:r>
            <a:r>
              <a:rPr lang="en-US" sz="2400" b="1" u="sng" dirty="0" err="1">
                <a:latin typeface="Arial Narrow" panose="020B0606020202030204" pitchFamily="34" charset="0"/>
              </a:rPr>
              <a:t>Prozess</a:t>
            </a:r>
            <a:r>
              <a:rPr lang="en-US" sz="2400" b="1" dirty="0">
                <a:latin typeface="Arial Narrow" panose="020B0606020202030204" pitchFamily="34" charset="0"/>
              </a:rPr>
              <a:t> </a:t>
            </a:r>
          </a:p>
          <a:p>
            <a:pPr algn="ctr"/>
            <a:endParaRPr lang="en-US" b="1" dirty="0">
              <a:latin typeface="Arial Narrow" panose="020B0606020202030204" pitchFamily="34" charset="0"/>
            </a:endParaRPr>
          </a:p>
          <a:p>
            <a:pPr marL="457200" indent="-457200">
              <a:buFont typeface="Arial" panose="020B0604020202020204" pitchFamily="34" charset="0"/>
              <a:buChar char="•"/>
            </a:pPr>
            <a:r>
              <a:rPr lang="en-US" dirty="0">
                <a:latin typeface="Arial Narrow" panose="020B0606020202030204" pitchFamily="34" charset="0"/>
              </a:rPr>
              <a:t>Die Art und Weise, </a:t>
            </a:r>
            <a:r>
              <a:rPr lang="en-US" dirty="0" err="1">
                <a:latin typeface="Arial Narrow" panose="020B0606020202030204" pitchFamily="34" charset="0"/>
              </a:rPr>
              <a:t>wie</a:t>
            </a:r>
            <a:r>
              <a:rPr lang="en-US" dirty="0">
                <a:latin typeface="Arial Narrow" panose="020B0606020202030204" pitchFamily="34" charset="0"/>
              </a:rPr>
              <a:t> Menschen </a:t>
            </a:r>
            <a:r>
              <a:rPr lang="en-US" dirty="0" err="1">
                <a:latin typeface="Arial Narrow" panose="020B0606020202030204" pitchFamily="34" charset="0"/>
              </a:rPr>
              <a:t>mit</a:t>
            </a:r>
            <a:r>
              <a:rPr lang="en-US" dirty="0">
                <a:latin typeface="Arial Narrow" panose="020B0606020202030204" pitchFamily="34" charset="0"/>
              </a:rPr>
              <a:t> ASS </a:t>
            </a:r>
            <a:r>
              <a:rPr lang="en-US" dirty="0" err="1">
                <a:latin typeface="Arial Narrow" panose="020B0606020202030204" pitchFamily="34" charset="0"/>
              </a:rPr>
              <a:t>soziale</a:t>
            </a:r>
            <a:r>
              <a:rPr lang="en-US" dirty="0">
                <a:latin typeface="Arial Narrow" panose="020B0606020202030204" pitchFamily="34" charset="0"/>
              </a:rPr>
              <a:t> </a:t>
            </a:r>
            <a:r>
              <a:rPr lang="en-US" dirty="0" err="1">
                <a:latin typeface="Arial Narrow" panose="020B0606020202030204" pitchFamily="34" charset="0"/>
              </a:rPr>
              <a:t>Anforderungen</a:t>
            </a:r>
            <a:r>
              <a:rPr lang="en-US" dirty="0">
                <a:latin typeface="Arial Narrow" panose="020B0606020202030204" pitchFamily="34" charset="0"/>
              </a:rPr>
              <a:t> </a:t>
            </a:r>
            <a:r>
              <a:rPr lang="en-US" dirty="0" err="1">
                <a:latin typeface="Arial Narrow" panose="020B0606020202030204" pitchFamily="34" charset="0"/>
              </a:rPr>
              <a:t>erleben</a:t>
            </a:r>
            <a:r>
              <a:rPr lang="en-US" dirty="0">
                <a:latin typeface="Arial Narrow" panose="020B0606020202030204" pitchFamily="34" charset="0"/>
              </a:rPr>
              <a:t>, </a:t>
            </a:r>
            <a:r>
              <a:rPr lang="en-US" dirty="0" err="1">
                <a:latin typeface="Arial Narrow" panose="020B0606020202030204" pitchFamily="34" charset="0"/>
              </a:rPr>
              <a:t>beeinflusst</a:t>
            </a:r>
            <a:r>
              <a:rPr lang="en-US" dirty="0">
                <a:latin typeface="Arial Narrow" panose="020B0606020202030204" pitchFamily="34" charset="0"/>
              </a:rPr>
              <a:t> </a:t>
            </a:r>
            <a:r>
              <a:rPr lang="en-US" dirty="0" err="1">
                <a:latin typeface="Arial Narrow" panose="020B0606020202030204" pitchFamily="34" charset="0"/>
              </a:rPr>
              <a:t>auch</a:t>
            </a:r>
            <a:r>
              <a:rPr lang="en-US" dirty="0">
                <a:latin typeface="Arial Narrow" panose="020B0606020202030204" pitchFamily="34" charset="0"/>
              </a:rPr>
              <a:t> </a:t>
            </a:r>
            <a:r>
              <a:rPr lang="en-US" dirty="0" err="1">
                <a:latin typeface="Arial Narrow" panose="020B0606020202030204" pitchFamily="34" charset="0"/>
              </a:rPr>
              <a:t>deren</a:t>
            </a:r>
            <a:r>
              <a:rPr lang="en-US" dirty="0">
                <a:latin typeface="Arial Narrow" panose="020B0606020202030204" pitchFamily="34" charset="0"/>
              </a:rPr>
              <a:t> </a:t>
            </a:r>
            <a:r>
              <a:rPr lang="en-US" dirty="0" err="1">
                <a:latin typeface="Arial Narrow" panose="020B0606020202030204" pitchFamily="34" charset="0"/>
              </a:rPr>
              <a:t>Kommunikationspartner</a:t>
            </a:r>
            <a:r>
              <a:rPr lang="en-US" dirty="0">
                <a:latin typeface="Arial Narrow" panose="020B0606020202030204" pitchFamily="34" charset="0"/>
              </a:rPr>
              <a:t>*</a:t>
            </a:r>
            <a:r>
              <a:rPr lang="en-US" dirty="0" err="1">
                <a:latin typeface="Arial Narrow" panose="020B0606020202030204" pitchFamily="34" charset="0"/>
              </a:rPr>
              <a:t>innen</a:t>
            </a:r>
            <a:r>
              <a:rPr lang="en-US" dirty="0">
                <a:latin typeface="Arial Narrow" panose="020B0606020202030204" pitchFamily="34" charset="0"/>
              </a:rPr>
              <a:t>. </a:t>
            </a:r>
            <a:r>
              <a:rPr lang="en-US" dirty="0" err="1">
                <a:latin typeface="Arial Narrow" panose="020B0606020202030204" pitchFamily="34" charset="0"/>
              </a:rPr>
              <a:t>Familienmitglieder</a:t>
            </a:r>
            <a:r>
              <a:rPr lang="en-US" dirty="0">
                <a:latin typeface="Arial Narrow" panose="020B0606020202030204" pitchFamily="34" charset="0"/>
              </a:rPr>
              <a:t>, Freund*</a:t>
            </a:r>
            <a:r>
              <a:rPr lang="en-US" dirty="0" err="1">
                <a:latin typeface="Arial Narrow" panose="020B0606020202030204" pitchFamily="34" charset="0"/>
              </a:rPr>
              <a:t>innen</a:t>
            </a:r>
            <a:r>
              <a:rPr lang="en-US" dirty="0">
                <a:latin typeface="Arial Narrow" panose="020B0606020202030204" pitchFamily="34" charset="0"/>
              </a:rPr>
              <a:t>, Lehrer*</a:t>
            </a:r>
            <a:r>
              <a:rPr lang="en-US" dirty="0" err="1">
                <a:latin typeface="Arial Narrow" panose="020B0606020202030204" pitchFamily="34" charset="0"/>
              </a:rPr>
              <a:t>innen</a:t>
            </a:r>
            <a:r>
              <a:rPr lang="en-US" dirty="0">
                <a:latin typeface="Arial Narrow" panose="020B0606020202030204" pitchFamily="34" charset="0"/>
              </a:rPr>
              <a:t> und </a:t>
            </a:r>
            <a:r>
              <a:rPr lang="en-US" dirty="0" err="1">
                <a:latin typeface="Arial Narrow" panose="020B0606020202030204" pitchFamily="34" charset="0"/>
              </a:rPr>
              <a:t>Arbeitskolleg</a:t>
            </a:r>
            <a:r>
              <a:rPr lang="en-US" dirty="0">
                <a:latin typeface="Arial Narrow" panose="020B0606020202030204" pitchFamily="34" charset="0"/>
              </a:rPr>
              <a:t>*</a:t>
            </a:r>
            <a:r>
              <a:rPr lang="en-US" dirty="0" err="1">
                <a:latin typeface="Arial Narrow" panose="020B0606020202030204" pitchFamily="34" charset="0"/>
              </a:rPr>
              <a:t>innen</a:t>
            </a:r>
            <a:r>
              <a:rPr lang="en-US" dirty="0">
                <a:latin typeface="Arial Narrow" panose="020B0606020202030204" pitchFamily="34" charset="0"/>
              </a:rPr>
              <a:t> </a:t>
            </a:r>
            <a:r>
              <a:rPr lang="en-US" dirty="0" err="1">
                <a:latin typeface="Arial Narrow" panose="020B0606020202030204" pitchFamily="34" charset="0"/>
              </a:rPr>
              <a:t>stehen</a:t>
            </a:r>
            <a:r>
              <a:rPr lang="en-US" dirty="0">
                <a:latin typeface="Arial Narrow" panose="020B0606020202030204" pitchFamily="34" charset="0"/>
              </a:rPr>
              <a:t> </a:t>
            </a:r>
            <a:r>
              <a:rPr lang="en-US" dirty="0" err="1">
                <a:latin typeface="Arial Narrow" panose="020B0606020202030204" pitchFamily="34" charset="0"/>
              </a:rPr>
              <a:t>vor</a:t>
            </a:r>
            <a:r>
              <a:rPr lang="en-US" dirty="0">
                <a:latin typeface="Arial Narrow" panose="020B0606020202030204" pitchFamily="34" charset="0"/>
              </a:rPr>
              <a:t> der </a:t>
            </a:r>
            <a:r>
              <a:rPr lang="en-US" dirty="0" err="1">
                <a:latin typeface="Arial Narrow" panose="020B0606020202030204" pitchFamily="34" charset="0"/>
              </a:rPr>
              <a:t>Herausforderung</a:t>
            </a:r>
            <a:r>
              <a:rPr lang="en-US" dirty="0">
                <a:latin typeface="Arial Narrow" panose="020B0606020202030204" pitchFamily="34" charset="0"/>
              </a:rPr>
              <a:t>, die </a:t>
            </a:r>
            <a:r>
              <a:rPr lang="en-US" dirty="0" err="1">
                <a:latin typeface="Arial Narrow" panose="020B0606020202030204" pitchFamily="34" charset="0"/>
              </a:rPr>
              <a:t>oftmals</a:t>
            </a:r>
            <a:r>
              <a:rPr lang="en-US" dirty="0">
                <a:latin typeface="Arial Narrow" panose="020B0606020202030204" pitchFamily="34" charset="0"/>
              </a:rPr>
              <a:t> </a:t>
            </a:r>
            <a:r>
              <a:rPr lang="en-US" dirty="0" err="1">
                <a:latin typeface="Arial Narrow" panose="020B0606020202030204" pitchFamily="34" charset="0"/>
              </a:rPr>
              <a:t>nur</a:t>
            </a:r>
            <a:r>
              <a:rPr lang="en-US" dirty="0">
                <a:latin typeface="Arial Narrow" panose="020B0606020202030204" pitchFamily="34" charset="0"/>
              </a:rPr>
              <a:t> </a:t>
            </a:r>
            <a:r>
              <a:rPr lang="en-US" dirty="0" err="1">
                <a:latin typeface="Arial Narrow" panose="020B0606020202030204" pitchFamily="34" charset="0"/>
              </a:rPr>
              <a:t>subtil</a:t>
            </a:r>
            <a:r>
              <a:rPr lang="en-US" dirty="0">
                <a:latin typeface="Arial Narrow" panose="020B0606020202030204" pitchFamily="34" charset="0"/>
              </a:rPr>
              <a:t> </a:t>
            </a:r>
            <a:r>
              <a:rPr lang="en-US" dirty="0" err="1">
                <a:latin typeface="Arial Narrow" panose="020B0606020202030204" pitchFamily="34" charset="0"/>
              </a:rPr>
              <a:t>geäußerten</a:t>
            </a:r>
            <a:r>
              <a:rPr lang="en-US" dirty="0">
                <a:latin typeface="Arial Narrow" panose="020B0606020202030204" pitchFamily="34" charset="0"/>
              </a:rPr>
              <a:t> </a:t>
            </a:r>
            <a:r>
              <a:rPr lang="en-US" dirty="0" err="1">
                <a:latin typeface="Arial Narrow" panose="020B0606020202030204" pitchFamily="34" charset="0"/>
              </a:rPr>
              <a:t>Kommunikationswünsche</a:t>
            </a:r>
            <a:r>
              <a:rPr lang="en-US" dirty="0">
                <a:latin typeface="Arial Narrow" panose="020B0606020202030204" pitchFamily="34" charset="0"/>
              </a:rPr>
              <a:t> </a:t>
            </a:r>
            <a:r>
              <a:rPr lang="en-US" dirty="0" err="1">
                <a:latin typeface="Arial Narrow" panose="020B0606020202030204" pitchFamily="34" charset="0"/>
              </a:rPr>
              <a:t>richtig</a:t>
            </a:r>
            <a:r>
              <a:rPr lang="en-US" dirty="0">
                <a:latin typeface="Arial Narrow" panose="020B0606020202030204" pitchFamily="34" charset="0"/>
              </a:rPr>
              <a:t>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deuten</a:t>
            </a:r>
            <a:r>
              <a:rPr lang="en-US" dirty="0">
                <a:latin typeface="Arial Narrow" panose="020B0606020202030204" pitchFamily="34" charset="0"/>
              </a:rPr>
              <a:t> und </a:t>
            </a:r>
            <a:r>
              <a:rPr lang="en-US" dirty="0" err="1">
                <a:latin typeface="Arial Narrow" panose="020B0606020202030204" pitchFamily="34" charset="0"/>
              </a:rPr>
              <a:t>entsprechend</a:t>
            </a:r>
            <a:r>
              <a:rPr lang="en-US" dirty="0">
                <a:latin typeface="Arial Narrow" panose="020B0606020202030204" pitchFamily="34" charset="0"/>
              </a:rPr>
              <a:t>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beantworten</a:t>
            </a:r>
            <a:r>
              <a:rPr lang="en-US" dirty="0">
                <a:latin typeface="Arial Narrow" panose="020B0606020202030204" pitchFamily="34" charset="0"/>
              </a:rPr>
              <a:t>, </a:t>
            </a:r>
            <a:r>
              <a:rPr lang="en-US" dirty="0" err="1">
                <a:latin typeface="Arial Narrow" panose="020B0606020202030204" pitchFamily="34" charset="0"/>
              </a:rPr>
              <a:t>sowie</a:t>
            </a:r>
            <a:r>
              <a:rPr lang="en-US" dirty="0">
                <a:latin typeface="Arial Narrow" panose="020B0606020202030204" pitchFamily="34" charset="0"/>
              </a:rPr>
              <a:t> </a:t>
            </a:r>
            <a:r>
              <a:rPr lang="en-US" dirty="0" err="1">
                <a:latin typeface="Arial Narrow" panose="020B0606020202030204" pitchFamily="34" charset="0"/>
              </a:rPr>
              <a:t>vor</a:t>
            </a:r>
            <a:r>
              <a:rPr lang="en-US" dirty="0">
                <a:latin typeface="Arial Narrow" panose="020B0606020202030204" pitchFamily="34" charset="0"/>
              </a:rPr>
              <a:t> der Aufgabe, </a:t>
            </a:r>
            <a:r>
              <a:rPr lang="en-US" dirty="0" err="1">
                <a:latin typeface="Arial Narrow" panose="020B0606020202030204" pitchFamily="34" charset="0"/>
              </a:rPr>
              <a:t>im</a:t>
            </a:r>
            <a:r>
              <a:rPr lang="en-US" dirty="0">
                <a:latin typeface="Arial Narrow" panose="020B0606020202030204" pitchFamily="34" charset="0"/>
              </a:rPr>
              <a:t> Fall von </a:t>
            </a:r>
            <a:r>
              <a:rPr lang="en-US" dirty="0" err="1">
                <a:latin typeface="Arial Narrow" panose="020B0606020202030204" pitchFamily="34" charset="0"/>
              </a:rPr>
              <a:t>herausforderndem</a:t>
            </a:r>
            <a:r>
              <a:rPr lang="en-US" dirty="0">
                <a:latin typeface="Arial Narrow" panose="020B0606020202030204" pitchFamily="34" charset="0"/>
              </a:rPr>
              <a:t> </a:t>
            </a:r>
            <a:r>
              <a:rPr lang="en-US" dirty="0" err="1">
                <a:latin typeface="Arial Narrow" panose="020B0606020202030204" pitchFamily="34" charset="0"/>
              </a:rPr>
              <a:t>Verhalten</a:t>
            </a:r>
            <a:r>
              <a:rPr lang="en-US" dirty="0">
                <a:latin typeface="Arial Narrow" panose="020B0606020202030204" pitchFamily="34" charset="0"/>
              </a:rPr>
              <a:t>, </a:t>
            </a:r>
            <a:r>
              <a:rPr lang="en-US" dirty="0" err="1">
                <a:latin typeface="Arial Narrow" panose="020B0606020202030204" pitchFamily="34" charset="0"/>
              </a:rPr>
              <a:t>dahinter</a:t>
            </a:r>
            <a:r>
              <a:rPr lang="en-US" dirty="0">
                <a:latin typeface="Arial Narrow" panose="020B0606020202030204" pitchFamily="34" charset="0"/>
              </a:rPr>
              <a:t> die “</a:t>
            </a:r>
            <a:r>
              <a:rPr lang="en-US" dirty="0" err="1">
                <a:latin typeface="Arial Narrow" panose="020B0606020202030204" pitchFamily="34" charset="0"/>
              </a:rPr>
              <a:t>wahren</a:t>
            </a:r>
            <a:r>
              <a:rPr lang="en-US" dirty="0">
                <a:latin typeface="Arial Narrow" panose="020B0606020202030204" pitchFamily="34" charset="0"/>
              </a:rPr>
              <a:t>” </a:t>
            </a:r>
            <a:r>
              <a:rPr lang="en-US" dirty="0" err="1">
                <a:latin typeface="Arial Narrow" panose="020B0606020202030204" pitchFamily="34" charset="0"/>
              </a:rPr>
              <a:t>bzw</a:t>
            </a:r>
            <a:r>
              <a:rPr lang="en-US" dirty="0">
                <a:latin typeface="Arial Narrow" panose="020B0606020202030204" pitchFamily="34" charset="0"/>
              </a:rPr>
              <a:t>. “</a:t>
            </a:r>
            <a:r>
              <a:rPr lang="en-US" dirty="0" err="1">
                <a:latin typeface="Arial Narrow" panose="020B0606020202030204" pitchFamily="34" charset="0"/>
              </a:rPr>
              <a:t>verborgenen</a:t>
            </a:r>
            <a:r>
              <a:rPr lang="en-US" dirty="0">
                <a:latin typeface="Arial Narrow" panose="020B0606020202030204" pitchFamily="34" charset="0"/>
              </a:rPr>
              <a:t>” </a:t>
            </a:r>
            <a:r>
              <a:rPr lang="en-US" dirty="0" err="1">
                <a:latin typeface="Arial Narrow" panose="020B0606020202030204" pitchFamily="34" charset="0"/>
              </a:rPr>
              <a:t>Hintergründe</a:t>
            </a:r>
            <a:r>
              <a:rPr lang="en-US" dirty="0">
                <a:latin typeface="Arial Narrow" panose="020B0606020202030204" pitchFamily="34" charset="0"/>
              </a:rPr>
              <a:t>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erkennen</a:t>
            </a:r>
            <a:r>
              <a:rPr lang="en-US" dirty="0">
                <a:latin typeface="Arial Narrow" panose="020B0606020202030204" pitchFamily="34" charset="0"/>
              </a:rPr>
              <a:t> </a:t>
            </a:r>
            <a:r>
              <a:rPr lang="en-US" dirty="0" err="1">
                <a:latin typeface="Arial Narrow" panose="020B0606020202030204" pitchFamily="34" charset="0"/>
              </a:rPr>
              <a:t>bzw</a:t>
            </a:r>
            <a:r>
              <a:rPr lang="en-US" dirty="0">
                <a:latin typeface="Arial Narrow" panose="020B0606020202030204" pitchFamily="34" charset="0"/>
              </a:rPr>
              <a:t>. </a:t>
            </a:r>
            <a:r>
              <a:rPr lang="en-US" dirty="0" err="1">
                <a:latin typeface="Arial Narrow" panose="020B0606020202030204" pitchFamily="34" charset="0"/>
              </a:rPr>
              <a:t>Abzuwägen</a:t>
            </a:r>
            <a:r>
              <a:rPr lang="en-US" dirty="0">
                <a:latin typeface="Arial Narrow" panose="020B0606020202030204" pitchFamily="34" charset="0"/>
              </a:rPr>
              <a:t>. (ASHA, 2021).</a:t>
            </a:r>
          </a:p>
          <a:p>
            <a:pPr marL="457200" indent="-457200">
              <a:buFont typeface="Arial" panose="020B0604020202020204" pitchFamily="34" charset="0"/>
              <a:buChar char="•"/>
            </a:pPr>
            <a:endParaRPr lang="en-US" dirty="0">
              <a:latin typeface="Arial Narrow" panose="020B0606020202030204" pitchFamily="34" charset="0"/>
            </a:endParaRPr>
          </a:p>
          <a:p>
            <a:pPr marL="457200" indent="-457200">
              <a:buFont typeface="Arial" panose="020B0604020202020204" pitchFamily="34" charset="0"/>
              <a:buChar char="•"/>
            </a:pPr>
            <a:r>
              <a:rPr lang="en-US" dirty="0" err="1">
                <a:latin typeface="Arial Narrow" panose="020B0606020202030204" pitchFamily="34" charset="0"/>
              </a:rPr>
              <a:t>Trotz</a:t>
            </a:r>
            <a:r>
              <a:rPr lang="en-US" dirty="0">
                <a:latin typeface="Arial Narrow" panose="020B0606020202030204" pitchFamily="34" charset="0"/>
              </a:rPr>
              <a:t> </a:t>
            </a:r>
            <a:r>
              <a:rPr lang="en-US" dirty="0" err="1">
                <a:latin typeface="Arial Narrow" panose="020B0606020202030204" pitchFamily="34" charset="0"/>
              </a:rPr>
              <a:t>ihrer</a:t>
            </a:r>
            <a:r>
              <a:rPr lang="en-US" dirty="0">
                <a:latin typeface="Arial Narrow" panose="020B0606020202030204" pitchFamily="34" charset="0"/>
              </a:rPr>
              <a:t> </a:t>
            </a:r>
            <a:r>
              <a:rPr lang="en-US" dirty="0" err="1">
                <a:latin typeface="Arial Narrow" panose="020B0606020202030204" pitchFamily="34" charset="0"/>
              </a:rPr>
              <a:t>sozialen</a:t>
            </a:r>
            <a:r>
              <a:rPr lang="en-US" dirty="0">
                <a:latin typeface="Arial Narrow" panose="020B0606020202030204" pitchFamily="34" charset="0"/>
              </a:rPr>
              <a:t> </a:t>
            </a:r>
            <a:r>
              <a:rPr lang="en-US" dirty="0" err="1">
                <a:latin typeface="Arial Narrow" panose="020B0606020202030204" pitchFamily="34" charset="0"/>
              </a:rPr>
              <a:t>Herausforderungen</a:t>
            </a:r>
            <a:r>
              <a:rPr lang="en-US" dirty="0">
                <a:latin typeface="Arial Narrow" panose="020B0606020202030204" pitchFamily="34" charset="0"/>
              </a:rPr>
              <a:t>, </a:t>
            </a:r>
            <a:r>
              <a:rPr lang="en-US" dirty="0" err="1">
                <a:latin typeface="Arial Narrow" panose="020B0606020202030204" pitchFamily="34" charset="0"/>
              </a:rPr>
              <a:t>haben</a:t>
            </a:r>
            <a:r>
              <a:rPr lang="en-US" dirty="0">
                <a:latin typeface="Arial Narrow" panose="020B0606020202030204" pitchFamily="34" charset="0"/>
              </a:rPr>
              <a:t> Menschen </a:t>
            </a:r>
            <a:r>
              <a:rPr lang="en-US" dirty="0" err="1">
                <a:latin typeface="Arial Narrow" panose="020B0606020202030204" pitchFamily="34" charset="0"/>
              </a:rPr>
              <a:t>mit</a:t>
            </a:r>
            <a:r>
              <a:rPr lang="en-US" dirty="0">
                <a:latin typeface="Arial Narrow" panose="020B0606020202030204" pitchFamily="34" charset="0"/>
              </a:rPr>
              <a:t> ASS </a:t>
            </a:r>
            <a:r>
              <a:rPr lang="en-US" dirty="0" err="1">
                <a:latin typeface="Arial Narrow" panose="020B0606020202030204" pitchFamily="34" charset="0"/>
              </a:rPr>
              <a:t>durchwegs</a:t>
            </a:r>
            <a:r>
              <a:rPr lang="en-US" dirty="0">
                <a:latin typeface="Arial Narrow" panose="020B0606020202030204" pitchFamily="34" charset="0"/>
              </a:rPr>
              <a:t> den Wunsch </a:t>
            </a:r>
            <a:r>
              <a:rPr lang="en-US" dirty="0" err="1">
                <a:latin typeface="Arial Narrow" panose="020B0606020202030204" pitchFamily="34" charset="0"/>
              </a:rPr>
              <a:t>nach</a:t>
            </a:r>
            <a:r>
              <a:rPr lang="en-US" dirty="0">
                <a:latin typeface="Arial Narrow" panose="020B0606020202030204" pitchFamily="34" charset="0"/>
              </a:rPr>
              <a:t> </a:t>
            </a:r>
            <a:r>
              <a:rPr lang="en-US" dirty="0" err="1">
                <a:latin typeface="Arial Narrow" panose="020B0606020202030204" pitchFamily="34" charset="0"/>
              </a:rPr>
              <a:t>funktionierenden</a:t>
            </a:r>
            <a:r>
              <a:rPr lang="en-US" dirty="0">
                <a:latin typeface="Arial Narrow" panose="020B0606020202030204" pitchFamily="34" charset="0"/>
              </a:rPr>
              <a:t> </a:t>
            </a:r>
            <a:r>
              <a:rPr lang="en-US" dirty="0" err="1">
                <a:latin typeface="Arial Narrow" panose="020B0606020202030204" pitchFamily="34" charset="0"/>
              </a:rPr>
              <a:t>Sozialbeziehungen</a:t>
            </a:r>
            <a:r>
              <a:rPr lang="en-US" dirty="0">
                <a:latin typeface="Arial Narrow" panose="020B0606020202030204" pitchFamily="34" charset="0"/>
              </a:rPr>
              <a:t> (</a:t>
            </a:r>
            <a:r>
              <a:rPr lang="en-US" dirty="0" err="1">
                <a:latin typeface="Arial Narrow" panose="020B0606020202030204" pitchFamily="34" charset="0"/>
              </a:rPr>
              <a:t>Freundschaften</a:t>
            </a:r>
            <a:r>
              <a:rPr lang="en-US" dirty="0">
                <a:latin typeface="Arial Narrow" panose="020B0606020202030204" pitchFamily="34" charset="0"/>
              </a:rPr>
              <a:t> etc.) </a:t>
            </a:r>
            <a:r>
              <a:rPr lang="en-US" dirty="0" err="1">
                <a:latin typeface="Arial Narrow" panose="020B0606020202030204" pitchFamily="34" charset="0"/>
              </a:rPr>
              <a:t>Allerdings</a:t>
            </a:r>
            <a:r>
              <a:rPr lang="en-US" dirty="0">
                <a:latin typeface="Arial Narrow" panose="020B0606020202030204" pitchFamily="34" charset="0"/>
              </a:rPr>
              <a:t> </a:t>
            </a:r>
            <a:r>
              <a:rPr lang="en-US" dirty="0" err="1">
                <a:latin typeface="Arial Narrow" panose="020B0606020202030204" pitchFamily="34" charset="0"/>
              </a:rPr>
              <a:t>haben</a:t>
            </a:r>
            <a:r>
              <a:rPr lang="en-US" dirty="0">
                <a:latin typeface="Arial Narrow" panose="020B0606020202030204" pitchFamily="34" charset="0"/>
              </a:rPr>
              <a:t> </a:t>
            </a:r>
            <a:r>
              <a:rPr lang="en-US" dirty="0" err="1">
                <a:latin typeface="Arial Narrow" panose="020B0606020202030204" pitchFamily="34" charset="0"/>
              </a:rPr>
              <a:t>viele</a:t>
            </a:r>
            <a:r>
              <a:rPr lang="en-US" dirty="0">
                <a:latin typeface="Arial Narrow" panose="020B0606020202030204" pitchFamily="34" charset="0"/>
              </a:rPr>
              <a:t> Menschen (</a:t>
            </a:r>
            <a:r>
              <a:rPr lang="en-US" dirty="0" err="1">
                <a:latin typeface="Arial Narrow" panose="020B0606020202030204" pitchFamily="34" charset="0"/>
              </a:rPr>
              <a:t>aus</a:t>
            </a:r>
            <a:r>
              <a:rPr lang="en-US" dirty="0">
                <a:latin typeface="Arial Narrow" panose="020B0606020202030204" pitchFamily="34" charset="0"/>
              </a:rPr>
              <a:t> den </a:t>
            </a:r>
            <a:r>
              <a:rPr lang="en-US" dirty="0" err="1">
                <a:latin typeface="Arial Narrow" panose="020B0606020202030204" pitchFamily="34" charset="0"/>
              </a:rPr>
              <a:t>entsprechenden</a:t>
            </a:r>
            <a:r>
              <a:rPr lang="en-US" dirty="0">
                <a:latin typeface="Arial Narrow" panose="020B0606020202030204" pitchFamily="34" charset="0"/>
              </a:rPr>
              <a:t> Peer-Gruppen) oft das </a:t>
            </a:r>
            <a:r>
              <a:rPr lang="en-US" dirty="0" err="1">
                <a:latin typeface="Arial Narrow" panose="020B0606020202030204" pitchFamily="34" charset="0"/>
              </a:rPr>
              <a:t>Gefühl</a:t>
            </a:r>
            <a:r>
              <a:rPr lang="en-US" dirty="0">
                <a:latin typeface="Arial Narrow" panose="020B0606020202030204" pitchFamily="34" charset="0"/>
              </a:rPr>
              <a:t>, </a:t>
            </a:r>
            <a:r>
              <a:rPr lang="en-US" dirty="0" err="1">
                <a:latin typeface="Arial Narrow" panose="020B0606020202030204" pitchFamily="34" charset="0"/>
              </a:rPr>
              <a:t>nicht</a:t>
            </a:r>
            <a:r>
              <a:rPr lang="en-US" dirty="0">
                <a:latin typeface="Arial Narrow" panose="020B0606020202030204" pitchFamily="34" charset="0"/>
              </a:rPr>
              <a:t> </a:t>
            </a:r>
            <a:r>
              <a:rPr lang="en-US" dirty="0" err="1">
                <a:latin typeface="Arial Narrow" panose="020B0606020202030204" pitchFamily="34" charset="0"/>
              </a:rPr>
              <a:t>oder</a:t>
            </a:r>
            <a:r>
              <a:rPr lang="en-US" dirty="0">
                <a:latin typeface="Arial Narrow" panose="020B0606020202030204" pitchFamily="34" charset="0"/>
              </a:rPr>
              <a:t> </a:t>
            </a:r>
            <a:r>
              <a:rPr lang="en-US" dirty="0" err="1">
                <a:latin typeface="Arial Narrow" panose="020B0606020202030204" pitchFamily="34" charset="0"/>
              </a:rPr>
              <a:t>nur</a:t>
            </a:r>
            <a:r>
              <a:rPr lang="en-US" dirty="0">
                <a:latin typeface="Arial Narrow" panose="020B0606020202030204" pitchFamily="34" charset="0"/>
              </a:rPr>
              <a:t> </a:t>
            </a:r>
            <a:r>
              <a:rPr lang="en-US" dirty="0" err="1">
                <a:latin typeface="Arial Narrow" panose="020B0606020202030204" pitchFamily="34" charset="0"/>
              </a:rPr>
              <a:t>schlecht</a:t>
            </a:r>
            <a:r>
              <a:rPr lang="en-US" dirty="0">
                <a:latin typeface="Arial Narrow" panose="020B0606020202030204" pitchFamily="34" charset="0"/>
              </a:rPr>
              <a:t> </a:t>
            </a:r>
            <a:r>
              <a:rPr lang="en-US" dirty="0" err="1">
                <a:latin typeface="Arial Narrow" panose="020B0606020202030204" pitchFamily="34" charset="0"/>
              </a:rPr>
              <a:t>mit</a:t>
            </a:r>
            <a:r>
              <a:rPr lang="en-US" dirty="0">
                <a:latin typeface="Arial Narrow" panose="020B0606020202030204" pitchFamily="34" charset="0"/>
              </a:rPr>
              <a:t> </a:t>
            </a:r>
            <a:r>
              <a:rPr lang="en-US" dirty="0" err="1">
                <a:latin typeface="Arial Narrow" panose="020B0606020202030204" pitchFamily="34" charset="0"/>
              </a:rPr>
              <a:t>ihnen</a:t>
            </a:r>
            <a:r>
              <a:rPr lang="en-US" dirty="0">
                <a:latin typeface="Arial Narrow" panose="020B0606020202030204" pitchFamily="34" charset="0"/>
              </a:rPr>
              <a:t> in </a:t>
            </a:r>
            <a:r>
              <a:rPr lang="en-US" dirty="0" err="1">
                <a:latin typeface="Arial Narrow" panose="020B0606020202030204" pitchFamily="34" charset="0"/>
              </a:rPr>
              <a:t>Kontakt</a:t>
            </a:r>
            <a:r>
              <a:rPr lang="en-US" dirty="0">
                <a:latin typeface="Arial Narrow" panose="020B0606020202030204" pitchFamily="34" charset="0"/>
              </a:rPr>
              <a:t> </a:t>
            </a:r>
            <a:r>
              <a:rPr lang="en-US" dirty="0" err="1">
                <a:latin typeface="Arial Narrow" panose="020B0606020202030204" pitchFamily="34" charset="0"/>
              </a:rPr>
              <a:t>treten</a:t>
            </a:r>
            <a:r>
              <a:rPr lang="en-US" dirty="0">
                <a:latin typeface="Arial Narrow" panose="020B0606020202030204" pitchFamily="34" charset="0"/>
              </a:rPr>
              <a:t>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können</a:t>
            </a:r>
            <a:r>
              <a:rPr lang="en-US" dirty="0">
                <a:latin typeface="Arial Narrow" panose="020B0606020202030204" pitchFamily="34" charset="0"/>
              </a:rPr>
              <a:t>. Oder </a:t>
            </a:r>
            <a:r>
              <a:rPr lang="en-US" dirty="0" err="1">
                <a:latin typeface="Arial Narrow" panose="020B0606020202030204" pitchFamily="34" charset="0"/>
              </a:rPr>
              <a:t>sie</a:t>
            </a:r>
            <a:r>
              <a:rPr lang="en-US" dirty="0">
                <a:latin typeface="Arial Narrow" panose="020B0606020202030204" pitchFamily="34" charset="0"/>
              </a:rPr>
              <a:t> </a:t>
            </a:r>
            <a:r>
              <a:rPr lang="en-US" dirty="0" err="1">
                <a:latin typeface="Arial Narrow" panose="020B0606020202030204" pitchFamily="34" charset="0"/>
              </a:rPr>
              <a:t>reagieren</a:t>
            </a:r>
            <a:r>
              <a:rPr lang="en-US" dirty="0">
                <a:latin typeface="Arial Narrow" panose="020B0606020202030204" pitchFamily="34" charset="0"/>
              </a:rPr>
              <a:t> </a:t>
            </a:r>
            <a:r>
              <a:rPr lang="en-US" dirty="0" err="1">
                <a:latin typeface="Arial Narrow" panose="020B0606020202030204" pitchFamily="34" charset="0"/>
              </a:rPr>
              <a:t>sogar</a:t>
            </a:r>
            <a:r>
              <a:rPr lang="en-US" dirty="0">
                <a:latin typeface="Arial Narrow" panose="020B0606020202030204" pitchFamily="34" charset="0"/>
              </a:rPr>
              <a:t> </a:t>
            </a:r>
            <a:r>
              <a:rPr lang="en-US" dirty="0" err="1">
                <a:latin typeface="Arial Narrow" panose="020B0606020202030204" pitchFamily="34" charset="0"/>
              </a:rPr>
              <a:t>abweisend</a:t>
            </a:r>
            <a:r>
              <a:rPr lang="en-US" dirty="0">
                <a:latin typeface="Arial Narrow" panose="020B0606020202030204" pitchFamily="34" charset="0"/>
              </a:rPr>
              <a:t> und/</a:t>
            </a:r>
            <a:r>
              <a:rPr lang="en-US" dirty="0" err="1">
                <a:latin typeface="Arial Narrow" panose="020B0606020202030204" pitchFamily="34" charset="0"/>
              </a:rPr>
              <a:t>oder</a:t>
            </a:r>
            <a:r>
              <a:rPr lang="en-US" dirty="0">
                <a:latin typeface="Arial Narrow" panose="020B0606020202030204" pitchFamily="34" charset="0"/>
              </a:rPr>
              <a:t> auf </a:t>
            </a:r>
            <a:r>
              <a:rPr lang="en-US" dirty="0" err="1">
                <a:latin typeface="Arial Narrow" panose="020B0606020202030204" pitchFamily="34" charset="0"/>
              </a:rPr>
              <a:t>andere</a:t>
            </a:r>
            <a:r>
              <a:rPr lang="en-US" dirty="0">
                <a:latin typeface="Arial Narrow" panose="020B0606020202030204" pitchFamily="34" charset="0"/>
              </a:rPr>
              <a:t> Weise </a:t>
            </a:r>
            <a:r>
              <a:rPr lang="en-US" dirty="0" err="1">
                <a:latin typeface="Arial Narrow" panose="020B0606020202030204" pitchFamily="34" charset="0"/>
              </a:rPr>
              <a:t>negativ</a:t>
            </a:r>
            <a:r>
              <a:rPr lang="en-US" dirty="0">
                <a:latin typeface="Arial Narrow" panose="020B0606020202030204" pitchFamily="34" charset="0"/>
              </a:rPr>
              <a:t> (</a:t>
            </a:r>
            <a:r>
              <a:rPr lang="en-US" dirty="0" err="1">
                <a:latin typeface="Arial Narrow" panose="020B0606020202030204" pitchFamily="34" charset="0"/>
              </a:rPr>
              <a:t>z.B.</a:t>
            </a:r>
            <a:r>
              <a:rPr lang="en-US" dirty="0">
                <a:latin typeface="Arial Narrow" panose="020B0606020202030204" pitchFamily="34" charset="0"/>
              </a:rPr>
              <a:t> </a:t>
            </a:r>
            <a:r>
              <a:rPr lang="en-US" dirty="0" err="1">
                <a:latin typeface="Arial Narrow" panose="020B0606020202030204" pitchFamily="34" charset="0"/>
              </a:rPr>
              <a:t>durch</a:t>
            </a:r>
            <a:r>
              <a:rPr lang="en-US" dirty="0">
                <a:latin typeface="Arial Narrow" panose="020B0606020202030204" pitchFamily="34" charset="0"/>
              </a:rPr>
              <a:t> </a:t>
            </a:r>
            <a:r>
              <a:rPr lang="en-US" dirty="0" err="1">
                <a:latin typeface="Arial Narrow" panose="020B0606020202030204" pitchFamily="34" charset="0"/>
              </a:rPr>
              <a:t>Provokation</a:t>
            </a:r>
            <a:r>
              <a:rPr lang="en-US" dirty="0">
                <a:latin typeface="Arial Narrow" panose="020B0606020202030204" pitchFamily="34" charset="0"/>
              </a:rPr>
              <a:t> </a:t>
            </a:r>
            <a:r>
              <a:rPr lang="en-US" dirty="0" err="1">
                <a:latin typeface="Arial Narrow" panose="020B0606020202030204" pitchFamily="34" charset="0"/>
              </a:rPr>
              <a:t>oder</a:t>
            </a:r>
            <a:r>
              <a:rPr lang="en-US" dirty="0">
                <a:latin typeface="Arial Narrow" panose="020B0606020202030204" pitchFamily="34" charset="0"/>
              </a:rPr>
              <a:t> “Bullying”). Dieser </a:t>
            </a:r>
            <a:r>
              <a:rPr lang="en-US" dirty="0" err="1">
                <a:latin typeface="Arial Narrow" panose="020B0606020202030204" pitchFamily="34" charset="0"/>
              </a:rPr>
              <a:t>Mangel</a:t>
            </a:r>
            <a:r>
              <a:rPr lang="en-US" dirty="0">
                <a:latin typeface="Arial Narrow" panose="020B0606020202030204" pitchFamily="34" charset="0"/>
              </a:rPr>
              <a:t> an </a:t>
            </a:r>
            <a:r>
              <a:rPr lang="en-US" dirty="0" err="1">
                <a:latin typeface="Arial Narrow" panose="020B0606020202030204" pitchFamily="34" charset="0"/>
              </a:rPr>
              <a:t>angemessenen</a:t>
            </a:r>
            <a:r>
              <a:rPr lang="en-US" dirty="0">
                <a:latin typeface="Arial Narrow" panose="020B0606020202030204" pitchFamily="34" charset="0"/>
              </a:rPr>
              <a:t> </a:t>
            </a:r>
            <a:r>
              <a:rPr lang="en-US" dirty="0" err="1">
                <a:latin typeface="Arial Narrow" panose="020B0606020202030204" pitchFamily="34" charset="0"/>
              </a:rPr>
              <a:t>Strategien</a:t>
            </a:r>
            <a:r>
              <a:rPr lang="en-US" dirty="0">
                <a:latin typeface="Arial Narrow" panose="020B0606020202030204" pitchFamily="34" charset="0"/>
              </a:rPr>
              <a:t> </a:t>
            </a:r>
            <a:r>
              <a:rPr lang="en-US" dirty="0" err="1">
                <a:latin typeface="Arial Narrow" panose="020B0606020202030204" pitchFamily="34" charset="0"/>
              </a:rPr>
              <a:t>im</a:t>
            </a:r>
            <a:r>
              <a:rPr lang="en-US" dirty="0">
                <a:latin typeface="Arial Narrow" panose="020B0606020202030204" pitchFamily="34" charset="0"/>
              </a:rPr>
              <a:t> </a:t>
            </a:r>
            <a:r>
              <a:rPr lang="en-US" dirty="0" err="1">
                <a:latin typeface="Arial Narrow" panose="020B0606020202030204" pitchFamily="34" charset="0"/>
              </a:rPr>
              <a:t>Umgang</a:t>
            </a:r>
            <a:r>
              <a:rPr lang="en-US" dirty="0">
                <a:latin typeface="Arial Narrow" panose="020B0606020202030204" pitchFamily="34" charset="0"/>
              </a:rPr>
              <a:t> </a:t>
            </a:r>
            <a:r>
              <a:rPr lang="en-US" dirty="0" err="1">
                <a:latin typeface="Arial Narrow" panose="020B0606020202030204" pitchFamily="34" charset="0"/>
              </a:rPr>
              <a:t>mit</a:t>
            </a:r>
            <a:r>
              <a:rPr lang="en-US" dirty="0">
                <a:latin typeface="Arial Narrow" panose="020B0606020202030204" pitchFamily="34" charset="0"/>
              </a:rPr>
              <a:t> Menschen </a:t>
            </a:r>
            <a:r>
              <a:rPr lang="en-US" dirty="0" err="1">
                <a:latin typeface="Arial Narrow" panose="020B0606020202030204" pitchFamily="34" charset="0"/>
              </a:rPr>
              <a:t>mit</a:t>
            </a:r>
            <a:r>
              <a:rPr lang="en-US" dirty="0">
                <a:latin typeface="Arial Narrow" panose="020B0606020202030204" pitchFamily="34" charset="0"/>
              </a:rPr>
              <a:t> ASS – und erst </a:t>
            </a:r>
            <a:r>
              <a:rPr lang="en-US" dirty="0" err="1">
                <a:latin typeface="Arial Narrow" panose="020B0606020202030204" pitchFamily="34" charset="0"/>
              </a:rPr>
              <a:t>recht</a:t>
            </a:r>
            <a:r>
              <a:rPr lang="en-US" dirty="0">
                <a:latin typeface="Arial Narrow" panose="020B0606020202030204" pitchFamily="34" charset="0"/>
              </a:rPr>
              <a:t> </a:t>
            </a:r>
            <a:r>
              <a:rPr lang="en-US" dirty="0" err="1">
                <a:latin typeface="Arial Narrow" panose="020B0606020202030204" pitchFamily="34" charset="0"/>
              </a:rPr>
              <a:t>abwertend-aggressives</a:t>
            </a:r>
            <a:r>
              <a:rPr lang="en-US" dirty="0">
                <a:latin typeface="Arial Narrow" panose="020B0606020202030204" pitchFamily="34" charset="0"/>
              </a:rPr>
              <a:t> </a:t>
            </a:r>
            <a:r>
              <a:rPr lang="en-US" dirty="0" err="1">
                <a:latin typeface="Arial Narrow" panose="020B0606020202030204" pitchFamily="34" charset="0"/>
              </a:rPr>
              <a:t>Verhalten</a:t>
            </a:r>
            <a:r>
              <a:rPr lang="en-US" dirty="0">
                <a:latin typeface="Arial Narrow" panose="020B0606020202030204" pitchFamily="34" charset="0"/>
              </a:rPr>
              <a:t> </a:t>
            </a:r>
            <a:r>
              <a:rPr lang="en-US" dirty="0" err="1">
                <a:latin typeface="Arial Narrow" panose="020B0606020202030204" pitchFamily="34" charset="0"/>
              </a:rPr>
              <a:t>ihnen</a:t>
            </a:r>
            <a:r>
              <a:rPr lang="en-US" dirty="0">
                <a:latin typeface="Arial Narrow" panose="020B0606020202030204" pitchFamily="34" charset="0"/>
              </a:rPr>
              <a:t> </a:t>
            </a:r>
            <a:r>
              <a:rPr lang="en-US" dirty="0" err="1">
                <a:latin typeface="Arial Narrow" panose="020B0606020202030204" pitchFamily="34" charset="0"/>
              </a:rPr>
              <a:t>gegenüber</a:t>
            </a:r>
            <a:r>
              <a:rPr lang="en-US" dirty="0">
                <a:latin typeface="Arial Narrow" panose="020B0606020202030204" pitchFamily="34" charset="0"/>
              </a:rPr>
              <a:t> – </a:t>
            </a:r>
            <a:r>
              <a:rPr lang="en-US" dirty="0" err="1">
                <a:latin typeface="Arial Narrow" panose="020B0606020202030204" pitchFamily="34" charset="0"/>
              </a:rPr>
              <a:t>trägt</a:t>
            </a:r>
            <a:r>
              <a:rPr lang="en-US" dirty="0">
                <a:latin typeface="Arial Narrow" panose="020B0606020202030204" pitchFamily="34" charset="0"/>
              </a:rPr>
              <a:t> </a:t>
            </a:r>
            <a:r>
              <a:rPr lang="en-US" dirty="0" err="1">
                <a:latin typeface="Arial Narrow" panose="020B0606020202030204" pitchFamily="34" charset="0"/>
              </a:rPr>
              <a:t>wiederum</a:t>
            </a:r>
            <a:r>
              <a:rPr lang="en-US" dirty="0">
                <a:latin typeface="Arial Narrow" panose="020B0606020202030204" pitchFamily="34" charset="0"/>
              </a:rPr>
              <a:t> </a:t>
            </a:r>
            <a:r>
              <a:rPr lang="en-US" dirty="0" err="1">
                <a:latin typeface="Arial Narrow" panose="020B0606020202030204" pitchFamily="34" charset="0"/>
              </a:rPr>
              <a:t>selbst</a:t>
            </a:r>
            <a:r>
              <a:rPr lang="en-US" dirty="0">
                <a:latin typeface="Arial Narrow" panose="020B0606020202030204" pitchFamily="34" charset="0"/>
              </a:rPr>
              <a:t> </a:t>
            </a:r>
            <a:r>
              <a:rPr lang="en-US" dirty="0" err="1">
                <a:latin typeface="Arial Narrow" panose="020B0606020202030204" pitchFamily="34" charset="0"/>
              </a:rPr>
              <a:t>dazu</a:t>
            </a:r>
            <a:r>
              <a:rPr lang="en-US" dirty="0">
                <a:latin typeface="Arial Narrow" panose="020B0606020202030204" pitchFamily="34" charset="0"/>
              </a:rPr>
              <a:t> </a:t>
            </a:r>
            <a:r>
              <a:rPr lang="en-US" dirty="0" err="1">
                <a:latin typeface="Arial Narrow" panose="020B0606020202030204" pitchFamily="34" charset="0"/>
              </a:rPr>
              <a:t>bei</a:t>
            </a:r>
            <a:r>
              <a:rPr lang="en-US" dirty="0">
                <a:latin typeface="Arial Narrow" panose="020B0606020202030204" pitchFamily="34" charset="0"/>
              </a:rPr>
              <a:t>, </a:t>
            </a:r>
            <a:r>
              <a:rPr lang="en-US" dirty="0" err="1">
                <a:latin typeface="Arial Narrow" panose="020B0606020202030204" pitchFamily="34" charset="0"/>
              </a:rPr>
              <a:t>deren</a:t>
            </a:r>
            <a:r>
              <a:rPr lang="en-US" dirty="0">
                <a:latin typeface="Arial Narrow" panose="020B0606020202030204" pitchFamily="34" charset="0"/>
              </a:rPr>
              <a:t> </a:t>
            </a:r>
            <a:r>
              <a:rPr lang="en-US" dirty="0" err="1">
                <a:latin typeface="Arial Narrow" panose="020B0606020202030204" pitchFamily="34" charset="0"/>
              </a:rPr>
              <a:t>Unsicherheiten</a:t>
            </a:r>
            <a:r>
              <a:rPr lang="en-US" dirty="0">
                <a:latin typeface="Arial Narrow" panose="020B0606020202030204" pitchFamily="34" charset="0"/>
              </a:rPr>
              <a:t> </a:t>
            </a:r>
            <a:r>
              <a:rPr lang="en-US" dirty="0" err="1">
                <a:latin typeface="Arial Narrow" panose="020B0606020202030204" pitchFamily="34" charset="0"/>
              </a:rPr>
              <a:t>hinsichtlich</a:t>
            </a:r>
            <a:r>
              <a:rPr lang="en-US" dirty="0">
                <a:latin typeface="Arial Narrow" panose="020B0606020202030204" pitchFamily="34" charset="0"/>
              </a:rPr>
              <a:t> </a:t>
            </a:r>
            <a:r>
              <a:rPr lang="en-US" dirty="0" err="1">
                <a:latin typeface="Arial Narrow" panose="020B0606020202030204" pitchFamily="34" charset="0"/>
              </a:rPr>
              <a:t>ihrer</a:t>
            </a:r>
            <a:r>
              <a:rPr lang="en-US" dirty="0">
                <a:latin typeface="Arial Narrow" panose="020B0606020202030204" pitchFamily="34" charset="0"/>
              </a:rPr>
              <a:t> </a:t>
            </a:r>
            <a:r>
              <a:rPr lang="en-US" dirty="0" err="1">
                <a:latin typeface="Arial Narrow" panose="020B0606020202030204" pitchFamily="34" charset="0"/>
              </a:rPr>
              <a:t>sozialen</a:t>
            </a:r>
            <a:r>
              <a:rPr lang="en-US" dirty="0">
                <a:latin typeface="Arial Narrow" panose="020B0606020202030204" pitchFamily="34" charset="0"/>
              </a:rPr>
              <a:t> </a:t>
            </a:r>
            <a:r>
              <a:rPr lang="en-US" dirty="0" err="1">
                <a:latin typeface="Arial Narrow" panose="020B0606020202030204" pitchFamily="34" charset="0"/>
              </a:rPr>
              <a:t>Fertigkeiten</a:t>
            </a:r>
            <a:r>
              <a:rPr lang="en-US" dirty="0">
                <a:latin typeface="Arial Narrow" panose="020B0606020202030204" pitchFamily="34" charset="0"/>
              </a:rPr>
              <a:t>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verstärken</a:t>
            </a:r>
            <a:r>
              <a:rPr lang="en-US" dirty="0">
                <a:latin typeface="Arial Narrow" panose="020B0606020202030204" pitchFamily="34" charset="0"/>
              </a:rPr>
              <a:t> (ASHA, 2021).</a:t>
            </a:r>
          </a:p>
          <a:p>
            <a:pPr marL="457200" indent="-457200">
              <a:buFont typeface="Arial" panose="020B0604020202020204" pitchFamily="34" charset="0"/>
              <a:buChar char="•"/>
            </a:pPr>
            <a:endParaRPr lang="en-US" sz="2400" b="1" dirty="0"/>
          </a:p>
        </p:txBody>
      </p:sp>
    </p:spTree>
    <p:extLst>
      <p:ext uri="{BB962C8B-B14F-4D97-AF65-F5344CB8AC3E}">
        <p14:creationId xmlns:p14="http://schemas.microsoft.com/office/powerpoint/2010/main" val="167733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6860178" cy="1009651"/>
          </a:xfrm>
          <a:prstGeom prst="rect">
            <a:avLst/>
          </a:prstGeom>
          <a:solidFill>
            <a:srgbClr val="F9DAD9"/>
          </a:solidFill>
          <a:ln>
            <a:noFill/>
          </a:ln>
        </p:spPr>
        <p:txBody>
          <a:bodyPr spcFirstLastPara="1" wrap="square" lIns="121900" tIns="60933" rIns="121900" bIns="60933" anchor="ctr" anchorCtr="0">
            <a:noAutofit/>
          </a:bodyPr>
          <a:lstStyle/>
          <a:p>
            <a:r>
              <a:rPr lang="en-GB" sz="3600" b="1" i="1" dirty="0" err="1">
                <a:latin typeface="Arial Narrow" panose="020B0606020202030204" pitchFamily="34" charset="0"/>
              </a:rPr>
              <a:t>Aktivität</a:t>
            </a:r>
            <a:r>
              <a:rPr lang="en-GB" sz="3600" b="1" i="1" dirty="0">
                <a:latin typeface="Arial Narrow" panose="020B0606020202030204" pitchFamily="34" charset="0"/>
              </a:rPr>
              <a:t>: Watch &amp; Reflect 4.3- 4.4.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r>
              <a:rPr lang="en-US" sz="2800" b="1" dirty="0" err="1">
                <a:latin typeface="Arial Narrow" panose="020B0606020202030204" pitchFamily="34" charset="0"/>
              </a:rPr>
              <a:t>Persönliche</a:t>
            </a:r>
            <a:r>
              <a:rPr lang="en-US" sz="2800" b="1" dirty="0">
                <a:latin typeface="Arial Narrow" panose="020B0606020202030204" pitchFamily="34" charset="0"/>
              </a:rPr>
              <a:t> und </a:t>
            </a:r>
            <a:r>
              <a:rPr lang="en-US" sz="2800" b="1" dirty="0" err="1">
                <a:latin typeface="Arial Narrow" panose="020B0606020202030204" pitchFamily="34" charset="0"/>
              </a:rPr>
              <a:t>berufliche</a:t>
            </a:r>
            <a:r>
              <a:rPr lang="en-US" sz="2800" b="1" dirty="0">
                <a:latin typeface="Arial Narrow" panose="020B0606020202030204" pitchFamily="34" charset="0"/>
              </a:rPr>
              <a:t> </a:t>
            </a:r>
            <a:r>
              <a:rPr lang="en-US" sz="2800" b="1" dirty="0" err="1">
                <a:latin typeface="Arial Narrow" panose="020B0606020202030204" pitchFamily="34" charset="0"/>
              </a:rPr>
              <a:t>Beziehungsaspekte</a:t>
            </a:r>
            <a:r>
              <a:rPr lang="en-US" sz="2800" b="1" dirty="0">
                <a:latin typeface="Arial Narrow" panose="020B0606020202030204" pitchFamily="34" charset="0"/>
              </a:rPr>
              <a:t> und ASS</a:t>
            </a:r>
          </a:p>
          <a:p>
            <a:endParaRPr lang="en-US" sz="2400" b="1" dirty="0">
              <a:latin typeface="Arial Narrow" panose="020B0606020202030204" pitchFamily="34" charset="0"/>
            </a:endParaRPr>
          </a:p>
          <a:p>
            <a:pPr marL="457200" indent="-457200">
              <a:lnSpc>
                <a:spcPct val="150000"/>
              </a:lnSpc>
              <a:buAutoNum type="arabicPeriod"/>
            </a:pPr>
            <a:r>
              <a:rPr lang="en-US" sz="2400" dirty="0">
                <a:latin typeface="Arial Narrow" panose="020B0606020202030204" pitchFamily="34" charset="0"/>
              </a:rPr>
              <a:t>Wie </a:t>
            </a:r>
            <a:r>
              <a:rPr lang="en-US" sz="2400" dirty="0" err="1">
                <a:latin typeface="Arial Narrow" panose="020B0606020202030204" pitchFamily="34" charset="0"/>
              </a:rPr>
              <a:t>denken</a:t>
            </a:r>
            <a:r>
              <a:rPr lang="en-US" sz="2400" dirty="0">
                <a:latin typeface="Arial Narrow" panose="020B0606020202030204" pitchFamily="34" charset="0"/>
              </a:rPr>
              <a:t> Sie </a:t>
            </a:r>
            <a:r>
              <a:rPr lang="en-US" sz="2400" dirty="0" err="1">
                <a:latin typeface="Arial Narrow" panose="020B0606020202030204" pitchFamily="34" charset="0"/>
              </a:rPr>
              <a:t>über</a:t>
            </a:r>
            <a:r>
              <a:rPr lang="en-US" sz="2400" dirty="0">
                <a:latin typeface="Arial Narrow" panose="020B0606020202030204" pitchFamily="34" charset="0"/>
              </a:rPr>
              <a:t> das </a:t>
            </a:r>
            <a:r>
              <a:rPr lang="en-US" sz="2400" dirty="0" err="1">
                <a:latin typeface="Arial Narrow" panose="020B0606020202030204" pitchFamily="34" charset="0"/>
              </a:rPr>
              <a:t>Beziehungsleben</a:t>
            </a:r>
            <a:r>
              <a:rPr lang="en-US" sz="2400" dirty="0">
                <a:latin typeface="Arial Narrow" panose="020B0606020202030204" pitchFamily="34" charset="0"/>
              </a:rPr>
              <a:t> (</a:t>
            </a:r>
            <a:r>
              <a:rPr lang="en-US" sz="2400" dirty="0" err="1">
                <a:latin typeface="Arial Narrow" panose="020B0606020202030204" pitchFamily="34" charset="0"/>
              </a:rPr>
              <a:t>Arbeitsplatz</a:t>
            </a:r>
            <a:r>
              <a:rPr lang="en-US" sz="2400" dirty="0">
                <a:latin typeface="Arial Narrow" panose="020B0606020202030204" pitchFamily="34" charset="0"/>
              </a:rPr>
              <a:t>, </a:t>
            </a:r>
            <a:r>
              <a:rPr lang="en-US" sz="2400" dirty="0" err="1">
                <a:latin typeface="Arial Narrow" panose="020B0606020202030204" pitchFamily="34" charset="0"/>
              </a:rPr>
              <a:t>Freundschaft</a:t>
            </a:r>
            <a:r>
              <a:rPr lang="en-US" sz="2400" dirty="0">
                <a:latin typeface="Arial Narrow" panose="020B0606020202030204" pitchFamily="34" charset="0"/>
              </a:rPr>
              <a:t>, </a:t>
            </a:r>
            <a:r>
              <a:rPr lang="en-US" sz="2400" dirty="0" err="1">
                <a:latin typeface="Arial Narrow" panose="020B0606020202030204" pitchFamily="34" charset="0"/>
              </a:rPr>
              <a:t>Heirat</a:t>
            </a:r>
            <a:r>
              <a:rPr lang="en-US" sz="2400" dirty="0">
                <a:latin typeface="Arial Narrow" panose="020B0606020202030204" pitchFamily="34" charset="0"/>
              </a:rPr>
              <a:t>, </a:t>
            </a:r>
            <a:r>
              <a:rPr lang="en-US" sz="2400" dirty="0" err="1">
                <a:latin typeface="Arial Narrow" panose="020B0606020202030204" pitchFamily="34" charset="0"/>
              </a:rPr>
              <a:t>anderen</a:t>
            </a:r>
            <a:r>
              <a:rPr lang="en-US" sz="2400" dirty="0">
                <a:latin typeface="Arial Narrow" panose="020B0606020202030204" pitchFamily="34" charset="0"/>
              </a:rPr>
              <a:t> “</a:t>
            </a:r>
            <a:r>
              <a:rPr lang="en-US" sz="2400" dirty="0" err="1">
                <a:latin typeface="Arial Narrow" panose="020B0606020202030204" pitchFamily="34" charset="0"/>
              </a:rPr>
              <a:t>Lebensprojekte</a:t>
            </a:r>
            <a:r>
              <a:rPr lang="en-US" sz="2400" dirty="0">
                <a:latin typeface="Arial Narrow" panose="020B0606020202030204" pitchFamily="34" charset="0"/>
              </a:rPr>
              <a:t>”) von Menschen </a:t>
            </a:r>
            <a:r>
              <a:rPr lang="en-US" sz="2400" dirty="0" err="1">
                <a:latin typeface="Arial Narrow" panose="020B0606020202030204" pitchFamily="34" charset="0"/>
              </a:rPr>
              <a:t>mit</a:t>
            </a:r>
            <a:r>
              <a:rPr lang="en-US" sz="2400" dirty="0">
                <a:latin typeface="Arial Narrow" panose="020B0606020202030204" pitchFamily="34" charset="0"/>
              </a:rPr>
              <a:t> ASS? </a:t>
            </a:r>
            <a:r>
              <a:rPr lang="en-US" sz="2400" dirty="0" err="1">
                <a:latin typeface="Arial Narrow" panose="020B0606020202030204" pitchFamily="34" charset="0"/>
              </a:rPr>
              <a:t>Können</a:t>
            </a:r>
            <a:r>
              <a:rPr lang="en-US" sz="2400" dirty="0">
                <a:latin typeface="Arial Narrow" panose="020B0606020202030204" pitchFamily="34" charset="0"/>
              </a:rPr>
              <a:t> Sie </a:t>
            </a:r>
            <a:r>
              <a:rPr lang="en-US" sz="2400" dirty="0" err="1">
                <a:latin typeface="Arial Narrow" panose="020B0606020202030204" pitchFamily="34" charset="0"/>
              </a:rPr>
              <a:t>Verbindungen</a:t>
            </a:r>
            <a:r>
              <a:rPr lang="en-US" sz="2400" dirty="0">
                <a:latin typeface="Arial Narrow" panose="020B0606020202030204" pitchFamily="34" charset="0"/>
              </a:rPr>
              <a:t> </a:t>
            </a:r>
            <a:r>
              <a:rPr lang="en-US" sz="2400" dirty="0" err="1">
                <a:latin typeface="Arial Narrow" panose="020B0606020202030204" pitchFamily="34" charset="0"/>
              </a:rPr>
              <a:t>zu</a:t>
            </a:r>
            <a:r>
              <a:rPr lang="en-US" sz="2400" dirty="0">
                <a:latin typeface="Arial Narrow" panose="020B0606020202030204" pitchFamily="34" charset="0"/>
              </a:rPr>
              <a:t> </a:t>
            </a:r>
            <a:r>
              <a:rPr lang="en-US" sz="2400" dirty="0" err="1">
                <a:latin typeface="Arial Narrow" panose="020B0606020202030204" pitchFamily="34" charset="0"/>
              </a:rPr>
              <a:t>deren</a:t>
            </a:r>
            <a:r>
              <a:rPr lang="en-US" sz="2400" dirty="0">
                <a:latin typeface="Arial Narrow" panose="020B0606020202030204" pitchFamily="34" charset="0"/>
              </a:rPr>
              <a:t> </a:t>
            </a:r>
            <a:r>
              <a:rPr lang="en-US" sz="2400" dirty="0" err="1">
                <a:latin typeface="Arial Narrow" panose="020B0606020202030204" pitchFamily="34" charset="0"/>
              </a:rPr>
              <a:t>sozialen</a:t>
            </a:r>
            <a:r>
              <a:rPr lang="en-US" sz="2400" dirty="0">
                <a:latin typeface="Arial Narrow" panose="020B0606020202030204" pitchFamily="34" charset="0"/>
              </a:rPr>
              <a:t> und </a:t>
            </a:r>
            <a:r>
              <a:rPr lang="en-US" sz="2400" dirty="0" err="1">
                <a:latin typeface="Arial Narrow" panose="020B0606020202030204" pitchFamily="34" charset="0"/>
              </a:rPr>
              <a:t>kommunikativen</a:t>
            </a:r>
            <a:r>
              <a:rPr lang="en-US" sz="2400" dirty="0">
                <a:latin typeface="Arial Narrow" panose="020B0606020202030204" pitchFamily="34" charset="0"/>
              </a:rPr>
              <a:t> </a:t>
            </a:r>
            <a:r>
              <a:rPr lang="en-US" sz="2400" dirty="0" err="1">
                <a:latin typeface="Arial Narrow" panose="020B0606020202030204" pitchFamily="34" charset="0"/>
              </a:rPr>
              <a:t>Eigenarten</a:t>
            </a:r>
            <a:r>
              <a:rPr lang="en-US" sz="2400" dirty="0">
                <a:latin typeface="Arial Narrow" panose="020B0606020202030204" pitchFamily="34" charset="0"/>
              </a:rPr>
              <a:t> </a:t>
            </a:r>
            <a:r>
              <a:rPr lang="en-US" sz="2400" dirty="0" err="1">
                <a:latin typeface="Arial Narrow" panose="020B0606020202030204" pitchFamily="34" charset="0"/>
              </a:rPr>
              <a:t>herstellen</a:t>
            </a:r>
            <a:r>
              <a:rPr lang="en-US" sz="2400" dirty="0">
                <a:latin typeface="Arial Narrow" panose="020B0606020202030204" pitchFamily="34" charset="0"/>
              </a:rPr>
              <a:t>? Wie </a:t>
            </a:r>
            <a:r>
              <a:rPr lang="en-US" sz="2400" dirty="0" err="1">
                <a:latin typeface="Arial Narrow" panose="020B0606020202030204" pitchFamily="34" charset="0"/>
              </a:rPr>
              <a:t>sehen</a:t>
            </a:r>
            <a:r>
              <a:rPr lang="en-US" sz="2400" dirty="0">
                <a:latin typeface="Arial Narrow" panose="020B0606020202030204" pitchFamily="34" charset="0"/>
              </a:rPr>
              <a:t> </a:t>
            </a:r>
            <a:r>
              <a:rPr lang="en-US" sz="2400" dirty="0" err="1">
                <a:latin typeface="Arial Narrow" panose="020B0606020202030204" pitchFamily="34" charset="0"/>
              </a:rPr>
              <a:t>diese</a:t>
            </a:r>
            <a:r>
              <a:rPr lang="en-US" sz="2400" dirty="0">
                <a:latin typeface="Arial Narrow" panose="020B0606020202030204" pitchFamily="34" charset="0"/>
              </a:rPr>
              <a:t> </a:t>
            </a:r>
            <a:r>
              <a:rPr lang="en-US" sz="2400" dirty="0" err="1">
                <a:latin typeface="Arial Narrow" panose="020B0606020202030204" pitchFamily="34" charset="0"/>
              </a:rPr>
              <a:t>aus</a:t>
            </a:r>
            <a:r>
              <a:rPr lang="en-US" sz="2400" dirty="0">
                <a:latin typeface="Arial Narrow" panose="020B0606020202030204" pitchFamily="34" charset="0"/>
              </a:rPr>
              <a:t>?</a:t>
            </a:r>
          </a:p>
          <a:p>
            <a:pPr marL="457200" indent="-457200">
              <a:lnSpc>
                <a:spcPct val="150000"/>
              </a:lnSpc>
              <a:buAutoNum type="arabicPeriod"/>
            </a:pPr>
            <a:r>
              <a:rPr lang="en-US" sz="2400" dirty="0" err="1">
                <a:latin typeface="Arial Narrow" panose="020B0606020202030204" pitchFamily="34" charset="0"/>
              </a:rPr>
              <a:t>Haben</a:t>
            </a:r>
            <a:r>
              <a:rPr lang="en-US" sz="2400" dirty="0">
                <a:latin typeface="Arial Narrow" panose="020B0606020202030204" pitchFamily="34" charset="0"/>
              </a:rPr>
              <a:t> Sie </a:t>
            </a:r>
            <a:r>
              <a:rPr lang="en-US" sz="2400" dirty="0" err="1">
                <a:latin typeface="Arial Narrow" panose="020B0606020202030204" pitchFamily="34" charset="0"/>
              </a:rPr>
              <a:t>eine</a:t>
            </a:r>
            <a:r>
              <a:rPr lang="en-US" sz="2400" dirty="0">
                <a:latin typeface="Arial Narrow" panose="020B0606020202030204" pitchFamily="34" charset="0"/>
              </a:rPr>
              <a:t> </a:t>
            </a:r>
            <a:r>
              <a:rPr lang="en-US" sz="2400" dirty="0" err="1">
                <a:latin typeface="Arial Narrow" panose="020B0606020202030204" pitchFamily="34" charset="0"/>
              </a:rPr>
              <a:t>Vorstellung</a:t>
            </a:r>
            <a:r>
              <a:rPr lang="en-US" sz="2400" dirty="0">
                <a:latin typeface="Arial Narrow" panose="020B0606020202030204" pitchFamily="34" charset="0"/>
              </a:rPr>
              <a:t> </a:t>
            </a:r>
            <a:r>
              <a:rPr lang="en-US" sz="2400" dirty="0" err="1">
                <a:latin typeface="Arial Narrow" panose="020B0606020202030204" pitchFamily="34" charset="0"/>
              </a:rPr>
              <a:t>davon</a:t>
            </a:r>
            <a:r>
              <a:rPr lang="en-US" sz="2400" dirty="0">
                <a:latin typeface="Arial Narrow" panose="020B0606020202030204" pitchFamily="34" charset="0"/>
              </a:rPr>
              <a:t>, </a:t>
            </a:r>
            <a:r>
              <a:rPr lang="en-US" sz="2400" dirty="0" err="1">
                <a:latin typeface="Arial Narrow" panose="020B0606020202030204" pitchFamily="34" charset="0"/>
              </a:rPr>
              <a:t>wie</a:t>
            </a:r>
            <a:r>
              <a:rPr lang="en-US" sz="2400" dirty="0">
                <a:latin typeface="Arial Narrow" panose="020B0606020202030204" pitchFamily="34" charset="0"/>
              </a:rPr>
              <a:t> </a:t>
            </a:r>
            <a:r>
              <a:rPr lang="en-US" sz="2400" dirty="0" err="1">
                <a:latin typeface="Arial Narrow" panose="020B0606020202030204" pitchFamily="34" charset="0"/>
              </a:rPr>
              <a:t>Mennschen</a:t>
            </a:r>
            <a:r>
              <a:rPr lang="en-US" sz="2400" dirty="0">
                <a:latin typeface="Arial Narrow" panose="020B0606020202030204" pitchFamily="34" charset="0"/>
              </a:rPr>
              <a:t> </a:t>
            </a:r>
            <a:r>
              <a:rPr lang="en-US" sz="2400" dirty="0" err="1">
                <a:latin typeface="Arial Narrow" panose="020B0606020202030204" pitchFamily="34" charset="0"/>
              </a:rPr>
              <a:t>mit</a:t>
            </a:r>
            <a:r>
              <a:rPr lang="en-US" sz="2400" dirty="0">
                <a:latin typeface="Arial Narrow" panose="020B0606020202030204" pitchFamily="34" charset="0"/>
              </a:rPr>
              <a:t> ASS an </a:t>
            </a:r>
            <a:r>
              <a:rPr lang="en-US" sz="2400" dirty="0" err="1">
                <a:latin typeface="Arial Narrow" panose="020B0606020202030204" pitchFamily="34" charset="0"/>
              </a:rPr>
              <a:t>ihren</a:t>
            </a:r>
            <a:r>
              <a:rPr lang="en-US" sz="2400" dirty="0">
                <a:latin typeface="Arial Narrow" panose="020B0606020202030204" pitchFamily="34" charset="0"/>
              </a:rPr>
              <a:t> </a:t>
            </a:r>
            <a:r>
              <a:rPr lang="en-US" sz="2400" dirty="0" err="1">
                <a:latin typeface="Arial Narrow" panose="020B0606020202030204" pitchFamily="34" charset="0"/>
              </a:rPr>
              <a:t>Sozialbeziehungen</a:t>
            </a:r>
            <a:r>
              <a:rPr lang="en-US" sz="2400" dirty="0">
                <a:latin typeface="Arial Narrow" panose="020B0606020202030204" pitchFamily="34" charset="0"/>
              </a:rPr>
              <a:t> “</a:t>
            </a:r>
            <a:r>
              <a:rPr lang="en-US" sz="2400" dirty="0" err="1">
                <a:latin typeface="Arial Narrow" panose="020B0606020202030204" pitchFamily="34" charset="0"/>
              </a:rPr>
              <a:t>arbeiten</a:t>
            </a:r>
            <a:r>
              <a:rPr lang="en-US" sz="2400" dirty="0">
                <a:latin typeface="Arial Narrow" panose="020B0606020202030204" pitchFamily="34" charset="0"/>
              </a:rPr>
              <a:t>”, </a:t>
            </a:r>
            <a:r>
              <a:rPr lang="en-US" sz="2400" dirty="0" err="1">
                <a:latin typeface="Arial Narrow" panose="020B0606020202030204" pitchFamily="34" charset="0"/>
              </a:rPr>
              <a:t>wie</a:t>
            </a:r>
            <a:r>
              <a:rPr lang="en-US" sz="2400" dirty="0">
                <a:latin typeface="Arial Narrow" panose="020B0606020202030204" pitchFamily="34" charset="0"/>
              </a:rPr>
              <a:t> </a:t>
            </a:r>
            <a:r>
              <a:rPr lang="en-US" sz="2400" dirty="0" err="1">
                <a:latin typeface="Arial Narrow" panose="020B0606020202030204" pitchFamily="34" charset="0"/>
              </a:rPr>
              <a:t>sie</a:t>
            </a:r>
            <a:r>
              <a:rPr lang="en-US" sz="2400" dirty="0">
                <a:latin typeface="Arial Narrow" panose="020B0606020202030204" pitchFamily="34" charset="0"/>
              </a:rPr>
              <a:t> in </a:t>
            </a:r>
            <a:r>
              <a:rPr lang="en-US" sz="2400" dirty="0" err="1">
                <a:latin typeface="Arial Narrow" panose="020B0606020202030204" pitchFamily="34" charset="0"/>
              </a:rPr>
              <a:t>sie</a:t>
            </a:r>
            <a:r>
              <a:rPr lang="en-US" sz="2400" dirty="0">
                <a:latin typeface="Arial Narrow" panose="020B0606020202030204" pitchFamily="34" charset="0"/>
              </a:rPr>
              <a:t> </a:t>
            </a:r>
            <a:r>
              <a:rPr lang="en-US" sz="2400" dirty="0" err="1">
                <a:latin typeface="Arial Narrow" panose="020B0606020202030204" pitchFamily="34" charset="0"/>
              </a:rPr>
              <a:t>hineingehen</a:t>
            </a:r>
            <a:r>
              <a:rPr lang="en-US" sz="2400" dirty="0">
                <a:latin typeface="Arial Narrow" panose="020B0606020202030204" pitchFamily="34" charset="0"/>
              </a:rPr>
              <a:t>, </a:t>
            </a:r>
            <a:r>
              <a:rPr lang="en-US" sz="2400" dirty="0" err="1">
                <a:latin typeface="Arial Narrow" panose="020B0606020202030204" pitchFamily="34" charset="0"/>
              </a:rPr>
              <a:t>sie</a:t>
            </a:r>
            <a:r>
              <a:rPr lang="en-US" sz="2400" dirty="0">
                <a:latin typeface="Arial Narrow" panose="020B0606020202030204" pitchFamily="34" charset="0"/>
              </a:rPr>
              <a:t> leben </a:t>
            </a:r>
            <a:r>
              <a:rPr lang="en-US" sz="2400" dirty="0" err="1">
                <a:latin typeface="Arial Narrow" panose="020B0606020202030204" pitchFamily="34" charset="0"/>
              </a:rPr>
              <a:t>usw</a:t>
            </a:r>
            <a:r>
              <a:rPr lang="en-US" sz="2400" dirty="0">
                <a:latin typeface="Arial Narrow" panose="020B0606020202030204" pitchFamily="34" charset="0"/>
              </a:rPr>
              <a:t>.?</a:t>
            </a:r>
          </a:p>
          <a:p>
            <a:pPr marL="457200" indent="-457200">
              <a:lnSpc>
                <a:spcPct val="150000"/>
              </a:lnSpc>
              <a:buAutoNum type="arabicPeriod"/>
            </a:pPr>
            <a:r>
              <a:rPr lang="en-US" sz="2400" dirty="0" err="1">
                <a:latin typeface="Arial Narrow" panose="020B0606020202030204" pitchFamily="34" charset="0"/>
              </a:rPr>
              <a:t>Haben</a:t>
            </a:r>
            <a:r>
              <a:rPr lang="en-US" sz="2400" dirty="0">
                <a:latin typeface="Arial Narrow" panose="020B0606020202030204" pitchFamily="34" charset="0"/>
              </a:rPr>
              <a:t> die </a:t>
            </a:r>
            <a:r>
              <a:rPr lang="en-US" sz="2400" dirty="0" err="1">
                <a:latin typeface="Arial Narrow" panose="020B0606020202030204" pitchFamily="34" charset="0"/>
              </a:rPr>
              <a:t>soeben</a:t>
            </a:r>
            <a:r>
              <a:rPr lang="en-US" sz="2400" dirty="0">
                <a:latin typeface="Arial Narrow" panose="020B0606020202030204" pitchFamily="34" charset="0"/>
              </a:rPr>
              <a:t> </a:t>
            </a:r>
            <a:r>
              <a:rPr lang="en-US" sz="2400" dirty="0" err="1">
                <a:latin typeface="Arial Narrow" panose="020B0606020202030204" pitchFamily="34" charset="0"/>
              </a:rPr>
              <a:t>gesehenen</a:t>
            </a:r>
            <a:r>
              <a:rPr lang="en-US" sz="2400" dirty="0">
                <a:latin typeface="Arial Narrow" panose="020B0606020202030204" pitchFamily="34" charset="0"/>
              </a:rPr>
              <a:t> Videos </a:t>
            </a:r>
            <a:r>
              <a:rPr lang="en-US" sz="2400" dirty="0" err="1">
                <a:latin typeface="Arial Narrow" panose="020B0606020202030204" pitchFamily="34" charset="0"/>
              </a:rPr>
              <a:t>dazu</a:t>
            </a:r>
            <a:r>
              <a:rPr lang="en-US" sz="2400" dirty="0">
                <a:latin typeface="Arial Narrow" panose="020B0606020202030204" pitchFamily="34" charset="0"/>
              </a:rPr>
              <a:t> </a:t>
            </a:r>
            <a:r>
              <a:rPr lang="en-US" sz="2400" dirty="0" err="1">
                <a:latin typeface="Arial Narrow" panose="020B0606020202030204" pitchFamily="34" charset="0"/>
              </a:rPr>
              <a:t>beigetragen</a:t>
            </a:r>
            <a:r>
              <a:rPr lang="en-US" sz="2400" dirty="0">
                <a:latin typeface="Arial Narrow" panose="020B0606020202030204" pitchFamily="34" charset="0"/>
              </a:rPr>
              <a:t>, </a:t>
            </a:r>
            <a:r>
              <a:rPr lang="en-US" sz="2400" dirty="0" err="1">
                <a:latin typeface="Arial Narrow" panose="020B0606020202030204" pitchFamily="34" charset="0"/>
              </a:rPr>
              <a:t>ihr</a:t>
            </a:r>
            <a:r>
              <a:rPr lang="en-US" sz="2400" dirty="0">
                <a:latin typeface="Arial Narrow" panose="020B0606020202030204" pitchFamily="34" charset="0"/>
              </a:rPr>
              <a:t> Wissen, </a:t>
            </a:r>
            <a:r>
              <a:rPr lang="en-US" sz="2400" dirty="0" err="1">
                <a:latin typeface="Arial Narrow" panose="020B0606020202030204" pitchFamily="34" charset="0"/>
              </a:rPr>
              <a:t>ihre</a:t>
            </a:r>
            <a:r>
              <a:rPr lang="en-US" sz="2400" dirty="0">
                <a:latin typeface="Arial Narrow" panose="020B0606020202030204" pitchFamily="34" charset="0"/>
              </a:rPr>
              <a:t> </a:t>
            </a:r>
            <a:r>
              <a:rPr lang="en-US" sz="2400" dirty="0" err="1">
                <a:latin typeface="Arial Narrow" panose="020B0606020202030204" pitchFamily="34" charset="0"/>
              </a:rPr>
              <a:t>Ansichten</a:t>
            </a:r>
            <a:r>
              <a:rPr lang="en-US" sz="2400" dirty="0">
                <a:latin typeface="Arial Narrow" panose="020B0606020202030204" pitchFamily="34" charset="0"/>
              </a:rPr>
              <a:t> </a:t>
            </a:r>
            <a:r>
              <a:rPr lang="en-US" sz="2400" dirty="0" err="1">
                <a:latin typeface="Arial Narrow" panose="020B0606020202030204" pitchFamily="34" charset="0"/>
              </a:rPr>
              <a:t>zu</a:t>
            </a:r>
            <a:r>
              <a:rPr lang="en-US" sz="2400" dirty="0">
                <a:latin typeface="Arial Narrow" panose="020B0606020202030204" pitchFamily="34" charset="0"/>
              </a:rPr>
              <a:t> </a:t>
            </a:r>
            <a:r>
              <a:rPr lang="en-US" sz="2400" dirty="0" err="1">
                <a:latin typeface="Arial Narrow" panose="020B0606020202030204" pitchFamily="34" charset="0"/>
              </a:rPr>
              <a:t>verändern</a:t>
            </a:r>
            <a:r>
              <a:rPr lang="en-US" sz="2400" dirty="0">
                <a:latin typeface="Arial Narrow" panose="020B0606020202030204" pitchFamily="34" charset="0"/>
              </a:rPr>
              <a:t>? </a:t>
            </a:r>
            <a:r>
              <a:rPr lang="en-US" sz="2400" dirty="0" err="1">
                <a:latin typeface="Arial Narrow" panose="020B0606020202030204" pitchFamily="34" charset="0"/>
              </a:rPr>
              <a:t>Inwiefern</a:t>
            </a:r>
            <a:r>
              <a:rPr lang="en-US" sz="2400" dirty="0">
                <a:latin typeface="Arial Narrow" panose="020B0606020202030204" pitchFamily="34" charset="0"/>
              </a:rPr>
              <a:t>?</a:t>
            </a:r>
          </a:p>
        </p:txBody>
      </p:sp>
    </p:spTree>
    <p:extLst>
      <p:ext uri="{BB962C8B-B14F-4D97-AF65-F5344CB8AC3E}">
        <p14:creationId xmlns:p14="http://schemas.microsoft.com/office/powerpoint/2010/main" val="318593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4053396" cy="1009651"/>
          </a:xfrm>
          <a:prstGeom prst="rect">
            <a:avLst/>
          </a:prstGeom>
          <a:solidFill>
            <a:srgbClr val="F9DAD9"/>
          </a:solidFill>
          <a:ln>
            <a:noFill/>
          </a:ln>
        </p:spPr>
        <p:txBody>
          <a:bodyPr spcFirstLastPara="1" wrap="square" lIns="121900" tIns="60933" rIns="121900" bIns="60933" anchor="ctr" anchorCtr="0">
            <a:noAutofit/>
          </a:bodyPr>
          <a:lstStyle/>
          <a:p>
            <a:r>
              <a:rPr lang="de-DE" sz="4000" b="1" dirty="0">
                <a:latin typeface="Arial Narrow" panose="020B0606020202030204" pitchFamily="34" charset="0"/>
              </a:rPr>
              <a:t>Zusammenfassung</a:t>
            </a:r>
            <a:endParaRPr lang="en-US"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buSzPct val="102000"/>
            </a:pPr>
            <a:endParaRPr lang="en-US" sz="1000"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Den </a:t>
            </a:r>
            <a:r>
              <a:rPr lang="en-US" dirty="0" err="1">
                <a:latin typeface="Arial Narrow" panose="020B0606020202030204" pitchFamily="34" charset="0"/>
              </a:rPr>
              <a:t>meisten</a:t>
            </a:r>
            <a:r>
              <a:rPr lang="en-US" dirty="0">
                <a:latin typeface="Arial Narrow" panose="020B0606020202030204" pitchFamily="34" charset="0"/>
              </a:rPr>
              <a:t> Menschen </a:t>
            </a:r>
            <a:r>
              <a:rPr lang="en-US" dirty="0" err="1">
                <a:latin typeface="Arial Narrow" panose="020B0606020202030204" pitchFamily="34" charset="0"/>
              </a:rPr>
              <a:t>mit</a:t>
            </a:r>
            <a:r>
              <a:rPr lang="en-US" dirty="0">
                <a:latin typeface="Arial Narrow" panose="020B0606020202030204" pitchFamily="34" charset="0"/>
              </a:rPr>
              <a:t> ASS </a:t>
            </a:r>
            <a:r>
              <a:rPr lang="en-US" dirty="0" err="1">
                <a:latin typeface="Arial Narrow" panose="020B0606020202030204" pitchFamily="34" charset="0"/>
              </a:rPr>
              <a:t>fällt</a:t>
            </a:r>
            <a:r>
              <a:rPr lang="en-US" dirty="0">
                <a:latin typeface="Arial Narrow" panose="020B0606020202030204" pitchFamily="34" charset="0"/>
              </a:rPr>
              <a:t> die </a:t>
            </a:r>
            <a:r>
              <a:rPr lang="en-US" dirty="0" err="1">
                <a:latin typeface="Arial Narrow" panose="020B0606020202030204" pitchFamily="34" charset="0"/>
              </a:rPr>
              <a:t>Teilnahme</a:t>
            </a:r>
            <a:r>
              <a:rPr lang="en-US" dirty="0">
                <a:latin typeface="Arial Narrow" panose="020B0606020202030204" pitchFamily="34" charset="0"/>
              </a:rPr>
              <a:t> am </a:t>
            </a:r>
            <a:r>
              <a:rPr lang="en-US" dirty="0" err="1">
                <a:latin typeface="Arial Narrow" panose="020B0606020202030204" pitchFamily="34" charset="0"/>
              </a:rPr>
              <a:t>alltäglichen</a:t>
            </a:r>
            <a:r>
              <a:rPr lang="en-US" dirty="0">
                <a:latin typeface="Arial Narrow" panose="020B0606020202030204" pitchFamily="34" charset="0"/>
              </a:rPr>
              <a:t> </a:t>
            </a:r>
            <a:r>
              <a:rPr lang="en-US" dirty="0" err="1">
                <a:latin typeface="Arial Narrow" panose="020B0606020202030204" pitchFamily="34" charset="0"/>
              </a:rPr>
              <a:t>sozialen</a:t>
            </a:r>
            <a:r>
              <a:rPr lang="en-US" dirty="0">
                <a:latin typeface="Arial Narrow" panose="020B0606020202030204" pitchFamily="34" charset="0"/>
              </a:rPr>
              <a:t> Leben (</a:t>
            </a:r>
            <a:r>
              <a:rPr lang="en-US" dirty="0" err="1">
                <a:latin typeface="Arial Narrow" panose="020B0606020202030204" pitchFamily="34" charset="0"/>
              </a:rPr>
              <a:t>Familie</a:t>
            </a:r>
            <a:r>
              <a:rPr lang="en-US" dirty="0">
                <a:latin typeface="Arial Narrow" panose="020B0606020202030204" pitchFamily="34" charset="0"/>
              </a:rPr>
              <a:t>, Schule, </a:t>
            </a:r>
            <a:r>
              <a:rPr lang="en-US" dirty="0" err="1">
                <a:latin typeface="Arial Narrow" panose="020B0606020202030204" pitchFamily="34" charset="0"/>
              </a:rPr>
              <a:t>berufliches</a:t>
            </a:r>
            <a:r>
              <a:rPr lang="en-US" dirty="0">
                <a:latin typeface="Arial Narrow" panose="020B0606020202030204" pitchFamily="34" charset="0"/>
              </a:rPr>
              <a:t> </a:t>
            </a:r>
            <a:r>
              <a:rPr lang="en-US" dirty="0" err="1">
                <a:latin typeface="Arial Narrow" panose="020B0606020202030204" pitchFamily="34" charset="0"/>
              </a:rPr>
              <a:t>Umfeld</a:t>
            </a:r>
            <a:r>
              <a:rPr lang="en-US" dirty="0">
                <a:latin typeface="Arial Narrow" panose="020B0606020202030204" pitchFamily="34" charset="0"/>
              </a:rPr>
              <a:t> etc.) </a:t>
            </a:r>
            <a:r>
              <a:rPr lang="en-US" dirty="0" err="1">
                <a:latin typeface="Arial Narrow" panose="020B0606020202030204" pitchFamily="34" charset="0"/>
              </a:rPr>
              <a:t>recht</a:t>
            </a:r>
            <a:r>
              <a:rPr lang="en-US" dirty="0">
                <a:latin typeface="Arial Narrow" panose="020B0606020202030204" pitchFamily="34" charset="0"/>
              </a:rPr>
              <a:t> </a:t>
            </a:r>
            <a:r>
              <a:rPr lang="en-US" dirty="0" err="1">
                <a:latin typeface="Arial Narrow" panose="020B0606020202030204" pitchFamily="34" charset="0"/>
              </a:rPr>
              <a:t>schwer</a:t>
            </a:r>
            <a:r>
              <a:rPr lang="en-US" dirty="0">
                <a:latin typeface="Arial Narrow" panose="020B0606020202030204" pitchFamily="34" charset="0"/>
              </a:rPr>
              <a:t>. Die </a:t>
            </a:r>
            <a:r>
              <a:rPr lang="en-US" dirty="0" err="1">
                <a:latin typeface="Arial Narrow" panose="020B0606020202030204" pitchFamily="34" charset="0"/>
              </a:rPr>
              <a:t>Ursache</a:t>
            </a:r>
            <a:r>
              <a:rPr lang="en-US" dirty="0">
                <a:latin typeface="Arial Narrow" panose="020B0606020202030204" pitchFamily="34" charset="0"/>
              </a:rPr>
              <a:t> </a:t>
            </a:r>
            <a:r>
              <a:rPr lang="en-US" dirty="0" err="1">
                <a:latin typeface="Arial Narrow" panose="020B0606020202030204" pitchFamily="34" charset="0"/>
              </a:rPr>
              <a:t>dafür</a:t>
            </a:r>
            <a:r>
              <a:rPr lang="en-US" dirty="0">
                <a:latin typeface="Arial Narrow" panose="020B0606020202030204" pitchFamily="34" charset="0"/>
              </a:rPr>
              <a:t> </a:t>
            </a:r>
            <a:r>
              <a:rPr lang="en-US" dirty="0" err="1">
                <a:latin typeface="Arial Narrow" panose="020B0606020202030204" pitchFamily="34" charset="0"/>
              </a:rPr>
              <a:t>liegt</a:t>
            </a:r>
            <a:r>
              <a:rPr lang="en-US" dirty="0">
                <a:latin typeface="Arial Narrow" panose="020B0606020202030204" pitchFamily="34" charset="0"/>
              </a:rPr>
              <a:t> – </a:t>
            </a:r>
            <a:r>
              <a:rPr lang="en-US" dirty="0" err="1">
                <a:latin typeface="Arial Narrow" panose="020B0606020202030204" pitchFamily="34" charset="0"/>
              </a:rPr>
              <a:t>unabhängig</a:t>
            </a:r>
            <a:r>
              <a:rPr lang="en-US" dirty="0">
                <a:latin typeface="Arial Narrow" panose="020B0606020202030204" pitchFamily="34" charset="0"/>
              </a:rPr>
              <a:t> von den </a:t>
            </a:r>
            <a:r>
              <a:rPr lang="en-US" dirty="0" err="1">
                <a:latin typeface="Arial Narrow" panose="020B0606020202030204" pitchFamily="34" charset="0"/>
              </a:rPr>
              <a:t>persönlichen</a:t>
            </a:r>
            <a:r>
              <a:rPr lang="en-US" dirty="0">
                <a:latin typeface="Arial Narrow" panose="020B0606020202030204" pitchFamily="34" charset="0"/>
              </a:rPr>
              <a:t> </a:t>
            </a:r>
            <a:r>
              <a:rPr lang="en-US" dirty="0" err="1">
                <a:latin typeface="Arial Narrow" panose="020B0606020202030204" pitchFamily="34" charset="0"/>
              </a:rPr>
              <a:t>Eigenarten</a:t>
            </a:r>
            <a:r>
              <a:rPr lang="en-US" dirty="0">
                <a:latin typeface="Arial Narrow" panose="020B0606020202030204" pitchFamily="34" charset="0"/>
              </a:rPr>
              <a:t> – </a:t>
            </a:r>
            <a:r>
              <a:rPr lang="en-US" dirty="0" err="1">
                <a:latin typeface="Arial Narrow" panose="020B0606020202030204" pitchFamily="34" charset="0"/>
              </a:rPr>
              <a:t>oftmals</a:t>
            </a:r>
            <a:r>
              <a:rPr lang="en-US" dirty="0">
                <a:latin typeface="Arial Narrow" panose="020B0606020202030204" pitchFamily="34" charset="0"/>
              </a:rPr>
              <a:t> in den “</a:t>
            </a:r>
            <a:r>
              <a:rPr lang="en-US" dirty="0" err="1">
                <a:latin typeface="Arial Narrow" panose="020B0606020202030204" pitchFamily="34" charset="0"/>
              </a:rPr>
              <a:t>autismustypischen</a:t>
            </a:r>
            <a:r>
              <a:rPr lang="en-US" dirty="0">
                <a:latin typeface="Arial Narrow" panose="020B0606020202030204" pitchFamily="34" charset="0"/>
              </a:rPr>
              <a:t>” </a:t>
            </a:r>
            <a:r>
              <a:rPr lang="en-US" dirty="0" err="1">
                <a:latin typeface="Arial Narrow" panose="020B0606020202030204" pitchFamily="34" charset="0"/>
              </a:rPr>
              <a:t>Schwierigkeiten</a:t>
            </a:r>
            <a:r>
              <a:rPr lang="en-US" dirty="0">
                <a:latin typeface="Arial Narrow" panose="020B0606020202030204" pitchFamily="34" charset="0"/>
              </a:rPr>
              <a:t> </a:t>
            </a:r>
            <a:r>
              <a:rPr lang="en-US" dirty="0" err="1">
                <a:latin typeface="Arial Narrow" panose="020B0606020202030204" pitchFamily="34" charset="0"/>
              </a:rPr>
              <a:t>im</a:t>
            </a:r>
            <a:r>
              <a:rPr lang="en-US" dirty="0">
                <a:latin typeface="Arial Narrow" panose="020B0606020202030204" pitchFamily="34" charset="0"/>
              </a:rPr>
              <a:t> </a:t>
            </a:r>
            <a:r>
              <a:rPr lang="en-US" dirty="0" err="1">
                <a:latin typeface="Arial Narrow" panose="020B0606020202030204" pitchFamily="34" charset="0"/>
              </a:rPr>
              <a:t>Hinblick</a:t>
            </a:r>
            <a:r>
              <a:rPr lang="en-US" dirty="0">
                <a:latin typeface="Arial Narrow" panose="020B0606020202030204" pitchFamily="34" charset="0"/>
              </a:rPr>
              <a:t> auf </a:t>
            </a:r>
            <a:r>
              <a:rPr lang="en-US" dirty="0" err="1">
                <a:latin typeface="Arial Narrow" panose="020B0606020202030204" pitchFamily="34" charset="0"/>
              </a:rPr>
              <a:t>Interaktion</a:t>
            </a:r>
            <a:r>
              <a:rPr lang="en-US" dirty="0">
                <a:latin typeface="Arial Narrow" panose="020B0606020202030204" pitchFamily="34" charset="0"/>
              </a:rPr>
              <a:t> und </a:t>
            </a:r>
            <a:r>
              <a:rPr lang="en-US" dirty="0" err="1">
                <a:latin typeface="Arial Narrow" panose="020B0606020202030204" pitchFamily="34" charset="0"/>
              </a:rPr>
              <a:t>Kommunikation</a:t>
            </a:r>
            <a:r>
              <a:rPr lang="en-US" dirty="0">
                <a:latin typeface="Arial Narrow" panose="020B0606020202030204" pitchFamily="34" charset="0"/>
              </a:rPr>
              <a:t>.</a:t>
            </a:r>
          </a:p>
          <a:p>
            <a:pPr>
              <a:buSzPct val="102000"/>
            </a:pPr>
            <a:endParaRPr lang="pt-PT"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Es </a:t>
            </a:r>
            <a:r>
              <a:rPr lang="en-US" dirty="0" err="1">
                <a:latin typeface="Arial Narrow" panose="020B0606020202030204" pitchFamily="34" charset="0"/>
              </a:rPr>
              <a:t>ist</a:t>
            </a:r>
            <a:r>
              <a:rPr lang="en-US" dirty="0">
                <a:latin typeface="Arial Narrow" panose="020B0606020202030204" pitchFamily="34" charset="0"/>
              </a:rPr>
              <a:t> </a:t>
            </a:r>
            <a:r>
              <a:rPr lang="en-US" dirty="0" err="1">
                <a:latin typeface="Arial Narrow" panose="020B0606020202030204" pitchFamily="34" charset="0"/>
              </a:rPr>
              <a:t>einfach</a:t>
            </a:r>
            <a:r>
              <a:rPr lang="en-US" dirty="0">
                <a:latin typeface="Arial Narrow" panose="020B0606020202030204" pitchFamily="34" charset="0"/>
              </a:rPr>
              <a:t> </a:t>
            </a:r>
            <a:r>
              <a:rPr lang="en-US" dirty="0" err="1">
                <a:latin typeface="Arial Narrow" panose="020B0606020202030204" pitchFamily="34" charset="0"/>
              </a:rPr>
              <a:t>wichtig</a:t>
            </a:r>
            <a:r>
              <a:rPr lang="en-US" dirty="0">
                <a:latin typeface="Arial Narrow" panose="020B0606020202030204" pitchFamily="34" charset="0"/>
              </a:rPr>
              <a:t>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wissen</a:t>
            </a:r>
            <a:r>
              <a:rPr lang="en-US" dirty="0">
                <a:latin typeface="Arial Narrow" panose="020B0606020202030204" pitchFamily="34" charset="0"/>
              </a:rPr>
              <a:t> und </a:t>
            </a:r>
            <a:r>
              <a:rPr lang="en-US" dirty="0" err="1">
                <a:latin typeface="Arial Narrow" panose="020B0606020202030204" pitchFamily="34" charset="0"/>
              </a:rPr>
              <a:t>zu</a:t>
            </a:r>
            <a:r>
              <a:rPr lang="en-US" dirty="0">
                <a:latin typeface="Arial Narrow" panose="020B0606020202030204" pitchFamily="34" charset="0"/>
              </a:rPr>
              <a:t> verstehen, </a:t>
            </a:r>
            <a:r>
              <a:rPr lang="en-US" dirty="0" err="1">
                <a:latin typeface="Arial Narrow" panose="020B0606020202030204" pitchFamily="34" charset="0"/>
              </a:rPr>
              <a:t>dass</a:t>
            </a:r>
            <a:r>
              <a:rPr lang="en-US" dirty="0">
                <a:latin typeface="Arial Narrow" panose="020B0606020202030204" pitchFamily="34" charset="0"/>
              </a:rPr>
              <a:t> die </a:t>
            </a:r>
            <a:r>
              <a:rPr lang="en-US" dirty="0" err="1">
                <a:latin typeface="Arial Narrow" panose="020B0606020202030204" pitchFamily="34" charset="0"/>
              </a:rPr>
              <a:t>entsprechenden</a:t>
            </a:r>
            <a:r>
              <a:rPr lang="en-US" dirty="0">
                <a:latin typeface="Arial Narrow" panose="020B0606020202030204" pitchFamily="34" charset="0"/>
              </a:rPr>
              <a:t> </a:t>
            </a:r>
            <a:r>
              <a:rPr lang="en-US" dirty="0" err="1">
                <a:latin typeface="Arial Narrow" panose="020B0606020202030204" pitchFamily="34" charset="0"/>
              </a:rPr>
              <a:t>sozialen</a:t>
            </a:r>
            <a:r>
              <a:rPr lang="en-US" dirty="0">
                <a:latin typeface="Arial Narrow" panose="020B0606020202030204" pitchFamily="34" charset="0"/>
              </a:rPr>
              <a:t> und </a:t>
            </a:r>
            <a:r>
              <a:rPr lang="en-US" dirty="0" err="1">
                <a:latin typeface="Arial Narrow" panose="020B0606020202030204" pitchFamily="34" charset="0"/>
              </a:rPr>
              <a:t>kommunikativen</a:t>
            </a:r>
            <a:r>
              <a:rPr lang="en-US" dirty="0">
                <a:latin typeface="Arial Narrow" panose="020B0606020202030204" pitchFamily="34" charset="0"/>
              </a:rPr>
              <a:t> </a:t>
            </a:r>
            <a:r>
              <a:rPr lang="en-US" dirty="0" err="1">
                <a:latin typeface="Arial Narrow" panose="020B0606020202030204" pitchFamily="34" charset="0"/>
              </a:rPr>
              <a:t>Fertigkeitkeiten</a:t>
            </a:r>
            <a:r>
              <a:rPr lang="en-US" dirty="0">
                <a:latin typeface="Arial Narrow" panose="020B0606020202030204" pitchFamily="34" charset="0"/>
              </a:rPr>
              <a:t> </a:t>
            </a:r>
            <a:r>
              <a:rPr lang="en-US" dirty="0" err="1">
                <a:latin typeface="Arial Narrow" panose="020B0606020202030204" pitchFamily="34" charset="0"/>
              </a:rPr>
              <a:t>erlernt</a:t>
            </a:r>
            <a:r>
              <a:rPr lang="en-US" dirty="0">
                <a:latin typeface="Arial Narrow" panose="020B0606020202030204" pitchFamily="34" charset="0"/>
              </a:rPr>
              <a:t>/</a:t>
            </a:r>
            <a:r>
              <a:rPr lang="en-US" dirty="0" err="1">
                <a:latin typeface="Arial Narrow" panose="020B0606020202030204" pitchFamily="34" charset="0"/>
              </a:rPr>
              <a:t>gelernt</a:t>
            </a:r>
            <a:r>
              <a:rPr lang="en-US" dirty="0">
                <a:latin typeface="Arial Narrow" panose="020B0606020202030204" pitchFamily="34" charset="0"/>
              </a:rPr>
              <a:t> und in den </a:t>
            </a:r>
            <a:r>
              <a:rPr lang="en-US" dirty="0" err="1">
                <a:latin typeface="Arial Narrow" panose="020B0606020202030204" pitchFamily="34" charset="0"/>
              </a:rPr>
              <a:t>verschiedensten</a:t>
            </a:r>
            <a:r>
              <a:rPr lang="en-US" dirty="0">
                <a:latin typeface="Arial Narrow" panose="020B0606020202030204" pitchFamily="34" charset="0"/>
              </a:rPr>
              <a:t> </a:t>
            </a:r>
            <a:r>
              <a:rPr lang="en-US" dirty="0" err="1">
                <a:latin typeface="Arial Narrow" panose="020B0606020202030204" pitchFamily="34" charset="0"/>
              </a:rPr>
              <a:t>Kontexten</a:t>
            </a:r>
            <a:r>
              <a:rPr lang="en-US" dirty="0">
                <a:latin typeface="Arial Narrow" panose="020B0606020202030204" pitchFamily="34" charset="0"/>
              </a:rPr>
              <a:t> </a:t>
            </a:r>
            <a:r>
              <a:rPr lang="en-US" dirty="0" err="1">
                <a:latin typeface="Arial Narrow" panose="020B0606020202030204" pitchFamily="34" charset="0"/>
              </a:rPr>
              <a:t>eingeübt</a:t>
            </a:r>
            <a:r>
              <a:rPr lang="en-US" dirty="0">
                <a:latin typeface="Arial Narrow" panose="020B0606020202030204" pitchFamily="34" charset="0"/>
              </a:rPr>
              <a:t> </a:t>
            </a:r>
            <a:r>
              <a:rPr lang="en-US" dirty="0" err="1">
                <a:latin typeface="Arial Narrow" panose="020B0606020202030204" pitchFamily="34" charset="0"/>
              </a:rPr>
              <a:t>werden</a:t>
            </a:r>
            <a:r>
              <a:rPr lang="en-US" dirty="0">
                <a:latin typeface="Arial Narrow" panose="020B0606020202030204" pitchFamily="34" charset="0"/>
              </a:rPr>
              <a:t> </a:t>
            </a:r>
            <a:r>
              <a:rPr lang="en-US" dirty="0" err="1">
                <a:latin typeface="Arial Narrow" panose="020B0606020202030204" pitchFamily="34" charset="0"/>
              </a:rPr>
              <a:t>müssen</a:t>
            </a:r>
            <a:r>
              <a:rPr lang="en-US" dirty="0">
                <a:latin typeface="Arial Narrow" panose="020B0606020202030204" pitchFamily="34" charset="0"/>
              </a:rPr>
              <a:t>. </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a:latin typeface="Arial Narrow" panose="020B0606020202030204" pitchFamily="34" charset="0"/>
              </a:rPr>
              <a:t>Das </a:t>
            </a:r>
            <a:r>
              <a:rPr lang="en-US" dirty="0" err="1">
                <a:latin typeface="Arial Narrow" panose="020B0606020202030204" pitchFamily="34" charset="0"/>
              </a:rPr>
              <a:t>Bewusstsein</a:t>
            </a:r>
            <a:r>
              <a:rPr lang="en-US" dirty="0">
                <a:latin typeface="Arial Narrow" panose="020B0606020202030204" pitchFamily="34" charset="0"/>
              </a:rPr>
              <a:t> </a:t>
            </a:r>
            <a:r>
              <a:rPr lang="en-US" dirty="0" err="1">
                <a:latin typeface="Arial Narrow" panose="020B0606020202030204" pitchFamily="34" charset="0"/>
              </a:rPr>
              <a:t>dafür</a:t>
            </a:r>
            <a:r>
              <a:rPr lang="en-US" dirty="0">
                <a:latin typeface="Arial Narrow" panose="020B0606020202030204" pitchFamily="34" charset="0"/>
              </a:rPr>
              <a:t> – </a:t>
            </a:r>
            <a:r>
              <a:rPr lang="en-US" dirty="0" err="1">
                <a:latin typeface="Arial Narrow" panose="020B0606020202030204" pitchFamily="34" charset="0"/>
              </a:rPr>
              <a:t>dass</a:t>
            </a:r>
            <a:r>
              <a:rPr lang="en-US" dirty="0">
                <a:latin typeface="Arial Narrow" panose="020B0606020202030204" pitchFamily="34" charset="0"/>
              </a:rPr>
              <a:t> </a:t>
            </a:r>
            <a:r>
              <a:rPr lang="en-US" dirty="0" err="1">
                <a:latin typeface="Arial Narrow" panose="020B0606020202030204" pitchFamily="34" charset="0"/>
              </a:rPr>
              <a:t>diese</a:t>
            </a:r>
            <a:r>
              <a:rPr lang="en-US" dirty="0">
                <a:latin typeface="Arial Narrow" panose="020B0606020202030204" pitchFamily="34" charset="0"/>
              </a:rPr>
              <a:t> </a:t>
            </a:r>
            <a:r>
              <a:rPr lang="en-US" dirty="0" err="1">
                <a:latin typeface="Arial Narrow" panose="020B0606020202030204" pitchFamily="34" charset="0"/>
              </a:rPr>
              <a:t>Fertigkeiten</a:t>
            </a:r>
            <a:r>
              <a:rPr lang="en-US" dirty="0">
                <a:latin typeface="Arial Narrow" panose="020B0606020202030204" pitchFamily="34" charset="0"/>
              </a:rPr>
              <a:t> “</a:t>
            </a:r>
            <a:r>
              <a:rPr lang="en-US" dirty="0" err="1">
                <a:latin typeface="Arial Narrow" panose="020B0606020202030204" pitchFamily="34" charset="0"/>
              </a:rPr>
              <a:t>trainiert</a:t>
            </a:r>
            <a:r>
              <a:rPr lang="en-US" dirty="0">
                <a:latin typeface="Arial Narrow" panose="020B0606020202030204" pitchFamily="34" charset="0"/>
              </a:rPr>
              <a:t>” </a:t>
            </a:r>
            <a:r>
              <a:rPr lang="en-US" dirty="0" err="1">
                <a:latin typeface="Arial Narrow" panose="020B0606020202030204" pitchFamily="34" charset="0"/>
              </a:rPr>
              <a:t>werden</a:t>
            </a:r>
            <a:r>
              <a:rPr lang="en-US" dirty="0">
                <a:latin typeface="Arial Narrow" panose="020B0606020202030204" pitchFamily="34" charset="0"/>
              </a:rPr>
              <a:t> </a:t>
            </a:r>
            <a:r>
              <a:rPr lang="en-US" dirty="0" err="1">
                <a:latin typeface="Arial Narrow" panose="020B0606020202030204" pitchFamily="34" charset="0"/>
              </a:rPr>
              <a:t>müssen</a:t>
            </a:r>
            <a:r>
              <a:rPr lang="en-US" dirty="0">
                <a:latin typeface="Arial Narrow" panose="020B0606020202030204" pitchFamily="34" charset="0"/>
              </a:rPr>
              <a:t>, </a:t>
            </a:r>
            <a:r>
              <a:rPr lang="en-US" dirty="0" err="1">
                <a:latin typeface="Arial Narrow" panose="020B0606020202030204" pitchFamily="34" charset="0"/>
              </a:rPr>
              <a:t>aber</a:t>
            </a:r>
            <a:r>
              <a:rPr lang="en-US" dirty="0">
                <a:latin typeface="Arial Narrow" panose="020B0606020202030204" pitchFamily="34" charset="0"/>
              </a:rPr>
              <a:t> </a:t>
            </a:r>
            <a:r>
              <a:rPr lang="en-US" dirty="0" err="1">
                <a:latin typeface="Arial Narrow" panose="020B0606020202030204" pitchFamily="34" charset="0"/>
              </a:rPr>
              <a:t>auch</a:t>
            </a:r>
            <a:r>
              <a:rPr lang="en-US" dirty="0">
                <a:latin typeface="Arial Narrow" panose="020B0606020202030204" pitchFamily="34" charset="0"/>
              </a:rPr>
              <a:t> </a:t>
            </a:r>
            <a:r>
              <a:rPr lang="en-US" dirty="0" err="1">
                <a:latin typeface="Arial Narrow" panose="020B0606020202030204" pitchFamily="34" charset="0"/>
              </a:rPr>
              <a:t>ein</a:t>
            </a:r>
            <a:r>
              <a:rPr lang="en-US" dirty="0">
                <a:latin typeface="Arial Narrow" panose="020B0606020202030204" pitchFamily="34" charset="0"/>
              </a:rPr>
              <a:t> </a:t>
            </a:r>
            <a:r>
              <a:rPr lang="en-US" dirty="0" err="1">
                <a:latin typeface="Arial Narrow" panose="020B0606020202030204" pitchFamily="34" charset="0"/>
              </a:rPr>
              <a:t>gutes</a:t>
            </a:r>
            <a:r>
              <a:rPr lang="en-US" dirty="0">
                <a:latin typeface="Arial Narrow" panose="020B0606020202030204" pitchFamily="34" charset="0"/>
              </a:rPr>
              <a:t> </a:t>
            </a:r>
            <a:r>
              <a:rPr lang="en-US" dirty="0" err="1">
                <a:latin typeface="Arial Narrow" panose="020B0606020202030204" pitchFamily="34" charset="0"/>
              </a:rPr>
              <a:t>Stück</a:t>
            </a:r>
            <a:r>
              <a:rPr lang="en-US" dirty="0">
                <a:latin typeface="Arial Narrow" panose="020B0606020202030204" pitchFamily="34" charset="0"/>
              </a:rPr>
              <a:t> </a:t>
            </a:r>
            <a:r>
              <a:rPr lang="en-US" dirty="0" err="1">
                <a:latin typeface="Arial Narrow" panose="020B0606020202030204" pitchFamily="34" charset="0"/>
              </a:rPr>
              <a:t>weit</a:t>
            </a:r>
            <a:r>
              <a:rPr lang="en-US" dirty="0">
                <a:latin typeface="Arial Narrow" panose="020B0606020202030204" pitchFamily="34" charset="0"/>
              </a:rPr>
              <a:t> </a:t>
            </a:r>
            <a:r>
              <a:rPr lang="en-US" dirty="0" err="1">
                <a:latin typeface="Arial Narrow" panose="020B0606020202030204" pitchFamily="34" charset="0"/>
              </a:rPr>
              <a:t>erlernt</a:t>
            </a:r>
            <a:r>
              <a:rPr lang="en-US" dirty="0">
                <a:latin typeface="Arial Narrow" panose="020B0606020202030204" pitchFamily="34" charset="0"/>
              </a:rPr>
              <a:t> warden </a:t>
            </a:r>
            <a:r>
              <a:rPr lang="en-US" dirty="0" err="1">
                <a:latin typeface="Arial Narrow" panose="020B0606020202030204" pitchFamily="34" charset="0"/>
              </a:rPr>
              <a:t>können</a:t>
            </a:r>
            <a:r>
              <a:rPr lang="en-US" dirty="0">
                <a:latin typeface="Arial Narrow" panose="020B0606020202030204" pitchFamily="34" charset="0"/>
              </a:rPr>
              <a:t> – </a:t>
            </a:r>
            <a:r>
              <a:rPr lang="en-US" dirty="0" err="1">
                <a:latin typeface="Arial Narrow" panose="020B0606020202030204" pitchFamily="34" charset="0"/>
              </a:rPr>
              <a:t>ist</a:t>
            </a:r>
            <a:r>
              <a:rPr lang="en-US" dirty="0">
                <a:latin typeface="Arial Narrow" panose="020B0606020202030204" pitchFamily="34" charset="0"/>
              </a:rPr>
              <a:t> </a:t>
            </a:r>
            <a:r>
              <a:rPr lang="en-US" dirty="0" err="1">
                <a:latin typeface="Arial Narrow" panose="020B0606020202030204" pitchFamily="34" charset="0"/>
              </a:rPr>
              <a:t>nicht</a:t>
            </a:r>
            <a:r>
              <a:rPr lang="en-US" dirty="0">
                <a:latin typeface="Arial Narrow" panose="020B0606020202030204" pitchFamily="34" charset="0"/>
              </a:rPr>
              <a:t> </a:t>
            </a:r>
            <a:r>
              <a:rPr lang="en-US" dirty="0" err="1">
                <a:latin typeface="Arial Narrow" panose="020B0606020202030204" pitchFamily="34" charset="0"/>
              </a:rPr>
              <a:t>sonderlich</a:t>
            </a:r>
            <a:r>
              <a:rPr lang="en-US" dirty="0">
                <a:latin typeface="Arial Narrow" panose="020B0606020202030204" pitchFamily="34" charset="0"/>
              </a:rPr>
              <a:t> stark </a:t>
            </a:r>
            <a:r>
              <a:rPr lang="en-US" dirty="0" err="1">
                <a:latin typeface="Arial Narrow" panose="020B0606020202030204" pitchFamily="34" charset="0"/>
              </a:rPr>
              <a:t>ausgeprägt</a:t>
            </a:r>
            <a:r>
              <a:rPr lang="en-US" dirty="0">
                <a:latin typeface="Arial Narrow" panose="020B0606020202030204" pitchFamily="34" charset="0"/>
              </a:rPr>
              <a:t>. Es </a:t>
            </a:r>
            <a:r>
              <a:rPr lang="en-US" dirty="0" err="1">
                <a:latin typeface="Arial Narrow" panose="020B0606020202030204" pitchFamily="34" charset="0"/>
              </a:rPr>
              <a:t>trägt</a:t>
            </a:r>
            <a:r>
              <a:rPr lang="en-US" dirty="0">
                <a:latin typeface="Arial Narrow" panose="020B0606020202030204" pitchFamily="34" charset="0"/>
              </a:rPr>
              <a:t> </a:t>
            </a:r>
            <a:r>
              <a:rPr lang="en-US" dirty="0" err="1">
                <a:latin typeface="Arial Narrow" panose="020B0606020202030204" pitchFamily="34" charset="0"/>
              </a:rPr>
              <a:t>aber</a:t>
            </a:r>
            <a:r>
              <a:rPr lang="en-US" dirty="0">
                <a:latin typeface="Arial Narrow" panose="020B0606020202030204" pitchFamily="34" charset="0"/>
              </a:rPr>
              <a:t> </a:t>
            </a:r>
            <a:r>
              <a:rPr lang="en-US" dirty="0" err="1">
                <a:latin typeface="Arial Narrow" panose="020B0606020202030204" pitchFamily="34" charset="0"/>
              </a:rPr>
              <a:t>fraglos</a:t>
            </a:r>
            <a:r>
              <a:rPr lang="en-US" dirty="0">
                <a:latin typeface="Arial Narrow" panose="020B0606020202030204" pitchFamily="34" charset="0"/>
              </a:rPr>
              <a:t> </a:t>
            </a:r>
            <a:r>
              <a:rPr lang="en-US" dirty="0" err="1">
                <a:latin typeface="Arial Narrow" panose="020B0606020202030204" pitchFamily="34" charset="0"/>
              </a:rPr>
              <a:t>dazu</a:t>
            </a:r>
            <a:r>
              <a:rPr lang="en-US" dirty="0">
                <a:latin typeface="Arial Narrow" panose="020B0606020202030204" pitchFamily="34" charset="0"/>
              </a:rPr>
              <a:t> </a:t>
            </a:r>
            <a:r>
              <a:rPr lang="en-US" dirty="0" err="1">
                <a:latin typeface="Arial Narrow" panose="020B0606020202030204" pitchFamily="34" charset="0"/>
              </a:rPr>
              <a:t>bei</a:t>
            </a:r>
            <a:r>
              <a:rPr lang="en-US" dirty="0">
                <a:latin typeface="Arial Narrow" panose="020B0606020202030204" pitchFamily="34" charset="0"/>
              </a:rPr>
              <a:t>, die </a:t>
            </a:r>
            <a:r>
              <a:rPr lang="en-US" dirty="0" err="1">
                <a:latin typeface="Arial Narrow" panose="020B0606020202030204" pitchFamily="34" charset="0"/>
              </a:rPr>
              <a:t>Lebensqualität</a:t>
            </a:r>
            <a:r>
              <a:rPr lang="en-US" dirty="0">
                <a:latin typeface="Arial Narrow" panose="020B0606020202030204" pitchFamily="34" charset="0"/>
              </a:rPr>
              <a:t> und das </a:t>
            </a:r>
            <a:r>
              <a:rPr lang="en-US" dirty="0" err="1">
                <a:latin typeface="Arial Narrow" panose="020B0606020202030204" pitchFamily="34" charset="0"/>
              </a:rPr>
              <a:t>Wohlbefinden</a:t>
            </a:r>
            <a:r>
              <a:rPr lang="en-US" dirty="0">
                <a:latin typeface="Arial Narrow" panose="020B0606020202030204" pitchFamily="34" charset="0"/>
              </a:rPr>
              <a:t> von Menschen </a:t>
            </a:r>
            <a:r>
              <a:rPr lang="en-US" dirty="0" err="1">
                <a:latin typeface="Arial Narrow" panose="020B0606020202030204" pitchFamily="34" charset="0"/>
              </a:rPr>
              <a:t>mit</a:t>
            </a:r>
            <a:r>
              <a:rPr lang="en-US" dirty="0">
                <a:latin typeface="Arial Narrow" panose="020B0606020202030204" pitchFamily="34" charset="0"/>
              </a:rPr>
              <a:t> ASS </a:t>
            </a:r>
            <a:r>
              <a:rPr lang="en-US" dirty="0" err="1">
                <a:latin typeface="Arial Narrow" panose="020B0606020202030204" pitchFamily="34" charset="0"/>
              </a:rPr>
              <a:t>zu</a:t>
            </a:r>
            <a:r>
              <a:rPr lang="en-US" dirty="0">
                <a:latin typeface="Arial Narrow" panose="020B0606020202030204" pitchFamily="34" charset="0"/>
              </a:rPr>
              <a:t> </a:t>
            </a:r>
            <a:r>
              <a:rPr lang="en-US" dirty="0" err="1">
                <a:latin typeface="Arial Narrow" panose="020B0606020202030204" pitchFamily="34" charset="0"/>
              </a:rPr>
              <a:t>verbessern</a:t>
            </a:r>
            <a:r>
              <a:rPr lang="en-US" dirty="0">
                <a:latin typeface="Arial Narrow" panose="020B0606020202030204" pitchFamily="34" charset="0"/>
              </a:rPr>
              <a:t>. </a:t>
            </a:r>
          </a:p>
          <a:p>
            <a:pPr marL="342900" indent="-342900">
              <a:buSzPct val="102000"/>
              <a:buFont typeface="Arial" panose="020B0604020202020204" pitchFamily="34" charset="0"/>
              <a:buChar char="•"/>
            </a:pPr>
            <a:endParaRPr lang="en-US" dirty="0">
              <a:latin typeface="Arial Narrow" panose="020B0606020202030204" pitchFamily="34" charset="0"/>
            </a:endParaRPr>
          </a:p>
          <a:p>
            <a:pPr marL="342900" indent="-342900">
              <a:buSzPct val="102000"/>
              <a:buFont typeface="Arial" panose="020B0604020202020204" pitchFamily="34" charset="0"/>
              <a:buChar char="•"/>
            </a:pPr>
            <a:r>
              <a:rPr lang="en-US" dirty="0" err="1">
                <a:latin typeface="Arial Narrow" panose="020B0606020202030204" pitchFamily="34" charset="0"/>
              </a:rPr>
              <a:t>Autismusbeauftragte</a:t>
            </a:r>
            <a:r>
              <a:rPr lang="en-US" dirty="0">
                <a:latin typeface="Arial Narrow" panose="020B0606020202030204" pitchFamily="34" charset="0"/>
              </a:rPr>
              <a:t> </a:t>
            </a:r>
            <a:r>
              <a:rPr lang="en-US" dirty="0" err="1">
                <a:latin typeface="Arial Narrow" panose="020B0606020202030204" pitchFamily="34" charset="0"/>
              </a:rPr>
              <a:t>sollten</a:t>
            </a:r>
            <a:r>
              <a:rPr lang="en-US" dirty="0">
                <a:latin typeface="Arial Narrow" panose="020B0606020202030204" pitchFamily="34" charset="0"/>
              </a:rPr>
              <a:t> </a:t>
            </a:r>
            <a:r>
              <a:rPr lang="en-US" dirty="0" err="1">
                <a:latin typeface="Arial Narrow" panose="020B0606020202030204" pitchFamily="34" charset="0"/>
              </a:rPr>
              <a:t>sich</a:t>
            </a:r>
            <a:r>
              <a:rPr lang="en-US" dirty="0">
                <a:latin typeface="Arial Narrow" panose="020B0606020202030204" pitchFamily="34" charset="0"/>
              </a:rPr>
              <a:t> in </a:t>
            </a:r>
            <a:r>
              <a:rPr lang="en-US" dirty="0" err="1">
                <a:latin typeface="Arial Narrow" panose="020B0606020202030204" pitchFamily="34" charset="0"/>
              </a:rPr>
              <a:t>besonderem</a:t>
            </a:r>
            <a:r>
              <a:rPr lang="en-US" dirty="0">
                <a:latin typeface="Arial Narrow" panose="020B0606020202030204" pitchFamily="34" charset="0"/>
              </a:rPr>
              <a:t> </a:t>
            </a:r>
            <a:r>
              <a:rPr lang="en-US" dirty="0" err="1">
                <a:latin typeface="Arial Narrow" panose="020B0606020202030204" pitchFamily="34" charset="0"/>
              </a:rPr>
              <a:t>Maße</a:t>
            </a:r>
            <a:r>
              <a:rPr lang="en-US" dirty="0">
                <a:latin typeface="Arial Narrow" panose="020B0606020202030204" pitchFamily="34" charset="0"/>
              </a:rPr>
              <a:t> </a:t>
            </a:r>
            <a:r>
              <a:rPr lang="en-US" dirty="0" err="1">
                <a:latin typeface="Arial Narrow" panose="020B0606020202030204" pitchFamily="34" charset="0"/>
              </a:rPr>
              <a:t>bewusst</a:t>
            </a:r>
            <a:r>
              <a:rPr lang="en-US" dirty="0">
                <a:latin typeface="Arial Narrow" panose="020B0606020202030204" pitchFamily="34" charset="0"/>
              </a:rPr>
              <a:t> sein, </a:t>
            </a:r>
            <a:r>
              <a:rPr lang="en-US" dirty="0" err="1">
                <a:latin typeface="Arial Narrow" panose="020B0606020202030204" pitchFamily="34" charset="0"/>
              </a:rPr>
              <a:t>wie</a:t>
            </a:r>
            <a:r>
              <a:rPr lang="en-US" dirty="0">
                <a:latin typeface="Arial Narrow" panose="020B0606020202030204" pitchFamily="34" charset="0"/>
              </a:rPr>
              <a:t> </a:t>
            </a:r>
            <a:r>
              <a:rPr lang="en-US" dirty="0" err="1">
                <a:latin typeface="Arial Narrow" panose="020B0606020202030204" pitchFamily="34" charset="0"/>
              </a:rPr>
              <a:t>wichtig</a:t>
            </a:r>
            <a:r>
              <a:rPr lang="en-US" dirty="0">
                <a:latin typeface="Arial Narrow" panose="020B0606020202030204" pitchFamily="34" charset="0"/>
              </a:rPr>
              <a:t> die </a:t>
            </a:r>
            <a:r>
              <a:rPr lang="en-US" dirty="0" err="1">
                <a:latin typeface="Arial Narrow" panose="020B0606020202030204" pitchFamily="34" charset="0"/>
              </a:rPr>
              <a:t>kontinuierliche</a:t>
            </a:r>
            <a:r>
              <a:rPr lang="en-US" dirty="0">
                <a:latin typeface="Arial Narrow" panose="020B0606020202030204" pitchFamily="34" charset="0"/>
              </a:rPr>
              <a:t> Arbeit an </a:t>
            </a:r>
            <a:r>
              <a:rPr lang="en-US" dirty="0" err="1">
                <a:latin typeface="Arial Narrow" panose="020B0606020202030204" pitchFamily="34" charset="0"/>
              </a:rPr>
              <a:t>diesen</a:t>
            </a:r>
            <a:r>
              <a:rPr lang="en-US" dirty="0">
                <a:latin typeface="Arial Narrow" panose="020B0606020202030204" pitchFamily="34" charset="0"/>
              </a:rPr>
              <a:t> </a:t>
            </a:r>
            <a:r>
              <a:rPr lang="en-US" dirty="0" err="1">
                <a:latin typeface="Arial Narrow" panose="020B0606020202030204" pitchFamily="34" charset="0"/>
              </a:rPr>
              <a:t>Feritigkeiten</a:t>
            </a:r>
            <a:r>
              <a:rPr lang="en-US" dirty="0">
                <a:latin typeface="Arial Narrow" panose="020B0606020202030204" pitchFamily="34" charset="0"/>
              </a:rPr>
              <a:t> </a:t>
            </a:r>
            <a:r>
              <a:rPr lang="en-US" dirty="0" err="1">
                <a:latin typeface="Arial Narrow" panose="020B0606020202030204" pitchFamily="34" charset="0"/>
              </a:rPr>
              <a:t>ist</a:t>
            </a:r>
            <a:r>
              <a:rPr lang="en-US" dirty="0">
                <a:latin typeface="Arial Narrow" panose="020B0606020202030204" pitchFamily="34" charset="0"/>
              </a:rPr>
              <a:t> – für </a:t>
            </a:r>
            <a:r>
              <a:rPr lang="en-US" dirty="0" err="1">
                <a:latin typeface="Arial Narrow" panose="020B0606020202030204" pitchFamily="34" charset="0"/>
              </a:rPr>
              <a:t>sie</a:t>
            </a:r>
            <a:r>
              <a:rPr lang="en-US" dirty="0">
                <a:latin typeface="Arial Narrow" panose="020B0606020202030204" pitchFamily="34" charset="0"/>
              </a:rPr>
              <a:t> </a:t>
            </a:r>
            <a:r>
              <a:rPr lang="en-US" dirty="0" err="1">
                <a:latin typeface="Arial Narrow" panose="020B0606020202030204" pitchFamily="34" charset="0"/>
              </a:rPr>
              <a:t>selbst</a:t>
            </a:r>
            <a:r>
              <a:rPr lang="en-US" dirty="0">
                <a:latin typeface="Arial Narrow" panose="020B0606020202030204" pitchFamily="34" charset="0"/>
              </a:rPr>
              <a:t> </a:t>
            </a:r>
            <a:r>
              <a:rPr lang="en-US" dirty="0" err="1">
                <a:latin typeface="Arial Narrow" panose="020B0606020202030204" pitchFamily="34" charset="0"/>
              </a:rPr>
              <a:t>im</a:t>
            </a:r>
            <a:r>
              <a:rPr lang="en-US" dirty="0">
                <a:latin typeface="Arial Narrow" panose="020B0606020202030204" pitchFamily="34" charset="0"/>
              </a:rPr>
              <a:t> </a:t>
            </a:r>
            <a:r>
              <a:rPr lang="en-US" dirty="0" err="1">
                <a:latin typeface="Arial Narrow" panose="020B0606020202030204" pitchFamily="34" charset="0"/>
              </a:rPr>
              <a:t>Vermittlungsprozess</a:t>
            </a:r>
            <a:r>
              <a:rPr lang="en-US" dirty="0">
                <a:latin typeface="Arial Narrow" panose="020B0606020202030204" pitchFamily="34" charset="0"/>
              </a:rPr>
              <a:t>, </a:t>
            </a:r>
            <a:r>
              <a:rPr lang="en-US" dirty="0" err="1">
                <a:latin typeface="Arial Narrow" panose="020B0606020202030204" pitchFamily="34" charset="0"/>
              </a:rPr>
              <a:t>aber</a:t>
            </a:r>
            <a:r>
              <a:rPr lang="en-US" dirty="0">
                <a:latin typeface="Arial Narrow" panose="020B0606020202030204" pitchFamily="34" charset="0"/>
              </a:rPr>
              <a:t> </a:t>
            </a:r>
            <a:r>
              <a:rPr lang="en-US" dirty="0" err="1">
                <a:latin typeface="Arial Narrow" panose="020B0606020202030204" pitchFamily="34" charset="0"/>
              </a:rPr>
              <a:t>selbstverständlich</a:t>
            </a:r>
            <a:r>
              <a:rPr lang="en-US" dirty="0">
                <a:latin typeface="Arial Narrow" panose="020B0606020202030204" pitchFamily="34" charset="0"/>
              </a:rPr>
              <a:t> </a:t>
            </a:r>
            <a:r>
              <a:rPr lang="en-US" dirty="0" err="1">
                <a:latin typeface="Arial Narrow" panose="020B0606020202030204" pitchFamily="34" charset="0"/>
              </a:rPr>
              <a:t>auch</a:t>
            </a:r>
            <a:r>
              <a:rPr lang="en-US" dirty="0">
                <a:latin typeface="Arial Narrow" panose="020B0606020202030204" pitchFamily="34" charset="0"/>
              </a:rPr>
              <a:t> für die Praxis (</a:t>
            </a:r>
            <a:r>
              <a:rPr lang="en-US" dirty="0" err="1">
                <a:latin typeface="Arial Narrow" panose="020B0606020202030204" pitchFamily="34" charset="0"/>
              </a:rPr>
              <a:t>Arbeitsumfeld</a:t>
            </a:r>
            <a:r>
              <a:rPr lang="en-US" dirty="0">
                <a:latin typeface="Arial Narrow" panose="020B0606020202030204" pitchFamily="34" charset="0"/>
              </a:rPr>
              <a:t> etc.), in die </a:t>
            </a:r>
            <a:r>
              <a:rPr lang="en-US" dirty="0" err="1">
                <a:latin typeface="Arial Narrow" panose="020B0606020202030204" pitchFamily="34" charset="0"/>
              </a:rPr>
              <a:t>ihre</a:t>
            </a:r>
            <a:r>
              <a:rPr lang="en-US" dirty="0">
                <a:latin typeface="Arial Narrow" panose="020B0606020202030204" pitchFamily="34" charset="0"/>
              </a:rPr>
              <a:t> Trainees </a:t>
            </a:r>
            <a:r>
              <a:rPr lang="en-US" dirty="0" err="1">
                <a:latin typeface="Arial Narrow" panose="020B0606020202030204" pitchFamily="34" charset="0"/>
              </a:rPr>
              <a:t>im</a:t>
            </a:r>
            <a:r>
              <a:rPr lang="en-US" dirty="0">
                <a:latin typeface="Arial Narrow" panose="020B0606020202030204" pitchFamily="34" charset="0"/>
              </a:rPr>
              <a:t> Anschluss </a:t>
            </a:r>
            <a:r>
              <a:rPr lang="en-US" dirty="0" err="1">
                <a:latin typeface="Arial Narrow" panose="020B0606020202030204" pitchFamily="34" charset="0"/>
              </a:rPr>
              <a:t>zurückkehren</a:t>
            </a:r>
            <a:r>
              <a:rPr lang="en-US" dirty="0">
                <a:latin typeface="Arial Narrow" panose="020B0606020202030204" pitchFamily="34" charset="0"/>
              </a:rPr>
              <a:t>.</a:t>
            </a:r>
          </a:p>
          <a:p>
            <a:pPr marL="342900" indent="-342900">
              <a:buSzPct val="102000"/>
              <a:buFont typeface="Arial" panose="020B0604020202020204" pitchFamily="34" charset="0"/>
              <a:buChar char="•"/>
            </a:pPr>
            <a:endParaRPr lang="en-US" sz="1600" dirty="0">
              <a:latin typeface="Arial Narrow" panose="020B0606020202030204" pitchFamily="34" charset="0"/>
            </a:endParaRPr>
          </a:p>
          <a:p>
            <a:pPr>
              <a:buSzPct val="102000"/>
            </a:pPr>
            <a:endParaRPr lang="pt-PT" dirty="0">
              <a:latin typeface="Arial Narrow" panose="020B0606020202030204" pitchFamily="34" charset="0"/>
            </a:endParaRPr>
          </a:p>
        </p:txBody>
      </p:sp>
    </p:spTree>
    <p:extLst>
      <p:ext uri="{BB962C8B-B14F-4D97-AF65-F5344CB8AC3E}">
        <p14:creationId xmlns:p14="http://schemas.microsoft.com/office/powerpoint/2010/main" val="122212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29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Quellen</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APA. (2013</a:t>
            </a:r>
            <a:r>
              <a:rPr lang="en-US" sz="1600" i="1" dirty="0">
                <a:latin typeface="Arial" panose="020B0604020202020204" pitchFamily="34" charset="0"/>
                <a:cs typeface="Arial" panose="020B0604020202020204" pitchFamily="34" charset="0"/>
              </a:rPr>
              <a:t>). American Psychiatric Association: Diagnostic and statistical manual of mental disorders</a:t>
            </a:r>
            <a:r>
              <a:rPr lang="en-US"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American</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Psychiatric</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Association</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Autism spectrum disorder</a:t>
            </a:r>
            <a:r>
              <a:rPr lang="en-US" sz="1600" dirty="0">
                <a:latin typeface="Arial" panose="020B0604020202020204" pitchFamily="34" charset="0"/>
                <a:cs typeface="Arial" panose="020B0604020202020204" pitchFamily="34" charset="0"/>
              </a:rPr>
              <a:t>. Retrieved at </a:t>
            </a:r>
            <a:r>
              <a:rPr lang="en-US" sz="1600" dirty="0">
                <a:latin typeface="Arial" panose="020B0604020202020204" pitchFamily="34" charset="0"/>
                <a:cs typeface="Arial" panose="020B0604020202020204" pitchFamily="34" charset="0"/>
                <a:hlinkClick r:id="rId2"/>
              </a:rPr>
              <a:t>https://www.asha.org/practice-portal/clinical-topics/autism/#collapse_6</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ASHA. (2021).  </a:t>
            </a:r>
            <a:r>
              <a:rPr lang="en-US" sz="1600" i="1" dirty="0">
                <a:latin typeface="Arial" panose="020B0604020202020204" pitchFamily="34" charset="0"/>
                <a:cs typeface="Arial" panose="020B0604020202020204" pitchFamily="34" charset="0"/>
              </a:rPr>
              <a:t>Components of social communication. </a:t>
            </a:r>
            <a:r>
              <a:rPr lang="en-US" sz="1600" dirty="0">
                <a:latin typeface="Arial" panose="020B0604020202020204" pitchFamily="34" charset="0"/>
                <a:cs typeface="Arial" panose="020B0604020202020204" pitchFamily="34" charset="0"/>
              </a:rPr>
              <a:t>Retrieved at </a:t>
            </a:r>
            <a:r>
              <a:rPr lang="pt-PT" sz="1600" u="sng" dirty="0" err="1">
                <a:solidFill>
                  <a:schemeClr val="accent1">
                    <a:lumMod val="75000"/>
                  </a:schemeClr>
                </a:solidFill>
                <a:latin typeface="Arial" panose="020B0604020202020204" pitchFamily="34" charset="0"/>
                <a:cs typeface="Arial" panose="020B0604020202020204" pitchFamily="34" charset="0"/>
              </a:rPr>
              <a:t>https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www.asha.org</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practice</a:t>
            </a:r>
            <a:r>
              <a:rPr lang="pt-PT" sz="1600" u="sng" dirty="0">
                <a:solidFill>
                  <a:schemeClr val="accent1">
                    <a:lumMod val="75000"/>
                  </a:schemeClr>
                </a:solidFill>
                <a:latin typeface="Arial" panose="020B0604020202020204" pitchFamily="34" charset="0"/>
                <a:cs typeface="Arial" panose="020B0604020202020204" pitchFamily="34" charset="0"/>
              </a:rPr>
              <a:t>-portal/</a:t>
            </a:r>
            <a:r>
              <a:rPr lang="pt-PT" sz="1600" u="sng" dirty="0" err="1">
                <a:solidFill>
                  <a:schemeClr val="accent1">
                    <a:lumMod val="75000"/>
                  </a:schemeClr>
                </a:solidFill>
                <a:latin typeface="Arial" panose="020B0604020202020204" pitchFamily="34" charset="0"/>
                <a:cs typeface="Arial" panose="020B0604020202020204" pitchFamily="34" charset="0"/>
              </a:rPr>
              <a:t>clinical-topics</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disorder</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components</a:t>
            </a:r>
            <a:r>
              <a:rPr lang="pt-PT" sz="1600" u="sng" dirty="0">
                <a:solidFill>
                  <a:schemeClr val="accent1">
                    <a:lumMod val="75000"/>
                  </a:schemeClr>
                </a:solidFill>
                <a:latin typeface="Arial" panose="020B0604020202020204" pitchFamily="34" charset="0"/>
                <a:cs typeface="Arial" panose="020B0604020202020204" pitchFamily="34" charset="0"/>
              </a:rPr>
              <a:t>-</a:t>
            </a:r>
            <a:r>
              <a:rPr lang="pt-PT" sz="1600" u="sng" dirty="0" err="1">
                <a:solidFill>
                  <a:schemeClr val="accent1">
                    <a:lumMod val="75000"/>
                  </a:schemeClr>
                </a:solidFill>
                <a:latin typeface="Arial" panose="020B0604020202020204" pitchFamily="34" charset="0"/>
                <a:cs typeface="Arial" panose="020B0604020202020204" pitchFamily="34" charset="0"/>
              </a:rPr>
              <a:t>of</a:t>
            </a:r>
            <a:r>
              <a:rPr lang="pt-PT" sz="1600" u="sng" dirty="0">
                <a:solidFill>
                  <a:schemeClr val="accent1">
                    <a:lumMod val="75000"/>
                  </a:schemeClr>
                </a:solidFill>
                <a:latin typeface="Arial" panose="020B0604020202020204" pitchFamily="34" charset="0"/>
                <a:cs typeface="Arial" panose="020B0604020202020204" pitchFamily="34" charset="0"/>
              </a:rPr>
              <a:t>-social-</a:t>
            </a:r>
            <a:r>
              <a:rPr lang="pt-PT" sz="1600" u="sng" dirty="0" err="1">
                <a:solidFill>
                  <a:schemeClr val="accent1">
                    <a:lumMod val="75000"/>
                  </a:schemeClr>
                </a:solidFill>
                <a:latin typeface="Arial" panose="020B0604020202020204" pitchFamily="34" charset="0"/>
                <a:cs typeface="Arial" panose="020B0604020202020204" pitchFamily="34" charset="0"/>
              </a:rPr>
              <a:t>communication</a:t>
            </a:r>
            <a:r>
              <a:rPr lang="pt-PT" sz="1600" u="sng" dirty="0">
                <a:solidFill>
                  <a:schemeClr val="accent1">
                    <a:lumMod val="75000"/>
                  </a:schemeClr>
                </a:solidFill>
                <a:latin typeface="Arial" panose="020B0604020202020204" pitchFamily="34" charset="0"/>
                <a:cs typeface="Arial" panose="020B0604020202020204" pitchFamily="34" charset="0"/>
              </a:rPr>
              <a:t>/ </a:t>
            </a:r>
            <a:endParaRPr lang="en-US" sz="1600" u="sng" dirty="0">
              <a:solidFill>
                <a:schemeClr val="accent1">
                  <a:lumMod val="7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a:t>
            </a:r>
            <a:r>
              <a:rPr lang="en-US" sz="1600" b="1"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&amp; Crooke, P. J. (2009). Social thinking: A training paradigm for professionals and treatment approach for individuals with social learning/social pragmatic challenges. </a:t>
            </a:r>
            <a:r>
              <a:rPr lang="en-US" sz="1600" i="1" dirty="0">
                <a:latin typeface="Arial" panose="020B0604020202020204" pitchFamily="34" charset="0"/>
                <a:cs typeface="Arial" panose="020B0604020202020204" pitchFamily="34" charset="0"/>
              </a:rPr>
              <a:t>Perspectives on Language Learning and Education, 16</a:t>
            </a:r>
            <a:r>
              <a:rPr lang="en-US" sz="1600" dirty="0">
                <a:latin typeface="Arial" panose="020B0604020202020204" pitchFamily="34" charset="0"/>
                <a:cs typeface="Arial" panose="020B0604020202020204" pitchFamily="34" charset="0"/>
              </a:rPr>
              <a:t>(2), 62–69. </a:t>
            </a:r>
            <a:r>
              <a:rPr lang="en-US" sz="1600" dirty="0">
                <a:latin typeface="Arial" panose="020B0604020202020204" pitchFamily="34" charset="0"/>
                <a:cs typeface="Arial" panose="020B0604020202020204" pitchFamily="34" charset="0"/>
                <a:hlinkClick r:id="rId3"/>
              </a:rPr>
              <a:t>https://doi.org/10.1044/lle16.2.62</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Garcia Winner, M., &amp; Crooke, P. J. (2011, January 18). Social communication strategies for adolescents with autism. </a:t>
            </a:r>
            <a:r>
              <a:rPr lang="pt-PT" sz="1600" i="1" dirty="0" err="1">
                <a:latin typeface="Arial" panose="020B0604020202020204" pitchFamily="34" charset="0"/>
                <a:cs typeface="Arial" panose="020B0604020202020204" pitchFamily="34" charset="0"/>
              </a:rPr>
              <a:t>The</a:t>
            </a:r>
            <a:r>
              <a:rPr lang="pt-PT" sz="1600" i="1" dirty="0">
                <a:latin typeface="Arial" panose="020B0604020202020204" pitchFamily="34" charset="0"/>
                <a:cs typeface="Arial" panose="020B0604020202020204" pitchFamily="34" charset="0"/>
              </a:rPr>
              <a:t> ASHA Leader 16</a:t>
            </a:r>
            <a:r>
              <a:rPr lang="pt-PT" sz="1600" dirty="0">
                <a:latin typeface="Arial" panose="020B0604020202020204" pitchFamily="34" charset="0"/>
                <a:cs typeface="Arial" panose="020B0604020202020204" pitchFamily="34" charset="0"/>
              </a:rPr>
              <a:t>(1), 8–11. </a:t>
            </a:r>
            <a:r>
              <a:rPr lang="pt-PT" sz="1600" dirty="0">
                <a:latin typeface="Arial" panose="020B0604020202020204" pitchFamily="34" charset="0"/>
                <a:cs typeface="Arial" panose="020B0604020202020204" pitchFamily="34" charset="0"/>
                <a:hlinkClick r:id="rId4"/>
              </a:rPr>
              <a:t>https://doi.org/10.1044/leader.FTR1.16012011.8</a:t>
            </a:r>
            <a:endParaRPr lang="pt-PT"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err="1">
                <a:latin typeface="Arial" panose="020B0604020202020204" pitchFamily="34" charset="0"/>
                <a:cs typeface="Arial" panose="020B0604020202020204" pitchFamily="34" charset="0"/>
              </a:rPr>
              <a:t>Geurts</a:t>
            </a:r>
            <a:r>
              <a:rPr lang="en-US" sz="1600" dirty="0">
                <a:latin typeface="Arial" panose="020B0604020202020204" pitchFamily="34" charset="0"/>
                <a:cs typeface="Arial" panose="020B0604020202020204" pitchFamily="34" charset="0"/>
              </a:rPr>
              <a:t>, H. M., &amp; Jansen, M. D. (2012). A retrospective chart study: The pathway to a diagnosis for adults referred for ASD assessment. </a:t>
            </a:r>
            <a:r>
              <a:rPr lang="en-US" sz="1600" i="1" dirty="0">
                <a:latin typeface="Arial" panose="020B0604020202020204" pitchFamily="34" charset="0"/>
                <a:cs typeface="Arial" panose="020B0604020202020204" pitchFamily="34" charset="0"/>
              </a:rPr>
              <a:t>Autism, 16</a:t>
            </a:r>
            <a:r>
              <a:rPr lang="en-US" sz="1600" dirty="0">
                <a:latin typeface="Arial" panose="020B0604020202020204" pitchFamily="34" charset="0"/>
                <a:cs typeface="Arial" panose="020B0604020202020204" pitchFamily="34" charset="0"/>
              </a:rPr>
              <a:t>(3), 299–305. </a:t>
            </a:r>
            <a:r>
              <a:rPr lang="en-US" sz="1600" dirty="0">
                <a:latin typeface="Arial" panose="020B0604020202020204" pitchFamily="34" charset="0"/>
                <a:cs typeface="Arial" panose="020B0604020202020204" pitchFamily="34" charset="0"/>
                <a:hlinkClick r:id="rId5"/>
              </a:rPr>
              <a:t>https://doi.org/10.1177/1362361311421775</a:t>
            </a:r>
            <a:endParaRPr lang="en-US" sz="16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Greene, J., &amp;  Burleson, B. (2003). </a:t>
            </a:r>
            <a:r>
              <a:rPr lang="en-US" sz="1600" i="1" dirty="0">
                <a:latin typeface="Arial" panose="020B0604020202020204" pitchFamily="34" charset="0"/>
                <a:cs typeface="Arial" panose="020B0604020202020204" pitchFamily="34" charset="0"/>
              </a:rPr>
              <a:t>Handbook of communication</a:t>
            </a:r>
            <a:r>
              <a:rPr lang="pt-PT" sz="1600" i="1"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and social interaction skills.</a:t>
            </a:r>
            <a:r>
              <a:rPr lang="en-US" sz="1600" dirty="0">
                <a:latin typeface="Arial" panose="020B0604020202020204" pitchFamily="34" charset="0"/>
                <a:cs typeface="Arial" panose="020B0604020202020204" pitchFamily="34" charset="0"/>
              </a:rPr>
              <a:t> Lawrence Erlbaum Associates Publishers. </a:t>
            </a:r>
          </a:p>
          <a:p>
            <a:pPr marL="171450"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Justin, L. (2017). </a:t>
            </a:r>
            <a:r>
              <a:rPr lang="en-US" sz="1600" i="1" dirty="0">
                <a:latin typeface="Arial" panose="020B0604020202020204" pitchFamily="34" charset="0"/>
                <a:cs typeface="Arial" panose="020B0604020202020204" pitchFamily="34" charset="0"/>
              </a:rPr>
              <a:t>Handbook of social skills and autism spectrum disorder</a:t>
            </a:r>
            <a:r>
              <a:rPr lang="en-US" sz="1600"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Springer </a:t>
            </a:r>
            <a:r>
              <a:rPr lang="pt-PT" sz="1600" dirty="0" err="1">
                <a:latin typeface="Arial" panose="020B0604020202020204" pitchFamily="34" charset="0"/>
                <a:cs typeface="Arial" panose="020B0604020202020204" pitchFamily="34" charset="0"/>
              </a:rPr>
              <a:t>International</a:t>
            </a:r>
            <a:r>
              <a:rPr lang="pt-PT" sz="1600" dirty="0">
                <a:latin typeface="Arial" panose="020B0604020202020204" pitchFamily="34" charset="0"/>
                <a:cs typeface="Arial" panose="020B0604020202020204" pitchFamily="34" charset="0"/>
              </a:rPr>
              <a:t> </a:t>
            </a:r>
            <a:r>
              <a:rPr lang="pt-PT" sz="1600" dirty="0" err="1">
                <a:latin typeface="Arial" panose="020B0604020202020204" pitchFamily="34" charset="0"/>
                <a:cs typeface="Arial" panose="020B0604020202020204" pitchFamily="34" charset="0"/>
              </a:rPr>
              <a:t>Publishing</a:t>
            </a:r>
            <a:r>
              <a:rPr lang="pt-P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42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r>
              <a:rPr lang="it" sz="4800" b="1" dirty="0">
                <a:solidFill>
                  <a:srgbClr val="000000"/>
                </a:solidFill>
                <a:latin typeface="Arial Narrow"/>
                <a:ea typeface="Arial Narrow"/>
                <a:cs typeface="Arial Narrow"/>
                <a:sym typeface="Arial Narrow"/>
              </a:rPr>
              <a:t>Ziel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3200" b="1" dirty="0">
                <a:latin typeface="Arial Narrow" panose="020B0606020202030204" pitchFamily="34" charset="0"/>
              </a:rPr>
              <a:t>Modul 4: </a:t>
            </a:r>
            <a:r>
              <a:rPr lang="en-US" sz="3200" b="1" dirty="0" err="1">
                <a:latin typeface="Arial Narrow" panose="020B0606020202030204" pitchFamily="34" charset="0"/>
              </a:rPr>
              <a:t>Kommunikative</a:t>
            </a:r>
            <a:r>
              <a:rPr lang="en-US" sz="3200" b="1" dirty="0">
                <a:latin typeface="Arial Narrow" panose="020B0606020202030204" pitchFamily="34" charset="0"/>
              </a:rPr>
              <a:t> und </a:t>
            </a:r>
            <a:r>
              <a:rPr lang="en-US" sz="3200" b="1" dirty="0" err="1">
                <a:latin typeface="Arial Narrow" panose="020B0606020202030204" pitchFamily="34" charset="0"/>
              </a:rPr>
              <a:t>soziale</a:t>
            </a:r>
            <a:r>
              <a:rPr lang="en-US" sz="3200" b="1" dirty="0">
                <a:latin typeface="Arial Narrow" panose="020B0606020202030204" pitchFamily="34" charset="0"/>
              </a:rPr>
              <a:t> </a:t>
            </a:r>
            <a:r>
              <a:rPr lang="en-US" sz="3200" b="1" dirty="0" err="1">
                <a:latin typeface="Arial Narrow" panose="020B0606020202030204" pitchFamily="34" charset="0"/>
              </a:rPr>
              <a:t>Fertigkeiten</a:t>
            </a:r>
            <a:r>
              <a:rPr lang="en-US" sz="3200" b="1" dirty="0">
                <a:latin typeface="Arial Narrow" panose="020B0606020202030204" pitchFamily="34" charset="0"/>
              </a:rPr>
              <a:t> </a:t>
            </a:r>
            <a:r>
              <a:rPr lang="en-US" sz="3200" b="1" dirty="0" err="1">
                <a:latin typeface="Arial Narrow" panose="020B0606020202030204" pitchFamily="34" charset="0"/>
              </a:rPr>
              <a:t>für</a:t>
            </a:r>
            <a:r>
              <a:rPr lang="en-US" sz="3200" b="1" dirty="0">
                <a:latin typeface="Arial Narrow" panose="020B0606020202030204" pitchFamily="34" charset="0"/>
              </a:rPr>
              <a:t> den </a:t>
            </a:r>
            <a:r>
              <a:rPr lang="en-US" sz="3200" b="1" dirty="0" err="1">
                <a:latin typeface="Arial Narrow" panose="020B0606020202030204" pitchFamily="34" charset="0"/>
              </a:rPr>
              <a:t>Umgang</a:t>
            </a:r>
            <a:r>
              <a:rPr lang="en-US" sz="3200" b="1" dirty="0">
                <a:latin typeface="Arial Narrow" panose="020B0606020202030204" pitchFamily="34" charset="0"/>
              </a:rPr>
              <a:t> </a:t>
            </a:r>
            <a:r>
              <a:rPr lang="en-US" sz="3200" b="1" dirty="0" err="1">
                <a:latin typeface="Arial Narrow" panose="020B0606020202030204" pitchFamily="34" charset="0"/>
              </a:rPr>
              <a:t>mit</a:t>
            </a:r>
            <a:r>
              <a:rPr lang="en-US" sz="3200" b="1" dirty="0">
                <a:latin typeface="Arial Narrow" panose="020B0606020202030204" pitchFamily="34" charset="0"/>
              </a:rPr>
              <a:t> Menschen </a:t>
            </a:r>
            <a:r>
              <a:rPr lang="en-US" sz="3200" b="1" dirty="0" err="1">
                <a:latin typeface="Arial Narrow" panose="020B0606020202030204" pitchFamily="34" charset="0"/>
              </a:rPr>
              <a:t>mit</a:t>
            </a:r>
            <a:r>
              <a:rPr lang="en-US" sz="3200" b="1" dirty="0">
                <a:latin typeface="Arial Narrow" panose="020B0606020202030204" pitchFamily="34" charset="0"/>
              </a:rPr>
              <a:t> </a:t>
            </a:r>
            <a:r>
              <a:rPr lang="en-US" sz="3200" b="1" dirty="0" err="1">
                <a:latin typeface="Arial Narrow" panose="020B0606020202030204" pitchFamily="34" charset="0"/>
              </a:rPr>
              <a:t>einer</a:t>
            </a:r>
            <a:r>
              <a:rPr lang="en-US" sz="3200" b="1" dirty="0">
                <a:latin typeface="Arial Narrow" panose="020B0606020202030204" pitchFamily="34" charset="0"/>
              </a:rPr>
              <a:t> </a:t>
            </a:r>
            <a:r>
              <a:rPr lang="en-US" sz="3200" b="1" dirty="0" err="1">
                <a:latin typeface="Arial Narrow" panose="020B0606020202030204" pitchFamily="34" charset="0"/>
              </a:rPr>
              <a:t>Autismus</a:t>
            </a:r>
            <a:r>
              <a:rPr lang="en-US" sz="3200" b="1" dirty="0">
                <a:latin typeface="Arial Narrow" panose="020B0606020202030204" pitchFamily="34" charset="0"/>
              </a:rPr>
              <a:t>-Spektrum-</a:t>
            </a:r>
            <a:r>
              <a:rPr lang="en-US" sz="3200" b="1" dirty="0" err="1">
                <a:latin typeface="Arial Narrow" panose="020B0606020202030204" pitchFamily="34" charset="0"/>
              </a:rPr>
              <a:t>Störung</a:t>
            </a:r>
            <a:r>
              <a:rPr lang="en-US" sz="3200" b="1" dirty="0">
                <a:latin typeface="Arial Narrow" panose="020B0606020202030204" pitchFamily="34" charset="0"/>
              </a:rPr>
              <a:t> (ASS)</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pPr algn="just" defTabSz="685800">
              <a:lnSpc>
                <a:spcPct val="150000"/>
              </a:lnSpc>
            </a:pPr>
            <a:r>
              <a:rPr lang="en-US" sz="2800" dirty="0">
                <a:latin typeface="Arial Narrow" panose="020B0606020202030204" pitchFamily="34" charset="0"/>
              </a:rPr>
              <a:t>Die </a:t>
            </a:r>
            <a:r>
              <a:rPr lang="en-US" sz="2800" dirty="0" err="1">
                <a:latin typeface="Arial Narrow" panose="020B0606020202030204" pitchFamily="34" charset="0"/>
              </a:rPr>
              <a:t>Entwicklung</a:t>
            </a:r>
            <a:r>
              <a:rPr lang="en-US" sz="2800" dirty="0">
                <a:latin typeface="Arial Narrow" panose="020B0606020202030204" pitchFamily="34" charset="0"/>
              </a:rPr>
              <a:t> und </a:t>
            </a:r>
            <a:r>
              <a:rPr lang="en-US" sz="2800" dirty="0" err="1">
                <a:latin typeface="Arial Narrow" panose="020B0606020202030204" pitchFamily="34" charset="0"/>
              </a:rPr>
              <a:t>Verankerung</a:t>
            </a:r>
            <a:r>
              <a:rPr lang="en-US" sz="2800" dirty="0">
                <a:latin typeface="Arial Narrow" panose="020B0606020202030204" pitchFamily="34" charset="0"/>
              </a:rPr>
              <a:t> von </a:t>
            </a:r>
            <a:r>
              <a:rPr lang="en-US" sz="2800" dirty="0" err="1">
                <a:latin typeface="Arial Narrow" panose="020B0606020202030204" pitchFamily="34" charset="0"/>
              </a:rPr>
              <a:t>kommunikativen</a:t>
            </a:r>
            <a:r>
              <a:rPr lang="en-US" sz="2800" dirty="0">
                <a:latin typeface="Arial Narrow" panose="020B0606020202030204" pitchFamily="34" charset="0"/>
              </a:rPr>
              <a:t> und </a:t>
            </a:r>
            <a:r>
              <a:rPr lang="en-US" sz="2800" dirty="0" err="1">
                <a:latin typeface="Arial Narrow" panose="020B0606020202030204" pitchFamily="34" charset="0"/>
              </a:rPr>
              <a:t>anderen</a:t>
            </a:r>
            <a:r>
              <a:rPr lang="en-US" sz="2800" dirty="0">
                <a:latin typeface="Arial Narrow" panose="020B0606020202030204" pitchFamily="34" charset="0"/>
              </a:rPr>
              <a:t> </a:t>
            </a:r>
            <a:r>
              <a:rPr lang="en-US" sz="2800" dirty="0" err="1">
                <a:latin typeface="Arial Narrow" panose="020B0606020202030204" pitchFamily="34" charset="0"/>
              </a:rPr>
              <a:t>sozialen</a:t>
            </a:r>
            <a:r>
              <a:rPr lang="en-US" sz="2800" dirty="0">
                <a:latin typeface="Arial Narrow" panose="020B0606020202030204" pitchFamily="34" charset="0"/>
              </a:rPr>
              <a:t> </a:t>
            </a:r>
            <a:r>
              <a:rPr lang="en-US" sz="2800" dirty="0" err="1">
                <a:latin typeface="Arial Narrow" panose="020B0606020202030204" pitchFamily="34" charset="0"/>
              </a:rPr>
              <a:t>Interaktionsstrategien</a:t>
            </a:r>
            <a:r>
              <a:rPr lang="en-US" sz="2800" dirty="0">
                <a:latin typeface="Arial Narrow" panose="020B0606020202030204" pitchFamily="34" charset="0"/>
              </a:rPr>
              <a:t> </a:t>
            </a:r>
            <a:r>
              <a:rPr lang="en-US" sz="2800" dirty="0" err="1">
                <a:latin typeface="Arial Narrow" panose="020B0606020202030204" pitchFamily="34" charset="0"/>
              </a:rPr>
              <a:t>für</a:t>
            </a:r>
            <a:r>
              <a:rPr lang="en-US" sz="2800" dirty="0">
                <a:latin typeface="Arial Narrow" panose="020B0606020202030204" pitchFamily="34" charset="0"/>
              </a:rPr>
              <a:t> den </a:t>
            </a:r>
            <a:r>
              <a:rPr lang="en-US" sz="2800" dirty="0" err="1">
                <a:latin typeface="Arial Narrow" panose="020B0606020202030204" pitchFamily="34" charset="0"/>
              </a:rPr>
              <a:t>Umgang</a:t>
            </a:r>
            <a:r>
              <a:rPr lang="en-US" sz="2800" dirty="0">
                <a:latin typeface="Arial Narrow" panose="020B0606020202030204" pitchFamily="34" charset="0"/>
              </a:rPr>
              <a:t> </a:t>
            </a:r>
            <a:r>
              <a:rPr lang="en-US" sz="2800" dirty="0" err="1">
                <a:latin typeface="Arial Narrow" panose="020B0606020202030204" pitchFamily="34" charset="0"/>
              </a:rPr>
              <a:t>mit</a:t>
            </a:r>
            <a:r>
              <a:rPr lang="en-US" sz="2800" dirty="0">
                <a:latin typeface="Arial Narrow" panose="020B0606020202030204" pitchFamily="34" charset="0"/>
              </a:rPr>
              <a:t> Menschen </a:t>
            </a:r>
            <a:r>
              <a:rPr lang="en-US" sz="2800" dirty="0" err="1">
                <a:latin typeface="Arial Narrow" panose="020B0606020202030204" pitchFamily="34" charset="0"/>
              </a:rPr>
              <a:t>mit</a:t>
            </a:r>
            <a:r>
              <a:rPr lang="en-US" sz="2800" dirty="0">
                <a:latin typeface="Arial Narrow" panose="020B0606020202030204" pitchFamily="34" charset="0"/>
              </a:rPr>
              <a:t> ASS</a:t>
            </a:r>
            <a:endParaRPr lang="pt-PT" sz="2800" dirty="0">
              <a:latin typeface="Arial Narrow" panose="020B0606020202030204" pitchFamily="34" charset="0"/>
            </a:endParaRPr>
          </a:p>
          <a:p>
            <a:pPr algn="just" defTabSz="685800">
              <a:lnSpc>
                <a:spcPct val="150000"/>
              </a:lnSpc>
            </a:pPr>
            <a:endParaRPr lang="en-US"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30</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r>
              <a:rPr lang="en-GB" sz="4000" b="1" kern="0" dirty="0" err="1">
                <a:solidFill>
                  <a:prstClr val="black"/>
                </a:solidFill>
                <a:latin typeface="Arial Narrow" panose="020B0606020202030204" pitchFamily="34" charset="0"/>
              </a:rPr>
              <a:t>Quellen</a:t>
            </a:r>
            <a:endParaRPr lang="en-US"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Hart, J. E., &amp; </a:t>
            </a:r>
            <a:r>
              <a:rPr lang="en-US" sz="1600" dirty="0" err="1">
                <a:latin typeface="Arial" panose="020B0604020202020204" pitchFamily="34" charset="0"/>
                <a:cs typeface="Arial" panose="020B0604020202020204" pitchFamily="34" charset="0"/>
              </a:rPr>
              <a:t>Whalon</a:t>
            </a:r>
            <a:r>
              <a:rPr lang="en-US" sz="1600" dirty="0">
                <a:latin typeface="Arial" panose="020B0604020202020204" pitchFamily="34" charset="0"/>
                <a:cs typeface="Arial" panose="020B0604020202020204" pitchFamily="34" charset="0"/>
              </a:rPr>
              <a:t>, K. J. (2008). Promote academic engagement and communication of students with autism spectrum disorder in inclusive settings. </a:t>
            </a:r>
            <a:r>
              <a:rPr lang="pt-PT" sz="1600" i="1" dirty="0" err="1">
                <a:latin typeface="Arial" panose="020B0604020202020204" pitchFamily="34" charset="0"/>
                <a:cs typeface="Arial" panose="020B0604020202020204" pitchFamily="34" charset="0"/>
              </a:rPr>
              <a:t>Intervention</a:t>
            </a:r>
            <a:r>
              <a:rPr lang="pt-PT" sz="1600" i="1" dirty="0">
                <a:latin typeface="Arial" panose="020B0604020202020204" pitchFamily="34" charset="0"/>
                <a:cs typeface="Arial" panose="020B0604020202020204" pitchFamily="34" charset="0"/>
              </a:rPr>
              <a:t> in </a:t>
            </a:r>
            <a:r>
              <a:rPr lang="pt-PT" sz="1600" i="1" dirty="0" err="1">
                <a:latin typeface="Arial" panose="020B0604020202020204" pitchFamily="34" charset="0"/>
                <a:cs typeface="Arial" panose="020B0604020202020204" pitchFamily="34" charset="0"/>
              </a:rPr>
              <a:t>School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and</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Clinic</a:t>
            </a:r>
            <a:r>
              <a:rPr lang="pt-PT" sz="1600" i="1" dirty="0">
                <a:latin typeface="Arial" panose="020B0604020202020204" pitchFamily="34" charset="0"/>
                <a:cs typeface="Arial" panose="020B0604020202020204" pitchFamily="34" charset="0"/>
              </a:rPr>
              <a:t>,</a:t>
            </a:r>
            <a:r>
              <a:rPr lang="pt-PT" sz="1600" dirty="0">
                <a:latin typeface="Arial" panose="020B0604020202020204" pitchFamily="34" charset="0"/>
                <a:cs typeface="Arial" panose="020B0604020202020204" pitchFamily="34" charset="0"/>
              </a:rPr>
              <a:t> </a:t>
            </a:r>
            <a:r>
              <a:rPr lang="pt-PT" sz="1600" i="1" dirty="0">
                <a:latin typeface="Arial" panose="020B0604020202020204" pitchFamily="34" charset="0"/>
                <a:cs typeface="Arial" panose="020B0604020202020204" pitchFamily="34" charset="0"/>
              </a:rPr>
              <a:t>44</a:t>
            </a:r>
            <a:r>
              <a:rPr lang="pt-PT" sz="1600" dirty="0">
                <a:latin typeface="Arial" panose="020B0604020202020204" pitchFamily="34" charset="0"/>
                <a:cs typeface="Arial" panose="020B0604020202020204" pitchFamily="34" charset="0"/>
              </a:rPr>
              <a:t>(2), 116–120. </a:t>
            </a:r>
            <a:r>
              <a:rPr lang="pt-PT" sz="1600" u="sng" dirty="0">
                <a:latin typeface="Arial" panose="020B0604020202020204" pitchFamily="34" charset="0"/>
                <a:cs typeface="Arial" panose="020B0604020202020204" pitchFamily="34" charset="0"/>
                <a:hlinkClick r:id="rId2"/>
              </a:rPr>
              <a:t>https://doi.org/10.1177/1053451207310346</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Hendricks, D. (2010). Employment and adults with autism spectrum disorders: Challenges and strategies for success. </a:t>
            </a:r>
            <a:r>
              <a:rPr lang="pt-PT" sz="1600" i="1" dirty="0" err="1">
                <a:latin typeface="Arial" panose="020B0604020202020204" pitchFamily="34" charset="0"/>
                <a:cs typeface="Arial" panose="020B0604020202020204" pitchFamily="34" charset="0"/>
              </a:rPr>
              <a:t>Journal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of</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Vocational</a:t>
            </a:r>
            <a:r>
              <a:rPr lang="pt-PT" sz="1600" i="1" dirty="0">
                <a:latin typeface="Arial" panose="020B0604020202020204" pitchFamily="34" charset="0"/>
                <a:cs typeface="Arial" panose="020B0604020202020204" pitchFamily="34" charset="0"/>
              </a:rPr>
              <a:t> </a:t>
            </a:r>
            <a:r>
              <a:rPr lang="pt-PT" sz="1600" i="1" dirty="0" err="1">
                <a:latin typeface="Arial" panose="020B0604020202020204" pitchFamily="34" charset="0"/>
                <a:cs typeface="Arial" panose="020B0604020202020204" pitchFamily="34" charset="0"/>
              </a:rPr>
              <a:t>Rehabilitation</a:t>
            </a:r>
            <a:r>
              <a:rPr lang="pt-PT" sz="1600" i="1" dirty="0">
                <a:latin typeface="Arial" panose="020B0604020202020204" pitchFamily="34" charset="0"/>
                <a:cs typeface="Arial" panose="020B0604020202020204" pitchFamily="34" charset="0"/>
              </a:rPr>
              <a:t>, 32</a:t>
            </a:r>
            <a:r>
              <a:rPr lang="pt-PT" sz="1600" dirty="0">
                <a:latin typeface="Arial" panose="020B0604020202020204" pitchFamily="34" charset="0"/>
                <a:cs typeface="Arial" panose="020B0604020202020204" pitchFamily="34" charset="0"/>
              </a:rPr>
              <a:t>(2)</a:t>
            </a:r>
            <a:r>
              <a:rPr lang="pt-PT" sz="1600" i="1" dirty="0">
                <a:latin typeface="Arial" panose="020B0604020202020204" pitchFamily="34" charset="0"/>
                <a:cs typeface="Arial" panose="020B0604020202020204" pitchFamily="34" charset="0"/>
              </a:rPr>
              <a:t>, </a:t>
            </a:r>
            <a:r>
              <a:rPr lang="pt-PT" sz="1600" dirty="0">
                <a:latin typeface="Arial" panose="020B0604020202020204" pitchFamily="34" charset="0"/>
                <a:cs typeface="Arial" panose="020B0604020202020204" pitchFamily="34" charset="0"/>
              </a:rPr>
              <a:t>125–134. </a:t>
            </a:r>
            <a:r>
              <a:rPr lang="pt-PT" sz="1600" u="sng" dirty="0">
                <a:latin typeface="Arial" panose="020B0604020202020204" pitchFamily="34" charset="0"/>
                <a:cs typeface="Arial" panose="020B0604020202020204" pitchFamily="34" charset="0"/>
                <a:hlinkClick r:id="rId3"/>
              </a:rPr>
              <a:t>https://doi.org/10.3233/JVR-2010-0502</a:t>
            </a:r>
            <a:endParaRPr lang="pt-PT" sz="16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t>Howlin</a:t>
            </a:r>
            <a:r>
              <a:rPr lang="en-US" sz="1600" dirty="0"/>
              <a:t>, P., &amp; Moss, P. (2012). Adults with autism spectrum disorders. </a:t>
            </a:r>
            <a:r>
              <a:rPr lang="pt-PT" sz="1600" i="1" dirty="0" err="1"/>
              <a:t>Canadian</a:t>
            </a:r>
            <a:r>
              <a:rPr lang="pt-PT" sz="1600" i="1" dirty="0"/>
              <a:t> </a:t>
            </a:r>
            <a:r>
              <a:rPr lang="pt-PT" sz="1600" i="1" dirty="0" err="1"/>
              <a:t>Journal</a:t>
            </a:r>
            <a:r>
              <a:rPr lang="pt-PT" sz="1600" i="1" dirty="0"/>
              <a:t> </a:t>
            </a:r>
            <a:r>
              <a:rPr lang="pt-PT" sz="1600" i="1" dirty="0" err="1"/>
              <a:t>of</a:t>
            </a:r>
            <a:r>
              <a:rPr lang="pt-PT" sz="1600" i="1" dirty="0"/>
              <a:t> </a:t>
            </a:r>
            <a:r>
              <a:rPr lang="pt-PT" sz="1600" i="1" dirty="0" err="1"/>
              <a:t>Psychiatry</a:t>
            </a:r>
            <a:r>
              <a:rPr lang="pt-PT" sz="1600" i="1" dirty="0"/>
              <a:t>,</a:t>
            </a:r>
            <a:r>
              <a:rPr lang="pt-PT" sz="1600" dirty="0"/>
              <a:t> </a:t>
            </a:r>
            <a:r>
              <a:rPr lang="pt-PT" sz="1600" i="1" dirty="0"/>
              <a:t>57</a:t>
            </a:r>
            <a:r>
              <a:rPr lang="pt-PT" sz="1600" dirty="0"/>
              <a:t>(5), 275–283. </a:t>
            </a:r>
            <a:r>
              <a:rPr lang="en-US" sz="1600" u="sng" dirty="0">
                <a:hlinkClick r:id="rId4"/>
              </a:rPr>
              <a:t>https://doi.org/10.1177/070674371205700502</a:t>
            </a:r>
            <a:endParaRPr lang="en-US" sz="1600" u="sng" dirty="0"/>
          </a:p>
          <a:p>
            <a:pPr marL="285750" indent="-285750">
              <a:buFont typeface="Arial" panose="020B0604020202020204" pitchFamily="34" charset="0"/>
              <a:buChar char="•"/>
            </a:pPr>
            <a:r>
              <a:rPr lang="en-US" sz="1600" dirty="0"/>
              <a:t>Wong, C., Odom, S. L., Hume, K. Cox, A. W., Fettig, A., </a:t>
            </a:r>
            <a:r>
              <a:rPr lang="en-US" sz="1600" dirty="0" err="1"/>
              <a:t>Kucharczyk</a:t>
            </a:r>
            <a:r>
              <a:rPr lang="en-US" sz="1600" dirty="0"/>
              <a:t>, S., … Schultz, T. R. (2013). </a:t>
            </a:r>
            <a:r>
              <a:rPr lang="en-US" sz="1600" i="1" dirty="0"/>
              <a:t>Evidence-based practices for children, youth, and young adults with Autism Spectrum Disorder. </a:t>
            </a:r>
            <a:r>
              <a:rPr lang="en-US" sz="1600" dirty="0"/>
              <a:t>Chapel Hill: The University of North Carolina, Frank Porter Graham Child Development Institute, Autism Evidence-Based Practice Review Group.</a:t>
            </a:r>
            <a:endParaRPr lang="pt-PT" sz="1600" dirty="0"/>
          </a:p>
        </p:txBody>
      </p:sp>
    </p:spTree>
    <p:extLst>
      <p:ext uri="{BB962C8B-B14F-4D97-AF65-F5344CB8AC3E}">
        <p14:creationId xmlns:p14="http://schemas.microsoft.com/office/powerpoint/2010/main" val="179981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31</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4000" b="1" kern="0" dirty="0" err="1">
                <a:solidFill>
                  <a:prstClr val="black"/>
                </a:solidFill>
                <a:latin typeface="Arial Narrow" panose="020B0606020202030204" pitchFamily="34" charset="0"/>
              </a:rPr>
              <a:t>Weiterführende</a:t>
            </a:r>
            <a:r>
              <a:rPr lang="en-US" sz="4000" b="1" kern="0" dirty="0">
                <a:solidFill>
                  <a:prstClr val="black"/>
                </a:solidFill>
                <a:latin typeface="Arial Narrow" panose="020B0606020202030204" pitchFamily="34" charset="0"/>
              </a:rPr>
              <a:t> </a:t>
            </a:r>
            <a:r>
              <a:rPr lang="en-US" sz="4000" b="1" kern="0" dirty="0" err="1">
                <a:solidFill>
                  <a:prstClr val="black"/>
                </a:solidFill>
                <a:latin typeface="Arial Narrow" panose="020B0606020202030204" pitchFamily="34" charset="0"/>
              </a:rPr>
              <a:t>Hinweise</a:t>
            </a:r>
            <a:endParaRPr lang="de-DE"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lvl="0">
              <a:defRPr/>
            </a:pPr>
            <a:r>
              <a:rPr lang="en-US" sz="1600" b="1" kern="0" dirty="0">
                <a:solidFill>
                  <a:prstClr val="black"/>
                </a:solidFill>
                <a:latin typeface="Arial Narrow" pitchFamily="34" charset="0"/>
              </a:rPr>
              <a:t>A Quick Guide to DSM-5-  </a:t>
            </a:r>
            <a:r>
              <a:rPr lang="en-US" sz="1600" b="1" dirty="0"/>
              <a:t>Diagnosis categories for autism spectrum disorder </a:t>
            </a:r>
            <a:endParaRPr lang="en-US" sz="1600" b="1" kern="0" dirty="0">
              <a:solidFill>
                <a:prstClr val="black"/>
              </a:solidFill>
              <a:latin typeface="Arial Narrow" pitchFamily="34" charset="0"/>
            </a:endParaRPr>
          </a:p>
          <a:p>
            <a:pPr lvl="0">
              <a:defRPr/>
            </a:pPr>
            <a:r>
              <a:rPr lang="en-US" sz="1600" b="1" kern="0" dirty="0">
                <a:solidFill>
                  <a:prstClr val="black"/>
                </a:solidFill>
                <a:latin typeface="Arial Narrow" pitchFamily="34" charset="0"/>
                <a:hlinkClick r:id="rId2"/>
              </a:rPr>
              <a:t>https://doi.org/10.1044/leader.FTR4.18082013.np</a:t>
            </a: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r>
              <a:rPr lang="en-US" sz="1600" b="1" u="sng" kern="0" dirty="0">
                <a:solidFill>
                  <a:prstClr val="black"/>
                </a:solidFill>
                <a:latin typeface="Arial Narrow" pitchFamily="34" charset="0"/>
                <a:hlinkClick r:id="rId3"/>
              </a:rPr>
              <a:t>https://leader.pubs.asha.org/doi/10.1044/leader.FTR4.18082013.np</a:t>
            </a:r>
            <a:endParaRPr lang="en-US" sz="1600" b="1" u="sng" kern="0" dirty="0">
              <a:solidFill>
                <a:prstClr val="black"/>
              </a:solidFill>
              <a:latin typeface="Arial Narrow" pitchFamily="34" charset="0"/>
            </a:endParaRPr>
          </a:p>
          <a:p>
            <a:pPr lvl="0">
              <a:defRPr/>
            </a:pPr>
            <a:endParaRPr lang="en-US" sz="1600" b="1" u="sng"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en-US" sz="1600" b="1" kern="0" dirty="0">
              <a:solidFill>
                <a:prstClr val="black"/>
              </a:solidFill>
              <a:latin typeface="Arial Narrow" pitchFamily="34" charset="0"/>
            </a:endParaRPr>
          </a:p>
          <a:p>
            <a:pPr lvl="0">
              <a:defRPr/>
            </a:pPr>
            <a:endParaRPr lang="pt-PT" sz="1600" b="1" kern="0" dirty="0">
              <a:solidFill>
                <a:srgbClr val="00B0F0"/>
              </a:solidFill>
              <a:latin typeface="Arial Narrow" pitchFamily="34" charset="0"/>
            </a:endParaRPr>
          </a:p>
        </p:txBody>
      </p:sp>
      <p:pic>
        <p:nvPicPr>
          <p:cNvPr id="9" name="Imagem 3">
            <a:extLst>
              <a:ext uri="{FF2B5EF4-FFF2-40B4-BE49-F238E27FC236}">
                <a16:creationId xmlns:a16="http://schemas.microsoft.com/office/drawing/2014/main" id="{FB3B84B2-3059-8646-81C7-689D2A69EC9B}"/>
              </a:ext>
            </a:extLst>
          </p:cNvPr>
          <p:cNvPicPr>
            <a:picLocks noChangeAspect="1"/>
          </p:cNvPicPr>
          <p:nvPr/>
        </p:nvPicPr>
        <p:blipFill>
          <a:blip r:embed="rId4"/>
          <a:stretch>
            <a:fillRect/>
          </a:stretch>
        </p:blipFill>
        <p:spPr>
          <a:xfrm>
            <a:off x="1481145" y="3201278"/>
            <a:ext cx="2857500" cy="1905000"/>
          </a:xfrm>
          <a:prstGeom prst="rect">
            <a:avLst/>
          </a:prstGeom>
        </p:spPr>
      </p:pic>
    </p:spTree>
    <p:extLst>
      <p:ext uri="{BB962C8B-B14F-4D97-AF65-F5344CB8AC3E}">
        <p14:creationId xmlns:p14="http://schemas.microsoft.com/office/powerpoint/2010/main" val="2581116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32</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de-DE" sz="4000" b="1" kern="0" dirty="0">
                <a:solidFill>
                  <a:prstClr val="black"/>
                </a:solidFill>
                <a:latin typeface="Arial Narrow" panose="020B0606020202030204" pitchFamily="34" charset="0"/>
              </a:rPr>
              <a:t>Weiterführende Hinweise</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lvl="0">
              <a:defRPr/>
            </a:pPr>
            <a:r>
              <a:rPr lang="en-US" sz="2400" kern="0" dirty="0">
                <a:solidFill>
                  <a:prstClr val="black"/>
                </a:solidFill>
                <a:latin typeface="Arial Narrow" panose="020B0606020202030204" pitchFamily="34" charset="0"/>
              </a:rPr>
              <a:t>American Speech-Language-Hearing Association</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2"/>
              </a:rPr>
              <a:t>https://www.asha.org/practice-portal/clinical-topics/autism/#collapse_7</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pt-PT" sz="2400" kern="0" dirty="0" err="1">
                <a:solidFill>
                  <a:prstClr val="black"/>
                </a:solidFill>
                <a:latin typeface="Arial Narrow" panose="020B0606020202030204" pitchFamily="34" charset="0"/>
              </a:rPr>
              <a:t>National</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Autistic</a:t>
            </a:r>
            <a:r>
              <a:rPr lang="pt-PT" sz="2400" kern="0" dirty="0">
                <a:solidFill>
                  <a:prstClr val="black"/>
                </a:solidFill>
                <a:latin typeface="Arial Narrow" panose="020B0606020202030204" pitchFamily="34" charset="0"/>
              </a:rPr>
              <a:t> </a:t>
            </a:r>
            <a:r>
              <a:rPr lang="pt-PT" sz="2400" kern="0" dirty="0" err="1">
                <a:solidFill>
                  <a:prstClr val="black"/>
                </a:solidFill>
                <a:latin typeface="Arial Narrow" panose="020B0606020202030204" pitchFamily="34" charset="0"/>
              </a:rPr>
              <a:t>Society</a:t>
            </a:r>
            <a:endParaRPr lang="pt-PT" sz="2400"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3"/>
              </a:rPr>
              <a:t>https://www.autism.org.uk/</a:t>
            </a:r>
            <a:endParaRPr lang="pt-PT" sz="2400" u="sng" kern="0" dirty="0">
              <a:solidFill>
                <a:prstClr val="black"/>
              </a:solidFill>
              <a:latin typeface="Arial Narrow" panose="020B0606020202030204" pitchFamily="34" charset="0"/>
            </a:endParaRPr>
          </a:p>
          <a:p>
            <a:pPr lvl="0">
              <a:defRPr/>
            </a:pPr>
            <a:endParaRPr lang="pt-PT" sz="2400" kern="0" dirty="0">
              <a:solidFill>
                <a:prstClr val="black"/>
              </a:solidFill>
              <a:latin typeface="Arial Narrow" panose="020B0606020202030204" pitchFamily="34" charset="0"/>
            </a:endParaRPr>
          </a:p>
          <a:p>
            <a:pPr lvl="0">
              <a:defRPr/>
            </a:pPr>
            <a:r>
              <a:rPr lang="en-US" sz="2400" kern="0" dirty="0" err="1">
                <a:solidFill>
                  <a:prstClr val="black"/>
                </a:solidFill>
                <a:latin typeface="Arial Narrow" panose="020B0606020202030204" pitchFamily="34" charset="0"/>
              </a:rPr>
              <a:t>Semel</a:t>
            </a:r>
            <a:r>
              <a:rPr lang="en-US" sz="2400" kern="0" dirty="0">
                <a:solidFill>
                  <a:prstClr val="black"/>
                </a:solidFill>
                <a:latin typeface="Arial Narrow" panose="020B0606020202030204" pitchFamily="34" charset="0"/>
              </a:rPr>
              <a:t> Institute for Neuroscience &amp; Human Behavior- Program for the Education and Enrichment of Relational Skills (PEERS®)/ </a:t>
            </a:r>
            <a:r>
              <a:rPr lang="en-US" sz="2400" u="sng" kern="0" dirty="0">
                <a:solidFill>
                  <a:prstClr val="black"/>
                </a:solidFill>
                <a:latin typeface="Arial Narrow" panose="020B0606020202030204" pitchFamily="34" charset="0"/>
                <a:hlinkClick r:id="rId4"/>
              </a:rPr>
              <a:t>https://www.semel.ucla.edu/peers/resources/role-play-videos?page=2</a:t>
            </a:r>
            <a:endParaRPr lang="pt-PT" sz="2400" u="sng" kern="0" dirty="0">
              <a:solidFill>
                <a:prstClr val="black"/>
              </a:solidFill>
              <a:latin typeface="Arial Narrow" panose="020B0606020202030204" pitchFamily="34" charset="0"/>
            </a:endParaRPr>
          </a:p>
          <a:p>
            <a:pPr lvl="0">
              <a:defRPr/>
            </a:pPr>
            <a:r>
              <a:rPr lang="pt-PT" sz="2400" u="sng" kern="0" dirty="0">
                <a:solidFill>
                  <a:prstClr val="black"/>
                </a:solidFill>
                <a:latin typeface="Arial Narrow" panose="020B0606020202030204" pitchFamily="34" charset="0"/>
                <a:hlinkClick r:id="rId5"/>
              </a:rPr>
              <a:t>https://www.semel.ucla.edu/peers</a:t>
            </a:r>
            <a:endParaRPr lang="pt-PT" sz="2400" u="sng"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5168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699541" y="1558059"/>
            <a:ext cx="7042068" cy="3820277"/>
          </a:xfrm>
          <a:prstGeom prst="rect">
            <a:avLst/>
          </a:prstGeom>
          <a:solidFill>
            <a:srgbClr val="F9DAD9"/>
          </a:solidFill>
        </p:spPr>
        <p:txBody>
          <a:bodyPr wrap="square">
            <a:spAutoFit/>
          </a:bodyPr>
          <a:lstStyle/>
          <a:p>
            <a:pPr algn="ctr">
              <a:lnSpc>
                <a:spcPct val="170000"/>
              </a:lnSpc>
            </a:pPr>
            <a:r>
              <a:rPr lang="de-AT" sz="4800" b="1" dirty="0">
                <a:solidFill>
                  <a:srgbClr val="024E94"/>
                </a:solidFill>
                <a:latin typeface="Arial Narrow" panose="020B0606020202030204" pitchFamily="34" charset="0"/>
              </a:rPr>
              <a:t>Fragen?</a:t>
            </a:r>
          </a:p>
          <a:p>
            <a:pPr algn="ctr">
              <a:lnSpc>
                <a:spcPct val="170000"/>
              </a:lnSpc>
            </a:pPr>
            <a:r>
              <a:rPr lang="de-AT" sz="4800" b="1" dirty="0">
                <a:solidFill>
                  <a:srgbClr val="024E94"/>
                </a:solidFill>
                <a:latin typeface="Arial Narrow" panose="020B0606020202030204" pitchFamily="34" charset="0"/>
              </a:rPr>
              <a:t>Auf Wiedersehen &amp;</a:t>
            </a:r>
          </a:p>
          <a:p>
            <a:pPr algn="ctr">
              <a:lnSpc>
                <a:spcPct val="170000"/>
              </a:lnSpc>
            </a:pPr>
            <a:r>
              <a:rPr lang="de-AT" sz="4800" b="1" dirty="0">
                <a:solidFill>
                  <a:srgbClr val="024E94"/>
                </a:solidFill>
                <a:latin typeface="Arial Narrow" panose="020B0606020202030204" pitchFamily="34" charset="0"/>
              </a:rPr>
              <a:t>Danke f. d. Teilnahme </a:t>
            </a:r>
            <a:r>
              <a:rPr lang="de-AT" sz="5400" b="1" dirty="0">
                <a:solidFill>
                  <a:srgbClr val="024E94"/>
                </a:solidFill>
                <a:latin typeface="Arial Narrow" panose="020B0606020202030204" pitchFamily="34" charset="0"/>
                <a:sym typeface="Wingdings" panose="05000000000000000000" pitchFamily="2" charset="2"/>
              </a:rPr>
              <a:t></a:t>
            </a:r>
          </a:p>
        </p:txBody>
      </p:sp>
      <p:grpSp>
        <p:nvGrpSpPr>
          <p:cNvPr id="12" name="Grupo 11"/>
          <p:cNvGrpSpPr/>
          <p:nvPr/>
        </p:nvGrpSpPr>
        <p:grpSpPr>
          <a:xfrm>
            <a:off x="8147720" y="98628"/>
            <a:ext cx="2520280" cy="991554"/>
            <a:chOff x="6623720" y="98628"/>
            <a:chExt cx="2520280" cy="991554"/>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560" y="98628"/>
              <a:ext cx="1674440" cy="769272"/>
            </a:xfrm>
            <a:prstGeom prst="rect">
              <a:avLst/>
            </a:prstGeom>
          </p:spPr>
        </p:pic>
        <p:sp>
          <p:nvSpPr>
            <p:cNvPr id="14" name="Retângulo 13"/>
            <p:cNvSpPr/>
            <p:nvPr/>
          </p:nvSpPr>
          <p:spPr>
            <a:xfrm>
              <a:off x="6623720" y="828572"/>
              <a:ext cx="2520280" cy="261610"/>
            </a:xfrm>
            <a:prstGeom prst="rect">
              <a:avLst/>
            </a:prstGeom>
          </p:spPr>
          <p:txBody>
            <a:bodyPr wrap="square">
              <a:spAutoFit/>
            </a:bodyPr>
            <a:lstStyle/>
            <a:p>
              <a:r>
                <a:rPr lang="en-US" sz="1100" dirty="0">
                  <a:latin typeface="Arial Narrow" panose="020B0606020202030204" pitchFamily="34" charset="0"/>
                  <a:ea typeface="Times New Roman" panose="02020603050405020304" pitchFamily="18" charset="0"/>
                </a:rPr>
                <a:t>Grant Agreement: 2019-1-AT-KA202-051218</a:t>
              </a:r>
              <a:endParaRPr lang="en-GB" sz="1100" dirty="0">
                <a:latin typeface="Arial Narrow" panose="020B0606020202030204" pitchFamily="34" charset="0"/>
              </a:endParaRPr>
            </a:p>
          </p:txBody>
        </p:sp>
      </p:grpSp>
      <p:grpSp>
        <p:nvGrpSpPr>
          <p:cNvPr id="15" name="Grupo 14"/>
          <p:cNvGrpSpPr/>
          <p:nvPr/>
        </p:nvGrpSpPr>
        <p:grpSpPr>
          <a:xfrm>
            <a:off x="1606778" y="64126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r>
                <a:rPr lang="en-US" sz="8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3"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fld id="{35BA1E5D-A24E-4249-ACDB-C6F8AD62BBF2}" type="slidenum">
              <a:rPr lang="pt-PT" smtClean="0"/>
              <a:t>33</a:t>
            </a:fld>
            <a:endParaRPr lang="pt-PT"/>
          </a:p>
        </p:txBody>
      </p:sp>
    </p:spTree>
    <p:extLst>
      <p:ext uri="{BB962C8B-B14F-4D97-AF65-F5344CB8AC3E}">
        <p14:creationId xmlns:p14="http://schemas.microsoft.com/office/powerpoint/2010/main" val="26353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fld id="{4AA10864-17D9-EB4A-80E3-89D1D8A92E63}" type="slidenum">
              <a:rPr lang="de-AT" smtClean="0"/>
              <a:pPr/>
              <a:t>34</a:t>
            </a:fld>
            <a:endParaRPr lang="de-A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a:lnSpc>
                <a:spcPct val="170000"/>
              </a:lnSpc>
              <a:buClr>
                <a:srgbClr val="024E94"/>
              </a:buClr>
              <a:buSzPct val="100000"/>
            </a:pPr>
            <a:r>
              <a:rPr lang="it" sz="3200" b="1" dirty="0">
                <a:solidFill>
                  <a:srgbClr val="024E94"/>
                </a:solidFill>
                <a:latin typeface="Arial Narrow"/>
                <a:ea typeface="Arial Narrow"/>
                <a:cs typeface="Arial Narrow"/>
                <a:sym typeface="Arial Narrow"/>
              </a:rPr>
              <a:t>Curriculum zur Ausbildung</a:t>
            </a:r>
            <a:br>
              <a:rPr lang="it" sz="3200" b="1" dirty="0">
                <a:solidFill>
                  <a:srgbClr val="024E94"/>
                </a:solidFill>
                <a:latin typeface="Arial Narrow"/>
                <a:ea typeface="Arial Narrow"/>
                <a:cs typeface="Arial Narrow"/>
                <a:sym typeface="Arial Narrow"/>
              </a:rPr>
            </a:br>
            <a:r>
              <a:rPr lang="it" sz="3200" b="1" dirty="0">
                <a:solidFill>
                  <a:srgbClr val="024E94"/>
                </a:solidFill>
                <a:latin typeface="Arial Narrow"/>
                <a:ea typeface="Arial Narrow"/>
                <a:cs typeface="Arial Narrow"/>
                <a:sym typeface="Arial Narrow"/>
              </a:rPr>
              <a:t>“Autismusbeauftragte/r”</a:t>
            </a:r>
            <a:endParaRPr sz="700" dirty="0"/>
          </a:p>
          <a:p>
            <a:pPr algn="ctr">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a:lnSpc>
                <a:spcPct val="90000"/>
              </a:lnSpc>
              <a:buClr>
                <a:srgbClr val="024E94"/>
              </a:buClr>
              <a:buSzPct val="100000"/>
            </a:pPr>
            <a:r>
              <a:rPr lang="it" sz="2000" cap="small" dirty="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19752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4</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800" b="1" dirty="0" err="1">
                <a:solidFill>
                  <a:prstClr val="black"/>
                </a:solidFill>
                <a:latin typeface="Arial Narrow" panose="020B0606020202030204" pitchFamily="34" charset="0"/>
              </a:rPr>
              <a:t>Inhalte</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3200" b="1" dirty="0">
                <a:latin typeface="Arial Narrow" panose="020B0606020202030204" pitchFamily="34" charset="0"/>
              </a:rPr>
              <a:t>Modul 4: </a:t>
            </a:r>
            <a:r>
              <a:rPr lang="en-US" sz="3200" b="1" dirty="0" err="1">
                <a:latin typeface="Arial Narrow" panose="020B0606020202030204" pitchFamily="34" charset="0"/>
              </a:rPr>
              <a:t>Kommunikative</a:t>
            </a:r>
            <a:r>
              <a:rPr lang="en-US" sz="3200" b="1" dirty="0">
                <a:latin typeface="Arial Narrow" panose="020B0606020202030204" pitchFamily="34" charset="0"/>
              </a:rPr>
              <a:t> und </a:t>
            </a:r>
            <a:r>
              <a:rPr lang="en-US" sz="3200" b="1" dirty="0" err="1">
                <a:latin typeface="Arial Narrow" panose="020B0606020202030204" pitchFamily="34" charset="0"/>
              </a:rPr>
              <a:t>soziale</a:t>
            </a:r>
            <a:r>
              <a:rPr lang="en-US" sz="3200" b="1" dirty="0">
                <a:latin typeface="Arial Narrow" panose="020B0606020202030204" pitchFamily="34" charset="0"/>
              </a:rPr>
              <a:t> </a:t>
            </a:r>
            <a:r>
              <a:rPr lang="en-US" sz="3200" b="1" dirty="0" err="1">
                <a:latin typeface="Arial Narrow" panose="020B0606020202030204" pitchFamily="34" charset="0"/>
              </a:rPr>
              <a:t>Fertigkeiten</a:t>
            </a:r>
            <a:r>
              <a:rPr lang="en-US" sz="3200" b="1" dirty="0">
                <a:latin typeface="Arial Narrow" panose="020B0606020202030204" pitchFamily="34" charset="0"/>
              </a:rPr>
              <a:t> </a:t>
            </a:r>
            <a:r>
              <a:rPr lang="en-US" sz="3200" b="1" dirty="0" err="1">
                <a:latin typeface="Arial Narrow" panose="020B0606020202030204" pitchFamily="34" charset="0"/>
              </a:rPr>
              <a:t>für</a:t>
            </a:r>
            <a:r>
              <a:rPr lang="en-US" sz="3200" b="1" dirty="0">
                <a:latin typeface="Arial Narrow" panose="020B0606020202030204" pitchFamily="34" charset="0"/>
              </a:rPr>
              <a:t> den </a:t>
            </a:r>
            <a:r>
              <a:rPr lang="en-US" sz="3200" b="1" dirty="0" err="1">
                <a:latin typeface="Arial Narrow" panose="020B0606020202030204" pitchFamily="34" charset="0"/>
              </a:rPr>
              <a:t>Umgang</a:t>
            </a:r>
            <a:r>
              <a:rPr lang="en-US" sz="3200" b="1" dirty="0">
                <a:latin typeface="Arial Narrow" panose="020B0606020202030204" pitchFamily="34" charset="0"/>
              </a:rPr>
              <a:t> </a:t>
            </a:r>
            <a:r>
              <a:rPr lang="en-US" sz="3200" b="1" dirty="0" err="1">
                <a:latin typeface="Arial Narrow" panose="020B0606020202030204" pitchFamily="34" charset="0"/>
              </a:rPr>
              <a:t>mit</a:t>
            </a:r>
            <a:r>
              <a:rPr lang="en-US" sz="3200" b="1" dirty="0">
                <a:latin typeface="Arial Narrow" panose="020B0606020202030204" pitchFamily="34" charset="0"/>
              </a:rPr>
              <a:t> Menschen </a:t>
            </a:r>
            <a:r>
              <a:rPr lang="en-US" sz="3200" b="1" dirty="0" err="1">
                <a:latin typeface="Arial Narrow" panose="020B0606020202030204" pitchFamily="34" charset="0"/>
              </a:rPr>
              <a:t>mit</a:t>
            </a:r>
            <a:r>
              <a:rPr lang="en-US" sz="3200" b="1" dirty="0">
                <a:latin typeface="Arial Narrow" panose="020B0606020202030204" pitchFamily="34" charset="0"/>
              </a:rPr>
              <a:t> </a:t>
            </a:r>
            <a:r>
              <a:rPr lang="en-US" sz="3200" b="1" dirty="0" err="1">
                <a:latin typeface="Arial Narrow" panose="020B0606020202030204" pitchFamily="34" charset="0"/>
              </a:rPr>
              <a:t>einer</a:t>
            </a:r>
            <a:r>
              <a:rPr lang="en-US" sz="3200" b="1" dirty="0">
                <a:latin typeface="Arial Narrow" panose="020B0606020202030204" pitchFamily="34" charset="0"/>
              </a:rPr>
              <a:t> </a:t>
            </a:r>
            <a:r>
              <a:rPr lang="en-US" sz="3200" b="1" dirty="0" err="1">
                <a:latin typeface="Arial Narrow" panose="020B0606020202030204" pitchFamily="34" charset="0"/>
              </a:rPr>
              <a:t>Autismus</a:t>
            </a:r>
            <a:r>
              <a:rPr lang="en-US" sz="3200" b="1" dirty="0">
                <a:latin typeface="Arial Narrow" panose="020B0606020202030204" pitchFamily="34" charset="0"/>
              </a:rPr>
              <a:t>-Spektrum-</a:t>
            </a:r>
            <a:r>
              <a:rPr lang="en-US" sz="3200" b="1" dirty="0" err="1">
                <a:latin typeface="Arial Narrow" panose="020B0606020202030204" pitchFamily="34" charset="0"/>
              </a:rPr>
              <a:t>Störung</a:t>
            </a:r>
            <a:r>
              <a:rPr lang="en-US" sz="3200" b="1" dirty="0">
                <a:latin typeface="Arial Narrow" panose="020B0606020202030204" pitchFamily="34" charset="0"/>
              </a:rPr>
              <a:t> (ASS)</a:t>
            </a:r>
            <a:endParaRPr lang="pt-PT" sz="3200" b="1" dirty="0">
              <a:latin typeface="Arial Narrow" panose="020B0606020202030204" pitchFamily="34" charset="0"/>
            </a:endParaRPr>
          </a:p>
          <a:p>
            <a:pPr algn="ctr" defTabSz="685800"/>
            <a:endParaRPr lang="en-US" sz="3200" b="1" dirty="0">
              <a:latin typeface="Arial Narrow" panose="020B0606020202030204" pitchFamily="34" charset="0"/>
            </a:endParaRPr>
          </a:p>
          <a:p>
            <a:r>
              <a:rPr lang="en-US" sz="2800" dirty="0">
                <a:latin typeface="Arial Narrow" panose="020B0606020202030204" pitchFamily="34" charset="0"/>
              </a:rPr>
              <a:t>4.1. </a:t>
            </a:r>
            <a:r>
              <a:rPr lang="en-US" sz="2800" dirty="0" err="1">
                <a:latin typeface="Arial Narrow" panose="020B0606020202030204" pitchFamily="34" charset="0"/>
              </a:rPr>
              <a:t>Kommunikative</a:t>
            </a:r>
            <a:r>
              <a:rPr lang="en-US" sz="2800" dirty="0">
                <a:latin typeface="Arial Narrow" panose="020B0606020202030204" pitchFamily="34" charset="0"/>
              </a:rPr>
              <a:t> </a:t>
            </a:r>
            <a:r>
              <a:rPr lang="en-US" sz="2800" dirty="0" err="1">
                <a:latin typeface="Arial Narrow" panose="020B0606020202030204" pitchFamily="34" charset="0"/>
              </a:rPr>
              <a:t>Fertigkeiten</a:t>
            </a:r>
            <a:r>
              <a:rPr lang="en-US" sz="2800" dirty="0">
                <a:latin typeface="Arial Narrow" panose="020B0606020202030204" pitchFamily="34" charset="0"/>
              </a:rPr>
              <a:t> </a:t>
            </a:r>
          </a:p>
          <a:p>
            <a:r>
              <a:rPr lang="en-US" sz="2800" dirty="0">
                <a:latin typeface="Arial Narrow" panose="020B0606020202030204" pitchFamily="34" charset="0"/>
              </a:rPr>
              <a:t>4.2. </a:t>
            </a:r>
            <a:r>
              <a:rPr lang="en-US" sz="2800" dirty="0" err="1">
                <a:latin typeface="Arial Narrow" panose="020B0606020202030204" pitchFamily="34" charset="0"/>
              </a:rPr>
              <a:t>Interaktion</a:t>
            </a:r>
            <a:r>
              <a:rPr lang="en-US" sz="2800" dirty="0">
                <a:latin typeface="Arial Narrow" panose="020B0606020202030204" pitchFamily="34" charset="0"/>
              </a:rPr>
              <a:t> und </a:t>
            </a:r>
            <a:r>
              <a:rPr lang="en-US" sz="2800" dirty="0" err="1">
                <a:latin typeface="Arial Narrow" panose="020B0606020202030204" pitchFamily="34" charset="0"/>
              </a:rPr>
              <a:t>soziale</a:t>
            </a:r>
            <a:r>
              <a:rPr lang="en-US" sz="2800" dirty="0">
                <a:latin typeface="Arial Narrow" panose="020B0606020202030204" pitchFamily="34" charset="0"/>
              </a:rPr>
              <a:t> </a:t>
            </a:r>
            <a:r>
              <a:rPr lang="en-US" sz="2800" dirty="0" err="1">
                <a:latin typeface="Arial Narrow" panose="020B0606020202030204" pitchFamily="34" charset="0"/>
              </a:rPr>
              <a:t>Fertigkeiten</a:t>
            </a:r>
            <a:r>
              <a:rPr lang="en-US" sz="2800" dirty="0">
                <a:latin typeface="Arial Narrow" panose="020B0606020202030204" pitchFamily="34" charset="0"/>
              </a:rPr>
              <a:t> </a:t>
            </a:r>
          </a:p>
          <a:p>
            <a:r>
              <a:rPr lang="en-US" sz="2800" dirty="0">
                <a:latin typeface="Arial Narrow" panose="020B0606020202030204" pitchFamily="34" charset="0"/>
              </a:rPr>
              <a:t>4.3. </a:t>
            </a:r>
            <a:r>
              <a:rPr lang="en-US" sz="2800" dirty="0" err="1">
                <a:latin typeface="Arial Narrow" panose="020B0606020202030204" pitchFamily="34" charset="0"/>
              </a:rPr>
              <a:t>Individuelle</a:t>
            </a:r>
            <a:r>
              <a:rPr lang="en-US" sz="2800" dirty="0">
                <a:latin typeface="Arial Narrow" panose="020B0606020202030204" pitchFamily="34" charset="0"/>
              </a:rPr>
              <a:t>/</a:t>
            </a:r>
            <a:r>
              <a:rPr lang="en-US" sz="2800" dirty="0" err="1">
                <a:latin typeface="Arial Narrow" panose="020B0606020202030204" pitchFamily="34" charset="0"/>
              </a:rPr>
              <a:t>persönliche</a:t>
            </a:r>
            <a:r>
              <a:rPr lang="en-US" sz="2800" dirty="0">
                <a:latin typeface="Arial Narrow" panose="020B0606020202030204" pitchFamily="34" charset="0"/>
              </a:rPr>
              <a:t> </a:t>
            </a:r>
            <a:r>
              <a:rPr lang="en-US" sz="2800" dirty="0" err="1">
                <a:latin typeface="Arial Narrow" panose="020B0606020202030204" pitchFamily="34" charset="0"/>
              </a:rPr>
              <a:t>beziehungsfördernde</a:t>
            </a:r>
            <a:r>
              <a:rPr lang="en-US" sz="2800" dirty="0">
                <a:latin typeface="Arial Narrow" panose="020B0606020202030204" pitchFamily="34" charset="0"/>
              </a:rPr>
              <a:t> </a:t>
            </a:r>
            <a:r>
              <a:rPr lang="en-US" sz="2800" dirty="0" err="1">
                <a:latin typeface="Arial Narrow" panose="020B0606020202030204" pitchFamily="34" charset="0"/>
              </a:rPr>
              <a:t>Fertigkeiten</a:t>
            </a:r>
            <a:r>
              <a:rPr lang="en-US" sz="2800" dirty="0">
                <a:latin typeface="Arial Narrow" panose="020B0606020202030204" pitchFamily="34" charset="0"/>
              </a:rPr>
              <a:t> (Freunde, Peers, </a:t>
            </a:r>
            <a:r>
              <a:rPr lang="en-US" sz="2800" dirty="0" err="1">
                <a:latin typeface="Arial Narrow" panose="020B0606020202030204" pitchFamily="34" charset="0"/>
              </a:rPr>
              <a:t>Familie</a:t>
            </a:r>
            <a:r>
              <a:rPr lang="en-US" sz="2800" dirty="0">
                <a:latin typeface="Arial Narrow" panose="020B0606020202030204" pitchFamily="34" charset="0"/>
              </a:rPr>
              <a:t>)</a:t>
            </a:r>
            <a:endParaRPr lang="pt-PT" sz="2800" dirty="0">
              <a:latin typeface="Arial Narrow" panose="020B0606020202030204" pitchFamily="34" charset="0"/>
            </a:endParaRPr>
          </a:p>
          <a:p>
            <a:r>
              <a:rPr lang="en-US" sz="2800" dirty="0">
                <a:latin typeface="Arial Narrow" panose="020B0606020202030204" pitchFamily="34" charset="0"/>
              </a:rPr>
              <a:t>4.4. </a:t>
            </a:r>
            <a:r>
              <a:rPr lang="en-US" sz="2800" dirty="0" err="1">
                <a:latin typeface="Arial Narrow" panose="020B0606020202030204" pitchFamily="34" charset="0"/>
              </a:rPr>
              <a:t>Kommunikationsstrategien</a:t>
            </a:r>
            <a:r>
              <a:rPr lang="en-US" sz="2800" dirty="0">
                <a:latin typeface="Arial Narrow" panose="020B0606020202030204" pitchFamily="34" charset="0"/>
              </a:rPr>
              <a:t> </a:t>
            </a:r>
            <a:r>
              <a:rPr lang="en-US" sz="2800" dirty="0" err="1">
                <a:latin typeface="Arial Narrow" panose="020B0606020202030204" pitchFamily="34" charset="0"/>
              </a:rPr>
              <a:t>für</a:t>
            </a:r>
            <a:r>
              <a:rPr lang="en-US" sz="2800" dirty="0">
                <a:latin typeface="Arial Narrow" panose="020B0606020202030204" pitchFamily="34" charset="0"/>
              </a:rPr>
              <a:t> </a:t>
            </a:r>
            <a:r>
              <a:rPr lang="en-US" sz="2800" dirty="0" err="1">
                <a:latin typeface="Arial Narrow" panose="020B0606020202030204" pitchFamily="34" charset="0"/>
              </a:rPr>
              <a:t>bzw</a:t>
            </a:r>
            <a:r>
              <a:rPr lang="en-US" sz="2800" dirty="0">
                <a:latin typeface="Arial Narrow" panose="020B0606020202030204" pitchFamily="34" charset="0"/>
              </a:rPr>
              <a:t>. in </a:t>
            </a:r>
            <a:r>
              <a:rPr lang="en-US" sz="2800" dirty="0" err="1">
                <a:latin typeface="Arial Narrow" panose="020B0606020202030204" pitchFamily="34" charset="0"/>
              </a:rPr>
              <a:t>öffentlichen</a:t>
            </a:r>
            <a:r>
              <a:rPr lang="en-US" sz="2800" dirty="0">
                <a:latin typeface="Arial Narrow" panose="020B0606020202030204" pitchFamily="34" charset="0"/>
              </a:rPr>
              <a:t> und </a:t>
            </a:r>
            <a:r>
              <a:rPr lang="en-US" sz="2800" dirty="0" err="1">
                <a:latin typeface="Arial Narrow" panose="020B0606020202030204" pitchFamily="34" charset="0"/>
              </a:rPr>
              <a:t>beruflichen</a:t>
            </a:r>
            <a:r>
              <a:rPr lang="en-US" sz="2800" dirty="0">
                <a:latin typeface="Arial Narrow" panose="020B0606020202030204" pitchFamily="34" charset="0"/>
              </a:rPr>
              <a:t> </a:t>
            </a:r>
            <a:r>
              <a:rPr lang="en-US" sz="2800" dirty="0" err="1">
                <a:latin typeface="Arial Narrow" panose="020B0606020202030204" pitchFamily="34" charset="0"/>
              </a:rPr>
              <a:t>Kontexten</a:t>
            </a:r>
            <a:r>
              <a:rPr lang="en-US" sz="2800" dirty="0">
                <a:latin typeface="Arial Narrow" panose="020B0606020202030204" pitchFamily="34" charset="0"/>
              </a:rPr>
              <a:t> </a:t>
            </a:r>
          </a:p>
        </p:txBody>
      </p:sp>
    </p:spTree>
    <p:extLst>
      <p:ext uri="{BB962C8B-B14F-4D97-AF65-F5344CB8AC3E}">
        <p14:creationId xmlns:p14="http://schemas.microsoft.com/office/powerpoint/2010/main" val="40233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5</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005251"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3600" b="1" dirty="0" err="1">
                <a:solidFill>
                  <a:prstClr val="black"/>
                </a:solidFill>
                <a:latin typeface="Arial Narrow" panose="020B0606020202030204" pitchFamily="34" charset="0"/>
              </a:rPr>
              <a:t>Angestrebte</a:t>
            </a:r>
            <a:r>
              <a:rPr lang="en-US" sz="3600" b="1" dirty="0">
                <a:solidFill>
                  <a:prstClr val="black"/>
                </a:solidFill>
                <a:latin typeface="Arial Narrow" panose="020B0606020202030204" pitchFamily="34" charset="0"/>
              </a:rPr>
              <a:t> </a:t>
            </a:r>
            <a:r>
              <a:rPr lang="en-US" sz="3600" b="1" dirty="0" err="1">
                <a:solidFill>
                  <a:prstClr val="black"/>
                </a:solidFill>
                <a:latin typeface="Arial Narrow" panose="020B0606020202030204" pitchFamily="34" charset="0"/>
              </a:rPr>
              <a:t>Lernergebnisse</a:t>
            </a:r>
            <a:r>
              <a:rPr lang="en-US" sz="36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a:r>
              <a:rPr lang="en-US" sz="2800" b="1" dirty="0">
                <a:latin typeface="Arial Narrow" panose="020B0606020202030204" pitchFamily="34" charset="0"/>
              </a:rPr>
              <a:t>Modul 4: </a:t>
            </a:r>
            <a:r>
              <a:rPr lang="en-US" sz="2800" b="1" dirty="0" err="1">
                <a:latin typeface="Arial Narrow" panose="020B0606020202030204" pitchFamily="34" charset="0"/>
              </a:rPr>
              <a:t>Kommunikation</a:t>
            </a:r>
            <a:r>
              <a:rPr lang="en-US" sz="2800" b="1" dirty="0">
                <a:latin typeface="Arial Narrow" panose="020B0606020202030204" pitchFamily="34" charset="0"/>
              </a:rPr>
              <a:t> und </a:t>
            </a:r>
            <a:r>
              <a:rPr lang="en-US" sz="2800" b="1" dirty="0" err="1">
                <a:latin typeface="Arial Narrow" panose="020B0606020202030204" pitchFamily="34" charset="0"/>
              </a:rPr>
              <a:t>soziale</a:t>
            </a:r>
            <a:r>
              <a:rPr lang="en-US" sz="2800" b="1" dirty="0">
                <a:latin typeface="Arial Narrow" panose="020B0606020202030204" pitchFamily="34" charset="0"/>
              </a:rPr>
              <a:t> </a:t>
            </a:r>
            <a:r>
              <a:rPr lang="en-US" sz="2800" b="1" dirty="0" err="1">
                <a:latin typeface="Arial Narrow" panose="020B0606020202030204" pitchFamily="34" charset="0"/>
              </a:rPr>
              <a:t>Fertigkeiten</a:t>
            </a:r>
            <a:endParaRPr lang="en-US" sz="2800" dirty="0">
              <a:latin typeface="Arial Narrow" panose="020B0606020202030204" pitchFamily="34" charset="0"/>
            </a:endParaRPr>
          </a:p>
          <a:p>
            <a:pPr marL="342900" indent="-342900">
              <a:buFont typeface="Arial" panose="020B0604020202020204" pitchFamily="34" charset="0"/>
              <a:buChar char="•"/>
            </a:pPr>
            <a:r>
              <a:rPr lang="en-US" sz="2400" dirty="0">
                <a:latin typeface="Arial Narrow" panose="020B0606020202030204" pitchFamily="34" charset="0"/>
              </a:rPr>
              <a:t>Verstehen der </a:t>
            </a:r>
            <a:r>
              <a:rPr lang="en-US" sz="2400" dirty="0" err="1">
                <a:latin typeface="Arial Narrow" panose="020B0606020202030204" pitchFamily="34" charset="0"/>
              </a:rPr>
              <a:t>Grundlagen</a:t>
            </a:r>
            <a:r>
              <a:rPr lang="en-US" sz="2400" dirty="0">
                <a:latin typeface="Arial Narrow" panose="020B0606020202030204" pitchFamily="34" charset="0"/>
              </a:rPr>
              <a:t> und </a:t>
            </a:r>
            <a:r>
              <a:rPr lang="en-US" sz="2400" dirty="0" err="1">
                <a:latin typeface="Arial Narrow" panose="020B0606020202030204" pitchFamily="34" charset="0"/>
              </a:rPr>
              <a:t>Nachvollziehen</a:t>
            </a:r>
            <a:r>
              <a:rPr lang="en-US" sz="2400" dirty="0">
                <a:latin typeface="Arial Narrow" panose="020B0606020202030204" pitchFamily="34" charset="0"/>
              </a:rPr>
              <a:t> der </a:t>
            </a:r>
            <a:r>
              <a:rPr lang="en-US" sz="2400" dirty="0" err="1">
                <a:latin typeface="Arial Narrow" panose="020B0606020202030204" pitchFamily="34" charset="0"/>
              </a:rPr>
              <a:t>grundlegenden</a:t>
            </a:r>
            <a:r>
              <a:rPr lang="en-US" sz="2400" dirty="0">
                <a:latin typeface="Arial Narrow" panose="020B0606020202030204" pitchFamily="34" charset="0"/>
              </a:rPr>
              <a:t> </a:t>
            </a:r>
            <a:r>
              <a:rPr lang="en-US" sz="2400" dirty="0" err="1">
                <a:latin typeface="Arial Narrow" panose="020B0606020202030204" pitchFamily="34" charset="0"/>
              </a:rPr>
              <a:t>Bedeutsamkeit</a:t>
            </a:r>
            <a:r>
              <a:rPr lang="en-US" sz="2400" dirty="0">
                <a:latin typeface="Arial Narrow" panose="020B0606020202030204" pitchFamily="34" charset="0"/>
              </a:rPr>
              <a:t> der </a:t>
            </a:r>
            <a:r>
              <a:rPr lang="en-US" sz="2400" dirty="0" err="1">
                <a:latin typeface="Arial Narrow" panose="020B0606020202030204" pitchFamily="34" charset="0"/>
              </a:rPr>
              <a:t>für</a:t>
            </a:r>
            <a:r>
              <a:rPr lang="en-US" sz="2400" dirty="0">
                <a:latin typeface="Arial Narrow" panose="020B0606020202030204" pitchFamily="34" charset="0"/>
              </a:rPr>
              <a:t> den </a:t>
            </a:r>
            <a:r>
              <a:rPr lang="en-US" sz="2400" dirty="0" err="1">
                <a:latin typeface="Arial Narrow" panose="020B0606020202030204" pitchFamily="34" charset="0"/>
              </a:rPr>
              <a:t>Umgang</a:t>
            </a:r>
            <a:r>
              <a:rPr lang="en-US" sz="2400" dirty="0">
                <a:latin typeface="Arial Narrow" panose="020B0606020202030204" pitchFamily="34" charset="0"/>
              </a:rPr>
              <a:t> </a:t>
            </a:r>
            <a:r>
              <a:rPr lang="en-US" sz="2400" dirty="0" err="1">
                <a:latin typeface="Arial Narrow" panose="020B0606020202030204" pitchFamily="34" charset="0"/>
              </a:rPr>
              <a:t>mit</a:t>
            </a:r>
            <a:r>
              <a:rPr lang="en-US" sz="2400" dirty="0">
                <a:latin typeface="Arial Narrow" panose="020B0606020202030204" pitchFamily="34" charset="0"/>
              </a:rPr>
              <a:t> Menschen </a:t>
            </a:r>
            <a:r>
              <a:rPr lang="en-US" sz="2400" dirty="0" err="1">
                <a:latin typeface="Arial Narrow" panose="020B0606020202030204" pitchFamily="34" charset="0"/>
              </a:rPr>
              <a:t>mit</a:t>
            </a:r>
            <a:r>
              <a:rPr lang="en-US" sz="2400" dirty="0">
                <a:latin typeface="Arial Narrow" panose="020B0606020202030204" pitchFamily="34" charset="0"/>
              </a:rPr>
              <a:t> ASS </a:t>
            </a:r>
            <a:r>
              <a:rPr lang="en-US" sz="2400" dirty="0" err="1">
                <a:latin typeface="Arial Narrow" panose="020B0606020202030204" pitchFamily="34" charset="0"/>
              </a:rPr>
              <a:t>entwickelten</a:t>
            </a:r>
            <a:r>
              <a:rPr lang="en-US" sz="2400" dirty="0">
                <a:latin typeface="Arial Narrow" panose="020B0606020202030204" pitchFamily="34" charset="0"/>
              </a:rPr>
              <a:t>/</a:t>
            </a:r>
            <a:r>
              <a:rPr lang="en-US" sz="2400" dirty="0" err="1">
                <a:latin typeface="Arial Narrow" panose="020B0606020202030204" pitchFamily="34" charset="0"/>
              </a:rPr>
              <a:t>herangezogenen</a:t>
            </a:r>
            <a:r>
              <a:rPr lang="en-US" sz="2400" dirty="0">
                <a:latin typeface="Arial Narrow" panose="020B0606020202030204" pitchFamily="34" charset="0"/>
              </a:rPr>
              <a:t> </a:t>
            </a:r>
            <a:r>
              <a:rPr lang="en-US" sz="2400" dirty="0" err="1">
                <a:latin typeface="Arial Narrow" panose="020B0606020202030204" pitchFamily="34" charset="0"/>
              </a:rPr>
              <a:t>Kommunikationskonzepte</a:t>
            </a:r>
            <a:endParaRPr lang="pt-PT" sz="2400" dirty="0">
              <a:latin typeface="Arial Narrow" panose="020B0606020202030204" pitchFamily="34" charset="0"/>
            </a:endParaRPr>
          </a:p>
          <a:p>
            <a:pPr marL="342900" indent="-342900">
              <a:buFont typeface="Arial" panose="020B0604020202020204" pitchFamily="34" charset="0"/>
              <a:buChar char="•"/>
            </a:pPr>
            <a:r>
              <a:rPr lang="pt-PT" sz="2400" dirty="0">
                <a:latin typeface="Arial Narrow" panose="020B0606020202030204" pitchFamily="34" charset="0"/>
              </a:rPr>
              <a:t>Grundlegendes Verständnis für die – kommunikationsbezogene – Erlebnisperspektive von Menschen mit ASS</a:t>
            </a:r>
            <a:r>
              <a:rPr lang="en-US" sz="2400" dirty="0">
                <a:latin typeface="Arial Narrow" panose="020B0606020202030204" pitchFamily="34" charset="0"/>
              </a:rPr>
              <a:t> </a:t>
            </a:r>
          </a:p>
          <a:p>
            <a:pPr marL="342900" indent="-342900">
              <a:buFont typeface="Arial" panose="020B0604020202020204" pitchFamily="34" charset="0"/>
              <a:buChar char="•"/>
            </a:pPr>
            <a:r>
              <a:rPr lang="en-US" sz="2400" dirty="0" err="1">
                <a:latin typeface="Arial Narrow" panose="020B0606020202030204" pitchFamily="34" charset="0"/>
              </a:rPr>
              <a:t>Grundlegendes</a:t>
            </a:r>
            <a:r>
              <a:rPr lang="en-US" sz="2400" dirty="0">
                <a:latin typeface="Arial Narrow" panose="020B0606020202030204" pitchFamily="34" charset="0"/>
              </a:rPr>
              <a:t> </a:t>
            </a:r>
            <a:r>
              <a:rPr lang="en-US" sz="2400" dirty="0" err="1">
                <a:latin typeface="Arial Narrow" panose="020B0606020202030204" pitchFamily="34" charset="0"/>
              </a:rPr>
              <a:t>Verständnis</a:t>
            </a:r>
            <a:r>
              <a:rPr lang="en-US" sz="2400" dirty="0">
                <a:latin typeface="Arial Narrow" panose="020B0606020202030204" pitchFamily="34" charset="0"/>
              </a:rPr>
              <a:t> </a:t>
            </a:r>
            <a:r>
              <a:rPr lang="en-US" sz="2400" dirty="0" err="1">
                <a:latin typeface="Arial Narrow" panose="020B0606020202030204" pitchFamily="34" charset="0"/>
              </a:rPr>
              <a:t>für</a:t>
            </a:r>
            <a:r>
              <a:rPr lang="en-US" sz="2400" dirty="0">
                <a:latin typeface="Arial Narrow" panose="020B0606020202030204" pitchFamily="34" charset="0"/>
              </a:rPr>
              <a:t> den </a:t>
            </a:r>
            <a:r>
              <a:rPr lang="en-US" sz="2400" dirty="0" err="1">
                <a:latin typeface="Arial Narrow" panose="020B0606020202030204" pitchFamily="34" charset="0"/>
              </a:rPr>
              <a:t>Stellenwert</a:t>
            </a:r>
            <a:r>
              <a:rPr lang="en-US" sz="2400" dirty="0">
                <a:latin typeface="Arial Narrow" panose="020B0606020202030204" pitchFamily="34" charset="0"/>
              </a:rPr>
              <a:t>, den die </a:t>
            </a:r>
            <a:r>
              <a:rPr lang="en-US" sz="2400" dirty="0" err="1">
                <a:latin typeface="Arial Narrow" panose="020B0606020202030204" pitchFamily="34" charset="0"/>
              </a:rPr>
              <a:t>vermittelten</a:t>
            </a:r>
            <a:r>
              <a:rPr lang="en-US" sz="2400" dirty="0">
                <a:latin typeface="Arial Narrow" panose="020B0606020202030204" pitchFamily="34" charset="0"/>
              </a:rPr>
              <a:t> </a:t>
            </a:r>
            <a:r>
              <a:rPr lang="en-US" sz="2400" dirty="0" err="1">
                <a:latin typeface="Arial Narrow" panose="020B0606020202030204" pitchFamily="34" charset="0"/>
              </a:rPr>
              <a:t>kommunikativen</a:t>
            </a:r>
            <a:r>
              <a:rPr lang="en-US" sz="2400" dirty="0">
                <a:latin typeface="Arial Narrow" panose="020B0606020202030204" pitchFamily="34" charset="0"/>
              </a:rPr>
              <a:t> und </a:t>
            </a:r>
            <a:r>
              <a:rPr lang="en-US" sz="2400" dirty="0" err="1">
                <a:latin typeface="Arial Narrow" panose="020B0606020202030204" pitchFamily="34" charset="0"/>
              </a:rPr>
              <a:t>sozialen</a:t>
            </a:r>
            <a:r>
              <a:rPr lang="en-US" sz="2400" dirty="0">
                <a:latin typeface="Arial Narrow" panose="020B0606020202030204" pitchFamily="34" charset="0"/>
              </a:rPr>
              <a:t> </a:t>
            </a:r>
            <a:r>
              <a:rPr lang="en-US" sz="2400" dirty="0" err="1">
                <a:latin typeface="Arial Narrow" panose="020B0606020202030204" pitchFamily="34" charset="0"/>
              </a:rPr>
              <a:t>Fertigkeiten</a:t>
            </a:r>
            <a:r>
              <a:rPr lang="en-US" sz="2400" dirty="0">
                <a:latin typeface="Arial Narrow" panose="020B0606020202030204" pitchFamily="34" charset="0"/>
              </a:rPr>
              <a:t> </a:t>
            </a:r>
            <a:r>
              <a:rPr lang="en-US" sz="2400" dirty="0" err="1">
                <a:latin typeface="Arial Narrow" panose="020B0606020202030204" pitchFamily="34" charset="0"/>
              </a:rPr>
              <a:t>für</a:t>
            </a:r>
            <a:r>
              <a:rPr lang="en-US" sz="2400" dirty="0">
                <a:latin typeface="Arial Narrow" panose="020B0606020202030204" pitchFamily="34" charset="0"/>
              </a:rPr>
              <a:t> Menschen </a:t>
            </a:r>
            <a:r>
              <a:rPr lang="en-US" sz="2400" dirty="0" err="1">
                <a:latin typeface="Arial Narrow" panose="020B0606020202030204" pitchFamily="34" charset="0"/>
              </a:rPr>
              <a:t>mit</a:t>
            </a:r>
            <a:r>
              <a:rPr lang="en-US" sz="2400" dirty="0">
                <a:latin typeface="Arial Narrow" panose="020B0606020202030204" pitchFamily="34" charset="0"/>
              </a:rPr>
              <a:t> ASS </a:t>
            </a:r>
            <a:r>
              <a:rPr lang="en-US" sz="2400" dirty="0" err="1">
                <a:latin typeface="Arial Narrow" panose="020B0606020202030204" pitchFamily="34" charset="0"/>
              </a:rPr>
              <a:t>haben</a:t>
            </a:r>
            <a:r>
              <a:rPr lang="en-US" sz="2400" dirty="0">
                <a:latin typeface="Arial Narrow" panose="020B0606020202030204" pitchFamily="34" charset="0"/>
              </a:rPr>
              <a:t> – in </a:t>
            </a:r>
            <a:r>
              <a:rPr lang="en-US" sz="2400" dirty="0" err="1">
                <a:latin typeface="Arial Narrow" panose="020B0606020202030204" pitchFamily="34" charset="0"/>
              </a:rPr>
              <a:t>persönlichen</a:t>
            </a:r>
            <a:r>
              <a:rPr lang="en-US" sz="2400" dirty="0">
                <a:latin typeface="Arial Narrow" panose="020B0606020202030204" pitchFamily="34" charset="0"/>
              </a:rPr>
              <a:t> </a:t>
            </a:r>
            <a:r>
              <a:rPr lang="en-US" sz="2400" dirty="0" err="1">
                <a:latin typeface="Arial Narrow" panose="020B0606020202030204" pitchFamily="34" charset="0"/>
              </a:rPr>
              <a:t>wie</a:t>
            </a:r>
            <a:r>
              <a:rPr lang="en-US" sz="2400" dirty="0">
                <a:latin typeface="Arial Narrow" panose="020B0606020202030204" pitchFamily="34" charset="0"/>
              </a:rPr>
              <a:t> in </a:t>
            </a:r>
            <a:r>
              <a:rPr lang="en-US" sz="2400" dirty="0" err="1">
                <a:latin typeface="Arial Narrow" panose="020B0606020202030204" pitchFamily="34" charset="0"/>
              </a:rPr>
              <a:t>beruflichen</a:t>
            </a:r>
            <a:r>
              <a:rPr lang="en-US" sz="2400" dirty="0">
                <a:latin typeface="Arial Narrow" panose="020B0606020202030204" pitchFamily="34" charset="0"/>
              </a:rPr>
              <a:t> </a:t>
            </a:r>
            <a:r>
              <a:rPr lang="en-US" sz="2400" dirty="0" err="1">
                <a:latin typeface="Arial Narrow" panose="020B0606020202030204" pitchFamily="34" charset="0"/>
              </a:rPr>
              <a:t>Beziehungskontexten</a:t>
            </a:r>
            <a:r>
              <a:rPr lang="en-US" sz="2400" dirty="0">
                <a:latin typeface="Arial Narrow" panose="020B0606020202030204" pitchFamily="34" charset="0"/>
              </a:rPr>
              <a:t> </a:t>
            </a:r>
          </a:p>
          <a:p>
            <a:pPr marL="342900" indent="-342900">
              <a:buFont typeface="Arial" panose="020B0604020202020204" pitchFamily="34" charset="0"/>
              <a:buChar char="•"/>
            </a:pPr>
            <a:r>
              <a:rPr lang="en-US" sz="2400" dirty="0" err="1">
                <a:latin typeface="Arial Narrow" panose="020B0606020202030204" pitchFamily="34" charset="0"/>
              </a:rPr>
              <a:t>Aneignen</a:t>
            </a:r>
            <a:r>
              <a:rPr lang="en-US" sz="2400" dirty="0">
                <a:latin typeface="Arial Narrow" panose="020B0606020202030204" pitchFamily="34" charset="0"/>
              </a:rPr>
              <a:t> der </a:t>
            </a:r>
            <a:r>
              <a:rPr lang="en-US" sz="2400" dirty="0" err="1">
                <a:latin typeface="Arial Narrow" panose="020B0606020202030204" pitchFamily="34" charset="0"/>
              </a:rPr>
              <a:t>vermittelten</a:t>
            </a:r>
            <a:r>
              <a:rPr lang="en-US" sz="2400" dirty="0">
                <a:latin typeface="Arial Narrow" panose="020B0606020202030204" pitchFamily="34" charset="0"/>
              </a:rPr>
              <a:t> </a:t>
            </a:r>
            <a:r>
              <a:rPr lang="en-US" sz="2400" dirty="0" err="1">
                <a:latin typeface="Arial Narrow" panose="020B0606020202030204" pitchFamily="34" charset="0"/>
              </a:rPr>
              <a:t>Kommunikations</a:t>
            </a:r>
            <a:r>
              <a:rPr lang="en-US" sz="2400" dirty="0">
                <a:latin typeface="Arial Narrow" panose="020B0606020202030204" pitchFamily="34" charset="0"/>
              </a:rPr>
              <a:t>- und </a:t>
            </a:r>
            <a:r>
              <a:rPr lang="en-US" sz="2400" dirty="0" err="1">
                <a:latin typeface="Arial Narrow" panose="020B0606020202030204" pitchFamily="34" charset="0"/>
              </a:rPr>
              <a:t>Interaktionsstrategien</a:t>
            </a:r>
            <a:r>
              <a:rPr lang="en-US" sz="2400" dirty="0">
                <a:latin typeface="Arial Narrow" panose="020B0606020202030204" pitchFamily="34" charset="0"/>
              </a:rPr>
              <a:t> </a:t>
            </a:r>
            <a:r>
              <a:rPr lang="en-US" sz="2400" dirty="0" err="1">
                <a:latin typeface="Arial Narrow" panose="020B0606020202030204" pitchFamily="34" charset="0"/>
              </a:rPr>
              <a:t>sowie</a:t>
            </a:r>
            <a:r>
              <a:rPr lang="en-US" sz="2400" dirty="0">
                <a:latin typeface="Arial Narrow" panose="020B0606020202030204" pitchFamily="34" charset="0"/>
              </a:rPr>
              <a:t> der </a:t>
            </a:r>
            <a:r>
              <a:rPr lang="en-US" sz="2400" dirty="0" err="1">
                <a:latin typeface="Arial Narrow" panose="020B0606020202030204" pitchFamily="34" charset="0"/>
              </a:rPr>
              <a:t>Fähigkeit</a:t>
            </a:r>
            <a:r>
              <a:rPr lang="en-US" sz="2400" dirty="0">
                <a:latin typeface="Arial Narrow" panose="020B0606020202030204" pitchFamily="34" charset="0"/>
              </a:rPr>
              <a:t>, </a:t>
            </a:r>
            <a:r>
              <a:rPr lang="en-US" sz="2400" dirty="0" err="1">
                <a:latin typeface="Arial Narrow" panose="020B0606020202030204" pitchFamily="34" charset="0"/>
              </a:rPr>
              <a:t>diese</a:t>
            </a:r>
            <a:r>
              <a:rPr lang="en-US" sz="2400" dirty="0">
                <a:latin typeface="Arial Narrow" panose="020B0606020202030204" pitchFamily="34" charset="0"/>
              </a:rPr>
              <a:t> in </a:t>
            </a:r>
            <a:r>
              <a:rPr lang="en-US" sz="2400" dirty="0" err="1">
                <a:latin typeface="Arial Narrow" panose="020B0606020202030204" pitchFamily="34" charset="0"/>
              </a:rPr>
              <a:t>einem</a:t>
            </a:r>
            <a:r>
              <a:rPr lang="en-US" sz="2400" dirty="0">
                <a:latin typeface="Arial Narrow" panose="020B0606020202030204" pitchFamily="34" charset="0"/>
              </a:rPr>
              <a:t> </a:t>
            </a:r>
            <a:r>
              <a:rPr lang="en-US" sz="2400" dirty="0" err="1">
                <a:latin typeface="Arial Narrow" panose="020B0606020202030204" pitchFamily="34" charset="0"/>
              </a:rPr>
              <a:t>lebensweltlichen</a:t>
            </a:r>
            <a:r>
              <a:rPr lang="en-US" sz="2400" dirty="0">
                <a:latin typeface="Arial Narrow" panose="020B0606020202030204" pitchFamily="34" charset="0"/>
              </a:rPr>
              <a:t> </a:t>
            </a:r>
            <a:r>
              <a:rPr lang="en-US" sz="2400" dirty="0" err="1">
                <a:latin typeface="Arial Narrow" panose="020B0606020202030204" pitchFamily="34" charset="0"/>
              </a:rPr>
              <a:t>Kontext</a:t>
            </a:r>
            <a:r>
              <a:rPr lang="en-US" sz="2400" dirty="0">
                <a:latin typeface="Arial Narrow" panose="020B0606020202030204" pitchFamily="34" charset="0"/>
              </a:rPr>
              <a:t> </a:t>
            </a:r>
            <a:r>
              <a:rPr lang="en-US" sz="2400" dirty="0" err="1">
                <a:latin typeface="Arial Narrow" panose="020B0606020202030204" pitchFamily="34" charset="0"/>
              </a:rPr>
              <a:t>auch</a:t>
            </a:r>
            <a:r>
              <a:rPr lang="en-US" sz="2400" dirty="0">
                <a:latin typeface="Arial Narrow" panose="020B0606020202030204" pitchFamily="34" charset="0"/>
              </a:rPr>
              <a:t> </a:t>
            </a:r>
            <a:r>
              <a:rPr lang="en-US" sz="2400" dirty="0" err="1">
                <a:latin typeface="Arial Narrow" panose="020B0606020202030204" pitchFamily="34" charset="0"/>
              </a:rPr>
              <a:t>einzusetzen</a:t>
            </a:r>
            <a:endParaRPr lang="en-US" sz="2400" dirty="0">
              <a:latin typeface="Arial Narrow" panose="020B0606020202030204" pitchFamily="34" charset="0"/>
            </a:endParaRPr>
          </a:p>
        </p:txBody>
      </p:sp>
    </p:spTree>
    <p:extLst>
      <p:ext uri="{BB962C8B-B14F-4D97-AF65-F5344CB8AC3E}">
        <p14:creationId xmlns:p14="http://schemas.microsoft.com/office/powerpoint/2010/main" val="85710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6</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400" b="1" dirty="0" err="1">
                <a:latin typeface="Arial Narrow" panose="020B0606020202030204" pitchFamily="34" charset="0"/>
              </a:rPr>
              <a:t>Organisation</a:t>
            </a:r>
            <a:r>
              <a:rPr lang="en-US" sz="4400" b="1" dirty="0">
                <a:solidFill>
                  <a:prstClr val="black"/>
                </a:solidFill>
                <a:latin typeface="Arial Narrow" panose="020B0606020202030204" pitchFamily="34" charset="0"/>
              </a:rPr>
              <a:t> </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a:latin typeface="Arial Narrow" panose="020B0606020202030204" pitchFamily="34" charset="0"/>
              </a:rPr>
              <a:t>Modul 4: </a:t>
            </a:r>
            <a:r>
              <a:rPr lang="en-US" sz="2800" b="1" dirty="0" err="1">
                <a:latin typeface="Arial Narrow" panose="020B0606020202030204" pitchFamily="34" charset="0"/>
              </a:rPr>
              <a:t>Kommunikative</a:t>
            </a:r>
            <a:r>
              <a:rPr lang="en-US" sz="2800" b="1" dirty="0">
                <a:latin typeface="Arial Narrow" panose="020B0606020202030204" pitchFamily="34" charset="0"/>
              </a:rPr>
              <a:t> und </a:t>
            </a:r>
            <a:r>
              <a:rPr lang="en-US" sz="2800" b="1" dirty="0" err="1">
                <a:latin typeface="Arial Narrow" panose="020B0606020202030204" pitchFamily="34" charset="0"/>
              </a:rPr>
              <a:t>soziale</a:t>
            </a:r>
            <a:r>
              <a:rPr lang="en-US" sz="2800" b="1" dirty="0">
                <a:latin typeface="Arial Narrow" panose="020B0606020202030204" pitchFamily="34" charset="0"/>
              </a:rPr>
              <a:t> </a:t>
            </a:r>
            <a:r>
              <a:rPr lang="en-US" sz="2800" b="1" dirty="0" err="1">
                <a:latin typeface="Arial Narrow" panose="020B0606020202030204" pitchFamily="34" charset="0"/>
              </a:rPr>
              <a:t>Fertigkeiten</a:t>
            </a:r>
            <a:r>
              <a:rPr lang="en-US" sz="2800" b="1" dirty="0">
                <a:latin typeface="Arial Narrow" panose="020B0606020202030204" pitchFamily="34" charset="0"/>
              </a:rPr>
              <a:t> </a:t>
            </a:r>
            <a:r>
              <a:rPr lang="en-US" sz="2800" b="1" dirty="0" err="1">
                <a:latin typeface="Arial Narrow" panose="020B0606020202030204" pitchFamily="34" charset="0"/>
              </a:rPr>
              <a:t>für</a:t>
            </a:r>
            <a:r>
              <a:rPr lang="en-US" sz="2800" b="1" dirty="0">
                <a:latin typeface="Arial Narrow" panose="020B0606020202030204" pitchFamily="34" charset="0"/>
              </a:rPr>
              <a:t> den </a:t>
            </a:r>
            <a:r>
              <a:rPr lang="en-US" sz="2800" b="1" dirty="0" err="1">
                <a:latin typeface="Arial Narrow" panose="020B0606020202030204" pitchFamily="34" charset="0"/>
              </a:rPr>
              <a:t>Umgang</a:t>
            </a:r>
            <a:r>
              <a:rPr lang="en-US" sz="2800" b="1" dirty="0">
                <a:latin typeface="Arial Narrow" panose="020B0606020202030204" pitchFamily="34" charset="0"/>
              </a:rPr>
              <a:t> </a:t>
            </a:r>
            <a:r>
              <a:rPr lang="en-US" sz="2800" b="1" dirty="0" err="1">
                <a:latin typeface="Arial Narrow" panose="020B0606020202030204" pitchFamily="34" charset="0"/>
              </a:rPr>
              <a:t>mit</a:t>
            </a:r>
            <a:r>
              <a:rPr lang="en-US" sz="2800" b="1" dirty="0">
                <a:latin typeface="Arial Narrow" panose="020B0606020202030204" pitchFamily="34" charset="0"/>
              </a:rPr>
              <a:t> Menschen </a:t>
            </a:r>
            <a:r>
              <a:rPr lang="en-US" sz="2800" b="1" dirty="0" err="1">
                <a:latin typeface="Arial Narrow" panose="020B0606020202030204" pitchFamily="34" charset="0"/>
              </a:rPr>
              <a:t>mit</a:t>
            </a:r>
            <a:r>
              <a:rPr lang="en-US" sz="2800" b="1" dirty="0">
                <a:latin typeface="Arial Narrow" panose="020B0606020202030204" pitchFamily="34" charset="0"/>
              </a:rPr>
              <a:t> </a:t>
            </a:r>
            <a:r>
              <a:rPr lang="en-US" sz="2800" b="1" dirty="0" err="1">
                <a:latin typeface="Arial Narrow" panose="020B0606020202030204" pitchFamily="34" charset="0"/>
              </a:rPr>
              <a:t>einer</a:t>
            </a:r>
            <a:r>
              <a:rPr lang="en-US" sz="2800" b="1" dirty="0">
                <a:latin typeface="Arial Narrow" panose="020B0606020202030204" pitchFamily="34" charset="0"/>
              </a:rPr>
              <a:t> </a:t>
            </a:r>
            <a:r>
              <a:rPr lang="en-US" sz="2800" b="1" dirty="0" err="1">
                <a:latin typeface="Arial Narrow" panose="020B0606020202030204" pitchFamily="34" charset="0"/>
              </a:rPr>
              <a:t>Autismus</a:t>
            </a:r>
            <a:r>
              <a:rPr lang="en-US" sz="2800" b="1" dirty="0">
                <a:latin typeface="Arial Narrow" panose="020B0606020202030204" pitchFamily="34" charset="0"/>
              </a:rPr>
              <a:t>-Spektrum-</a:t>
            </a:r>
            <a:r>
              <a:rPr lang="en-US" sz="2800" b="1" dirty="0" err="1">
                <a:latin typeface="Arial Narrow" panose="020B0606020202030204" pitchFamily="34" charset="0"/>
              </a:rPr>
              <a:t>Störung</a:t>
            </a:r>
            <a:r>
              <a:rPr lang="en-US" sz="2800" b="1" dirty="0">
                <a:latin typeface="Arial Narrow" panose="020B0606020202030204" pitchFamily="34" charset="0"/>
              </a:rPr>
              <a:t> (ASS)</a:t>
            </a:r>
            <a:endParaRPr lang="pt-PT" sz="2800" b="1" dirty="0">
              <a:latin typeface="Arial Narrow" panose="020B0606020202030204" pitchFamily="34" charset="0"/>
            </a:endParaRPr>
          </a:p>
          <a:p>
            <a:pPr algn="ctr"/>
            <a:endParaRPr lang="en-US" sz="2800" b="1" dirty="0">
              <a:latin typeface="Arial Narrow" panose="020B0606020202030204" pitchFamily="34" charset="0"/>
            </a:endParaRPr>
          </a:p>
          <a:p>
            <a:pPr algn="just">
              <a:lnSpc>
                <a:spcPct val="150000"/>
              </a:lnSpc>
            </a:pPr>
            <a:r>
              <a:rPr lang="en-US" sz="2800" b="1" dirty="0" err="1">
                <a:latin typeface="Arial Narrow" panose="020B0606020202030204" pitchFamily="34" charset="0"/>
              </a:rPr>
              <a:t>Geschätzte</a:t>
            </a:r>
            <a:r>
              <a:rPr lang="en-US" sz="2800" b="1" dirty="0">
                <a:latin typeface="Arial Narrow" panose="020B0606020202030204" pitchFamily="34" charset="0"/>
              </a:rPr>
              <a:t> Dauer: </a:t>
            </a:r>
            <a:r>
              <a:rPr lang="en-US" sz="2800" dirty="0">
                <a:latin typeface="Arial Narrow" panose="020B0606020202030204" pitchFamily="34" charset="0"/>
              </a:rPr>
              <a:t>3 </a:t>
            </a:r>
            <a:r>
              <a:rPr lang="en-US" sz="2800" dirty="0" err="1">
                <a:latin typeface="Arial Narrow" panose="020B0606020202030204" pitchFamily="34" charset="0"/>
              </a:rPr>
              <a:t>Stunden</a:t>
            </a:r>
            <a:endParaRPr lang="en-US" sz="2800" dirty="0">
              <a:latin typeface="Arial Narrow" panose="020B0606020202030204" pitchFamily="34" charset="0"/>
            </a:endParaRPr>
          </a:p>
          <a:p>
            <a:pPr algn="just">
              <a:lnSpc>
                <a:spcPct val="150000"/>
              </a:lnSpc>
            </a:pPr>
            <a:r>
              <a:rPr lang="en-US" sz="2800" b="1" dirty="0">
                <a:latin typeface="Arial Narrow" panose="020B0606020202030204" pitchFamily="34" charset="0"/>
              </a:rPr>
              <a:t>Pause: </a:t>
            </a:r>
            <a:r>
              <a:rPr lang="en-US" sz="2800" dirty="0">
                <a:latin typeface="Arial Narrow" panose="020B0606020202030204" pitchFamily="34" charset="0"/>
              </a:rPr>
              <a:t>1x30 </a:t>
            </a:r>
            <a:r>
              <a:rPr lang="en-US" sz="2800" dirty="0" err="1">
                <a:latin typeface="Arial Narrow" panose="020B0606020202030204" pitchFamily="34" charset="0"/>
              </a:rPr>
              <a:t>Minuten</a:t>
            </a:r>
            <a:r>
              <a:rPr lang="en-US" sz="2800" dirty="0">
                <a:latin typeface="Arial Narrow" panose="020B0606020202030204" pitchFamily="34" charset="0"/>
              </a:rPr>
              <a:t> </a:t>
            </a:r>
            <a:r>
              <a:rPr lang="en-US" sz="2800" dirty="0" err="1">
                <a:latin typeface="Arial Narrow" panose="020B0606020202030204" pitchFamily="34" charset="0"/>
              </a:rPr>
              <a:t>oder</a:t>
            </a:r>
            <a:r>
              <a:rPr lang="en-US" sz="2800" dirty="0">
                <a:latin typeface="Arial Narrow" panose="020B0606020202030204" pitchFamily="34" charset="0"/>
              </a:rPr>
              <a:t> 2x15 </a:t>
            </a:r>
            <a:r>
              <a:rPr lang="en-US" sz="2800" dirty="0" err="1">
                <a:latin typeface="Arial Narrow" panose="020B0606020202030204" pitchFamily="34" charset="0"/>
              </a:rPr>
              <a:t>Minuten</a:t>
            </a:r>
            <a:r>
              <a:rPr lang="en-US" sz="2800" dirty="0">
                <a:latin typeface="Arial Narrow" panose="020B0606020202030204" pitchFamily="34" charset="0"/>
              </a:rPr>
              <a:t>/2 </a:t>
            </a:r>
            <a:r>
              <a:rPr lang="en-US" sz="2800" dirty="0" err="1">
                <a:latin typeface="Arial Narrow" panose="020B0606020202030204" pitchFamily="34" charset="0"/>
              </a:rPr>
              <a:t>weitere</a:t>
            </a:r>
            <a:r>
              <a:rPr lang="en-US" sz="2800" dirty="0">
                <a:latin typeface="Arial Narrow" panose="020B0606020202030204" pitchFamily="34" charset="0"/>
              </a:rPr>
              <a:t> </a:t>
            </a:r>
            <a:r>
              <a:rPr lang="en-US" sz="2800" dirty="0" err="1">
                <a:latin typeface="Arial Narrow" panose="020B0606020202030204" pitchFamily="34" charset="0"/>
              </a:rPr>
              <a:t>Pausen</a:t>
            </a:r>
            <a:r>
              <a:rPr lang="en-US" sz="2800" dirty="0">
                <a:latin typeface="Arial Narrow" panose="020B0606020202030204" pitchFamily="34" charset="0"/>
              </a:rPr>
              <a:t> </a:t>
            </a:r>
            <a:r>
              <a:rPr lang="en-US" sz="2800" dirty="0" err="1">
                <a:latin typeface="Arial Narrow" panose="020B0606020202030204" pitchFamily="34" charset="0"/>
              </a:rPr>
              <a:t>zu</a:t>
            </a:r>
            <a:r>
              <a:rPr lang="en-US" sz="2800" dirty="0">
                <a:latin typeface="Arial Narrow" panose="020B0606020202030204" pitchFamily="34" charset="0"/>
              </a:rPr>
              <a:t> je 10 </a:t>
            </a:r>
            <a:r>
              <a:rPr lang="en-US" sz="2800" dirty="0" err="1">
                <a:latin typeface="Arial Narrow" panose="020B0606020202030204" pitchFamily="34" charset="0"/>
              </a:rPr>
              <a:t>Minuten</a:t>
            </a:r>
            <a:r>
              <a:rPr lang="en-US" sz="2800" dirty="0">
                <a:latin typeface="Arial Narrow" panose="020B0606020202030204" pitchFamily="34" charset="0"/>
              </a:rPr>
              <a:t> </a:t>
            </a:r>
          </a:p>
        </p:txBody>
      </p:sp>
    </p:spTree>
    <p:extLst>
      <p:ext uri="{BB962C8B-B14F-4D97-AF65-F5344CB8AC3E}">
        <p14:creationId xmlns:p14="http://schemas.microsoft.com/office/powerpoint/2010/main" val="427486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7</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324498"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US" sz="4400" b="1" dirty="0" err="1">
                <a:latin typeface="Arial Narrow" panose="020B0606020202030204" pitchFamily="34" charset="0"/>
              </a:rPr>
              <a:t>Organisation</a:t>
            </a:r>
            <a:r>
              <a:rPr lang="en-US" sz="4400" b="1" dirty="0">
                <a:solidFill>
                  <a:prstClr val="black"/>
                </a:solidFill>
                <a:latin typeface="Arial Narrow" panose="020B0606020202030204" pitchFamily="34" charset="0"/>
              </a:rPr>
              <a:t> </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endParaRPr lang="en-US" sz="2800" dirty="0">
              <a:latin typeface="Arial Narrow" panose="020B0606020202030204" pitchFamily="34" charset="0"/>
            </a:endParaRPr>
          </a:p>
        </p:txBody>
      </p:sp>
      <p:graphicFrame>
        <p:nvGraphicFramePr>
          <p:cNvPr id="9" name="Tabela 8">
            <a:extLst>
              <a:ext uri="{FF2B5EF4-FFF2-40B4-BE49-F238E27FC236}">
                <a16:creationId xmlns:a16="http://schemas.microsoft.com/office/drawing/2014/main" id="{CFA5FE54-B195-014A-A98E-5255936E13FD}"/>
              </a:ext>
            </a:extLst>
          </p:cNvPr>
          <p:cNvGraphicFramePr>
            <a:graphicFrameLocks noGrp="1"/>
          </p:cNvGraphicFramePr>
          <p:nvPr>
            <p:extLst>
              <p:ext uri="{D42A27DB-BD31-4B8C-83A1-F6EECF244321}">
                <p14:modId xmlns:p14="http://schemas.microsoft.com/office/powerpoint/2010/main" val="3990238918"/>
              </p:ext>
            </p:extLst>
          </p:nvPr>
        </p:nvGraphicFramePr>
        <p:xfrm>
          <a:off x="2589444" y="1810440"/>
          <a:ext cx="7251242" cy="4927332"/>
        </p:xfrm>
        <a:graphic>
          <a:graphicData uri="http://schemas.openxmlformats.org/drawingml/2006/table">
            <a:tbl>
              <a:tblPr firstRow="1" firstCol="1" bandRow="1"/>
              <a:tblGrid>
                <a:gridCol w="3510859">
                  <a:extLst>
                    <a:ext uri="{9D8B030D-6E8A-4147-A177-3AD203B41FA5}">
                      <a16:colId xmlns:a16="http://schemas.microsoft.com/office/drawing/2014/main" val="1050430287"/>
                    </a:ext>
                  </a:extLst>
                </a:gridCol>
                <a:gridCol w="3740383">
                  <a:extLst>
                    <a:ext uri="{9D8B030D-6E8A-4147-A177-3AD203B41FA5}">
                      <a16:colId xmlns:a16="http://schemas.microsoft.com/office/drawing/2014/main" val="1611183657"/>
                    </a:ext>
                  </a:extLst>
                </a:gridCol>
              </a:tblGrid>
              <a:tr h="2294097">
                <a:tc>
                  <a:txBody>
                    <a:bodyPr/>
                    <a:lstStyle/>
                    <a:p>
                      <a:pPr algn="ctr">
                        <a:lnSpc>
                          <a:spcPct val="115000"/>
                        </a:lnSpc>
                        <a:spcAft>
                          <a:spcPts val="0"/>
                        </a:spcAft>
                      </a:pPr>
                      <a:r>
                        <a:rPr lang="en-US" sz="1000" b="1" dirty="0" err="1">
                          <a:effectLst/>
                          <a:latin typeface="Arial" panose="020B0604020202020204" pitchFamily="34" charset="0"/>
                          <a:ea typeface="Calibri" panose="020F0502020204030204" pitchFamily="34" charset="0"/>
                          <a:cs typeface="Arial" panose="020B0604020202020204" pitchFamily="34" charset="0"/>
                        </a:rPr>
                        <a:t>Einführung</a:t>
                      </a:r>
                      <a:r>
                        <a:rPr lang="en-US" sz="1000" b="1" dirty="0">
                          <a:effectLst/>
                          <a:latin typeface="Arial" panose="020B0604020202020204" pitchFamily="34" charset="0"/>
                          <a:ea typeface="Calibri" panose="020F0502020204030204" pitchFamily="34" charset="0"/>
                          <a:cs typeface="Arial" panose="020B0604020202020204" pitchFamily="34" charset="0"/>
                        </a:rPr>
                        <a:t> 09:00 – 9:30</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Ziele</a:t>
                      </a:r>
                      <a:endPar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Inhalte</a:t>
                      </a:r>
                      <a:endParaRPr lang="pt-P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Angestrebte</a:t>
                      </a:r>
                      <a:r>
                        <a:rPr lang="en-US"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Lernergebnisse</a:t>
                      </a:r>
                      <a:endParaRPr lang="pt-P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Organisation</a:t>
                      </a:r>
                      <a:endParaRPr lang="pt-PT" sz="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GB" sz="1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Aktivität</a:t>
                      </a:r>
                      <a:r>
                        <a:rPr lang="en-GB"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Read &amp; Reflect 4.1.1.-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Schnellüberblick</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Erinnern</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Sie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sich</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 das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Konzept</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hinter</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dem</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0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Begriff</a:t>
                      </a:r>
                      <a:r>
                        <a:rPr lang="en-GB" sz="1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der</a:t>
                      </a:r>
                      <a:r>
                        <a:rPr 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0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Autismus</a:t>
                      </a:r>
                      <a:r>
                        <a:rPr 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-Spektrum-</a:t>
                      </a:r>
                      <a:r>
                        <a:rPr lang="en-US" sz="1000" kern="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Störung</a:t>
                      </a:r>
                      <a:r>
                        <a:rPr 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(ASS)</a:t>
                      </a:r>
                      <a:endParaRPr lang="pt-PT"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09220">
                        <a:lnSpc>
                          <a:spcPct val="115000"/>
                        </a:lnSpc>
                        <a:spcAft>
                          <a:spcPts val="0"/>
                        </a:spcAft>
                      </a:pPr>
                      <a:r>
                        <a:rPr lang="en-US" sz="1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7F7D7"/>
                    </a:solidFill>
                  </a:tcPr>
                </a:tc>
                <a:tc>
                  <a:txBody>
                    <a:bodyPr/>
                    <a:lstStyle/>
                    <a:p>
                      <a:pPr algn="ctr">
                        <a:lnSpc>
                          <a:spcPct val="115000"/>
                        </a:lnSpc>
                        <a:spcAft>
                          <a:spcPts val="0"/>
                        </a:spcAft>
                      </a:pPr>
                      <a:r>
                        <a:rPr lang="en-US" sz="1000" b="1" dirty="0" err="1">
                          <a:effectLst/>
                          <a:latin typeface="Arial" panose="020B0604020202020204" pitchFamily="34" charset="0"/>
                          <a:ea typeface="Calibri" panose="020F0502020204030204" pitchFamily="34" charset="0"/>
                          <a:cs typeface="Arial" panose="020B0604020202020204" pitchFamily="34" charset="0"/>
                        </a:rPr>
                        <a:t>Erarbeitung</a:t>
                      </a:r>
                      <a:r>
                        <a:rPr lang="en-US" sz="1000" b="1" dirty="0">
                          <a:effectLst/>
                          <a:latin typeface="Arial" panose="020B0604020202020204" pitchFamily="34" charset="0"/>
                          <a:ea typeface="Calibri" panose="020F0502020204030204" pitchFamily="34" charset="0"/>
                          <a:cs typeface="Arial" panose="020B0604020202020204" pitchFamily="34" charset="0"/>
                        </a:rPr>
                        <a:t> 09:30 – 10:15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Verstehen des </a:t>
                      </a:r>
                      <a:r>
                        <a:rPr lang="en-US" sz="1000" dirty="0" err="1">
                          <a:effectLst/>
                          <a:latin typeface="Arial" panose="020B0604020202020204" pitchFamily="34" charset="0"/>
                          <a:ea typeface="Calibri" panose="020F0502020204030204" pitchFamily="34" charset="0"/>
                          <a:cs typeface="Arial" panose="020B0604020202020204" pitchFamily="34" charset="0"/>
                        </a:rPr>
                        <a:t>Konzepts</a:t>
                      </a:r>
                      <a:r>
                        <a:rPr lang="en-US" sz="1000" dirty="0">
                          <a:effectLst/>
                          <a:latin typeface="Arial" panose="020B0604020202020204" pitchFamily="34" charset="0"/>
                          <a:ea typeface="Calibri" panose="020F0502020204030204" pitchFamily="34" charset="0"/>
                          <a:cs typeface="Arial" panose="020B0604020202020204" pitchFamily="34" charset="0"/>
                        </a:rPr>
                        <a:t> der </a:t>
                      </a:r>
                      <a:r>
                        <a:rPr lang="en-US" sz="1000" dirty="0" err="1">
                          <a:effectLst/>
                          <a:latin typeface="Arial" panose="020B0604020202020204" pitchFamily="34" charset="0"/>
                          <a:ea typeface="Calibri" panose="020F0502020204030204" pitchFamily="34" charset="0"/>
                          <a:cs typeface="Arial" panose="020B0604020202020204" pitchFamily="34" charset="0"/>
                        </a:rPr>
                        <a:t>Kommunikation</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Grundlagen</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Wichtigkeit</a:t>
                      </a:r>
                      <a:r>
                        <a:rPr lang="en-US" sz="1000" dirty="0">
                          <a:effectLst/>
                          <a:latin typeface="Arial" panose="020B0604020202020204" pitchFamily="34" charset="0"/>
                          <a:ea typeface="Calibri" panose="020F0502020204030204" pitchFamily="34" charset="0"/>
                          <a:cs typeface="Arial" panose="020B0604020202020204" pitchFamily="34" charset="0"/>
                        </a:rPr>
                        <a:t> und </a:t>
                      </a:r>
                      <a:r>
                        <a:rPr lang="en-US" sz="1000" dirty="0" err="1">
                          <a:effectLst/>
                          <a:latin typeface="Arial" panose="020B0604020202020204" pitchFamily="34" charset="0"/>
                          <a:ea typeface="Calibri" panose="020F0502020204030204" pitchFamily="34" charset="0"/>
                          <a:cs typeface="Arial" panose="020B0604020202020204" pitchFamily="34" charset="0"/>
                        </a:rPr>
                        <a:t>Grundeigentümlichkeiten</a:t>
                      </a:r>
                      <a:r>
                        <a:rPr lang="en-US" sz="1000" dirty="0">
                          <a:effectLst/>
                          <a:latin typeface="Arial" panose="020B0604020202020204" pitchFamily="34" charset="0"/>
                          <a:ea typeface="Calibri" panose="020F0502020204030204" pitchFamily="34" charset="0"/>
                          <a:cs typeface="Arial" panose="020B0604020202020204" pitchFamily="34" charset="0"/>
                        </a:rPr>
                        <a:t> der </a:t>
                      </a:r>
                      <a:r>
                        <a:rPr lang="en-US" sz="1000" dirty="0" err="1">
                          <a:effectLst/>
                          <a:latin typeface="Arial" panose="020B0604020202020204" pitchFamily="34" charset="0"/>
                          <a:ea typeface="Calibri" panose="020F0502020204030204" pitchFamily="34" charset="0"/>
                          <a:cs typeface="Arial" panose="020B0604020202020204" pitchFamily="34" charset="0"/>
                        </a:rPr>
                        <a:t>Kommunikation</a:t>
                      </a:r>
                      <a:r>
                        <a:rPr lang="en-US" sz="1000" dirty="0">
                          <a:effectLst/>
                          <a:latin typeface="Arial" panose="020B0604020202020204" pitchFamily="34" charset="0"/>
                          <a:ea typeface="Calibri" panose="020F0502020204030204" pitchFamily="34" charset="0"/>
                          <a:cs typeface="Arial" panose="020B0604020202020204" pitchFamily="34" charset="0"/>
                        </a:rPr>
                        <a:t> von Menschen </a:t>
                      </a:r>
                      <a:r>
                        <a:rPr lang="en-US" sz="1000" dirty="0" err="1">
                          <a:effectLst/>
                          <a:latin typeface="Arial" panose="020B0604020202020204" pitchFamily="34" charset="0"/>
                          <a:ea typeface="Calibri" panose="020F0502020204030204" pitchFamily="34" charset="0"/>
                          <a:cs typeface="Arial" panose="020B0604020202020204" pitchFamily="34" charset="0"/>
                        </a:rPr>
                        <a:t>mit</a:t>
                      </a:r>
                      <a:r>
                        <a:rPr lang="en-US" sz="1000" dirty="0">
                          <a:effectLst/>
                          <a:latin typeface="Arial" panose="020B0604020202020204" pitchFamily="34" charset="0"/>
                          <a:ea typeface="Calibri" panose="020F0502020204030204" pitchFamily="34" charset="0"/>
                          <a:cs typeface="Arial" panose="020B0604020202020204" pitchFamily="34" charset="0"/>
                        </a:rPr>
                        <a:t> ASS</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Verstehen des </a:t>
                      </a:r>
                      <a:r>
                        <a:rPr lang="en-US" sz="1000" dirty="0" err="1">
                          <a:effectLst/>
                          <a:latin typeface="Arial" panose="020B0604020202020204" pitchFamily="34" charset="0"/>
                          <a:ea typeface="Calibri" panose="020F0502020204030204" pitchFamily="34" charset="0"/>
                          <a:cs typeface="Arial" panose="020B0604020202020204" pitchFamily="34" charset="0"/>
                        </a:rPr>
                        <a:t>Konzepts</a:t>
                      </a:r>
                      <a:r>
                        <a:rPr lang="en-US" sz="1000" dirty="0">
                          <a:effectLst/>
                          <a:latin typeface="Arial" panose="020B0604020202020204" pitchFamily="34" charset="0"/>
                          <a:ea typeface="Calibri" panose="020F0502020204030204" pitchFamily="34" charset="0"/>
                          <a:cs typeface="Arial" panose="020B0604020202020204" pitchFamily="34" charset="0"/>
                        </a:rPr>
                        <a:t> der </a:t>
                      </a:r>
                      <a:r>
                        <a:rPr lang="en-US" sz="1000" dirty="0" err="1">
                          <a:effectLst/>
                          <a:latin typeface="Arial" panose="020B0604020202020204" pitchFamily="34" charset="0"/>
                          <a:ea typeface="Calibri" panose="020F0502020204030204" pitchFamily="34" charset="0"/>
                          <a:cs typeface="Arial" panose="020B0604020202020204" pitchFamily="34" charset="0"/>
                        </a:rPr>
                        <a:t>Sozialen</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Kommunikation</a:t>
                      </a:r>
                      <a:r>
                        <a:rPr lang="en-US" sz="1000" dirty="0">
                          <a:effectLst/>
                          <a:latin typeface="Arial" panose="020B0604020202020204" pitchFamily="34" charset="0"/>
                          <a:ea typeface="Calibri" panose="020F0502020204030204" pitchFamily="34" charset="0"/>
                          <a:cs typeface="Arial" panose="020B0604020202020204" pitchFamily="34" charset="0"/>
                        </a:rPr>
                        <a:t> – und </a:t>
                      </a:r>
                      <a:r>
                        <a:rPr lang="en-US" sz="1000" dirty="0" err="1">
                          <a:effectLst/>
                          <a:latin typeface="Arial" panose="020B0604020202020204" pitchFamily="34" charset="0"/>
                          <a:ea typeface="Calibri" panose="020F0502020204030204" pitchFamily="34" charset="0"/>
                          <a:cs typeface="Arial" panose="020B0604020202020204" pitchFamily="34" charset="0"/>
                        </a:rPr>
                        <a:t>wie</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dessen</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Aspekte</a:t>
                      </a:r>
                      <a:r>
                        <a:rPr lang="en-US" sz="1000" dirty="0">
                          <a:effectLst/>
                          <a:latin typeface="Arial" panose="020B0604020202020204" pitchFamily="34" charset="0"/>
                          <a:ea typeface="Calibri" panose="020F0502020204030204" pitchFamily="34" charset="0"/>
                          <a:cs typeface="Arial" panose="020B0604020202020204" pitchFamily="34" charset="0"/>
                        </a:rPr>
                        <a:t> von Menschen </a:t>
                      </a:r>
                      <a:r>
                        <a:rPr lang="en-US" sz="1000" dirty="0" err="1">
                          <a:effectLst/>
                          <a:latin typeface="Arial" panose="020B0604020202020204" pitchFamily="34" charset="0"/>
                          <a:ea typeface="Calibri" panose="020F0502020204030204" pitchFamily="34" charset="0"/>
                          <a:cs typeface="Arial" panose="020B0604020202020204" pitchFamily="34" charset="0"/>
                        </a:rPr>
                        <a:t>mit</a:t>
                      </a:r>
                      <a:r>
                        <a:rPr lang="en-US" sz="1000" dirty="0">
                          <a:effectLst/>
                          <a:latin typeface="Arial" panose="020B0604020202020204" pitchFamily="34" charset="0"/>
                          <a:ea typeface="Calibri" panose="020F0502020204030204" pitchFamily="34" charset="0"/>
                          <a:cs typeface="Arial" panose="020B0604020202020204" pitchFamily="34" charset="0"/>
                        </a:rPr>
                        <a:t> ASS </a:t>
                      </a:r>
                      <a:r>
                        <a:rPr lang="en-US" sz="1000" dirty="0" err="1">
                          <a:effectLst/>
                          <a:latin typeface="Arial" panose="020B0604020202020204" pitchFamily="34" charset="0"/>
                          <a:ea typeface="Calibri" panose="020F0502020204030204" pitchFamily="34" charset="0"/>
                          <a:cs typeface="Arial" panose="020B0604020202020204" pitchFamily="34" charset="0"/>
                        </a:rPr>
                        <a:t>erlebt</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werden</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können</a:t>
                      </a:r>
                      <a:r>
                        <a:rPr lang="en-US" sz="1000"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Think &amp; Reflect 4.1.3.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4.1.4.</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Read &amp; Reflect 4.1.4. (Cont.)</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4.1.5.</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Activity:Think</a:t>
                      </a:r>
                      <a:r>
                        <a:rPr lang="en-US" sz="1000" i="1" dirty="0">
                          <a:effectLst/>
                          <a:latin typeface="Arial" panose="020B0604020202020204" pitchFamily="34" charset="0"/>
                          <a:ea typeface="Calibri" panose="020F0502020204030204" pitchFamily="34" charset="0"/>
                          <a:cs typeface="Arial" panose="020B0604020202020204" pitchFamily="34" charset="0"/>
                        </a:rPr>
                        <a:t> &amp; Reflect 4.1.6. </a:t>
                      </a:r>
                      <a:r>
                        <a:rPr lang="en-US" sz="1000" i="1" dirty="0" err="1">
                          <a:effectLst/>
                          <a:latin typeface="Arial" panose="020B0604020202020204" pitchFamily="34" charset="0"/>
                          <a:ea typeface="Calibri" panose="020F0502020204030204" pitchFamily="34" charset="0"/>
                          <a:cs typeface="Arial" panose="020B0604020202020204" pitchFamily="34" charset="0"/>
                        </a:rPr>
                        <a:t>Soziale</a:t>
                      </a:r>
                      <a:r>
                        <a:rPr lang="en-US" sz="1000" i="1" dirty="0">
                          <a:effectLst/>
                          <a:latin typeface="Arial" panose="020B0604020202020204" pitchFamily="34" charset="0"/>
                          <a:ea typeface="Calibri" panose="020F0502020204030204" pitchFamily="34" charset="0"/>
                          <a:cs typeface="Arial" panose="020B0604020202020204" pitchFamily="34" charset="0"/>
                        </a:rPr>
                        <a:t> </a:t>
                      </a:r>
                      <a:r>
                        <a:rPr lang="en-US" sz="1000" i="1" dirty="0" err="1">
                          <a:effectLst/>
                          <a:latin typeface="Arial" panose="020B0604020202020204" pitchFamily="34" charset="0"/>
                          <a:ea typeface="Calibri" panose="020F0502020204030204" pitchFamily="34" charset="0"/>
                          <a:cs typeface="Arial" panose="020B0604020202020204" pitchFamily="34" charset="0"/>
                        </a:rPr>
                        <a:t>Kommunikation</a:t>
                      </a:r>
                      <a:r>
                        <a:rPr lang="en-US" sz="1000" i="1" dirty="0">
                          <a:effectLst/>
                          <a:latin typeface="Arial" panose="020B0604020202020204" pitchFamily="34" charset="0"/>
                          <a:ea typeface="Calibri" panose="020F0502020204030204" pitchFamily="34" charset="0"/>
                          <a:cs typeface="Arial" panose="020B0604020202020204" pitchFamily="34" charset="0"/>
                        </a:rPr>
                        <a:t> </a:t>
                      </a:r>
                      <a:endParaRPr lang="pt-P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endParaRPr lang="pt-PT" sz="800" i="1"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AEEF3"/>
                    </a:solidFill>
                  </a:tcPr>
                </a:tc>
                <a:extLst>
                  <a:ext uri="{0D108BD9-81ED-4DB2-BD59-A6C34878D82A}">
                    <a16:rowId xmlns:a16="http://schemas.microsoft.com/office/drawing/2014/main" val="2271471273"/>
                  </a:ext>
                </a:extLst>
              </a:tr>
              <a:tr h="412258">
                <a:tc gridSpan="2">
                  <a:txBody>
                    <a:bodyPr/>
                    <a:lstStyle/>
                    <a:p>
                      <a:pPr algn="ctr">
                        <a:lnSpc>
                          <a:spcPct val="115000"/>
                        </a:lnSpc>
                        <a:spcAft>
                          <a:spcPts val="0"/>
                        </a:spcAft>
                      </a:pPr>
                      <a:r>
                        <a:rPr lang="de-AT" sz="1000" b="1" dirty="0">
                          <a:effectLst/>
                          <a:latin typeface="Arial" panose="020B0604020202020204" pitchFamily="34" charset="0"/>
                          <a:ea typeface="Calibri" panose="020F0502020204030204" pitchFamily="34" charset="0"/>
                          <a:cs typeface="Arial" panose="020B0604020202020204" pitchFamily="34" charset="0"/>
                        </a:rPr>
                        <a:t>10:15 – 10:45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Break time</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96885" marR="96885" marT="48443" marB="48443">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C2D69B"/>
                    </a:solidFill>
                  </a:tcPr>
                </a:tc>
                <a:tc hMerge="1">
                  <a:txBody>
                    <a:bodyPr/>
                    <a:lstStyle/>
                    <a:p>
                      <a:endParaRPr lang="pt-PT"/>
                    </a:p>
                  </a:txBody>
                  <a:tcPr/>
                </a:tc>
                <a:extLst>
                  <a:ext uri="{0D108BD9-81ED-4DB2-BD59-A6C34878D82A}">
                    <a16:rowId xmlns:a16="http://schemas.microsoft.com/office/drawing/2014/main" val="3551053812"/>
                  </a:ext>
                </a:extLst>
              </a:tr>
              <a:tr h="1990538">
                <a:tc>
                  <a:txBody>
                    <a:bodyPr/>
                    <a:lstStyle/>
                    <a:p>
                      <a:pPr algn="ctr">
                        <a:lnSpc>
                          <a:spcPct val="115000"/>
                        </a:lnSpc>
                        <a:spcAft>
                          <a:spcPts val="0"/>
                        </a:spcAft>
                      </a:pPr>
                      <a:r>
                        <a:rPr lang="en-US" sz="1000" b="1" dirty="0" err="1">
                          <a:effectLst/>
                          <a:latin typeface="Arial" panose="020B0604020202020204" pitchFamily="34" charset="0"/>
                          <a:ea typeface="Calibri" panose="020F0502020204030204" pitchFamily="34" charset="0"/>
                          <a:cs typeface="Arial" panose="020B0604020202020204" pitchFamily="34" charset="0"/>
                        </a:rPr>
                        <a:t>Erarbeitung</a:t>
                      </a:r>
                      <a:r>
                        <a:rPr lang="en-US" sz="1000" b="1" dirty="0">
                          <a:effectLst/>
                          <a:latin typeface="Arial" panose="020B0604020202020204" pitchFamily="34" charset="0"/>
                          <a:ea typeface="Calibri" panose="020F0502020204030204" pitchFamily="34" charset="0"/>
                          <a:cs typeface="Arial" panose="020B0604020202020204" pitchFamily="34" charset="0"/>
                        </a:rPr>
                        <a:t> 10:45 – 11:30</a:t>
                      </a:r>
                      <a:endParaRPr lang="pt-P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Verstehen der </a:t>
                      </a:r>
                      <a:r>
                        <a:rPr lang="en-US" sz="1000" dirty="0" err="1">
                          <a:effectLst/>
                          <a:latin typeface="Arial" panose="020B0604020202020204" pitchFamily="34" charset="0"/>
                          <a:ea typeface="Calibri" panose="020F0502020204030204" pitchFamily="34" charset="0"/>
                          <a:cs typeface="Arial" panose="020B0604020202020204" pitchFamily="34" charset="0"/>
                        </a:rPr>
                        <a:t>Konzepte</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zu</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Interaktion</a:t>
                      </a:r>
                      <a:r>
                        <a:rPr lang="en-US" sz="1000" dirty="0">
                          <a:effectLst/>
                          <a:latin typeface="Arial" panose="020B0604020202020204" pitchFamily="34" charset="0"/>
                          <a:ea typeface="Calibri" panose="020F0502020204030204" pitchFamily="34" charset="0"/>
                          <a:cs typeface="Arial" panose="020B0604020202020204" pitchFamily="34" charset="0"/>
                        </a:rPr>
                        <a:t> und </a:t>
                      </a:r>
                      <a:r>
                        <a:rPr lang="en-US" sz="1000" dirty="0" err="1">
                          <a:effectLst/>
                          <a:latin typeface="Arial" panose="020B0604020202020204" pitchFamily="34" charset="0"/>
                          <a:ea typeface="Calibri" panose="020F0502020204030204" pitchFamily="34" charset="0"/>
                          <a:cs typeface="Arial" panose="020B0604020202020204" pitchFamily="34" charset="0"/>
                        </a:rPr>
                        <a:t>Soziale</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Fertigkeiten</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Aktivität</a:t>
                      </a:r>
                      <a:r>
                        <a:rPr lang="en-US" sz="1000" i="1" dirty="0">
                          <a:effectLst/>
                          <a:latin typeface="Arial" panose="020B0604020202020204" pitchFamily="34" charset="0"/>
                          <a:ea typeface="Calibri" panose="020F0502020204030204" pitchFamily="34" charset="0"/>
                          <a:cs typeface="Arial" panose="020B0604020202020204" pitchFamily="34" charset="0"/>
                        </a:rPr>
                        <a:t>: Read &amp; Reflect 4.2.1. </a:t>
                      </a:r>
                      <a:r>
                        <a:rPr lang="en-US" sz="1000" i="1" dirty="0" err="1">
                          <a:effectLst/>
                          <a:latin typeface="Arial" panose="020B0604020202020204" pitchFamily="34" charset="0"/>
                          <a:ea typeface="Calibri" panose="020F0502020204030204" pitchFamily="34" charset="0"/>
                          <a:cs typeface="Arial" panose="020B0604020202020204" pitchFamily="34" charset="0"/>
                        </a:rPr>
                        <a:t>Interaktionen</a:t>
                      </a:r>
                      <a:r>
                        <a:rPr lang="en-US" sz="1000" i="1" dirty="0">
                          <a:effectLst/>
                          <a:latin typeface="Arial" panose="020B0604020202020204" pitchFamily="34" charset="0"/>
                          <a:ea typeface="Calibri" panose="020F0502020204030204" pitchFamily="34" charset="0"/>
                          <a:cs typeface="Arial" panose="020B0604020202020204" pitchFamily="34" charset="0"/>
                        </a:rPr>
                        <a:t> und </a:t>
                      </a:r>
                      <a:r>
                        <a:rPr lang="en-US" sz="1000" i="1" dirty="0" err="1">
                          <a:effectLst/>
                          <a:latin typeface="Arial" panose="020B0604020202020204" pitchFamily="34" charset="0"/>
                          <a:ea typeface="Calibri" panose="020F0502020204030204" pitchFamily="34" charset="0"/>
                          <a:cs typeface="Arial" panose="020B0604020202020204" pitchFamily="34" charset="0"/>
                        </a:rPr>
                        <a:t>soziale</a:t>
                      </a:r>
                      <a:r>
                        <a:rPr lang="en-US" sz="1000" i="1" dirty="0">
                          <a:effectLst/>
                          <a:latin typeface="Arial" panose="020B0604020202020204" pitchFamily="34" charset="0"/>
                          <a:ea typeface="Calibri" panose="020F0502020204030204" pitchFamily="34" charset="0"/>
                          <a:cs typeface="Arial" panose="020B0604020202020204" pitchFamily="34" charset="0"/>
                        </a:rPr>
                        <a:t> </a:t>
                      </a:r>
                      <a:r>
                        <a:rPr lang="en-US" sz="1000" i="1" dirty="0" err="1">
                          <a:effectLst/>
                          <a:latin typeface="Arial" panose="020B0604020202020204" pitchFamily="34" charset="0"/>
                          <a:ea typeface="Calibri" panose="020F0502020204030204" pitchFamily="34" charset="0"/>
                          <a:cs typeface="Arial" panose="020B0604020202020204" pitchFamily="34" charset="0"/>
                        </a:rPr>
                        <a:t>Fertigkeiten</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Aktivität</a:t>
                      </a:r>
                      <a:r>
                        <a:rPr lang="en-US" sz="1000" i="1" dirty="0">
                          <a:effectLst/>
                          <a:latin typeface="Arial" panose="020B0604020202020204" pitchFamily="34" charset="0"/>
                          <a:ea typeface="Calibri" panose="020F0502020204030204" pitchFamily="34" charset="0"/>
                          <a:cs typeface="Arial" panose="020B0604020202020204" pitchFamily="34" charset="0"/>
                        </a:rPr>
                        <a:t>: Watch &amp; Reflect 4.2. </a:t>
                      </a:r>
                      <a:r>
                        <a:rPr lang="en-US" sz="1000" i="1" dirty="0" err="1">
                          <a:effectLst/>
                          <a:latin typeface="Arial" panose="020B0604020202020204" pitchFamily="34" charset="0"/>
                          <a:ea typeface="Calibri" panose="020F0502020204030204" pitchFamily="34" charset="0"/>
                          <a:cs typeface="Arial" panose="020B0604020202020204" pitchFamily="34" charset="0"/>
                        </a:rPr>
                        <a:t>Interaktionen</a:t>
                      </a:r>
                      <a:r>
                        <a:rPr lang="en-US" sz="1000" i="1" dirty="0">
                          <a:effectLst/>
                          <a:latin typeface="Arial" panose="020B0604020202020204" pitchFamily="34" charset="0"/>
                          <a:ea typeface="Calibri" panose="020F0502020204030204" pitchFamily="34" charset="0"/>
                          <a:cs typeface="Arial" panose="020B0604020202020204" pitchFamily="34" charset="0"/>
                        </a:rPr>
                        <a:t> und </a:t>
                      </a:r>
                      <a:r>
                        <a:rPr lang="en-US" sz="1000" i="1" dirty="0" err="1">
                          <a:effectLst/>
                          <a:latin typeface="Arial" panose="020B0604020202020204" pitchFamily="34" charset="0"/>
                          <a:ea typeface="Calibri" panose="020F0502020204030204" pitchFamily="34" charset="0"/>
                          <a:cs typeface="Arial" panose="020B0604020202020204" pitchFamily="34" charset="0"/>
                        </a:rPr>
                        <a:t>soziale</a:t>
                      </a:r>
                      <a:r>
                        <a:rPr lang="en-US" sz="1000" i="1" dirty="0">
                          <a:effectLst/>
                          <a:latin typeface="Arial" panose="020B0604020202020204" pitchFamily="34" charset="0"/>
                          <a:ea typeface="Calibri" panose="020F0502020204030204" pitchFamily="34" charset="0"/>
                          <a:cs typeface="Arial" panose="020B0604020202020204" pitchFamily="34" charset="0"/>
                        </a:rPr>
                        <a:t> </a:t>
                      </a:r>
                      <a:r>
                        <a:rPr lang="en-US" sz="1000" i="1" dirty="0" err="1">
                          <a:effectLst/>
                          <a:latin typeface="Arial" panose="020B0604020202020204" pitchFamily="34" charset="0"/>
                          <a:ea typeface="Calibri" panose="020F0502020204030204" pitchFamily="34" charset="0"/>
                          <a:cs typeface="Arial" panose="020B0604020202020204" pitchFamily="34" charset="0"/>
                        </a:rPr>
                        <a:t>Fertigkeiten</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Aktivittät</a:t>
                      </a:r>
                      <a:r>
                        <a:rPr lang="en-US" sz="1000" i="1" dirty="0">
                          <a:effectLst/>
                          <a:latin typeface="Arial" panose="020B0604020202020204" pitchFamily="34" charset="0"/>
                          <a:ea typeface="Calibri" panose="020F0502020204030204" pitchFamily="34" charset="0"/>
                          <a:cs typeface="Arial" panose="020B0604020202020204" pitchFamily="34" charset="0"/>
                        </a:rPr>
                        <a:t>: Watch &amp; Reflect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Aktivität</a:t>
                      </a:r>
                      <a:r>
                        <a:rPr lang="en-US" sz="1000" i="1" dirty="0">
                          <a:effectLst/>
                          <a:latin typeface="Arial" panose="020B0604020202020204" pitchFamily="34" charset="0"/>
                          <a:ea typeface="Calibri" panose="020F0502020204030204" pitchFamily="34" charset="0"/>
                          <a:cs typeface="Arial" panose="020B0604020202020204" pitchFamily="34" charset="0"/>
                        </a:rPr>
                        <a:t>: Watch &amp; Reflect 4.1.- 4.2. (</a:t>
                      </a:r>
                      <a:r>
                        <a:rPr lang="en-US" sz="1000" i="1" dirty="0" err="1">
                          <a:effectLst/>
                          <a:latin typeface="Arial" panose="020B0604020202020204" pitchFamily="34" charset="0"/>
                          <a:ea typeface="Calibri" panose="020F0502020204030204" pitchFamily="34" charset="0"/>
                          <a:cs typeface="Arial" panose="020B0604020202020204" pitchFamily="34" charset="0"/>
                        </a:rPr>
                        <a:t>Fortsetzung</a:t>
                      </a:r>
                      <a:r>
                        <a:rPr lang="en-US" sz="1000" i="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Aktivität</a:t>
                      </a:r>
                      <a:r>
                        <a:rPr lang="en-US" sz="1000" i="1" dirty="0">
                          <a:effectLst/>
                          <a:latin typeface="Arial" panose="020B0604020202020204" pitchFamily="34" charset="0"/>
                          <a:ea typeface="Calibri" panose="020F0502020204030204" pitchFamily="34" charset="0"/>
                          <a:cs typeface="Arial" panose="020B0604020202020204" pitchFamily="34" charset="0"/>
                        </a:rPr>
                        <a:t>: Think &amp; Reflect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a:lnSpc>
                          <a:spcPct val="115000"/>
                        </a:lnSpc>
                        <a:spcAft>
                          <a:spcPts val="0"/>
                        </a:spcAft>
                        <a:buFont typeface="Arial" panose="020B0604020202020204" pitchFamily="34" charset="0"/>
                        <a:buChar char="•"/>
                      </a:pPr>
                      <a:r>
                        <a:rPr lang="en-US" sz="1000" i="1" dirty="0" err="1">
                          <a:effectLst/>
                          <a:latin typeface="Arial" panose="020B0604020202020204" pitchFamily="34" charset="0"/>
                          <a:ea typeface="Calibri" panose="020F0502020204030204" pitchFamily="34" charset="0"/>
                          <a:cs typeface="Arial" panose="020B0604020202020204" pitchFamily="34" charset="0"/>
                        </a:rPr>
                        <a:t>Aktivität</a:t>
                      </a:r>
                      <a:r>
                        <a:rPr lang="en-US" sz="1000" i="1" dirty="0">
                          <a:effectLst/>
                          <a:latin typeface="Arial" panose="020B0604020202020204" pitchFamily="34" charset="0"/>
                          <a:ea typeface="Calibri" panose="020F0502020204030204" pitchFamily="34" charset="0"/>
                          <a:cs typeface="Arial" panose="020B0604020202020204" pitchFamily="34" charset="0"/>
                        </a:rPr>
                        <a:t>:  </a:t>
                      </a:r>
                      <a:r>
                        <a:rPr lang="en-US" sz="1000" i="1" dirty="0" err="1">
                          <a:effectLst/>
                          <a:latin typeface="Arial" panose="020B0604020202020204" pitchFamily="34" charset="0"/>
                          <a:ea typeface="Calibri" panose="020F0502020204030204" pitchFamily="34" charset="0"/>
                          <a:cs typeface="Arial" panose="020B0604020202020204" pitchFamily="34" charset="0"/>
                        </a:rPr>
                        <a:t>Abschlussdiskussion</a:t>
                      </a:r>
                      <a:r>
                        <a:rPr lang="en-US" sz="1000" i="1" dirty="0">
                          <a:effectLst/>
                          <a:latin typeface="Arial" panose="020B0604020202020204" pitchFamily="34" charset="0"/>
                          <a:ea typeface="Calibri" panose="020F0502020204030204" pitchFamily="34" charset="0"/>
                          <a:cs typeface="Arial" panose="020B0604020202020204" pitchFamily="34" charset="0"/>
                        </a:rPr>
                        <a:t> 4.1.- 4.2. </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BE5F1"/>
                    </a:solidFill>
                  </a:tcPr>
                </a:tc>
                <a:tc>
                  <a:txBody>
                    <a:bodyPr/>
                    <a:lstStyle/>
                    <a:p>
                      <a:pPr algn="ctr">
                        <a:lnSpc>
                          <a:spcPct val="115000"/>
                        </a:lnSpc>
                        <a:spcAft>
                          <a:spcPts val="0"/>
                        </a:spcAft>
                      </a:pPr>
                      <a:r>
                        <a:rPr lang="de-DE" sz="1000" b="1" dirty="0">
                          <a:effectLst/>
                          <a:latin typeface="Arial" panose="020B0604020202020204" pitchFamily="34" charset="0"/>
                          <a:ea typeface="Calibri" panose="020F0502020204030204" pitchFamily="34" charset="0"/>
                          <a:cs typeface="Arial" panose="020B0604020202020204" pitchFamily="34" charset="0"/>
                        </a:rPr>
                        <a:t>Abschluss </a:t>
                      </a:r>
                      <a:r>
                        <a:rPr lang="en-US" sz="1000" b="1" dirty="0">
                          <a:effectLst/>
                          <a:latin typeface="Arial" panose="020B0604020202020204" pitchFamily="34" charset="0"/>
                          <a:ea typeface="Calibri" panose="020F0502020204030204" pitchFamily="34" charset="0"/>
                          <a:cs typeface="Arial" panose="020B0604020202020204" pitchFamily="34" charset="0"/>
                        </a:rPr>
                        <a:t>11:30 – 12:00</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ASS &amp; </a:t>
                      </a:r>
                      <a:r>
                        <a:rPr lang="en-US" sz="1000" dirty="0" err="1">
                          <a:latin typeface="Arial Narrow" panose="020B0606020202030204" pitchFamily="34" charset="0"/>
                        </a:rPr>
                        <a:t>persönliche</a:t>
                      </a:r>
                      <a:r>
                        <a:rPr lang="en-US" sz="1000" dirty="0">
                          <a:latin typeface="Arial Narrow" panose="020B0606020202030204" pitchFamily="34" charset="0"/>
                        </a:rPr>
                        <a:t> </a:t>
                      </a:r>
                      <a:r>
                        <a:rPr lang="en-US" sz="1000" dirty="0" err="1">
                          <a:latin typeface="Arial Narrow" panose="020B0606020202030204" pitchFamily="34" charset="0"/>
                        </a:rPr>
                        <a:t>Fertigkeiten</a:t>
                      </a:r>
                      <a:r>
                        <a:rPr lang="en-US" sz="1000" dirty="0">
                          <a:latin typeface="Arial Narrow" panose="020B0606020202030204" pitchFamily="34" charset="0"/>
                        </a:rPr>
                        <a:t> in </a:t>
                      </a:r>
                      <a:r>
                        <a:rPr lang="en-US" sz="1000" dirty="0" err="1">
                          <a:latin typeface="Arial Narrow" panose="020B0606020202030204" pitchFamily="34" charset="0"/>
                        </a:rPr>
                        <a:t>Beziehungen</a:t>
                      </a:r>
                      <a:r>
                        <a:rPr lang="en-US" sz="1000" dirty="0">
                          <a:latin typeface="Arial Narrow" panose="020B0606020202030204" pitchFamily="34" charset="0"/>
                        </a:rPr>
                        <a:t> (</a:t>
                      </a:r>
                      <a:r>
                        <a:rPr lang="en-US" sz="1000" dirty="0" err="1">
                          <a:latin typeface="Arial Narrow" panose="020B0606020202030204" pitchFamily="34" charset="0"/>
                        </a:rPr>
                        <a:t>Freundschaften</a:t>
                      </a:r>
                      <a:r>
                        <a:rPr lang="en-US" sz="1000" dirty="0">
                          <a:latin typeface="Arial Narrow" panose="020B0606020202030204" pitchFamily="34" charset="0"/>
                        </a:rPr>
                        <a:t>, Peer-Group, </a:t>
                      </a:r>
                      <a:r>
                        <a:rPr lang="en-US" sz="1000" dirty="0" err="1">
                          <a:latin typeface="Arial Narrow" panose="020B0606020202030204" pitchFamily="34" charset="0"/>
                        </a:rPr>
                        <a:t>Familie</a:t>
                      </a:r>
                      <a:r>
                        <a:rPr lang="en-US" sz="1000" dirty="0">
                          <a:latin typeface="Arial Narrow" panose="020B0606020202030204" pitchFamily="34" charset="0"/>
                        </a:rPr>
                        <a:t>)</a:t>
                      </a:r>
                      <a:r>
                        <a:rPr lang="pt-PT" sz="1000" dirty="0">
                          <a:latin typeface="Arial Narrow" panose="020B0606020202030204" pitchFamily="34" charset="0"/>
                        </a:rPr>
                        <a:t> sowie in öffentlichen und beruflichen Kontexten</a:t>
                      </a:r>
                      <a:endParaRPr lang="en-US" sz="1000" dirty="0">
                        <a:latin typeface="Arial Narrow" panose="020B0606020202030204" pitchFamily="34" charset="0"/>
                      </a:endParaRPr>
                    </a:p>
                    <a:p>
                      <a:pPr marL="171450" indent="-171450">
                        <a:lnSpc>
                          <a:spcPct val="115000"/>
                        </a:lnSpc>
                        <a:spcAft>
                          <a:spcPts val="0"/>
                        </a:spcAft>
                        <a:buFont typeface="Arial" panose="020B0604020202020204" pitchFamily="34" charset="0"/>
                        <a:buChar char="•"/>
                      </a:pPr>
                      <a:r>
                        <a:rPr lang="en-US" sz="1000" b="1" dirty="0" err="1">
                          <a:effectLst/>
                          <a:latin typeface="Arial" panose="020B0604020202020204" pitchFamily="34" charset="0"/>
                          <a:ea typeface="Calibri" panose="020F0502020204030204" pitchFamily="34" charset="0"/>
                          <a:cs typeface="Arial" panose="020B0604020202020204" pitchFamily="34" charset="0"/>
                        </a:rPr>
                        <a:t>Zusammenfassung</a:t>
                      </a:r>
                      <a:endParaRPr lang="pt-P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Arial" panose="020B0604020202020204" pitchFamily="34" charset="0"/>
                        <a:buChar char="•"/>
                      </a:pPr>
                      <a:r>
                        <a:rPr lang="en-US" sz="1000" dirty="0">
                          <a:effectLst/>
                          <a:latin typeface="Arial" panose="020B0604020202020204" pitchFamily="34" charset="0"/>
                          <a:ea typeface="Calibri" panose="020F0502020204030204" pitchFamily="34" charset="0"/>
                          <a:cs typeface="Arial" panose="020B0604020202020204" pitchFamily="34" charset="0"/>
                        </a:rPr>
                        <a:t>Activities &amp; Materials:</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US" sz="1000" i="1" dirty="0">
                          <a:effectLst/>
                          <a:latin typeface="Arial" panose="020B0604020202020204" pitchFamily="34" charset="0"/>
                          <a:ea typeface="Calibri" panose="020F0502020204030204" pitchFamily="34" charset="0"/>
                          <a:cs typeface="Arial" panose="020B0604020202020204" pitchFamily="34" charset="0"/>
                        </a:rPr>
                        <a:t>Activity: Watch &amp; Reflect 4.3.- 4.4.  </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1000" i="1" dirty="0">
                          <a:effectLst/>
                          <a:latin typeface="Arial" panose="020B0604020202020204" pitchFamily="34" charset="0"/>
                          <a:ea typeface="Calibri" panose="020F0502020204030204" pitchFamily="34" charset="0"/>
                          <a:cs typeface="Arial" panose="020B0604020202020204" pitchFamily="34" charset="0"/>
                        </a:rPr>
                        <a:t>Activity: Read &amp; Reflect 4.3.- 4.4. </a:t>
                      </a:r>
                      <a:endParaRPr lang="pt-P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nSpc>
                          <a:spcPct val="115000"/>
                        </a:lnSpc>
                        <a:spcAft>
                          <a:spcPts val="0"/>
                        </a:spcAft>
                        <a:buFont typeface="Arial" panose="020B0604020202020204" pitchFamily="34" charset="0"/>
                        <a:buChar char="•"/>
                      </a:pPr>
                      <a:r>
                        <a:rPr lang="en-GB" sz="1000" i="1" dirty="0">
                          <a:effectLst/>
                          <a:latin typeface="Arial" panose="020B0604020202020204" pitchFamily="34" charset="0"/>
                          <a:ea typeface="Calibri" panose="020F0502020204030204" pitchFamily="34" charset="0"/>
                          <a:cs typeface="Arial" panose="020B0604020202020204" pitchFamily="34" charset="0"/>
                        </a:rPr>
                        <a:t>Activity: Discuss &amp; Reflect 4.3.- 4.4. </a:t>
                      </a:r>
                      <a:endParaRPr lang="pt-P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en-US" sz="1000" dirty="0" err="1">
                          <a:effectLst/>
                          <a:latin typeface="Arial" panose="020B0604020202020204" pitchFamily="34" charset="0"/>
                          <a:ea typeface="Calibri" panose="020F0502020204030204" pitchFamily="34" charset="0"/>
                          <a:cs typeface="Arial" panose="020B0604020202020204" pitchFamily="34" charset="0"/>
                        </a:rPr>
                        <a:t>Quellen</a:t>
                      </a:r>
                      <a:r>
                        <a:rPr lang="en-US" sz="1000" dirty="0">
                          <a:effectLst/>
                          <a:latin typeface="Arial" panose="020B0604020202020204" pitchFamily="34" charset="0"/>
                          <a:ea typeface="Calibri" panose="020F0502020204030204" pitchFamily="34" charset="0"/>
                          <a:cs typeface="Arial" panose="020B0604020202020204" pitchFamily="34" charset="0"/>
                        </a:rPr>
                        <a:t> &amp; </a:t>
                      </a:r>
                      <a:r>
                        <a:rPr lang="en-US" sz="1000" dirty="0" err="1">
                          <a:effectLst/>
                          <a:latin typeface="Arial" panose="020B0604020202020204" pitchFamily="34" charset="0"/>
                          <a:ea typeface="Calibri" panose="020F0502020204030204" pitchFamily="34" charset="0"/>
                          <a:cs typeface="Arial" panose="020B0604020202020204" pitchFamily="34" charset="0"/>
                        </a:rPr>
                        <a:t>weiterführende</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dirty="0" err="1">
                          <a:effectLst/>
                          <a:latin typeface="Arial" panose="020B0604020202020204" pitchFamily="34" charset="0"/>
                          <a:ea typeface="Calibri" panose="020F0502020204030204" pitchFamily="34" charset="0"/>
                          <a:cs typeface="Arial" panose="020B0604020202020204" pitchFamily="34" charset="0"/>
                        </a:rPr>
                        <a:t>Hinweise</a:t>
                      </a: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15000"/>
                        </a:lnSpc>
                        <a:spcAft>
                          <a:spcPts val="0"/>
                        </a:spcAft>
                        <a:buFont typeface="Arial" panose="020B0604020202020204" pitchFamily="34" charset="0"/>
                        <a:buChar char="•"/>
                      </a:pPr>
                      <a:r>
                        <a:rPr lang="pt-PT" sz="1000" dirty="0">
                          <a:effectLst/>
                          <a:latin typeface="Arial" panose="020B0604020202020204" pitchFamily="34" charset="0"/>
                          <a:ea typeface="Calibri" panose="020F0502020204030204" pitchFamily="34" charset="0"/>
                          <a:cs typeface="Arial" panose="020B0604020202020204" pitchFamily="34" charset="0"/>
                        </a:rPr>
                        <a:t>Verabschiedung</a:t>
                      </a:r>
                    </a:p>
                    <a:p>
                      <a:pPr marL="0" lvl="0" indent="0">
                        <a:lnSpc>
                          <a:spcPct val="115000"/>
                        </a:lnSpc>
                        <a:spcAft>
                          <a:spcPts val="0"/>
                        </a:spcAft>
                        <a:buFont typeface="Arial" panose="020B0604020202020204" pitchFamily="34" charset="0"/>
                        <a:buNone/>
                      </a:pPr>
                      <a:endParaRPr lang="pt-PT" sz="800" dirty="0">
                        <a:effectLst/>
                        <a:latin typeface="Arial" panose="020B0604020202020204" pitchFamily="34" charset="0"/>
                        <a:ea typeface="Calibri" panose="020F0502020204030204" pitchFamily="34" charset="0"/>
                        <a:cs typeface="Arial" panose="020B0604020202020204" pitchFamily="34" charset="0"/>
                      </a:endParaRPr>
                    </a:p>
                    <a:p>
                      <a:pPr marL="109855">
                        <a:lnSpc>
                          <a:spcPct val="115000"/>
                        </a:lnSpc>
                        <a:spcAft>
                          <a:spcPts val="0"/>
                        </a:spcAft>
                      </a:pPr>
                      <a:r>
                        <a:rPr lang="pt-PT" sz="1000" dirty="0">
                          <a:effectLst/>
                          <a:latin typeface="Arial" panose="020B0604020202020204" pitchFamily="34" charset="0"/>
                          <a:ea typeface="Calibri" panose="020F0502020204030204" pitchFamily="34" charset="0"/>
                          <a:cs typeface="Arial" panose="020B0604020202020204" pitchFamily="34" charset="0"/>
                        </a:rPr>
                        <a:t> </a:t>
                      </a:r>
                      <a:endParaRPr lang="pt-P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2DBDB"/>
                    </a:solidFill>
                  </a:tcPr>
                </a:tc>
                <a:extLst>
                  <a:ext uri="{0D108BD9-81ED-4DB2-BD59-A6C34878D82A}">
                    <a16:rowId xmlns:a16="http://schemas.microsoft.com/office/drawing/2014/main" val="4269149008"/>
                  </a:ext>
                </a:extLst>
              </a:tr>
            </a:tbl>
          </a:graphicData>
        </a:graphic>
      </p:graphicFrame>
    </p:spTree>
    <p:extLst>
      <p:ext uri="{BB962C8B-B14F-4D97-AF65-F5344CB8AC3E}">
        <p14:creationId xmlns:p14="http://schemas.microsoft.com/office/powerpoint/2010/main" val="191145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8</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4883331" cy="1009651"/>
          </a:xfrm>
          <a:prstGeom prst="rect">
            <a:avLst/>
          </a:prstGeom>
          <a:solidFill>
            <a:srgbClr val="FFF2CC"/>
          </a:solidFill>
          <a:ln>
            <a:noFill/>
          </a:ln>
        </p:spPr>
        <p:txBody>
          <a:bodyPr spcFirstLastPara="1" wrap="square" lIns="121900" tIns="60933" rIns="121900" bIns="60933" anchor="ctr" anchorCtr="0">
            <a:noAutofit/>
          </a:bodyPr>
          <a:lstStyle/>
          <a:p>
            <a:pPr algn="ctr">
              <a:buClr>
                <a:srgbClr val="C00000"/>
              </a:buClr>
            </a:pPr>
            <a:r>
              <a:rPr lang="en-US" sz="4000" b="1" dirty="0" err="1">
                <a:latin typeface="Arial Narrow" panose="020B0606020202030204" pitchFamily="34" charset="0"/>
              </a:rPr>
              <a:t>Willkommens-Aktivität</a:t>
            </a:r>
            <a:r>
              <a:rPr lang="en-US" sz="4800" b="1"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a:r>
              <a:rPr lang="en-US" sz="2800" b="1" dirty="0">
                <a:latin typeface="Arial Narrow" panose="020B0606020202030204" pitchFamily="34" charset="0"/>
              </a:rPr>
              <a:t>“</a:t>
            </a:r>
            <a:r>
              <a:rPr lang="en-US" sz="2800" b="1" dirty="0" err="1">
                <a:latin typeface="Arial Narrow" panose="020B0606020202030204" pitchFamily="34" charset="0"/>
              </a:rPr>
              <a:t>Namen</a:t>
            </a:r>
            <a:r>
              <a:rPr lang="en-US" sz="2800" b="1" dirty="0">
                <a:latin typeface="Arial Narrow" panose="020B0606020202030204" pitchFamily="34" charset="0"/>
              </a:rPr>
              <a:t>”</a:t>
            </a:r>
            <a:endParaRPr lang="pt-PT" sz="2800" dirty="0">
              <a:latin typeface="Arial Narrow" panose="020B0606020202030204" pitchFamily="34" charset="0"/>
            </a:endParaRPr>
          </a:p>
        </p:txBody>
      </p:sp>
    </p:spTree>
    <p:extLst>
      <p:ext uri="{BB962C8B-B14F-4D97-AF65-F5344CB8AC3E}">
        <p14:creationId xmlns:p14="http://schemas.microsoft.com/office/powerpoint/2010/main" val="203496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de-AT"/>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fld id="{CD37B2E7-1D31-7C4D-928B-66328FE9604A}" type="slidenum">
              <a:rPr lang="de-AT" smtClean="0"/>
              <a:pPr/>
              <a:t>9</a:t>
            </a:fld>
            <a:endParaRPr lang="de-A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442167" cy="1009651"/>
          </a:xfrm>
          <a:prstGeom prst="rect">
            <a:avLst/>
          </a:prstGeom>
          <a:solidFill>
            <a:srgbClr val="FFF2CC"/>
          </a:solidFill>
          <a:ln>
            <a:noFill/>
          </a:ln>
        </p:spPr>
        <p:txBody>
          <a:bodyPr spcFirstLastPara="1" wrap="square" lIns="121900" tIns="60933" rIns="121900" bIns="60933" anchor="ctr" anchorCtr="0">
            <a:noAutofit/>
          </a:bodyPr>
          <a:lstStyle/>
          <a:p>
            <a:pPr>
              <a:buClr>
                <a:srgbClr val="C00000"/>
              </a:buClr>
            </a:pPr>
            <a:r>
              <a:rPr lang="en-GB" sz="4000" b="1" i="1" dirty="0" err="1">
                <a:latin typeface="Arial Narrow" panose="020B0606020202030204" pitchFamily="34" charset="0"/>
              </a:rPr>
              <a:t>Aktivität</a:t>
            </a:r>
            <a:r>
              <a:rPr lang="en-GB" sz="4000" b="1" i="1" dirty="0">
                <a:latin typeface="Arial Narrow" panose="020B0606020202030204" pitchFamily="34" charset="0"/>
              </a:rPr>
              <a:t>: Read &amp; </a:t>
            </a:r>
          </a:p>
          <a:p>
            <a:pPr>
              <a:buClr>
                <a:srgbClr val="C00000"/>
              </a:buClr>
            </a:pPr>
            <a:r>
              <a:rPr lang="en-GB" sz="4000" b="1" i="1" dirty="0">
                <a:latin typeface="Arial Narrow" panose="020B0606020202030204" pitchFamily="34" charset="0"/>
              </a:rPr>
              <a:t>Reflect 4.1.1.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r>
              <a:rPr lang="en-US" sz="2800" b="1" u="sng" dirty="0" err="1">
                <a:solidFill>
                  <a:srgbClr val="0070C0"/>
                </a:solidFill>
                <a:latin typeface="Arial Narrow" panose="020B0606020202030204" pitchFamily="34" charset="0"/>
              </a:rPr>
              <a:t>Schnellüberblick</a:t>
            </a:r>
            <a:r>
              <a:rPr lang="en-US" sz="2800" b="1" u="sng" dirty="0">
                <a:solidFill>
                  <a:srgbClr val="0070C0"/>
                </a:solidFill>
                <a:latin typeface="Arial Narrow" panose="020B0606020202030204" pitchFamily="34" charset="0"/>
              </a:rPr>
              <a:t>: </a:t>
            </a:r>
            <a:r>
              <a:rPr lang="en-US" sz="2800" b="1" u="sng" dirty="0" err="1">
                <a:solidFill>
                  <a:srgbClr val="0070C0"/>
                </a:solidFill>
                <a:latin typeface="Arial Narrow" panose="020B0606020202030204" pitchFamily="34" charset="0"/>
              </a:rPr>
              <a:t>Erinnern</a:t>
            </a:r>
            <a:r>
              <a:rPr lang="en-US" sz="2800" b="1" u="sng" dirty="0">
                <a:solidFill>
                  <a:srgbClr val="0070C0"/>
                </a:solidFill>
                <a:latin typeface="Arial Narrow" panose="020B0606020202030204" pitchFamily="34" charset="0"/>
              </a:rPr>
              <a:t> Sie </a:t>
            </a:r>
            <a:r>
              <a:rPr lang="en-US" sz="2800" b="1" u="sng" dirty="0" err="1">
                <a:solidFill>
                  <a:srgbClr val="0070C0"/>
                </a:solidFill>
                <a:latin typeface="Arial Narrow" panose="020B0606020202030204" pitchFamily="34" charset="0"/>
              </a:rPr>
              <a:t>sich</a:t>
            </a:r>
            <a:r>
              <a:rPr lang="en-US" sz="2800" b="1" u="sng" dirty="0">
                <a:solidFill>
                  <a:srgbClr val="0070C0"/>
                </a:solidFill>
                <a:latin typeface="Arial Narrow" panose="020B0606020202030204" pitchFamily="34" charset="0"/>
              </a:rPr>
              <a:t> an das </a:t>
            </a:r>
            <a:r>
              <a:rPr lang="en-US" sz="2800" b="1" u="sng" dirty="0" err="1">
                <a:solidFill>
                  <a:srgbClr val="0070C0"/>
                </a:solidFill>
                <a:latin typeface="Arial Narrow" panose="020B0606020202030204" pitchFamily="34" charset="0"/>
              </a:rPr>
              <a:t>Konzept</a:t>
            </a:r>
            <a:r>
              <a:rPr lang="en-US" sz="2800" b="1" u="sng" dirty="0">
                <a:solidFill>
                  <a:srgbClr val="0070C0"/>
                </a:solidFill>
                <a:latin typeface="Arial Narrow" panose="020B0606020202030204" pitchFamily="34" charset="0"/>
              </a:rPr>
              <a:t> hinter dem </a:t>
            </a:r>
            <a:r>
              <a:rPr lang="en-US" sz="2800" b="1" u="sng" dirty="0" err="1">
                <a:solidFill>
                  <a:srgbClr val="0070C0"/>
                </a:solidFill>
                <a:latin typeface="Arial Narrow" panose="020B0606020202030204" pitchFamily="34" charset="0"/>
              </a:rPr>
              <a:t>Begriff</a:t>
            </a:r>
            <a:r>
              <a:rPr lang="en-US" sz="2800" b="1" u="sng" dirty="0">
                <a:solidFill>
                  <a:srgbClr val="0070C0"/>
                </a:solidFill>
                <a:latin typeface="Arial Narrow" panose="020B0606020202030204" pitchFamily="34" charset="0"/>
              </a:rPr>
              <a:t>  </a:t>
            </a:r>
            <a:r>
              <a:rPr lang="en-US" sz="2800" b="1" u="sng" dirty="0" err="1">
                <a:solidFill>
                  <a:srgbClr val="0070C0"/>
                </a:solidFill>
                <a:latin typeface="Arial Narrow" panose="020B0606020202030204" pitchFamily="34" charset="0"/>
              </a:rPr>
              <a:t>Autismus</a:t>
            </a:r>
            <a:r>
              <a:rPr lang="en-US" sz="2800" b="1" u="sng" dirty="0">
                <a:solidFill>
                  <a:srgbClr val="0070C0"/>
                </a:solidFill>
                <a:latin typeface="Arial Narrow" panose="020B0606020202030204" pitchFamily="34" charset="0"/>
              </a:rPr>
              <a:t>-Spektrum-</a:t>
            </a:r>
            <a:r>
              <a:rPr lang="en-US" sz="2800" b="1" u="sng" dirty="0" err="1">
                <a:solidFill>
                  <a:srgbClr val="0070C0"/>
                </a:solidFill>
                <a:latin typeface="Arial Narrow" panose="020B0606020202030204" pitchFamily="34" charset="0"/>
              </a:rPr>
              <a:t>Störung</a:t>
            </a:r>
            <a:r>
              <a:rPr lang="en-US" sz="2800" b="1" u="sng" dirty="0">
                <a:solidFill>
                  <a:srgbClr val="0070C0"/>
                </a:solidFill>
                <a:latin typeface="Arial Narrow" panose="020B0606020202030204" pitchFamily="34" charset="0"/>
              </a:rPr>
              <a:t> (ASS)</a:t>
            </a:r>
          </a:p>
          <a:p>
            <a:endParaRPr lang="en-US" sz="2800" dirty="0">
              <a:solidFill>
                <a:srgbClr val="0070C0"/>
              </a:solidFill>
              <a:latin typeface="Arial Narrow" panose="020B0606020202030204" pitchFamily="34" charset="0"/>
            </a:endParaRPr>
          </a:p>
          <a:p>
            <a:r>
              <a:rPr lang="en-US" sz="2800" dirty="0">
                <a:latin typeface="Arial Narrow" panose="020B0606020202030204" pitchFamily="34" charset="0"/>
              </a:rPr>
              <a:t>Die </a:t>
            </a:r>
            <a:r>
              <a:rPr lang="en-US" sz="2800" dirty="0" err="1">
                <a:latin typeface="Arial Narrow" panose="020B0606020202030204" pitchFamily="34" charset="0"/>
              </a:rPr>
              <a:t>Autismus</a:t>
            </a:r>
            <a:r>
              <a:rPr lang="en-US" sz="2800" dirty="0">
                <a:latin typeface="Arial Narrow" panose="020B0606020202030204" pitchFamily="34" charset="0"/>
              </a:rPr>
              <a:t>-Spektrum-</a:t>
            </a:r>
            <a:r>
              <a:rPr lang="en-US" sz="2800" dirty="0" err="1">
                <a:latin typeface="Arial Narrow" panose="020B0606020202030204" pitchFamily="34" charset="0"/>
              </a:rPr>
              <a:t>Störung</a:t>
            </a:r>
            <a:r>
              <a:rPr lang="en-US" sz="2800" dirty="0">
                <a:latin typeface="Arial Narrow" panose="020B0606020202030204" pitchFamily="34" charset="0"/>
              </a:rPr>
              <a:t> (ASS) </a:t>
            </a:r>
            <a:r>
              <a:rPr lang="en-US" sz="2800" dirty="0" err="1">
                <a:latin typeface="Arial Narrow" panose="020B0606020202030204" pitchFamily="34" charset="0"/>
              </a:rPr>
              <a:t>ist</a:t>
            </a:r>
            <a:r>
              <a:rPr lang="en-US" sz="2800" dirty="0">
                <a:latin typeface="Arial Narrow" panose="020B0606020202030204" pitchFamily="34" charset="0"/>
              </a:rPr>
              <a:t> </a:t>
            </a:r>
            <a:r>
              <a:rPr lang="en-US" sz="2800" dirty="0" err="1">
                <a:latin typeface="Arial Narrow" panose="020B0606020202030204" pitchFamily="34" charset="0"/>
              </a:rPr>
              <a:t>eine</a:t>
            </a:r>
            <a:r>
              <a:rPr lang="en-US" sz="2800" dirty="0">
                <a:latin typeface="Arial Narrow" panose="020B0606020202030204" pitchFamily="34" charset="0"/>
              </a:rPr>
              <a:t> </a:t>
            </a:r>
            <a:r>
              <a:rPr lang="en-US" sz="2800" dirty="0" err="1">
                <a:latin typeface="Arial Narrow" panose="020B0606020202030204" pitchFamily="34" charset="0"/>
              </a:rPr>
              <a:t>neurologische</a:t>
            </a:r>
            <a:r>
              <a:rPr lang="en-US" sz="2800" dirty="0">
                <a:latin typeface="Arial Narrow" panose="020B0606020202030204" pitchFamily="34" charset="0"/>
              </a:rPr>
              <a:t> </a:t>
            </a:r>
            <a:r>
              <a:rPr lang="en-US" sz="2800" dirty="0" err="1">
                <a:latin typeface="Arial Narrow" panose="020B0606020202030204" pitchFamily="34" charset="0"/>
              </a:rPr>
              <a:t>Entwicklungsstörung</a:t>
            </a:r>
            <a:r>
              <a:rPr lang="en-US" sz="2800" dirty="0">
                <a:latin typeface="Arial Narrow" panose="020B0606020202030204" pitchFamily="34" charset="0"/>
              </a:rPr>
              <a:t>, </a:t>
            </a:r>
            <a:r>
              <a:rPr lang="en-US" sz="2800" dirty="0" err="1">
                <a:latin typeface="Arial Narrow" panose="020B0606020202030204" pitchFamily="34" charset="0"/>
              </a:rPr>
              <a:t>als</a:t>
            </a:r>
            <a:r>
              <a:rPr lang="en-US" sz="2800" dirty="0">
                <a:latin typeface="Arial Narrow" panose="020B0606020202030204" pitchFamily="34" charset="0"/>
              </a:rPr>
              <a:t> </a:t>
            </a:r>
            <a:r>
              <a:rPr lang="en-US" sz="2800" dirty="0" err="1">
                <a:latin typeface="Arial Narrow" panose="020B0606020202030204" pitchFamily="34" charset="0"/>
              </a:rPr>
              <a:t>deren</a:t>
            </a:r>
            <a:r>
              <a:rPr lang="en-US" sz="2800" dirty="0">
                <a:latin typeface="Arial Narrow" panose="020B0606020202030204" pitchFamily="34" charset="0"/>
              </a:rPr>
              <a:t> </a:t>
            </a:r>
            <a:r>
              <a:rPr lang="en-US" sz="2800" dirty="0" err="1">
                <a:latin typeface="Arial Narrow" panose="020B0606020202030204" pitchFamily="34" charset="0"/>
              </a:rPr>
              <a:t>häufigste</a:t>
            </a:r>
            <a:r>
              <a:rPr lang="en-US" sz="2800" dirty="0">
                <a:latin typeface="Arial Narrow" panose="020B0606020202030204" pitchFamily="34" charset="0"/>
              </a:rPr>
              <a:t> und </a:t>
            </a:r>
            <a:r>
              <a:rPr lang="en-US" sz="2800" dirty="0" err="1">
                <a:latin typeface="Arial Narrow" panose="020B0606020202030204" pitchFamily="34" charset="0"/>
              </a:rPr>
              <a:t>auffälligste</a:t>
            </a:r>
            <a:r>
              <a:rPr lang="en-US" sz="2800" dirty="0">
                <a:latin typeface="Arial Narrow" panose="020B0606020202030204" pitchFamily="34" charset="0"/>
              </a:rPr>
              <a:t> </a:t>
            </a:r>
            <a:r>
              <a:rPr lang="en-US" sz="2800" dirty="0" err="1">
                <a:latin typeface="Arial Narrow" panose="020B0606020202030204" pitchFamily="34" charset="0"/>
              </a:rPr>
              <a:t>Kennzeichen</a:t>
            </a:r>
            <a:r>
              <a:rPr lang="en-US" sz="2800" dirty="0">
                <a:latin typeface="Arial Narrow" panose="020B0606020202030204" pitchFamily="34" charset="0"/>
              </a:rPr>
              <a:t> </a:t>
            </a:r>
            <a:r>
              <a:rPr lang="en-US" sz="2800" dirty="0" err="1">
                <a:latin typeface="Arial Narrow" panose="020B0606020202030204" pitchFamily="34" charset="0"/>
              </a:rPr>
              <a:t>Defizite</a:t>
            </a:r>
            <a:r>
              <a:rPr lang="en-US" sz="2800" dirty="0">
                <a:latin typeface="Arial Narrow" panose="020B0606020202030204" pitchFamily="34" charset="0"/>
              </a:rPr>
              <a:t> in der </a:t>
            </a:r>
            <a:r>
              <a:rPr lang="en-US" sz="2800" b="1" dirty="0" err="1">
                <a:latin typeface="Arial Narrow" panose="020B0606020202030204" pitchFamily="34" charset="0"/>
              </a:rPr>
              <a:t>sozialen</a:t>
            </a:r>
            <a:r>
              <a:rPr lang="en-US" sz="2800" b="1" dirty="0">
                <a:latin typeface="Arial Narrow" panose="020B0606020202030204" pitchFamily="34" charset="0"/>
              </a:rPr>
              <a:t> </a:t>
            </a:r>
            <a:r>
              <a:rPr lang="en-US" sz="2800" b="1" dirty="0" err="1">
                <a:latin typeface="Arial Narrow" panose="020B0606020202030204" pitchFamily="34" charset="0"/>
              </a:rPr>
              <a:t>Kommunikation</a:t>
            </a:r>
            <a:r>
              <a:rPr lang="en-US" sz="2800" b="1" dirty="0">
                <a:latin typeface="Arial Narrow" panose="020B0606020202030204" pitchFamily="34" charset="0"/>
              </a:rPr>
              <a:t> </a:t>
            </a:r>
            <a:r>
              <a:rPr lang="en-US" sz="2800" dirty="0">
                <a:latin typeface="Arial Narrow" panose="020B0606020202030204" pitchFamily="34" charset="0"/>
              </a:rPr>
              <a:t>und </a:t>
            </a:r>
            <a:r>
              <a:rPr lang="en-US" sz="2800" b="1" dirty="0" err="1">
                <a:latin typeface="Arial Narrow" panose="020B0606020202030204" pitchFamily="34" charset="0"/>
              </a:rPr>
              <a:t>Interaktion</a:t>
            </a:r>
            <a:r>
              <a:rPr lang="en-US" sz="2800" dirty="0">
                <a:latin typeface="Arial Narrow" panose="020B0606020202030204" pitchFamily="34" charset="0"/>
              </a:rPr>
              <a:t> </a:t>
            </a:r>
            <a:r>
              <a:rPr lang="en-US" sz="2800" dirty="0" err="1">
                <a:latin typeface="Arial Narrow" panose="020B0606020202030204" pitchFamily="34" charset="0"/>
              </a:rPr>
              <a:t>sowie</a:t>
            </a:r>
            <a:r>
              <a:rPr lang="en-US" sz="2800" dirty="0">
                <a:latin typeface="Arial Narrow" panose="020B0606020202030204" pitchFamily="34" charset="0"/>
              </a:rPr>
              <a:t> das </a:t>
            </a:r>
            <a:r>
              <a:rPr lang="en-US" sz="2800" dirty="0" err="1">
                <a:latin typeface="Arial Narrow" panose="020B0606020202030204" pitchFamily="34" charset="0"/>
              </a:rPr>
              <a:t>Vorhandensein</a:t>
            </a:r>
            <a:r>
              <a:rPr lang="en-US" sz="2800" dirty="0">
                <a:latin typeface="Arial Narrow" panose="020B0606020202030204" pitchFamily="34" charset="0"/>
              </a:rPr>
              <a:t> “</a:t>
            </a:r>
            <a:r>
              <a:rPr lang="en-US" sz="2800" dirty="0" err="1">
                <a:latin typeface="Arial Narrow" panose="020B0606020202030204" pitchFamily="34" charset="0"/>
              </a:rPr>
              <a:t>reduzierter</a:t>
            </a:r>
            <a:r>
              <a:rPr lang="en-US" sz="2800" dirty="0">
                <a:latin typeface="Arial Narrow" panose="020B0606020202030204" pitchFamily="34" charset="0"/>
              </a:rPr>
              <a:t>” und </a:t>
            </a:r>
            <a:r>
              <a:rPr lang="en-US" sz="2800" dirty="0" err="1">
                <a:latin typeface="Arial Narrow" panose="020B0606020202030204" pitchFamily="34" charset="0"/>
              </a:rPr>
              <a:t>repetitiver</a:t>
            </a:r>
            <a:r>
              <a:rPr lang="en-US" sz="2800" dirty="0">
                <a:latin typeface="Arial Narrow" panose="020B0606020202030204" pitchFamily="34" charset="0"/>
              </a:rPr>
              <a:t> </a:t>
            </a:r>
            <a:r>
              <a:rPr lang="en-US" sz="2800" dirty="0" err="1">
                <a:latin typeface="Arial Narrow" panose="020B0606020202030204" pitchFamily="34" charset="0"/>
              </a:rPr>
              <a:t>Verhaltensmuster</a:t>
            </a:r>
            <a:r>
              <a:rPr lang="en-US" sz="2800" dirty="0">
                <a:latin typeface="Arial Narrow" panose="020B0606020202030204" pitchFamily="34" charset="0"/>
              </a:rPr>
              <a:t> </a:t>
            </a:r>
            <a:r>
              <a:rPr lang="en-US" sz="2800" dirty="0" err="1">
                <a:latin typeface="Arial Narrow" panose="020B0606020202030204" pitchFamily="34" charset="0"/>
              </a:rPr>
              <a:t>gelten</a:t>
            </a:r>
            <a:r>
              <a:rPr lang="en-US" sz="2800" dirty="0">
                <a:latin typeface="Arial Narrow" panose="020B0606020202030204" pitchFamily="34" charset="0"/>
              </a:rPr>
              <a:t>.</a:t>
            </a:r>
          </a:p>
          <a:p>
            <a:endParaRPr lang="en-US" sz="2800" dirty="0">
              <a:latin typeface="Arial Narrow" panose="020B0606020202030204" pitchFamily="34" charset="0"/>
            </a:endParaRPr>
          </a:p>
          <a:p>
            <a:r>
              <a:rPr lang="en-US" sz="2000" dirty="0" err="1">
                <a:latin typeface="Arial Narrow" panose="020B0606020202030204" pitchFamily="34" charset="0"/>
              </a:rPr>
              <a:t>Vertiefen</a:t>
            </a:r>
            <a:r>
              <a:rPr lang="en-US" sz="2000" dirty="0">
                <a:latin typeface="Arial Narrow" panose="020B0606020202030204" pitchFamily="34" charset="0"/>
              </a:rPr>
              <a:t> Sie </a:t>
            </a:r>
            <a:r>
              <a:rPr lang="en-US" sz="2000" dirty="0" err="1">
                <a:latin typeface="Arial Narrow" panose="020B0606020202030204" pitchFamily="34" charset="0"/>
              </a:rPr>
              <a:t>sich</a:t>
            </a:r>
            <a:r>
              <a:rPr lang="en-US" sz="2000" dirty="0">
                <a:latin typeface="Arial Narrow" panose="020B0606020202030204" pitchFamily="34" charset="0"/>
              </a:rPr>
              <a:t> </a:t>
            </a:r>
            <a:r>
              <a:rPr lang="en-US" sz="2000" dirty="0" err="1">
                <a:latin typeface="Arial Narrow" panose="020B0606020202030204" pitchFamily="34" charset="0"/>
              </a:rPr>
              <a:t>kurz</a:t>
            </a:r>
            <a:r>
              <a:rPr lang="en-US" sz="2000" dirty="0">
                <a:latin typeface="Arial Narrow" panose="020B0606020202030204" pitchFamily="34" charset="0"/>
              </a:rPr>
              <a:t> in die </a:t>
            </a:r>
            <a:r>
              <a:rPr lang="en-US" sz="2000" dirty="0" err="1">
                <a:latin typeface="Arial Narrow" panose="020B0606020202030204" pitchFamily="34" charset="0"/>
              </a:rPr>
              <a:t>Lektüre</a:t>
            </a:r>
            <a:r>
              <a:rPr lang="en-US" sz="2000" dirty="0">
                <a:latin typeface="Arial Narrow" panose="020B0606020202030204" pitchFamily="34" charset="0"/>
              </a:rPr>
              <a:t> von </a:t>
            </a:r>
            <a:r>
              <a:rPr lang="en-US" sz="2000" dirty="0" err="1">
                <a:latin typeface="Arial Narrow" panose="020B0606020202030204" pitchFamily="34" charset="0"/>
              </a:rPr>
              <a:t>Arbeitsblatt</a:t>
            </a:r>
            <a:r>
              <a:rPr lang="en-US" sz="2000" dirty="0">
                <a:latin typeface="Arial Narrow" panose="020B0606020202030204" pitchFamily="34" charset="0"/>
              </a:rPr>
              <a:t> 1.4.1. Concept and Diagnostic criteria, and reflect about the concept of ASD (5 Min.)</a:t>
            </a:r>
          </a:p>
          <a:p>
            <a:endParaRPr lang="en-US" sz="2800" dirty="0"/>
          </a:p>
        </p:txBody>
      </p:sp>
    </p:spTree>
    <p:extLst>
      <p:ext uri="{BB962C8B-B14F-4D97-AF65-F5344CB8AC3E}">
        <p14:creationId xmlns:p14="http://schemas.microsoft.com/office/powerpoint/2010/main" val="1265208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4770</Words>
  <Application>Microsoft Office PowerPoint</Application>
  <PresentationFormat>Breitbild</PresentationFormat>
  <Paragraphs>322</Paragraphs>
  <Slides>34</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34</vt:i4>
      </vt:variant>
    </vt:vector>
  </HeadingPairs>
  <TitlesOfParts>
    <vt:vector size="39" baseType="lpstr">
      <vt:lpstr>Arial</vt:lpstr>
      <vt:lpstr>Arial Narrow</vt:lpstr>
      <vt:lpstr>Calibri</vt:lpstr>
      <vt:lpstr>Calibri Light</vt:lpstr>
      <vt:lpstr>Office Theme</vt:lpstr>
      <vt:lpstr>Curriculum zur Ausbildung  “Autismus-Beauftragte/r”  https://www.autrain.eu/pt/curriculo/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Curriculum zur Ausbildung “Autismusbeauftragte/r”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Wolfgang Winkler</cp:lastModifiedBy>
  <cp:revision>17</cp:revision>
  <dcterms:created xsi:type="dcterms:W3CDTF">2021-06-03T08:33:53Z</dcterms:created>
  <dcterms:modified xsi:type="dcterms:W3CDTF">2022-01-25T12:02:18Z</dcterms:modified>
</cp:coreProperties>
</file>