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6"/>
  </p:notesMasterIdLst>
  <p:sldIdLst>
    <p:sldId id="256" r:id="rId3"/>
    <p:sldId id="306" r:id="rId4"/>
    <p:sldId id="313" r:id="rId5"/>
    <p:sldId id="314" r:id="rId6"/>
    <p:sldId id="315" r:id="rId7"/>
    <p:sldId id="316" r:id="rId8"/>
    <p:sldId id="317" r:id="rId9"/>
    <p:sldId id="318" r:id="rId10"/>
    <p:sldId id="319" r:id="rId11"/>
    <p:sldId id="320" r:id="rId12"/>
    <p:sldId id="266" r:id="rId13"/>
    <p:sldId id="321" r:id="rId14"/>
    <p:sldId id="322" r:id="rId15"/>
    <p:sldId id="323" r:id="rId16"/>
    <p:sldId id="270" r:id="rId17"/>
    <p:sldId id="324" r:id="rId18"/>
    <p:sldId id="325" r:id="rId19"/>
    <p:sldId id="326" r:id="rId20"/>
    <p:sldId id="327" r:id="rId21"/>
    <p:sldId id="328" r:id="rId22"/>
    <p:sldId id="276" r:id="rId23"/>
    <p:sldId id="277" r:id="rId24"/>
    <p:sldId id="278" r:id="rId25"/>
    <p:sldId id="335" r:id="rId26"/>
    <p:sldId id="336" r:id="rId27"/>
    <p:sldId id="337" r:id="rId28"/>
    <p:sldId id="282" r:id="rId29"/>
    <p:sldId id="283" r:id="rId30"/>
    <p:sldId id="284" r:id="rId31"/>
    <p:sldId id="285" r:id="rId32"/>
    <p:sldId id="341" r:id="rId33"/>
    <p:sldId id="342" r:id="rId34"/>
    <p:sldId id="343" r:id="rId35"/>
    <p:sldId id="344" r:id="rId36"/>
    <p:sldId id="345" r:id="rId37"/>
    <p:sldId id="346" r:id="rId38"/>
    <p:sldId id="354" r:id="rId39"/>
    <p:sldId id="355" r:id="rId40"/>
    <p:sldId id="356" r:id="rId41"/>
    <p:sldId id="295" r:id="rId42"/>
    <p:sldId id="296" r:id="rId43"/>
    <p:sldId id="303" r:id="rId44"/>
    <p:sldId id="358" r:id="rId4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L"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AD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37" autoAdjust="0"/>
    <p:restoredTop sz="94709"/>
  </p:normalViewPr>
  <p:slideViewPr>
    <p:cSldViewPr snapToGrid="0" snapToObjects="1">
      <p:cViewPr varScale="1">
        <p:scale>
          <a:sx n="74" d="100"/>
          <a:sy n="74" d="100"/>
        </p:scale>
        <p:origin x="72"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25.10.2021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64b5eee1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64b5eee1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f64b5eee1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5d634a696_2_4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gd5d634a696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9eac444b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f9eac444b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9eac444b3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f9eac444b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57011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47"/>
          <p:cNvSpPr txBox="1">
            <a:spLocks noGrp="1"/>
          </p:cNvSpPr>
          <p:nvPr>
            <p:ph type="title"/>
          </p:nvPr>
        </p:nvSpPr>
        <p:spPr>
          <a:xfrm>
            <a:off x="838200" y="723582"/>
            <a:ext cx="10515600" cy="967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50069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68087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95210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8200" y="723582"/>
            <a:ext cx="10515600" cy="967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9451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51"/>
          <p:cNvSpPr txBox="1">
            <a:spLocks noGrp="1"/>
          </p:cNvSpPr>
          <p:nvPr>
            <p:ph type="title"/>
          </p:nvPr>
        </p:nvSpPr>
        <p:spPr>
          <a:xfrm>
            <a:off x="839788" y="668337"/>
            <a:ext cx="10515600" cy="10223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745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52"/>
          <p:cNvSpPr txBox="1">
            <a:spLocks noGrp="1"/>
          </p:cNvSpPr>
          <p:nvPr>
            <p:ph type="title"/>
          </p:nvPr>
        </p:nvSpPr>
        <p:spPr>
          <a:xfrm>
            <a:off x="838200" y="723582"/>
            <a:ext cx="10515600" cy="967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52379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14641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4"/>
          <p:cNvSpPr>
            <a:spLocks noGrp="1"/>
          </p:cNvSpPr>
          <p:nvPr>
            <p:ph type="pic" idx="2"/>
          </p:nvPr>
        </p:nvSpPr>
        <p:spPr>
          <a:xfrm>
            <a:off x="5183188" y="987425"/>
            <a:ext cx="6172200" cy="4873625"/>
          </a:xfrm>
          <a:prstGeom prst="rect">
            <a:avLst/>
          </a:prstGeom>
          <a:noFill/>
          <a:ln>
            <a:noFill/>
          </a:ln>
        </p:spPr>
      </p:sp>
      <p:sp>
        <p:nvSpPr>
          <p:cNvPr id="71" name="Google Shape;71;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975292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55"/>
          <p:cNvSpPr txBox="1">
            <a:spLocks noGrp="1"/>
          </p:cNvSpPr>
          <p:nvPr>
            <p:ph type="title"/>
          </p:nvPr>
        </p:nvSpPr>
        <p:spPr>
          <a:xfrm>
            <a:off x="838200" y="723582"/>
            <a:ext cx="10515600" cy="967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87039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15871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723582"/>
            <a:ext cx="10515600" cy="9671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15" name="Google Shape;15;p45" descr="Logo, company name&#10;&#10;Description automatically generated"/>
          <p:cNvPicPr preferRelativeResize="0"/>
          <p:nvPr/>
        </p:nvPicPr>
        <p:blipFill rotWithShape="1">
          <a:blip r:embed="rId13">
            <a:alphaModFix/>
          </a:blip>
          <a:srcRect/>
          <a:stretch/>
        </p:blipFill>
        <p:spPr>
          <a:xfrm>
            <a:off x="4361238" y="70197"/>
            <a:ext cx="921385" cy="546735"/>
          </a:xfrm>
          <a:prstGeom prst="rect">
            <a:avLst/>
          </a:prstGeom>
          <a:noFill/>
          <a:ln>
            <a:noFill/>
          </a:ln>
        </p:spPr>
      </p:pic>
      <p:pic>
        <p:nvPicPr>
          <p:cNvPr id="16" name="Google Shape;16;p45" descr="Ein Bild, das Text enthält.&#10;&#10;Automatisch generierte Beschreibung"/>
          <p:cNvPicPr preferRelativeResize="0"/>
          <p:nvPr/>
        </p:nvPicPr>
        <p:blipFill rotWithShape="1">
          <a:blip r:embed="rId14">
            <a:alphaModFix/>
          </a:blip>
          <a:srcRect l="24619" b="-21"/>
          <a:stretch/>
        </p:blipFill>
        <p:spPr>
          <a:xfrm>
            <a:off x="5282623" y="72737"/>
            <a:ext cx="1924685" cy="561340"/>
          </a:xfrm>
          <a:prstGeom prst="rect">
            <a:avLst/>
          </a:prstGeom>
          <a:noFill/>
          <a:ln>
            <a:noFill/>
          </a:ln>
        </p:spPr>
      </p:pic>
      <p:sp>
        <p:nvSpPr>
          <p:cNvPr id="17" name="Google Shape;17;p45"/>
          <p:cNvSpPr/>
          <p:nvPr/>
        </p:nvSpPr>
        <p:spPr>
          <a:xfrm>
            <a:off x="10287548" y="70197"/>
            <a:ext cx="1797287"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b="0" i="0" u="none" strike="noStrike" cap="none">
                <a:solidFill>
                  <a:schemeClr val="dk1"/>
                </a:solidFill>
                <a:latin typeface="Calibri"/>
                <a:ea typeface="Calibri"/>
                <a:cs typeface="Calibri"/>
                <a:sym typeface="Calibri"/>
              </a:rPr>
              <a:t>Grant Agreement: 2019-1-AT-KA202-051218</a:t>
            </a:r>
            <a:endParaRPr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1878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youtube.com/watch?v=K2P4Ed6G3gw"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0eHktyoNeU"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q5PPYnJ1xc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bwRrVw-CRo" TargetMode="External"/><Relationship Id="rId2" Type="http://schemas.openxmlformats.org/officeDocument/2006/relationships/hyperlink" Target="https://youtu.be/RbwRrVw-CRo"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L4r5j44JR2M"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hyperlink" Target="http://www.youtube.com/watch?v=IApo5TBR7j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youtube.com/watch?v=p3oB7vEWL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A1AUdaH-EP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m/news/av/uk-england-58026672"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A1AUdaH-EP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www.vicoapp.it/en/"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FVZu557_k04"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CkCM5_pLr4s" TargetMode="Externa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pps.who.int/iris/bitstream/handle/10665/43737/9789241547321_eng.pdf;jsessionid=F031A93B4FA1959893D860EF9E627368?sequence=1"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s://youtu.be/cZ3qCXhe8t0" TargetMode="External"/><Relationship Id="rId3" Type="http://schemas.openxmlformats.org/officeDocument/2006/relationships/hyperlink" Target="https://cat-kit.com/en-gb/" TargetMode="External"/><Relationship Id="rId7" Type="http://schemas.openxmlformats.org/officeDocument/2006/relationships/hyperlink" Target="https://youtu.be/k5TE2nJDG1w"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fondazioneares.com/" TargetMode="External"/><Relationship Id="rId5" Type="http://schemas.openxmlformats.org/officeDocument/2006/relationships/hyperlink" Target="http://www.spazioasperger.it/" TargetMode="External"/><Relationship Id="rId10" Type="http://schemas.openxmlformats.org/officeDocument/2006/relationships/hyperlink" Target="https://www.verywellhealth.com/why-school-is-so-challenging-4000048" TargetMode="External"/><Relationship Id="rId4" Type="http://schemas.openxmlformats.org/officeDocument/2006/relationships/hyperlink" Target="http://www.aac-school.eu/" TargetMode="External"/><Relationship Id="rId9" Type="http://schemas.openxmlformats.org/officeDocument/2006/relationships/hyperlink" Target="https://www.verywellhealth.com/why-high-functioning-autism-is-so-challenging-25995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t>1</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rtl="0">
              <a:lnSpc>
                <a:spcPct val="170000"/>
              </a:lnSpc>
              <a:buClr>
                <a:srgbClr val="024E94"/>
              </a:buClr>
              <a:buSzPct val="100000"/>
            </a:pPr>
            <a:r>
              <a:rPr lang="it" sz="3200" b="1" i="0" u="none" baseline="0">
                <a:solidFill>
                  <a:srgbClr val="024E94"/>
                </a:solidFill>
                <a:latin typeface="Arial Narrow"/>
                <a:ea typeface="Arial Narrow"/>
                <a:cs typeface="Arial Narrow"/>
                <a:sym typeface="Arial Narrow"/>
              </a:rPr>
              <a:t>Programma del corso di formazione </a:t>
            </a:r>
            <a:br>
              <a:rPr lang="it" sz="3200" b="1">
                <a:solidFill>
                  <a:srgbClr val="024E94"/>
                </a:solidFill>
                <a:latin typeface="Arial Narrow"/>
                <a:ea typeface="Arial Narrow"/>
                <a:cs typeface="Arial Narrow"/>
                <a:sym typeface="Arial Narrow"/>
              </a:rPr>
            </a:br>
            <a:r>
              <a:rPr lang="it" sz="3200" b="1" i="0" u="none" baseline="0">
                <a:solidFill>
                  <a:srgbClr val="024E94"/>
                </a:solidFill>
                <a:latin typeface="Arial Narrow"/>
                <a:ea typeface="Arial Narrow"/>
                <a:cs typeface="Arial Narrow"/>
                <a:sym typeface="Arial Narrow"/>
              </a:rPr>
              <a:t>“Operatore esperto nei disturbi dello spettro autistico (ASD)"</a:t>
            </a:r>
            <a:endParaRPr sz="700" dirty="0"/>
          </a:p>
          <a:p>
            <a:pPr algn="ctr" rtl="0">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rtl="0">
              <a:lnSpc>
                <a:spcPct val="90000"/>
              </a:lnSpc>
              <a:buClr>
                <a:srgbClr val="024E94"/>
              </a:buClr>
              <a:buSzPct val="100000"/>
            </a:pPr>
            <a:r>
              <a:rPr lang="it" sz="2000" b="0" i="0" u="none" cap="small" baseline="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6213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10</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rtl="0"/>
            <a:r>
              <a:rPr lang="it" sz="4000" b="1" i="0" u="none" baseline="0">
                <a:solidFill>
                  <a:schemeClr val="dk1"/>
                </a:solidFill>
                <a:latin typeface="Arial Narrow"/>
                <a:ea typeface="Arial Narrow"/>
                <a:cs typeface="Arial Narrow"/>
                <a:sym typeface="Arial Narrow"/>
              </a:rPr>
              <a:t>SVILUPPARE</a:t>
            </a:r>
            <a:endParaRPr lang="it"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2960914" y="2971938"/>
            <a:ext cx="6618515" cy="3185561"/>
          </a:xfrm>
          <a:prstGeom prst="rect">
            <a:avLst/>
          </a:prstGeom>
          <a:solidFill>
            <a:srgbClr val="DDEBF7"/>
          </a:solidFill>
          <a:ln>
            <a:noFill/>
          </a:ln>
        </p:spPr>
        <p:txBody>
          <a:bodyPr spcFirstLastPara="1" wrap="square" lIns="121900" tIns="60933" rIns="121900" bIns="60933" anchor="ctr" anchorCtr="0">
            <a:noAutofit/>
          </a:bodyPr>
          <a:lstStyle/>
          <a:p>
            <a:pPr algn="ctr" rtl="0">
              <a:lnSpc>
                <a:spcPct val="150000"/>
              </a:lnSpc>
              <a:buClr>
                <a:schemeClr val="dk1"/>
              </a:buClr>
              <a:buSzPts val="2000"/>
            </a:pPr>
            <a:r>
              <a:rPr lang="it" sz="2400" b="0" i="0" u="none" baseline="0">
                <a:solidFill>
                  <a:schemeClr val="dk1"/>
                </a:solidFill>
                <a:latin typeface="Arial Narrow"/>
                <a:ea typeface="Arial Narrow"/>
                <a:cs typeface="Arial Narrow"/>
                <a:sym typeface="Arial Narrow"/>
              </a:rPr>
              <a:t>Discutere delle difficoltà di tutti i giorni legate all'ASD </a:t>
            </a:r>
          </a:p>
          <a:p>
            <a:pPr marL="135463" algn="ctr" rtl="0">
              <a:lnSpc>
                <a:spcPct val="150000"/>
              </a:lnSpc>
              <a:buClr>
                <a:schemeClr val="dk1"/>
              </a:buClr>
              <a:buSzPts val="2000"/>
            </a:pPr>
            <a:r>
              <a:rPr lang="it" sz="2400" b="0" i="0" u="none" baseline="0">
                <a:solidFill>
                  <a:schemeClr val="dk1"/>
                </a:solidFill>
                <a:latin typeface="Arial Narrow"/>
                <a:ea typeface="Arial Narrow"/>
                <a:cs typeface="Arial Narrow"/>
                <a:sym typeface="Arial Narrow"/>
              </a:rPr>
              <a:t>Rendere la società inclusiva nei confronti dell'ASD nell’ambiente scolastico</a:t>
            </a:r>
          </a:p>
          <a:p>
            <a:pPr algn="ctr" rtl="0">
              <a:lnSpc>
                <a:spcPct val="150000"/>
              </a:lnSpc>
            </a:pPr>
            <a:r>
              <a:rPr lang="it" sz="2400" b="0" i="1" u="none" baseline="0">
                <a:solidFill>
                  <a:schemeClr val="dk1"/>
                </a:solidFill>
                <a:latin typeface="Arial Narrow"/>
                <a:ea typeface="Arial Narrow"/>
                <a:cs typeface="Arial Narrow"/>
                <a:sym typeface="Arial Narrow"/>
              </a:rPr>
              <a:t>Attività: Pensare e riflettere 3,1 </a:t>
            </a:r>
            <a:endParaRPr lang="it" sz="2000" dirty="0"/>
          </a:p>
          <a:p>
            <a:pPr algn="ctr" rtl="0"/>
            <a:endParaRPr lang="it" dirty="0"/>
          </a:p>
        </p:txBody>
      </p:sp>
    </p:spTree>
    <p:extLst>
      <p:ext uri="{BB962C8B-B14F-4D97-AF65-F5344CB8AC3E}">
        <p14:creationId xmlns:p14="http://schemas.microsoft.com/office/powerpoint/2010/main" val="35664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f64b5eee14_1_0"/>
          <p:cNvSpPr txBox="1"/>
          <p:nvPr/>
        </p:nvSpPr>
        <p:spPr>
          <a:xfrm>
            <a:off x="685800" y="742950"/>
            <a:ext cx="11187000" cy="5571900"/>
          </a:xfrm>
          <a:prstGeom prst="rect">
            <a:avLst/>
          </a:prstGeom>
          <a:solidFill>
            <a:srgbClr val="DDEAF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8" name="Google Shape;188;gf64b5eee14_1_0"/>
          <p:cNvSpPr txBox="1">
            <a:spLocks noGrp="1"/>
          </p:cNvSpPr>
          <p:nvPr>
            <p:ph type="title"/>
          </p:nvPr>
        </p:nvSpPr>
        <p:spPr>
          <a:xfrm>
            <a:off x="1021500" y="1152207"/>
            <a:ext cx="10515600" cy="967200"/>
          </a:xfrm>
          <a:prstGeom prst="rect">
            <a:avLst/>
          </a:prstGeom>
        </p:spPr>
        <p:txBody>
          <a:bodyPr spcFirstLastPara="1" wrap="square" lIns="91425" tIns="45700" rIns="91425" bIns="45700" anchor="ctr" anchorCtr="0">
            <a:noAutofit/>
          </a:bodyPr>
          <a:lstStyle/>
          <a:p>
            <a:pPr marL="0" lvl="0" indent="0" algn="just" rtl="0">
              <a:spcBef>
                <a:spcPts val="0"/>
              </a:spcBef>
              <a:spcAft>
                <a:spcPts val="0"/>
              </a:spcAft>
              <a:buSzPts val="990"/>
              <a:buNone/>
            </a:pPr>
            <a:r>
              <a:rPr lang="it-IT" sz="2800" b="1" dirty="0"/>
              <a:t>Le sfide per la persona con ASD nella società sono principalmente legate a:</a:t>
            </a:r>
            <a:endParaRPr sz="2800" b="1" dirty="0"/>
          </a:p>
        </p:txBody>
      </p:sp>
      <p:sp>
        <p:nvSpPr>
          <p:cNvPr id="189" name="Google Shape;189;gf64b5eee14_1_0"/>
          <p:cNvSpPr txBox="1">
            <a:spLocks noGrp="1"/>
          </p:cNvSpPr>
          <p:nvPr>
            <p:ph type="body" idx="1"/>
          </p:nvPr>
        </p:nvSpPr>
        <p:spPr>
          <a:xfrm>
            <a:off x="1021500" y="2462325"/>
            <a:ext cx="10515600" cy="3338400"/>
          </a:xfrm>
          <a:prstGeom prst="rect">
            <a:avLst/>
          </a:prstGeom>
        </p:spPr>
        <p:txBody>
          <a:bodyPr spcFirstLastPara="1" wrap="square" lIns="91425" tIns="45700" rIns="91425" bIns="45700" anchor="t" anchorCtr="0">
            <a:normAutofit fontScale="85000" lnSpcReduction="10000"/>
          </a:bodyPr>
          <a:lstStyle/>
          <a:p>
            <a:pPr marL="457200" lvl="0" indent="-393700" algn="l" rtl="0">
              <a:lnSpc>
                <a:spcPct val="150000"/>
              </a:lnSpc>
              <a:spcBef>
                <a:spcPts val="1000"/>
              </a:spcBef>
              <a:spcAft>
                <a:spcPts val="0"/>
              </a:spcAft>
              <a:buSzPts val="2600"/>
              <a:buFont typeface="Times New Roman"/>
              <a:buAutoNum type="arabicParenR"/>
            </a:pPr>
            <a:r>
              <a:rPr lang="it-IT" sz="2600" dirty="0">
                <a:latin typeface="Times New Roman"/>
                <a:ea typeface="Times New Roman"/>
                <a:cs typeface="Times New Roman"/>
                <a:sym typeface="Times New Roman"/>
              </a:rPr>
              <a:t>Modo diverso di percepire il mondo (problemi sensoriali)</a:t>
            </a:r>
          </a:p>
          <a:p>
            <a:pPr marL="457200" lvl="0" indent="-393700" algn="l" rtl="0">
              <a:lnSpc>
                <a:spcPct val="150000"/>
              </a:lnSpc>
              <a:spcBef>
                <a:spcPts val="1000"/>
              </a:spcBef>
              <a:spcAft>
                <a:spcPts val="0"/>
              </a:spcAft>
              <a:buSzPts val="2600"/>
              <a:buFont typeface="Times New Roman"/>
              <a:buAutoNum type="arabicParenR"/>
            </a:pPr>
            <a:r>
              <a:rPr lang="it-IT" sz="2600" dirty="0">
                <a:latin typeface="Times New Roman"/>
                <a:ea typeface="Times New Roman"/>
                <a:cs typeface="Times New Roman"/>
                <a:sym typeface="Times New Roman"/>
              </a:rPr>
              <a:t>Un modo diverso di vivere le relazioni (famiglia, scuola, colleghi di lavoro </a:t>
            </a:r>
            <a:r>
              <a:rPr lang="it-IT" sz="2600" dirty="0" err="1">
                <a:latin typeface="Times New Roman"/>
                <a:ea typeface="Times New Roman"/>
                <a:cs typeface="Times New Roman"/>
                <a:sym typeface="Times New Roman"/>
              </a:rPr>
              <a:t>ecc</a:t>
            </a:r>
            <a:r>
              <a:rPr lang="it-IT" sz="2600" dirty="0">
                <a:latin typeface="Times New Roman"/>
                <a:ea typeface="Times New Roman"/>
                <a:cs typeface="Times New Roman"/>
                <a:sym typeface="Times New Roman"/>
              </a:rPr>
              <a:t>)U</a:t>
            </a:r>
          </a:p>
          <a:p>
            <a:pPr marL="457200" lvl="0" indent="-393700" algn="l" rtl="0">
              <a:lnSpc>
                <a:spcPct val="150000"/>
              </a:lnSpc>
              <a:spcBef>
                <a:spcPts val="1000"/>
              </a:spcBef>
              <a:spcAft>
                <a:spcPts val="0"/>
              </a:spcAft>
              <a:buSzPts val="2600"/>
              <a:buFont typeface="Times New Roman"/>
              <a:buAutoNum type="arabicParenR"/>
            </a:pPr>
            <a:r>
              <a:rPr lang="it-IT" sz="2600" dirty="0" err="1">
                <a:latin typeface="Times New Roman"/>
                <a:ea typeface="Times New Roman"/>
                <a:cs typeface="Times New Roman"/>
                <a:sym typeface="Times New Roman"/>
              </a:rPr>
              <a:t>na</a:t>
            </a:r>
            <a:r>
              <a:rPr lang="it-IT" sz="2600" dirty="0">
                <a:latin typeface="Times New Roman"/>
                <a:ea typeface="Times New Roman"/>
                <a:cs typeface="Times New Roman"/>
                <a:sym typeface="Times New Roman"/>
              </a:rPr>
              <a:t> diversa cognizione sociale</a:t>
            </a:r>
          </a:p>
          <a:p>
            <a:pPr marL="457200" lvl="0" indent="-393700" algn="l" rtl="0">
              <a:lnSpc>
                <a:spcPct val="150000"/>
              </a:lnSpc>
              <a:spcBef>
                <a:spcPts val="1000"/>
              </a:spcBef>
              <a:spcAft>
                <a:spcPts val="0"/>
              </a:spcAft>
              <a:buSzPts val="2600"/>
              <a:buFont typeface="Times New Roman"/>
              <a:buAutoNum type="arabicParenR"/>
            </a:pPr>
            <a:r>
              <a:rPr lang="it-IT" sz="2600" dirty="0">
                <a:latin typeface="Times New Roman"/>
                <a:ea typeface="Times New Roman"/>
                <a:cs typeface="Times New Roman"/>
                <a:sym typeface="Times New Roman"/>
              </a:rPr>
              <a:t>Questioni di coerenza centrale e attenzione ai dettagli (questioni per apprendere ed elaborare le informazioni che la società richiede per un funzionamento efficiente)</a:t>
            </a:r>
            <a:endParaRPr sz="2600" dirty="0">
              <a:latin typeface="Times New Roman"/>
              <a:ea typeface="Times New Roman"/>
              <a:cs typeface="Times New Roman"/>
              <a:sym typeface="Times New Roman"/>
            </a:endParaRPr>
          </a:p>
        </p:txBody>
      </p:sp>
      <p:sp>
        <p:nvSpPr>
          <p:cNvPr id="190" name="Google Shape;190;gf64b5eee14_1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12</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rtl="0">
              <a:spcBef>
                <a:spcPts val="1333"/>
              </a:spcBef>
            </a:pPr>
            <a:r>
              <a:rPr lang="it" sz="3200" b="1" i="0" u="none" baseline="0" dirty="0">
                <a:latin typeface="Arial Narrow" panose="020B0606020202030204" pitchFamily="34" charset="0"/>
              </a:rPr>
              <a:t>Le sfide più comuni che le persone autistiche devono affrontare nella società sono legate a:</a:t>
            </a:r>
            <a:endParaRPr lang="it" sz="1400" dirty="0">
              <a:latin typeface="Arial Narrow" panose="020B0606020202030204" pitchFamily="34" charset="0"/>
            </a:endParaRPr>
          </a:p>
          <a:p>
            <a:pPr algn="ctr" rtl="0">
              <a:spcBef>
                <a:spcPts val="1333"/>
              </a:spcBef>
            </a:pPr>
            <a:r>
              <a:rPr lang="it" sz="3200" b="0" i="0" u="sng" baseline="0" dirty="0">
                <a:latin typeface="Arial Narrow" panose="020B0606020202030204" pitchFamily="34" charset="0"/>
              </a:rPr>
              <a:t>1. Elaborazione sensoriale (vivere in un mondo intenso)</a:t>
            </a:r>
            <a:endParaRPr lang="it" sz="3200" dirty="0">
              <a:latin typeface="Arial Narrow" panose="020B0606020202030204" pitchFamily="34" charset="0"/>
            </a:endParaRPr>
          </a:p>
          <a:p>
            <a:pPr algn="l" rtl="0">
              <a:spcBef>
                <a:spcPts val="1333"/>
              </a:spcBef>
            </a:pPr>
            <a:endParaRPr lang="it" sz="3600" dirty="0"/>
          </a:p>
          <a:p>
            <a:pPr algn="l" rtl="0">
              <a:spcBef>
                <a:spcPts val="1333"/>
              </a:spcBef>
            </a:pPr>
            <a:endParaRPr lang="it" sz="3600" dirty="0"/>
          </a:p>
        </p:txBody>
      </p:sp>
      <p:pic>
        <p:nvPicPr>
          <p:cNvPr id="9" name="Google Shape;264;p36" descr="Some people with autism have difficulty processing intense, multiple sensory experiences at once. This animation gives the viewer a glimpse into sensory overload, and how often our sensory experiences intertwine in everyday life.&#10;&#10;Created as part of Mark Jonathan Harris' and Marhsa Kinder's &quot;Interacting with Autism.&quot; Coming in January 1st 2013, IWA is a three-year transmedia project funded by the federal Agency for Health Research and Quality (AHRQ). University Professor Marsha Kinder, the Executive Director of the Labyrinth Project at USC, and Mark Harris are heading a team of filmmakers and artists working to build an interactive, video intensive website that will focus on the best available treatments for autism.&#10;&#10;FULL CREDITS LIST:&#10;&#10;Director and Animator:&#10;Miguel Jiron&#10;&#10;Produced and Developed by:&#10;Scott Mahoy, Creative Director of Interacting with Autism&#10;&#10;Sound Designer &amp; Mixer:&#10;Katie Gately&#10;&#10;Produced for Interacting with Autism&#10;For more information visit:&#10;interactingwithautism.com&#10;&#10;Scenario:&#10;Marsha Kinder&#10;&#10;Line Producer:&#10;Ioana Uricaru&#10;&#10;Cinematographer:&#10;Alejandro Martinez&#10;&#10;Paint Animation:&#10;Laura Cechanowicz&#10;&#10;Boy:&#10;Cody Sullivan&#10;&#10;Waitress:&#10;Alexandra Boylan&#10;&#10;Gaffer:&#10;Katie Walker&#10;&#10;Special Thanks:&#10;Mark Jonathan Harris, Shelbi Jay Kepler, Mike Patterson, Candace Reckinger, Kathy Smith&#10;t For more work, check out my website mibaji.com" title="Sensory Overload">
            <a:hlinkClick r:id="rId2"/>
            <a:extLst>
              <a:ext uri="{FF2B5EF4-FFF2-40B4-BE49-F238E27FC236}">
                <a16:creationId xmlns:a16="http://schemas.microsoft.com/office/drawing/2014/main" id="{A4FAADC9-DD8D-8C44-B6FB-C82CDE56C351}"/>
              </a:ext>
            </a:extLst>
          </p:cNvPr>
          <p:cNvPicPr preferRelativeResize="0"/>
          <p:nvPr/>
        </p:nvPicPr>
        <p:blipFill>
          <a:blip r:embed="rId3">
            <a:alphaModFix/>
          </a:blip>
          <a:stretch>
            <a:fillRect/>
          </a:stretch>
        </p:blipFill>
        <p:spPr>
          <a:xfrm>
            <a:off x="987135" y="3640472"/>
            <a:ext cx="2807937" cy="2105953"/>
          </a:xfrm>
          <a:prstGeom prst="rect">
            <a:avLst/>
          </a:prstGeom>
          <a:noFill/>
          <a:ln>
            <a:noFill/>
          </a:ln>
        </p:spPr>
      </p:pic>
      <p:pic>
        <p:nvPicPr>
          <p:cNvPr id="10" name="Google Shape;265;p36">
            <a:extLst>
              <a:ext uri="{FF2B5EF4-FFF2-40B4-BE49-F238E27FC236}">
                <a16:creationId xmlns:a16="http://schemas.microsoft.com/office/drawing/2014/main" id="{F86F76AF-584C-974A-A7AF-D3C9F1703742}"/>
              </a:ext>
            </a:extLst>
          </p:cNvPr>
          <p:cNvPicPr preferRelativeResize="0"/>
          <p:nvPr/>
        </p:nvPicPr>
        <p:blipFill>
          <a:blip r:embed="rId4">
            <a:alphaModFix/>
          </a:blip>
          <a:stretch>
            <a:fillRect/>
          </a:stretch>
        </p:blipFill>
        <p:spPr>
          <a:xfrm>
            <a:off x="3862462" y="3640471"/>
            <a:ext cx="2964365" cy="1648502"/>
          </a:xfrm>
          <a:prstGeom prst="rect">
            <a:avLst/>
          </a:prstGeom>
          <a:noFill/>
          <a:ln>
            <a:noFill/>
          </a:ln>
        </p:spPr>
      </p:pic>
      <p:sp>
        <p:nvSpPr>
          <p:cNvPr id="11" name="Retângulo 2">
            <a:extLst>
              <a:ext uri="{FF2B5EF4-FFF2-40B4-BE49-F238E27FC236}">
                <a16:creationId xmlns:a16="http://schemas.microsoft.com/office/drawing/2014/main" id="{C4ABDC3E-1068-0843-9FFC-0ED392CA45E5}"/>
              </a:ext>
            </a:extLst>
          </p:cNvPr>
          <p:cNvSpPr/>
          <p:nvPr/>
        </p:nvSpPr>
        <p:spPr>
          <a:xfrm>
            <a:off x="987135" y="2575773"/>
            <a:ext cx="10120747" cy="707886"/>
          </a:xfrm>
          <a:prstGeom prst="rect">
            <a:avLst/>
          </a:prstGeom>
        </p:spPr>
        <p:txBody>
          <a:bodyPr wrap="square">
            <a:spAutoFit/>
          </a:bodyPr>
          <a:lstStyle/>
          <a:p>
            <a:pPr algn="ctr" rtl="0">
              <a:spcBef>
                <a:spcPts val="1333"/>
              </a:spcBef>
            </a:pPr>
            <a:r>
              <a:rPr lang="it" sz="2000" b="0" i="0" u="none" baseline="0" dirty="0">
                <a:latin typeface="Arial Narrow" panose="020B0606020202030204" pitchFamily="34" charset="0"/>
              </a:rPr>
              <a:t>Una persona autistica elabora le informazioni sensoriali dell’ambiente circostante in modo atipico.  Questo a volte può causare un eccesso di stimoli e rendere il mondo un luogo caotico. </a:t>
            </a:r>
          </a:p>
        </p:txBody>
      </p:sp>
      <p:pic>
        <p:nvPicPr>
          <p:cNvPr id="2" name="Immagine 1">
            <a:extLst>
              <a:ext uri="{FF2B5EF4-FFF2-40B4-BE49-F238E27FC236}">
                <a16:creationId xmlns:a16="http://schemas.microsoft.com/office/drawing/2014/main" id="{D7D4AA03-8699-4013-A2AB-A1DE7E2B4F76}"/>
              </a:ext>
            </a:extLst>
          </p:cNvPr>
          <p:cNvPicPr>
            <a:picLocks noChangeAspect="1"/>
          </p:cNvPicPr>
          <p:nvPr/>
        </p:nvPicPr>
        <p:blipFill>
          <a:blip r:embed="rId5"/>
          <a:stretch>
            <a:fillRect/>
          </a:stretch>
        </p:blipFill>
        <p:spPr>
          <a:xfrm>
            <a:off x="7041498" y="3664723"/>
            <a:ext cx="4066384" cy="2127688"/>
          </a:xfrm>
          <a:prstGeom prst="rect">
            <a:avLst/>
          </a:prstGeom>
        </p:spPr>
      </p:pic>
    </p:spTree>
    <p:extLst>
      <p:ext uri="{BB962C8B-B14F-4D97-AF65-F5344CB8AC3E}">
        <p14:creationId xmlns:p14="http://schemas.microsoft.com/office/powerpoint/2010/main" val="17322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13</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rtl="0">
              <a:spcBef>
                <a:spcPts val="1333"/>
              </a:spcBef>
            </a:pPr>
            <a:r>
              <a:rPr lang="it" sz="3200" b="0" i="0" u="sng" baseline="0" dirty="0">
                <a:latin typeface="Arial Narrow" panose="020B0606020202030204" pitchFamily="34" charset="0"/>
              </a:rPr>
              <a:t>2. Un modo diverso di vivere le relazioni</a:t>
            </a:r>
          </a:p>
          <a:p>
            <a:pPr algn="l" rtl="0">
              <a:spcBef>
                <a:spcPts val="1333"/>
              </a:spcBef>
            </a:pPr>
            <a:r>
              <a:rPr lang="it" sz="2800" b="0" i="0" u="none" baseline="0" dirty="0">
                <a:latin typeface="Arial Narrow" panose="020B0606020202030204" pitchFamily="34" charset="0"/>
              </a:rPr>
              <a:t>Le persone autistiche hanno un modo unico di vivere le relazioni, ma spesso non capiscono l'intricato mondo della relazione neurotipica.</a:t>
            </a:r>
          </a:p>
          <a:p>
            <a:pPr algn="l" rtl="0">
              <a:spcBef>
                <a:spcPts val="1333"/>
              </a:spcBef>
            </a:pPr>
            <a:r>
              <a:rPr lang="it" sz="2800" b="0" i="0" u="none" baseline="0" dirty="0">
                <a:latin typeface="Arial Narrow" panose="020B0606020202030204" pitchFamily="34" charset="0"/>
              </a:rPr>
              <a:t>Tutto questo, associato a una difficoltà nella teoria della mente e una diversa empatia cognitiva, può creare incomprensioni ed essere di ostacolo alle relazioni in tutti i contesti (scolastico, lavorativo, famigliare, delle amicizie).</a:t>
            </a:r>
          </a:p>
          <a:p>
            <a:pPr algn="l" rtl="0">
              <a:spcBef>
                <a:spcPts val="1333"/>
              </a:spcBef>
            </a:pPr>
            <a:endParaRPr lang="it" sz="2800" dirty="0">
              <a:latin typeface="Arial Narrow" panose="020B0606020202030204" pitchFamily="34" charset="0"/>
            </a:endParaRPr>
          </a:p>
        </p:txBody>
      </p:sp>
      <p:pic>
        <p:nvPicPr>
          <p:cNvPr id="12" name="Google Shape;275;p37">
            <a:extLst>
              <a:ext uri="{FF2B5EF4-FFF2-40B4-BE49-F238E27FC236}">
                <a16:creationId xmlns:a16="http://schemas.microsoft.com/office/drawing/2014/main" id="{562713DD-E5B8-2E4B-A770-129F8168105A}"/>
              </a:ext>
            </a:extLst>
          </p:cNvPr>
          <p:cNvPicPr preferRelativeResize="0"/>
          <p:nvPr/>
        </p:nvPicPr>
        <p:blipFill>
          <a:blip r:embed="rId2">
            <a:alphaModFix/>
          </a:blip>
          <a:stretch>
            <a:fillRect/>
          </a:stretch>
        </p:blipFill>
        <p:spPr>
          <a:xfrm>
            <a:off x="8610600" y="3872120"/>
            <a:ext cx="2054628" cy="2082396"/>
          </a:xfrm>
          <a:prstGeom prst="rect">
            <a:avLst/>
          </a:prstGeom>
          <a:noFill/>
          <a:ln>
            <a:noFill/>
          </a:ln>
        </p:spPr>
      </p:pic>
    </p:spTree>
    <p:extLst>
      <p:ext uri="{BB962C8B-B14F-4D97-AF65-F5344CB8AC3E}">
        <p14:creationId xmlns:p14="http://schemas.microsoft.com/office/powerpoint/2010/main" val="22132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14</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rtl="0"/>
            <a:r>
              <a:rPr lang="it" sz="3200" b="0" i="0" u="sng" baseline="0" dirty="0">
                <a:latin typeface="Arial Narrow" panose="020B0606020202030204" pitchFamily="34" charset="0"/>
              </a:rPr>
              <a:t>3. Attenzione ai dettagli e atipicità della coerenza centrale</a:t>
            </a:r>
          </a:p>
          <a:p>
            <a:pPr algn="l" rtl="0">
              <a:spcBef>
                <a:spcPts val="1333"/>
              </a:spcBef>
            </a:pPr>
            <a:r>
              <a:rPr lang="it" sz="2800" b="0" i="0" u="none" baseline="0" dirty="0">
                <a:latin typeface="Arial Narrow" panose="020B0606020202030204" pitchFamily="34" charset="0"/>
              </a:rPr>
              <a:t>Un grande punto di forza delle persone autistiche è l'attenzione ai dettagli, che però può far perdere di vista il quadro generale. </a:t>
            </a:r>
          </a:p>
          <a:p>
            <a:pPr algn="l" rtl="0">
              <a:spcBef>
                <a:spcPts val="1333"/>
              </a:spcBef>
            </a:pPr>
            <a:r>
              <a:rPr lang="it" sz="2800" b="0" i="0" u="none" baseline="0" dirty="0">
                <a:latin typeface="Arial Narrow" panose="020B0606020202030204" pitchFamily="34" charset="0"/>
              </a:rPr>
              <a:t>Questo può comportare inoltre una difficoltà nel comprendere ed eseguire attività complesse senza alcun suggerimento, nonché una difficoltà a vivere in un mondo multitasking.</a:t>
            </a:r>
            <a:endParaRPr lang="it" sz="3200" dirty="0">
              <a:latin typeface="Arial Narrow" panose="020B0606020202030204" pitchFamily="34" charset="0"/>
            </a:endParaRPr>
          </a:p>
        </p:txBody>
      </p:sp>
      <p:pic>
        <p:nvPicPr>
          <p:cNvPr id="9" name="Google Shape;287;p38">
            <a:extLst>
              <a:ext uri="{FF2B5EF4-FFF2-40B4-BE49-F238E27FC236}">
                <a16:creationId xmlns:a16="http://schemas.microsoft.com/office/drawing/2014/main" id="{D810E65E-7AD4-5945-877D-953D40004F65}"/>
              </a:ext>
            </a:extLst>
          </p:cNvPr>
          <p:cNvPicPr preferRelativeResize="0"/>
          <p:nvPr/>
        </p:nvPicPr>
        <p:blipFill>
          <a:blip r:embed="rId2">
            <a:alphaModFix/>
          </a:blip>
          <a:stretch>
            <a:fillRect/>
          </a:stretch>
        </p:blipFill>
        <p:spPr>
          <a:xfrm>
            <a:off x="8153400" y="3977995"/>
            <a:ext cx="2917832" cy="1947669"/>
          </a:xfrm>
          <a:prstGeom prst="rect">
            <a:avLst/>
          </a:prstGeom>
          <a:noFill/>
          <a:ln>
            <a:noFill/>
          </a:ln>
        </p:spPr>
      </p:pic>
      <p:pic>
        <p:nvPicPr>
          <p:cNvPr id="10" name="Google Shape;288;p38" descr="#AutisticCultureShift #Autism #ActuallyAutistic&#10;It is well-known that many autistic people have an exceptional ability to pick up on details that others might miss...but it's also not uncommon for us to miss things that non-autistic people might deem obvious. I talk about my experiences as an autistic person.&#10;&#10;Find me on Facebook: https://www.facebook.com/joejamfrey/?modal=admin_todo_tour&#10;My Facebook group Autistics Assemble: https://www.facebook.com/groups/2591334461191102/&#10;Twitter: https://twitter.com/joejamfrey&#10;Instagram: https://www.instagram.com/joejamfrey/?hl=en&#10;My blog:&#10;https://joejamfrey.com/author/joejamfrey/" title="Autism and Attention to Detail">
            <a:hlinkClick r:id="rId3"/>
            <a:extLst>
              <a:ext uri="{FF2B5EF4-FFF2-40B4-BE49-F238E27FC236}">
                <a16:creationId xmlns:a16="http://schemas.microsoft.com/office/drawing/2014/main" id="{296B8BB4-59E0-D542-874A-114BB363F939}"/>
              </a:ext>
            </a:extLst>
          </p:cNvPr>
          <p:cNvPicPr preferRelativeResize="0"/>
          <p:nvPr/>
        </p:nvPicPr>
        <p:blipFill>
          <a:blip r:embed="rId4">
            <a:alphaModFix/>
          </a:blip>
          <a:stretch>
            <a:fillRect/>
          </a:stretch>
        </p:blipFill>
        <p:spPr>
          <a:xfrm>
            <a:off x="1249833" y="4002780"/>
            <a:ext cx="2563884" cy="1922884"/>
          </a:xfrm>
          <a:prstGeom prst="rect">
            <a:avLst/>
          </a:prstGeom>
          <a:noFill/>
          <a:ln>
            <a:noFill/>
          </a:ln>
        </p:spPr>
      </p:pic>
    </p:spTree>
    <p:extLst>
      <p:ext uri="{BB962C8B-B14F-4D97-AF65-F5344CB8AC3E}">
        <p14:creationId xmlns:p14="http://schemas.microsoft.com/office/powerpoint/2010/main" val="376048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000000"/>
              </a:solidFill>
              <a:effectLst/>
              <a:uLnTx/>
              <a:uFillTx/>
              <a:latin typeface="Calibri"/>
              <a:cs typeface="Calibri"/>
              <a:sym typeface="Calibri"/>
            </a:endParaRPr>
          </a:p>
        </p:txBody>
      </p:sp>
      <p:sp>
        <p:nvSpPr>
          <p:cNvPr id="231" name="Google Shape;23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32" name="Google Shape;232;p44"/>
          <p:cNvSpPr txBox="1">
            <a:spLocks noGrp="1"/>
          </p:cNvSpPr>
          <p:nvPr>
            <p:ph type="ctrTitle"/>
          </p:nvPr>
        </p:nvSpPr>
        <p:spPr>
          <a:xfrm>
            <a:off x="351925" y="1243027"/>
            <a:ext cx="11488200" cy="4886400"/>
          </a:xfrm>
          <a:prstGeom prst="rect">
            <a:avLst/>
          </a:prstGeom>
          <a:solidFill>
            <a:srgbClr val="BBD6EE"/>
          </a:solidFill>
          <a:ln>
            <a:noFill/>
          </a:ln>
        </p:spPr>
        <p:txBody>
          <a:bodyPr spcFirstLastPara="1" wrap="square" lIns="121900" tIns="60925" rIns="121900" bIns="60925" anchor="b" anchorCtr="0">
            <a:normAutofit/>
          </a:bodyPr>
          <a:lstStyle/>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a:p>
            <a:pPr marL="0" lvl="0" indent="0" algn="ctr" rtl="0">
              <a:lnSpc>
                <a:spcPct val="90000"/>
              </a:lnSpc>
              <a:spcBef>
                <a:spcPts val="0"/>
              </a:spcBef>
              <a:spcAft>
                <a:spcPts val="0"/>
              </a:spcAft>
              <a:buClr>
                <a:srgbClr val="024E94"/>
              </a:buClr>
              <a:buSzPct val="100000"/>
              <a:buFont typeface="Arial Narrow"/>
              <a:buNone/>
            </a:pPr>
            <a:endParaRPr sz="8000" dirty="0">
              <a:solidFill>
                <a:srgbClr val="024E94"/>
              </a:solidFill>
              <a:latin typeface="Arial Narrow"/>
              <a:ea typeface="Arial Narrow"/>
              <a:cs typeface="Arial Narrow"/>
              <a:sym typeface="Arial Narrow"/>
            </a:endParaRPr>
          </a:p>
        </p:txBody>
      </p:sp>
      <p:sp>
        <p:nvSpPr>
          <p:cNvPr id="233" name="Google Shape;233;p44"/>
          <p:cNvSpPr txBox="1">
            <a:spLocks noGrp="1"/>
          </p:cNvSpPr>
          <p:nvPr>
            <p:ph type="title" idx="4294967295"/>
          </p:nvPr>
        </p:nvSpPr>
        <p:spPr>
          <a:xfrm>
            <a:off x="838200" y="1609407"/>
            <a:ext cx="10515600" cy="967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b="1" dirty="0" err="1"/>
              <a:t>Suggerimenti</a:t>
            </a:r>
            <a:r>
              <a:rPr lang="en-US" sz="3600" b="1" dirty="0"/>
              <a:t> e idee per una </a:t>
            </a:r>
            <a:r>
              <a:rPr lang="en-US" sz="3600" b="1" dirty="0" err="1"/>
              <a:t>società</a:t>
            </a:r>
            <a:r>
              <a:rPr lang="en-US" sz="3600" b="1" dirty="0"/>
              <a:t> </a:t>
            </a:r>
            <a:r>
              <a:rPr lang="en-US" sz="3600" b="1" dirty="0" err="1"/>
              <a:t>inclusiva</a:t>
            </a:r>
            <a:endParaRPr sz="3600" b="1" dirty="0"/>
          </a:p>
        </p:txBody>
      </p:sp>
      <p:sp>
        <p:nvSpPr>
          <p:cNvPr id="234" name="Google Shape;234;p44"/>
          <p:cNvSpPr txBox="1">
            <a:spLocks noGrp="1"/>
          </p:cNvSpPr>
          <p:nvPr>
            <p:ph type="body" idx="4294967295"/>
          </p:nvPr>
        </p:nvSpPr>
        <p:spPr>
          <a:xfrm>
            <a:off x="838200" y="3084575"/>
            <a:ext cx="10515600" cy="1203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it-IT" dirty="0"/>
              <a:t>Se vogliamo creare una società che non soffochi o cambi ma promuova le differenze di funzionamento di un ASD dobbiamo tenere a mente...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16</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rtl="0">
              <a:spcBef>
                <a:spcPts val="1333"/>
              </a:spcBef>
            </a:pPr>
            <a:r>
              <a:rPr lang="it" sz="3200" b="0" i="0" u="sng" baseline="0">
                <a:latin typeface="Arial Narrow" panose="020B0606020202030204" pitchFamily="34" charset="0"/>
              </a:rPr>
              <a:t>4. Proprio come la biodiversità rende un ambiente più ricco, la neurodiversità crea una società più ricca</a:t>
            </a:r>
            <a:endParaRPr lang="it" sz="3200" dirty="0">
              <a:latin typeface="Arial Narrow" panose="020B0606020202030204" pitchFamily="34" charset="0"/>
            </a:endParaRPr>
          </a:p>
          <a:p>
            <a:pPr algn="just" rtl="0">
              <a:spcBef>
                <a:spcPts val="1333"/>
              </a:spcBef>
            </a:pPr>
            <a:r>
              <a:rPr lang="it" sz="2400" b="0" i="0" u="none" baseline="0">
                <a:latin typeface="Arial Narrow" panose="020B0606020202030204" pitchFamily="34" charset="0"/>
              </a:rPr>
              <a:t>Tutte queste caratteristiche sono punti di forza straordinari se osservate dalla giusta prospettiva. Non è facile per una persona autistica vivere in un mondo progettato per persone neurotipiche, tuttavia un mondo senza la neurodiversità sarebbe meno ricco. </a:t>
            </a:r>
          </a:p>
          <a:p>
            <a:pPr algn="just" rtl="0">
              <a:spcBef>
                <a:spcPts val="1333"/>
              </a:spcBef>
            </a:pPr>
            <a:endParaRPr lang="it" sz="2400" dirty="0">
              <a:latin typeface="Arial Narrow" panose="020B0606020202030204" pitchFamily="34" charset="0"/>
            </a:endParaRPr>
          </a:p>
          <a:p>
            <a:pPr algn="l" rtl="0">
              <a:spcBef>
                <a:spcPts val="1333"/>
              </a:spcBef>
            </a:pPr>
            <a:r>
              <a:rPr lang="it" sz="2400" b="0" i="0" u="sng" baseline="0">
                <a:solidFill>
                  <a:schemeClr val="hlink"/>
                </a:solidFill>
                <a:latin typeface="Arial Narrow" panose="020B0606020202030204" pitchFamily="34" charset="0"/>
                <a:hlinkClick r:id="rId2"/>
              </a:rPr>
              <a:t>https://www.youtube.com/watch?v=q5PPYnJ1xc0</a:t>
            </a:r>
            <a:endParaRPr lang="it" sz="2400" u="sng" dirty="0">
              <a:solidFill>
                <a:schemeClr val="hlink"/>
              </a:solidFill>
              <a:latin typeface="Arial Narrow" panose="020B0606020202030204" pitchFamily="34" charset="0"/>
            </a:endParaRPr>
          </a:p>
          <a:p>
            <a:pPr algn="l" rtl="0">
              <a:spcBef>
                <a:spcPts val="1333"/>
              </a:spcBef>
            </a:pPr>
            <a:endParaRPr lang="it" sz="2400" dirty="0">
              <a:latin typeface="Arial Narrow" panose="020B0606020202030204" pitchFamily="34" charset="0"/>
            </a:endParaRPr>
          </a:p>
          <a:p>
            <a:pPr algn="l" rtl="0">
              <a:spcBef>
                <a:spcPts val="1333"/>
              </a:spcBef>
            </a:pPr>
            <a:r>
              <a:rPr lang="it" sz="2400" b="0" i="0" u="none" baseline="0">
                <a:latin typeface="Arial Narrow" panose="020B0606020202030204" pitchFamily="34" charset="0"/>
              </a:rPr>
              <a:t>Il nostro compito è creare un mondo che sia inclusivo di tutte le diversità e </a:t>
            </a:r>
          </a:p>
          <a:p>
            <a:pPr algn="l" rtl="0">
              <a:spcBef>
                <a:spcPts val="1333"/>
              </a:spcBef>
            </a:pPr>
            <a:r>
              <a:rPr lang="it" sz="2400" b="0" i="0" u="none" baseline="0">
                <a:latin typeface="Arial Narrow" panose="020B0606020202030204" pitchFamily="34" charset="0"/>
              </a:rPr>
              <a:t>inclusiva nei confronti dell'ASD.</a:t>
            </a:r>
            <a:r>
              <a:rPr lang="it" sz="2800" b="0" i="0" u="none" baseline="0">
                <a:latin typeface="Arial Narrow" panose="020B0606020202030204" pitchFamily="34" charset="0"/>
              </a:rPr>
              <a:t> </a:t>
            </a:r>
            <a:endParaRPr lang="it" sz="3200" dirty="0">
              <a:latin typeface="Arial Narrow" panose="020B0606020202030204" pitchFamily="34" charset="0"/>
            </a:endParaRPr>
          </a:p>
        </p:txBody>
      </p:sp>
      <p:pic>
        <p:nvPicPr>
          <p:cNvPr id="11" name="Google Shape;298;p39">
            <a:extLst>
              <a:ext uri="{FF2B5EF4-FFF2-40B4-BE49-F238E27FC236}">
                <a16:creationId xmlns:a16="http://schemas.microsoft.com/office/drawing/2014/main" id="{DBA1C1A8-7DBA-7943-94F1-7F1C82BC09F1}"/>
              </a:ext>
            </a:extLst>
          </p:cNvPr>
          <p:cNvPicPr preferRelativeResize="0"/>
          <p:nvPr/>
        </p:nvPicPr>
        <p:blipFill>
          <a:blip r:embed="rId3">
            <a:alphaModFix/>
          </a:blip>
          <a:stretch>
            <a:fillRect/>
          </a:stretch>
        </p:blipFill>
        <p:spPr>
          <a:xfrm>
            <a:off x="9770167" y="4410843"/>
            <a:ext cx="1583633" cy="1762633"/>
          </a:xfrm>
          <a:prstGeom prst="rect">
            <a:avLst/>
          </a:prstGeom>
          <a:noFill/>
          <a:ln>
            <a:noFill/>
          </a:ln>
        </p:spPr>
      </p:pic>
    </p:spTree>
    <p:extLst>
      <p:ext uri="{BB962C8B-B14F-4D97-AF65-F5344CB8AC3E}">
        <p14:creationId xmlns:p14="http://schemas.microsoft.com/office/powerpoint/2010/main" val="224232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17</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rtl="0">
              <a:spcBef>
                <a:spcPts val="1333"/>
              </a:spcBef>
            </a:pPr>
            <a:r>
              <a:rPr lang="it" sz="3200" b="0" i="0" u="sng" baseline="0" dirty="0">
                <a:latin typeface="Arial Narrow" panose="020B0606020202030204" pitchFamily="34" charset="0"/>
              </a:rPr>
              <a:t>5. Ci incontreremo a metà di un ponte</a:t>
            </a:r>
          </a:p>
          <a:p>
            <a:pPr algn="r" rtl="0">
              <a:spcBef>
                <a:spcPts val="1333"/>
              </a:spcBef>
            </a:pPr>
            <a:r>
              <a:rPr lang="it" sz="2400" b="0" i="0" u="none" baseline="0" dirty="0">
                <a:latin typeface="Arial Narrow" panose="020B0606020202030204" pitchFamily="34" charset="0"/>
              </a:rPr>
              <a:t>Proprio come le persone autistiche imparano a vivere in uno strano mondo </a:t>
            </a:r>
          </a:p>
          <a:p>
            <a:pPr algn="r" rtl="0">
              <a:spcBef>
                <a:spcPts val="1333"/>
              </a:spcBef>
            </a:pPr>
            <a:r>
              <a:rPr lang="it" sz="2400" b="0" i="0" u="none" baseline="0" dirty="0">
                <a:latin typeface="Arial Narrow" panose="020B0606020202030204" pitchFamily="34" charset="0"/>
              </a:rPr>
              <a:t>pieno di regole sociali incomprensibili, </a:t>
            </a:r>
          </a:p>
          <a:p>
            <a:pPr algn="r" rtl="0">
              <a:spcBef>
                <a:spcPts val="1333"/>
              </a:spcBef>
            </a:pPr>
            <a:r>
              <a:rPr lang="it" sz="2400" b="0" i="0" u="none" baseline="0" dirty="0">
                <a:latin typeface="Arial Narrow" panose="020B0606020202030204" pitchFamily="34" charset="0"/>
              </a:rPr>
              <a:t>anche la società deve costruire ponti di comunicazione </a:t>
            </a:r>
          </a:p>
          <a:p>
            <a:pPr algn="r">
              <a:spcBef>
                <a:spcPts val="1333"/>
              </a:spcBef>
            </a:pPr>
            <a:r>
              <a:rPr lang="it" sz="2400" b="0" i="0" u="none" baseline="0" dirty="0">
                <a:latin typeface="Arial Narrow" panose="020B0606020202030204" pitchFamily="34" charset="0"/>
              </a:rPr>
              <a:t>che permettano di incontrarsi nel </a:t>
            </a:r>
            <a:r>
              <a:rPr lang="it" sz="2400" dirty="0">
                <a:latin typeface="Arial Narrow" panose="020B0606020202030204" pitchFamily="34" charset="0"/>
              </a:rPr>
              <a:t>mezzo in modo </a:t>
            </a:r>
            <a:endParaRPr lang="it" sz="2400" b="0" i="0" u="none" baseline="0" dirty="0">
              <a:latin typeface="Arial Narrow" panose="020B0606020202030204" pitchFamily="34" charset="0"/>
            </a:endParaRPr>
          </a:p>
          <a:p>
            <a:pPr algn="r" rtl="0">
              <a:spcBef>
                <a:spcPts val="1333"/>
              </a:spcBef>
            </a:pPr>
            <a:r>
              <a:rPr lang="it" sz="2400" b="0" i="0" u="none" baseline="0" dirty="0">
                <a:latin typeface="Arial Narrow" panose="020B0606020202030204" pitchFamily="34" charset="0"/>
              </a:rPr>
              <a:t>che nessuno sia costretto a cambiare la propria unicità</a:t>
            </a:r>
          </a:p>
          <a:p>
            <a:pPr algn="r" rtl="0">
              <a:spcBef>
                <a:spcPts val="1333"/>
              </a:spcBef>
            </a:pPr>
            <a:r>
              <a:rPr lang="it" sz="2400" b="0" i="0" u="none" baseline="0" dirty="0">
                <a:latin typeface="Arial Narrow" panose="020B0606020202030204" pitchFamily="34" charset="0"/>
              </a:rPr>
              <a:t>e personalità.</a:t>
            </a:r>
          </a:p>
        </p:txBody>
      </p:sp>
      <p:pic>
        <p:nvPicPr>
          <p:cNvPr id="9" name="Google Shape;310;p40">
            <a:extLst>
              <a:ext uri="{FF2B5EF4-FFF2-40B4-BE49-F238E27FC236}">
                <a16:creationId xmlns:a16="http://schemas.microsoft.com/office/drawing/2014/main" id="{507E2528-7AA7-974F-A281-7FA378BAC125}"/>
              </a:ext>
            </a:extLst>
          </p:cNvPr>
          <p:cNvPicPr preferRelativeResize="0"/>
          <p:nvPr/>
        </p:nvPicPr>
        <p:blipFill>
          <a:blip r:embed="rId2">
            <a:alphaModFix/>
          </a:blip>
          <a:stretch>
            <a:fillRect/>
          </a:stretch>
        </p:blipFill>
        <p:spPr>
          <a:xfrm>
            <a:off x="1188933" y="2321574"/>
            <a:ext cx="3360400" cy="2520293"/>
          </a:xfrm>
          <a:prstGeom prst="rect">
            <a:avLst/>
          </a:prstGeom>
          <a:noFill/>
          <a:ln>
            <a:noFill/>
          </a:ln>
        </p:spPr>
      </p:pic>
      <p:pic>
        <p:nvPicPr>
          <p:cNvPr id="10" name="Google Shape;311;p40">
            <a:extLst>
              <a:ext uri="{FF2B5EF4-FFF2-40B4-BE49-F238E27FC236}">
                <a16:creationId xmlns:a16="http://schemas.microsoft.com/office/drawing/2014/main" id="{E08CA1A0-BD00-3645-8A13-162FEE3A5145}"/>
              </a:ext>
            </a:extLst>
          </p:cNvPr>
          <p:cNvPicPr preferRelativeResize="0"/>
          <p:nvPr/>
        </p:nvPicPr>
        <p:blipFill>
          <a:blip r:embed="rId3">
            <a:alphaModFix/>
          </a:blip>
          <a:stretch>
            <a:fillRect/>
          </a:stretch>
        </p:blipFill>
        <p:spPr>
          <a:xfrm>
            <a:off x="5850673" y="4373741"/>
            <a:ext cx="2485968" cy="1658500"/>
          </a:xfrm>
          <a:prstGeom prst="rect">
            <a:avLst/>
          </a:prstGeom>
          <a:noFill/>
          <a:ln>
            <a:noFill/>
          </a:ln>
        </p:spPr>
      </p:pic>
    </p:spTree>
    <p:extLst>
      <p:ext uri="{BB962C8B-B14F-4D97-AF65-F5344CB8AC3E}">
        <p14:creationId xmlns:p14="http://schemas.microsoft.com/office/powerpoint/2010/main" val="214679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376955" cy="1009651"/>
          </a:xfrm>
          <a:prstGeom prst="rect">
            <a:avLst/>
          </a:prstGeom>
          <a:solidFill>
            <a:srgbClr val="DDEBF7"/>
          </a:solidFill>
          <a:ln>
            <a:noFill/>
          </a:ln>
        </p:spPr>
        <p:txBody>
          <a:bodyPr spcFirstLastPara="1" wrap="square" lIns="121900" tIns="60933" rIns="121900" bIns="60933" anchor="ctr" anchorCtr="0">
            <a:noAutofit/>
          </a:bodyPr>
          <a:lstStyle/>
          <a:p>
            <a:pPr algn="ctr" rtl="0">
              <a:lnSpc>
                <a:spcPct val="150000"/>
              </a:lnSpc>
            </a:pPr>
            <a:r>
              <a:rPr lang="it" sz="3600" b="1" i="1" u="none" baseline="0" dirty="0">
                <a:solidFill>
                  <a:schemeClr val="dk1"/>
                </a:solidFill>
                <a:latin typeface="Arial Narrow"/>
                <a:ea typeface="Arial Narrow"/>
                <a:cs typeface="Arial Narrow"/>
                <a:sym typeface="Arial Narrow"/>
              </a:rPr>
              <a:t>Attività: Pensare e riflettere 3.1 - Neurodiversità</a:t>
            </a:r>
            <a:endParaRPr lang="it"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ctr" rtl="0"/>
            <a:endParaRPr lang="it" sz="3600" b="1" dirty="0">
              <a:solidFill>
                <a:schemeClr val="dk1"/>
              </a:solidFill>
              <a:latin typeface="Arial Narrow"/>
              <a:ea typeface="Arial Narrow"/>
              <a:cs typeface="Arial Narrow"/>
              <a:sym typeface="Arial Narrow"/>
            </a:endParaRPr>
          </a:p>
        </p:txBody>
      </p:sp>
      <p:sp>
        <p:nvSpPr>
          <p:cNvPr id="11" name="Google Shape;324;p41">
            <a:extLst>
              <a:ext uri="{FF2B5EF4-FFF2-40B4-BE49-F238E27FC236}">
                <a16:creationId xmlns:a16="http://schemas.microsoft.com/office/drawing/2014/main" id="{74BFB93F-FE8C-2B46-AB43-06D0F5347AE5}"/>
              </a:ext>
            </a:extLst>
          </p:cNvPr>
          <p:cNvSpPr/>
          <p:nvPr/>
        </p:nvSpPr>
        <p:spPr>
          <a:xfrm>
            <a:off x="806574" y="1642751"/>
            <a:ext cx="4088400" cy="923200"/>
          </a:xfrm>
          <a:prstGeom prst="rect">
            <a:avLst/>
          </a:prstGeom>
          <a:noFill/>
          <a:ln>
            <a:noFill/>
          </a:ln>
        </p:spPr>
        <p:txBody>
          <a:bodyPr spcFirstLastPara="1" wrap="square" lIns="121900" tIns="60933" rIns="121900" bIns="60933" anchor="t" anchorCtr="0">
            <a:noAutofit/>
          </a:bodyPr>
          <a:lstStyle/>
          <a:p>
            <a:endParaRPr sz="1600" dirty="0"/>
          </a:p>
          <a:p>
            <a:pPr algn="l" rtl="0"/>
            <a:r>
              <a:rPr lang="it" sz="1600" b="0" i="0" u="none" baseline="0">
                <a:solidFill>
                  <a:schemeClr val="dk1"/>
                </a:solidFill>
                <a:latin typeface="Arial Narrow"/>
                <a:ea typeface="Arial Narrow"/>
                <a:cs typeface="Arial Narrow"/>
                <a:sym typeface="Arial Narrow"/>
                <a:hlinkClick r:id="rId2"/>
              </a:rPr>
              <a:t>https://youtu.be/RbwRrVw-CRo</a:t>
            </a:r>
            <a:endParaRPr lang="it" sz="1600" dirty="0">
              <a:solidFill>
                <a:schemeClr val="dk1"/>
              </a:solidFill>
              <a:latin typeface="Arial Narrow"/>
              <a:ea typeface="Arial Narrow"/>
              <a:cs typeface="Arial Narrow"/>
              <a:sym typeface="Arial Narrow"/>
            </a:endParaRPr>
          </a:p>
        </p:txBody>
      </p:sp>
      <p:pic>
        <p:nvPicPr>
          <p:cNvPr id="12" name="Google Shape;326;p41" descr="Professional category finalist&#10;&#10;Alexander’s film gives an uplifting introduction to autism for young non-autistic audiences, aiming to raise awareness, understanding and tolerance in future generations." title="Amazing Things Happen - by Alexander Amelines">
            <a:hlinkClick r:id="rId3"/>
            <a:extLst>
              <a:ext uri="{FF2B5EF4-FFF2-40B4-BE49-F238E27FC236}">
                <a16:creationId xmlns:a16="http://schemas.microsoft.com/office/drawing/2014/main" id="{9B8E144F-3838-1A41-A825-215D882B3222}"/>
              </a:ext>
            </a:extLst>
          </p:cNvPr>
          <p:cNvPicPr preferRelativeResize="0"/>
          <p:nvPr/>
        </p:nvPicPr>
        <p:blipFill>
          <a:blip r:embed="rId4">
            <a:alphaModFix/>
          </a:blip>
          <a:stretch>
            <a:fillRect/>
          </a:stretch>
        </p:blipFill>
        <p:spPr>
          <a:xfrm>
            <a:off x="3553368" y="2049067"/>
            <a:ext cx="5085233" cy="3813933"/>
          </a:xfrm>
          <a:prstGeom prst="rect">
            <a:avLst/>
          </a:prstGeom>
          <a:noFill/>
          <a:ln>
            <a:noFill/>
          </a:ln>
        </p:spPr>
      </p:pic>
    </p:spTree>
    <p:extLst>
      <p:ext uri="{BB962C8B-B14F-4D97-AF65-F5344CB8AC3E}">
        <p14:creationId xmlns:p14="http://schemas.microsoft.com/office/powerpoint/2010/main" val="32668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19</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525001" cy="1009651"/>
          </a:xfrm>
          <a:prstGeom prst="rect">
            <a:avLst/>
          </a:prstGeom>
          <a:solidFill>
            <a:srgbClr val="DDEBF7"/>
          </a:solidFill>
          <a:ln>
            <a:noFill/>
          </a:ln>
        </p:spPr>
        <p:txBody>
          <a:bodyPr spcFirstLastPara="1" wrap="square" lIns="121900" tIns="60933" rIns="121900" bIns="60933" anchor="ctr" anchorCtr="0">
            <a:noAutofit/>
          </a:bodyPr>
          <a:lstStyle/>
          <a:p>
            <a:pPr algn="ctr" rtl="0">
              <a:lnSpc>
                <a:spcPct val="150000"/>
              </a:lnSpc>
            </a:pPr>
            <a:r>
              <a:rPr lang="it" sz="3600" b="1" i="1" u="none" baseline="0" dirty="0">
                <a:solidFill>
                  <a:schemeClr val="dk1"/>
                </a:solidFill>
                <a:latin typeface="Arial Narrow"/>
                <a:ea typeface="Arial Narrow"/>
                <a:cs typeface="Arial Narrow"/>
                <a:sym typeface="Arial Narrow"/>
              </a:rPr>
              <a:t>Attività: Pensare e riflettere 3.1 - Neurodiversità</a:t>
            </a:r>
            <a:endParaRPr lang="it"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it" sz="3600" b="1" dirty="0">
              <a:solidFill>
                <a:schemeClr val="dk1"/>
              </a:solidFill>
              <a:latin typeface="Arial Narrow"/>
              <a:ea typeface="Arial Narrow"/>
              <a:cs typeface="Arial Narrow"/>
              <a:sym typeface="Arial Narrow"/>
            </a:endParaRPr>
          </a:p>
          <a:p>
            <a:endParaRPr lang="it" sz="3600" b="1" dirty="0">
              <a:solidFill>
                <a:schemeClr val="dk1"/>
              </a:solidFill>
              <a:latin typeface="Arial Narrow"/>
              <a:ea typeface="Arial Narrow"/>
              <a:cs typeface="Arial Narrow"/>
              <a:sym typeface="Arial Narrow"/>
            </a:endParaRPr>
          </a:p>
          <a:p>
            <a:endParaRPr lang="it" sz="3600" b="1" dirty="0">
              <a:solidFill>
                <a:schemeClr val="dk1"/>
              </a:solidFill>
              <a:latin typeface="Arial Narrow"/>
              <a:ea typeface="Arial Narrow"/>
              <a:cs typeface="Arial Narrow"/>
              <a:sym typeface="Arial Narrow"/>
            </a:endParaRPr>
          </a:p>
          <a:p>
            <a:pPr algn="l" rtl="0"/>
            <a:r>
              <a:rPr lang="it" sz="3600" b="1" i="0" u="none" baseline="0" dirty="0">
                <a:solidFill>
                  <a:schemeClr val="dk1"/>
                </a:solidFill>
                <a:latin typeface="Arial Narrow"/>
                <a:ea typeface="Arial Narrow"/>
                <a:cs typeface="Arial Narrow"/>
                <a:sym typeface="Arial Narrow"/>
              </a:rPr>
              <a:t>Domande/Argomenti di discussione:</a:t>
            </a:r>
            <a:endParaRPr lang="it" sz="3600" dirty="0">
              <a:solidFill>
                <a:schemeClr val="dk1"/>
              </a:solidFill>
              <a:latin typeface="Arial Narrow"/>
              <a:ea typeface="Arial Narrow"/>
              <a:cs typeface="Arial Narrow"/>
              <a:sym typeface="Arial Narrow"/>
            </a:endParaRPr>
          </a:p>
          <a:p>
            <a:pPr marL="742950" indent="-742950" algn="l" rtl="0">
              <a:buAutoNum type="arabicPeriod"/>
            </a:pPr>
            <a:r>
              <a:rPr lang="it" sz="3600" b="0" i="0" u="none" baseline="0" dirty="0">
                <a:solidFill>
                  <a:schemeClr val="dk1"/>
                </a:solidFill>
                <a:latin typeface="Arial Narrow"/>
                <a:ea typeface="Arial Narrow"/>
                <a:cs typeface="Arial Narrow"/>
                <a:sym typeface="Arial Narrow"/>
              </a:rPr>
              <a:t>Cosa pensi riguardo ciò che hai sentito?</a:t>
            </a:r>
          </a:p>
          <a:p>
            <a:pPr marL="742950" indent="-742950" algn="l" rtl="0">
              <a:buAutoNum type="arabicPeriod"/>
            </a:pPr>
            <a:r>
              <a:rPr lang="it" sz="3600" b="0" i="0" u="none" baseline="0" dirty="0">
                <a:solidFill>
                  <a:schemeClr val="dk1"/>
                </a:solidFill>
                <a:latin typeface="Arial Narrow"/>
                <a:ea typeface="Arial Narrow"/>
                <a:cs typeface="Arial Narrow"/>
                <a:sym typeface="Arial Narrow"/>
              </a:rPr>
              <a:t>Qual è la tua idea di società inclusiva nei confronti dell'autismo?</a:t>
            </a:r>
          </a:p>
          <a:p>
            <a:pPr marL="742950" indent="-742950" algn="l" rtl="0">
              <a:buAutoNum type="arabicPeriod"/>
            </a:pPr>
            <a:r>
              <a:rPr lang="it" sz="3600" b="0" i="0" u="none" baseline="0" dirty="0">
                <a:solidFill>
                  <a:schemeClr val="dk1"/>
                </a:solidFill>
                <a:latin typeface="Arial Narrow"/>
                <a:ea typeface="Arial Narrow"/>
                <a:cs typeface="Arial Narrow"/>
                <a:sym typeface="Arial Narrow"/>
              </a:rPr>
              <a:t>Qual è la tua idea di società aperta alle neurodiversità? </a:t>
            </a:r>
          </a:p>
          <a:p>
            <a:endParaRPr lang="it" sz="3600" dirty="0">
              <a:solidFill>
                <a:schemeClr val="dk1"/>
              </a:solidFill>
              <a:latin typeface="Arial Narrow"/>
              <a:ea typeface="Arial Narrow"/>
              <a:cs typeface="Arial Narrow"/>
              <a:sym typeface="Arial Narrow"/>
            </a:endParaRPr>
          </a:p>
          <a:p>
            <a:pPr algn="ctr" rtl="0"/>
            <a:endParaRPr lang="it" sz="3600" b="1" dirty="0">
              <a:solidFill>
                <a:schemeClr val="dk1"/>
              </a:solidFill>
              <a:latin typeface="Arial Narrow"/>
              <a:ea typeface="Arial Narrow"/>
              <a:cs typeface="Arial Narrow"/>
              <a:sym typeface="Arial Narrow"/>
            </a:endParaRPr>
          </a:p>
        </p:txBody>
      </p:sp>
      <p:pic>
        <p:nvPicPr>
          <p:cNvPr id="10" name="Google Shape;340;p42">
            <a:extLst>
              <a:ext uri="{FF2B5EF4-FFF2-40B4-BE49-F238E27FC236}">
                <a16:creationId xmlns:a16="http://schemas.microsoft.com/office/drawing/2014/main" id="{10E41B4A-ED01-4243-89A0-BE265B727720}"/>
              </a:ext>
            </a:extLst>
          </p:cNvPr>
          <p:cNvPicPr preferRelativeResize="0"/>
          <p:nvPr/>
        </p:nvPicPr>
        <p:blipFill>
          <a:blip r:embed="rId2">
            <a:alphaModFix/>
          </a:blip>
          <a:stretch>
            <a:fillRect/>
          </a:stretch>
        </p:blipFill>
        <p:spPr>
          <a:xfrm>
            <a:off x="8610600" y="1825625"/>
            <a:ext cx="2523633" cy="1921133"/>
          </a:xfrm>
          <a:prstGeom prst="rect">
            <a:avLst/>
          </a:prstGeom>
          <a:noFill/>
          <a:ln>
            <a:noFill/>
          </a:ln>
        </p:spPr>
      </p:pic>
    </p:spTree>
    <p:extLst>
      <p:ext uri="{BB962C8B-B14F-4D97-AF65-F5344CB8AC3E}">
        <p14:creationId xmlns:p14="http://schemas.microsoft.com/office/powerpoint/2010/main" val="27790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2</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INIZIO</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3831771" y="2971938"/>
            <a:ext cx="4389119" cy="3185561"/>
          </a:xfrm>
          <a:prstGeom prst="rect">
            <a:avLst/>
          </a:prstGeom>
          <a:solidFill>
            <a:srgbClr val="FFF2CC"/>
          </a:solidFill>
          <a:ln>
            <a:noFill/>
          </a:ln>
        </p:spPr>
        <p:txBody>
          <a:bodyPr spcFirstLastPara="1" wrap="square" lIns="121900" tIns="60933" rIns="121900" bIns="60933" anchor="t" anchorCtr="0">
            <a:noAutofit/>
          </a:bodyPr>
          <a:lstStyle/>
          <a:p>
            <a:pPr algn="ctr" rtl="0">
              <a:lnSpc>
                <a:spcPct val="150000"/>
              </a:lnSpc>
            </a:pPr>
            <a:r>
              <a:rPr lang="it" sz="2667" b="0" i="0" u="none" baseline="0" dirty="0">
                <a:solidFill>
                  <a:schemeClr val="dk1"/>
                </a:solidFill>
                <a:latin typeface="Arial Narrow"/>
                <a:ea typeface="Arial Narrow"/>
                <a:cs typeface="Arial Narrow"/>
                <a:sym typeface="Arial Narrow"/>
              </a:rPr>
              <a:t>Obiettivo</a:t>
            </a:r>
            <a:endParaRPr sz="2400" dirty="0"/>
          </a:p>
          <a:p>
            <a:pPr algn="ctr" rtl="0">
              <a:lnSpc>
                <a:spcPct val="150000"/>
              </a:lnSpc>
            </a:pPr>
            <a:r>
              <a:rPr lang="it" sz="2667" b="0" i="0" u="none" baseline="0" dirty="0">
                <a:solidFill>
                  <a:schemeClr val="dk1"/>
                </a:solidFill>
                <a:latin typeface="Arial Narrow"/>
                <a:ea typeface="Arial Narrow"/>
                <a:cs typeface="Arial Narrow"/>
                <a:sym typeface="Arial Narrow"/>
              </a:rPr>
              <a:t>Contenuti</a:t>
            </a:r>
            <a:endParaRPr sz="2400" dirty="0"/>
          </a:p>
          <a:p>
            <a:pPr algn="ctr" rtl="0">
              <a:lnSpc>
                <a:spcPct val="150000"/>
              </a:lnSpc>
            </a:pPr>
            <a:r>
              <a:rPr lang="it" sz="2667" b="0" i="0" u="none" baseline="0" dirty="0">
                <a:solidFill>
                  <a:schemeClr val="dk1"/>
                </a:solidFill>
                <a:latin typeface="Arial Narrow"/>
                <a:ea typeface="Arial Narrow"/>
                <a:cs typeface="Arial Narrow"/>
                <a:sym typeface="Arial Narrow"/>
              </a:rPr>
              <a:t>Risultati dell'apprendimento</a:t>
            </a:r>
            <a:endParaRPr sz="2400" dirty="0"/>
          </a:p>
          <a:p>
            <a:pPr algn="ctr" rtl="0">
              <a:lnSpc>
                <a:spcPct val="150000"/>
              </a:lnSpc>
            </a:pPr>
            <a:r>
              <a:rPr lang="it" sz="2667" b="0" i="0" u="none" baseline="0" dirty="0">
                <a:solidFill>
                  <a:schemeClr val="dk1"/>
                </a:solidFill>
                <a:latin typeface="Arial Narrow"/>
                <a:ea typeface="Arial Narrow"/>
                <a:cs typeface="Arial Narrow"/>
                <a:sym typeface="Arial Narrow"/>
              </a:rPr>
              <a:t>Il Cerchio</a:t>
            </a:r>
            <a:endParaRPr sz="2400" dirty="0"/>
          </a:p>
          <a:p>
            <a:pPr algn="ctr" rtl="0">
              <a:lnSpc>
                <a:spcPct val="150000"/>
              </a:lnSpc>
            </a:pPr>
            <a:r>
              <a:rPr lang="it" sz="2667" b="0" i="0" u="none" baseline="0" dirty="0">
                <a:solidFill>
                  <a:schemeClr val="dk1"/>
                </a:solidFill>
                <a:latin typeface="Arial Narrow"/>
                <a:ea typeface="Arial Narrow"/>
                <a:cs typeface="Arial Narrow"/>
                <a:sym typeface="Arial Narrow"/>
              </a:rPr>
              <a:t>Attività: </a:t>
            </a:r>
            <a:r>
              <a:rPr lang="it" sz="2667" b="0" i="1" u="none" baseline="0" dirty="0">
                <a:solidFill>
                  <a:schemeClr val="dk1"/>
                </a:solidFill>
                <a:latin typeface="Arial Narrow"/>
                <a:ea typeface="Arial Narrow"/>
                <a:cs typeface="Arial Narrow"/>
                <a:sym typeface="Arial Narrow"/>
              </a:rPr>
              <a:t>Brainstorming 1.1</a:t>
            </a:r>
            <a:endParaRPr sz="2400" dirty="0"/>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20</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l" rtl="0">
              <a:spcBef>
                <a:spcPts val="1333"/>
              </a:spcBef>
            </a:pPr>
            <a:r>
              <a:rPr lang="it" sz="4000" b="1" i="0" u="none" baseline="0"/>
              <a:t>Conoscenza e cultura dell'ASD</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l" rtl="0">
              <a:spcBef>
                <a:spcPts val="1333"/>
              </a:spcBef>
            </a:pPr>
            <a:r>
              <a:rPr lang="it" sz="2400" b="0" i="0" u="none" baseline="0">
                <a:latin typeface="Arial Narrow" panose="020B0606020202030204" pitchFamily="34" charset="0"/>
              </a:rPr>
              <a:t>È importante che la cultura della neurodiversità sia insegnata in tutti i </a:t>
            </a:r>
          </a:p>
          <a:p>
            <a:pPr algn="l" rtl="0">
              <a:spcBef>
                <a:spcPts val="1333"/>
              </a:spcBef>
            </a:pPr>
            <a:r>
              <a:rPr lang="it" sz="2400" b="0" i="0" u="none" baseline="0">
                <a:latin typeface="Arial Narrow" panose="020B0606020202030204" pitchFamily="34" charset="0"/>
              </a:rPr>
              <a:t>contesti della nostra società e a tutti i tipi di persone (non solo </a:t>
            </a:r>
          </a:p>
          <a:p>
            <a:pPr algn="l" rtl="0">
              <a:spcBef>
                <a:spcPts val="1333"/>
              </a:spcBef>
            </a:pPr>
            <a:r>
              <a:rPr lang="it" sz="2400" b="0" i="0" u="none" baseline="0">
                <a:latin typeface="Arial Narrow" panose="020B0606020202030204" pitchFamily="34" charset="0"/>
              </a:rPr>
              <a:t>ai professionisti).</a:t>
            </a:r>
          </a:p>
          <a:p>
            <a:pPr algn="l" rtl="0">
              <a:spcBef>
                <a:spcPts val="1333"/>
              </a:spcBef>
            </a:pPr>
            <a:r>
              <a:rPr lang="it" sz="2400" b="0" i="0" u="none" baseline="0">
                <a:latin typeface="Arial Narrow" panose="020B0606020202030204" pitchFamily="34" charset="0"/>
              </a:rPr>
              <a:t>È inoltre molto importante conoscere l'ASD direttamente dalla voce </a:t>
            </a:r>
          </a:p>
          <a:p>
            <a:pPr algn="l" rtl="0">
              <a:spcBef>
                <a:spcPts val="1333"/>
              </a:spcBef>
            </a:pPr>
            <a:r>
              <a:rPr lang="it" sz="2400" b="0" i="0" u="none" baseline="0">
                <a:latin typeface="Arial Narrow" panose="020B0606020202030204" pitchFamily="34" charset="0"/>
              </a:rPr>
              <a:t>delle persone autistiche.</a:t>
            </a:r>
          </a:p>
          <a:p>
            <a:pPr algn="l" rtl="0">
              <a:spcBef>
                <a:spcPts val="1333"/>
              </a:spcBef>
            </a:pPr>
            <a:r>
              <a:rPr lang="it" sz="2400" b="0" i="0" u="sng" baseline="0">
                <a:latin typeface="Arial Narrow" panose="020B0606020202030204" pitchFamily="34" charset="0"/>
              </a:rPr>
              <a:t>Self-advocacy, ovvero autorappresentanza.</a:t>
            </a:r>
          </a:p>
          <a:p>
            <a:pPr algn="l" rtl="0">
              <a:spcBef>
                <a:spcPts val="1333"/>
              </a:spcBef>
            </a:pPr>
            <a:r>
              <a:rPr lang="it" sz="2400" b="0" i="0" u="sng" baseline="0">
                <a:solidFill>
                  <a:schemeClr val="hlink"/>
                </a:solidFill>
                <a:latin typeface="Arial Narrow" panose="020B0606020202030204" pitchFamily="34" charset="0"/>
                <a:hlinkClick r:id="rId2"/>
              </a:rPr>
              <a:t>https://www.youtube.com/watch?v=L4r5j44JR2M</a:t>
            </a:r>
            <a:endParaRPr lang="it" sz="2400" u="sng" dirty="0">
              <a:latin typeface="Arial Narrow" panose="020B0606020202030204" pitchFamily="34" charset="0"/>
            </a:endParaRPr>
          </a:p>
          <a:p>
            <a:pPr algn="l" rtl="0">
              <a:spcBef>
                <a:spcPts val="1333"/>
              </a:spcBef>
            </a:pPr>
            <a:r>
              <a:rPr lang="it" sz="2400" b="0" i="0" u="none" baseline="0">
                <a:latin typeface="Arial Narrow" panose="020B0606020202030204" pitchFamily="34" charset="0"/>
              </a:rPr>
              <a:t>Questo è il modo per creare una società inclusiva nei confronti dell’ASD. </a:t>
            </a:r>
          </a:p>
        </p:txBody>
      </p:sp>
      <p:pic>
        <p:nvPicPr>
          <p:cNvPr id="9" name="Google Shape;351;p43">
            <a:extLst>
              <a:ext uri="{FF2B5EF4-FFF2-40B4-BE49-F238E27FC236}">
                <a16:creationId xmlns:a16="http://schemas.microsoft.com/office/drawing/2014/main" id="{CEAC7863-AEA9-AA43-84C0-34651FDE94C8}"/>
              </a:ext>
            </a:extLst>
          </p:cNvPr>
          <p:cNvPicPr preferRelativeResize="0"/>
          <p:nvPr/>
        </p:nvPicPr>
        <p:blipFill>
          <a:blip r:embed="rId3">
            <a:alphaModFix/>
          </a:blip>
          <a:stretch>
            <a:fillRect/>
          </a:stretch>
        </p:blipFill>
        <p:spPr>
          <a:xfrm>
            <a:off x="9218431" y="2018507"/>
            <a:ext cx="2135369" cy="1940167"/>
          </a:xfrm>
          <a:prstGeom prst="rect">
            <a:avLst/>
          </a:prstGeom>
          <a:noFill/>
          <a:ln>
            <a:noFill/>
          </a:ln>
        </p:spPr>
      </p:pic>
      <p:pic>
        <p:nvPicPr>
          <p:cNvPr id="11" name="Google Shape;352;p43">
            <a:extLst>
              <a:ext uri="{FF2B5EF4-FFF2-40B4-BE49-F238E27FC236}">
                <a16:creationId xmlns:a16="http://schemas.microsoft.com/office/drawing/2014/main" id="{DFC3EAFE-3AEA-444B-8F65-87B40B62184A}"/>
              </a:ext>
            </a:extLst>
          </p:cNvPr>
          <p:cNvPicPr preferRelativeResize="0"/>
          <p:nvPr/>
        </p:nvPicPr>
        <p:blipFill>
          <a:blip r:embed="rId4">
            <a:alphaModFix/>
          </a:blip>
          <a:stretch>
            <a:fillRect/>
          </a:stretch>
        </p:blipFill>
        <p:spPr>
          <a:xfrm>
            <a:off x="9421734" y="4262170"/>
            <a:ext cx="1728771" cy="1570721"/>
          </a:xfrm>
          <a:prstGeom prst="rect">
            <a:avLst/>
          </a:prstGeom>
          <a:noFill/>
          <a:ln>
            <a:noFill/>
          </a:ln>
        </p:spPr>
      </p:pic>
    </p:spTree>
    <p:extLst>
      <p:ext uri="{BB962C8B-B14F-4D97-AF65-F5344CB8AC3E}">
        <p14:creationId xmlns:p14="http://schemas.microsoft.com/office/powerpoint/2010/main" val="255507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gf9eac444b3_0_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297" name="Google Shape;297;gf9eac444b3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98" name="Google Shape;298;gf9eac444b3_0_7"/>
          <p:cNvSpPr/>
          <p:nvPr/>
        </p:nvSpPr>
        <p:spPr>
          <a:xfrm>
            <a:off x="1085825" y="720903"/>
            <a:ext cx="10515600" cy="5529068"/>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gf9eac444b3_0_7"/>
          <p:cNvSpPr txBox="1"/>
          <p:nvPr/>
        </p:nvSpPr>
        <p:spPr>
          <a:xfrm>
            <a:off x="2214575" y="885825"/>
            <a:ext cx="8258100"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Quali</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sono</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le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sfide</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per un ASD a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scuola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00" name="Google Shape;300;gf9eac444b3_0_7"/>
          <p:cNvSpPr txBox="1"/>
          <p:nvPr/>
        </p:nvSpPr>
        <p:spPr>
          <a:xfrm>
            <a:off x="1085825" y="1162809"/>
            <a:ext cx="10444200" cy="393951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15000"/>
              </a:lnSpc>
              <a:spcBef>
                <a:spcPts val="1800"/>
              </a:spcBef>
              <a:spcAft>
                <a:spcPts val="0"/>
              </a:spcAft>
              <a:buClr>
                <a:srgbClr val="000000"/>
              </a:buClr>
              <a:buSzPts val="1100"/>
              <a:buFont typeface="Arial"/>
              <a:buNone/>
              <a:tabLst/>
              <a:defRPr/>
            </a:pPr>
            <a:r>
              <a:rPr kumimoji="0" lang="it-IT" sz="16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Disfunzione sensoriale: </a:t>
            </a:r>
            <a:r>
              <a:rPr kumimoji="0" lang="it-IT" sz="16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i bambini con autismo devono per definizione affrontare sfide sensoriali. Per i bambini con autismo, gli stimoli sensoriali possono essere travolgenti, innescando ansia estrema e comportamenti autistici.</a:t>
            </a:r>
          </a:p>
          <a:p>
            <a:pPr marL="0" marR="0" lvl="0" indent="0" algn="just" defTabSz="914400" rtl="0" eaLnBrk="1" fontAlgn="auto" latinLnBrk="0" hangingPunct="1">
              <a:lnSpc>
                <a:spcPct val="115000"/>
              </a:lnSpc>
              <a:spcBef>
                <a:spcPts val="1800"/>
              </a:spcBef>
              <a:spcAft>
                <a:spcPts val="0"/>
              </a:spcAft>
              <a:buClr>
                <a:srgbClr val="000000"/>
              </a:buClr>
              <a:buSzPts val="1100"/>
              <a:buFont typeface="Arial"/>
              <a:buNone/>
              <a:tabLst/>
              <a:defRPr/>
            </a:pPr>
            <a:r>
              <a:rPr kumimoji="0" lang="it-IT" sz="16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Lettura e comprensione verbale</a:t>
            </a:r>
            <a:r>
              <a:rPr kumimoji="0" lang="it-IT" sz="16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 i bambini con autismo sono quasi certamente in svantaggio durante i test standardizzati poiché l'espressione e la comprensione verbali sono sfide importanti, in particolare quando si tratta di linguaggio figurativo o espressivo.</a:t>
            </a:r>
          </a:p>
          <a:p>
            <a:pPr marL="0" marR="0" lvl="0" indent="0" algn="just" defTabSz="914400" rtl="0" eaLnBrk="1" fontAlgn="auto" latinLnBrk="0" hangingPunct="1">
              <a:lnSpc>
                <a:spcPct val="115000"/>
              </a:lnSpc>
              <a:spcBef>
                <a:spcPts val="1800"/>
              </a:spcBef>
              <a:spcAft>
                <a:spcPts val="0"/>
              </a:spcAft>
              <a:buClr>
                <a:srgbClr val="000000"/>
              </a:buClr>
              <a:buSzPts val="1100"/>
              <a:buFont typeface="Arial"/>
              <a:buNone/>
              <a:tabLst/>
              <a:defRPr/>
            </a:pPr>
            <a:r>
              <a:rPr kumimoji="0" lang="it-IT" sz="16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Funzionamento esecutivo: </a:t>
            </a:r>
            <a:r>
              <a:rPr kumimoji="0" lang="it-IT" sz="16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il funzionamento esecutivo è una sfida importante per quasi tutte le persone autistiche che generalmente sono meno a loro agio nel passare da un'attività all'altra o da un argomento all'altro.</a:t>
            </a:r>
          </a:p>
          <a:p>
            <a:pPr marL="0" marR="0" lvl="0" indent="0" algn="just" defTabSz="914400" rtl="0" eaLnBrk="1" fontAlgn="auto" latinLnBrk="0" hangingPunct="1">
              <a:lnSpc>
                <a:spcPct val="115000"/>
              </a:lnSpc>
              <a:spcBef>
                <a:spcPts val="1800"/>
              </a:spcBef>
              <a:spcAft>
                <a:spcPts val="0"/>
              </a:spcAft>
              <a:buClr>
                <a:srgbClr val="000000"/>
              </a:buClr>
              <a:buSzPts val="1100"/>
              <a:buFont typeface="Arial"/>
              <a:buNone/>
              <a:tabLst/>
              <a:defRPr/>
            </a:pPr>
            <a:r>
              <a:rPr kumimoji="0" lang="it-IT" sz="16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Abilità motorie fini e grossolane: </a:t>
            </a:r>
            <a:r>
              <a:rPr kumimoji="0" lang="it-IT" sz="16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la compromissione da lieve a moderata di queste abilità è comune nella maggior parte dei bambini con autismo. Ciò include la pianificazione motoria in cui un bambino anticipa un'azione (come calciare un pallone) e posiziona il corpo per facilitare quel movimento.</a:t>
            </a:r>
            <a:endParaRPr kumimoji="0" sz="160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gf9eac444b3_0_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07" name="Google Shape;307;gf9eac444b3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08" name="Google Shape;308;gf9eac444b3_0_26"/>
          <p:cNvSpPr/>
          <p:nvPr/>
        </p:nvSpPr>
        <p:spPr>
          <a:xfrm>
            <a:off x="1094117" y="877583"/>
            <a:ext cx="10515600" cy="5416200"/>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gf9eac444b3_0_26"/>
          <p:cNvSpPr txBox="1"/>
          <p:nvPr/>
        </p:nvSpPr>
        <p:spPr>
          <a:xfrm>
            <a:off x="1094117" y="815016"/>
            <a:ext cx="10444200" cy="5089825"/>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15000"/>
              </a:lnSpc>
              <a:spcBef>
                <a:spcPts val="1800"/>
              </a:spcBef>
              <a:spcAft>
                <a:spcPts val="0"/>
              </a:spcAft>
              <a:buClr>
                <a:srgbClr val="000000"/>
              </a:buClr>
              <a:buSzTx/>
              <a:buFont typeface="Arial"/>
              <a:buNone/>
              <a:tabLst/>
              <a:defRPr/>
            </a:pPr>
            <a:r>
              <a:rPr kumimoji="0" lang="it-IT" sz="15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Comunicazione sociale: </a:t>
            </a:r>
            <a:r>
              <a:rPr kumimoji="0" lang="it-IT" sz="15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a scuola, le interazioni sociali sono ovunque e in costante mutamento. Inoltre, ciò che è appropriato in classe può essere inappropriato nei corridoi, in palestra o nel parco giochi. I segnali sociali che dicono a un bambino quando cambiare i comportamenti sociali sono spesso difficili da cogliere per un bambino con autismo. A causa dei deficit nelle capacità di comunicazione verbale, può essere difficile per i bambini autistici distinguere le prese in giro giocose dal bullismo o distinguere il sarcasmo da una dichiarazione di fatto. A causa della natura in continua evoluzione delle interazioni sociali (che cambiano ad ogni anno scolastico), un bambino con autismo può essere socialmente isolato se non tiene il passo o essere visto come introverso se non partecipa</a:t>
            </a:r>
          </a:p>
          <a:p>
            <a:pPr marL="0" marR="0" lvl="0" indent="0" algn="just" defTabSz="914400" rtl="0" eaLnBrk="1" fontAlgn="auto" latinLnBrk="0" hangingPunct="1">
              <a:lnSpc>
                <a:spcPct val="115000"/>
              </a:lnSpc>
              <a:spcBef>
                <a:spcPts val="1800"/>
              </a:spcBef>
              <a:spcAft>
                <a:spcPts val="0"/>
              </a:spcAft>
              <a:buClr>
                <a:srgbClr val="000000"/>
              </a:buClr>
              <a:buSzTx/>
              <a:buFont typeface="Arial"/>
              <a:buNone/>
              <a:tabLst/>
              <a:defRPr/>
            </a:pPr>
            <a:r>
              <a:rPr kumimoji="0" lang="it-IT" sz="15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Cambiare le regole e le aspettative: </a:t>
            </a:r>
            <a:r>
              <a:rPr kumimoji="0" lang="it-IT" sz="15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i bambini con autismo hanno spesso enormi difficoltà a riconoscere e adattarsi a questi cambiamenti.</a:t>
            </a:r>
          </a:p>
          <a:p>
            <a:pPr marL="0" marR="0" lvl="0" indent="0" algn="just" defTabSz="914400" rtl="0" eaLnBrk="1" fontAlgn="auto" latinLnBrk="0" hangingPunct="1">
              <a:lnSpc>
                <a:spcPct val="115000"/>
              </a:lnSpc>
              <a:spcBef>
                <a:spcPts val="1800"/>
              </a:spcBef>
              <a:spcAft>
                <a:spcPts val="0"/>
              </a:spcAft>
              <a:buClr>
                <a:srgbClr val="000000"/>
              </a:buClr>
              <a:buSzTx/>
              <a:buFont typeface="Arial"/>
              <a:buNone/>
              <a:tabLst/>
              <a:defRPr/>
            </a:pPr>
            <a:r>
              <a:rPr kumimoji="0" lang="it-IT" sz="15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Cambiamenti nelle routine: </a:t>
            </a:r>
            <a:r>
              <a:rPr kumimoji="0" lang="it-IT" sz="15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i bambini con autismo prosperano sulla routine e sulla struttura. Sebbene la vita scolastica sia basata su routine e obiettivi specifici, è ancora soggetta a rapidi cambiamenti e adattamenti che anche i bambini senza autismo trovano difficili.</a:t>
            </a:r>
          </a:p>
          <a:p>
            <a:pPr marL="0" marR="0" lvl="0" indent="0" algn="just" defTabSz="914400" rtl="0" eaLnBrk="1" fontAlgn="auto" latinLnBrk="0" hangingPunct="1">
              <a:lnSpc>
                <a:spcPct val="115000"/>
              </a:lnSpc>
              <a:spcBef>
                <a:spcPts val="1800"/>
              </a:spcBef>
              <a:spcAft>
                <a:spcPts val="0"/>
              </a:spcAft>
              <a:buClr>
                <a:srgbClr val="000000"/>
              </a:buClr>
              <a:buSzTx/>
              <a:buFont typeface="Arial"/>
              <a:buNone/>
              <a:tabLst/>
              <a:defRPr/>
            </a:pPr>
            <a:r>
              <a:rPr kumimoji="0" lang="it-IT" sz="1500" b="1"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Tolleranza ai comportamenti autistici </a:t>
            </a:r>
            <a:r>
              <a:rPr kumimoji="0" lang="it-IT" sz="15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rPr>
              <a:t>Gli insegnanti sono persone e, come tutte le persone, hanno diversi livelli di tolleranza ed empatia nei confronti di comportamenti considerati "anormali". Ad esempio, alcuni insegnanti trovano sconvolgente quando un bambino con autismo improvvisamente parlerà troppo di un interesse speciale, avrà difficoltà a collaborare con i coetanei o improvvisamente si muoverà, scuoterà o si muoverà in modi inaspettati.</a:t>
            </a:r>
            <a:endParaRPr kumimoji="0" sz="1500" i="0" u="none" strike="noStrike" kern="0" cap="none" spc="0" normalizeH="0" baseline="0" noProof="0" dirty="0">
              <a:ln>
                <a:noFill/>
              </a:ln>
              <a:solidFill>
                <a:srgbClr val="212121"/>
              </a:solidFill>
              <a:effectLst/>
              <a:uLnTx/>
              <a:uFillTx/>
              <a:latin typeface="Times New Roman"/>
              <a:ea typeface="Times New Roman"/>
              <a:cs typeface="Times New Roman"/>
              <a:sym typeface="Times New Roman"/>
            </a:endParaRPr>
          </a:p>
        </p:txBody>
      </p:sp>
      <p:sp>
        <p:nvSpPr>
          <p:cNvPr id="8" name="CaixaDeTexto 7"/>
          <p:cNvSpPr txBox="1"/>
          <p:nvPr/>
        </p:nvSpPr>
        <p:spPr>
          <a:xfrm>
            <a:off x="1261329" y="5863401"/>
            <a:ext cx="5054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Reference: Jonathan B. </a:t>
            </a:r>
            <a:r>
              <a:rPr kumimoji="0" lang="en-US" sz="1400" b="0" i="0" u="none" strike="noStrike" kern="0" cap="none" spc="0" normalizeH="0" baseline="0" noProof="0" dirty="0" err="1">
                <a:ln>
                  <a:noFill/>
                </a:ln>
                <a:solidFill>
                  <a:srgbClr val="000000"/>
                </a:solidFill>
                <a:effectLst/>
                <a:uLnTx/>
                <a:uFillTx/>
                <a:latin typeface="Arial"/>
                <a:cs typeface="Arial"/>
                <a:sym typeface="Arial"/>
              </a:rPr>
              <a:t>Jassey</a:t>
            </a:r>
            <a:r>
              <a:rPr kumimoji="0" lang="en-US" sz="1400" b="0" i="0" u="none" strike="noStrike" kern="0" cap="none" spc="0" normalizeH="0" baseline="0" noProof="0" dirty="0">
                <a:ln>
                  <a:noFill/>
                </a:ln>
                <a:solidFill>
                  <a:srgbClr val="000000"/>
                </a:solidFill>
                <a:effectLst/>
                <a:uLnTx/>
                <a:uFillTx/>
                <a:latin typeface="Arial"/>
                <a:cs typeface="Arial"/>
                <a:sym typeface="Arial"/>
              </a:rPr>
              <a:t>  and Lisa jo Rudy,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17" name="Google Shape;3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8" name="Google Shape;318;p21"/>
          <p:cNvSpPr/>
          <p:nvPr/>
        </p:nvSpPr>
        <p:spPr>
          <a:xfrm>
            <a:off x="773200" y="810228"/>
            <a:ext cx="10778997" cy="5297404"/>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21"/>
          <p:cNvSpPr/>
          <p:nvPr/>
        </p:nvSpPr>
        <p:spPr>
          <a:xfrm>
            <a:off x="869139" y="856441"/>
            <a:ext cx="9617524" cy="2572559"/>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1" i="0" u="none" strike="noStrike" kern="0" cap="none" spc="0" normalizeH="0" baseline="0" noProof="0" dirty="0">
              <a:ln>
                <a:noFill/>
              </a:ln>
              <a:solidFill>
                <a:srgbClr val="000000"/>
              </a:solidFill>
              <a:effectLst/>
              <a:highlight>
                <a:srgbClr val="FFFF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100" b="1" i="0" u="none" strike="noStrike" kern="0" cap="none" spc="0" normalizeH="0" baseline="0" noProof="0" dirty="0">
                <a:ln>
                  <a:noFill/>
                </a:ln>
                <a:solidFill>
                  <a:srgbClr val="000000"/>
                </a:solidFill>
                <a:effectLst/>
                <a:uLnTx/>
                <a:uFillTx/>
                <a:latin typeface="Calibri"/>
                <a:ea typeface="Calibri"/>
                <a:cs typeface="Calibri"/>
                <a:sym typeface="Calibri"/>
              </a:rPr>
              <a:t>Che cosa possiamo fare?</a:t>
            </a: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100" b="1" i="0" u="none" strike="noStrike" kern="0" cap="none" spc="0" normalizeH="0" baseline="0" noProof="0" dirty="0">
                <a:ln>
                  <a:noFill/>
                </a:ln>
                <a:solidFill>
                  <a:srgbClr val="000000"/>
                </a:solidFill>
                <a:effectLst/>
                <a:uLnTx/>
                <a:uFillTx/>
                <a:latin typeface="Calibri"/>
                <a:ea typeface="Calibri"/>
                <a:cs typeface="Calibri"/>
                <a:sym typeface="Calibri"/>
              </a:rPr>
              <a:t>Usare strumenti visivi</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100" b="1" i="0" u="none" strike="noStrike" kern="0" cap="none" spc="0" normalizeH="0" baseline="0" noProof="0" dirty="0">
                <a:ln>
                  <a:noFill/>
                </a:ln>
                <a:solidFill>
                  <a:srgbClr val="000000"/>
                </a:solidFill>
                <a:effectLst/>
                <a:uLnTx/>
                <a:uFillTx/>
                <a:latin typeface="Calibri"/>
                <a:ea typeface="Calibri"/>
                <a:cs typeface="Calibri"/>
                <a:sym typeface="Calibri"/>
              </a:rPr>
              <a:t>Identificare un metodo di studio</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err="1">
                <a:ln>
                  <a:noFill/>
                </a:ln>
                <a:solidFill>
                  <a:srgbClr val="000000"/>
                </a:solidFill>
                <a:effectLst/>
                <a:uLnTx/>
                <a:uFillTx/>
                <a:latin typeface="Calibri"/>
                <a:ea typeface="Calibri"/>
                <a:cs typeface="Calibri"/>
                <a:sym typeface="Calibri"/>
              </a:rPr>
              <a:t>Presta</a:t>
            </a:r>
            <a:r>
              <a:rPr lang="en-US" sz="2100" b="1" kern="0" dirty="0">
                <a:solidFill>
                  <a:srgbClr val="000000"/>
                </a:solidFill>
                <a:latin typeface="Calibri"/>
                <a:ea typeface="Calibri"/>
                <a:cs typeface="Calibri"/>
                <a:sym typeface="Calibri"/>
              </a:rPr>
              <a:t>re </a:t>
            </a:r>
            <a:r>
              <a:rPr lang="en-US" sz="2100" b="1" kern="0" dirty="0" err="1">
                <a:solidFill>
                  <a:srgbClr val="000000"/>
                </a:solidFill>
                <a:latin typeface="Calibri"/>
                <a:ea typeface="Calibri"/>
                <a:cs typeface="Calibri"/>
                <a:sym typeface="Calibri"/>
              </a:rPr>
              <a:t>attenzione</a:t>
            </a:r>
            <a:r>
              <a:rPr lang="en-US" sz="2100" b="1" kern="0" dirty="0">
                <a:solidFill>
                  <a:srgbClr val="000000"/>
                </a:solidFill>
                <a:latin typeface="Calibri"/>
                <a:ea typeface="Calibri"/>
                <a:cs typeface="Calibri"/>
                <a:sym typeface="Calibri"/>
              </a:rPr>
              <a:t> </a:t>
            </a:r>
            <a:r>
              <a:rPr lang="en-US" sz="2100" b="1" kern="0" dirty="0" err="1">
                <a:solidFill>
                  <a:srgbClr val="000000"/>
                </a:solidFill>
                <a:latin typeface="Calibri"/>
                <a:ea typeface="Calibri"/>
                <a:cs typeface="Calibri"/>
                <a:sym typeface="Calibri"/>
              </a:rPr>
              <a:t>alla</a:t>
            </a:r>
            <a:r>
              <a:rPr lang="en-US" sz="2100" b="1" kern="0" dirty="0">
                <a:solidFill>
                  <a:srgbClr val="000000"/>
                </a:solidFill>
                <a:latin typeface="Calibri"/>
                <a:ea typeface="Calibri"/>
                <a:cs typeface="Calibri"/>
                <a:sym typeface="Calibri"/>
              </a:rPr>
              <a:t> </a:t>
            </a:r>
            <a:r>
              <a:rPr lang="en-US" sz="2100" b="1" kern="0" dirty="0" err="1">
                <a:solidFill>
                  <a:srgbClr val="000000"/>
                </a:solidFill>
                <a:latin typeface="Calibri"/>
                <a:ea typeface="Calibri"/>
                <a:cs typeface="Calibri"/>
                <a:sym typeface="Calibri"/>
              </a:rPr>
              <a:t>posizione</a:t>
            </a:r>
            <a:r>
              <a:rPr lang="en-US" sz="2100" b="1" kern="0" dirty="0">
                <a:solidFill>
                  <a:srgbClr val="000000"/>
                </a:solidFill>
                <a:latin typeface="Calibri"/>
                <a:ea typeface="Calibri"/>
                <a:cs typeface="Calibri"/>
                <a:sym typeface="Calibri"/>
              </a:rPr>
              <a:t> </a:t>
            </a:r>
            <a:r>
              <a:rPr lang="en-US" sz="2100" b="1" kern="0" dirty="0" err="1">
                <a:solidFill>
                  <a:srgbClr val="000000"/>
                </a:solidFill>
                <a:latin typeface="Calibri"/>
                <a:ea typeface="Calibri"/>
                <a:cs typeface="Calibri"/>
                <a:sym typeface="Calibri"/>
              </a:rPr>
              <a:t>che</a:t>
            </a:r>
            <a:r>
              <a:rPr lang="en-US" sz="2100" b="1" kern="0" dirty="0">
                <a:solidFill>
                  <a:srgbClr val="000000"/>
                </a:solidFill>
                <a:latin typeface="Calibri"/>
                <a:ea typeface="Calibri"/>
                <a:cs typeface="Calibri"/>
                <a:sym typeface="Calibri"/>
              </a:rPr>
              <a:t> ha lo student in aula</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20" name="Google Shape;320;p21"/>
          <p:cNvPicPr preferRelativeResize="0"/>
          <p:nvPr/>
        </p:nvPicPr>
        <p:blipFill rotWithShape="1">
          <a:blip r:embed="rId3">
            <a:alphaModFix/>
          </a:blip>
          <a:srcRect/>
          <a:stretch/>
        </p:blipFill>
        <p:spPr>
          <a:xfrm>
            <a:off x="1477557" y="3732363"/>
            <a:ext cx="1806397" cy="2320627"/>
          </a:xfrm>
          <a:prstGeom prst="rect">
            <a:avLst/>
          </a:prstGeom>
          <a:noFill/>
          <a:ln>
            <a:noFill/>
          </a:ln>
        </p:spPr>
      </p:pic>
      <p:sp>
        <p:nvSpPr>
          <p:cNvPr id="322" name="Google Shape;322;p21"/>
          <p:cNvSpPr txBox="1"/>
          <p:nvPr/>
        </p:nvSpPr>
        <p:spPr>
          <a:xfrm>
            <a:off x="3658698" y="4445066"/>
            <a:ext cx="5326800" cy="646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sng" strike="noStrike" kern="0" cap="none" spc="0" normalizeH="0" baseline="0" noProof="0" dirty="0">
                <a:ln>
                  <a:noFill/>
                </a:ln>
                <a:solidFill>
                  <a:srgbClr val="000000"/>
                </a:solidFill>
                <a:effectLst/>
                <a:uLnTx/>
                <a:uFillTx/>
                <a:latin typeface="Arial"/>
                <a:ea typeface="Arial"/>
                <a:cs typeface="Arial"/>
                <a:sym typeface="Arial"/>
              </a:rPr>
              <a:t>https://drive.google.com/file/d/1BbW1XJ6FkzM7ZsRTTqZ58oCdhsQ7uoqm/view</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23" name="Google Shape;323;p21" descr="The Aspire program at MassGeneral Hospital for Children helps children, teens and adults with high cognitive autism spectrum disorder develop the skills necessary to live full, independent lives. We asked Aspire participants five questions about autism. Their answers will surprise and enlighten you. Produced by Atlantic Public Media (www.atlantic.org) for Massachusetts General Hospital's Aspire program. Animation by Hannah Jacobs. Music by Stellwagen Symphonette and Podington Bear.&#10; &#10;To learn more about Aspire, visit: http://www.massgeneral.org/children/aspire/overview.aspx" title="Five Questions about Autism">
            <a:hlinkClick r:id="rId4"/>
          </p:cNvPr>
          <p:cNvPicPr preferRelativeResize="0"/>
          <p:nvPr/>
        </p:nvPicPr>
        <p:blipFill>
          <a:blip r:embed="rId5">
            <a:alphaModFix/>
          </a:blip>
          <a:stretch>
            <a:fillRect/>
          </a:stretch>
        </p:blipFill>
        <p:spPr>
          <a:xfrm>
            <a:off x="8886825" y="1084701"/>
            <a:ext cx="2355775" cy="1766825"/>
          </a:xfrm>
          <a:prstGeom prst="rect">
            <a:avLst/>
          </a:prstGeom>
          <a:noFill/>
          <a:ln>
            <a:noFill/>
          </a:ln>
        </p:spPr>
      </p:pic>
      <p:pic>
        <p:nvPicPr>
          <p:cNvPr id="3" name="Immagine 2">
            <a:extLst>
              <a:ext uri="{FF2B5EF4-FFF2-40B4-BE49-F238E27FC236}">
                <a16:creationId xmlns:a16="http://schemas.microsoft.com/office/drawing/2014/main" id="{BAA27CBB-7AEE-4DA0-A941-94328007485B}"/>
              </a:ext>
            </a:extLst>
          </p:cNvPr>
          <p:cNvPicPr>
            <a:picLocks noChangeAspect="1"/>
          </p:cNvPicPr>
          <p:nvPr/>
        </p:nvPicPr>
        <p:blipFill rotWithShape="1">
          <a:blip r:embed="rId6"/>
          <a:srcRect/>
          <a:stretch/>
        </p:blipFill>
        <p:spPr>
          <a:xfrm>
            <a:off x="9340183" y="3200739"/>
            <a:ext cx="1829854" cy="25725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24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rtl="0"/>
            <a:r>
              <a:rPr lang="it" sz="3600" b="1" i="0" u="none" baseline="0"/>
              <a:t> TONY ATWOOD PARLA DI SCUOLA E ASPERGER </a:t>
            </a:r>
            <a:endParaRPr lang="it" sz="44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it" sz="2000" dirty="0">
              <a:latin typeface="Arial" panose="020B0604020202020204" pitchFamily="34" charset="0"/>
              <a:cs typeface="Arial" panose="020B0604020202020204" pitchFamily="34" charset="0"/>
            </a:endParaRPr>
          </a:p>
        </p:txBody>
      </p:sp>
      <p:pic>
        <p:nvPicPr>
          <p:cNvPr id="9" name="Google Shape;441;p50" descr="Why is school so exhausting for students with Asperger's, and could homeschooling be the answer? Professor Tony Attwood shines a light on the challenges schools present to 'Aspies', including things to watch out for to better protect their wellbeing.&#10;&#10;*********************************************************************&#10;&#10;Generation Next provides education and information about the prevention and management of mental illness in youth to professionals, young people and the wider community. Our objective is to raise community awareness of mental illness through increasing mental health literacy, reducing associated sigma and positively influencing individual and community behaviour to improve the mental health of young people. &#10;&#10;GET OUR POPULAR WEEKLY E-NEWSLETTER: to stay up to date with the latest in youth mental health and practical strategies to promote wellbeing: http://tinyurl.com/z8o3ff2 &#10;&#10;GET THE BOOKS: “Growing Happy, Healthy Young Minds” and “Nurturing Young Minds”. Each self-contained chapter can be read in separate bites with additional resources available at the end of each chapter for more in-depth information. Buy your copy here: https://goo.gl/Gx7ckX&#10;&#10;ATTEND our face-to-face seminars for professionals in the education, community and health sectors: http://www.generationnext.com.au/educate/generation-next-seminars&#10;&#10;Connect with us: &#10;Facebook: https://www.facebook.com/gennextcommunity/ &#10;Twitter: https://twitter.com/GenNextVoice   &#10;Website: http://www.generationnext.com.au/" title="The Challenge of School for 'Aspies'">
            <a:hlinkClick r:id="rId2"/>
            <a:extLst>
              <a:ext uri="{FF2B5EF4-FFF2-40B4-BE49-F238E27FC236}">
                <a16:creationId xmlns:a16="http://schemas.microsoft.com/office/drawing/2014/main" id="{8B9F9BDE-912B-3144-8D91-2769C67238B7}"/>
              </a:ext>
            </a:extLst>
          </p:cNvPr>
          <p:cNvPicPr preferRelativeResize="0"/>
          <p:nvPr/>
        </p:nvPicPr>
        <p:blipFill>
          <a:blip r:embed="rId3">
            <a:alphaModFix/>
          </a:blip>
          <a:stretch>
            <a:fillRect/>
          </a:stretch>
        </p:blipFill>
        <p:spPr>
          <a:xfrm>
            <a:off x="3358452" y="1944642"/>
            <a:ext cx="5475093" cy="4106329"/>
          </a:xfrm>
          <a:prstGeom prst="rect">
            <a:avLst/>
          </a:prstGeom>
          <a:noFill/>
          <a:ln>
            <a:noFill/>
          </a:ln>
        </p:spPr>
      </p:pic>
    </p:spTree>
    <p:extLst>
      <p:ext uri="{BB962C8B-B14F-4D97-AF65-F5344CB8AC3E}">
        <p14:creationId xmlns:p14="http://schemas.microsoft.com/office/powerpoint/2010/main" val="22012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4F36-F324-3B4F-A90A-073F747728A7}"/>
              </a:ext>
            </a:extLst>
          </p:cNvPr>
          <p:cNvSpPr>
            <a:spLocks noGrp="1"/>
          </p:cNvSpPr>
          <p:nvPr>
            <p:ph type="dt" sz="half" idx="10"/>
          </p:nvPr>
        </p:nvSpPr>
        <p:spPr/>
        <p:txBody>
          <a:bodyPr/>
          <a:lstStyle/>
          <a:p>
            <a:pPr algn="l" rtl="0"/>
            <a:r>
              <a:rPr lang="it" b="0" i="0" u="none" baseline="0"/>
              <a:t>3 giugno 2021</a:t>
            </a:r>
            <a:endParaRPr lang="it" dirty="0"/>
          </a:p>
        </p:txBody>
      </p:sp>
      <p:sp>
        <p:nvSpPr>
          <p:cNvPr id="3" name="Footer Placeholder 2">
            <a:extLst>
              <a:ext uri="{FF2B5EF4-FFF2-40B4-BE49-F238E27FC236}">
                <a16:creationId xmlns:a16="http://schemas.microsoft.com/office/drawing/2014/main" id="{950075C5-F6FA-EC4B-9B77-25D77F1CC684}"/>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4" name="Slide Number Placeholder 3">
            <a:extLst>
              <a:ext uri="{FF2B5EF4-FFF2-40B4-BE49-F238E27FC236}">
                <a16:creationId xmlns:a16="http://schemas.microsoft.com/office/drawing/2014/main" id="{5D9C9A56-018F-9C48-9EF0-30E6E1B9E4E3}"/>
              </a:ext>
            </a:extLst>
          </p:cNvPr>
          <p:cNvSpPr>
            <a:spLocks noGrp="1"/>
          </p:cNvSpPr>
          <p:nvPr>
            <p:ph type="sldNum" sz="quarter" idx="12"/>
          </p:nvPr>
        </p:nvSpPr>
        <p:spPr/>
        <p:txBody>
          <a:bodyPr/>
          <a:lstStyle/>
          <a:p>
            <a:pPr algn="r" rtl="0"/>
            <a:fld id="{FF25E065-A395-7048-9208-62E67D87C980}" type="slidenum">
              <a:rPr/>
              <a:pPr algn="r" rtl="0"/>
              <a:t>25</a:t>
            </a:fld>
            <a:endParaRPr lang="it" dirty="0"/>
          </a:p>
        </p:txBody>
      </p:sp>
      <p:sp>
        <p:nvSpPr>
          <p:cNvPr id="6" name="Google Shape;446;p51">
            <a:extLst>
              <a:ext uri="{FF2B5EF4-FFF2-40B4-BE49-F238E27FC236}">
                <a16:creationId xmlns:a16="http://schemas.microsoft.com/office/drawing/2014/main" id="{AAEEB8CB-6196-5F49-87A5-1196241608E0}"/>
              </a:ext>
            </a:extLst>
          </p:cNvPr>
          <p:cNvSpPr/>
          <p:nvPr/>
        </p:nvSpPr>
        <p:spPr>
          <a:xfrm>
            <a:off x="0" y="2259448"/>
            <a:ext cx="12192000" cy="2339103"/>
          </a:xfrm>
          <a:prstGeom prst="rect">
            <a:avLst/>
          </a:prstGeom>
          <a:solidFill>
            <a:srgbClr val="C4E0B2"/>
          </a:solidFill>
          <a:ln>
            <a:noFill/>
          </a:ln>
        </p:spPr>
        <p:txBody>
          <a:bodyPr spcFirstLastPara="1" wrap="square" lIns="121900" tIns="60933" rIns="121900" bIns="60933" anchor="ctr" anchorCtr="0">
            <a:noAutofit/>
          </a:bodyPr>
          <a:lstStyle/>
          <a:p>
            <a:pPr algn="ctr" rtl="0"/>
            <a:endParaRPr sz="3200" b="1" dirty="0">
              <a:solidFill>
                <a:schemeClr val="dk1"/>
              </a:solidFill>
              <a:latin typeface="Arial Narrow"/>
              <a:ea typeface="Arial Narrow"/>
              <a:cs typeface="Arial Narrow"/>
              <a:sym typeface="Arial Narrow"/>
            </a:endParaRPr>
          </a:p>
          <a:p>
            <a:pPr algn="l" rtl="0"/>
            <a:r>
              <a:rPr lang="it" sz="2400" b="0" i="0" u="none" baseline="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rtl="0"/>
            <a:r>
              <a:rPr lang="it" sz="3733" b="1" i="0" u="none" baseline="0">
                <a:solidFill>
                  <a:schemeClr val="dk1"/>
                </a:solidFill>
                <a:latin typeface="Arial Narrow"/>
                <a:ea typeface="Arial Narrow"/>
                <a:cs typeface="Arial Narrow"/>
                <a:sym typeface="Arial Narrow"/>
              </a:rPr>
              <a:t>10:15 – 10:45 </a:t>
            </a:r>
            <a:endParaRPr sz="3733" dirty="0">
              <a:solidFill>
                <a:schemeClr val="dk1"/>
              </a:solidFill>
              <a:latin typeface="Arial Narrow"/>
              <a:ea typeface="Arial Narrow"/>
              <a:cs typeface="Arial Narrow"/>
              <a:sym typeface="Arial Narrow"/>
            </a:endParaRPr>
          </a:p>
          <a:p>
            <a:pPr algn="ctr" rtl="0"/>
            <a:r>
              <a:rPr lang="it" sz="3733" b="1" i="0" u="none" baseline="0">
                <a:solidFill>
                  <a:schemeClr val="dk1"/>
                </a:solidFill>
                <a:latin typeface="Arial Narrow"/>
                <a:ea typeface="Arial Narrow"/>
                <a:cs typeface="Arial Narrow"/>
                <a:sym typeface="Arial Narrow"/>
              </a:rPr>
              <a:t>Pausa</a:t>
            </a:r>
            <a:r>
              <a:rPr lang="it" sz="2400" b="1" i="0" u="none" baseline="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rtl="0"/>
            <a:endParaRPr sz="3200" b="1" dirty="0">
              <a:solidFill>
                <a:schemeClr val="dk1"/>
              </a:solidFill>
              <a:latin typeface="Arial Narrow"/>
              <a:ea typeface="Arial Narrow"/>
              <a:cs typeface="Arial Narrow"/>
              <a:sym typeface="Arial Narrow"/>
            </a:endParaRPr>
          </a:p>
          <a:p>
            <a:pPr algn="ctr" rtl="0"/>
            <a:endParaRPr sz="32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42003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26</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rtl="0"/>
            <a:r>
              <a:rPr lang="it" sz="4000" b="1" i="0" u="none" baseline="0">
                <a:solidFill>
                  <a:schemeClr val="dk1"/>
                </a:solidFill>
                <a:latin typeface="Arial Narrow"/>
                <a:ea typeface="Arial Narrow"/>
                <a:cs typeface="Arial Narrow"/>
                <a:sym typeface="Arial Narrow"/>
              </a:rPr>
              <a:t>SVILUPPARE</a:t>
            </a:r>
            <a:endParaRPr lang="it"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rtl="0">
              <a:lnSpc>
                <a:spcPct val="150000"/>
              </a:lnSpc>
              <a:buClr>
                <a:srgbClr val="000000"/>
              </a:buClr>
              <a:buSzPts val="2000"/>
            </a:pPr>
            <a:r>
              <a:rPr lang="it" sz="2400" b="0" i="0" u="none" baseline="0">
                <a:latin typeface="Arial Narrow"/>
                <a:ea typeface="Arial Narrow"/>
                <a:cs typeface="Arial Narrow"/>
                <a:sym typeface="Arial Narrow"/>
              </a:rPr>
              <a:t>Rendere la società </a:t>
            </a:r>
            <a:r>
              <a:rPr lang="it" sz="2400" b="0" i="0" u="none" baseline="0">
                <a:solidFill>
                  <a:schemeClr val="dk1"/>
                </a:solidFill>
                <a:latin typeface="Arial Narrow"/>
                <a:ea typeface="Arial Narrow"/>
                <a:cs typeface="Arial Narrow"/>
                <a:sym typeface="Arial Narrow"/>
              </a:rPr>
              <a:t>inclusiva nei confronti dell’ASD nel contesto famigliare, nei servizi pubblici e al lavoro</a:t>
            </a:r>
            <a:endParaRPr lang="it" sz="2000" dirty="0"/>
          </a:p>
          <a:p>
            <a:pPr algn="ctr" rtl="0">
              <a:lnSpc>
                <a:spcPct val="150000"/>
              </a:lnSpc>
              <a:buClr>
                <a:srgbClr val="000000"/>
              </a:buClr>
              <a:buSzPts val="2000"/>
            </a:pPr>
            <a:r>
              <a:rPr lang="it" sz="2400" b="0" i="1" u="none" baseline="0">
                <a:solidFill>
                  <a:srgbClr val="000000"/>
                </a:solidFill>
                <a:latin typeface="Arial Narrow"/>
                <a:ea typeface="Arial Narrow"/>
                <a:cs typeface="Arial Narrow"/>
                <a:sym typeface="Arial Narrow"/>
              </a:rPr>
              <a:t>Attività: L</a:t>
            </a:r>
            <a:r>
              <a:rPr lang="it" sz="2400" b="0" i="1" u="none" baseline="0">
                <a:latin typeface="Arial Narrow"/>
                <a:ea typeface="Arial Narrow"/>
                <a:cs typeface="Arial Narrow"/>
                <a:sym typeface="Arial Narrow"/>
              </a:rPr>
              <a:t>avoro di squadra</a:t>
            </a:r>
            <a:endParaRPr lang="it" sz="2000" dirty="0"/>
          </a:p>
        </p:txBody>
      </p:sp>
    </p:spTree>
    <p:extLst>
      <p:ext uri="{BB962C8B-B14F-4D97-AF65-F5344CB8AC3E}">
        <p14:creationId xmlns:p14="http://schemas.microsoft.com/office/powerpoint/2010/main" val="79495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57" name="Google Shape;35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June 3, 2021</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8" name="Google Shape;35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59" name="Google Shape;35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60" name="Google Shape;360;p25"/>
          <p:cNvSpPr/>
          <p:nvPr/>
        </p:nvSpPr>
        <p:spPr>
          <a:xfrm>
            <a:off x="838200" y="857250"/>
            <a:ext cx="10515600" cy="5319600"/>
          </a:xfrm>
          <a:prstGeom prst="rect">
            <a:avLst/>
          </a:prstGeom>
          <a:solidFill>
            <a:srgbClr val="DDEBF7"/>
          </a:solidFill>
          <a:ln>
            <a:noFill/>
          </a:ln>
        </p:spPr>
        <p:txBody>
          <a:bodyPr spcFirstLastPara="1" wrap="square" lIns="121900" tIns="60925" rIns="121900" bIns="60925" anchor="ctr" anchorCtr="0">
            <a:noAutofit/>
          </a:bodyPr>
          <a:lstStyle/>
          <a:p>
            <a:pPr marL="457200" marR="50798"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50799" lvl="0" indent="0" algn="l" defTabSz="914400" rtl="0" eaLnBrk="1" fontAlgn="auto" latinLnBrk="0" hangingPunct="1">
              <a:lnSpc>
                <a:spcPct val="12857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5"/>
          <p:cNvSpPr txBox="1"/>
          <p:nvPr/>
        </p:nvSpPr>
        <p:spPr>
          <a:xfrm>
            <a:off x="1800225" y="1114425"/>
            <a:ext cx="8058300" cy="47702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err="1">
                <a:ln>
                  <a:noFill/>
                </a:ln>
                <a:solidFill>
                  <a:srgbClr val="000000"/>
                </a:solidFill>
                <a:effectLst/>
                <a:uLnTx/>
                <a:uFillTx/>
                <a:latin typeface="Calibri"/>
                <a:ea typeface="Calibri"/>
                <a:cs typeface="Calibri"/>
                <a:sym typeface="Calibri"/>
              </a:rPr>
              <a:t>Quali</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900" b="1" i="0" u="none" strike="noStrike" kern="0" cap="none" spc="0" normalizeH="0" baseline="0" noProof="0" dirty="0" err="1">
                <a:ln>
                  <a:noFill/>
                </a:ln>
                <a:solidFill>
                  <a:srgbClr val="000000"/>
                </a:solidFill>
                <a:effectLst/>
                <a:uLnTx/>
                <a:uFillTx/>
                <a:latin typeface="Calibri"/>
                <a:ea typeface="Calibri"/>
                <a:cs typeface="Calibri"/>
                <a:sym typeface="Calibri"/>
              </a:rPr>
              <a:t>sono</a:t>
            </a: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 le </a:t>
            </a:r>
            <a:r>
              <a:rPr lang="en-US" sz="1900" b="1" kern="0" dirty="0" err="1">
                <a:solidFill>
                  <a:srgbClr val="000000"/>
                </a:solidFill>
                <a:latin typeface="Calibri"/>
                <a:ea typeface="Calibri"/>
                <a:cs typeface="Calibri"/>
                <a:sym typeface="Calibri"/>
              </a:rPr>
              <a:t>sfide</a:t>
            </a:r>
            <a:r>
              <a:rPr lang="en-US" sz="1900" b="1" kern="0" dirty="0">
                <a:solidFill>
                  <a:srgbClr val="000000"/>
                </a:solidFill>
                <a:latin typeface="Calibri"/>
                <a:ea typeface="Calibri"/>
                <a:cs typeface="Calibri"/>
                <a:sym typeface="Calibri"/>
              </a:rPr>
              <a:t> per un ASD </a:t>
            </a:r>
            <a:r>
              <a:rPr lang="en-US" sz="1900" b="1" kern="0" dirty="0" err="1">
                <a:solidFill>
                  <a:srgbClr val="000000"/>
                </a:solidFill>
                <a:latin typeface="Calibri"/>
                <a:ea typeface="Calibri"/>
                <a:cs typeface="Calibri"/>
                <a:sym typeface="Calibri"/>
              </a:rPr>
              <a:t>nella</a:t>
            </a:r>
            <a:r>
              <a:rPr lang="en-US" sz="1900" b="1" kern="0" dirty="0">
                <a:solidFill>
                  <a:srgbClr val="000000"/>
                </a:solidFill>
                <a:latin typeface="Calibri"/>
                <a:ea typeface="Calibri"/>
                <a:cs typeface="Calibri"/>
                <a:sym typeface="Calibri"/>
              </a:rPr>
              <a:t> vita?</a:t>
            </a:r>
            <a:endParaRPr kumimoji="0" sz="1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2" name="Google Shape;362;p25" descr="Being diagnosed with autism is often seen as a tragedy. But for Jac den Houting, it was the best thing that's ever happened to them. As an autistic person, concepts like the Neurodiversity paradigm, the Social Model of Disability, and the Double Empathy Problem were life-changing for Jac. In this talk, Jac combines these ideas with their own personal story to explain why we need to rethink the way that we understand autism.  Jac den Houting is a research psychologist and Autistic activist in pursuit of social justice. Jac currently holds the role of Postdoctoral Research Associate at Macquarie University in Sydney, working alongside Professor Liz Pellicano. In 2015, Jac was awarded an Autism CRC scholarship to complete their PhD through the Autism Centre of Excellence at Griffith University in Brisbane. Prior to this, they gained almost 10 years’ experience as a psychologist in the criminal justice system, with the Queensland Police Service and Queensland Corrective Services. Jac was identified as Autistic at the age of 25, and is proudly neurodivergent and queer. After participating in the inaugural Future Leaders Program at the 2013 Asia Pacific Autism Conference, Jac quickly became established as a strong advocate for the Autistic community. Jac is a current member of the Autistic Self Advocacy Network of Australia and New Zealand (ASAN-AuNZ)’s Executive Committee, the Autism CRC’s Data Access Committee, Aspect’s LGBTQIA+ Autism Advisory Committee, and the Aspect Advisory Council. This talk was given at a TEDx event using the TED conference format but independently organized by a local community. Learn more at https://www.ted.com/tedx" title="Why everything you know about autism is wrong | Jac den Houting | TEDxMacquarieUniversity">
            <a:hlinkClick r:id="rId3"/>
          </p:cNvPr>
          <p:cNvPicPr preferRelativeResize="0"/>
          <p:nvPr/>
        </p:nvPicPr>
        <p:blipFill>
          <a:blip r:embed="rId4">
            <a:alphaModFix/>
          </a:blip>
          <a:stretch>
            <a:fillRect/>
          </a:stretch>
        </p:blipFill>
        <p:spPr>
          <a:xfrm>
            <a:off x="7824247" y="4044099"/>
            <a:ext cx="2901065" cy="1956651"/>
          </a:xfrm>
          <a:prstGeom prst="rect">
            <a:avLst/>
          </a:prstGeom>
          <a:noFill/>
          <a:ln>
            <a:noFill/>
          </a:ln>
        </p:spPr>
      </p:pic>
      <p:sp>
        <p:nvSpPr>
          <p:cNvPr id="363" name="Google Shape;363;p25"/>
          <p:cNvSpPr txBox="1"/>
          <p:nvPr/>
        </p:nvSpPr>
        <p:spPr>
          <a:xfrm>
            <a:off x="1343025" y="1825625"/>
            <a:ext cx="9087000" cy="2723792"/>
          </a:xfrm>
          <a:prstGeom prst="rect">
            <a:avLst/>
          </a:prstGeom>
          <a:noFill/>
          <a:ln>
            <a:noFill/>
          </a:ln>
        </p:spPr>
        <p:txBody>
          <a:bodyPr spcFirstLastPara="1" wrap="square" lIns="91425" tIns="91425" rIns="91425" bIns="91425" anchor="t" anchorCtr="0">
            <a:spAutoFit/>
          </a:bodyPr>
          <a:lstStyle/>
          <a:p>
            <a:pPr marL="457200" marR="0" lvl="0" indent="-368300" algn="l" defTabSz="914400" rtl="0" eaLnBrk="1" fontAlgn="auto" latinLnBrk="0" hangingPunct="1">
              <a:lnSpc>
                <a:spcPct val="150000"/>
              </a:lnSpc>
              <a:spcBef>
                <a:spcPts val="0"/>
              </a:spcBef>
              <a:spcAft>
                <a:spcPts val="0"/>
              </a:spcAft>
              <a:buClr>
                <a:srgbClr val="000000"/>
              </a:buClr>
              <a:buSzPts val="2200"/>
              <a:buFont typeface="Calibri"/>
              <a:buChar char="●"/>
              <a:tabLst/>
              <a:defRPr/>
            </a:pPr>
            <a:r>
              <a:rPr kumimoji="0" lang="it-IT" sz="2200" b="0" i="0" u="none" strike="noStrike" kern="0" cap="none" spc="0" normalizeH="0" baseline="0" noProof="0" dirty="0">
                <a:ln>
                  <a:noFill/>
                </a:ln>
                <a:solidFill>
                  <a:srgbClr val="000000"/>
                </a:solidFill>
                <a:effectLst/>
                <a:uLnTx/>
                <a:uFillTx/>
                <a:latin typeface="Calibri"/>
                <a:ea typeface="Calibri"/>
                <a:cs typeface="Calibri"/>
                <a:sym typeface="Calibri"/>
              </a:rPr>
              <a:t>Entrare in un centro commerciale o in un negozio</a:t>
            </a:r>
          </a:p>
          <a:p>
            <a:pPr marL="457200" marR="0" lvl="0" indent="-368300" algn="l" defTabSz="914400" rtl="0" eaLnBrk="1" fontAlgn="auto" latinLnBrk="0" hangingPunct="1">
              <a:lnSpc>
                <a:spcPct val="150000"/>
              </a:lnSpc>
              <a:spcBef>
                <a:spcPts val="0"/>
              </a:spcBef>
              <a:spcAft>
                <a:spcPts val="0"/>
              </a:spcAft>
              <a:buClr>
                <a:srgbClr val="000000"/>
              </a:buClr>
              <a:buSzPts val="2200"/>
              <a:buFont typeface="Calibri"/>
              <a:buChar char="●"/>
              <a:tabLst/>
              <a:defRPr/>
            </a:pPr>
            <a:r>
              <a:rPr lang="it-IT" sz="2200" kern="0" dirty="0">
                <a:solidFill>
                  <a:srgbClr val="000000"/>
                </a:solidFill>
                <a:latin typeface="Calibri"/>
                <a:ea typeface="Calibri"/>
                <a:cs typeface="Calibri"/>
                <a:sym typeface="Calibri"/>
              </a:rPr>
              <a:t>Fare le visite mediche </a:t>
            </a:r>
            <a:r>
              <a:rPr kumimoji="0" lang="it-IT" sz="2200" b="0" i="0" u="none" strike="noStrike" kern="0" cap="none" spc="0" normalizeH="0" baseline="0" noProof="0" dirty="0">
                <a:ln>
                  <a:noFill/>
                </a:ln>
                <a:solidFill>
                  <a:srgbClr val="000000"/>
                </a:solidFill>
                <a:effectLst/>
                <a:uLnTx/>
                <a:uFillTx/>
                <a:latin typeface="Calibri"/>
                <a:ea typeface="Calibri"/>
                <a:cs typeface="Calibri"/>
                <a:sym typeface="Calibri"/>
              </a:rPr>
              <a:t>in ospedale</a:t>
            </a:r>
          </a:p>
          <a:p>
            <a:pPr marL="457200" marR="0" lvl="0" indent="-368300" algn="l" defTabSz="914400" rtl="0" eaLnBrk="1" fontAlgn="auto" latinLnBrk="0" hangingPunct="1">
              <a:lnSpc>
                <a:spcPct val="150000"/>
              </a:lnSpc>
              <a:spcBef>
                <a:spcPts val="0"/>
              </a:spcBef>
              <a:spcAft>
                <a:spcPts val="0"/>
              </a:spcAft>
              <a:buClr>
                <a:srgbClr val="000000"/>
              </a:buClr>
              <a:buSzPts val="2200"/>
              <a:buFont typeface="Calibri"/>
              <a:buChar char="●"/>
              <a:tabLst/>
              <a:defRPr/>
            </a:pPr>
            <a:r>
              <a:rPr kumimoji="0" lang="it-IT" sz="2200" b="0" i="0" u="none" strike="noStrike" kern="0" cap="none" spc="0" normalizeH="0" baseline="0" noProof="0" dirty="0">
                <a:ln>
                  <a:noFill/>
                </a:ln>
                <a:solidFill>
                  <a:srgbClr val="000000"/>
                </a:solidFill>
                <a:effectLst/>
                <a:uLnTx/>
                <a:uFillTx/>
                <a:latin typeface="Calibri"/>
                <a:ea typeface="Calibri"/>
                <a:cs typeface="Calibri"/>
                <a:sym typeface="Calibri"/>
              </a:rPr>
              <a:t>Trovare persone con cui condividere il loro tempo</a:t>
            </a:r>
          </a:p>
          <a:p>
            <a:pPr marL="457200" marR="0" lvl="0" indent="-368300" algn="l" defTabSz="914400" rtl="0" eaLnBrk="1" fontAlgn="auto" latinLnBrk="0" hangingPunct="1">
              <a:lnSpc>
                <a:spcPct val="150000"/>
              </a:lnSpc>
              <a:spcBef>
                <a:spcPts val="0"/>
              </a:spcBef>
              <a:spcAft>
                <a:spcPts val="0"/>
              </a:spcAft>
              <a:buClr>
                <a:srgbClr val="000000"/>
              </a:buClr>
              <a:buSzPts val="2200"/>
              <a:buFont typeface="Calibri"/>
              <a:buChar char="●"/>
              <a:tabLst/>
              <a:defRPr/>
            </a:pPr>
            <a:r>
              <a:rPr lang="it-IT" sz="2200" kern="0" dirty="0">
                <a:solidFill>
                  <a:srgbClr val="000000"/>
                </a:solidFill>
                <a:latin typeface="Calibri"/>
                <a:ea typeface="Calibri"/>
                <a:cs typeface="Calibri"/>
                <a:sym typeface="Calibri"/>
              </a:rPr>
              <a:t>Sentirsi </a:t>
            </a:r>
            <a:r>
              <a:rPr kumimoji="0" lang="it-IT" sz="2200" b="0" i="0" u="none" strike="noStrike" kern="0" cap="none" spc="0" normalizeH="0" baseline="0" noProof="0" dirty="0">
                <a:ln>
                  <a:noFill/>
                </a:ln>
                <a:solidFill>
                  <a:srgbClr val="000000"/>
                </a:solidFill>
                <a:effectLst/>
                <a:uLnTx/>
                <a:uFillTx/>
                <a:latin typeface="Calibri"/>
                <a:ea typeface="Calibri"/>
                <a:cs typeface="Calibri"/>
                <a:sym typeface="Calibri"/>
              </a:rPr>
              <a:t>rispettati nei loro interessi</a:t>
            </a:r>
          </a:p>
          <a:p>
            <a:pPr marL="457200" marR="0" lvl="0" indent="-368300" algn="l" defTabSz="914400" rtl="0" eaLnBrk="1" fontAlgn="auto" latinLnBrk="0" hangingPunct="1">
              <a:lnSpc>
                <a:spcPct val="150000"/>
              </a:lnSpc>
              <a:spcBef>
                <a:spcPts val="0"/>
              </a:spcBef>
              <a:spcAft>
                <a:spcPts val="0"/>
              </a:spcAft>
              <a:buClr>
                <a:srgbClr val="000000"/>
              </a:buClr>
              <a:buSzPts val="2200"/>
              <a:buFont typeface="Calibri"/>
              <a:buChar char="●"/>
              <a:tabLst/>
              <a:defRPr/>
            </a:pPr>
            <a:r>
              <a:rPr lang="it-IT" sz="2200" kern="0" dirty="0">
                <a:solidFill>
                  <a:srgbClr val="000000"/>
                </a:solidFill>
                <a:latin typeface="Calibri"/>
                <a:ea typeface="Calibri"/>
                <a:cs typeface="Calibri"/>
                <a:sym typeface="Calibri"/>
              </a:rPr>
              <a:t>C</a:t>
            </a:r>
            <a:r>
              <a:rPr kumimoji="0" lang="it-IT" sz="2200" b="0" i="0" u="none" strike="noStrike" kern="0" cap="none" spc="0" normalizeH="0" baseline="0" noProof="0" dirty="0">
                <a:ln>
                  <a:noFill/>
                </a:ln>
                <a:solidFill>
                  <a:srgbClr val="000000"/>
                </a:solidFill>
                <a:effectLst/>
                <a:uLnTx/>
                <a:uFillTx/>
                <a:latin typeface="Calibri"/>
                <a:ea typeface="Calibri"/>
                <a:cs typeface="Calibri"/>
                <a:sym typeface="Calibri"/>
              </a:rPr>
              <a:t>ostruire una relazione affettiva</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70" name="Google Shape;3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71" name="Google Shape;371;p26"/>
          <p:cNvSpPr/>
          <p:nvPr/>
        </p:nvSpPr>
        <p:spPr>
          <a:xfrm>
            <a:off x="1055016" y="683354"/>
            <a:ext cx="4458630" cy="1009651"/>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000000"/>
                </a:solidFill>
                <a:latin typeface="Calibri"/>
                <a:ea typeface="Calibri"/>
                <a:cs typeface="Calibri"/>
                <a:sym typeface="Calibri"/>
              </a:rPr>
              <a:t>NEGOZI E LOCALI</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2" name="Google Shape;372;p26"/>
          <p:cNvSpPr/>
          <p:nvPr/>
        </p:nvSpPr>
        <p:spPr>
          <a:xfrm>
            <a:off x="1055016" y="1775326"/>
            <a:ext cx="10515600" cy="4351338"/>
          </a:xfrm>
          <a:prstGeom prst="rect">
            <a:avLst/>
          </a:prstGeom>
          <a:solidFill>
            <a:srgbClr val="DDEBF7"/>
          </a:solidFill>
          <a:ln>
            <a:noFill/>
          </a:ln>
        </p:spPr>
        <p:txBody>
          <a:bodyPr spcFirstLastPara="1" wrap="square" lIns="121900" tIns="60925" rIns="121900" bIns="609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(SUGGESTIONS OR IDEA FOR THE DISCUSSION)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Percorsi personalizzati</a:t>
            </a: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Accogliere la famiglia in modo appropriato, aspettando prima di chiedere qualcosa</a:t>
            </a: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Avere uno spazio isolato e poco rumoroso</a:t>
            </a: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Fornire un'analisi del compito su cosa accadrà o sui comportamenti</a:t>
            </a: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Chiedere se ci sono suoni o oggetti che possono essere fastidiosi e </a:t>
            </a:r>
            <a:r>
              <a:rPr kumimoji="0" lang="it-IT" sz="20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chiediere</a:t>
            </a: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se sono già in uso strategie personalizzate</a:t>
            </a:r>
          </a:p>
          <a:p>
            <a:pPr marL="457200" marR="0" lvl="0" indent="-457200" algn="just" defTabSz="914400" rtl="0" eaLnBrk="1" fontAlgn="auto" latinLnBrk="0" hangingPunct="1">
              <a:lnSpc>
                <a:spcPct val="150000"/>
              </a:lnSpc>
              <a:spcBef>
                <a:spcPts val="0"/>
              </a:spcBef>
              <a:spcAft>
                <a:spcPts val="0"/>
              </a:spcAft>
              <a:buClr>
                <a:srgbClr val="000000"/>
              </a:buClr>
              <a:buSzPts val="2000"/>
              <a:buFont typeface="Arial"/>
              <a:buChar char="•"/>
              <a:tabLst/>
              <a:defRPr/>
            </a:pPr>
            <a:r>
              <a:rPr lang="it-IT" sz="2000" kern="0" dirty="0">
                <a:solidFill>
                  <a:srgbClr val="000000"/>
                </a:solidFill>
                <a:latin typeface="Arial Narrow"/>
                <a:ea typeface="Arial Narrow"/>
                <a:cs typeface="Arial Narrow"/>
                <a:sym typeface="Arial Narrow"/>
              </a:rPr>
              <a:t>Essere </a:t>
            </a:r>
            <a:r>
              <a:rPr kumimoji="0" lang="it-IT"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veloce nel servire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3" name="Google Shape;373;p26"/>
          <p:cNvSpPr txBox="1"/>
          <p:nvPr/>
        </p:nvSpPr>
        <p:spPr>
          <a:xfrm>
            <a:off x="6219887" y="5664613"/>
            <a:ext cx="5700600" cy="400200"/>
          </a:xfrm>
          <a:prstGeom prst="rect">
            <a:avLst/>
          </a:prstGeom>
          <a:noFill/>
          <a:ln>
            <a:noFill/>
          </a:ln>
        </p:spPr>
        <p:txBody>
          <a:bodyPr spcFirstLastPara="1" wrap="square" lIns="91425" tIns="91425" rIns="91425" bIns="91425" anchor="t" anchorCtr="0">
            <a:spAutoFit/>
          </a:bodyPr>
          <a:lstStyle/>
          <a:p>
            <a:pPr marL="457200" marR="50798"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Arial"/>
                <a:cs typeface="Arial"/>
                <a:sym typeface="Arial"/>
                <a:hlinkClick r:id="rId3"/>
              </a:rPr>
              <a:t>https://www.bbc.com/news/av/uk-england-58026672</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1" name="Google Shape;381;p27"/>
          <p:cNvSpPr/>
          <p:nvPr/>
        </p:nvSpPr>
        <p:spPr>
          <a:xfrm>
            <a:off x="838200" y="833126"/>
            <a:ext cx="10515600" cy="5492439"/>
          </a:xfrm>
          <a:prstGeom prst="rect">
            <a:avLst/>
          </a:prstGeom>
          <a:solidFill>
            <a:srgbClr val="DDEBF7"/>
          </a:solidFill>
          <a:ln>
            <a:noFill/>
          </a:ln>
        </p:spPr>
        <p:txBody>
          <a:bodyPr spcFirstLastPara="1" wrap="square" lIns="121900" tIns="60925" rIns="121900" bIns="60925" anchor="ctr" anchorCtr="0">
            <a:noAutofit/>
          </a:bodyPr>
          <a:lstStyle/>
          <a:p>
            <a:pPr marL="452438" marR="0" lvl="0" indent="-227012"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Arial Narrow"/>
              <a:ea typeface="Arial Narrow"/>
              <a:cs typeface="Arial Narrow"/>
              <a:sym typeface="Arial Narrow"/>
            </a:endParaRPr>
          </a:p>
        </p:txBody>
      </p:sp>
      <p:pic>
        <p:nvPicPr>
          <p:cNvPr id="382" name="Google Shape;382;p27">
            <a:hlinkClick r:id="rId3"/>
          </p:cNvPr>
          <p:cNvPicPr preferRelativeResize="0"/>
          <p:nvPr/>
        </p:nvPicPr>
        <p:blipFill rotWithShape="1">
          <a:blip r:embed="rId4">
            <a:alphaModFix/>
          </a:blip>
          <a:srcRect/>
          <a:stretch/>
        </p:blipFill>
        <p:spPr>
          <a:xfrm>
            <a:off x="8423697" y="4809639"/>
            <a:ext cx="2347150" cy="1450936"/>
          </a:xfrm>
          <a:prstGeom prst="rect">
            <a:avLst/>
          </a:prstGeom>
          <a:noFill/>
          <a:ln>
            <a:noFill/>
          </a:ln>
        </p:spPr>
      </p:pic>
      <p:sp>
        <p:nvSpPr>
          <p:cNvPr id="383" name="Google Shape;383;p27"/>
          <p:cNvSpPr txBox="1"/>
          <p:nvPr/>
        </p:nvSpPr>
        <p:spPr>
          <a:xfrm>
            <a:off x="1197015" y="887623"/>
            <a:ext cx="9752636" cy="38779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rPr>
              <a:t> </a:t>
            </a:r>
            <a:r>
              <a:rPr lang="it-IT" sz="3600" b="1" kern="0" dirty="0">
                <a:solidFill>
                  <a:srgbClr val="000000"/>
                </a:solidFill>
                <a:latin typeface="Calibri"/>
                <a:ea typeface="Calibri"/>
                <a:cs typeface="Calibri"/>
                <a:sym typeface="Calibri"/>
              </a:rPr>
              <a:t>IN OSPEDALE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Attira l'attenzione della persona e poi preparala prima di dirgli qualcosa</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Osserva attentamente la persona</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Spiega le tue azioni, mostrandole su un altro o su se stessi</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Usa un linguaggio semplice e concreto, composto da frasi brevi e chiare</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Rispettare la loro necessità di mantenere le distanze ed evitare il contatto fisico quando non strettamente necessario.</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Anticipa quello che vuoi fare con poche semplici parole, soprattutto prima di toccare l'argomento</a:t>
            </a:r>
          </a:p>
          <a:p>
            <a:pPr marL="285750" marR="0" lvl="0" indent="-28575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it-IT" sz="1600" b="0" i="0" u="none" strike="noStrike" kern="0" cap="none" spc="0" normalizeH="0" baseline="0" noProof="0" dirty="0">
                <a:ln>
                  <a:noFill/>
                </a:ln>
                <a:solidFill>
                  <a:srgbClr val="000000"/>
                </a:solidFill>
                <a:effectLst/>
                <a:uLnTx/>
                <a:uFillTx/>
                <a:latin typeface="Calibri"/>
                <a:ea typeface="Calibri"/>
                <a:cs typeface="Calibri"/>
                <a:sym typeface="Calibri"/>
              </a:rPr>
              <a:t>Usa immagini semplici per spiegare cosa stai facendo o comunicare informazioni di conseguenza</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384" name="Google Shape;384;p27"/>
          <p:cNvSpPr txBox="1"/>
          <p:nvPr/>
        </p:nvSpPr>
        <p:spPr>
          <a:xfrm>
            <a:off x="2205872" y="4888607"/>
            <a:ext cx="6023728" cy="646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http://www.vicoapp.it/en/</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website of app </a:t>
            </a: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Vico</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Hospital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4800" b="1" i="0" u="none" baseline="0">
                <a:solidFill>
                  <a:srgbClr val="000000"/>
                </a:solidFill>
                <a:latin typeface="Arial Narrow"/>
                <a:ea typeface="Arial Narrow"/>
                <a:cs typeface="Arial Narrow"/>
                <a:sym typeface="Arial Narrow"/>
              </a:rPr>
              <a:t>Obiettivo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rtl="0"/>
            <a:r>
              <a:rPr lang="it" sz="3200" b="1" i="0" u="none" baseline="0">
                <a:solidFill>
                  <a:srgbClr val="000000"/>
                </a:solidFill>
                <a:latin typeface="Arial Narrow"/>
                <a:ea typeface="Arial Narrow"/>
                <a:cs typeface="Arial Narrow"/>
                <a:sym typeface="Arial Narrow"/>
              </a:rPr>
              <a:t>Modulo</a:t>
            </a:r>
            <a:r>
              <a:rPr lang="it" sz="3200" b="1" i="0" u="none" baseline="0">
                <a:latin typeface="Arial Narrow"/>
                <a:ea typeface="Arial Narrow"/>
                <a:cs typeface="Arial Narrow"/>
                <a:sym typeface="Arial Narrow"/>
              </a:rPr>
              <a:t> 3: disturbi dello spettro autistico e società </a:t>
            </a:r>
          </a:p>
          <a:p>
            <a:pPr algn="ctr" rtl="0"/>
            <a:endParaRPr sz="3200" b="1" dirty="0">
              <a:latin typeface="Arial Narrow"/>
              <a:ea typeface="Arial Narrow"/>
              <a:cs typeface="Arial Narrow"/>
              <a:sym typeface="Arial Narrow"/>
            </a:endParaRPr>
          </a:p>
          <a:p>
            <a:pPr algn="just" rtl="0">
              <a:buClr>
                <a:schemeClr val="dk1"/>
              </a:buClr>
              <a:buSzPts val="1100"/>
            </a:pPr>
            <a:r>
              <a:rPr lang="it" sz="3200" b="0" i="0" u="none" baseline="0">
                <a:solidFill>
                  <a:schemeClr val="dk1"/>
                </a:solidFill>
                <a:latin typeface="Arial Narrow" panose="020B0606020202030204" pitchFamily="34" charset="0"/>
              </a:rPr>
              <a:t>In questa unità esploreremo le strategie utili per interagire con persone con disturbi dello spettro autistico in diversi ambienti durante le abitudini e le attività tipiche che promuovono le abilità accademiche, i comportamenti positivi, la capacità di risolvere i problemi e l'indipendenza.  Ricordate che ogni persona è diversa e i consigli specifici forniti potrebbero non essere applicabili a tutti.</a:t>
            </a:r>
            <a:endParaRPr sz="3200" dirty="0">
              <a:solidFill>
                <a:schemeClr val="dk1"/>
              </a:solidFill>
              <a:latin typeface="Arial Narrow" panose="020B0606020202030204" pitchFamily="34" charset="0"/>
            </a:endParaRPr>
          </a:p>
          <a:p>
            <a:pPr algn="just" rtl="0">
              <a:lnSpc>
                <a:spcPct val="150000"/>
              </a:lnSpc>
            </a:pPr>
            <a:endParaRPr sz="3200" dirty="0">
              <a:latin typeface="Arial Narrow"/>
              <a:ea typeface="Arial Narrow"/>
              <a:cs typeface="Arial Narrow"/>
              <a:sym typeface="Arial Narrow"/>
            </a:endParaRP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91" name="Google Shape;39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2" name="Google Shape;392;p34"/>
          <p:cNvSpPr txBox="1"/>
          <p:nvPr/>
        </p:nvSpPr>
        <p:spPr>
          <a:xfrm>
            <a:off x="679175" y="1133073"/>
            <a:ext cx="10674600" cy="48024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3" name="Google Shape;393;p34"/>
          <p:cNvSpPr txBox="1"/>
          <p:nvPr/>
        </p:nvSpPr>
        <p:spPr>
          <a:xfrm>
            <a:off x="1202635" y="2136338"/>
            <a:ext cx="9153900" cy="2031285"/>
          </a:xfrm>
          <a:prstGeom prst="rect">
            <a:avLst/>
          </a:prstGeom>
          <a:noFill/>
          <a:ln>
            <a:noFill/>
          </a:ln>
        </p:spPr>
        <p:txBody>
          <a:bodyPr spcFirstLastPara="1" wrap="square" lIns="91425" tIns="45700" rIns="91425" bIns="45700" anchor="t" anchorCtr="0">
            <a:spAutoFit/>
          </a:bodyPr>
          <a:lstStyle/>
          <a:p>
            <a:pPr marL="0" marR="0" lvl="0" indent="-133350" algn="l" defTabSz="914400" rtl="0" eaLnBrk="1" fontAlgn="auto" latinLnBrk="0" hangingPunct="1">
              <a:lnSpc>
                <a:spcPct val="150000"/>
              </a:lnSpc>
              <a:spcBef>
                <a:spcPts val="0"/>
              </a:spcBef>
              <a:spcAft>
                <a:spcPts val="0"/>
              </a:spcAft>
              <a:buClr>
                <a:srgbClr val="000000"/>
              </a:buClr>
              <a:buSzPts val="2100"/>
              <a:buFont typeface="Times New Roman"/>
              <a:buChar char="•"/>
              <a:tabLst/>
              <a:defRPr/>
            </a:pPr>
            <a:r>
              <a:rPr kumimoji="0" lang="it-IT" sz="21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Disoccupazione</a:t>
            </a:r>
          </a:p>
          <a:p>
            <a:pPr marL="0" marR="0" lvl="0" indent="-133350" algn="l" defTabSz="914400" rtl="0" eaLnBrk="1" fontAlgn="auto" latinLnBrk="0" hangingPunct="1">
              <a:lnSpc>
                <a:spcPct val="150000"/>
              </a:lnSpc>
              <a:spcBef>
                <a:spcPts val="0"/>
              </a:spcBef>
              <a:spcAft>
                <a:spcPts val="0"/>
              </a:spcAft>
              <a:buClr>
                <a:srgbClr val="000000"/>
              </a:buClr>
              <a:buSzPts val="2100"/>
              <a:buFont typeface="Times New Roman"/>
              <a:buChar char="•"/>
              <a:tabLst/>
              <a:defRPr/>
            </a:pPr>
            <a:r>
              <a:rPr kumimoji="0" lang="it-IT" sz="21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Organizzare, gestire il loro tempo e tenere traccia delle attività</a:t>
            </a:r>
          </a:p>
          <a:p>
            <a:pPr marL="0" marR="0" lvl="0" indent="-133350" algn="l" defTabSz="914400" rtl="0" eaLnBrk="1" fontAlgn="auto" latinLnBrk="0" hangingPunct="1">
              <a:lnSpc>
                <a:spcPct val="150000"/>
              </a:lnSpc>
              <a:spcBef>
                <a:spcPts val="0"/>
              </a:spcBef>
              <a:spcAft>
                <a:spcPts val="0"/>
              </a:spcAft>
              <a:buClr>
                <a:srgbClr val="000000"/>
              </a:buClr>
              <a:buSzPts val="2100"/>
              <a:buFont typeface="Times New Roman"/>
              <a:buChar char="•"/>
              <a:tabLst/>
              <a:defRPr/>
            </a:pPr>
            <a:r>
              <a:rPr kumimoji="0" lang="it-IT" sz="21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Socializzare e comunicare con i colleghi</a:t>
            </a:r>
          </a:p>
          <a:p>
            <a:pPr marL="0" marR="0" lvl="0" indent="-133350" algn="l" defTabSz="914400" rtl="0" eaLnBrk="1" fontAlgn="auto" latinLnBrk="0" hangingPunct="1">
              <a:lnSpc>
                <a:spcPct val="150000"/>
              </a:lnSpc>
              <a:spcBef>
                <a:spcPts val="0"/>
              </a:spcBef>
              <a:spcAft>
                <a:spcPts val="0"/>
              </a:spcAft>
              <a:buClr>
                <a:srgbClr val="000000"/>
              </a:buClr>
              <a:buSzPts val="2100"/>
              <a:buFont typeface="Times New Roman"/>
              <a:buChar char="•"/>
              <a:tabLst/>
              <a:defRPr/>
            </a:pPr>
            <a:r>
              <a:rPr kumimoji="0" lang="it-IT" sz="21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Superare le distrazioni e il problema sensoriale del lavoro</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94" name="Google Shape;394;p34"/>
          <p:cNvSpPr txBox="1"/>
          <p:nvPr/>
        </p:nvSpPr>
        <p:spPr>
          <a:xfrm>
            <a:off x="2967659" y="1307976"/>
            <a:ext cx="6097656"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kern="0" dirty="0" err="1">
                <a:solidFill>
                  <a:srgbClr val="000000"/>
                </a:solidFill>
                <a:latin typeface="Calibri"/>
                <a:ea typeface="Calibri"/>
                <a:cs typeface="Calibri"/>
                <a:sym typeface="Calibri"/>
              </a:rPr>
              <a:t>Quali</a:t>
            </a:r>
            <a:r>
              <a:rPr lang="en-US" kern="0" dirty="0">
                <a:solidFill>
                  <a:srgbClr val="000000"/>
                </a:solidFill>
                <a:latin typeface="Calibri"/>
                <a:ea typeface="Calibri"/>
                <a:cs typeface="Calibri"/>
                <a:sym typeface="Calibri"/>
              </a:rPr>
              <a:t> </a:t>
            </a:r>
            <a:r>
              <a:rPr lang="en-US" kern="0" dirty="0" err="1">
                <a:solidFill>
                  <a:srgbClr val="000000"/>
                </a:solidFill>
                <a:latin typeface="Calibri"/>
                <a:ea typeface="Calibri"/>
                <a:cs typeface="Calibri"/>
                <a:sym typeface="Calibri"/>
              </a:rPr>
              <a:t>sono</a:t>
            </a:r>
            <a:r>
              <a:rPr lang="en-US" kern="0" dirty="0">
                <a:solidFill>
                  <a:srgbClr val="000000"/>
                </a:solidFill>
                <a:latin typeface="Calibri"/>
                <a:ea typeface="Calibri"/>
                <a:cs typeface="Calibri"/>
                <a:sym typeface="Calibri"/>
              </a:rPr>
              <a:t> le </a:t>
            </a:r>
            <a:r>
              <a:rPr lang="en-US" kern="0" dirty="0" err="1">
                <a:solidFill>
                  <a:srgbClr val="000000"/>
                </a:solidFill>
                <a:latin typeface="Calibri"/>
                <a:ea typeface="Calibri"/>
                <a:cs typeface="Calibri"/>
                <a:sym typeface="Calibri"/>
              </a:rPr>
              <a:t>sfide</a:t>
            </a:r>
            <a:r>
              <a:rPr lang="en-US" kern="0" dirty="0">
                <a:solidFill>
                  <a:srgbClr val="000000"/>
                </a:solidFill>
                <a:latin typeface="Calibri"/>
                <a:ea typeface="Calibri"/>
                <a:cs typeface="Calibri"/>
                <a:sym typeface="Calibri"/>
              </a:rPr>
              <a:t> al </a:t>
            </a:r>
            <a:r>
              <a:rPr lang="en-US" kern="0" dirty="0" err="1">
                <a:solidFill>
                  <a:srgbClr val="000000"/>
                </a:solidFill>
                <a:latin typeface="Calibri"/>
                <a:ea typeface="Calibri"/>
                <a:cs typeface="Calibri"/>
                <a:sym typeface="Calibri"/>
              </a:rPr>
              <a:t>lavoro</a:t>
            </a:r>
            <a:r>
              <a:rPr lang="en-US" kern="0" dirty="0">
                <a:solidFill>
                  <a:srgbClr val="000000"/>
                </a:solidFill>
                <a:latin typeface="Calibri"/>
                <a:ea typeface="Calibri"/>
                <a:cs typeface="Calibri"/>
                <a:sym typeface="Calibri"/>
              </a:rPr>
              <a:t> per un ASD?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95" name="Google Shape;395;p34" descr="The un- and under-employment rate among college-educated autistic adults is around the 80% mark. And no, that zero isn't a typo - approximately 4 in 5 autistic adults with a college degree is either not working or doing a job far below their education level (ex: janitor with a PhD). The bad news is that the impacts of this reality ripple across our society, negatively affecting everything from the economy to our collective social well-being. The good news is that there are actionable steps that businesses can take to address autistic unemployment and begin to turn the tide towards inclusive, better-for-the-bottom-line employment practices. In this talk, autism self-advocate Claire Barnett presents the current state of autistic unemployment, lends a personal perspective on the hiring process, and shares insights that will help any business recruit and employ neurodivergent talent.  Claire Barnett is a 2019 cum laude graduate of Vanderbilt's Peabody School, with a Bachelor of Science in Human and Organizational Development. She now works as the Communications Coordinator at Vanderbilt's Frist Center for Autism and Innovation. Claire is an autism self-advocate and proponent of the neurodiversity movement. Last year she founded the Vanderbilt Autism &amp; Neurodiversity Alliance (VANA) and wrote a disability advocacy column for the Vanderbilt Hustler. She is also a passionate photojournalist, and spent two of her three years as an undergraduate student as the Photography Director of the Hustler. &#10;In addition to neurodiversity advocacy and photography, Claire is also fascinated by politics and has completed two internships for Senator Lamar Alexander and two internships through the White House Internship Program. She hopes to spend her career doing some combination of photography and writing, autism advocacy, and government service. This talk was given at a TEDx event using the TED conference format but independently organized by a local community. Learn more at https://www.ted.com/tedx" title="Why Autistic Unemployment Is So High | Claire Barnett | TEDxVanderbiltUniversity">
            <a:hlinkClick r:id="rId3"/>
          </p:cNvPr>
          <p:cNvPicPr preferRelativeResize="0"/>
          <p:nvPr/>
        </p:nvPicPr>
        <p:blipFill>
          <a:blip r:embed="rId4">
            <a:alphaModFix/>
          </a:blip>
          <a:stretch>
            <a:fillRect/>
          </a:stretch>
        </p:blipFill>
        <p:spPr>
          <a:xfrm>
            <a:off x="8286750" y="3850500"/>
            <a:ext cx="2581276" cy="1935950"/>
          </a:xfrm>
          <a:prstGeom prst="rect">
            <a:avLst/>
          </a:prstGeom>
          <a:noFill/>
          <a:ln>
            <a:noFill/>
          </a:ln>
        </p:spPr>
      </p:pic>
      <p:sp>
        <p:nvSpPr>
          <p:cNvPr id="9" name="CaixaDeTexto 8"/>
          <p:cNvSpPr txBox="1"/>
          <p:nvPr/>
        </p:nvSpPr>
        <p:spPr>
          <a:xfrm>
            <a:off x="997241" y="5396135"/>
            <a:ext cx="26917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Reference: Neal Catalano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31</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l" rtl="0"/>
            <a:r>
              <a:rPr lang="it" sz="3600" b="1" i="0" u="none" baseline="0">
                <a:latin typeface="Arial Narrow" panose="020B0606020202030204" pitchFamily="34" charset="0"/>
              </a:rPr>
              <a:t>Relazione: T.O.M e atipicità nell'empatia cognitiva</a:t>
            </a:r>
            <a:endParaRPr lang="it"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just" rtl="0">
              <a:spcBef>
                <a:spcPts val="1333"/>
              </a:spcBef>
            </a:pPr>
            <a:r>
              <a:rPr lang="it" sz="2000" b="0" i="0" u="none" baseline="0">
                <a:solidFill>
                  <a:srgbClr val="000000"/>
                </a:solidFill>
                <a:latin typeface="Arial Narrow" panose="020B0606020202030204" pitchFamily="34" charset="0"/>
              </a:rPr>
              <a:t>Avere una </a:t>
            </a:r>
            <a:r>
              <a:rPr lang="it" sz="2000" b="0" i="0" u="sng" baseline="0">
                <a:solidFill>
                  <a:srgbClr val="000000"/>
                </a:solidFill>
                <a:latin typeface="Arial Narrow" panose="020B0606020202030204" pitchFamily="34" charset="0"/>
              </a:rPr>
              <a:t>teoria della mente</a:t>
            </a:r>
            <a:r>
              <a:rPr lang="it" sz="2000" b="0" i="0" u="none" baseline="0">
                <a:solidFill>
                  <a:srgbClr val="000000"/>
                </a:solidFill>
                <a:latin typeface="Arial Narrow" panose="020B0606020202030204" pitchFamily="34" charset="0"/>
              </a:rPr>
              <a:t> significa essere in grado di attribuire stati mentali, ovvero sentimenti, pensieri, credenze e desideri a sé stessi e agli altri per prevedere il proprio e l'altrui comportamento. </a:t>
            </a:r>
          </a:p>
          <a:p>
            <a:pPr algn="just" rtl="0">
              <a:spcBef>
                <a:spcPts val="1333"/>
              </a:spcBef>
            </a:pPr>
            <a:r>
              <a:rPr lang="it" sz="2000" b="0" i="0" u="none" baseline="0">
                <a:solidFill>
                  <a:srgbClr val="000000"/>
                </a:solidFill>
                <a:latin typeface="Arial Narrow" panose="020B0606020202030204" pitchFamily="34" charset="0"/>
              </a:rPr>
              <a:t>La capacità di riflettere sui nostri pensieri e su quelli degli altri è di fondamentale importanza per l'interazione umana, la comunicazione e la socializzazione.</a:t>
            </a:r>
          </a:p>
          <a:p>
            <a:pPr algn="just" rtl="0">
              <a:spcBef>
                <a:spcPts val="1333"/>
              </a:spcBef>
            </a:pPr>
            <a:r>
              <a:rPr lang="it" sz="2000" b="0" i="0" u="none" baseline="0">
                <a:solidFill>
                  <a:srgbClr val="000000"/>
                </a:solidFill>
                <a:latin typeface="Arial Narrow" panose="020B0606020202030204" pitchFamily="34" charset="0"/>
              </a:rPr>
              <a:t>Empatia cognitiva: </a:t>
            </a:r>
          </a:p>
          <a:p>
            <a:pPr algn="just" rtl="0">
              <a:spcBef>
                <a:spcPts val="1333"/>
              </a:spcBef>
            </a:pPr>
            <a:r>
              <a:rPr lang="it" sz="2000" b="0" i="0" u="none" baseline="0">
                <a:solidFill>
                  <a:srgbClr val="000000"/>
                </a:solidFill>
                <a:latin typeface="Arial Narrow" panose="020B0606020202030204" pitchFamily="34" charset="0"/>
              </a:rPr>
              <a:t>La componente cognitiva dell'empatia si basa                           </a:t>
            </a:r>
          </a:p>
          <a:p>
            <a:pPr algn="just" rtl="0">
              <a:spcBef>
                <a:spcPts val="1333"/>
              </a:spcBef>
            </a:pPr>
            <a:r>
              <a:rPr lang="it" sz="2000" b="0" i="0" u="none" baseline="0">
                <a:solidFill>
                  <a:srgbClr val="000000"/>
                </a:solidFill>
                <a:latin typeface="Arial Narrow" panose="020B0606020202030204" pitchFamily="34" charset="0"/>
              </a:rPr>
              <a:t>invece sull'attribuzione di stati emotivi agli altri </a:t>
            </a:r>
          </a:p>
          <a:p>
            <a:pPr algn="just" rtl="0">
              <a:spcBef>
                <a:spcPts val="1333"/>
              </a:spcBef>
            </a:pPr>
            <a:r>
              <a:rPr lang="it" sz="2000" b="0" i="0" u="none" baseline="0">
                <a:solidFill>
                  <a:srgbClr val="000000"/>
                </a:solidFill>
                <a:latin typeface="Arial Narrow" panose="020B0606020202030204" pitchFamily="34" charset="0"/>
              </a:rPr>
              <a:t>e sull'identificazione con uno stato mentale altrui.</a:t>
            </a:r>
          </a:p>
          <a:p>
            <a:pPr algn="just" rtl="0">
              <a:spcBef>
                <a:spcPts val="1333"/>
              </a:spcBef>
            </a:pPr>
            <a:r>
              <a:rPr lang="it" sz="2000" b="1" i="1" u="sng" baseline="0">
                <a:solidFill>
                  <a:srgbClr val="000000"/>
                </a:solidFill>
                <a:latin typeface="Arial Narrow" panose="020B0606020202030204" pitchFamily="34" charset="0"/>
              </a:rPr>
              <a:t>Come insegnare questa capacità alla persona con ASD?</a:t>
            </a:r>
          </a:p>
        </p:txBody>
      </p:sp>
      <p:pic>
        <p:nvPicPr>
          <p:cNvPr id="11" name="Google Shape;516;p56">
            <a:extLst>
              <a:ext uri="{FF2B5EF4-FFF2-40B4-BE49-F238E27FC236}">
                <a16:creationId xmlns:a16="http://schemas.microsoft.com/office/drawing/2014/main" id="{EC4BA0F9-C421-6F4E-9EFF-23BF67AC04AB}"/>
              </a:ext>
            </a:extLst>
          </p:cNvPr>
          <p:cNvPicPr preferRelativeResize="0"/>
          <p:nvPr/>
        </p:nvPicPr>
        <p:blipFill>
          <a:blip r:embed="rId2">
            <a:alphaModFix/>
          </a:blip>
          <a:stretch>
            <a:fillRect/>
          </a:stretch>
        </p:blipFill>
        <p:spPr>
          <a:xfrm>
            <a:off x="8610600" y="3509184"/>
            <a:ext cx="2364781" cy="2534932"/>
          </a:xfrm>
          <a:prstGeom prst="rect">
            <a:avLst/>
          </a:prstGeom>
          <a:noFill/>
          <a:ln>
            <a:noFill/>
          </a:ln>
        </p:spPr>
      </p:pic>
    </p:spTree>
    <p:extLst>
      <p:ext uri="{BB962C8B-B14F-4D97-AF65-F5344CB8AC3E}">
        <p14:creationId xmlns:p14="http://schemas.microsoft.com/office/powerpoint/2010/main" val="260420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32</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DDEBF7"/>
          </a:solidFill>
          <a:ln>
            <a:noFill/>
          </a:ln>
        </p:spPr>
        <p:txBody>
          <a:bodyPr spcFirstLastPara="1" wrap="square" lIns="121900" tIns="60933" rIns="121900" bIns="60933" anchor="ctr" anchorCtr="0">
            <a:noAutofit/>
          </a:bodyPr>
          <a:lstStyle/>
          <a:p>
            <a:pPr algn="l" rtl="0"/>
            <a:r>
              <a:rPr lang="it" sz="4000" b="1" i="0" u="none" baseline="0">
                <a:latin typeface="Arial Narrow" panose="020B0606020202030204" pitchFamily="34" charset="0"/>
              </a:rPr>
              <a:t>Relazione</a:t>
            </a:r>
            <a:endParaRPr lang="it"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l" rtl="0">
              <a:spcBef>
                <a:spcPts val="1333"/>
              </a:spcBef>
            </a:pPr>
            <a:r>
              <a:rPr lang="it" sz="2000" b="0" i="0" u="none" baseline="0" dirty="0">
                <a:latin typeface="Arial Narrow" panose="020B0606020202030204" pitchFamily="34" charset="0"/>
              </a:rPr>
              <a:t>Come affrontare le relazioni con una persona con ASD. </a:t>
            </a:r>
          </a:p>
          <a:p>
            <a:pPr algn="l" rtl="0">
              <a:spcBef>
                <a:spcPts val="1333"/>
              </a:spcBef>
            </a:pPr>
            <a:r>
              <a:rPr lang="it" sz="2000" b="0" i="0" u="none" baseline="0" dirty="0">
                <a:latin typeface="Arial Narrow" panose="020B0606020202030204" pitchFamily="34" charset="0"/>
              </a:rPr>
              <a:t>In Danimarca è stato creato uno strumento molto utile che fornisce una struttura visiva </a:t>
            </a:r>
          </a:p>
          <a:p>
            <a:pPr algn="l" rtl="0">
              <a:spcBef>
                <a:spcPts val="1333"/>
              </a:spcBef>
            </a:pPr>
            <a:r>
              <a:rPr lang="it" sz="2000" b="0" i="0" u="none" baseline="0" dirty="0">
                <a:latin typeface="Arial Narrow" panose="020B0606020202030204" pitchFamily="34" charset="0"/>
              </a:rPr>
              <a:t>che può essere utilizzata per chiarire e identificare la comunicazione appropriata del pensiero </a:t>
            </a:r>
          </a:p>
          <a:p>
            <a:pPr algn="l" rtl="0">
              <a:spcBef>
                <a:spcPts val="1333"/>
              </a:spcBef>
            </a:pPr>
            <a:r>
              <a:rPr lang="it" sz="2000" b="0" i="0" u="none" baseline="0" dirty="0">
                <a:latin typeface="Arial Narrow" panose="020B0606020202030204" pitchFamily="34" charset="0"/>
              </a:rPr>
              <a:t>e dei sentimenti. </a:t>
            </a:r>
          </a:p>
          <a:p>
            <a:pPr algn="l" rtl="0">
              <a:spcBef>
                <a:spcPts val="1333"/>
              </a:spcBef>
            </a:pPr>
            <a:r>
              <a:rPr lang="it" sz="2000" b="0" i="0" u="none" baseline="0" dirty="0">
                <a:latin typeface="Arial Narrow" panose="020B0606020202030204" pitchFamily="34" charset="0"/>
              </a:rPr>
              <a:t>È altresì uno strumento molto importante per apprendere la teoria della mente (pensieri </a:t>
            </a:r>
          </a:p>
          <a:p>
            <a:pPr algn="l" rtl="0">
              <a:spcBef>
                <a:spcPts val="1333"/>
              </a:spcBef>
            </a:pPr>
            <a:r>
              <a:rPr lang="it" sz="2000" b="0" i="0" u="none" baseline="0" dirty="0">
                <a:latin typeface="Arial Narrow" panose="020B0606020202030204" pitchFamily="34" charset="0"/>
              </a:rPr>
              <a:t>e sentimenti degli altri) che spesso non sono chiari alle persone con ASD. </a:t>
            </a:r>
            <a:endParaRPr lang="it" sz="2000" dirty="0"/>
          </a:p>
          <a:p>
            <a:pPr algn="l" rtl="0">
              <a:spcBef>
                <a:spcPts val="1333"/>
              </a:spcBef>
            </a:pPr>
            <a:r>
              <a:rPr lang="it" sz="2000" b="0" i="0" u="sng" baseline="0" dirty="0">
                <a:solidFill>
                  <a:schemeClr val="hlink"/>
                </a:solidFill>
                <a:hlinkClick r:id="rId2"/>
              </a:rPr>
              <a:t>https://www.youtube.com/watch?v=CkCM5_pLr4s</a:t>
            </a:r>
            <a:endParaRPr lang="it" sz="2000" dirty="0"/>
          </a:p>
        </p:txBody>
      </p:sp>
      <p:pic>
        <p:nvPicPr>
          <p:cNvPr id="9" name="Google Shape;528;p57">
            <a:extLst>
              <a:ext uri="{FF2B5EF4-FFF2-40B4-BE49-F238E27FC236}">
                <a16:creationId xmlns:a16="http://schemas.microsoft.com/office/drawing/2014/main" id="{0CA5AA29-E575-9540-8B90-100B7B0D8A89}"/>
              </a:ext>
            </a:extLst>
          </p:cNvPr>
          <p:cNvPicPr preferRelativeResize="0"/>
          <p:nvPr/>
        </p:nvPicPr>
        <p:blipFill>
          <a:blip r:embed="rId3">
            <a:alphaModFix/>
          </a:blip>
          <a:stretch>
            <a:fillRect/>
          </a:stretch>
        </p:blipFill>
        <p:spPr>
          <a:xfrm>
            <a:off x="8232765" y="4329483"/>
            <a:ext cx="3349635" cy="2026867"/>
          </a:xfrm>
          <a:prstGeom prst="rect">
            <a:avLst/>
          </a:prstGeom>
          <a:noFill/>
          <a:ln>
            <a:noFill/>
          </a:ln>
        </p:spPr>
      </p:pic>
      <p:pic>
        <p:nvPicPr>
          <p:cNvPr id="10" name="Google Shape;529;p57">
            <a:extLst>
              <a:ext uri="{FF2B5EF4-FFF2-40B4-BE49-F238E27FC236}">
                <a16:creationId xmlns:a16="http://schemas.microsoft.com/office/drawing/2014/main" id="{232687BF-DDBA-4F41-9CBE-7742450B7F4B}"/>
              </a:ext>
            </a:extLst>
          </p:cNvPr>
          <p:cNvPicPr preferRelativeResize="0"/>
          <p:nvPr/>
        </p:nvPicPr>
        <p:blipFill>
          <a:blip r:embed="rId4">
            <a:alphaModFix/>
          </a:blip>
          <a:stretch>
            <a:fillRect/>
          </a:stretch>
        </p:blipFill>
        <p:spPr>
          <a:xfrm>
            <a:off x="9050384" y="1477207"/>
            <a:ext cx="2802000" cy="1837700"/>
          </a:xfrm>
          <a:prstGeom prst="rect">
            <a:avLst/>
          </a:prstGeom>
          <a:noFill/>
          <a:ln>
            <a:noFill/>
          </a:ln>
        </p:spPr>
      </p:pic>
    </p:spTree>
    <p:extLst>
      <p:ext uri="{BB962C8B-B14F-4D97-AF65-F5344CB8AC3E}">
        <p14:creationId xmlns:p14="http://schemas.microsoft.com/office/powerpoint/2010/main" val="7476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33</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lgn="l" rtl="0">
              <a:buFont typeface="Arial" panose="020B0604020202020204" pitchFamily="34" charset="0"/>
              <a:buChar char="•"/>
            </a:pPr>
            <a:endParaRPr lang="it" sz="2800" dirty="0">
              <a:latin typeface="Arial Narrow" panose="020B0606020202030204" pitchFamily="34" charset="0"/>
            </a:endParaRPr>
          </a:p>
        </p:txBody>
      </p:sp>
      <p:pic>
        <p:nvPicPr>
          <p:cNvPr id="9" name="Google Shape;539;p58">
            <a:extLst>
              <a:ext uri="{FF2B5EF4-FFF2-40B4-BE49-F238E27FC236}">
                <a16:creationId xmlns:a16="http://schemas.microsoft.com/office/drawing/2014/main" id="{1FE6A878-899A-7E46-89C5-C4DE2EE1D88F}"/>
              </a:ext>
            </a:extLst>
          </p:cNvPr>
          <p:cNvPicPr preferRelativeResize="0"/>
          <p:nvPr/>
        </p:nvPicPr>
        <p:blipFill>
          <a:blip r:embed="rId2">
            <a:alphaModFix/>
          </a:blip>
          <a:stretch>
            <a:fillRect/>
          </a:stretch>
        </p:blipFill>
        <p:spPr>
          <a:xfrm>
            <a:off x="1785791" y="1115797"/>
            <a:ext cx="1832181" cy="5035200"/>
          </a:xfrm>
          <a:prstGeom prst="rect">
            <a:avLst/>
          </a:prstGeom>
          <a:noFill/>
          <a:ln>
            <a:noFill/>
          </a:ln>
        </p:spPr>
      </p:pic>
      <p:pic>
        <p:nvPicPr>
          <p:cNvPr id="10" name="Google Shape;540;p58">
            <a:extLst>
              <a:ext uri="{FF2B5EF4-FFF2-40B4-BE49-F238E27FC236}">
                <a16:creationId xmlns:a16="http://schemas.microsoft.com/office/drawing/2014/main" id="{B3C415CD-EDD7-E24E-90B4-EA249030433B}"/>
              </a:ext>
            </a:extLst>
          </p:cNvPr>
          <p:cNvPicPr preferRelativeResize="0"/>
          <p:nvPr/>
        </p:nvPicPr>
        <p:blipFill>
          <a:blip r:embed="rId3">
            <a:alphaModFix/>
          </a:blip>
          <a:stretch>
            <a:fillRect/>
          </a:stretch>
        </p:blipFill>
        <p:spPr>
          <a:xfrm>
            <a:off x="4464679" y="1115797"/>
            <a:ext cx="1894425" cy="5035200"/>
          </a:xfrm>
          <a:prstGeom prst="rect">
            <a:avLst/>
          </a:prstGeom>
          <a:noFill/>
          <a:ln>
            <a:noFill/>
          </a:ln>
        </p:spPr>
      </p:pic>
      <p:pic>
        <p:nvPicPr>
          <p:cNvPr id="12" name="Google Shape;541;p58">
            <a:extLst>
              <a:ext uri="{FF2B5EF4-FFF2-40B4-BE49-F238E27FC236}">
                <a16:creationId xmlns:a16="http://schemas.microsoft.com/office/drawing/2014/main" id="{D9D6C430-A3B3-754B-9B7F-814166131627}"/>
              </a:ext>
            </a:extLst>
          </p:cNvPr>
          <p:cNvPicPr preferRelativeResize="0"/>
          <p:nvPr/>
        </p:nvPicPr>
        <p:blipFill>
          <a:blip r:embed="rId4">
            <a:alphaModFix/>
          </a:blip>
          <a:stretch>
            <a:fillRect/>
          </a:stretch>
        </p:blipFill>
        <p:spPr>
          <a:xfrm>
            <a:off x="7306694" y="1115797"/>
            <a:ext cx="3860439" cy="2959041"/>
          </a:xfrm>
          <a:prstGeom prst="rect">
            <a:avLst/>
          </a:prstGeom>
          <a:noFill/>
          <a:ln>
            <a:noFill/>
          </a:ln>
        </p:spPr>
      </p:pic>
    </p:spTree>
    <p:extLst>
      <p:ext uri="{BB962C8B-B14F-4D97-AF65-F5344CB8AC3E}">
        <p14:creationId xmlns:p14="http://schemas.microsoft.com/office/powerpoint/2010/main" val="51413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just" rtl="0"/>
            <a:r>
              <a:rPr lang="it" sz="3600" b="1" i="0" u="sng" baseline="0">
                <a:solidFill>
                  <a:schemeClr val="dk1"/>
                </a:solidFill>
                <a:latin typeface="Arial Narrow"/>
                <a:ea typeface="Arial Narrow"/>
                <a:cs typeface="Arial Narrow"/>
                <a:sym typeface="Arial Narrow"/>
              </a:rPr>
              <a:t>Combattere la depressione nell'ASD Tony Atwood</a:t>
            </a:r>
            <a:endParaRPr lang="it" sz="3600" b="1" u="sng"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l" rtl="0"/>
            <a:r>
              <a:rPr lang="it" sz="2800" b="0" i="0" u="none" baseline="0">
                <a:solidFill>
                  <a:schemeClr val="dk1"/>
                </a:solidFill>
                <a:latin typeface="Arial Narrow"/>
                <a:ea typeface="Arial Narrow"/>
                <a:cs typeface="Arial Narrow"/>
                <a:sym typeface="Arial Narrow"/>
              </a:rPr>
              <a:t>Ogni azione comporta un dispendio o un recupero di energia</a:t>
            </a:r>
          </a:p>
          <a:p>
            <a:pPr algn="l" rtl="0"/>
            <a:r>
              <a:rPr lang="it" sz="2800" b="0" i="0" u="none" baseline="0">
                <a:solidFill>
                  <a:schemeClr val="dk1"/>
                </a:solidFill>
                <a:latin typeface="Arial Narrow"/>
                <a:ea typeface="Arial Narrow"/>
                <a:cs typeface="Arial Narrow"/>
                <a:sym typeface="Arial Narrow"/>
              </a:rPr>
              <a:t>È importante che ci sia sempre un equilibrio tra </a:t>
            </a:r>
          </a:p>
          <a:p>
            <a:pPr algn="l" rtl="0"/>
            <a:r>
              <a:rPr lang="it" sz="2800" b="0" i="0" u="none" baseline="0">
                <a:solidFill>
                  <a:schemeClr val="dk1"/>
                </a:solidFill>
                <a:latin typeface="Arial Narrow"/>
                <a:ea typeface="Arial Narrow"/>
                <a:cs typeface="Arial Narrow"/>
                <a:sym typeface="Arial Narrow"/>
              </a:rPr>
              <a:t>questi dispendi e recuperi</a:t>
            </a:r>
          </a:p>
          <a:p>
            <a:pPr algn="l" rtl="0"/>
            <a:r>
              <a:rPr lang="it" sz="2800" b="0" i="0" u="none" baseline="0">
                <a:solidFill>
                  <a:schemeClr val="dk1"/>
                </a:solidFill>
                <a:latin typeface="Arial Narrow"/>
                <a:ea typeface="Arial Narrow"/>
                <a:cs typeface="Arial Narrow"/>
                <a:sym typeface="Arial Narrow"/>
              </a:rPr>
              <a:t>Di fronte ad attività impegnative, solo richieste e </a:t>
            </a:r>
          </a:p>
          <a:p>
            <a:pPr algn="l" rtl="0"/>
            <a:r>
              <a:rPr lang="it" sz="2800" b="0" i="0" u="none" baseline="0">
                <a:solidFill>
                  <a:schemeClr val="dk1"/>
                </a:solidFill>
                <a:latin typeface="Arial Narrow"/>
                <a:ea typeface="Arial Narrow"/>
                <a:cs typeface="Arial Narrow"/>
                <a:sym typeface="Arial Narrow"/>
              </a:rPr>
              <a:t>solo attività di recupero.</a:t>
            </a:r>
          </a:p>
          <a:p>
            <a:pPr algn="l" rtl="0"/>
            <a:r>
              <a:rPr lang="it" sz="2800" b="0" i="0" u="none" baseline="0">
                <a:solidFill>
                  <a:schemeClr val="dk1"/>
                </a:solidFill>
                <a:latin typeface="Arial Narrow"/>
                <a:ea typeface="Arial Narrow"/>
                <a:cs typeface="Arial Narrow"/>
                <a:sym typeface="Arial Narrow"/>
              </a:rPr>
              <a:t>Si assegna un numero ad ogni attività facendo attenzione non</a:t>
            </a:r>
          </a:p>
          <a:p>
            <a:pPr algn="l" rtl="0"/>
            <a:r>
              <a:rPr lang="it" sz="2800" b="0" i="0" u="none" baseline="0">
                <a:solidFill>
                  <a:schemeClr val="dk1"/>
                </a:solidFill>
                <a:latin typeface="Arial Narrow"/>
                <a:ea typeface="Arial Narrow"/>
                <a:cs typeface="Arial Narrow"/>
                <a:sym typeface="Arial Narrow"/>
              </a:rPr>
              <a:t>a ciò che ci rilassa ma allo studente.</a:t>
            </a:r>
            <a:endParaRPr lang="it" sz="2800" b="1" i="1" u="sng" dirty="0">
              <a:solidFill>
                <a:srgbClr val="000000"/>
              </a:solidFill>
              <a:latin typeface="Arial Narrow" panose="020B0606020202030204" pitchFamily="34" charset="0"/>
            </a:endParaRPr>
          </a:p>
        </p:txBody>
      </p:sp>
      <p:pic>
        <p:nvPicPr>
          <p:cNvPr id="9" name="Google Shape;551;p59">
            <a:extLst>
              <a:ext uri="{FF2B5EF4-FFF2-40B4-BE49-F238E27FC236}">
                <a16:creationId xmlns:a16="http://schemas.microsoft.com/office/drawing/2014/main" id="{B41700E6-ED5A-6B40-8D98-8FEABD674043}"/>
              </a:ext>
            </a:extLst>
          </p:cNvPr>
          <p:cNvPicPr preferRelativeResize="0"/>
          <p:nvPr/>
        </p:nvPicPr>
        <p:blipFill>
          <a:blip r:embed="rId2">
            <a:alphaModFix/>
          </a:blip>
          <a:stretch>
            <a:fillRect/>
          </a:stretch>
        </p:blipFill>
        <p:spPr>
          <a:xfrm>
            <a:off x="8928466" y="2027183"/>
            <a:ext cx="2833133" cy="4024367"/>
          </a:xfrm>
          <a:prstGeom prst="rect">
            <a:avLst/>
          </a:prstGeom>
          <a:noFill/>
          <a:ln>
            <a:noFill/>
          </a:ln>
        </p:spPr>
      </p:pic>
    </p:spTree>
    <p:extLst>
      <p:ext uri="{BB962C8B-B14F-4D97-AF65-F5344CB8AC3E}">
        <p14:creationId xmlns:p14="http://schemas.microsoft.com/office/powerpoint/2010/main" val="67108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35</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848010"/>
            <a:ext cx="7315200" cy="5325466"/>
          </a:xfrm>
          <a:prstGeom prst="rect">
            <a:avLst/>
          </a:prstGeom>
          <a:solidFill>
            <a:srgbClr val="DDEBF7"/>
          </a:solidFill>
          <a:ln>
            <a:noFill/>
          </a:ln>
        </p:spPr>
        <p:txBody>
          <a:bodyPr spcFirstLastPara="1" wrap="square" lIns="121900" tIns="60933" rIns="121900" bIns="60933" anchor="ctr" anchorCtr="0">
            <a:noAutofit/>
          </a:bodyPr>
          <a:lstStyle/>
          <a:p>
            <a:pPr algn="ctr" rtl="0"/>
            <a:endParaRPr lang="it" sz="2000" dirty="0"/>
          </a:p>
          <a:p>
            <a:pPr algn="l" rtl="0"/>
            <a:r>
              <a:rPr lang="it" sz="2800" b="0" i="0" u="none" baseline="0" dirty="0">
                <a:solidFill>
                  <a:schemeClr val="dk1"/>
                </a:solidFill>
                <a:latin typeface="Arial Narrow"/>
                <a:ea typeface="Arial Narrow"/>
                <a:cs typeface="Arial Narrow"/>
                <a:sym typeface="Arial Narrow"/>
              </a:rPr>
              <a:t>Per una vita sana e per mantenere delle buone relazioni familiari, affettive e amicizie è importante per una persona con ASD riconoscere il dispendio energetico che potrebbe portare a un crollo e pianificare attività di rilassamento.</a:t>
            </a:r>
          </a:p>
        </p:txBody>
      </p:sp>
      <p:pic>
        <p:nvPicPr>
          <p:cNvPr id="10" name="Google Shape;561;p60">
            <a:extLst>
              <a:ext uri="{FF2B5EF4-FFF2-40B4-BE49-F238E27FC236}">
                <a16:creationId xmlns:a16="http://schemas.microsoft.com/office/drawing/2014/main" id="{D95538C7-4995-5E4C-83F6-EDCD60DCB61D}"/>
              </a:ext>
            </a:extLst>
          </p:cNvPr>
          <p:cNvPicPr preferRelativeResize="0"/>
          <p:nvPr/>
        </p:nvPicPr>
        <p:blipFill rotWithShape="1">
          <a:blip r:embed="rId2">
            <a:alphaModFix/>
          </a:blip>
          <a:srcRect t="14266"/>
          <a:stretch/>
        </p:blipFill>
        <p:spPr>
          <a:xfrm>
            <a:off x="7987351" y="856719"/>
            <a:ext cx="3514493" cy="5325466"/>
          </a:xfrm>
          <a:prstGeom prst="rect">
            <a:avLst/>
          </a:prstGeom>
          <a:noFill/>
          <a:ln>
            <a:noFill/>
          </a:ln>
        </p:spPr>
      </p:pic>
    </p:spTree>
    <p:extLst>
      <p:ext uri="{BB962C8B-B14F-4D97-AF65-F5344CB8AC3E}">
        <p14:creationId xmlns:p14="http://schemas.microsoft.com/office/powerpoint/2010/main" val="259586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l" rtl="0"/>
            <a:r>
              <a:rPr lang="it" sz="4000" b="1" i="0" u="none" baseline="0">
                <a:latin typeface="Arial Narrow" panose="020B0606020202030204" pitchFamily="34" charset="0"/>
              </a:rPr>
              <a:t>AUTISMO, AFFETTIVITÀ E SESSUALITÀ:</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l" rtl="0"/>
            <a:r>
              <a:rPr lang="it" sz="2000" b="0" i="0" u="none" baseline="0">
                <a:latin typeface="Arial Narrow" panose="020B0606020202030204" pitchFamily="34" charset="0"/>
              </a:rPr>
              <a:t>“LA COPPIA TUTOR COME MODELLO DI COMPORTAMENTO ADATTIVO”</a:t>
            </a:r>
          </a:p>
          <a:p>
            <a:pPr algn="l" rtl="0"/>
            <a:r>
              <a:rPr lang="it" sz="2000" b="0" i="0" u="none" baseline="0">
                <a:latin typeface="Arial Narrow" panose="020B0606020202030204" pitchFamily="34" charset="0"/>
              </a:rPr>
              <a:t>ESPERIENZA MIRATA, UN INTERVENTO </a:t>
            </a:r>
          </a:p>
          <a:p>
            <a:pPr algn="l" rtl="0"/>
            <a:r>
              <a:rPr lang="it" sz="2000" b="0" i="0" u="none" baseline="0">
                <a:latin typeface="Arial Narrow" panose="020B0606020202030204" pitchFamily="34" charset="0"/>
              </a:rPr>
              <a:t>RIVOLTO A COPPIE DI PERSONE CON AUTISMO </a:t>
            </a:r>
          </a:p>
          <a:p>
            <a:pPr algn="l" rtl="0"/>
            <a:r>
              <a:rPr lang="it" sz="2000" b="0" i="0" u="none" baseline="0">
                <a:latin typeface="Arial Narrow" panose="020B0606020202030204" pitchFamily="34" charset="0"/>
              </a:rPr>
              <a:t>MEDIATO DA UNA COPPIA DI OPERATORI</a:t>
            </a:r>
          </a:p>
          <a:p>
            <a:pPr algn="l" rtl="0"/>
            <a:r>
              <a:rPr lang="it" sz="2000" b="0" i="0" u="none" baseline="0">
                <a:latin typeface="Arial Narrow" panose="020B0606020202030204" pitchFamily="34" charset="0"/>
              </a:rPr>
              <a:t>PER L'APPRENDIMENTO DEL COMPORTAMENTO SOCIALE E RELAZIONALE.</a:t>
            </a:r>
          </a:p>
          <a:p>
            <a:endParaRPr lang="it" sz="2000" dirty="0">
              <a:latin typeface="Arial Narrow" panose="020B0606020202030204" pitchFamily="34" charset="0"/>
            </a:endParaRPr>
          </a:p>
          <a:p>
            <a:pPr algn="l" rtl="0"/>
            <a:r>
              <a:rPr lang="it" sz="2000" b="0" i="0" u="none" baseline="0">
                <a:latin typeface="Arial Narrow" panose="020B0606020202030204" pitchFamily="34" charset="0"/>
              </a:rPr>
              <a:t>Gruppo Asperger Verona. </a:t>
            </a:r>
          </a:p>
        </p:txBody>
      </p:sp>
      <p:pic>
        <p:nvPicPr>
          <p:cNvPr id="10" name="Google Shape;571;p61">
            <a:extLst>
              <a:ext uri="{FF2B5EF4-FFF2-40B4-BE49-F238E27FC236}">
                <a16:creationId xmlns:a16="http://schemas.microsoft.com/office/drawing/2014/main" id="{A92CC66B-63C2-BF49-8445-ED9FC97E0FA4}"/>
              </a:ext>
            </a:extLst>
          </p:cNvPr>
          <p:cNvPicPr preferRelativeResize="0"/>
          <p:nvPr/>
        </p:nvPicPr>
        <p:blipFill>
          <a:blip r:embed="rId2">
            <a:alphaModFix/>
          </a:blip>
          <a:stretch>
            <a:fillRect/>
          </a:stretch>
        </p:blipFill>
        <p:spPr>
          <a:xfrm>
            <a:off x="8650371" y="2129977"/>
            <a:ext cx="2792101" cy="3735659"/>
          </a:xfrm>
          <a:prstGeom prst="rect">
            <a:avLst/>
          </a:prstGeom>
          <a:noFill/>
          <a:ln>
            <a:noFill/>
          </a:ln>
        </p:spPr>
      </p:pic>
    </p:spTree>
    <p:extLst>
      <p:ext uri="{BB962C8B-B14F-4D97-AF65-F5344CB8AC3E}">
        <p14:creationId xmlns:p14="http://schemas.microsoft.com/office/powerpoint/2010/main" val="88689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37</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829908" cy="1009651"/>
          </a:xfrm>
          <a:prstGeom prst="rect">
            <a:avLst/>
          </a:prstGeom>
          <a:solidFill>
            <a:srgbClr val="DDEBF7"/>
          </a:solidFill>
          <a:ln>
            <a:noFill/>
          </a:ln>
        </p:spPr>
        <p:txBody>
          <a:bodyPr spcFirstLastPara="1" wrap="square" lIns="121900" tIns="60933" rIns="121900" bIns="60933" anchor="ctr" anchorCtr="0">
            <a:noAutofit/>
          </a:bodyPr>
          <a:lstStyle/>
          <a:p>
            <a:pPr algn="ctr" rtl="0"/>
            <a:r>
              <a:rPr lang="it" sz="4000" b="1" i="1" u="none" baseline="0">
                <a:solidFill>
                  <a:schemeClr val="dk1"/>
                </a:solidFill>
                <a:latin typeface="Arial Narrow"/>
                <a:ea typeface="Arial Narrow"/>
                <a:cs typeface="Arial Narrow"/>
                <a:sym typeface="Arial Narrow"/>
              </a:rPr>
              <a:t>Attività: lavoro di squadra - società inclusiva nei confronti dell'autismo</a:t>
            </a:r>
            <a:endParaRPr lang="it" sz="1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marR="50799" algn="l" rtl="0">
              <a:lnSpc>
                <a:spcPct val="128571"/>
              </a:lnSpc>
            </a:pPr>
            <a:endParaRPr lang="it" dirty="0">
              <a:solidFill>
                <a:srgbClr val="202124"/>
              </a:solidFill>
            </a:endParaRPr>
          </a:p>
          <a:p>
            <a:pPr marL="609585" marR="50799" algn="ctr" rtl="0">
              <a:lnSpc>
                <a:spcPct val="128571"/>
              </a:lnSpc>
            </a:pPr>
            <a:r>
              <a:rPr lang="it" sz="2400" b="0" i="0" u="none" baseline="0">
                <a:solidFill>
                  <a:schemeClr val="dk1"/>
                </a:solidFill>
                <a:latin typeface="Arial Narrow" panose="020B0606020202030204" pitchFamily="34" charset="0"/>
              </a:rPr>
              <a:t>IN UN PICCOLO GRUPPO PER INDIVIDUARE UNA SOLUZIONE AD UNA SITUAZIONE IN UNA SCUOLA, NEL SERVIZIO PUBBLICO, ECC. </a:t>
            </a:r>
          </a:p>
          <a:p>
            <a:pPr marL="609585" marR="50799" algn="ctr" rtl="0">
              <a:lnSpc>
                <a:spcPct val="128571"/>
              </a:lnSpc>
            </a:pPr>
            <a:endParaRPr lang="it" sz="2400" dirty="0">
              <a:solidFill>
                <a:schemeClr val="dk1"/>
              </a:solidFill>
              <a:latin typeface="Arial Narrow" panose="020B0606020202030204" pitchFamily="34" charset="0"/>
            </a:endParaRPr>
          </a:p>
          <a:p>
            <a:pPr marR="50799" algn="ctr" rtl="0">
              <a:lnSpc>
                <a:spcPct val="128571"/>
              </a:lnSpc>
              <a:buClr>
                <a:schemeClr val="dk1"/>
              </a:buClr>
              <a:buSzPts val="1100"/>
            </a:pPr>
            <a:r>
              <a:rPr lang="it" sz="2400" b="1" i="0" u="none" baseline="0">
                <a:solidFill>
                  <a:schemeClr val="dk1"/>
                </a:solidFill>
                <a:latin typeface="Arial Narrow" panose="020B0606020202030204" pitchFamily="34" charset="0"/>
              </a:rPr>
              <a:t>Dopo aver letto le informazioni di cui sopra, discutete in gruppi:</a:t>
            </a:r>
          </a:p>
          <a:p>
            <a:pPr marL="609585" marR="50799" indent="-414856" algn="ctr" rtl="0">
              <a:lnSpc>
                <a:spcPct val="128571"/>
              </a:lnSpc>
              <a:buClr>
                <a:schemeClr val="dk1"/>
              </a:buClr>
              <a:buSzPts val="1300"/>
              <a:buChar char="●"/>
            </a:pPr>
            <a:r>
              <a:rPr lang="it" sz="2400" b="0" i="0" u="none" baseline="0">
                <a:solidFill>
                  <a:srgbClr val="202124"/>
                </a:solidFill>
                <a:latin typeface="Arial Narrow" panose="020B0606020202030204" pitchFamily="34" charset="0"/>
              </a:rPr>
              <a:t>Quali sono le modalità per consentire alle persone con ASD di essere autonome nello svolgimento di attività nei servizi pubblici?</a:t>
            </a:r>
          </a:p>
          <a:p>
            <a:pPr marL="609585" marR="50799" indent="-414856" algn="ctr" rtl="0">
              <a:lnSpc>
                <a:spcPct val="128571"/>
              </a:lnSpc>
              <a:buClr>
                <a:schemeClr val="dk1"/>
              </a:buClr>
              <a:buSzPts val="1300"/>
              <a:buChar char="●"/>
            </a:pPr>
            <a:r>
              <a:rPr lang="it" sz="2400" b="0" i="0" u="none" baseline="0">
                <a:solidFill>
                  <a:srgbClr val="202124"/>
                </a:solidFill>
                <a:latin typeface="Arial Narrow" panose="020B0606020202030204" pitchFamily="34" charset="0"/>
              </a:rPr>
              <a:t>Quali sono le modalità corrette per creare una relazione con una persona autistica?</a:t>
            </a:r>
          </a:p>
          <a:p>
            <a:pPr marL="609585" marR="50799" indent="-414856" algn="ctr" rtl="0">
              <a:lnSpc>
                <a:spcPct val="128571"/>
              </a:lnSpc>
              <a:buClr>
                <a:schemeClr val="dk1"/>
              </a:buClr>
              <a:buSzPts val="1300"/>
              <a:buChar char="●"/>
            </a:pPr>
            <a:r>
              <a:rPr lang="it" sz="2400" b="0" i="0" u="none" baseline="0">
                <a:solidFill>
                  <a:srgbClr val="202124"/>
                </a:solidFill>
                <a:latin typeface="Arial Narrow" panose="020B0606020202030204" pitchFamily="34" charset="0"/>
              </a:rPr>
              <a:t>Quali sono le pratiche possibili nella scuola? </a:t>
            </a:r>
          </a:p>
          <a:p>
            <a:pPr marL="609585" marR="50799" algn="ctr" rtl="0">
              <a:lnSpc>
                <a:spcPct val="128571"/>
              </a:lnSpc>
              <a:buClr>
                <a:schemeClr val="dk1"/>
              </a:buClr>
              <a:buSzPts val="1100"/>
            </a:pPr>
            <a:endParaRPr lang="it" sz="2800" dirty="0">
              <a:solidFill>
                <a:schemeClr val="dk1"/>
              </a:solidFill>
            </a:endParaRPr>
          </a:p>
          <a:p>
            <a:pPr marL="609585" marR="50799" algn="ctr" rtl="0">
              <a:lnSpc>
                <a:spcPct val="128571"/>
              </a:lnSpc>
            </a:pPr>
            <a:endParaRPr lang="it" sz="2800" dirty="0">
              <a:solidFill>
                <a:schemeClr val="dk1"/>
              </a:solidFill>
            </a:endParaRPr>
          </a:p>
          <a:p>
            <a:pPr marL="609585" marR="50799" algn="ctr" rtl="0">
              <a:lnSpc>
                <a:spcPct val="128571"/>
              </a:lnSpc>
            </a:pPr>
            <a:endParaRPr lang="it" sz="2800" dirty="0">
              <a:solidFill>
                <a:schemeClr val="dk1"/>
              </a:solidFill>
            </a:endParaRPr>
          </a:p>
          <a:p>
            <a:pPr marR="50799" algn="ctr" rtl="0">
              <a:lnSpc>
                <a:spcPct val="128571"/>
              </a:lnSpc>
              <a:buClr>
                <a:schemeClr val="dk1"/>
              </a:buClr>
              <a:buSzPts val="1100"/>
            </a:pPr>
            <a:endParaRPr lang="it" dirty="0">
              <a:solidFill>
                <a:srgbClr val="202124"/>
              </a:solidFill>
            </a:endParaRPr>
          </a:p>
        </p:txBody>
      </p:sp>
    </p:spTree>
    <p:extLst>
      <p:ext uri="{BB962C8B-B14F-4D97-AF65-F5344CB8AC3E}">
        <p14:creationId xmlns:p14="http://schemas.microsoft.com/office/powerpoint/2010/main" val="72105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38</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ADA"/>
          </a:solidFill>
          <a:ln>
            <a:noFill/>
          </a:ln>
        </p:spPr>
        <p:txBody>
          <a:bodyPr spcFirstLastPara="1" wrap="square" lIns="121900" tIns="60933" rIns="121900" bIns="60933" anchor="ctr" anchorCtr="0">
            <a:noAutofit/>
          </a:bodyPr>
          <a:lstStyle/>
          <a:p>
            <a:pPr algn="ctr" rtl="0"/>
            <a:r>
              <a:rPr lang="it" sz="4000" b="1" i="0" u="none" baseline="0">
                <a:solidFill>
                  <a:schemeClr val="dk1"/>
                </a:solidFill>
                <a:latin typeface="Arial Narrow"/>
                <a:ea typeface="Arial Narrow"/>
                <a:cs typeface="Arial Narrow"/>
                <a:sym typeface="Arial Narrow"/>
              </a:rPr>
              <a:t>FINE</a:t>
            </a:r>
            <a:endParaRPr lang="it"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F9DADA"/>
          </a:solidFill>
          <a:ln>
            <a:noFill/>
          </a:ln>
        </p:spPr>
        <p:txBody>
          <a:bodyPr spcFirstLastPara="1" wrap="square" lIns="121900" tIns="60933" rIns="121900" bIns="60933" anchor="ctr" anchorCtr="0">
            <a:noAutofit/>
          </a:bodyPr>
          <a:lstStyle/>
          <a:p>
            <a:pPr algn="ctr" rtl="0">
              <a:lnSpc>
                <a:spcPct val="150000"/>
              </a:lnSpc>
              <a:buClr>
                <a:srgbClr val="3667C4"/>
              </a:buClr>
              <a:buSzPts val="2040"/>
            </a:pPr>
            <a:r>
              <a:rPr lang="it" sz="2800" b="0" i="0" u="none" baseline="0">
                <a:solidFill>
                  <a:srgbClr val="000000"/>
                </a:solidFill>
                <a:latin typeface="Arial Narrow"/>
                <a:ea typeface="Arial Narrow"/>
                <a:cs typeface="Arial Narrow"/>
                <a:sym typeface="Arial Narrow"/>
              </a:rPr>
              <a:t>Conclusione</a:t>
            </a:r>
            <a:endParaRPr lang="it" sz="2400" dirty="0"/>
          </a:p>
          <a:p>
            <a:pPr algn="ctr" rtl="0">
              <a:lnSpc>
                <a:spcPct val="150000"/>
              </a:lnSpc>
              <a:buClr>
                <a:srgbClr val="000000"/>
              </a:buClr>
              <a:buSzPts val="2000"/>
            </a:pPr>
            <a:r>
              <a:rPr lang="it" sz="2800" b="0" i="1" u="none" baseline="0">
                <a:solidFill>
                  <a:srgbClr val="000000"/>
                </a:solidFill>
                <a:latin typeface="Arial Narrow"/>
                <a:ea typeface="Arial Narrow"/>
                <a:cs typeface="Arial Narrow"/>
                <a:sym typeface="Arial Narrow"/>
              </a:rPr>
              <a:t>Attività: Applicazione nel mondo reale </a:t>
            </a:r>
            <a:r>
              <a:rPr lang="it" sz="2800" b="0" i="1" u="none" baseline="0">
                <a:latin typeface="Arial Narrow"/>
                <a:ea typeface="Arial Narrow"/>
                <a:cs typeface="Arial Narrow"/>
                <a:sym typeface="Arial Narrow"/>
              </a:rPr>
              <a:t>3</a:t>
            </a:r>
            <a:r>
              <a:rPr lang="it" sz="2800" b="0" i="1" u="none" baseline="0">
                <a:solidFill>
                  <a:srgbClr val="000000"/>
                </a:solidFill>
                <a:latin typeface="Arial Narrow"/>
                <a:ea typeface="Arial Narrow"/>
                <a:cs typeface="Arial Narrow"/>
                <a:sym typeface="Arial Narrow"/>
              </a:rPr>
              <a:t>.1</a:t>
            </a:r>
          </a:p>
          <a:p>
            <a:pPr algn="ctr" rtl="0">
              <a:lnSpc>
                <a:spcPct val="150000"/>
              </a:lnSpc>
              <a:buClr>
                <a:srgbClr val="3667C4"/>
              </a:buClr>
              <a:buSzPts val="2040"/>
            </a:pPr>
            <a:r>
              <a:rPr lang="it" sz="2800" b="0" i="0" u="none" baseline="0">
                <a:solidFill>
                  <a:srgbClr val="000000"/>
                </a:solidFill>
                <a:latin typeface="Arial Narrow"/>
                <a:ea typeface="Arial Narrow"/>
                <a:cs typeface="Arial Narrow"/>
                <a:sym typeface="Arial Narrow"/>
              </a:rPr>
              <a:t>Riferimenti e risorse</a:t>
            </a:r>
            <a:endParaRPr lang="it" sz="2400" dirty="0"/>
          </a:p>
          <a:p>
            <a:pPr algn="ctr" rtl="0">
              <a:lnSpc>
                <a:spcPct val="150000"/>
              </a:lnSpc>
              <a:buClr>
                <a:srgbClr val="3667C4"/>
              </a:buClr>
              <a:buSzPts val="2040"/>
            </a:pPr>
            <a:r>
              <a:rPr lang="it" sz="2800" b="0" i="0" u="none" baseline="0">
                <a:solidFill>
                  <a:srgbClr val="000000"/>
                </a:solidFill>
                <a:latin typeface="Arial Narrow"/>
                <a:ea typeface="Arial Narrow"/>
                <a:cs typeface="Arial Narrow"/>
                <a:sym typeface="Arial Narrow"/>
              </a:rPr>
              <a:t>Domande? Arrivederci e grazie ☺ </a:t>
            </a:r>
            <a:endParaRPr lang="it" sz="2400" dirty="0"/>
          </a:p>
        </p:txBody>
      </p:sp>
    </p:spTree>
    <p:extLst>
      <p:ext uri="{BB962C8B-B14F-4D97-AF65-F5344CB8AC3E}">
        <p14:creationId xmlns:p14="http://schemas.microsoft.com/office/powerpoint/2010/main" val="160817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39</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8" y="681036"/>
            <a:ext cx="8915401" cy="1009651"/>
          </a:xfrm>
          <a:prstGeom prst="rect">
            <a:avLst/>
          </a:prstGeom>
          <a:solidFill>
            <a:srgbClr val="F9DADA"/>
          </a:solidFill>
          <a:ln>
            <a:noFill/>
          </a:ln>
        </p:spPr>
        <p:txBody>
          <a:bodyPr spcFirstLastPara="1" wrap="square" lIns="121900" tIns="60933" rIns="121900" bIns="60933" anchor="ctr" anchorCtr="0">
            <a:noAutofit/>
          </a:bodyPr>
          <a:lstStyle/>
          <a:p>
            <a:pPr algn="l" rtl="0"/>
            <a:r>
              <a:rPr lang="it" sz="4000" b="1" i="0" u="none" baseline="0" dirty="0">
                <a:solidFill>
                  <a:srgbClr val="000000"/>
                </a:solidFill>
                <a:latin typeface="Arial Narrow"/>
                <a:ea typeface="Arial Narrow"/>
                <a:cs typeface="Arial Narrow"/>
                <a:sym typeface="Arial Narrow"/>
              </a:rPr>
              <a:t>Attività: Applicazione nel mondo reale </a:t>
            </a:r>
            <a:r>
              <a:rPr lang="it" sz="4000" b="1" i="0" u="none" baseline="0" dirty="0">
                <a:latin typeface="Arial Narrow"/>
                <a:ea typeface="Arial Narrow"/>
                <a:cs typeface="Arial Narrow"/>
                <a:sym typeface="Arial Narrow"/>
              </a:rPr>
              <a:t>3</a:t>
            </a:r>
            <a:r>
              <a:rPr lang="it" sz="4000" b="1" i="0" u="none" baseline="0" dirty="0">
                <a:solidFill>
                  <a:srgbClr val="000000"/>
                </a:solidFill>
                <a:latin typeface="Arial Narrow"/>
                <a:ea typeface="Arial Narrow"/>
                <a:cs typeface="Arial Narrow"/>
                <a:sym typeface="Arial Narrow"/>
              </a:rPr>
              <a:t>.1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199" y="1822138"/>
            <a:ext cx="10848703" cy="4351338"/>
          </a:xfrm>
          <a:prstGeom prst="rect">
            <a:avLst/>
          </a:prstGeom>
          <a:solidFill>
            <a:srgbClr val="F9DADA"/>
          </a:solidFill>
          <a:ln>
            <a:noFill/>
          </a:ln>
        </p:spPr>
        <p:txBody>
          <a:bodyPr spcFirstLastPara="1" wrap="square" lIns="121900" tIns="60933" rIns="121900" bIns="60933" anchor="t" anchorCtr="0">
            <a:noAutofit/>
          </a:bodyPr>
          <a:lstStyle/>
          <a:p>
            <a:pPr algn="l" rtl="0">
              <a:lnSpc>
                <a:spcPct val="150000"/>
              </a:lnSpc>
            </a:pPr>
            <a:r>
              <a:rPr lang="it" sz="2400" b="1" i="0" u="none" baseline="0" dirty="0">
                <a:solidFill>
                  <a:schemeClr val="dk1"/>
                </a:solidFill>
                <a:latin typeface="Arial Narrow"/>
                <a:ea typeface="Arial Narrow"/>
                <a:cs typeface="Arial Narrow"/>
                <a:sym typeface="Arial Narrow"/>
              </a:rPr>
              <a:t>Domande che contribuiscono a una riflessione:</a:t>
            </a:r>
            <a:endParaRPr lang="it" sz="2400" dirty="0">
              <a:solidFill>
                <a:schemeClr val="dk1"/>
              </a:solidFill>
              <a:latin typeface="Arial Narrow"/>
              <a:ea typeface="Arial Narrow"/>
              <a:cs typeface="Arial Narrow"/>
              <a:sym typeface="Arial Narrow"/>
            </a:endParaRPr>
          </a:p>
          <a:p>
            <a:pPr marL="592664" indent="-457200" algn="l" rtl="0">
              <a:lnSpc>
                <a:spcPct val="150000"/>
              </a:lnSpc>
              <a:buClr>
                <a:schemeClr val="dk1"/>
              </a:buClr>
              <a:buSzPts val="2000"/>
              <a:buFont typeface="+mj-lt"/>
              <a:buAutoNum type="arabicPeriod"/>
            </a:pPr>
            <a:r>
              <a:rPr lang="it" sz="2400" b="0" i="0" u="none" baseline="0" dirty="0">
                <a:solidFill>
                  <a:schemeClr val="dk1"/>
                </a:solidFill>
                <a:latin typeface="Arial Narrow"/>
                <a:ea typeface="Arial Narrow"/>
                <a:cs typeface="Arial Narrow"/>
                <a:sym typeface="Arial Narrow"/>
              </a:rPr>
              <a:t>Riesci a ricordare i problemi più comuni di una persona con ASD?</a:t>
            </a:r>
          </a:p>
          <a:p>
            <a:pPr marL="592664" indent="-457200" algn="l" rtl="0">
              <a:lnSpc>
                <a:spcPct val="150000"/>
              </a:lnSpc>
              <a:buClr>
                <a:schemeClr val="dk1"/>
              </a:buClr>
              <a:buSzPts val="2000"/>
              <a:buFont typeface="+mj-lt"/>
              <a:buAutoNum type="arabicPeriod"/>
            </a:pPr>
            <a:r>
              <a:rPr lang="it" sz="2400" b="0" i="0" u="none" baseline="0" dirty="0">
                <a:solidFill>
                  <a:schemeClr val="dk1"/>
                </a:solidFill>
                <a:latin typeface="Arial Narrow"/>
                <a:ea typeface="Arial Narrow"/>
                <a:cs typeface="Arial Narrow"/>
                <a:sym typeface="Arial Narrow"/>
              </a:rPr>
              <a:t>Quali possono essere altri problemi o difficoltà delle persone con ASD nei contesti trattati?</a:t>
            </a:r>
          </a:p>
          <a:p>
            <a:pPr marL="592664" indent="-457200" algn="l" rtl="0">
              <a:lnSpc>
                <a:spcPct val="150000"/>
              </a:lnSpc>
              <a:buClr>
                <a:schemeClr val="dk1"/>
              </a:buClr>
              <a:buSzPts val="2000"/>
              <a:buFont typeface="+mj-lt"/>
              <a:buAutoNum type="arabicPeriod"/>
            </a:pPr>
            <a:r>
              <a:rPr lang="it" sz="2400" b="0" i="0" u="none" baseline="0" dirty="0">
                <a:solidFill>
                  <a:schemeClr val="dk1"/>
                </a:solidFill>
                <a:latin typeface="Arial Narrow"/>
                <a:ea typeface="Arial Narrow"/>
                <a:cs typeface="Arial Narrow"/>
                <a:sym typeface="Arial Narrow"/>
              </a:rPr>
              <a:t>Adesso pensa a uno dei contesti trattati, come la scuola, i servizi pubblici o le relazioni. Secondo quello che abbiamo imparato, quali possono essere ulteriori ostacoli per una persona con ASD? Quali possono essere altre idee che contribuiscano alla loro autonomia in tali contesti? Quali sarebbero gli ostacoli per un nuovo dipendente con ASD?</a:t>
            </a:r>
          </a:p>
        </p:txBody>
      </p:sp>
    </p:spTree>
    <p:extLst>
      <p:ext uri="{BB962C8B-B14F-4D97-AF65-F5344CB8AC3E}">
        <p14:creationId xmlns:p14="http://schemas.microsoft.com/office/powerpoint/2010/main" val="248997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4800" b="1" i="0" u="none" baseline="0">
                <a:solidFill>
                  <a:srgbClr val="000000"/>
                </a:solidFill>
                <a:latin typeface="Arial Narrow"/>
                <a:ea typeface="Arial Narrow"/>
                <a:cs typeface="Arial Narrow"/>
                <a:sym typeface="Arial Narrow"/>
              </a:rPr>
              <a:t>Contenuti</a:t>
            </a:r>
            <a:endParaRPr lang="it"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rtl="0">
              <a:buClr>
                <a:schemeClr val="dk1"/>
              </a:buClr>
            </a:pPr>
            <a:r>
              <a:rPr lang="it" sz="3600" b="1" i="0" u="none" baseline="0">
                <a:solidFill>
                  <a:schemeClr val="dk1"/>
                </a:solidFill>
                <a:latin typeface="Arial Narrow"/>
                <a:ea typeface="Arial Narrow"/>
                <a:cs typeface="Arial Narrow"/>
                <a:sym typeface="Arial Narrow"/>
              </a:rPr>
              <a:t>Modulo 3: disturbi dello spettro autistico e società </a:t>
            </a:r>
          </a:p>
          <a:p>
            <a:pPr algn="ctr" rtl="0">
              <a:buClr>
                <a:schemeClr val="dk1"/>
              </a:buClr>
            </a:pPr>
            <a:endParaRPr lang="it" sz="3600" b="1" dirty="0">
              <a:solidFill>
                <a:schemeClr val="dk1"/>
              </a:solidFill>
              <a:latin typeface="Arial Narrow"/>
              <a:ea typeface="Arial Narrow"/>
              <a:cs typeface="Arial Narrow"/>
              <a:sym typeface="Arial Narrow"/>
            </a:endParaRPr>
          </a:p>
          <a:p>
            <a:pPr marL="457200" indent="-457200" algn="l" rtl="0">
              <a:lnSpc>
                <a:spcPct val="150000"/>
              </a:lnSpc>
              <a:buClr>
                <a:schemeClr val="dk1"/>
              </a:buClr>
              <a:buFont typeface="Arial" panose="020B0604020202020204" pitchFamily="34" charset="0"/>
              <a:buChar char="•"/>
            </a:pPr>
            <a:r>
              <a:rPr lang="it" sz="3200" b="0" i="0" u="none" baseline="0">
                <a:latin typeface="Arial Narrow"/>
                <a:ea typeface="Arial Narrow"/>
                <a:cs typeface="Arial Narrow"/>
                <a:sym typeface="Arial Narrow"/>
              </a:rPr>
              <a:t>Discutere delle sfide comuni che una persona con ASD può trovarsi ad affrontare: a scuola, sul posto di lavoro, nei servizi pubblici, in famiglia/nelle relazioni </a:t>
            </a:r>
          </a:p>
          <a:p>
            <a:pPr marL="457200" indent="-457200" algn="l" rtl="0">
              <a:lnSpc>
                <a:spcPct val="150000"/>
              </a:lnSpc>
              <a:buClr>
                <a:schemeClr val="dk1"/>
              </a:buClr>
              <a:buFont typeface="Arial" panose="020B0604020202020204" pitchFamily="34" charset="0"/>
              <a:buChar char="•"/>
            </a:pPr>
            <a:r>
              <a:rPr lang="it" sz="3200" b="0" i="0" u="none" baseline="0">
                <a:latin typeface="Arial Narrow"/>
                <a:ea typeface="Arial Narrow"/>
                <a:cs typeface="Arial Narrow"/>
                <a:sym typeface="Arial Narrow"/>
              </a:rPr>
              <a:t>Prospettive/approcci diversi per comprendere e interagire con le persone con ASD.</a:t>
            </a:r>
            <a:endParaRPr lang="it" sz="32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39948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97" name="Google Shape;49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98" name="Google Shape;49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99" name="Google Shape;499;p41"/>
          <p:cNvSpPr/>
          <p:nvPr/>
        </p:nvSpPr>
        <p:spPr>
          <a:xfrm>
            <a:off x="838199" y="681036"/>
            <a:ext cx="7179528" cy="1009651"/>
          </a:xfrm>
          <a:prstGeom prst="rect">
            <a:avLst/>
          </a:prstGeom>
          <a:solidFill>
            <a:srgbClr val="F9DADA"/>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Referenze</a:t>
            </a:r>
            <a:endParaRPr kumimoji="0" sz="2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p:txBody>
      </p:sp>
      <p:sp>
        <p:nvSpPr>
          <p:cNvPr id="500" name="Google Shape;500;p41"/>
          <p:cNvSpPr/>
          <p:nvPr/>
        </p:nvSpPr>
        <p:spPr>
          <a:xfrm>
            <a:off x="838200" y="1822138"/>
            <a:ext cx="10515600" cy="4534212"/>
          </a:xfrm>
          <a:prstGeom prst="rect">
            <a:avLst/>
          </a:prstGeom>
          <a:solidFill>
            <a:srgbClr val="F9DADA"/>
          </a:solidFill>
          <a:ln>
            <a:noFill/>
          </a:ln>
        </p:spPr>
        <p:txBody>
          <a:bodyPr spcFirstLastPara="1" wrap="square" lIns="121900" tIns="60925" rIns="121900" bIns="60925" anchor="t" anchorCtr="0">
            <a:noAutofit/>
          </a:bodyPr>
          <a:lstStyle/>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Atwood, T. (2008).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The complete guide to Asperger's Syndrome</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Jessica Kingsley Publishers.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Beukelman</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D. R. &amp; </a:t>
            </a:r>
            <a:r>
              <a:rPr kumimoji="0" lang="en-US" sz="18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Mirenda</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P. (2014).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Di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comunicazione</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aumentativa</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e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alternativa</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Interventi</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per bambini e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adulti</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con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complessi</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bisogni</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1800" b="0" i="1" u="none" strike="noStrike" kern="0" cap="none" spc="0" normalizeH="0" baseline="0" noProof="0" dirty="0" err="1">
                <a:ln>
                  <a:noFill/>
                </a:ln>
                <a:solidFill>
                  <a:srgbClr val="000000"/>
                </a:solidFill>
                <a:effectLst/>
                <a:uLnTx/>
                <a:uFillTx/>
                <a:latin typeface="Arial Narrow"/>
                <a:ea typeface="Arial Narrow"/>
                <a:cs typeface="Arial Narrow"/>
                <a:sym typeface="Arial Narrow"/>
              </a:rPr>
              <a:t>comunicativi</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Centro </a:t>
            </a:r>
            <a:r>
              <a:rPr kumimoji="0" lang="en-US" sz="18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Studi</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Erickson.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Bogdashina</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O. (2016).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Sensory perceptual issues in Autism and Asperger Syndrome</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Jessica Kingsley Publishers.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Gray, C. (2015)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The new social story book: Over 180 social stories that teach everyday social skills to children and young adults with Autism or Asperger's Syndrome, and Their Peers. </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Future Horizons.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Gray, C. (2015).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The new social story book</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Future Horizons Incorporated.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Howlin</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P. (1988). </a:t>
            </a:r>
            <a:r>
              <a:rPr kumimoji="0" lang="en-US" sz="1800" b="0" i="1" u="none" strike="noStrike" kern="0" cap="none" spc="0" normalizeH="0" baseline="0" noProof="0" dirty="0">
                <a:ln>
                  <a:noFill/>
                </a:ln>
                <a:solidFill>
                  <a:srgbClr val="000000"/>
                </a:solidFill>
                <a:effectLst/>
                <a:uLnTx/>
                <a:uFillTx/>
                <a:latin typeface="Arial Narrow"/>
                <a:ea typeface="Arial Narrow"/>
                <a:cs typeface="Arial Narrow"/>
                <a:sym typeface="Arial Narrow"/>
              </a:rPr>
              <a:t>Teaching children with Autism to mind-read-Read: A practical guide for teachers and parents</a:t>
            </a: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Wiley.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sng" strike="noStrike" kern="0" cap="none" spc="0" normalizeH="0" baseline="0" noProof="0" dirty="0">
                <a:ln>
                  <a:noFill/>
                </a:ln>
                <a:solidFill>
                  <a:srgbClr val="000000"/>
                </a:solidFill>
                <a:effectLst/>
                <a:uLnTx/>
                <a:uFillTx/>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https://apps.who.int/iris/bitstream/handle/10665/43737/9789241547321_eng.pdf;jsessionid=F031A93B4FA1959893D860EF9E627368?sequence=1</a:t>
            </a: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342900" marR="0" lvl="0" indent="-228600" algn="l" defTabSz="914400" rtl="0" eaLnBrk="1" fontAlgn="auto" latinLnBrk="0" hangingPunct="1">
              <a:lnSpc>
                <a:spcPct val="15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342900" marR="0" lvl="0" indent="-2286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sng"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342900" marR="0" lvl="0" indent="-2286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sng"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342900" marR="0" lvl="0" indent="-2286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sng"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342900" marR="0" lvl="0" indent="-2286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0F1111"/>
              </a:solidFill>
              <a:effectLst/>
              <a:uLnTx/>
              <a:uFillTx/>
              <a:latin typeface="Arial Narrow"/>
              <a:ea typeface="Arial Narrow"/>
              <a:cs typeface="Arial Narrow"/>
              <a:sym typeface="Arial Narrow"/>
            </a:endParaRPr>
          </a:p>
          <a:p>
            <a:pPr marL="342900" marR="0" lvl="0" indent="-2730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228600" algn="just" defTabSz="914400" rtl="0" eaLnBrk="1" fontAlgn="auto" latinLnBrk="0" hangingPunct="1">
              <a:lnSpc>
                <a:spcPct val="100000"/>
              </a:lnSpc>
              <a:spcBef>
                <a:spcPts val="1333"/>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600" b="0" i="0" u="none" strike="noStrike" kern="0" cap="none" spc="0" normalizeH="0" baseline="0" noProof="0">
                <a:ln>
                  <a:noFill/>
                </a:ln>
                <a:solidFill>
                  <a:srgbClr val="000000"/>
                </a:solidFill>
                <a:effectLst/>
                <a:uLnTx/>
                <a:uFillTx/>
                <a:latin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507" name="Google Shape;50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08" name="Google Shape;508;p42"/>
          <p:cNvSpPr txBox="1"/>
          <p:nvPr/>
        </p:nvSpPr>
        <p:spPr>
          <a:xfrm>
            <a:off x="838200" y="746371"/>
            <a:ext cx="10597587" cy="5365258"/>
          </a:xfrm>
          <a:prstGeom prst="rect">
            <a:avLst/>
          </a:prstGeom>
          <a:solidFill>
            <a:srgbClr val="F9DADA"/>
          </a:solidFill>
          <a:ln w="9525" cap="flat" cmpd="sng">
            <a:solidFill>
              <a:srgbClr val="F9DADA"/>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9" name="Google Shape;509;p42"/>
          <p:cNvSpPr txBox="1"/>
          <p:nvPr/>
        </p:nvSpPr>
        <p:spPr>
          <a:xfrm>
            <a:off x="879193" y="1543161"/>
            <a:ext cx="10515600" cy="418572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3A3A3A"/>
                </a:solidFill>
                <a:effectLst/>
                <a:uLnTx/>
                <a:uFillTx/>
                <a:latin typeface="Arial"/>
                <a:ea typeface="Arial"/>
                <a:cs typeface="Arial"/>
                <a:sym typeface="Arial"/>
              </a:rPr>
              <a:t>Il Cognitive </a:t>
            </a:r>
            <a:r>
              <a:rPr kumimoji="0" lang="it-IT" sz="1400" b="0" i="0" u="none" strike="noStrike" kern="0" cap="none" spc="0" normalizeH="0" baseline="0" noProof="0" dirty="0" err="1">
                <a:ln>
                  <a:noFill/>
                </a:ln>
                <a:solidFill>
                  <a:srgbClr val="3A3A3A"/>
                </a:solidFill>
                <a:effectLst/>
                <a:uLnTx/>
                <a:uFillTx/>
                <a:latin typeface="Arial"/>
                <a:ea typeface="Arial"/>
                <a:cs typeface="Arial"/>
                <a:sym typeface="Arial"/>
              </a:rPr>
              <a:t>Affective</a:t>
            </a:r>
            <a:r>
              <a:rPr kumimoji="0" lang="it-IT" sz="1400" b="0" i="0" u="none" strike="noStrike" kern="0" cap="none" spc="0" normalizeH="0" baseline="0" noProof="0" dirty="0">
                <a:ln>
                  <a:noFill/>
                </a:ln>
                <a:solidFill>
                  <a:srgbClr val="3A3A3A"/>
                </a:solidFill>
                <a:effectLst/>
                <a:uLnTx/>
                <a:uFillTx/>
                <a:latin typeface="Arial"/>
                <a:ea typeface="Arial"/>
                <a:cs typeface="Arial"/>
                <a:sym typeface="Arial"/>
              </a:rPr>
              <a:t> Training (CAT) è un metodo per ispirare e strutturare la conversazione tra le persone su pensieri, emozioni e comportamento utilizzando una serie di strumenti accuratamente progettati, indicati collettivamente come CAT-kit.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3"/>
              </a:rPr>
              <a:t>https://cat-kit.com/en-gb/</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Progetto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Europeo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sulla</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CAA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Comunicazione</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Aumentativa</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Alternativa</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4"/>
              </a:rPr>
              <a:t>http://www.aac-school.eu/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err="1">
                <a:solidFill>
                  <a:srgbClr val="000000"/>
                </a:solidFill>
                <a:latin typeface="Calibri"/>
                <a:ea typeface="Calibri"/>
                <a:cs typeface="Calibri"/>
                <a:sym typeface="Calibri"/>
              </a:rPr>
              <a:t>Associazione</a:t>
            </a:r>
            <a:r>
              <a:rPr lang="en-US" sz="1400" kern="0" dirty="0">
                <a:solidFill>
                  <a:srgbClr val="000000"/>
                </a:solidFill>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Spazio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Asperg</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it-IT" sz="1400" b="0" i="0" u="none" strike="noStrike" kern="0" cap="none" spc="0" normalizeH="0" baseline="0" noProof="0" dirty="0">
                <a:ln>
                  <a:noFill/>
                </a:ln>
                <a:solidFill>
                  <a:srgbClr val="000000"/>
                </a:solidFill>
                <a:effectLst/>
                <a:uLnTx/>
                <a:uFillTx/>
                <a:latin typeface="Calibri"/>
                <a:ea typeface="Calibri"/>
                <a:cs typeface="Calibri"/>
                <a:sym typeface="Calibri"/>
              </a:rPr>
              <a:t>Fondazione Ares Svizzera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5"/>
              </a:rPr>
              <a:t>http://www.spazioasperger.it/</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6"/>
              </a:rPr>
              <a:t>https://www.fondazioneares.com/</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Video del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convegno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di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Spazio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Asperger and Ares foundation </a:t>
            </a:r>
            <a:r>
              <a:rPr kumimoji="0" lang="it-IT" sz="1400" b="0" i="0" u="none" strike="noStrike" kern="0" cap="none" spc="0" normalizeH="0" baseline="0" noProof="0" dirty="0">
                <a:ln>
                  <a:noFill/>
                </a:ln>
                <a:solidFill>
                  <a:srgbClr val="000000"/>
                </a:solidFill>
                <a:effectLst/>
                <a:uLnTx/>
                <a:uFillTx/>
                <a:latin typeface="Calibri"/>
                <a:ea typeface="Calibri"/>
                <a:cs typeface="Calibri"/>
                <a:sym typeface="Calibri"/>
              </a:rPr>
              <a:t>sul lavoro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7"/>
              </a:rPr>
              <a:t>https://youtu.be/k5TE2nJDG1w</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7"/>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Esempio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di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vidomodeling</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per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accedere</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all’aereoporto</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di Bologna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563C1"/>
                </a:solidFill>
                <a:effectLst/>
                <a:uLnTx/>
                <a:uFillTx/>
                <a:latin typeface="Calibri"/>
                <a:ea typeface="Calibri"/>
                <a:cs typeface="Calibri"/>
                <a:sym typeface="Calibri"/>
                <a:hlinkClick r:id="rId8"/>
              </a:rPr>
              <a:t>https://youtu.be/cZ3qCXhe8t0</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Articoli</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sulle</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sfide</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per un ASD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Calibri"/>
                <a:ea typeface="Calibri"/>
                <a:cs typeface="Calibri"/>
                <a:sym typeface="Calibri"/>
                <a:hlinkClick r:id="rId9"/>
              </a:rPr>
              <a:t>https://www.verywellhealth.com/why-high-functioning-autism-is-so-challenging-259951</a:t>
            </a:r>
            <a:endParaRPr kumimoji="0" lang="it-IT"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Calibri"/>
                <a:ea typeface="Calibri"/>
                <a:cs typeface="Calibri"/>
                <a:sym typeface="Calibri"/>
                <a:hlinkClick r:id="rId10"/>
              </a:rPr>
              <a:t>https://www.verywellhealth.com/why-school-is-so-challenging-4000048</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0" name="Google Shape;510;p42"/>
          <p:cNvSpPr txBox="1"/>
          <p:nvPr/>
        </p:nvSpPr>
        <p:spPr>
          <a:xfrm>
            <a:off x="1167114" y="802523"/>
            <a:ext cx="4928886"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Risorse</a:t>
            </a:r>
            <a:r>
              <a:rPr kumimoji="0" lang="en-US" sz="3200" b="1" i="0"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3200" b="1" i="0" u="none" strike="noStrike" kern="0" cap="none" spc="0" normalizeH="0" baseline="0" noProof="0" dirty="0" err="1">
                <a:ln>
                  <a:noFill/>
                </a:ln>
                <a:solidFill>
                  <a:srgbClr val="000000"/>
                </a:solidFill>
                <a:effectLst/>
                <a:uLnTx/>
                <a:uFillTx/>
                <a:latin typeface="Arial Narrow"/>
                <a:ea typeface="Arial Narrow"/>
                <a:cs typeface="Arial Narrow"/>
                <a:sym typeface="Arial Narrow"/>
              </a:rPr>
              <a:t>utili</a:t>
            </a:r>
            <a:r>
              <a:rPr kumimoji="0" lang="en-US" sz="3200" b="1" i="0"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endParaRPr kumimoji="0" sz="3200" b="1"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3"/>
          <p:cNvSpPr/>
          <p:nvPr/>
        </p:nvSpPr>
        <p:spPr>
          <a:xfrm>
            <a:off x="1567388" y="1558059"/>
            <a:ext cx="9389424" cy="4330416"/>
          </a:xfrm>
          <a:prstGeom prst="rect">
            <a:avLst/>
          </a:prstGeom>
          <a:solidFill>
            <a:srgbClr val="F9DAD9"/>
          </a:solidFill>
          <a:ln>
            <a:noFill/>
          </a:ln>
        </p:spPr>
        <p:txBody>
          <a:bodyPr spcFirstLastPara="1" wrap="square" lIns="121900" tIns="60933" rIns="121900" bIns="60933" anchor="t" anchorCtr="0">
            <a:noAutofit/>
          </a:bodyPr>
          <a:lstStyle/>
          <a:p>
            <a:pPr algn="ctr" rtl="0">
              <a:lnSpc>
                <a:spcPct val="170000"/>
              </a:lnSpc>
            </a:pPr>
            <a:r>
              <a:rPr lang="it" sz="4800" b="1" i="0" u="none" baseline="0">
                <a:solidFill>
                  <a:srgbClr val="024E94"/>
                </a:solidFill>
                <a:latin typeface="Arial Narrow" panose="020B0606020202030204" pitchFamily="34" charset="0"/>
                <a:ea typeface="Arial Narrow"/>
                <a:cs typeface="Arial Narrow"/>
                <a:sym typeface="Arial Narrow"/>
              </a:rPr>
              <a:t>Domande?</a:t>
            </a:r>
            <a:endParaRPr sz="4800" dirty="0">
              <a:latin typeface="Arial Narrow" panose="020B0606020202030204" pitchFamily="34" charset="0"/>
            </a:endParaRPr>
          </a:p>
          <a:p>
            <a:pPr algn="ctr" rtl="0">
              <a:lnSpc>
                <a:spcPct val="170000"/>
              </a:lnSpc>
            </a:pPr>
            <a:r>
              <a:rPr lang="it" sz="4800" b="1" i="0" u="none" baseline="0">
                <a:solidFill>
                  <a:srgbClr val="024E94"/>
                </a:solidFill>
                <a:latin typeface="Arial Narrow" panose="020B0606020202030204" pitchFamily="34" charset="0"/>
                <a:ea typeface="Arial Narrow"/>
                <a:cs typeface="Arial Narrow"/>
                <a:sym typeface="Arial Narrow"/>
              </a:rPr>
              <a:t>Arrivederci e</a:t>
            </a:r>
            <a:endParaRPr sz="4800" dirty="0">
              <a:latin typeface="Arial Narrow" panose="020B0606020202030204" pitchFamily="34" charset="0"/>
            </a:endParaRPr>
          </a:p>
          <a:p>
            <a:pPr algn="ctr" rtl="0">
              <a:lnSpc>
                <a:spcPct val="170000"/>
              </a:lnSpc>
            </a:pPr>
            <a:r>
              <a:rPr lang="it" sz="4800" b="1" i="0" u="none" baseline="0">
                <a:solidFill>
                  <a:srgbClr val="024E94"/>
                </a:solidFill>
                <a:latin typeface="Arial Narrow" panose="020B0606020202030204" pitchFamily="34" charset="0"/>
                <a:ea typeface="Arial Narrow"/>
                <a:cs typeface="Arial Narrow"/>
                <a:sym typeface="Arial Narrow"/>
              </a:rPr>
              <a:t>grazie per aver partecipato ☺</a:t>
            </a:r>
            <a:endParaRPr sz="4800" dirty="0">
              <a:latin typeface="Arial Narrow" panose="020B0606020202030204" pitchFamily="34" charset="0"/>
            </a:endParaRPr>
          </a:p>
        </p:txBody>
      </p:sp>
      <p:grpSp>
        <p:nvGrpSpPr>
          <p:cNvPr id="715" name="Google Shape;715;p73"/>
          <p:cNvGrpSpPr/>
          <p:nvPr/>
        </p:nvGrpSpPr>
        <p:grpSpPr>
          <a:xfrm>
            <a:off x="110370" y="6255913"/>
            <a:ext cx="9801567" cy="445325"/>
            <a:chOff x="178130" y="6412675"/>
            <a:chExt cx="9128049" cy="445325"/>
          </a:xfrm>
        </p:grpSpPr>
        <p:sp>
          <p:nvSpPr>
            <p:cNvPr id="716" name="Google Shape;716;p73"/>
            <p:cNvSpPr/>
            <p:nvPr/>
          </p:nvSpPr>
          <p:spPr>
            <a:xfrm>
              <a:off x="2213898" y="6457890"/>
              <a:ext cx="7092281" cy="338554"/>
            </a:xfrm>
            <a:prstGeom prst="rect">
              <a:avLst/>
            </a:prstGeom>
            <a:noFill/>
            <a:ln>
              <a:noFill/>
            </a:ln>
          </p:spPr>
          <p:txBody>
            <a:bodyPr spcFirstLastPara="1" wrap="square" lIns="121900" tIns="60933" rIns="121900" bIns="60933" anchor="t" anchorCtr="0">
              <a:noAutofit/>
            </a:bodyPr>
            <a:lstStyle/>
            <a:p>
              <a:pPr algn="l" rtl="0"/>
              <a:r>
                <a:rPr lang="it" sz="1067" b="0" i="0" u="none" baseline="0" dirty="0">
                  <a:solidFill>
                    <a:srgbClr val="000000"/>
                  </a:solidFill>
                  <a:latin typeface="Arial Narrow"/>
                  <a:ea typeface="Arial Narrow"/>
                  <a:cs typeface="Arial Narrow"/>
                  <a:sym typeface="Arial Narrow"/>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sz="1067" dirty="0">
                <a:solidFill>
                  <a:srgbClr val="000000"/>
                </a:solidFill>
                <a:latin typeface="Arial Narrow"/>
                <a:ea typeface="Arial Narrow"/>
                <a:cs typeface="Arial Narrow"/>
                <a:sym typeface="Arial Narrow"/>
              </a:endParaRPr>
            </a:p>
          </p:txBody>
        </p:sp>
        <p:pic>
          <p:nvPicPr>
            <p:cNvPr id="717" name="Google Shape;717;p73" descr="Ein Bild, das Text enthält.&#10;&#10;Automatisch generierte Beschreibung"/>
            <p:cNvPicPr preferRelativeResize="0"/>
            <p:nvPr/>
          </p:nvPicPr>
          <p:blipFill rotWithShape="1">
            <a:blip r:embed="rId3">
              <a:alphaModFix/>
            </a:blip>
            <a:srcRect l="26264" t="3861"/>
            <a:stretch/>
          </p:blipFill>
          <p:spPr>
            <a:xfrm>
              <a:off x="178130" y="6412675"/>
              <a:ext cx="2017606" cy="445325"/>
            </a:xfrm>
            <a:prstGeom prst="rect">
              <a:avLst/>
            </a:prstGeom>
            <a:noFill/>
            <a:ln>
              <a:noFill/>
            </a:ln>
          </p:spPr>
        </p:pic>
      </p:grpSp>
      <p:sp>
        <p:nvSpPr>
          <p:cNvPr id="718" name="Google Shape;718;p73"/>
          <p:cNvSpPr txBox="1">
            <a:spLocks noGrp="1"/>
          </p:cNvSpPr>
          <p:nvPr>
            <p:ph type="sldNum" idx="12"/>
          </p:nvPr>
        </p:nvSpPr>
        <p:spPr>
          <a:xfrm>
            <a:off x="8610600" y="6356351"/>
            <a:ext cx="2743200" cy="365125"/>
          </a:xfrm>
          <a:prstGeom prst="rect">
            <a:avLst/>
          </a:prstGeom>
          <a:noFill/>
          <a:ln>
            <a:noFill/>
          </a:ln>
        </p:spPr>
        <p:txBody>
          <a:bodyPr spcFirstLastPara="1" vert="horz" wrap="square" lIns="121900" tIns="60933" rIns="121900" bIns="60933" rtlCol="0" anchor="ctr" anchorCtr="0">
            <a:noAutofit/>
          </a:bodyPr>
          <a:lstStyle/>
          <a:p>
            <a:pPr algn="r" rtl="0"/>
            <a:fld id="{00000000-1234-1234-1234-123412341234}" type="slidenum">
              <a:rPr/>
              <a:pPr algn="r" rtl="0"/>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lgn="r" rtl="0"/>
              <a:t>43</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400427" y="1257300"/>
            <a:ext cx="11488128" cy="4710630"/>
          </a:xfrm>
          <a:prstGeom prst="rect">
            <a:avLst/>
          </a:prstGeom>
          <a:solidFill>
            <a:srgbClr val="BBD6EE"/>
          </a:solidFill>
          <a:ln>
            <a:noFill/>
          </a:ln>
        </p:spPr>
        <p:txBody>
          <a:bodyPr spcFirstLastPara="1" wrap="square" lIns="121900" tIns="60933" rIns="121900" bIns="60933" anchor="b" anchorCtr="0">
            <a:normAutofit fontScale="90000"/>
          </a:bodyPr>
          <a:lstStyle/>
          <a:p>
            <a:pPr algn="ctr" rtl="0">
              <a:lnSpc>
                <a:spcPct val="170000"/>
              </a:lnSpc>
              <a:buClr>
                <a:srgbClr val="024E94"/>
              </a:buClr>
              <a:buSzPct val="100000"/>
            </a:pP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br>
              <a:rPr lang="it" sz="3100" b="1" i="0" u="none" baseline="0" dirty="0">
                <a:solidFill>
                  <a:srgbClr val="024E94"/>
                </a:solidFill>
                <a:latin typeface="Arial Narrow"/>
                <a:ea typeface="Arial Narrow"/>
                <a:cs typeface="Arial Narrow"/>
                <a:sym typeface="Arial Narrow"/>
              </a:rPr>
            </a:br>
            <a:endParaRPr sz="8000" dirty="0">
              <a:solidFill>
                <a:srgbClr val="024E94"/>
              </a:solidFill>
              <a:latin typeface="Arial Narrow"/>
              <a:ea typeface="Arial Narrow"/>
              <a:cs typeface="Arial Narrow"/>
              <a:sym typeface="Arial Narrow"/>
            </a:endParaRPr>
          </a:p>
        </p:txBody>
      </p:sp>
      <p:sp>
        <p:nvSpPr>
          <p:cNvPr id="3" name="CasellaDiTesto 2">
            <a:extLst>
              <a:ext uri="{FF2B5EF4-FFF2-40B4-BE49-F238E27FC236}">
                <a16:creationId xmlns:a16="http://schemas.microsoft.com/office/drawing/2014/main" id="{C4133C4C-803B-4969-BAE8-5694784E89C4}"/>
              </a:ext>
            </a:extLst>
          </p:cNvPr>
          <p:cNvSpPr txBox="1"/>
          <p:nvPr/>
        </p:nvSpPr>
        <p:spPr>
          <a:xfrm>
            <a:off x="838201" y="2400300"/>
            <a:ext cx="10953372" cy="1938992"/>
          </a:xfrm>
          <a:prstGeom prst="rect">
            <a:avLst/>
          </a:prstGeom>
          <a:noFill/>
        </p:spPr>
        <p:txBody>
          <a:bodyPr wrap="square" rtlCol="0">
            <a:spAutoFit/>
          </a:bodyPr>
          <a:lstStyle/>
          <a:p>
            <a:pPr algn="ctr"/>
            <a:r>
              <a:rPr lang="it" sz="4000" b="1" i="0" u="none" baseline="0" dirty="0">
                <a:solidFill>
                  <a:srgbClr val="024E94"/>
                </a:solidFill>
                <a:latin typeface="Arial Narrow"/>
                <a:ea typeface="Arial Narrow"/>
                <a:cs typeface="Arial Narrow"/>
                <a:sym typeface="Arial Narrow"/>
              </a:rPr>
              <a:t>Programma del corso di formazione </a:t>
            </a:r>
            <a:br>
              <a:rPr lang="it" sz="4000" b="1" dirty="0">
                <a:solidFill>
                  <a:srgbClr val="024E94"/>
                </a:solidFill>
                <a:latin typeface="Arial Narrow"/>
                <a:ea typeface="Arial Narrow"/>
                <a:cs typeface="Arial Narrow"/>
                <a:sym typeface="Arial Narrow"/>
              </a:rPr>
            </a:br>
            <a:r>
              <a:rPr lang="it" sz="4000" b="1" i="0" u="none" baseline="0" dirty="0">
                <a:solidFill>
                  <a:srgbClr val="024E94"/>
                </a:solidFill>
                <a:latin typeface="Arial Narrow"/>
                <a:ea typeface="Arial Narrow"/>
                <a:cs typeface="Arial Narrow"/>
                <a:sym typeface="Arial Narrow"/>
              </a:rPr>
              <a:t>“Operatore esperto nei disturbi dello </a:t>
            </a:r>
          </a:p>
          <a:p>
            <a:pPr algn="ctr"/>
            <a:r>
              <a:rPr lang="it" sz="4000" b="1" i="0" u="none" baseline="0" dirty="0">
                <a:solidFill>
                  <a:srgbClr val="024E94"/>
                </a:solidFill>
                <a:latin typeface="Arial Narrow"/>
                <a:ea typeface="Arial Narrow"/>
                <a:cs typeface="Arial Narrow"/>
                <a:sym typeface="Arial Narrow"/>
              </a:rPr>
              <a:t>spettro autistico (ASD)"</a:t>
            </a:r>
            <a:endParaRPr lang="it-IT" sz="4000" dirty="0"/>
          </a:p>
        </p:txBody>
      </p:sp>
    </p:spTree>
    <p:extLst>
      <p:ext uri="{BB962C8B-B14F-4D97-AF65-F5344CB8AC3E}">
        <p14:creationId xmlns:p14="http://schemas.microsoft.com/office/powerpoint/2010/main" val="373019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4883331" cy="1009651"/>
          </a:xfrm>
          <a:prstGeom prst="rect">
            <a:avLst/>
          </a:prstGeom>
          <a:solidFill>
            <a:srgbClr val="FFF2CC"/>
          </a:solidFill>
          <a:ln>
            <a:noFill/>
          </a:ln>
        </p:spPr>
        <p:txBody>
          <a:bodyPr spcFirstLastPara="1" wrap="square" lIns="121900" tIns="60933" rIns="121900" bIns="60933" anchor="t" anchorCtr="0">
            <a:noAutofit/>
          </a:bodyPr>
          <a:lstStyle/>
          <a:p>
            <a:pPr algn="ctr" rtl="0"/>
            <a:r>
              <a:rPr lang="it" sz="2800" b="1" i="0" u="none" baseline="0" dirty="0">
                <a:solidFill>
                  <a:srgbClr val="000000"/>
                </a:solidFill>
                <a:latin typeface="Arial Narrow"/>
                <a:ea typeface="Arial Narrow"/>
                <a:cs typeface="Arial Narrow"/>
                <a:sym typeface="Arial Narrow"/>
              </a:rPr>
              <a:t>Risultati dell'apprendimento</a:t>
            </a:r>
            <a:endParaRPr lang="it" sz="1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rtl="0">
              <a:buClr>
                <a:schemeClr val="dk1"/>
              </a:buClr>
            </a:pPr>
            <a:r>
              <a:rPr lang="it" sz="3000" b="1" i="0" u="none" baseline="0" dirty="0">
                <a:solidFill>
                  <a:schemeClr val="dk1"/>
                </a:solidFill>
                <a:latin typeface="Arial Narrow"/>
                <a:ea typeface="Arial Narrow"/>
                <a:cs typeface="Arial Narrow"/>
                <a:sym typeface="Arial Narrow"/>
              </a:rPr>
              <a:t>Modulo 3: disturbi dello spettro autistico e società </a:t>
            </a:r>
          </a:p>
          <a:p>
            <a:pPr algn="ctr" rtl="0">
              <a:buClr>
                <a:schemeClr val="dk1"/>
              </a:buClr>
            </a:pPr>
            <a:endParaRPr lang="it" sz="3000" b="1" dirty="0">
              <a:solidFill>
                <a:schemeClr val="dk1"/>
              </a:solidFill>
              <a:latin typeface="Arial Narrow"/>
              <a:ea typeface="Arial Narrow"/>
              <a:cs typeface="Arial Narrow"/>
              <a:sym typeface="Arial Narrow"/>
            </a:endParaRPr>
          </a:p>
          <a:p>
            <a:pPr marL="571500" indent="-571500" algn="l" rtl="0">
              <a:lnSpc>
                <a:spcPct val="150000"/>
              </a:lnSpc>
              <a:buClr>
                <a:schemeClr val="dk1"/>
              </a:buClr>
              <a:buSzPts val="2400"/>
              <a:buFont typeface="Arial" panose="020B0604020202020204" pitchFamily="34" charset="0"/>
              <a:buChar char="•"/>
            </a:pPr>
            <a:r>
              <a:rPr lang="it" sz="3000" b="0" i="0" u="none" baseline="0" dirty="0">
                <a:solidFill>
                  <a:schemeClr val="dk1"/>
                </a:solidFill>
                <a:latin typeface="Arial Narrow" panose="020B0606020202030204" pitchFamily="34" charset="0"/>
                <a:ea typeface="Arial Narrow"/>
                <a:cs typeface="Arial Narrow"/>
                <a:sym typeface="Arial Narrow"/>
              </a:rPr>
              <a:t>Discutere parlando delle difficoltà di tutti i giorni delle persone con ASD</a:t>
            </a:r>
          </a:p>
          <a:p>
            <a:pPr marL="571500" indent="-571500" algn="l" rtl="0">
              <a:lnSpc>
                <a:spcPct val="150000"/>
              </a:lnSpc>
              <a:buClr>
                <a:schemeClr val="dk1"/>
              </a:buClr>
              <a:buSzPts val="2400"/>
              <a:buFont typeface="Arial" panose="020B0604020202020204" pitchFamily="34" charset="0"/>
              <a:buChar char="•"/>
            </a:pPr>
            <a:r>
              <a:rPr lang="it" sz="3000" b="0" i="0" u="none" baseline="0" dirty="0">
                <a:solidFill>
                  <a:schemeClr val="dk1"/>
                </a:solidFill>
                <a:latin typeface="Arial Narrow" panose="020B0606020202030204" pitchFamily="34" charset="0"/>
                <a:ea typeface="Arial Narrow"/>
                <a:cs typeface="Arial Narrow"/>
                <a:sym typeface="Arial Narrow"/>
              </a:rPr>
              <a:t>Discutere su come rendere la società inclusiva nei confronti dell'autismo </a:t>
            </a:r>
            <a:endParaRPr lang="it" sz="3000" dirty="0">
              <a:latin typeface="Arial Narrow" panose="020B0606020202030204" pitchFamily="34" charset="0"/>
            </a:endParaRPr>
          </a:p>
          <a:p>
            <a:pPr marL="571500" indent="-571500" algn="l" rtl="0">
              <a:lnSpc>
                <a:spcPct val="150000"/>
              </a:lnSpc>
              <a:buClr>
                <a:schemeClr val="dk1"/>
              </a:buClr>
              <a:buSzPts val="2400"/>
              <a:buFont typeface="Arial" panose="020B0604020202020204" pitchFamily="34" charset="0"/>
              <a:buChar char="•"/>
            </a:pPr>
            <a:r>
              <a:rPr lang="it" sz="3000" b="0" i="0" u="none" baseline="0" dirty="0">
                <a:solidFill>
                  <a:schemeClr val="dk1"/>
                </a:solidFill>
                <a:latin typeface="Arial Narrow" panose="020B0606020202030204" pitchFamily="34" charset="0"/>
                <a:ea typeface="Arial Narrow"/>
                <a:cs typeface="Arial Narrow"/>
                <a:sym typeface="Arial Narrow"/>
              </a:rPr>
              <a:t>Identificare gli elementi critici di una società inclusiva</a:t>
            </a:r>
            <a:endParaRPr lang="it" sz="3000" dirty="0">
              <a:latin typeface="Arial Narrow" panose="020B0606020202030204" pitchFamily="34" charset="0"/>
            </a:endParaRPr>
          </a:p>
          <a:p>
            <a:pPr algn="l" rtl="0">
              <a:lnSpc>
                <a:spcPct val="150000"/>
              </a:lnSpc>
            </a:pPr>
            <a:endParaRPr lang="it" sz="2800" dirty="0"/>
          </a:p>
          <a:p>
            <a:pPr algn="l" rtl="0"/>
            <a:r>
              <a:rPr lang="it" sz="3600" b="0" i="0" u="none" baseline="0" dirty="0">
                <a:solidFill>
                  <a:srgbClr val="000000"/>
                </a:solidFill>
                <a:latin typeface="Arial Narrow"/>
                <a:ea typeface="Arial Narrow"/>
                <a:cs typeface="Arial Narrow"/>
                <a:sym typeface="Arial Narrow"/>
              </a:rPr>
              <a:t> </a:t>
            </a:r>
            <a:endParaRPr lang="it" sz="2800" dirty="0"/>
          </a:p>
        </p:txBody>
      </p:sp>
    </p:spTree>
    <p:extLst>
      <p:ext uri="{BB962C8B-B14F-4D97-AF65-F5344CB8AC3E}">
        <p14:creationId xmlns:p14="http://schemas.microsoft.com/office/powerpoint/2010/main" val="2719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3542211"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600" b="1" i="0" u="none" baseline="0" dirty="0">
                <a:solidFill>
                  <a:schemeClr val="dk1"/>
                </a:solidFill>
                <a:latin typeface="Arial Narrow"/>
                <a:ea typeface="Arial Narrow"/>
                <a:cs typeface="Arial Narrow"/>
                <a:sym typeface="Arial Narrow"/>
              </a:rPr>
              <a:t>Organizzazione</a:t>
            </a:r>
            <a:endParaRPr lang="it"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rtl="0">
              <a:buClr>
                <a:schemeClr val="dk1"/>
              </a:buClr>
            </a:pPr>
            <a:r>
              <a:rPr lang="it" sz="3600" b="1" i="0" u="none" baseline="0">
                <a:solidFill>
                  <a:schemeClr val="dk1"/>
                </a:solidFill>
                <a:latin typeface="Arial Narrow"/>
                <a:ea typeface="Arial Narrow"/>
                <a:cs typeface="Arial Narrow"/>
                <a:sym typeface="Arial Narrow"/>
              </a:rPr>
              <a:t>Modulo 3: disturbi dello spettro autistico e società </a:t>
            </a:r>
          </a:p>
          <a:p>
            <a:pPr algn="ctr" rtl="0"/>
            <a:endParaRPr lang="it" sz="3600" b="1" dirty="0">
              <a:solidFill>
                <a:schemeClr val="dk1"/>
              </a:solidFill>
              <a:latin typeface="Arial Narrow"/>
              <a:ea typeface="Arial Narrow"/>
              <a:cs typeface="Arial Narrow"/>
              <a:sym typeface="Arial Narrow"/>
            </a:endParaRPr>
          </a:p>
          <a:p>
            <a:pPr marL="571500" indent="-571500" algn="just" rtl="0">
              <a:lnSpc>
                <a:spcPct val="150000"/>
              </a:lnSpc>
              <a:buFont typeface="Arial" panose="020B0604020202020204" pitchFamily="34" charset="0"/>
              <a:buChar char="•"/>
            </a:pPr>
            <a:r>
              <a:rPr lang="it" sz="3600" b="1" i="0" u="none" baseline="0">
                <a:solidFill>
                  <a:schemeClr val="dk1"/>
                </a:solidFill>
                <a:latin typeface="Arial Narrow"/>
                <a:ea typeface="Arial Narrow"/>
                <a:cs typeface="Arial Narrow"/>
                <a:sym typeface="Arial Narrow"/>
              </a:rPr>
              <a:t>Tempo stimato per completare il modulo: </a:t>
            </a:r>
            <a:r>
              <a:rPr lang="it" sz="3600" b="0" i="0" u="none" baseline="0">
                <a:solidFill>
                  <a:schemeClr val="dk1"/>
                </a:solidFill>
                <a:latin typeface="Arial Narrow"/>
                <a:ea typeface="Arial Narrow"/>
                <a:cs typeface="Arial Narrow"/>
                <a:sym typeface="Arial Narrow"/>
              </a:rPr>
              <a:t>3 ore</a:t>
            </a:r>
            <a:endParaRPr lang="it" sz="3600" b="1" dirty="0">
              <a:solidFill>
                <a:schemeClr val="dk1"/>
              </a:solidFill>
              <a:latin typeface="Arial Narrow"/>
              <a:ea typeface="Arial Narrow"/>
              <a:cs typeface="Arial Narrow"/>
              <a:sym typeface="Arial Narrow"/>
            </a:endParaRPr>
          </a:p>
          <a:p>
            <a:pPr marL="571500" indent="-571500" algn="just" rtl="0">
              <a:lnSpc>
                <a:spcPct val="150000"/>
              </a:lnSpc>
              <a:buFont typeface="Arial" panose="020B0604020202020204" pitchFamily="34" charset="0"/>
              <a:buChar char="•"/>
            </a:pPr>
            <a:r>
              <a:rPr lang="it" sz="3600" b="1" i="0" u="none" baseline="0">
                <a:solidFill>
                  <a:schemeClr val="dk1"/>
                </a:solidFill>
                <a:latin typeface="Arial Narrow"/>
                <a:ea typeface="Arial Narrow"/>
                <a:cs typeface="Arial Narrow"/>
                <a:sym typeface="Arial Narrow"/>
              </a:rPr>
              <a:t>Pausa: </a:t>
            </a:r>
            <a:r>
              <a:rPr lang="it" sz="3600" b="0" i="0" u="none" baseline="0">
                <a:solidFill>
                  <a:schemeClr val="dk1"/>
                </a:solidFill>
                <a:latin typeface="Arial Narrow"/>
                <a:ea typeface="Arial Narrow"/>
                <a:cs typeface="Arial Narrow"/>
                <a:sym typeface="Arial Narrow"/>
              </a:rPr>
              <a:t>30 minuti o due pause da 10-15 minuti ciascuna</a:t>
            </a:r>
            <a:endParaRPr lang="it" sz="2800" dirty="0"/>
          </a:p>
          <a:p>
            <a:pPr algn="just" rtl="0">
              <a:lnSpc>
                <a:spcPct val="150000"/>
              </a:lnSpc>
            </a:pPr>
            <a:endParaRPr lang="it" sz="36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2581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7</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2004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600" b="1" i="0" u="none" baseline="0">
                <a:solidFill>
                  <a:schemeClr val="dk1"/>
                </a:solidFill>
                <a:latin typeface="Arial Narrow"/>
                <a:ea typeface="Arial Narrow"/>
                <a:cs typeface="Arial Narrow"/>
                <a:sym typeface="Arial Narrow"/>
              </a:rPr>
              <a:t>Organizzazione</a:t>
            </a:r>
            <a:r>
              <a:rPr lang="it" sz="3600" b="1" i="0" u="none" baseline="0">
                <a:solidFill>
                  <a:srgbClr val="000000"/>
                </a:solidFill>
                <a:latin typeface="Arial Narrow"/>
                <a:ea typeface="Arial Narrow"/>
                <a:cs typeface="Arial Narrow"/>
                <a:sym typeface="Arial Narrow"/>
              </a:rPr>
              <a:t> </a:t>
            </a:r>
            <a:endParaRPr lang="it" sz="2000" dirty="0"/>
          </a:p>
        </p:txBody>
      </p:sp>
      <p:graphicFrame>
        <p:nvGraphicFramePr>
          <p:cNvPr id="9" name="Google Shape;216;p32">
            <a:extLst>
              <a:ext uri="{FF2B5EF4-FFF2-40B4-BE49-F238E27FC236}">
                <a16:creationId xmlns:a16="http://schemas.microsoft.com/office/drawing/2014/main" id="{ABAA8F65-11D8-E84C-996E-7DD27A959963}"/>
              </a:ext>
            </a:extLst>
          </p:cNvPr>
          <p:cNvGraphicFramePr/>
          <p:nvPr>
            <p:extLst>
              <p:ext uri="{D42A27DB-BD31-4B8C-83A1-F6EECF244321}">
                <p14:modId xmlns:p14="http://schemas.microsoft.com/office/powerpoint/2010/main" val="3807036739"/>
              </p:ext>
            </p:extLst>
          </p:nvPr>
        </p:nvGraphicFramePr>
        <p:xfrm>
          <a:off x="838200" y="1825625"/>
          <a:ext cx="10515600" cy="4351338"/>
        </p:xfrm>
        <a:graphic>
          <a:graphicData uri="http://schemas.openxmlformats.org/drawingml/2006/table">
            <a:tbl>
              <a:tblPr firstRow="1" firstCol="1" bandRow="1">
                <a:solidFill>
                  <a:srgbClr val="D9E2F3"/>
                </a:solidFill>
              </a:tblPr>
              <a:tblGrid>
                <a:gridCol w="5091370">
                  <a:extLst>
                    <a:ext uri="{9D8B030D-6E8A-4147-A177-3AD203B41FA5}">
                      <a16:colId xmlns:a16="http://schemas.microsoft.com/office/drawing/2014/main" val="20000"/>
                    </a:ext>
                  </a:extLst>
                </a:gridCol>
                <a:gridCol w="5424230">
                  <a:extLst>
                    <a:ext uri="{9D8B030D-6E8A-4147-A177-3AD203B41FA5}">
                      <a16:colId xmlns:a16="http://schemas.microsoft.com/office/drawing/2014/main" val="20001"/>
                    </a:ext>
                  </a:extLst>
                </a:gridCol>
              </a:tblGrid>
              <a:tr h="2066017">
                <a:tc>
                  <a:txBody>
                    <a:bodyPr/>
                    <a:lstStyle/>
                    <a:p>
                      <a:pPr marL="0" marR="0" lvl="0" indent="0" algn="ctr" rtl="0">
                        <a:lnSpc>
                          <a:spcPct val="115000"/>
                        </a:lnSpc>
                        <a:spcBef>
                          <a:spcPts val="0"/>
                        </a:spcBef>
                        <a:spcAft>
                          <a:spcPts val="0"/>
                        </a:spcAft>
                        <a:buNone/>
                      </a:pPr>
                      <a:r>
                        <a:rPr lang="it" sz="1600" b="1" i="0" u="none" strike="noStrike" cap="none" baseline="0" dirty="0">
                          <a:solidFill>
                            <a:schemeClr val="dk1"/>
                          </a:solidFill>
                          <a:latin typeface="Arial Narrow"/>
                          <a:ea typeface="Arial Narrow"/>
                          <a:cs typeface="Arial Narrow"/>
                          <a:sym typeface="Arial Narrow"/>
                        </a:rPr>
                        <a:t>Inizio </a:t>
                      </a:r>
                      <a:r>
                        <a:rPr lang="it-IT" sz="1600" b="1" i="0" u="none" strike="noStrike" cap="none" baseline="0" dirty="0">
                          <a:solidFill>
                            <a:schemeClr val="dk1"/>
                          </a:solidFill>
                          <a:latin typeface="Arial Narrow"/>
                          <a:ea typeface="Arial Narrow"/>
                          <a:cs typeface="Arial Narrow"/>
                          <a:sym typeface="Arial Narrow"/>
                        </a:rPr>
                        <a:t>(30 minuti)</a:t>
                      </a:r>
                      <a:endParaRPr sz="1600" b="1" u="none" strike="noStrike" cap="none" dirty="0">
                        <a:solidFill>
                          <a:schemeClr val="dk1"/>
                        </a:solidFill>
                        <a:latin typeface="Arial Narrow"/>
                        <a:ea typeface="Arial Narrow"/>
                        <a:cs typeface="Arial Narrow"/>
                        <a:sym typeface="Arial Narrow"/>
                      </a:endParaRPr>
                    </a:p>
                    <a:p>
                      <a:pPr marL="127000" marR="0" lvl="3"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Obiettivo</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Contenuti</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Risultati dell'apprendimento</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Organizzazione</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Attività: </a:t>
                      </a:r>
                      <a:r>
                        <a:rPr lang="it" sz="1600" b="0" i="1" u="none" strike="noStrike" cap="none" baseline="0" dirty="0">
                          <a:solidFill>
                            <a:schemeClr val="dk1"/>
                          </a:solidFill>
                          <a:latin typeface="Arial Narrow"/>
                          <a:ea typeface="Arial Narrow"/>
                          <a:cs typeface="Arial Narrow"/>
                          <a:sym typeface="Arial Narrow"/>
                        </a:rPr>
                        <a:t>Brainstorming 3.1 </a:t>
                      </a:r>
                    </a:p>
                    <a:p>
                      <a:pPr marL="127000" marR="0" lvl="0" indent="-127000" algn="l" rtl="0">
                        <a:lnSpc>
                          <a:spcPct val="115000"/>
                        </a:lnSpc>
                        <a:spcBef>
                          <a:spcPts val="0"/>
                        </a:spcBef>
                        <a:spcAft>
                          <a:spcPts val="0"/>
                        </a:spcAft>
                        <a:buClr>
                          <a:schemeClr val="dk1"/>
                        </a:buClr>
                        <a:buSzPts val="1200"/>
                        <a:buFont typeface="Noto Sans Symbols"/>
                        <a:buChar char="∙"/>
                      </a:pPr>
                      <a:endParaRPr lang="it"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2CC"/>
                    </a:solidFill>
                  </a:tcPr>
                </a:tc>
                <a:tc>
                  <a:txBody>
                    <a:bodyPr/>
                    <a:lstStyle/>
                    <a:p>
                      <a:pPr marL="0" marR="0" lvl="0" indent="0" algn="ctr" rtl="0">
                        <a:lnSpc>
                          <a:spcPct val="115000"/>
                        </a:lnSpc>
                        <a:spcBef>
                          <a:spcPts val="0"/>
                        </a:spcBef>
                        <a:spcAft>
                          <a:spcPts val="0"/>
                        </a:spcAft>
                        <a:buNone/>
                      </a:pPr>
                      <a:r>
                        <a:rPr lang="it" sz="1600" b="1" i="0" u="none" strike="noStrike" cap="none" baseline="0" dirty="0">
                          <a:solidFill>
                            <a:schemeClr val="dk1"/>
                          </a:solidFill>
                          <a:latin typeface="Arial Narrow"/>
                          <a:ea typeface="Arial Narrow"/>
                          <a:cs typeface="Arial Narrow"/>
                          <a:sym typeface="Arial Narrow"/>
                        </a:rPr>
                        <a:t>Sviluppo (45 minuti)</a:t>
                      </a:r>
                      <a:endParaRPr sz="1600" b="1" u="none" strike="noStrike" cap="none" dirty="0">
                        <a:solidFill>
                          <a:schemeClr val="dk1"/>
                        </a:solidFill>
                        <a:latin typeface="Arial Narrow"/>
                        <a:ea typeface="Arial Narrow"/>
                        <a:cs typeface="Arial Narrow"/>
                        <a:sym typeface="Arial Narrow"/>
                      </a:endParaRPr>
                    </a:p>
                    <a:p>
                      <a:pPr marL="177800" marR="0" lvl="0" indent="-177800" algn="just" rtl="0">
                        <a:lnSpc>
                          <a:spcPct val="115000"/>
                        </a:lnSpc>
                        <a:spcBef>
                          <a:spcPts val="0"/>
                        </a:spcBef>
                        <a:spcAft>
                          <a:spcPts val="0"/>
                        </a:spcAft>
                        <a:buClr>
                          <a:schemeClr val="dk1"/>
                        </a:buClr>
                        <a:buSzPts val="1200"/>
                        <a:buFont typeface="Noto Sans Symbols"/>
                        <a:buChar char="∙"/>
                      </a:pPr>
                      <a:r>
                        <a:rPr lang="it" sz="1600" b="0" i="0" u="none" baseline="0" dirty="0">
                          <a:solidFill>
                            <a:schemeClr val="dk1"/>
                          </a:solidFill>
                          <a:latin typeface="Arial Narrow"/>
                          <a:ea typeface="Arial Narrow"/>
                          <a:cs typeface="Arial Narrow"/>
                          <a:sym typeface="Arial Narrow"/>
                        </a:rPr>
                        <a:t> Discutere delle difficoltà di tutti i giorni legate all'ASD </a:t>
                      </a:r>
                      <a:endParaRPr sz="1600" b="0" u="none" strike="noStrike" cap="none" dirty="0">
                        <a:solidFill>
                          <a:schemeClr val="dk1"/>
                        </a:solidFill>
                        <a:latin typeface="Arial Narrow"/>
                        <a:ea typeface="Arial Narrow"/>
                        <a:cs typeface="Arial Narrow"/>
                        <a:sym typeface="Arial Narrow"/>
                      </a:endParaRPr>
                    </a:p>
                    <a:p>
                      <a:pPr marL="177800" lvl="0" indent="-177800" algn="just" rtl="0">
                        <a:lnSpc>
                          <a:spcPct val="115000"/>
                        </a:lnSpc>
                        <a:spcBef>
                          <a:spcPts val="0"/>
                        </a:spcBef>
                        <a:spcAft>
                          <a:spcPts val="0"/>
                        </a:spcAft>
                        <a:buClr>
                          <a:schemeClr val="dk1"/>
                        </a:buClr>
                        <a:buSzPts val="1200"/>
                        <a:buFont typeface="Noto Sans Symbols"/>
                        <a:buChar char="∙"/>
                      </a:pPr>
                      <a:r>
                        <a:rPr lang="it" sz="1600" b="0" i="0" u="none" baseline="0" dirty="0">
                          <a:solidFill>
                            <a:schemeClr val="dk1"/>
                          </a:solidFill>
                          <a:latin typeface="Arial Narrow"/>
                          <a:ea typeface="Arial Narrow"/>
                          <a:cs typeface="Arial Narrow"/>
                          <a:sym typeface="Arial Narrow"/>
                        </a:rPr>
                        <a:t> Attività: </a:t>
                      </a:r>
                      <a:r>
                        <a:rPr lang="it" sz="1600" b="0" i="1" u="none" baseline="0" dirty="0">
                          <a:solidFill>
                            <a:schemeClr val="dk1"/>
                          </a:solidFill>
                          <a:latin typeface="Arial Narrow"/>
                          <a:ea typeface="Arial Narrow"/>
                          <a:cs typeface="Arial Narrow"/>
                          <a:sym typeface="Arial Narrow"/>
                        </a:rPr>
                        <a:t>Pensare e riflettere 3,1 </a:t>
                      </a:r>
                    </a:p>
                    <a:p>
                      <a:pPr marL="177800" lvl="0" indent="-177800" algn="just" rtl="0">
                        <a:lnSpc>
                          <a:spcPct val="115000"/>
                        </a:lnSpc>
                        <a:spcBef>
                          <a:spcPts val="0"/>
                        </a:spcBef>
                        <a:spcAft>
                          <a:spcPts val="0"/>
                        </a:spcAft>
                        <a:buClr>
                          <a:schemeClr val="dk1"/>
                        </a:buClr>
                        <a:buSzPts val="1200"/>
                        <a:buFont typeface="Noto Sans Symbols"/>
                        <a:buChar char="∙"/>
                      </a:pPr>
                      <a:r>
                        <a:rPr lang="it" sz="1600" b="0" i="0" u="none" baseline="0" dirty="0">
                          <a:solidFill>
                            <a:schemeClr val="dk1"/>
                          </a:solidFill>
                          <a:latin typeface="Arial Narrow"/>
                          <a:ea typeface="Arial Narrow"/>
                          <a:cs typeface="Arial Narrow"/>
                          <a:sym typeface="Arial Narrow"/>
                        </a:rPr>
                        <a:t>Rendere la società inclusiva nei confronti dell'ASD</a:t>
                      </a:r>
                      <a:endParaRPr sz="1600" b="0" i="1" dirty="0">
                        <a:solidFill>
                          <a:schemeClr val="dk1"/>
                        </a:solidFill>
                        <a:latin typeface="Arial Narrow"/>
                        <a:ea typeface="Arial Narrow"/>
                        <a:cs typeface="Arial Narrow"/>
                        <a:sym typeface="Arial Narrow"/>
                      </a:endParaRPr>
                    </a:p>
                    <a:p>
                      <a:pPr marL="12700" marR="0" lvl="0" indent="0" algn="just" rtl="0">
                        <a:lnSpc>
                          <a:spcPct val="115000"/>
                        </a:lnSpc>
                        <a:spcBef>
                          <a:spcPts val="0"/>
                        </a:spcBef>
                        <a:spcAft>
                          <a:spcPts val="0"/>
                        </a:spcAft>
                        <a:buNone/>
                      </a:pPr>
                      <a:r>
                        <a:rPr lang="it" sz="1600" b="0" i="0" u="none" strike="noStrike" cap="none" baseline="0" dirty="0">
                          <a:solidFill>
                            <a:schemeClr val="dk1"/>
                          </a:solidFill>
                          <a:latin typeface="Arial Narrow"/>
                          <a:ea typeface="Arial Narrow"/>
                          <a:cs typeface="Arial Narrow"/>
                          <a:sym typeface="Arial Narrow"/>
                        </a:rPr>
                        <a:t>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8E2F3"/>
                    </a:solidFill>
                  </a:tcPr>
                </a:tc>
                <a:extLst>
                  <a:ext uri="{0D108BD9-81ED-4DB2-BD59-A6C34878D82A}">
                    <a16:rowId xmlns:a16="http://schemas.microsoft.com/office/drawing/2014/main" val="10000"/>
                  </a:ext>
                </a:extLst>
              </a:tr>
              <a:tr h="571315">
                <a:tc gridSpan="2">
                  <a:txBody>
                    <a:bodyPr/>
                    <a:lstStyle/>
                    <a:p>
                      <a:pPr marL="0" marR="0" lvl="0" indent="0" algn="ctr" rtl="0">
                        <a:lnSpc>
                          <a:spcPct val="115000"/>
                        </a:lnSpc>
                        <a:spcBef>
                          <a:spcPts val="0"/>
                        </a:spcBef>
                        <a:spcAft>
                          <a:spcPts val="0"/>
                        </a:spcAft>
                        <a:buNone/>
                      </a:pPr>
                      <a:r>
                        <a:rPr lang="it" sz="1600" b="1" i="0" u="none" strike="noStrike" cap="none" baseline="0">
                          <a:solidFill>
                            <a:schemeClr val="dk1"/>
                          </a:solidFill>
                          <a:latin typeface="Arial Narrow"/>
                          <a:ea typeface="Arial Narrow"/>
                          <a:cs typeface="Arial Narrow"/>
                          <a:sym typeface="Arial Narrow"/>
                        </a:rPr>
                        <a:t>10:15 – 10:45 </a:t>
                      </a:r>
                      <a:endParaRPr sz="1600" b="1" u="none" strike="noStrike" cap="none" dirty="0">
                        <a:solidFill>
                          <a:schemeClr val="dk1"/>
                        </a:solidFill>
                        <a:latin typeface="Arial Narrow"/>
                        <a:ea typeface="Arial Narrow"/>
                        <a:cs typeface="Arial Narrow"/>
                        <a:sym typeface="Arial Narrow"/>
                      </a:endParaRPr>
                    </a:p>
                    <a:p>
                      <a:pPr marL="0" marR="0" lvl="0" indent="0" algn="ctr" rtl="0">
                        <a:lnSpc>
                          <a:spcPct val="115000"/>
                        </a:lnSpc>
                        <a:spcBef>
                          <a:spcPts val="0"/>
                        </a:spcBef>
                        <a:spcAft>
                          <a:spcPts val="0"/>
                        </a:spcAft>
                        <a:buNone/>
                      </a:pPr>
                      <a:r>
                        <a:rPr lang="it" sz="1600" b="1" i="0" u="none" strike="noStrike" cap="none" baseline="0">
                          <a:solidFill>
                            <a:schemeClr val="dk1"/>
                          </a:solidFill>
                          <a:latin typeface="Arial Narrow"/>
                          <a:ea typeface="Arial Narrow"/>
                          <a:cs typeface="Arial Narrow"/>
                          <a:sym typeface="Arial Narrow"/>
                        </a:rPr>
                        <a:t>Pausa</a:t>
                      </a:r>
                      <a:endParaRPr sz="1600" b="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8D08C"/>
                    </a:solidFill>
                  </a:tcPr>
                </a:tc>
                <a:tc hMerge="1">
                  <a:txBody>
                    <a:bodyPr/>
                    <a:lstStyle/>
                    <a:p>
                      <a:endParaRPr lang="it"/>
                    </a:p>
                  </a:txBody>
                  <a:tcPr/>
                </a:tc>
                <a:extLst>
                  <a:ext uri="{0D108BD9-81ED-4DB2-BD59-A6C34878D82A}">
                    <a16:rowId xmlns:a16="http://schemas.microsoft.com/office/drawing/2014/main" val="10001"/>
                  </a:ext>
                </a:extLst>
              </a:tr>
              <a:tr h="1714006">
                <a:tc>
                  <a:txBody>
                    <a:bodyPr/>
                    <a:lstStyle/>
                    <a:p>
                      <a:pPr marL="127000" marR="0" lvl="0" indent="-127000" algn="ctr" rtl="0">
                        <a:lnSpc>
                          <a:spcPct val="115000"/>
                        </a:lnSpc>
                        <a:spcBef>
                          <a:spcPts val="0"/>
                        </a:spcBef>
                        <a:spcAft>
                          <a:spcPts val="0"/>
                        </a:spcAft>
                        <a:buNone/>
                      </a:pPr>
                      <a:r>
                        <a:rPr lang="it" sz="1600" b="1" i="0" u="none" strike="noStrike" cap="none" baseline="0" dirty="0">
                          <a:solidFill>
                            <a:schemeClr val="dk1"/>
                          </a:solidFill>
                          <a:latin typeface="Arial Narrow"/>
                          <a:ea typeface="Arial Narrow"/>
                          <a:cs typeface="Arial Narrow"/>
                          <a:sym typeface="Arial Narrow"/>
                        </a:rPr>
                        <a:t>Sviluppo (45 minuti)</a:t>
                      </a:r>
                    </a:p>
                    <a:p>
                      <a:pPr marL="127000" marR="0" lvl="0" indent="-127000" algn="ctr" rtl="0">
                        <a:lnSpc>
                          <a:spcPct val="115000"/>
                        </a:lnSpc>
                        <a:spcBef>
                          <a:spcPts val="0"/>
                        </a:spcBef>
                        <a:spcAft>
                          <a:spcPts val="0"/>
                        </a:spcAft>
                        <a:buNone/>
                      </a:pPr>
                      <a:endParaRPr sz="1600" b="1"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i="0" u="none" baseline="0" dirty="0">
                          <a:solidFill>
                            <a:schemeClr val="dk1"/>
                          </a:solidFill>
                          <a:latin typeface="Arial Narrow"/>
                          <a:ea typeface="Arial Narrow"/>
                          <a:cs typeface="Arial Narrow"/>
                          <a:sym typeface="Arial Narrow"/>
                        </a:rPr>
                        <a:t>Rendere la società inclusiva nei confronti dell'ASD </a:t>
                      </a:r>
                      <a:endParaRPr sz="1600" b="0"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Attività: </a:t>
                      </a:r>
                      <a:r>
                        <a:rPr lang="it" sz="1600" b="0" i="1" u="none" strike="noStrike" cap="none" baseline="0" dirty="0">
                          <a:solidFill>
                            <a:schemeClr val="dk1"/>
                          </a:solidFill>
                          <a:latin typeface="Arial Narrow"/>
                          <a:ea typeface="Arial Narrow"/>
                          <a:cs typeface="Arial Narrow"/>
                          <a:sym typeface="Arial Narrow"/>
                        </a:rPr>
                        <a:t>Pensare e riflettere 3.2 - Linguaggio</a:t>
                      </a:r>
                      <a:endParaRPr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ct val="115000"/>
                        </a:lnSpc>
                        <a:spcBef>
                          <a:spcPts val="0"/>
                        </a:spcBef>
                        <a:spcAft>
                          <a:spcPts val="0"/>
                        </a:spcAft>
                        <a:buNone/>
                      </a:pPr>
                      <a:r>
                        <a:rPr lang="it" sz="1600" b="1" i="0" u="none" strike="noStrike" cap="none" baseline="0" dirty="0">
                          <a:solidFill>
                            <a:schemeClr val="dk1"/>
                          </a:solidFill>
                          <a:latin typeface="Arial Narrow"/>
                          <a:ea typeface="Arial Narrow"/>
                          <a:cs typeface="Arial Narrow"/>
                          <a:sym typeface="Arial Narrow"/>
                        </a:rPr>
                        <a:t>Fine </a:t>
                      </a:r>
                      <a:r>
                        <a:rPr lang="it-IT" sz="1600" b="1" i="0" u="none" strike="noStrike" cap="none" baseline="0" dirty="0">
                          <a:solidFill>
                            <a:schemeClr val="dk1"/>
                          </a:solidFill>
                          <a:latin typeface="Arial Narrow"/>
                          <a:ea typeface="Arial Narrow"/>
                          <a:cs typeface="Arial Narrow"/>
                          <a:sym typeface="Arial Narrow"/>
                        </a:rPr>
                        <a:t>(30 minuti)</a:t>
                      </a:r>
                      <a:endParaRPr sz="1600" b="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Conclusione</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Attività: </a:t>
                      </a:r>
                      <a:r>
                        <a:rPr lang="it" sz="1600" b="0" i="1" u="none" strike="noStrike" cap="none" baseline="0" dirty="0">
                          <a:solidFill>
                            <a:schemeClr val="dk1"/>
                          </a:solidFill>
                          <a:latin typeface="Arial Narrow"/>
                          <a:ea typeface="Arial Narrow"/>
                          <a:cs typeface="Arial Narrow"/>
                          <a:sym typeface="Arial Narrow"/>
                        </a:rPr>
                        <a:t>Applicazione nel mondo reale 3.1</a:t>
                      </a:r>
                      <a:endParaRPr sz="1600" i="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Riferimenti e risorse</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i="0" u="none" strike="noStrike" cap="none" baseline="0" dirty="0">
                          <a:solidFill>
                            <a:schemeClr val="dk1"/>
                          </a:solidFill>
                          <a:latin typeface="Arial Narrow"/>
                          <a:ea typeface="Arial Narrow"/>
                          <a:cs typeface="Arial Narrow"/>
                          <a:sym typeface="Arial Narrow"/>
                        </a:rPr>
                        <a:t>Arrivederci ☺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9DA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261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439937"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600" b="1" i="0" u="none" baseline="0">
                <a:solidFill>
                  <a:schemeClr val="dk1"/>
                </a:solidFill>
                <a:latin typeface="Arial Narrow"/>
                <a:ea typeface="Arial Narrow"/>
                <a:cs typeface="Arial Narrow"/>
                <a:sym typeface="Arial Narrow"/>
              </a:rPr>
              <a:t>Attività: Brainstorming 3.1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600" b="1" i="0" u="none" baseline="0">
                <a:solidFill>
                  <a:schemeClr val="dk1"/>
                </a:solidFill>
                <a:latin typeface="Arial Narrow"/>
                <a:ea typeface="Arial Narrow"/>
                <a:cs typeface="Arial Narrow"/>
                <a:sym typeface="Arial Narrow"/>
              </a:rPr>
              <a:t>“Elencare / Mappare...”</a:t>
            </a:r>
          </a:p>
        </p:txBody>
      </p:sp>
    </p:spTree>
    <p:extLst>
      <p:ext uri="{BB962C8B-B14F-4D97-AF65-F5344CB8AC3E}">
        <p14:creationId xmlns:p14="http://schemas.microsoft.com/office/powerpoint/2010/main" val="31050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9</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rtl="0"/>
            <a:r>
              <a:rPr lang="it" sz="4000" b="1" i="0" u="none" baseline="0">
                <a:solidFill>
                  <a:schemeClr val="dk1"/>
                </a:solidFill>
                <a:latin typeface="Arial Narrow"/>
                <a:ea typeface="Arial Narrow"/>
                <a:cs typeface="Arial Narrow"/>
                <a:sym typeface="Arial Narrow"/>
              </a:rPr>
              <a:t>SVILUPPARE</a:t>
            </a:r>
            <a:endParaRPr lang="it"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2107474" y="2971938"/>
            <a:ext cx="7506789" cy="3185561"/>
          </a:xfrm>
          <a:prstGeom prst="rect">
            <a:avLst/>
          </a:prstGeom>
          <a:solidFill>
            <a:srgbClr val="DDEBF7"/>
          </a:solidFill>
          <a:ln>
            <a:noFill/>
          </a:ln>
        </p:spPr>
        <p:txBody>
          <a:bodyPr spcFirstLastPara="1" wrap="square" lIns="121900" tIns="60933" rIns="121900" bIns="60933" anchor="ctr" anchorCtr="0">
            <a:noAutofit/>
          </a:bodyPr>
          <a:lstStyle/>
          <a:p>
            <a:pPr algn="ctr" rtl="0">
              <a:lnSpc>
                <a:spcPct val="150000"/>
              </a:lnSpc>
              <a:buClr>
                <a:schemeClr val="dk1"/>
              </a:buClr>
              <a:buSzPts val="2000"/>
            </a:pPr>
            <a:r>
              <a:rPr lang="it" sz="2000" b="0" i="0" u="none" baseline="0" dirty="0">
                <a:solidFill>
                  <a:schemeClr val="dk1"/>
                </a:solidFill>
                <a:latin typeface="Arial Narrow"/>
                <a:ea typeface="Arial Narrow"/>
                <a:cs typeface="Arial Narrow"/>
                <a:sym typeface="Arial Narrow"/>
              </a:rPr>
              <a:t>Discutere delle difficoltà di tutti i giorni legate all'ASD </a:t>
            </a:r>
          </a:p>
          <a:p>
            <a:pPr algn="ctr" rtl="0">
              <a:lnSpc>
                <a:spcPct val="150000"/>
              </a:lnSpc>
              <a:buClr>
                <a:schemeClr val="dk1"/>
              </a:buClr>
              <a:buSzPts val="2000"/>
            </a:pPr>
            <a:r>
              <a:rPr lang="it" sz="2000" b="0" i="0" u="none" baseline="0" dirty="0">
                <a:solidFill>
                  <a:schemeClr val="dk1"/>
                </a:solidFill>
                <a:latin typeface="Arial Narrow"/>
                <a:ea typeface="Arial Narrow"/>
                <a:cs typeface="Arial Narrow"/>
                <a:sym typeface="Arial Narrow"/>
              </a:rPr>
              <a:t>Rendere la società inclusiva nei confronti dell'ASD nell’ambiente scolastico</a:t>
            </a:r>
          </a:p>
          <a:p>
            <a:pPr algn="ctr" rtl="0">
              <a:lnSpc>
                <a:spcPct val="150000"/>
              </a:lnSpc>
            </a:pPr>
            <a:r>
              <a:rPr lang="it" sz="2000" b="0" i="1" u="none" baseline="0" dirty="0">
                <a:solidFill>
                  <a:schemeClr val="dk1"/>
                </a:solidFill>
                <a:latin typeface="Arial Narrow"/>
                <a:ea typeface="Arial Narrow"/>
                <a:cs typeface="Arial Narrow"/>
                <a:sym typeface="Arial Narrow"/>
              </a:rPr>
              <a:t>Attività: </a:t>
            </a:r>
          </a:p>
          <a:p>
            <a:pPr algn="ctr" rtl="0">
              <a:lnSpc>
                <a:spcPct val="150000"/>
              </a:lnSpc>
            </a:pPr>
            <a:r>
              <a:rPr lang="it" sz="2000" b="0" i="1" u="none" baseline="0" dirty="0">
                <a:solidFill>
                  <a:schemeClr val="dk1"/>
                </a:solidFill>
                <a:latin typeface="Arial Narrow"/>
                <a:ea typeface="Arial Narrow"/>
                <a:cs typeface="Arial Narrow"/>
                <a:sym typeface="Arial Narrow"/>
              </a:rPr>
              <a:t>Pensare e riflettere 3.1 Neurodiversità Rendere la società inclusiva nei confronti dell’ASD nell’ambiente domestico, nei servizi pubblici e nel lavoro </a:t>
            </a:r>
          </a:p>
          <a:p>
            <a:pPr algn="ctr" rtl="0">
              <a:lnSpc>
                <a:spcPct val="150000"/>
              </a:lnSpc>
            </a:pPr>
            <a:r>
              <a:rPr lang="it" sz="2000" b="0" i="1" u="none" baseline="0" dirty="0">
                <a:solidFill>
                  <a:schemeClr val="dk1"/>
                </a:solidFill>
                <a:latin typeface="Arial Narrow"/>
                <a:ea typeface="Arial Narrow"/>
                <a:cs typeface="Arial Narrow"/>
                <a:sym typeface="Arial Narrow"/>
              </a:rPr>
              <a:t>Attività: </a:t>
            </a:r>
          </a:p>
          <a:p>
            <a:pPr algn="ctr" rtl="0">
              <a:lnSpc>
                <a:spcPct val="150000"/>
              </a:lnSpc>
            </a:pPr>
            <a:r>
              <a:rPr lang="it" sz="2000" b="0" i="1" u="none" baseline="0" dirty="0">
                <a:solidFill>
                  <a:schemeClr val="dk1"/>
                </a:solidFill>
                <a:latin typeface="Arial Narrow"/>
                <a:ea typeface="Arial Narrow"/>
                <a:cs typeface="Arial Narrow"/>
                <a:sym typeface="Arial Narrow"/>
              </a:rPr>
              <a:t>Pensare e riflettere 3,2 </a:t>
            </a:r>
          </a:p>
        </p:txBody>
      </p:sp>
    </p:spTree>
    <p:extLst>
      <p:ext uri="{BB962C8B-B14F-4D97-AF65-F5344CB8AC3E}">
        <p14:creationId xmlns:p14="http://schemas.microsoft.com/office/powerpoint/2010/main" val="16095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4820</Words>
  <Application>Microsoft Office PowerPoint</Application>
  <PresentationFormat>Widescreen</PresentationFormat>
  <Paragraphs>440</Paragraphs>
  <Slides>43</Slides>
  <Notes>12</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43</vt:i4>
      </vt:variant>
    </vt:vector>
  </HeadingPairs>
  <TitlesOfParts>
    <vt:vector size="51" baseType="lpstr">
      <vt:lpstr>Arial</vt:lpstr>
      <vt:lpstr>Arial Narrow</vt:lpstr>
      <vt:lpstr>Calibri</vt:lpstr>
      <vt:lpstr>Calibri Light</vt:lpstr>
      <vt:lpstr>Noto Sans Symbols</vt:lpstr>
      <vt:lpstr>Times New Roman</vt:lpstr>
      <vt:lpstr>Office Theme</vt:lpstr>
      <vt:lpstr>1_Office Theme</vt:lpstr>
      <vt:lpstr>Programma del corso di formazione  “Operatore esperto nei disturbi dello spettro autistico (ASD)"  https://www.autrain.eu/pt/curriculo/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sfide per la persona con ASD nella società sono principalmente legate a:</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Elisa Baraghini</cp:lastModifiedBy>
  <cp:revision>16</cp:revision>
  <dcterms:created xsi:type="dcterms:W3CDTF">2021-06-03T08:33:53Z</dcterms:created>
  <dcterms:modified xsi:type="dcterms:W3CDTF">2021-10-25T20:42:49Z</dcterms:modified>
</cp:coreProperties>
</file>