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306"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03" r:id="rId49"/>
    <p:sldId id="358" r:id="rId5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ADA"/>
    <a:srgbClr val="DD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6"/>
    <p:restoredTop sz="94709"/>
  </p:normalViewPr>
  <p:slideViewPr>
    <p:cSldViewPr snapToGrid="0" snapToObjects="1">
      <p:cViewPr varScale="1">
        <p:scale>
          <a:sx n="108" d="100"/>
          <a:sy n="108" d="100"/>
        </p:scale>
        <p:origin x="81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167C6-4F2B-9246-9DFA-824F9702B8B8}" type="datetimeFigureOut">
              <a:rPr lang="de-AT" smtClean="0"/>
              <a:t>25.01.2022</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D2771-52E7-1A4B-AA32-D54E45C82436}" type="slidenum">
              <a:rPr lang="de-AT" smtClean="0"/>
              <a:t>‹Nr.›</a:t>
            </a:fld>
            <a:endParaRPr lang="de-AT"/>
          </a:p>
        </p:txBody>
      </p:sp>
    </p:spTree>
    <p:extLst>
      <p:ext uri="{BB962C8B-B14F-4D97-AF65-F5344CB8AC3E}">
        <p14:creationId xmlns:p14="http://schemas.microsoft.com/office/powerpoint/2010/main" val="409618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6AD2771-52E7-1A4B-AA32-D54E45C82436}" type="slidenum">
              <a:rPr lang="de-AT" smtClean="0"/>
              <a:t>7</a:t>
            </a:fld>
            <a:endParaRPr lang="de-AT"/>
          </a:p>
        </p:txBody>
      </p:sp>
    </p:spTree>
    <p:extLst>
      <p:ext uri="{BB962C8B-B14F-4D97-AF65-F5344CB8AC3E}">
        <p14:creationId xmlns:p14="http://schemas.microsoft.com/office/powerpoint/2010/main" val="291428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6AD2771-52E7-1A4B-AA32-D54E45C82436}" type="slidenum">
              <a:rPr lang="de-AT" smtClean="0"/>
              <a:t>44</a:t>
            </a:fld>
            <a:endParaRPr lang="de-AT"/>
          </a:p>
        </p:txBody>
      </p:sp>
    </p:spTree>
    <p:extLst>
      <p:ext uri="{BB962C8B-B14F-4D97-AF65-F5344CB8AC3E}">
        <p14:creationId xmlns:p14="http://schemas.microsoft.com/office/powerpoint/2010/main" val="188479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d5d634a696_2_4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9" name="Google Shape;709;gd5d634a696_2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53C-B035-8B47-89B5-3DD7510C52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AT"/>
          </a:p>
        </p:txBody>
      </p:sp>
      <p:sp>
        <p:nvSpPr>
          <p:cNvPr id="3" name="Subtitle 2">
            <a:extLst>
              <a:ext uri="{FF2B5EF4-FFF2-40B4-BE49-F238E27FC236}">
                <a16:creationId xmlns:a16="http://schemas.microsoft.com/office/drawing/2014/main" id="{BA416932-4593-0347-9524-C0FCCEFFA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AT"/>
          </a:p>
        </p:txBody>
      </p:sp>
      <p:sp>
        <p:nvSpPr>
          <p:cNvPr id="4" name="Date Placeholder 3">
            <a:extLst>
              <a:ext uri="{FF2B5EF4-FFF2-40B4-BE49-F238E27FC236}">
                <a16:creationId xmlns:a16="http://schemas.microsoft.com/office/drawing/2014/main" id="{12D988DC-09CA-B247-8BB5-A7BCFB26371A}"/>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B499204A-C731-234C-96B0-4D2BCA9039E1}"/>
              </a:ext>
            </a:extLst>
          </p:cNvPr>
          <p:cNvSpPr>
            <a:spLocks noGrp="1"/>
          </p:cNvSpPr>
          <p:nvPr>
            <p:ph type="ftr" sz="quarter" idx="11"/>
          </p:nvPr>
        </p:nvSpPr>
        <p:spPr/>
        <p:txBody>
          <a:body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9E86A5DB-177F-5843-A22D-E2C53991BFBA}"/>
              </a:ext>
            </a:extLst>
          </p:cNvPr>
          <p:cNvSpPr>
            <a:spLocks noGrp="1"/>
          </p:cNvSpPr>
          <p:nvPr>
            <p:ph type="sldNum" sz="quarter" idx="12"/>
          </p:nvPr>
        </p:nvSpPr>
        <p:spPr/>
        <p:txBody>
          <a:bodyPr/>
          <a:lstStyle/>
          <a:p>
            <a:fld id="{4AA10864-17D9-EB4A-80E3-89D1D8A92E63}" type="slidenum">
              <a:rPr lang="de-AT" smtClean="0"/>
              <a:pPr/>
              <a:t>‹Nr.›</a:t>
            </a:fld>
            <a:endParaRPr lang="de-AT" dirty="0"/>
          </a:p>
        </p:txBody>
      </p:sp>
    </p:spTree>
    <p:extLst>
      <p:ext uri="{BB962C8B-B14F-4D97-AF65-F5344CB8AC3E}">
        <p14:creationId xmlns:p14="http://schemas.microsoft.com/office/powerpoint/2010/main" val="30007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B1A1-3E8C-D247-A85A-E6A4680B2BCB}"/>
              </a:ext>
            </a:extLst>
          </p:cNvPr>
          <p:cNvSpPr>
            <a:spLocks noGrp="1"/>
          </p:cNvSpPr>
          <p:nvPr>
            <p:ph type="title"/>
          </p:nvPr>
        </p:nvSpPr>
        <p:spPr/>
        <p:txBody>
          <a:bodyPr/>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0ADE2D89-1C6C-7549-9660-5DC835A55F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BE94B648-33A7-2444-B7B1-3AAB618CD524}"/>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8CB6F374-95AC-E84E-9CA5-DC838E938F61}"/>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B0CE1BE6-8EE9-FC4F-BC27-142B6BFBB834}"/>
              </a:ext>
            </a:extLst>
          </p:cNvPr>
          <p:cNvSpPr>
            <a:spLocks noGrp="1"/>
          </p:cNvSpPr>
          <p:nvPr>
            <p:ph type="sldNum" sz="quarter" idx="12"/>
          </p:nvPr>
        </p:nvSpPr>
        <p:spPr/>
        <p:txBody>
          <a:bodyPr/>
          <a:lstStyle/>
          <a:p>
            <a:fld id="{B7618B1E-9B39-5F46-8B4F-4241E63FD3E3}" type="slidenum">
              <a:rPr lang="de-AT" smtClean="0"/>
              <a:t>‹Nr.›</a:t>
            </a:fld>
            <a:endParaRPr lang="de-AT"/>
          </a:p>
        </p:txBody>
      </p:sp>
    </p:spTree>
    <p:extLst>
      <p:ext uri="{BB962C8B-B14F-4D97-AF65-F5344CB8AC3E}">
        <p14:creationId xmlns:p14="http://schemas.microsoft.com/office/powerpoint/2010/main" val="29645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20645-AAA2-624F-B612-ACE2936895A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526390C9-9EC9-CD49-96FB-FD06B27C6F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AC295531-7B13-7D40-8389-B3FDAADC10A7}"/>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6CDA6262-E376-244E-8C5A-4E61B1123B83}"/>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8A99900-ADA5-D047-8B31-9008CE68BB75}"/>
              </a:ext>
            </a:extLst>
          </p:cNvPr>
          <p:cNvSpPr>
            <a:spLocks noGrp="1"/>
          </p:cNvSpPr>
          <p:nvPr>
            <p:ph type="sldNum" sz="quarter" idx="12"/>
          </p:nvPr>
        </p:nvSpPr>
        <p:spPr/>
        <p:txBody>
          <a:bodyPr/>
          <a:lstStyle/>
          <a:p>
            <a:fld id="{B7618B1E-9B39-5F46-8B4F-4241E63FD3E3}" type="slidenum">
              <a:rPr lang="de-AT" smtClean="0"/>
              <a:t>‹Nr.›</a:t>
            </a:fld>
            <a:endParaRPr lang="de-AT"/>
          </a:p>
        </p:txBody>
      </p:sp>
    </p:spTree>
    <p:extLst>
      <p:ext uri="{BB962C8B-B14F-4D97-AF65-F5344CB8AC3E}">
        <p14:creationId xmlns:p14="http://schemas.microsoft.com/office/powerpoint/2010/main" val="379814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2A75-4E25-6D4F-80BD-3FBF28FA2B53}"/>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3B54120E-B7E7-0643-A781-AF67905573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E7BF752B-2A53-6340-A163-4B58A1B4E720}"/>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A7DC3279-DA61-A84A-810D-F0A22AE3EB45}"/>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9D19934-7DCF-EA4F-B4E1-F8CD8549F567}"/>
              </a:ext>
            </a:extLst>
          </p:cNvPr>
          <p:cNvSpPr>
            <a:spLocks noGrp="1"/>
          </p:cNvSpPr>
          <p:nvPr>
            <p:ph type="sldNum" sz="quarter" idx="12"/>
          </p:nvPr>
        </p:nvSpPr>
        <p:spPr/>
        <p:txBody>
          <a:bodyPr/>
          <a:lstStyle/>
          <a:p>
            <a:fld id="{CD37B2E7-1D31-7C4D-928B-66328FE9604A}" type="slidenum">
              <a:rPr lang="de-AT" smtClean="0"/>
              <a:pPr/>
              <a:t>‹Nr.›</a:t>
            </a:fld>
            <a:endParaRPr lang="de-AT" dirty="0"/>
          </a:p>
        </p:txBody>
      </p:sp>
    </p:spTree>
    <p:extLst>
      <p:ext uri="{BB962C8B-B14F-4D97-AF65-F5344CB8AC3E}">
        <p14:creationId xmlns:p14="http://schemas.microsoft.com/office/powerpoint/2010/main" val="28033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28EC-BC0C-3548-A846-99AFDF5C93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AT"/>
          </a:p>
        </p:txBody>
      </p:sp>
      <p:sp>
        <p:nvSpPr>
          <p:cNvPr id="3" name="Text Placeholder 2">
            <a:extLst>
              <a:ext uri="{FF2B5EF4-FFF2-40B4-BE49-F238E27FC236}">
                <a16:creationId xmlns:a16="http://schemas.microsoft.com/office/drawing/2014/main" id="{7E739996-FDBC-8147-BFE4-B3A6C75D5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8F50FD-8AF4-5940-B699-38D718D96E46}"/>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752EDD26-2F35-B74F-B461-2A921FD2360E}"/>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42DDBB0-C001-8544-BB8E-5974A7FF3203}"/>
              </a:ext>
            </a:extLst>
          </p:cNvPr>
          <p:cNvSpPr>
            <a:spLocks noGrp="1"/>
          </p:cNvSpPr>
          <p:nvPr>
            <p:ph type="sldNum" sz="quarter" idx="12"/>
          </p:nvPr>
        </p:nvSpPr>
        <p:spPr/>
        <p:txBody>
          <a:bodyPr/>
          <a:lstStyle/>
          <a:p>
            <a:fld id="{7B64C62E-5D99-A449-90C5-BF092B0CA596}" type="slidenum">
              <a:rPr lang="de-AT" smtClean="0"/>
              <a:pPr/>
              <a:t>‹Nr.›</a:t>
            </a:fld>
            <a:endParaRPr lang="de-AT" dirty="0"/>
          </a:p>
        </p:txBody>
      </p:sp>
    </p:spTree>
    <p:extLst>
      <p:ext uri="{BB962C8B-B14F-4D97-AF65-F5344CB8AC3E}">
        <p14:creationId xmlns:p14="http://schemas.microsoft.com/office/powerpoint/2010/main" val="32409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4E47-2430-3744-A62F-8DC6D8A9898F}"/>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619B4170-E589-3943-8BEF-9D81BF0F08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Content Placeholder 3">
            <a:extLst>
              <a:ext uri="{FF2B5EF4-FFF2-40B4-BE49-F238E27FC236}">
                <a16:creationId xmlns:a16="http://schemas.microsoft.com/office/drawing/2014/main" id="{07CF8BAC-9193-A245-AC24-826DE35F57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Date Placeholder 4">
            <a:extLst>
              <a:ext uri="{FF2B5EF4-FFF2-40B4-BE49-F238E27FC236}">
                <a16:creationId xmlns:a16="http://schemas.microsoft.com/office/drawing/2014/main" id="{CE5BB2BC-04E2-B843-860C-87D25DEA8CC1}"/>
              </a:ext>
            </a:extLst>
          </p:cNvPr>
          <p:cNvSpPr>
            <a:spLocks noGrp="1"/>
          </p:cNvSpPr>
          <p:nvPr>
            <p:ph type="dt" sz="half" idx="10"/>
          </p:nvPr>
        </p:nvSpPr>
        <p:spPr/>
        <p:txBody>
          <a:bodyPr/>
          <a:lstStyle/>
          <a:p>
            <a:r>
              <a:rPr lang="en-US"/>
              <a:t>June 3, 2021</a:t>
            </a:r>
            <a:endParaRPr lang="de-AT" dirty="0"/>
          </a:p>
        </p:txBody>
      </p:sp>
      <p:sp>
        <p:nvSpPr>
          <p:cNvPr id="6" name="Footer Placeholder 5">
            <a:extLst>
              <a:ext uri="{FF2B5EF4-FFF2-40B4-BE49-F238E27FC236}">
                <a16:creationId xmlns:a16="http://schemas.microsoft.com/office/drawing/2014/main" id="{AD873E56-6D74-C245-A79A-016AE475434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066108AA-9277-AD45-85BB-AD34E8AA197C}"/>
              </a:ext>
            </a:extLst>
          </p:cNvPr>
          <p:cNvSpPr>
            <a:spLocks noGrp="1"/>
          </p:cNvSpPr>
          <p:nvPr>
            <p:ph type="sldNum" sz="quarter" idx="12"/>
          </p:nvPr>
        </p:nvSpPr>
        <p:spPr/>
        <p:txBody>
          <a:bodyPr/>
          <a:lstStyle/>
          <a:p>
            <a:fld id="{98ACD221-72DD-5941-A0EA-B7232ABB8333}" type="slidenum">
              <a:rPr lang="de-AT" smtClean="0"/>
              <a:pPr/>
              <a:t>‹Nr.›</a:t>
            </a:fld>
            <a:endParaRPr lang="de-AT" dirty="0"/>
          </a:p>
        </p:txBody>
      </p:sp>
    </p:spTree>
    <p:extLst>
      <p:ext uri="{BB962C8B-B14F-4D97-AF65-F5344CB8AC3E}">
        <p14:creationId xmlns:p14="http://schemas.microsoft.com/office/powerpoint/2010/main" val="15675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2072-28E7-894E-AEDA-B10B52464A1B}"/>
              </a:ext>
            </a:extLst>
          </p:cNvPr>
          <p:cNvSpPr>
            <a:spLocks noGrp="1"/>
          </p:cNvSpPr>
          <p:nvPr>
            <p:ph type="title"/>
          </p:nvPr>
        </p:nvSpPr>
        <p:spPr>
          <a:xfrm>
            <a:off x="839788" y="668337"/>
            <a:ext cx="10515600" cy="1022351"/>
          </a:xfrm>
        </p:spPr>
        <p:txBody>
          <a:bodyPr/>
          <a:lstStyle/>
          <a:p>
            <a:r>
              <a:rPr lang="en-GB"/>
              <a:t>Click to edit Master title style</a:t>
            </a:r>
            <a:endParaRPr lang="de-AT"/>
          </a:p>
        </p:txBody>
      </p:sp>
      <p:sp>
        <p:nvSpPr>
          <p:cNvPr id="3" name="Text Placeholder 2">
            <a:extLst>
              <a:ext uri="{FF2B5EF4-FFF2-40B4-BE49-F238E27FC236}">
                <a16:creationId xmlns:a16="http://schemas.microsoft.com/office/drawing/2014/main" id="{7A08D5F7-F2D7-9E43-8935-05041763DF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3A4B32-E6B0-324C-8726-476E33A55E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Text Placeholder 4">
            <a:extLst>
              <a:ext uri="{FF2B5EF4-FFF2-40B4-BE49-F238E27FC236}">
                <a16:creationId xmlns:a16="http://schemas.microsoft.com/office/drawing/2014/main" id="{82A5F760-D563-B04D-A62D-2AC03826D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1AE36C-5E05-0349-9530-601BEABC0A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7" name="Date Placeholder 6">
            <a:extLst>
              <a:ext uri="{FF2B5EF4-FFF2-40B4-BE49-F238E27FC236}">
                <a16:creationId xmlns:a16="http://schemas.microsoft.com/office/drawing/2014/main" id="{76F5B5EC-7696-0A44-8648-AA841F188D09}"/>
              </a:ext>
            </a:extLst>
          </p:cNvPr>
          <p:cNvSpPr>
            <a:spLocks noGrp="1"/>
          </p:cNvSpPr>
          <p:nvPr>
            <p:ph type="dt" sz="half" idx="10"/>
          </p:nvPr>
        </p:nvSpPr>
        <p:spPr/>
        <p:txBody>
          <a:bodyPr/>
          <a:lstStyle/>
          <a:p>
            <a:r>
              <a:rPr lang="en-US"/>
              <a:t>June 3, 2021</a:t>
            </a:r>
            <a:endParaRPr lang="de-AT" dirty="0"/>
          </a:p>
        </p:txBody>
      </p:sp>
      <p:sp>
        <p:nvSpPr>
          <p:cNvPr id="8" name="Footer Placeholder 7">
            <a:extLst>
              <a:ext uri="{FF2B5EF4-FFF2-40B4-BE49-F238E27FC236}">
                <a16:creationId xmlns:a16="http://schemas.microsoft.com/office/drawing/2014/main" id="{04232BC8-9211-A04A-B4EF-F513D87C7510}"/>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9" name="Slide Number Placeholder 8">
            <a:extLst>
              <a:ext uri="{FF2B5EF4-FFF2-40B4-BE49-F238E27FC236}">
                <a16:creationId xmlns:a16="http://schemas.microsoft.com/office/drawing/2014/main" id="{532F3225-302F-3541-9116-90357B2C6941}"/>
              </a:ext>
            </a:extLst>
          </p:cNvPr>
          <p:cNvSpPr>
            <a:spLocks noGrp="1"/>
          </p:cNvSpPr>
          <p:nvPr>
            <p:ph type="sldNum" sz="quarter" idx="12"/>
          </p:nvPr>
        </p:nvSpPr>
        <p:spPr/>
        <p:txBody>
          <a:bodyPr/>
          <a:lstStyle/>
          <a:p>
            <a:fld id="{2538C17B-25B9-CD4C-A534-BDFCB61EA119}" type="slidenum">
              <a:rPr lang="de-AT" smtClean="0"/>
              <a:pPr/>
              <a:t>‹Nr.›</a:t>
            </a:fld>
            <a:endParaRPr lang="de-AT" dirty="0"/>
          </a:p>
        </p:txBody>
      </p:sp>
    </p:spTree>
    <p:extLst>
      <p:ext uri="{BB962C8B-B14F-4D97-AF65-F5344CB8AC3E}">
        <p14:creationId xmlns:p14="http://schemas.microsoft.com/office/powerpoint/2010/main" val="276428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D5EB-4C94-8E44-BAC2-16B384051AAD}"/>
              </a:ext>
            </a:extLst>
          </p:cNvPr>
          <p:cNvSpPr>
            <a:spLocks noGrp="1"/>
          </p:cNvSpPr>
          <p:nvPr>
            <p:ph type="title"/>
          </p:nvPr>
        </p:nvSpPr>
        <p:spPr/>
        <p:txBody>
          <a:bodyPr/>
          <a:lstStyle/>
          <a:p>
            <a:r>
              <a:rPr lang="en-GB"/>
              <a:t>Click to edit Master title style</a:t>
            </a:r>
            <a:endParaRPr lang="de-AT"/>
          </a:p>
        </p:txBody>
      </p:sp>
      <p:sp>
        <p:nvSpPr>
          <p:cNvPr id="3" name="Date Placeholder 2">
            <a:extLst>
              <a:ext uri="{FF2B5EF4-FFF2-40B4-BE49-F238E27FC236}">
                <a16:creationId xmlns:a16="http://schemas.microsoft.com/office/drawing/2014/main" id="{5B609AA5-44DB-1743-9804-10937BCE0377}"/>
              </a:ext>
            </a:extLst>
          </p:cNvPr>
          <p:cNvSpPr>
            <a:spLocks noGrp="1"/>
          </p:cNvSpPr>
          <p:nvPr>
            <p:ph type="dt" sz="half" idx="10"/>
          </p:nvPr>
        </p:nvSpPr>
        <p:spPr/>
        <p:txBody>
          <a:bodyPr/>
          <a:lstStyle/>
          <a:p>
            <a:r>
              <a:rPr lang="en-US"/>
              <a:t>June 3, 2021</a:t>
            </a:r>
            <a:endParaRPr lang="de-AT" dirty="0"/>
          </a:p>
        </p:txBody>
      </p:sp>
      <p:sp>
        <p:nvSpPr>
          <p:cNvPr id="4" name="Footer Placeholder 3">
            <a:extLst>
              <a:ext uri="{FF2B5EF4-FFF2-40B4-BE49-F238E27FC236}">
                <a16:creationId xmlns:a16="http://schemas.microsoft.com/office/drawing/2014/main" id="{72273A5B-3D7B-B84A-BB01-88B5643278B4}"/>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5" name="Slide Number Placeholder 4">
            <a:extLst>
              <a:ext uri="{FF2B5EF4-FFF2-40B4-BE49-F238E27FC236}">
                <a16:creationId xmlns:a16="http://schemas.microsoft.com/office/drawing/2014/main" id="{B634F532-2470-EA4F-8159-BD9C72F98EB9}"/>
              </a:ext>
            </a:extLst>
          </p:cNvPr>
          <p:cNvSpPr>
            <a:spLocks noGrp="1"/>
          </p:cNvSpPr>
          <p:nvPr>
            <p:ph type="sldNum" sz="quarter" idx="12"/>
          </p:nvPr>
        </p:nvSpPr>
        <p:spPr/>
        <p:txBody>
          <a:bodyPr/>
          <a:lstStyle/>
          <a:p>
            <a:fld id="{B4D1619B-771E-4547-A2E5-BA7F1DB680AE}" type="slidenum">
              <a:rPr lang="de-AT" smtClean="0"/>
              <a:pPr/>
              <a:t>‹Nr.›</a:t>
            </a:fld>
            <a:endParaRPr lang="de-AT" dirty="0"/>
          </a:p>
        </p:txBody>
      </p:sp>
    </p:spTree>
    <p:extLst>
      <p:ext uri="{BB962C8B-B14F-4D97-AF65-F5344CB8AC3E}">
        <p14:creationId xmlns:p14="http://schemas.microsoft.com/office/powerpoint/2010/main" val="6476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3FD9D-299E-5145-BB9A-46B7F91ED759}"/>
              </a:ext>
            </a:extLst>
          </p:cNvPr>
          <p:cNvSpPr>
            <a:spLocks noGrp="1"/>
          </p:cNvSpPr>
          <p:nvPr>
            <p:ph type="dt" sz="half" idx="10"/>
          </p:nvPr>
        </p:nvSpPr>
        <p:spPr/>
        <p:txBody>
          <a:bodyPr/>
          <a:lstStyle/>
          <a:p>
            <a:r>
              <a:rPr lang="en-US"/>
              <a:t>June 3, 2021</a:t>
            </a:r>
            <a:endParaRPr lang="de-AT" dirty="0"/>
          </a:p>
        </p:txBody>
      </p:sp>
      <p:sp>
        <p:nvSpPr>
          <p:cNvPr id="3" name="Footer Placeholder 2">
            <a:extLst>
              <a:ext uri="{FF2B5EF4-FFF2-40B4-BE49-F238E27FC236}">
                <a16:creationId xmlns:a16="http://schemas.microsoft.com/office/drawing/2014/main" id="{DB11FC4A-3C4E-604E-B31F-52C87C86A1DC}"/>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4" name="Slide Number Placeholder 3">
            <a:extLst>
              <a:ext uri="{FF2B5EF4-FFF2-40B4-BE49-F238E27FC236}">
                <a16:creationId xmlns:a16="http://schemas.microsoft.com/office/drawing/2014/main" id="{30EDEF6C-8F3B-DE44-A98A-D51299D403B6}"/>
              </a:ext>
            </a:extLst>
          </p:cNvPr>
          <p:cNvSpPr>
            <a:spLocks noGrp="1"/>
          </p:cNvSpPr>
          <p:nvPr>
            <p:ph type="sldNum" sz="quarter" idx="12"/>
          </p:nvPr>
        </p:nvSpPr>
        <p:spPr/>
        <p:txBody>
          <a:bodyPr/>
          <a:lstStyle/>
          <a:p>
            <a:fld id="{FF25E065-A395-7048-9208-62E67D87C980}" type="slidenum">
              <a:rPr lang="de-AT" smtClean="0"/>
              <a:pPr/>
              <a:t>‹Nr.›</a:t>
            </a:fld>
            <a:endParaRPr lang="de-AT" dirty="0"/>
          </a:p>
        </p:txBody>
      </p:sp>
    </p:spTree>
    <p:extLst>
      <p:ext uri="{BB962C8B-B14F-4D97-AF65-F5344CB8AC3E}">
        <p14:creationId xmlns:p14="http://schemas.microsoft.com/office/powerpoint/2010/main" val="195410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38A3-3D27-7243-A4E0-616C8D0A8F8B}"/>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Content Placeholder 2">
            <a:extLst>
              <a:ext uri="{FF2B5EF4-FFF2-40B4-BE49-F238E27FC236}">
                <a16:creationId xmlns:a16="http://schemas.microsoft.com/office/drawing/2014/main" id="{787333A4-45CD-8342-A220-5D8F80ED1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Text Placeholder 3">
            <a:extLst>
              <a:ext uri="{FF2B5EF4-FFF2-40B4-BE49-F238E27FC236}">
                <a16:creationId xmlns:a16="http://schemas.microsoft.com/office/drawing/2014/main" id="{AD11CF0F-DB17-F34B-8BC0-1A0024470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709878-7665-104F-9042-D4EAFF128BA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3472AC9E-0358-D34D-A11B-649F01223D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6A11C531-99D8-D84A-9F31-20A32681BF30}"/>
              </a:ext>
            </a:extLst>
          </p:cNvPr>
          <p:cNvSpPr>
            <a:spLocks noGrp="1"/>
          </p:cNvSpPr>
          <p:nvPr>
            <p:ph type="sldNum" sz="quarter" idx="12"/>
          </p:nvPr>
        </p:nvSpPr>
        <p:spPr/>
        <p:txBody>
          <a:bodyPr/>
          <a:lstStyle/>
          <a:p>
            <a:fld id="{B7618B1E-9B39-5F46-8B4F-4241E63FD3E3}" type="slidenum">
              <a:rPr lang="de-AT" smtClean="0"/>
              <a:t>‹Nr.›</a:t>
            </a:fld>
            <a:endParaRPr lang="de-AT"/>
          </a:p>
        </p:txBody>
      </p:sp>
    </p:spTree>
    <p:extLst>
      <p:ext uri="{BB962C8B-B14F-4D97-AF65-F5344CB8AC3E}">
        <p14:creationId xmlns:p14="http://schemas.microsoft.com/office/powerpoint/2010/main" val="354741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4F93-41B1-D64E-8566-6368511BC904}"/>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Picture Placeholder 2">
            <a:extLst>
              <a:ext uri="{FF2B5EF4-FFF2-40B4-BE49-F238E27FC236}">
                <a16:creationId xmlns:a16="http://schemas.microsoft.com/office/drawing/2014/main" id="{9FB87830-D5D7-914F-A7CE-485268B70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98555AEF-3FD1-664E-8AA1-FD84689C7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C2383-43C7-6640-9A88-7312AC97D63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654618D2-889B-8C44-BFBA-00F3C0E171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8126629C-2D56-0345-80B5-1500B88C3584}"/>
              </a:ext>
            </a:extLst>
          </p:cNvPr>
          <p:cNvSpPr>
            <a:spLocks noGrp="1"/>
          </p:cNvSpPr>
          <p:nvPr>
            <p:ph type="sldNum" sz="quarter" idx="12"/>
          </p:nvPr>
        </p:nvSpPr>
        <p:spPr/>
        <p:txBody>
          <a:bodyPr/>
          <a:lstStyle/>
          <a:p>
            <a:fld id="{B7618B1E-9B39-5F46-8B4F-4241E63FD3E3}" type="slidenum">
              <a:rPr lang="de-AT" smtClean="0"/>
              <a:t>‹Nr.›</a:t>
            </a:fld>
            <a:endParaRPr lang="de-AT"/>
          </a:p>
        </p:txBody>
      </p:sp>
    </p:spTree>
    <p:extLst>
      <p:ext uri="{BB962C8B-B14F-4D97-AF65-F5344CB8AC3E}">
        <p14:creationId xmlns:p14="http://schemas.microsoft.com/office/powerpoint/2010/main" val="190249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04004-F493-A943-935C-3E5211EB10DD}"/>
              </a:ext>
            </a:extLst>
          </p:cNvPr>
          <p:cNvSpPr>
            <a:spLocks noGrp="1"/>
          </p:cNvSpPr>
          <p:nvPr>
            <p:ph type="title"/>
          </p:nvPr>
        </p:nvSpPr>
        <p:spPr>
          <a:xfrm>
            <a:off x="838200" y="723582"/>
            <a:ext cx="10515600" cy="967106"/>
          </a:xfrm>
          <a:prstGeom prst="rect">
            <a:avLst/>
          </a:prstGeom>
        </p:spPr>
        <p:txBody>
          <a:bodyPr vert="horz" lIns="91440" tIns="45720" rIns="91440" bIns="45720" rtlCol="0" anchor="ctr">
            <a:normAutofit/>
          </a:bodyPr>
          <a:lstStyle/>
          <a:p>
            <a:r>
              <a:rPr lang="en-GB"/>
              <a:t>Click to edit Master title style</a:t>
            </a:r>
            <a:endParaRPr lang="de-AT"/>
          </a:p>
        </p:txBody>
      </p:sp>
      <p:sp>
        <p:nvSpPr>
          <p:cNvPr id="3" name="Text Placeholder 2">
            <a:extLst>
              <a:ext uri="{FF2B5EF4-FFF2-40B4-BE49-F238E27FC236}">
                <a16:creationId xmlns:a16="http://schemas.microsoft.com/office/drawing/2014/main" id="{9C89D8AD-6304-A545-8708-2233B1DAC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AT" dirty="0"/>
          </a:p>
        </p:txBody>
      </p:sp>
      <p:sp>
        <p:nvSpPr>
          <p:cNvPr id="4" name="Date Placeholder 3">
            <a:extLst>
              <a:ext uri="{FF2B5EF4-FFF2-40B4-BE49-F238E27FC236}">
                <a16:creationId xmlns:a16="http://schemas.microsoft.com/office/drawing/2014/main" id="{819D263D-61D4-874A-99D0-C3245F469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3, 2021</a:t>
            </a:r>
            <a:endParaRPr lang="de-AT" dirty="0"/>
          </a:p>
        </p:txBody>
      </p:sp>
      <p:sp>
        <p:nvSpPr>
          <p:cNvPr id="5" name="Footer Placeholder 4">
            <a:extLst>
              <a:ext uri="{FF2B5EF4-FFF2-40B4-BE49-F238E27FC236}">
                <a16:creationId xmlns:a16="http://schemas.microsoft.com/office/drawing/2014/main" id="{FBFAD651-6330-A944-AF05-F55457871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latin typeface="Calibri" panose="020F0502020204030204" pitchFamily="34" charset="0"/>
                <a:cs typeface="Calibri" panose="020F0502020204030204" pitchFamily="34" charset="0"/>
              </a:defRPr>
            </a:lvl1p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0432A269-C290-B049-887D-EDAF680B9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1568-FC6B-1541-8F84-5F21A74BFC9E}" type="slidenum">
              <a:rPr lang="de-AT" smtClean="0"/>
              <a:pPr/>
              <a:t>‹Nr.›</a:t>
            </a:fld>
            <a:endParaRPr lang="de-AT" dirty="0"/>
          </a:p>
        </p:txBody>
      </p:sp>
      <p:pic>
        <p:nvPicPr>
          <p:cNvPr id="8" name="Grafik 3" descr="Logo, company name&#10;&#10;Description automatically generated">
            <a:extLst>
              <a:ext uri="{FF2B5EF4-FFF2-40B4-BE49-F238E27FC236}">
                <a16:creationId xmlns:a16="http://schemas.microsoft.com/office/drawing/2014/main" id="{5CA751FF-F387-E246-98ED-5B25D444E5FF}"/>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361238" y="70197"/>
            <a:ext cx="921385" cy="546735"/>
          </a:xfrm>
          <a:prstGeom prst="rect">
            <a:avLst/>
          </a:prstGeom>
        </p:spPr>
      </p:pic>
      <p:pic>
        <p:nvPicPr>
          <p:cNvPr id="9" name="Grafik 2" descr="Ein Bild, das Text enthält.&#10;&#10;Automatisch generierte Beschreibung">
            <a:extLst>
              <a:ext uri="{FF2B5EF4-FFF2-40B4-BE49-F238E27FC236}">
                <a16:creationId xmlns:a16="http://schemas.microsoft.com/office/drawing/2014/main" id="{388BC5B0-F641-644D-86AA-69EF18E10E51}"/>
              </a:ext>
            </a:extLst>
          </p:cNvPr>
          <p:cNvPicPr/>
          <p:nvPr userDrawn="1"/>
        </p:nvPicPr>
        <p:blipFill rotWithShape="1">
          <a:blip r:embed="rId14">
            <a:extLst>
              <a:ext uri="{28A0092B-C50C-407E-A947-70E740481C1C}">
                <a14:useLocalDpi xmlns:a14="http://schemas.microsoft.com/office/drawing/2010/main" val="0"/>
              </a:ext>
            </a:extLst>
          </a:blip>
          <a:srcRect l="24620" b="-22"/>
          <a:stretch/>
        </p:blipFill>
        <p:spPr bwMode="auto">
          <a:xfrm>
            <a:off x="5282623" y="72737"/>
            <a:ext cx="1924685" cy="56134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3C5E66F8-7234-B846-8CA0-68D8DFC64179}"/>
              </a:ext>
            </a:extLst>
          </p:cNvPr>
          <p:cNvSpPr/>
          <p:nvPr userDrawn="1"/>
        </p:nvSpPr>
        <p:spPr>
          <a:xfrm>
            <a:off x="10287548" y="70197"/>
            <a:ext cx="1797287" cy="200055"/>
          </a:xfrm>
          <a:prstGeom prst="rect">
            <a:avLst/>
          </a:prstGeom>
        </p:spPr>
        <p:txBody>
          <a:bodyPr wrap="none">
            <a:spAutoFit/>
          </a:bodyPr>
          <a:lstStyle/>
          <a:p>
            <a:r>
              <a:rPr lang="en-US" sz="700" dirty="0">
                <a:latin typeface="Calibri" panose="020F0502020204030204" pitchFamily="34" charset="0"/>
                <a:ea typeface="Times New Roman" panose="02020603050405020304" pitchFamily="18" charset="0"/>
                <a:cs typeface="Calibri" panose="020F0502020204030204" pitchFamily="34" charset="0"/>
              </a:rPr>
              <a:t>Grant Agreement: 2019-1-AT-KA202-051218</a:t>
            </a:r>
            <a:endParaRPr lang="en-GB"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13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youtube.com/watch?v=K2P4Ed6G3g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B0uYcgdvUX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v0eHktyoNeU"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q5PPYnJ1xc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RbwRrVw-CRo" TargetMode="External"/><Relationship Id="rId2" Type="http://schemas.openxmlformats.org/officeDocument/2006/relationships/hyperlink" Target="https://youtu.be/RbwRrVw-CRo"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L4r5j44JR2M"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youtube.com/watch?v=p3oB7vEWL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cZ3qCXhe8t0"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CkCM5_pLr4s" TargetMode="Externa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youtube.com/watch?v=0Qn3OQvrkOs" TargetMode="Externa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youtube.com/watch?v=QakRZ9uK9GE" TargetMode="External"/><Relationship Id="rId3" Type="http://schemas.openxmlformats.org/officeDocument/2006/relationships/hyperlink" Target="https://www.bambinieautismo.org/manuale_del_soccorritore.pdf" TargetMode="External"/><Relationship Id="rId7" Type="http://schemas.openxmlformats.org/officeDocument/2006/relationships/image" Target="../media/image38.jpg"/><Relationship Id="rId2" Type="http://schemas.openxmlformats.org/officeDocument/2006/relationships/hyperlink" Target="https://salute.regione.emilia-romagna.it/normativa-e-documentazione/convegni-e-seminari/conferenza-regionale-salute-mentale-29-30-ottobre-2007/autismo-che-fare-emilia-romagna-a-confronto-con-le-altre-regioni-italiane-sui-modelli-di-intervento-1" TargetMode="External"/><Relationship Id="rId1" Type="http://schemas.openxmlformats.org/officeDocument/2006/relationships/slideLayout" Target="../slideLayouts/slideLayout2.xml"/><Relationship Id="rId6" Type="http://schemas.openxmlformats.org/officeDocument/2006/relationships/hyperlink" Target="http://www.youtube.com/watch?v=-4XZ1tTH8Bs" TargetMode="External"/><Relationship Id="rId5" Type="http://schemas.openxmlformats.org/officeDocument/2006/relationships/hyperlink" Target="https://daily.veronanetwork.it/news/autismo-a-verona-il-primo-protocollo-per-negoz-e-locali/" TargetMode="External"/><Relationship Id="rId10" Type="http://schemas.openxmlformats.org/officeDocument/2006/relationships/image" Target="../media/image40.jpg"/><Relationship Id="rId4" Type="http://schemas.openxmlformats.org/officeDocument/2006/relationships/hyperlink" Target="https://www.bambinieautismo.org/una-stanza-in-ospedale-dedicata-alle-persone-con-autismo/" TargetMode="External"/><Relationship Id="rId9"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1</a:t>
            </a:fld>
            <a:endParaRPr lang="de-A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a:lnSpc>
                <a:spcPct val="170000"/>
              </a:lnSpc>
              <a:buClr>
                <a:srgbClr val="024E94"/>
              </a:buClr>
              <a:buSzPct val="100000"/>
            </a:pPr>
            <a:r>
              <a:rPr lang="it" sz="3200" b="1" dirty="0">
                <a:solidFill>
                  <a:srgbClr val="024E94"/>
                </a:solidFill>
                <a:latin typeface="Arial Narrow"/>
                <a:ea typeface="Arial Narrow"/>
                <a:cs typeface="Arial Narrow"/>
                <a:sym typeface="Arial Narrow"/>
              </a:rPr>
              <a:t>Curriculum zur Ausbildung</a:t>
            </a:r>
            <a:br>
              <a:rPr lang="it" sz="3200" b="1" dirty="0">
                <a:solidFill>
                  <a:srgbClr val="024E94"/>
                </a:solidFill>
                <a:latin typeface="Arial Narrow"/>
                <a:ea typeface="Arial Narrow"/>
                <a:cs typeface="Arial Narrow"/>
                <a:sym typeface="Arial Narrow"/>
              </a:rPr>
            </a:br>
            <a:r>
              <a:rPr lang="it" sz="3200" b="1" dirty="0">
                <a:solidFill>
                  <a:srgbClr val="024E94"/>
                </a:solidFill>
                <a:latin typeface="Arial Narrow"/>
                <a:ea typeface="Arial Narrow"/>
                <a:cs typeface="Arial Narrow"/>
                <a:sym typeface="Arial Narrow"/>
              </a:rPr>
              <a:t>“Autismus-Beauftragte/r”</a:t>
            </a:r>
            <a:endParaRPr sz="700" dirty="0"/>
          </a:p>
          <a:p>
            <a:pPr algn="ctr">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a:lnSpc>
                <a:spcPct val="90000"/>
              </a:lnSpc>
              <a:buClr>
                <a:srgbClr val="024E94"/>
              </a:buClr>
              <a:buSzPct val="100000"/>
            </a:pPr>
            <a:r>
              <a:rPr lang="it" sz="2000" cap="small" dirty="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362136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10</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a:r>
              <a:rPr lang="en-GB" sz="4000" b="1" dirty="0">
                <a:solidFill>
                  <a:schemeClr val="dk1"/>
                </a:solidFill>
                <a:latin typeface="Arial Narrow"/>
                <a:sym typeface="Arial Narrow"/>
              </a:rPr>
              <a:t>ERARBEITUNG</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buClr>
                <a:schemeClr val="dk1"/>
              </a:buClr>
              <a:buSzPts val="2000"/>
            </a:pPr>
            <a:r>
              <a:rPr lang="en-GB" sz="2400" dirty="0" err="1">
                <a:solidFill>
                  <a:schemeClr val="dk1"/>
                </a:solidFill>
                <a:latin typeface="Arial Narrow"/>
                <a:ea typeface="Arial Narrow"/>
                <a:cs typeface="Arial Narrow"/>
                <a:sym typeface="Arial Narrow"/>
              </a:rPr>
              <a:t>Häufige</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Herausforderungen</a:t>
            </a:r>
            <a:r>
              <a:rPr lang="en-GB" sz="2400" dirty="0">
                <a:solidFill>
                  <a:schemeClr val="dk1"/>
                </a:solidFill>
                <a:latin typeface="Arial Narrow"/>
                <a:ea typeface="Arial Narrow"/>
                <a:cs typeface="Arial Narrow"/>
                <a:sym typeface="Arial Narrow"/>
              </a:rPr>
              <a:t> für Menschen </a:t>
            </a:r>
            <a:r>
              <a:rPr lang="en-GB" sz="2400" dirty="0" err="1">
                <a:solidFill>
                  <a:schemeClr val="dk1"/>
                </a:solidFill>
                <a:latin typeface="Arial Narrow"/>
                <a:ea typeface="Arial Narrow"/>
                <a:cs typeface="Arial Narrow"/>
                <a:sym typeface="Arial Narrow"/>
              </a:rPr>
              <a:t>mit</a:t>
            </a:r>
            <a:r>
              <a:rPr lang="en-GB" sz="2400" dirty="0">
                <a:solidFill>
                  <a:schemeClr val="dk1"/>
                </a:solidFill>
                <a:latin typeface="Arial Narrow"/>
                <a:ea typeface="Arial Narrow"/>
                <a:cs typeface="Arial Narrow"/>
                <a:sym typeface="Arial Narrow"/>
              </a:rPr>
              <a:t> ASS</a:t>
            </a:r>
          </a:p>
          <a:p>
            <a:pPr marL="135463" algn="ctr">
              <a:lnSpc>
                <a:spcPct val="150000"/>
              </a:lnSpc>
              <a:buClr>
                <a:schemeClr val="dk1"/>
              </a:buClr>
              <a:buSzPts val="2000"/>
            </a:pPr>
            <a:r>
              <a:rPr lang="en-GB" sz="2400" dirty="0">
                <a:solidFill>
                  <a:schemeClr val="dk1"/>
                </a:solidFill>
                <a:latin typeface="Arial Narrow"/>
                <a:ea typeface="Arial Narrow"/>
                <a:cs typeface="Arial Narrow"/>
                <a:sym typeface="Arial Narrow"/>
              </a:rPr>
              <a:t>Die Schule ASS-</a:t>
            </a:r>
            <a:r>
              <a:rPr lang="en-GB" sz="2400" dirty="0" err="1">
                <a:solidFill>
                  <a:schemeClr val="dk1"/>
                </a:solidFill>
                <a:latin typeface="Arial Narrow"/>
                <a:ea typeface="Arial Narrow"/>
                <a:cs typeface="Arial Narrow"/>
                <a:sym typeface="Arial Narrow"/>
              </a:rPr>
              <a:t>freundlicher</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gestalten</a:t>
            </a:r>
            <a:endParaRPr lang="en-GB" sz="2400" dirty="0">
              <a:solidFill>
                <a:schemeClr val="dk1"/>
              </a:solidFill>
              <a:latin typeface="Arial Narrow"/>
              <a:ea typeface="Arial Narrow"/>
              <a:cs typeface="Arial Narrow"/>
              <a:sym typeface="Arial Narrow"/>
            </a:endParaRPr>
          </a:p>
          <a:p>
            <a:pPr algn="ctr">
              <a:lnSpc>
                <a:spcPct val="150000"/>
              </a:lnSpc>
            </a:pPr>
            <a:r>
              <a:rPr lang="en-GB" sz="2400" i="1" dirty="0" err="1">
                <a:solidFill>
                  <a:schemeClr val="dk1"/>
                </a:solidFill>
                <a:latin typeface="Arial Narrow"/>
                <a:ea typeface="Arial Narrow"/>
                <a:cs typeface="Arial Narrow"/>
                <a:sym typeface="Arial Narrow"/>
              </a:rPr>
              <a:t>Aktivität</a:t>
            </a:r>
            <a:r>
              <a:rPr lang="en-GB" sz="2400" i="1" dirty="0">
                <a:solidFill>
                  <a:schemeClr val="dk1"/>
                </a:solidFill>
                <a:latin typeface="Arial Narrow"/>
                <a:ea typeface="Arial Narrow"/>
                <a:cs typeface="Arial Narrow"/>
                <a:sym typeface="Arial Narrow"/>
              </a:rPr>
              <a:t>: Think &amp; Reflect 3.1 </a:t>
            </a:r>
            <a:endParaRPr lang="en-GB" sz="2000" dirty="0"/>
          </a:p>
          <a:p>
            <a:pPr algn="ctr"/>
            <a:endParaRPr lang="en-GB" dirty="0"/>
          </a:p>
        </p:txBody>
      </p:sp>
    </p:spTree>
    <p:extLst>
      <p:ext uri="{BB962C8B-B14F-4D97-AF65-F5344CB8AC3E}">
        <p14:creationId xmlns:p14="http://schemas.microsoft.com/office/powerpoint/2010/main" val="356641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11</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b="1" dirty="0">
                <a:latin typeface="Arial Narrow" panose="020B0606020202030204" pitchFamily="34" charset="0"/>
              </a:rPr>
              <a:t>Zu den </a:t>
            </a:r>
            <a:r>
              <a:rPr lang="en-GB" sz="3200" b="1" dirty="0" err="1">
                <a:latin typeface="Arial Narrow" panose="020B0606020202030204" pitchFamily="34" charset="0"/>
              </a:rPr>
              <a:t>häufigsten</a:t>
            </a:r>
            <a:r>
              <a:rPr lang="en-GB" sz="3200" b="1" dirty="0">
                <a:latin typeface="Arial Narrow" panose="020B0606020202030204" pitchFamily="34" charset="0"/>
              </a:rPr>
              <a:t> </a:t>
            </a:r>
            <a:r>
              <a:rPr lang="en-GB" sz="3200" b="1" dirty="0" err="1">
                <a:latin typeface="Arial Narrow" panose="020B0606020202030204" pitchFamily="34" charset="0"/>
              </a:rPr>
              <a:t>Herausforderungen</a:t>
            </a:r>
            <a:r>
              <a:rPr lang="en-GB" sz="3200" b="1" dirty="0">
                <a:latin typeface="Arial Narrow" panose="020B0606020202030204" pitchFamily="34" charset="0"/>
              </a:rPr>
              <a:t>, </a:t>
            </a:r>
            <a:r>
              <a:rPr lang="en-GB" sz="3200" b="1" dirty="0" err="1">
                <a:latin typeface="Arial Narrow" panose="020B0606020202030204" pitchFamily="34" charset="0"/>
              </a:rPr>
              <a:t>vor</a:t>
            </a:r>
            <a:r>
              <a:rPr lang="en-GB" sz="3200" b="1" dirty="0">
                <a:latin typeface="Arial Narrow" panose="020B0606020202030204" pitchFamily="34" charset="0"/>
              </a:rPr>
              <a:t> </a:t>
            </a:r>
            <a:r>
              <a:rPr lang="en-GB" sz="3200" b="1" dirty="0" err="1">
                <a:latin typeface="Arial Narrow" panose="020B0606020202030204" pitchFamily="34" charset="0"/>
              </a:rPr>
              <a:t>denen</a:t>
            </a:r>
            <a:r>
              <a:rPr lang="en-GB" sz="3200" b="1" dirty="0">
                <a:latin typeface="Arial Narrow" panose="020B0606020202030204" pitchFamily="34" charset="0"/>
              </a:rPr>
              <a:t> Menschen </a:t>
            </a:r>
            <a:r>
              <a:rPr lang="en-GB" sz="3200" b="1" dirty="0" err="1">
                <a:latin typeface="Arial Narrow" panose="020B0606020202030204" pitchFamily="34" charset="0"/>
              </a:rPr>
              <a:t>mit</a:t>
            </a:r>
            <a:r>
              <a:rPr lang="en-GB" sz="3200" b="1" dirty="0">
                <a:latin typeface="Arial Narrow" panose="020B0606020202030204" pitchFamily="34" charset="0"/>
              </a:rPr>
              <a:t> ASS </a:t>
            </a:r>
            <a:r>
              <a:rPr lang="en-GB" sz="3200" b="1" dirty="0" err="1">
                <a:latin typeface="Arial Narrow" panose="020B0606020202030204" pitchFamily="34" charset="0"/>
              </a:rPr>
              <a:t>im</a:t>
            </a:r>
            <a:r>
              <a:rPr lang="en-GB" sz="3200" b="1" dirty="0">
                <a:latin typeface="Arial Narrow" panose="020B0606020202030204" pitchFamily="34" charset="0"/>
              </a:rPr>
              <a:t> </a:t>
            </a:r>
            <a:r>
              <a:rPr lang="en-GB" sz="3200" b="1" dirty="0" err="1">
                <a:latin typeface="Arial Narrow" panose="020B0606020202030204" pitchFamily="34" charset="0"/>
              </a:rPr>
              <a:t>gesellschaftlichen</a:t>
            </a:r>
            <a:r>
              <a:rPr lang="en-GB" sz="3200" b="1" dirty="0">
                <a:latin typeface="Arial Narrow" panose="020B0606020202030204" pitchFamily="34" charset="0"/>
              </a:rPr>
              <a:t> Leben </a:t>
            </a:r>
            <a:r>
              <a:rPr lang="en-GB" sz="3200" b="1" dirty="0" err="1">
                <a:latin typeface="Arial Narrow" panose="020B0606020202030204" pitchFamily="34" charset="0"/>
              </a:rPr>
              <a:t>stehen</a:t>
            </a:r>
            <a:r>
              <a:rPr lang="en-GB" sz="3200" b="1" dirty="0">
                <a:latin typeface="Arial Narrow" panose="020B0606020202030204" pitchFamily="34" charset="0"/>
              </a:rPr>
              <a:t>, </a:t>
            </a:r>
            <a:r>
              <a:rPr lang="en-GB" sz="3200" b="1" dirty="0" err="1">
                <a:latin typeface="Arial Narrow" panose="020B0606020202030204" pitchFamily="34" charset="0"/>
              </a:rPr>
              <a:t>gehören</a:t>
            </a:r>
            <a:r>
              <a:rPr lang="en-GB" sz="3200" b="1" dirty="0">
                <a:latin typeface="Arial Narrow" panose="020B0606020202030204" pitchFamily="34" charset="0"/>
              </a:rPr>
              <a:t> </a:t>
            </a:r>
            <a:r>
              <a:rPr lang="en-GB" sz="3200" b="1" dirty="0" err="1">
                <a:latin typeface="Arial Narrow" panose="020B0606020202030204" pitchFamily="34" charset="0"/>
              </a:rPr>
              <a:t>Situationen</a:t>
            </a:r>
            <a:r>
              <a:rPr lang="en-GB" sz="3200" b="1" dirty="0">
                <a:latin typeface="Arial Narrow" panose="020B0606020202030204" pitchFamily="34" charset="0"/>
              </a:rPr>
              <a:t> </a:t>
            </a:r>
            <a:r>
              <a:rPr lang="en-GB" sz="3200" b="1" dirty="0" err="1">
                <a:latin typeface="Arial Narrow" panose="020B0606020202030204" pitchFamily="34" charset="0"/>
              </a:rPr>
              <a:t>im</a:t>
            </a:r>
            <a:r>
              <a:rPr lang="en-GB" sz="3200" b="1" dirty="0">
                <a:latin typeface="Arial Narrow" panose="020B0606020202030204" pitchFamily="34" charset="0"/>
              </a:rPr>
              <a:t> </a:t>
            </a:r>
            <a:r>
              <a:rPr lang="en-GB" sz="3200" b="1" dirty="0" err="1">
                <a:latin typeface="Arial Narrow" panose="020B0606020202030204" pitchFamily="34" charset="0"/>
              </a:rPr>
              <a:t>Zusammenhang</a:t>
            </a:r>
            <a:r>
              <a:rPr lang="en-GB" sz="3200" b="1" dirty="0">
                <a:latin typeface="Arial Narrow" panose="020B0606020202030204" pitchFamily="34" charset="0"/>
              </a:rPr>
              <a:t>:</a:t>
            </a:r>
            <a:endParaRPr lang="en-GB" sz="1400" dirty="0">
              <a:latin typeface="Arial Narrow" panose="020B0606020202030204" pitchFamily="34" charset="0"/>
            </a:endParaRPr>
          </a:p>
          <a:p>
            <a:pPr algn="ctr">
              <a:spcBef>
                <a:spcPts val="1333"/>
              </a:spcBef>
            </a:pPr>
            <a:r>
              <a:rPr lang="en-GB" sz="3200" u="sng" dirty="0">
                <a:latin typeface="Arial Narrow" panose="020B0606020202030204" pitchFamily="34" charset="0"/>
              </a:rPr>
              <a:t>1. </a:t>
            </a:r>
            <a:r>
              <a:rPr lang="en-GB" sz="3200" u="sng" dirty="0" err="1">
                <a:latin typeface="Arial Narrow" panose="020B0606020202030204" pitchFamily="34" charset="0"/>
              </a:rPr>
              <a:t>Sensorischen</a:t>
            </a:r>
            <a:r>
              <a:rPr lang="en-GB" sz="3200" u="sng" dirty="0">
                <a:latin typeface="Arial Narrow" panose="020B0606020202030204" pitchFamily="34" charset="0"/>
              </a:rPr>
              <a:t> </a:t>
            </a:r>
            <a:r>
              <a:rPr lang="en-GB" sz="3200" u="sng" dirty="0" err="1">
                <a:latin typeface="Arial Narrow" panose="020B0606020202030204" pitchFamily="34" charset="0"/>
              </a:rPr>
              <a:t>Verarbeitungsprozessen</a:t>
            </a:r>
            <a:r>
              <a:rPr lang="en-GB" sz="3200" u="sng" dirty="0">
                <a:latin typeface="Arial Narrow" panose="020B0606020202030204" pitchFamily="34" charset="0"/>
              </a:rPr>
              <a:t> (“living in an intense world”)</a:t>
            </a:r>
            <a:endParaRPr lang="en-GB" sz="3200" dirty="0">
              <a:latin typeface="Arial Narrow" panose="020B0606020202030204" pitchFamily="34" charset="0"/>
            </a:endParaRPr>
          </a:p>
          <a:p>
            <a:pPr>
              <a:spcBef>
                <a:spcPts val="1333"/>
              </a:spcBef>
            </a:pPr>
            <a:endParaRPr lang="en-GB" sz="3600" dirty="0"/>
          </a:p>
          <a:p>
            <a:pPr>
              <a:spcBef>
                <a:spcPts val="1333"/>
              </a:spcBef>
            </a:pPr>
            <a:endParaRPr lang="en-GB" sz="3600" dirty="0"/>
          </a:p>
        </p:txBody>
      </p:sp>
      <p:pic>
        <p:nvPicPr>
          <p:cNvPr id="9" name="Google Shape;264;p36" descr="Some people with autism have difficulty processing intense, multiple sensory experiences at once. This animation gives the viewer a glimpse into sensory overload, and how often our sensory experiences intertwine in everyday life.&#10;&#10;Created as part of Mark Jonathan Harris' and Marhsa Kinder's &quot;Interacting with Autism.&quot; Coming in January 1st 2013, IWA is a three-year transmedia project funded by the federal Agency for Health Research and Quality (AHRQ). University Professor Marsha Kinder, the Executive Director of the Labyrinth Project at USC, and Mark Harris are heading a team of filmmakers and artists working to build an interactive, video intensive website that will focus on the best available treatments for autism.&#10;&#10;FULL CREDITS LIST:&#10;&#10;Director and Animator:&#10;Miguel Jiron&#10;&#10;Produced and Developed by:&#10;Scott Mahoy, Creative Director of Interacting with Autism&#10;&#10;Sound Designer &amp; Mixer:&#10;Katie Gately&#10;&#10;Produced for Interacting with Autism&#10;For more information visit:&#10;interactingwithautism.com&#10;&#10;Scenario:&#10;Marsha Kinder&#10;&#10;Line Producer:&#10;Ioana Uricaru&#10;&#10;Cinematographer:&#10;Alejandro Martinez&#10;&#10;Paint Animation:&#10;Laura Cechanowicz&#10;&#10;Boy:&#10;Cody Sullivan&#10;&#10;Waitress:&#10;Alexandra Boylan&#10;&#10;Gaffer:&#10;Katie Walker&#10;&#10;Special Thanks:&#10;Mark Jonathan Harris, Shelbi Jay Kepler, Mike Patterson, Candace Reckinger, Kathy Smith&#10;t For more work, check out my website mibaji.com" title="Sensory Overload">
            <a:hlinkClick r:id="rId2"/>
            <a:extLst>
              <a:ext uri="{FF2B5EF4-FFF2-40B4-BE49-F238E27FC236}">
                <a16:creationId xmlns:a16="http://schemas.microsoft.com/office/drawing/2014/main" id="{A4FAADC9-DD8D-8C44-B6FB-C82CDE56C351}"/>
              </a:ext>
            </a:extLst>
          </p:cNvPr>
          <p:cNvPicPr preferRelativeResize="0"/>
          <p:nvPr/>
        </p:nvPicPr>
        <p:blipFill>
          <a:blip r:embed="rId3">
            <a:alphaModFix/>
          </a:blip>
          <a:stretch>
            <a:fillRect/>
          </a:stretch>
        </p:blipFill>
        <p:spPr>
          <a:xfrm>
            <a:off x="841682" y="3640472"/>
            <a:ext cx="2807937" cy="2105953"/>
          </a:xfrm>
          <a:prstGeom prst="rect">
            <a:avLst/>
          </a:prstGeom>
          <a:noFill/>
          <a:ln>
            <a:noFill/>
          </a:ln>
        </p:spPr>
      </p:pic>
      <p:pic>
        <p:nvPicPr>
          <p:cNvPr id="10" name="Google Shape;265;p36">
            <a:extLst>
              <a:ext uri="{FF2B5EF4-FFF2-40B4-BE49-F238E27FC236}">
                <a16:creationId xmlns:a16="http://schemas.microsoft.com/office/drawing/2014/main" id="{F86F76AF-584C-974A-A7AF-D3C9F1703742}"/>
              </a:ext>
            </a:extLst>
          </p:cNvPr>
          <p:cNvPicPr preferRelativeResize="0"/>
          <p:nvPr/>
        </p:nvPicPr>
        <p:blipFill>
          <a:blip r:embed="rId4">
            <a:alphaModFix/>
          </a:blip>
          <a:stretch>
            <a:fillRect/>
          </a:stretch>
        </p:blipFill>
        <p:spPr>
          <a:xfrm>
            <a:off x="7606390" y="3640472"/>
            <a:ext cx="3743928" cy="2105954"/>
          </a:xfrm>
          <a:prstGeom prst="rect">
            <a:avLst/>
          </a:prstGeom>
          <a:noFill/>
          <a:ln>
            <a:noFill/>
          </a:ln>
        </p:spPr>
      </p:pic>
      <p:sp>
        <p:nvSpPr>
          <p:cNvPr id="11" name="Retângulo 2">
            <a:extLst>
              <a:ext uri="{FF2B5EF4-FFF2-40B4-BE49-F238E27FC236}">
                <a16:creationId xmlns:a16="http://schemas.microsoft.com/office/drawing/2014/main" id="{C4ABDC3E-1068-0843-9FFC-0ED392CA45E5}"/>
              </a:ext>
            </a:extLst>
          </p:cNvPr>
          <p:cNvSpPr/>
          <p:nvPr/>
        </p:nvSpPr>
        <p:spPr>
          <a:xfrm>
            <a:off x="3649619" y="3574769"/>
            <a:ext cx="3953289" cy="2677656"/>
          </a:xfrm>
          <a:prstGeom prst="rect">
            <a:avLst/>
          </a:prstGeom>
        </p:spPr>
        <p:txBody>
          <a:bodyPr wrap="square">
            <a:spAutoFit/>
          </a:bodyPr>
          <a:lstStyle/>
          <a:p>
            <a:pPr algn="ctr">
              <a:spcBef>
                <a:spcPts val="1333"/>
              </a:spcBef>
            </a:pPr>
            <a:r>
              <a:rPr lang="en-US" sz="2400" dirty="0">
                <a:latin typeface="Arial Narrow" panose="020B0606020202030204" pitchFamily="34" charset="0"/>
              </a:rPr>
              <a:t>Die </a:t>
            </a:r>
            <a:r>
              <a:rPr lang="en-US" sz="2400" dirty="0" err="1">
                <a:latin typeface="Arial Narrow" panose="020B0606020202030204" pitchFamily="34" charset="0"/>
              </a:rPr>
              <a:t>sensorische</a:t>
            </a:r>
            <a:r>
              <a:rPr lang="en-US" sz="2400" dirty="0">
                <a:latin typeface="Arial Narrow" panose="020B0606020202030204" pitchFamily="34" charset="0"/>
              </a:rPr>
              <a:t> </a:t>
            </a:r>
            <a:r>
              <a:rPr lang="en-US" sz="2400" dirty="0" err="1">
                <a:latin typeface="Arial Narrow" panose="020B0606020202030204" pitchFamily="34" charset="0"/>
              </a:rPr>
              <a:t>Verarbeitung</a:t>
            </a:r>
            <a:r>
              <a:rPr lang="en-US" sz="2400" dirty="0">
                <a:latin typeface="Arial Narrow" panose="020B0606020202030204" pitchFamily="34" charset="0"/>
              </a:rPr>
              <a:t> von </a:t>
            </a:r>
            <a:r>
              <a:rPr lang="en-US" sz="2400" dirty="0" err="1">
                <a:latin typeface="Arial Narrow" panose="020B0606020202030204" pitchFamily="34" charset="0"/>
              </a:rPr>
              <a:t>Reizen</a:t>
            </a:r>
            <a:r>
              <a:rPr lang="en-US" sz="2400" dirty="0">
                <a:latin typeface="Arial Narrow" panose="020B0606020202030204" pitchFamily="34" charset="0"/>
              </a:rPr>
              <a:t> und </a:t>
            </a:r>
            <a:r>
              <a:rPr lang="en-US" sz="2400" dirty="0" err="1">
                <a:latin typeface="Arial Narrow" panose="020B0606020202030204" pitchFamily="34" charset="0"/>
              </a:rPr>
              <a:t>Informationen</a:t>
            </a:r>
            <a:r>
              <a:rPr lang="en-US" sz="2400" dirty="0">
                <a:latin typeface="Arial Narrow" panose="020B0606020202030204" pitchFamily="34" charset="0"/>
              </a:rPr>
              <a:t> </a:t>
            </a:r>
            <a:r>
              <a:rPr lang="en-US" sz="2400" dirty="0" err="1">
                <a:latin typeface="Arial Narrow" panose="020B0606020202030204" pitchFamily="34" charset="0"/>
              </a:rPr>
              <a:t>funktioniert</a:t>
            </a:r>
            <a:r>
              <a:rPr lang="en-US" sz="2400" dirty="0">
                <a:latin typeface="Arial Narrow" panose="020B0606020202030204" pitchFamily="34" charset="0"/>
              </a:rPr>
              <a:t> </a:t>
            </a:r>
            <a:r>
              <a:rPr lang="en-US" sz="2400" dirty="0" err="1">
                <a:latin typeface="Arial Narrow" panose="020B0606020202030204" pitchFamily="34" charset="0"/>
              </a:rPr>
              <a:t>bei</a:t>
            </a:r>
            <a:r>
              <a:rPr lang="en-US" sz="2400" dirty="0">
                <a:latin typeface="Arial Narrow" panose="020B0606020202030204" pitchFamily="34" charset="0"/>
              </a:rPr>
              <a:t> Menschen </a:t>
            </a:r>
            <a:r>
              <a:rPr lang="en-US" sz="2400" dirty="0" err="1">
                <a:latin typeface="Arial Narrow" panose="020B0606020202030204" pitchFamily="34" charset="0"/>
              </a:rPr>
              <a:t>mit</a:t>
            </a:r>
            <a:r>
              <a:rPr lang="en-US" sz="2400" dirty="0">
                <a:latin typeface="Arial Narrow" panose="020B0606020202030204" pitchFamily="34" charset="0"/>
              </a:rPr>
              <a:t> ASS auf “</a:t>
            </a:r>
            <a:r>
              <a:rPr lang="en-US" sz="2400" dirty="0" err="1">
                <a:latin typeface="Arial Narrow" panose="020B0606020202030204" pitchFamily="34" charset="0"/>
              </a:rPr>
              <a:t>atypische</a:t>
            </a:r>
            <a:r>
              <a:rPr lang="en-US" sz="2400" dirty="0">
                <a:latin typeface="Arial Narrow" panose="020B0606020202030204" pitchFamily="34" charset="0"/>
              </a:rPr>
              <a:t>” Weise. </a:t>
            </a:r>
            <a:r>
              <a:rPr lang="en-US" sz="2400" dirty="0" err="1">
                <a:latin typeface="Arial Narrow" panose="020B0606020202030204" pitchFamily="34" charset="0"/>
              </a:rPr>
              <a:t>Chaosgefühl</a:t>
            </a:r>
            <a:r>
              <a:rPr lang="en-US" sz="2400" dirty="0">
                <a:latin typeface="Arial Narrow" panose="020B0606020202030204" pitchFamily="34" charset="0"/>
              </a:rPr>
              <a:t> </a:t>
            </a:r>
            <a:r>
              <a:rPr lang="en-US" sz="2400" dirty="0" err="1">
                <a:latin typeface="Arial Narrow" panose="020B0606020202030204" pitchFamily="34" charset="0"/>
              </a:rPr>
              <a:t>bzw</a:t>
            </a:r>
            <a:r>
              <a:rPr lang="en-US" sz="2400" dirty="0">
                <a:latin typeface="Arial Narrow" panose="020B0606020202030204" pitchFamily="34" charset="0"/>
              </a:rPr>
              <a:t>. </a:t>
            </a:r>
            <a:r>
              <a:rPr lang="en-US" sz="2400" dirty="0" err="1">
                <a:latin typeface="Arial Narrow" panose="020B0606020202030204" pitchFamily="34" charset="0"/>
              </a:rPr>
              <a:t>Überreizungen</a:t>
            </a:r>
            <a:r>
              <a:rPr lang="en-US" sz="2400" dirty="0">
                <a:latin typeface="Arial Narrow" panose="020B0606020202030204" pitchFamily="34" charset="0"/>
              </a:rPr>
              <a:t> </a:t>
            </a:r>
            <a:r>
              <a:rPr lang="en-US" sz="2400" dirty="0" err="1">
                <a:latin typeface="Arial Narrow" panose="020B0606020202030204" pitchFamily="34" charset="0"/>
              </a:rPr>
              <a:t>können</a:t>
            </a:r>
            <a:r>
              <a:rPr lang="en-US" sz="2400" dirty="0">
                <a:latin typeface="Arial Narrow" panose="020B0606020202030204" pitchFamily="34" charset="0"/>
              </a:rPr>
              <a:t> </a:t>
            </a:r>
            <a:r>
              <a:rPr lang="en-US" sz="2400" dirty="0" err="1">
                <a:latin typeface="Arial Narrow" panose="020B0606020202030204" pitchFamily="34" charset="0"/>
              </a:rPr>
              <a:t>eine</a:t>
            </a:r>
            <a:r>
              <a:rPr lang="en-US" sz="2400" dirty="0">
                <a:latin typeface="Arial Narrow" panose="020B0606020202030204" pitchFamily="34" charset="0"/>
              </a:rPr>
              <a:t> </a:t>
            </a:r>
            <a:r>
              <a:rPr lang="en-US" sz="2400" dirty="0" err="1">
                <a:latin typeface="Arial Narrow" panose="020B0606020202030204" pitchFamily="34" charset="0"/>
              </a:rPr>
              <a:t>Folgeerscheinung</a:t>
            </a:r>
            <a:r>
              <a:rPr lang="en-US" sz="2400" dirty="0">
                <a:latin typeface="Arial Narrow" panose="020B0606020202030204" pitchFamily="34" charset="0"/>
              </a:rPr>
              <a:t> sein.</a:t>
            </a:r>
          </a:p>
        </p:txBody>
      </p:sp>
    </p:spTree>
    <p:extLst>
      <p:ext uri="{BB962C8B-B14F-4D97-AF65-F5344CB8AC3E}">
        <p14:creationId xmlns:p14="http://schemas.microsoft.com/office/powerpoint/2010/main" val="17322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12</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u="sng" dirty="0">
                <a:latin typeface="Arial Narrow" panose="020B0606020202030204" pitchFamily="34" charset="0"/>
              </a:rPr>
              <a:t>2. Eine </a:t>
            </a:r>
            <a:r>
              <a:rPr lang="en-GB" sz="3200" u="sng" dirty="0" err="1">
                <a:latin typeface="Arial Narrow" panose="020B0606020202030204" pitchFamily="34" charset="0"/>
              </a:rPr>
              <a:t>andere</a:t>
            </a:r>
            <a:r>
              <a:rPr lang="en-GB" sz="3200" u="sng" dirty="0">
                <a:latin typeface="Arial Narrow" panose="020B0606020202030204" pitchFamily="34" charset="0"/>
              </a:rPr>
              <a:t> Art, </a:t>
            </a:r>
            <a:r>
              <a:rPr lang="en-GB" sz="3200" u="sng" dirty="0" err="1">
                <a:latin typeface="Arial Narrow" panose="020B0606020202030204" pitchFamily="34" charset="0"/>
              </a:rPr>
              <a:t>Beziehungen</a:t>
            </a:r>
            <a:r>
              <a:rPr lang="en-GB" sz="3200" u="sng" dirty="0">
                <a:latin typeface="Arial Narrow" panose="020B0606020202030204" pitchFamily="34" charset="0"/>
              </a:rPr>
              <a:t> </a:t>
            </a:r>
            <a:r>
              <a:rPr lang="en-GB" sz="3200" u="sng" dirty="0" err="1">
                <a:latin typeface="Arial Narrow" panose="020B0606020202030204" pitchFamily="34" charset="0"/>
              </a:rPr>
              <a:t>einzugehen</a:t>
            </a:r>
            <a:r>
              <a:rPr lang="en-GB" sz="3200" u="sng" dirty="0">
                <a:latin typeface="Arial Narrow" panose="020B0606020202030204" pitchFamily="34" charset="0"/>
              </a:rPr>
              <a:t> und </a:t>
            </a:r>
            <a:r>
              <a:rPr lang="en-GB" sz="3200" u="sng" dirty="0" err="1">
                <a:latin typeface="Arial Narrow" panose="020B0606020202030204" pitchFamily="34" charset="0"/>
              </a:rPr>
              <a:t>zu</a:t>
            </a:r>
            <a:r>
              <a:rPr lang="en-GB" sz="3200" u="sng" dirty="0">
                <a:latin typeface="Arial Narrow" panose="020B0606020202030204" pitchFamily="34" charset="0"/>
              </a:rPr>
              <a:t> leben</a:t>
            </a:r>
          </a:p>
          <a:p>
            <a:pPr>
              <a:spcBef>
                <a:spcPts val="1333"/>
              </a:spcBef>
            </a:pPr>
            <a:r>
              <a:rPr lang="en-GB" sz="2400" dirty="0">
                <a:latin typeface="Arial Narrow" panose="020B0606020202030204" pitchFamily="34" charset="0"/>
              </a:rPr>
              <a:t>Der </a:t>
            </a:r>
            <a:r>
              <a:rPr lang="en-GB" sz="2400" dirty="0" err="1">
                <a:latin typeface="Arial Narrow" panose="020B0606020202030204" pitchFamily="34" charset="0"/>
              </a:rPr>
              <a:t>einzigartigen</a:t>
            </a:r>
            <a:r>
              <a:rPr lang="en-GB" sz="2400" dirty="0">
                <a:latin typeface="Arial Narrow" panose="020B0606020202030204" pitchFamily="34" charset="0"/>
              </a:rPr>
              <a:t> “</a:t>
            </a:r>
            <a:r>
              <a:rPr lang="en-GB" sz="2400" dirty="0" err="1">
                <a:latin typeface="Arial Narrow" panose="020B0606020202030204" pitchFamily="34" charset="0"/>
              </a:rPr>
              <a:t>inneren</a:t>
            </a:r>
            <a:r>
              <a:rPr lang="en-GB" sz="2400" dirty="0">
                <a:latin typeface="Arial Narrow" panose="020B0606020202030204" pitchFamily="34" charset="0"/>
              </a:rPr>
              <a:t>” </a:t>
            </a:r>
            <a:r>
              <a:rPr lang="en-GB" sz="2400" dirty="0" err="1">
                <a:latin typeface="Arial Narrow" panose="020B0606020202030204" pitchFamily="34" charset="0"/>
              </a:rPr>
              <a:t>Erlebniswelt</a:t>
            </a:r>
            <a:r>
              <a:rPr lang="en-GB" sz="2400" dirty="0">
                <a:latin typeface="Arial Narrow" panose="020B0606020202030204" pitchFamily="34" charset="0"/>
              </a:rPr>
              <a:t> von Menschen </a:t>
            </a:r>
            <a:r>
              <a:rPr lang="en-GB" sz="2400" dirty="0" err="1">
                <a:latin typeface="Arial Narrow" panose="020B0606020202030204" pitchFamily="34" charset="0"/>
              </a:rPr>
              <a:t>mit</a:t>
            </a:r>
            <a:r>
              <a:rPr lang="en-GB" sz="2400" dirty="0">
                <a:latin typeface="Arial Narrow" panose="020B0606020202030204" pitchFamily="34" charset="0"/>
              </a:rPr>
              <a:t> ASS </a:t>
            </a:r>
            <a:r>
              <a:rPr lang="en-GB" sz="2400" dirty="0" err="1">
                <a:latin typeface="Arial Narrow" panose="020B0606020202030204" pitchFamily="34" charset="0"/>
              </a:rPr>
              <a:t>entspricht</a:t>
            </a:r>
            <a:r>
              <a:rPr lang="en-GB" sz="2400" dirty="0">
                <a:latin typeface="Arial Narrow" panose="020B0606020202030204" pitchFamily="34" charset="0"/>
              </a:rPr>
              <a:t> </a:t>
            </a:r>
            <a:r>
              <a:rPr lang="en-GB" sz="2400" dirty="0" err="1">
                <a:latin typeface="Arial Narrow" panose="020B0606020202030204" pitchFamily="34" charset="0"/>
              </a:rPr>
              <a:t>eine</a:t>
            </a:r>
            <a:r>
              <a:rPr lang="en-GB" sz="2400" dirty="0">
                <a:latin typeface="Arial Narrow" panose="020B0606020202030204" pitchFamily="34" charset="0"/>
              </a:rPr>
              <a:t> </a:t>
            </a:r>
            <a:r>
              <a:rPr lang="en-GB" sz="2400" dirty="0" err="1">
                <a:latin typeface="Arial Narrow" panose="020B0606020202030204" pitchFamily="34" charset="0"/>
              </a:rPr>
              <a:t>besondere</a:t>
            </a:r>
            <a:r>
              <a:rPr lang="en-GB" sz="2400" dirty="0">
                <a:latin typeface="Arial Narrow" panose="020B0606020202030204" pitchFamily="34" charset="0"/>
              </a:rPr>
              <a:t> Art, </a:t>
            </a:r>
            <a:r>
              <a:rPr lang="en-GB" sz="2400" dirty="0" err="1">
                <a:latin typeface="Arial Narrow" panose="020B0606020202030204" pitchFamily="34" charset="0"/>
              </a:rPr>
              <a:t>Sozialbeziehungen</a:t>
            </a:r>
            <a:r>
              <a:rPr lang="en-GB" sz="2400" dirty="0">
                <a:latin typeface="Arial Narrow" panose="020B0606020202030204" pitchFamily="34" charset="0"/>
              </a:rPr>
              <a:t> </a:t>
            </a:r>
            <a:r>
              <a:rPr lang="en-GB" sz="2400" dirty="0" err="1">
                <a:latin typeface="Arial Narrow" panose="020B0606020202030204" pitchFamily="34" charset="0"/>
              </a:rPr>
              <a:t>zu</a:t>
            </a:r>
            <a:r>
              <a:rPr lang="en-GB" sz="2400" dirty="0">
                <a:latin typeface="Arial Narrow" panose="020B0606020202030204" pitchFamily="34" charset="0"/>
              </a:rPr>
              <a:t> </a:t>
            </a:r>
            <a:r>
              <a:rPr lang="en-GB" sz="2400" dirty="0" err="1">
                <a:latin typeface="Arial Narrow" panose="020B0606020202030204" pitchFamily="34" charset="0"/>
              </a:rPr>
              <a:t>erleben</a:t>
            </a:r>
            <a:r>
              <a:rPr lang="en-GB" sz="2400" dirty="0">
                <a:latin typeface="Arial Narrow" panose="020B0606020202030204" pitchFamily="34" charset="0"/>
              </a:rPr>
              <a:t>. Oft </a:t>
            </a:r>
            <a:r>
              <a:rPr lang="en-GB" sz="2400" dirty="0" err="1">
                <a:latin typeface="Arial Narrow" panose="020B0606020202030204" pitchFamily="34" charset="0"/>
              </a:rPr>
              <a:t>bleiben</a:t>
            </a:r>
            <a:r>
              <a:rPr lang="en-GB" sz="2400" dirty="0">
                <a:latin typeface="Arial Narrow" panose="020B0606020202030204" pitchFamily="34" charset="0"/>
              </a:rPr>
              <a:t> </a:t>
            </a:r>
            <a:r>
              <a:rPr lang="en-GB" sz="2400" dirty="0" err="1">
                <a:latin typeface="Arial Narrow" panose="020B0606020202030204" pitchFamily="34" charset="0"/>
              </a:rPr>
              <a:t>ihnen</a:t>
            </a:r>
            <a:r>
              <a:rPr lang="en-GB" sz="2400" dirty="0">
                <a:latin typeface="Arial Narrow" panose="020B0606020202030204" pitchFamily="34" charset="0"/>
              </a:rPr>
              <a:t> die  “</a:t>
            </a:r>
            <a:r>
              <a:rPr lang="en-GB" sz="2400" dirty="0" err="1">
                <a:latin typeface="Arial Narrow" panose="020B0606020202030204" pitchFamily="34" charset="0"/>
              </a:rPr>
              <a:t>Feinheiten</a:t>
            </a:r>
            <a:r>
              <a:rPr lang="en-GB" sz="2400" dirty="0">
                <a:latin typeface="Arial Narrow" panose="020B0606020202030204" pitchFamily="34" charset="0"/>
              </a:rPr>
              <a:t>” </a:t>
            </a:r>
            <a:r>
              <a:rPr lang="en-GB" sz="2400" dirty="0" err="1">
                <a:latin typeface="Arial Narrow" panose="020B0606020202030204" pitchFamily="34" charset="0"/>
              </a:rPr>
              <a:t>neurotypischer</a:t>
            </a:r>
            <a:r>
              <a:rPr lang="en-GB" sz="2400" dirty="0">
                <a:latin typeface="Arial Narrow" panose="020B0606020202030204" pitchFamily="34" charset="0"/>
              </a:rPr>
              <a:t> </a:t>
            </a:r>
            <a:r>
              <a:rPr lang="en-GB" sz="2400" dirty="0" err="1">
                <a:latin typeface="Arial Narrow" panose="020B0606020202030204" pitchFamily="34" charset="0"/>
              </a:rPr>
              <a:t>Verhaltens</a:t>
            </a:r>
            <a:r>
              <a:rPr lang="en-GB" sz="2400" dirty="0">
                <a:latin typeface="Arial Narrow" panose="020B0606020202030204" pitchFamily="34" charset="0"/>
              </a:rPr>
              <a:t>- und </a:t>
            </a:r>
            <a:r>
              <a:rPr lang="en-GB" sz="2400" dirty="0" err="1">
                <a:latin typeface="Arial Narrow" panose="020B0606020202030204" pitchFamily="34" charset="0"/>
              </a:rPr>
              <a:t>Beziehungsmuster</a:t>
            </a:r>
            <a:r>
              <a:rPr lang="en-GB" sz="2400" dirty="0">
                <a:latin typeface="Arial Narrow" panose="020B0606020202030204" pitchFamily="34" charset="0"/>
              </a:rPr>
              <a:t> </a:t>
            </a:r>
            <a:r>
              <a:rPr lang="en-GB" sz="2400" dirty="0" err="1">
                <a:latin typeface="Arial Narrow" panose="020B0606020202030204" pitchFamily="34" charset="0"/>
              </a:rPr>
              <a:t>verborgen</a:t>
            </a:r>
            <a:r>
              <a:rPr lang="en-GB" sz="2400" dirty="0">
                <a:latin typeface="Arial Narrow" panose="020B0606020202030204" pitchFamily="34" charset="0"/>
              </a:rPr>
              <a:t>.</a:t>
            </a:r>
          </a:p>
          <a:p>
            <a:pPr>
              <a:spcBef>
                <a:spcPts val="1333"/>
              </a:spcBef>
            </a:pPr>
            <a:r>
              <a:rPr lang="en-GB" sz="2400" dirty="0">
                <a:latin typeface="Arial Narrow" panose="020B0606020202030204" pitchFamily="34" charset="0"/>
              </a:rPr>
              <a:t>In </a:t>
            </a:r>
            <a:r>
              <a:rPr lang="en-GB" sz="2400" dirty="0" err="1">
                <a:latin typeface="Arial Narrow" panose="020B0606020202030204" pitchFamily="34" charset="0"/>
              </a:rPr>
              <a:t>Kombination</a:t>
            </a:r>
            <a:r>
              <a:rPr lang="en-GB" sz="2400" dirty="0">
                <a:latin typeface="Arial Narrow" panose="020B0606020202030204" pitchFamily="34" charset="0"/>
              </a:rPr>
              <a:t> </a:t>
            </a:r>
            <a:r>
              <a:rPr lang="en-GB" sz="2400" dirty="0" err="1">
                <a:latin typeface="Arial Narrow" panose="020B0606020202030204" pitchFamily="34" charset="0"/>
              </a:rPr>
              <a:t>mit</a:t>
            </a:r>
            <a:r>
              <a:rPr lang="en-GB" sz="2400" dirty="0">
                <a:latin typeface="Arial Narrow" panose="020B0606020202030204" pitchFamily="34" charset="0"/>
              </a:rPr>
              <a:t> </a:t>
            </a:r>
            <a:r>
              <a:rPr lang="en-GB" sz="2400" dirty="0" err="1">
                <a:latin typeface="Arial Narrow" panose="020B0606020202030204" pitchFamily="34" charset="0"/>
              </a:rPr>
              <a:t>Autismus</a:t>
            </a:r>
            <a:r>
              <a:rPr lang="en-GB" sz="2400" dirty="0">
                <a:latin typeface="Arial Narrow" panose="020B0606020202030204" pitchFamily="34" charset="0"/>
              </a:rPr>
              <a:t>-”</a:t>
            </a:r>
            <a:r>
              <a:rPr lang="en-GB" sz="2400" dirty="0" err="1">
                <a:latin typeface="Arial Narrow" panose="020B0606020202030204" pitchFamily="34" charset="0"/>
              </a:rPr>
              <a:t>typischen</a:t>
            </a:r>
            <a:r>
              <a:rPr lang="en-GB" sz="2400" dirty="0">
                <a:latin typeface="Arial Narrow" panose="020B0606020202030204" pitchFamily="34" charset="0"/>
              </a:rPr>
              <a:t>” </a:t>
            </a:r>
            <a:r>
              <a:rPr lang="en-GB" sz="2400" dirty="0" err="1">
                <a:latin typeface="Arial Narrow" panose="020B0606020202030204" pitchFamily="34" charset="0"/>
              </a:rPr>
              <a:t>Formen</a:t>
            </a:r>
            <a:r>
              <a:rPr lang="en-GB" sz="2400" dirty="0">
                <a:latin typeface="Arial Narrow" panose="020B0606020202030204" pitchFamily="34" charset="0"/>
              </a:rPr>
              <a:t> </a:t>
            </a:r>
            <a:r>
              <a:rPr lang="en-GB" sz="2400" dirty="0" err="1">
                <a:latin typeface="Arial Narrow" panose="020B0606020202030204" pitchFamily="34" charset="0"/>
              </a:rPr>
              <a:t>mentaler</a:t>
            </a:r>
            <a:r>
              <a:rPr lang="en-GB" sz="2400" dirty="0">
                <a:latin typeface="Arial Narrow" panose="020B0606020202030204" pitchFamily="34" charset="0"/>
              </a:rPr>
              <a:t> </a:t>
            </a:r>
            <a:r>
              <a:rPr lang="en-GB" sz="2400" dirty="0" err="1">
                <a:latin typeface="Arial Narrow" panose="020B0606020202030204" pitchFamily="34" charset="0"/>
              </a:rPr>
              <a:t>Verarbeitung</a:t>
            </a:r>
            <a:r>
              <a:rPr lang="en-GB" sz="2400" dirty="0">
                <a:latin typeface="Arial Narrow" panose="020B0606020202030204" pitchFamily="34" charset="0"/>
              </a:rPr>
              <a:t> (</a:t>
            </a:r>
            <a:r>
              <a:rPr lang="en-GB" sz="2400" dirty="0" err="1">
                <a:latin typeface="Arial Narrow" panose="020B0606020202030204" pitchFamily="34" charset="0"/>
              </a:rPr>
              <a:t>hinsichtlich</a:t>
            </a:r>
            <a:r>
              <a:rPr lang="en-GB" sz="2400" dirty="0">
                <a:latin typeface="Arial Narrow" panose="020B0606020202030204" pitchFamily="34" charset="0"/>
              </a:rPr>
              <a:t> </a:t>
            </a:r>
            <a:r>
              <a:rPr lang="en-GB" sz="2400" dirty="0" err="1">
                <a:latin typeface="Arial Narrow" panose="020B0606020202030204" pitchFamily="34" charset="0"/>
              </a:rPr>
              <a:t>Empathie</a:t>
            </a:r>
            <a:r>
              <a:rPr lang="en-GB" sz="2400" dirty="0">
                <a:latin typeface="Arial Narrow" panose="020B0606020202030204" pitchFamily="34" charset="0"/>
              </a:rPr>
              <a:t> etc.) </a:t>
            </a:r>
            <a:r>
              <a:rPr lang="en-GB" sz="2400" dirty="0" err="1">
                <a:latin typeface="Arial Narrow" panose="020B0606020202030204" pitchFamily="34" charset="0"/>
              </a:rPr>
              <a:t>sind</a:t>
            </a:r>
            <a:r>
              <a:rPr lang="en-GB" sz="2400" dirty="0">
                <a:latin typeface="Arial Narrow" panose="020B0606020202030204" pitchFamily="34" charset="0"/>
              </a:rPr>
              <a:t> </a:t>
            </a:r>
            <a:r>
              <a:rPr lang="en-GB" sz="2400" dirty="0" err="1">
                <a:latin typeface="Arial Narrow" panose="020B0606020202030204" pitchFamily="34" charset="0"/>
              </a:rPr>
              <a:t>diese</a:t>
            </a:r>
            <a:r>
              <a:rPr lang="en-GB" sz="2400" dirty="0">
                <a:latin typeface="Arial Narrow" panose="020B0606020202030204" pitchFamily="34" charset="0"/>
              </a:rPr>
              <a:t> “</a:t>
            </a:r>
            <a:r>
              <a:rPr lang="en-GB" sz="2400" dirty="0" err="1">
                <a:latin typeface="Arial Narrow" panose="020B0606020202030204" pitchFamily="34" charset="0"/>
              </a:rPr>
              <a:t>Abweichungen</a:t>
            </a:r>
            <a:r>
              <a:rPr lang="en-GB" sz="2400" dirty="0">
                <a:latin typeface="Arial Narrow" panose="020B0606020202030204" pitchFamily="34" charset="0"/>
              </a:rPr>
              <a:t>” </a:t>
            </a:r>
            <a:br>
              <a:rPr lang="en-GB" sz="2400" dirty="0">
                <a:latin typeface="Arial Narrow" panose="020B0606020202030204" pitchFamily="34" charset="0"/>
              </a:rPr>
            </a:br>
            <a:r>
              <a:rPr lang="en-GB" sz="2400" dirty="0" err="1">
                <a:latin typeface="Arial Narrow" panose="020B0606020202030204" pitchFamily="34" charset="0"/>
              </a:rPr>
              <a:t>durchaus</a:t>
            </a:r>
            <a:r>
              <a:rPr lang="en-GB" sz="2400" dirty="0">
                <a:latin typeface="Arial Narrow" panose="020B0606020202030204" pitchFamily="34" charset="0"/>
              </a:rPr>
              <a:t> </a:t>
            </a:r>
            <a:r>
              <a:rPr lang="en-GB" sz="2400" dirty="0" err="1">
                <a:latin typeface="Arial Narrow" panose="020B0606020202030204" pitchFamily="34" charset="0"/>
              </a:rPr>
              <a:t>dazu</a:t>
            </a:r>
            <a:r>
              <a:rPr lang="en-GB" sz="2400" dirty="0">
                <a:latin typeface="Arial Narrow" panose="020B0606020202030204" pitchFamily="34" charset="0"/>
              </a:rPr>
              <a:t> </a:t>
            </a:r>
            <a:r>
              <a:rPr lang="en-GB" sz="2400" dirty="0" err="1">
                <a:latin typeface="Arial Narrow" panose="020B0606020202030204" pitchFamily="34" charset="0"/>
              </a:rPr>
              <a:t>angetan</a:t>
            </a:r>
            <a:r>
              <a:rPr lang="en-GB" sz="2400" dirty="0">
                <a:latin typeface="Arial Narrow" panose="020B0606020202030204" pitchFamily="34" charset="0"/>
              </a:rPr>
              <a:t>, für </a:t>
            </a:r>
            <a:r>
              <a:rPr lang="en-GB" sz="2400" dirty="0" err="1">
                <a:latin typeface="Arial Narrow" panose="020B0606020202030204" pitchFamily="34" charset="0"/>
              </a:rPr>
              <a:t>Missverständnisse</a:t>
            </a:r>
            <a:r>
              <a:rPr lang="en-GB" sz="2400" dirty="0">
                <a:latin typeface="Arial Narrow" panose="020B0606020202030204" pitchFamily="34" charset="0"/>
              </a:rPr>
              <a:t> </a:t>
            </a:r>
            <a:r>
              <a:rPr lang="en-GB" sz="2400" dirty="0" err="1">
                <a:latin typeface="Arial Narrow" panose="020B0606020202030204" pitchFamily="34" charset="0"/>
              </a:rPr>
              <a:t>zu</a:t>
            </a:r>
            <a:r>
              <a:rPr lang="en-GB" sz="2400" dirty="0">
                <a:latin typeface="Arial Narrow" panose="020B0606020202030204" pitchFamily="34" charset="0"/>
              </a:rPr>
              <a:t> </a:t>
            </a:r>
            <a:r>
              <a:rPr lang="en-GB" sz="2400" dirty="0" err="1">
                <a:latin typeface="Arial Narrow" panose="020B0606020202030204" pitchFamily="34" charset="0"/>
              </a:rPr>
              <a:t>sorgen</a:t>
            </a:r>
            <a:r>
              <a:rPr lang="en-GB" sz="2400" dirty="0">
                <a:latin typeface="Arial Narrow" panose="020B0606020202030204" pitchFamily="34" charset="0"/>
              </a:rPr>
              <a:t>.</a:t>
            </a:r>
          </a:p>
          <a:p>
            <a:pPr>
              <a:spcBef>
                <a:spcPts val="1333"/>
              </a:spcBef>
            </a:pPr>
            <a:r>
              <a:rPr lang="en-GB" sz="2400" dirty="0" err="1">
                <a:latin typeface="Arial Narrow" panose="020B0606020202030204" pitchFamily="34" charset="0"/>
              </a:rPr>
              <a:t>Diese</a:t>
            </a:r>
            <a:r>
              <a:rPr lang="en-GB" sz="2400" dirty="0">
                <a:latin typeface="Arial Narrow" panose="020B0606020202030204" pitchFamily="34" charset="0"/>
              </a:rPr>
              <a:t> </a:t>
            </a:r>
            <a:r>
              <a:rPr lang="en-GB" sz="2400" dirty="0" err="1">
                <a:latin typeface="Arial Narrow" panose="020B0606020202030204" pitchFamily="34" charset="0"/>
              </a:rPr>
              <a:t>Grenzen</a:t>
            </a:r>
            <a:r>
              <a:rPr lang="en-GB" sz="2400" dirty="0">
                <a:latin typeface="Arial Narrow" panose="020B0606020202030204" pitchFamily="34" charset="0"/>
              </a:rPr>
              <a:t> des </a:t>
            </a:r>
            <a:r>
              <a:rPr lang="en-GB" sz="2400" dirty="0" err="1">
                <a:latin typeface="Arial Narrow" panose="020B0606020202030204" pitchFamily="34" charset="0"/>
              </a:rPr>
              <a:t>wechselseitigen</a:t>
            </a:r>
            <a:r>
              <a:rPr lang="en-GB" sz="2400" dirty="0">
                <a:latin typeface="Arial Narrow" panose="020B0606020202030204" pitchFamily="34" charset="0"/>
              </a:rPr>
              <a:t> </a:t>
            </a:r>
            <a:r>
              <a:rPr lang="en-GB" sz="2400" dirty="0" err="1">
                <a:latin typeface="Arial Narrow" panose="020B0606020202030204" pitchFamily="34" charset="0"/>
              </a:rPr>
              <a:t>Verstehens</a:t>
            </a:r>
            <a:r>
              <a:rPr lang="en-GB" sz="2400" dirty="0">
                <a:latin typeface="Arial Narrow" panose="020B0606020202030204" pitchFamily="34" charset="0"/>
              </a:rPr>
              <a:t> gilt es, so</a:t>
            </a:r>
            <a:br>
              <a:rPr lang="en-GB" sz="2400" dirty="0">
                <a:latin typeface="Arial Narrow" panose="020B0606020202030204" pitchFamily="34" charset="0"/>
              </a:rPr>
            </a:br>
            <a:r>
              <a:rPr lang="en-GB" sz="2400" dirty="0" err="1">
                <a:latin typeface="Arial Narrow" panose="020B0606020202030204" pitchFamily="34" charset="0"/>
              </a:rPr>
              <a:t>weit</a:t>
            </a:r>
            <a:r>
              <a:rPr lang="en-GB" sz="2400" dirty="0">
                <a:latin typeface="Arial Narrow" panose="020B0606020202030204" pitchFamily="34" charset="0"/>
              </a:rPr>
              <a:t> </a:t>
            </a:r>
            <a:r>
              <a:rPr lang="en-GB" sz="2400" dirty="0" err="1">
                <a:latin typeface="Arial Narrow" panose="020B0606020202030204" pitchFamily="34" charset="0"/>
              </a:rPr>
              <a:t>wie</a:t>
            </a:r>
            <a:r>
              <a:rPr lang="en-GB" sz="2400" dirty="0">
                <a:latin typeface="Arial Narrow" panose="020B0606020202030204" pitchFamily="34" charset="0"/>
              </a:rPr>
              <a:t> </a:t>
            </a:r>
            <a:r>
              <a:rPr lang="en-GB" sz="2400" dirty="0" err="1">
                <a:latin typeface="Arial Narrow" panose="020B0606020202030204" pitchFamily="34" charset="0"/>
              </a:rPr>
              <a:t>möglich</a:t>
            </a:r>
            <a:r>
              <a:rPr lang="en-GB" sz="2400" dirty="0">
                <a:latin typeface="Arial Narrow" panose="020B0606020202030204" pitchFamily="34" charset="0"/>
              </a:rPr>
              <a:t> </a:t>
            </a:r>
            <a:r>
              <a:rPr lang="en-GB" sz="2400" dirty="0" err="1">
                <a:latin typeface="Arial Narrow" panose="020B0606020202030204" pitchFamily="34" charset="0"/>
              </a:rPr>
              <a:t>abzubauen</a:t>
            </a:r>
            <a:r>
              <a:rPr lang="en-GB" sz="2400" dirty="0">
                <a:latin typeface="Arial Narrow" panose="020B0606020202030204" pitchFamily="34" charset="0"/>
              </a:rPr>
              <a:t> – und so </a:t>
            </a:r>
            <a:r>
              <a:rPr lang="en-GB" sz="2400" dirty="0" err="1">
                <a:latin typeface="Arial Narrow" panose="020B0606020202030204" pitchFamily="34" charset="0"/>
              </a:rPr>
              <a:t>vielen</a:t>
            </a:r>
            <a:r>
              <a:rPr lang="en-GB" sz="2400" dirty="0">
                <a:latin typeface="Arial Narrow" panose="020B0606020202030204" pitchFamily="34" charset="0"/>
              </a:rPr>
              <a:t> </a:t>
            </a:r>
            <a:r>
              <a:rPr lang="en-GB" sz="2400" dirty="0" err="1">
                <a:latin typeface="Arial Narrow" panose="020B0606020202030204" pitchFamily="34" charset="0"/>
              </a:rPr>
              <a:t>Kontexten</a:t>
            </a:r>
            <a:br>
              <a:rPr lang="en-GB" sz="2400" dirty="0">
                <a:latin typeface="Arial Narrow" panose="020B0606020202030204" pitchFamily="34" charset="0"/>
              </a:rPr>
            </a:br>
            <a:r>
              <a:rPr lang="en-GB" sz="2400" dirty="0" err="1">
                <a:latin typeface="Arial Narrow" panose="020B0606020202030204" pitchFamily="34" charset="0"/>
              </a:rPr>
              <a:t>wie</a:t>
            </a:r>
            <a:r>
              <a:rPr lang="en-GB" sz="2400" dirty="0">
                <a:latin typeface="Arial Narrow" panose="020B0606020202030204" pitchFamily="34" charset="0"/>
              </a:rPr>
              <a:t> </a:t>
            </a:r>
            <a:r>
              <a:rPr lang="en-GB" sz="2400" dirty="0" err="1">
                <a:latin typeface="Arial Narrow" panose="020B0606020202030204" pitchFamily="34" charset="0"/>
              </a:rPr>
              <a:t>möglich</a:t>
            </a:r>
            <a:r>
              <a:rPr lang="en-GB" sz="2400" dirty="0">
                <a:latin typeface="Arial Narrow" panose="020B0606020202030204" pitchFamily="34" charset="0"/>
              </a:rPr>
              <a:t> (Schule, Arbeit, </a:t>
            </a:r>
            <a:r>
              <a:rPr lang="en-GB" sz="2400" dirty="0" err="1">
                <a:latin typeface="Arial Narrow" panose="020B0606020202030204" pitchFamily="34" charset="0"/>
              </a:rPr>
              <a:t>Familie</a:t>
            </a:r>
            <a:r>
              <a:rPr lang="en-GB" sz="2400" dirty="0">
                <a:latin typeface="Arial Narrow" panose="020B0606020202030204" pitchFamily="34" charset="0"/>
              </a:rPr>
              <a:t>, Freund*</a:t>
            </a:r>
            <a:r>
              <a:rPr lang="en-GB" sz="2400" dirty="0" err="1">
                <a:latin typeface="Arial Narrow" panose="020B0606020202030204" pitchFamily="34" charset="0"/>
              </a:rPr>
              <a:t>innen</a:t>
            </a:r>
            <a:r>
              <a:rPr lang="en-GB" sz="2400" dirty="0">
                <a:latin typeface="Arial Narrow" panose="020B0606020202030204" pitchFamily="34" charset="0"/>
              </a:rPr>
              <a:t>).</a:t>
            </a:r>
          </a:p>
          <a:p>
            <a:pPr>
              <a:spcBef>
                <a:spcPts val="1333"/>
              </a:spcBef>
            </a:pPr>
            <a:r>
              <a:rPr lang="en-GB" sz="2400" u="sng" dirty="0">
                <a:solidFill>
                  <a:schemeClr val="hlink"/>
                </a:solidFill>
                <a:latin typeface="Arial Narrow" panose="020B0606020202030204" pitchFamily="34" charset="0"/>
                <a:hlinkClick r:id="rId2"/>
              </a:rPr>
              <a:t>https://www.youtube.com/watch?v=B0uYcgdvUXw</a:t>
            </a:r>
            <a:endParaRPr lang="en-GB" sz="2400" dirty="0">
              <a:latin typeface="Arial Narrow" panose="020B0606020202030204" pitchFamily="34" charset="0"/>
            </a:endParaRPr>
          </a:p>
        </p:txBody>
      </p:sp>
      <p:pic>
        <p:nvPicPr>
          <p:cNvPr id="12" name="Google Shape;275;p37">
            <a:extLst>
              <a:ext uri="{FF2B5EF4-FFF2-40B4-BE49-F238E27FC236}">
                <a16:creationId xmlns:a16="http://schemas.microsoft.com/office/drawing/2014/main" id="{562713DD-E5B8-2E4B-A770-129F8168105A}"/>
              </a:ext>
            </a:extLst>
          </p:cNvPr>
          <p:cNvPicPr preferRelativeResize="0"/>
          <p:nvPr/>
        </p:nvPicPr>
        <p:blipFill>
          <a:blip r:embed="rId3">
            <a:alphaModFix/>
          </a:blip>
          <a:stretch>
            <a:fillRect/>
          </a:stretch>
        </p:blipFill>
        <p:spPr>
          <a:xfrm>
            <a:off x="8610600" y="3872120"/>
            <a:ext cx="2054628" cy="2082396"/>
          </a:xfrm>
          <a:prstGeom prst="rect">
            <a:avLst/>
          </a:prstGeom>
          <a:noFill/>
          <a:ln>
            <a:noFill/>
          </a:ln>
        </p:spPr>
      </p:pic>
    </p:spTree>
    <p:extLst>
      <p:ext uri="{BB962C8B-B14F-4D97-AF65-F5344CB8AC3E}">
        <p14:creationId xmlns:p14="http://schemas.microsoft.com/office/powerpoint/2010/main" val="22132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13</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r>
              <a:rPr lang="en-GB" sz="3200" u="sng" dirty="0">
                <a:latin typeface="Arial Narrow" panose="020B0606020202030204" pitchFamily="34" charset="0"/>
              </a:rPr>
              <a:t>3. </a:t>
            </a:r>
            <a:r>
              <a:rPr lang="en-GB" sz="3200" u="sng" dirty="0" err="1">
                <a:latin typeface="Arial Narrow" panose="020B0606020202030204" pitchFamily="34" charset="0"/>
              </a:rPr>
              <a:t>Erhöhte</a:t>
            </a:r>
            <a:r>
              <a:rPr lang="en-GB" sz="3200" u="sng" dirty="0">
                <a:latin typeface="Arial Narrow" panose="020B0606020202030204" pitchFamily="34" charset="0"/>
              </a:rPr>
              <a:t> </a:t>
            </a:r>
            <a:r>
              <a:rPr lang="en-GB" sz="3200" u="sng" dirty="0" err="1">
                <a:latin typeface="Arial Narrow" panose="020B0606020202030204" pitchFamily="34" charset="0"/>
              </a:rPr>
              <a:t>Aufmerksamkeit</a:t>
            </a:r>
            <a:r>
              <a:rPr lang="en-GB" sz="3200" u="sng" dirty="0">
                <a:latin typeface="Arial Narrow" panose="020B0606020202030204" pitchFamily="34" charset="0"/>
              </a:rPr>
              <a:t> für Details, </a:t>
            </a:r>
            <a:r>
              <a:rPr lang="en-GB" sz="3200" u="sng" dirty="0" err="1">
                <a:latin typeface="Arial Narrow" panose="020B0606020202030204" pitchFamily="34" charset="0"/>
              </a:rPr>
              <a:t>atypische</a:t>
            </a:r>
            <a:r>
              <a:rPr lang="en-GB" sz="3200" u="sng" dirty="0">
                <a:latin typeface="Arial Narrow" panose="020B0606020202030204" pitchFamily="34" charset="0"/>
              </a:rPr>
              <a:t> </a:t>
            </a:r>
            <a:r>
              <a:rPr lang="en-GB" sz="3200" u="sng" dirty="0" err="1">
                <a:latin typeface="Arial Narrow" panose="020B0606020202030204" pitchFamily="34" charset="0"/>
              </a:rPr>
              <a:t>zentrale</a:t>
            </a:r>
            <a:r>
              <a:rPr lang="en-GB" sz="3200" u="sng" dirty="0">
                <a:latin typeface="Arial Narrow" panose="020B0606020202030204" pitchFamily="34" charset="0"/>
              </a:rPr>
              <a:t> </a:t>
            </a:r>
            <a:r>
              <a:rPr lang="en-GB" sz="3200" u="sng" dirty="0" err="1">
                <a:latin typeface="Arial Narrow" panose="020B0606020202030204" pitchFamily="34" charset="0"/>
              </a:rPr>
              <a:t>Kohärenz</a:t>
            </a:r>
            <a:r>
              <a:rPr lang="en-GB" sz="3200" u="sng" dirty="0">
                <a:latin typeface="Arial Narrow" panose="020B0606020202030204" pitchFamily="34" charset="0"/>
              </a:rPr>
              <a:t> (“</a:t>
            </a:r>
            <a:r>
              <a:rPr lang="en-GB" sz="3200" u="sng" dirty="0" err="1">
                <a:latin typeface="Arial Narrow" panose="020B0606020202030204" pitchFamily="34" charset="0"/>
              </a:rPr>
              <a:t>Gesamtverarbeitung</a:t>
            </a:r>
            <a:r>
              <a:rPr lang="en-GB" sz="3200" u="sng" dirty="0">
                <a:latin typeface="Arial Narrow" panose="020B0606020202030204" pitchFamily="34" charset="0"/>
              </a:rPr>
              <a:t>”)</a:t>
            </a:r>
          </a:p>
          <a:p>
            <a:pPr>
              <a:spcBef>
                <a:spcPts val="1333"/>
              </a:spcBef>
            </a:pPr>
            <a:endParaRPr lang="en-GB" u="sng" dirty="0">
              <a:latin typeface="Arial Narrow" panose="020B0606020202030204" pitchFamily="34" charset="0"/>
            </a:endParaRPr>
          </a:p>
          <a:p>
            <a:pPr>
              <a:spcBef>
                <a:spcPts val="1333"/>
              </a:spcBef>
            </a:pPr>
            <a:r>
              <a:rPr lang="en-GB" sz="2800" dirty="0" err="1">
                <a:latin typeface="Arial Narrow" panose="020B0606020202030204" pitchFamily="34" charset="0"/>
              </a:rPr>
              <a:t>Sich</a:t>
            </a:r>
            <a:r>
              <a:rPr lang="en-GB" sz="2800" dirty="0">
                <a:latin typeface="Arial Narrow" panose="020B0606020202030204" pitchFamily="34" charset="0"/>
              </a:rPr>
              <a:t> auf Details </a:t>
            </a:r>
            <a:r>
              <a:rPr lang="en-GB" sz="2800" dirty="0" err="1">
                <a:latin typeface="Arial Narrow" panose="020B0606020202030204" pitchFamily="34" charset="0"/>
              </a:rPr>
              <a:t>zu</a:t>
            </a:r>
            <a:r>
              <a:rPr lang="en-GB" sz="2800" dirty="0">
                <a:latin typeface="Arial Narrow" panose="020B0606020202030204" pitchFamily="34" charset="0"/>
              </a:rPr>
              <a:t> </a:t>
            </a:r>
            <a:r>
              <a:rPr lang="en-GB" sz="2800" dirty="0" err="1">
                <a:latin typeface="Arial Narrow" panose="020B0606020202030204" pitchFamily="34" charset="0"/>
              </a:rPr>
              <a:t>konzentrieren</a:t>
            </a:r>
            <a:r>
              <a:rPr lang="en-GB" sz="2800" dirty="0">
                <a:latin typeface="Arial Narrow" panose="020B0606020202030204" pitchFamily="34" charset="0"/>
              </a:rPr>
              <a:t>/</a:t>
            </a:r>
            <a:r>
              <a:rPr lang="en-GB" sz="2800" dirty="0" err="1">
                <a:latin typeface="Arial Narrow" panose="020B0606020202030204" pitchFamily="34" charset="0"/>
              </a:rPr>
              <a:t>konzentrieren</a:t>
            </a:r>
            <a:r>
              <a:rPr lang="en-GB" sz="2800" dirty="0">
                <a:latin typeface="Arial Narrow" panose="020B0606020202030204" pitchFamily="34" charset="0"/>
              </a:rPr>
              <a:t> </a:t>
            </a:r>
            <a:r>
              <a:rPr lang="en-GB" sz="2800" dirty="0" err="1">
                <a:latin typeface="Arial Narrow" panose="020B0606020202030204" pitchFamily="34" charset="0"/>
              </a:rPr>
              <a:t>zu</a:t>
            </a:r>
            <a:r>
              <a:rPr lang="en-GB" sz="2800" dirty="0">
                <a:latin typeface="Arial Narrow" panose="020B0606020202030204" pitchFamily="34" charset="0"/>
              </a:rPr>
              <a:t> </a:t>
            </a:r>
            <a:r>
              <a:rPr lang="en-GB" sz="2800" dirty="0" err="1">
                <a:latin typeface="Arial Narrow" panose="020B0606020202030204" pitchFamily="34" charset="0"/>
              </a:rPr>
              <a:t>können</a:t>
            </a:r>
            <a:r>
              <a:rPr lang="en-GB" sz="2800" dirty="0">
                <a:latin typeface="Arial Narrow" panose="020B0606020202030204" pitchFamily="34" charset="0"/>
              </a:rPr>
              <a:t>, </a:t>
            </a:r>
            <a:r>
              <a:rPr lang="en-GB" sz="2800" dirty="0" err="1">
                <a:latin typeface="Arial Narrow" panose="020B0606020202030204" pitchFamily="34" charset="0"/>
              </a:rPr>
              <a:t>kann</a:t>
            </a:r>
            <a:r>
              <a:rPr lang="en-GB" sz="2800" dirty="0">
                <a:latin typeface="Arial Narrow" panose="020B0606020202030204" pitchFamily="34" charset="0"/>
              </a:rPr>
              <a:t> </a:t>
            </a:r>
            <a:r>
              <a:rPr lang="en-GB" sz="2800" dirty="0" err="1">
                <a:latin typeface="Arial Narrow" panose="020B0606020202030204" pitchFamily="34" charset="0"/>
              </a:rPr>
              <a:t>eine</a:t>
            </a:r>
            <a:r>
              <a:rPr lang="en-GB" sz="2800" dirty="0">
                <a:latin typeface="Arial Narrow" panose="020B0606020202030204" pitchFamily="34" charset="0"/>
              </a:rPr>
              <a:t> </a:t>
            </a:r>
            <a:r>
              <a:rPr lang="en-GB" sz="2800" dirty="0" err="1">
                <a:latin typeface="Arial Narrow" panose="020B0606020202030204" pitchFamily="34" charset="0"/>
              </a:rPr>
              <a:t>große</a:t>
            </a:r>
            <a:r>
              <a:rPr lang="en-GB" sz="2800" dirty="0">
                <a:latin typeface="Arial Narrow" panose="020B0606020202030204" pitchFamily="34" charset="0"/>
              </a:rPr>
              <a:t> </a:t>
            </a:r>
            <a:r>
              <a:rPr lang="en-GB" sz="2800" dirty="0" err="1">
                <a:latin typeface="Arial Narrow" panose="020B0606020202030204" pitchFamily="34" charset="0"/>
              </a:rPr>
              <a:t>Stärke</a:t>
            </a:r>
            <a:r>
              <a:rPr lang="en-GB" sz="2800" dirty="0">
                <a:latin typeface="Arial Narrow" panose="020B0606020202030204" pitchFamily="34" charset="0"/>
              </a:rPr>
              <a:t> sein. </a:t>
            </a:r>
            <a:r>
              <a:rPr lang="en-GB" sz="2800" dirty="0" err="1">
                <a:latin typeface="Arial Narrow" panose="020B0606020202030204" pitchFamily="34" charset="0"/>
              </a:rPr>
              <a:t>Manchmal</a:t>
            </a:r>
            <a:r>
              <a:rPr lang="en-GB" sz="2800" dirty="0">
                <a:latin typeface="Arial Narrow" panose="020B0606020202030204" pitchFamily="34" charset="0"/>
              </a:rPr>
              <a:t> </a:t>
            </a:r>
            <a:r>
              <a:rPr lang="en-GB" sz="2800" dirty="0" err="1">
                <a:latin typeface="Arial Narrow" panose="020B0606020202030204" pitchFamily="34" charset="0"/>
              </a:rPr>
              <a:t>geht</a:t>
            </a:r>
            <a:r>
              <a:rPr lang="en-GB" sz="2800" dirty="0">
                <a:latin typeface="Arial Narrow" panose="020B0606020202030204" pitchFamily="34" charset="0"/>
              </a:rPr>
              <a:t> </a:t>
            </a:r>
            <a:r>
              <a:rPr lang="en-GB" sz="2800" dirty="0" err="1">
                <a:latin typeface="Arial Narrow" panose="020B0606020202030204" pitchFamily="34" charset="0"/>
              </a:rPr>
              <a:t>sie</a:t>
            </a:r>
            <a:r>
              <a:rPr lang="en-GB" sz="2800" dirty="0">
                <a:latin typeface="Arial Narrow" panose="020B0606020202030204" pitchFamily="34" charset="0"/>
              </a:rPr>
              <a:t> auf </a:t>
            </a:r>
            <a:r>
              <a:rPr lang="en-GB" sz="2800" dirty="0" err="1">
                <a:latin typeface="Arial Narrow" panose="020B0606020202030204" pitchFamily="34" charset="0"/>
              </a:rPr>
              <a:t>Kosten</a:t>
            </a:r>
            <a:r>
              <a:rPr lang="en-GB" sz="2800" dirty="0">
                <a:latin typeface="Arial Narrow" panose="020B0606020202030204" pitchFamily="34" charset="0"/>
              </a:rPr>
              <a:t> des </a:t>
            </a:r>
            <a:r>
              <a:rPr lang="en-GB" sz="2800" dirty="0" err="1">
                <a:latin typeface="Arial Narrow" panose="020B0606020202030204" pitchFamily="34" charset="0"/>
              </a:rPr>
              <a:t>Gesamtbilds</a:t>
            </a:r>
            <a:r>
              <a:rPr lang="en-GB" sz="2800" dirty="0">
                <a:latin typeface="Arial Narrow" panose="020B0606020202030204" pitchFamily="34" charset="0"/>
              </a:rPr>
              <a:t>. </a:t>
            </a:r>
          </a:p>
          <a:p>
            <a:pPr>
              <a:spcBef>
                <a:spcPts val="1333"/>
              </a:spcBef>
            </a:pPr>
            <a:r>
              <a:rPr lang="en-GB" sz="2800" dirty="0" err="1">
                <a:latin typeface="Arial Narrow" panose="020B0606020202030204" pitchFamily="34" charset="0"/>
              </a:rPr>
              <a:t>Unter</a:t>
            </a:r>
            <a:r>
              <a:rPr lang="en-GB" sz="2800" dirty="0">
                <a:latin typeface="Arial Narrow" panose="020B0606020202030204" pitchFamily="34" charset="0"/>
              </a:rPr>
              <a:t> </a:t>
            </a:r>
            <a:r>
              <a:rPr lang="en-GB" sz="2800" dirty="0" err="1">
                <a:latin typeface="Arial Narrow" panose="020B0606020202030204" pitchFamily="34" charset="0"/>
              </a:rPr>
              <a:t>diesen</a:t>
            </a:r>
            <a:r>
              <a:rPr lang="en-GB" sz="2800" dirty="0">
                <a:latin typeface="Arial Narrow" panose="020B0606020202030204" pitchFamily="34" charset="0"/>
              </a:rPr>
              <a:t> </a:t>
            </a:r>
            <a:r>
              <a:rPr lang="en-GB" sz="2800" dirty="0" err="1">
                <a:latin typeface="Arial Narrow" panose="020B0606020202030204" pitchFamily="34" charset="0"/>
              </a:rPr>
              <a:t>Voraussetzungen</a:t>
            </a:r>
            <a:r>
              <a:rPr lang="en-GB" sz="2800" dirty="0">
                <a:latin typeface="Arial Narrow" panose="020B0606020202030204" pitchFamily="34" charset="0"/>
              </a:rPr>
              <a:t> </a:t>
            </a:r>
            <a:r>
              <a:rPr lang="en-GB" sz="2800" dirty="0" err="1">
                <a:latin typeface="Arial Narrow" panose="020B0606020202030204" pitchFamily="34" charset="0"/>
              </a:rPr>
              <a:t>kann</a:t>
            </a:r>
            <a:r>
              <a:rPr lang="en-GB" sz="2800" dirty="0">
                <a:latin typeface="Arial Narrow" panose="020B0606020202030204" pitchFamily="34" charset="0"/>
              </a:rPr>
              <a:t> es </a:t>
            </a:r>
            <a:r>
              <a:rPr lang="en-GB" sz="2800" dirty="0" err="1">
                <a:latin typeface="Arial Narrow" panose="020B0606020202030204" pitchFamily="34" charset="0"/>
              </a:rPr>
              <a:t>schwierig</a:t>
            </a:r>
            <a:r>
              <a:rPr lang="en-GB" sz="2800" dirty="0">
                <a:latin typeface="Arial Narrow" panose="020B0606020202030204" pitchFamily="34" charset="0"/>
              </a:rPr>
              <a:t> sein, </a:t>
            </a:r>
            <a:r>
              <a:rPr lang="en-GB" sz="2800" dirty="0" err="1">
                <a:latin typeface="Arial Narrow" panose="020B0606020202030204" pitchFamily="34" charset="0"/>
              </a:rPr>
              <a:t>komplexe</a:t>
            </a:r>
            <a:r>
              <a:rPr lang="en-GB" sz="2800" dirty="0">
                <a:latin typeface="Arial Narrow" panose="020B0606020202030204" pitchFamily="34" charset="0"/>
              </a:rPr>
              <a:t> </a:t>
            </a:r>
            <a:r>
              <a:rPr lang="en-GB" sz="2800" dirty="0" err="1">
                <a:latin typeface="Arial Narrow" panose="020B0606020202030204" pitchFamily="34" charset="0"/>
              </a:rPr>
              <a:t>Aufgaben</a:t>
            </a:r>
            <a:r>
              <a:rPr lang="en-GB" sz="2800" dirty="0">
                <a:latin typeface="Arial Narrow" panose="020B0606020202030204" pitchFamily="34" charset="0"/>
              </a:rPr>
              <a:t> </a:t>
            </a:r>
            <a:r>
              <a:rPr lang="en-GB" sz="2800" dirty="0" err="1">
                <a:latin typeface="Arial Narrow" panose="020B0606020202030204" pitchFamily="34" charset="0"/>
              </a:rPr>
              <a:t>zu</a:t>
            </a:r>
            <a:r>
              <a:rPr lang="en-GB" sz="2800" dirty="0">
                <a:latin typeface="Arial Narrow" panose="020B0606020202030204" pitchFamily="34" charset="0"/>
              </a:rPr>
              <a:t> 			   verstehen und </a:t>
            </a:r>
            <a:r>
              <a:rPr lang="en-GB" sz="2800" dirty="0" err="1">
                <a:latin typeface="Arial Narrow" panose="020B0606020202030204" pitchFamily="34" charset="0"/>
              </a:rPr>
              <a:t>zu</a:t>
            </a:r>
            <a:r>
              <a:rPr lang="en-GB" sz="2800" dirty="0">
                <a:latin typeface="Arial Narrow" panose="020B0606020202030204" pitchFamily="34" charset="0"/>
              </a:rPr>
              <a:t> </a:t>
            </a:r>
            <a:r>
              <a:rPr lang="en-GB" sz="2800" dirty="0" err="1">
                <a:latin typeface="Arial Narrow" panose="020B0606020202030204" pitchFamily="34" charset="0"/>
              </a:rPr>
              <a:t>lösen</a:t>
            </a:r>
            <a:r>
              <a:rPr lang="en-GB" sz="2800" dirty="0">
                <a:latin typeface="Arial Narrow" panose="020B0606020202030204" pitchFamily="34" charset="0"/>
              </a:rPr>
              <a:t>. </a:t>
            </a:r>
          </a:p>
          <a:p>
            <a:pPr>
              <a:spcBef>
                <a:spcPts val="1333"/>
              </a:spcBef>
            </a:pPr>
            <a:r>
              <a:rPr lang="en-GB" sz="2800" dirty="0">
                <a:latin typeface="Arial Narrow" panose="020B0606020202030204" pitchFamily="34" charset="0"/>
              </a:rPr>
              <a:t>			   Das </a:t>
            </a:r>
            <a:r>
              <a:rPr lang="en-GB" sz="2800" dirty="0" err="1">
                <a:latin typeface="Arial Narrow" panose="020B0606020202030204" pitchFamily="34" charset="0"/>
              </a:rPr>
              <a:t>betrifft</a:t>
            </a:r>
            <a:r>
              <a:rPr lang="en-GB" sz="2800" dirty="0">
                <a:latin typeface="Arial Narrow" panose="020B0606020202030204" pitchFamily="34" charset="0"/>
              </a:rPr>
              <a:t> </a:t>
            </a:r>
            <a:r>
              <a:rPr lang="en-GB" sz="2800" dirty="0" err="1">
                <a:latin typeface="Arial Narrow" panose="020B0606020202030204" pitchFamily="34" charset="0"/>
              </a:rPr>
              <a:t>nicht</a:t>
            </a:r>
            <a:r>
              <a:rPr lang="en-GB" sz="2800" dirty="0">
                <a:latin typeface="Arial Narrow" panose="020B0606020202030204" pitchFamily="34" charset="0"/>
              </a:rPr>
              <a:t> </a:t>
            </a:r>
            <a:r>
              <a:rPr lang="en-GB" sz="2800" dirty="0" err="1">
                <a:latin typeface="Arial Narrow" panose="020B0606020202030204" pitchFamily="34" charset="0"/>
              </a:rPr>
              <a:t>zuletzt</a:t>
            </a:r>
            <a:br>
              <a:rPr lang="en-GB" sz="2800" dirty="0">
                <a:latin typeface="Arial Narrow" panose="020B0606020202030204" pitchFamily="34" charset="0"/>
              </a:rPr>
            </a:br>
            <a:r>
              <a:rPr lang="en-GB" sz="2800" dirty="0">
                <a:latin typeface="Arial Narrow" panose="020B0606020202030204" pitchFamily="34" charset="0"/>
              </a:rPr>
              <a:t>			   Multitasking-</a:t>
            </a:r>
            <a:r>
              <a:rPr lang="en-GB" sz="2800" dirty="0" err="1">
                <a:latin typeface="Arial Narrow" panose="020B0606020202030204" pitchFamily="34" charset="0"/>
              </a:rPr>
              <a:t>Aufgaben</a:t>
            </a:r>
            <a:r>
              <a:rPr lang="en-GB" sz="2800" dirty="0">
                <a:latin typeface="Arial Narrow" panose="020B0606020202030204" pitchFamily="34" charset="0"/>
              </a:rPr>
              <a:t>. </a:t>
            </a:r>
            <a:endParaRPr lang="en-GB" sz="3200" dirty="0">
              <a:latin typeface="Arial Narrow" panose="020B0606020202030204" pitchFamily="34" charset="0"/>
            </a:endParaRPr>
          </a:p>
        </p:txBody>
      </p:sp>
      <p:pic>
        <p:nvPicPr>
          <p:cNvPr id="9" name="Google Shape;287;p38">
            <a:extLst>
              <a:ext uri="{FF2B5EF4-FFF2-40B4-BE49-F238E27FC236}">
                <a16:creationId xmlns:a16="http://schemas.microsoft.com/office/drawing/2014/main" id="{D810E65E-7AD4-5945-877D-953D40004F65}"/>
              </a:ext>
            </a:extLst>
          </p:cNvPr>
          <p:cNvPicPr preferRelativeResize="0"/>
          <p:nvPr/>
        </p:nvPicPr>
        <p:blipFill>
          <a:blip r:embed="rId2">
            <a:alphaModFix/>
          </a:blip>
          <a:stretch>
            <a:fillRect/>
          </a:stretch>
        </p:blipFill>
        <p:spPr>
          <a:xfrm>
            <a:off x="8153400" y="3977995"/>
            <a:ext cx="2917832" cy="1947669"/>
          </a:xfrm>
          <a:prstGeom prst="rect">
            <a:avLst/>
          </a:prstGeom>
          <a:noFill/>
          <a:ln>
            <a:noFill/>
          </a:ln>
        </p:spPr>
      </p:pic>
      <p:pic>
        <p:nvPicPr>
          <p:cNvPr id="10" name="Google Shape;288;p38" descr="#AutisticCultureShift #Autism #ActuallyAutistic&#10;It is well-known that many autistic people have an exceptional ability to pick up on details that others might miss...but it's also not uncommon for us to miss things that non-autistic people might deem obvious. I talk about my experiences as an autistic person.&#10;&#10;Find me on Facebook: https://www.facebook.com/joejamfrey/?modal=admin_todo_tour&#10;My Facebook group Autistics Assemble: https://www.facebook.com/groups/2591334461191102/&#10;Twitter: https://twitter.com/joejamfrey&#10;Instagram: https://www.instagram.com/joejamfrey/?hl=en&#10;My blog:&#10;https://joejamfrey.com/author/joejamfrey/" title="Autism and Attention to Detail">
            <a:hlinkClick r:id="rId3"/>
            <a:extLst>
              <a:ext uri="{FF2B5EF4-FFF2-40B4-BE49-F238E27FC236}">
                <a16:creationId xmlns:a16="http://schemas.microsoft.com/office/drawing/2014/main" id="{296B8BB4-59E0-D542-874A-114BB363F939}"/>
              </a:ext>
            </a:extLst>
          </p:cNvPr>
          <p:cNvPicPr preferRelativeResize="0"/>
          <p:nvPr/>
        </p:nvPicPr>
        <p:blipFill>
          <a:blip r:embed="rId4">
            <a:alphaModFix/>
          </a:blip>
          <a:stretch>
            <a:fillRect/>
          </a:stretch>
        </p:blipFill>
        <p:spPr>
          <a:xfrm>
            <a:off x="1249833" y="4002780"/>
            <a:ext cx="2563884" cy="1922884"/>
          </a:xfrm>
          <a:prstGeom prst="rect">
            <a:avLst/>
          </a:prstGeom>
          <a:noFill/>
          <a:ln>
            <a:noFill/>
          </a:ln>
        </p:spPr>
      </p:pic>
    </p:spTree>
    <p:extLst>
      <p:ext uri="{BB962C8B-B14F-4D97-AF65-F5344CB8AC3E}">
        <p14:creationId xmlns:p14="http://schemas.microsoft.com/office/powerpoint/2010/main" val="376048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14</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u="sng" dirty="0">
                <a:latin typeface="Arial Narrow" panose="020B0606020202030204" pitchFamily="34" charset="0"/>
              </a:rPr>
              <a:t>4. So </a:t>
            </a:r>
            <a:r>
              <a:rPr lang="en-GB" sz="3200" u="sng" dirty="0" err="1">
                <a:latin typeface="Arial Narrow" panose="020B0606020202030204" pitchFamily="34" charset="0"/>
              </a:rPr>
              <a:t>wie</a:t>
            </a:r>
            <a:r>
              <a:rPr lang="en-GB" sz="3200" u="sng" dirty="0">
                <a:latin typeface="Arial Narrow" panose="020B0606020202030204" pitchFamily="34" charset="0"/>
              </a:rPr>
              <a:t> </a:t>
            </a:r>
            <a:r>
              <a:rPr lang="en-GB" sz="3200" u="sng" dirty="0" err="1">
                <a:latin typeface="Arial Narrow" panose="020B0606020202030204" pitchFamily="34" charset="0"/>
              </a:rPr>
              <a:t>Biodiversität</a:t>
            </a:r>
            <a:r>
              <a:rPr lang="en-GB" sz="3200" u="sng" dirty="0">
                <a:latin typeface="Arial Narrow" panose="020B0606020202030204" pitchFamily="34" charset="0"/>
              </a:rPr>
              <a:t> die Umwelt, </a:t>
            </a:r>
            <a:r>
              <a:rPr lang="en-GB" sz="3200" u="sng" dirty="0" err="1">
                <a:latin typeface="Arial Narrow" panose="020B0606020202030204" pitchFamily="34" charset="0"/>
              </a:rPr>
              <a:t>bereichert</a:t>
            </a:r>
            <a:r>
              <a:rPr lang="en-GB" sz="3200" u="sng" dirty="0">
                <a:latin typeface="Arial Narrow" panose="020B0606020202030204" pitchFamily="34" charset="0"/>
              </a:rPr>
              <a:t> </a:t>
            </a:r>
            <a:r>
              <a:rPr lang="en-GB" sz="3200" u="sng" dirty="0" err="1">
                <a:latin typeface="Arial Narrow" panose="020B0606020202030204" pitchFamily="34" charset="0"/>
              </a:rPr>
              <a:t>Neurodiversität</a:t>
            </a:r>
            <a:r>
              <a:rPr lang="en-GB" sz="3200" u="sng" dirty="0">
                <a:latin typeface="Arial Narrow" panose="020B0606020202030204" pitchFamily="34" charset="0"/>
              </a:rPr>
              <a:t> die Gesellschaft </a:t>
            </a:r>
          </a:p>
          <a:p>
            <a:pPr algn="ctr">
              <a:spcBef>
                <a:spcPts val="1333"/>
              </a:spcBef>
            </a:pPr>
            <a:r>
              <a:rPr lang="en-GB" sz="2400" dirty="0">
                <a:latin typeface="Arial Narrow" panose="020B0606020202030204" pitchFamily="34" charset="0"/>
              </a:rPr>
              <a:t>All die </a:t>
            </a:r>
            <a:r>
              <a:rPr lang="en-GB" sz="2400" dirty="0" err="1">
                <a:latin typeface="Arial Narrow" panose="020B0606020202030204" pitchFamily="34" charset="0"/>
              </a:rPr>
              <a:t>erwähnten</a:t>
            </a:r>
            <a:r>
              <a:rPr lang="en-GB" sz="2400" dirty="0">
                <a:latin typeface="Arial Narrow" panose="020B0606020202030204" pitchFamily="34" charset="0"/>
              </a:rPr>
              <a:t> </a:t>
            </a:r>
            <a:r>
              <a:rPr lang="en-GB" sz="2400" dirty="0" err="1">
                <a:latin typeface="Arial Narrow" panose="020B0606020202030204" pitchFamily="34" charset="0"/>
              </a:rPr>
              <a:t>Eigenheiten</a:t>
            </a:r>
            <a:r>
              <a:rPr lang="en-GB" sz="2400" dirty="0">
                <a:latin typeface="Arial Narrow" panose="020B0606020202030204" pitchFamily="34" charset="0"/>
              </a:rPr>
              <a:t> </a:t>
            </a:r>
            <a:r>
              <a:rPr lang="en-GB" sz="2400" dirty="0" err="1">
                <a:latin typeface="Arial Narrow" panose="020B0606020202030204" pitchFamily="34" charset="0"/>
              </a:rPr>
              <a:t>stellen</a:t>
            </a:r>
            <a:r>
              <a:rPr lang="en-GB" sz="2400" dirty="0">
                <a:latin typeface="Arial Narrow" panose="020B0606020202030204" pitchFamily="34" charset="0"/>
              </a:rPr>
              <a:t> </a:t>
            </a:r>
            <a:r>
              <a:rPr lang="en-GB" sz="2400" dirty="0" err="1">
                <a:latin typeface="Arial Narrow" panose="020B0606020202030204" pitchFamily="34" charset="0"/>
              </a:rPr>
              <a:t>sich</a:t>
            </a:r>
            <a:r>
              <a:rPr lang="en-GB" sz="2400" dirty="0">
                <a:latin typeface="Arial Narrow" panose="020B0606020202030204" pitchFamily="34" charset="0"/>
              </a:rPr>
              <a:t> </a:t>
            </a:r>
            <a:r>
              <a:rPr lang="en-GB" sz="2400" dirty="0" err="1">
                <a:latin typeface="Arial Narrow" panose="020B0606020202030204" pitchFamily="34" charset="0"/>
              </a:rPr>
              <a:t>aus</a:t>
            </a:r>
            <a:r>
              <a:rPr lang="en-GB" sz="2400" dirty="0">
                <a:latin typeface="Arial Narrow" panose="020B0606020202030204" pitchFamily="34" charset="0"/>
              </a:rPr>
              <a:t> </a:t>
            </a:r>
            <a:r>
              <a:rPr lang="en-GB" sz="2400" dirty="0" err="1">
                <a:latin typeface="Arial Narrow" panose="020B0606020202030204" pitchFamily="34" charset="0"/>
              </a:rPr>
              <a:t>einem</a:t>
            </a:r>
            <a:r>
              <a:rPr lang="en-GB" sz="2400" dirty="0">
                <a:latin typeface="Arial Narrow" panose="020B0606020202030204" pitchFamily="34" charset="0"/>
              </a:rPr>
              <a:t> </a:t>
            </a:r>
            <a:r>
              <a:rPr lang="en-GB" sz="2400" dirty="0" err="1">
                <a:latin typeface="Arial Narrow" panose="020B0606020202030204" pitchFamily="34" charset="0"/>
              </a:rPr>
              <a:t>bestimmten</a:t>
            </a:r>
            <a:r>
              <a:rPr lang="en-GB" sz="2400" dirty="0">
                <a:latin typeface="Arial Narrow" panose="020B0606020202030204" pitchFamily="34" charset="0"/>
              </a:rPr>
              <a:t> </a:t>
            </a:r>
            <a:r>
              <a:rPr lang="en-GB" sz="2400" dirty="0" err="1">
                <a:latin typeface="Arial Narrow" panose="020B0606020202030204" pitchFamily="34" charset="0"/>
              </a:rPr>
              <a:t>Blickwinkel</a:t>
            </a:r>
            <a:r>
              <a:rPr lang="en-GB" sz="2400" dirty="0">
                <a:latin typeface="Arial Narrow" panose="020B0606020202030204" pitchFamily="34" charset="0"/>
              </a:rPr>
              <a:t> </a:t>
            </a:r>
            <a:r>
              <a:rPr lang="en-GB" sz="2400" dirty="0" err="1">
                <a:latin typeface="Arial Narrow" panose="020B0606020202030204" pitchFamily="34" charset="0"/>
              </a:rPr>
              <a:t>als</a:t>
            </a:r>
            <a:r>
              <a:rPr lang="en-GB" sz="2400" dirty="0">
                <a:latin typeface="Arial Narrow" panose="020B0606020202030204" pitchFamily="34" charset="0"/>
              </a:rPr>
              <a:t> </a:t>
            </a:r>
            <a:r>
              <a:rPr lang="en-GB" sz="2400" dirty="0" err="1">
                <a:latin typeface="Arial Narrow" panose="020B0606020202030204" pitchFamily="34" charset="0"/>
              </a:rPr>
              <a:t>außerordentliche</a:t>
            </a:r>
            <a:r>
              <a:rPr lang="en-GB" sz="2400" dirty="0">
                <a:latin typeface="Arial Narrow" panose="020B0606020202030204" pitchFamily="34" charset="0"/>
              </a:rPr>
              <a:t> </a:t>
            </a:r>
            <a:r>
              <a:rPr lang="en-GB" sz="2400" dirty="0" err="1">
                <a:latin typeface="Arial Narrow" panose="020B0606020202030204" pitchFamily="34" charset="0"/>
              </a:rPr>
              <a:t>Stärke</a:t>
            </a:r>
            <a:r>
              <a:rPr lang="en-GB" sz="2400" dirty="0">
                <a:latin typeface="Arial Narrow" panose="020B0606020202030204" pitchFamily="34" charset="0"/>
              </a:rPr>
              <a:t> </a:t>
            </a:r>
            <a:r>
              <a:rPr lang="en-GB" sz="2400" dirty="0" err="1">
                <a:latin typeface="Arial Narrow" panose="020B0606020202030204" pitchFamily="34" charset="0"/>
              </a:rPr>
              <a:t>dar</a:t>
            </a:r>
            <a:r>
              <a:rPr lang="en-GB" sz="2400" dirty="0">
                <a:latin typeface="Arial Narrow" panose="020B0606020202030204" pitchFamily="34" charset="0"/>
              </a:rPr>
              <a:t>. Für die </a:t>
            </a:r>
            <a:r>
              <a:rPr lang="en-GB" sz="2400" dirty="0" err="1">
                <a:latin typeface="Arial Narrow" panose="020B0606020202030204" pitchFamily="34" charset="0"/>
              </a:rPr>
              <a:t>betreffenden</a:t>
            </a:r>
            <a:r>
              <a:rPr lang="en-GB" sz="2400" dirty="0">
                <a:latin typeface="Arial Narrow" panose="020B0606020202030204" pitchFamily="34" charset="0"/>
              </a:rPr>
              <a:t> Menschen </a:t>
            </a:r>
            <a:r>
              <a:rPr lang="en-GB" sz="2400" dirty="0" err="1">
                <a:latin typeface="Arial Narrow" panose="020B0606020202030204" pitchFamily="34" charset="0"/>
              </a:rPr>
              <a:t>selbst</a:t>
            </a:r>
            <a:r>
              <a:rPr lang="en-GB" sz="2400" dirty="0">
                <a:latin typeface="Arial Narrow" panose="020B0606020202030204" pitchFamily="34" charset="0"/>
              </a:rPr>
              <a:t> </a:t>
            </a:r>
            <a:r>
              <a:rPr lang="en-GB" sz="2400" dirty="0" err="1">
                <a:latin typeface="Arial Narrow" panose="020B0606020202030204" pitchFamily="34" charset="0"/>
              </a:rPr>
              <a:t>schaffen</a:t>
            </a:r>
            <a:r>
              <a:rPr lang="en-GB" sz="2400" dirty="0">
                <a:latin typeface="Arial Narrow" panose="020B0606020202030204" pitchFamily="34" charset="0"/>
              </a:rPr>
              <a:t> </a:t>
            </a:r>
            <a:r>
              <a:rPr lang="en-GB" sz="2400" dirty="0" err="1">
                <a:latin typeface="Arial Narrow" panose="020B0606020202030204" pitchFamily="34" charset="0"/>
              </a:rPr>
              <a:t>sie</a:t>
            </a:r>
            <a:r>
              <a:rPr lang="en-GB" sz="2400" dirty="0">
                <a:latin typeface="Arial Narrow" panose="020B0606020202030204" pitchFamily="34" charset="0"/>
              </a:rPr>
              <a:t> </a:t>
            </a:r>
            <a:r>
              <a:rPr lang="en-GB" sz="2400" dirty="0" err="1">
                <a:latin typeface="Arial Narrow" panose="020B0606020202030204" pitchFamily="34" charset="0"/>
              </a:rPr>
              <a:t>allerdings</a:t>
            </a:r>
            <a:r>
              <a:rPr lang="en-GB" sz="2400" dirty="0">
                <a:latin typeface="Arial Narrow" panose="020B0606020202030204" pitchFamily="34" charset="0"/>
              </a:rPr>
              <a:t> </a:t>
            </a:r>
            <a:r>
              <a:rPr lang="en-GB" sz="2400" dirty="0" err="1">
                <a:latin typeface="Arial Narrow" panose="020B0606020202030204" pitchFamily="34" charset="0"/>
              </a:rPr>
              <a:t>immer</a:t>
            </a:r>
            <a:r>
              <a:rPr lang="en-GB" sz="2400" dirty="0">
                <a:latin typeface="Arial Narrow" panose="020B0606020202030204" pitchFamily="34" charset="0"/>
              </a:rPr>
              <a:t> </a:t>
            </a:r>
            <a:r>
              <a:rPr lang="en-GB" sz="2400" dirty="0" err="1">
                <a:latin typeface="Arial Narrow" panose="020B0606020202030204" pitchFamily="34" charset="0"/>
              </a:rPr>
              <a:t>wieder</a:t>
            </a:r>
            <a:r>
              <a:rPr lang="en-GB" sz="2400" dirty="0">
                <a:latin typeface="Arial Narrow" panose="020B0606020202030204" pitchFamily="34" charset="0"/>
              </a:rPr>
              <a:t> </a:t>
            </a:r>
            <a:r>
              <a:rPr lang="en-GB" sz="2400" dirty="0" err="1">
                <a:latin typeface="Arial Narrow" panose="020B0606020202030204" pitchFamily="34" charset="0"/>
              </a:rPr>
              <a:t>große</a:t>
            </a:r>
            <a:r>
              <a:rPr lang="en-GB" sz="2400" dirty="0">
                <a:latin typeface="Arial Narrow" panose="020B0606020202030204" pitchFamily="34" charset="0"/>
              </a:rPr>
              <a:t> </a:t>
            </a:r>
            <a:r>
              <a:rPr lang="en-GB" sz="2400" dirty="0" err="1">
                <a:latin typeface="Arial Narrow" panose="020B0606020202030204" pitchFamily="34" charset="0"/>
              </a:rPr>
              <a:t>Herausforderungen</a:t>
            </a:r>
            <a:r>
              <a:rPr lang="en-GB" sz="2400" dirty="0">
                <a:latin typeface="Arial Narrow" panose="020B0606020202030204" pitchFamily="34" charset="0"/>
              </a:rPr>
              <a:t>. </a:t>
            </a:r>
            <a:r>
              <a:rPr lang="en-GB" sz="2400" dirty="0" err="1">
                <a:latin typeface="Arial Narrow" panose="020B0606020202030204" pitchFamily="34" charset="0"/>
              </a:rPr>
              <a:t>Vor</a:t>
            </a:r>
            <a:r>
              <a:rPr lang="en-GB" sz="2400" dirty="0">
                <a:latin typeface="Arial Narrow" panose="020B0606020202030204" pitchFamily="34" charset="0"/>
              </a:rPr>
              <a:t> </a:t>
            </a:r>
            <a:r>
              <a:rPr lang="en-GB" sz="2400" dirty="0" err="1">
                <a:latin typeface="Arial Narrow" panose="020B0606020202030204" pitchFamily="34" charset="0"/>
              </a:rPr>
              <a:t>allem</a:t>
            </a:r>
            <a:r>
              <a:rPr lang="en-GB" sz="2400" dirty="0">
                <a:latin typeface="Arial Narrow" panose="020B0606020202030204" pitchFamily="34" charset="0"/>
              </a:rPr>
              <a:t> </a:t>
            </a:r>
            <a:r>
              <a:rPr lang="en-GB" sz="2400" dirty="0" err="1">
                <a:latin typeface="Arial Narrow" panose="020B0606020202030204" pitchFamily="34" charset="0"/>
              </a:rPr>
              <a:t>dann</a:t>
            </a:r>
            <a:r>
              <a:rPr lang="en-GB" sz="2400" dirty="0">
                <a:latin typeface="Arial Narrow" panose="020B0606020202030204" pitchFamily="34" charset="0"/>
              </a:rPr>
              <a:t>, </a:t>
            </a:r>
            <a:r>
              <a:rPr lang="en-GB" sz="2400" dirty="0" err="1">
                <a:latin typeface="Arial Narrow" panose="020B0606020202030204" pitchFamily="34" charset="0"/>
              </a:rPr>
              <a:t>wenn</a:t>
            </a:r>
            <a:r>
              <a:rPr lang="en-GB" sz="2400" dirty="0">
                <a:latin typeface="Arial Narrow" panose="020B0606020202030204" pitchFamily="34" charset="0"/>
              </a:rPr>
              <a:t> man </a:t>
            </a:r>
            <a:r>
              <a:rPr lang="en-GB" sz="2400" dirty="0" err="1">
                <a:latin typeface="Arial Narrow" panose="020B0606020202030204" pitchFamily="34" charset="0"/>
              </a:rPr>
              <a:t>bedenkt</a:t>
            </a:r>
            <a:r>
              <a:rPr lang="en-GB" sz="2400" dirty="0">
                <a:latin typeface="Arial Narrow" panose="020B0606020202030204" pitchFamily="34" charset="0"/>
              </a:rPr>
              <a:t>, </a:t>
            </a:r>
            <a:r>
              <a:rPr lang="en-GB" sz="2400" dirty="0" err="1">
                <a:latin typeface="Arial Narrow" panose="020B0606020202030204" pitchFamily="34" charset="0"/>
              </a:rPr>
              <a:t>dass</a:t>
            </a:r>
            <a:r>
              <a:rPr lang="en-GB" sz="2400" dirty="0">
                <a:latin typeface="Arial Narrow" panose="020B0606020202030204" pitchFamily="34" charset="0"/>
              </a:rPr>
              <a:t> die Menschen </a:t>
            </a:r>
            <a:r>
              <a:rPr lang="en-GB" sz="2400" dirty="0" err="1">
                <a:latin typeface="Arial Narrow" panose="020B0606020202030204" pitchFamily="34" charset="0"/>
              </a:rPr>
              <a:t>nicht</a:t>
            </a:r>
            <a:r>
              <a:rPr lang="en-GB" sz="2400" dirty="0">
                <a:latin typeface="Arial Narrow" panose="020B0606020202030204" pitchFamily="34" charset="0"/>
              </a:rPr>
              <a:t> für </a:t>
            </a:r>
            <a:r>
              <a:rPr lang="en-GB" sz="2400" dirty="0" err="1">
                <a:latin typeface="Arial Narrow" panose="020B0606020202030204" pitchFamily="34" charset="0"/>
              </a:rPr>
              <a:t>autistische</a:t>
            </a:r>
            <a:r>
              <a:rPr lang="en-GB" sz="2400" dirty="0">
                <a:latin typeface="Arial Narrow" panose="020B0606020202030204" pitchFamily="34" charset="0"/>
              </a:rPr>
              <a:t>, </a:t>
            </a:r>
            <a:r>
              <a:rPr lang="en-GB" sz="2400" dirty="0" err="1">
                <a:latin typeface="Arial Narrow" panose="020B0606020202030204" pitchFamily="34" charset="0"/>
              </a:rPr>
              <a:t>sondern</a:t>
            </a:r>
            <a:r>
              <a:rPr lang="en-GB" sz="2400" dirty="0">
                <a:latin typeface="Arial Narrow" panose="020B0606020202030204" pitchFamily="34" charset="0"/>
              </a:rPr>
              <a:t> </a:t>
            </a:r>
            <a:r>
              <a:rPr lang="en-GB" sz="2400" dirty="0" err="1">
                <a:latin typeface="Arial Narrow" panose="020B0606020202030204" pitchFamily="34" charset="0"/>
              </a:rPr>
              <a:t>neurotypische</a:t>
            </a:r>
            <a:r>
              <a:rPr lang="en-GB" sz="2400" dirty="0">
                <a:latin typeface="Arial Narrow" panose="020B0606020202030204" pitchFamily="34" charset="0"/>
              </a:rPr>
              <a:t> Menschen “</a:t>
            </a:r>
            <a:r>
              <a:rPr lang="en-GB" sz="2400" dirty="0" err="1">
                <a:latin typeface="Arial Narrow" panose="020B0606020202030204" pitchFamily="34" charset="0"/>
              </a:rPr>
              <a:t>eingerichtet</a:t>
            </a:r>
            <a:r>
              <a:rPr lang="en-GB" sz="2400" dirty="0">
                <a:latin typeface="Arial Narrow" panose="020B0606020202030204" pitchFamily="34" charset="0"/>
              </a:rPr>
              <a:t>” </a:t>
            </a:r>
            <a:r>
              <a:rPr lang="en-GB" sz="2400" dirty="0" err="1">
                <a:latin typeface="Arial Narrow" panose="020B0606020202030204" pitchFamily="34" charset="0"/>
              </a:rPr>
              <a:t>ist</a:t>
            </a:r>
            <a:r>
              <a:rPr lang="en-GB" sz="2400" dirty="0">
                <a:latin typeface="Arial Narrow" panose="020B0606020202030204" pitchFamily="34" charset="0"/>
              </a:rPr>
              <a:t>. </a:t>
            </a:r>
          </a:p>
          <a:p>
            <a:pPr algn="ctr">
              <a:spcBef>
                <a:spcPts val="1333"/>
              </a:spcBef>
            </a:pPr>
            <a:r>
              <a:rPr lang="en-GB" sz="2400" dirty="0">
                <a:latin typeface="Arial Narrow" panose="020B0606020202030204" pitchFamily="34" charset="0"/>
              </a:rPr>
              <a:t>Auf </a:t>
            </a:r>
            <a:r>
              <a:rPr lang="en-GB" sz="2400" dirty="0" err="1">
                <a:latin typeface="Arial Narrow" panose="020B0606020202030204" pitchFamily="34" charset="0"/>
              </a:rPr>
              <a:t>jeden</a:t>
            </a:r>
            <a:r>
              <a:rPr lang="en-GB" sz="2400" dirty="0">
                <a:latin typeface="Arial Narrow" panose="020B0606020202030204" pitchFamily="34" charset="0"/>
              </a:rPr>
              <a:t> Fall </a:t>
            </a:r>
            <a:r>
              <a:rPr lang="en-GB" sz="2400" dirty="0" err="1">
                <a:latin typeface="Arial Narrow" panose="020B0606020202030204" pitchFamily="34" charset="0"/>
              </a:rPr>
              <a:t>aber</a:t>
            </a:r>
            <a:r>
              <a:rPr lang="en-GB" sz="2400" dirty="0">
                <a:latin typeface="Arial Narrow" panose="020B0606020202030204" pitchFamily="34" charset="0"/>
              </a:rPr>
              <a:t> </a:t>
            </a:r>
            <a:r>
              <a:rPr lang="en-GB" sz="2400" dirty="0" err="1">
                <a:latin typeface="Arial Narrow" panose="020B0606020202030204" pitchFamily="34" charset="0"/>
              </a:rPr>
              <a:t>wäre</a:t>
            </a:r>
            <a:r>
              <a:rPr lang="en-GB" sz="2400" dirty="0">
                <a:latin typeface="Arial Narrow" panose="020B0606020202030204" pitchFamily="34" charset="0"/>
              </a:rPr>
              <a:t> die Welt </a:t>
            </a:r>
            <a:r>
              <a:rPr lang="en-GB" sz="2400" dirty="0" err="1">
                <a:latin typeface="Arial Narrow" panose="020B0606020202030204" pitchFamily="34" charset="0"/>
              </a:rPr>
              <a:t>ein</a:t>
            </a:r>
            <a:r>
              <a:rPr lang="en-GB" sz="2400" dirty="0">
                <a:latin typeface="Arial Narrow" panose="020B0606020202030204" pitchFamily="34" charset="0"/>
              </a:rPr>
              <a:t> </a:t>
            </a:r>
            <a:r>
              <a:rPr lang="en-GB" sz="2400" dirty="0" err="1">
                <a:latin typeface="Arial Narrow" panose="020B0606020202030204" pitchFamily="34" charset="0"/>
              </a:rPr>
              <a:t>weniger</a:t>
            </a:r>
            <a:r>
              <a:rPr lang="en-GB" sz="2400" dirty="0">
                <a:latin typeface="Arial Narrow" panose="020B0606020202030204" pitchFamily="34" charset="0"/>
              </a:rPr>
              <a:t> </a:t>
            </a:r>
            <a:r>
              <a:rPr lang="en-GB" sz="2400" dirty="0" err="1">
                <a:latin typeface="Arial Narrow" panose="020B0606020202030204" pitchFamily="34" charset="0"/>
              </a:rPr>
              <a:t>reichhaltiger</a:t>
            </a:r>
            <a:r>
              <a:rPr lang="en-GB" sz="2400" dirty="0">
                <a:latin typeface="Arial Narrow" panose="020B0606020202030204" pitchFamily="34" charset="0"/>
              </a:rPr>
              <a:t> Ort, </a:t>
            </a:r>
            <a:r>
              <a:rPr lang="en-GB" sz="2400" dirty="0" err="1">
                <a:latin typeface="Arial Narrow" panose="020B0606020202030204" pitchFamily="34" charset="0"/>
              </a:rPr>
              <a:t>wenn</a:t>
            </a:r>
            <a:r>
              <a:rPr lang="en-GB" sz="2400" dirty="0">
                <a:latin typeface="Arial Narrow" panose="020B0606020202030204" pitchFamily="34" charset="0"/>
              </a:rPr>
              <a:t> es das </a:t>
            </a:r>
            <a:r>
              <a:rPr lang="en-GB" sz="2400" dirty="0" err="1">
                <a:latin typeface="Arial Narrow" panose="020B0606020202030204" pitchFamily="34" charset="0"/>
              </a:rPr>
              <a:t>große</a:t>
            </a:r>
            <a:r>
              <a:rPr lang="en-GB" sz="2400" dirty="0">
                <a:latin typeface="Arial Narrow" panose="020B0606020202030204" pitchFamily="34" charset="0"/>
              </a:rPr>
              <a:t> Spektrum an </a:t>
            </a:r>
            <a:r>
              <a:rPr lang="en-GB" sz="2400" dirty="0" err="1">
                <a:latin typeface="Arial Narrow" panose="020B0606020202030204" pitchFamily="34" charset="0"/>
              </a:rPr>
              <a:t>Neurodiversität</a:t>
            </a:r>
            <a:r>
              <a:rPr lang="en-GB" sz="2400" dirty="0">
                <a:latin typeface="Arial Narrow" panose="020B0606020202030204" pitchFamily="34" charset="0"/>
              </a:rPr>
              <a:t> </a:t>
            </a:r>
            <a:r>
              <a:rPr lang="en-GB" sz="2400" dirty="0" err="1">
                <a:latin typeface="Arial Narrow" panose="020B0606020202030204" pitchFamily="34" charset="0"/>
              </a:rPr>
              <a:t>nicht</a:t>
            </a:r>
            <a:r>
              <a:rPr lang="en-GB" sz="2400" dirty="0">
                <a:latin typeface="Arial Narrow" panose="020B0606020202030204" pitchFamily="34" charset="0"/>
              </a:rPr>
              <a:t> </a:t>
            </a:r>
            <a:r>
              <a:rPr lang="en-GB" sz="2400" dirty="0" err="1">
                <a:latin typeface="Arial Narrow" panose="020B0606020202030204" pitchFamily="34" charset="0"/>
              </a:rPr>
              <a:t>gäbe</a:t>
            </a:r>
            <a:r>
              <a:rPr lang="en-GB" sz="2400" dirty="0">
                <a:latin typeface="Arial Narrow" panose="020B0606020202030204" pitchFamily="34" charset="0"/>
              </a:rPr>
              <a:t>.</a:t>
            </a:r>
          </a:p>
          <a:p>
            <a:pPr>
              <a:spcBef>
                <a:spcPts val="1333"/>
              </a:spcBef>
            </a:pPr>
            <a:r>
              <a:rPr lang="en-GB" sz="2400" u="sng" dirty="0">
                <a:solidFill>
                  <a:schemeClr val="hlink"/>
                </a:solidFill>
                <a:latin typeface="Arial Narrow" panose="020B0606020202030204" pitchFamily="34" charset="0"/>
                <a:hlinkClick r:id="rId2"/>
              </a:rPr>
              <a:t>https://www.youtube.com/watch?v=q5PPYnJ1xc0</a:t>
            </a:r>
            <a:endParaRPr lang="en-GB" sz="2400" u="sng" dirty="0">
              <a:solidFill>
                <a:schemeClr val="hlink"/>
              </a:solidFill>
              <a:latin typeface="Arial Narrow" panose="020B0606020202030204" pitchFamily="34" charset="0"/>
            </a:endParaRPr>
          </a:p>
          <a:p>
            <a:pPr>
              <a:spcBef>
                <a:spcPts val="1333"/>
              </a:spcBef>
            </a:pPr>
            <a:r>
              <a:rPr lang="en-GB" sz="2400" dirty="0" err="1">
                <a:latin typeface="Arial Narrow" panose="020B0606020202030204" pitchFamily="34" charset="0"/>
              </a:rPr>
              <a:t>Unsere</a:t>
            </a:r>
            <a:r>
              <a:rPr lang="en-GB" sz="2400" dirty="0">
                <a:latin typeface="Arial Narrow" panose="020B0606020202030204" pitchFamily="34" charset="0"/>
              </a:rPr>
              <a:t> Aufgabe </a:t>
            </a:r>
            <a:r>
              <a:rPr lang="en-GB" sz="2400" dirty="0" err="1">
                <a:latin typeface="Arial Narrow" panose="020B0606020202030204" pitchFamily="34" charset="0"/>
              </a:rPr>
              <a:t>ist</a:t>
            </a:r>
            <a:r>
              <a:rPr lang="en-GB" sz="2400" dirty="0">
                <a:latin typeface="Arial Narrow" panose="020B0606020202030204" pitchFamily="34" charset="0"/>
              </a:rPr>
              <a:t> es, </a:t>
            </a:r>
            <a:r>
              <a:rPr lang="en-GB" sz="2400" dirty="0" err="1">
                <a:latin typeface="Arial Narrow" panose="020B0606020202030204" pitchFamily="34" charset="0"/>
              </a:rPr>
              <a:t>Inklusion</a:t>
            </a:r>
            <a:r>
              <a:rPr lang="en-GB" sz="2400" dirty="0">
                <a:latin typeface="Arial Narrow" panose="020B0606020202030204" pitchFamily="34" charset="0"/>
              </a:rPr>
              <a:t> für alle, und </a:t>
            </a:r>
            <a:r>
              <a:rPr lang="en-GB" sz="2400" dirty="0" err="1">
                <a:latin typeface="Arial Narrow" panose="020B0606020202030204" pitchFamily="34" charset="0"/>
              </a:rPr>
              <a:t>eine</a:t>
            </a:r>
            <a:r>
              <a:rPr lang="en-GB" sz="2400" dirty="0">
                <a:latin typeface="Arial Narrow" panose="020B0606020202030204" pitchFamily="34" charset="0"/>
              </a:rPr>
              <a:t> ASS-</a:t>
            </a:r>
            <a:r>
              <a:rPr lang="en-GB" sz="2400" dirty="0" err="1">
                <a:latin typeface="Arial Narrow" panose="020B0606020202030204" pitchFamily="34" charset="0"/>
              </a:rPr>
              <a:t>freundlichere</a:t>
            </a:r>
            <a:r>
              <a:rPr lang="en-GB" sz="2400" dirty="0">
                <a:latin typeface="Arial Narrow" panose="020B0606020202030204" pitchFamily="34" charset="0"/>
              </a:rPr>
              <a:t> Welt </a:t>
            </a:r>
            <a:r>
              <a:rPr lang="en-GB" sz="2400" dirty="0" err="1">
                <a:latin typeface="Arial Narrow" panose="020B0606020202030204" pitchFamily="34" charset="0"/>
              </a:rPr>
              <a:t>im</a:t>
            </a:r>
            <a:br>
              <a:rPr lang="en-GB" sz="2400" dirty="0">
                <a:latin typeface="Arial Narrow" panose="020B0606020202030204" pitchFamily="34" charset="0"/>
              </a:rPr>
            </a:br>
            <a:r>
              <a:rPr lang="en-GB" sz="2400" dirty="0" err="1">
                <a:latin typeface="Arial Narrow" panose="020B0606020202030204" pitchFamily="34" charset="0"/>
              </a:rPr>
              <a:t>Speziellen</a:t>
            </a:r>
            <a:r>
              <a:rPr lang="en-GB" sz="2400" dirty="0">
                <a:latin typeface="Arial Narrow" panose="020B0606020202030204" pitchFamily="34" charset="0"/>
              </a:rPr>
              <a:t> </a:t>
            </a:r>
            <a:r>
              <a:rPr lang="en-GB" sz="2400" dirty="0" err="1">
                <a:latin typeface="Arial Narrow" panose="020B0606020202030204" pitchFamily="34" charset="0"/>
              </a:rPr>
              <a:t>zu</a:t>
            </a:r>
            <a:r>
              <a:rPr lang="en-GB" sz="2400" dirty="0">
                <a:latin typeface="Arial Narrow" panose="020B0606020202030204" pitchFamily="34" charset="0"/>
              </a:rPr>
              <a:t> </a:t>
            </a:r>
            <a:r>
              <a:rPr lang="en-GB" sz="2400" dirty="0" err="1">
                <a:latin typeface="Arial Narrow" panose="020B0606020202030204" pitchFamily="34" charset="0"/>
              </a:rPr>
              <a:t>schaffen</a:t>
            </a:r>
            <a:r>
              <a:rPr lang="en-GB" sz="2400" dirty="0">
                <a:latin typeface="Arial Narrow" panose="020B0606020202030204" pitchFamily="34" charset="0"/>
              </a:rPr>
              <a:t>.</a:t>
            </a:r>
          </a:p>
        </p:txBody>
      </p:sp>
      <p:pic>
        <p:nvPicPr>
          <p:cNvPr id="11" name="Google Shape;298;p39">
            <a:extLst>
              <a:ext uri="{FF2B5EF4-FFF2-40B4-BE49-F238E27FC236}">
                <a16:creationId xmlns:a16="http://schemas.microsoft.com/office/drawing/2014/main" id="{DBA1C1A8-7DBA-7943-94F1-7F1C82BC09F1}"/>
              </a:ext>
            </a:extLst>
          </p:cNvPr>
          <p:cNvPicPr preferRelativeResize="0"/>
          <p:nvPr/>
        </p:nvPicPr>
        <p:blipFill>
          <a:blip r:embed="rId3">
            <a:alphaModFix/>
          </a:blip>
          <a:stretch>
            <a:fillRect/>
          </a:stretch>
        </p:blipFill>
        <p:spPr>
          <a:xfrm>
            <a:off x="9770167" y="4410843"/>
            <a:ext cx="1583633" cy="1762633"/>
          </a:xfrm>
          <a:prstGeom prst="rect">
            <a:avLst/>
          </a:prstGeom>
          <a:noFill/>
          <a:ln>
            <a:noFill/>
          </a:ln>
        </p:spPr>
      </p:pic>
    </p:spTree>
    <p:extLst>
      <p:ext uri="{BB962C8B-B14F-4D97-AF65-F5344CB8AC3E}">
        <p14:creationId xmlns:p14="http://schemas.microsoft.com/office/powerpoint/2010/main" val="224232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15</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u="sng" dirty="0">
                <a:latin typeface="Arial Narrow" panose="020B0606020202030204" pitchFamily="34" charset="0"/>
              </a:rPr>
              <a:t>5. </a:t>
            </a:r>
            <a:r>
              <a:rPr lang="en-GB" sz="3200" u="sng" dirty="0" err="1">
                <a:latin typeface="Arial Narrow" panose="020B0606020202030204" pitchFamily="34" charset="0"/>
              </a:rPr>
              <a:t>Wir</a:t>
            </a:r>
            <a:r>
              <a:rPr lang="en-GB" sz="3200" u="sng" dirty="0">
                <a:latin typeface="Arial Narrow" panose="020B0606020202030204" pitchFamily="34" charset="0"/>
              </a:rPr>
              <a:t> </a:t>
            </a:r>
            <a:r>
              <a:rPr lang="en-GB" sz="3200" u="sng" dirty="0" err="1">
                <a:latin typeface="Arial Narrow" panose="020B0606020202030204" pitchFamily="34" charset="0"/>
              </a:rPr>
              <a:t>treffen</a:t>
            </a:r>
            <a:r>
              <a:rPr lang="en-GB" sz="3200" u="sng" dirty="0">
                <a:latin typeface="Arial Narrow" panose="020B0606020202030204" pitchFamily="34" charset="0"/>
              </a:rPr>
              <a:t> </a:t>
            </a:r>
            <a:r>
              <a:rPr lang="en-GB" sz="3200" u="sng" dirty="0" err="1">
                <a:latin typeface="Arial Narrow" panose="020B0606020202030204" pitchFamily="34" charset="0"/>
              </a:rPr>
              <a:t>uns</a:t>
            </a:r>
            <a:r>
              <a:rPr lang="en-GB" sz="3200" u="sng" dirty="0">
                <a:latin typeface="Arial Narrow" panose="020B0606020202030204" pitchFamily="34" charset="0"/>
              </a:rPr>
              <a:t> in der Mitte der Brücke</a:t>
            </a:r>
          </a:p>
          <a:p>
            <a:pPr algn="r">
              <a:spcBef>
                <a:spcPts val="1333"/>
              </a:spcBef>
            </a:pPr>
            <a:r>
              <a:rPr lang="en-GB" sz="2400" dirty="0">
                <a:latin typeface="Arial Narrow" panose="020B0606020202030204" pitchFamily="34" charset="0"/>
              </a:rPr>
              <a:t>So </a:t>
            </a:r>
            <a:r>
              <a:rPr lang="en-GB" sz="2400" dirty="0" err="1">
                <a:latin typeface="Arial Narrow" panose="020B0606020202030204" pitchFamily="34" charset="0"/>
              </a:rPr>
              <a:t>wie</a:t>
            </a:r>
            <a:r>
              <a:rPr lang="en-GB" sz="2400" dirty="0">
                <a:latin typeface="Arial Narrow" panose="020B0606020202030204" pitchFamily="34" charset="0"/>
              </a:rPr>
              <a:t> Menschen </a:t>
            </a:r>
            <a:r>
              <a:rPr lang="en-GB" sz="2400" dirty="0" err="1">
                <a:latin typeface="Arial Narrow" panose="020B0606020202030204" pitchFamily="34" charset="0"/>
              </a:rPr>
              <a:t>mit</a:t>
            </a:r>
            <a:r>
              <a:rPr lang="en-GB" sz="2400" dirty="0">
                <a:latin typeface="Arial Narrow" panose="020B0606020202030204" pitchFamily="34" charset="0"/>
              </a:rPr>
              <a:t> ASS die </a:t>
            </a:r>
            <a:r>
              <a:rPr lang="en-GB" sz="2400" dirty="0" err="1">
                <a:latin typeface="Arial Narrow" panose="020B0606020202030204" pitchFamily="34" charset="0"/>
              </a:rPr>
              <a:t>Spielregeln</a:t>
            </a:r>
            <a:r>
              <a:rPr lang="en-GB" sz="2400" dirty="0">
                <a:latin typeface="Arial Narrow" panose="020B0606020202030204" pitchFamily="34" charset="0"/>
              </a:rPr>
              <a:t> </a:t>
            </a:r>
            <a:r>
              <a:rPr lang="en-GB" sz="2400" dirty="0" err="1">
                <a:latin typeface="Arial Narrow" panose="020B0606020202030204" pitchFamily="34" charset="0"/>
              </a:rPr>
              <a:t>einer</a:t>
            </a:r>
            <a:r>
              <a:rPr lang="en-GB" sz="2400" dirty="0">
                <a:latin typeface="Arial Narrow" panose="020B0606020202030204" pitchFamily="34" charset="0"/>
              </a:rPr>
              <a:t> </a:t>
            </a:r>
            <a:r>
              <a:rPr lang="en-GB" sz="2400" dirty="0" err="1">
                <a:latin typeface="Arial Narrow" panose="020B0606020202030204" pitchFamily="34" charset="0"/>
              </a:rPr>
              <a:t>ihnen</a:t>
            </a:r>
            <a:r>
              <a:rPr lang="en-GB" sz="2400" dirty="0">
                <a:latin typeface="Arial Narrow" panose="020B0606020202030204" pitchFamily="34" charset="0"/>
              </a:rPr>
              <a:t> </a:t>
            </a:r>
            <a:r>
              <a:rPr lang="en-GB" sz="2400" dirty="0" err="1">
                <a:latin typeface="Arial Narrow" panose="020B0606020202030204" pitchFamily="34" charset="0"/>
              </a:rPr>
              <a:t>zu</a:t>
            </a:r>
            <a:r>
              <a:rPr lang="en-GB" sz="2400" dirty="0">
                <a:latin typeface="Arial Narrow" panose="020B0606020202030204" pitchFamily="34" charset="0"/>
              </a:rPr>
              <a:t> </a:t>
            </a:r>
            <a:r>
              <a:rPr lang="en-GB" sz="2400" dirty="0" err="1">
                <a:latin typeface="Arial Narrow" panose="020B0606020202030204" pitchFamily="34" charset="0"/>
              </a:rPr>
              <a:t>guten</a:t>
            </a:r>
            <a:r>
              <a:rPr lang="en-GB" sz="2400" dirty="0">
                <a:latin typeface="Arial Narrow" panose="020B0606020202030204" pitchFamily="34" charset="0"/>
              </a:rPr>
              <a:t> </a:t>
            </a:r>
            <a:r>
              <a:rPr lang="en-GB" sz="2400" dirty="0" err="1">
                <a:latin typeface="Arial Narrow" panose="020B0606020202030204" pitchFamily="34" charset="0"/>
              </a:rPr>
              <a:t>Teilen</a:t>
            </a:r>
            <a:r>
              <a:rPr lang="en-GB" sz="2400" dirty="0">
                <a:latin typeface="Arial Narrow" panose="020B0606020202030204" pitchFamily="34" charset="0"/>
              </a:rPr>
              <a:t> </a:t>
            </a:r>
            <a:r>
              <a:rPr lang="en-GB" sz="2400" dirty="0" err="1">
                <a:latin typeface="Arial Narrow" panose="020B0606020202030204" pitchFamily="34" charset="0"/>
              </a:rPr>
              <a:t>fremden</a:t>
            </a:r>
            <a:r>
              <a:rPr lang="en-GB" sz="2400" dirty="0">
                <a:latin typeface="Arial Narrow" panose="020B0606020202030204" pitchFamily="34" charset="0"/>
              </a:rPr>
              <a:t> Welt </a:t>
            </a:r>
            <a:r>
              <a:rPr lang="en-GB" sz="2400" dirty="0" err="1">
                <a:latin typeface="Arial Narrow" panose="020B0606020202030204" pitchFamily="34" charset="0"/>
              </a:rPr>
              <a:t>erlernen</a:t>
            </a:r>
            <a:r>
              <a:rPr lang="en-GB" sz="2400" dirty="0">
                <a:latin typeface="Arial Narrow" panose="020B0606020202030204" pitchFamily="34" charset="0"/>
              </a:rPr>
              <a:t> </a:t>
            </a:r>
            <a:r>
              <a:rPr lang="en-GB" sz="2400" dirty="0" err="1">
                <a:latin typeface="Arial Narrow" panose="020B0606020202030204" pitchFamily="34" charset="0"/>
              </a:rPr>
              <a:t>müssen</a:t>
            </a:r>
            <a:r>
              <a:rPr lang="en-GB" sz="2400" dirty="0">
                <a:latin typeface="Arial Narrow" panose="020B0606020202030204" pitchFamily="34" charset="0"/>
              </a:rPr>
              <a:t> (</a:t>
            </a:r>
            <a:r>
              <a:rPr lang="en-GB" sz="2400" dirty="0" err="1">
                <a:latin typeface="Arial Narrow" panose="020B0606020202030204" pitchFamily="34" charset="0"/>
              </a:rPr>
              <a:t>voll</a:t>
            </a:r>
            <a:r>
              <a:rPr lang="en-GB" sz="2400" dirty="0">
                <a:latin typeface="Arial Narrow" panose="020B0606020202030204" pitchFamily="34" charset="0"/>
              </a:rPr>
              <a:t> </a:t>
            </a:r>
            <a:r>
              <a:rPr lang="en-GB" sz="2400" dirty="0" err="1">
                <a:latin typeface="Arial Narrow" panose="020B0606020202030204" pitchFamily="34" charset="0"/>
              </a:rPr>
              <a:t>mit</a:t>
            </a:r>
            <a:r>
              <a:rPr lang="en-GB" sz="2400" dirty="0">
                <a:latin typeface="Arial Narrow" panose="020B0606020202030204" pitchFamily="34" charset="0"/>
              </a:rPr>
              <a:t> </a:t>
            </a:r>
            <a:r>
              <a:rPr lang="en-GB" sz="2400" dirty="0" err="1">
                <a:latin typeface="Arial Narrow" panose="020B0606020202030204" pitchFamily="34" charset="0"/>
              </a:rPr>
              <a:t>vielen</a:t>
            </a:r>
            <a:r>
              <a:rPr lang="en-GB" sz="2400" dirty="0">
                <a:latin typeface="Arial Narrow" panose="020B0606020202030204" pitchFamily="34" charset="0"/>
              </a:rPr>
              <a:t> </a:t>
            </a:r>
            <a:r>
              <a:rPr lang="en-GB" sz="2400" dirty="0" err="1">
                <a:latin typeface="Arial Narrow" panose="020B0606020202030204" pitchFamily="34" charset="0"/>
              </a:rPr>
              <a:t>unverständlichen</a:t>
            </a:r>
            <a:r>
              <a:rPr lang="en-GB" sz="2400" dirty="0">
                <a:latin typeface="Arial Narrow" panose="020B0606020202030204" pitchFamily="34" charset="0"/>
              </a:rPr>
              <a:t> </a:t>
            </a:r>
            <a:r>
              <a:rPr lang="en-GB" sz="2400" dirty="0" err="1">
                <a:latin typeface="Arial Narrow" panose="020B0606020202030204" pitchFamily="34" charset="0"/>
              </a:rPr>
              <a:t>sozialen</a:t>
            </a:r>
            <a:r>
              <a:rPr lang="en-GB" sz="2400" dirty="0">
                <a:latin typeface="Arial Narrow" panose="020B0606020202030204" pitchFamily="34" charset="0"/>
              </a:rPr>
              <a:t> </a:t>
            </a:r>
            <a:r>
              <a:rPr lang="en-GB" sz="2400" dirty="0" err="1">
                <a:latin typeface="Arial Narrow" panose="020B0606020202030204" pitchFamily="34" charset="0"/>
              </a:rPr>
              <a:t>Regeln</a:t>
            </a:r>
            <a:r>
              <a:rPr lang="en-GB" sz="2400" dirty="0">
                <a:latin typeface="Arial Narrow" panose="020B0606020202030204" pitchFamily="34" charset="0"/>
              </a:rPr>
              <a:t> und </a:t>
            </a:r>
            <a:r>
              <a:rPr lang="en-GB" sz="2400" dirty="0" err="1">
                <a:latin typeface="Arial Narrow" panose="020B0606020202030204" pitchFamily="34" charset="0"/>
              </a:rPr>
              <a:t>Erwartungen</a:t>
            </a:r>
            <a:r>
              <a:rPr lang="en-GB" sz="2400" dirty="0">
                <a:latin typeface="Arial Narrow" panose="020B0606020202030204" pitchFamily="34" charset="0"/>
              </a:rPr>
              <a:t>),   </a:t>
            </a:r>
          </a:p>
          <a:p>
            <a:pPr algn="r">
              <a:spcBef>
                <a:spcPts val="1333"/>
              </a:spcBef>
            </a:pPr>
            <a:r>
              <a:rPr lang="en-GB" sz="2400" dirty="0">
                <a:latin typeface="Arial Narrow" panose="020B0606020202030204" pitchFamily="34" charset="0"/>
              </a:rPr>
              <a:t>muss </a:t>
            </a:r>
            <a:r>
              <a:rPr lang="en-GB" sz="2400" dirty="0" err="1">
                <a:latin typeface="Arial Narrow" panose="020B0606020202030204" pitchFamily="34" charset="0"/>
              </a:rPr>
              <a:t>auch</a:t>
            </a:r>
            <a:r>
              <a:rPr lang="en-GB" sz="2400" dirty="0">
                <a:latin typeface="Arial Narrow" panose="020B0606020202030204" pitchFamily="34" charset="0"/>
              </a:rPr>
              <a:t> die Gesellschaft </a:t>
            </a:r>
            <a:r>
              <a:rPr lang="en-GB" sz="2400" dirty="0" err="1">
                <a:latin typeface="Arial Narrow" panose="020B0606020202030204" pitchFamily="34" charset="0"/>
              </a:rPr>
              <a:t>bereit</a:t>
            </a:r>
            <a:r>
              <a:rPr lang="en-GB" sz="2400" dirty="0">
                <a:latin typeface="Arial Narrow" panose="020B0606020202030204" pitchFamily="34" charset="0"/>
              </a:rPr>
              <a:t> sein, </a:t>
            </a:r>
            <a:r>
              <a:rPr lang="en-GB" sz="2400" dirty="0" err="1">
                <a:latin typeface="Arial Narrow" panose="020B0606020202030204" pitchFamily="34" charset="0"/>
              </a:rPr>
              <a:t>diesen</a:t>
            </a:r>
            <a:r>
              <a:rPr lang="en-GB" sz="2400" dirty="0">
                <a:latin typeface="Arial Narrow" panose="020B0606020202030204" pitchFamily="34" charset="0"/>
              </a:rPr>
              <a:t> Menschen</a:t>
            </a:r>
            <a:br>
              <a:rPr lang="en-GB" sz="2400" dirty="0">
                <a:latin typeface="Arial Narrow" panose="020B0606020202030204" pitchFamily="34" charset="0"/>
              </a:rPr>
            </a:br>
            <a:r>
              <a:rPr lang="en-GB" sz="2400" dirty="0" err="1">
                <a:latin typeface="Arial Narrow" panose="020B0606020202030204" pitchFamily="34" charset="0"/>
              </a:rPr>
              <a:t>ein</a:t>
            </a:r>
            <a:r>
              <a:rPr lang="en-GB" sz="2400" dirty="0">
                <a:latin typeface="Arial Narrow" panose="020B0606020202030204" pitchFamily="34" charset="0"/>
              </a:rPr>
              <a:t> </a:t>
            </a:r>
            <a:r>
              <a:rPr lang="en-GB" sz="2400" dirty="0" err="1">
                <a:latin typeface="Arial Narrow" panose="020B0606020202030204" pitchFamily="34" charset="0"/>
              </a:rPr>
              <a:t>Stück</a:t>
            </a:r>
            <a:r>
              <a:rPr lang="en-GB" sz="2400" dirty="0">
                <a:latin typeface="Arial Narrow" panose="020B0606020202030204" pitchFamily="34" charset="0"/>
              </a:rPr>
              <a:t> </a:t>
            </a:r>
            <a:r>
              <a:rPr lang="en-GB" sz="2400" dirty="0" err="1">
                <a:latin typeface="Arial Narrow" panose="020B0606020202030204" pitchFamily="34" charset="0"/>
              </a:rPr>
              <a:t>weit</a:t>
            </a:r>
            <a:r>
              <a:rPr lang="en-GB" sz="2400" dirty="0">
                <a:latin typeface="Arial Narrow" panose="020B0606020202030204" pitchFamily="34" charset="0"/>
              </a:rPr>
              <a:t> </a:t>
            </a:r>
            <a:r>
              <a:rPr lang="en-GB" sz="2400" dirty="0" err="1">
                <a:latin typeface="Arial Narrow" panose="020B0606020202030204" pitchFamily="34" charset="0"/>
              </a:rPr>
              <a:t>entgegenzukommen</a:t>
            </a:r>
            <a:r>
              <a:rPr lang="en-GB" sz="2400" dirty="0">
                <a:latin typeface="Arial Narrow" panose="020B0606020202030204" pitchFamily="34" charset="0"/>
              </a:rPr>
              <a:t>. Ein </a:t>
            </a:r>
            <a:r>
              <a:rPr lang="en-GB" sz="2400" dirty="0" err="1">
                <a:latin typeface="Arial Narrow" panose="020B0606020202030204" pitchFamily="34" charset="0"/>
              </a:rPr>
              <a:t>Treffen</a:t>
            </a:r>
            <a:r>
              <a:rPr lang="en-GB" sz="2400" dirty="0">
                <a:latin typeface="Arial Narrow" panose="020B0606020202030204" pitchFamily="34" charset="0"/>
              </a:rPr>
              <a:t> in der Mitte </a:t>
            </a:r>
            <a:br>
              <a:rPr lang="en-GB" sz="2400" dirty="0">
                <a:latin typeface="Arial Narrow" panose="020B0606020202030204" pitchFamily="34" charset="0"/>
              </a:rPr>
            </a:br>
            <a:r>
              <a:rPr lang="en-GB" sz="2400" dirty="0">
                <a:latin typeface="Arial Narrow" panose="020B0606020202030204" pitchFamily="34" charset="0"/>
              </a:rPr>
              <a:t>der Brücke </a:t>
            </a:r>
            <a:r>
              <a:rPr lang="en-GB" sz="2400" dirty="0" err="1">
                <a:latin typeface="Arial Narrow" panose="020B0606020202030204" pitchFamily="34" charset="0"/>
              </a:rPr>
              <a:t>erscheint</a:t>
            </a:r>
            <a:r>
              <a:rPr lang="en-GB" sz="2400" dirty="0">
                <a:latin typeface="Arial Narrow" panose="020B0606020202030204" pitchFamily="34" charset="0"/>
              </a:rPr>
              <a:t> </a:t>
            </a:r>
            <a:r>
              <a:rPr lang="en-GB" sz="2400" dirty="0" err="1">
                <a:latin typeface="Arial Narrow" panose="020B0606020202030204" pitchFamily="34" charset="0"/>
              </a:rPr>
              <a:t>dabei</a:t>
            </a:r>
            <a:r>
              <a:rPr lang="en-GB" sz="2400" dirty="0">
                <a:latin typeface="Arial Narrow" panose="020B0606020202030204" pitchFamily="34" charset="0"/>
              </a:rPr>
              <a:t> </a:t>
            </a:r>
            <a:r>
              <a:rPr lang="en-GB" sz="2400" dirty="0" err="1">
                <a:latin typeface="Arial Narrow" panose="020B0606020202030204" pitchFamily="34" charset="0"/>
              </a:rPr>
              <a:t>als</a:t>
            </a:r>
            <a:r>
              <a:rPr lang="en-GB" sz="2400" dirty="0">
                <a:latin typeface="Arial Narrow" panose="020B0606020202030204" pitchFamily="34" charset="0"/>
              </a:rPr>
              <a:t> </a:t>
            </a:r>
            <a:r>
              <a:rPr lang="en-GB" sz="2400" dirty="0" err="1">
                <a:latin typeface="Arial Narrow" panose="020B0606020202030204" pitchFamily="34" charset="0"/>
              </a:rPr>
              <a:t>ein</a:t>
            </a:r>
            <a:r>
              <a:rPr lang="en-GB" sz="2400" dirty="0">
                <a:latin typeface="Arial Narrow" panose="020B0606020202030204" pitchFamily="34" charset="0"/>
              </a:rPr>
              <a:t> </a:t>
            </a:r>
            <a:r>
              <a:rPr lang="en-GB" sz="2400" dirty="0" err="1">
                <a:latin typeface="Arial Narrow" panose="020B0606020202030204" pitchFamily="34" charset="0"/>
              </a:rPr>
              <a:t>verlockendes</a:t>
            </a:r>
            <a:r>
              <a:rPr lang="en-GB" sz="2400" dirty="0">
                <a:latin typeface="Arial Narrow" panose="020B0606020202030204" pitchFamily="34" charset="0"/>
              </a:rPr>
              <a:t> Bild. </a:t>
            </a:r>
            <a:r>
              <a:rPr lang="en-GB" sz="2400" dirty="0" err="1">
                <a:latin typeface="Arial Narrow" panose="020B0606020202030204" pitchFamily="34" charset="0"/>
              </a:rPr>
              <a:t>Denn</a:t>
            </a:r>
            <a:br>
              <a:rPr lang="en-GB" sz="2400" dirty="0">
                <a:latin typeface="Arial Narrow" panose="020B0606020202030204" pitchFamily="34" charset="0"/>
              </a:rPr>
            </a:br>
            <a:r>
              <a:rPr lang="en-GB" sz="2400" dirty="0">
                <a:latin typeface="Arial Narrow" panose="020B0606020202030204" pitchFamily="34" charset="0"/>
              </a:rPr>
              <a:t>so </a:t>
            </a:r>
            <a:r>
              <a:rPr lang="en-GB" sz="2400" dirty="0" err="1">
                <a:latin typeface="Arial Narrow" panose="020B0606020202030204" pitchFamily="34" charset="0"/>
              </a:rPr>
              <a:t>machen</a:t>
            </a:r>
            <a:r>
              <a:rPr lang="en-GB" sz="2400" dirty="0">
                <a:latin typeface="Arial Narrow" panose="020B0606020202030204" pitchFamily="34" charset="0"/>
              </a:rPr>
              <a:t> </a:t>
            </a:r>
            <a:r>
              <a:rPr lang="en-GB" sz="2400" dirty="0" err="1">
                <a:latin typeface="Arial Narrow" panose="020B0606020202030204" pitchFamily="34" charset="0"/>
              </a:rPr>
              <a:t>beide</a:t>
            </a:r>
            <a:r>
              <a:rPr lang="en-GB" sz="2400" dirty="0">
                <a:latin typeface="Arial Narrow" panose="020B0606020202030204" pitchFamily="34" charset="0"/>
              </a:rPr>
              <a:t> Seiten </a:t>
            </a:r>
            <a:r>
              <a:rPr lang="en-GB" sz="2400" dirty="0" err="1">
                <a:latin typeface="Arial Narrow" panose="020B0606020202030204" pitchFamily="34" charset="0"/>
              </a:rPr>
              <a:t>Schritte</a:t>
            </a:r>
            <a:r>
              <a:rPr lang="en-GB" sz="2400" dirty="0">
                <a:latin typeface="Arial Narrow" panose="020B0606020202030204" pitchFamily="34" charset="0"/>
              </a:rPr>
              <a:t> </a:t>
            </a:r>
            <a:r>
              <a:rPr lang="en-GB" sz="2400" dirty="0" err="1">
                <a:latin typeface="Arial Narrow" panose="020B0606020202030204" pitchFamily="34" charset="0"/>
              </a:rPr>
              <a:t>aufeinander</a:t>
            </a:r>
            <a:r>
              <a:rPr lang="en-GB" sz="2400" dirty="0">
                <a:latin typeface="Arial Narrow" panose="020B0606020202030204" pitchFamily="34" charset="0"/>
              </a:rPr>
              <a:t> </a:t>
            </a:r>
            <a:r>
              <a:rPr lang="en-GB" sz="2400" dirty="0" err="1">
                <a:latin typeface="Arial Narrow" panose="020B0606020202030204" pitchFamily="34" charset="0"/>
              </a:rPr>
              <a:t>zu</a:t>
            </a:r>
            <a:r>
              <a:rPr lang="en-GB" sz="2400" dirty="0">
                <a:latin typeface="Arial Narrow" panose="020B0606020202030204" pitchFamily="34" charset="0"/>
              </a:rPr>
              <a:t> – und </a:t>
            </a:r>
          </a:p>
          <a:p>
            <a:pPr algn="r">
              <a:spcBef>
                <a:spcPts val="1333"/>
              </a:spcBef>
            </a:pPr>
            <a:r>
              <a:rPr lang="en-GB" sz="2400" dirty="0" err="1">
                <a:latin typeface="Arial Narrow" panose="020B0606020202030204" pitchFamily="34" charset="0"/>
              </a:rPr>
              <a:t>müssen</a:t>
            </a:r>
            <a:r>
              <a:rPr lang="en-GB" sz="2400" dirty="0">
                <a:latin typeface="Arial Narrow" panose="020B0606020202030204" pitchFamily="34" charset="0"/>
              </a:rPr>
              <a:t> </a:t>
            </a:r>
            <a:r>
              <a:rPr lang="en-GB" sz="2400" dirty="0" err="1">
                <a:latin typeface="Arial Narrow" panose="020B0606020202030204" pitchFamily="34" charset="0"/>
              </a:rPr>
              <a:t>doch</a:t>
            </a:r>
            <a:r>
              <a:rPr lang="en-GB" sz="2400" dirty="0">
                <a:latin typeface="Arial Narrow" panose="020B0606020202030204" pitchFamily="34" charset="0"/>
              </a:rPr>
              <a:t> </a:t>
            </a:r>
            <a:r>
              <a:rPr lang="en-GB" sz="2400" dirty="0" err="1">
                <a:latin typeface="Arial Narrow" panose="020B0606020202030204" pitchFamily="34" charset="0"/>
              </a:rPr>
              <a:t>nicht</a:t>
            </a:r>
            <a:r>
              <a:rPr lang="en-GB" sz="2400" dirty="0">
                <a:latin typeface="Arial Narrow" panose="020B0606020202030204" pitchFamily="34" charset="0"/>
              </a:rPr>
              <a:t> </a:t>
            </a:r>
            <a:r>
              <a:rPr lang="en-GB" sz="2400" dirty="0" err="1">
                <a:latin typeface="Arial Narrow" panose="020B0606020202030204" pitchFamily="34" charset="0"/>
              </a:rPr>
              <a:t>ihre</a:t>
            </a:r>
            <a:r>
              <a:rPr lang="en-GB" sz="2400" dirty="0">
                <a:latin typeface="Arial Narrow" panose="020B0606020202030204" pitchFamily="34" charset="0"/>
              </a:rPr>
              <a:t> </a:t>
            </a:r>
            <a:r>
              <a:rPr lang="en-GB" sz="2400" dirty="0" err="1">
                <a:latin typeface="Arial Narrow" panose="020B0606020202030204" pitchFamily="34" charset="0"/>
              </a:rPr>
              <a:t>Einzigartigkeit</a:t>
            </a:r>
            <a:r>
              <a:rPr lang="en-GB" sz="2400" dirty="0">
                <a:latin typeface="Arial Narrow" panose="020B0606020202030204" pitchFamily="34" charset="0"/>
              </a:rPr>
              <a:t>  </a:t>
            </a:r>
            <a:br>
              <a:rPr lang="en-GB" sz="2400" dirty="0">
                <a:latin typeface="Arial Narrow" panose="020B0606020202030204" pitchFamily="34" charset="0"/>
              </a:rPr>
            </a:br>
            <a:r>
              <a:rPr lang="en-GB" sz="2400" dirty="0">
                <a:latin typeface="Arial Narrow" panose="020B0606020202030204" pitchFamily="34" charset="0"/>
              </a:rPr>
              <a:t>und </a:t>
            </a:r>
            <a:r>
              <a:rPr lang="en-GB" sz="2400" dirty="0" err="1">
                <a:latin typeface="Arial Narrow" panose="020B0606020202030204" pitchFamily="34" charset="0"/>
              </a:rPr>
              <a:t>ihre</a:t>
            </a:r>
            <a:r>
              <a:rPr lang="en-GB" sz="2400" dirty="0">
                <a:latin typeface="Arial Narrow" panose="020B0606020202030204" pitchFamily="34" charset="0"/>
              </a:rPr>
              <a:t> </a:t>
            </a:r>
            <a:r>
              <a:rPr lang="en-GB" sz="2400" dirty="0" err="1">
                <a:latin typeface="Arial Narrow" panose="020B0606020202030204" pitchFamily="34" charset="0"/>
              </a:rPr>
              <a:t>Persönlichkeiten</a:t>
            </a:r>
            <a:r>
              <a:rPr lang="en-GB" sz="2400" dirty="0">
                <a:latin typeface="Arial Narrow" panose="020B0606020202030204" pitchFamily="34" charset="0"/>
              </a:rPr>
              <a:t> auf-</a:t>
            </a:r>
            <a:br>
              <a:rPr lang="en-GB" sz="2400" dirty="0">
                <a:latin typeface="Arial Narrow" panose="020B0606020202030204" pitchFamily="34" charset="0"/>
              </a:rPr>
            </a:br>
            <a:r>
              <a:rPr lang="en-GB" sz="2400" dirty="0" err="1">
                <a:latin typeface="Arial Narrow" panose="020B0606020202030204" pitchFamily="34" charset="0"/>
              </a:rPr>
              <a:t>geben</a:t>
            </a:r>
            <a:r>
              <a:rPr lang="en-GB" sz="2400" dirty="0">
                <a:latin typeface="Arial Narrow" panose="020B0606020202030204" pitchFamily="34" charset="0"/>
              </a:rPr>
              <a:t>. </a:t>
            </a:r>
          </a:p>
          <a:p>
            <a:pPr algn="r">
              <a:spcBef>
                <a:spcPts val="1333"/>
              </a:spcBef>
            </a:pPr>
            <a:r>
              <a:rPr lang="en-GB" sz="2400" dirty="0">
                <a:latin typeface="Arial Narrow" panose="020B0606020202030204" pitchFamily="34" charset="0"/>
              </a:rPr>
              <a:t> </a:t>
            </a:r>
          </a:p>
          <a:p>
            <a:pPr algn="r">
              <a:spcBef>
                <a:spcPts val="1333"/>
              </a:spcBef>
            </a:pPr>
            <a:r>
              <a:rPr lang="en-GB" sz="2400" dirty="0">
                <a:latin typeface="Arial Narrow" panose="020B0606020202030204" pitchFamily="34" charset="0"/>
              </a:rPr>
              <a:t>.</a:t>
            </a:r>
          </a:p>
        </p:txBody>
      </p:sp>
      <p:pic>
        <p:nvPicPr>
          <p:cNvPr id="9" name="Google Shape;310;p40">
            <a:extLst>
              <a:ext uri="{FF2B5EF4-FFF2-40B4-BE49-F238E27FC236}">
                <a16:creationId xmlns:a16="http://schemas.microsoft.com/office/drawing/2014/main" id="{507E2528-7AA7-974F-A281-7FA378BAC125}"/>
              </a:ext>
            </a:extLst>
          </p:cNvPr>
          <p:cNvPicPr preferRelativeResize="0"/>
          <p:nvPr/>
        </p:nvPicPr>
        <p:blipFill>
          <a:blip r:embed="rId2">
            <a:alphaModFix/>
          </a:blip>
          <a:stretch>
            <a:fillRect/>
          </a:stretch>
        </p:blipFill>
        <p:spPr>
          <a:xfrm>
            <a:off x="1188933" y="2321574"/>
            <a:ext cx="3360400" cy="2520293"/>
          </a:xfrm>
          <a:prstGeom prst="rect">
            <a:avLst/>
          </a:prstGeom>
          <a:noFill/>
          <a:ln>
            <a:noFill/>
          </a:ln>
        </p:spPr>
      </p:pic>
      <p:pic>
        <p:nvPicPr>
          <p:cNvPr id="10" name="Google Shape;311;p40">
            <a:extLst>
              <a:ext uri="{FF2B5EF4-FFF2-40B4-BE49-F238E27FC236}">
                <a16:creationId xmlns:a16="http://schemas.microsoft.com/office/drawing/2014/main" id="{E08CA1A0-BD00-3645-8A13-162FEE3A5145}"/>
              </a:ext>
            </a:extLst>
          </p:cNvPr>
          <p:cNvPicPr preferRelativeResize="0"/>
          <p:nvPr/>
        </p:nvPicPr>
        <p:blipFill>
          <a:blip r:embed="rId3">
            <a:alphaModFix/>
          </a:blip>
          <a:stretch>
            <a:fillRect/>
          </a:stretch>
        </p:blipFill>
        <p:spPr>
          <a:xfrm>
            <a:off x="5042805" y="4514976"/>
            <a:ext cx="2485968" cy="1658500"/>
          </a:xfrm>
          <a:prstGeom prst="rect">
            <a:avLst/>
          </a:prstGeom>
          <a:noFill/>
          <a:ln>
            <a:noFill/>
          </a:ln>
        </p:spPr>
      </p:pic>
    </p:spTree>
    <p:extLst>
      <p:ext uri="{BB962C8B-B14F-4D97-AF65-F5344CB8AC3E}">
        <p14:creationId xmlns:p14="http://schemas.microsoft.com/office/powerpoint/2010/main" val="214679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pPr>
            <a:r>
              <a:rPr lang="en-GB" sz="3200" b="1" i="1" dirty="0" err="1">
                <a:solidFill>
                  <a:schemeClr val="dk1"/>
                </a:solidFill>
                <a:latin typeface="Arial Narrow"/>
                <a:ea typeface="Arial Narrow"/>
                <a:cs typeface="Arial Narrow"/>
                <a:sym typeface="Arial Narrow"/>
              </a:rPr>
              <a:t>Aktivität</a:t>
            </a:r>
            <a:r>
              <a:rPr lang="en-GB" sz="3200" b="1" i="1" dirty="0">
                <a:solidFill>
                  <a:schemeClr val="dk1"/>
                </a:solidFill>
                <a:latin typeface="Arial Narrow"/>
                <a:ea typeface="Arial Narrow"/>
                <a:cs typeface="Arial Narrow"/>
                <a:sym typeface="Arial Narrow"/>
              </a:rPr>
              <a:t>: Think &amp; Reflect 3.1 - </a:t>
            </a:r>
            <a:r>
              <a:rPr lang="en-GB" sz="3200" b="1" i="1" dirty="0" err="1">
                <a:solidFill>
                  <a:schemeClr val="dk1"/>
                </a:solidFill>
                <a:latin typeface="Arial Narrow"/>
                <a:ea typeface="Arial Narrow"/>
                <a:cs typeface="Arial Narrow"/>
                <a:sym typeface="Arial Narrow"/>
              </a:rPr>
              <a:t>Neurodiversität</a:t>
            </a:r>
            <a:endParaRPr lang="en-GB" sz="32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ctr"/>
            <a:endParaRPr lang="it" sz="3600" b="1" dirty="0">
              <a:solidFill>
                <a:schemeClr val="dk1"/>
              </a:solidFill>
              <a:latin typeface="Arial Narrow"/>
              <a:ea typeface="Arial Narrow"/>
              <a:cs typeface="Arial Narrow"/>
              <a:sym typeface="Arial Narrow"/>
            </a:endParaRPr>
          </a:p>
        </p:txBody>
      </p:sp>
      <p:sp>
        <p:nvSpPr>
          <p:cNvPr id="11" name="Google Shape;324;p41">
            <a:extLst>
              <a:ext uri="{FF2B5EF4-FFF2-40B4-BE49-F238E27FC236}">
                <a16:creationId xmlns:a16="http://schemas.microsoft.com/office/drawing/2014/main" id="{74BFB93F-FE8C-2B46-AB43-06D0F5347AE5}"/>
              </a:ext>
            </a:extLst>
          </p:cNvPr>
          <p:cNvSpPr/>
          <p:nvPr/>
        </p:nvSpPr>
        <p:spPr>
          <a:xfrm>
            <a:off x="806574" y="1642751"/>
            <a:ext cx="4088400" cy="923200"/>
          </a:xfrm>
          <a:prstGeom prst="rect">
            <a:avLst/>
          </a:prstGeom>
          <a:noFill/>
          <a:ln>
            <a:noFill/>
          </a:ln>
        </p:spPr>
        <p:txBody>
          <a:bodyPr spcFirstLastPara="1" wrap="square" lIns="121900" tIns="60933" rIns="121900" bIns="60933" anchor="t" anchorCtr="0">
            <a:noAutofit/>
          </a:bodyPr>
          <a:lstStyle/>
          <a:p>
            <a:endParaRPr sz="1600" dirty="0"/>
          </a:p>
          <a:p>
            <a:r>
              <a:rPr lang="it" sz="1600" dirty="0">
                <a:solidFill>
                  <a:schemeClr val="dk1"/>
                </a:solidFill>
                <a:latin typeface="Arial Narrow"/>
                <a:ea typeface="Arial Narrow"/>
                <a:cs typeface="Arial Narrow"/>
                <a:sym typeface="Arial Narrow"/>
                <a:hlinkClick r:id="rId2"/>
              </a:rPr>
              <a:t>https://youtu.be/RbwRrVw-CRo</a:t>
            </a:r>
            <a:endParaRPr lang="it" sz="1600" dirty="0">
              <a:solidFill>
                <a:schemeClr val="dk1"/>
              </a:solidFill>
              <a:latin typeface="Arial Narrow"/>
              <a:ea typeface="Arial Narrow"/>
              <a:cs typeface="Arial Narrow"/>
              <a:sym typeface="Arial Narrow"/>
            </a:endParaRPr>
          </a:p>
        </p:txBody>
      </p:sp>
      <p:pic>
        <p:nvPicPr>
          <p:cNvPr id="12" name="Google Shape;326;p41" descr="Professional category finalist&#10;&#10;Alexander’s film gives an uplifting introduction to autism for young non-autistic audiences, aiming to raise awareness, understanding and tolerance in future generations." title="Amazing Things Happen - by Alexander Amelines">
            <a:hlinkClick r:id="rId3"/>
            <a:extLst>
              <a:ext uri="{FF2B5EF4-FFF2-40B4-BE49-F238E27FC236}">
                <a16:creationId xmlns:a16="http://schemas.microsoft.com/office/drawing/2014/main" id="{9B8E144F-3838-1A41-A825-215D882B3222}"/>
              </a:ext>
            </a:extLst>
          </p:cNvPr>
          <p:cNvPicPr preferRelativeResize="0"/>
          <p:nvPr/>
        </p:nvPicPr>
        <p:blipFill>
          <a:blip r:embed="rId4">
            <a:alphaModFix/>
          </a:blip>
          <a:stretch>
            <a:fillRect/>
          </a:stretch>
        </p:blipFill>
        <p:spPr>
          <a:xfrm>
            <a:off x="3553368" y="2049067"/>
            <a:ext cx="5085233" cy="3813933"/>
          </a:xfrm>
          <a:prstGeom prst="rect">
            <a:avLst/>
          </a:prstGeom>
          <a:noFill/>
          <a:ln>
            <a:noFill/>
          </a:ln>
        </p:spPr>
      </p:pic>
    </p:spTree>
    <p:extLst>
      <p:ext uri="{BB962C8B-B14F-4D97-AF65-F5344CB8AC3E}">
        <p14:creationId xmlns:p14="http://schemas.microsoft.com/office/powerpoint/2010/main" val="32668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pPr>
            <a:r>
              <a:rPr lang="en-GB" sz="3600" b="1" i="1" dirty="0" err="1">
                <a:solidFill>
                  <a:schemeClr val="dk1"/>
                </a:solidFill>
                <a:latin typeface="Arial Narrow"/>
                <a:ea typeface="Arial Narrow"/>
                <a:cs typeface="Arial Narrow"/>
                <a:sym typeface="Arial Narrow"/>
              </a:rPr>
              <a:t>Aktivität</a:t>
            </a:r>
            <a:r>
              <a:rPr lang="en-GB" sz="3600" b="1" i="1" dirty="0">
                <a:solidFill>
                  <a:schemeClr val="dk1"/>
                </a:solidFill>
                <a:latin typeface="Arial Narrow"/>
                <a:ea typeface="Arial Narrow"/>
                <a:cs typeface="Arial Narrow"/>
                <a:sym typeface="Arial Narrow"/>
              </a:rPr>
              <a:t>: Think &amp; Reflect 3.1 - </a:t>
            </a:r>
            <a:r>
              <a:rPr lang="en-GB" sz="3600" b="1" i="1" dirty="0" err="1">
                <a:solidFill>
                  <a:schemeClr val="dk1"/>
                </a:solidFill>
                <a:latin typeface="Arial Narrow"/>
                <a:ea typeface="Arial Narrow"/>
                <a:cs typeface="Arial Narrow"/>
                <a:sym typeface="Arial Narrow"/>
              </a:rPr>
              <a:t>Neurodiversität</a:t>
            </a:r>
            <a:endParaRPr lang="en-GB" sz="20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3600" b="1" dirty="0">
              <a:solidFill>
                <a:schemeClr val="dk1"/>
              </a:solidFill>
              <a:latin typeface="Arial Narrow"/>
              <a:ea typeface="Arial Narrow"/>
              <a:cs typeface="Arial Narrow"/>
              <a:sym typeface="Arial Narrow"/>
            </a:endParaRPr>
          </a:p>
          <a:p>
            <a:endParaRPr lang="en-GB" sz="3600" b="1" dirty="0">
              <a:solidFill>
                <a:schemeClr val="dk1"/>
              </a:solidFill>
              <a:latin typeface="Arial Narrow"/>
              <a:ea typeface="Arial Narrow"/>
              <a:cs typeface="Arial Narrow"/>
              <a:sym typeface="Arial Narrow"/>
            </a:endParaRPr>
          </a:p>
          <a:p>
            <a:endParaRPr lang="en-GB" sz="3600" b="1" dirty="0">
              <a:solidFill>
                <a:schemeClr val="dk1"/>
              </a:solidFill>
              <a:latin typeface="Arial Narrow"/>
              <a:ea typeface="Arial Narrow"/>
              <a:cs typeface="Arial Narrow"/>
              <a:sym typeface="Arial Narrow"/>
            </a:endParaRPr>
          </a:p>
          <a:p>
            <a:r>
              <a:rPr lang="en-GB" sz="2800" b="1" dirty="0" err="1">
                <a:solidFill>
                  <a:schemeClr val="dk1"/>
                </a:solidFill>
                <a:latin typeface="Arial Narrow"/>
                <a:ea typeface="Arial Narrow"/>
                <a:cs typeface="Arial Narrow"/>
                <a:sym typeface="Arial Narrow"/>
              </a:rPr>
              <a:t>Fragen</a:t>
            </a:r>
            <a:r>
              <a:rPr lang="en-GB" sz="2800" b="1" dirty="0">
                <a:solidFill>
                  <a:schemeClr val="dk1"/>
                </a:solidFill>
                <a:latin typeface="Arial Narrow"/>
                <a:ea typeface="Arial Narrow"/>
                <a:cs typeface="Arial Narrow"/>
                <a:sym typeface="Arial Narrow"/>
              </a:rPr>
              <a:t> &amp; </a:t>
            </a:r>
            <a:r>
              <a:rPr lang="en-GB" sz="2800" b="1" dirty="0" err="1">
                <a:solidFill>
                  <a:schemeClr val="dk1"/>
                </a:solidFill>
                <a:latin typeface="Arial Narrow"/>
                <a:ea typeface="Arial Narrow"/>
                <a:cs typeface="Arial Narrow"/>
                <a:sym typeface="Arial Narrow"/>
              </a:rPr>
              <a:t>Diskussionspunkte</a:t>
            </a:r>
            <a:r>
              <a:rPr lang="en-GB" sz="2800" b="1" dirty="0">
                <a:solidFill>
                  <a:schemeClr val="dk1"/>
                </a:solidFill>
                <a:latin typeface="Arial Narrow"/>
                <a:ea typeface="Arial Narrow"/>
                <a:cs typeface="Arial Narrow"/>
                <a:sym typeface="Arial Narrow"/>
              </a:rPr>
              <a:t>:</a:t>
            </a:r>
            <a:endParaRPr lang="en-GB" sz="2800" dirty="0">
              <a:solidFill>
                <a:schemeClr val="dk1"/>
              </a:solidFill>
              <a:latin typeface="Arial Narrow"/>
              <a:ea typeface="Arial Narrow"/>
              <a:cs typeface="Arial Narrow"/>
              <a:sym typeface="Arial Narrow"/>
            </a:endParaRPr>
          </a:p>
          <a:p>
            <a:pPr marL="742950" indent="-742950">
              <a:buAutoNum type="arabicPeriod"/>
            </a:pPr>
            <a:r>
              <a:rPr lang="en-GB" sz="2800" dirty="0">
                <a:solidFill>
                  <a:schemeClr val="dk1"/>
                </a:solidFill>
                <a:latin typeface="Arial Narrow"/>
                <a:ea typeface="Arial Narrow"/>
                <a:cs typeface="Arial Narrow"/>
                <a:sym typeface="Arial Narrow"/>
              </a:rPr>
              <a:t>Was </a:t>
            </a:r>
            <a:r>
              <a:rPr lang="en-GB" sz="2800" dirty="0" err="1">
                <a:solidFill>
                  <a:schemeClr val="dk1"/>
                </a:solidFill>
                <a:latin typeface="Arial Narrow"/>
                <a:ea typeface="Arial Narrow"/>
                <a:cs typeface="Arial Narrow"/>
                <a:sym typeface="Arial Narrow"/>
              </a:rPr>
              <a:t>denken</a:t>
            </a:r>
            <a:r>
              <a:rPr lang="en-GB" sz="2800" dirty="0">
                <a:solidFill>
                  <a:schemeClr val="dk1"/>
                </a:solidFill>
                <a:latin typeface="Arial Narrow"/>
                <a:ea typeface="Arial Narrow"/>
                <a:cs typeface="Arial Narrow"/>
                <a:sym typeface="Arial Narrow"/>
              </a:rPr>
              <a:t> Sie </a:t>
            </a:r>
            <a:r>
              <a:rPr lang="en-GB" sz="2800" dirty="0" err="1">
                <a:solidFill>
                  <a:schemeClr val="dk1"/>
                </a:solidFill>
                <a:latin typeface="Arial Narrow"/>
                <a:ea typeface="Arial Narrow"/>
                <a:cs typeface="Arial Narrow"/>
                <a:sym typeface="Arial Narrow"/>
              </a:rPr>
              <a:t>über</a:t>
            </a:r>
            <a:r>
              <a:rPr lang="en-GB" sz="2800" dirty="0">
                <a:solidFill>
                  <a:schemeClr val="dk1"/>
                </a:solidFill>
                <a:latin typeface="Arial Narrow"/>
                <a:ea typeface="Arial Narrow"/>
                <a:cs typeface="Arial Narrow"/>
                <a:sym typeface="Arial Narrow"/>
              </a:rPr>
              <a:t> das </a:t>
            </a:r>
            <a:r>
              <a:rPr lang="en-GB" sz="2800" dirty="0" err="1">
                <a:solidFill>
                  <a:schemeClr val="dk1"/>
                </a:solidFill>
                <a:latin typeface="Arial Narrow"/>
                <a:ea typeface="Arial Narrow"/>
                <a:cs typeface="Arial Narrow"/>
                <a:sym typeface="Arial Narrow"/>
              </a:rPr>
              <a:t>soeben</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Gehörte</a:t>
            </a:r>
            <a:r>
              <a:rPr lang="en-GB" sz="2800" dirty="0">
                <a:solidFill>
                  <a:schemeClr val="dk1"/>
                </a:solidFill>
                <a:latin typeface="Arial Narrow"/>
                <a:ea typeface="Arial Narrow"/>
                <a:cs typeface="Arial Narrow"/>
                <a:sym typeface="Arial Narrow"/>
              </a:rPr>
              <a:t>?</a:t>
            </a:r>
          </a:p>
          <a:p>
            <a:pPr marL="742950" indent="-742950">
              <a:buAutoNum type="arabicPeriod"/>
            </a:pPr>
            <a:r>
              <a:rPr lang="en-GB" sz="2800" dirty="0">
                <a:solidFill>
                  <a:schemeClr val="dk1"/>
                </a:solidFill>
                <a:latin typeface="Arial Narrow"/>
                <a:ea typeface="Arial Narrow"/>
                <a:cs typeface="Arial Narrow"/>
                <a:sym typeface="Arial Narrow"/>
              </a:rPr>
              <a:t>Wie </a:t>
            </a:r>
            <a:r>
              <a:rPr lang="en-GB" sz="2800" dirty="0" err="1">
                <a:solidFill>
                  <a:schemeClr val="dk1"/>
                </a:solidFill>
                <a:latin typeface="Arial Narrow"/>
                <a:ea typeface="Arial Narrow"/>
                <a:cs typeface="Arial Narrow"/>
                <a:sym typeface="Arial Narrow"/>
              </a:rPr>
              <a:t>sieht</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eine</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Autismus-freundlicheh</a:t>
            </a:r>
            <a:r>
              <a:rPr lang="en-GB" sz="2800" dirty="0">
                <a:solidFill>
                  <a:schemeClr val="dk1"/>
                </a:solidFill>
                <a:latin typeface="Arial Narrow"/>
                <a:ea typeface="Arial Narrow"/>
                <a:cs typeface="Arial Narrow"/>
                <a:sym typeface="Arial Narrow"/>
              </a:rPr>
              <a:t> Gesellschaft </a:t>
            </a:r>
            <a:r>
              <a:rPr lang="en-GB" sz="2800" dirty="0" err="1">
                <a:solidFill>
                  <a:schemeClr val="dk1"/>
                </a:solidFill>
                <a:latin typeface="Arial Narrow"/>
                <a:ea typeface="Arial Narrow"/>
                <a:cs typeface="Arial Narrow"/>
                <a:sym typeface="Arial Narrow"/>
              </a:rPr>
              <a:t>Ihre</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Ansicht</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nach</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aus</a:t>
            </a:r>
            <a:r>
              <a:rPr lang="en-GB" sz="2800" dirty="0">
                <a:solidFill>
                  <a:schemeClr val="dk1"/>
                </a:solidFill>
                <a:latin typeface="Arial Narrow"/>
                <a:ea typeface="Arial Narrow"/>
                <a:cs typeface="Arial Narrow"/>
                <a:sym typeface="Arial Narrow"/>
              </a:rPr>
              <a:t>?</a:t>
            </a:r>
          </a:p>
          <a:p>
            <a:pPr marL="742950" indent="-742950">
              <a:buAutoNum type="arabicPeriod"/>
            </a:pPr>
            <a:r>
              <a:rPr lang="en-GB" sz="2800" dirty="0">
                <a:solidFill>
                  <a:schemeClr val="dk1"/>
                </a:solidFill>
                <a:latin typeface="Arial Narrow"/>
                <a:ea typeface="Arial Narrow"/>
                <a:cs typeface="Arial Narrow"/>
                <a:sym typeface="Arial Narrow"/>
              </a:rPr>
              <a:t>Was </a:t>
            </a:r>
            <a:r>
              <a:rPr lang="en-GB" sz="2800" dirty="0" err="1">
                <a:solidFill>
                  <a:schemeClr val="dk1"/>
                </a:solidFill>
                <a:latin typeface="Arial Narrow"/>
                <a:ea typeface="Arial Narrow"/>
                <a:cs typeface="Arial Narrow"/>
                <a:sym typeface="Arial Narrow"/>
              </a:rPr>
              <a:t>halten</a:t>
            </a:r>
            <a:r>
              <a:rPr lang="en-GB" sz="2800" dirty="0">
                <a:solidFill>
                  <a:schemeClr val="dk1"/>
                </a:solidFill>
                <a:latin typeface="Arial Narrow"/>
                <a:ea typeface="Arial Narrow"/>
                <a:cs typeface="Arial Narrow"/>
                <a:sym typeface="Arial Narrow"/>
              </a:rPr>
              <a:t> Sie </a:t>
            </a:r>
            <a:r>
              <a:rPr lang="en-GB" sz="2800" dirty="0" err="1">
                <a:solidFill>
                  <a:schemeClr val="dk1"/>
                </a:solidFill>
                <a:latin typeface="Arial Narrow"/>
                <a:ea typeface="Arial Narrow"/>
                <a:cs typeface="Arial Narrow"/>
                <a:sym typeface="Arial Narrow"/>
              </a:rPr>
              <a:t>vom</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Konzept</a:t>
            </a:r>
            <a:r>
              <a:rPr lang="en-GB" sz="2800" dirty="0">
                <a:solidFill>
                  <a:schemeClr val="dk1"/>
                </a:solidFill>
                <a:latin typeface="Arial Narrow"/>
                <a:ea typeface="Arial Narrow"/>
                <a:cs typeface="Arial Narrow"/>
                <a:sym typeface="Arial Narrow"/>
              </a:rPr>
              <a:t> der </a:t>
            </a:r>
            <a:r>
              <a:rPr lang="en-GB" sz="2800" dirty="0" err="1">
                <a:solidFill>
                  <a:schemeClr val="dk1"/>
                </a:solidFill>
                <a:latin typeface="Arial Narrow"/>
                <a:ea typeface="Arial Narrow"/>
                <a:cs typeface="Arial Narrow"/>
                <a:sym typeface="Arial Narrow"/>
              </a:rPr>
              <a:t>Neurodiversität</a:t>
            </a:r>
            <a:r>
              <a:rPr lang="en-GB" sz="2800" dirty="0">
                <a:solidFill>
                  <a:schemeClr val="dk1"/>
                </a:solidFill>
                <a:latin typeface="Arial Narrow"/>
                <a:ea typeface="Arial Narrow"/>
                <a:cs typeface="Arial Narrow"/>
                <a:sym typeface="Arial Narrow"/>
              </a:rPr>
              <a:t>? Was </a:t>
            </a:r>
            <a:r>
              <a:rPr lang="en-GB" sz="2800" dirty="0" err="1">
                <a:solidFill>
                  <a:schemeClr val="dk1"/>
                </a:solidFill>
                <a:latin typeface="Arial Narrow"/>
                <a:ea typeface="Arial Narrow"/>
                <a:cs typeface="Arial Narrow"/>
                <a:sym typeface="Arial Narrow"/>
              </a:rPr>
              <a:t>müsste</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geschehen</a:t>
            </a:r>
            <a:r>
              <a:rPr lang="en-GB" sz="2800" dirty="0">
                <a:solidFill>
                  <a:schemeClr val="dk1"/>
                </a:solidFill>
                <a:latin typeface="Arial Narrow"/>
                <a:ea typeface="Arial Narrow"/>
                <a:cs typeface="Arial Narrow"/>
                <a:sym typeface="Arial Narrow"/>
              </a:rPr>
              <a:t>, um </a:t>
            </a:r>
            <a:r>
              <a:rPr lang="en-GB" sz="2800" dirty="0" err="1">
                <a:solidFill>
                  <a:schemeClr val="dk1"/>
                </a:solidFill>
                <a:latin typeface="Arial Narrow"/>
                <a:ea typeface="Arial Narrow"/>
                <a:cs typeface="Arial Narrow"/>
                <a:sym typeface="Arial Narrow"/>
              </a:rPr>
              <a:t>Neurodiversität</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als</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einen</a:t>
            </a:r>
            <a:r>
              <a:rPr lang="en-GB" sz="2800" dirty="0">
                <a:solidFill>
                  <a:schemeClr val="dk1"/>
                </a:solidFill>
                <a:latin typeface="Arial Narrow"/>
                <a:ea typeface="Arial Narrow"/>
                <a:cs typeface="Arial Narrow"/>
                <a:sym typeface="Arial Narrow"/>
              </a:rPr>
              <a:t> positive </a:t>
            </a:r>
            <a:r>
              <a:rPr lang="en-GB" sz="2800" dirty="0" err="1">
                <a:solidFill>
                  <a:schemeClr val="dk1"/>
                </a:solidFill>
                <a:latin typeface="Arial Narrow"/>
                <a:ea typeface="Arial Narrow"/>
                <a:cs typeface="Arial Narrow"/>
                <a:sym typeface="Arial Narrow"/>
              </a:rPr>
              <a:t>gesellschaftlichen</a:t>
            </a:r>
            <a:r>
              <a:rPr lang="en-GB" sz="2800" dirty="0">
                <a:solidFill>
                  <a:schemeClr val="dk1"/>
                </a:solidFill>
                <a:latin typeface="Arial Narrow"/>
                <a:ea typeface="Arial Narrow"/>
                <a:cs typeface="Arial Narrow"/>
                <a:sym typeface="Arial Narrow"/>
              </a:rPr>
              <a:t> Wert </a:t>
            </a:r>
            <a:r>
              <a:rPr lang="en-GB" sz="2800" dirty="0" err="1">
                <a:solidFill>
                  <a:schemeClr val="dk1"/>
                </a:solidFill>
                <a:latin typeface="Arial Narrow"/>
                <a:ea typeface="Arial Narrow"/>
                <a:cs typeface="Arial Narrow"/>
                <a:sym typeface="Arial Narrow"/>
              </a:rPr>
              <a:t>zu</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verankern</a:t>
            </a:r>
            <a:r>
              <a:rPr lang="en-GB" sz="2800" dirty="0">
                <a:solidFill>
                  <a:schemeClr val="dk1"/>
                </a:solidFill>
                <a:latin typeface="Arial Narrow"/>
                <a:ea typeface="Arial Narrow"/>
                <a:cs typeface="Arial Narrow"/>
                <a:sym typeface="Arial Narrow"/>
              </a:rPr>
              <a:t>?</a:t>
            </a:r>
            <a:endParaRPr lang="it" sz="2800" b="1" dirty="0">
              <a:solidFill>
                <a:schemeClr val="dk1"/>
              </a:solidFill>
              <a:latin typeface="Arial Narrow"/>
              <a:ea typeface="Arial Narrow"/>
              <a:cs typeface="Arial Narrow"/>
              <a:sym typeface="Arial Narrow"/>
            </a:endParaRPr>
          </a:p>
        </p:txBody>
      </p:sp>
      <p:pic>
        <p:nvPicPr>
          <p:cNvPr id="10" name="Google Shape;340;p42">
            <a:extLst>
              <a:ext uri="{FF2B5EF4-FFF2-40B4-BE49-F238E27FC236}">
                <a16:creationId xmlns:a16="http://schemas.microsoft.com/office/drawing/2014/main" id="{10E41B4A-ED01-4243-89A0-BE265B727720}"/>
              </a:ext>
            </a:extLst>
          </p:cNvPr>
          <p:cNvPicPr preferRelativeResize="0"/>
          <p:nvPr/>
        </p:nvPicPr>
        <p:blipFill>
          <a:blip r:embed="rId2">
            <a:alphaModFix/>
          </a:blip>
          <a:stretch>
            <a:fillRect/>
          </a:stretch>
        </p:blipFill>
        <p:spPr>
          <a:xfrm>
            <a:off x="8610600" y="1825625"/>
            <a:ext cx="2523633" cy="1921133"/>
          </a:xfrm>
          <a:prstGeom prst="rect">
            <a:avLst/>
          </a:prstGeom>
          <a:noFill/>
          <a:ln>
            <a:noFill/>
          </a:ln>
        </p:spPr>
      </p:pic>
    </p:spTree>
    <p:extLst>
      <p:ext uri="{BB962C8B-B14F-4D97-AF65-F5344CB8AC3E}">
        <p14:creationId xmlns:p14="http://schemas.microsoft.com/office/powerpoint/2010/main" val="27790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n-GB" sz="4000" b="1" dirty="0">
                <a:latin typeface="Arial Narrow" panose="020B0606020202030204" pitchFamily="34" charset="0"/>
              </a:rPr>
              <a:t>Wissen </a:t>
            </a:r>
            <a:r>
              <a:rPr lang="en-GB" sz="4000" b="1" dirty="0" err="1">
                <a:latin typeface="Arial Narrow" panose="020B0606020202030204" pitchFamily="34" charset="0"/>
              </a:rPr>
              <a:t>über</a:t>
            </a:r>
            <a:r>
              <a:rPr lang="en-GB" sz="4000" b="1" dirty="0">
                <a:latin typeface="Arial Narrow" panose="020B0606020202030204" pitchFamily="34" charset="0"/>
              </a:rPr>
              <a:t> &amp; die “Kultur” von ASS</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n-GB" sz="2400" dirty="0" err="1">
                <a:latin typeface="Arial Narrow" panose="020B0606020202030204" pitchFamily="34" charset="0"/>
              </a:rPr>
              <a:t>Wichtig</a:t>
            </a:r>
            <a:r>
              <a:rPr lang="en-GB" sz="2400" dirty="0">
                <a:latin typeface="Arial Narrow" panose="020B0606020202030204" pitchFamily="34" charset="0"/>
              </a:rPr>
              <a:t> </a:t>
            </a:r>
            <a:r>
              <a:rPr lang="en-GB" sz="2400" dirty="0" err="1">
                <a:latin typeface="Arial Narrow" panose="020B0606020202030204" pitchFamily="34" charset="0"/>
              </a:rPr>
              <a:t>erscheint</a:t>
            </a:r>
            <a:r>
              <a:rPr lang="en-GB" sz="2400" dirty="0">
                <a:latin typeface="Arial Narrow" panose="020B0606020202030204" pitchFamily="34" charset="0"/>
              </a:rPr>
              <a:t>, </a:t>
            </a:r>
            <a:r>
              <a:rPr lang="en-GB" sz="2400" dirty="0" err="1">
                <a:latin typeface="Arial Narrow" panose="020B0606020202030204" pitchFamily="34" charset="0"/>
              </a:rPr>
              <a:t>dass</a:t>
            </a:r>
            <a:r>
              <a:rPr lang="en-GB" sz="2400" dirty="0">
                <a:latin typeface="Arial Narrow" panose="020B0606020202030204" pitchFamily="34" charset="0"/>
              </a:rPr>
              <a:t> die “Kultur” der </a:t>
            </a:r>
            <a:r>
              <a:rPr lang="en-GB" sz="2400" dirty="0" err="1">
                <a:latin typeface="Arial Narrow" panose="020B0606020202030204" pitchFamily="34" charset="0"/>
              </a:rPr>
              <a:t>Neurodiversität</a:t>
            </a:r>
            <a:r>
              <a:rPr lang="en-GB" sz="2400" dirty="0">
                <a:latin typeface="Arial Narrow" panose="020B0606020202030204" pitchFamily="34" charset="0"/>
              </a:rPr>
              <a:t> – und </a:t>
            </a:r>
            <a:r>
              <a:rPr lang="en-GB" sz="2400" dirty="0" err="1">
                <a:latin typeface="Arial Narrow" panose="020B0606020202030204" pitchFamily="34" charset="0"/>
              </a:rPr>
              <a:t>mit</a:t>
            </a:r>
            <a:r>
              <a:rPr lang="en-GB" sz="2400" dirty="0">
                <a:latin typeface="Arial Narrow" panose="020B0606020202030204" pitchFamily="34" charset="0"/>
              </a:rPr>
              <a:t> </a:t>
            </a:r>
            <a:r>
              <a:rPr lang="en-GB" sz="2400" dirty="0" err="1">
                <a:latin typeface="Arial Narrow" panose="020B0606020202030204" pitchFamily="34" charset="0"/>
              </a:rPr>
              <a:t>ihr</a:t>
            </a:r>
            <a:r>
              <a:rPr lang="en-GB" sz="2400" dirty="0">
                <a:latin typeface="Arial Narrow" panose="020B0606020202030204" pitchFamily="34" charset="0"/>
              </a:rPr>
              <a:t> </a:t>
            </a:r>
            <a:r>
              <a:rPr lang="en-GB" sz="2400" dirty="0" err="1">
                <a:latin typeface="Arial Narrow" panose="020B0606020202030204" pitchFamily="34" charset="0"/>
              </a:rPr>
              <a:t>jene</a:t>
            </a:r>
            <a:br>
              <a:rPr lang="en-GB" sz="2400" dirty="0">
                <a:latin typeface="Arial Narrow" panose="020B0606020202030204" pitchFamily="34" charset="0"/>
              </a:rPr>
            </a:br>
            <a:r>
              <a:rPr lang="en-GB" sz="2400" dirty="0">
                <a:latin typeface="Arial Narrow" panose="020B0606020202030204" pitchFamily="34" charset="0"/>
              </a:rPr>
              <a:t>von ASS – in so </a:t>
            </a:r>
            <a:r>
              <a:rPr lang="en-GB" sz="2400" dirty="0" err="1">
                <a:latin typeface="Arial Narrow" panose="020B0606020202030204" pitchFamily="34" charset="0"/>
              </a:rPr>
              <a:t>vielen</a:t>
            </a:r>
            <a:r>
              <a:rPr lang="en-GB" sz="2400" dirty="0">
                <a:latin typeface="Arial Narrow" panose="020B0606020202030204" pitchFamily="34" charset="0"/>
              </a:rPr>
              <a:t> </a:t>
            </a:r>
            <a:r>
              <a:rPr lang="en-GB" sz="2400" dirty="0" err="1">
                <a:latin typeface="Arial Narrow" panose="020B0606020202030204" pitchFamily="34" charset="0"/>
              </a:rPr>
              <a:t>gesellschaftlichen</a:t>
            </a:r>
            <a:r>
              <a:rPr lang="en-GB" sz="2400" dirty="0">
                <a:latin typeface="Arial Narrow" panose="020B0606020202030204" pitchFamily="34" charset="0"/>
              </a:rPr>
              <a:t> </a:t>
            </a:r>
            <a:r>
              <a:rPr lang="en-GB" sz="2400" dirty="0" err="1">
                <a:latin typeface="Arial Narrow" panose="020B0606020202030204" pitchFamily="34" charset="0"/>
              </a:rPr>
              <a:t>Kontexten</a:t>
            </a:r>
            <a:r>
              <a:rPr lang="en-GB" sz="2400" dirty="0">
                <a:latin typeface="Arial Narrow" panose="020B0606020202030204" pitchFamily="34" charset="0"/>
              </a:rPr>
              <a:t> </a:t>
            </a:r>
            <a:r>
              <a:rPr lang="en-GB" sz="2400" dirty="0" err="1">
                <a:latin typeface="Arial Narrow" panose="020B0606020202030204" pitchFamily="34" charset="0"/>
              </a:rPr>
              <a:t>wie</a:t>
            </a:r>
            <a:r>
              <a:rPr lang="en-GB" sz="2400" dirty="0">
                <a:latin typeface="Arial Narrow" panose="020B0606020202030204" pitchFamily="34" charset="0"/>
              </a:rPr>
              <a:t> </a:t>
            </a:r>
            <a:r>
              <a:rPr lang="en-GB" sz="2400" dirty="0" err="1">
                <a:latin typeface="Arial Narrow" panose="020B0606020202030204" pitchFamily="34" charset="0"/>
              </a:rPr>
              <a:t>mögich</a:t>
            </a:r>
            <a:r>
              <a:rPr lang="en-GB" sz="2400" dirty="0">
                <a:latin typeface="Arial Narrow" panose="020B0606020202030204" pitchFamily="34" charset="0"/>
              </a:rPr>
              <a:t> </a:t>
            </a:r>
            <a:r>
              <a:rPr lang="en-GB" sz="2400" dirty="0" err="1">
                <a:latin typeface="Arial Narrow" panose="020B0606020202030204" pitchFamily="34" charset="0"/>
              </a:rPr>
              <a:t>vermittelt</a:t>
            </a:r>
            <a:br>
              <a:rPr lang="en-GB" sz="2400" dirty="0">
                <a:latin typeface="Arial Narrow" panose="020B0606020202030204" pitchFamily="34" charset="0"/>
              </a:rPr>
            </a:br>
            <a:r>
              <a:rPr lang="en-GB" sz="2400" dirty="0" err="1">
                <a:latin typeface="Arial Narrow" panose="020B0606020202030204" pitchFamily="34" charset="0"/>
              </a:rPr>
              <a:t>wird</a:t>
            </a:r>
            <a:r>
              <a:rPr lang="en-GB" sz="2400" dirty="0">
                <a:latin typeface="Arial Narrow" panose="020B0606020202030204" pitchFamily="34" charset="0"/>
              </a:rPr>
              <a:t> (und </a:t>
            </a:r>
            <a:r>
              <a:rPr lang="en-GB" sz="2400" dirty="0" err="1">
                <a:latin typeface="Arial Narrow" panose="020B0606020202030204" pitchFamily="34" charset="0"/>
              </a:rPr>
              <a:t>nicht</a:t>
            </a:r>
            <a:r>
              <a:rPr lang="en-GB" sz="2400" dirty="0">
                <a:latin typeface="Arial Narrow" panose="020B0606020202030204" pitchFamily="34" charset="0"/>
              </a:rPr>
              <a:t> </a:t>
            </a:r>
            <a:r>
              <a:rPr lang="en-GB" sz="2400" dirty="0" err="1">
                <a:latin typeface="Arial Narrow" panose="020B0606020202030204" pitchFamily="34" charset="0"/>
              </a:rPr>
              <a:t>nur</a:t>
            </a:r>
            <a:r>
              <a:rPr lang="en-GB" sz="2400" dirty="0">
                <a:latin typeface="Arial Narrow" panose="020B0606020202030204" pitchFamily="34" charset="0"/>
              </a:rPr>
              <a:t> </a:t>
            </a:r>
            <a:r>
              <a:rPr lang="en-GB" sz="2400" dirty="0" err="1">
                <a:latin typeface="Arial Narrow" panose="020B0606020202030204" pitchFamily="34" charset="0"/>
              </a:rPr>
              <a:t>Professionellen</a:t>
            </a:r>
            <a:r>
              <a:rPr lang="en-GB" sz="2400" dirty="0">
                <a:latin typeface="Arial Narrow" panose="020B0606020202030204" pitchFamily="34" charset="0"/>
              </a:rPr>
              <a:t>) </a:t>
            </a:r>
          </a:p>
          <a:p>
            <a:pPr>
              <a:spcBef>
                <a:spcPts val="1333"/>
              </a:spcBef>
            </a:pPr>
            <a:r>
              <a:rPr lang="en-GB" sz="2400" dirty="0" err="1">
                <a:latin typeface="Arial Narrow" panose="020B0606020202030204" pitchFamily="34" charset="0"/>
              </a:rPr>
              <a:t>Entscheidend</a:t>
            </a:r>
            <a:r>
              <a:rPr lang="en-GB" sz="2400" dirty="0">
                <a:latin typeface="Arial Narrow" panose="020B0606020202030204" pitchFamily="34" charset="0"/>
              </a:rPr>
              <a:t> </a:t>
            </a:r>
            <a:r>
              <a:rPr lang="en-GB" sz="2400" dirty="0" err="1">
                <a:latin typeface="Arial Narrow" panose="020B0606020202030204" pitchFamily="34" charset="0"/>
              </a:rPr>
              <a:t>wird</a:t>
            </a:r>
            <a:r>
              <a:rPr lang="en-GB" sz="2400" dirty="0">
                <a:latin typeface="Arial Narrow" panose="020B0606020202030204" pitchFamily="34" charset="0"/>
              </a:rPr>
              <a:t> es </a:t>
            </a:r>
            <a:r>
              <a:rPr lang="en-GB" sz="2400" dirty="0" err="1">
                <a:latin typeface="Arial Narrow" panose="020B0606020202030204" pitchFamily="34" charset="0"/>
              </a:rPr>
              <a:t>außerdem</a:t>
            </a:r>
            <a:r>
              <a:rPr lang="en-GB" sz="2400" dirty="0">
                <a:latin typeface="Arial Narrow" panose="020B0606020202030204" pitchFamily="34" charset="0"/>
              </a:rPr>
              <a:t> sein, die </a:t>
            </a:r>
            <a:r>
              <a:rPr lang="en-GB" sz="2400" dirty="0" err="1">
                <a:latin typeface="Arial Narrow" panose="020B0606020202030204" pitchFamily="34" charset="0"/>
              </a:rPr>
              <a:t>Stimmen</a:t>
            </a:r>
            <a:r>
              <a:rPr lang="en-GB" sz="2400" dirty="0">
                <a:latin typeface="Arial Narrow" panose="020B0606020202030204" pitchFamily="34" charset="0"/>
              </a:rPr>
              <a:t> der Menschen </a:t>
            </a:r>
            <a:r>
              <a:rPr lang="en-GB" sz="2400" dirty="0" err="1">
                <a:latin typeface="Arial Narrow" panose="020B0606020202030204" pitchFamily="34" charset="0"/>
              </a:rPr>
              <a:t>mit</a:t>
            </a:r>
            <a:r>
              <a:rPr lang="en-GB" sz="2400" dirty="0">
                <a:latin typeface="Arial Narrow" panose="020B0606020202030204" pitchFamily="34" charset="0"/>
              </a:rPr>
              <a:t> ASS</a:t>
            </a:r>
            <a:br>
              <a:rPr lang="en-GB" sz="2400" dirty="0">
                <a:latin typeface="Arial Narrow" panose="020B0606020202030204" pitchFamily="34" charset="0"/>
              </a:rPr>
            </a:br>
            <a:r>
              <a:rPr lang="en-GB" sz="2400" dirty="0" err="1">
                <a:latin typeface="Arial Narrow" panose="020B0606020202030204" pitchFamily="34" charset="0"/>
              </a:rPr>
              <a:t>selbst</a:t>
            </a:r>
            <a:r>
              <a:rPr lang="en-GB" sz="2400" dirty="0">
                <a:latin typeface="Arial Narrow" panose="020B0606020202030204" pitchFamily="34" charset="0"/>
              </a:rPr>
              <a:t> </a:t>
            </a:r>
            <a:r>
              <a:rPr lang="en-GB" sz="2400" dirty="0" err="1">
                <a:latin typeface="Arial Narrow" panose="020B0606020202030204" pitchFamily="34" charset="0"/>
              </a:rPr>
              <a:t>zu</a:t>
            </a:r>
            <a:r>
              <a:rPr lang="en-GB" sz="2400" dirty="0">
                <a:latin typeface="Arial Narrow" panose="020B0606020202030204" pitchFamily="34" charset="0"/>
              </a:rPr>
              <a:t> </a:t>
            </a:r>
            <a:r>
              <a:rPr lang="en-GB" sz="2400" dirty="0" err="1">
                <a:latin typeface="Arial Narrow" panose="020B0606020202030204" pitchFamily="34" charset="0"/>
              </a:rPr>
              <a:t>hören</a:t>
            </a:r>
            <a:r>
              <a:rPr lang="en-GB" sz="2400" dirty="0">
                <a:latin typeface="Arial Narrow" panose="020B0606020202030204" pitchFamily="34" charset="0"/>
              </a:rPr>
              <a:t> und </a:t>
            </a:r>
            <a:r>
              <a:rPr lang="en-GB" sz="2400" dirty="0" err="1">
                <a:latin typeface="Arial Narrow" panose="020B0606020202030204" pitchFamily="34" charset="0"/>
              </a:rPr>
              <a:t>aufzunehmen</a:t>
            </a:r>
            <a:r>
              <a:rPr lang="en-GB" sz="2400" dirty="0">
                <a:latin typeface="Arial Narrow" panose="020B0606020202030204" pitchFamily="34" charset="0"/>
              </a:rPr>
              <a:t>, was </a:t>
            </a:r>
            <a:r>
              <a:rPr lang="en-GB" sz="2400" dirty="0" err="1">
                <a:latin typeface="Arial Narrow" panose="020B0606020202030204" pitchFamily="34" charset="0"/>
              </a:rPr>
              <a:t>sie</a:t>
            </a:r>
            <a:r>
              <a:rPr lang="en-GB" sz="2400" dirty="0">
                <a:latin typeface="Arial Narrow" panose="020B0606020202030204" pitchFamily="34" charset="0"/>
              </a:rPr>
              <a:t> </a:t>
            </a:r>
            <a:r>
              <a:rPr lang="en-GB" sz="2400" dirty="0" err="1">
                <a:latin typeface="Arial Narrow" panose="020B0606020202030204" pitchFamily="34" charset="0"/>
              </a:rPr>
              <a:t>sagen</a:t>
            </a:r>
            <a:r>
              <a:rPr lang="en-GB" sz="2400" dirty="0">
                <a:latin typeface="Arial Narrow" panose="020B0606020202030204" pitchFamily="34" charset="0"/>
              </a:rPr>
              <a:t>. </a:t>
            </a:r>
          </a:p>
          <a:p>
            <a:pPr>
              <a:spcBef>
                <a:spcPts val="1333"/>
              </a:spcBef>
            </a:pPr>
            <a:r>
              <a:rPr lang="en-GB" sz="2400" dirty="0" err="1">
                <a:latin typeface="Arial Narrow" panose="020B0606020202030204" pitchFamily="34" charset="0"/>
              </a:rPr>
              <a:t>Außerdem</a:t>
            </a:r>
            <a:r>
              <a:rPr lang="en-GB" sz="2400" dirty="0">
                <a:latin typeface="Arial Narrow" panose="020B0606020202030204" pitchFamily="34" charset="0"/>
              </a:rPr>
              <a:t> gilt es </a:t>
            </a:r>
            <a:r>
              <a:rPr lang="en-GB" sz="2400" dirty="0" err="1">
                <a:latin typeface="Arial Narrow" panose="020B0606020202030204" pitchFamily="34" charset="0"/>
              </a:rPr>
              <a:t>deren</a:t>
            </a:r>
            <a:r>
              <a:rPr lang="en-GB" sz="2400" dirty="0">
                <a:latin typeface="Arial Narrow" panose="020B0606020202030204" pitchFamily="34" charset="0"/>
              </a:rPr>
              <a:t> </a:t>
            </a:r>
            <a:r>
              <a:rPr lang="en-GB" sz="2400" dirty="0" err="1">
                <a:latin typeface="Arial Narrow" panose="020B0606020202030204" pitchFamily="34" charset="0"/>
              </a:rPr>
              <a:t>Möglichkeiten</a:t>
            </a:r>
            <a:r>
              <a:rPr lang="en-GB" sz="2400" dirty="0">
                <a:latin typeface="Arial Narrow" panose="020B0606020202030204" pitchFamily="34" charset="0"/>
              </a:rPr>
              <a:t>, für </a:t>
            </a:r>
            <a:r>
              <a:rPr lang="en-GB" sz="2400" dirty="0" err="1">
                <a:latin typeface="Arial Narrow" panose="020B0606020202030204" pitchFamily="34" charset="0"/>
              </a:rPr>
              <a:t>sich</a:t>
            </a:r>
            <a:r>
              <a:rPr lang="en-GB" sz="2400" dirty="0">
                <a:latin typeface="Arial Narrow" panose="020B0606020202030204" pitchFamily="34" charset="0"/>
              </a:rPr>
              <a:t> </a:t>
            </a:r>
            <a:r>
              <a:rPr lang="en-GB" sz="2400" dirty="0" err="1">
                <a:latin typeface="Arial Narrow" panose="020B0606020202030204" pitchFamily="34" charset="0"/>
              </a:rPr>
              <a:t>selbst</a:t>
            </a:r>
            <a:r>
              <a:rPr lang="en-GB" sz="2400" dirty="0">
                <a:latin typeface="Arial Narrow" panose="020B0606020202030204" pitchFamily="34" charset="0"/>
              </a:rPr>
              <a:t> </a:t>
            </a:r>
            <a:r>
              <a:rPr lang="en-GB" sz="2400" dirty="0" err="1">
                <a:latin typeface="Arial Narrow" panose="020B0606020202030204" pitchFamily="34" charset="0"/>
              </a:rPr>
              <a:t>einzustehen</a:t>
            </a:r>
            <a:r>
              <a:rPr lang="en-GB" sz="2400" dirty="0">
                <a:latin typeface="Arial Narrow" panose="020B0606020202030204" pitchFamily="34" charset="0"/>
              </a:rPr>
              <a:t>, </a:t>
            </a:r>
            <a:r>
              <a:rPr lang="en-GB" sz="2400" dirty="0" err="1">
                <a:latin typeface="Arial Narrow" panose="020B0606020202030204" pitchFamily="34" charset="0"/>
              </a:rPr>
              <a:t>noch</a:t>
            </a:r>
            <a:br>
              <a:rPr lang="en-GB" sz="2400" dirty="0">
                <a:latin typeface="Arial Narrow" panose="020B0606020202030204" pitchFamily="34" charset="0"/>
              </a:rPr>
            </a:br>
            <a:r>
              <a:rPr lang="en-GB" sz="2400" dirty="0" err="1">
                <a:latin typeface="Arial Narrow" panose="020B0606020202030204" pitchFamily="34" charset="0"/>
              </a:rPr>
              <a:t>weiter</a:t>
            </a:r>
            <a:r>
              <a:rPr lang="en-GB" sz="2400" dirty="0">
                <a:latin typeface="Arial Narrow" panose="020B0606020202030204" pitchFamily="34" charset="0"/>
              </a:rPr>
              <a:t> </a:t>
            </a:r>
            <a:r>
              <a:rPr lang="en-GB" sz="2400" dirty="0" err="1">
                <a:latin typeface="Arial Narrow" panose="020B0606020202030204" pitchFamily="34" charset="0"/>
              </a:rPr>
              <a:t>zu</a:t>
            </a:r>
            <a:r>
              <a:rPr lang="en-GB" sz="2400" dirty="0">
                <a:latin typeface="Arial Narrow" panose="020B0606020202030204" pitchFamily="34" charset="0"/>
              </a:rPr>
              <a:t> </a:t>
            </a:r>
            <a:r>
              <a:rPr lang="en-GB" sz="2400" dirty="0" err="1">
                <a:latin typeface="Arial Narrow" panose="020B0606020202030204" pitchFamily="34" charset="0"/>
              </a:rPr>
              <a:t>bestätigen</a:t>
            </a:r>
            <a:r>
              <a:rPr lang="en-GB" sz="2400" dirty="0">
                <a:latin typeface="Arial Narrow" panose="020B0606020202030204" pitchFamily="34" charset="0"/>
              </a:rPr>
              <a:t>: </a:t>
            </a:r>
            <a:r>
              <a:rPr lang="en-GB" sz="2400" u="sng" dirty="0">
                <a:latin typeface="Arial Narrow" panose="020B0606020202030204" pitchFamily="34" charset="0"/>
              </a:rPr>
              <a:t>Self advocacy</a:t>
            </a:r>
            <a:r>
              <a:rPr lang="en-GB" sz="2400" dirty="0">
                <a:latin typeface="Arial Narrow" panose="020B0606020202030204" pitchFamily="34" charset="0"/>
              </a:rPr>
              <a:t> </a:t>
            </a:r>
            <a:r>
              <a:rPr lang="en-GB" sz="2400" dirty="0" err="1">
                <a:latin typeface="Arial Narrow" panose="020B0606020202030204" pitchFamily="34" charset="0"/>
              </a:rPr>
              <a:t>ist</a:t>
            </a:r>
            <a:r>
              <a:rPr lang="en-GB" sz="2400" dirty="0">
                <a:latin typeface="Arial Narrow" panose="020B0606020202030204" pitchFamily="34" charset="0"/>
              </a:rPr>
              <a:t> </a:t>
            </a:r>
            <a:r>
              <a:rPr lang="en-GB" sz="2400" dirty="0" err="1">
                <a:latin typeface="Arial Narrow" panose="020B0606020202030204" pitchFamily="34" charset="0"/>
              </a:rPr>
              <a:t>hier</a:t>
            </a:r>
            <a:r>
              <a:rPr lang="en-GB" sz="2400" dirty="0">
                <a:latin typeface="Arial Narrow" panose="020B0606020202030204" pitchFamily="34" charset="0"/>
              </a:rPr>
              <a:t> das </a:t>
            </a:r>
            <a:r>
              <a:rPr lang="en-GB" sz="2400" dirty="0" err="1">
                <a:latin typeface="Arial Narrow" panose="020B0606020202030204" pitchFamily="34" charset="0"/>
              </a:rPr>
              <a:t>Schlagwort</a:t>
            </a:r>
            <a:endParaRPr lang="en-GB" sz="2400" u="sng" dirty="0">
              <a:latin typeface="Arial Narrow" panose="020B0606020202030204" pitchFamily="34" charset="0"/>
            </a:endParaRPr>
          </a:p>
          <a:p>
            <a:pPr>
              <a:spcBef>
                <a:spcPts val="1333"/>
              </a:spcBef>
            </a:pPr>
            <a:r>
              <a:rPr lang="en-GB" sz="2400" u="sng" dirty="0">
                <a:solidFill>
                  <a:schemeClr val="hlink"/>
                </a:solidFill>
                <a:latin typeface="Arial Narrow" panose="020B0606020202030204" pitchFamily="34" charset="0"/>
                <a:hlinkClick r:id="rId2"/>
              </a:rPr>
              <a:t>https://www.youtube.com/watch?v=L4r5j44JR2M</a:t>
            </a:r>
            <a:endParaRPr lang="en-GB" sz="2400" u="sng" dirty="0">
              <a:latin typeface="Arial Narrow" panose="020B0606020202030204" pitchFamily="34" charset="0"/>
            </a:endParaRPr>
          </a:p>
          <a:p>
            <a:pPr>
              <a:spcBef>
                <a:spcPts val="1333"/>
              </a:spcBef>
            </a:pPr>
            <a:r>
              <a:rPr lang="en-GB" sz="2400" dirty="0">
                <a:latin typeface="Arial Narrow" panose="020B0606020202030204" pitchFamily="34" charset="0"/>
              </a:rPr>
              <a:t>Das </a:t>
            </a:r>
            <a:r>
              <a:rPr lang="en-GB" sz="2400" dirty="0" err="1">
                <a:latin typeface="Arial Narrow" panose="020B0606020202030204" pitchFamily="34" charset="0"/>
              </a:rPr>
              <a:t>sind</a:t>
            </a:r>
            <a:r>
              <a:rPr lang="en-GB" sz="2400" dirty="0">
                <a:latin typeface="Arial Narrow" panose="020B0606020202030204" pitchFamily="34" charset="0"/>
              </a:rPr>
              <a:t> </a:t>
            </a:r>
            <a:r>
              <a:rPr lang="en-GB" sz="2400" dirty="0" err="1">
                <a:latin typeface="Arial Narrow" panose="020B0606020202030204" pitchFamily="34" charset="0"/>
              </a:rPr>
              <a:t>entscheidende</a:t>
            </a:r>
            <a:r>
              <a:rPr lang="en-GB" sz="2400" dirty="0">
                <a:latin typeface="Arial Narrow" panose="020B0606020202030204" pitchFamily="34" charset="0"/>
              </a:rPr>
              <a:t> </a:t>
            </a:r>
            <a:r>
              <a:rPr lang="en-GB" sz="2400" dirty="0" err="1">
                <a:latin typeface="Arial Narrow" panose="020B0606020202030204" pitchFamily="34" charset="0"/>
              </a:rPr>
              <a:t>Schritte</a:t>
            </a:r>
            <a:r>
              <a:rPr lang="en-GB" sz="2400" dirty="0">
                <a:latin typeface="Arial Narrow" panose="020B0606020202030204" pitchFamily="34" charset="0"/>
              </a:rPr>
              <a:t> in </a:t>
            </a:r>
            <a:r>
              <a:rPr lang="en-GB" sz="2400" dirty="0" err="1">
                <a:latin typeface="Arial Narrow" panose="020B0606020202030204" pitchFamily="34" charset="0"/>
              </a:rPr>
              <a:t>Richtung</a:t>
            </a:r>
            <a:r>
              <a:rPr lang="en-GB" sz="2400" dirty="0">
                <a:latin typeface="Arial Narrow" panose="020B0606020202030204" pitchFamily="34" charset="0"/>
              </a:rPr>
              <a:t> </a:t>
            </a:r>
            <a:r>
              <a:rPr lang="en-GB" sz="2400" dirty="0" err="1">
                <a:latin typeface="Arial Narrow" panose="020B0606020202030204" pitchFamily="34" charset="0"/>
              </a:rPr>
              <a:t>einer</a:t>
            </a:r>
            <a:r>
              <a:rPr lang="en-GB" sz="2400" dirty="0">
                <a:latin typeface="Arial Narrow" panose="020B0606020202030204" pitchFamily="34" charset="0"/>
              </a:rPr>
              <a:t> ASS-</a:t>
            </a:r>
            <a:r>
              <a:rPr lang="en-GB" sz="2400" dirty="0" err="1">
                <a:latin typeface="Arial Narrow" panose="020B0606020202030204" pitchFamily="34" charset="0"/>
              </a:rPr>
              <a:t>freundlichen</a:t>
            </a:r>
            <a:r>
              <a:rPr lang="en-GB" sz="2400" dirty="0">
                <a:latin typeface="Arial Narrow" panose="020B0606020202030204" pitchFamily="34" charset="0"/>
              </a:rPr>
              <a:t> Gesellschaft </a:t>
            </a:r>
          </a:p>
        </p:txBody>
      </p:sp>
      <p:pic>
        <p:nvPicPr>
          <p:cNvPr id="9" name="Google Shape;351;p43">
            <a:extLst>
              <a:ext uri="{FF2B5EF4-FFF2-40B4-BE49-F238E27FC236}">
                <a16:creationId xmlns:a16="http://schemas.microsoft.com/office/drawing/2014/main" id="{CEAC7863-AEA9-AA43-84C0-34651FDE94C8}"/>
              </a:ext>
            </a:extLst>
          </p:cNvPr>
          <p:cNvPicPr preferRelativeResize="0"/>
          <p:nvPr/>
        </p:nvPicPr>
        <p:blipFill>
          <a:blip r:embed="rId3">
            <a:alphaModFix/>
          </a:blip>
          <a:stretch>
            <a:fillRect/>
          </a:stretch>
        </p:blipFill>
        <p:spPr>
          <a:xfrm>
            <a:off x="9218431" y="2018507"/>
            <a:ext cx="2135369" cy="1940167"/>
          </a:xfrm>
          <a:prstGeom prst="rect">
            <a:avLst/>
          </a:prstGeom>
          <a:noFill/>
          <a:ln>
            <a:noFill/>
          </a:ln>
        </p:spPr>
      </p:pic>
      <p:pic>
        <p:nvPicPr>
          <p:cNvPr id="11" name="Google Shape;352;p43">
            <a:extLst>
              <a:ext uri="{FF2B5EF4-FFF2-40B4-BE49-F238E27FC236}">
                <a16:creationId xmlns:a16="http://schemas.microsoft.com/office/drawing/2014/main" id="{DFC3EAFE-3AEA-444B-8F65-87B40B62184A}"/>
              </a:ext>
            </a:extLst>
          </p:cNvPr>
          <p:cNvPicPr preferRelativeResize="0"/>
          <p:nvPr/>
        </p:nvPicPr>
        <p:blipFill>
          <a:blip r:embed="rId4">
            <a:alphaModFix/>
          </a:blip>
          <a:stretch>
            <a:fillRect/>
          </a:stretch>
        </p:blipFill>
        <p:spPr>
          <a:xfrm>
            <a:off x="9421729" y="4090125"/>
            <a:ext cx="1728771" cy="1570721"/>
          </a:xfrm>
          <a:prstGeom prst="rect">
            <a:avLst/>
          </a:prstGeom>
          <a:noFill/>
          <a:ln>
            <a:noFill/>
          </a:ln>
        </p:spPr>
      </p:pic>
    </p:spTree>
    <p:extLst>
      <p:ext uri="{BB962C8B-B14F-4D97-AF65-F5344CB8AC3E}">
        <p14:creationId xmlns:p14="http://schemas.microsoft.com/office/powerpoint/2010/main" val="255507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19</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521238"/>
            <a:ext cx="8473069"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latin typeface="Arial Narrow" panose="020B0606020202030204" pitchFamily="34" charset="0"/>
              </a:rPr>
              <a:t>AUTISMUS &amp; SCHULE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marL="380990" indent="-380990">
              <a:buFont typeface="Arial" panose="020B0604020202020204" pitchFamily="34" charset="0"/>
              <a:buChar char="•"/>
            </a:pPr>
            <a:endParaRPr lang="en-US" sz="2000" dirty="0">
              <a:latin typeface="Arial Narrow" panose="020B0606020202030204" pitchFamily="34" charset="0"/>
            </a:endParaRPr>
          </a:p>
          <a:p>
            <a:pPr marL="380990" indent="-380990">
              <a:buFont typeface="Arial" panose="020B0604020202020204" pitchFamily="34" charset="0"/>
              <a:buChar char="•"/>
            </a:pPr>
            <a:r>
              <a:rPr lang="en-US" dirty="0" err="1">
                <a:latin typeface="Arial Narrow" panose="020B0606020202030204" pitchFamily="34" charset="0"/>
              </a:rPr>
              <a:t>Schulen</a:t>
            </a:r>
            <a:r>
              <a:rPr lang="en-US" dirty="0">
                <a:latin typeface="Arial Narrow" panose="020B0606020202030204" pitchFamily="34" charset="0"/>
              </a:rPr>
              <a:t> </a:t>
            </a:r>
            <a:r>
              <a:rPr lang="en-US" dirty="0" err="1">
                <a:latin typeface="Arial Narrow" panose="020B0606020202030204" pitchFamily="34" charset="0"/>
              </a:rPr>
              <a:t>sollen</a:t>
            </a:r>
            <a:r>
              <a:rPr lang="en-US" dirty="0">
                <a:latin typeface="Arial Narrow" panose="020B0606020202030204" pitchFamily="34" charset="0"/>
              </a:rPr>
              <a:t> </a:t>
            </a:r>
            <a:r>
              <a:rPr lang="en-US" dirty="0" err="1">
                <a:latin typeface="Arial Narrow" panose="020B0606020202030204" pitchFamily="34" charset="0"/>
              </a:rPr>
              <a:t>wissen</a:t>
            </a:r>
            <a:r>
              <a:rPr lang="en-US" dirty="0">
                <a:latin typeface="Arial Narrow" panose="020B0606020202030204" pitchFamily="34" charset="0"/>
              </a:rPr>
              <a:t> </a:t>
            </a:r>
            <a:r>
              <a:rPr lang="en-US" dirty="0" err="1">
                <a:latin typeface="Arial Narrow" panose="020B0606020202030204" pitchFamily="34" charset="0"/>
              </a:rPr>
              <a:t>bzw</a:t>
            </a:r>
            <a:r>
              <a:rPr lang="en-US" dirty="0">
                <a:latin typeface="Arial Narrow" panose="020B0606020202030204" pitchFamily="34" charset="0"/>
              </a:rPr>
              <a:t>. </a:t>
            </a:r>
            <a:r>
              <a:rPr lang="en-US" dirty="0" err="1">
                <a:latin typeface="Arial Narrow" panose="020B0606020202030204" pitchFamily="34" charset="0"/>
              </a:rPr>
              <a:t>dazu</a:t>
            </a:r>
            <a:r>
              <a:rPr lang="en-US" dirty="0">
                <a:latin typeface="Arial Narrow" panose="020B0606020202030204" pitchFamily="34" charset="0"/>
              </a:rPr>
              <a:t> </a:t>
            </a:r>
            <a:r>
              <a:rPr lang="en-US" dirty="0" err="1">
                <a:latin typeface="Arial Narrow" panose="020B0606020202030204" pitchFamily="34" charset="0"/>
              </a:rPr>
              <a:t>imstande</a:t>
            </a:r>
            <a:r>
              <a:rPr lang="en-US" dirty="0">
                <a:latin typeface="Arial Narrow" panose="020B0606020202030204" pitchFamily="34" charset="0"/>
              </a:rPr>
              <a:t> sein, </a:t>
            </a:r>
            <a:r>
              <a:rPr lang="en-US" dirty="0" err="1">
                <a:latin typeface="Arial Narrow" panose="020B0606020202030204" pitchFamily="34" charset="0"/>
              </a:rPr>
              <a:t>eine</a:t>
            </a:r>
            <a:r>
              <a:rPr lang="en-US" dirty="0">
                <a:latin typeface="Arial Narrow" panose="020B0606020202030204" pitchFamily="34" charset="0"/>
              </a:rPr>
              <a:t> </a:t>
            </a:r>
            <a:r>
              <a:rPr lang="en-US" dirty="0" err="1">
                <a:latin typeface="Arial Narrow" panose="020B0606020202030204" pitchFamily="34" charset="0"/>
              </a:rPr>
              <a:t>Autismus-freundliche</a:t>
            </a:r>
            <a:r>
              <a:rPr lang="en-US" dirty="0">
                <a:latin typeface="Arial Narrow" panose="020B0606020202030204" pitchFamily="34" charset="0"/>
              </a:rPr>
              <a:t> </a:t>
            </a:r>
            <a:r>
              <a:rPr lang="en-US" dirty="0" err="1">
                <a:latin typeface="Arial Narrow" panose="020B0606020202030204" pitchFamily="34" charset="0"/>
              </a:rPr>
              <a:t>Umgebung</a:t>
            </a:r>
            <a:r>
              <a:rPr lang="en-US" dirty="0">
                <a:latin typeface="Arial Narrow" panose="020B0606020202030204" pitchFamily="34" charset="0"/>
              </a:rPr>
              <a:t> </a:t>
            </a:r>
            <a:r>
              <a:rPr lang="en-US" dirty="0" err="1">
                <a:latin typeface="Arial Narrow" panose="020B0606020202030204" pitchFamily="34" charset="0"/>
              </a:rPr>
              <a:t>herzustellen</a:t>
            </a:r>
            <a:endParaRPr lang="en-US" dirty="0">
              <a:latin typeface="Arial Narrow" panose="020B0606020202030204" pitchFamily="34" charset="0"/>
            </a:endParaRPr>
          </a:p>
          <a:p>
            <a:endParaRPr lang="en-US" dirty="0">
              <a:latin typeface="Arial Narrow" panose="020B0606020202030204" pitchFamily="34" charset="0"/>
            </a:endParaRPr>
          </a:p>
          <a:p>
            <a:pPr marL="380990" indent="-380990">
              <a:buFont typeface="Arial" panose="020B0604020202020204" pitchFamily="34" charset="0"/>
              <a:buChar char="•"/>
            </a:pPr>
            <a:r>
              <a:rPr lang="en-US" dirty="0">
                <a:latin typeface="Arial Narrow" panose="020B0606020202030204" pitchFamily="34" charset="0"/>
              </a:rPr>
              <a:t>Ein Teil der </a:t>
            </a:r>
            <a:r>
              <a:rPr lang="en-US" dirty="0" err="1">
                <a:latin typeface="Arial Narrow" panose="020B0606020202030204" pitchFamily="34" charset="0"/>
              </a:rPr>
              <a:t>Maßnahmen</a:t>
            </a:r>
            <a:r>
              <a:rPr lang="en-US" dirty="0">
                <a:latin typeface="Arial Narrow" panose="020B0606020202030204" pitchFamily="34" charset="0"/>
              </a:rPr>
              <a:t> muss </a:t>
            </a:r>
            <a:r>
              <a:rPr lang="en-US" dirty="0" err="1">
                <a:latin typeface="Arial Narrow" panose="020B0606020202030204" pitchFamily="34" charset="0"/>
              </a:rPr>
              <a:t>noch</a:t>
            </a:r>
            <a:r>
              <a:rPr lang="en-US" dirty="0">
                <a:latin typeface="Arial Narrow" panose="020B0606020202030204" pitchFamily="34" charset="0"/>
              </a:rPr>
              <a:t> </a:t>
            </a:r>
            <a:r>
              <a:rPr lang="en-US" dirty="0" err="1">
                <a:latin typeface="Arial Narrow" panose="020B0606020202030204" pitchFamily="34" charset="0"/>
              </a:rPr>
              <a:t>gesetzt</a:t>
            </a:r>
            <a:r>
              <a:rPr lang="en-US" dirty="0">
                <a:latin typeface="Arial Narrow" panose="020B0606020202030204" pitchFamily="34" charset="0"/>
              </a:rPr>
              <a:t> warden, bevor die </a:t>
            </a:r>
            <a:r>
              <a:rPr lang="en-US" dirty="0" err="1">
                <a:latin typeface="Arial Narrow" panose="020B0606020202030204" pitchFamily="34" charset="0"/>
              </a:rPr>
              <a:t>betreffenden</a:t>
            </a:r>
            <a:r>
              <a:rPr lang="en-US" dirty="0">
                <a:latin typeface="Arial Narrow" panose="020B0606020202030204" pitchFamily="34" charset="0"/>
              </a:rPr>
              <a:t> Kinder in die Schule/</a:t>
            </a:r>
            <a:r>
              <a:rPr lang="en-US" dirty="0" err="1">
                <a:latin typeface="Arial Narrow" panose="020B0606020202030204" pitchFamily="34" charset="0"/>
              </a:rPr>
              <a:t>Einrichtung</a:t>
            </a:r>
            <a:r>
              <a:rPr lang="en-US" dirty="0">
                <a:latin typeface="Arial Narrow" panose="020B0606020202030204" pitchFamily="34" charset="0"/>
              </a:rPr>
              <a:t> </a:t>
            </a:r>
            <a:r>
              <a:rPr lang="en-US" dirty="0" err="1">
                <a:latin typeface="Arial Narrow" panose="020B0606020202030204" pitchFamily="34" charset="0"/>
              </a:rPr>
              <a:t>eintreten</a:t>
            </a:r>
            <a:endParaRPr lang="en-US" dirty="0">
              <a:latin typeface="Arial Narrow" panose="020B0606020202030204" pitchFamily="34" charset="0"/>
            </a:endParaRPr>
          </a:p>
          <a:p>
            <a:pPr marL="380990" indent="-380990">
              <a:buFont typeface="Arial" panose="020B0604020202020204" pitchFamily="34" charset="0"/>
              <a:buChar char="•"/>
            </a:pPr>
            <a:endParaRPr lang="en-US" dirty="0">
              <a:latin typeface="Arial Narrow" panose="020B0606020202030204" pitchFamily="34" charset="0"/>
            </a:endParaRPr>
          </a:p>
          <a:p>
            <a:pPr marL="380990" indent="-380990">
              <a:buFont typeface="Arial" panose="020B0604020202020204" pitchFamily="34" charset="0"/>
              <a:buChar char="•"/>
            </a:pPr>
            <a:r>
              <a:rPr lang="en-US" dirty="0">
                <a:latin typeface="Arial Narrow" panose="020B0606020202030204" pitchFamily="34" charset="0"/>
              </a:rPr>
              <a:t>Es </a:t>
            </a:r>
            <a:r>
              <a:rPr lang="en-US" dirty="0" err="1">
                <a:latin typeface="Arial Narrow" panose="020B0606020202030204" pitchFamily="34" charset="0"/>
              </a:rPr>
              <a:t>braucht</a:t>
            </a:r>
            <a:r>
              <a:rPr lang="en-US" dirty="0">
                <a:latin typeface="Arial Narrow" panose="020B0606020202030204" pitchFamily="34" charset="0"/>
              </a:rPr>
              <a:t> </a:t>
            </a:r>
            <a:r>
              <a:rPr lang="en-US" dirty="0" err="1">
                <a:latin typeface="Arial Narrow" panose="020B0606020202030204" pitchFamily="34" charset="0"/>
              </a:rPr>
              <a:t>eine</a:t>
            </a:r>
            <a:r>
              <a:rPr lang="en-US" dirty="0">
                <a:latin typeface="Arial Narrow" panose="020B0606020202030204" pitchFamily="34" charset="0"/>
              </a:rPr>
              <a:t> </a:t>
            </a:r>
            <a:r>
              <a:rPr lang="en-US" dirty="0" err="1">
                <a:latin typeface="Arial Narrow" panose="020B0606020202030204" pitchFamily="34" charset="0"/>
              </a:rPr>
              <a:t>guten</a:t>
            </a:r>
            <a:r>
              <a:rPr lang="en-US" dirty="0">
                <a:latin typeface="Arial Narrow" panose="020B0606020202030204" pitchFamily="34" charset="0"/>
              </a:rPr>
              <a:t> und </a:t>
            </a:r>
            <a:r>
              <a:rPr lang="en-US" dirty="0" err="1">
                <a:latin typeface="Arial Narrow" panose="020B0606020202030204" pitchFamily="34" charset="0"/>
              </a:rPr>
              <a:t>stetigen</a:t>
            </a:r>
            <a:r>
              <a:rPr lang="en-US" dirty="0">
                <a:latin typeface="Arial Narrow" panose="020B0606020202030204" pitchFamily="34" charset="0"/>
              </a:rPr>
              <a:t> </a:t>
            </a:r>
            <a:r>
              <a:rPr lang="en-US" dirty="0" err="1">
                <a:latin typeface="Arial Narrow" panose="020B0606020202030204" pitchFamily="34" charset="0"/>
              </a:rPr>
              <a:t>Informationsaustausch</a:t>
            </a:r>
            <a:r>
              <a:rPr lang="en-US" dirty="0">
                <a:latin typeface="Arial Narrow" panose="020B0606020202030204" pitchFamily="34" charset="0"/>
              </a:rPr>
              <a:t> </a:t>
            </a:r>
            <a:r>
              <a:rPr lang="en-US" dirty="0" err="1">
                <a:latin typeface="Arial Narrow" panose="020B0606020202030204" pitchFamily="34" charset="0"/>
              </a:rPr>
              <a:t>zwischen</a:t>
            </a:r>
            <a:r>
              <a:rPr lang="en-US" dirty="0">
                <a:latin typeface="Arial Narrow" panose="020B0606020202030204" pitchFamily="34" charset="0"/>
              </a:rPr>
              <a:t> </a:t>
            </a:r>
            <a:r>
              <a:rPr lang="en-US" dirty="0" err="1">
                <a:latin typeface="Arial Narrow" panose="020B0606020202030204" pitchFamily="34" charset="0"/>
              </a:rPr>
              <a:t>neuropsychiatrischen</a:t>
            </a:r>
            <a:r>
              <a:rPr lang="en-US" dirty="0">
                <a:latin typeface="Arial Narrow" panose="020B0606020202030204" pitchFamily="34" charset="0"/>
              </a:rPr>
              <a:t> </a:t>
            </a:r>
            <a:r>
              <a:rPr lang="en-US" dirty="0" err="1">
                <a:latin typeface="Arial Narrow" panose="020B0606020202030204" pitchFamily="34" charset="0"/>
              </a:rPr>
              <a:t>Fachkräften</a:t>
            </a:r>
            <a:r>
              <a:rPr lang="en-US" dirty="0">
                <a:latin typeface="Arial Narrow" panose="020B0606020202030204" pitchFamily="34" charset="0"/>
              </a:rPr>
              <a:t> und der Schule </a:t>
            </a:r>
            <a:r>
              <a:rPr lang="en-US" dirty="0" err="1">
                <a:latin typeface="Arial Narrow" panose="020B0606020202030204" pitchFamily="34" charset="0"/>
              </a:rPr>
              <a:t>selbst</a:t>
            </a:r>
            <a:r>
              <a:rPr lang="en-US" dirty="0">
                <a:latin typeface="Arial Narrow" panose="020B0606020202030204" pitchFamily="34" charset="0"/>
              </a:rPr>
              <a:t> – </a:t>
            </a:r>
            <a:r>
              <a:rPr lang="en-US" dirty="0" err="1">
                <a:latin typeface="Arial Narrow" panose="020B0606020202030204" pitchFamily="34" charset="0"/>
              </a:rPr>
              <a:t>bzw</a:t>
            </a:r>
            <a:r>
              <a:rPr lang="en-US" dirty="0">
                <a:latin typeface="Arial Narrow" panose="020B0606020202030204" pitchFamily="34" charset="0"/>
              </a:rPr>
              <a:t>. </a:t>
            </a:r>
            <a:r>
              <a:rPr lang="en-US" dirty="0" err="1">
                <a:latin typeface="Arial Narrow" panose="020B0606020202030204" pitchFamily="34" charset="0"/>
              </a:rPr>
              <a:t>auch</a:t>
            </a:r>
            <a:r>
              <a:rPr lang="en-US" dirty="0">
                <a:latin typeface="Arial Narrow" panose="020B0606020202030204" pitchFamily="34" charset="0"/>
              </a:rPr>
              <a:t> </a:t>
            </a:r>
            <a:r>
              <a:rPr lang="en-US" dirty="0" err="1">
                <a:latin typeface="Arial Narrow" panose="020B0606020202030204" pitchFamily="34" charset="0"/>
              </a:rPr>
              <a:t>zwischen</a:t>
            </a:r>
            <a:r>
              <a:rPr lang="en-US" dirty="0">
                <a:latin typeface="Arial Narrow" panose="020B0606020202030204" pitchFamily="34" charset="0"/>
              </a:rPr>
              <a:t> den </a:t>
            </a:r>
            <a:r>
              <a:rPr lang="en-US" dirty="0" err="1">
                <a:latin typeface="Arial Narrow" panose="020B0606020202030204" pitchFamily="34" charset="0"/>
              </a:rPr>
              <a:t>einzelnen</a:t>
            </a:r>
            <a:r>
              <a:rPr lang="en-US" dirty="0">
                <a:latin typeface="Arial Narrow" panose="020B0606020202030204" pitchFamily="34" charset="0"/>
              </a:rPr>
              <a:t> </a:t>
            </a:r>
            <a:r>
              <a:rPr lang="en-US" dirty="0" err="1">
                <a:latin typeface="Arial Narrow" panose="020B0606020202030204" pitchFamily="34" charset="0"/>
              </a:rPr>
              <a:t>Schulen</a:t>
            </a:r>
            <a:r>
              <a:rPr lang="en-US" dirty="0">
                <a:latin typeface="Arial Narrow" panose="020B0606020202030204" pitchFamily="34" charset="0"/>
              </a:rPr>
              <a:t>, die </a:t>
            </a:r>
            <a:r>
              <a:rPr lang="en-US" dirty="0" err="1">
                <a:latin typeface="Arial Narrow" panose="020B0606020202030204" pitchFamily="34" charset="0"/>
              </a:rPr>
              <a:t>diese</a:t>
            </a:r>
            <a:r>
              <a:rPr lang="en-US" dirty="0">
                <a:latin typeface="Arial Narrow" panose="020B0606020202030204" pitchFamily="34" charset="0"/>
              </a:rPr>
              <a:t> Kinder </a:t>
            </a:r>
            <a:r>
              <a:rPr lang="en-US" dirty="0" err="1">
                <a:latin typeface="Arial Narrow" panose="020B0606020202030204" pitchFamily="34" charset="0"/>
              </a:rPr>
              <a:t>besuchen</a:t>
            </a:r>
            <a:endParaRPr lang="en-US" dirty="0">
              <a:latin typeface="Arial Narrow" panose="020B0606020202030204" pitchFamily="34" charset="0"/>
            </a:endParaRPr>
          </a:p>
          <a:p>
            <a:pPr marL="380990" indent="-380990">
              <a:buFont typeface="Arial" panose="020B0604020202020204" pitchFamily="34" charset="0"/>
              <a:buChar char="•"/>
            </a:pPr>
            <a:endParaRPr lang="en-US" dirty="0">
              <a:latin typeface="Arial Narrow" panose="020B0606020202030204" pitchFamily="34" charset="0"/>
            </a:endParaRPr>
          </a:p>
          <a:p>
            <a:pPr marL="380990" indent="-380990">
              <a:buFont typeface="Arial" panose="020B0604020202020204" pitchFamily="34" charset="0"/>
              <a:buChar char="•"/>
            </a:pPr>
            <a:r>
              <a:rPr lang="en-US" dirty="0">
                <a:latin typeface="Arial Narrow" panose="020B0606020202030204" pitchFamily="34" charset="0"/>
              </a:rPr>
              <a:t>Die </a:t>
            </a:r>
            <a:r>
              <a:rPr lang="en-US" dirty="0" err="1">
                <a:latin typeface="Arial Narrow" panose="020B0606020202030204" pitchFamily="34" charset="0"/>
              </a:rPr>
              <a:t>Lehrkräfte</a:t>
            </a:r>
            <a:r>
              <a:rPr lang="en-US" dirty="0">
                <a:latin typeface="Arial Narrow" panose="020B0606020202030204" pitchFamily="34" charset="0"/>
              </a:rPr>
              <a:t> </a:t>
            </a:r>
            <a:r>
              <a:rPr lang="en-US" dirty="0" err="1">
                <a:latin typeface="Arial Narrow" panose="020B0606020202030204" pitchFamily="34" charset="0"/>
              </a:rPr>
              <a:t>müssen</a:t>
            </a:r>
            <a:r>
              <a:rPr lang="en-US" dirty="0">
                <a:latin typeface="Arial Narrow" panose="020B0606020202030204" pitchFamily="34" charset="0"/>
              </a:rPr>
              <a:t> </a:t>
            </a:r>
            <a:r>
              <a:rPr lang="en-US" dirty="0" err="1">
                <a:latin typeface="Arial Narrow" panose="020B0606020202030204" pitchFamily="34" charset="0"/>
              </a:rPr>
              <a:t>geschult</a:t>
            </a:r>
            <a:r>
              <a:rPr lang="en-US" dirty="0">
                <a:latin typeface="Arial Narrow" panose="020B0606020202030204" pitchFamily="34" charset="0"/>
              </a:rPr>
              <a:t> </a:t>
            </a:r>
            <a:r>
              <a:rPr lang="en-US" dirty="0" err="1">
                <a:latin typeface="Arial Narrow" panose="020B0606020202030204" pitchFamily="34" charset="0"/>
              </a:rPr>
              <a:t>bzw</a:t>
            </a:r>
            <a:r>
              <a:rPr lang="en-US" dirty="0">
                <a:latin typeface="Arial Narrow" panose="020B0606020202030204" pitchFamily="34" charset="0"/>
              </a:rPr>
              <a:t>. in die Basics </a:t>
            </a:r>
            <a:r>
              <a:rPr lang="en-US" dirty="0" err="1">
                <a:latin typeface="Arial Narrow" panose="020B0606020202030204" pitchFamily="34" charset="0"/>
              </a:rPr>
              <a:t>zu</a:t>
            </a:r>
            <a:r>
              <a:rPr lang="en-US" dirty="0">
                <a:latin typeface="Arial Narrow" panose="020B0606020202030204" pitchFamily="34" charset="0"/>
              </a:rPr>
              <a:t> ASS </a:t>
            </a:r>
            <a:r>
              <a:rPr lang="en-US" dirty="0" err="1">
                <a:latin typeface="Arial Narrow" panose="020B0606020202030204" pitchFamily="34" charset="0"/>
              </a:rPr>
              <a:t>eingeführt</a:t>
            </a:r>
            <a:r>
              <a:rPr lang="en-US" dirty="0">
                <a:latin typeface="Arial Narrow" panose="020B0606020202030204" pitchFamily="34" charset="0"/>
              </a:rPr>
              <a:t> </a:t>
            </a:r>
            <a:r>
              <a:rPr lang="en-US" dirty="0" err="1">
                <a:latin typeface="Arial Narrow" panose="020B0606020202030204" pitchFamily="34" charset="0"/>
              </a:rPr>
              <a:t>werden</a:t>
            </a:r>
            <a:endParaRPr lang="en-US" dirty="0">
              <a:latin typeface="Arial Narrow" panose="020B0606020202030204" pitchFamily="34" charset="0"/>
            </a:endParaRPr>
          </a:p>
          <a:p>
            <a:pPr marL="380990" indent="-380990">
              <a:buFont typeface="Arial" panose="020B0604020202020204" pitchFamily="34" charset="0"/>
              <a:buChar char="•"/>
            </a:pPr>
            <a:endParaRPr lang="en-US" dirty="0">
              <a:latin typeface="Arial Narrow" panose="020B0606020202030204" pitchFamily="34" charset="0"/>
            </a:endParaRPr>
          </a:p>
          <a:p>
            <a:pPr marL="380990" indent="-380990">
              <a:buFont typeface="Arial" panose="020B0604020202020204" pitchFamily="34" charset="0"/>
              <a:buChar char="•"/>
            </a:pPr>
            <a:r>
              <a:rPr lang="en-US" dirty="0">
                <a:latin typeface="Arial Narrow" panose="020B0606020202030204" pitchFamily="34" charset="0"/>
              </a:rPr>
              <a:t>Das gilt </a:t>
            </a:r>
            <a:r>
              <a:rPr lang="en-US" dirty="0" err="1">
                <a:latin typeface="Arial Narrow" panose="020B0606020202030204" pitchFamily="34" charset="0"/>
              </a:rPr>
              <a:t>auch</a:t>
            </a:r>
            <a:r>
              <a:rPr lang="en-US" dirty="0">
                <a:latin typeface="Arial Narrow" panose="020B0606020202030204" pitchFamily="34" charset="0"/>
              </a:rPr>
              <a:t> für das </a:t>
            </a:r>
            <a:r>
              <a:rPr lang="en-US" dirty="0" err="1">
                <a:latin typeface="Arial Narrow" panose="020B0606020202030204" pitchFamily="34" charset="0"/>
              </a:rPr>
              <a:t>übrige</a:t>
            </a:r>
            <a:r>
              <a:rPr lang="en-US" dirty="0">
                <a:latin typeface="Arial Narrow" panose="020B0606020202030204" pitchFamily="34" charset="0"/>
              </a:rPr>
              <a:t> </a:t>
            </a:r>
            <a:r>
              <a:rPr lang="en-US" dirty="0" err="1">
                <a:latin typeface="Arial Narrow" panose="020B0606020202030204" pitchFamily="34" charset="0"/>
              </a:rPr>
              <a:t>Schulpersonal</a:t>
            </a:r>
            <a:endParaRPr lang="en-US" dirty="0">
              <a:latin typeface="Arial Narrow" panose="020B0606020202030204" pitchFamily="34" charset="0"/>
            </a:endParaRPr>
          </a:p>
          <a:p>
            <a:pPr marL="380990" indent="-380990">
              <a:buFont typeface="Arial" panose="020B0604020202020204" pitchFamily="34" charset="0"/>
              <a:buChar char="•"/>
            </a:pPr>
            <a:endParaRPr lang="en-US" dirty="0">
              <a:latin typeface="Arial Narrow" panose="020B0606020202030204" pitchFamily="34" charset="0"/>
            </a:endParaRPr>
          </a:p>
          <a:p>
            <a:pPr marL="380990" indent="-380990">
              <a:buFont typeface="Arial" panose="020B0604020202020204" pitchFamily="34" charset="0"/>
              <a:buChar char="•"/>
            </a:pPr>
            <a:r>
              <a:rPr lang="en-US" dirty="0">
                <a:latin typeface="Arial Narrow" panose="020B0606020202030204" pitchFamily="34" charset="0"/>
              </a:rPr>
              <a:t>Eine </a:t>
            </a:r>
            <a:r>
              <a:rPr lang="en-US" dirty="0" err="1">
                <a:latin typeface="Arial Narrow" panose="020B0606020202030204" pitchFamily="34" charset="0"/>
              </a:rPr>
              <a:t>möglichst</a:t>
            </a:r>
            <a:r>
              <a:rPr lang="en-US" dirty="0">
                <a:latin typeface="Arial Narrow" panose="020B0606020202030204" pitchFamily="34" charset="0"/>
              </a:rPr>
              <a:t> </a:t>
            </a:r>
            <a:r>
              <a:rPr lang="en-US" dirty="0" err="1">
                <a:latin typeface="Arial Narrow" panose="020B0606020202030204" pitchFamily="34" charset="0"/>
              </a:rPr>
              <a:t>frühe</a:t>
            </a:r>
            <a:r>
              <a:rPr lang="en-US" dirty="0">
                <a:latin typeface="Arial Narrow" panose="020B0606020202030204" pitchFamily="34" charset="0"/>
              </a:rPr>
              <a:t> </a:t>
            </a:r>
            <a:r>
              <a:rPr lang="en-US" dirty="0" err="1">
                <a:latin typeface="Arial Narrow" panose="020B0606020202030204" pitchFamily="34" charset="0"/>
              </a:rPr>
              <a:t>Erkennung</a:t>
            </a:r>
            <a:r>
              <a:rPr lang="en-US" dirty="0">
                <a:latin typeface="Arial Narrow" panose="020B0606020202030204" pitchFamily="34" charset="0"/>
              </a:rPr>
              <a:t> der </a:t>
            </a:r>
            <a:r>
              <a:rPr lang="en-US" dirty="0" err="1">
                <a:latin typeface="Arial Narrow" panose="020B0606020202030204" pitchFamily="34" charset="0"/>
              </a:rPr>
              <a:t>Autismus</a:t>
            </a:r>
            <a:r>
              <a:rPr lang="en-US" dirty="0">
                <a:latin typeface="Arial Narrow" panose="020B0606020202030204" pitchFamily="34" charset="0"/>
              </a:rPr>
              <a:t>-Spektrum-</a:t>
            </a:r>
            <a:r>
              <a:rPr lang="en-US" dirty="0" err="1">
                <a:latin typeface="Arial Narrow" panose="020B0606020202030204" pitchFamily="34" charset="0"/>
              </a:rPr>
              <a:t>Störung</a:t>
            </a:r>
            <a:r>
              <a:rPr lang="en-US" dirty="0">
                <a:latin typeface="Arial Narrow" panose="020B0606020202030204" pitchFamily="34" charset="0"/>
              </a:rPr>
              <a:t> und </a:t>
            </a:r>
            <a:r>
              <a:rPr lang="en-US" dirty="0" err="1">
                <a:latin typeface="Arial Narrow" panose="020B0606020202030204" pitchFamily="34" charset="0"/>
              </a:rPr>
              <a:t>eine</a:t>
            </a:r>
            <a:r>
              <a:rPr lang="en-US" dirty="0">
                <a:latin typeface="Arial Narrow" panose="020B0606020202030204" pitchFamily="34" charset="0"/>
              </a:rPr>
              <a:t> </a:t>
            </a:r>
            <a:br>
              <a:rPr lang="en-US" dirty="0">
                <a:latin typeface="Arial Narrow" panose="020B0606020202030204" pitchFamily="34" charset="0"/>
              </a:rPr>
            </a:br>
            <a:r>
              <a:rPr lang="en-US" dirty="0" err="1">
                <a:latin typeface="Arial Narrow" panose="020B0606020202030204" pitchFamily="34" charset="0"/>
              </a:rPr>
              <a:t>entsprechend</a:t>
            </a:r>
            <a:r>
              <a:rPr lang="en-US" dirty="0">
                <a:latin typeface="Arial Narrow" panose="020B0606020202030204" pitchFamily="34" charset="0"/>
              </a:rPr>
              <a:t> </a:t>
            </a:r>
            <a:r>
              <a:rPr lang="en-US" dirty="0" err="1">
                <a:latin typeface="Arial Narrow" panose="020B0606020202030204" pitchFamily="34" charset="0"/>
              </a:rPr>
              <a:t>frühe</a:t>
            </a:r>
            <a:r>
              <a:rPr lang="en-US" dirty="0">
                <a:latin typeface="Arial Narrow" panose="020B0606020202030204" pitchFamily="34" charset="0"/>
              </a:rPr>
              <a:t> </a:t>
            </a:r>
            <a:r>
              <a:rPr lang="en-US" dirty="0" err="1">
                <a:latin typeface="Arial Narrow" panose="020B0606020202030204" pitchFamily="34" charset="0"/>
              </a:rPr>
              <a:t>Unterstützung</a:t>
            </a:r>
            <a:r>
              <a:rPr lang="en-US" dirty="0">
                <a:latin typeface="Arial Narrow" panose="020B0606020202030204" pitchFamily="34" charset="0"/>
              </a:rPr>
              <a:t> von Lehrer*</a:t>
            </a:r>
            <a:r>
              <a:rPr lang="en-US" dirty="0" err="1">
                <a:latin typeface="Arial Narrow" panose="020B0606020202030204" pitchFamily="34" charset="0"/>
              </a:rPr>
              <a:t>innen</a:t>
            </a:r>
            <a:r>
              <a:rPr lang="en-US" dirty="0">
                <a:latin typeface="Arial Narrow" panose="020B0606020202030204" pitchFamily="34" charset="0"/>
              </a:rPr>
              <a:t> und </a:t>
            </a:r>
            <a:r>
              <a:rPr lang="en-US" dirty="0" err="1">
                <a:latin typeface="Arial Narrow" panose="020B0606020202030204" pitchFamily="34" charset="0"/>
              </a:rPr>
              <a:t>anderen</a:t>
            </a:r>
            <a:r>
              <a:rPr lang="en-US" dirty="0">
                <a:latin typeface="Arial Narrow" panose="020B0606020202030204" pitchFamily="34" charset="0"/>
              </a:rPr>
              <a:t> </a:t>
            </a:r>
            <a:r>
              <a:rPr lang="en-US" dirty="0" err="1">
                <a:latin typeface="Arial Narrow" panose="020B0606020202030204" pitchFamily="34" charset="0"/>
              </a:rPr>
              <a:t>Betreuer</a:t>
            </a:r>
            <a:r>
              <a:rPr lang="en-US" dirty="0">
                <a:latin typeface="Arial Narrow" panose="020B0606020202030204" pitchFamily="34" charset="0"/>
              </a:rPr>
              <a:t>*</a:t>
            </a:r>
            <a:r>
              <a:rPr lang="en-US" dirty="0" err="1">
                <a:latin typeface="Arial Narrow" panose="020B0606020202030204" pitchFamily="34" charset="0"/>
              </a:rPr>
              <a:t>innen</a:t>
            </a:r>
            <a:br>
              <a:rPr lang="en-US" dirty="0">
                <a:latin typeface="Arial Narrow" panose="020B0606020202030204" pitchFamily="34" charset="0"/>
              </a:rPr>
            </a:br>
            <a:r>
              <a:rPr lang="en-US" dirty="0" err="1">
                <a:latin typeface="Arial Narrow" panose="020B0606020202030204" pitchFamily="34" charset="0"/>
              </a:rPr>
              <a:t>ist</a:t>
            </a:r>
            <a:r>
              <a:rPr lang="en-US" dirty="0">
                <a:latin typeface="Arial Narrow" panose="020B0606020202030204" pitchFamily="34" charset="0"/>
              </a:rPr>
              <a:t> </a:t>
            </a:r>
            <a:r>
              <a:rPr lang="en-US" dirty="0" err="1">
                <a:latin typeface="Arial Narrow" panose="020B0606020202030204" pitchFamily="34" charset="0"/>
              </a:rPr>
              <a:t>vonnöten</a:t>
            </a:r>
            <a:endParaRPr lang="en-US" dirty="0">
              <a:latin typeface="Arial Narrow" panose="020B0606020202030204" pitchFamily="34" charset="0"/>
            </a:endParaRPr>
          </a:p>
        </p:txBody>
      </p:sp>
      <p:pic>
        <p:nvPicPr>
          <p:cNvPr id="10" name="Google Shape;366;p44">
            <a:extLst>
              <a:ext uri="{FF2B5EF4-FFF2-40B4-BE49-F238E27FC236}">
                <a16:creationId xmlns:a16="http://schemas.microsoft.com/office/drawing/2014/main" id="{18628000-510E-2445-8811-AC968A3DB60D}"/>
              </a:ext>
            </a:extLst>
          </p:cNvPr>
          <p:cNvPicPr preferRelativeResize="0"/>
          <p:nvPr/>
        </p:nvPicPr>
        <p:blipFill rotWithShape="1">
          <a:blip r:embed="rId2">
            <a:alphaModFix/>
          </a:blip>
          <a:srcRect l="-7525" r="12150"/>
          <a:stretch/>
        </p:blipFill>
        <p:spPr>
          <a:xfrm>
            <a:off x="8733276" y="4313194"/>
            <a:ext cx="2497848" cy="1867256"/>
          </a:xfrm>
          <a:prstGeom prst="rect">
            <a:avLst/>
          </a:prstGeom>
          <a:noFill/>
          <a:ln>
            <a:noFill/>
          </a:ln>
        </p:spPr>
      </p:pic>
    </p:spTree>
    <p:extLst>
      <p:ext uri="{BB962C8B-B14F-4D97-AF65-F5344CB8AC3E}">
        <p14:creationId xmlns:p14="http://schemas.microsoft.com/office/powerpoint/2010/main" val="272562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FF2CC"/>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it" sz="4000" b="1" dirty="0">
                <a:solidFill>
                  <a:schemeClr val="dk1"/>
                </a:solidFill>
                <a:latin typeface="Arial Narrow"/>
                <a:sym typeface="Arial Narrow"/>
              </a:rPr>
              <a:t>EINLEITUNG</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113091" y="2971938"/>
            <a:ext cx="3965818" cy="3185561"/>
          </a:xfrm>
          <a:prstGeom prst="rect">
            <a:avLst/>
          </a:prstGeom>
          <a:solidFill>
            <a:srgbClr val="FFF2CC"/>
          </a:solidFill>
          <a:ln>
            <a:noFill/>
          </a:ln>
        </p:spPr>
        <p:txBody>
          <a:bodyPr spcFirstLastPara="1" wrap="square" lIns="121900" tIns="60933" rIns="121900" bIns="60933" anchor="t" anchorCtr="0">
            <a:noAutofit/>
          </a:bodyPr>
          <a:lstStyle/>
          <a:p>
            <a:pPr algn="ctr">
              <a:lnSpc>
                <a:spcPct val="150000"/>
              </a:lnSpc>
            </a:pPr>
            <a:r>
              <a:rPr lang="it" sz="2400" dirty="0">
                <a:solidFill>
                  <a:schemeClr val="dk1"/>
                </a:solidFill>
                <a:latin typeface="Arial Narrow"/>
                <a:sym typeface="Arial Narrow"/>
              </a:rPr>
              <a:t>Ziel</a:t>
            </a:r>
            <a:endParaRPr sz="2400" dirty="0"/>
          </a:p>
          <a:p>
            <a:pPr algn="ctr">
              <a:lnSpc>
                <a:spcPct val="150000"/>
              </a:lnSpc>
            </a:pPr>
            <a:r>
              <a:rPr lang="it" sz="2400" dirty="0">
                <a:solidFill>
                  <a:schemeClr val="dk1"/>
                </a:solidFill>
                <a:latin typeface="Arial Narrow"/>
                <a:sym typeface="Arial Narrow"/>
              </a:rPr>
              <a:t>Inhalte</a:t>
            </a:r>
            <a:endParaRPr sz="2400" dirty="0"/>
          </a:p>
          <a:p>
            <a:pPr algn="ctr">
              <a:lnSpc>
                <a:spcPct val="150000"/>
              </a:lnSpc>
            </a:pPr>
            <a:r>
              <a:rPr lang="it" sz="2400" dirty="0">
                <a:solidFill>
                  <a:schemeClr val="dk1"/>
                </a:solidFill>
                <a:latin typeface="Arial Narrow"/>
                <a:sym typeface="Arial Narrow"/>
              </a:rPr>
              <a:t>Angestrebte Lerneffekte</a:t>
            </a:r>
            <a:endParaRPr sz="2400" dirty="0"/>
          </a:p>
          <a:p>
            <a:pPr algn="ctr">
              <a:lnSpc>
                <a:spcPct val="150000"/>
              </a:lnSpc>
            </a:pPr>
            <a:r>
              <a:rPr lang="it" sz="2400" dirty="0">
                <a:solidFill>
                  <a:schemeClr val="dk1"/>
                </a:solidFill>
                <a:latin typeface="Arial Narrow"/>
                <a:ea typeface="Arial Narrow"/>
                <a:cs typeface="Arial Narrow"/>
                <a:sym typeface="Arial Narrow"/>
              </a:rPr>
              <a:t>Il Cerchio</a:t>
            </a:r>
            <a:endParaRPr sz="2400" dirty="0"/>
          </a:p>
          <a:p>
            <a:pPr algn="ctr">
              <a:lnSpc>
                <a:spcPct val="150000"/>
              </a:lnSpc>
            </a:pPr>
            <a:r>
              <a:rPr lang="it" sz="2400" dirty="0">
                <a:solidFill>
                  <a:schemeClr val="dk1"/>
                </a:solidFill>
                <a:latin typeface="Arial Narrow"/>
                <a:ea typeface="Arial Narrow"/>
                <a:cs typeface="Arial Narrow"/>
                <a:sym typeface="Arial Narrow"/>
              </a:rPr>
              <a:t>Arbeitsauftrag: </a:t>
            </a:r>
            <a:r>
              <a:rPr lang="it" sz="2400" i="1" dirty="0">
                <a:solidFill>
                  <a:schemeClr val="dk1"/>
                </a:solidFill>
                <a:latin typeface="Arial Narrow"/>
                <a:ea typeface="Arial Narrow"/>
                <a:cs typeface="Arial Narrow"/>
                <a:sym typeface="Arial Narrow"/>
              </a:rPr>
              <a:t>Brainstorming 1.1</a:t>
            </a:r>
            <a:endParaRPr sz="2400" dirty="0"/>
          </a:p>
        </p:txBody>
      </p:sp>
    </p:spTree>
    <p:extLst>
      <p:ext uri="{BB962C8B-B14F-4D97-AF65-F5344CB8AC3E}">
        <p14:creationId xmlns:p14="http://schemas.microsoft.com/office/powerpoint/2010/main" val="10733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20</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785303"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latin typeface="Arial Narrow" panose="020B0606020202030204" pitchFamily="34" charset="0"/>
              </a:rPr>
              <a:t>DIE AUFBEREITUNG DES UMFELDS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4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GB" sz="2400" dirty="0" err="1">
                <a:latin typeface="Arial Narrow" panose="020B0606020202030204" pitchFamily="34" charset="0"/>
                <a:cs typeface="Arial" panose="020B0604020202020204" pitchFamily="34" charset="0"/>
              </a:rPr>
              <a:t>Strukturierung</a:t>
            </a:r>
            <a:r>
              <a:rPr lang="en-GB" sz="2400" dirty="0">
                <a:latin typeface="Arial Narrow" panose="020B0606020202030204" pitchFamily="34" charset="0"/>
                <a:cs typeface="Arial" panose="020B0604020202020204" pitchFamily="34" charset="0"/>
              </a:rPr>
              <a:t> des </a:t>
            </a:r>
            <a:r>
              <a:rPr lang="en-GB" sz="2400" dirty="0" err="1">
                <a:latin typeface="Arial Narrow" panose="020B0606020202030204" pitchFamily="34" charset="0"/>
                <a:cs typeface="Arial" panose="020B0604020202020204" pitchFamily="34" charset="0"/>
              </a:rPr>
              <a:t>Klassenraums</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wie</a:t>
            </a:r>
            <a:r>
              <a:rPr lang="en-GB" sz="2400" dirty="0">
                <a:latin typeface="Arial Narrow" panose="020B0606020202030204" pitchFamily="34" charset="0"/>
                <a:cs typeface="Arial" panose="020B0604020202020204" pitchFamily="34" charset="0"/>
              </a:rPr>
              <a:t> der </a:t>
            </a:r>
            <a:r>
              <a:rPr lang="en-GB" sz="2400" dirty="0" err="1">
                <a:latin typeface="Arial Narrow" panose="020B0606020202030204" pitchFamily="34" charset="0"/>
                <a:cs typeface="Arial" panose="020B0604020202020204" pitchFamily="34" charset="0"/>
              </a:rPr>
              <a:t>zu</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verwendenden</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Gegenstände</a:t>
            </a:r>
            <a:r>
              <a:rPr lang="en-GB" sz="2400" dirty="0">
                <a:latin typeface="Arial Narrow" panose="020B0606020202030204" pitchFamily="34" charset="0"/>
                <a:cs typeface="Arial" panose="020B0604020202020204" pitchFamily="34" charset="0"/>
              </a:rPr>
              <a:t> und </a:t>
            </a:r>
            <a:r>
              <a:rPr lang="en-GB" sz="2400" dirty="0" err="1">
                <a:latin typeface="Arial Narrow" panose="020B0606020202030204" pitchFamily="34" charset="0"/>
                <a:cs typeface="Arial" panose="020B0604020202020204" pitchFamily="34" charset="0"/>
              </a:rPr>
              <a:t>Materialien</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nach</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klaren</a:t>
            </a:r>
            <a:r>
              <a:rPr lang="en-GB" sz="2400" dirty="0">
                <a:latin typeface="Arial Narrow" panose="020B0606020202030204" pitchFamily="34" charset="0"/>
                <a:cs typeface="Arial" panose="020B0604020202020204" pitchFamily="34" charset="0"/>
              </a:rPr>
              <a:t> und </a:t>
            </a:r>
            <a:r>
              <a:rPr lang="en-GB" sz="2400" dirty="0" err="1">
                <a:latin typeface="Arial Narrow" panose="020B0606020202030204" pitchFamily="34" charset="0"/>
                <a:cs typeface="Arial" panose="020B0604020202020204" pitchFamily="34" charset="0"/>
              </a:rPr>
              <a:t>leicht</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nachvollziehbaren</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Kriterien</a:t>
            </a:r>
            <a:r>
              <a:rPr lang="en-GB" sz="2400" dirty="0">
                <a:latin typeface="Arial Narrow" panose="020B0606020202030204" pitchFamily="34" charset="0"/>
                <a:cs typeface="Arial" panose="020B0604020202020204" pitchFamily="34" charset="0"/>
              </a:rPr>
              <a:t> (“so that the functions of the various parts of the class are easily “readable” and “usable”)</a:t>
            </a:r>
          </a:p>
          <a:p>
            <a:pPr lvl="0"/>
            <a:endParaRPr lang="en-GB" sz="24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GB" sz="2400" dirty="0" err="1">
                <a:latin typeface="Arial Narrow" panose="020B0606020202030204" pitchFamily="34" charset="0"/>
                <a:cs typeface="Arial" panose="020B0604020202020204" pitchFamily="34" charset="0"/>
              </a:rPr>
              <a:t>Strukturierung</a:t>
            </a:r>
            <a:r>
              <a:rPr lang="en-GB" sz="2400" dirty="0">
                <a:latin typeface="Arial Narrow" panose="020B0606020202030204" pitchFamily="34" charset="0"/>
                <a:cs typeface="Arial" panose="020B0604020202020204" pitchFamily="34" charset="0"/>
              </a:rPr>
              <a:t> des </a:t>
            </a:r>
            <a:r>
              <a:rPr lang="en-GB" sz="2400" dirty="0" err="1">
                <a:latin typeface="Arial Narrow" panose="020B0606020202030204" pitchFamily="34" charset="0"/>
                <a:cs typeface="Arial" panose="020B0604020202020204" pitchFamily="34" charset="0"/>
              </a:rPr>
              <a:t>Klassenraums</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wie</a:t>
            </a:r>
            <a:r>
              <a:rPr lang="en-GB" sz="2400" dirty="0">
                <a:latin typeface="Arial Narrow" panose="020B0606020202030204" pitchFamily="34" charset="0"/>
                <a:cs typeface="Arial" panose="020B0604020202020204" pitchFamily="34" charset="0"/>
              </a:rPr>
              <a:t> der </a:t>
            </a:r>
            <a:r>
              <a:rPr lang="en-GB" sz="2400" dirty="0" err="1">
                <a:latin typeface="Arial Narrow" panose="020B0606020202030204" pitchFamily="34" charset="0"/>
                <a:cs typeface="Arial" panose="020B0604020202020204" pitchFamily="34" charset="0"/>
              </a:rPr>
              <a:t>Stühle</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Sessel</a:t>
            </a:r>
            <a:r>
              <a:rPr lang="en-GB" sz="2400" dirty="0">
                <a:latin typeface="Arial Narrow" panose="020B0606020202030204" pitchFamily="34" charset="0"/>
                <a:cs typeface="Arial" panose="020B0604020202020204" pitchFamily="34" charset="0"/>
              </a:rPr>
              <a:t> und </a:t>
            </a:r>
            <a:r>
              <a:rPr lang="en-GB" sz="2400" dirty="0" err="1">
                <a:latin typeface="Arial Narrow" panose="020B0606020202030204" pitchFamily="34" charset="0"/>
                <a:cs typeface="Arial" panose="020B0604020202020204" pitchFamily="34" charset="0"/>
              </a:rPr>
              <a:t>sonstigen</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Einrichtungsgegenstände</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nach</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dem</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Prinzip</a:t>
            </a:r>
            <a:r>
              <a:rPr lang="en-GB" sz="2400" dirty="0">
                <a:latin typeface="Arial Narrow" panose="020B0606020202030204" pitchFamily="34" charset="0"/>
                <a:cs typeface="Arial" panose="020B0604020202020204" pitchFamily="34" charset="0"/>
              </a:rPr>
              <a:t>, das es der/m </a:t>
            </a:r>
            <a:r>
              <a:rPr lang="en-GB" sz="2400" dirty="0" err="1">
                <a:latin typeface="Arial Narrow" panose="020B0606020202030204" pitchFamily="34" charset="0"/>
                <a:cs typeface="Arial" panose="020B0604020202020204" pitchFamily="34" charset="0"/>
              </a:rPr>
              <a:t>Schüler</a:t>
            </a:r>
            <a:r>
              <a:rPr lang="en-GB" sz="2400" dirty="0">
                <a:latin typeface="Arial Narrow" panose="020B0606020202030204" pitchFamily="34" charset="0"/>
                <a:cs typeface="Arial" panose="020B0604020202020204" pitchFamily="34" charset="0"/>
              </a:rPr>
              <a:t>*in </a:t>
            </a:r>
            <a:r>
              <a:rPr lang="en-GB" sz="2400" dirty="0" err="1">
                <a:latin typeface="Arial Narrow" panose="020B0606020202030204" pitchFamily="34" charset="0"/>
                <a:cs typeface="Arial" panose="020B0604020202020204" pitchFamily="34" charset="0"/>
              </a:rPr>
              <a:t>erlaubt</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eigene</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Wünsche</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Vorlieben</a:t>
            </a:r>
            <a:r>
              <a:rPr lang="en-GB" sz="2400" dirty="0">
                <a:latin typeface="Arial Narrow" panose="020B0606020202030204" pitchFamily="34" charset="0"/>
                <a:cs typeface="Arial" panose="020B0604020202020204" pitchFamily="34" charset="0"/>
              </a:rPr>
              <a:t> und </a:t>
            </a:r>
            <a:r>
              <a:rPr lang="en-GB" sz="2400" dirty="0" err="1">
                <a:latin typeface="Arial Narrow" panose="020B0606020202030204" pitchFamily="34" charset="0"/>
                <a:cs typeface="Arial" panose="020B0604020202020204" pitchFamily="34" charset="0"/>
              </a:rPr>
              <a:t>Vorstellungen</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bezüglich</a:t>
            </a:r>
            <a:r>
              <a:rPr lang="en-GB" sz="2400" dirty="0">
                <a:latin typeface="Arial Narrow" panose="020B0606020202030204" pitchFamily="34" charset="0"/>
                <a:cs typeface="Arial" panose="020B0604020202020204" pitchFamily="34" charset="0"/>
              </a:rPr>
              <a:t> der </a:t>
            </a:r>
            <a:r>
              <a:rPr lang="en-GB" sz="2400" dirty="0" err="1">
                <a:latin typeface="Arial Narrow" panose="020B0606020202030204" pitchFamily="34" charset="0"/>
                <a:cs typeface="Arial" panose="020B0604020202020204" pitchFamily="34" charset="0"/>
              </a:rPr>
              <a:t>Anordnung</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zu</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äußern</a:t>
            </a:r>
            <a:endParaRPr lang="en-GB" sz="2400" dirty="0">
              <a:latin typeface="Arial Narrow" panose="020B0606020202030204" pitchFamily="34" charset="0"/>
              <a:cs typeface="Arial" panose="020B0604020202020204" pitchFamily="34" charset="0"/>
            </a:endParaRPr>
          </a:p>
          <a:p>
            <a:pPr lvl="0"/>
            <a:endParaRPr lang="en-GB" sz="2400" dirty="0">
              <a:latin typeface="Arial Narrow" panose="020B0606020202030204" pitchFamily="34" charset="0"/>
              <a:cs typeface="Arial" panose="020B0604020202020204" pitchFamily="34" charset="0"/>
            </a:endParaRPr>
          </a:p>
          <a:p>
            <a:pPr marL="380990" indent="-380990">
              <a:buFont typeface="Arial" panose="020B0604020202020204" pitchFamily="34" charset="0"/>
              <a:buChar char="•"/>
            </a:pPr>
            <a:r>
              <a:rPr lang="en-GB" sz="2400" dirty="0" err="1">
                <a:latin typeface="Arial Narrow" panose="020B0606020202030204" pitchFamily="34" charset="0"/>
                <a:cs typeface="Arial" panose="020B0604020202020204" pitchFamily="34" charset="0"/>
              </a:rPr>
              <a:t>Vorbereitung</a:t>
            </a:r>
            <a:r>
              <a:rPr lang="en-GB" sz="2400" dirty="0">
                <a:latin typeface="Arial Narrow" panose="020B0606020202030204" pitchFamily="34" charset="0"/>
                <a:cs typeface="Arial" panose="020B0604020202020204" pitchFamily="34" charset="0"/>
              </a:rPr>
              <a:t> von “</a:t>
            </a:r>
            <a:r>
              <a:rPr lang="en-GB" sz="2400" dirty="0" err="1">
                <a:latin typeface="Arial Narrow" panose="020B0606020202030204" pitchFamily="34" charset="0"/>
                <a:cs typeface="Arial" panose="020B0604020202020204" pitchFamily="34" charset="0"/>
              </a:rPr>
              <a:t>ruhigeren</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Ecken</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bzw</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Rückzogsorten</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etwas</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abgesondert</a:t>
            </a:r>
            <a:r>
              <a:rPr lang="en-GB" sz="2400" dirty="0">
                <a:latin typeface="Arial Narrow" panose="020B0606020202030204" pitchFamily="34" charset="0"/>
                <a:cs typeface="Arial" panose="020B0604020202020204" pitchFamily="34" charset="0"/>
              </a:rPr>
              <a:t> von der </a:t>
            </a:r>
            <a:r>
              <a:rPr lang="en-GB" sz="2400" dirty="0" err="1">
                <a:latin typeface="Arial Narrow" panose="020B0606020202030204" pitchFamily="34" charset="0"/>
                <a:cs typeface="Arial" panose="020B0604020202020204" pitchFamily="34" charset="0"/>
              </a:rPr>
              <a:t>übrigen</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Klasse</a:t>
            </a:r>
            <a:r>
              <a:rPr lang="en-GB" sz="2400" dirty="0">
                <a:latin typeface="Arial Narrow" panose="020B0606020202030204" pitchFamily="34" charset="0"/>
                <a:cs typeface="Arial" panose="020B0604020202020204" pitchFamily="34" charset="0"/>
              </a:rPr>
              <a:t>), die </a:t>
            </a:r>
            <a:r>
              <a:rPr lang="en-GB" sz="2400" dirty="0" err="1">
                <a:latin typeface="Arial Narrow" panose="020B0606020202030204" pitchFamily="34" charset="0"/>
                <a:cs typeface="Arial" panose="020B0604020202020204" pitchFamily="34" charset="0"/>
              </a:rPr>
              <a:t>die</a:t>
            </a:r>
            <a:r>
              <a:rPr lang="en-GB" sz="2400" dirty="0">
                <a:latin typeface="Arial Narrow" panose="020B0606020202030204" pitchFamily="34" charset="0"/>
                <a:cs typeface="Arial" panose="020B0604020202020204" pitchFamily="34" charset="0"/>
              </a:rPr>
              <a:t> Kinder und </a:t>
            </a:r>
            <a:r>
              <a:rPr lang="en-GB" sz="2400" dirty="0" err="1">
                <a:latin typeface="Arial Narrow" panose="020B0606020202030204" pitchFamily="34" charset="0"/>
                <a:cs typeface="Arial" panose="020B0604020202020204" pitchFamily="34" charset="0"/>
              </a:rPr>
              <a:t>Jugendlichen</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bei</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Bedarf</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aufsuchen</a:t>
            </a:r>
            <a:r>
              <a:rPr lang="en-GB" sz="2400" dirty="0">
                <a:latin typeface="Arial Narrow" panose="020B0606020202030204" pitchFamily="34" charset="0"/>
                <a:cs typeface="Arial" panose="020B0604020202020204" pitchFamily="34" charset="0"/>
              </a:rPr>
              <a:t> </a:t>
            </a:r>
            <a:r>
              <a:rPr lang="en-GB" sz="2400" dirty="0" err="1">
                <a:latin typeface="Arial Narrow" panose="020B0606020202030204" pitchFamily="34" charset="0"/>
                <a:cs typeface="Arial" panose="020B0604020202020204" pitchFamily="34" charset="0"/>
              </a:rPr>
              <a:t>können</a:t>
            </a:r>
            <a:endParaRPr lang="en-GB" sz="24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76734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r>
              <a:rPr lang="en-GB" sz="3200" b="1" dirty="0" err="1">
                <a:latin typeface="Arial Narrow" panose="020B0606020202030204" pitchFamily="34" charset="0"/>
              </a:rPr>
              <a:t>Einführen</a:t>
            </a:r>
            <a:r>
              <a:rPr lang="en-GB" sz="3200" b="1" dirty="0">
                <a:latin typeface="Arial Narrow" panose="020B0606020202030204" pitchFamily="34" charset="0"/>
              </a:rPr>
              <a:t> von </a:t>
            </a:r>
            <a:r>
              <a:rPr lang="en-GB" sz="3200" b="1" dirty="0" err="1">
                <a:latin typeface="Arial Narrow" panose="020B0606020202030204" pitchFamily="34" charset="0"/>
              </a:rPr>
              <a:t>Elementen</a:t>
            </a:r>
            <a:r>
              <a:rPr lang="en-GB" sz="3200" b="1" dirty="0">
                <a:latin typeface="Arial Narrow" panose="020B0606020202030204" pitchFamily="34" charset="0"/>
              </a:rPr>
              <a:t> </a:t>
            </a:r>
            <a:r>
              <a:rPr lang="en-GB" sz="3200" b="1" dirty="0" err="1">
                <a:latin typeface="Arial Narrow" panose="020B0606020202030204" pitchFamily="34" charset="0"/>
              </a:rPr>
              <a:t>zur</a:t>
            </a:r>
            <a:r>
              <a:rPr lang="en-GB" sz="3200" b="1" dirty="0">
                <a:latin typeface="Arial Narrow" panose="020B0606020202030204" pitchFamily="34" charset="0"/>
              </a:rPr>
              <a:t> </a:t>
            </a:r>
            <a:r>
              <a:rPr lang="en-GB" sz="3200" b="1" dirty="0" err="1">
                <a:latin typeface="Arial Narrow" panose="020B0606020202030204" pitchFamily="34" charset="0"/>
              </a:rPr>
              <a:t>Aufgabenanalyse</a:t>
            </a:r>
            <a:r>
              <a:rPr lang="en-GB" sz="3200" b="1" dirty="0">
                <a:latin typeface="Arial Narrow" panose="020B0606020202030204" pitchFamily="34" charset="0"/>
              </a:rPr>
              <a:t> (</a:t>
            </a:r>
            <a:r>
              <a:rPr lang="en-GB" sz="3200" b="1" i="1" dirty="0">
                <a:latin typeface="Arial Narrow" panose="020B0606020202030204" pitchFamily="34" charset="0"/>
              </a:rPr>
              <a:t>task analysis</a:t>
            </a:r>
            <a:r>
              <a:rPr lang="en-GB" sz="3200" b="1" dirty="0">
                <a:latin typeface="Arial Narrow" panose="020B0606020202030204" pitchFamily="34" charset="0"/>
              </a:rPr>
              <a:t>), um </a:t>
            </a:r>
            <a:r>
              <a:rPr lang="en-GB" sz="3200" b="1" dirty="0" err="1">
                <a:latin typeface="Arial Narrow" panose="020B0606020202030204" pitchFamily="34" charset="0"/>
              </a:rPr>
              <a:t>Autonomie</a:t>
            </a:r>
            <a:r>
              <a:rPr lang="en-GB" sz="3200" b="1" dirty="0">
                <a:latin typeface="Arial Narrow" panose="020B0606020202030204" pitchFamily="34" charset="0"/>
              </a:rPr>
              <a:t> </a:t>
            </a:r>
            <a:r>
              <a:rPr lang="en-GB" sz="3200" b="1" dirty="0" err="1">
                <a:latin typeface="Arial Narrow" panose="020B0606020202030204" pitchFamily="34" charset="0"/>
              </a:rPr>
              <a:t>zu</a:t>
            </a:r>
            <a:r>
              <a:rPr lang="en-GB" sz="3200" b="1" dirty="0">
                <a:latin typeface="Arial Narrow" panose="020B0606020202030204" pitchFamily="34" charset="0"/>
              </a:rPr>
              <a:t> </a:t>
            </a:r>
            <a:r>
              <a:rPr lang="en-GB" sz="3200" b="1" dirty="0" err="1">
                <a:latin typeface="Arial Narrow" panose="020B0606020202030204" pitchFamily="34" charset="0"/>
              </a:rPr>
              <a:t>ermöglichen</a:t>
            </a:r>
            <a:r>
              <a:rPr lang="en-GB" sz="3200" b="1" dirty="0">
                <a:latin typeface="Arial Narrow" panose="020B0606020202030204" pitchFamily="34" charset="0"/>
              </a:rPr>
              <a:t> und </a:t>
            </a:r>
            <a:r>
              <a:rPr lang="en-GB" sz="3200" b="1" dirty="0" err="1">
                <a:latin typeface="Arial Narrow" panose="020B0606020202030204" pitchFamily="34" charset="0"/>
              </a:rPr>
              <a:t>zu</a:t>
            </a:r>
            <a:r>
              <a:rPr lang="en-GB" sz="3200" b="1" dirty="0">
                <a:latin typeface="Arial Narrow" panose="020B0606020202030204" pitchFamily="34" charset="0"/>
              </a:rPr>
              <a:t> </a:t>
            </a:r>
            <a:r>
              <a:rPr lang="en-GB" sz="3200" b="1" dirty="0" err="1">
                <a:latin typeface="Arial Narrow" panose="020B0606020202030204" pitchFamily="34" charset="0"/>
              </a:rPr>
              <a:t>fördern</a:t>
            </a:r>
            <a:r>
              <a:rPr lang="en-GB" sz="3200" b="1" dirty="0">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9" name="Google Shape;391;p46">
            <a:extLst>
              <a:ext uri="{FF2B5EF4-FFF2-40B4-BE49-F238E27FC236}">
                <a16:creationId xmlns:a16="http://schemas.microsoft.com/office/drawing/2014/main" id="{F1FAC8B1-5F2F-D846-A74C-C126E2BF8C22}"/>
              </a:ext>
            </a:extLst>
          </p:cNvPr>
          <p:cNvPicPr preferRelativeResize="0"/>
          <p:nvPr/>
        </p:nvPicPr>
        <p:blipFill>
          <a:blip r:embed="rId2">
            <a:alphaModFix/>
          </a:blip>
          <a:stretch>
            <a:fillRect/>
          </a:stretch>
        </p:blipFill>
        <p:spPr>
          <a:xfrm>
            <a:off x="3767969" y="2071930"/>
            <a:ext cx="4656059" cy="3903177"/>
          </a:xfrm>
          <a:prstGeom prst="rect">
            <a:avLst/>
          </a:prstGeom>
          <a:noFill/>
          <a:ln>
            <a:noFill/>
          </a:ln>
        </p:spPr>
      </p:pic>
    </p:spTree>
    <p:extLst>
      <p:ext uri="{BB962C8B-B14F-4D97-AF65-F5344CB8AC3E}">
        <p14:creationId xmlns:p14="http://schemas.microsoft.com/office/powerpoint/2010/main" val="1652019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r>
              <a:rPr lang="en-US" sz="2800" b="1" dirty="0" err="1">
                <a:latin typeface="Arial Narrow" panose="020B0606020202030204" pitchFamily="34" charset="0"/>
              </a:rPr>
              <a:t>Vorbereiten</a:t>
            </a:r>
            <a:r>
              <a:rPr lang="en-US" sz="2800" b="1" dirty="0">
                <a:latin typeface="Arial Narrow" panose="020B0606020202030204" pitchFamily="34" charset="0"/>
              </a:rPr>
              <a:t> von “Social Stories” </a:t>
            </a:r>
            <a:r>
              <a:rPr lang="en-US" sz="2800" b="1" dirty="0" err="1">
                <a:latin typeface="Arial Narrow" panose="020B0606020202030204" pitchFamily="34" charset="0"/>
              </a:rPr>
              <a:t>zur</a:t>
            </a:r>
            <a:r>
              <a:rPr lang="en-US" sz="2800" b="1" dirty="0">
                <a:latin typeface="Arial Narrow" panose="020B0606020202030204" pitchFamily="34" charset="0"/>
              </a:rPr>
              <a:t> </a:t>
            </a:r>
            <a:r>
              <a:rPr lang="en-US" sz="2800" b="1" dirty="0" err="1">
                <a:latin typeface="Arial Narrow" panose="020B0606020202030204" pitchFamily="34" charset="0"/>
              </a:rPr>
              <a:t>Bewältigung</a:t>
            </a:r>
            <a:r>
              <a:rPr lang="en-US" sz="2800" b="1" dirty="0">
                <a:latin typeface="Arial Narrow" panose="020B0606020202030204" pitchFamily="34" charset="0"/>
              </a:rPr>
              <a:t> </a:t>
            </a:r>
            <a:r>
              <a:rPr lang="en-US" sz="2800" b="1" dirty="0" err="1">
                <a:latin typeface="Arial Narrow" panose="020B0606020202030204" pitchFamily="34" charset="0"/>
              </a:rPr>
              <a:t>erwartbarer</a:t>
            </a:r>
            <a:r>
              <a:rPr lang="en-US" sz="2800" b="1" dirty="0">
                <a:latin typeface="Arial Narrow" panose="020B0606020202030204" pitchFamily="34" charset="0"/>
              </a:rPr>
              <a:t> </a:t>
            </a:r>
            <a:r>
              <a:rPr lang="en-US" sz="2800" b="1" dirty="0" err="1">
                <a:latin typeface="Arial Narrow" panose="020B0606020202030204" pitchFamily="34" charset="0"/>
              </a:rPr>
              <a:t>sozial-schulicher</a:t>
            </a:r>
            <a:r>
              <a:rPr lang="en-US" sz="2800" b="1" dirty="0">
                <a:latin typeface="Arial Narrow" panose="020B0606020202030204" pitchFamily="34" charset="0"/>
              </a:rPr>
              <a:t> </a:t>
            </a:r>
            <a:r>
              <a:rPr lang="en-US" sz="2800" b="1" dirty="0" err="1">
                <a:latin typeface="Arial Narrow" panose="020B0606020202030204" pitchFamily="34" charset="0"/>
              </a:rPr>
              <a:t>Herausforderungen</a:t>
            </a:r>
            <a:endParaRPr lang="en-US" sz="28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10" name="Google Shape;403;p47">
            <a:extLst>
              <a:ext uri="{FF2B5EF4-FFF2-40B4-BE49-F238E27FC236}">
                <a16:creationId xmlns:a16="http://schemas.microsoft.com/office/drawing/2014/main" id="{BB503A89-6A9F-0542-A652-4D0A0008108C}"/>
              </a:ext>
            </a:extLst>
          </p:cNvPr>
          <p:cNvPicPr preferRelativeResize="0"/>
          <p:nvPr/>
        </p:nvPicPr>
        <p:blipFill>
          <a:blip r:embed="rId2">
            <a:alphaModFix/>
          </a:blip>
          <a:stretch>
            <a:fillRect/>
          </a:stretch>
        </p:blipFill>
        <p:spPr>
          <a:xfrm>
            <a:off x="8776010" y="2219092"/>
            <a:ext cx="2505537" cy="3218475"/>
          </a:xfrm>
          <a:prstGeom prst="rect">
            <a:avLst/>
          </a:prstGeom>
          <a:noFill/>
          <a:ln>
            <a:noFill/>
          </a:ln>
        </p:spPr>
      </p:pic>
      <p:pic>
        <p:nvPicPr>
          <p:cNvPr id="11" name="Google Shape;404;p47">
            <a:extLst>
              <a:ext uri="{FF2B5EF4-FFF2-40B4-BE49-F238E27FC236}">
                <a16:creationId xmlns:a16="http://schemas.microsoft.com/office/drawing/2014/main" id="{498B892C-5276-1046-8F89-5A9616A7008B}"/>
              </a:ext>
            </a:extLst>
          </p:cNvPr>
          <p:cNvPicPr preferRelativeResize="0"/>
          <p:nvPr/>
        </p:nvPicPr>
        <p:blipFill>
          <a:blip r:embed="rId3">
            <a:alphaModFix/>
          </a:blip>
          <a:stretch>
            <a:fillRect/>
          </a:stretch>
        </p:blipFill>
        <p:spPr>
          <a:xfrm>
            <a:off x="910452" y="2219093"/>
            <a:ext cx="2953889" cy="3218475"/>
          </a:xfrm>
          <a:prstGeom prst="rect">
            <a:avLst/>
          </a:prstGeom>
          <a:noFill/>
          <a:ln>
            <a:noFill/>
          </a:ln>
        </p:spPr>
      </p:pic>
      <p:pic>
        <p:nvPicPr>
          <p:cNvPr id="12" name="Google Shape;405;p47">
            <a:extLst>
              <a:ext uri="{FF2B5EF4-FFF2-40B4-BE49-F238E27FC236}">
                <a16:creationId xmlns:a16="http://schemas.microsoft.com/office/drawing/2014/main" id="{6AFFC10C-ECB0-9944-A521-6847545F0490}"/>
              </a:ext>
            </a:extLst>
          </p:cNvPr>
          <p:cNvPicPr preferRelativeResize="0"/>
          <p:nvPr/>
        </p:nvPicPr>
        <p:blipFill>
          <a:blip r:embed="rId4">
            <a:alphaModFix/>
          </a:blip>
          <a:stretch>
            <a:fillRect/>
          </a:stretch>
        </p:blipFill>
        <p:spPr>
          <a:xfrm>
            <a:off x="4099625" y="2219093"/>
            <a:ext cx="4441101" cy="3218475"/>
          </a:xfrm>
          <a:prstGeom prst="rect">
            <a:avLst/>
          </a:prstGeom>
          <a:noFill/>
          <a:ln>
            <a:noFill/>
          </a:ln>
        </p:spPr>
      </p:pic>
    </p:spTree>
    <p:extLst>
      <p:ext uri="{BB962C8B-B14F-4D97-AF65-F5344CB8AC3E}">
        <p14:creationId xmlns:p14="http://schemas.microsoft.com/office/powerpoint/2010/main" val="197873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565626"/>
            <a:ext cx="10515600" cy="1009651"/>
          </a:xfrm>
          <a:prstGeom prst="rect">
            <a:avLst/>
          </a:prstGeom>
          <a:solidFill>
            <a:srgbClr val="DDEBF7"/>
          </a:solidFill>
          <a:ln>
            <a:noFill/>
          </a:ln>
        </p:spPr>
        <p:txBody>
          <a:bodyPr spcFirstLastPara="1" wrap="square" lIns="121900" tIns="60933" rIns="121900" bIns="60933" anchor="ctr" anchorCtr="0">
            <a:noAutofit/>
          </a:bodyPr>
          <a:lstStyle/>
          <a:p>
            <a:r>
              <a:rPr lang="en-US" sz="3600" b="1" dirty="0" err="1">
                <a:latin typeface="Arial Narrow" panose="020B0606020202030204" pitchFamily="34" charset="0"/>
              </a:rPr>
              <a:t>Identifikation</a:t>
            </a:r>
            <a:r>
              <a:rPr lang="en-US" sz="3600" b="1" dirty="0">
                <a:latin typeface="Arial Narrow" panose="020B0606020202030204" pitchFamily="34" charset="0"/>
              </a:rPr>
              <a:t> der </a:t>
            </a:r>
            <a:r>
              <a:rPr lang="en-US" sz="3600" b="1" dirty="0" err="1">
                <a:latin typeface="Arial Narrow" panose="020B0606020202030204" pitchFamily="34" charset="0"/>
              </a:rPr>
              <a:t>zentralen</a:t>
            </a:r>
            <a:r>
              <a:rPr lang="en-US" sz="3600" b="1" dirty="0">
                <a:latin typeface="Arial Narrow" panose="020B0606020202030204" pitchFamily="34" charset="0"/>
              </a:rPr>
              <a:t> und/</a:t>
            </a:r>
            <a:r>
              <a:rPr lang="en-US" sz="3600" b="1" dirty="0" err="1">
                <a:latin typeface="Arial Narrow" panose="020B0606020202030204" pitchFamily="34" charset="0"/>
              </a:rPr>
              <a:t>oder</a:t>
            </a:r>
            <a:r>
              <a:rPr lang="en-US" sz="3600" b="1" dirty="0">
                <a:latin typeface="Arial Narrow" panose="020B0606020202030204" pitchFamily="34" charset="0"/>
              </a:rPr>
              <a:t> </a:t>
            </a:r>
            <a:r>
              <a:rPr lang="en-US" sz="3600" b="1" dirty="0" err="1">
                <a:latin typeface="Arial Narrow" panose="020B0606020202030204" pitchFamily="34" charset="0"/>
              </a:rPr>
              <a:t>bevorzugten</a:t>
            </a:r>
            <a:r>
              <a:rPr lang="en-US" sz="3600" b="1" dirty="0">
                <a:latin typeface="Arial Narrow" panose="020B0606020202030204" pitchFamily="34" charset="0"/>
              </a:rPr>
              <a:t> </a:t>
            </a:r>
            <a:r>
              <a:rPr lang="en-US" sz="3600" b="1" dirty="0" err="1">
                <a:latin typeface="Arial Narrow" panose="020B0606020202030204" pitchFamily="34" charset="0"/>
              </a:rPr>
              <a:t>Lernmethoden</a:t>
            </a:r>
            <a:r>
              <a:rPr lang="en-US" sz="3600" b="1" dirty="0">
                <a:latin typeface="Arial Narrow" panose="020B0606020202030204" pitchFamily="34" charset="0"/>
              </a:rPr>
              <a:t> und -</a:t>
            </a:r>
            <a:r>
              <a:rPr lang="en-US" sz="3600" b="1" dirty="0" err="1">
                <a:latin typeface="Arial Narrow" panose="020B0606020202030204" pitchFamily="34" charset="0"/>
              </a:rPr>
              <a:t>strategien</a:t>
            </a:r>
            <a:r>
              <a:rPr lang="en-US" sz="3600" b="1" dirty="0">
                <a:latin typeface="Arial Narrow" panose="020B0606020202030204" pitchFamily="34" charset="0"/>
              </a:rPr>
              <a:t> der </a:t>
            </a:r>
            <a:r>
              <a:rPr lang="en-US" sz="3600" b="1" dirty="0" err="1">
                <a:latin typeface="Arial Narrow" panose="020B0606020202030204" pitchFamily="34" charset="0"/>
              </a:rPr>
              <a:t>Schüler</a:t>
            </a:r>
            <a:r>
              <a:rPr lang="en-US" sz="3600" b="1" dirty="0">
                <a:latin typeface="Arial Narrow" panose="020B0606020202030204" pitchFamily="34" charset="0"/>
              </a:rPr>
              <a:t>*</a:t>
            </a:r>
            <a:r>
              <a:rPr lang="en-US" sz="3600" b="1" dirty="0" err="1">
                <a:latin typeface="Arial Narrow" panose="020B0606020202030204" pitchFamily="34" charset="0"/>
              </a:rPr>
              <a:t>innen</a:t>
            </a:r>
            <a:endParaRPr lang="en-US" sz="36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13" name="Google Shape;418;p48">
            <a:extLst>
              <a:ext uri="{FF2B5EF4-FFF2-40B4-BE49-F238E27FC236}">
                <a16:creationId xmlns:a16="http://schemas.microsoft.com/office/drawing/2014/main" id="{4FEEA05E-02F0-7C43-AA1C-66167A69FFB6}"/>
              </a:ext>
            </a:extLst>
          </p:cNvPr>
          <p:cNvPicPr preferRelativeResize="0"/>
          <p:nvPr/>
        </p:nvPicPr>
        <p:blipFill>
          <a:blip r:embed="rId2">
            <a:alphaModFix/>
          </a:blip>
          <a:stretch>
            <a:fillRect/>
          </a:stretch>
        </p:blipFill>
        <p:spPr>
          <a:xfrm>
            <a:off x="6744887" y="2489590"/>
            <a:ext cx="4261267" cy="3016433"/>
          </a:xfrm>
          <a:prstGeom prst="rect">
            <a:avLst/>
          </a:prstGeom>
          <a:noFill/>
          <a:ln>
            <a:noFill/>
          </a:ln>
        </p:spPr>
      </p:pic>
      <p:pic>
        <p:nvPicPr>
          <p:cNvPr id="14" name="Google Shape;419;p48">
            <a:extLst>
              <a:ext uri="{FF2B5EF4-FFF2-40B4-BE49-F238E27FC236}">
                <a16:creationId xmlns:a16="http://schemas.microsoft.com/office/drawing/2014/main" id="{FF7FC6C3-4E60-E74A-A36C-A5974E1E0114}"/>
              </a:ext>
            </a:extLst>
          </p:cNvPr>
          <p:cNvPicPr preferRelativeResize="0"/>
          <p:nvPr/>
        </p:nvPicPr>
        <p:blipFill>
          <a:blip r:embed="rId3">
            <a:alphaModFix/>
          </a:blip>
          <a:stretch>
            <a:fillRect/>
          </a:stretch>
        </p:blipFill>
        <p:spPr>
          <a:xfrm>
            <a:off x="1180724" y="2489590"/>
            <a:ext cx="5138459" cy="3016433"/>
          </a:xfrm>
          <a:prstGeom prst="rect">
            <a:avLst/>
          </a:prstGeom>
          <a:noFill/>
          <a:ln>
            <a:noFill/>
          </a:ln>
        </p:spPr>
      </p:pic>
    </p:spTree>
    <p:extLst>
      <p:ext uri="{BB962C8B-B14F-4D97-AF65-F5344CB8AC3E}">
        <p14:creationId xmlns:p14="http://schemas.microsoft.com/office/powerpoint/2010/main" val="301969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pPr algn="ctr"/>
            <a:endParaRPr lang="en-GB" sz="2400" b="1" dirty="0"/>
          </a:p>
          <a:p>
            <a:pPr algn="ctr"/>
            <a:endParaRPr lang="en-GB" sz="2400" b="1" dirty="0"/>
          </a:p>
          <a:p>
            <a:pPr lvl="0" algn="ctr"/>
            <a:r>
              <a:rPr lang="en-GB" sz="2800" b="1" dirty="0" err="1">
                <a:latin typeface="Arial Narrow" panose="020B0606020202030204" pitchFamily="34" charset="0"/>
              </a:rPr>
              <a:t>Vergegenwärtigen</a:t>
            </a:r>
            <a:r>
              <a:rPr lang="en-GB" sz="2800" b="1" dirty="0">
                <a:latin typeface="Arial Narrow" panose="020B0606020202030204" pitchFamily="34" charset="0"/>
              </a:rPr>
              <a:t> der Position, die die/der </a:t>
            </a:r>
            <a:r>
              <a:rPr lang="en-GB" sz="2800" b="1" dirty="0" err="1">
                <a:latin typeface="Arial Narrow" panose="020B0606020202030204" pitchFamily="34" charset="0"/>
              </a:rPr>
              <a:t>betreffende</a:t>
            </a:r>
            <a:r>
              <a:rPr lang="en-GB" sz="2800" b="1" dirty="0">
                <a:latin typeface="Arial Narrow" panose="020B0606020202030204" pitchFamily="34" charset="0"/>
              </a:rPr>
              <a:t> </a:t>
            </a:r>
            <a:r>
              <a:rPr lang="en-GB" sz="2800" b="1" dirty="0" err="1">
                <a:latin typeface="Arial Narrow" panose="020B0606020202030204" pitchFamily="34" charset="0"/>
              </a:rPr>
              <a:t>Schüler</a:t>
            </a:r>
            <a:r>
              <a:rPr lang="en-GB" sz="2800" b="1" dirty="0">
                <a:latin typeface="Arial Narrow" panose="020B0606020202030204" pitchFamily="34" charset="0"/>
              </a:rPr>
              <a:t>*in in der </a:t>
            </a:r>
            <a:r>
              <a:rPr lang="en-GB" sz="2800" b="1" dirty="0" err="1">
                <a:latin typeface="Arial Narrow" panose="020B0606020202030204" pitchFamily="34" charset="0"/>
              </a:rPr>
              <a:t>Klasse</a:t>
            </a:r>
            <a:r>
              <a:rPr lang="en-GB" sz="2800" b="1" dirty="0">
                <a:latin typeface="Arial Narrow" panose="020B0606020202030204" pitchFamily="34" charset="0"/>
              </a:rPr>
              <a:t> </a:t>
            </a:r>
            <a:r>
              <a:rPr lang="en-GB" sz="2800" b="1" dirty="0" err="1">
                <a:latin typeface="Arial Narrow" panose="020B0606020202030204" pitchFamily="34" charset="0"/>
              </a:rPr>
              <a:t>einnimmt</a:t>
            </a:r>
            <a:endParaRPr lang="en-GB" sz="2800" b="1" dirty="0">
              <a:latin typeface="Arial Narrow" panose="020B0606020202030204" pitchFamily="34" charset="0"/>
            </a:endParaRPr>
          </a:p>
          <a:p>
            <a:pPr algn="ctr"/>
            <a:endParaRPr lang="en-GB" sz="2400" b="1" dirty="0"/>
          </a:p>
          <a:p>
            <a:pPr algn="ctr"/>
            <a:endParaRPr lang="en-GB" sz="3200" b="1"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10" name="Google Shape;429;p49">
            <a:extLst>
              <a:ext uri="{FF2B5EF4-FFF2-40B4-BE49-F238E27FC236}">
                <a16:creationId xmlns:a16="http://schemas.microsoft.com/office/drawing/2014/main" id="{D006C2CC-C2D0-AA4B-B9C6-C3F794F9CB1F}"/>
              </a:ext>
            </a:extLst>
          </p:cNvPr>
          <p:cNvPicPr preferRelativeResize="0"/>
          <p:nvPr/>
        </p:nvPicPr>
        <p:blipFill>
          <a:blip r:embed="rId2">
            <a:alphaModFix/>
          </a:blip>
          <a:stretch>
            <a:fillRect/>
          </a:stretch>
        </p:blipFill>
        <p:spPr>
          <a:xfrm>
            <a:off x="2672576" y="2088004"/>
            <a:ext cx="6846848" cy="3821521"/>
          </a:xfrm>
          <a:prstGeom prst="rect">
            <a:avLst/>
          </a:prstGeom>
          <a:noFill/>
          <a:ln>
            <a:noFill/>
          </a:ln>
        </p:spPr>
      </p:pic>
    </p:spTree>
    <p:extLst>
      <p:ext uri="{BB962C8B-B14F-4D97-AF65-F5344CB8AC3E}">
        <p14:creationId xmlns:p14="http://schemas.microsoft.com/office/powerpoint/2010/main" val="69713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pPr algn="ctr"/>
            <a:r>
              <a:rPr lang="it" sz="3600" b="1" dirty="0"/>
              <a:t> </a:t>
            </a:r>
            <a:r>
              <a:rPr lang="it" sz="3600" b="1" dirty="0">
                <a:latin typeface="Arial Narrow" panose="020B0606020202030204" pitchFamily="34" charset="0"/>
              </a:rPr>
              <a:t>Tony ATWOOD über die Zusammenhänge zwischen Schule und Asperger-Autismus </a:t>
            </a:r>
            <a:endParaRPr lang="en-GB" sz="4400" b="1" dirty="0">
              <a:solidFill>
                <a:schemeClr val="dk1"/>
              </a:solidFill>
              <a:latin typeface="Arial Narrow" panose="020B0606020202030204" pitchFamily="34" charset="0"/>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9" name="Google Shape;441;p50" descr="Why is school so exhausting for students with Asperger's, and could homeschooling be the answer? Professor Tony Attwood shines a light on the challenges schools present to 'Aspies', including things to watch out for to better protect their wellbeing.&#10;&#10;*********************************************************************&#10;&#10;Generation Next provides education and information about the prevention and management of mental illness in youth to professionals, young people and the wider community. Our objective is to raise community awareness of mental illness through increasing mental health literacy, reducing associated sigma and positively influencing individual and community behaviour to improve the mental health of young people. &#10;&#10;GET OUR POPULAR WEEKLY E-NEWSLETTER: to stay up to date with the latest in youth mental health and practical strategies to promote wellbeing: http://tinyurl.com/z8o3ff2 &#10;&#10;GET THE BOOKS: “Growing Happy, Healthy Young Minds” and “Nurturing Young Minds”. Each self-contained chapter can be read in separate bites with additional resources available at the end of each chapter for more in-depth information. Buy your copy here: https://goo.gl/Gx7ckX&#10;&#10;ATTEND our face-to-face seminars for professionals in the education, community and health sectors: http://www.generationnext.com.au/educate/generation-next-seminars&#10;&#10;Connect with us: &#10;Facebook: https://www.facebook.com/gennextcommunity/ &#10;Twitter: https://twitter.com/GenNextVoice   &#10;Website: http://www.generationnext.com.au/" title="The Challenge of School for 'Aspies'">
            <a:hlinkClick r:id="rId2"/>
            <a:extLst>
              <a:ext uri="{FF2B5EF4-FFF2-40B4-BE49-F238E27FC236}">
                <a16:creationId xmlns:a16="http://schemas.microsoft.com/office/drawing/2014/main" id="{8B9F9BDE-912B-3144-8D91-2769C67238B7}"/>
              </a:ext>
            </a:extLst>
          </p:cNvPr>
          <p:cNvPicPr preferRelativeResize="0"/>
          <p:nvPr/>
        </p:nvPicPr>
        <p:blipFill>
          <a:blip r:embed="rId3">
            <a:alphaModFix/>
          </a:blip>
          <a:stretch>
            <a:fillRect/>
          </a:stretch>
        </p:blipFill>
        <p:spPr>
          <a:xfrm>
            <a:off x="3358452" y="1944642"/>
            <a:ext cx="5475093" cy="4106329"/>
          </a:xfrm>
          <a:prstGeom prst="rect">
            <a:avLst/>
          </a:prstGeom>
          <a:noFill/>
          <a:ln>
            <a:noFill/>
          </a:ln>
        </p:spPr>
      </p:pic>
    </p:spTree>
    <p:extLst>
      <p:ext uri="{BB962C8B-B14F-4D97-AF65-F5344CB8AC3E}">
        <p14:creationId xmlns:p14="http://schemas.microsoft.com/office/powerpoint/2010/main" val="22012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50075C5-F6FA-EC4B-9B77-25D77F1CC684}"/>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4" name="Slide Number Placeholder 3">
            <a:extLst>
              <a:ext uri="{FF2B5EF4-FFF2-40B4-BE49-F238E27FC236}">
                <a16:creationId xmlns:a16="http://schemas.microsoft.com/office/drawing/2014/main" id="{5D9C9A56-018F-9C48-9EF0-30E6E1B9E4E3}"/>
              </a:ext>
            </a:extLst>
          </p:cNvPr>
          <p:cNvSpPr>
            <a:spLocks noGrp="1"/>
          </p:cNvSpPr>
          <p:nvPr>
            <p:ph type="sldNum" sz="quarter" idx="12"/>
          </p:nvPr>
        </p:nvSpPr>
        <p:spPr/>
        <p:txBody>
          <a:bodyPr/>
          <a:lstStyle/>
          <a:p>
            <a:fld id="{FF25E065-A395-7048-9208-62E67D87C980}" type="slidenum">
              <a:rPr lang="de-AT" smtClean="0"/>
              <a:pPr/>
              <a:t>26</a:t>
            </a:fld>
            <a:endParaRPr lang="de-AT" dirty="0"/>
          </a:p>
        </p:txBody>
      </p:sp>
      <p:sp>
        <p:nvSpPr>
          <p:cNvPr id="6" name="Google Shape;446;p51">
            <a:extLst>
              <a:ext uri="{FF2B5EF4-FFF2-40B4-BE49-F238E27FC236}">
                <a16:creationId xmlns:a16="http://schemas.microsoft.com/office/drawing/2014/main" id="{AAEEB8CB-6196-5F49-87A5-1196241608E0}"/>
              </a:ext>
            </a:extLst>
          </p:cNvPr>
          <p:cNvSpPr/>
          <p:nvPr/>
        </p:nvSpPr>
        <p:spPr>
          <a:xfrm>
            <a:off x="0" y="2259448"/>
            <a:ext cx="12192000" cy="2339103"/>
          </a:xfrm>
          <a:prstGeom prst="rect">
            <a:avLst/>
          </a:prstGeom>
          <a:solidFill>
            <a:srgbClr val="C4E0B2"/>
          </a:solidFill>
          <a:ln>
            <a:noFill/>
          </a:ln>
        </p:spPr>
        <p:txBody>
          <a:bodyPr spcFirstLastPara="1" wrap="square" lIns="121900" tIns="60933" rIns="121900" bIns="60933" anchor="ctr" anchorCtr="0">
            <a:noAutofit/>
          </a:bodyPr>
          <a:lstStyle/>
          <a:p>
            <a:pPr algn="ctr"/>
            <a:endParaRPr sz="3200" b="1" dirty="0">
              <a:solidFill>
                <a:schemeClr val="dk1"/>
              </a:solidFill>
              <a:latin typeface="Arial Narrow"/>
              <a:ea typeface="Arial Narrow"/>
              <a:cs typeface="Arial Narrow"/>
              <a:sym typeface="Arial Narrow"/>
            </a:endParaRPr>
          </a:p>
          <a:p>
            <a:r>
              <a:rPr lang="it" sz="2400" b="1"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algn="ctr"/>
            <a:r>
              <a:rPr lang="it" sz="3733" b="1" dirty="0">
                <a:solidFill>
                  <a:schemeClr val="dk1"/>
                </a:solidFill>
                <a:latin typeface="Arial Narrow"/>
                <a:ea typeface="Arial Narrow"/>
                <a:cs typeface="Arial Narrow"/>
                <a:sym typeface="Arial Narrow"/>
              </a:rPr>
              <a:t>10:15 – 10:45 </a:t>
            </a:r>
            <a:endParaRPr sz="3733" dirty="0">
              <a:solidFill>
                <a:schemeClr val="dk1"/>
              </a:solidFill>
              <a:latin typeface="Arial Narrow"/>
              <a:ea typeface="Arial Narrow"/>
              <a:cs typeface="Arial Narrow"/>
              <a:sym typeface="Arial Narrow"/>
            </a:endParaRPr>
          </a:p>
          <a:p>
            <a:pPr algn="ctr"/>
            <a:r>
              <a:rPr lang="it" sz="3733" b="1" dirty="0">
                <a:solidFill>
                  <a:schemeClr val="dk1"/>
                </a:solidFill>
                <a:latin typeface="Arial Narrow"/>
                <a:ea typeface="Calibri"/>
                <a:cs typeface="Calibri"/>
                <a:sym typeface="Arial Narrow"/>
              </a:rPr>
              <a:t>Pause</a:t>
            </a:r>
            <a:endParaRPr sz="2400" dirty="0">
              <a:solidFill>
                <a:schemeClr val="dk1"/>
              </a:solidFill>
              <a:latin typeface="Calibri"/>
              <a:ea typeface="Calibri"/>
              <a:cs typeface="Calibri"/>
              <a:sym typeface="Calibri"/>
            </a:endParaRPr>
          </a:p>
          <a:p>
            <a:pPr algn="ctr"/>
            <a:endParaRPr sz="3200" b="1" dirty="0">
              <a:solidFill>
                <a:schemeClr val="dk1"/>
              </a:solidFill>
              <a:latin typeface="Arial Narrow"/>
              <a:ea typeface="Arial Narrow"/>
              <a:cs typeface="Arial Narrow"/>
              <a:sym typeface="Arial Narrow"/>
            </a:endParaRPr>
          </a:p>
          <a:p>
            <a:pPr algn="ctr"/>
            <a:endParaRPr sz="3200" b="1"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342003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27</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a:r>
              <a:rPr lang="en-GB" sz="4000" b="1" dirty="0">
                <a:solidFill>
                  <a:schemeClr val="dk1"/>
                </a:solidFill>
                <a:latin typeface="Arial Narrow"/>
                <a:ea typeface="Arial Narrow"/>
                <a:cs typeface="Arial Narrow"/>
                <a:sym typeface="Arial Narrow"/>
              </a:rPr>
              <a:t>ERARBEITUNG</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buClr>
                <a:srgbClr val="000000"/>
              </a:buClr>
              <a:buSzPts val="2000"/>
            </a:pPr>
            <a:r>
              <a:rPr lang="en-GB" sz="2400" dirty="0">
                <a:latin typeface="Arial Narrow"/>
                <a:ea typeface="Arial Narrow"/>
                <a:cs typeface="Arial Narrow"/>
                <a:sym typeface="Arial Narrow"/>
              </a:rPr>
              <a:t>Die Gesellschaft ASS-</a:t>
            </a:r>
            <a:r>
              <a:rPr lang="en-GB" sz="2400" dirty="0" err="1">
                <a:latin typeface="Arial Narrow"/>
                <a:ea typeface="Arial Narrow"/>
                <a:cs typeface="Arial Narrow"/>
                <a:sym typeface="Arial Narrow"/>
              </a:rPr>
              <a:t>freundlicher</a:t>
            </a:r>
            <a:r>
              <a:rPr lang="en-GB" sz="2400" dirty="0">
                <a:latin typeface="Arial Narrow"/>
                <a:ea typeface="Arial Narrow"/>
                <a:cs typeface="Arial Narrow"/>
                <a:sym typeface="Arial Narrow"/>
              </a:rPr>
              <a:t> </a:t>
            </a:r>
            <a:r>
              <a:rPr lang="en-GB" sz="2400" dirty="0" err="1">
                <a:latin typeface="Arial Narrow"/>
                <a:ea typeface="Arial Narrow"/>
                <a:cs typeface="Arial Narrow"/>
                <a:sym typeface="Arial Narrow"/>
              </a:rPr>
              <a:t>gestalten</a:t>
            </a:r>
            <a:r>
              <a:rPr lang="en-GB" sz="2400" dirty="0">
                <a:latin typeface="Arial Narrow"/>
                <a:ea typeface="Arial Narrow"/>
                <a:cs typeface="Arial Narrow"/>
                <a:sym typeface="Arial Narrow"/>
              </a:rPr>
              <a:t> (</a:t>
            </a:r>
            <a:r>
              <a:rPr lang="en-GB" sz="2400" dirty="0" err="1">
                <a:latin typeface="Arial Narrow"/>
                <a:ea typeface="Arial Narrow"/>
                <a:cs typeface="Arial Narrow"/>
                <a:sym typeface="Arial Narrow"/>
              </a:rPr>
              <a:t>Familie</a:t>
            </a:r>
            <a:r>
              <a:rPr lang="en-GB" sz="2400" dirty="0">
                <a:latin typeface="Arial Narrow"/>
                <a:ea typeface="Arial Narrow"/>
                <a:cs typeface="Arial Narrow"/>
                <a:sym typeface="Arial Narrow"/>
              </a:rPr>
              <a:t>, </a:t>
            </a:r>
            <a:r>
              <a:rPr lang="en-GB" sz="2400" dirty="0" err="1">
                <a:latin typeface="Arial Narrow"/>
                <a:ea typeface="Arial Narrow"/>
                <a:cs typeface="Arial Narrow"/>
                <a:sym typeface="Arial Narrow"/>
              </a:rPr>
              <a:t>Öffentlichkeit</a:t>
            </a:r>
            <a:r>
              <a:rPr lang="en-GB" sz="2400" dirty="0">
                <a:latin typeface="Arial Narrow"/>
                <a:ea typeface="Arial Narrow"/>
                <a:cs typeface="Arial Narrow"/>
                <a:sym typeface="Arial Narrow"/>
              </a:rPr>
              <a:t> &amp; </a:t>
            </a:r>
            <a:r>
              <a:rPr lang="en-GB" sz="2400" dirty="0" err="1">
                <a:latin typeface="Arial Narrow"/>
                <a:ea typeface="Arial Narrow"/>
                <a:cs typeface="Arial Narrow"/>
                <a:sym typeface="Arial Narrow"/>
              </a:rPr>
              <a:t>Dienstleistungen</a:t>
            </a:r>
            <a:r>
              <a:rPr lang="en-GB" sz="2400" dirty="0">
                <a:latin typeface="Arial Narrow"/>
                <a:ea typeface="Arial Narrow"/>
                <a:cs typeface="Arial Narrow"/>
                <a:sym typeface="Arial Narrow"/>
              </a:rPr>
              <a:t>, </a:t>
            </a:r>
            <a:r>
              <a:rPr lang="en-GB" sz="2400" dirty="0" err="1">
                <a:latin typeface="Arial Narrow"/>
                <a:ea typeface="Arial Narrow"/>
                <a:cs typeface="Arial Narrow"/>
                <a:sym typeface="Arial Narrow"/>
              </a:rPr>
              <a:t>Arbeitsplatz</a:t>
            </a:r>
            <a:r>
              <a:rPr lang="en-GB" sz="2400" dirty="0">
                <a:latin typeface="Arial Narrow"/>
                <a:ea typeface="Arial Narrow"/>
                <a:cs typeface="Arial Narrow"/>
                <a:sym typeface="Arial Narrow"/>
              </a:rPr>
              <a:t>)</a:t>
            </a:r>
            <a:endParaRPr lang="en-GB" sz="2000" dirty="0"/>
          </a:p>
          <a:p>
            <a:pPr algn="ctr">
              <a:lnSpc>
                <a:spcPct val="150000"/>
              </a:lnSpc>
              <a:buClr>
                <a:srgbClr val="000000"/>
              </a:buClr>
              <a:buSzPts val="2000"/>
            </a:pPr>
            <a:r>
              <a:rPr lang="en-GB" sz="2400" i="1" dirty="0" err="1">
                <a:solidFill>
                  <a:srgbClr val="000000"/>
                </a:solidFill>
                <a:latin typeface="Arial Narrow"/>
                <a:ea typeface="Arial Narrow"/>
                <a:cs typeface="Arial Narrow"/>
                <a:sym typeface="Arial Narrow"/>
              </a:rPr>
              <a:t>Arbeitsauftrag</a:t>
            </a:r>
            <a:r>
              <a:rPr lang="en-GB" sz="2400" i="1" dirty="0">
                <a:solidFill>
                  <a:srgbClr val="000000"/>
                </a:solidFill>
                <a:latin typeface="Arial Narrow"/>
                <a:ea typeface="Arial Narrow"/>
                <a:cs typeface="Arial Narrow"/>
                <a:sym typeface="Arial Narrow"/>
              </a:rPr>
              <a:t>: T</a:t>
            </a:r>
            <a:r>
              <a:rPr lang="en-GB" sz="2400" i="1" dirty="0">
                <a:latin typeface="Arial Narrow"/>
                <a:ea typeface="Arial Narrow"/>
                <a:cs typeface="Arial Narrow"/>
                <a:sym typeface="Arial Narrow"/>
              </a:rPr>
              <a:t>eamwork</a:t>
            </a:r>
            <a:endParaRPr lang="en-GB" sz="2000" dirty="0"/>
          </a:p>
        </p:txBody>
      </p:sp>
    </p:spTree>
    <p:extLst>
      <p:ext uri="{BB962C8B-B14F-4D97-AF65-F5344CB8AC3E}">
        <p14:creationId xmlns:p14="http://schemas.microsoft.com/office/powerpoint/2010/main" val="794951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33100"/>
            <a:ext cx="9387469"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err="1">
                <a:latin typeface="Arial Narrow" panose="020B0606020202030204" pitchFamily="34" charset="0"/>
              </a:rPr>
              <a:t>Öffentlichkeit</a:t>
            </a:r>
            <a:r>
              <a:rPr lang="en-GB" sz="4000" b="1" dirty="0">
                <a:latin typeface="Arial Narrow" panose="020B0606020202030204" pitchFamily="34" charset="0"/>
              </a:rPr>
              <a:t>/</a:t>
            </a:r>
            <a:r>
              <a:rPr lang="en-GB" sz="4000" b="1" dirty="0" err="1">
                <a:latin typeface="Arial Narrow" panose="020B0606020202030204" pitchFamily="34" charset="0"/>
              </a:rPr>
              <a:t>Dienstleistungen</a:t>
            </a:r>
            <a:r>
              <a:rPr lang="en-GB" sz="4000" b="1" dirty="0">
                <a:latin typeface="Arial Narrow" panose="020B0606020202030204" pitchFamily="34" charset="0"/>
              </a:rPr>
              <a:t> und ASS</a:t>
            </a:r>
            <a:r>
              <a:rPr lang="en-GB" sz="4000" dirty="0">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marL="1066785" marR="50799" indent="-457200">
              <a:lnSpc>
                <a:spcPct val="128571"/>
              </a:lnSpc>
              <a:buFont typeface="Arial" panose="020B0604020202020204" pitchFamily="34" charset="0"/>
              <a:buChar char="•"/>
            </a:pPr>
            <a:r>
              <a:rPr lang="en-US" sz="2800" dirty="0" err="1">
                <a:latin typeface="Arial Narrow" panose="020B0606020202030204" pitchFamily="34" charset="0"/>
                <a:cs typeface="Calibri" panose="020F0502020204030204" pitchFamily="34" charset="0"/>
              </a:rPr>
              <a:t>Schulung</a:t>
            </a:r>
            <a:r>
              <a:rPr lang="en-US" sz="2800" dirty="0">
                <a:latin typeface="Arial Narrow" panose="020B0606020202030204" pitchFamily="34" charset="0"/>
                <a:cs typeface="Calibri" panose="020F0502020204030204" pitchFamily="34" charset="0"/>
              </a:rPr>
              <a:t> des Personals</a:t>
            </a:r>
          </a:p>
          <a:p>
            <a:pPr marL="1066785" marR="50799" indent="-457200">
              <a:lnSpc>
                <a:spcPct val="128571"/>
              </a:lnSpc>
              <a:buFont typeface="Arial" panose="020B0604020202020204" pitchFamily="34" charset="0"/>
              <a:buChar char="•"/>
            </a:pPr>
            <a:r>
              <a:rPr lang="en-US" sz="2800" dirty="0" err="1">
                <a:latin typeface="Arial Narrow" panose="020B0606020202030204" pitchFamily="34" charset="0"/>
                <a:cs typeface="Calibri" panose="020F0502020204030204" pitchFamily="34" charset="0"/>
              </a:rPr>
              <a:t>Zumindest</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ein</a:t>
            </a:r>
            <a:r>
              <a:rPr lang="en-US" sz="2800" dirty="0">
                <a:latin typeface="Arial Narrow" panose="020B0606020202030204" pitchFamily="34" charset="0"/>
                <a:cs typeface="Calibri" panose="020F0502020204030204" pitchFamily="34" charset="0"/>
              </a:rPr>
              <a:t>/e </a:t>
            </a:r>
            <a:r>
              <a:rPr lang="en-US" sz="2800" dirty="0" err="1">
                <a:latin typeface="Arial Narrow" panose="020B0606020202030204" pitchFamily="34" charset="0"/>
                <a:cs typeface="Calibri" panose="020F0502020204030204" pitchFamily="34" charset="0"/>
              </a:rPr>
              <a:t>eigens</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zuständige</a:t>
            </a:r>
            <a:r>
              <a:rPr lang="en-US" sz="2800" dirty="0">
                <a:latin typeface="Arial Narrow" panose="020B0606020202030204" pitchFamily="34" charset="0"/>
                <a:cs typeface="Calibri" panose="020F0502020204030204" pitchFamily="34" charset="0"/>
              </a:rPr>
              <a:t> Person</a:t>
            </a:r>
          </a:p>
          <a:p>
            <a:pPr marL="1066785" marR="50799" indent="-457200">
              <a:lnSpc>
                <a:spcPct val="128571"/>
              </a:lnSpc>
              <a:buFont typeface="Arial" panose="020B0604020202020204" pitchFamily="34" charset="0"/>
              <a:buChar char="•"/>
            </a:pPr>
            <a:r>
              <a:rPr lang="en-US" sz="2800" dirty="0" err="1">
                <a:latin typeface="Arial Narrow" panose="020B0606020202030204" pitchFamily="34" charset="0"/>
                <a:cs typeface="Calibri" panose="020F0502020204030204" pitchFamily="34" charset="0"/>
              </a:rPr>
              <a:t>Klare</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unmissverständliche</a:t>
            </a:r>
            <a:r>
              <a:rPr lang="en-US" sz="2800" dirty="0">
                <a:latin typeface="Arial Narrow" panose="020B0606020202030204" pitchFamily="34" charset="0"/>
                <a:cs typeface="Calibri" panose="020F0502020204030204" pitchFamily="34" charset="0"/>
              </a:rPr>
              <a:t>) und </a:t>
            </a:r>
            <a:r>
              <a:rPr lang="en-US" sz="2800" dirty="0" err="1">
                <a:latin typeface="Arial Narrow" panose="020B0606020202030204" pitchFamily="34" charset="0"/>
                <a:cs typeface="Calibri" panose="020F0502020204030204" pitchFamily="34" charset="0"/>
              </a:rPr>
              <a:t>einfache</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Sprache</a:t>
            </a:r>
            <a:endParaRPr lang="en-US" sz="2800" dirty="0">
              <a:latin typeface="Arial Narrow" panose="020B0606020202030204" pitchFamily="34" charset="0"/>
              <a:cs typeface="Calibri" panose="020F0502020204030204" pitchFamily="34" charset="0"/>
            </a:endParaRPr>
          </a:p>
          <a:p>
            <a:pPr marL="1066785" marR="50799" indent="-457200">
              <a:lnSpc>
                <a:spcPct val="128571"/>
              </a:lnSpc>
              <a:buFont typeface="Arial" panose="020B0604020202020204" pitchFamily="34" charset="0"/>
              <a:buChar char="•"/>
            </a:pPr>
            <a:r>
              <a:rPr lang="en-US" sz="2800" dirty="0" err="1">
                <a:latin typeface="Arial Narrow" panose="020B0606020202030204" pitchFamily="34" charset="0"/>
                <a:cs typeface="Calibri" panose="020F0502020204030204" pitchFamily="34" charset="0"/>
              </a:rPr>
              <a:t>Visuelle</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Unterstützungshilfen</a:t>
            </a:r>
            <a:endParaRPr lang="en-US" sz="2800" dirty="0">
              <a:latin typeface="Arial Narrow" panose="020B0606020202030204" pitchFamily="34" charset="0"/>
              <a:cs typeface="Calibri" panose="020F0502020204030204" pitchFamily="34" charset="0"/>
            </a:endParaRPr>
          </a:p>
          <a:p>
            <a:pPr marL="1066785" marR="50799" indent="-457200">
              <a:lnSpc>
                <a:spcPct val="128571"/>
              </a:lnSpc>
              <a:buFont typeface="Arial" panose="020B0604020202020204" pitchFamily="34" charset="0"/>
              <a:buChar char="•"/>
            </a:pPr>
            <a:r>
              <a:rPr lang="en-US" sz="2800" dirty="0" err="1">
                <a:latin typeface="Arial Narrow" panose="020B0606020202030204" pitchFamily="34" charset="0"/>
                <a:cs typeface="Calibri" panose="020F0502020204030204" pitchFamily="34" charset="0"/>
              </a:rPr>
              <a:t>Anschauungsvideos</a:t>
            </a:r>
            <a:r>
              <a:rPr lang="en-US" sz="2800" dirty="0">
                <a:latin typeface="Arial Narrow" panose="020B0606020202030204" pitchFamily="34" charset="0"/>
                <a:cs typeface="Calibri" panose="020F0502020204030204" pitchFamily="34" charset="0"/>
              </a:rPr>
              <a:t> (</a:t>
            </a:r>
            <a:r>
              <a:rPr lang="en-US" sz="2800" i="1" dirty="0">
                <a:latin typeface="Arial Narrow" panose="020B0606020202030204" pitchFamily="34" charset="0"/>
                <a:cs typeface="Calibri" panose="020F0502020204030204" pitchFamily="34" charset="0"/>
              </a:rPr>
              <a:t>video-modeling</a:t>
            </a:r>
            <a:r>
              <a:rPr lang="en-US" sz="2800" dirty="0">
                <a:latin typeface="Arial Narrow" panose="020B0606020202030204" pitchFamily="34" charset="0"/>
                <a:cs typeface="Calibri" panose="020F0502020204030204" pitchFamily="34" charset="0"/>
              </a:rPr>
              <a:t>)</a:t>
            </a:r>
            <a:r>
              <a:rPr lang="en-US" sz="2800" i="1" dirty="0">
                <a:latin typeface="Arial Narrow" panose="020B0606020202030204" pitchFamily="34" charset="0"/>
                <a:cs typeface="Calibri" panose="020F0502020204030204" pitchFamily="34" charset="0"/>
              </a:rPr>
              <a:t>:</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über</a:t>
            </a:r>
            <a:r>
              <a:rPr lang="en-US" sz="2800" dirty="0">
                <a:latin typeface="Arial Narrow" panose="020B0606020202030204" pitchFamily="34" charset="0"/>
                <a:cs typeface="Calibri" panose="020F0502020204030204" pitchFamily="34" charset="0"/>
              </a:rPr>
              <a:t> die </a:t>
            </a:r>
            <a:r>
              <a:rPr lang="en-US" sz="2800" dirty="0" err="1">
                <a:latin typeface="Arial Narrow" panose="020B0606020202030204" pitchFamily="34" charset="0"/>
                <a:cs typeface="Calibri" panose="020F0502020204030204" pitchFamily="34" charset="0"/>
              </a:rPr>
              <a:t>Abläufe</a:t>
            </a:r>
            <a:r>
              <a:rPr lang="en-US" sz="2800" dirty="0">
                <a:latin typeface="Arial Narrow" panose="020B0606020202030204" pitchFamily="34" charset="0"/>
                <a:cs typeface="Calibri" panose="020F0502020204030204" pitchFamily="34" charset="0"/>
              </a:rPr>
              <a:t> in </a:t>
            </a:r>
            <a:r>
              <a:rPr lang="en-US" sz="2800" dirty="0" err="1">
                <a:latin typeface="Arial Narrow" panose="020B0606020202030204" pitchFamily="34" charset="0"/>
                <a:cs typeface="Calibri" panose="020F0502020204030204" pitchFamily="34" charset="0"/>
              </a:rPr>
              <a:t>einem</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Krankenkaus</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z.B.</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bei</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einer</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Untersuchung</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über</a:t>
            </a:r>
            <a:r>
              <a:rPr lang="en-US" sz="2800" dirty="0">
                <a:latin typeface="Arial Narrow" panose="020B0606020202030204" pitchFamily="34" charset="0"/>
                <a:cs typeface="Calibri" panose="020F0502020204030204" pitchFamily="34" charset="0"/>
              </a:rPr>
              <a:t> den Usus </a:t>
            </a:r>
            <a:r>
              <a:rPr lang="en-US" sz="2800" dirty="0" err="1">
                <a:latin typeface="Arial Narrow" panose="020B0606020202030204" pitchFamily="34" charset="0"/>
                <a:cs typeface="Calibri" panose="020F0502020204030204" pitchFamily="34" charset="0"/>
              </a:rPr>
              <a:t>bei</a:t>
            </a:r>
            <a:r>
              <a:rPr lang="en-US" sz="2800" dirty="0">
                <a:latin typeface="Arial Narrow" panose="020B0606020202030204" pitchFamily="34" charset="0"/>
                <a:cs typeface="Calibri" panose="020F0502020204030204" pitchFamily="34" charset="0"/>
              </a:rPr>
              <a:t> </a:t>
            </a:r>
            <a:r>
              <a:rPr lang="en-US" sz="2800" dirty="0" err="1">
                <a:latin typeface="Arial Narrow" panose="020B0606020202030204" pitchFamily="34" charset="0"/>
                <a:cs typeface="Calibri" panose="020F0502020204030204" pitchFamily="34" charset="0"/>
              </a:rPr>
              <a:t>Geschäftsabwicklungen</a:t>
            </a:r>
            <a:r>
              <a:rPr lang="en-US" sz="2800" dirty="0">
                <a:latin typeface="Arial Narrow" panose="020B0606020202030204" pitchFamily="34" charset="0"/>
                <a:cs typeface="Calibri" panose="020F0502020204030204" pitchFamily="34" charset="0"/>
              </a:rPr>
              <a:t> (Shop </a:t>
            </a:r>
            <a:r>
              <a:rPr lang="en-US" sz="2800" dirty="0" err="1">
                <a:latin typeface="Arial Narrow" panose="020B0606020202030204" pitchFamily="34" charset="0"/>
                <a:cs typeface="Calibri" panose="020F0502020204030204" pitchFamily="34" charset="0"/>
              </a:rPr>
              <a:t>o.Ä</a:t>
            </a:r>
            <a:r>
              <a:rPr lang="en-US" sz="2800" dirty="0">
                <a:latin typeface="Arial Narrow" panose="020B0606020202030204" pitchFamily="34" charset="0"/>
                <a:cs typeface="Calibri" panose="020F0502020204030204" pitchFamily="34" charset="0"/>
              </a:rPr>
              <a:t>.) etc.</a:t>
            </a:r>
          </a:p>
        </p:txBody>
      </p:sp>
    </p:spTree>
    <p:extLst>
      <p:ext uri="{BB962C8B-B14F-4D97-AF65-F5344CB8AC3E}">
        <p14:creationId xmlns:p14="http://schemas.microsoft.com/office/powerpoint/2010/main" val="2553822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29</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4458630"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err="1">
                <a:latin typeface="Arial Narrow" panose="020B0606020202030204" pitchFamily="34" charset="0"/>
              </a:rPr>
              <a:t>Geschäfte</a:t>
            </a:r>
            <a:r>
              <a:rPr lang="en-GB" sz="4000" b="1" dirty="0">
                <a:latin typeface="Arial Narrow" panose="020B0606020202030204" pitchFamily="34" charset="0"/>
              </a:rPr>
              <a:t> &amp; </a:t>
            </a:r>
            <a:r>
              <a:rPr lang="en-GB" sz="4000" b="1" dirty="0" err="1">
                <a:latin typeface="Arial Narrow" panose="020B0606020202030204" pitchFamily="34" charset="0"/>
              </a:rPr>
              <a:t>Lokale</a:t>
            </a:r>
            <a:r>
              <a:rPr lang="en-GB" sz="4000" b="1" dirty="0">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marL="457200" indent="-457200" algn="just">
              <a:buFont typeface="Arial" panose="020B0604020202020204" pitchFamily="34" charset="0"/>
              <a:buChar char="•"/>
            </a:pPr>
            <a:r>
              <a:rPr lang="en-US" sz="2400" dirty="0" err="1">
                <a:latin typeface="Arial Narrow" panose="020B0606020202030204" pitchFamily="34" charset="0"/>
              </a:rPr>
              <a:t>Kundenspezifische</a:t>
            </a:r>
            <a:r>
              <a:rPr lang="en-US" sz="2400" dirty="0">
                <a:latin typeface="Arial Narrow" panose="020B0606020202030204" pitchFamily="34" charset="0"/>
              </a:rPr>
              <a:t> </a:t>
            </a:r>
            <a:r>
              <a:rPr lang="en-US" sz="2400" dirty="0" err="1">
                <a:latin typeface="Arial Narrow" panose="020B0606020202030204" pitchFamily="34" charset="0"/>
              </a:rPr>
              <a:t>Wege</a:t>
            </a:r>
            <a:r>
              <a:rPr lang="en-US" sz="2400" dirty="0">
                <a:latin typeface="Arial Narrow" panose="020B0606020202030204" pitchFamily="34" charset="0"/>
              </a:rPr>
              <a:t>, </a:t>
            </a:r>
            <a:r>
              <a:rPr lang="en-US" sz="2400" dirty="0" err="1">
                <a:latin typeface="Arial Narrow" panose="020B0606020202030204" pitchFamily="34" charset="0"/>
              </a:rPr>
              <a:t>Abläufe</a:t>
            </a:r>
            <a:endParaRPr lang="en-US" sz="2400" dirty="0">
              <a:latin typeface="Arial Narrow" panose="020B0606020202030204" pitchFamily="34" charset="0"/>
            </a:endParaRPr>
          </a:p>
          <a:p>
            <a:pPr marL="457200" indent="-457200" algn="just">
              <a:buFont typeface="Arial" panose="020B0604020202020204" pitchFamily="34" charset="0"/>
              <a:buChar char="•"/>
            </a:pPr>
            <a:r>
              <a:rPr lang="en-US" sz="2400" dirty="0" err="1">
                <a:latin typeface="Arial Narrow" panose="020B0606020202030204" pitchFamily="34" charset="0"/>
              </a:rPr>
              <a:t>Begrüßung</a:t>
            </a:r>
            <a:r>
              <a:rPr lang="en-US" sz="2400" dirty="0">
                <a:latin typeface="Arial Narrow" panose="020B0606020202030204" pitchFamily="34" charset="0"/>
              </a:rPr>
              <a:t>: </a:t>
            </a:r>
            <a:r>
              <a:rPr lang="en-US" sz="2400" dirty="0" err="1">
                <a:latin typeface="Arial Narrow" panose="020B0606020202030204" pitchFamily="34" charset="0"/>
              </a:rPr>
              <a:t>Aufmerksam</a:t>
            </a:r>
            <a:r>
              <a:rPr lang="en-US" sz="2400" dirty="0">
                <a:latin typeface="Arial Narrow" panose="020B0606020202030204" pitchFamily="34" charset="0"/>
              </a:rPr>
              <a:t>, </a:t>
            </a:r>
            <a:r>
              <a:rPr lang="en-US" sz="2400" dirty="0" err="1">
                <a:latin typeface="Arial Narrow" panose="020B0606020202030204" pitchFamily="34" charset="0"/>
              </a:rPr>
              <a:t>behutsam</a:t>
            </a:r>
            <a:r>
              <a:rPr lang="en-US" sz="2400" dirty="0">
                <a:latin typeface="Arial Narrow" panose="020B0606020202030204" pitchFamily="34" charset="0"/>
              </a:rPr>
              <a:t> – Zeit </a:t>
            </a:r>
            <a:r>
              <a:rPr lang="en-US" sz="2400" dirty="0" err="1">
                <a:latin typeface="Arial Narrow" panose="020B0606020202030204" pitchFamily="34" charset="0"/>
              </a:rPr>
              <a:t>geben</a:t>
            </a:r>
            <a:r>
              <a:rPr lang="en-US" sz="2400" dirty="0">
                <a:latin typeface="Arial Narrow" panose="020B0606020202030204" pitchFamily="34" charset="0"/>
              </a:rPr>
              <a:t>, </a:t>
            </a:r>
            <a:r>
              <a:rPr lang="en-US" sz="2400" dirty="0" err="1">
                <a:latin typeface="Arial Narrow" panose="020B0606020202030204" pitchFamily="34" charset="0"/>
              </a:rPr>
              <a:t>nicht</a:t>
            </a:r>
            <a:r>
              <a:rPr lang="en-US" sz="2400" dirty="0">
                <a:latin typeface="Arial Narrow" panose="020B0606020202030204" pitchFamily="34" charset="0"/>
              </a:rPr>
              <a:t> </a:t>
            </a:r>
            <a:r>
              <a:rPr lang="en-US" sz="2400" dirty="0" err="1">
                <a:latin typeface="Arial Narrow" panose="020B0606020202030204" pitchFamily="34" charset="0"/>
              </a:rPr>
              <a:t>gleich</a:t>
            </a:r>
            <a:r>
              <a:rPr lang="en-US" sz="2400" dirty="0">
                <a:latin typeface="Arial Narrow" panose="020B0606020202030204" pitchFamily="34" charset="0"/>
              </a:rPr>
              <a:t> </a:t>
            </a:r>
            <a:r>
              <a:rPr lang="en-US" sz="2400" dirty="0" err="1">
                <a:latin typeface="Arial Narrow" panose="020B0606020202030204" pitchFamily="34" charset="0"/>
              </a:rPr>
              <a:t>mit</a:t>
            </a:r>
            <a:r>
              <a:rPr lang="en-US" sz="2400" dirty="0">
                <a:latin typeface="Arial Narrow" panose="020B0606020202030204" pitchFamily="34" charset="0"/>
              </a:rPr>
              <a:t> </a:t>
            </a:r>
            <a:r>
              <a:rPr lang="en-US" sz="2400" dirty="0" err="1">
                <a:latin typeface="Arial Narrow" panose="020B0606020202030204" pitchFamily="34" charset="0"/>
              </a:rPr>
              <a:t>Fragen</a:t>
            </a:r>
            <a:r>
              <a:rPr lang="en-US" sz="2400" dirty="0">
                <a:latin typeface="Arial Narrow" panose="020B0606020202030204" pitchFamily="34" charset="0"/>
              </a:rPr>
              <a:t> </a:t>
            </a:r>
            <a:r>
              <a:rPr lang="en-US" sz="2400" dirty="0" err="1">
                <a:latin typeface="Arial Narrow" panose="020B0606020202030204" pitchFamily="34" charset="0"/>
              </a:rPr>
              <a:t>nach</a:t>
            </a:r>
            <a:r>
              <a:rPr lang="en-US" sz="2400" dirty="0">
                <a:latin typeface="Arial Narrow" panose="020B0606020202030204" pitchFamily="34" charset="0"/>
              </a:rPr>
              <a:t> (</a:t>
            </a:r>
            <a:r>
              <a:rPr lang="en-US" sz="2400" dirty="0" err="1">
                <a:latin typeface="Arial Narrow" panose="020B0606020202030204" pitchFamily="34" charset="0"/>
              </a:rPr>
              <a:t>Kunden</a:t>
            </a:r>
            <a:r>
              <a:rPr lang="en-US" sz="2400" dirty="0">
                <a:latin typeface="Arial Narrow" panose="020B0606020202030204" pitchFamily="34" charset="0"/>
              </a:rPr>
              <a:t>-) </a:t>
            </a:r>
            <a:r>
              <a:rPr lang="en-US" sz="2400" dirty="0" err="1">
                <a:latin typeface="Arial Narrow" panose="020B0606020202030204" pitchFamily="34" charset="0"/>
              </a:rPr>
              <a:t>Wünschen</a:t>
            </a:r>
            <a:r>
              <a:rPr lang="en-US" sz="2400" dirty="0">
                <a:latin typeface="Arial Narrow" panose="020B0606020202030204" pitchFamily="34" charset="0"/>
              </a:rPr>
              <a:t> “</a:t>
            </a:r>
            <a:r>
              <a:rPr lang="en-US" sz="2400" dirty="0" err="1">
                <a:latin typeface="Arial Narrow" panose="020B0606020202030204" pitchFamily="34" charset="0"/>
              </a:rPr>
              <a:t>überfallen</a:t>
            </a:r>
            <a:r>
              <a:rPr lang="en-US" sz="2400" dirty="0">
                <a:latin typeface="Arial Narrow" panose="020B0606020202030204" pitchFamily="34" charset="0"/>
              </a:rPr>
              <a:t>” h</a:t>
            </a:r>
          </a:p>
          <a:p>
            <a:pPr marL="457200" indent="-457200" algn="just">
              <a:buFont typeface="Arial" panose="020B0604020202020204" pitchFamily="34" charset="0"/>
              <a:buChar char="•"/>
            </a:pPr>
            <a:r>
              <a:rPr lang="en-US" sz="2400" dirty="0" err="1">
                <a:latin typeface="Arial Narrow" panose="020B0606020202030204" pitchFamily="34" charset="0"/>
              </a:rPr>
              <a:t>Einrichtung</a:t>
            </a:r>
            <a:r>
              <a:rPr lang="en-US" sz="2400" dirty="0">
                <a:latin typeface="Arial Narrow" panose="020B0606020202030204" pitchFamily="34" charset="0"/>
              </a:rPr>
              <a:t> </a:t>
            </a:r>
            <a:r>
              <a:rPr lang="en-US" sz="2400" dirty="0" err="1">
                <a:latin typeface="Arial Narrow" panose="020B0606020202030204" pitchFamily="34" charset="0"/>
              </a:rPr>
              <a:t>ruhigerer</a:t>
            </a:r>
            <a:r>
              <a:rPr lang="en-US" sz="2400" dirty="0">
                <a:latin typeface="Arial Narrow" panose="020B0606020202030204" pitchFamily="34" charset="0"/>
              </a:rPr>
              <a:t>, </a:t>
            </a:r>
            <a:r>
              <a:rPr lang="en-US" sz="2400" dirty="0" err="1">
                <a:latin typeface="Arial Narrow" panose="020B0606020202030204" pitchFamily="34" charset="0"/>
              </a:rPr>
              <a:t>etwas</a:t>
            </a:r>
            <a:r>
              <a:rPr lang="en-US" sz="2400" dirty="0">
                <a:latin typeface="Arial Narrow" panose="020B0606020202030204" pitchFamily="34" charset="0"/>
              </a:rPr>
              <a:t> </a:t>
            </a:r>
            <a:r>
              <a:rPr lang="en-US" sz="2400" dirty="0" err="1">
                <a:latin typeface="Arial Narrow" panose="020B0606020202030204" pitchFamily="34" charset="0"/>
              </a:rPr>
              <a:t>abseits</a:t>
            </a:r>
            <a:r>
              <a:rPr lang="en-US" sz="2400" dirty="0">
                <a:latin typeface="Arial Narrow" panose="020B0606020202030204" pitchFamily="34" charset="0"/>
              </a:rPr>
              <a:t> </a:t>
            </a:r>
            <a:r>
              <a:rPr lang="en-US" sz="2400" dirty="0" err="1">
                <a:latin typeface="Arial Narrow" panose="020B0606020202030204" pitchFamily="34" charset="0"/>
              </a:rPr>
              <a:t>gelegener</a:t>
            </a:r>
            <a:r>
              <a:rPr lang="en-US" sz="2400" dirty="0">
                <a:latin typeface="Arial Narrow" panose="020B0606020202030204" pitchFamily="34" charset="0"/>
              </a:rPr>
              <a:t> </a:t>
            </a:r>
            <a:r>
              <a:rPr lang="en-US" sz="2400" dirty="0" err="1">
                <a:latin typeface="Arial Narrow" panose="020B0606020202030204" pitchFamily="34" charset="0"/>
              </a:rPr>
              <a:t>Nischen</a:t>
            </a:r>
            <a:r>
              <a:rPr lang="en-US" sz="2400" dirty="0">
                <a:latin typeface="Arial Narrow" panose="020B0606020202030204" pitchFamily="34" charset="0"/>
              </a:rPr>
              <a:t>/</a:t>
            </a:r>
            <a:r>
              <a:rPr lang="en-US" sz="2400" dirty="0" err="1">
                <a:latin typeface="Arial Narrow" panose="020B0606020202030204" pitchFamily="34" charset="0"/>
              </a:rPr>
              <a:t>Orte</a:t>
            </a:r>
            <a:r>
              <a:rPr lang="en-US" sz="2400" dirty="0">
                <a:latin typeface="Arial Narrow" panose="020B0606020202030204" pitchFamily="34" charset="0"/>
              </a:rPr>
              <a:t> </a:t>
            </a:r>
            <a:r>
              <a:rPr lang="en-US" sz="2400" dirty="0" err="1">
                <a:latin typeface="Arial Narrow" panose="020B0606020202030204" pitchFamily="34" charset="0"/>
              </a:rPr>
              <a:t>innerhalb</a:t>
            </a:r>
            <a:r>
              <a:rPr lang="en-US" sz="2400" dirty="0">
                <a:latin typeface="Arial Narrow" panose="020B0606020202030204" pitchFamily="34" charset="0"/>
              </a:rPr>
              <a:t> der </a:t>
            </a:r>
            <a:r>
              <a:rPr lang="en-US" sz="2400" dirty="0" err="1">
                <a:latin typeface="Arial Narrow" panose="020B0606020202030204" pitchFamily="34" charset="0"/>
              </a:rPr>
              <a:t>Geschäftslokale</a:t>
            </a:r>
            <a:endParaRPr lang="en-US" sz="2400" dirty="0">
              <a:latin typeface="Arial Narrow" panose="020B0606020202030204" pitchFamily="34" charset="0"/>
            </a:endParaRPr>
          </a:p>
          <a:p>
            <a:pPr marL="457200" indent="-457200" algn="just">
              <a:buFont typeface="Arial" panose="020B0604020202020204" pitchFamily="34" charset="0"/>
              <a:buChar char="•"/>
            </a:pPr>
            <a:r>
              <a:rPr lang="en-US" sz="2400" dirty="0" err="1">
                <a:latin typeface="Arial Narrow" panose="020B0606020202030204" pitchFamily="34" charset="0"/>
              </a:rPr>
              <a:t>Visuelle</a:t>
            </a:r>
            <a:r>
              <a:rPr lang="en-US" sz="2400" dirty="0">
                <a:latin typeface="Arial Narrow" panose="020B0606020202030204" pitchFamily="34" charset="0"/>
              </a:rPr>
              <a:t> </a:t>
            </a:r>
            <a:r>
              <a:rPr lang="en-US" sz="2400" dirty="0" err="1">
                <a:latin typeface="Arial Narrow" panose="020B0606020202030204" pitchFamily="34" charset="0"/>
              </a:rPr>
              <a:t>Hinweise</a:t>
            </a:r>
            <a:r>
              <a:rPr lang="en-US" sz="2400" dirty="0">
                <a:latin typeface="Arial Narrow" panose="020B0606020202030204" pitchFamily="34" charset="0"/>
              </a:rPr>
              <a:t> (task analysis) </a:t>
            </a:r>
            <a:r>
              <a:rPr lang="en-US" sz="2400" dirty="0" err="1">
                <a:latin typeface="Arial Narrow" panose="020B0606020202030204" pitchFamily="34" charset="0"/>
              </a:rPr>
              <a:t>über</a:t>
            </a:r>
            <a:r>
              <a:rPr lang="en-US" sz="2400" dirty="0">
                <a:latin typeface="Arial Narrow" panose="020B0606020202030204" pitchFamily="34" charset="0"/>
              </a:rPr>
              <a:t> </a:t>
            </a:r>
            <a:r>
              <a:rPr lang="en-US" sz="2400" dirty="0" err="1">
                <a:latin typeface="Arial Narrow" panose="020B0606020202030204" pitchFamily="34" charset="0"/>
              </a:rPr>
              <a:t>zu</a:t>
            </a:r>
            <a:r>
              <a:rPr lang="en-US" sz="2400" dirty="0">
                <a:latin typeface="Arial Narrow" panose="020B0606020202030204" pitchFamily="34" charset="0"/>
              </a:rPr>
              <a:t> </a:t>
            </a:r>
            <a:r>
              <a:rPr lang="en-US" sz="2400" dirty="0" err="1">
                <a:latin typeface="Arial Narrow" panose="020B0606020202030204" pitchFamily="34" charset="0"/>
              </a:rPr>
              <a:t>erwartende</a:t>
            </a:r>
            <a:r>
              <a:rPr lang="en-US" sz="2400" dirty="0">
                <a:latin typeface="Arial Narrow" panose="020B0606020202030204" pitchFamily="34" charset="0"/>
              </a:rPr>
              <a:t> </a:t>
            </a:r>
            <a:r>
              <a:rPr lang="en-US" sz="2400" dirty="0" err="1">
                <a:latin typeface="Arial Narrow" panose="020B0606020202030204" pitchFamily="34" charset="0"/>
              </a:rPr>
              <a:t>typsche</a:t>
            </a:r>
            <a:r>
              <a:rPr lang="en-US" sz="2400" dirty="0">
                <a:latin typeface="Arial Narrow" panose="020B0606020202030204" pitchFamily="34" charset="0"/>
              </a:rPr>
              <a:t> </a:t>
            </a:r>
            <a:r>
              <a:rPr lang="en-US" sz="2400" dirty="0" err="1">
                <a:latin typeface="Arial Narrow" panose="020B0606020202030204" pitchFamily="34" charset="0"/>
              </a:rPr>
              <a:t>Abläufe</a:t>
            </a:r>
            <a:r>
              <a:rPr lang="en-US" sz="2400" dirty="0">
                <a:latin typeface="Arial Narrow" panose="020B0606020202030204" pitchFamily="34" charset="0"/>
              </a:rPr>
              <a:t> </a:t>
            </a:r>
          </a:p>
          <a:p>
            <a:pPr marL="457200" indent="-457200" algn="just">
              <a:buFont typeface="Arial" panose="020B0604020202020204" pitchFamily="34" charset="0"/>
              <a:buChar char="•"/>
            </a:pPr>
            <a:r>
              <a:rPr lang="en-US" sz="2400" dirty="0" err="1">
                <a:latin typeface="Arial Narrow" panose="020B0606020202030204" pitchFamily="34" charset="0"/>
              </a:rPr>
              <a:t>Nachfragen</a:t>
            </a:r>
            <a:r>
              <a:rPr lang="en-US" sz="2400" dirty="0">
                <a:latin typeface="Arial Narrow" panose="020B0606020202030204" pitchFamily="34" charset="0"/>
              </a:rPr>
              <a:t>, </a:t>
            </a:r>
            <a:r>
              <a:rPr lang="en-US" sz="2400" dirty="0" err="1">
                <a:latin typeface="Arial Narrow" panose="020B0606020202030204" pitchFamily="34" charset="0"/>
              </a:rPr>
              <a:t>ob</a:t>
            </a:r>
            <a:r>
              <a:rPr lang="en-US" sz="2400" dirty="0">
                <a:latin typeface="Arial Narrow" panose="020B0606020202030204" pitchFamily="34" charset="0"/>
              </a:rPr>
              <a:t> es </a:t>
            </a:r>
            <a:r>
              <a:rPr lang="en-US" sz="2400" dirty="0" err="1">
                <a:latin typeface="Arial Narrow" panose="020B0606020202030204" pitchFamily="34" charset="0"/>
              </a:rPr>
              <a:t>Geräusche</a:t>
            </a:r>
            <a:r>
              <a:rPr lang="en-US" sz="2400" dirty="0">
                <a:latin typeface="Arial Narrow" panose="020B0606020202030204" pitchFamily="34" charset="0"/>
              </a:rPr>
              <a:t> </a:t>
            </a:r>
            <a:r>
              <a:rPr lang="en-US" sz="2400" dirty="0" err="1">
                <a:latin typeface="Arial Narrow" panose="020B0606020202030204" pitchFamily="34" charset="0"/>
              </a:rPr>
              <a:t>oder</a:t>
            </a:r>
            <a:r>
              <a:rPr lang="en-US" sz="2400" dirty="0">
                <a:latin typeface="Arial Narrow" panose="020B0606020202030204" pitchFamily="34" charset="0"/>
              </a:rPr>
              <a:t> </a:t>
            </a:r>
            <a:r>
              <a:rPr lang="en-US" sz="2400" dirty="0" err="1">
                <a:latin typeface="Arial Narrow" panose="020B0606020202030204" pitchFamily="34" charset="0"/>
              </a:rPr>
              <a:t>andere</a:t>
            </a:r>
            <a:r>
              <a:rPr lang="en-US" sz="2400" dirty="0">
                <a:latin typeface="Arial Narrow" panose="020B0606020202030204" pitchFamily="34" charset="0"/>
              </a:rPr>
              <a:t> </a:t>
            </a:r>
            <a:r>
              <a:rPr lang="en-US" sz="2400" dirty="0" err="1">
                <a:latin typeface="Arial Narrow" panose="020B0606020202030204" pitchFamily="34" charset="0"/>
              </a:rPr>
              <a:t>störende</a:t>
            </a:r>
            <a:r>
              <a:rPr lang="en-US" sz="2400" dirty="0">
                <a:latin typeface="Arial Narrow" panose="020B0606020202030204" pitchFamily="34" charset="0"/>
              </a:rPr>
              <a:t> </a:t>
            </a:r>
            <a:r>
              <a:rPr lang="en-US" sz="2400" dirty="0" err="1">
                <a:latin typeface="Arial Narrow" panose="020B0606020202030204" pitchFamily="34" charset="0"/>
              </a:rPr>
              <a:t>Elemente</a:t>
            </a:r>
            <a:r>
              <a:rPr lang="en-US" sz="2400" dirty="0">
                <a:latin typeface="Arial Narrow" panose="020B0606020202030204" pitchFamily="34" charset="0"/>
              </a:rPr>
              <a:t> </a:t>
            </a:r>
            <a:r>
              <a:rPr lang="en-US" sz="2400" dirty="0" err="1">
                <a:latin typeface="Arial Narrow" panose="020B0606020202030204" pitchFamily="34" charset="0"/>
              </a:rPr>
              <a:t>gibt</a:t>
            </a:r>
            <a:r>
              <a:rPr lang="en-US" sz="2400" dirty="0">
                <a:latin typeface="Arial Narrow" panose="020B0606020202030204" pitchFamily="34" charset="0"/>
              </a:rPr>
              <a:t>, die </a:t>
            </a:r>
            <a:r>
              <a:rPr lang="en-US" sz="2400" dirty="0" err="1">
                <a:latin typeface="Arial Narrow" panose="020B0606020202030204" pitchFamily="34" charset="0"/>
              </a:rPr>
              <a:t>entfernt</a:t>
            </a:r>
            <a:r>
              <a:rPr lang="en-US" sz="2400" dirty="0">
                <a:latin typeface="Arial Narrow" panose="020B0606020202030204" pitchFamily="34" charset="0"/>
              </a:rPr>
              <a:t> </a:t>
            </a:r>
            <a:r>
              <a:rPr lang="en-US" sz="2400" dirty="0" err="1">
                <a:latin typeface="Arial Narrow" panose="020B0606020202030204" pitchFamily="34" charset="0"/>
              </a:rPr>
              <a:t>bzw</a:t>
            </a:r>
            <a:r>
              <a:rPr lang="en-US" sz="2400" dirty="0">
                <a:latin typeface="Arial Narrow" panose="020B0606020202030204" pitchFamily="34" charset="0"/>
              </a:rPr>
              <a:t>. “</a:t>
            </a:r>
            <a:r>
              <a:rPr lang="en-US" sz="2400" dirty="0" err="1">
                <a:latin typeface="Arial Narrow" panose="020B0606020202030204" pitchFamily="34" charset="0"/>
              </a:rPr>
              <a:t>abgestellt</a:t>
            </a:r>
            <a:r>
              <a:rPr lang="en-US" sz="2400" dirty="0">
                <a:latin typeface="Arial Narrow" panose="020B0606020202030204" pitchFamily="34" charset="0"/>
              </a:rPr>
              <a:t>” </a:t>
            </a:r>
            <a:r>
              <a:rPr lang="en-US" sz="2400" dirty="0" err="1">
                <a:latin typeface="Arial Narrow" panose="020B0606020202030204" pitchFamily="34" charset="0"/>
              </a:rPr>
              <a:t>werden</a:t>
            </a:r>
            <a:r>
              <a:rPr lang="en-US" sz="2400" dirty="0">
                <a:latin typeface="Arial Narrow" panose="020B0606020202030204" pitchFamily="34" charset="0"/>
              </a:rPr>
              <a:t> </a:t>
            </a:r>
            <a:r>
              <a:rPr lang="en-US" sz="2400" dirty="0" err="1">
                <a:latin typeface="Arial Narrow" panose="020B0606020202030204" pitchFamily="34" charset="0"/>
              </a:rPr>
              <a:t>können</a:t>
            </a:r>
            <a:r>
              <a:rPr lang="en-US" sz="2400" dirty="0">
                <a:latin typeface="Arial Narrow" panose="020B0606020202030204" pitchFamily="34" charset="0"/>
              </a:rPr>
              <a:t>. </a:t>
            </a:r>
            <a:r>
              <a:rPr lang="en-US" sz="2400" dirty="0" err="1">
                <a:latin typeface="Arial Narrow" panose="020B0606020202030204" pitchFamily="34" charset="0"/>
              </a:rPr>
              <a:t>Nachfragen</a:t>
            </a:r>
            <a:r>
              <a:rPr lang="en-US" sz="2400" dirty="0">
                <a:latin typeface="Arial Narrow" panose="020B0606020202030204" pitchFamily="34" charset="0"/>
              </a:rPr>
              <a:t>, </a:t>
            </a:r>
            <a:r>
              <a:rPr lang="en-US" sz="2400" dirty="0" err="1">
                <a:latin typeface="Arial Narrow" panose="020B0606020202030204" pitchFamily="34" charset="0"/>
              </a:rPr>
              <a:t>ob</a:t>
            </a:r>
            <a:r>
              <a:rPr lang="en-US" sz="2400" dirty="0">
                <a:latin typeface="Arial Narrow" panose="020B0606020202030204" pitchFamily="34" charset="0"/>
              </a:rPr>
              <a:t> es </a:t>
            </a:r>
          </a:p>
          <a:p>
            <a:pPr algn="just"/>
            <a:r>
              <a:rPr lang="en-US" sz="2400" dirty="0">
                <a:latin typeface="Arial Narrow" panose="020B0606020202030204" pitchFamily="34" charset="0"/>
              </a:rPr>
              <a:t>      </a:t>
            </a:r>
            <a:r>
              <a:rPr lang="en-US" sz="2400" dirty="0" err="1">
                <a:latin typeface="Arial Narrow" panose="020B0606020202030204" pitchFamily="34" charset="0"/>
              </a:rPr>
              <a:t>bereits</a:t>
            </a:r>
            <a:r>
              <a:rPr lang="en-US" sz="2400" dirty="0">
                <a:latin typeface="Arial Narrow" panose="020B0606020202030204" pitchFamily="34" charset="0"/>
              </a:rPr>
              <a:t> </a:t>
            </a:r>
            <a:r>
              <a:rPr lang="en-US" sz="2400" dirty="0" err="1">
                <a:latin typeface="Arial Narrow" panose="020B0606020202030204" pitchFamily="34" charset="0"/>
              </a:rPr>
              <a:t>etablierte</a:t>
            </a:r>
            <a:r>
              <a:rPr lang="en-US" sz="2400" dirty="0">
                <a:latin typeface="Arial Narrow" panose="020B0606020202030204" pitchFamily="34" charset="0"/>
              </a:rPr>
              <a:t> </a:t>
            </a:r>
            <a:r>
              <a:rPr lang="en-US" sz="2400" dirty="0" err="1">
                <a:latin typeface="Arial Narrow" panose="020B0606020202030204" pitchFamily="34" charset="0"/>
              </a:rPr>
              <a:t>eigene</a:t>
            </a:r>
            <a:r>
              <a:rPr lang="en-US" sz="2400" dirty="0">
                <a:latin typeface="Arial Narrow" panose="020B0606020202030204" pitchFamily="34" charset="0"/>
              </a:rPr>
              <a:t> </a:t>
            </a:r>
            <a:r>
              <a:rPr lang="en-US" sz="2400" dirty="0" err="1">
                <a:latin typeface="Arial Narrow" panose="020B0606020202030204" pitchFamily="34" charset="0"/>
              </a:rPr>
              <a:t>Strategien</a:t>
            </a:r>
            <a:r>
              <a:rPr lang="en-US" sz="2400" dirty="0">
                <a:latin typeface="Arial Narrow" panose="020B0606020202030204" pitchFamily="34" charset="0"/>
              </a:rPr>
              <a:t> </a:t>
            </a:r>
            <a:r>
              <a:rPr lang="en-US" sz="2400" dirty="0" err="1">
                <a:latin typeface="Arial Narrow" panose="020B0606020202030204" pitchFamily="34" charset="0"/>
              </a:rPr>
              <a:t>gibt</a:t>
            </a:r>
            <a:endParaRPr lang="en-US" sz="2400" dirty="0">
              <a:latin typeface="Arial Narrow" panose="020B0606020202030204" pitchFamily="34" charset="0"/>
            </a:endParaRPr>
          </a:p>
          <a:p>
            <a:pPr marL="457200" indent="-457200" algn="just">
              <a:buFont typeface="Arial" panose="020B0604020202020204" pitchFamily="34" charset="0"/>
              <a:buChar char="•"/>
            </a:pPr>
            <a:r>
              <a:rPr lang="en-US" sz="2400" dirty="0">
                <a:latin typeface="Arial Narrow" panose="020B0606020202030204" pitchFamily="34" charset="0"/>
              </a:rPr>
              <a:t>Und </a:t>
            </a:r>
            <a:r>
              <a:rPr lang="en-US" sz="2400" dirty="0" err="1">
                <a:latin typeface="Arial Narrow" panose="020B0606020202030204" pitchFamily="34" charset="0"/>
              </a:rPr>
              <a:t>wenn</a:t>
            </a:r>
            <a:r>
              <a:rPr lang="en-US" sz="2400" dirty="0">
                <a:latin typeface="Arial Narrow" panose="020B0606020202030204" pitchFamily="34" charset="0"/>
              </a:rPr>
              <a:t> </a:t>
            </a:r>
            <a:r>
              <a:rPr lang="en-US" sz="2400" dirty="0" err="1">
                <a:latin typeface="Arial Narrow" panose="020B0606020202030204" pitchFamily="34" charset="0"/>
              </a:rPr>
              <a:t>alles</a:t>
            </a:r>
            <a:r>
              <a:rPr lang="en-US" sz="2400" dirty="0">
                <a:latin typeface="Arial Narrow" panose="020B0606020202030204" pitchFamily="34" charset="0"/>
              </a:rPr>
              <a:t> </a:t>
            </a:r>
            <a:r>
              <a:rPr lang="en-US" sz="2400" dirty="0" err="1">
                <a:latin typeface="Arial Narrow" panose="020B0606020202030204" pitchFamily="34" charset="0"/>
              </a:rPr>
              <a:t>stimmt</a:t>
            </a:r>
            <a:r>
              <a:rPr lang="en-US" sz="2400" dirty="0">
                <a:latin typeface="Arial Narrow" panose="020B0606020202030204" pitchFamily="34" charset="0"/>
              </a:rPr>
              <a:t>: “be quick to serve” …</a:t>
            </a:r>
          </a:p>
        </p:txBody>
      </p:sp>
      <p:pic>
        <p:nvPicPr>
          <p:cNvPr id="9" name="Google Shape;491;p54">
            <a:extLst>
              <a:ext uri="{FF2B5EF4-FFF2-40B4-BE49-F238E27FC236}">
                <a16:creationId xmlns:a16="http://schemas.microsoft.com/office/drawing/2014/main" id="{B9EDA319-2A7E-3A4C-A7F9-658078C21D05}"/>
              </a:ext>
            </a:extLst>
          </p:cNvPr>
          <p:cNvPicPr preferRelativeResize="0"/>
          <p:nvPr/>
        </p:nvPicPr>
        <p:blipFill>
          <a:blip r:embed="rId2">
            <a:alphaModFix/>
          </a:blip>
          <a:stretch>
            <a:fillRect/>
          </a:stretch>
        </p:blipFill>
        <p:spPr>
          <a:xfrm>
            <a:off x="9530667" y="4994513"/>
            <a:ext cx="1706420" cy="1178963"/>
          </a:xfrm>
          <a:prstGeom prst="rect">
            <a:avLst/>
          </a:prstGeom>
          <a:noFill/>
          <a:ln>
            <a:noFill/>
          </a:ln>
        </p:spPr>
      </p:pic>
      <p:sp>
        <p:nvSpPr>
          <p:cNvPr id="10" name="Google Shape;492;p54">
            <a:extLst>
              <a:ext uri="{FF2B5EF4-FFF2-40B4-BE49-F238E27FC236}">
                <a16:creationId xmlns:a16="http://schemas.microsoft.com/office/drawing/2014/main" id="{285DFAAE-316F-9D42-8599-6165223D0BFC}"/>
              </a:ext>
            </a:extLst>
          </p:cNvPr>
          <p:cNvSpPr txBox="1"/>
          <p:nvPr/>
        </p:nvSpPr>
        <p:spPr>
          <a:xfrm>
            <a:off x="2935000" y="5750970"/>
            <a:ext cx="4723660" cy="553957"/>
          </a:xfrm>
          <a:prstGeom prst="rect">
            <a:avLst/>
          </a:prstGeom>
          <a:noFill/>
          <a:ln>
            <a:noFill/>
          </a:ln>
        </p:spPr>
        <p:txBody>
          <a:bodyPr spcFirstLastPara="1" wrap="square" lIns="121900" tIns="121900" rIns="121900" bIns="121900" anchor="t" anchorCtr="0">
            <a:spAutoFit/>
          </a:bodyPr>
          <a:lstStyle/>
          <a:p>
            <a:r>
              <a:rPr lang="en-GB" sz="2000" u="sng" dirty="0">
                <a:solidFill>
                  <a:schemeClr val="hlink"/>
                </a:solidFill>
                <a:hlinkClick r:id="rId3"/>
              </a:rPr>
              <a:t>https://youtu.be/cZ3qCXhe8t0</a:t>
            </a:r>
            <a:endParaRPr lang="en-GB" sz="2000" dirty="0"/>
          </a:p>
        </p:txBody>
      </p:sp>
    </p:spTree>
    <p:extLst>
      <p:ext uri="{BB962C8B-B14F-4D97-AF65-F5344CB8AC3E}">
        <p14:creationId xmlns:p14="http://schemas.microsoft.com/office/powerpoint/2010/main" val="172579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r>
              <a:rPr lang="it" sz="4800" b="1" dirty="0">
                <a:solidFill>
                  <a:srgbClr val="000000"/>
                </a:solidFill>
                <a:latin typeface="Arial Narrow"/>
                <a:ea typeface="Arial Narrow"/>
                <a:cs typeface="Arial Narrow"/>
                <a:sym typeface="Arial Narrow"/>
              </a:rPr>
              <a:t>Ziel      </a:t>
            </a:r>
            <a:endParaRPr sz="3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r>
              <a:rPr lang="it" sz="3200" b="1" dirty="0">
                <a:solidFill>
                  <a:srgbClr val="000000"/>
                </a:solidFill>
                <a:latin typeface="Arial Narrow"/>
                <a:ea typeface="Arial Narrow"/>
                <a:cs typeface="Arial Narrow"/>
                <a:sym typeface="Arial Narrow"/>
              </a:rPr>
              <a:t>Modul</a:t>
            </a:r>
            <a:r>
              <a:rPr lang="it" sz="3200" b="1" dirty="0">
                <a:latin typeface="Arial Narrow"/>
                <a:ea typeface="Arial Narrow"/>
                <a:cs typeface="Arial Narrow"/>
                <a:sym typeface="Arial Narrow"/>
              </a:rPr>
              <a:t> 3: Autismus-Spektrum-Störungen und Gesellschaft </a:t>
            </a:r>
          </a:p>
          <a:p>
            <a:pPr algn="ctr"/>
            <a:endParaRPr sz="3200" b="1" dirty="0">
              <a:latin typeface="Arial Narrow"/>
              <a:ea typeface="Arial Narrow"/>
              <a:cs typeface="Arial Narrow"/>
              <a:sym typeface="Arial Narrow"/>
            </a:endParaRPr>
          </a:p>
          <a:p>
            <a:pPr algn="just">
              <a:buClr>
                <a:schemeClr val="dk1"/>
              </a:buClr>
              <a:buSzPts val="1100"/>
            </a:pPr>
            <a:r>
              <a:rPr lang="de-AT" sz="2400" dirty="0">
                <a:solidFill>
                  <a:schemeClr val="dk1"/>
                </a:solidFill>
                <a:latin typeface="Arial Narrow" panose="020B0606020202030204" pitchFamily="34" charset="0"/>
              </a:rPr>
              <a:t>I</a:t>
            </a:r>
            <a:r>
              <a:rPr lang="it" sz="2400" dirty="0">
                <a:solidFill>
                  <a:schemeClr val="dk1"/>
                </a:solidFill>
                <a:latin typeface="Arial Narrow" panose="020B0606020202030204" pitchFamily="34" charset="0"/>
              </a:rPr>
              <a:t>n diesem Modul gilt es Strategien im Umgang mit Menschen mit ASS zu finden, die diesen selbst in den Kontexten ihres Lebens-, Ausbildungs- und Berufsalltags zugute kommen. </a:t>
            </a:r>
            <a:r>
              <a:rPr lang="de-AT" sz="2400" dirty="0">
                <a:solidFill>
                  <a:schemeClr val="dk1"/>
                </a:solidFill>
                <a:latin typeface="Arial Narrow" panose="020B0606020202030204" pitchFamily="34" charset="0"/>
              </a:rPr>
              <a:t>Die zentrale Absicht dahinter ist, den betreffenden Menschen zu bestärken, ihnen dabei zu helfen, für sie schwierige Situationen besser zu meistern, und dabei insgesamt ihre Unabhängigkeit und Selbständigkeit zu fördern.</a:t>
            </a:r>
          </a:p>
          <a:p>
            <a:pPr algn="just">
              <a:buClr>
                <a:schemeClr val="dk1"/>
              </a:buClr>
              <a:buSzPts val="1100"/>
            </a:pPr>
            <a:endParaRPr lang="it" sz="2400" dirty="0">
              <a:solidFill>
                <a:schemeClr val="dk1"/>
              </a:solidFill>
              <a:latin typeface="Arial Narrow" panose="020B0606020202030204" pitchFamily="34" charset="0"/>
            </a:endParaRPr>
          </a:p>
          <a:p>
            <a:pPr algn="just"/>
            <a:r>
              <a:rPr lang="de-DE" sz="2400" dirty="0">
                <a:latin typeface="Arial Narrow"/>
                <a:ea typeface="Arial Narrow"/>
                <a:cs typeface="Arial Narrow"/>
                <a:sym typeface="Arial Narrow"/>
              </a:rPr>
              <a:t>Dabei gilt es stets zu bedenken, dass jeder Mensch einzigartig ist und die entsprechenden Mittel und Strategien immer auf dessen persönliche Bedürfnisse abgestimmt sein müssen.</a:t>
            </a:r>
            <a:endParaRPr sz="2400" dirty="0">
              <a:latin typeface="Arial Narrow"/>
              <a:ea typeface="Arial Narrow"/>
              <a:cs typeface="Arial Narrow"/>
              <a:sym typeface="Arial Narrow"/>
            </a:endParaRPr>
          </a:p>
        </p:txBody>
      </p:sp>
    </p:spTree>
    <p:extLst>
      <p:ext uri="{BB962C8B-B14F-4D97-AF65-F5344CB8AC3E}">
        <p14:creationId xmlns:p14="http://schemas.microsoft.com/office/powerpoint/2010/main" val="11912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30</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buFont typeface="Arial" panose="020B0604020202020204" pitchFamily="34" charset="0"/>
              <a:buChar char="•"/>
            </a:pPr>
            <a:r>
              <a:rPr lang="en-US" sz="2400" dirty="0">
                <a:latin typeface="Arial Narrow" panose="020B0606020202030204" pitchFamily="34" charset="0"/>
              </a:rPr>
              <a:t>Die </a:t>
            </a:r>
            <a:r>
              <a:rPr lang="en-US" sz="2400" dirty="0" err="1">
                <a:latin typeface="Arial Narrow" panose="020B0606020202030204" pitchFamily="34" charset="0"/>
              </a:rPr>
              <a:t>Aufmerksamkeit</a:t>
            </a:r>
            <a:r>
              <a:rPr lang="en-US" sz="2400" dirty="0">
                <a:latin typeface="Arial Narrow" panose="020B0606020202030204" pitchFamily="34" charset="0"/>
              </a:rPr>
              <a:t> der/s </a:t>
            </a:r>
            <a:r>
              <a:rPr lang="en-US" sz="2400" dirty="0" err="1">
                <a:latin typeface="Arial Narrow" panose="020B0606020202030204" pitchFamily="34" charset="0"/>
              </a:rPr>
              <a:t>Kund</a:t>
            </a:r>
            <a:r>
              <a:rPr lang="en-US" sz="2400" dirty="0">
                <a:latin typeface="Arial Narrow" panose="020B0606020202030204" pitchFamily="34" charset="0"/>
              </a:rPr>
              <a:t>*in/</a:t>
            </a:r>
            <a:r>
              <a:rPr lang="en-US" sz="2400" dirty="0" err="1">
                <a:latin typeface="Arial Narrow" panose="020B0606020202030204" pitchFamily="34" charset="0"/>
              </a:rPr>
              <a:t>Klient</a:t>
            </a:r>
            <a:r>
              <a:rPr lang="en-US" sz="2400" dirty="0">
                <a:latin typeface="Arial Narrow" panose="020B0606020202030204" pitchFamily="34" charset="0"/>
              </a:rPr>
              <a:t>*in </a:t>
            </a:r>
            <a:r>
              <a:rPr lang="en-US" sz="2400" dirty="0" err="1">
                <a:latin typeface="Arial Narrow" panose="020B0606020202030204" pitchFamily="34" charset="0"/>
              </a:rPr>
              <a:t>gewinnen</a:t>
            </a:r>
            <a:r>
              <a:rPr lang="en-US" sz="2400" dirty="0">
                <a:latin typeface="Arial Narrow" panose="020B0606020202030204" pitchFamily="34" charset="0"/>
              </a:rPr>
              <a:t> und </a:t>
            </a:r>
            <a:r>
              <a:rPr lang="en-US" sz="2400" dirty="0" err="1">
                <a:latin typeface="Arial Narrow" panose="020B0606020202030204" pitchFamily="34" charset="0"/>
              </a:rPr>
              <a:t>sie</a:t>
            </a:r>
            <a:r>
              <a:rPr lang="en-US" sz="2400" dirty="0">
                <a:latin typeface="Arial Narrow" panose="020B0606020202030204" pitchFamily="34" charset="0"/>
              </a:rPr>
              <a:t>/</a:t>
            </a:r>
            <a:r>
              <a:rPr lang="en-US" sz="2400" dirty="0" err="1">
                <a:latin typeface="Arial Narrow" panose="020B0606020202030204" pitchFamily="34" charset="0"/>
              </a:rPr>
              <a:t>ihn</a:t>
            </a:r>
            <a:r>
              <a:rPr lang="en-US" sz="2400" dirty="0">
                <a:latin typeface="Arial Narrow" panose="020B0606020202030204" pitchFamily="34" charset="0"/>
              </a:rPr>
              <a:t> auf die </a:t>
            </a:r>
            <a:r>
              <a:rPr lang="en-US" sz="2400" dirty="0" err="1">
                <a:latin typeface="Arial Narrow" panose="020B0606020202030204" pitchFamily="34" charset="0"/>
              </a:rPr>
              <a:t>folgenden</a:t>
            </a:r>
            <a:r>
              <a:rPr lang="en-US" sz="2400" dirty="0">
                <a:latin typeface="Arial Narrow" panose="020B0606020202030204" pitchFamily="34" charset="0"/>
              </a:rPr>
              <a:t> </a:t>
            </a:r>
            <a:r>
              <a:rPr lang="en-US" sz="2400" dirty="0" err="1">
                <a:latin typeface="Arial Narrow" panose="020B0606020202030204" pitchFamily="34" charset="0"/>
              </a:rPr>
              <a:t>Abläufe</a:t>
            </a:r>
            <a:r>
              <a:rPr lang="en-US" sz="2400" dirty="0">
                <a:latin typeface="Arial Narrow" panose="020B0606020202030204" pitchFamily="34" charset="0"/>
              </a:rPr>
              <a:t> </a:t>
            </a:r>
            <a:r>
              <a:rPr lang="en-US" sz="2400" dirty="0" err="1">
                <a:latin typeface="Arial Narrow" panose="020B0606020202030204" pitchFamily="34" charset="0"/>
              </a:rPr>
              <a:t>vorbereiten</a:t>
            </a:r>
            <a:endParaRPr lang="en-US" sz="2400" dirty="0">
              <a:latin typeface="Arial Narrow" panose="020B0606020202030204" pitchFamily="34" charset="0"/>
            </a:endParaRPr>
          </a:p>
          <a:p>
            <a:pPr marL="452438" indent="-354013">
              <a:buFont typeface="Arial" panose="020B0604020202020204" pitchFamily="34" charset="0"/>
              <a:buChar char="•"/>
            </a:pPr>
            <a:r>
              <a:rPr lang="en-US" sz="2400" dirty="0">
                <a:latin typeface="Arial Narrow" panose="020B0606020202030204" pitchFamily="34" charset="0"/>
              </a:rPr>
              <a:t>Die Person </a:t>
            </a:r>
            <a:r>
              <a:rPr lang="en-US" sz="2400" dirty="0" err="1">
                <a:latin typeface="Arial Narrow" panose="020B0606020202030204" pitchFamily="34" charset="0"/>
              </a:rPr>
              <a:t>während</a:t>
            </a:r>
            <a:r>
              <a:rPr lang="en-US" sz="2400" dirty="0">
                <a:latin typeface="Arial Narrow" panose="020B0606020202030204" pitchFamily="34" charset="0"/>
              </a:rPr>
              <a:t> des </a:t>
            </a:r>
            <a:r>
              <a:rPr lang="en-US" sz="2400" dirty="0" err="1">
                <a:latin typeface="Arial Narrow" panose="020B0606020202030204" pitchFamily="34" charset="0"/>
              </a:rPr>
              <a:t>weiteren</a:t>
            </a:r>
            <a:r>
              <a:rPr lang="en-US" sz="2400" dirty="0">
                <a:latin typeface="Arial Narrow" panose="020B0606020202030204" pitchFamily="34" charset="0"/>
              </a:rPr>
              <a:t> </a:t>
            </a:r>
            <a:r>
              <a:rPr lang="en-US" sz="2400" dirty="0" err="1">
                <a:latin typeface="Arial Narrow" panose="020B0606020202030204" pitchFamily="34" charset="0"/>
              </a:rPr>
              <a:t>Ablaufs</a:t>
            </a:r>
            <a:r>
              <a:rPr lang="en-US" sz="2400" dirty="0">
                <a:latin typeface="Arial Narrow" panose="020B0606020202030204" pitchFamily="34" charset="0"/>
              </a:rPr>
              <a:t> </a:t>
            </a:r>
            <a:r>
              <a:rPr lang="en-US" sz="2400" dirty="0" err="1">
                <a:latin typeface="Arial Narrow" panose="020B0606020202030204" pitchFamily="34" charset="0"/>
              </a:rPr>
              <a:t>im</a:t>
            </a:r>
            <a:r>
              <a:rPr lang="en-US" sz="2400" dirty="0">
                <a:latin typeface="Arial Narrow" panose="020B0606020202030204" pitchFamily="34" charset="0"/>
              </a:rPr>
              <a:t> Auge </a:t>
            </a:r>
            <a:r>
              <a:rPr lang="en-US" sz="2400" dirty="0" err="1">
                <a:latin typeface="Arial Narrow" panose="020B0606020202030204" pitchFamily="34" charset="0"/>
              </a:rPr>
              <a:t>behalten</a:t>
            </a:r>
            <a:r>
              <a:rPr lang="en-US" sz="2400" dirty="0">
                <a:latin typeface="Arial Narrow" panose="020B0606020202030204" pitchFamily="34" charset="0"/>
              </a:rPr>
              <a:t>, um </a:t>
            </a:r>
            <a:r>
              <a:rPr lang="en-US" sz="2400" dirty="0" err="1">
                <a:latin typeface="Arial Narrow" panose="020B0606020202030204" pitchFamily="34" charset="0"/>
              </a:rPr>
              <a:t>gegebenfalls</a:t>
            </a:r>
            <a:r>
              <a:rPr lang="en-US" sz="2400" dirty="0">
                <a:latin typeface="Arial Narrow" panose="020B0606020202030204" pitchFamily="34" charset="0"/>
              </a:rPr>
              <a:t> </a:t>
            </a:r>
            <a:r>
              <a:rPr lang="en-US" sz="2400" dirty="0" err="1">
                <a:latin typeface="Arial Narrow" panose="020B0606020202030204" pitchFamily="34" charset="0"/>
              </a:rPr>
              <a:t>reagieren</a:t>
            </a:r>
            <a:r>
              <a:rPr lang="en-US" sz="2400" dirty="0">
                <a:latin typeface="Arial Narrow" panose="020B0606020202030204" pitchFamily="34" charset="0"/>
              </a:rPr>
              <a:t> </a:t>
            </a:r>
            <a:r>
              <a:rPr lang="en-US" sz="2400" dirty="0" err="1">
                <a:latin typeface="Arial Narrow" panose="020B0606020202030204" pitchFamily="34" charset="0"/>
              </a:rPr>
              <a:t>zu</a:t>
            </a:r>
            <a:r>
              <a:rPr lang="en-US" sz="2400" dirty="0">
                <a:latin typeface="Arial Narrow" panose="020B0606020202030204" pitchFamily="34" charset="0"/>
              </a:rPr>
              <a:t> </a:t>
            </a:r>
            <a:r>
              <a:rPr lang="en-US" sz="2400" dirty="0" err="1">
                <a:latin typeface="Arial Narrow" panose="020B0606020202030204" pitchFamily="34" charset="0"/>
              </a:rPr>
              <a:t>können</a:t>
            </a:r>
            <a:endParaRPr lang="en-US" sz="2400" dirty="0">
              <a:latin typeface="Arial Narrow" panose="020B0606020202030204" pitchFamily="34" charset="0"/>
            </a:endParaRPr>
          </a:p>
          <a:p>
            <a:pPr marL="452438" indent="-354013">
              <a:buFont typeface="Arial" panose="020B0604020202020204" pitchFamily="34" charset="0"/>
              <a:buChar char="•"/>
            </a:pPr>
            <a:r>
              <a:rPr lang="en-US" sz="2400" dirty="0">
                <a:latin typeface="Arial Narrow" panose="020B0606020202030204" pitchFamily="34" charset="0"/>
              </a:rPr>
              <a:t>Die </a:t>
            </a:r>
            <a:r>
              <a:rPr lang="en-US" sz="2400" dirty="0" err="1">
                <a:latin typeface="Arial Narrow" panose="020B0606020202030204" pitchFamily="34" charset="0"/>
              </a:rPr>
              <a:t>eigenen</a:t>
            </a:r>
            <a:r>
              <a:rPr lang="en-US" sz="2400" dirty="0">
                <a:latin typeface="Arial Narrow" panose="020B0606020202030204" pitchFamily="34" charset="0"/>
              </a:rPr>
              <a:t> </a:t>
            </a:r>
            <a:r>
              <a:rPr lang="en-US" sz="2400" dirty="0" err="1">
                <a:latin typeface="Arial Narrow" panose="020B0606020202030204" pitchFamily="34" charset="0"/>
              </a:rPr>
              <a:t>Handlungen</a:t>
            </a:r>
            <a:r>
              <a:rPr lang="en-US" sz="2400" dirty="0">
                <a:latin typeface="Arial Narrow" panose="020B0606020202030204" pitchFamily="34" charset="0"/>
              </a:rPr>
              <a:t> und </a:t>
            </a:r>
            <a:r>
              <a:rPr lang="en-US" sz="2400" dirty="0" err="1">
                <a:latin typeface="Arial Narrow" panose="020B0606020202030204" pitchFamily="34" charset="0"/>
              </a:rPr>
              <a:t>Absichten</a:t>
            </a:r>
            <a:r>
              <a:rPr lang="en-US" sz="2400" dirty="0">
                <a:latin typeface="Arial Narrow" panose="020B0606020202030204" pitchFamily="34" charset="0"/>
              </a:rPr>
              <a:t> </a:t>
            </a:r>
            <a:r>
              <a:rPr lang="en-US" sz="2400" dirty="0" err="1">
                <a:latin typeface="Arial Narrow" panose="020B0606020202030204" pitchFamily="34" charset="0"/>
              </a:rPr>
              <a:t>erklären</a:t>
            </a:r>
            <a:r>
              <a:rPr lang="en-US" sz="2400" dirty="0">
                <a:latin typeface="Arial Narrow" panose="020B0606020202030204" pitchFamily="34" charset="0"/>
              </a:rPr>
              <a:t> – </a:t>
            </a:r>
            <a:r>
              <a:rPr lang="en-US" sz="2400" dirty="0" err="1">
                <a:latin typeface="Arial Narrow" panose="020B0606020202030204" pitchFamily="34" charset="0"/>
              </a:rPr>
              <a:t>sie</a:t>
            </a:r>
            <a:r>
              <a:rPr lang="en-US" sz="2400" dirty="0">
                <a:latin typeface="Arial Narrow" panose="020B0606020202030204" pitchFamily="34" charset="0"/>
              </a:rPr>
              <a:t> an </a:t>
            </a:r>
            <a:r>
              <a:rPr lang="en-US" sz="2400" dirty="0" err="1">
                <a:latin typeface="Arial Narrow" panose="020B0606020202030204" pitchFamily="34" charset="0"/>
              </a:rPr>
              <a:t>sich</a:t>
            </a:r>
            <a:r>
              <a:rPr lang="en-US" sz="2400" dirty="0">
                <a:latin typeface="Arial Narrow" panose="020B0606020202030204" pitchFamily="34" charset="0"/>
              </a:rPr>
              <a:t> </a:t>
            </a:r>
            <a:r>
              <a:rPr lang="en-US" sz="2400" dirty="0" err="1">
                <a:latin typeface="Arial Narrow" panose="020B0606020202030204" pitchFamily="34" charset="0"/>
              </a:rPr>
              <a:t>selbst</a:t>
            </a:r>
            <a:r>
              <a:rPr lang="en-US" sz="2400" dirty="0">
                <a:latin typeface="Arial Narrow" panose="020B0606020202030204" pitchFamily="34" charset="0"/>
              </a:rPr>
              <a:t> </a:t>
            </a:r>
            <a:r>
              <a:rPr lang="en-US" sz="2400" dirty="0" err="1">
                <a:latin typeface="Arial Narrow" panose="020B0606020202030204" pitchFamily="34" charset="0"/>
              </a:rPr>
              <a:t>oder</a:t>
            </a:r>
            <a:r>
              <a:rPr lang="en-US" sz="2400" dirty="0">
                <a:latin typeface="Arial Narrow" panose="020B0606020202030204" pitchFamily="34" charset="0"/>
              </a:rPr>
              <a:t> dem </a:t>
            </a:r>
            <a:r>
              <a:rPr lang="en-US" sz="2400" dirty="0" err="1">
                <a:latin typeface="Arial Narrow" panose="020B0606020202030204" pitchFamily="34" charset="0"/>
              </a:rPr>
              <a:t>Gegenüber</a:t>
            </a:r>
            <a:r>
              <a:rPr lang="en-US" sz="2400" dirty="0">
                <a:latin typeface="Arial Narrow" panose="020B0606020202030204" pitchFamily="34" charset="0"/>
              </a:rPr>
              <a:t> </a:t>
            </a:r>
            <a:r>
              <a:rPr lang="en-US" sz="2400" dirty="0" err="1">
                <a:latin typeface="Arial Narrow" panose="020B0606020202030204" pitchFamily="34" charset="0"/>
              </a:rPr>
              <a:t>demonstrieren</a:t>
            </a:r>
            <a:endParaRPr lang="en-US" sz="2400" dirty="0">
              <a:latin typeface="Arial Narrow" panose="020B0606020202030204" pitchFamily="34" charset="0"/>
            </a:endParaRPr>
          </a:p>
          <a:p>
            <a:pPr marL="452438" indent="-354013">
              <a:buFont typeface="Arial" panose="020B0604020202020204" pitchFamily="34" charset="0"/>
              <a:buChar char="•"/>
            </a:pPr>
            <a:r>
              <a:rPr lang="en-US" sz="2400" dirty="0">
                <a:latin typeface="Arial Narrow" panose="020B0606020202030204" pitchFamily="34" charset="0"/>
              </a:rPr>
              <a:t>Eine </a:t>
            </a:r>
            <a:r>
              <a:rPr lang="en-US" sz="2400" dirty="0" err="1">
                <a:latin typeface="Arial Narrow" panose="020B0606020202030204" pitchFamily="34" charset="0"/>
              </a:rPr>
              <a:t>einfache</a:t>
            </a:r>
            <a:r>
              <a:rPr lang="en-US" sz="2400" dirty="0">
                <a:latin typeface="Arial Narrow" panose="020B0606020202030204" pitchFamily="34" charset="0"/>
              </a:rPr>
              <a:t> und </a:t>
            </a:r>
            <a:r>
              <a:rPr lang="en-US" sz="2400" dirty="0" err="1">
                <a:latin typeface="Arial Narrow" panose="020B0606020202030204" pitchFamily="34" charset="0"/>
              </a:rPr>
              <a:t>konkrete</a:t>
            </a:r>
            <a:r>
              <a:rPr lang="en-US" sz="2400" dirty="0">
                <a:latin typeface="Arial Narrow" panose="020B0606020202030204" pitchFamily="34" charset="0"/>
              </a:rPr>
              <a:t> </a:t>
            </a:r>
            <a:r>
              <a:rPr lang="en-US" sz="2400" dirty="0" err="1">
                <a:latin typeface="Arial Narrow" panose="020B0606020202030204" pitchFamily="34" charset="0"/>
              </a:rPr>
              <a:t>Sprache</a:t>
            </a:r>
            <a:r>
              <a:rPr lang="en-US" sz="2400" dirty="0">
                <a:latin typeface="Arial Narrow" panose="020B0606020202030204" pitchFamily="34" charset="0"/>
              </a:rPr>
              <a:t> </a:t>
            </a:r>
            <a:r>
              <a:rPr lang="en-US" sz="2400" dirty="0" err="1">
                <a:latin typeface="Arial Narrow" panose="020B0606020202030204" pitchFamily="34" charset="0"/>
              </a:rPr>
              <a:t>verwenden</a:t>
            </a:r>
            <a:r>
              <a:rPr lang="en-US" sz="2400" dirty="0">
                <a:latin typeface="Arial Narrow" panose="020B0606020202030204" pitchFamily="34" charset="0"/>
              </a:rPr>
              <a:t>: </a:t>
            </a:r>
            <a:r>
              <a:rPr lang="en-US" sz="2400" dirty="0" err="1">
                <a:latin typeface="Arial Narrow" panose="020B0606020202030204" pitchFamily="34" charset="0"/>
              </a:rPr>
              <a:t>kurze</a:t>
            </a:r>
            <a:r>
              <a:rPr lang="en-US" sz="2400" dirty="0">
                <a:latin typeface="Arial Narrow" panose="020B0606020202030204" pitchFamily="34" charset="0"/>
              </a:rPr>
              <a:t> und </a:t>
            </a:r>
            <a:r>
              <a:rPr lang="en-US" sz="2400" dirty="0" err="1">
                <a:latin typeface="Arial Narrow" panose="020B0606020202030204" pitchFamily="34" charset="0"/>
              </a:rPr>
              <a:t>klare</a:t>
            </a:r>
            <a:r>
              <a:rPr lang="en-US" sz="2400" dirty="0">
                <a:latin typeface="Arial Narrow" panose="020B0606020202030204" pitchFamily="34" charset="0"/>
              </a:rPr>
              <a:t> </a:t>
            </a:r>
            <a:r>
              <a:rPr lang="en-US" sz="2400" dirty="0" err="1">
                <a:latin typeface="Arial Narrow" panose="020B0606020202030204" pitchFamily="34" charset="0"/>
              </a:rPr>
              <a:t>Sätze</a:t>
            </a:r>
            <a:r>
              <a:rPr lang="en-US" sz="2400" dirty="0">
                <a:latin typeface="Arial Narrow" panose="020B0606020202030204" pitchFamily="34" charset="0"/>
              </a:rPr>
              <a:t> </a:t>
            </a:r>
            <a:r>
              <a:rPr lang="en-US" sz="2400" dirty="0" err="1">
                <a:latin typeface="Arial Narrow" panose="020B0606020202030204" pitchFamily="34" charset="0"/>
              </a:rPr>
              <a:t>ohne</a:t>
            </a:r>
            <a:r>
              <a:rPr lang="en-US" sz="2400" dirty="0">
                <a:latin typeface="Arial Narrow" panose="020B0606020202030204" pitchFamily="34" charset="0"/>
              </a:rPr>
              <a:t> </a:t>
            </a:r>
            <a:r>
              <a:rPr lang="en-US" sz="2400" dirty="0" err="1">
                <a:latin typeface="Arial Narrow" panose="020B0606020202030204" pitchFamily="34" charset="0"/>
              </a:rPr>
              <a:t>Beiwerk</a:t>
            </a:r>
            <a:endParaRPr lang="en-US" sz="2400" dirty="0">
              <a:latin typeface="Arial Narrow" panose="020B0606020202030204" pitchFamily="34" charset="0"/>
            </a:endParaRPr>
          </a:p>
          <a:p>
            <a:pPr marL="452438" indent="-354013">
              <a:buFont typeface="Arial" panose="020B0604020202020204" pitchFamily="34" charset="0"/>
              <a:buChar char="•"/>
            </a:pPr>
            <a:r>
              <a:rPr lang="en-US" sz="2400" dirty="0">
                <a:latin typeface="Arial Narrow" panose="020B0606020202030204" pitchFamily="34" charset="0"/>
              </a:rPr>
              <a:t>Den </a:t>
            </a:r>
            <a:r>
              <a:rPr lang="en-US" sz="2400" dirty="0" err="1">
                <a:latin typeface="Arial Narrow" panose="020B0606020202030204" pitchFamily="34" charset="0"/>
              </a:rPr>
              <a:t>nötigen</a:t>
            </a:r>
            <a:r>
              <a:rPr lang="en-US" sz="2400" dirty="0">
                <a:latin typeface="Arial Narrow" panose="020B0606020202030204" pitchFamily="34" charset="0"/>
              </a:rPr>
              <a:t> “</a:t>
            </a:r>
            <a:r>
              <a:rPr lang="en-US" sz="2400" dirty="0" err="1">
                <a:latin typeface="Arial Narrow" panose="020B0606020202030204" pitchFamily="34" charset="0"/>
              </a:rPr>
              <a:t>Respektsabstand</a:t>
            </a:r>
            <a:r>
              <a:rPr lang="en-US" sz="2400" dirty="0">
                <a:latin typeface="Arial Narrow" panose="020B0606020202030204" pitchFamily="34" charset="0"/>
              </a:rPr>
              <a:t>” </a:t>
            </a:r>
            <a:r>
              <a:rPr lang="en-US" sz="2400" dirty="0" err="1">
                <a:latin typeface="Arial Narrow" panose="020B0606020202030204" pitchFamily="34" charset="0"/>
              </a:rPr>
              <a:t>einhalten</a:t>
            </a:r>
            <a:r>
              <a:rPr lang="en-US" sz="2400" dirty="0">
                <a:latin typeface="Arial Narrow" panose="020B0606020202030204" pitchFamily="34" charset="0"/>
              </a:rPr>
              <a:t> und es </a:t>
            </a:r>
            <a:r>
              <a:rPr lang="en-US" sz="2400" dirty="0" err="1">
                <a:latin typeface="Arial Narrow" panose="020B0606020202030204" pitchFamily="34" charset="0"/>
              </a:rPr>
              <a:t>nur</a:t>
            </a:r>
            <a:r>
              <a:rPr lang="en-US" sz="2400" dirty="0">
                <a:latin typeface="Arial Narrow" panose="020B0606020202030204" pitchFamily="34" charset="0"/>
              </a:rPr>
              <a:t> </a:t>
            </a:r>
            <a:r>
              <a:rPr lang="en-US" sz="2400" dirty="0" err="1">
                <a:latin typeface="Arial Narrow" panose="020B0606020202030204" pitchFamily="34" charset="0"/>
              </a:rPr>
              <a:t>dann</a:t>
            </a:r>
            <a:r>
              <a:rPr lang="en-US" sz="2400" dirty="0">
                <a:latin typeface="Arial Narrow" panose="020B0606020202030204" pitchFamily="34" charset="0"/>
              </a:rPr>
              <a:t> </a:t>
            </a:r>
            <a:r>
              <a:rPr lang="en-US" sz="2400" dirty="0" err="1">
                <a:latin typeface="Arial Narrow" panose="020B0606020202030204" pitchFamily="34" charset="0"/>
              </a:rPr>
              <a:t>zu</a:t>
            </a:r>
            <a:r>
              <a:rPr lang="en-US" sz="2400" dirty="0">
                <a:latin typeface="Arial Narrow" panose="020B0606020202030204" pitchFamily="34" charset="0"/>
              </a:rPr>
              <a:t> </a:t>
            </a:r>
            <a:r>
              <a:rPr lang="en-US" sz="2400" dirty="0" err="1">
                <a:latin typeface="Arial Narrow" panose="020B0606020202030204" pitchFamily="34" charset="0"/>
              </a:rPr>
              <a:t>körperlichen</a:t>
            </a:r>
            <a:r>
              <a:rPr lang="en-US" sz="2400" dirty="0">
                <a:latin typeface="Arial Narrow" panose="020B0606020202030204" pitchFamily="34" charset="0"/>
              </a:rPr>
              <a:t> </a:t>
            </a:r>
            <a:r>
              <a:rPr lang="en-US" sz="2400" dirty="0" err="1">
                <a:latin typeface="Arial Narrow" panose="020B0606020202030204" pitchFamily="34" charset="0"/>
              </a:rPr>
              <a:t>Berührungen</a:t>
            </a:r>
            <a:r>
              <a:rPr lang="en-US" sz="2400" dirty="0">
                <a:latin typeface="Arial Narrow" panose="020B0606020202030204" pitchFamily="34" charset="0"/>
              </a:rPr>
              <a:t> </a:t>
            </a:r>
            <a:r>
              <a:rPr lang="en-US" sz="2400" dirty="0" err="1">
                <a:latin typeface="Arial Narrow" panose="020B0606020202030204" pitchFamily="34" charset="0"/>
              </a:rPr>
              <a:t>kommen</a:t>
            </a:r>
            <a:r>
              <a:rPr lang="en-US" sz="2400" dirty="0">
                <a:latin typeface="Arial Narrow" panose="020B0606020202030204" pitchFamily="34" charset="0"/>
              </a:rPr>
              <a:t> </a:t>
            </a:r>
            <a:r>
              <a:rPr lang="en-US" sz="2400" dirty="0" err="1">
                <a:latin typeface="Arial Narrow" panose="020B0606020202030204" pitchFamily="34" charset="0"/>
              </a:rPr>
              <a:t>lassen</a:t>
            </a:r>
            <a:r>
              <a:rPr lang="en-US" sz="2400" dirty="0">
                <a:latin typeface="Arial Narrow" panose="020B0606020202030204" pitchFamily="34" charset="0"/>
              </a:rPr>
              <a:t>, </a:t>
            </a:r>
            <a:r>
              <a:rPr lang="en-US" sz="2400" dirty="0" err="1">
                <a:latin typeface="Arial Narrow" panose="020B0606020202030204" pitchFamily="34" charset="0"/>
              </a:rPr>
              <a:t>wenn</a:t>
            </a:r>
            <a:r>
              <a:rPr lang="en-US" sz="2400" dirty="0">
                <a:latin typeface="Arial Narrow" panose="020B0606020202030204" pitchFamily="34" charset="0"/>
              </a:rPr>
              <a:t> </a:t>
            </a:r>
            <a:r>
              <a:rPr lang="en-US" sz="2400" dirty="0" err="1">
                <a:latin typeface="Arial Narrow" panose="020B0606020202030204" pitchFamily="34" charset="0"/>
              </a:rPr>
              <a:t>diese</a:t>
            </a:r>
            <a:r>
              <a:rPr lang="en-US" sz="2400" dirty="0">
                <a:latin typeface="Arial Narrow" panose="020B0606020202030204" pitchFamily="34" charset="0"/>
              </a:rPr>
              <a:t> für die </a:t>
            </a:r>
            <a:r>
              <a:rPr lang="en-US" sz="2400" dirty="0" err="1">
                <a:latin typeface="Arial Narrow" panose="020B0606020202030204" pitchFamily="34" charset="0"/>
              </a:rPr>
              <a:t>Abwicklung</a:t>
            </a:r>
            <a:r>
              <a:rPr lang="en-US" sz="2400" dirty="0">
                <a:latin typeface="Arial Narrow" panose="020B0606020202030204" pitchFamily="34" charset="0"/>
              </a:rPr>
              <a:t> des </a:t>
            </a:r>
            <a:r>
              <a:rPr lang="en-US" sz="2400" dirty="0" err="1">
                <a:latin typeface="Arial Narrow" panose="020B0606020202030204" pitchFamily="34" charset="0"/>
              </a:rPr>
              <a:t>Vorhabens</a:t>
            </a:r>
            <a:r>
              <a:rPr lang="en-US" sz="2400" dirty="0">
                <a:latin typeface="Arial Narrow" panose="020B0606020202030204" pitchFamily="34" charset="0"/>
              </a:rPr>
              <a:t> </a:t>
            </a:r>
            <a:r>
              <a:rPr lang="en-US" sz="2400" dirty="0" err="1">
                <a:latin typeface="Arial Narrow" panose="020B0606020202030204" pitchFamily="34" charset="0"/>
              </a:rPr>
              <a:t>unverzichtbar</a:t>
            </a:r>
            <a:r>
              <a:rPr lang="en-US" sz="2400" dirty="0">
                <a:latin typeface="Arial Narrow" panose="020B0606020202030204" pitchFamily="34" charset="0"/>
              </a:rPr>
              <a:t> </a:t>
            </a:r>
            <a:r>
              <a:rPr lang="en-US" sz="2400" dirty="0" err="1">
                <a:latin typeface="Arial Narrow" panose="020B0606020202030204" pitchFamily="34" charset="0"/>
              </a:rPr>
              <a:t>sind</a:t>
            </a:r>
            <a:endParaRPr lang="en-US" sz="2400" dirty="0">
              <a:latin typeface="Arial Narrow" panose="020B0606020202030204" pitchFamily="34" charset="0"/>
            </a:endParaRPr>
          </a:p>
          <a:p>
            <a:pPr marL="452438" indent="-354013">
              <a:buFont typeface="Arial" panose="020B0604020202020204" pitchFamily="34" charset="0"/>
              <a:buChar char="•"/>
            </a:pPr>
            <a:r>
              <a:rPr lang="en-US" sz="2400" dirty="0">
                <a:latin typeface="Arial Narrow" panose="020B0606020202030204" pitchFamily="34" charset="0"/>
              </a:rPr>
              <a:t>Und </a:t>
            </a:r>
            <a:r>
              <a:rPr lang="en-US" sz="2400" dirty="0" err="1">
                <a:latin typeface="Arial Narrow" panose="020B0606020202030204" pitchFamily="34" charset="0"/>
              </a:rPr>
              <a:t>wenn</a:t>
            </a:r>
            <a:r>
              <a:rPr lang="en-US" sz="2400" dirty="0">
                <a:latin typeface="Arial Narrow" panose="020B0606020202030204" pitchFamily="34" charset="0"/>
              </a:rPr>
              <a:t> </a:t>
            </a:r>
            <a:r>
              <a:rPr lang="en-US" sz="2400" dirty="0" err="1">
                <a:latin typeface="Arial Narrow" panose="020B0606020202030204" pitchFamily="34" charset="0"/>
              </a:rPr>
              <a:t>Berührungen</a:t>
            </a:r>
            <a:r>
              <a:rPr lang="en-US" sz="2400" dirty="0">
                <a:latin typeface="Arial Narrow" panose="020B0606020202030204" pitchFamily="34" charset="0"/>
              </a:rPr>
              <a:t> </a:t>
            </a:r>
            <a:r>
              <a:rPr lang="en-US" sz="2400" dirty="0" err="1">
                <a:latin typeface="Arial Narrow" panose="020B0606020202030204" pitchFamily="34" charset="0"/>
              </a:rPr>
              <a:t>erforderlich</a:t>
            </a:r>
            <a:r>
              <a:rPr lang="en-US" sz="2400" dirty="0">
                <a:latin typeface="Arial Narrow" panose="020B0606020202030204" pitchFamily="34" charset="0"/>
              </a:rPr>
              <a:t> </a:t>
            </a:r>
            <a:r>
              <a:rPr lang="en-US" sz="2400" dirty="0" err="1">
                <a:latin typeface="Arial Narrow" panose="020B0606020202030204" pitchFamily="34" charset="0"/>
              </a:rPr>
              <a:t>sind</a:t>
            </a:r>
            <a:r>
              <a:rPr lang="en-US" sz="2400" dirty="0">
                <a:latin typeface="Arial Narrow" panose="020B0606020202030204" pitchFamily="34" charset="0"/>
              </a:rPr>
              <a:t>: </a:t>
            </a:r>
            <a:r>
              <a:rPr lang="en-US" sz="2400" dirty="0" err="1">
                <a:latin typeface="Arial Narrow" panose="020B0606020202030204" pitchFamily="34" charset="0"/>
              </a:rPr>
              <a:t>Vorher</a:t>
            </a:r>
            <a:r>
              <a:rPr lang="en-US" sz="2400" dirty="0">
                <a:latin typeface="Arial Narrow" panose="020B0606020202030204" pitchFamily="34" charset="0"/>
              </a:rPr>
              <a:t> in </a:t>
            </a:r>
            <a:r>
              <a:rPr lang="en-US" sz="2400" dirty="0" err="1">
                <a:latin typeface="Arial Narrow" panose="020B0606020202030204" pitchFamily="34" charset="0"/>
              </a:rPr>
              <a:t>einfachen</a:t>
            </a:r>
            <a:r>
              <a:rPr lang="en-US" sz="2400" dirty="0">
                <a:latin typeface="Arial Narrow" panose="020B0606020202030204" pitchFamily="34" charset="0"/>
              </a:rPr>
              <a:t> </a:t>
            </a:r>
            <a:r>
              <a:rPr lang="en-US" sz="2400" dirty="0" err="1">
                <a:latin typeface="Arial Narrow" panose="020B0606020202030204" pitchFamily="34" charset="0"/>
              </a:rPr>
              <a:t>Worte</a:t>
            </a:r>
            <a:r>
              <a:rPr lang="en-US" sz="2400" dirty="0">
                <a:latin typeface="Arial Narrow" panose="020B0606020202030204" pitchFamily="34" charset="0"/>
              </a:rPr>
              <a:t> </a:t>
            </a:r>
            <a:r>
              <a:rPr lang="en-US" sz="2400" dirty="0" err="1">
                <a:latin typeface="Arial Narrow" panose="020B0606020202030204" pitchFamily="34" charset="0"/>
              </a:rPr>
              <a:t>ankündigen</a:t>
            </a:r>
            <a:br>
              <a:rPr lang="en-US" sz="2400" dirty="0">
                <a:latin typeface="Arial Narrow" panose="020B0606020202030204" pitchFamily="34" charset="0"/>
              </a:rPr>
            </a:br>
            <a:r>
              <a:rPr lang="en-US" sz="2400" dirty="0">
                <a:latin typeface="Arial Narrow" panose="020B0606020202030204" pitchFamily="34" charset="0"/>
              </a:rPr>
              <a:t>und </a:t>
            </a:r>
            <a:r>
              <a:rPr lang="en-US" sz="2400" dirty="0" err="1">
                <a:latin typeface="Arial Narrow" panose="020B0606020202030204" pitchFamily="34" charset="0"/>
              </a:rPr>
              <a:t>beschreiben</a:t>
            </a:r>
            <a:endParaRPr lang="en-US" sz="2400" dirty="0">
              <a:latin typeface="Arial Narrow" panose="020B0606020202030204" pitchFamily="34" charset="0"/>
            </a:endParaRPr>
          </a:p>
          <a:p>
            <a:pPr marL="452438" indent="-354013">
              <a:buFont typeface="Arial" panose="020B0604020202020204" pitchFamily="34" charset="0"/>
              <a:buChar char="•"/>
            </a:pPr>
            <a:r>
              <a:rPr lang="en-US" sz="2400" dirty="0" err="1">
                <a:latin typeface="Arial Narrow" panose="020B0606020202030204" pitchFamily="34" charset="0"/>
              </a:rPr>
              <a:t>Einfache</a:t>
            </a:r>
            <a:r>
              <a:rPr lang="en-US" sz="2400" dirty="0">
                <a:latin typeface="Arial Narrow" panose="020B0606020202030204" pitchFamily="34" charset="0"/>
              </a:rPr>
              <a:t> </a:t>
            </a:r>
            <a:r>
              <a:rPr lang="en-US" sz="2400" dirty="0" err="1">
                <a:latin typeface="Arial Narrow" panose="020B0606020202030204" pitchFamily="34" charset="0"/>
              </a:rPr>
              <a:t>Bilder</a:t>
            </a:r>
            <a:r>
              <a:rPr lang="en-US" sz="2400" dirty="0">
                <a:latin typeface="Arial Narrow" panose="020B0606020202030204" pitchFamily="34" charset="0"/>
              </a:rPr>
              <a:t> </a:t>
            </a:r>
            <a:r>
              <a:rPr lang="en-US" sz="2400" dirty="0" err="1">
                <a:latin typeface="Arial Narrow" panose="020B0606020202030204" pitchFamily="34" charset="0"/>
              </a:rPr>
              <a:t>zur</a:t>
            </a:r>
            <a:r>
              <a:rPr lang="en-US" sz="2400" dirty="0">
                <a:latin typeface="Arial Narrow" panose="020B0606020202030204" pitchFamily="34" charset="0"/>
              </a:rPr>
              <a:t> Illustration der </a:t>
            </a:r>
            <a:r>
              <a:rPr lang="en-US" sz="2400" dirty="0" err="1">
                <a:latin typeface="Arial Narrow" panose="020B0606020202030204" pitchFamily="34" charset="0"/>
              </a:rPr>
              <a:t>Abläufe</a:t>
            </a:r>
            <a:r>
              <a:rPr lang="en-US" sz="2400" dirty="0">
                <a:latin typeface="Arial Narrow" panose="020B0606020202030204" pitchFamily="34" charset="0"/>
              </a:rPr>
              <a:t> </a:t>
            </a:r>
            <a:r>
              <a:rPr lang="en-US" sz="2400" dirty="0" err="1">
                <a:latin typeface="Arial Narrow" panose="020B0606020202030204" pitchFamily="34" charset="0"/>
              </a:rPr>
              <a:t>verwenden</a:t>
            </a:r>
            <a:r>
              <a:rPr lang="en-US" sz="2400" dirty="0">
                <a:latin typeface="Arial Narrow" panose="020B0606020202030204" pitchFamily="34" charset="0"/>
              </a:rPr>
              <a:t> – und </a:t>
            </a:r>
            <a:r>
              <a:rPr lang="en-US" sz="2400" dirty="0" err="1">
                <a:latin typeface="Arial Narrow" panose="020B0606020202030204" pitchFamily="34" charset="0"/>
              </a:rPr>
              <a:t>diese</a:t>
            </a:r>
            <a:r>
              <a:rPr lang="en-US" sz="2400" dirty="0">
                <a:latin typeface="Arial Narrow" panose="020B0606020202030204" pitchFamily="34" charset="0"/>
              </a:rPr>
              <a:t> Illustration und </a:t>
            </a:r>
            <a:r>
              <a:rPr lang="en-US" sz="2400" dirty="0" err="1">
                <a:latin typeface="Arial Narrow" panose="020B0606020202030204" pitchFamily="34" charset="0"/>
              </a:rPr>
              <a:t>Beschreibung</a:t>
            </a:r>
            <a:r>
              <a:rPr lang="en-US" sz="2400" dirty="0">
                <a:latin typeface="Arial Narrow" panose="020B0606020202030204" pitchFamily="34" charset="0"/>
              </a:rPr>
              <a:t> </a:t>
            </a:r>
            <a:r>
              <a:rPr lang="en-US" sz="2400" dirty="0" err="1">
                <a:latin typeface="Arial Narrow" panose="020B0606020202030204" pitchFamily="34" charset="0"/>
              </a:rPr>
              <a:t>auch</a:t>
            </a:r>
            <a:r>
              <a:rPr lang="en-US" sz="2400" dirty="0">
                <a:latin typeface="Arial Narrow" panose="020B0606020202030204" pitchFamily="34" charset="0"/>
              </a:rPr>
              <a:t> </a:t>
            </a:r>
            <a:r>
              <a:rPr lang="en-US" sz="2400" dirty="0" err="1">
                <a:latin typeface="Arial Narrow" panose="020B0606020202030204" pitchFamily="34" charset="0"/>
              </a:rPr>
              <a:t>während</a:t>
            </a:r>
            <a:r>
              <a:rPr lang="en-US" sz="2400" dirty="0">
                <a:latin typeface="Arial Narrow" panose="020B0606020202030204" pitchFamily="34" charset="0"/>
              </a:rPr>
              <a:t> der </a:t>
            </a:r>
            <a:r>
              <a:rPr lang="en-US" sz="2400" dirty="0" err="1">
                <a:latin typeface="Arial Narrow" panose="020B0606020202030204" pitchFamily="34" charset="0"/>
              </a:rPr>
              <a:t>eigentlichen</a:t>
            </a:r>
            <a:r>
              <a:rPr lang="en-US" sz="2400" dirty="0">
                <a:latin typeface="Arial Narrow" panose="020B0606020202030204" pitchFamily="34" charset="0"/>
              </a:rPr>
              <a:t> </a:t>
            </a:r>
            <a:r>
              <a:rPr lang="en-US" sz="2400" dirty="0" err="1">
                <a:latin typeface="Arial Narrow" panose="020B0606020202030204" pitchFamily="34" charset="0"/>
              </a:rPr>
              <a:t>Ausführung</a:t>
            </a:r>
            <a:r>
              <a:rPr lang="en-US" sz="2400" dirty="0">
                <a:latin typeface="Arial Narrow" panose="020B0606020202030204" pitchFamily="34" charset="0"/>
              </a:rPr>
              <a:t> des </a:t>
            </a:r>
            <a:r>
              <a:rPr lang="en-US" sz="2400" dirty="0" err="1">
                <a:latin typeface="Arial Narrow" panose="020B0606020202030204" pitchFamily="34" charset="0"/>
              </a:rPr>
              <a:t>Vorhabens</a:t>
            </a:r>
            <a:r>
              <a:rPr lang="en-US" sz="2400" dirty="0">
                <a:latin typeface="Arial Narrow" panose="020B0606020202030204" pitchFamily="34" charset="0"/>
              </a:rPr>
              <a:t> </a:t>
            </a:r>
            <a:r>
              <a:rPr lang="en-US" sz="2400" dirty="0" err="1">
                <a:latin typeface="Arial Narrow" panose="020B0606020202030204" pitchFamily="34" charset="0"/>
              </a:rPr>
              <a:t>beibehalten</a:t>
            </a:r>
            <a:endParaRPr lang="en-US" sz="2400" dirty="0">
              <a:latin typeface="Arial Narrow" panose="020B0606020202030204" pitchFamily="34" charset="0"/>
            </a:endParaRPr>
          </a:p>
        </p:txBody>
      </p:sp>
      <p:pic>
        <p:nvPicPr>
          <p:cNvPr id="11" name="Google Shape;504;p55">
            <a:extLst>
              <a:ext uri="{FF2B5EF4-FFF2-40B4-BE49-F238E27FC236}">
                <a16:creationId xmlns:a16="http://schemas.microsoft.com/office/drawing/2014/main" id="{E0200ADC-0874-C449-8DAF-A257A245F0FA}"/>
              </a:ext>
            </a:extLst>
          </p:cNvPr>
          <p:cNvPicPr preferRelativeResize="0"/>
          <p:nvPr/>
        </p:nvPicPr>
        <p:blipFill>
          <a:blip r:embed="rId2">
            <a:alphaModFix/>
          </a:blip>
          <a:stretch>
            <a:fillRect/>
          </a:stretch>
        </p:blipFill>
        <p:spPr>
          <a:xfrm>
            <a:off x="10535332" y="4143001"/>
            <a:ext cx="1484467" cy="1484467"/>
          </a:xfrm>
          <a:prstGeom prst="rect">
            <a:avLst/>
          </a:prstGeom>
          <a:noFill/>
          <a:ln>
            <a:noFill/>
          </a:ln>
        </p:spPr>
      </p:pic>
    </p:spTree>
    <p:extLst>
      <p:ext uri="{BB962C8B-B14F-4D97-AF65-F5344CB8AC3E}">
        <p14:creationId xmlns:p14="http://schemas.microsoft.com/office/powerpoint/2010/main" val="2784372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r>
              <a:rPr lang="it" sz="3600" b="1" dirty="0">
                <a:latin typeface="Arial Narrow" panose="020B0606020202030204" pitchFamily="34" charset="0"/>
              </a:rPr>
              <a:t>Beziehungen: </a:t>
            </a:r>
            <a:r>
              <a:rPr lang="it" sz="3600" b="1" i="1" dirty="0">
                <a:latin typeface="Arial Narrow" panose="020B0606020202030204" pitchFamily="34" charset="0"/>
              </a:rPr>
              <a:t>Theory of Mind</a:t>
            </a:r>
            <a:r>
              <a:rPr lang="it" sz="3600" b="1" dirty="0">
                <a:latin typeface="Arial Narrow" panose="020B0606020202030204" pitchFamily="34" charset="0"/>
              </a:rPr>
              <a:t> und atypische Elemente in der kognitiven Empathie </a:t>
            </a:r>
            <a:endParaRPr lang="en-GB" sz="36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just">
              <a:spcBef>
                <a:spcPts val="1333"/>
              </a:spcBef>
            </a:pPr>
            <a:r>
              <a:rPr lang="en-GB" sz="2000" dirty="0" err="1">
                <a:solidFill>
                  <a:srgbClr val="000000"/>
                </a:solidFill>
                <a:latin typeface="Arial Narrow" panose="020B0606020202030204" pitchFamily="34" charset="0"/>
              </a:rPr>
              <a:t>Über</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eine</a:t>
            </a:r>
            <a:r>
              <a:rPr lang="en-GB" sz="2000" dirty="0">
                <a:solidFill>
                  <a:srgbClr val="000000"/>
                </a:solidFill>
                <a:latin typeface="Arial Narrow" panose="020B0606020202030204" pitchFamily="34" charset="0"/>
              </a:rPr>
              <a:t> </a:t>
            </a:r>
            <a:r>
              <a:rPr lang="en-GB" sz="2000" i="1" dirty="0">
                <a:solidFill>
                  <a:srgbClr val="000000"/>
                </a:solidFill>
                <a:latin typeface="Arial Narrow" panose="020B0606020202030204" pitchFamily="34" charset="0"/>
              </a:rPr>
              <a:t>Theory of Mind </a:t>
            </a:r>
            <a:r>
              <a:rPr lang="en-GB" sz="2000" dirty="0" err="1">
                <a:solidFill>
                  <a:srgbClr val="000000"/>
                </a:solidFill>
                <a:latin typeface="Arial Narrow" panose="020B0606020202030204" pitchFamily="34" charset="0"/>
              </a:rPr>
              <a:t>zu</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verfügen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bedeutet</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eigene</a:t>
            </a:r>
            <a:r>
              <a:rPr lang="en-GB" sz="2000" dirty="0">
                <a:solidFill>
                  <a:srgbClr val="000000"/>
                </a:solidFill>
                <a:latin typeface="Arial Narrow" panose="020B0606020202030204" pitchFamily="34" charset="0"/>
              </a:rPr>
              <a:t> und </a:t>
            </a:r>
            <a:r>
              <a:rPr lang="en-GB" sz="2000" dirty="0" err="1">
                <a:solidFill>
                  <a:srgbClr val="000000"/>
                </a:solidFill>
                <a:latin typeface="Arial Narrow" panose="020B0606020202030204" pitchFamily="34" charset="0"/>
              </a:rPr>
              <a:t>fremde</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mentale</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Befindlichkeiten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Gefühle</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Gedanken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Glaubensinhalte</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Wünsche</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abschätzen</a:t>
            </a:r>
            <a:r>
              <a:rPr lang="en-GB" sz="2000" dirty="0">
                <a:solidFill>
                  <a:srgbClr val="000000"/>
                </a:solidFill>
                <a:latin typeface="Arial Narrow" panose="020B0606020202030204" pitchFamily="34" charset="0"/>
              </a:rPr>
              <a:t> und in </a:t>
            </a:r>
            <a:r>
              <a:rPr lang="en-GB" sz="2000" dirty="0" err="1">
                <a:solidFill>
                  <a:srgbClr val="000000"/>
                </a:solidFill>
                <a:latin typeface="Arial Narrow" panose="020B0606020202030204" pitchFamily="34" charset="0"/>
              </a:rPr>
              <a:t>einen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Gesamtzusammenhang</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einordnen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zu</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können</a:t>
            </a:r>
            <a:r>
              <a:rPr lang="en-GB" sz="2000" dirty="0">
                <a:solidFill>
                  <a:srgbClr val="000000"/>
                </a:solidFill>
                <a:latin typeface="Arial Narrow" panose="020B0606020202030204" pitchFamily="34" charset="0"/>
              </a:rPr>
              <a:t> – und so </a:t>
            </a:r>
            <a:r>
              <a:rPr lang="en-GB" sz="2000" dirty="0" err="1">
                <a:solidFill>
                  <a:srgbClr val="000000"/>
                </a:solidFill>
                <a:latin typeface="Arial Narrow" panose="020B0606020202030204" pitchFamily="34" charset="0"/>
              </a:rPr>
              <a:t>auch</a:t>
            </a:r>
            <a:r>
              <a:rPr lang="en-GB" sz="2000" dirty="0">
                <a:solidFill>
                  <a:srgbClr val="000000"/>
                </a:solidFill>
                <a:latin typeface="Arial Narrow" panose="020B0606020202030204" pitchFamily="34" charset="0"/>
              </a:rPr>
              <a:t> die </a:t>
            </a:r>
            <a:r>
              <a:rPr lang="en-GB" sz="2000" dirty="0" err="1">
                <a:solidFill>
                  <a:srgbClr val="000000"/>
                </a:solidFill>
                <a:latin typeface="Arial Narrow" panose="020B0606020202030204" pitchFamily="34" charset="0"/>
              </a:rPr>
              <a:t>anstehenden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Interaktionsabläufe</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richtig</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deuten</a:t>
            </a:r>
            <a:r>
              <a:rPr lang="en-GB" sz="2000" dirty="0">
                <a:solidFill>
                  <a:srgbClr val="000000"/>
                </a:solidFill>
                <a:latin typeface="Arial Narrow" panose="020B0606020202030204" pitchFamily="34" charset="0"/>
              </a:rPr>
              <a:t> und </a:t>
            </a:r>
            <a:r>
              <a:rPr lang="en-GB" sz="2000" dirty="0" err="1">
                <a:solidFill>
                  <a:srgbClr val="000000"/>
                </a:solidFill>
                <a:latin typeface="Arial Narrow" panose="020B0606020202030204" pitchFamily="34" charset="0"/>
              </a:rPr>
              <a:t>einschätzen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zu</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können</a:t>
            </a:r>
            <a:endParaRPr lang="en-GB" sz="2000" dirty="0">
              <a:solidFill>
                <a:srgbClr val="000000"/>
              </a:solidFill>
              <a:latin typeface="Arial Narrow" panose="020B0606020202030204" pitchFamily="34" charset="0"/>
            </a:endParaRPr>
          </a:p>
          <a:p>
            <a:pPr>
              <a:spcBef>
                <a:spcPts val="1333"/>
              </a:spcBef>
            </a:pPr>
            <a:r>
              <a:rPr lang="en-GB" sz="2000" dirty="0">
                <a:solidFill>
                  <a:srgbClr val="000000"/>
                </a:solidFill>
                <a:latin typeface="Arial Narrow" panose="020B0606020202030204" pitchFamily="34" charset="0"/>
              </a:rPr>
              <a:t>Die </a:t>
            </a:r>
            <a:r>
              <a:rPr lang="en-GB" sz="2000" dirty="0" err="1">
                <a:solidFill>
                  <a:srgbClr val="000000"/>
                </a:solidFill>
                <a:latin typeface="Arial Narrow" panose="020B0606020202030204" pitchFamily="34" charset="0"/>
              </a:rPr>
              <a:t>Fähigkeit</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über</a:t>
            </a:r>
            <a:r>
              <a:rPr lang="en-GB" sz="2000" dirty="0">
                <a:solidFill>
                  <a:srgbClr val="000000"/>
                </a:solidFill>
                <a:latin typeface="Arial Narrow" panose="020B0606020202030204" pitchFamily="34" charset="0"/>
              </a:rPr>
              <a:t> die </a:t>
            </a:r>
            <a:r>
              <a:rPr lang="en-GB" sz="2000" dirty="0" err="1">
                <a:solidFill>
                  <a:srgbClr val="000000"/>
                </a:solidFill>
                <a:latin typeface="Arial Narrow" panose="020B0606020202030204" pitchFamily="34" charset="0"/>
              </a:rPr>
              <a:t>eigenen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wie</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fremden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Gedanken</a:t>
            </a:r>
            <a:r>
              <a:rPr lang="en-GB" sz="2000" dirty="0">
                <a:solidFill>
                  <a:srgbClr val="000000"/>
                </a:solidFill>
                <a:latin typeface="Arial Narrow" panose="020B0606020202030204" pitchFamily="34" charset="0"/>
              </a:rPr>
              <a:t> und </a:t>
            </a:r>
            <a:r>
              <a:rPr lang="en-GB" sz="2000" dirty="0" err="1">
                <a:solidFill>
                  <a:srgbClr val="000000"/>
                </a:solidFill>
                <a:latin typeface="Arial Narrow" panose="020B0606020202030204" pitchFamily="34" charset="0"/>
              </a:rPr>
              <a:t>Gefühle</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reflektieren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zu</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können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zählt</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zu</a:t>
            </a:r>
            <a:r>
              <a:rPr lang="en-GB" sz="2000" dirty="0">
                <a:solidFill>
                  <a:srgbClr val="000000"/>
                </a:solidFill>
                <a:latin typeface="Arial Narrow" panose="020B0606020202030204" pitchFamily="34" charset="0"/>
              </a:rPr>
              <a:t> den </a:t>
            </a:r>
            <a:br>
              <a:rPr lang="en-GB" sz="2000" dirty="0">
                <a:solidFill>
                  <a:srgbClr val="000000"/>
                </a:solidFill>
                <a:latin typeface="Arial Narrow" panose="020B0606020202030204" pitchFamily="34" charset="0"/>
              </a:rPr>
            </a:br>
            <a:r>
              <a:rPr lang="en-GB" sz="2000" dirty="0" err="1">
                <a:solidFill>
                  <a:srgbClr val="000000"/>
                </a:solidFill>
                <a:latin typeface="Arial Narrow" panose="020B0606020202030204" pitchFamily="34" charset="0"/>
              </a:rPr>
              <a:t>Grundvoraussetzungen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menschlicher</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Interaktion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Kommunikation</a:t>
            </a:r>
            <a:r>
              <a:rPr lang="en-GB" sz="2000" dirty="0">
                <a:solidFill>
                  <a:srgbClr val="000000"/>
                </a:solidFill>
                <a:latin typeface="Arial Narrow" panose="020B0606020202030204" pitchFamily="34" charset="0"/>
              </a:rPr>
              <a:t> und </a:t>
            </a:r>
            <a:br>
              <a:rPr lang="en-GB" sz="2000" dirty="0">
                <a:solidFill>
                  <a:srgbClr val="000000"/>
                </a:solidFill>
                <a:latin typeface="Arial Narrow" panose="020B0606020202030204" pitchFamily="34" charset="0"/>
              </a:rPr>
            </a:br>
            <a:r>
              <a:rPr lang="en-GB" sz="2000" dirty="0" err="1">
                <a:solidFill>
                  <a:srgbClr val="000000"/>
                </a:solidFill>
                <a:latin typeface="Arial Narrow" panose="020B0606020202030204" pitchFamily="34" charset="0"/>
              </a:rPr>
              <a:t>Sozialisation</a:t>
            </a:r>
            <a:r>
              <a:rPr lang="en-GB" sz="2000" dirty="0">
                <a:solidFill>
                  <a:srgbClr val="000000"/>
                </a:solidFill>
                <a:latin typeface="Arial Narrow" panose="020B0606020202030204" pitchFamily="34" charset="0"/>
              </a:rPr>
              <a:t>.</a:t>
            </a:r>
          </a:p>
          <a:p>
            <a:pPr>
              <a:spcBef>
                <a:spcPts val="1333"/>
              </a:spcBef>
            </a:pPr>
            <a:r>
              <a:rPr lang="en-GB" sz="2000" dirty="0" err="1">
                <a:solidFill>
                  <a:srgbClr val="000000"/>
                </a:solidFill>
                <a:latin typeface="Arial Narrow" panose="020B0606020202030204" pitchFamily="34" charset="0"/>
              </a:rPr>
              <a:t>Kognitive</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Empathie</a:t>
            </a:r>
            <a:r>
              <a:rPr lang="en-GB" sz="2000" dirty="0">
                <a:solidFill>
                  <a:srgbClr val="000000"/>
                </a:solidFill>
                <a:latin typeface="Arial Narrow" panose="020B0606020202030204" pitchFamily="34" charset="0"/>
              </a:rPr>
              <a:t>: Die </a:t>
            </a:r>
            <a:r>
              <a:rPr lang="en-GB" sz="2000" dirty="0" err="1">
                <a:solidFill>
                  <a:srgbClr val="000000"/>
                </a:solidFill>
                <a:latin typeface="Arial Narrow" panose="020B0606020202030204" pitchFamily="34" charset="0"/>
              </a:rPr>
              <a:t>kognitive</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Komponente</a:t>
            </a:r>
            <a:r>
              <a:rPr lang="en-GB" sz="2000" dirty="0">
                <a:solidFill>
                  <a:srgbClr val="000000"/>
                </a:solidFill>
                <a:latin typeface="Arial Narrow" panose="020B0606020202030204" pitchFamily="34" charset="0"/>
              </a:rPr>
              <a:t> von </a:t>
            </a:r>
            <a:r>
              <a:rPr lang="en-GB" sz="2000" dirty="0" err="1">
                <a:solidFill>
                  <a:srgbClr val="000000"/>
                </a:solidFill>
                <a:latin typeface="Arial Narrow" panose="020B0606020202030204" pitchFamily="34" charset="0"/>
              </a:rPr>
              <a:t>Empathie</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wiederum</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fußt</a:t>
            </a:r>
            <a:r>
              <a:rPr lang="en-GB" sz="2000" dirty="0">
                <a:solidFill>
                  <a:srgbClr val="000000"/>
                </a:solidFill>
                <a:latin typeface="Arial Narrow" panose="020B0606020202030204" pitchFamily="34" charset="0"/>
              </a:rPr>
              <a:t> </a:t>
            </a:r>
            <a:br>
              <a:rPr lang="en-GB" sz="2000" dirty="0">
                <a:solidFill>
                  <a:srgbClr val="000000"/>
                </a:solidFill>
                <a:latin typeface="Arial Narrow" panose="020B0606020202030204" pitchFamily="34" charset="0"/>
              </a:rPr>
            </a:br>
            <a:r>
              <a:rPr lang="en-GB" sz="2000" dirty="0">
                <a:solidFill>
                  <a:srgbClr val="000000"/>
                </a:solidFill>
                <a:latin typeface="Arial Narrow" panose="020B0606020202030204" pitchFamily="34" charset="0"/>
              </a:rPr>
              <a:t>auf der </a:t>
            </a:r>
            <a:r>
              <a:rPr lang="en-GB" sz="2000" dirty="0" err="1">
                <a:solidFill>
                  <a:srgbClr val="000000"/>
                </a:solidFill>
                <a:latin typeface="Arial Narrow" panose="020B0606020202030204" pitchFamily="34" charset="0"/>
              </a:rPr>
              <a:t>Fähigkeit</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anderen</a:t>
            </a:r>
            <a:r>
              <a:rPr lang="en-GB" sz="2000" dirty="0">
                <a:solidFill>
                  <a:srgbClr val="000000"/>
                </a:solidFill>
                <a:latin typeface="Arial Narrow" panose="020B0606020202030204" pitchFamily="34" charset="0"/>
              </a:rPr>
              <a:t> Menschen </a:t>
            </a:r>
            <a:r>
              <a:rPr lang="en-GB" sz="2000" dirty="0" err="1">
                <a:solidFill>
                  <a:srgbClr val="000000"/>
                </a:solidFill>
                <a:latin typeface="Arial Narrow" panose="020B0606020202030204" pitchFamily="34" charset="0"/>
              </a:rPr>
              <a:t>emotionale</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Befindlichkeiten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zuzuordnen</a:t>
            </a:r>
            <a:br>
              <a:rPr lang="en-GB" sz="2000" dirty="0">
                <a:solidFill>
                  <a:srgbClr val="000000"/>
                </a:solidFill>
                <a:latin typeface="Arial Narrow" panose="020B0606020202030204" pitchFamily="34" charset="0"/>
              </a:rPr>
            </a:br>
            <a:r>
              <a:rPr lang="en-GB" sz="2000" dirty="0">
                <a:solidFill>
                  <a:srgbClr val="000000"/>
                </a:solidFill>
                <a:latin typeface="Arial Narrow" panose="020B0606020202030204" pitchFamily="34" charset="0"/>
              </a:rPr>
              <a:t>und </a:t>
            </a:r>
            <a:r>
              <a:rPr lang="en-GB" sz="2000" dirty="0" err="1">
                <a:solidFill>
                  <a:srgbClr val="000000"/>
                </a:solidFill>
                <a:latin typeface="Arial Narrow" panose="020B0606020202030204" pitchFamily="34" charset="0"/>
              </a:rPr>
              <a:t>sich</a:t>
            </a:r>
            <a:r>
              <a:rPr lang="en-GB" sz="2000" dirty="0">
                <a:solidFill>
                  <a:srgbClr val="000000"/>
                </a:solidFill>
                <a:latin typeface="Arial Narrow" panose="020B0606020202030204" pitchFamily="34" charset="0"/>
              </a:rPr>
              <a:t> so </a:t>
            </a:r>
            <a:r>
              <a:rPr lang="en-GB" sz="2000" dirty="0" err="1">
                <a:solidFill>
                  <a:srgbClr val="000000"/>
                </a:solidFill>
                <a:latin typeface="Arial Narrow" panose="020B0606020202030204" pitchFamily="34" charset="0"/>
              </a:rPr>
              <a:t>ein</a:t>
            </a:r>
            <a:r>
              <a:rPr lang="en-GB" sz="2000" dirty="0">
                <a:solidFill>
                  <a:srgbClr val="000000"/>
                </a:solidFill>
                <a:latin typeface="Arial Narrow" panose="020B0606020202030204" pitchFamily="34" charset="0"/>
              </a:rPr>
              <a:t> Bild von </a:t>
            </a:r>
            <a:r>
              <a:rPr lang="en-GB" sz="2000" dirty="0" err="1">
                <a:solidFill>
                  <a:srgbClr val="000000"/>
                </a:solidFill>
                <a:latin typeface="Arial Narrow" panose="020B0606020202030204" pitchFamily="34" charset="0"/>
              </a:rPr>
              <a:t>deren</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mentalem</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Gesamtzustand</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zu</a:t>
            </a:r>
            <a:r>
              <a:rPr lang="en-GB" sz="2000" dirty="0">
                <a:solidFill>
                  <a:srgbClr val="000000"/>
                </a:solidFill>
                <a:latin typeface="Arial Narrow" panose="020B0606020202030204" pitchFamily="34" charset="0"/>
              </a:rPr>
              <a:t> </a:t>
            </a:r>
            <a:r>
              <a:rPr lang="en-GB" sz="2000" dirty="0" err="1">
                <a:solidFill>
                  <a:srgbClr val="000000"/>
                </a:solidFill>
                <a:latin typeface="Arial Narrow" panose="020B0606020202030204" pitchFamily="34" charset="0"/>
              </a:rPr>
              <a:t>verschaffen</a:t>
            </a:r>
            <a:endParaRPr lang="en-GB" sz="2000" dirty="0">
              <a:solidFill>
                <a:srgbClr val="000000"/>
              </a:solidFill>
              <a:latin typeface="Arial Narrow" panose="020B0606020202030204" pitchFamily="34" charset="0"/>
            </a:endParaRPr>
          </a:p>
          <a:p>
            <a:pPr algn="just">
              <a:spcBef>
                <a:spcPts val="1333"/>
              </a:spcBef>
            </a:pPr>
            <a:r>
              <a:rPr lang="en-GB" sz="2000" b="1" i="1" u="sng" dirty="0">
                <a:solidFill>
                  <a:srgbClr val="000000"/>
                </a:solidFill>
                <a:latin typeface="Arial Narrow" panose="020B0606020202030204" pitchFamily="34" charset="0"/>
              </a:rPr>
              <a:t>Wie </a:t>
            </a:r>
            <a:r>
              <a:rPr lang="en-GB" sz="2000" b="1" i="1" u="sng" dirty="0" err="1">
                <a:solidFill>
                  <a:srgbClr val="000000"/>
                </a:solidFill>
                <a:latin typeface="Arial Narrow" panose="020B0606020202030204" pitchFamily="34" charset="0"/>
              </a:rPr>
              <a:t>können</a:t>
            </a:r>
            <a:r>
              <a:rPr lang="en-GB" sz="2000" b="1" i="1" u="sng" dirty="0">
                <a:solidFill>
                  <a:srgbClr val="000000"/>
                </a:solidFill>
                <a:latin typeface="Arial Narrow" panose="020B0606020202030204" pitchFamily="34" charset="0"/>
              </a:rPr>
              <a:t> </a:t>
            </a:r>
            <a:r>
              <a:rPr lang="en-GB" sz="2000" b="1" i="1" u="sng" dirty="0" err="1">
                <a:solidFill>
                  <a:srgbClr val="000000"/>
                </a:solidFill>
                <a:latin typeface="Arial Narrow" panose="020B0606020202030204" pitchFamily="34" charset="0"/>
              </a:rPr>
              <a:t>diese</a:t>
            </a:r>
            <a:r>
              <a:rPr lang="en-GB" sz="2000" b="1" i="1" u="sng" dirty="0">
                <a:solidFill>
                  <a:srgbClr val="000000"/>
                </a:solidFill>
                <a:latin typeface="Arial Narrow" panose="020B0606020202030204" pitchFamily="34" charset="0"/>
              </a:rPr>
              <a:t> </a:t>
            </a:r>
            <a:r>
              <a:rPr lang="en-GB" sz="2000" b="1" i="1" u="sng" dirty="0" err="1">
                <a:solidFill>
                  <a:srgbClr val="000000"/>
                </a:solidFill>
                <a:latin typeface="Arial Narrow" panose="020B0606020202030204" pitchFamily="34" charset="0"/>
              </a:rPr>
              <a:t>Fähigkeiten</a:t>
            </a:r>
            <a:r>
              <a:rPr lang="en-GB" sz="2000" b="1" i="1" u="sng" dirty="0">
                <a:solidFill>
                  <a:srgbClr val="000000"/>
                </a:solidFill>
                <a:latin typeface="Arial Narrow" panose="020B0606020202030204" pitchFamily="34" charset="0"/>
              </a:rPr>
              <a:t> Menschen </a:t>
            </a:r>
            <a:r>
              <a:rPr lang="en-GB" sz="2000" b="1" i="1" u="sng" dirty="0" err="1">
                <a:solidFill>
                  <a:srgbClr val="000000"/>
                </a:solidFill>
                <a:latin typeface="Arial Narrow" panose="020B0606020202030204" pitchFamily="34" charset="0"/>
              </a:rPr>
              <a:t>mit</a:t>
            </a:r>
            <a:r>
              <a:rPr lang="en-GB" sz="2000" b="1" i="1" u="sng" dirty="0">
                <a:solidFill>
                  <a:srgbClr val="000000"/>
                </a:solidFill>
                <a:latin typeface="Arial Narrow" panose="020B0606020202030204" pitchFamily="34" charset="0"/>
              </a:rPr>
              <a:t> ASS </a:t>
            </a:r>
            <a:r>
              <a:rPr lang="en-GB" sz="2000" b="1" i="1" u="sng" dirty="0" err="1">
                <a:solidFill>
                  <a:srgbClr val="000000"/>
                </a:solidFill>
                <a:latin typeface="Arial Narrow" panose="020B0606020202030204" pitchFamily="34" charset="0"/>
              </a:rPr>
              <a:t>vermittelt</a:t>
            </a:r>
            <a:r>
              <a:rPr lang="en-GB" sz="2000" b="1" i="1" u="sng" dirty="0">
                <a:solidFill>
                  <a:srgbClr val="000000"/>
                </a:solidFill>
                <a:latin typeface="Arial Narrow" panose="020B0606020202030204" pitchFamily="34" charset="0"/>
              </a:rPr>
              <a:t> warden?</a:t>
            </a:r>
          </a:p>
        </p:txBody>
      </p:sp>
      <p:pic>
        <p:nvPicPr>
          <p:cNvPr id="11" name="Google Shape;516;p56">
            <a:extLst>
              <a:ext uri="{FF2B5EF4-FFF2-40B4-BE49-F238E27FC236}">
                <a16:creationId xmlns:a16="http://schemas.microsoft.com/office/drawing/2014/main" id="{EC4BA0F9-C421-6F4E-9EFF-23BF67AC04AB}"/>
              </a:ext>
            </a:extLst>
          </p:cNvPr>
          <p:cNvPicPr preferRelativeResize="0"/>
          <p:nvPr/>
        </p:nvPicPr>
        <p:blipFill>
          <a:blip r:embed="rId2">
            <a:alphaModFix/>
          </a:blip>
          <a:stretch>
            <a:fillRect/>
          </a:stretch>
        </p:blipFill>
        <p:spPr>
          <a:xfrm>
            <a:off x="8610600" y="3509184"/>
            <a:ext cx="2364781" cy="2534932"/>
          </a:xfrm>
          <a:prstGeom prst="rect">
            <a:avLst/>
          </a:prstGeom>
          <a:noFill/>
          <a:ln>
            <a:noFill/>
          </a:ln>
        </p:spPr>
      </p:pic>
    </p:spTree>
    <p:extLst>
      <p:ext uri="{BB962C8B-B14F-4D97-AF65-F5344CB8AC3E}">
        <p14:creationId xmlns:p14="http://schemas.microsoft.com/office/powerpoint/2010/main" val="2604202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DDEBF7"/>
          </a:solidFill>
          <a:ln>
            <a:noFill/>
          </a:ln>
        </p:spPr>
        <p:txBody>
          <a:bodyPr spcFirstLastPara="1" wrap="square" lIns="121900" tIns="60933" rIns="121900" bIns="60933" anchor="ctr" anchorCtr="0">
            <a:noAutofit/>
          </a:bodyPr>
          <a:lstStyle/>
          <a:p>
            <a:r>
              <a:rPr lang="it" sz="3600" b="1" dirty="0">
                <a:latin typeface="Arial Narrow" panose="020B0606020202030204" pitchFamily="34" charset="0"/>
              </a:rPr>
              <a:t>Beziehungen</a:t>
            </a:r>
            <a:endParaRPr lang="en-GB" sz="36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70074"/>
            <a:ext cx="10515600" cy="4351338"/>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n-GB" sz="2400" dirty="0">
                <a:latin typeface="Arial Narrow" panose="020B0606020202030204" pitchFamily="34" charset="0"/>
              </a:rPr>
              <a:t>Wie </a:t>
            </a:r>
            <a:r>
              <a:rPr lang="en-GB" sz="2400" dirty="0" err="1">
                <a:latin typeface="Arial Narrow" panose="020B0606020202030204" pitchFamily="34" charset="0"/>
              </a:rPr>
              <a:t>können</a:t>
            </a:r>
            <a:r>
              <a:rPr lang="en-GB" sz="2400" dirty="0">
                <a:latin typeface="Arial Narrow" panose="020B0606020202030204" pitchFamily="34" charset="0"/>
              </a:rPr>
              <a:t> </a:t>
            </a:r>
            <a:r>
              <a:rPr lang="en-GB" sz="2400" dirty="0" err="1">
                <a:latin typeface="Arial Narrow" panose="020B0606020202030204" pitchFamily="34" charset="0"/>
              </a:rPr>
              <a:t>Beziehungen</a:t>
            </a:r>
            <a:r>
              <a:rPr lang="en-GB" sz="2400" dirty="0">
                <a:latin typeface="Arial Narrow" panose="020B0606020202030204" pitchFamily="34" charset="0"/>
              </a:rPr>
              <a:t> von Menschen </a:t>
            </a:r>
            <a:r>
              <a:rPr lang="en-GB" sz="2400" dirty="0" err="1">
                <a:latin typeface="Arial Narrow" panose="020B0606020202030204" pitchFamily="34" charset="0"/>
              </a:rPr>
              <a:t>mit</a:t>
            </a:r>
            <a:r>
              <a:rPr lang="en-GB" sz="2400" dirty="0">
                <a:latin typeface="Arial Narrow" panose="020B0606020202030204" pitchFamily="34" charset="0"/>
              </a:rPr>
              <a:t> ASS “</a:t>
            </a:r>
            <a:r>
              <a:rPr lang="en-GB" sz="2400" dirty="0" err="1">
                <a:latin typeface="Arial Narrow" panose="020B0606020202030204" pitchFamily="34" charset="0"/>
              </a:rPr>
              <a:t>gehandhabt</a:t>
            </a:r>
            <a:r>
              <a:rPr lang="en-GB" sz="2400" dirty="0">
                <a:latin typeface="Arial Narrow" panose="020B0606020202030204" pitchFamily="34" charset="0"/>
              </a:rPr>
              <a:t>” warden? </a:t>
            </a:r>
          </a:p>
          <a:p>
            <a:pPr>
              <a:spcBef>
                <a:spcPts val="1333"/>
              </a:spcBef>
            </a:pPr>
            <a:r>
              <a:rPr lang="en-GB" sz="2400" dirty="0">
                <a:latin typeface="Arial Narrow" panose="020B0606020202030204" pitchFamily="34" charset="0"/>
              </a:rPr>
              <a:t>In </a:t>
            </a:r>
            <a:r>
              <a:rPr lang="en-GB" sz="2400" dirty="0" err="1">
                <a:latin typeface="Arial Narrow" panose="020B0606020202030204" pitchFamily="34" charset="0"/>
              </a:rPr>
              <a:t>Dänemark</a:t>
            </a:r>
            <a:r>
              <a:rPr lang="en-GB" sz="2400" dirty="0">
                <a:latin typeface="Arial Narrow" panose="020B0606020202030204" pitchFamily="34" charset="0"/>
              </a:rPr>
              <a:t> </a:t>
            </a:r>
            <a:r>
              <a:rPr lang="en-GB" sz="2400" dirty="0" err="1">
                <a:latin typeface="Arial Narrow" panose="020B0606020202030204" pitchFamily="34" charset="0"/>
              </a:rPr>
              <a:t>wurde</a:t>
            </a:r>
            <a:r>
              <a:rPr lang="en-GB" sz="2400" dirty="0">
                <a:latin typeface="Arial Narrow" panose="020B0606020202030204" pitchFamily="34" charset="0"/>
              </a:rPr>
              <a:t> </a:t>
            </a:r>
            <a:r>
              <a:rPr lang="en-GB" sz="2400" dirty="0" err="1">
                <a:latin typeface="Arial Narrow" panose="020B0606020202030204" pitchFamily="34" charset="0"/>
              </a:rPr>
              <a:t>dazu</a:t>
            </a:r>
            <a:r>
              <a:rPr lang="en-GB" sz="2400" dirty="0">
                <a:latin typeface="Arial Narrow" panose="020B0606020202030204" pitchFamily="34" charset="0"/>
              </a:rPr>
              <a:t> </a:t>
            </a:r>
            <a:r>
              <a:rPr lang="en-GB" sz="2400" dirty="0" err="1">
                <a:latin typeface="Arial Narrow" panose="020B0606020202030204" pitchFamily="34" charset="0"/>
              </a:rPr>
              <a:t>ein</a:t>
            </a:r>
            <a:r>
              <a:rPr lang="en-GB" sz="2400" dirty="0">
                <a:latin typeface="Arial Narrow" panose="020B0606020202030204" pitchFamily="34" charset="0"/>
              </a:rPr>
              <a:t> </a:t>
            </a:r>
            <a:r>
              <a:rPr lang="en-GB" sz="2400" dirty="0" err="1">
                <a:latin typeface="Arial Narrow" panose="020B0606020202030204" pitchFamily="34" charset="0"/>
              </a:rPr>
              <a:t>Hilfsmittel</a:t>
            </a:r>
            <a:r>
              <a:rPr lang="en-GB" sz="2400" dirty="0">
                <a:latin typeface="Arial Narrow" panose="020B0606020202030204" pitchFamily="34" charset="0"/>
              </a:rPr>
              <a:t> </a:t>
            </a:r>
            <a:r>
              <a:rPr lang="en-GB" sz="2400" dirty="0" err="1">
                <a:latin typeface="Arial Narrow" panose="020B0606020202030204" pitchFamily="34" charset="0"/>
              </a:rPr>
              <a:t>geschaffen</a:t>
            </a:r>
            <a:r>
              <a:rPr lang="en-GB" sz="2400" dirty="0">
                <a:latin typeface="Arial Narrow" panose="020B0606020202030204" pitchFamily="34" charset="0"/>
              </a:rPr>
              <a:t>, das </a:t>
            </a:r>
            <a:r>
              <a:rPr lang="en-GB" sz="2400" dirty="0" err="1">
                <a:latin typeface="Arial Narrow" panose="020B0606020202030204" pitchFamily="34" charset="0"/>
              </a:rPr>
              <a:t>mittels</a:t>
            </a:r>
            <a:r>
              <a:rPr lang="en-GB" sz="2400" dirty="0">
                <a:latin typeface="Arial Narrow" panose="020B0606020202030204" pitchFamily="34" charset="0"/>
              </a:rPr>
              <a:t> </a:t>
            </a:r>
            <a:r>
              <a:rPr lang="en-GB" sz="2400" dirty="0" err="1">
                <a:latin typeface="Arial Narrow" panose="020B0606020202030204" pitchFamily="34" charset="0"/>
              </a:rPr>
              <a:t>visueller</a:t>
            </a:r>
            <a:r>
              <a:rPr lang="en-GB" sz="2400" dirty="0">
                <a:latin typeface="Arial Narrow" panose="020B0606020202030204" pitchFamily="34" charset="0"/>
              </a:rPr>
              <a:t> </a:t>
            </a:r>
            <a:br>
              <a:rPr lang="en-GB" sz="2400" dirty="0">
                <a:latin typeface="Arial Narrow" panose="020B0606020202030204" pitchFamily="34" charset="0"/>
              </a:rPr>
            </a:br>
            <a:r>
              <a:rPr lang="en-GB" sz="2400" dirty="0" err="1">
                <a:latin typeface="Arial Narrow" panose="020B0606020202030204" pitchFamily="34" charset="0"/>
              </a:rPr>
              <a:t>Anzeiger</a:t>
            </a:r>
            <a:r>
              <a:rPr lang="en-GB" sz="2400" dirty="0">
                <a:latin typeface="Arial Narrow" panose="020B0606020202030204" pitchFamily="34" charset="0"/>
              </a:rPr>
              <a:t> </a:t>
            </a:r>
            <a:r>
              <a:rPr lang="en-GB" sz="2400" dirty="0" err="1">
                <a:latin typeface="Arial Narrow" panose="020B0606020202030204" pitchFamily="34" charset="0"/>
              </a:rPr>
              <a:t>eine</a:t>
            </a:r>
            <a:r>
              <a:rPr lang="en-GB" sz="2400" dirty="0">
                <a:latin typeface="Arial Narrow" panose="020B0606020202030204" pitchFamily="34" charset="0"/>
              </a:rPr>
              <a:t> </a:t>
            </a:r>
            <a:r>
              <a:rPr lang="en-GB" sz="2400" dirty="0" err="1">
                <a:latin typeface="Arial Narrow" panose="020B0606020202030204" pitchFamily="34" charset="0"/>
              </a:rPr>
              <a:t>Kommunikation</a:t>
            </a:r>
            <a:r>
              <a:rPr lang="en-GB" sz="2400" dirty="0">
                <a:latin typeface="Arial Narrow" panose="020B0606020202030204" pitchFamily="34" charset="0"/>
              </a:rPr>
              <a:t> </a:t>
            </a:r>
            <a:r>
              <a:rPr lang="en-GB" sz="2400" dirty="0" err="1">
                <a:latin typeface="Arial Narrow" panose="020B0606020202030204" pitchFamily="34" charset="0"/>
              </a:rPr>
              <a:t>über</a:t>
            </a:r>
            <a:r>
              <a:rPr lang="en-GB" sz="2400" dirty="0">
                <a:latin typeface="Arial Narrow" panose="020B0606020202030204" pitchFamily="34" charset="0"/>
              </a:rPr>
              <a:t> </a:t>
            </a:r>
            <a:r>
              <a:rPr lang="en-GB" sz="2400" dirty="0" err="1">
                <a:latin typeface="Arial Narrow" panose="020B0606020202030204" pitchFamily="34" charset="0"/>
              </a:rPr>
              <a:t>persönliche</a:t>
            </a:r>
            <a:r>
              <a:rPr lang="en-GB" sz="2400" dirty="0">
                <a:latin typeface="Arial Narrow" panose="020B0606020202030204" pitchFamily="34" charset="0"/>
              </a:rPr>
              <a:t> </a:t>
            </a:r>
            <a:r>
              <a:rPr lang="en-GB" sz="2400" dirty="0" err="1">
                <a:latin typeface="Arial Narrow" panose="020B0606020202030204" pitchFamily="34" charset="0"/>
              </a:rPr>
              <a:t>Gedanken</a:t>
            </a:r>
            <a:r>
              <a:rPr lang="en-GB" sz="2400" dirty="0">
                <a:latin typeface="Arial Narrow" panose="020B0606020202030204" pitchFamily="34" charset="0"/>
              </a:rPr>
              <a:t> und </a:t>
            </a:r>
            <a:r>
              <a:rPr lang="en-GB" sz="2400" dirty="0" err="1">
                <a:latin typeface="Arial Narrow" panose="020B0606020202030204" pitchFamily="34" charset="0"/>
              </a:rPr>
              <a:t>Gefühle</a:t>
            </a:r>
            <a:br>
              <a:rPr lang="en-GB" sz="2400" dirty="0">
                <a:latin typeface="Arial Narrow" panose="020B0606020202030204" pitchFamily="34" charset="0"/>
              </a:rPr>
            </a:br>
            <a:r>
              <a:rPr lang="en-GB" sz="2400" dirty="0" err="1">
                <a:latin typeface="Arial Narrow" panose="020B0606020202030204" pitchFamily="34" charset="0"/>
              </a:rPr>
              <a:t>ermöglicht</a:t>
            </a:r>
            <a:r>
              <a:rPr lang="en-GB" sz="2400" dirty="0">
                <a:latin typeface="Arial Narrow" panose="020B0606020202030204" pitchFamily="34" charset="0"/>
              </a:rPr>
              <a:t> </a:t>
            </a:r>
            <a:r>
              <a:rPr lang="en-GB" sz="2400" dirty="0" err="1">
                <a:latin typeface="Arial Narrow" panose="020B0606020202030204" pitchFamily="34" charset="0"/>
              </a:rPr>
              <a:t>bzw</a:t>
            </a:r>
            <a:r>
              <a:rPr lang="en-GB" sz="2400" dirty="0">
                <a:latin typeface="Arial Narrow" panose="020B0606020202030204" pitchFamily="34" charset="0"/>
              </a:rPr>
              <a:t>. </a:t>
            </a:r>
            <a:r>
              <a:rPr lang="en-GB" sz="2400" dirty="0" err="1">
                <a:latin typeface="Arial Narrow" panose="020B0606020202030204" pitchFamily="34" charset="0"/>
              </a:rPr>
              <a:t>Erleichtert</a:t>
            </a:r>
            <a:r>
              <a:rPr lang="en-GB" sz="2400" dirty="0">
                <a:latin typeface="Arial Narrow" panose="020B0606020202030204" pitchFamily="34" charset="0"/>
              </a:rPr>
              <a:t>.</a:t>
            </a:r>
          </a:p>
          <a:p>
            <a:pPr>
              <a:spcBef>
                <a:spcPts val="1333"/>
              </a:spcBef>
            </a:pPr>
            <a:r>
              <a:rPr lang="en-GB" sz="2400" dirty="0" err="1">
                <a:latin typeface="Arial Narrow" panose="020B0606020202030204" pitchFamily="34" charset="0"/>
              </a:rPr>
              <a:t>Nicht</a:t>
            </a:r>
            <a:r>
              <a:rPr lang="en-GB" sz="2400" dirty="0">
                <a:latin typeface="Arial Narrow" panose="020B0606020202030204" pitchFamily="34" charset="0"/>
              </a:rPr>
              <a:t> </a:t>
            </a:r>
            <a:r>
              <a:rPr lang="en-GB" sz="2400" dirty="0" err="1">
                <a:latin typeface="Arial Narrow" panose="020B0606020202030204" pitchFamily="34" charset="0"/>
              </a:rPr>
              <a:t>zuletzt</a:t>
            </a:r>
            <a:r>
              <a:rPr lang="en-GB" sz="2400" dirty="0">
                <a:latin typeface="Arial Narrow" panose="020B0606020202030204" pitchFamily="34" charset="0"/>
              </a:rPr>
              <a:t> </a:t>
            </a:r>
            <a:r>
              <a:rPr lang="en-GB" sz="2400" dirty="0" err="1">
                <a:latin typeface="Arial Narrow" panose="020B0606020202030204" pitchFamily="34" charset="0"/>
              </a:rPr>
              <a:t>ist</a:t>
            </a:r>
            <a:r>
              <a:rPr lang="en-GB" sz="2400" dirty="0">
                <a:latin typeface="Arial Narrow" panose="020B0606020202030204" pitchFamily="34" charset="0"/>
              </a:rPr>
              <a:t> es </a:t>
            </a:r>
            <a:r>
              <a:rPr lang="en-GB" sz="2400" dirty="0" err="1">
                <a:latin typeface="Arial Narrow" panose="020B0606020202030204" pitchFamily="34" charset="0"/>
              </a:rPr>
              <a:t>auch</a:t>
            </a:r>
            <a:r>
              <a:rPr lang="en-GB" sz="2400" dirty="0">
                <a:latin typeface="Arial Narrow" panose="020B0606020202030204" pitchFamily="34" charset="0"/>
              </a:rPr>
              <a:t> </a:t>
            </a:r>
            <a:r>
              <a:rPr lang="en-GB" sz="2400" dirty="0" err="1">
                <a:latin typeface="Arial Narrow" panose="020B0606020202030204" pitchFamily="34" charset="0"/>
              </a:rPr>
              <a:t>ein</a:t>
            </a:r>
            <a:r>
              <a:rPr lang="en-GB" sz="2400" dirty="0">
                <a:latin typeface="Arial Narrow" panose="020B0606020202030204" pitchFamily="34" charset="0"/>
              </a:rPr>
              <a:t> Instrument, der </a:t>
            </a:r>
            <a:r>
              <a:rPr lang="en-GB" sz="2400" i="1" dirty="0">
                <a:latin typeface="Arial Narrow" panose="020B0606020202030204" pitchFamily="34" charset="0"/>
              </a:rPr>
              <a:t>Theory of Mind </a:t>
            </a:r>
            <a:r>
              <a:rPr lang="en-GB" sz="2400" dirty="0">
                <a:latin typeface="Arial Narrow" panose="020B0606020202030204" pitchFamily="34" charset="0"/>
              </a:rPr>
              <a:t>auf </a:t>
            </a:r>
            <a:br>
              <a:rPr lang="en-GB" sz="2400" dirty="0">
                <a:latin typeface="Arial Narrow" panose="020B0606020202030204" pitchFamily="34" charset="0"/>
              </a:rPr>
            </a:br>
            <a:r>
              <a:rPr lang="en-GB" sz="2400" dirty="0">
                <a:latin typeface="Arial Narrow" panose="020B0606020202030204" pitchFamily="34" charset="0"/>
              </a:rPr>
              <a:t>die Spur </a:t>
            </a:r>
            <a:r>
              <a:rPr lang="en-GB" sz="2400" dirty="0" err="1">
                <a:latin typeface="Arial Narrow" panose="020B0606020202030204" pitchFamily="34" charset="0"/>
              </a:rPr>
              <a:t>zu</a:t>
            </a:r>
            <a:r>
              <a:rPr lang="en-GB" sz="2400" dirty="0">
                <a:latin typeface="Arial Narrow" panose="020B0606020202030204" pitchFamily="34" charset="0"/>
              </a:rPr>
              <a:t> </a:t>
            </a:r>
            <a:r>
              <a:rPr lang="en-GB" sz="2400" dirty="0" err="1">
                <a:latin typeface="Arial Narrow" panose="020B0606020202030204" pitchFamily="34" charset="0"/>
              </a:rPr>
              <a:t>kommen</a:t>
            </a:r>
            <a:r>
              <a:rPr lang="en-GB" sz="2400" dirty="0">
                <a:latin typeface="Arial Narrow" panose="020B0606020202030204" pitchFamily="34" charset="0"/>
              </a:rPr>
              <a:t> </a:t>
            </a:r>
            <a:r>
              <a:rPr lang="en-GB" sz="2400" dirty="0" err="1">
                <a:latin typeface="Arial Narrow" panose="020B0606020202030204" pitchFamily="34" charset="0"/>
              </a:rPr>
              <a:t>bzw</a:t>
            </a:r>
            <a:r>
              <a:rPr lang="en-GB" sz="2400" dirty="0">
                <a:latin typeface="Arial Narrow" panose="020B0606020202030204" pitchFamily="34" charset="0"/>
              </a:rPr>
              <a:t>. auf die </a:t>
            </a:r>
            <a:r>
              <a:rPr lang="en-GB" sz="2400" dirty="0" err="1">
                <a:latin typeface="Arial Narrow" panose="020B0606020202030204" pitchFamily="34" charset="0"/>
              </a:rPr>
              <a:t>Sprünge</a:t>
            </a:r>
            <a:r>
              <a:rPr lang="en-GB" sz="2400" dirty="0">
                <a:latin typeface="Arial Narrow" panose="020B0606020202030204" pitchFamily="34" charset="0"/>
              </a:rPr>
              <a:t> </a:t>
            </a:r>
            <a:r>
              <a:rPr lang="en-GB" sz="2400" dirty="0" err="1">
                <a:latin typeface="Arial Narrow" panose="020B0606020202030204" pitchFamily="34" charset="0"/>
              </a:rPr>
              <a:t>zu</a:t>
            </a:r>
            <a:r>
              <a:rPr lang="en-GB" sz="2400" dirty="0">
                <a:latin typeface="Arial Narrow" panose="020B0606020202030204" pitchFamily="34" charset="0"/>
              </a:rPr>
              <a:t> </a:t>
            </a:r>
            <a:r>
              <a:rPr lang="en-GB" sz="2400" dirty="0" err="1">
                <a:latin typeface="Arial Narrow" panose="020B0606020202030204" pitchFamily="34" charset="0"/>
              </a:rPr>
              <a:t>helfen</a:t>
            </a:r>
            <a:r>
              <a:rPr lang="en-GB" sz="2400" dirty="0">
                <a:latin typeface="Arial Narrow" panose="020B0606020202030204" pitchFamily="34" charset="0"/>
              </a:rPr>
              <a:t>.</a:t>
            </a:r>
          </a:p>
          <a:p>
            <a:pPr>
              <a:spcBef>
                <a:spcPts val="1333"/>
              </a:spcBef>
            </a:pPr>
            <a:r>
              <a:rPr lang="en-GB" sz="2400" u="sng" dirty="0">
                <a:solidFill>
                  <a:schemeClr val="hlink"/>
                </a:solidFill>
                <a:latin typeface="Arial Narrow" panose="020B0606020202030204" pitchFamily="34" charset="0"/>
                <a:hlinkClick r:id="rId2"/>
              </a:rPr>
              <a:t>https://www.youtube.com/watch?v=CkCM5_pLr4s</a:t>
            </a:r>
            <a:endParaRPr lang="en-GB" sz="2400" dirty="0">
              <a:latin typeface="Arial Narrow" panose="020B0606020202030204" pitchFamily="34" charset="0"/>
            </a:endParaRPr>
          </a:p>
        </p:txBody>
      </p:sp>
      <p:pic>
        <p:nvPicPr>
          <p:cNvPr id="9" name="Google Shape;528;p57">
            <a:extLst>
              <a:ext uri="{FF2B5EF4-FFF2-40B4-BE49-F238E27FC236}">
                <a16:creationId xmlns:a16="http://schemas.microsoft.com/office/drawing/2014/main" id="{0CA5AA29-E575-9540-8B90-100B7B0D8A89}"/>
              </a:ext>
            </a:extLst>
          </p:cNvPr>
          <p:cNvPicPr preferRelativeResize="0"/>
          <p:nvPr/>
        </p:nvPicPr>
        <p:blipFill>
          <a:blip r:embed="rId3">
            <a:alphaModFix/>
          </a:blip>
          <a:stretch>
            <a:fillRect/>
          </a:stretch>
        </p:blipFill>
        <p:spPr>
          <a:xfrm>
            <a:off x="7879584" y="4146609"/>
            <a:ext cx="3349635" cy="2026867"/>
          </a:xfrm>
          <a:prstGeom prst="rect">
            <a:avLst/>
          </a:prstGeom>
          <a:noFill/>
          <a:ln>
            <a:noFill/>
          </a:ln>
        </p:spPr>
      </p:pic>
      <p:pic>
        <p:nvPicPr>
          <p:cNvPr id="10" name="Google Shape;529;p57">
            <a:extLst>
              <a:ext uri="{FF2B5EF4-FFF2-40B4-BE49-F238E27FC236}">
                <a16:creationId xmlns:a16="http://schemas.microsoft.com/office/drawing/2014/main" id="{232687BF-DDBA-4F41-9CBE-7742450B7F4B}"/>
              </a:ext>
            </a:extLst>
          </p:cNvPr>
          <p:cNvPicPr preferRelativeResize="0"/>
          <p:nvPr/>
        </p:nvPicPr>
        <p:blipFill>
          <a:blip r:embed="rId4">
            <a:alphaModFix/>
          </a:blip>
          <a:stretch>
            <a:fillRect/>
          </a:stretch>
        </p:blipFill>
        <p:spPr>
          <a:xfrm>
            <a:off x="8153400" y="1956178"/>
            <a:ext cx="2802000" cy="1837700"/>
          </a:xfrm>
          <a:prstGeom prst="rect">
            <a:avLst/>
          </a:prstGeom>
          <a:noFill/>
          <a:ln>
            <a:noFill/>
          </a:ln>
        </p:spPr>
      </p:pic>
    </p:spTree>
    <p:extLst>
      <p:ext uri="{BB962C8B-B14F-4D97-AF65-F5344CB8AC3E}">
        <p14:creationId xmlns:p14="http://schemas.microsoft.com/office/powerpoint/2010/main" val="74763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33</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buFont typeface="Arial" panose="020B0604020202020204" pitchFamily="34" charset="0"/>
              <a:buChar char="•"/>
            </a:pPr>
            <a:endParaRPr lang="en-US" sz="2800" dirty="0">
              <a:latin typeface="Arial Narrow" panose="020B0606020202030204" pitchFamily="34" charset="0"/>
            </a:endParaRPr>
          </a:p>
        </p:txBody>
      </p:sp>
      <p:pic>
        <p:nvPicPr>
          <p:cNvPr id="9" name="Google Shape;539;p58">
            <a:extLst>
              <a:ext uri="{FF2B5EF4-FFF2-40B4-BE49-F238E27FC236}">
                <a16:creationId xmlns:a16="http://schemas.microsoft.com/office/drawing/2014/main" id="{1FE6A878-899A-7E46-89C5-C4DE2EE1D88F}"/>
              </a:ext>
            </a:extLst>
          </p:cNvPr>
          <p:cNvPicPr preferRelativeResize="0"/>
          <p:nvPr/>
        </p:nvPicPr>
        <p:blipFill>
          <a:blip r:embed="rId2">
            <a:alphaModFix/>
          </a:blip>
          <a:stretch>
            <a:fillRect/>
          </a:stretch>
        </p:blipFill>
        <p:spPr>
          <a:xfrm>
            <a:off x="1785791" y="1115797"/>
            <a:ext cx="1832181" cy="5035200"/>
          </a:xfrm>
          <a:prstGeom prst="rect">
            <a:avLst/>
          </a:prstGeom>
          <a:noFill/>
          <a:ln>
            <a:noFill/>
          </a:ln>
        </p:spPr>
      </p:pic>
      <p:pic>
        <p:nvPicPr>
          <p:cNvPr id="10" name="Google Shape;540;p58">
            <a:extLst>
              <a:ext uri="{FF2B5EF4-FFF2-40B4-BE49-F238E27FC236}">
                <a16:creationId xmlns:a16="http://schemas.microsoft.com/office/drawing/2014/main" id="{B3C415CD-EDD7-E24E-90B4-EA249030433B}"/>
              </a:ext>
            </a:extLst>
          </p:cNvPr>
          <p:cNvPicPr preferRelativeResize="0"/>
          <p:nvPr/>
        </p:nvPicPr>
        <p:blipFill>
          <a:blip r:embed="rId3">
            <a:alphaModFix/>
          </a:blip>
          <a:stretch>
            <a:fillRect/>
          </a:stretch>
        </p:blipFill>
        <p:spPr>
          <a:xfrm>
            <a:off x="4464679" y="1115797"/>
            <a:ext cx="1894425" cy="5035200"/>
          </a:xfrm>
          <a:prstGeom prst="rect">
            <a:avLst/>
          </a:prstGeom>
          <a:noFill/>
          <a:ln>
            <a:noFill/>
          </a:ln>
        </p:spPr>
      </p:pic>
      <p:pic>
        <p:nvPicPr>
          <p:cNvPr id="12" name="Google Shape;541;p58">
            <a:extLst>
              <a:ext uri="{FF2B5EF4-FFF2-40B4-BE49-F238E27FC236}">
                <a16:creationId xmlns:a16="http://schemas.microsoft.com/office/drawing/2014/main" id="{D9D6C430-A3B3-754B-9B7F-814166131627}"/>
              </a:ext>
            </a:extLst>
          </p:cNvPr>
          <p:cNvPicPr preferRelativeResize="0"/>
          <p:nvPr/>
        </p:nvPicPr>
        <p:blipFill>
          <a:blip r:embed="rId4">
            <a:alphaModFix/>
          </a:blip>
          <a:stretch>
            <a:fillRect/>
          </a:stretch>
        </p:blipFill>
        <p:spPr>
          <a:xfrm>
            <a:off x="7306694" y="1115797"/>
            <a:ext cx="3860439" cy="2959041"/>
          </a:xfrm>
          <a:prstGeom prst="rect">
            <a:avLst/>
          </a:prstGeom>
          <a:noFill/>
          <a:ln>
            <a:noFill/>
          </a:ln>
        </p:spPr>
      </p:pic>
    </p:spTree>
    <p:extLst>
      <p:ext uri="{BB962C8B-B14F-4D97-AF65-F5344CB8AC3E}">
        <p14:creationId xmlns:p14="http://schemas.microsoft.com/office/powerpoint/2010/main" val="514137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pPr algn="just"/>
            <a:r>
              <a:rPr lang="en-GB" sz="3200" b="1" dirty="0">
                <a:solidFill>
                  <a:schemeClr val="dk1"/>
                </a:solidFill>
                <a:latin typeface="Arial Narrow"/>
                <a:ea typeface="Arial Narrow"/>
                <a:cs typeface="Arial Narrow"/>
                <a:sym typeface="Arial Narrow"/>
              </a:rPr>
              <a:t>Tony ATWOOD </a:t>
            </a:r>
            <a:r>
              <a:rPr lang="en-GB" sz="3200" b="1" dirty="0" err="1">
                <a:solidFill>
                  <a:schemeClr val="dk1"/>
                </a:solidFill>
                <a:latin typeface="Arial Narrow"/>
                <a:ea typeface="Arial Narrow"/>
                <a:cs typeface="Arial Narrow"/>
                <a:sym typeface="Arial Narrow"/>
              </a:rPr>
              <a:t>über</a:t>
            </a:r>
            <a:r>
              <a:rPr lang="en-GB" sz="3200" b="1" dirty="0">
                <a:solidFill>
                  <a:schemeClr val="dk1"/>
                </a:solidFill>
                <a:latin typeface="Arial Narrow"/>
                <a:ea typeface="Arial Narrow"/>
                <a:cs typeface="Arial Narrow"/>
                <a:sym typeface="Arial Narrow"/>
              </a:rPr>
              <a:t> </a:t>
            </a:r>
            <a:r>
              <a:rPr lang="en-GB" sz="3200" b="1" dirty="0" err="1">
                <a:solidFill>
                  <a:schemeClr val="dk1"/>
                </a:solidFill>
                <a:latin typeface="Arial Narrow"/>
                <a:ea typeface="Arial Narrow"/>
                <a:cs typeface="Arial Narrow"/>
                <a:sym typeface="Arial Narrow"/>
              </a:rPr>
              <a:t>Möglichkeiten</a:t>
            </a:r>
            <a:r>
              <a:rPr lang="en-GB" sz="3200" b="1" dirty="0">
                <a:solidFill>
                  <a:schemeClr val="dk1"/>
                </a:solidFill>
                <a:latin typeface="Arial Narrow"/>
                <a:ea typeface="Arial Narrow"/>
                <a:cs typeface="Arial Narrow"/>
                <a:sym typeface="Arial Narrow"/>
              </a:rPr>
              <a:t>, </a:t>
            </a:r>
            <a:r>
              <a:rPr lang="en-GB" sz="3200" b="1" dirty="0" err="1">
                <a:solidFill>
                  <a:schemeClr val="dk1"/>
                </a:solidFill>
                <a:latin typeface="Arial Narrow"/>
                <a:ea typeface="Arial Narrow"/>
                <a:cs typeface="Arial Narrow"/>
                <a:sym typeface="Arial Narrow"/>
              </a:rPr>
              <a:t>bei</a:t>
            </a:r>
            <a:r>
              <a:rPr lang="en-GB" sz="3200" b="1" dirty="0">
                <a:solidFill>
                  <a:schemeClr val="dk1"/>
                </a:solidFill>
                <a:latin typeface="Arial Narrow"/>
                <a:ea typeface="Arial Narrow"/>
                <a:cs typeface="Arial Narrow"/>
                <a:sym typeface="Arial Narrow"/>
              </a:rPr>
              <a:t> Menschen </a:t>
            </a:r>
            <a:r>
              <a:rPr lang="en-GB" sz="3200" b="1" dirty="0" err="1">
                <a:solidFill>
                  <a:schemeClr val="dk1"/>
                </a:solidFill>
                <a:latin typeface="Arial Narrow"/>
                <a:ea typeface="Arial Narrow"/>
                <a:cs typeface="Arial Narrow"/>
                <a:sym typeface="Arial Narrow"/>
              </a:rPr>
              <a:t>mit</a:t>
            </a:r>
            <a:r>
              <a:rPr lang="en-GB" sz="3200" b="1" dirty="0">
                <a:solidFill>
                  <a:schemeClr val="dk1"/>
                </a:solidFill>
                <a:latin typeface="Arial Narrow"/>
                <a:ea typeface="Arial Narrow"/>
                <a:cs typeface="Arial Narrow"/>
                <a:sym typeface="Arial Narrow"/>
              </a:rPr>
              <a:t> ASS </a:t>
            </a:r>
            <a:r>
              <a:rPr lang="en-GB" sz="3200" b="1" dirty="0" err="1">
                <a:solidFill>
                  <a:schemeClr val="dk1"/>
                </a:solidFill>
                <a:latin typeface="Arial Narrow"/>
                <a:ea typeface="Arial Narrow"/>
                <a:cs typeface="Arial Narrow"/>
                <a:sym typeface="Arial Narrow"/>
              </a:rPr>
              <a:t>Frustrationen</a:t>
            </a:r>
            <a:r>
              <a:rPr lang="en-GB" sz="3200" b="1" dirty="0">
                <a:solidFill>
                  <a:schemeClr val="dk1"/>
                </a:solidFill>
                <a:latin typeface="Arial Narrow"/>
                <a:ea typeface="Arial Narrow"/>
                <a:cs typeface="Arial Narrow"/>
                <a:sym typeface="Arial Narrow"/>
              </a:rPr>
              <a:t> und  </a:t>
            </a:r>
            <a:r>
              <a:rPr lang="en-GB" sz="3200" b="1" dirty="0" err="1">
                <a:solidFill>
                  <a:schemeClr val="dk1"/>
                </a:solidFill>
                <a:latin typeface="Arial Narrow"/>
                <a:ea typeface="Arial Narrow"/>
                <a:cs typeface="Arial Narrow"/>
                <a:sym typeface="Arial Narrow"/>
              </a:rPr>
              <a:t>Depressionen</a:t>
            </a:r>
            <a:r>
              <a:rPr lang="en-GB" sz="3200" b="1" dirty="0">
                <a:solidFill>
                  <a:schemeClr val="dk1"/>
                </a:solidFill>
                <a:latin typeface="Arial Narrow"/>
                <a:ea typeface="Arial Narrow"/>
                <a:cs typeface="Arial Narrow"/>
                <a:sym typeface="Arial Narrow"/>
              </a:rPr>
              <a:t> in </a:t>
            </a:r>
            <a:r>
              <a:rPr lang="en-GB" sz="3200" b="1" dirty="0" err="1">
                <a:solidFill>
                  <a:schemeClr val="dk1"/>
                </a:solidFill>
                <a:latin typeface="Arial Narrow"/>
                <a:ea typeface="Arial Narrow"/>
                <a:cs typeface="Arial Narrow"/>
                <a:sym typeface="Arial Narrow"/>
              </a:rPr>
              <a:t>Schach</a:t>
            </a:r>
            <a:r>
              <a:rPr lang="en-GB" sz="3200" b="1" dirty="0">
                <a:solidFill>
                  <a:schemeClr val="dk1"/>
                </a:solidFill>
                <a:latin typeface="Arial Narrow"/>
                <a:ea typeface="Arial Narrow"/>
                <a:cs typeface="Arial Narrow"/>
                <a:sym typeface="Arial Narrow"/>
              </a:rPr>
              <a:t> </a:t>
            </a:r>
            <a:r>
              <a:rPr lang="en-GB" sz="3200" b="1" dirty="0" err="1">
                <a:solidFill>
                  <a:schemeClr val="dk1"/>
                </a:solidFill>
                <a:latin typeface="Arial Narrow"/>
                <a:ea typeface="Arial Narrow"/>
                <a:cs typeface="Arial Narrow"/>
                <a:sym typeface="Arial Narrow"/>
              </a:rPr>
              <a:t>zu</a:t>
            </a:r>
            <a:r>
              <a:rPr lang="en-GB" sz="3200" b="1" dirty="0">
                <a:solidFill>
                  <a:schemeClr val="dk1"/>
                </a:solidFill>
                <a:latin typeface="Arial Narrow"/>
                <a:ea typeface="Arial Narrow"/>
                <a:cs typeface="Arial Narrow"/>
                <a:sym typeface="Arial Narrow"/>
              </a:rPr>
              <a:t> </a:t>
            </a:r>
            <a:r>
              <a:rPr lang="en-GB" sz="3200" b="1" dirty="0" err="1">
                <a:solidFill>
                  <a:schemeClr val="dk1"/>
                </a:solidFill>
                <a:latin typeface="Arial Narrow"/>
                <a:ea typeface="Arial Narrow"/>
                <a:cs typeface="Arial Narrow"/>
                <a:sym typeface="Arial Narrow"/>
              </a:rPr>
              <a:t>halten</a:t>
            </a:r>
            <a:endParaRPr lang="en-GB" sz="3200" b="1"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r>
              <a:rPr lang="en-GB" sz="2400" dirty="0" err="1">
                <a:solidFill>
                  <a:schemeClr val="dk1"/>
                </a:solidFill>
                <a:latin typeface="Arial Narrow"/>
                <a:ea typeface="Arial Narrow"/>
                <a:cs typeface="Arial Narrow"/>
                <a:sym typeface="Arial Narrow"/>
              </a:rPr>
              <a:t>Jede</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soziale</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Handlung</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bedeutet</a:t>
            </a:r>
            <a:r>
              <a:rPr lang="en-GB" sz="2400" dirty="0">
                <a:solidFill>
                  <a:schemeClr val="dk1"/>
                </a:solidFill>
                <a:latin typeface="Arial Narrow"/>
                <a:ea typeface="Arial Narrow"/>
                <a:cs typeface="Arial Narrow"/>
                <a:sym typeface="Arial Narrow"/>
              </a:rPr>
              <a:t> für </a:t>
            </a:r>
            <a:r>
              <a:rPr lang="en-GB" sz="2400" dirty="0" err="1">
                <a:solidFill>
                  <a:schemeClr val="dk1"/>
                </a:solidFill>
                <a:latin typeface="Arial Narrow"/>
                <a:ea typeface="Arial Narrow"/>
                <a:cs typeface="Arial Narrow"/>
                <a:sym typeface="Arial Narrow"/>
              </a:rPr>
              <a:t>Mensche</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mit</a:t>
            </a:r>
            <a:r>
              <a:rPr lang="en-GB" sz="2400" dirty="0">
                <a:solidFill>
                  <a:schemeClr val="dk1"/>
                </a:solidFill>
                <a:latin typeface="Arial Narrow"/>
                <a:ea typeface="Arial Narrow"/>
                <a:cs typeface="Arial Narrow"/>
                <a:sym typeface="Arial Narrow"/>
              </a:rPr>
              <a:t> ASS</a:t>
            </a:r>
            <a:br>
              <a:rPr lang="en-GB" sz="2400" dirty="0">
                <a:solidFill>
                  <a:schemeClr val="dk1"/>
                </a:solidFill>
                <a:latin typeface="Arial Narrow"/>
                <a:ea typeface="Arial Narrow"/>
                <a:cs typeface="Arial Narrow"/>
                <a:sym typeface="Arial Narrow"/>
              </a:rPr>
            </a:br>
            <a:r>
              <a:rPr lang="en-GB" sz="2400" dirty="0" err="1">
                <a:solidFill>
                  <a:schemeClr val="dk1"/>
                </a:solidFill>
                <a:latin typeface="Arial Narrow"/>
                <a:ea typeface="Arial Narrow"/>
                <a:cs typeface="Arial Narrow"/>
                <a:sym typeface="Arial Narrow"/>
              </a:rPr>
              <a:t>einen</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gehörigen</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Energieaufwand</a:t>
            </a:r>
            <a:r>
              <a:rPr lang="en-GB" sz="2400" dirty="0">
                <a:solidFill>
                  <a:schemeClr val="dk1"/>
                </a:solidFill>
                <a:latin typeface="Arial Narrow"/>
                <a:ea typeface="Arial Narrow"/>
                <a:cs typeface="Arial Narrow"/>
                <a:sym typeface="Arial Narrow"/>
              </a:rPr>
              <a:t> – und </a:t>
            </a:r>
            <a:r>
              <a:rPr lang="en-GB" sz="2400" dirty="0" err="1">
                <a:solidFill>
                  <a:schemeClr val="dk1"/>
                </a:solidFill>
                <a:latin typeface="Arial Narrow"/>
                <a:ea typeface="Arial Narrow"/>
                <a:cs typeface="Arial Narrow"/>
                <a:sym typeface="Arial Narrow"/>
              </a:rPr>
              <a:t>verlangt</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daher</a:t>
            </a:r>
            <a:br>
              <a:rPr lang="en-GB" sz="2400" dirty="0">
                <a:solidFill>
                  <a:schemeClr val="dk1"/>
                </a:solidFill>
                <a:latin typeface="Arial Narrow"/>
                <a:ea typeface="Arial Narrow"/>
                <a:cs typeface="Arial Narrow"/>
                <a:sym typeface="Arial Narrow"/>
              </a:rPr>
            </a:br>
            <a:r>
              <a:rPr lang="en-GB" sz="2400" dirty="0" err="1">
                <a:solidFill>
                  <a:schemeClr val="dk1"/>
                </a:solidFill>
                <a:latin typeface="Arial Narrow"/>
                <a:ea typeface="Arial Narrow"/>
                <a:cs typeface="Arial Narrow"/>
                <a:sym typeface="Arial Narrow"/>
              </a:rPr>
              <a:t>auch</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anschließende</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Erholungsphasen</a:t>
            </a:r>
            <a:r>
              <a:rPr lang="en-GB" sz="2400" dirty="0">
                <a:solidFill>
                  <a:schemeClr val="dk1"/>
                </a:solidFill>
                <a:latin typeface="Arial Narrow"/>
                <a:ea typeface="Arial Narrow"/>
                <a:cs typeface="Arial Narrow"/>
                <a:sym typeface="Arial Narrow"/>
              </a:rPr>
              <a:t>.</a:t>
            </a:r>
          </a:p>
          <a:p>
            <a:r>
              <a:rPr lang="en-GB" sz="2400" dirty="0">
                <a:solidFill>
                  <a:schemeClr val="dk1"/>
                </a:solidFill>
                <a:latin typeface="Arial Narrow"/>
                <a:ea typeface="Arial Narrow"/>
                <a:cs typeface="Arial Narrow"/>
                <a:sym typeface="Arial Narrow"/>
              </a:rPr>
              <a:t>Es </a:t>
            </a:r>
            <a:r>
              <a:rPr lang="en-GB" sz="2400" dirty="0" err="1">
                <a:solidFill>
                  <a:schemeClr val="dk1"/>
                </a:solidFill>
                <a:latin typeface="Arial Narrow"/>
                <a:ea typeface="Arial Narrow"/>
                <a:cs typeface="Arial Narrow"/>
                <a:sym typeface="Arial Narrow"/>
              </a:rPr>
              <a:t>ist</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entscheidend</a:t>
            </a:r>
            <a:r>
              <a:rPr lang="en-GB" sz="2400" dirty="0">
                <a:solidFill>
                  <a:schemeClr val="dk1"/>
                </a:solidFill>
                <a:latin typeface="Arial Narrow"/>
                <a:ea typeface="Arial Narrow"/>
                <a:cs typeface="Arial Narrow"/>
                <a:sym typeface="Arial Narrow"/>
              </a:rPr>
              <a:t>, in </a:t>
            </a:r>
            <a:r>
              <a:rPr lang="en-GB" sz="2400" dirty="0" err="1">
                <a:solidFill>
                  <a:schemeClr val="dk1"/>
                </a:solidFill>
                <a:latin typeface="Arial Narrow"/>
                <a:ea typeface="Arial Narrow"/>
                <a:cs typeface="Arial Narrow"/>
                <a:sym typeface="Arial Narrow"/>
              </a:rPr>
              <a:t>diesem</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Haushalt</a:t>
            </a:r>
            <a:r>
              <a:rPr lang="en-GB" sz="2400" dirty="0">
                <a:solidFill>
                  <a:schemeClr val="dk1"/>
                </a:solidFill>
                <a:latin typeface="Arial Narrow"/>
                <a:ea typeface="Arial Narrow"/>
                <a:cs typeface="Arial Narrow"/>
                <a:sym typeface="Arial Narrow"/>
              </a:rPr>
              <a:t>” – das </a:t>
            </a:r>
            <a:r>
              <a:rPr lang="en-GB" sz="2400" dirty="0" err="1">
                <a:solidFill>
                  <a:schemeClr val="dk1"/>
                </a:solidFill>
                <a:latin typeface="Arial Narrow"/>
                <a:ea typeface="Arial Narrow"/>
                <a:cs typeface="Arial Narrow"/>
                <a:sym typeface="Arial Narrow"/>
              </a:rPr>
              <a:t>heißt</a:t>
            </a:r>
            <a:br>
              <a:rPr lang="en-GB" sz="2400" dirty="0">
                <a:solidFill>
                  <a:schemeClr val="dk1"/>
                </a:solidFill>
                <a:latin typeface="Arial Narrow"/>
                <a:ea typeface="Arial Narrow"/>
                <a:cs typeface="Arial Narrow"/>
                <a:sym typeface="Arial Narrow"/>
              </a:rPr>
            </a:br>
            <a:r>
              <a:rPr lang="en-GB" sz="2400" dirty="0" err="1">
                <a:solidFill>
                  <a:schemeClr val="dk1"/>
                </a:solidFill>
                <a:latin typeface="Arial Narrow"/>
                <a:ea typeface="Arial Narrow"/>
                <a:cs typeface="Arial Narrow"/>
                <a:sym typeface="Arial Narrow"/>
              </a:rPr>
              <a:t>zwischen</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Verausgabung</a:t>
            </a:r>
            <a:r>
              <a:rPr lang="en-GB" sz="2400" dirty="0">
                <a:solidFill>
                  <a:schemeClr val="dk1"/>
                </a:solidFill>
                <a:latin typeface="Arial Narrow"/>
                <a:ea typeface="Arial Narrow"/>
                <a:cs typeface="Arial Narrow"/>
                <a:sym typeface="Arial Narrow"/>
              </a:rPr>
              <a:t> und </a:t>
            </a:r>
            <a:r>
              <a:rPr lang="en-GB" sz="2400" dirty="0" err="1">
                <a:solidFill>
                  <a:schemeClr val="dk1"/>
                </a:solidFill>
                <a:latin typeface="Arial Narrow"/>
                <a:ea typeface="Arial Narrow"/>
                <a:cs typeface="Arial Narrow"/>
                <a:sym typeface="Arial Narrow"/>
              </a:rPr>
              <a:t>Erholung</a:t>
            </a:r>
            <a:r>
              <a:rPr lang="en-GB" sz="2400" dirty="0">
                <a:solidFill>
                  <a:schemeClr val="dk1"/>
                </a:solidFill>
                <a:latin typeface="Arial Narrow"/>
                <a:ea typeface="Arial Narrow"/>
                <a:cs typeface="Arial Narrow"/>
                <a:sym typeface="Arial Narrow"/>
              </a:rPr>
              <a:t> – </a:t>
            </a:r>
            <a:r>
              <a:rPr lang="en-GB" sz="2400" dirty="0" err="1">
                <a:solidFill>
                  <a:schemeClr val="dk1"/>
                </a:solidFill>
                <a:latin typeface="Arial Narrow"/>
                <a:ea typeface="Arial Narrow"/>
                <a:cs typeface="Arial Narrow"/>
                <a:sym typeface="Arial Narrow"/>
              </a:rPr>
              <a:t>eine</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gute</a:t>
            </a:r>
            <a:br>
              <a:rPr lang="en-GB" sz="2400" dirty="0">
                <a:solidFill>
                  <a:schemeClr val="dk1"/>
                </a:solidFill>
                <a:latin typeface="Arial Narrow"/>
                <a:ea typeface="Arial Narrow"/>
                <a:cs typeface="Arial Narrow"/>
                <a:sym typeface="Arial Narrow"/>
              </a:rPr>
            </a:br>
            <a:r>
              <a:rPr lang="en-GB" sz="2400" dirty="0">
                <a:solidFill>
                  <a:schemeClr val="dk1"/>
                </a:solidFill>
                <a:latin typeface="Arial Narrow"/>
                <a:ea typeface="Arial Narrow"/>
                <a:cs typeface="Arial Narrow"/>
                <a:sym typeface="Arial Narrow"/>
              </a:rPr>
              <a:t>Balance </a:t>
            </a:r>
            <a:r>
              <a:rPr lang="en-GB" sz="2400" dirty="0" err="1">
                <a:solidFill>
                  <a:schemeClr val="dk1"/>
                </a:solidFill>
                <a:latin typeface="Arial Narrow"/>
                <a:ea typeface="Arial Narrow"/>
                <a:cs typeface="Arial Narrow"/>
                <a:sym typeface="Arial Narrow"/>
              </a:rPr>
              <a:t>zu</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halten</a:t>
            </a:r>
            <a:r>
              <a:rPr lang="en-GB" sz="2400" dirty="0">
                <a:solidFill>
                  <a:schemeClr val="dk1"/>
                </a:solidFill>
                <a:latin typeface="Arial Narrow"/>
                <a:ea typeface="Arial Narrow"/>
                <a:cs typeface="Arial Narrow"/>
                <a:sym typeface="Arial Narrow"/>
              </a:rPr>
              <a:t>. </a:t>
            </a:r>
            <a:br>
              <a:rPr lang="en-GB" sz="2400" dirty="0">
                <a:solidFill>
                  <a:schemeClr val="dk1"/>
                </a:solidFill>
                <a:latin typeface="Arial Narrow"/>
                <a:ea typeface="Arial Narrow"/>
                <a:cs typeface="Arial Narrow"/>
                <a:sym typeface="Arial Narrow"/>
              </a:rPr>
            </a:br>
            <a:r>
              <a:rPr lang="en-GB" sz="2400" dirty="0" err="1">
                <a:solidFill>
                  <a:schemeClr val="dk1"/>
                </a:solidFill>
                <a:latin typeface="Arial Narrow"/>
                <a:ea typeface="Arial Narrow"/>
                <a:cs typeface="Arial Narrow"/>
                <a:sym typeface="Arial Narrow"/>
              </a:rPr>
              <a:t>Im</a:t>
            </a:r>
            <a:r>
              <a:rPr lang="en-GB" sz="2400" dirty="0">
                <a:solidFill>
                  <a:schemeClr val="dk1"/>
                </a:solidFill>
                <a:latin typeface="Arial Narrow"/>
                <a:ea typeface="Arial Narrow"/>
                <a:cs typeface="Arial Narrow"/>
                <a:sym typeface="Arial Narrow"/>
              </a:rPr>
              <a:t> Falle </a:t>
            </a:r>
            <a:r>
              <a:rPr lang="en-GB" sz="2400" dirty="0" err="1">
                <a:solidFill>
                  <a:schemeClr val="dk1"/>
                </a:solidFill>
                <a:latin typeface="Arial Narrow"/>
                <a:ea typeface="Arial Narrow"/>
                <a:cs typeface="Arial Narrow"/>
                <a:sym typeface="Arial Narrow"/>
              </a:rPr>
              <a:t>anstrengender</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Aktivitäten</a:t>
            </a:r>
            <a:r>
              <a:rPr lang="en-GB" sz="2400" dirty="0">
                <a:solidFill>
                  <a:schemeClr val="dk1"/>
                </a:solidFill>
                <a:latin typeface="Arial Narrow"/>
                <a:ea typeface="Arial Narrow"/>
                <a:cs typeface="Arial Narrow"/>
                <a:sym typeface="Arial Narrow"/>
              </a:rPr>
              <a:t>, gilt es die dement-</a:t>
            </a:r>
            <a:br>
              <a:rPr lang="en-GB" sz="2400" dirty="0">
                <a:solidFill>
                  <a:schemeClr val="dk1"/>
                </a:solidFill>
                <a:latin typeface="Arial Narrow"/>
                <a:ea typeface="Arial Narrow"/>
                <a:cs typeface="Arial Narrow"/>
                <a:sym typeface="Arial Narrow"/>
              </a:rPr>
            </a:br>
            <a:r>
              <a:rPr lang="en-GB" sz="2400" dirty="0" err="1">
                <a:solidFill>
                  <a:schemeClr val="dk1"/>
                </a:solidFill>
                <a:latin typeface="Arial Narrow"/>
                <a:ea typeface="Arial Narrow"/>
                <a:cs typeface="Arial Narrow"/>
                <a:sym typeface="Arial Narrow"/>
              </a:rPr>
              <a:t>sprechend</a:t>
            </a:r>
            <a:r>
              <a:rPr lang="en-GB" sz="2400" dirty="0">
                <a:solidFill>
                  <a:schemeClr val="dk1"/>
                </a:solidFill>
                <a:latin typeface="Arial Narrow"/>
                <a:ea typeface="Arial Narrow"/>
                <a:cs typeface="Arial Narrow"/>
                <a:sym typeface="Arial Narrow"/>
              </a:rPr>
              <a:t> die </a:t>
            </a:r>
            <a:r>
              <a:rPr lang="en-GB" sz="2400" dirty="0" err="1">
                <a:solidFill>
                  <a:schemeClr val="dk1"/>
                </a:solidFill>
                <a:latin typeface="Arial Narrow"/>
                <a:ea typeface="Arial Narrow"/>
                <a:cs typeface="Arial Narrow"/>
                <a:sym typeface="Arial Narrow"/>
              </a:rPr>
              <a:t>erholsamen</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Phasen</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zu</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erhöhen</a:t>
            </a:r>
            <a:r>
              <a:rPr lang="en-GB" sz="2400" dirty="0">
                <a:solidFill>
                  <a:schemeClr val="dk1"/>
                </a:solidFill>
                <a:latin typeface="Arial Narrow"/>
                <a:ea typeface="Arial Narrow"/>
                <a:cs typeface="Arial Narrow"/>
                <a:sym typeface="Arial Narrow"/>
              </a:rPr>
              <a:t>. Sie </a:t>
            </a:r>
            <a:br>
              <a:rPr lang="en-GB" sz="2400" dirty="0">
                <a:solidFill>
                  <a:schemeClr val="dk1"/>
                </a:solidFill>
                <a:latin typeface="Arial Narrow"/>
                <a:ea typeface="Arial Narrow"/>
                <a:cs typeface="Arial Narrow"/>
                <a:sym typeface="Arial Narrow"/>
              </a:rPr>
            </a:br>
            <a:r>
              <a:rPr lang="en-GB" sz="2400" dirty="0" err="1">
                <a:solidFill>
                  <a:schemeClr val="dk1"/>
                </a:solidFill>
                <a:latin typeface="Arial Narrow"/>
                <a:ea typeface="Arial Narrow"/>
                <a:cs typeface="Arial Narrow"/>
                <a:sym typeface="Arial Narrow"/>
              </a:rPr>
              <a:t>können</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mit</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einem</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Punktesystem</a:t>
            </a:r>
            <a:r>
              <a:rPr lang="en-GB" sz="2400" dirty="0">
                <a:solidFill>
                  <a:schemeClr val="dk1"/>
                </a:solidFill>
                <a:latin typeface="Arial Narrow"/>
                <a:ea typeface="Arial Narrow"/>
                <a:cs typeface="Arial Narrow"/>
                <a:sym typeface="Arial Narrow"/>
              </a:rPr>
              <a:t> (je </a:t>
            </a:r>
            <a:r>
              <a:rPr lang="en-GB" sz="2400" dirty="0" err="1">
                <a:solidFill>
                  <a:schemeClr val="dk1"/>
                </a:solidFill>
                <a:latin typeface="Arial Narrow"/>
                <a:ea typeface="Arial Narrow"/>
                <a:cs typeface="Arial Narrow"/>
                <a:sym typeface="Arial Narrow"/>
              </a:rPr>
              <a:t>höher</a:t>
            </a:r>
            <a:r>
              <a:rPr lang="en-GB" sz="2400" dirty="0">
                <a:solidFill>
                  <a:schemeClr val="dk1"/>
                </a:solidFill>
                <a:latin typeface="Arial Narrow"/>
                <a:ea typeface="Arial Narrow"/>
                <a:cs typeface="Arial Narrow"/>
                <a:sym typeface="Arial Narrow"/>
              </a:rPr>
              <a:t> die sub-</a:t>
            </a:r>
            <a:br>
              <a:rPr lang="en-GB" sz="2400" dirty="0">
                <a:solidFill>
                  <a:schemeClr val="dk1"/>
                </a:solidFill>
                <a:latin typeface="Arial Narrow"/>
                <a:ea typeface="Arial Narrow"/>
                <a:cs typeface="Arial Narrow"/>
                <a:sym typeface="Arial Narrow"/>
              </a:rPr>
            </a:br>
            <a:r>
              <a:rPr lang="en-GB" sz="2400" dirty="0" err="1">
                <a:solidFill>
                  <a:schemeClr val="dk1"/>
                </a:solidFill>
                <a:latin typeface="Arial Narrow"/>
                <a:ea typeface="Arial Narrow"/>
                <a:cs typeface="Arial Narrow"/>
                <a:sym typeface="Arial Narrow"/>
              </a:rPr>
              <a:t>jektive</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Belastung</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destohöher</a:t>
            </a:r>
            <a:r>
              <a:rPr lang="en-GB" sz="2400" dirty="0">
                <a:solidFill>
                  <a:schemeClr val="dk1"/>
                </a:solidFill>
                <a:latin typeface="Arial Narrow"/>
                <a:ea typeface="Arial Narrow"/>
                <a:cs typeface="Arial Narrow"/>
                <a:sym typeface="Arial Narrow"/>
              </a:rPr>
              <a:t> die </a:t>
            </a:r>
            <a:r>
              <a:rPr lang="en-GB" sz="2400" dirty="0" err="1">
                <a:solidFill>
                  <a:schemeClr val="dk1"/>
                </a:solidFill>
                <a:latin typeface="Arial Narrow"/>
                <a:ea typeface="Arial Narrow"/>
                <a:cs typeface="Arial Narrow"/>
                <a:sym typeface="Arial Narrow"/>
              </a:rPr>
              <a:t>Punkteanzahl</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im</a:t>
            </a:r>
            <a:br>
              <a:rPr lang="en-GB" sz="2400" dirty="0">
                <a:solidFill>
                  <a:schemeClr val="dk1"/>
                </a:solidFill>
                <a:latin typeface="Arial Narrow"/>
                <a:ea typeface="Arial Narrow"/>
                <a:cs typeface="Arial Narrow"/>
                <a:sym typeface="Arial Narrow"/>
              </a:rPr>
            </a:br>
            <a:r>
              <a:rPr lang="en-GB" sz="2400" dirty="0" err="1">
                <a:solidFill>
                  <a:schemeClr val="dk1"/>
                </a:solidFill>
                <a:latin typeface="Arial Narrow"/>
                <a:ea typeface="Arial Narrow"/>
                <a:cs typeface="Arial Narrow"/>
                <a:sym typeface="Arial Narrow"/>
              </a:rPr>
              <a:t>angestrebten</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Gleichgewicht</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gehalten</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werden</a:t>
            </a:r>
            <a:r>
              <a:rPr lang="en-GB" sz="2400" dirty="0">
                <a:solidFill>
                  <a:schemeClr val="dk1"/>
                </a:solidFill>
                <a:latin typeface="Arial Narrow"/>
                <a:ea typeface="Arial Narrow"/>
                <a:cs typeface="Arial Narrow"/>
                <a:sym typeface="Arial Narrow"/>
              </a:rPr>
              <a:t>.</a:t>
            </a:r>
            <a:endParaRPr lang="en-GB" sz="2400" b="1" i="1" u="sng" dirty="0">
              <a:solidFill>
                <a:srgbClr val="000000"/>
              </a:solidFill>
              <a:latin typeface="Arial Narrow" panose="020B0606020202030204" pitchFamily="34" charset="0"/>
            </a:endParaRPr>
          </a:p>
        </p:txBody>
      </p:sp>
      <p:pic>
        <p:nvPicPr>
          <p:cNvPr id="9" name="Google Shape;551;p59">
            <a:extLst>
              <a:ext uri="{FF2B5EF4-FFF2-40B4-BE49-F238E27FC236}">
                <a16:creationId xmlns:a16="http://schemas.microsoft.com/office/drawing/2014/main" id="{B41700E6-ED5A-6B40-8D98-8FEABD674043}"/>
              </a:ext>
            </a:extLst>
          </p:cNvPr>
          <p:cNvPicPr preferRelativeResize="0"/>
          <p:nvPr/>
        </p:nvPicPr>
        <p:blipFill>
          <a:blip r:embed="rId2">
            <a:alphaModFix/>
          </a:blip>
          <a:stretch>
            <a:fillRect/>
          </a:stretch>
        </p:blipFill>
        <p:spPr>
          <a:xfrm>
            <a:off x="8153400" y="1985623"/>
            <a:ext cx="2833133" cy="4024367"/>
          </a:xfrm>
          <a:prstGeom prst="rect">
            <a:avLst/>
          </a:prstGeom>
          <a:noFill/>
          <a:ln>
            <a:noFill/>
          </a:ln>
        </p:spPr>
      </p:pic>
    </p:spTree>
    <p:extLst>
      <p:ext uri="{BB962C8B-B14F-4D97-AF65-F5344CB8AC3E}">
        <p14:creationId xmlns:p14="http://schemas.microsoft.com/office/powerpoint/2010/main" val="671089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35</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848010"/>
            <a:ext cx="7315200" cy="5325466"/>
          </a:xfrm>
          <a:prstGeom prst="rect">
            <a:avLst/>
          </a:prstGeom>
          <a:solidFill>
            <a:srgbClr val="DDEBF7"/>
          </a:solidFill>
          <a:ln>
            <a:noFill/>
          </a:ln>
        </p:spPr>
        <p:txBody>
          <a:bodyPr spcFirstLastPara="1" wrap="square" lIns="121900" tIns="60933" rIns="121900" bIns="60933" anchor="ctr" anchorCtr="0">
            <a:noAutofit/>
          </a:bodyPr>
          <a:lstStyle/>
          <a:p>
            <a:pPr algn="ctr"/>
            <a:endParaRPr lang="en-GB" sz="2000" dirty="0"/>
          </a:p>
          <a:p>
            <a:r>
              <a:rPr lang="en-GB" sz="2800" dirty="0">
                <a:solidFill>
                  <a:schemeClr val="dk1"/>
                </a:solidFill>
                <a:latin typeface="Arial Narrow"/>
                <a:ea typeface="Arial Narrow"/>
                <a:cs typeface="Arial Narrow"/>
                <a:sym typeface="Arial Narrow"/>
              </a:rPr>
              <a:t>In </a:t>
            </a:r>
            <a:r>
              <a:rPr lang="en-GB" sz="2800" dirty="0" err="1">
                <a:solidFill>
                  <a:schemeClr val="dk1"/>
                </a:solidFill>
                <a:latin typeface="Arial Narrow"/>
                <a:ea typeface="Arial Narrow"/>
                <a:cs typeface="Arial Narrow"/>
                <a:sym typeface="Arial Narrow"/>
              </a:rPr>
              <a:t>diesem</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Zusammenhang</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ist</a:t>
            </a:r>
            <a:r>
              <a:rPr lang="en-GB" sz="2800" dirty="0">
                <a:solidFill>
                  <a:schemeClr val="dk1"/>
                </a:solidFill>
                <a:latin typeface="Arial Narrow"/>
                <a:ea typeface="Arial Narrow"/>
                <a:cs typeface="Arial Narrow"/>
                <a:sym typeface="Arial Narrow"/>
              </a:rPr>
              <a:t> es von </a:t>
            </a:r>
            <a:r>
              <a:rPr lang="en-GB" sz="2800" dirty="0" err="1">
                <a:solidFill>
                  <a:schemeClr val="dk1"/>
                </a:solidFill>
                <a:latin typeface="Arial Narrow"/>
                <a:ea typeface="Arial Narrow"/>
                <a:cs typeface="Arial Narrow"/>
                <a:sym typeface="Arial Narrow"/>
              </a:rPr>
              <a:t>großer</a:t>
            </a:r>
            <a:br>
              <a:rPr lang="en-GB" sz="2800" dirty="0">
                <a:solidFill>
                  <a:schemeClr val="dk1"/>
                </a:solidFill>
                <a:latin typeface="Arial Narrow"/>
                <a:ea typeface="Arial Narrow"/>
                <a:cs typeface="Arial Narrow"/>
                <a:sym typeface="Arial Narrow"/>
              </a:rPr>
            </a:br>
            <a:r>
              <a:rPr lang="en-GB" sz="2800" dirty="0" err="1">
                <a:solidFill>
                  <a:schemeClr val="dk1"/>
                </a:solidFill>
                <a:latin typeface="Arial Narrow"/>
                <a:ea typeface="Arial Narrow"/>
                <a:cs typeface="Arial Narrow"/>
                <a:sym typeface="Arial Narrow"/>
              </a:rPr>
              <a:t>Bedeutung</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dass</a:t>
            </a:r>
            <a:r>
              <a:rPr lang="en-GB" sz="2800" dirty="0">
                <a:solidFill>
                  <a:schemeClr val="dk1"/>
                </a:solidFill>
                <a:latin typeface="Arial Narrow"/>
                <a:ea typeface="Arial Narrow"/>
                <a:cs typeface="Arial Narrow"/>
                <a:sym typeface="Arial Narrow"/>
              </a:rPr>
              <a:t> die Person </a:t>
            </a:r>
            <a:r>
              <a:rPr lang="en-GB" sz="2800" dirty="0" err="1">
                <a:solidFill>
                  <a:schemeClr val="dk1"/>
                </a:solidFill>
                <a:latin typeface="Arial Narrow"/>
                <a:ea typeface="Arial Narrow"/>
                <a:cs typeface="Arial Narrow"/>
                <a:sym typeface="Arial Narrow"/>
              </a:rPr>
              <a:t>mit</a:t>
            </a:r>
            <a:r>
              <a:rPr lang="en-GB" sz="2800" dirty="0">
                <a:solidFill>
                  <a:schemeClr val="dk1"/>
                </a:solidFill>
                <a:latin typeface="Arial Narrow"/>
                <a:ea typeface="Arial Narrow"/>
                <a:cs typeface="Arial Narrow"/>
                <a:sym typeface="Arial Narrow"/>
              </a:rPr>
              <a:t> ASS </a:t>
            </a:r>
            <a:r>
              <a:rPr lang="en-GB" sz="2800" dirty="0" err="1">
                <a:solidFill>
                  <a:schemeClr val="dk1"/>
                </a:solidFill>
                <a:latin typeface="Arial Narrow"/>
                <a:ea typeface="Arial Narrow"/>
                <a:cs typeface="Arial Narrow"/>
                <a:sym typeface="Arial Narrow"/>
              </a:rPr>
              <a:t>selbst</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lernt</a:t>
            </a:r>
            <a:r>
              <a:rPr lang="en-GB" sz="2800" dirty="0">
                <a:solidFill>
                  <a:schemeClr val="dk1"/>
                </a:solidFill>
                <a:latin typeface="Arial Narrow"/>
                <a:ea typeface="Arial Narrow"/>
                <a:cs typeface="Arial Narrow"/>
                <a:sym typeface="Arial Narrow"/>
              </a:rPr>
              <a:t>,</a:t>
            </a:r>
            <a:br>
              <a:rPr lang="en-GB" sz="2800" dirty="0">
                <a:solidFill>
                  <a:schemeClr val="dk1"/>
                </a:solidFill>
                <a:latin typeface="Arial Narrow"/>
                <a:ea typeface="Arial Narrow"/>
                <a:cs typeface="Arial Narrow"/>
                <a:sym typeface="Arial Narrow"/>
              </a:rPr>
            </a:br>
            <a:r>
              <a:rPr lang="en-GB" sz="2800" dirty="0">
                <a:solidFill>
                  <a:schemeClr val="dk1"/>
                </a:solidFill>
                <a:latin typeface="Arial Narrow"/>
                <a:ea typeface="Arial Narrow"/>
                <a:cs typeface="Arial Narrow"/>
                <a:sym typeface="Arial Narrow"/>
              </a:rPr>
              <a:t>die </a:t>
            </a:r>
            <a:r>
              <a:rPr lang="en-GB" sz="2800" dirty="0" err="1">
                <a:solidFill>
                  <a:schemeClr val="dk1"/>
                </a:solidFill>
                <a:latin typeface="Arial Narrow"/>
                <a:ea typeface="Arial Narrow"/>
                <a:cs typeface="Arial Narrow"/>
                <a:sym typeface="Arial Narrow"/>
              </a:rPr>
              <a:t>eigenen</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Energiekosten</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abzuschätzen</a:t>
            </a:r>
            <a:r>
              <a:rPr lang="en-GB" sz="2800" dirty="0">
                <a:solidFill>
                  <a:schemeClr val="dk1"/>
                </a:solidFill>
                <a:latin typeface="Arial Narrow"/>
                <a:ea typeface="Arial Narrow"/>
                <a:cs typeface="Arial Narrow"/>
                <a:sym typeface="Arial Narrow"/>
              </a:rPr>
              <a:t> und</a:t>
            </a:r>
            <a:br>
              <a:rPr lang="en-GB" sz="2800" dirty="0">
                <a:solidFill>
                  <a:schemeClr val="dk1"/>
                </a:solidFill>
                <a:latin typeface="Arial Narrow"/>
                <a:ea typeface="Arial Narrow"/>
                <a:cs typeface="Arial Narrow"/>
                <a:sym typeface="Arial Narrow"/>
              </a:rPr>
            </a:br>
            <a:r>
              <a:rPr lang="en-GB" sz="2800" dirty="0" err="1">
                <a:solidFill>
                  <a:schemeClr val="dk1"/>
                </a:solidFill>
                <a:latin typeface="Arial Narrow"/>
                <a:ea typeface="Arial Narrow"/>
                <a:cs typeface="Arial Narrow"/>
                <a:sym typeface="Arial Narrow"/>
              </a:rPr>
              <a:t>einzuordnen</a:t>
            </a:r>
            <a:r>
              <a:rPr lang="en-GB" sz="2800" dirty="0">
                <a:solidFill>
                  <a:schemeClr val="dk1"/>
                </a:solidFill>
                <a:latin typeface="Arial Narrow"/>
                <a:ea typeface="Arial Narrow"/>
                <a:cs typeface="Arial Narrow"/>
                <a:sym typeface="Arial Narrow"/>
              </a:rPr>
              <a:t> – und die </a:t>
            </a:r>
            <a:r>
              <a:rPr lang="en-GB" sz="2800" dirty="0" err="1">
                <a:solidFill>
                  <a:schemeClr val="dk1"/>
                </a:solidFill>
                <a:latin typeface="Arial Narrow"/>
                <a:ea typeface="Arial Narrow"/>
                <a:cs typeface="Arial Narrow"/>
                <a:sym typeface="Arial Narrow"/>
              </a:rPr>
              <a:t>angesprochene</a:t>
            </a:r>
            <a:r>
              <a:rPr lang="en-GB" sz="2800" dirty="0">
                <a:solidFill>
                  <a:schemeClr val="dk1"/>
                </a:solidFill>
                <a:latin typeface="Arial Narrow"/>
                <a:ea typeface="Arial Narrow"/>
                <a:cs typeface="Arial Narrow"/>
                <a:sym typeface="Arial Narrow"/>
              </a:rPr>
              <a:t> Balance</a:t>
            </a:r>
            <a:br>
              <a:rPr lang="en-GB" sz="2800" dirty="0">
                <a:solidFill>
                  <a:schemeClr val="dk1"/>
                </a:solidFill>
                <a:latin typeface="Arial Narrow"/>
                <a:ea typeface="Arial Narrow"/>
                <a:cs typeface="Arial Narrow"/>
                <a:sym typeface="Arial Narrow"/>
              </a:rPr>
            </a:br>
            <a:r>
              <a:rPr lang="en-GB" sz="2800" dirty="0" err="1">
                <a:solidFill>
                  <a:schemeClr val="dk1"/>
                </a:solidFill>
                <a:latin typeface="Arial Narrow"/>
                <a:ea typeface="Arial Narrow"/>
                <a:cs typeface="Arial Narrow"/>
                <a:sym typeface="Arial Narrow"/>
              </a:rPr>
              <a:t>entsprechend</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zu</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gestalten</a:t>
            </a:r>
            <a:r>
              <a:rPr lang="en-GB" sz="2800" dirty="0">
                <a:solidFill>
                  <a:schemeClr val="dk1"/>
                </a:solidFill>
                <a:latin typeface="Arial Narrow"/>
                <a:ea typeface="Arial Narrow"/>
                <a:cs typeface="Arial Narrow"/>
                <a:sym typeface="Arial Narrow"/>
              </a:rPr>
              <a:t>.</a:t>
            </a:r>
          </a:p>
          <a:p>
            <a:endParaRPr lang="en-GB" sz="2800" dirty="0">
              <a:solidFill>
                <a:schemeClr val="dk1"/>
              </a:solidFill>
              <a:latin typeface="Arial Narrow"/>
              <a:ea typeface="Arial Narrow"/>
              <a:cs typeface="Arial Narrow"/>
              <a:sym typeface="Arial Narrow"/>
            </a:endParaRPr>
          </a:p>
          <a:p>
            <a:r>
              <a:rPr lang="en-GB" sz="2800" dirty="0" err="1">
                <a:solidFill>
                  <a:schemeClr val="dk1"/>
                </a:solidFill>
                <a:latin typeface="Arial Narrow"/>
                <a:ea typeface="Arial Narrow"/>
                <a:cs typeface="Arial Narrow"/>
                <a:sym typeface="Arial Narrow"/>
              </a:rPr>
              <a:t>Jedenfalls</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lassen</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sich</a:t>
            </a:r>
            <a:r>
              <a:rPr lang="en-GB" sz="2800" dirty="0">
                <a:solidFill>
                  <a:schemeClr val="dk1"/>
                </a:solidFill>
                <a:latin typeface="Arial Narrow"/>
                <a:ea typeface="Arial Narrow"/>
                <a:cs typeface="Arial Narrow"/>
                <a:sym typeface="Arial Narrow"/>
              </a:rPr>
              <a:t> auf </a:t>
            </a:r>
            <a:r>
              <a:rPr lang="en-GB" sz="2800" dirty="0" err="1">
                <a:solidFill>
                  <a:schemeClr val="dk1"/>
                </a:solidFill>
                <a:latin typeface="Arial Narrow"/>
                <a:ea typeface="Arial Narrow"/>
                <a:cs typeface="Arial Narrow"/>
                <a:sym typeface="Arial Narrow"/>
              </a:rPr>
              <a:t>diesem</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Weg</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viele</a:t>
            </a:r>
            <a:r>
              <a:rPr lang="en-GB" sz="2800" dirty="0">
                <a:solidFill>
                  <a:schemeClr val="dk1"/>
                </a:solidFill>
                <a:latin typeface="Arial Narrow"/>
                <a:ea typeface="Arial Narrow"/>
                <a:cs typeface="Arial Narrow"/>
                <a:sym typeface="Arial Narrow"/>
              </a:rPr>
              <a:t> </a:t>
            </a:r>
            <a:br>
              <a:rPr lang="en-GB" sz="2800" dirty="0">
                <a:solidFill>
                  <a:schemeClr val="dk1"/>
                </a:solidFill>
                <a:latin typeface="Arial Narrow"/>
                <a:ea typeface="Arial Narrow"/>
                <a:cs typeface="Arial Narrow"/>
                <a:sym typeface="Arial Narrow"/>
              </a:rPr>
            </a:br>
            <a:r>
              <a:rPr lang="en-GB" sz="2800" dirty="0" err="1">
                <a:solidFill>
                  <a:schemeClr val="dk1"/>
                </a:solidFill>
                <a:latin typeface="Arial Narrow"/>
                <a:ea typeface="Arial Narrow"/>
                <a:cs typeface="Arial Narrow"/>
                <a:sym typeface="Arial Narrow"/>
              </a:rPr>
              <a:t>Herausforderungen</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Überreizungen</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aber</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auch</a:t>
            </a:r>
            <a:r>
              <a:rPr lang="en-GB" sz="2800" dirty="0">
                <a:solidFill>
                  <a:schemeClr val="dk1"/>
                </a:solidFill>
                <a:latin typeface="Arial Narrow"/>
                <a:ea typeface="Arial Narrow"/>
                <a:cs typeface="Arial Narrow"/>
                <a:sym typeface="Arial Narrow"/>
              </a:rPr>
              <a:t> </a:t>
            </a:r>
            <a:br>
              <a:rPr lang="en-GB" sz="2800" dirty="0">
                <a:solidFill>
                  <a:schemeClr val="dk1"/>
                </a:solidFill>
                <a:latin typeface="Arial Narrow"/>
                <a:ea typeface="Arial Narrow"/>
                <a:cs typeface="Arial Narrow"/>
                <a:sym typeface="Arial Narrow"/>
              </a:rPr>
            </a:br>
            <a:r>
              <a:rPr lang="en-GB" sz="2800" dirty="0">
                <a:solidFill>
                  <a:schemeClr val="dk1"/>
                </a:solidFill>
                <a:latin typeface="Arial Narrow"/>
                <a:ea typeface="Arial Narrow"/>
                <a:cs typeface="Arial Narrow"/>
                <a:sym typeface="Arial Narrow"/>
              </a:rPr>
              <a:t>Meltdowns und </a:t>
            </a:r>
            <a:r>
              <a:rPr lang="en-GB" sz="2800" dirty="0" err="1">
                <a:solidFill>
                  <a:schemeClr val="dk1"/>
                </a:solidFill>
                <a:latin typeface="Arial Narrow"/>
                <a:ea typeface="Arial Narrow"/>
                <a:cs typeface="Arial Narrow"/>
                <a:sym typeface="Arial Narrow"/>
              </a:rPr>
              <a:t>andere</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grobe</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Überforderungs</a:t>
            </a:r>
            <a:r>
              <a:rPr lang="en-GB" sz="2800" dirty="0">
                <a:solidFill>
                  <a:schemeClr val="dk1"/>
                </a:solidFill>
                <a:latin typeface="Arial Narrow"/>
                <a:ea typeface="Arial Narrow"/>
                <a:cs typeface="Arial Narrow"/>
                <a:sym typeface="Arial Narrow"/>
              </a:rPr>
              <a:t>-</a:t>
            </a:r>
            <a:br>
              <a:rPr lang="en-GB" sz="2800" dirty="0">
                <a:solidFill>
                  <a:schemeClr val="dk1"/>
                </a:solidFill>
                <a:latin typeface="Arial Narrow"/>
                <a:ea typeface="Arial Narrow"/>
                <a:cs typeface="Arial Narrow"/>
                <a:sym typeface="Arial Narrow"/>
              </a:rPr>
            </a:br>
            <a:r>
              <a:rPr lang="en-GB" sz="2800" dirty="0" err="1">
                <a:solidFill>
                  <a:schemeClr val="dk1"/>
                </a:solidFill>
                <a:latin typeface="Arial Narrow"/>
                <a:ea typeface="Arial Narrow"/>
                <a:cs typeface="Arial Narrow"/>
                <a:sym typeface="Arial Narrow"/>
              </a:rPr>
              <a:t>szenarios</a:t>
            </a:r>
            <a:r>
              <a:rPr lang="en-GB" sz="2800" dirty="0">
                <a:solidFill>
                  <a:schemeClr val="dk1"/>
                </a:solidFill>
                <a:latin typeface="Arial Narrow"/>
                <a:ea typeface="Arial Narrow"/>
                <a:cs typeface="Arial Narrow"/>
                <a:sym typeface="Arial Narrow"/>
              </a:rPr>
              <a:t> in den Griff </a:t>
            </a:r>
            <a:r>
              <a:rPr lang="en-GB" sz="2800" dirty="0" err="1">
                <a:solidFill>
                  <a:schemeClr val="dk1"/>
                </a:solidFill>
                <a:latin typeface="Arial Narrow"/>
                <a:ea typeface="Arial Narrow"/>
                <a:cs typeface="Arial Narrow"/>
                <a:sym typeface="Arial Narrow"/>
              </a:rPr>
              <a:t>bekommen</a:t>
            </a:r>
            <a:r>
              <a:rPr lang="en-GB" sz="2800" dirty="0">
                <a:solidFill>
                  <a:schemeClr val="dk1"/>
                </a:solidFill>
                <a:latin typeface="Arial Narrow"/>
                <a:ea typeface="Arial Narrow"/>
                <a:cs typeface="Arial Narrow"/>
                <a:sym typeface="Arial Narrow"/>
              </a:rPr>
              <a:t>.</a:t>
            </a:r>
          </a:p>
          <a:p>
            <a:endParaRPr lang="en-GB" sz="2800" dirty="0">
              <a:solidFill>
                <a:schemeClr val="dk1"/>
              </a:solidFill>
              <a:latin typeface="Arial Narrow"/>
              <a:ea typeface="Arial Narrow"/>
              <a:cs typeface="Arial Narrow"/>
              <a:sym typeface="Arial Narrow"/>
            </a:endParaRPr>
          </a:p>
          <a:p>
            <a:r>
              <a:rPr lang="en-GB" sz="1600" dirty="0">
                <a:solidFill>
                  <a:schemeClr val="dk1"/>
                </a:solidFill>
                <a:latin typeface="Arial Narrow"/>
                <a:ea typeface="Arial Narrow"/>
                <a:cs typeface="Arial Narrow"/>
                <a:sym typeface="Arial Narrow"/>
              </a:rPr>
              <a:t>Für </a:t>
            </a:r>
            <a:r>
              <a:rPr lang="en-GB" sz="1600" dirty="0" err="1">
                <a:solidFill>
                  <a:schemeClr val="dk1"/>
                </a:solidFill>
                <a:latin typeface="Arial Narrow"/>
                <a:ea typeface="Arial Narrow"/>
                <a:cs typeface="Arial Narrow"/>
                <a:sym typeface="Arial Narrow"/>
              </a:rPr>
              <a:t>ein</a:t>
            </a:r>
            <a:r>
              <a:rPr lang="en-GB" sz="1600" dirty="0">
                <a:solidFill>
                  <a:schemeClr val="dk1"/>
                </a:solidFill>
                <a:latin typeface="Arial Narrow"/>
                <a:ea typeface="Arial Narrow"/>
                <a:cs typeface="Arial Narrow"/>
                <a:sym typeface="Arial Narrow"/>
              </a:rPr>
              <a:t> </a:t>
            </a:r>
            <a:r>
              <a:rPr lang="en-GB" sz="1600" dirty="0" err="1">
                <a:solidFill>
                  <a:schemeClr val="dk1"/>
                </a:solidFill>
                <a:latin typeface="Arial Narrow"/>
                <a:ea typeface="Arial Narrow"/>
                <a:cs typeface="Arial Narrow"/>
                <a:sym typeface="Arial Narrow"/>
              </a:rPr>
              <a:t>Beispiel</a:t>
            </a:r>
            <a:r>
              <a:rPr lang="en-GB" sz="1600" dirty="0">
                <a:solidFill>
                  <a:schemeClr val="dk1"/>
                </a:solidFill>
                <a:latin typeface="Arial Narrow"/>
                <a:ea typeface="Arial Narrow"/>
                <a:cs typeface="Arial Narrow"/>
                <a:sym typeface="Arial Narrow"/>
              </a:rPr>
              <a:t> </a:t>
            </a:r>
            <a:r>
              <a:rPr lang="en-GB" sz="1600" dirty="0" err="1">
                <a:solidFill>
                  <a:schemeClr val="dk1"/>
                </a:solidFill>
                <a:latin typeface="Arial Narrow"/>
                <a:ea typeface="Arial Narrow"/>
                <a:cs typeface="Arial Narrow"/>
                <a:sym typeface="Arial Narrow"/>
              </a:rPr>
              <a:t>einer</a:t>
            </a:r>
            <a:r>
              <a:rPr lang="en-GB" sz="1600" dirty="0">
                <a:solidFill>
                  <a:schemeClr val="dk1"/>
                </a:solidFill>
                <a:latin typeface="Arial Narrow"/>
                <a:ea typeface="Arial Narrow"/>
                <a:cs typeface="Arial Narrow"/>
                <a:sym typeface="Arial Narrow"/>
              </a:rPr>
              <a:t> </a:t>
            </a:r>
            <a:r>
              <a:rPr lang="en-GB" sz="1600" dirty="0" err="1">
                <a:solidFill>
                  <a:schemeClr val="dk1"/>
                </a:solidFill>
                <a:latin typeface="Arial Narrow"/>
                <a:ea typeface="Arial Narrow"/>
                <a:cs typeface="Arial Narrow"/>
                <a:sym typeface="Arial Narrow"/>
              </a:rPr>
              <a:t>solchen</a:t>
            </a:r>
            <a:r>
              <a:rPr lang="en-GB" sz="1600" dirty="0">
                <a:solidFill>
                  <a:schemeClr val="dk1"/>
                </a:solidFill>
                <a:latin typeface="Arial Narrow"/>
                <a:ea typeface="Arial Narrow"/>
                <a:cs typeface="Arial Narrow"/>
                <a:sym typeface="Arial Narrow"/>
              </a:rPr>
              <a:t> </a:t>
            </a:r>
            <a:r>
              <a:rPr lang="en-GB" sz="1600" dirty="0" err="1">
                <a:solidFill>
                  <a:schemeClr val="dk1"/>
                </a:solidFill>
                <a:latin typeface="Arial Narrow"/>
                <a:ea typeface="Arial Narrow"/>
                <a:cs typeface="Arial Narrow"/>
                <a:sym typeface="Arial Narrow"/>
              </a:rPr>
              <a:t>Quantifizierung</a:t>
            </a:r>
            <a:r>
              <a:rPr lang="en-GB" sz="1600" dirty="0">
                <a:solidFill>
                  <a:schemeClr val="dk1"/>
                </a:solidFill>
                <a:latin typeface="Arial Narrow"/>
                <a:ea typeface="Arial Narrow"/>
                <a:cs typeface="Arial Narrow"/>
                <a:sym typeface="Arial Narrow"/>
              </a:rPr>
              <a:t> der “</a:t>
            </a:r>
            <a:r>
              <a:rPr lang="en-GB" sz="1600" dirty="0" err="1">
                <a:solidFill>
                  <a:schemeClr val="dk1"/>
                </a:solidFill>
                <a:latin typeface="Arial Narrow"/>
                <a:ea typeface="Arial Narrow"/>
                <a:cs typeface="Arial Narrow"/>
                <a:sym typeface="Arial Narrow"/>
              </a:rPr>
              <a:t>Energiekosten</a:t>
            </a:r>
            <a:r>
              <a:rPr lang="en-GB" sz="1600" dirty="0">
                <a:solidFill>
                  <a:schemeClr val="dk1"/>
                </a:solidFill>
                <a:latin typeface="Arial Narrow"/>
                <a:ea typeface="Arial Narrow"/>
                <a:cs typeface="Arial Narrow"/>
                <a:sym typeface="Arial Narrow"/>
              </a:rPr>
              <a:t>” </a:t>
            </a:r>
            <a:r>
              <a:rPr lang="en-GB" sz="1600" dirty="0" err="1">
                <a:solidFill>
                  <a:schemeClr val="dk1"/>
                </a:solidFill>
                <a:latin typeface="Arial Narrow"/>
                <a:ea typeface="Arial Narrow"/>
                <a:cs typeface="Arial Narrow"/>
                <a:sym typeface="Arial Narrow"/>
              </a:rPr>
              <a:t>siehe</a:t>
            </a:r>
            <a:r>
              <a:rPr lang="en-GB" sz="1600" dirty="0">
                <a:solidFill>
                  <a:schemeClr val="dk1"/>
                </a:solidFill>
                <a:latin typeface="Arial Narrow"/>
                <a:ea typeface="Arial Narrow"/>
                <a:cs typeface="Arial Narrow"/>
                <a:sym typeface="Arial Narrow"/>
              </a:rPr>
              <a:t> die </a:t>
            </a:r>
            <a:r>
              <a:rPr lang="en-GB" sz="1600" dirty="0" err="1">
                <a:solidFill>
                  <a:schemeClr val="dk1"/>
                </a:solidFill>
                <a:latin typeface="Arial Narrow"/>
                <a:ea typeface="Arial Narrow"/>
                <a:cs typeface="Arial Narrow"/>
                <a:sym typeface="Arial Narrow"/>
              </a:rPr>
              <a:t>rechte</a:t>
            </a:r>
            <a:r>
              <a:rPr lang="en-GB" sz="1600" dirty="0">
                <a:solidFill>
                  <a:schemeClr val="dk1"/>
                </a:solidFill>
                <a:latin typeface="Arial Narrow"/>
                <a:ea typeface="Arial Narrow"/>
                <a:cs typeface="Arial Narrow"/>
                <a:sym typeface="Arial Narrow"/>
              </a:rPr>
              <a:t> </a:t>
            </a:r>
            <a:r>
              <a:rPr lang="en-GB" sz="1600" dirty="0" err="1">
                <a:solidFill>
                  <a:schemeClr val="dk1"/>
                </a:solidFill>
                <a:latin typeface="Arial Narrow"/>
                <a:ea typeface="Arial Narrow"/>
                <a:cs typeface="Arial Narrow"/>
                <a:sym typeface="Arial Narrow"/>
              </a:rPr>
              <a:t>Spalte</a:t>
            </a:r>
            <a:endParaRPr lang="en-GB" sz="1600" dirty="0">
              <a:solidFill>
                <a:schemeClr val="dk1"/>
              </a:solidFill>
              <a:latin typeface="Arial Narrow"/>
              <a:ea typeface="Arial Narrow"/>
              <a:cs typeface="Arial Narrow"/>
              <a:sym typeface="Arial Narrow"/>
            </a:endParaRPr>
          </a:p>
        </p:txBody>
      </p:sp>
      <p:pic>
        <p:nvPicPr>
          <p:cNvPr id="10" name="Google Shape;561;p60">
            <a:extLst>
              <a:ext uri="{FF2B5EF4-FFF2-40B4-BE49-F238E27FC236}">
                <a16:creationId xmlns:a16="http://schemas.microsoft.com/office/drawing/2014/main" id="{D95538C7-4995-5E4C-83F6-EDCD60DCB61D}"/>
              </a:ext>
            </a:extLst>
          </p:cNvPr>
          <p:cNvPicPr preferRelativeResize="0"/>
          <p:nvPr/>
        </p:nvPicPr>
        <p:blipFill rotWithShape="1">
          <a:blip r:embed="rId2">
            <a:alphaModFix/>
          </a:blip>
          <a:srcRect t="14266"/>
          <a:stretch/>
        </p:blipFill>
        <p:spPr>
          <a:xfrm>
            <a:off x="7839307" y="848010"/>
            <a:ext cx="3514493" cy="5325466"/>
          </a:xfrm>
          <a:prstGeom prst="rect">
            <a:avLst/>
          </a:prstGeom>
          <a:noFill/>
          <a:ln>
            <a:noFill/>
          </a:ln>
        </p:spPr>
      </p:pic>
    </p:spTree>
    <p:extLst>
      <p:ext uri="{BB962C8B-B14F-4D97-AF65-F5344CB8AC3E}">
        <p14:creationId xmlns:p14="http://schemas.microsoft.com/office/powerpoint/2010/main" val="2595863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err="1">
                <a:latin typeface="Arial Narrow" panose="020B0606020202030204" pitchFamily="34" charset="0"/>
              </a:rPr>
              <a:t>Autismus</a:t>
            </a:r>
            <a:r>
              <a:rPr lang="en-GB" sz="4000" b="1" dirty="0">
                <a:latin typeface="Arial Narrow" panose="020B0606020202030204" pitchFamily="34" charset="0"/>
              </a:rPr>
              <a:t>, </a:t>
            </a:r>
            <a:r>
              <a:rPr lang="en-GB" sz="4000" b="1" dirty="0" err="1">
                <a:latin typeface="Arial Narrow" panose="020B0606020202030204" pitchFamily="34" charset="0"/>
              </a:rPr>
              <a:t>Affektivität</a:t>
            </a:r>
            <a:r>
              <a:rPr lang="en-GB" sz="4000" b="1" dirty="0">
                <a:latin typeface="Arial Narrow" panose="020B0606020202030204" pitchFamily="34" charset="0"/>
              </a:rPr>
              <a:t> und </a:t>
            </a:r>
            <a:r>
              <a:rPr lang="en-GB" sz="4000" b="1" dirty="0" err="1">
                <a:latin typeface="Arial Narrow" panose="020B0606020202030204" pitchFamily="34" charset="0"/>
              </a:rPr>
              <a:t>Sexualität</a:t>
            </a:r>
            <a:r>
              <a:rPr lang="en-GB" sz="4000" b="1" dirty="0">
                <a:latin typeface="Arial Narrow" panose="020B0606020202030204" pitchFamily="34" charset="0"/>
              </a:rPr>
              <a:t>:</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r>
              <a:rPr lang="en-GB" sz="2000" dirty="0">
                <a:latin typeface="Arial Narrow" panose="020B0606020202030204" pitchFamily="34" charset="0"/>
              </a:rPr>
              <a:t>Das “Tutor-</a:t>
            </a:r>
            <a:r>
              <a:rPr lang="en-GB" sz="2000" dirty="0" err="1">
                <a:latin typeface="Arial Narrow" panose="020B0606020202030204" pitchFamily="34" charset="0"/>
              </a:rPr>
              <a:t>Paar</a:t>
            </a:r>
            <a:r>
              <a:rPr lang="en-GB" sz="2000" dirty="0">
                <a:latin typeface="Arial Narrow" panose="020B0606020202030204" pitchFamily="34" charset="0"/>
              </a:rPr>
              <a:t>” </a:t>
            </a:r>
            <a:r>
              <a:rPr lang="en-GB" sz="2000" dirty="0" err="1">
                <a:latin typeface="Arial Narrow" panose="020B0606020202030204" pitchFamily="34" charset="0"/>
              </a:rPr>
              <a:t>ist</a:t>
            </a:r>
            <a:r>
              <a:rPr lang="en-GB" sz="2000" dirty="0">
                <a:latin typeface="Arial Narrow" panose="020B0606020202030204" pitchFamily="34" charset="0"/>
              </a:rPr>
              <a:t> </a:t>
            </a:r>
            <a:r>
              <a:rPr lang="en-GB" sz="2000" dirty="0" err="1">
                <a:latin typeface="Arial Narrow" panose="020B0606020202030204" pitchFamily="34" charset="0"/>
              </a:rPr>
              <a:t>eine</a:t>
            </a:r>
            <a:r>
              <a:rPr lang="en-GB" sz="2000" dirty="0">
                <a:latin typeface="Arial Narrow" panose="020B0606020202030204" pitchFamily="34" charset="0"/>
              </a:rPr>
              <a:t> von </a:t>
            </a:r>
            <a:r>
              <a:rPr lang="en-GB" sz="2000" dirty="0" err="1">
                <a:latin typeface="Arial Narrow" panose="020B0606020202030204" pitchFamily="34" charset="0"/>
              </a:rPr>
              <a:t>einem</a:t>
            </a:r>
            <a:r>
              <a:rPr lang="en-GB" sz="2000" dirty="0">
                <a:latin typeface="Arial Narrow" panose="020B0606020202030204" pitchFamily="34" charset="0"/>
              </a:rPr>
              <a:t> </a:t>
            </a:r>
            <a:r>
              <a:rPr lang="en-GB" sz="2000" dirty="0" err="1">
                <a:latin typeface="Arial Narrow" panose="020B0606020202030204" pitchFamily="34" charset="0"/>
              </a:rPr>
              <a:t>italienischen</a:t>
            </a:r>
            <a:r>
              <a:rPr lang="en-GB" sz="2000" dirty="0">
                <a:latin typeface="Arial Narrow" panose="020B0606020202030204" pitchFamily="34" charset="0"/>
              </a:rPr>
              <a:t> </a:t>
            </a:r>
            <a:r>
              <a:rPr lang="en-GB" sz="2000" dirty="0" err="1">
                <a:latin typeface="Arial Narrow" panose="020B0606020202030204" pitchFamily="34" charset="0"/>
              </a:rPr>
              <a:t>Fachleute</a:t>
            </a:r>
            <a:r>
              <a:rPr lang="en-GB" sz="2000" dirty="0">
                <a:latin typeface="Arial Narrow" panose="020B0606020202030204" pitchFamily="34" charset="0"/>
              </a:rPr>
              <a:t>-Team </a:t>
            </a:r>
            <a:r>
              <a:rPr lang="en-GB" sz="2000" dirty="0" err="1">
                <a:latin typeface="Arial Narrow" panose="020B0606020202030204" pitchFamily="34" charset="0"/>
              </a:rPr>
              <a:t>entwickelte</a:t>
            </a:r>
            <a:br>
              <a:rPr lang="en-GB" sz="2000" dirty="0">
                <a:latin typeface="Arial Narrow" panose="020B0606020202030204" pitchFamily="34" charset="0"/>
              </a:rPr>
            </a:br>
            <a:r>
              <a:rPr lang="en-GB" sz="2000" dirty="0">
                <a:latin typeface="Arial Narrow" panose="020B0606020202030204" pitchFamily="34" charset="0"/>
              </a:rPr>
              <a:t>“</a:t>
            </a:r>
            <a:r>
              <a:rPr lang="en-GB" sz="2000" dirty="0" err="1">
                <a:latin typeface="Arial Narrow" panose="020B0606020202030204" pitchFamily="34" charset="0"/>
              </a:rPr>
              <a:t>Anleitung</a:t>
            </a:r>
            <a:r>
              <a:rPr lang="en-GB" sz="2000" dirty="0">
                <a:latin typeface="Arial Narrow" panose="020B0606020202030204" pitchFamily="34" charset="0"/>
              </a:rPr>
              <a:t>”, </a:t>
            </a:r>
            <a:r>
              <a:rPr lang="en-GB" sz="2000" dirty="0" err="1">
                <a:latin typeface="Arial Narrow" panose="020B0606020202030204" pitchFamily="34" charset="0"/>
              </a:rPr>
              <a:t>wie</a:t>
            </a:r>
            <a:r>
              <a:rPr lang="en-GB" sz="2000" dirty="0">
                <a:latin typeface="Arial Narrow" panose="020B0606020202030204" pitchFamily="34" charset="0"/>
              </a:rPr>
              <a:t> (</a:t>
            </a:r>
            <a:r>
              <a:rPr lang="en-GB" sz="2000" dirty="0" err="1">
                <a:latin typeface="Arial Narrow" panose="020B0606020202030204" pitchFamily="34" charset="0"/>
              </a:rPr>
              <a:t>Liebes</a:t>
            </a:r>
            <a:r>
              <a:rPr lang="en-GB" sz="2000" dirty="0">
                <a:latin typeface="Arial Narrow" panose="020B0606020202030204" pitchFamily="34" charset="0"/>
              </a:rPr>
              <a:t>-) </a:t>
            </a:r>
            <a:r>
              <a:rPr lang="en-GB" sz="2000" dirty="0" err="1">
                <a:latin typeface="Arial Narrow" panose="020B0606020202030204" pitchFamily="34" charset="0"/>
              </a:rPr>
              <a:t>Paare</a:t>
            </a:r>
            <a:r>
              <a:rPr lang="en-GB" sz="2000" dirty="0">
                <a:latin typeface="Arial Narrow" panose="020B0606020202030204" pitchFamily="34" charset="0"/>
              </a:rPr>
              <a:t>, in </a:t>
            </a:r>
            <a:r>
              <a:rPr lang="en-GB" sz="2000" dirty="0" err="1">
                <a:latin typeface="Arial Narrow" panose="020B0606020202030204" pitchFamily="34" charset="0"/>
              </a:rPr>
              <a:t>denen</a:t>
            </a:r>
            <a:r>
              <a:rPr lang="en-GB" sz="2000" dirty="0">
                <a:latin typeface="Arial Narrow" panose="020B0606020202030204" pitchFamily="34" charset="0"/>
              </a:rPr>
              <a:t> </a:t>
            </a:r>
            <a:r>
              <a:rPr lang="en-GB" sz="2000" dirty="0" err="1">
                <a:latin typeface="Arial Narrow" panose="020B0606020202030204" pitchFamily="34" charset="0"/>
              </a:rPr>
              <a:t>zumindest</a:t>
            </a:r>
            <a:r>
              <a:rPr lang="en-GB" sz="2000" dirty="0">
                <a:latin typeface="Arial Narrow" panose="020B0606020202030204" pitchFamily="34" charset="0"/>
              </a:rPr>
              <a:t> </a:t>
            </a:r>
            <a:r>
              <a:rPr lang="en-GB" sz="2000" dirty="0" err="1">
                <a:latin typeface="Arial Narrow" panose="020B0606020202030204" pitchFamily="34" charset="0"/>
              </a:rPr>
              <a:t>eine</a:t>
            </a:r>
            <a:r>
              <a:rPr lang="en-GB" sz="2000" dirty="0">
                <a:latin typeface="Arial Narrow" panose="020B0606020202030204" pitchFamily="34" charset="0"/>
              </a:rPr>
              <a:t> Person </a:t>
            </a:r>
            <a:r>
              <a:rPr lang="en-GB" sz="2000" dirty="0" err="1">
                <a:latin typeface="Arial Narrow" panose="020B0606020202030204" pitchFamily="34" charset="0"/>
              </a:rPr>
              <a:t>eine</a:t>
            </a:r>
            <a:r>
              <a:rPr lang="en-GB" sz="2000" dirty="0">
                <a:latin typeface="Arial Narrow" panose="020B0606020202030204" pitchFamily="34" charset="0"/>
              </a:rPr>
              <a:t> ASS</a:t>
            </a:r>
          </a:p>
          <a:p>
            <a:r>
              <a:rPr lang="en-GB" sz="2000" dirty="0" err="1">
                <a:latin typeface="Arial Narrow" panose="020B0606020202030204" pitchFamily="34" charset="0"/>
              </a:rPr>
              <a:t>aufweist</a:t>
            </a:r>
            <a:r>
              <a:rPr lang="en-GB" sz="2000" dirty="0">
                <a:latin typeface="Arial Narrow" panose="020B0606020202030204" pitchFamily="34" charset="0"/>
              </a:rPr>
              <a:t>, </a:t>
            </a:r>
            <a:r>
              <a:rPr lang="en-GB" sz="2000" dirty="0" err="1">
                <a:latin typeface="Arial Narrow" panose="020B0606020202030204" pitchFamily="34" charset="0"/>
              </a:rPr>
              <a:t>ein</a:t>
            </a:r>
            <a:r>
              <a:rPr lang="en-GB" sz="2000" dirty="0">
                <a:latin typeface="Arial Narrow" panose="020B0606020202030204" pitchFamily="34" charset="0"/>
              </a:rPr>
              <a:t> </a:t>
            </a:r>
            <a:r>
              <a:rPr lang="en-GB" sz="2000" dirty="0" err="1">
                <a:latin typeface="Arial Narrow" panose="020B0606020202030204" pitchFamily="34" charset="0"/>
              </a:rPr>
              <a:t>gemeinsames</a:t>
            </a:r>
            <a:r>
              <a:rPr lang="en-GB" sz="2000" dirty="0">
                <a:latin typeface="Arial Narrow" panose="020B0606020202030204" pitchFamily="34" charset="0"/>
              </a:rPr>
              <a:t> Leben </a:t>
            </a:r>
            <a:r>
              <a:rPr lang="en-GB" sz="2000" dirty="0" err="1">
                <a:latin typeface="Arial Narrow" panose="020B0606020202030204" pitchFamily="34" charset="0"/>
              </a:rPr>
              <a:t>aufbauen</a:t>
            </a:r>
            <a:r>
              <a:rPr lang="en-GB" sz="2000" dirty="0">
                <a:latin typeface="Arial Narrow" panose="020B0606020202030204" pitchFamily="34" charset="0"/>
              </a:rPr>
              <a:t> und den </a:t>
            </a:r>
            <a:r>
              <a:rPr lang="en-GB" sz="2000" dirty="0" err="1">
                <a:latin typeface="Arial Narrow" panose="020B0606020202030204" pitchFamily="34" charset="0"/>
              </a:rPr>
              <a:t>gemeinsamen</a:t>
            </a:r>
            <a:br>
              <a:rPr lang="en-GB" sz="2000" dirty="0">
                <a:latin typeface="Arial Narrow" panose="020B0606020202030204" pitchFamily="34" charset="0"/>
              </a:rPr>
            </a:br>
            <a:r>
              <a:rPr lang="en-GB" sz="2000" dirty="0" err="1">
                <a:latin typeface="Arial Narrow" panose="020B0606020202030204" pitchFamily="34" charset="0"/>
              </a:rPr>
              <a:t>Alltag</a:t>
            </a:r>
            <a:r>
              <a:rPr lang="en-GB" sz="2000" dirty="0">
                <a:latin typeface="Arial Narrow" panose="020B0606020202030204" pitchFamily="34" charset="0"/>
              </a:rPr>
              <a:t> so </a:t>
            </a:r>
            <a:r>
              <a:rPr lang="en-GB" sz="2000" dirty="0" err="1">
                <a:latin typeface="Arial Narrow" panose="020B0606020202030204" pitchFamily="34" charset="0"/>
              </a:rPr>
              <a:t>bewältigen</a:t>
            </a:r>
            <a:r>
              <a:rPr lang="en-GB" sz="2000" dirty="0">
                <a:latin typeface="Arial Narrow" panose="020B0606020202030204" pitchFamily="34" charset="0"/>
              </a:rPr>
              <a:t> </a:t>
            </a:r>
            <a:r>
              <a:rPr lang="en-GB" sz="2000" dirty="0" err="1">
                <a:latin typeface="Arial Narrow" panose="020B0606020202030204" pitchFamily="34" charset="0"/>
              </a:rPr>
              <a:t>können</a:t>
            </a:r>
            <a:r>
              <a:rPr lang="en-GB" sz="2000" dirty="0">
                <a:latin typeface="Arial Narrow" panose="020B0606020202030204" pitchFamily="34" charset="0"/>
              </a:rPr>
              <a:t>, </a:t>
            </a:r>
            <a:r>
              <a:rPr lang="en-GB" sz="2000" dirty="0" err="1">
                <a:latin typeface="Arial Narrow" panose="020B0606020202030204" pitchFamily="34" charset="0"/>
              </a:rPr>
              <a:t>dass</a:t>
            </a:r>
            <a:r>
              <a:rPr lang="en-GB" sz="2000" dirty="0">
                <a:latin typeface="Arial Narrow" panose="020B0606020202030204" pitchFamily="34" charset="0"/>
              </a:rPr>
              <a:t> “</a:t>
            </a:r>
            <a:r>
              <a:rPr lang="en-GB" sz="2000" dirty="0" err="1">
                <a:latin typeface="Arial Narrow" panose="020B0606020202030204" pitchFamily="34" charset="0"/>
              </a:rPr>
              <a:t>typische</a:t>
            </a:r>
            <a:r>
              <a:rPr lang="en-GB" sz="2000" dirty="0">
                <a:latin typeface="Arial Narrow" panose="020B0606020202030204" pitchFamily="34" charset="0"/>
              </a:rPr>
              <a:t>” </a:t>
            </a:r>
            <a:r>
              <a:rPr lang="en-GB" sz="2000" dirty="0" err="1">
                <a:latin typeface="Arial Narrow" panose="020B0606020202030204" pitchFamily="34" charset="0"/>
              </a:rPr>
              <a:t>Fallstricke</a:t>
            </a:r>
            <a:r>
              <a:rPr lang="en-GB" sz="2000" dirty="0">
                <a:latin typeface="Arial Narrow" panose="020B0606020202030204" pitchFamily="34" charset="0"/>
              </a:rPr>
              <a:t> </a:t>
            </a:r>
            <a:r>
              <a:rPr lang="en-GB" sz="2000" dirty="0" err="1">
                <a:latin typeface="Arial Narrow" panose="020B0606020202030204" pitchFamily="34" charset="0"/>
              </a:rPr>
              <a:t>nicht</a:t>
            </a:r>
            <a:r>
              <a:rPr lang="en-GB" sz="2000" dirty="0">
                <a:latin typeface="Arial Narrow" panose="020B0606020202030204" pitchFamily="34" charset="0"/>
              </a:rPr>
              <a:t> </a:t>
            </a:r>
            <a:r>
              <a:rPr lang="en-GB" sz="2000" dirty="0" err="1">
                <a:latin typeface="Arial Narrow" panose="020B0606020202030204" pitchFamily="34" charset="0"/>
              </a:rPr>
              <a:t>zum</a:t>
            </a:r>
            <a:r>
              <a:rPr lang="en-GB" sz="2000" dirty="0">
                <a:latin typeface="Arial Narrow" panose="020B0606020202030204" pitchFamily="34" charset="0"/>
              </a:rPr>
              <a:t> </a:t>
            </a:r>
            <a:r>
              <a:rPr lang="en-GB" sz="2000" dirty="0" err="1">
                <a:latin typeface="Arial Narrow" panose="020B0606020202030204" pitchFamily="34" charset="0"/>
              </a:rPr>
              <a:t>Tragen</a:t>
            </a:r>
            <a:r>
              <a:rPr lang="en-GB" sz="2000" dirty="0">
                <a:latin typeface="Arial Narrow" panose="020B0606020202030204" pitchFamily="34" charset="0"/>
              </a:rPr>
              <a:t> </a:t>
            </a:r>
            <a:br>
              <a:rPr lang="en-GB" sz="2000" dirty="0">
                <a:latin typeface="Arial Narrow" panose="020B0606020202030204" pitchFamily="34" charset="0"/>
              </a:rPr>
            </a:br>
            <a:r>
              <a:rPr lang="en-GB" sz="2000" dirty="0" err="1">
                <a:latin typeface="Arial Narrow" panose="020B0606020202030204" pitchFamily="34" charset="0"/>
              </a:rPr>
              <a:t>kommen</a:t>
            </a:r>
            <a:r>
              <a:rPr lang="en-GB" sz="2000" dirty="0">
                <a:latin typeface="Arial Narrow" panose="020B0606020202030204" pitchFamily="34" charset="0"/>
              </a:rPr>
              <a:t>. Ein </a:t>
            </a:r>
            <a:r>
              <a:rPr lang="en-GB" sz="2000" dirty="0" err="1">
                <a:latin typeface="Arial Narrow" panose="020B0606020202030204" pitchFamily="34" charset="0"/>
              </a:rPr>
              <a:t>guter</a:t>
            </a:r>
            <a:r>
              <a:rPr lang="en-GB" sz="2000" dirty="0">
                <a:latin typeface="Arial Narrow" panose="020B0606020202030204" pitchFamily="34" charset="0"/>
              </a:rPr>
              <a:t> Teil </a:t>
            </a:r>
            <a:r>
              <a:rPr lang="en-GB" sz="2000" dirty="0" err="1">
                <a:latin typeface="Arial Narrow" panose="020B0606020202030204" pitchFamily="34" charset="0"/>
              </a:rPr>
              <a:t>befasst</a:t>
            </a:r>
            <a:r>
              <a:rPr lang="en-GB" sz="2000" dirty="0">
                <a:latin typeface="Arial Narrow" panose="020B0606020202030204" pitchFamily="34" charset="0"/>
              </a:rPr>
              <a:t> </a:t>
            </a:r>
            <a:r>
              <a:rPr lang="en-GB" sz="2000" dirty="0" err="1">
                <a:latin typeface="Arial Narrow" panose="020B0606020202030204" pitchFamily="34" charset="0"/>
              </a:rPr>
              <a:t>sich</a:t>
            </a:r>
            <a:r>
              <a:rPr lang="en-GB" sz="2000" dirty="0">
                <a:latin typeface="Arial Narrow" panose="020B0606020202030204" pitchFamily="34" charset="0"/>
              </a:rPr>
              <a:t> </a:t>
            </a:r>
            <a:r>
              <a:rPr lang="en-GB" sz="2000" dirty="0" err="1">
                <a:latin typeface="Arial Narrow" panose="020B0606020202030204" pitchFamily="34" charset="0"/>
              </a:rPr>
              <a:t>dementsprechend</a:t>
            </a:r>
            <a:r>
              <a:rPr lang="en-GB" sz="2000" dirty="0">
                <a:latin typeface="Arial Narrow" panose="020B0606020202030204" pitchFamily="34" charset="0"/>
              </a:rPr>
              <a:t> </a:t>
            </a:r>
            <a:r>
              <a:rPr lang="en-GB" sz="2000" dirty="0" err="1">
                <a:latin typeface="Arial Narrow" panose="020B0606020202030204" pitchFamily="34" charset="0"/>
              </a:rPr>
              <a:t>mit</a:t>
            </a:r>
            <a:r>
              <a:rPr lang="en-GB" sz="2000" dirty="0">
                <a:latin typeface="Arial Narrow" panose="020B0606020202030204" pitchFamily="34" charset="0"/>
              </a:rPr>
              <a:t> “</a:t>
            </a:r>
            <a:r>
              <a:rPr lang="en-GB" sz="2000" dirty="0" err="1">
                <a:latin typeface="Arial Narrow" panose="020B0606020202030204" pitchFamily="34" charset="0"/>
              </a:rPr>
              <a:t>Beziehungs</a:t>
            </a:r>
            <a:r>
              <a:rPr lang="en-GB" sz="2000" dirty="0">
                <a:latin typeface="Arial Narrow" panose="020B0606020202030204" pitchFamily="34" charset="0"/>
              </a:rPr>
              <a:t>”-</a:t>
            </a:r>
            <a:br>
              <a:rPr lang="en-GB" sz="2000" dirty="0">
                <a:latin typeface="Arial Narrow" panose="020B0606020202030204" pitchFamily="34" charset="0"/>
              </a:rPr>
            </a:br>
            <a:r>
              <a:rPr lang="en-GB" sz="2000" dirty="0" err="1">
                <a:latin typeface="Arial Narrow" panose="020B0606020202030204" pitchFamily="34" charset="0"/>
              </a:rPr>
              <a:t>Lernen</a:t>
            </a:r>
            <a:r>
              <a:rPr lang="en-GB" sz="2000" dirty="0">
                <a:latin typeface="Arial Narrow" panose="020B0606020202030204" pitchFamily="34" charset="0"/>
              </a:rPr>
              <a:t>; </a:t>
            </a:r>
            <a:r>
              <a:rPr lang="en-GB" sz="2000" dirty="0" err="1">
                <a:latin typeface="Arial Narrow" panose="020B0606020202030204" pitchFamily="34" charset="0"/>
              </a:rPr>
              <a:t>mit</a:t>
            </a:r>
            <a:r>
              <a:rPr lang="en-GB" sz="2000" dirty="0">
                <a:latin typeface="Arial Narrow" panose="020B0606020202030204" pitchFamily="34" charset="0"/>
              </a:rPr>
              <a:t> </a:t>
            </a:r>
            <a:r>
              <a:rPr lang="en-GB" sz="2000" dirty="0" err="1">
                <a:latin typeface="Arial Narrow" panose="020B0606020202030204" pitchFamily="34" charset="0"/>
              </a:rPr>
              <a:t>möglichen</a:t>
            </a:r>
            <a:r>
              <a:rPr lang="en-GB" sz="2000" dirty="0">
                <a:latin typeface="Arial Narrow" panose="020B0606020202030204" pitchFamily="34" charset="0"/>
              </a:rPr>
              <a:t> </a:t>
            </a:r>
            <a:r>
              <a:rPr lang="en-GB" sz="2000" dirty="0" err="1">
                <a:latin typeface="Arial Narrow" panose="020B0606020202030204" pitchFamily="34" charset="0"/>
              </a:rPr>
              <a:t>Wegen</a:t>
            </a:r>
            <a:r>
              <a:rPr lang="en-GB" sz="2000" dirty="0">
                <a:latin typeface="Arial Narrow" panose="020B0606020202030204" pitchFamily="34" charset="0"/>
              </a:rPr>
              <a:t>, </a:t>
            </a:r>
            <a:r>
              <a:rPr lang="en-GB" sz="2000" dirty="0" err="1">
                <a:latin typeface="Arial Narrow" panose="020B0606020202030204" pitchFamily="34" charset="0"/>
              </a:rPr>
              <a:t>ein</a:t>
            </a:r>
            <a:r>
              <a:rPr lang="en-GB" sz="2000" dirty="0">
                <a:latin typeface="Arial Narrow" panose="020B0606020202030204" pitchFamily="34" charset="0"/>
              </a:rPr>
              <a:t> </a:t>
            </a:r>
            <a:r>
              <a:rPr lang="en-GB" sz="2000" dirty="0" err="1">
                <a:latin typeface="Arial Narrow" panose="020B0606020202030204" pitchFamily="34" charset="0"/>
              </a:rPr>
              <a:t>dauerhaftes</a:t>
            </a:r>
            <a:r>
              <a:rPr lang="en-GB" sz="2000" dirty="0">
                <a:latin typeface="Arial Narrow" panose="020B0606020202030204" pitchFamily="34" charset="0"/>
              </a:rPr>
              <a:t> </a:t>
            </a:r>
            <a:r>
              <a:rPr lang="en-GB" sz="2000" dirty="0" err="1">
                <a:latin typeface="Arial Narrow" panose="020B0606020202030204" pitchFamily="34" charset="0"/>
              </a:rPr>
              <a:t>Einvernehmen</a:t>
            </a:r>
            <a:r>
              <a:rPr lang="en-GB" sz="2000" dirty="0">
                <a:latin typeface="Arial Narrow" panose="020B0606020202030204" pitchFamily="34" charset="0"/>
              </a:rPr>
              <a:t> </a:t>
            </a:r>
            <a:r>
              <a:rPr lang="en-GB" sz="2000" dirty="0" err="1">
                <a:latin typeface="Arial Narrow" panose="020B0606020202030204" pitchFamily="34" charset="0"/>
              </a:rPr>
              <a:t>herzustellen</a:t>
            </a:r>
            <a:r>
              <a:rPr lang="en-GB" sz="2000" dirty="0">
                <a:latin typeface="Arial Narrow" panose="020B0606020202030204" pitchFamily="34" charset="0"/>
              </a:rPr>
              <a:t>; </a:t>
            </a:r>
            <a:br>
              <a:rPr lang="en-GB" sz="2000" dirty="0">
                <a:latin typeface="Arial Narrow" panose="020B0606020202030204" pitchFamily="34" charset="0"/>
              </a:rPr>
            </a:br>
            <a:r>
              <a:rPr lang="en-GB" sz="2000" dirty="0" err="1">
                <a:latin typeface="Arial Narrow" panose="020B0606020202030204" pitchFamily="34" charset="0"/>
              </a:rPr>
              <a:t>mit</a:t>
            </a:r>
            <a:r>
              <a:rPr lang="en-GB" sz="2000" dirty="0">
                <a:latin typeface="Arial Narrow" panose="020B0606020202030204" pitchFamily="34" charset="0"/>
              </a:rPr>
              <a:t> </a:t>
            </a:r>
            <a:r>
              <a:rPr lang="en-GB" sz="2000" dirty="0" err="1">
                <a:latin typeface="Arial Narrow" panose="020B0606020202030204" pitchFamily="34" charset="0"/>
              </a:rPr>
              <a:t>Wegen</a:t>
            </a:r>
            <a:r>
              <a:rPr lang="en-GB" sz="2000" dirty="0">
                <a:latin typeface="Arial Narrow" panose="020B0606020202030204" pitchFamily="34" charset="0"/>
              </a:rPr>
              <a:t>, </a:t>
            </a:r>
            <a:r>
              <a:rPr lang="en-GB" sz="2000" dirty="0" err="1">
                <a:latin typeface="Arial Narrow" panose="020B0606020202030204" pitchFamily="34" charset="0"/>
              </a:rPr>
              <a:t>einander</a:t>
            </a:r>
            <a:r>
              <a:rPr lang="en-GB" sz="2000" dirty="0">
                <a:latin typeface="Arial Narrow" panose="020B0606020202030204" pitchFamily="34" charset="0"/>
              </a:rPr>
              <a:t> </a:t>
            </a:r>
            <a:r>
              <a:rPr lang="en-GB" sz="2000" dirty="0" err="1">
                <a:latin typeface="Arial Narrow" panose="020B0606020202030204" pitchFamily="34" charset="0"/>
              </a:rPr>
              <a:t>besser</a:t>
            </a:r>
            <a:r>
              <a:rPr lang="en-GB" sz="2000" dirty="0">
                <a:latin typeface="Arial Narrow" panose="020B0606020202030204" pitchFamily="34" charset="0"/>
              </a:rPr>
              <a:t> </a:t>
            </a:r>
            <a:r>
              <a:rPr lang="en-GB" sz="2000" dirty="0" err="1">
                <a:latin typeface="Arial Narrow" panose="020B0606020202030204" pitchFamily="34" charset="0"/>
              </a:rPr>
              <a:t>zu</a:t>
            </a:r>
            <a:r>
              <a:rPr lang="en-GB" sz="2000" dirty="0">
                <a:latin typeface="Arial Narrow" panose="020B0606020202030204" pitchFamily="34" charset="0"/>
              </a:rPr>
              <a:t> verstehen; </a:t>
            </a:r>
            <a:r>
              <a:rPr lang="en-GB" sz="2000" dirty="0" err="1">
                <a:latin typeface="Arial Narrow" panose="020B0606020202030204" pitchFamily="34" charset="0"/>
              </a:rPr>
              <a:t>mit</a:t>
            </a:r>
            <a:r>
              <a:rPr lang="en-GB" sz="2000" dirty="0">
                <a:latin typeface="Arial Narrow" panose="020B0606020202030204" pitchFamily="34" charset="0"/>
              </a:rPr>
              <a:t> den </a:t>
            </a:r>
            <a:r>
              <a:rPr lang="en-GB" sz="2000" dirty="0" err="1">
                <a:latin typeface="Arial Narrow" panose="020B0606020202030204" pitchFamily="34" charset="0"/>
              </a:rPr>
              <a:t>Interventionsmöglichkeiten</a:t>
            </a:r>
            <a:r>
              <a:rPr lang="en-GB" sz="2000" dirty="0">
                <a:latin typeface="Arial Narrow" panose="020B0606020202030204" pitchFamily="34" charset="0"/>
              </a:rPr>
              <a:t>,</a:t>
            </a:r>
            <a:br>
              <a:rPr lang="en-GB" sz="2000" dirty="0">
                <a:latin typeface="Arial Narrow" panose="020B0606020202030204" pitchFamily="34" charset="0"/>
              </a:rPr>
            </a:br>
            <a:r>
              <a:rPr lang="en-GB" sz="2000" dirty="0">
                <a:latin typeface="Arial Narrow" panose="020B0606020202030204" pitchFamily="34" charset="0"/>
              </a:rPr>
              <a:t>die von </a:t>
            </a:r>
            <a:r>
              <a:rPr lang="en-GB" sz="2000" dirty="0" err="1">
                <a:latin typeface="Arial Narrow" panose="020B0606020202030204" pitchFamily="34" charset="0"/>
              </a:rPr>
              <a:t>außen</a:t>
            </a:r>
            <a:r>
              <a:rPr lang="en-GB" sz="2000" dirty="0">
                <a:latin typeface="Arial Narrow" panose="020B0606020202030204" pitchFamily="34" charset="0"/>
              </a:rPr>
              <a:t> </a:t>
            </a:r>
            <a:r>
              <a:rPr lang="en-GB" sz="2000" dirty="0" err="1">
                <a:latin typeface="Arial Narrow" panose="020B0606020202030204" pitchFamily="34" charset="0"/>
              </a:rPr>
              <a:t>kommende</a:t>
            </a:r>
            <a:r>
              <a:rPr lang="en-GB" sz="2000" dirty="0">
                <a:latin typeface="Arial Narrow" panose="020B0606020202030204" pitchFamily="34" charset="0"/>
              </a:rPr>
              <a:t> Mediator*</a:t>
            </a:r>
            <a:r>
              <a:rPr lang="en-GB" sz="2000" dirty="0" err="1">
                <a:latin typeface="Arial Narrow" panose="020B0606020202030204" pitchFamily="34" charset="0"/>
              </a:rPr>
              <a:t>innen</a:t>
            </a:r>
            <a:r>
              <a:rPr lang="en-GB" sz="2000" dirty="0">
                <a:latin typeface="Arial Narrow" panose="020B0606020202030204" pitchFamily="34" charset="0"/>
              </a:rPr>
              <a:t> </a:t>
            </a:r>
            <a:r>
              <a:rPr lang="en-GB" sz="2000" dirty="0" err="1">
                <a:latin typeface="Arial Narrow" panose="020B0606020202030204" pitchFamily="34" charset="0"/>
              </a:rPr>
              <a:t>dabei</a:t>
            </a:r>
            <a:r>
              <a:rPr lang="en-GB" sz="2000" dirty="0">
                <a:latin typeface="Arial Narrow" panose="020B0606020202030204" pitchFamily="34" charset="0"/>
              </a:rPr>
              <a:t> </a:t>
            </a:r>
            <a:r>
              <a:rPr lang="en-GB" sz="2000" dirty="0" err="1">
                <a:latin typeface="Arial Narrow" panose="020B0606020202030204" pitchFamily="34" charset="0"/>
              </a:rPr>
              <a:t>haben</a:t>
            </a:r>
            <a:r>
              <a:rPr lang="en-GB" sz="2000" dirty="0">
                <a:latin typeface="Arial Narrow" panose="020B0606020202030204" pitchFamily="34" charset="0"/>
              </a:rPr>
              <a:t> </a:t>
            </a:r>
            <a:r>
              <a:rPr lang="en-GB" sz="2000" dirty="0" err="1">
                <a:latin typeface="Arial Narrow" panose="020B0606020202030204" pitchFamily="34" charset="0"/>
              </a:rPr>
              <a:t>u.v.a.m</a:t>
            </a:r>
            <a:r>
              <a:rPr lang="en-GB" sz="2000" dirty="0">
                <a:latin typeface="Arial Narrow" panose="020B0606020202030204" pitchFamily="34" charset="0"/>
              </a:rPr>
              <a:t>.</a:t>
            </a:r>
          </a:p>
          <a:p>
            <a:endParaRPr lang="en-GB" sz="2000" dirty="0">
              <a:latin typeface="Arial Narrow" panose="020B0606020202030204" pitchFamily="34" charset="0"/>
            </a:endParaRPr>
          </a:p>
          <a:p>
            <a:r>
              <a:rPr lang="en-GB" sz="2000" dirty="0">
                <a:latin typeface="Arial Narrow" panose="020B0606020202030204" pitchFamily="34" charset="0"/>
              </a:rPr>
              <a:t>Gruppo Asperger Verona. </a:t>
            </a:r>
          </a:p>
        </p:txBody>
      </p:sp>
      <p:pic>
        <p:nvPicPr>
          <p:cNvPr id="10" name="Google Shape;571;p61">
            <a:extLst>
              <a:ext uri="{FF2B5EF4-FFF2-40B4-BE49-F238E27FC236}">
                <a16:creationId xmlns:a16="http://schemas.microsoft.com/office/drawing/2014/main" id="{A92CC66B-63C2-BF49-8445-ED9FC97E0FA4}"/>
              </a:ext>
            </a:extLst>
          </p:cNvPr>
          <p:cNvPicPr preferRelativeResize="0"/>
          <p:nvPr/>
        </p:nvPicPr>
        <p:blipFill>
          <a:blip r:embed="rId2">
            <a:alphaModFix/>
          </a:blip>
          <a:stretch>
            <a:fillRect/>
          </a:stretch>
        </p:blipFill>
        <p:spPr>
          <a:xfrm>
            <a:off x="8380402" y="2129977"/>
            <a:ext cx="2792101" cy="3735659"/>
          </a:xfrm>
          <a:prstGeom prst="rect">
            <a:avLst/>
          </a:prstGeom>
          <a:noFill/>
          <a:ln>
            <a:noFill/>
          </a:ln>
        </p:spPr>
      </p:pic>
    </p:spTree>
    <p:extLst>
      <p:ext uri="{BB962C8B-B14F-4D97-AF65-F5344CB8AC3E}">
        <p14:creationId xmlns:p14="http://schemas.microsoft.com/office/powerpoint/2010/main" val="886893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n-GB" sz="4000" b="1" dirty="0" err="1">
                <a:latin typeface="Arial Narrow" panose="020B0606020202030204" pitchFamily="34" charset="0"/>
              </a:rPr>
              <a:t>Funktionsfähigkeit</a:t>
            </a:r>
            <a:r>
              <a:rPr lang="en-GB" sz="4000" b="1" dirty="0">
                <a:latin typeface="Arial Narrow" panose="020B0606020202030204" pitchFamily="34" charset="0"/>
              </a:rPr>
              <a:t>, </a:t>
            </a:r>
            <a:r>
              <a:rPr lang="en-GB" sz="4000" b="1" dirty="0" err="1">
                <a:latin typeface="Arial Narrow" panose="020B0606020202030204" pitchFamily="34" charset="0"/>
              </a:rPr>
              <a:t>nicht</a:t>
            </a:r>
            <a:r>
              <a:rPr lang="en-GB" sz="4000" b="1" dirty="0">
                <a:latin typeface="Arial Narrow" panose="020B0606020202030204" pitchFamily="34" charset="0"/>
              </a:rPr>
              <a:t> </a:t>
            </a:r>
            <a:r>
              <a:rPr lang="en-GB" sz="4000" b="1" dirty="0" err="1">
                <a:latin typeface="Arial Narrow" panose="020B0606020202030204" pitchFamily="34" charset="0"/>
              </a:rPr>
              <a:t>nur</a:t>
            </a:r>
            <a:r>
              <a:rPr lang="en-GB" sz="4000" b="1" dirty="0">
                <a:latin typeface="Arial Narrow" panose="020B0606020202030204" pitchFamily="34" charset="0"/>
              </a:rPr>
              <a:t> Diagnose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a:spcBef>
                <a:spcPts val="1333"/>
              </a:spcBef>
            </a:pPr>
            <a:r>
              <a:rPr lang="en-GB" sz="2800" u="sng" dirty="0">
                <a:latin typeface="Arial Narrow" panose="020B0606020202030204" pitchFamily="34" charset="0"/>
              </a:rPr>
              <a:t>ICF.</a:t>
            </a:r>
            <a:r>
              <a:rPr lang="en-GB" sz="2800" dirty="0">
                <a:latin typeface="Arial Narrow" panose="020B0606020202030204" pitchFamily="34" charset="0"/>
              </a:rPr>
              <a:t> International Classification of Functioning </a:t>
            </a:r>
          </a:p>
          <a:p>
            <a:pPr>
              <a:spcBef>
                <a:spcPts val="1333"/>
              </a:spcBef>
            </a:pPr>
            <a:r>
              <a:rPr lang="en-GB" sz="2800" u="sng" dirty="0">
                <a:solidFill>
                  <a:schemeClr val="hlink"/>
                </a:solidFill>
                <a:latin typeface="Arial Narrow" panose="020B0606020202030204" pitchFamily="34" charset="0"/>
                <a:hlinkClick r:id="rId2"/>
              </a:rPr>
              <a:t>https://www.youtube.com/watch?v=0Qn3OQvrkOs</a:t>
            </a:r>
            <a:endParaRPr lang="en-GB" sz="2800" dirty="0">
              <a:latin typeface="Arial Narrow" panose="020B0606020202030204" pitchFamily="34" charset="0"/>
            </a:endParaRPr>
          </a:p>
        </p:txBody>
      </p:sp>
      <p:pic>
        <p:nvPicPr>
          <p:cNvPr id="9" name="Google Shape;582;p62">
            <a:extLst>
              <a:ext uri="{FF2B5EF4-FFF2-40B4-BE49-F238E27FC236}">
                <a16:creationId xmlns:a16="http://schemas.microsoft.com/office/drawing/2014/main" id="{BCC2E4FF-6208-D540-89B7-72B7BCAD329C}"/>
              </a:ext>
            </a:extLst>
          </p:cNvPr>
          <p:cNvPicPr preferRelativeResize="0"/>
          <p:nvPr/>
        </p:nvPicPr>
        <p:blipFill>
          <a:blip r:embed="rId3">
            <a:alphaModFix/>
          </a:blip>
          <a:stretch>
            <a:fillRect/>
          </a:stretch>
        </p:blipFill>
        <p:spPr>
          <a:xfrm>
            <a:off x="8759569" y="2433325"/>
            <a:ext cx="2344800" cy="3478933"/>
          </a:xfrm>
          <a:prstGeom prst="rect">
            <a:avLst/>
          </a:prstGeom>
          <a:noFill/>
          <a:ln>
            <a:noFill/>
          </a:ln>
        </p:spPr>
      </p:pic>
      <p:pic>
        <p:nvPicPr>
          <p:cNvPr id="11" name="Google Shape;583;p62">
            <a:extLst>
              <a:ext uri="{FF2B5EF4-FFF2-40B4-BE49-F238E27FC236}">
                <a16:creationId xmlns:a16="http://schemas.microsoft.com/office/drawing/2014/main" id="{4380FD44-65E5-1849-B428-071565D5DBAC}"/>
              </a:ext>
            </a:extLst>
          </p:cNvPr>
          <p:cNvPicPr preferRelativeResize="0"/>
          <p:nvPr/>
        </p:nvPicPr>
        <p:blipFill>
          <a:blip r:embed="rId4">
            <a:alphaModFix/>
          </a:blip>
          <a:stretch>
            <a:fillRect/>
          </a:stretch>
        </p:blipFill>
        <p:spPr>
          <a:xfrm>
            <a:off x="1398870" y="3194661"/>
            <a:ext cx="2736300" cy="2626861"/>
          </a:xfrm>
          <a:prstGeom prst="rect">
            <a:avLst/>
          </a:prstGeom>
          <a:noFill/>
          <a:ln>
            <a:noFill/>
          </a:ln>
        </p:spPr>
      </p:pic>
    </p:spTree>
    <p:extLst>
      <p:ext uri="{BB962C8B-B14F-4D97-AF65-F5344CB8AC3E}">
        <p14:creationId xmlns:p14="http://schemas.microsoft.com/office/powerpoint/2010/main" val="4242307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it" sz="3600" b="1" dirty="0">
                <a:latin typeface="Arial Narrow" panose="020B0606020202030204" pitchFamily="34" charset="0"/>
              </a:rPr>
              <a:t>ICF-Komponenten und deren Geltungsbereich</a:t>
            </a:r>
            <a:endParaRPr lang="en-GB" sz="3600" b="1" u="sng"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a:spcBef>
                <a:spcPts val="1333"/>
              </a:spcBef>
            </a:pPr>
            <a:r>
              <a:rPr lang="en-GB" sz="1600" dirty="0" err="1">
                <a:latin typeface="Arial" panose="020B0604020202020204" pitchFamily="34" charset="0"/>
                <a:cs typeface="Arial" panose="020B0604020202020204" pitchFamily="34" charset="0"/>
              </a:rPr>
              <a:t>Funktionsfähigkeit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funktionale</a:t>
            </a:r>
            <a:r>
              <a:rPr lang="en-GB" sz="1600" dirty="0">
                <a:latin typeface="Arial" panose="020B0604020202020204" pitchFamily="34" charset="0"/>
                <a:cs typeface="Arial" panose="020B0604020202020204" pitchFamily="34" charset="0"/>
              </a:rPr>
              <a:t> Gesundheit), </a:t>
            </a:r>
            <a:r>
              <a:rPr lang="en-GB" sz="1600" dirty="0" err="1">
                <a:latin typeface="Arial" panose="020B0604020202020204" pitchFamily="34" charset="0"/>
                <a:cs typeface="Arial" panose="020B0604020202020204" pitchFamily="34" charset="0"/>
              </a:rPr>
              <a:t>Behinderung</a:t>
            </a:r>
            <a:r>
              <a:rPr lang="en-GB" sz="1600" dirty="0">
                <a:latin typeface="Arial" panose="020B0604020202020204" pitchFamily="34" charset="0"/>
                <a:cs typeface="Arial" panose="020B0604020202020204" pitchFamily="34" charset="0"/>
              </a:rPr>
              <a:t> und die </a:t>
            </a:r>
            <a:r>
              <a:rPr lang="en-GB" sz="1600" dirty="0" err="1">
                <a:latin typeface="Arial" panose="020B0604020202020204" pitchFamily="34" charset="0"/>
                <a:cs typeface="Arial" panose="020B0604020202020204" pitchFamily="34" charset="0"/>
              </a:rPr>
              <a:t>zentralen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Komponenten</a:t>
            </a:r>
            <a:r>
              <a:rPr lang="en-GB" sz="1600" dirty="0">
                <a:latin typeface="Arial" panose="020B0604020202020204" pitchFamily="34" charset="0"/>
                <a:cs typeface="Arial" panose="020B0604020202020204" pitchFamily="34" charset="0"/>
              </a:rPr>
              <a:t> von ICF:</a:t>
            </a:r>
          </a:p>
          <a:p>
            <a:pPr marL="342900" indent="-342900">
              <a:spcBef>
                <a:spcPts val="1333"/>
              </a:spcBef>
              <a:buFont typeface="Arial" panose="020B0604020202020204" pitchFamily="34" charset="0"/>
              <a:buChar char="•"/>
            </a:pPr>
            <a:r>
              <a:rPr lang="en-GB" sz="1600" u="sng" dirty="0" err="1">
                <a:latin typeface="Arial" panose="020B0604020202020204" pitchFamily="34" charset="0"/>
                <a:cs typeface="Arial" panose="020B0604020202020204" pitchFamily="34" charset="0"/>
              </a:rPr>
              <a:t>Körperfunktionen</a:t>
            </a:r>
            <a:r>
              <a:rPr lang="en-GB" sz="1600" dirty="0">
                <a:latin typeface="Arial" panose="020B0604020202020204" pitchFamily="34" charset="0"/>
                <a:cs typeface="Arial" panose="020B0604020202020204" pitchFamily="34" charset="0"/>
              </a:rPr>
              <a:t> – </a:t>
            </a:r>
            <a:r>
              <a:rPr lang="en-GB" sz="1600" dirty="0" err="1">
                <a:latin typeface="Arial" panose="020B0604020202020204" pitchFamily="34" charset="0"/>
                <a:cs typeface="Arial" panose="020B0604020202020204" pitchFamily="34" charset="0"/>
              </a:rPr>
              <a:t>gemeint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sind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sämtliche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Funktionen</a:t>
            </a:r>
            <a:r>
              <a:rPr lang="en-GB" sz="1600" dirty="0">
                <a:latin typeface="Arial" panose="020B0604020202020204" pitchFamily="34" charset="0"/>
                <a:cs typeface="Arial" panose="020B0604020202020204" pitchFamily="34" charset="0"/>
              </a:rPr>
              <a:t> des </a:t>
            </a:r>
            <a:r>
              <a:rPr lang="en-GB" sz="1600" dirty="0" err="1">
                <a:latin typeface="Arial" panose="020B0604020202020204" pitchFamily="34" charset="0"/>
                <a:cs typeface="Arial" panose="020B0604020202020204" pitchFamily="34" charset="0"/>
              </a:rPr>
              <a:t>menschlichen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Körpersystems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inklusive</a:t>
            </a:r>
            <a:r>
              <a:rPr lang="en-GB" sz="1600" dirty="0">
                <a:latin typeface="Arial" panose="020B0604020202020204" pitchFamily="34" charset="0"/>
                <a:cs typeface="Arial" panose="020B0604020202020204" pitchFamily="34" charset="0"/>
              </a:rPr>
              <a:t> der </a:t>
            </a:r>
            <a:r>
              <a:rPr lang="en-GB" sz="1600" dirty="0" err="1">
                <a:latin typeface="Arial" panose="020B0604020202020204" pitchFamily="34" charset="0"/>
                <a:cs typeface="Arial" panose="020B0604020202020204" pitchFamily="34" charset="0"/>
              </a:rPr>
              <a:t>psychologischen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Funktionen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Körperstrukturen</a:t>
            </a:r>
            <a:r>
              <a:rPr lang="en-GB" sz="1600" dirty="0">
                <a:latin typeface="Arial" panose="020B0604020202020204" pitchFamily="34" charset="0"/>
                <a:cs typeface="Arial" panose="020B0604020202020204" pitchFamily="34" charset="0"/>
              </a:rPr>
              <a:t> – </a:t>
            </a:r>
            <a:r>
              <a:rPr lang="en-GB" sz="1600" dirty="0" err="1">
                <a:latin typeface="Arial" panose="020B0604020202020204" pitchFamily="34" charset="0"/>
                <a:cs typeface="Arial" panose="020B0604020202020204" pitchFamily="34" charset="0"/>
              </a:rPr>
              <a:t>anatomische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Bestandteile</a:t>
            </a:r>
            <a:r>
              <a:rPr lang="en-GB" sz="1600" dirty="0">
                <a:latin typeface="Arial" panose="020B0604020202020204" pitchFamily="34" charset="0"/>
                <a:cs typeface="Arial" panose="020B0604020202020204" pitchFamily="34" charset="0"/>
              </a:rPr>
              <a:t> des </a:t>
            </a:r>
            <a:r>
              <a:rPr lang="en-GB" sz="1600" dirty="0" err="1">
                <a:latin typeface="Arial" panose="020B0604020202020204" pitchFamily="34" charset="0"/>
                <a:cs typeface="Arial" panose="020B0604020202020204" pitchFamily="34" charset="0"/>
              </a:rPr>
              <a:t>Körpers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wie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Organe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Gliedmaßen</a:t>
            </a:r>
            <a:r>
              <a:rPr lang="en-GB" sz="1600" dirty="0">
                <a:latin typeface="Arial" panose="020B0604020202020204" pitchFamily="34" charset="0"/>
                <a:cs typeface="Arial" panose="020B0604020202020204" pitchFamily="34" charset="0"/>
              </a:rPr>
              <a:t> und </a:t>
            </a:r>
            <a:r>
              <a:rPr lang="en-GB" sz="1600" dirty="0" err="1">
                <a:latin typeface="Arial" panose="020B0604020202020204" pitchFamily="34" charset="0"/>
                <a:cs typeface="Arial" panose="020B0604020202020204" pitchFamily="34" charset="0"/>
              </a:rPr>
              <a:t>deren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Bausteine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Behinderungen</a:t>
            </a:r>
            <a:r>
              <a:rPr lang="en-GB" sz="1600" dirty="0">
                <a:latin typeface="Arial" panose="020B0604020202020204" pitchFamily="34" charset="0"/>
                <a:cs typeface="Arial" panose="020B0604020202020204" pitchFamily="34" charset="0"/>
              </a:rPr>
              <a:t> – </a:t>
            </a:r>
            <a:r>
              <a:rPr lang="en-GB" sz="1600" dirty="0" err="1">
                <a:latin typeface="Arial" panose="020B0604020202020204" pitchFamily="34" charset="0"/>
                <a:cs typeface="Arial" panose="020B0604020202020204" pitchFamily="34" charset="0"/>
              </a:rPr>
              <a:t>Probleme</a:t>
            </a:r>
            <a:r>
              <a:rPr lang="en-GB" sz="1600" dirty="0">
                <a:latin typeface="Arial" panose="020B0604020202020204" pitchFamily="34" charset="0"/>
                <a:cs typeface="Arial" panose="020B0604020202020204" pitchFamily="34" charset="0"/>
              </a:rPr>
              <a:t> und/</a:t>
            </a:r>
            <a:r>
              <a:rPr lang="en-GB" sz="1600" dirty="0" err="1">
                <a:latin typeface="Arial" panose="020B0604020202020204" pitchFamily="34" charset="0"/>
                <a:cs typeface="Arial" panose="020B0604020202020204" pitchFamily="34" charset="0"/>
              </a:rPr>
              <a:t>oder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Einschränkungen</a:t>
            </a:r>
            <a:r>
              <a:rPr lang="en-GB" sz="1600" dirty="0">
                <a:latin typeface="Arial" panose="020B0604020202020204" pitchFamily="34" charset="0"/>
                <a:cs typeface="Arial" panose="020B0604020202020204" pitchFamily="34" charset="0"/>
              </a:rPr>
              <a:t> der </a:t>
            </a:r>
            <a:r>
              <a:rPr lang="en-GB" sz="1600" dirty="0" err="1">
                <a:latin typeface="Arial" panose="020B0604020202020204" pitchFamily="34" charset="0"/>
                <a:cs typeface="Arial" panose="020B0604020202020204" pitchFamily="34" charset="0"/>
              </a:rPr>
              <a:t>Körperfunktionen</a:t>
            </a:r>
            <a:r>
              <a:rPr lang="en-GB" sz="1600" dirty="0">
                <a:latin typeface="Arial" panose="020B0604020202020204" pitchFamily="34" charset="0"/>
                <a:cs typeface="Arial" panose="020B0604020202020204" pitchFamily="34" charset="0"/>
              </a:rPr>
              <a:t> und -</a:t>
            </a:r>
            <a:r>
              <a:rPr lang="en-GB" sz="1600" dirty="0" err="1">
                <a:latin typeface="Arial" panose="020B0604020202020204" pitchFamily="34" charset="0"/>
                <a:cs typeface="Arial" panose="020B0604020202020204" pitchFamily="34" charset="0"/>
              </a:rPr>
              <a:t>struktur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z.B.</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merkliche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Abweichungen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oder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Verlust</a:t>
            </a:r>
            <a:r>
              <a:rPr lang="en-GB" sz="1600" dirty="0">
                <a:latin typeface="Arial" panose="020B0604020202020204" pitchFamily="34" charset="0"/>
                <a:cs typeface="Arial" panose="020B0604020202020204" pitchFamily="34" charset="0"/>
              </a:rPr>
              <a:t>)</a:t>
            </a:r>
          </a:p>
          <a:p>
            <a:pPr marL="342900" indent="-342900">
              <a:spcBef>
                <a:spcPts val="1333"/>
              </a:spcBef>
              <a:buFont typeface="Arial" panose="020B0604020202020204" pitchFamily="34" charset="0"/>
              <a:buChar char="•"/>
            </a:pPr>
            <a:r>
              <a:rPr lang="en-GB" sz="1600" u="sng" dirty="0" err="1">
                <a:latin typeface="Arial" panose="020B0604020202020204" pitchFamily="34" charset="0"/>
                <a:cs typeface="Arial" panose="020B0604020202020204" pitchFamily="34" charset="0"/>
              </a:rPr>
              <a:t>Aktivität</a:t>
            </a:r>
            <a:r>
              <a:rPr lang="en-GB" sz="1600" u="sng" dirty="0">
                <a:latin typeface="Arial" panose="020B0604020202020204" pitchFamily="34" charset="0"/>
                <a:cs typeface="Arial" panose="020B0604020202020204" pitchFamily="34" charset="0"/>
              </a:rPr>
              <a:t>/</a:t>
            </a:r>
            <a:r>
              <a:rPr lang="en-GB" sz="1600" u="sng" dirty="0" err="1">
                <a:latin typeface="Arial" panose="020B0604020202020204" pitchFamily="34" charset="0"/>
                <a:cs typeface="Arial" panose="020B0604020202020204" pitchFamily="34" charset="0"/>
              </a:rPr>
              <a:t>Aktivierungsgrad</a:t>
            </a:r>
            <a:r>
              <a:rPr lang="en-GB" sz="1600" dirty="0">
                <a:latin typeface="Arial" panose="020B0604020202020204" pitchFamily="34" charset="0"/>
                <a:cs typeface="Arial" panose="020B0604020202020204" pitchFamily="34" charset="0"/>
              </a:rPr>
              <a:t> – </a:t>
            </a:r>
            <a:r>
              <a:rPr lang="en-GB" sz="1600" dirty="0" err="1">
                <a:latin typeface="Arial" panose="020B0604020202020204" pitchFamily="34" charset="0"/>
                <a:cs typeface="Arial" panose="020B0604020202020204" pitchFamily="34" charset="0"/>
              </a:rPr>
              <a:t>hinsichtlich</a:t>
            </a:r>
            <a:r>
              <a:rPr lang="en-GB" sz="1600" dirty="0">
                <a:latin typeface="Arial" panose="020B0604020202020204" pitchFamily="34" charset="0"/>
                <a:cs typeface="Arial" panose="020B0604020202020204" pitchFamily="34" charset="0"/>
              </a:rPr>
              <a:t> der </a:t>
            </a:r>
            <a:r>
              <a:rPr lang="en-GB" sz="1600" dirty="0" err="1">
                <a:latin typeface="Arial" panose="020B0604020202020204" pitchFamily="34" charset="0"/>
                <a:cs typeface="Arial" panose="020B0604020202020204" pitchFamily="34" charset="0"/>
              </a:rPr>
              <a:t>Ausführung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bestimmter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Aufgaben</a:t>
            </a:r>
            <a:r>
              <a:rPr lang="en-GB" sz="1600" dirty="0">
                <a:latin typeface="Arial" panose="020B0604020202020204" pitchFamily="34" charset="0"/>
                <a:cs typeface="Arial" panose="020B0604020202020204" pitchFamily="34" charset="0"/>
              </a:rPr>
              <a:t> und </a:t>
            </a:r>
            <a:r>
              <a:rPr lang="en-GB" sz="1600" dirty="0" err="1">
                <a:latin typeface="Arial" panose="020B0604020202020204" pitchFamily="34" charset="0"/>
                <a:cs typeface="Arial" panose="020B0604020202020204" pitchFamily="34" charset="0"/>
              </a:rPr>
              <a:t>Handlungen</a:t>
            </a:r>
            <a:r>
              <a:rPr lang="en-GB" sz="1600" dirty="0">
                <a:latin typeface="Arial" panose="020B0604020202020204" pitchFamily="34" charset="0"/>
                <a:cs typeface="Arial" panose="020B0604020202020204" pitchFamily="34" charset="0"/>
              </a:rPr>
              <a:t> </a:t>
            </a:r>
          </a:p>
          <a:p>
            <a:pPr marL="342900" indent="-342900">
              <a:spcBef>
                <a:spcPts val="1333"/>
              </a:spcBef>
              <a:buFont typeface="Arial" panose="020B0604020202020204" pitchFamily="34" charset="0"/>
              <a:buChar char="•"/>
            </a:pPr>
            <a:r>
              <a:rPr lang="en-GB" sz="1600" u="sng" dirty="0" err="1">
                <a:latin typeface="Arial" panose="020B0604020202020204" pitchFamily="34" charset="0"/>
                <a:cs typeface="Arial" panose="020B0604020202020204" pitchFamily="34" charset="0"/>
              </a:rPr>
              <a:t>Partizipation</a:t>
            </a:r>
            <a:r>
              <a:rPr lang="en-GB" sz="1600" dirty="0">
                <a:latin typeface="Arial" panose="020B0604020202020204" pitchFamily="34" charset="0"/>
                <a:cs typeface="Arial" panose="020B0604020202020204" pitchFamily="34" charset="0"/>
              </a:rPr>
              <a:t> – </a:t>
            </a:r>
            <a:r>
              <a:rPr lang="en-GB" sz="1600" dirty="0" err="1">
                <a:latin typeface="Arial" panose="020B0604020202020204" pitchFamily="34" charset="0"/>
                <a:cs typeface="Arial" panose="020B0604020202020204" pitchFamily="34" charset="0"/>
              </a:rPr>
              <a:t>Beteiligtheit</a:t>
            </a:r>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Beteiligtsein</a:t>
            </a:r>
            <a:r>
              <a:rPr lang="en-GB" sz="1600" dirty="0">
                <a:latin typeface="Arial" panose="020B0604020202020204" pitchFamily="34" charset="0"/>
                <a:cs typeface="Arial" panose="020B0604020202020204" pitchFamily="34" charset="0"/>
              </a:rPr>
              <a:t> an den “</a:t>
            </a:r>
            <a:r>
              <a:rPr lang="en-GB" sz="1600" dirty="0" err="1">
                <a:latin typeface="Arial" panose="020B0604020202020204" pitchFamily="34" charset="0"/>
                <a:cs typeface="Arial" panose="020B0604020202020204" pitchFamily="34" charset="0"/>
              </a:rPr>
              <a:t>Dingen</a:t>
            </a:r>
            <a:r>
              <a:rPr lang="en-GB" sz="1600" dirty="0">
                <a:latin typeface="Arial" panose="020B0604020202020204" pitchFamily="34" charset="0"/>
                <a:cs typeface="Arial" panose="020B0604020202020204" pitchFamily="34" charset="0"/>
              </a:rPr>
              <a:t> des Lebens”</a:t>
            </a:r>
          </a:p>
          <a:p>
            <a:pPr marL="342900" indent="-342900">
              <a:spcBef>
                <a:spcPts val="1333"/>
              </a:spcBef>
              <a:buFont typeface="Arial" panose="020B0604020202020204" pitchFamily="34" charset="0"/>
              <a:buChar char="•"/>
            </a:pPr>
            <a:r>
              <a:rPr lang="en-GB" sz="1600" u="sng" dirty="0" err="1">
                <a:latin typeface="Arial" panose="020B0604020202020204" pitchFamily="34" charset="0"/>
                <a:cs typeface="Arial" panose="020B0604020202020204" pitchFamily="34" charset="0"/>
              </a:rPr>
              <a:t>Aktivitätseinschränkungen</a:t>
            </a:r>
            <a:r>
              <a:rPr lang="en-GB" sz="1600" dirty="0">
                <a:latin typeface="Arial" panose="020B0604020202020204" pitchFamily="34" charset="0"/>
                <a:cs typeface="Arial" panose="020B0604020202020204" pitchFamily="34" charset="0"/>
              </a:rPr>
              <a:t> – </a:t>
            </a:r>
            <a:r>
              <a:rPr lang="en-GB" sz="1600" dirty="0" err="1">
                <a:latin typeface="Arial" panose="020B0604020202020204" pitchFamily="34" charset="0"/>
                <a:cs typeface="Arial" panose="020B0604020202020204" pitchFamily="34" charset="0"/>
              </a:rPr>
              <a:t>mögliche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Schwierigkeiten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bei</a:t>
            </a:r>
            <a:r>
              <a:rPr lang="en-GB" sz="1600" dirty="0">
                <a:latin typeface="Arial" panose="020B0604020202020204" pitchFamily="34" charset="0"/>
                <a:cs typeface="Arial" panose="020B0604020202020204" pitchFamily="34" charset="0"/>
              </a:rPr>
              <a:t> der </a:t>
            </a:r>
            <a:r>
              <a:rPr lang="en-GB" sz="1600" dirty="0" err="1">
                <a:latin typeface="Arial" panose="020B0604020202020204" pitchFamily="34" charset="0"/>
                <a:cs typeface="Arial" panose="020B0604020202020204" pitchFamily="34" charset="0"/>
              </a:rPr>
              <a:t>Ausführung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bestimmter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Tätigkeiten</a:t>
            </a:r>
            <a:r>
              <a:rPr lang="en-GB" sz="1600" dirty="0">
                <a:latin typeface="Arial" panose="020B0604020202020204" pitchFamily="34" charset="0"/>
                <a:cs typeface="Arial" panose="020B0604020202020204" pitchFamily="34" charset="0"/>
              </a:rPr>
              <a:t>.</a:t>
            </a:r>
          </a:p>
          <a:p>
            <a:pPr marL="342900" indent="-342900">
              <a:spcBef>
                <a:spcPts val="1333"/>
              </a:spcBef>
              <a:buFont typeface="Arial" panose="020B0604020202020204" pitchFamily="34" charset="0"/>
              <a:buChar char="•"/>
            </a:pPr>
            <a:r>
              <a:rPr lang="en-GB" sz="1600" u="sng" dirty="0" err="1">
                <a:latin typeface="Arial" panose="020B0604020202020204" pitchFamily="34" charset="0"/>
                <a:cs typeface="Arial" panose="020B0604020202020204" pitchFamily="34" charset="0"/>
              </a:rPr>
              <a:t>Partizipationseinschränkungen</a:t>
            </a:r>
            <a:r>
              <a:rPr lang="en-GB" sz="1600" dirty="0">
                <a:latin typeface="Arial" panose="020B0604020202020204" pitchFamily="34" charset="0"/>
                <a:cs typeface="Arial" panose="020B0604020202020204" pitchFamily="34" charset="0"/>
              </a:rPr>
              <a:t> – </a:t>
            </a:r>
            <a:r>
              <a:rPr lang="en-GB" sz="1600" dirty="0" err="1">
                <a:latin typeface="Arial" panose="020B0604020202020204" pitchFamily="34" charset="0"/>
                <a:cs typeface="Arial" panose="020B0604020202020204" pitchFamily="34" charset="0"/>
              </a:rPr>
              <a:t>mögliche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Schwierigkeiten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hinsichtlich</a:t>
            </a:r>
            <a:r>
              <a:rPr lang="en-GB" sz="1600" dirty="0">
                <a:latin typeface="Arial" panose="020B0604020202020204" pitchFamily="34" charset="0"/>
                <a:cs typeface="Arial" panose="020B0604020202020204" pitchFamily="34" charset="0"/>
              </a:rPr>
              <a:t> der </a:t>
            </a:r>
            <a:r>
              <a:rPr lang="en-GB" sz="1600" dirty="0" err="1">
                <a:latin typeface="Arial" panose="020B0604020202020204" pitchFamily="34" charset="0"/>
                <a:cs typeface="Arial" panose="020B0604020202020204" pitchFamily="34" charset="0"/>
              </a:rPr>
              <a:t>Teilnahme</a:t>
            </a:r>
            <a:r>
              <a:rPr lang="en-GB" sz="1600" dirty="0">
                <a:latin typeface="Arial" panose="020B0604020202020204" pitchFamily="34" charset="0"/>
                <a:cs typeface="Arial" panose="020B0604020202020204" pitchFamily="34" charset="0"/>
              </a:rPr>
              <a:t> an den “</a:t>
            </a:r>
            <a:r>
              <a:rPr lang="en-GB" sz="1600" dirty="0" err="1">
                <a:latin typeface="Arial" panose="020B0604020202020204" pitchFamily="34" charset="0"/>
                <a:cs typeface="Arial" panose="020B0604020202020204" pitchFamily="34" charset="0"/>
              </a:rPr>
              <a:t>Dingen</a:t>
            </a:r>
            <a:r>
              <a:rPr lang="en-GB" sz="1600" dirty="0">
                <a:latin typeface="Arial" panose="020B0604020202020204" pitchFamily="34" charset="0"/>
                <a:cs typeface="Arial" panose="020B0604020202020204" pitchFamily="34" charset="0"/>
              </a:rPr>
              <a:t> des Lebens”</a:t>
            </a:r>
          </a:p>
          <a:p>
            <a:pPr marL="342900" indent="-342900">
              <a:spcBef>
                <a:spcPts val="1333"/>
              </a:spcBef>
              <a:buFont typeface="Arial" panose="020B0604020202020204" pitchFamily="34" charset="0"/>
              <a:buChar char="•"/>
            </a:pPr>
            <a:r>
              <a:rPr lang="en-GB" sz="1600" u="sng" dirty="0" err="1">
                <a:latin typeface="Arial" panose="020B0604020202020204" pitchFamily="34" charset="0"/>
                <a:cs typeface="Arial" panose="020B0604020202020204" pitchFamily="34" charset="0"/>
              </a:rPr>
              <a:t>Umweltfaktoren</a:t>
            </a:r>
            <a:r>
              <a:rPr lang="en-GB" sz="1600" dirty="0">
                <a:latin typeface="Arial" panose="020B0604020202020204" pitchFamily="34" charset="0"/>
                <a:cs typeface="Arial" panose="020B0604020202020204" pitchFamily="34" charset="0"/>
              </a:rPr>
              <a:t> – die </a:t>
            </a:r>
            <a:r>
              <a:rPr lang="en-GB" sz="1600" dirty="0" err="1">
                <a:latin typeface="Arial" panose="020B0604020202020204" pitchFamily="34" charset="0"/>
                <a:cs typeface="Arial" panose="020B0604020202020204" pitchFamily="34" charset="0"/>
              </a:rPr>
              <a:t>physische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soziale</a:t>
            </a:r>
            <a:r>
              <a:rPr lang="en-GB" sz="1600" dirty="0">
                <a:latin typeface="Arial" panose="020B0604020202020204" pitchFamily="34" charset="0"/>
                <a:cs typeface="Arial" panose="020B0604020202020204" pitchFamily="34" charset="0"/>
              </a:rPr>
              <a:t> und </a:t>
            </a:r>
            <a:r>
              <a:rPr lang="en-GB" sz="1600" dirty="0" err="1">
                <a:latin typeface="Arial" panose="020B0604020202020204" pitchFamily="34" charset="0"/>
                <a:cs typeface="Arial" panose="020B0604020202020204" pitchFamily="34" charset="0"/>
              </a:rPr>
              <a:t>einstellungsbezogene</a:t>
            </a:r>
            <a:r>
              <a:rPr lang="en-GB" sz="1600" dirty="0">
                <a:latin typeface="Arial" panose="020B0604020202020204" pitchFamily="34" charset="0"/>
                <a:cs typeface="Arial" panose="020B0604020202020204" pitchFamily="34" charset="0"/>
              </a:rPr>
              <a:t> Umwelt, in der die </a:t>
            </a:r>
            <a:r>
              <a:rPr lang="en-GB" sz="1600" dirty="0" err="1">
                <a:latin typeface="Arial" panose="020B0604020202020204" pitchFamily="34" charset="0"/>
                <a:cs typeface="Arial" panose="020B0604020202020204" pitchFamily="34" charset="0"/>
              </a:rPr>
              <a:t>betreffenden</a:t>
            </a:r>
            <a:r>
              <a:rPr lang="en-GB" sz="1600" dirty="0">
                <a:latin typeface="Arial" panose="020B0604020202020204" pitchFamily="34" charset="0"/>
                <a:cs typeface="Arial" panose="020B0604020202020204" pitchFamily="34" charset="0"/>
              </a:rPr>
              <a:t> Menschen </a:t>
            </a:r>
            <a:r>
              <a:rPr lang="en-GB" sz="1600" dirty="0" err="1">
                <a:latin typeface="Arial" panose="020B0604020202020204" pitchFamily="34" charset="0"/>
                <a:cs typeface="Arial" panose="020B0604020202020204" pitchFamily="34" charset="0"/>
              </a:rPr>
              <a:t>ihr</a:t>
            </a:r>
            <a:r>
              <a:rPr lang="en-GB" sz="1600" dirty="0">
                <a:latin typeface="Arial" panose="020B0604020202020204" pitchFamily="34" charset="0"/>
                <a:cs typeface="Arial" panose="020B0604020202020204" pitchFamily="34" charset="0"/>
              </a:rPr>
              <a:t> Leben </a:t>
            </a:r>
            <a:r>
              <a:rPr lang="en-GB" sz="1600" dirty="0" err="1">
                <a:latin typeface="Arial" panose="020B0604020202020204" pitchFamily="34" charset="0"/>
                <a:cs typeface="Arial" panose="020B0604020202020204" pitchFamily="34" charset="0"/>
              </a:rPr>
              <a:t>führen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entweder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Hindernisse</a:t>
            </a:r>
            <a:r>
              <a:rPr lang="en-GB" sz="1600" dirty="0">
                <a:latin typeface="Arial" panose="020B0604020202020204" pitchFamily="34" charset="0"/>
                <a:cs typeface="Arial" panose="020B0604020202020204" pitchFamily="34" charset="0"/>
              </a:rPr>
              <a:t> und </a:t>
            </a:r>
            <a:r>
              <a:rPr lang="en-GB" sz="1600" dirty="0" err="1">
                <a:latin typeface="Arial" panose="020B0604020202020204" pitchFamily="34" charset="0"/>
                <a:cs typeface="Arial" panose="020B0604020202020204" pitchFamily="34" charset="0"/>
              </a:rPr>
              <a:t>förderliche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Faktoren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im</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Hinblick</a:t>
            </a:r>
            <a:r>
              <a:rPr lang="en-GB" sz="1600" dirty="0">
                <a:latin typeface="Arial" panose="020B0604020202020204" pitchFamily="34" charset="0"/>
                <a:cs typeface="Arial" panose="020B0604020202020204" pitchFamily="34" charset="0"/>
              </a:rPr>
              <a:t> auf die </a:t>
            </a:r>
            <a:r>
              <a:rPr lang="en-GB" sz="1600" dirty="0" err="1">
                <a:latin typeface="Arial" panose="020B0604020202020204" pitchFamily="34" charset="0"/>
                <a:cs typeface="Arial" panose="020B0604020202020204" pitchFamily="34" charset="0"/>
              </a:rPr>
              <a:t>Funktionsfähigket</a:t>
            </a:r>
            <a:r>
              <a:rPr lang="en-GB" sz="1600" dirty="0">
                <a:latin typeface="Arial" panose="020B0604020202020204" pitchFamily="34" charset="0"/>
                <a:cs typeface="Arial" panose="020B0604020202020204" pitchFamily="34" charset="0"/>
              </a:rPr>
              <a:t> der Person</a:t>
            </a:r>
          </a:p>
        </p:txBody>
      </p:sp>
    </p:spTree>
    <p:extLst>
      <p:ext uri="{BB962C8B-B14F-4D97-AF65-F5344CB8AC3E}">
        <p14:creationId xmlns:p14="http://schemas.microsoft.com/office/powerpoint/2010/main" val="4281877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39</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buFont typeface="Arial" panose="020B0604020202020204" pitchFamily="34" charset="0"/>
              <a:buChar char="•"/>
            </a:pPr>
            <a:endParaRPr lang="en-US" sz="2800" dirty="0">
              <a:latin typeface="Arial Narrow" panose="020B0606020202030204" pitchFamily="34" charset="0"/>
            </a:endParaRPr>
          </a:p>
        </p:txBody>
      </p:sp>
      <p:pic>
        <p:nvPicPr>
          <p:cNvPr id="11" name="Google Shape;604;p64">
            <a:extLst>
              <a:ext uri="{FF2B5EF4-FFF2-40B4-BE49-F238E27FC236}">
                <a16:creationId xmlns:a16="http://schemas.microsoft.com/office/drawing/2014/main" id="{C3AE5868-7F33-0846-B38E-81186882B293}"/>
              </a:ext>
            </a:extLst>
          </p:cNvPr>
          <p:cNvPicPr preferRelativeResize="0"/>
          <p:nvPr/>
        </p:nvPicPr>
        <p:blipFill>
          <a:blip r:embed="rId2">
            <a:alphaModFix/>
          </a:blip>
          <a:stretch>
            <a:fillRect/>
          </a:stretch>
        </p:blipFill>
        <p:spPr>
          <a:xfrm>
            <a:off x="1626102" y="1220719"/>
            <a:ext cx="8768533" cy="4747301"/>
          </a:xfrm>
          <a:prstGeom prst="rect">
            <a:avLst/>
          </a:prstGeom>
          <a:noFill/>
          <a:ln>
            <a:noFill/>
          </a:ln>
        </p:spPr>
      </p:pic>
    </p:spTree>
    <p:extLst>
      <p:ext uri="{BB962C8B-B14F-4D97-AF65-F5344CB8AC3E}">
        <p14:creationId xmlns:p14="http://schemas.microsoft.com/office/powerpoint/2010/main" val="317820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r>
              <a:rPr lang="en-GB" sz="4800" b="1" dirty="0" err="1">
                <a:solidFill>
                  <a:srgbClr val="000000"/>
                </a:solidFill>
                <a:latin typeface="Arial Narrow"/>
                <a:sym typeface="Arial Narrow"/>
              </a:rPr>
              <a:t>Inhalte</a:t>
            </a:r>
            <a:endParaRPr lang="en-GB" sz="32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buClr>
                <a:schemeClr val="dk1"/>
              </a:buClr>
            </a:pPr>
            <a:r>
              <a:rPr lang="en-GB" sz="3600" b="1" dirty="0">
                <a:solidFill>
                  <a:schemeClr val="dk1"/>
                </a:solidFill>
                <a:latin typeface="Arial Narrow"/>
                <a:ea typeface="Arial Narrow"/>
                <a:cs typeface="Arial Narrow"/>
                <a:sym typeface="Arial Narrow"/>
              </a:rPr>
              <a:t>Modul 3: </a:t>
            </a:r>
            <a:r>
              <a:rPr lang="en-GB" sz="3600" b="1" dirty="0" err="1">
                <a:solidFill>
                  <a:schemeClr val="dk1"/>
                </a:solidFill>
                <a:latin typeface="Arial Narrow"/>
                <a:ea typeface="Arial Narrow"/>
                <a:cs typeface="Arial Narrow"/>
                <a:sym typeface="Arial Narrow"/>
              </a:rPr>
              <a:t>Autismus</a:t>
            </a:r>
            <a:r>
              <a:rPr lang="en-GB" sz="3600" b="1" dirty="0">
                <a:solidFill>
                  <a:schemeClr val="dk1"/>
                </a:solidFill>
                <a:latin typeface="Arial Narrow"/>
                <a:ea typeface="Arial Narrow"/>
                <a:cs typeface="Arial Narrow"/>
                <a:sym typeface="Arial Narrow"/>
              </a:rPr>
              <a:t>-Spektrum-</a:t>
            </a:r>
            <a:r>
              <a:rPr lang="en-GB" sz="3600" b="1" dirty="0" err="1">
                <a:solidFill>
                  <a:schemeClr val="dk1"/>
                </a:solidFill>
                <a:latin typeface="Arial Narrow"/>
                <a:ea typeface="Arial Narrow"/>
                <a:cs typeface="Arial Narrow"/>
                <a:sym typeface="Arial Narrow"/>
              </a:rPr>
              <a:t>Störungen</a:t>
            </a:r>
            <a:r>
              <a:rPr lang="en-GB" sz="3600" b="1" dirty="0">
                <a:solidFill>
                  <a:schemeClr val="dk1"/>
                </a:solidFill>
                <a:latin typeface="Arial Narrow"/>
                <a:ea typeface="Arial Narrow"/>
                <a:cs typeface="Arial Narrow"/>
                <a:sym typeface="Arial Narrow"/>
              </a:rPr>
              <a:t> und Gesellschaft </a:t>
            </a:r>
          </a:p>
          <a:p>
            <a:pPr algn="ctr">
              <a:buClr>
                <a:schemeClr val="dk1"/>
              </a:buClr>
            </a:pPr>
            <a:endParaRPr lang="en-GB" sz="3600" b="1" dirty="0">
              <a:solidFill>
                <a:schemeClr val="dk1"/>
              </a:solidFill>
              <a:latin typeface="Arial Narrow"/>
              <a:ea typeface="Arial Narrow"/>
              <a:cs typeface="Arial Narrow"/>
              <a:sym typeface="Arial Narrow"/>
            </a:endParaRPr>
          </a:p>
          <a:p>
            <a:pPr marL="457200" indent="-457200">
              <a:lnSpc>
                <a:spcPct val="150000"/>
              </a:lnSpc>
              <a:buClr>
                <a:schemeClr val="dk1"/>
              </a:buClr>
              <a:buFont typeface="Arial" panose="020B0604020202020204" pitchFamily="34" charset="0"/>
              <a:buChar char="•"/>
            </a:pPr>
            <a:r>
              <a:rPr lang="en-GB" sz="2800" dirty="0" err="1">
                <a:latin typeface="Arial Narrow"/>
                <a:ea typeface="Arial Narrow"/>
                <a:cs typeface="Arial Narrow"/>
                <a:sym typeface="Arial Narrow"/>
              </a:rPr>
              <a:t>Alltägliche</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Herausforderungen</a:t>
            </a:r>
            <a:r>
              <a:rPr lang="en-GB" sz="2800" dirty="0">
                <a:latin typeface="Arial Narrow"/>
                <a:ea typeface="Arial Narrow"/>
                <a:cs typeface="Arial Narrow"/>
                <a:sym typeface="Arial Narrow"/>
              </a:rPr>
              <a:t> von und </a:t>
            </a:r>
            <a:r>
              <a:rPr lang="en-GB" sz="2800" dirty="0" err="1">
                <a:latin typeface="Arial Narrow"/>
                <a:ea typeface="Arial Narrow"/>
                <a:cs typeface="Arial Narrow"/>
                <a:sym typeface="Arial Narrow"/>
              </a:rPr>
              <a:t>für</a:t>
            </a:r>
            <a:r>
              <a:rPr lang="en-GB" sz="2800" dirty="0">
                <a:latin typeface="Arial Narrow"/>
                <a:ea typeface="Arial Narrow"/>
                <a:cs typeface="Arial Narrow"/>
                <a:sym typeface="Arial Narrow"/>
              </a:rPr>
              <a:t> Menschen </a:t>
            </a:r>
            <a:r>
              <a:rPr lang="en-GB" sz="2800" dirty="0" err="1">
                <a:latin typeface="Arial Narrow"/>
                <a:ea typeface="Arial Narrow"/>
                <a:cs typeface="Arial Narrow"/>
                <a:sym typeface="Arial Narrow"/>
              </a:rPr>
              <a:t>mit</a:t>
            </a:r>
            <a:r>
              <a:rPr lang="en-GB" sz="2800" dirty="0">
                <a:latin typeface="Arial Narrow"/>
                <a:ea typeface="Arial Narrow"/>
                <a:cs typeface="Arial Narrow"/>
                <a:sym typeface="Arial Narrow"/>
              </a:rPr>
              <a:t> ASS: Schule, </a:t>
            </a:r>
            <a:r>
              <a:rPr lang="en-GB" sz="2800" dirty="0" err="1">
                <a:latin typeface="Arial Narrow"/>
                <a:ea typeface="Arial Narrow"/>
                <a:cs typeface="Arial Narrow"/>
                <a:sym typeface="Arial Narrow"/>
              </a:rPr>
              <a:t>Arbeitsplatz</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Öffentlichkeit</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Amtswege</a:t>
            </a:r>
            <a:r>
              <a:rPr lang="en-GB" sz="2800" dirty="0">
                <a:latin typeface="Arial Narrow"/>
                <a:ea typeface="Arial Narrow"/>
                <a:cs typeface="Arial Narrow"/>
                <a:sym typeface="Arial Narrow"/>
              </a:rPr>
              <a:t> etc.), </a:t>
            </a:r>
            <a:r>
              <a:rPr lang="en-GB" sz="2800" dirty="0" err="1">
                <a:latin typeface="Arial Narrow"/>
                <a:ea typeface="Arial Narrow"/>
                <a:cs typeface="Arial Narrow"/>
                <a:sym typeface="Arial Narrow"/>
              </a:rPr>
              <a:t>Familie</a:t>
            </a:r>
            <a:r>
              <a:rPr lang="en-GB" sz="2800" dirty="0">
                <a:latin typeface="Arial Narrow"/>
                <a:ea typeface="Arial Narrow"/>
                <a:cs typeface="Arial Narrow"/>
                <a:sym typeface="Arial Narrow"/>
              </a:rPr>
              <a:t>/</a:t>
            </a:r>
            <a:r>
              <a:rPr lang="en-GB" sz="2800" dirty="0" err="1">
                <a:latin typeface="Arial Narrow"/>
                <a:ea typeface="Arial Narrow"/>
                <a:cs typeface="Arial Narrow"/>
                <a:sym typeface="Arial Narrow"/>
              </a:rPr>
              <a:t>Sozialbeziehungen</a:t>
            </a:r>
            <a:r>
              <a:rPr lang="en-GB" sz="2800" dirty="0">
                <a:latin typeface="Arial Narrow"/>
                <a:ea typeface="Arial Narrow"/>
                <a:cs typeface="Arial Narrow"/>
                <a:sym typeface="Arial Narrow"/>
              </a:rPr>
              <a:t> </a:t>
            </a:r>
          </a:p>
          <a:p>
            <a:pPr marL="457200" indent="-457200">
              <a:lnSpc>
                <a:spcPct val="150000"/>
              </a:lnSpc>
              <a:buClr>
                <a:schemeClr val="dk1"/>
              </a:buClr>
              <a:buFont typeface="Arial" panose="020B0604020202020204" pitchFamily="34" charset="0"/>
              <a:buChar char="•"/>
            </a:pPr>
            <a:r>
              <a:rPr lang="en-GB" sz="2800" dirty="0" err="1">
                <a:latin typeface="Arial Narrow"/>
                <a:ea typeface="Arial Narrow"/>
                <a:cs typeface="Arial Narrow"/>
                <a:sym typeface="Arial Narrow"/>
              </a:rPr>
              <a:t>Verschiedene</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Perspektiven</a:t>
            </a:r>
            <a:r>
              <a:rPr lang="en-GB" sz="2800" dirty="0">
                <a:latin typeface="Arial Narrow"/>
                <a:ea typeface="Arial Narrow"/>
                <a:cs typeface="Arial Narrow"/>
                <a:sym typeface="Arial Narrow"/>
              </a:rPr>
              <a:t> auf und </a:t>
            </a:r>
            <a:r>
              <a:rPr lang="en-GB" sz="2800" dirty="0" err="1">
                <a:latin typeface="Arial Narrow"/>
                <a:ea typeface="Arial Narrow"/>
                <a:cs typeface="Arial Narrow"/>
                <a:sym typeface="Arial Narrow"/>
              </a:rPr>
              <a:t>Ansätze</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zum</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Verständnis</a:t>
            </a:r>
            <a:r>
              <a:rPr lang="en-GB" sz="2800" dirty="0">
                <a:latin typeface="Arial Narrow"/>
                <a:ea typeface="Arial Narrow"/>
                <a:cs typeface="Arial Narrow"/>
                <a:sym typeface="Arial Narrow"/>
              </a:rPr>
              <a:t> und </a:t>
            </a:r>
            <a:r>
              <a:rPr lang="en-GB" sz="2800" dirty="0" err="1">
                <a:latin typeface="Arial Narrow"/>
                <a:ea typeface="Arial Narrow"/>
                <a:cs typeface="Arial Narrow"/>
                <a:sym typeface="Arial Narrow"/>
              </a:rPr>
              <a:t>Umgang</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mit</a:t>
            </a:r>
            <a:r>
              <a:rPr lang="en-GB" sz="2800" dirty="0">
                <a:latin typeface="Arial Narrow"/>
                <a:ea typeface="Arial Narrow"/>
                <a:cs typeface="Arial Narrow"/>
                <a:sym typeface="Arial Narrow"/>
              </a:rPr>
              <a:t> Menschen </a:t>
            </a:r>
            <a:r>
              <a:rPr lang="en-GB" sz="2800" dirty="0" err="1">
                <a:latin typeface="Arial Narrow"/>
                <a:ea typeface="Arial Narrow"/>
                <a:cs typeface="Arial Narrow"/>
                <a:sym typeface="Arial Narrow"/>
              </a:rPr>
              <a:t>mit</a:t>
            </a:r>
            <a:r>
              <a:rPr lang="en-GB" sz="2800" dirty="0">
                <a:latin typeface="Arial Narrow"/>
                <a:ea typeface="Arial Narrow"/>
                <a:cs typeface="Arial Narrow"/>
                <a:sym typeface="Arial Narrow"/>
              </a:rPr>
              <a:t> ASS</a:t>
            </a:r>
            <a:endParaRPr lang="en-GB" sz="2800" dirty="0">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1399480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40</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b" anchorCtr="0">
            <a:noAutofit/>
          </a:bodyPr>
          <a:lstStyle/>
          <a:p>
            <a:pPr marL="285750" indent="-285750">
              <a:buFont typeface="Arial" panose="020B0604020202020204" pitchFamily="34" charset="0"/>
              <a:buChar char="•"/>
            </a:pPr>
            <a:endParaRPr lang="en-GB" u="sng" dirty="0">
              <a:solidFill>
                <a:schemeClr val="hlink"/>
              </a:solidFill>
              <a:hlinkClick r:id="rId2"/>
            </a:endParaRPr>
          </a:p>
          <a:p>
            <a:pPr marL="285750" indent="-285750">
              <a:buFont typeface="Arial" panose="020B0604020202020204" pitchFamily="34" charset="0"/>
              <a:buChar char="•"/>
            </a:pPr>
            <a:endParaRPr lang="en-GB" u="sng" dirty="0">
              <a:solidFill>
                <a:schemeClr val="hlink"/>
              </a:solidFill>
              <a:hlinkClick r:id="rId2"/>
            </a:endParaRPr>
          </a:p>
          <a:p>
            <a:pPr marL="285750" indent="-285750">
              <a:buFont typeface="Arial" panose="020B0604020202020204" pitchFamily="34" charset="0"/>
              <a:buChar char="•"/>
            </a:pPr>
            <a:endParaRPr lang="en-GB" u="sng" dirty="0">
              <a:solidFill>
                <a:schemeClr val="hlink"/>
              </a:solidFill>
              <a:hlinkClick r:id="rId2"/>
            </a:endParaRPr>
          </a:p>
          <a:p>
            <a:pPr marL="285750" indent="-285750">
              <a:buFont typeface="Arial" panose="020B0604020202020204" pitchFamily="34" charset="0"/>
              <a:buChar char="•"/>
            </a:pPr>
            <a:r>
              <a:rPr lang="en-GB" sz="1200" u="sng" dirty="0">
                <a:solidFill>
                  <a:schemeClr val="hlink"/>
                </a:solidFill>
                <a:hlinkClick r:id="rId2"/>
              </a:rPr>
              <a:t>https://salute.regione.emilia-romagna.it/normativa-e-documentazione/convegni-e-seminari/conferenza-regionale-salute-mentale-29-30-ottobre-2007/autismo-che-fare-emilia-romagna-a-confronto-con-le-altre-regioni-italiane-sui-modelli-di-intervento-1</a:t>
            </a:r>
            <a:endParaRPr lang="en-GB" sz="1200" dirty="0"/>
          </a:p>
          <a:p>
            <a:pPr marL="285750" indent="-285750">
              <a:buFont typeface="Arial" panose="020B0604020202020204" pitchFamily="34" charset="0"/>
              <a:buChar char="•"/>
            </a:pPr>
            <a:r>
              <a:rPr lang="en-GB" sz="1200" u="sng" dirty="0">
                <a:solidFill>
                  <a:schemeClr val="hlink"/>
                </a:solidFill>
                <a:hlinkClick r:id="rId2"/>
              </a:rPr>
              <a:t>fare-emilia-romagna-a-confronto-con-le-altre-regioni-italiane-sui-modelli-di-intervento-1</a:t>
            </a:r>
            <a:endParaRPr lang="en-GB" sz="1200" u="sng" dirty="0">
              <a:solidFill>
                <a:schemeClr val="hlink"/>
              </a:solidFill>
            </a:endParaRPr>
          </a:p>
          <a:p>
            <a:pPr marL="285750" indent="-285750">
              <a:buFont typeface="Arial" panose="020B0604020202020204" pitchFamily="34" charset="0"/>
              <a:buChar char="•"/>
            </a:pPr>
            <a:r>
              <a:rPr lang="en-GB" sz="1200" u="sng" dirty="0">
                <a:solidFill>
                  <a:schemeClr val="hlink"/>
                </a:solidFill>
                <a:hlinkClick r:id="rId3"/>
              </a:rPr>
              <a:t>https://www.bambinieautismo.org/manuale_del_soccorritore.pdf</a:t>
            </a:r>
            <a:endParaRPr lang="en-GB" sz="1200" u="sng" dirty="0">
              <a:solidFill>
                <a:schemeClr val="hlink"/>
              </a:solidFill>
            </a:endParaRPr>
          </a:p>
          <a:p>
            <a:pPr marL="285750" indent="-285750">
              <a:buFont typeface="Arial" panose="020B0604020202020204" pitchFamily="34" charset="0"/>
              <a:buChar char="•"/>
            </a:pPr>
            <a:r>
              <a:rPr lang="en-GB" sz="1200" u="sng" dirty="0">
                <a:solidFill>
                  <a:schemeClr val="hlink"/>
                </a:solidFill>
                <a:hlinkClick r:id="rId4"/>
              </a:rPr>
              <a:t>https://www.bambinieautismo.org/una-stanza-in-ospedale-dedicata-alle-persone-</a:t>
            </a:r>
          </a:p>
          <a:p>
            <a:pPr marL="285750" indent="-285750">
              <a:buFont typeface="Arial" panose="020B0604020202020204" pitchFamily="34" charset="0"/>
              <a:buChar char="•"/>
            </a:pPr>
            <a:r>
              <a:rPr lang="en-GB" sz="1200" u="sng" dirty="0">
                <a:solidFill>
                  <a:schemeClr val="hlink"/>
                </a:solidFill>
                <a:hlinkClick r:id="rId4"/>
              </a:rPr>
              <a:t>con-autismo/</a:t>
            </a:r>
            <a:endParaRPr lang="en-GB" sz="1200" u="sng" dirty="0">
              <a:solidFill>
                <a:schemeClr val="hlink"/>
              </a:solidFill>
            </a:endParaRPr>
          </a:p>
          <a:p>
            <a:pPr marL="285750" indent="-285750">
              <a:buFont typeface="Arial" panose="020B0604020202020204" pitchFamily="34" charset="0"/>
              <a:buChar char="•"/>
            </a:pPr>
            <a:r>
              <a:rPr lang="en-GB" sz="1200" u="sng" dirty="0">
                <a:solidFill>
                  <a:srgbClr val="0097A7"/>
                </a:solidFill>
                <a:hlinkClick r:id="rId5">
                  <a:extLst>
                    <a:ext uri="{A12FA001-AC4F-418D-AE19-62706E023703}">
                      <ahyp:hlinkClr xmlns:ahyp="http://schemas.microsoft.com/office/drawing/2018/hyperlinkcolor" val="tx"/>
                    </a:ext>
                  </a:extLst>
                </a:hlinkClick>
              </a:rPr>
              <a:t>https://daily.veronanetwork.it/news/autismo-a-verona-il-primo-protocollo-per-negoz-e-locali/</a:t>
            </a:r>
            <a:endParaRPr lang="en-GB" sz="1200" dirty="0"/>
          </a:p>
          <a:p>
            <a:endParaRPr lang="en-GB" dirty="0"/>
          </a:p>
          <a:p>
            <a:pPr marL="285750" indent="-285750">
              <a:buFont typeface="Arial" panose="020B0604020202020204" pitchFamily="34" charset="0"/>
              <a:buChar char="•"/>
            </a:pPr>
            <a:endParaRPr lang="en-GB" dirty="0"/>
          </a:p>
        </p:txBody>
      </p:sp>
      <p:pic>
        <p:nvPicPr>
          <p:cNvPr id="9" name="Google Shape;618;p65" descr="Use this step-by-step video from UCSF Benioff Children's Hospital team to show your child what to expect when they come for surgery.  This video helps parents prepare for a child surgery by showing them what they will experience from their arrival at the parking lot to their final ride in the wheelchair when it is time to go home.&#10;A hospital visit can often be a scary experience for a child with autism if they are unprepared or don't know what to expect. We hope this helps." title="Children With Autism:  Preparing for Surgery Day">
            <a:hlinkClick r:id="rId6"/>
            <a:extLst>
              <a:ext uri="{FF2B5EF4-FFF2-40B4-BE49-F238E27FC236}">
                <a16:creationId xmlns:a16="http://schemas.microsoft.com/office/drawing/2014/main" id="{68ABD0B8-F170-3542-858E-F3A785190A4E}"/>
              </a:ext>
            </a:extLst>
          </p:cNvPr>
          <p:cNvPicPr preferRelativeResize="0"/>
          <p:nvPr/>
        </p:nvPicPr>
        <p:blipFill>
          <a:blip r:embed="rId7">
            <a:alphaModFix/>
          </a:blip>
          <a:stretch>
            <a:fillRect/>
          </a:stretch>
        </p:blipFill>
        <p:spPr>
          <a:xfrm>
            <a:off x="1014041" y="1017517"/>
            <a:ext cx="3024029" cy="2257200"/>
          </a:xfrm>
          <a:prstGeom prst="rect">
            <a:avLst/>
          </a:prstGeom>
          <a:noFill/>
          <a:ln>
            <a:noFill/>
          </a:ln>
        </p:spPr>
      </p:pic>
      <p:pic>
        <p:nvPicPr>
          <p:cNvPr id="10" name="Google Shape;619;p65" descr="We present a video-tutorial on how to prepare a person with autism for a medical examination, in this case an ECG. The video also shows the results of the training (a role play about ECG) during the real situation in the hospital.&#10;Throughout the journey the therapist uses the &quot;vi.co Hospital&quot; app.&#10;For any questions please contact us! &#10;&#10;for more info www.vicoapp.it" title="vico Hospital Tutorial EN">
            <a:hlinkClick r:id="rId8"/>
            <a:extLst>
              <a:ext uri="{FF2B5EF4-FFF2-40B4-BE49-F238E27FC236}">
                <a16:creationId xmlns:a16="http://schemas.microsoft.com/office/drawing/2014/main" id="{C1B2470F-1EC6-8045-BD61-A3FD52E7787D}"/>
              </a:ext>
            </a:extLst>
          </p:cNvPr>
          <p:cNvPicPr preferRelativeResize="0"/>
          <p:nvPr/>
        </p:nvPicPr>
        <p:blipFill>
          <a:blip r:embed="rId9">
            <a:alphaModFix/>
          </a:blip>
          <a:stretch>
            <a:fillRect/>
          </a:stretch>
        </p:blipFill>
        <p:spPr>
          <a:xfrm>
            <a:off x="4653790" y="1024984"/>
            <a:ext cx="3024029" cy="2198021"/>
          </a:xfrm>
          <a:prstGeom prst="rect">
            <a:avLst/>
          </a:prstGeom>
          <a:noFill/>
          <a:ln>
            <a:noFill/>
          </a:ln>
        </p:spPr>
      </p:pic>
      <p:pic>
        <p:nvPicPr>
          <p:cNvPr id="12" name="Google Shape;620;p65">
            <a:extLst>
              <a:ext uri="{FF2B5EF4-FFF2-40B4-BE49-F238E27FC236}">
                <a16:creationId xmlns:a16="http://schemas.microsoft.com/office/drawing/2014/main" id="{BB02590D-0C15-944A-A088-C35BA3808C7E}"/>
              </a:ext>
            </a:extLst>
          </p:cNvPr>
          <p:cNvPicPr preferRelativeResize="0"/>
          <p:nvPr/>
        </p:nvPicPr>
        <p:blipFill>
          <a:blip r:embed="rId10">
            <a:alphaModFix/>
          </a:blip>
          <a:stretch>
            <a:fillRect/>
          </a:stretch>
        </p:blipFill>
        <p:spPr>
          <a:xfrm>
            <a:off x="9335270" y="1024984"/>
            <a:ext cx="1745387" cy="2521103"/>
          </a:xfrm>
          <a:prstGeom prst="rect">
            <a:avLst/>
          </a:prstGeom>
          <a:noFill/>
          <a:ln>
            <a:noFill/>
          </a:ln>
        </p:spPr>
      </p:pic>
    </p:spTree>
    <p:extLst>
      <p:ext uri="{BB962C8B-B14F-4D97-AF65-F5344CB8AC3E}">
        <p14:creationId xmlns:p14="http://schemas.microsoft.com/office/powerpoint/2010/main" val="197190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latin typeface="Arial Narrow" panose="020B0606020202030204" pitchFamily="34" charset="0"/>
                <a:ea typeface="Calibri"/>
                <a:cs typeface="Calibri"/>
                <a:sym typeface="Calibri"/>
              </a:rPr>
              <a:t>Am </a:t>
            </a:r>
            <a:r>
              <a:rPr lang="en-GB" sz="4000" b="1" dirty="0" err="1">
                <a:latin typeface="Arial Narrow" panose="020B0606020202030204" pitchFamily="34" charset="0"/>
                <a:ea typeface="Calibri"/>
                <a:cs typeface="Calibri"/>
                <a:sym typeface="Calibri"/>
              </a:rPr>
              <a:t>Arbeitsplatz</a:t>
            </a:r>
            <a:endParaRPr lang="en-GB" sz="4000" b="1" dirty="0">
              <a:latin typeface="Arial Narrow" panose="020B0606020202030204" pitchFamily="34" charset="0"/>
              <a:ea typeface="Calibri"/>
              <a:cs typeface="Calibri"/>
              <a:sym typeface="Calibri"/>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r>
              <a:rPr lang="en-GB" sz="2000" dirty="0">
                <a:latin typeface="Arial Narrow" panose="020B0606020202030204" pitchFamily="34" charset="0"/>
                <a:ea typeface="Calibri"/>
                <a:cs typeface="Calibri"/>
                <a:sym typeface="Calibri"/>
              </a:rPr>
              <a:t>Die </a:t>
            </a:r>
            <a:r>
              <a:rPr lang="en-GB" sz="2000" dirty="0" err="1">
                <a:latin typeface="Arial Narrow" panose="020B0606020202030204" pitchFamily="34" charset="0"/>
                <a:ea typeface="Calibri"/>
                <a:cs typeface="Calibri"/>
                <a:sym typeface="Calibri"/>
              </a:rPr>
              <a:t>Anwesenheit</a:t>
            </a:r>
            <a:r>
              <a:rPr lang="en-GB" sz="2000" dirty="0">
                <a:latin typeface="Arial Narrow" panose="020B0606020202030204" pitchFamily="34" charset="0"/>
                <a:ea typeface="Calibri"/>
                <a:cs typeface="Calibri"/>
                <a:sym typeface="Calibri"/>
              </a:rPr>
              <a:t> von </a:t>
            </a:r>
            <a:r>
              <a:rPr lang="en-GB" sz="2000" dirty="0" err="1">
                <a:latin typeface="Arial Narrow" panose="020B0606020202030204" pitchFamily="34" charset="0"/>
                <a:ea typeface="Calibri"/>
                <a:cs typeface="Calibri"/>
                <a:sym typeface="Calibri"/>
              </a:rPr>
              <a:t>bzw</a:t>
            </a:r>
            <a:r>
              <a:rPr lang="en-GB" sz="2000" dirty="0">
                <a:latin typeface="Arial Narrow" panose="020B0606020202030204" pitchFamily="34" charset="0"/>
                <a:ea typeface="Calibri"/>
                <a:cs typeface="Calibri"/>
                <a:sym typeface="Calibri"/>
              </a:rPr>
              <a:t>. Die </a:t>
            </a:r>
            <a:r>
              <a:rPr lang="en-GB" sz="2000" dirty="0" err="1">
                <a:latin typeface="Arial Narrow" panose="020B0606020202030204" pitchFamily="34" charset="0"/>
                <a:ea typeface="Calibri"/>
                <a:cs typeface="Calibri"/>
                <a:sym typeface="Calibri"/>
              </a:rPr>
              <a:t>Begleitung</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eines</a:t>
            </a:r>
            <a:r>
              <a:rPr lang="en-GB" sz="2000" dirty="0">
                <a:latin typeface="Arial Narrow" panose="020B0606020202030204" pitchFamily="34" charset="0"/>
                <a:ea typeface="Calibri"/>
                <a:cs typeface="Calibri"/>
                <a:sym typeface="Calibri"/>
              </a:rPr>
              <a:t> Menschen </a:t>
            </a:r>
            <a:r>
              <a:rPr lang="en-GB" sz="2000" dirty="0" err="1">
                <a:latin typeface="Arial Narrow" panose="020B0606020202030204" pitchFamily="34" charset="0"/>
                <a:ea typeface="Calibri"/>
                <a:cs typeface="Calibri"/>
                <a:sym typeface="Calibri"/>
              </a:rPr>
              <a:t>mit</a:t>
            </a:r>
            <a:r>
              <a:rPr lang="en-GB" sz="2000" dirty="0">
                <a:latin typeface="Arial Narrow" panose="020B0606020202030204" pitchFamily="34" charset="0"/>
                <a:ea typeface="Calibri"/>
                <a:cs typeface="Calibri"/>
                <a:sym typeface="Calibri"/>
              </a:rPr>
              <a:t> ASS </a:t>
            </a:r>
            <a:r>
              <a:rPr lang="en-GB" sz="2000" dirty="0" err="1">
                <a:latin typeface="Arial Narrow" panose="020B0606020202030204" pitchFamily="34" charset="0"/>
                <a:ea typeface="Calibri"/>
                <a:cs typeface="Calibri"/>
                <a:sym typeface="Calibri"/>
              </a:rPr>
              <a:t>durch</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einen</a:t>
            </a:r>
            <a:r>
              <a:rPr lang="en-GB" sz="2000" dirty="0">
                <a:latin typeface="Arial Narrow" panose="020B0606020202030204" pitchFamily="34" charset="0"/>
                <a:ea typeface="Calibri"/>
                <a:cs typeface="Calibri"/>
                <a:sym typeface="Calibri"/>
              </a:rPr>
              <a:t> “transitional educator” (</a:t>
            </a:r>
            <a:r>
              <a:rPr lang="en-GB" sz="2000" dirty="0" err="1">
                <a:latin typeface="Arial Narrow" panose="020B0606020202030204" pitchFamily="34" charset="0"/>
                <a:ea typeface="Calibri"/>
                <a:cs typeface="Calibri"/>
                <a:sym typeface="Calibri"/>
              </a:rPr>
              <a:t>Arbeitsassistenz</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o.Ä</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empfiehlt</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sich</a:t>
            </a:r>
            <a:r>
              <a:rPr lang="en-GB" sz="2000" dirty="0">
                <a:latin typeface="Arial Narrow" panose="020B0606020202030204" pitchFamily="34" charset="0"/>
                <a:ea typeface="Calibri"/>
                <a:cs typeface="Calibri"/>
                <a:sym typeface="Calibri"/>
              </a:rPr>
              <a:t> in </a:t>
            </a:r>
            <a:r>
              <a:rPr lang="en-GB" sz="2000" dirty="0" err="1">
                <a:latin typeface="Arial Narrow" panose="020B0606020202030204" pitchFamily="34" charset="0"/>
                <a:ea typeface="Calibri"/>
                <a:cs typeface="Calibri"/>
                <a:sym typeface="Calibri"/>
              </a:rPr>
              <a:t>folgenden</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Kontexten</a:t>
            </a:r>
            <a:r>
              <a:rPr lang="en-GB" sz="2000" dirty="0">
                <a:latin typeface="Arial Narrow" panose="020B0606020202030204" pitchFamily="34" charset="0"/>
                <a:ea typeface="Calibri"/>
                <a:cs typeface="Calibri"/>
                <a:sym typeface="Calibri"/>
              </a:rPr>
              <a:t>:</a:t>
            </a:r>
          </a:p>
          <a:p>
            <a:pPr marL="609585" indent="-423323">
              <a:lnSpc>
                <a:spcPct val="150000"/>
              </a:lnSpc>
              <a:buSzPts val="1400"/>
              <a:buFont typeface="Calibri"/>
              <a:buChar char="●"/>
            </a:pPr>
            <a:r>
              <a:rPr lang="en-GB" sz="2000" dirty="0">
                <a:latin typeface="Arial Narrow" panose="020B0606020202030204" pitchFamily="34" charset="0"/>
                <a:ea typeface="Calibri"/>
                <a:cs typeface="Calibri"/>
                <a:sym typeface="Calibri"/>
              </a:rPr>
              <a:t>Bei der </a:t>
            </a:r>
            <a:r>
              <a:rPr lang="en-GB" sz="2000" dirty="0" err="1">
                <a:latin typeface="Arial Narrow" panose="020B0606020202030204" pitchFamily="34" charset="0"/>
                <a:ea typeface="Calibri"/>
                <a:cs typeface="Calibri"/>
                <a:sym typeface="Calibri"/>
              </a:rPr>
              <a:t>Kontaktaufnahme</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mit</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möglichen</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Arbeitgebern</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sowie</a:t>
            </a:r>
            <a:r>
              <a:rPr lang="en-GB" sz="2000" dirty="0">
                <a:latin typeface="Arial Narrow" panose="020B0606020202030204" pitchFamily="34" charset="0"/>
                <a:ea typeface="Calibri"/>
                <a:cs typeface="Calibri"/>
                <a:sym typeface="Calibri"/>
              </a:rPr>
              <a:t> der </a:t>
            </a:r>
            <a:r>
              <a:rPr lang="en-GB" sz="2000" dirty="0" err="1">
                <a:latin typeface="Arial Narrow" panose="020B0606020202030204" pitchFamily="34" charset="0"/>
                <a:ea typeface="Calibri"/>
                <a:cs typeface="Calibri"/>
                <a:sym typeface="Calibri"/>
              </a:rPr>
              <a:t>Auswahl</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geeigneter</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Arbeitsstellen</a:t>
            </a:r>
            <a:endParaRPr lang="en-GB" sz="2000" dirty="0">
              <a:latin typeface="Arial Narrow" panose="020B0606020202030204" pitchFamily="34" charset="0"/>
              <a:ea typeface="Calibri"/>
              <a:cs typeface="Calibri"/>
              <a:sym typeface="Calibri"/>
            </a:endParaRPr>
          </a:p>
          <a:p>
            <a:pPr marL="609585" indent="-423323">
              <a:lnSpc>
                <a:spcPct val="150000"/>
              </a:lnSpc>
              <a:buSzPts val="1400"/>
              <a:buFont typeface="Calibri"/>
              <a:buChar char="●"/>
            </a:pPr>
            <a:r>
              <a:rPr lang="en-GB" sz="2000" dirty="0">
                <a:latin typeface="Arial Narrow" panose="020B0606020202030204" pitchFamily="34" charset="0"/>
                <a:ea typeface="Calibri"/>
                <a:cs typeface="Calibri"/>
                <a:sym typeface="Calibri"/>
              </a:rPr>
              <a:t>Bei/für </a:t>
            </a:r>
            <a:r>
              <a:rPr lang="en-GB" sz="2000" dirty="0" err="1">
                <a:latin typeface="Arial Narrow" panose="020B0606020202030204" pitchFamily="34" charset="0"/>
                <a:ea typeface="Calibri"/>
                <a:cs typeface="Calibri"/>
                <a:sym typeface="Calibri"/>
              </a:rPr>
              <a:t>eine</a:t>
            </a:r>
            <a:r>
              <a:rPr lang="en-GB" sz="2000" dirty="0">
                <a:latin typeface="Arial Narrow" panose="020B0606020202030204" pitchFamily="34" charset="0"/>
                <a:ea typeface="Calibri"/>
                <a:cs typeface="Calibri"/>
                <a:sym typeface="Calibri"/>
              </a:rPr>
              <a:t> Evaluation des </a:t>
            </a:r>
            <a:r>
              <a:rPr lang="en-GB" sz="2000" dirty="0" err="1">
                <a:latin typeface="Arial Narrow" panose="020B0606020202030204" pitchFamily="34" charset="0"/>
                <a:ea typeface="Calibri"/>
                <a:cs typeface="Calibri"/>
                <a:sym typeface="Calibri"/>
              </a:rPr>
              <a:t>jeweiligen</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Arbeitsumfeldes</a:t>
            </a:r>
            <a:endParaRPr lang="en-GB" sz="2000" dirty="0">
              <a:latin typeface="Arial Narrow" panose="020B0606020202030204" pitchFamily="34" charset="0"/>
              <a:ea typeface="Calibri"/>
              <a:cs typeface="Calibri"/>
              <a:sym typeface="Calibri"/>
            </a:endParaRPr>
          </a:p>
          <a:p>
            <a:pPr marL="609585" indent="-423323">
              <a:lnSpc>
                <a:spcPct val="150000"/>
              </a:lnSpc>
              <a:buSzPts val="1400"/>
              <a:buFont typeface="Calibri"/>
              <a:buChar char="●"/>
            </a:pPr>
            <a:r>
              <a:rPr lang="en-GB" sz="2000" dirty="0" err="1">
                <a:latin typeface="Arial Narrow" panose="020B0606020202030204" pitchFamily="34" charset="0"/>
                <a:ea typeface="Calibri"/>
                <a:cs typeface="Calibri"/>
                <a:sym typeface="Calibri"/>
              </a:rPr>
              <a:t>Beim</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Führen</a:t>
            </a:r>
            <a:r>
              <a:rPr lang="en-GB" sz="2000" dirty="0">
                <a:latin typeface="Arial Narrow" panose="020B0606020202030204" pitchFamily="34" charset="0"/>
                <a:ea typeface="Calibri"/>
                <a:cs typeface="Calibri"/>
                <a:sym typeface="Calibri"/>
              </a:rPr>
              <a:t> von </a:t>
            </a:r>
            <a:r>
              <a:rPr lang="en-GB" sz="2000" dirty="0" err="1">
                <a:latin typeface="Arial Narrow" panose="020B0606020202030204" pitchFamily="34" charset="0"/>
                <a:ea typeface="Calibri"/>
                <a:cs typeface="Calibri"/>
                <a:sym typeface="Calibri"/>
              </a:rPr>
              <a:t>Vorstellungsgesprächen</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Abhalten</a:t>
            </a:r>
            <a:r>
              <a:rPr lang="en-GB" sz="2000" dirty="0">
                <a:latin typeface="Arial Narrow" panose="020B0606020202030204" pitchFamily="34" charset="0"/>
                <a:ea typeface="Calibri"/>
                <a:cs typeface="Calibri"/>
                <a:sym typeface="Calibri"/>
              </a:rPr>
              <a:t> von </a:t>
            </a:r>
            <a:r>
              <a:rPr lang="en-GB" sz="2000" dirty="0" err="1">
                <a:latin typeface="Arial Narrow" panose="020B0606020202030204" pitchFamily="34" charset="0"/>
                <a:ea typeface="Calibri"/>
                <a:cs typeface="Calibri"/>
                <a:sym typeface="Calibri"/>
              </a:rPr>
              <a:t>betrieblichen</a:t>
            </a:r>
            <a:r>
              <a:rPr lang="en-GB" sz="2000" dirty="0">
                <a:latin typeface="Arial Narrow" panose="020B0606020202030204" pitchFamily="34" charset="0"/>
                <a:ea typeface="Calibri"/>
                <a:cs typeface="Calibri"/>
                <a:sym typeface="Calibri"/>
              </a:rPr>
              <a:t> Meetings </a:t>
            </a:r>
            <a:r>
              <a:rPr lang="en-GB" sz="2000" dirty="0" err="1">
                <a:latin typeface="Arial Narrow" panose="020B0606020202030204" pitchFamily="34" charset="0"/>
                <a:ea typeface="Calibri"/>
                <a:cs typeface="Calibri"/>
                <a:sym typeface="Calibri"/>
              </a:rPr>
              <a:t>u.Ä</a:t>
            </a:r>
            <a:r>
              <a:rPr lang="en-GB" sz="2000" dirty="0">
                <a:latin typeface="Arial Narrow" panose="020B0606020202030204" pitchFamily="34" charset="0"/>
                <a:ea typeface="Calibri"/>
                <a:cs typeface="Calibri"/>
                <a:sym typeface="Calibri"/>
              </a:rPr>
              <a:t>.</a:t>
            </a:r>
          </a:p>
          <a:p>
            <a:pPr marL="609585" indent="-423323">
              <a:lnSpc>
                <a:spcPct val="150000"/>
              </a:lnSpc>
              <a:buSzPts val="1400"/>
              <a:buFont typeface="Calibri"/>
              <a:buChar char="●"/>
            </a:pPr>
            <a:r>
              <a:rPr lang="en-GB" sz="2000" dirty="0" err="1">
                <a:latin typeface="Arial Narrow" panose="020B0606020202030204" pitchFamily="34" charset="0"/>
                <a:ea typeface="Calibri"/>
                <a:cs typeface="Calibri"/>
                <a:sym typeface="Calibri"/>
              </a:rPr>
              <a:t>Zur</a:t>
            </a:r>
            <a:r>
              <a:rPr lang="en-GB" sz="2000" dirty="0">
                <a:latin typeface="Arial Narrow" panose="020B0606020202030204" pitchFamily="34" charset="0"/>
                <a:ea typeface="Calibri"/>
                <a:cs typeface="Calibri"/>
                <a:sym typeface="Calibri"/>
              </a:rPr>
              <a:t> Information </a:t>
            </a:r>
            <a:r>
              <a:rPr lang="en-GB" sz="2000" dirty="0" err="1">
                <a:latin typeface="Arial Narrow" panose="020B0606020202030204" pitchFamily="34" charset="0"/>
                <a:ea typeface="Calibri"/>
                <a:cs typeface="Calibri"/>
                <a:sym typeface="Calibri"/>
              </a:rPr>
              <a:t>über</a:t>
            </a:r>
            <a:r>
              <a:rPr lang="en-GB" sz="2000" dirty="0">
                <a:latin typeface="Arial Narrow" panose="020B0606020202030204" pitchFamily="34" charset="0"/>
                <a:ea typeface="Calibri"/>
                <a:cs typeface="Calibri"/>
                <a:sym typeface="Calibri"/>
              </a:rPr>
              <a:t> und </a:t>
            </a:r>
            <a:r>
              <a:rPr lang="en-GB" sz="2000" dirty="0" err="1">
                <a:latin typeface="Arial Narrow" panose="020B0606020202030204" pitchFamily="34" charset="0"/>
                <a:ea typeface="Calibri"/>
                <a:cs typeface="Calibri"/>
                <a:sym typeface="Calibri"/>
              </a:rPr>
              <a:t>Schulung</a:t>
            </a:r>
            <a:r>
              <a:rPr lang="en-GB" sz="2000" dirty="0">
                <a:latin typeface="Arial Narrow" panose="020B0606020202030204" pitchFamily="34" charset="0"/>
                <a:ea typeface="Calibri"/>
                <a:cs typeface="Calibri"/>
                <a:sym typeface="Calibri"/>
              </a:rPr>
              <a:t> in ASS-</a:t>
            </a:r>
            <a:r>
              <a:rPr lang="en-GB" sz="2000" dirty="0" err="1">
                <a:latin typeface="Arial Narrow" panose="020B0606020202030204" pitchFamily="34" charset="0"/>
                <a:ea typeface="Calibri"/>
                <a:cs typeface="Calibri"/>
                <a:sym typeface="Calibri"/>
              </a:rPr>
              <a:t>spezifischen</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Fragen</a:t>
            </a:r>
            <a:endParaRPr lang="en-GB" sz="2000" dirty="0">
              <a:latin typeface="Arial Narrow" panose="020B0606020202030204" pitchFamily="34" charset="0"/>
              <a:ea typeface="Calibri"/>
              <a:cs typeface="Calibri"/>
              <a:sym typeface="Calibri"/>
            </a:endParaRPr>
          </a:p>
          <a:p>
            <a:pPr marL="609585" indent="-423323">
              <a:lnSpc>
                <a:spcPct val="150000"/>
              </a:lnSpc>
              <a:buSzPts val="1400"/>
              <a:buFont typeface="Calibri"/>
              <a:buChar char="●"/>
            </a:pPr>
            <a:r>
              <a:rPr lang="en-GB" sz="2000" dirty="0">
                <a:latin typeface="Arial Narrow" panose="020B0606020202030204" pitchFamily="34" charset="0"/>
                <a:ea typeface="Calibri"/>
                <a:cs typeface="Calibri"/>
                <a:sym typeface="Calibri"/>
              </a:rPr>
              <a:t>Für die </a:t>
            </a:r>
            <a:r>
              <a:rPr lang="en-GB" sz="2000" dirty="0" err="1">
                <a:latin typeface="Arial Narrow" panose="020B0606020202030204" pitchFamily="34" charset="0"/>
                <a:ea typeface="Calibri"/>
                <a:cs typeface="Calibri"/>
                <a:sym typeface="Calibri"/>
              </a:rPr>
              <a:t>Anberaumung</a:t>
            </a:r>
            <a:r>
              <a:rPr lang="en-GB" sz="2000" dirty="0">
                <a:latin typeface="Arial Narrow" panose="020B0606020202030204" pitchFamily="34" charset="0"/>
                <a:ea typeface="Calibri"/>
                <a:cs typeface="Calibri"/>
                <a:sym typeface="Calibri"/>
              </a:rPr>
              <a:t> und </a:t>
            </a:r>
            <a:r>
              <a:rPr lang="en-GB" sz="2000" dirty="0" err="1">
                <a:latin typeface="Arial Narrow" panose="020B0606020202030204" pitchFamily="34" charset="0"/>
                <a:ea typeface="Calibri"/>
                <a:cs typeface="Calibri"/>
                <a:sym typeface="Calibri"/>
              </a:rPr>
              <a:t>Abhaltung</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regelmäßiger</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Treffen</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zwischen</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Berater</a:t>
            </a:r>
            <a:r>
              <a:rPr lang="en-GB" sz="2000" dirty="0">
                <a:latin typeface="Arial Narrow" panose="020B0606020202030204" pitchFamily="34" charset="0"/>
                <a:ea typeface="Calibri"/>
                <a:cs typeface="Calibri"/>
                <a:sym typeface="Calibri"/>
              </a:rPr>
              <a:t>*in, Assistant’*in und </a:t>
            </a:r>
            <a:r>
              <a:rPr lang="en-GB" sz="2000" dirty="0" err="1">
                <a:latin typeface="Arial Narrow" panose="020B0606020202030204" pitchFamily="34" charset="0"/>
                <a:ea typeface="Calibri"/>
                <a:cs typeface="Calibri"/>
                <a:sym typeface="Calibri"/>
              </a:rPr>
              <a:t>fraglicher</a:t>
            </a:r>
            <a:r>
              <a:rPr lang="en-GB" sz="2000" dirty="0">
                <a:latin typeface="Arial Narrow" panose="020B0606020202030204" pitchFamily="34" charset="0"/>
                <a:ea typeface="Calibri"/>
                <a:cs typeface="Calibri"/>
                <a:sym typeface="Calibri"/>
              </a:rPr>
              <a:t> Person</a:t>
            </a:r>
          </a:p>
          <a:p>
            <a:pPr marL="609585" indent="-423323">
              <a:lnSpc>
                <a:spcPct val="150000"/>
              </a:lnSpc>
              <a:buSzPts val="1400"/>
              <a:buFont typeface="Calibri"/>
              <a:buChar char="●"/>
            </a:pPr>
            <a:r>
              <a:rPr lang="en-GB" sz="2000" dirty="0">
                <a:latin typeface="Arial Narrow" panose="020B0606020202030204" pitchFamily="34" charset="0"/>
                <a:ea typeface="Calibri"/>
                <a:cs typeface="Calibri"/>
                <a:sym typeface="Calibri"/>
              </a:rPr>
              <a:t>Für die </a:t>
            </a:r>
            <a:r>
              <a:rPr lang="en-GB" sz="2000" dirty="0" err="1">
                <a:latin typeface="Arial Narrow" panose="020B0606020202030204" pitchFamily="34" charset="0"/>
                <a:ea typeface="Calibri"/>
                <a:cs typeface="Calibri"/>
                <a:sym typeface="Calibri"/>
              </a:rPr>
              <a:t>regelmäßige</a:t>
            </a:r>
            <a:r>
              <a:rPr lang="en-GB" sz="2000" dirty="0">
                <a:latin typeface="Arial Narrow" panose="020B0606020202030204" pitchFamily="34" charset="0"/>
                <a:ea typeface="Calibri"/>
                <a:cs typeface="Calibri"/>
                <a:sym typeface="Calibri"/>
              </a:rPr>
              <a:t> </a:t>
            </a:r>
            <a:r>
              <a:rPr lang="en-GB" sz="2000" dirty="0" err="1">
                <a:latin typeface="Arial Narrow" panose="020B0606020202030204" pitchFamily="34" charset="0"/>
                <a:ea typeface="Calibri"/>
                <a:cs typeface="Calibri"/>
                <a:sym typeface="Calibri"/>
              </a:rPr>
              <a:t>Bestandsaufnahme</a:t>
            </a:r>
            <a:r>
              <a:rPr lang="en-GB" sz="2000" dirty="0">
                <a:latin typeface="Arial Narrow" panose="020B0606020202030204" pitchFamily="34" charset="0"/>
                <a:ea typeface="Calibri"/>
                <a:cs typeface="Calibri"/>
                <a:sym typeface="Calibri"/>
              </a:rPr>
              <a:t> des </a:t>
            </a:r>
            <a:r>
              <a:rPr lang="en-GB" sz="2000" dirty="0" err="1">
                <a:latin typeface="Arial Narrow" panose="020B0606020202030204" pitchFamily="34" charset="0"/>
                <a:ea typeface="Calibri"/>
                <a:cs typeface="Calibri"/>
                <a:sym typeface="Calibri"/>
              </a:rPr>
              <a:t>Ist-Zustandes</a:t>
            </a:r>
            <a:r>
              <a:rPr lang="en-GB" sz="2000" dirty="0">
                <a:latin typeface="Arial Narrow" panose="020B0606020202030204" pitchFamily="34" charset="0"/>
                <a:ea typeface="Calibri"/>
                <a:cs typeface="Calibri"/>
                <a:sym typeface="Calibri"/>
              </a:rPr>
              <a:t> …</a:t>
            </a:r>
          </a:p>
        </p:txBody>
      </p:sp>
    </p:spTree>
    <p:extLst>
      <p:ext uri="{BB962C8B-B14F-4D97-AF65-F5344CB8AC3E}">
        <p14:creationId xmlns:p14="http://schemas.microsoft.com/office/powerpoint/2010/main" val="4102100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pPr>
              <a:lnSpc>
                <a:spcPct val="150000"/>
              </a:lnSpc>
            </a:pPr>
            <a:r>
              <a:rPr lang="en-GB" sz="3600" b="1" dirty="0">
                <a:latin typeface="Arial Narrow" panose="020B0606020202030204" pitchFamily="34" charset="0"/>
                <a:ea typeface="Calibri"/>
                <a:cs typeface="Calibri"/>
                <a:sym typeface="Calibri"/>
              </a:rPr>
              <a:t>Die </a:t>
            </a:r>
            <a:r>
              <a:rPr lang="en-GB" sz="3600" b="1" dirty="0" err="1">
                <a:latin typeface="Arial Narrow" panose="020B0606020202030204" pitchFamily="34" charset="0"/>
                <a:ea typeface="Calibri"/>
                <a:cs typeface="Calibri"/>
                <a:sym typeface="Calibri"/>
              </a:rPr>
              <a:t>Gestaltung</a:t>
            </a:r>
            <a:r>
              <a:rPr lang="en-GB" sz="3600" b="1" dirty="0">
                <a:latin typeface="Arial Narrow" panose="020B0606020202030204" pitchFamily="34" charset="0"/>
                <a:ea typeface="Calibri"/>
                <a:cs typeface="Calibri"/>
                <a:sym typeface="Calibri"/>
              </a:rPr>
              <a:t> des </a:t>
            </a:r>
            <a:r>
              <a:rPr lang="en-GB" sz="3600" b="1" dirty="0" err="1">
                <a:latin typeface="Arial Narrow" panose="020B0606020202030204" pitchFamily="34" charset="0"/>
                <a:ea typeface="Calibri"/>
                <a:cs typeface="Calibri"/>
                <a:sym typeface="Calibri"/>
              </a:rPr>
              <a:t>Arbeitsumfeldes</a:t>
            </a:r>
            <a:endParaRPr lang="en-GB" sz="3600" b="1" dirty="0">
              <a:latin typeface="Arial Narrow" panose="020B0606020202030204" pitchFamily="34" charset="0"/>
              <a:ea typeface="Calibri"/>
              <a:cs typeface="Calibri"/>
              <a:sym typeface="Calibri"/>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609585" indent="-423323">
              <a:lnSpc>
                <a:spcPct val="150000"/>
              </a:lnSpc>
              <a:buSzPts val="1400"/>
              <a:buFont typeface="Calibri"/>
              <a:buChar char="●"/>
            </a:pPr>
            <a:r>
              <a:rPr lang="en-GB" sz="2400" dirty="0" err="1">
                <a:latin typeface="Arial Narrow" panose="020B0606020202030204" pitchFamily="34" charset="0"/>
                <a:ea typeface="Calibri"/>
                <a:cs typeface="Arial" panose="020B0604020202020204" pitchFamily="34" charset="0"/>
                <a:sym typeface="Calibri"/>
              </a:rPr>
              <a:t>Strukturierung</a:t>
            </a:r>
            <a:r>
              <a:rPr lang="en-GB" sz="2400" dirty="0">
                <a:latin typeface="Arial Narrow" panose="020B0606020202030204" pitchFamily="34" charset="0"/>
                <a:ea typeface="Calibri"/>
                <a:cs typeface="Arial" panose="020B0604020202020204" pitchFamily="34" charset="0"/>
                <a:sym typeface="Calibri"/>
              </a:rPr>
              <a:t> und Organisation der </a:t>
            </a:r>
            <a:r>
              <a:rPr lang="en-GB" sz="2400" dirty="0" err="1">
                <a:latin typeface="Arial Narrow" panose="020B0606020202030204" pitchFamily="34" charset="0"/>
                <a:ea typeface="Calibri"/>
                <a:cs typeface="Arial" panose="020B0604020202020204" pitchFamily="34" charset="0"/>
                <a:sym typeface="Calibri"/>
              </a:rPr>
              <a:t>zentralen</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Aufgaben</a:t>
            </a:r>
            <a:r>
              <a:rPr lang="en-GB" sz="2400" dirty="0">
                <a:latin typeface="Arial Narrow" panose="020B0606020202030204" pitchFamily="34" charset="0"/>
                <a:ea typeface="Calibri"/>
                <a:cs typeface="Arial" panose="020B0604020202020204" pitchFamily="34" charset="0"/>
                <a:sym typeface="Calibri"/>
              </a:rPr>
              <a:t> und </a:t>
            </a:r>
            <a:r>
              <a:rPr lang="en-GB" sz="2400" dirty="0" err="1">
                <a:latin typeface="Arial Narrow" panose="020B0606020202030204" pitchFamily="34" charset="0"/>
                <a:ea typeface="Calibri"/>
                <a:cs typeface="Arial" panose="020B0604020202020204" pitchFamily="34" charset="0"/>
                <a:sym typeface="Calibri"/>
              </a:rPr>
              <a:t>Arbeitsabläufe</a:t>
            </a:r>
            <a:r>
              <a:rPr lang="en-GB" sz="2400" dirty="0">
                <a:latin typeface="Arial Narrow" panose="020B0606020202030204" pitchFamily="34" charset="0"/>
                <a:ea typeface="Calibri"/>
                <a:cs typeface="Arial" panose="020B0604020202020204" pitchFamily="34" charset="0"/>
                <a:sym typeface="Calibri"/>
              </a:rPr>
              <a:t> </a:t>
            </a:r>
          </a:p>
          <a:p>
            <a:pPr marL="609585" indent="-423323">
              <a:lnSpc>
                <a:spcPct val="150000"/>
              </a:lnSpc>
              <a:buSzPts val="1400"/>
              <a:buFont typeface="Calibri"/>
              <a:buChar char="●"/>
            </a:pPr>
            <a:r>
              <a:rPr lang="en-GB" sz="2400" dirty="0" err="1">
                <a:latin typeface="Arial Narrow" panose="020B0606020202030204" pitchFamily="34" charset="0"/>
                <a:ea typeface="Calibri"/>
                <a:cs typeface="Arial" panose="020B0604020202020204" pitchFamily="34" charset="0"/>
                <a:sym typeface="Calibri"/>
              </a:rPr>
              <a:t>Definieren</a:t>
            </a:r>
            <a:r>
              <a:rPr lang="en-GB" sz="2400" dirty="0">
                <a:latin typeface="Arial Narrow" panose="020B0606020202030204" pitchFamily="34" charset="0"/>
                <a:ea typeface="Calibri"/>
                <a:cs typeface="Arial" panose="020B0604020202020204" pitchFamily="34" charset="0"/>
                <a:sym typeface="Calibri"/>
              </a:rPr>
              <a:t> der </a:t>
            </a:r>
            <a:r>
              <a:rPr lang="en-GB" sz="2400" dirty="0" err="1">
                <a:latin typeface="Arial Narrow" panose="020B0606020202030204" pitchFamily="34" charset="0"/>
                <a:ea typeface="Calibri"/>
                <a:cs typeface="Arial" panose="020B0604020202020204" pitchFamily="34" charset="0"/>
                <a:sym typeface="Calibri"/>
              </a:rPr>
              <a:t>Bereiche</a:t>
            </a:r>
            <a:r>
              <a:rPr lang="en-GB" sz="2400" dirty="0">
                <a:latin typeface="Arial Narrow" panose="020B0606020202030204" pitchFamily="34" charset="0"/>
                <a:ea typeface="Calibri"/>
                <a:cs typeface="Arial" panose="020B0604020202020204" pitchFamily="34" charset="0"/>
                <a:sym typeface="Calibri"/>
              </a:rPr>
              <a:t>, in </a:t>
            </a:r>
            <a:r>
              <a:rPr lang="en-GB" sz="2400" dirty="0" err="1">
                <a:latin typeface="Arial Narrow" panose="020B0606020202030204" pitchFamily="34" charset="0"/>
                <a:ea typeface="Calibri"/>
                <a:cs typeface="Arial" panose="020B0604020202020204" pitchFamily="34" charset="0"/>
                <a:sym typeface="Calibri"/>
              </a:rPr>
              <a:t>denen</a:t>
            </a:r>
            <a:r>
              <a:rPr lang="en-GB" sz="2400" dirty="0">
                <a:latin typeface="Arial Narrow" panose="020B0606020202030204" pitchFamily="34" charset="0"/>
                <a:ea typeface="Calibri"/>
                <a:cs typeface="Arial" panose="020B0604020202020204" pitchFamily="34" charset="0"/>
                <a:sym typeface="Calibri"/>
              </a:rPr>
              <a:t> es </a:t>
            </a:r>
            <a:r>
              <a:rPr lang="en-GB" sz="2400" dirty="0" err="1">
                <a:latin typeface="Arial Narrow" panose="020B0606020202030204" pitchFamily="34" charset="0"/>
                <a:ea typeface="Calibri"/>
                <a:cs typeface="Arial" panose="020B0604020202020204" pitchFamily="34" charset="0"/>
                <a:sym typeface="Calibri"/>
              </a:rPr>
              <a:t>Hilfe</a:t>
            </a:r>
            <a:r>
              <a:rPr lang="en-GB" sz="2400" dirty="0">
                <a:latin typeface="Arial Narrow" panose="020B0606020202030204" pitchFamily="34" charset="0"/>
                <a:ea typeface="Calibri"/>
                <a:cs typeface="Arial" panose="020B0604020202020204" pitchFamily="34" charset="0"/>
                <a:sym typeface="Calibri"/>
              </a:rPr>
              <a:t>, und </a:t>
            </a:r>
            <a:r>
              <a:rPr lang="en-GB" sz="2400" dirty="0" err="1">
                <a:latin typeface="Arial Narrow" panose="020B0606020202030204" pitchFamily="34" charset="0"/>
                <a:ea typeface="Calibri"/>
                <a:cs typeface="Arial" panose="020B0604020202020204" pitchFamily="34" charset="0"/>
                <a:sym typeface="Calibri"/>
              </a:rPr>
              <a:t>jener</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Bereiche</a:t>
            </a:r>
            <a:r>
              <a:rPr lang="en-GB" sz="2400" dirty="0">
                <a:latin typeface="Arial Narrow" panose="020B0606020202030204" pitchFamily="34" charset="0"/>
                <a:ea typeface="Calibri"/>
                <a:cs typeface="Arial" panose="020B0604020202020204" pitchFamily="34" charset="0"/>
                <a:sym typeface="Calibri"/>
              </a:rPr>
              <a:t>, in </a:t>
            </a:r>
            <a:r>
              <a:rPr lang="en-GB" sz="2400" dirty="0" err="1">
                <a:latin typeface="Arial Narrow" panose="020B0606020202030204" pitchFamily="34" charset="0"/>
                <a:ea typeface="Calibri"/>
                <a:cs typeface="Arial" panose="020B0604020202020204" pitchFamily="34" charset="0"/>
                <a:sym typeface="Calibri"/>
              </a:rPr>
              <a:t>denen</a:t>
            </a:r>
            <a:r>
              <a:rPr lang="en-GB" sz="2400" dirty="0">
                <a:latin typeface="Arial Narrow" panose="020B0606020202030204" pitchFamily="34" charset="0"/>
                <a:ea typeface="Calibri"/>
                <a:cs typeface="Arial" panose="020B0604020202020204" pitchFamily="34" charset="0"/>
                <a:sym typeface="Calibri"/>
              </a:rPr>
              <a:t> es </a:t>
            </a:r>
            <a:r>
              <a:rPr lang="en-GB" sz="2400" dirty="0" err="1">
                <a:latin typeface="Arial Narrow" panose="020B0606020202030204" pitchFamily="34" charset="0"/>
                <a:ea typeface="Calibri"/>
                <a:cs typeface="Arial" panose="020B0604020202020204" pitchFamily="34" charset="0"/>
                <a:sym typeface="Calibri"/>
              </a:rPr>
              <a:t>Anpassungen</a:t>
            </a:r>
            <a:r>
              <a:rPr lang="en-GB" sz="2400" dirty="0">
                <a:latin typeface="Arial Narrow" panose="020B0606020202030204" pitchFamily="34" charset="0"/>
                <a:ea typeface="Calibri"/>
                <a:cs typeface="Arial" panose="020B0604020202020204" pitchFamily="34" charset="0"/>
                <a:sym typeface="Calibri"/>
              </a:rPr>
              <a:t> an die </a:t>
            </a:r>
            <a:r>
              <a:rPr lang="en-GB" sz="2400" dirty="0" err="1">
                <a:latin typeface="Arial Narrow" panose="020B0606020202030204" pitchFamily="34" charset="0"/>
                <a:ea typeface="Calibri"/>
                <a:cs typeface="Arial" panose="020B0604020202020204" pitchFamily="34" charset="0"/>
                <a:sym typeface="Calibri"/>
              </a:rPr>
              <a:t>spezifischen</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Bedürfnisse</a:t>
            </a:r>
            <a:r>
              <a:rPr lang="en-GB" sz="2400" dirty="0">
                <a:latin typeface="Arial Narrow" panose="020B0606020202030204" pitchFamily="34" charset="0"/>
                <a:ea typeface="Calibri"/>
                <a:cs typeface="Arial" panose="020B0604020202020204" pitchFamily="34" charset="0"/>
                <a:sym typeface="Calibri"/>
              </a:rPr>
              <a:t> der Person </a:t>
            </a:r>
            <a:r>
              <a:rPr lang="en-GB" sz="2400" dirty="0" err="1">
                <a:latin typeface="Arial Narrow" panose="020B0606020202030204" pitchFamily="34" charset="0"/>
                <a:ea typeface="Calibri"/>
                <a:cs typeface="Arial" panose="020B0604020202020204" pitchFamily="34" charset="0"/>
                <a:sym typeface="Calibri"/>
              </a:rPr>
              <a:t>mit</a:t>
            </a:r>
            <a:r>
              <a:rPr lang="en-GB" sz="2400" dirty="0">
                <a:latin typeface="Arial Narrow" panose="020B0606020202030204" pitchFamily="34" charset="0"/>
                <a:ea typeface="Calibri"/>
                <a:cs typeface="Arial" panose="020B0604020202020204" pitchFamily="34" charset="0"/>
                <a:sym typeface="Calibri"/>
              </a:rPr>
              <a:t> ASS </a:t>
            </a:r>
            <a:r>
              <a:rPr lang="en-GB" sz="2400" dirty="0" err="1">
                <a:latin typeface="Arial Narrow" panose="020B0606020202030204" pitchFamily="34" charset="0"/>
                <a:ea typeface="Calibri"/>
                <a:cs typeface="Arial" panose="020B0604020202020204" pitchFamily="34" charset="0"/>
                <a:sym typeface="Calibri"/>
              </a:rPr>
              <a:t>bedarf</a:t>
            </a:r>
            <a:endParaRPr lang="en-GB" sz="2400" dirty="0">
              <a:latin typeface="Arial" panose="020B0604020202020204" pitchFamily="34" charset="0"/>
              <a:ea typeface="Calibri"/>
              <a:cs typeface="Arial" panose="020B0604020202020204" pitchFamily="34" charset="0"/>
              <a:sym typeface="Calibri"/>
            </a:endParaRPr>
          </a:p>
          <a:p>
            <a:pPr marL="609585" indent="-423323">
              <a:lnSpc>
                <a:spcPct val="150000"/>
              </a:lnSpc>
              <a:buSzPts val="1400"/>
              <a:buFont typeface="Calibri"/>
              <a:buChar char="●"/>
            </a:pPr>
            <a:r>
              <a:rPr lang="en-GB" sz="2400" dirty="0" err="1">
                <a:latin typeface="Arial Narrow" panose="020B0606020202030204" pitchFamily="34" charset="0"/>
                <a:ea typeface="Calibri"/>
                <a:cs typeface="Arial" panose="020B0604020202020204" pitchFamily="34" charset="0"/>
                <a:sym typeface="Calibri"/>
              </a:rPr>
              <a:t>Definieren</a:t>
            </a:r>
            <a:r>
              <a:rPr lang="en-GB" sz="2400" dirty="0">
                <a:latin typeface="Arial Narrow" panose="020B0606020202030204" pitchFamily="34" charset="0"/>
                <a:ea typeface="Calibri"/>
                <a:cs typeface="Arial" panose="020B0604020202020204" pitchFamily="34" charset="0"/>
                <a:sym typeface="Calibri"/>
              </a:rPr>
              <a:t> der </a:t>
            </a:r>
            <a:r>
              <a:rPr lang="en-GB" sz="2400" dirty="0" err="1">
                <a:latin typeface="Arial Narrow" panose="020B0606020202030204" pitchFamily="34" charset="0"/>
                <a:ea typeface="Calibri"/>
                <a:cs typeface="Arial" panose="020B0604020202020204" pitchFamily="34" charset="0"/>
                <a:sym typeface="Calibri"/>
              </a:rPr>
              <a:t>zentralen</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Arbeitsziele</a:t>
            </a:r>
            <a:r>
              <a:rPr lang="en-GB" sz="2400" dirty="0">
                <a:latin typeface="Arial Narrow" panose="020B0606020202030204" pitchFamily="34" charset="0"/>
                <a:ea typeface="Calibri"/>
                <a:cs typeface="Arial" panose="020B0604020202020204" pitchFamily="34" charset="0"/>
                <a:sym typeface="Calibri"/>
              </a:rPr>
              <a:t>, die </a:t>
            </a:r>
            <a:r>
              <a:rPr lang="en-GB" sz="2400" dirty="0" err="1">
                <a:latin typeface="Arial Narrow" panose="020B0606020202030204" pitchFamily="34" charset="0"/>
                <a:ea typeface="Calibri"/>
                <a:cs typeface="Arial" panose="020B0604020202020204" pitchFamily="34" charset="0"/>
                <a:sym typeface="Calibri"/>
              </a:rPr>
              <a:t>erreicht</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werden</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sollen</a:t>
            </a:r>
            <a:endParaRPr lang="en-GB" sz="2400" dirty="0">
              <a:latin typeface="Arial Narrow" panose="020B0606020202030204" pitchFamily="34" charset="0"/>
              <a:ea typeface="Calibri"/>
              <a:cs typeface="Arial" panose="020B0604020202020204" pitchFamily="34" charset="0"/>
              <a:sym typeface="Calibri"/>
            </a:endParaRPr>
          </a:p>
          <a:p>
            <a:pPr marL="609585" indent="-423323">
              <a:lnSpc>
                <a:spcPct val="150000"/>
              </a:lnSpc>
              <a:buSzPts val="1400"/>
              <a:buFont typeface="Calibri"/>
              <a:buChar char="●"/>
            </a:pPr>
            <a:r>
              <a:rPr lang="en-GB" sz="2400" dirty="0" err="1">
                <a:latin typeface="Arial Narrow" panose="020B0606020202030204" pitchFamily="34" charset="0"/>
                <a:ea typeface="Calibri"/>
                <a:cs typeface="Arial" panose="020B0604020202020204" pitchFamily="34" charset="0"/>
                <a:sym typeface="Calibri"/>
              </a:rPr>
              <a:t>Anwesenheit</a:t>
            </a:r>
            <a:r>
              <a:rPr lang="en-GB" sz="2400" dirty="0">
                <a:latin typeface="Arial Narrow" panose="020B0606020202030204" pitchFamily="34" charset="0"/>
                <a:ea typeface="Calibri"/>
                <a:cs typeface="Arial" panose="020B0604020202020204" pitchFamily="34" charset="0"/>
                <a:sym typeface="Calibri"/>
              </a:rPr>
              <a:t> der </a:t>
            </a:r>
            <a:r>
              <a:rPr lang="en-GB" sz="2400" dirty="0" err="1">
                <a:latin typeface="Arial Narrow" panose="020B0606020202030204" pitchFamily="34" charset="0"/>
                <a:ea typeface="Calibri"/>
                <a:cs typeface="Arial" panose="020B0604020202020204" pitchFamily="34" charset="0"/>
                <a:sym typeface="Calibri"/>
              </a:rPr>
              <a:t>Arbeitsassistent</a:t>
            </a:r>
            <a:r>
              <a:rPr lang="en-GB" sz="2400" dirty="0">
                <a:latin typeface="Arial Narrow" panose="020B0606020202030204" pitchFamily="34" charset="0"/>
                <a:ea typeface="Calibri"/>
                <a:cs typeface="Arial" panose="020B0604020202020204" pitchFamily="34" charset="0"/>
                <a:sym typeface="Calibri"/>
              </a:rPr>
              <a:t>*in (</a:t>
            </a:r>
            <a:r>
              <a:rPr lang="en-GB" sz="2400" dirty="0" err="1">
                <a:latin typeface="Arial Narrow" panose="020B0606020202030204" pitchFamily="34" charset="0"/>
                <a:ea typeface="Calibri"/>
                <a:cs typeface="Arial" panose="020B0604020202020204" pitchFamily="34" charset="0"/>
                <a:sym typeface="Calibri"/>
              </a:rPr>
              <a:t>wobei</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diese</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sich</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nach</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Möglichkeit</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nach</a:t>
            </a:r>
            <a:r>
              <a:rPr lang="en-GB" sz="2400" dirty="0">
                <a:latin typeface="Arial Narrow" panose="020B0606020202030204" pitchFamily="34" charset="0"/>
                <a:ea typeface="Calibri"/>
                <a:cs typeface="Arial" panose="020B0604020202020204" pitchFamily="34" charset="0"/>
                <a:sym typeface="Calibri"/>
              </a:rPr>
              <a:t> und </a:t>
            </a:r>
            <a:r>
              <a:rPr lang="en-GB" sz="2400" dirty="0" err="1">
                <a:latin typeface="Arial Narrow" panose="020B0606020202030204" pitchFamily="34" charset="0"/>
                <a:ea typeface="Calibri"/>
                <a:cs typeface="Arial" panose="020B0604020202020204" pitchFamily="34" charset="0"/>
                <a:sym typeface="Calibri"/>
              </a:rPr>
              <a:t>nach</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zurückziehen</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soll</a:t>
            </a:r>
            <a:r>
              <a:rPr lang="en-GB" sz="2400" dirty="0">
                <a:latin typeface="Arial Narrow" panose="020B0606020202030204" pitchFamily="34" charset="0"/>
                <a:ea typeface="Calibri"/>
                <a:cs typeface="Arial" panose="020B0604020202020204" pitchFamily="34" charset="0"/>
                <a:sym typeface="Calibri"/>
              </a:rPr>
              <a:t>)</a:t>
            </a:r>
          </a:p>
          <a:p>
            <a:pPr marL="609585" indent="-423323">
              <a:lnSpc>
                <a:spcPct val="150000"/>
              </a:lnSpc>
              <a:buSzPts val="1400"/>
              <a:buFont typeface="Calibri"/>
              <a:buChar char="●"/>
            </a:pPr>
            <a:r>
              <a:rPr lang="en-GB" sz="2400" dirty="0" err="1">
                <a:latin typeface="Arial Narrow" panose="020B0606020202030204" pitchFamily="34" charset="0"/>
                <a:ea typeface="Calibri"/>
                <a:cs typeface="Arial" panose="020B0604020202020204" pitchFamily="34" charset="0"/>
                <a:sym typeface="Calibri"/>
              </a:rPr>
              <a:t>Regelmäßige</a:t>
            </a:r>
            <a:r>
              <a:rPr lang="en-GB" sz="2400" dirty="0">
                <a:latin typeface="Arial Narrow" panose="020B0606020202030204" pitchFamily="34" charset="0"/>
                <a:ea typeface="Calibri"/>
                <a:cs typeface="Arial" panose="020B0604020202020204" pitchFamily="34" charset="0"/>
                <a:sym typeface="Calibri"/>
              </a:rPr>
              <a:t> Meetings </a:t>
            </a:r>
            <a:r>
              <a:rPr lang="en-GB" sz="2400" dirty="0" err="1">
                <a:latin typeface="Arial Narrow" panose="020B0606020202030204" pitchFamily="34" charset="0"/>
                <a:ea typeface="Calibri"/>
                <a:cs typeface="Arial" panose="020B0604020202020204" pitchFamily="34" charset="0"/>
                <a:sym typeface="Calibri"/>
              </a:rPr>
              <a:t>zwischen</a:t>
            </a:r>
            <a:r>
              <a:rPr lang="en-GB" sz="2400" dirty="0">
                <a:latin typeface="Arial Narrow" panose="020B0606020202030204" pitchFamily="34" charset="0"/>
                <a:ea typeface="Calibri"/>
                <a:cs typeface="Arial" panose="020B0604020202020204" pitchFamily="34" charset="0"/>
                <a:sym typeface="Calibri"/>
              </a:rPr>
              <a:t> den </a:t>
            </a:r>
            <a:r>
              <a:rPr lang="en-GB" sz="2400" dirty="0" err="1">
                <a:latin typeface="Arial Narrow" panose="020B0606020202030204" pitchFamily="34" charset="0"/>
                <a:ea typeface="Calibri"/>
                <a:cs typeface="Arial" panose="020B0604020202020204" pitchFamily="34" charset="0"/>
                <a:sym typeface="Calibri"/>
              </a:rPr>
              <a:t>wichtigsten</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Beteiligten</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zum</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gegenseitgen</a:t>
            </a:r>
            <a:r>
              <a:rPr lang="en-GB" sz="2400" dirty="0">
                <a:latin typeface="Arial Narrow" panose="020B0606020202030204" pitchFamily="34" charset="0"/>
                <a:ea typeface="Calibri"/>
                <a:cs typeface="Arial" panose="020B0604020202020204" pitchFamily="34" charset="0"/>
                <a:sym typeface="Calibri"/>
              </a:rPr>
              <a:t> </a:t>
            </a:r>
            <a:r>
              <a:rPr lang="en-GB" sz="2400" dirty="0" err="1">
                <a:latin typeface="Arial Narrow" panose="020B0606020202030204" pitchFamily="34" charset="0"/>
                <a:ea typeface="Calibri"/>
                <a:cs typeface="Arial" panose="020B0604020202020204" pitchFamily="34" charset="0"/>
                <a:sym typeface="Calibri"/>
              </a:rPr>
              <a:t>Abgleich</a:t>
            </a:r>
            <a:endParaRPr lang="en-GB" sz="2400" dirty="0">
              <a:latin typeface="Arial Narrow" panose="020B060602020203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662539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err="1">
                <a:latin typeface="Arial Narrow" panose="020B0606020202030204" pitchFamily="34" charset="0"/>
                <a:ea typeface="Calibri"/>
                <a:cs typeface="Calibri"/>
                <a:sym typeface="Calibri"/>
              </a:rPr>
              <a:t>Wichtige</a:t>
            </a:r>
            <a:r>
              <a:rPr lang="en-GB" sz="4000" b="1" dirty="0">
                <a:latin typeface="Arial Narrow" panose="020B0606020202030204" pitchFamily="34" charset="0"/>
                <a:ea typeface="Calibri"/>
                <a:cs typeface="Calibri"/>
                <a:sym typeface="Calibri"/>
              </a:rPr>
              <a:t> </a:t>
            </a:r>
            <a:r>
              <a:rPr lang="en-GB" sz="4000" b="1" dirty="0" err="1">
                <a:latin typeface="Arial Narrow" panose="020B0606020202030204" pitchFamily="34" charset="0"/>
                <a:ea typeface="Calibri"/>
                <a:cs typeface="Calibri"/>
                <a:sym typeface="Calibri"/>
              </a:rPr>
              <a:t>zusätzliche</a:t>
            </a:r>
            <a:r>
              <a:rPr lang="en-GB" sz="4000" b="1" dirty="0">
                <a:latin typeface="Arial Narrow" panose="020B0606020202030204" pitchFamily="34" charset="0"/>
                <a:ea typeface="Calibri"/>
                <a:cs typeface="Calibri"/>
                <a:sym typeface="Calibri"/>
              </a:rPr>
              <a:t> </a:t>
            </a:r>
            <a:r>
              <a:rPr lang="en-GB" sz="4000" b="1" dirty="0" err="1">
                <a:latin typeface="Arial Narrow" panose="020B0606020202030204" pitchFamily="34" charset="0"/>
                <a:ea typeface="Calibri"/>
                <a:cs typeface="Calibri"/>
                <a:sym typeface="Calibri"/>
              </a:rPr>
              <a:t>Hilfsmittel</a:t>
            </a:r>
            <a:r>
              <a:rPr lang="en-GB" sz="4000" b="1" dirty="0">
                <a:latin typeface="Arial Narrow" panose="020B0606020202030204" pitchFamily="34" charset="0"/>
                <a:ea typeface="Calibri"/>
                <a:cs typeface="Calibri"/>
                <a:sym typeface="Calibri"/>
              </a:rPr>
              <a:t>:</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609585" indent="-423323">
              <a:lnSpc>
                <a:spcPct val="150000"/>
              </a:lnSpc>
              <a:buSzPts val="1400"/>
              <a:buFont typeface="Calibri"/>
              <a:buChar char="●"/>
            </a:pPr>
            <a:r>
              <a:rPr lang="en-GB" sz="2800" dirty="0" err="1">
                <a:latin typeface="Arial Narrow" panose="020B0606020202030204" pitchFamily="34" charset="0"/>
                <a:ea typeface="Calibri"/>
                <a:cs typeface="Calibri"/>
                <a:sym typeface="Calibri"/>
              </a:rPr>
              <a:t>Erarbeitung</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einer</a:t>
            </a:r>
            <a:r>
              <a:rPr lang="en-GB" sz="2800" dirty="0">
                <a:latin typeface="Arial Narrow" panose="020B0606020202030204" pitchFamily="34" charset="0"/>
                <a:ea typeface="Calibri"/>
                <a:cs typeface="Calibri"/>
                <a:sym typeface="Calibri"/>
              </a:rPr>
              <a:t> Job-Agenda (</a:t>
            </a:r>
            <a:r>
              <a:rPr lang="en-GB" sz="2800" dirty="0" err="1">
                <a:latin typeface="Arial Narrow" panose="020B0606020202030204" pitchFamily="34" charset="0"/>
                <a:ea typeface="Calibri"/>
                <a:cs typeface="Calibri"/>
                <a:sym typeface="Calibri"/>
              </a:rPr>
              <a:t>mit</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Hinweisen</a:t>
            </a:r>
            <a:r>
              <a:rPr lang="en-GB" sz="2800" dirty="0">
                <a:latin typeface="Arial Narrow" panose="020B0606020202030204" pitchFamily="34" charset="0"/>
                <a:ea typeface="Calibri"/>
                <a:cs typeface="Calibri"/>
                <a:sym typeface="Calibri"/>
              </a:rPr>
              <a:t> auf: Was </a:t>
            </a:r>
            <a:r>
              <a:rPr lang="en-GB" sz="2800" dirty="0" err="1">
                <a:latin typeface="Arial Narrow" panose="020B0606020202030204" pitchFamily="34" charset="0"/>
                <a:ea typeface="Calibri"/>
                <a:cs typeface="Calibri"/>
                <a:sym typeface="Calibri"/>
              </a:rPr>
              <a:t>ist</a:t>
            </a:r>
            <a:r>
              <a:rPr lang="en-GB" sz="2800" dirty="0">
                <a:latin typeface="Arial Narrow" panose="020B0606020202030204" pitchFamily="34" charset="0"/>
                <a:ea typeface="Calibri"/>
                <a:cs typeface="Calibri"/>
                <a:sym typeface="Calibri"/>
              </a:rPr>
              <a:t> in </a:t>
            </a:r>
            <a:r>
              <a:rPr lang="en-GB" sz="2800" dirty="0" err="1">
                <a:latin typeface="Arial Narrow" panose="020B0606020202030204" pitchFamily="34" charset="0"/>
                <a:ea typeface="Calibri"/>
                <a:cs typeface="Calibri"/>
                <a:sym typeface="Calibri"/>
              </a:rPr>
              <a:t>welchen</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Situationen</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genau</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zu</a:t>
            </a:r>
            <a:r>
              <a:rPr lang="en-GB" sz="2800" dirty="0">
                <a:latin typeface="Arial Narrow" panose="020B0606020202030204" pitchFamily="34" charset="0"/>
                <a:ea typeface="Calibri"/>
                <a:cs typeface="Calibri"/>
                <a:sym typeface="Calibri"/>
              </a:rPr>
              <a:t> tun? </a:t>
            </a:r>
            <a:r>
              <a:rPr lang="en-GB" sz="2800" dirty="0" err="1">
                <a:latin typeface="Arial Narrow" panose="020B0606020202030204" pitchFamily="34" charset="0"/>
                <a:ea typeface="Calibri"/>
                <a:cs typeface="Calibri"/>
                <a:sym typeface="Calibri"/>
              </a:rPr>
              <a:t>Wann</a:t>
            </a:r>
            <a:r>
              <a:rPr lang="en-GB" sz="2800" dirty="0">
                <a:latin typeface="Arial Narrow" panose="020B0606020202030204" pitchFamily="34" charset="0"/>
                <a:ea typeface="Calibri"/>
                <a:cs typeface="Calibri"/>
                <a:sym typeface="Calibri"/>
              </a:rPr>
              <a:t>? Zu </a:t>
            </a:r>
            <a:r>
              <a:rPr lang="en-GB" sz="2800" dirty="0" err="1">
                <a:latin typeface="Arial Narrow" panose="020B0606020202030204" pitchFamily="34" charset="0"/>
                <a:ea typeface="Calibri"/>
                <a:cs typeface="Calibri"/>
                <a:sym typeface="Calibri"/>
              </a:rPr>
              <a:t>welchem</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Zeitpunkt</a:t>
            </a:r>
            <a:r>
              <a:rPr lang="en-GB" sz="2800" dirty="0">
                <a:latin typeface="Arial Narrow" panose="020B0606020202030204" pitchFamily="34" charset="0"/>
                <a:ea typeface="Calibri"/>
                <a:cs typeface="Calibri"/>
                <a:sym typeface="Calibri"/>
              </a:rPr>
              <a:t>? Wo? </a:t>
            </a:r>
            <a:r>
              <a:rPr lang="en-GB" sz="2800" dirty="0" err="1">
                <a:latin typeface="Arial Narrow" panose="020B0606020202030204" pitchFamily="34" charset="0"/>
                <a:ea typeface="Calibri"/>
                <a:cs typeface="Calibri"/>
                <a:sym typeface="Calibri"/>
              </a:rPr>
              <a:t>Mit</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wem</a:t>
            </a:r>
            <a:r>
              <a:rPr lang="en-GB" sz="2800" dirty="0">
                <a:latin typeface="Arial Narrow" panose="020B0606020202030204" pitchFamily="34" charset="0"/>
                <a:ea typeface="Calibri"/>
                <a:cs typeface="Calibri"/>
                <a:sym typeface="Calibri"/>
              </a:rPr>
              <a:t>? Wie </a:t>
            </a:r>
            <a:r>
              <a:rPr lang="en-GB" sz="2800" dirty="0" err="1">
                <a:latin typeface="Arial Narrow" panose="020B0606020202030204" pitchFamily="34" charset="0"/>
                <a:ea typeface="Calibri"/>
                <a:cs typeface="Calibri"/>
                <a:sym typeface="Calibri"/>
              </a:rPr>
              <a:t>lange</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wird</a:t>
            </a:r>
            <a:r>
              <a:rPr lang="en-GB" sz="2800" dirty="0">
                <a:latin typeface="Arial Narrow" panose="020B0606020202030204" pitchFamily="34" charset="0"/>
                <a:ea typeface="Calibri"/>
                <a:cs typeface="Calibri"/>
                <a:sym typeface="Calibri"/>
              </a:rPr>
              <a:t> es </a:t>
            </a:r>
            <a:r>
              <a:rPr lang="en-GB" sz="2800" dirty="0" err="1">
                <a:latin typeface="Arial Narrow" panose="020B0606020202030204" pitchFamily="34" charset="0"/>
                <a:ea typeface="Calibri"/>
                <a:cs typeface="Calibri"/>
                <a:sym typeface="Calibri"/>
              </a:rPr>
              <a:t>ungefähr</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dauern</a:t>
            </a:r>
            <a:r>
              <a:rPr lang="en-GB" sz="2800" dirty="0">
                <a:latin typeface="Arial Narrow" panose="020B0606020202030204" pitchFamily="34" charset="0"/>
                <a:ea typeface="Calibri"/>
                <a:cs typeface="Calibri"/>
                <a:sym typeface="Calibri"/>
              </a:rPr>
              <a:t>? Was </a:t>
            </a:r>
            <a:r>
              <a:rPr lang="en-GB" sz="2800" dirty="0" err="1">
                <a:latin typeface="Arial Narrow" panose="020B0606020202030204" pitchFamily="34" charset="0"/>
                <a:ea typeface="Calibri"/>
                <a:cs typeface="Calibri"/>
                <a:sym typeface="Calibri"/>
              </a:rPr>
              <a:t>kommt</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danach</a:t>
            </a:r>
            <a:r>
              <a:rPr lang="en-GB" sz="2800" dirty="0">
                <a:latin typeface="Arial Narrow" panose="020B0606020202030204" pitchFamily="34" charset="0"/>
                <a:ea typeface="Calibri"/>
                <a:cs typeface="Calibri"/>
                <a:sym typeface="Calibri"/>
              </a:rPr>
              <a:t>? Etc.) </a:t>
            </a:r>
          </a:p>
          <a:p>
            <a:pPr marL="609585" indent="-423323">
              <a:lnSpc>
                <a:spcPct val="150000"/>
              </a:lnSpc>
              <a:buSzPts val="1400"/>
              <a:buFont typeface="Calibri"/>
              <a:buChar char="●"/>
            </a:pPr>
            <a:r>
              <a:rPr lang="en-GB" sz="2800" dirty="0" err="1">
                <a:latin typeface="Arial Narrow" panose="020B0606020202030204" pitchFamily="34" charset="0"/>
                <a:ea typeface="Calibri"/>
                <a:cs typeface="Calibri"/>
                <a:sym typeface="Calibri"/>
              </a:rPr>
              <a:t>Strukturieren</a:t>
            </a:r>
            <a:r>
              <a:rPr lang="en-GB" sz="2800" dirty="0">
                <a:latin typeface="Arial Narrow" panose="020B0606020202030204" pitchFamily="34" charset="0"/>
                <a:ea typeface="Calibri"/>
                <a:cs typeface="Calibri"/>
                <a:sym typeface="Calibri"/>
              </a:rPr>
              <a:t> und </a:t>
            </a:r>
            <a:r>
              <a:rPr lang="en-GB" sz="2800" dirty="0" err="1">
                <a:latin typeface="Arial Narrow" panose="020B0606020202030204" pitchFamily="34" charset="0"/>
                <a:ea typeface="Calibri"/>
                <a:cs typeface="Calibri"/>
                <a:sym typeface="Calibri"/>
              </a:rPr>
              <a:t>Vorausplanen</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konkreter</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Arbeits</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Abläufe</a:t>
            </a:r>
            <a:endParaRPr lang="en-GB" sz="2800" dirty="0">
              <a:latin typeface="Arial Narrow" panose="020B0606020202030204" pitchFamily="34" charset="0"/>
              <a:ea typeface="Calibri"/>
              <a:cs typeface="Calibri"/>
              <a:sym typeface="Calibri"/>
            </a:endParaRPr>
          </a:p>
          <a:p>
            <a:pPr marL="609585" indent="-423323">
              <a:lnSpc>
                <a:spcPct val="150000"/>
              </a:lnSpc>
              <a:buSzPts val="1400"/>
              <a:buFont typeface="Calibri"/>
              <a:buChar char="●"/>
            </a:pPr>
            <a:r>
              <a:rPr lang="en-GB" sz="2800" dirty="0" err="1">
                <a:latin typeface="Arial Narrow" panose="020B0606020202030204" pitchFamily="34" charset="0"/>
                <a:ea typeface="Calibri"/>
                <a:cs typeface="Calibri"/>
                <a:sym typeface="Calibri"/>
              </a:rPr>
              <a:t>Tabellen</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grafische</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Darstellung</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geschäftlicher</a:t>
            </a:r>
            <a:r>
              <a:rPr lang="en-GB" sz="2800" dirty="0">
                <a:latin typeface="Arial Narrow" panose="020B0606020202030204" pitchFamily="34" charset="0"/>
                <a:ea typeface="Calibri"/>
                <a:cs typeface="Calibri"/>
                <a:sym typeface="Calibri"/>
              </a:rPr>
              <a:t> </a:t>
            </a:r>
            <a:r>
              <a:rPr lang="en-GB" sz="2800" dirty="0" err="1">
                <a:latin typeface="Arial Narrow" panose="020B0606020202030204" pitchFamily="34" charset="0"/>
                <a:ea typeface="Calibri"/>
                <a:cs typeface="Calibri"/>
                <a:sym typeface="Calibri"/>
              </a:rPr>
              <a:t>Abläufe</a:t>
            </a:r>
            <a:r>
              <a:rPr lang="en-GB" sz="2800" dirty="0">
                <a:latin typeface="Arial Narrow" panose="020B0606020202030204" pitchFamily="34" charset="0"/>
                <a:ea typeface="Calibri"/>
                <a:cs typeface="Calibri"/>
                <a:sym typeface="Calibri"/>
              </a:rPr>
              <a:t> etc. </a:t>
            </a:r>
          </a:p>
          <a:p>
            <a:pPr marL="609585" indent="-423323">
              <a:lnSpc>
                <a:spcPct val="150000"/>
              </a:lnSpc>
              <a:buSzPts val="1400"/>
              <a:buFont typeface="Calibri"/>
              <a:buChar char="●"/>
            </a:pPr>
            <a:r>
              <a:rPr lang="en-GB" sz="2800" dirty="0" err="1">
                <a:latin typeface="Arial Narrow" panose="020B0606020202030204" pitchFamily="34" charset="0"/>
                <a:ea typeface="Calibri"/>
                <a:cs typeface="Calibri"/>
                <a:sym typeface="Calibri"/>
              </a:rPr>
              <a:t>Regelmäßige</a:t>
            </a:r>
            <a:r>
              <a:rPr lang="en-GB" sz="2800" dirty="0">
                <a:latin typeface="Arial Narrow" panose="020B0606020202030204" pitchFamily="34" charset="0"/>
                <a:ea typeface="Calibri"/>
                <a:cs typeface="Calibri"/>
                <a:sym typeface="Calibri"/>
              </a:rPr>
              <a:t> Evaluation der </a:t>
            </a:r>
            <a:r>
              <a:rPr lang="en-GB" sz="2800" dirty="0" err="1">
                <a:latin typeface="Arial Narrow" panose="020B0606020202030204" pitchFamily="34" charset="0"/>
                <a:ea typeface="Calibri"/>
                <a:cs typeface="Calibri"/>
                <a:sym typeface="Calibri"/>
              </a:rPr>
              <a:t>Zielvorgaben</a:t>
            </a:r>
            <a:endParaRPr lang="en-GB" sz="2800" dirty="0">
              <a:latin typeface="Arial Narrow" panose="020B0606020202030204" pitchFamily="34" charset="0"/>
              <a:ea typeface="Calibri"/>
              <a:cs typeface="Calibri"/>
              <a:sym typeface="Calibri"/>
            </a:endParaRPr>
          </a:p>
        </p:txBody>
      </p:sp>
    </p:spTree>
    <p:extLst>
      <p:ext uri="{BB962C8B-B14F-4D97-AF65-F5344CB8AC3E}">
        <p14:creationId xmlns:p14="http://schemas.microsoft.com/office/powerpoint/2010/main" val="1663833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829908" cy="1009651"/>
          </a:xfrm>
          <a:prstGeom prst="rect">
            <a:avLst/>
          </a:prstGeom>
          <a:solidFill>
            <a:srgbClr val="DDEBF7"/>
          </a:solidFill>
          <a:ln>
            <a:noFill/>
          </a:ln>
        </p:spPr>
        <p:txBody>
          <a:bodyPr spcFirstLastPara="1" wrap="square" lIns="121900" tIns="60933" rIns="121900" bIns="60933" anchor="ctr" anchorCtr="0">
            <a:noAutofit/>
          </a:bodyPr>
          <a:lstStyle/>
          <a:p>
            <a:pPr algn="ctr"/>
            <a:r>
              <a:rPr lang="en-GB" sz="4000" b="1" i="1" dirty="0" err="1">
                <a:solidFill>
                  <a:schemeClr val="dk1"/>
                </a:solidFill>
                <a:latin typeface="Arial Narrow"/>
                <a:ea typeface="Arial Narrow"/>
                <a:cs typeface="Arial Narrow"/>
                <a:sym typeface="Arial Narrow"/>
              </a:rPr>
              <a:t>Aktivität</a:t>
            </a:r>
            <a:r>
              <a:rPr lang="en-GB" sz="4000" b="1" i="1" dirty="0">
                <a:solidFill>
                  <a:schemeClr val="dk1"/>
                </a:solidFill>
                <a:latin typeface="Arial Narrow"/>
                <a:ea typeface="Arial Narrow"/>
                <a:cs typeface="Arial Narrow"/>
                <a:sym typeface="Arial Narrow"/>
              </a:rPr>
              <a:t>: Teamwork </a:t>
            </a:r>
            <a:r>
              <a:rPr lang="en-GB" sz="4000" b="1" i="1" dirty="0" err="1">
                <a:solidFill>
                  <a:schemeClr val="dk1"/>
                </a:solidFill>
                <a:latin typeface="Arial Narrow"/>
                <a:ea typeface="Arial Narrow"/>
                <a:cs typeface="Arial Narrow"/>
                <a:sym typeface="Arial Narrow"/>
              </a:rPr>
              <a:t>zu</a:t>
            </a:r>
            <a:r>
              <a:rPr lang="en-GB" sz="4000" b="1" i="1" dirty="0">
                <a:solidFill>
                  <a:schemeClr val="dk1"/>
                </a:solidFill>
                <a:latin typeface="Arial Narrow"/>
                <a:ea typeface="Arial Narrow"/>
                <a:cs typeface="Arial Narrow"/>
                <a:sym typeface="Arial Narrow"/>
              </a:rPr>
              <a:t> </a:t>
            </a:r>
            <a:r>
              <a:rPr lang="en-GB" sz="4000" b="1" i="1" dirty="0" err="1">
                <a:solidFill>
                  <a:schemeClr val="dk1"/>
                </a:solidFill>
                <a:latin typeface="Arial Narrow"/>
                <a:ea typeface="Arial Narrow"/>
                <a:cs typeface="Arial Narrow"/>
                <a:sym typeface="Arial Narrow"/>
              </a:rPr>
              <a:t>Autismus-freundlicher</a:t>
            </a:r>
            <a:r>
              <a:rPr lang="en-GB" sz="4000" b="1" i="1" dirty="0">
                <a:solidFill>
                  <a:schemeClr val="dk1"/>
                </a:solidFill>
                <a:latin typeface="Arial Narrow"/>
                <a:ea typeface="Arial Narrow"/>
                <a:cs typeface="Arial Narrow"/>
                <a:sym typeface="Arial Narrow"/>
              </a:rPr>
              <a:t> Gesellschaft</a:t>
            </a:r>
            <a:endParaRPr lang="en-GB" sz="12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609585" marR="50799">
              <a:lnSpc>
                <a:spcPct val="128571"/>
              </a:lnSpc>
            </a:pPr>
            <a:endParaRPr lang="en-GB" dirty="0">
              <a:solidFill>
                <a:srgbClr val="202124"/>
              </a:solidFill>
            </a:endParaRPr>
          </a:p>
          <a:p>
            <a:pPr marL="609585" marR="50799" algn="ctr">
              <a:lnSpc>
                <a:spcPct val="128571"/>
              </a:lnSpc>
            </a:pPr>
            <a:r>
              <a:rPr lang="en-GB" sz="2400" dirty="0">
                <a:solidFill>
                  <a:schemeClr val="dk1"/>
                </a:solidFill>
                <a:latin typeface="Arial Narrow" panose="020B0606020202030204" pitchFamily="34" charset="0"/>
              </a:rPr>
              <a:t>AUFTEILUNG IN KLEINGRUPPEN ZUM ZWECK DER ERAREITUNG VON LÖSUNGEN FÜR KONKRET UMRISSENE HERAUSFORDERNDE SITUATIONEN IN DER SCHULE, AM ARBEITSPLATZ ODER BEI AMTSWEGEN O.Ä. </a:t>
            </a:r>
          </a:p>
          <a:p>
            <a:pPr marL="609585" marR="50799" algn="ctr">
              <a:lnSpc>
                <a:spcPct val="128571"/>
              </a:lnSpc>
            </a:pPr>
            <a:endParaRPr lang="en-GB" sz="2400" dirty="0">
              <a:solidFill>
                <a:schemeClr val="dk1"/>
              </a:solidFill>
              <a:latin typeface="Arial Narrow" panose="020B0606020202030204" pitchFamily="34" charset="0"/>
            </a:endParaRPr>
          </a:p>
          <a:p>
            <a:pPr marR="50799" algn="ctr">
              <a:lnSpc>
                <a:spcPct val="128571"/>
              </a:lnSpc>
              <a:buClr>
                <a:schemeClr val="dk1"/>
              </a:buClr>
              <a:buSzPts val="1100"/>
            </a:pPr>
            <a:r>
              <a:rPr lang="en-GB" sz="2400" b="1" dirty="0" err="1">
                <a:solidFill>
                  <a:schemeClr val="dk1"/>
                </a:solidFill>
                <a:latin typeface="Arial Narrow" panose="020B0606020202030204" pitchFamily="34" charset="0"/>
              </a:rPr>
              <a:t>Gruppendiskussion</a:t>
            </a:r>
            <a:r>
              <a:rPr lang="en-GB" sz="2400" b="1" dirty="0">
                <a:solidFill>
                  <a:schemeClr val="dk1"/>
                </a:solidFill>
                <a:latin typeface="Arial Narrow" panose="020B0606020202030204" pitchFamily="34" charset="0"/>
              </a:rPr>
              <a:t> </a:t>
            </a:r>
            <a:r>
              <a:rPr lang="en-GB" sz="2400" b="1" dirty="0" err="1">
                <a:solidFill>
                  <a:schemeClr val="dk1"/>
                </a:solidFill>
                <a:latin typeface="Arial Narrow" panose="020B0606020202030204" pitchFamily="34" charset="0"/>
              </a:rPr>
              <a:t>unter</a:t>
            </a:r>
            <a:r>
              <a:rPr lang="en-GB" sz="2400" b="1" dirty="0">
                <a:solidFill>
                  <a:schemeClr val="dk1"/>
                </a:solidFill>
                <a:latin typeface="Arial Narrow" panose="020B0606020202030204" pitchFamily="34" charset="0"/>
              </a:rPr>
              <a:t> </a:t>
            </a:r>
            <a:r>
              <a:rPr lang="en-GB" sz="2400" b="1" dirty="0" err="1">
                <a:solidFill>
                  <a:schemeClr val="dk1"/>
                </a:solidFill>
                <a:latin typeface="Arial Narrow" panose="020B0606020202030204" pitchFamily="34" charset="0"/>
              </a:rPr>
              <a:t>Bezugnahme</a:t>
            </a:r>
            <a:r>
              <a:rPr lang="en-GB" sz="2400" b="1" dirty="0">
                <a:solidFill>
                  <a:schemeClr val="dk1"/>
                </a:solidFill>
                <a:latin typeface="Arial Narrow" panose="020B0606020202030204" pitchFamily="34" charset="0"/>
              </a:rPr>
              <a:t> auf die </a:t>
            </a:r>
            <a:r>
              <a:rPr lang="en-GB" sz="2400" b="1" dirty="0" err="1">
                <a:solidFill>
                  <a:schemeClr val="dk1"/>
                </a:solidFill>
                <a:latin typeface="Arial Narrow" panose="020B0606020202030204" pitchFamily="34" charset="0"/>
              </a:rPr>
              <a:t>bisher</a:t>
            </a:r>
            <a:r>
              <a:rPr lang="en-GB" sz="2400" b="1" dirty="0">
                <a:solidFill>
                  <a:schemeClr val="dk1"/>
                </a:solidFill>
                <a:latin typeface="Arial Narrow" panose="020B0606020202030204" pitchFamily="34" charset="0"/>
              </a:rPr>
              <a:t> </a:t>
            </a:r>
            <a:r>
              <a:rPr lang="en-GB" sz="2400" b="1" dirty="0" err="1">
                <a:solidFill>
                  <a:schemeClr val="dk1"/>
                </a:solidFill>
                <a:latin typeface="Arial Narrow" panose="020B0606020202030204" pitchFamily="34" charset="0"/>
              </a:rPr>
              <a:t>vermittelten</a:t>
            </a:r>
            <a:r>
              <a:rPr lang="en-GB" sz="2400" b="1" dirty="0">
                <a:solidFill>
                  <a:schemeClr val="dk1"/>
                </a:solidFill>
                <a:latin typeface="Arial Narrow" panose="020B0606020202030204" pitchFamily="34" charset="0"/>
              </a:rPr>
              <a:t> </a:t>
            </a:r>
            <a:r>
              <a:rPr lang="en-GB" sz="2400" b="1" dirty="0" err="1">
                <a:solidFill>
                  <a:schemeClr val="dk1"/>
                </a:solidFill>
                <a:latin typeface="Arial Narrow" panose="020B0606020202030204" pitchFamily="34" charset="0"/>
              </a:rPr>
              <a:t>Wissensinhalte</a:t>
            </a:r>
            <a:r>
              <a:rPr lang="en-GB" sz="2400" b="1" dirty="0">
                <a:solidFill>
                  <a:schemeClr val="dk1"/>
                </a:solidFill>
                <a:latin typeface="Arial Narrow" panose="020B0606020202030204" pitchFamily="34" charset="0"/>
              </a:rPr>
              <a:t>:</a:t>
            </a:r>
          </a:p>
          <a:p>
            <a:pPr marL="609585" marR="50799" indent="-414856" algn="ctr">
              <a:lnSpc>
                <a:spcPct val="128571"/>
              </a:lnSpc>
              <a:buClr>
                <a:schemeClr val="dk1"/>
              </a:buClr>
              <a:buSzPts val="1300"/>
              <a:buChar char="●"/>
            </a:pPr>
            <a:r>
              <a:rPr lang="en-GB" dirty="0" err="1">
                <a:solidFill>
                  <a:srgbClr val="202124"/>
                </a:solidFill>
                <a:latin typeface="Arial Narrow" panose="020B0606020202030204" pitchFamily="34" charset="0"/>
              </a:rPr>
              <a:t>Welche</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Wege</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gibt</a:t>
            </a:r>
            <a:r>
              <a:rPr lang="en-GB" dirty="0">
                <a:solidFill>
                  <a:srgbClr val="202124"/>
                </a:solidFill>
                <a:latin typeface="Arial Narrow" panose="020B0606020202030204" pitchFamily="34" charset="0"/>
              </a:rPr>
              <a:t> es, Menschen </a:t>
            </a:r>
            <a:r>
              <a:rPr lang="en-GB" dirty="0" err="1">
                <a:solidFill>
                  <a:srgbClr val="202124"/>
                </a:solidFill>
                <a:latin typeface="Arial Narrow" panose="020B0606020202030204" pitchFamily="34" charset="0"/>
              </a:rPr>
              <a:t>mit</a:t>
            </a:r>
            <a:r>
              <a:rPr lang="en-GB" dirty="0">
                <a:solidFill>
                  <a:srgbClr val="202124"/>
                </a:solidFill>
                <a:latin typeface="Arial Narrow" panose="020B0606020202030204" pitchFamily="34" charset="0"/>
              </a:rPr>
              <a:t> ASS </a:t>
            </a:r>
            <a:r>
              <a:rPr lang="en-GB" dirty="0" err="1">
                <a:solidFill>
                  <a:srgbClr val="202124"/>
                </a:solidFill>
                <a:latin typeface="Arial Narrow" panose="020B0606020202030204" pitchFamily="34" charset="0"/>
              </a:rPr>
              <a:t>dabei</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zu</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unterstützen</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ihre</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Amtswege</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Arztbesuche</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o.Ä</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möglichst</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erfolgreich</a:t>
            </a:r>
            <a:r>
              <a:rPr lang="en-GB" dirty="0">
                <a:solidFill>
                  <a:srgbClr val="202124"/>
                </a:solidFill>
                <a:latin typeface="Arial Narrow" panose="020B0606020202030204" pitchFamily="34" charset="0"/>
              </a:rPr>
              <a:t> und </a:t>
            </a:r>
            <a:r>
              <a:rPr lang="en-GB" dirty="0" err="1">
                <a:solidFill>
                  <a:srgbClr val="202124"/>
                </a:solidFill>
                <a:latin typeface="Arial Narrow" panose="020B0606020202030204" pitchFamily="34" charset="0"/>
              </a:rPr>
              <a:t>selbständig</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durchzuführen</a:t>
            </a:r>
            <a:r>
              <a:rPr lang="en-GB" dirty="0">
                <a:solidFill>
                  <a:srgbClr val="202124"/>
                </a:solidFill>
                <a:latin typeface="Arial Narrow" panose="020B0606020202030204" pitchFamily="34" charset="0"/>
              </a:rPr>
              <a:t>?</a:t>
            </a:r>
          </a:p>
          <a:p>
            <a:pPr marL="609585" marR="50799" indent="-414856" algn="ctr">
              <a:lnSpc>
                <a:spcPct val="128571"/>
              </a:lnSpc>
              <a:buClr>
                <a:schemeClr val="dk1"/>
              </a:buClr>
              <a:buSzPts val="1300"/>
              <a:buChar char="●"/>
            </a:pPr>
            <a:r>
              <a:rPr lang="en-GB" dirty="0">
                <a:solidFill>
                  <a:srgbClr val="202124"/>
                </a:solidFill>
                <a:latin typeface="Arial Narrow" panose="020B0606020202030204" pitchFamily="34" charset="0"/>
              </a:rPr>
              <a:t>Wie </a:t>
            </a:r>
            <a:r>
              <a:rPr lang="en-GB" dirty="0" err="1">
                <a:solidFill>
                  <a:srgbClr val="202124"/>
                </a:solidFill>
                <a:latin typeface="Arial Narrow" panose="020B0606020202030204" pitchFamily="34" charset="0"/>
              </a:rPr>
              <a:t>kann</a:t>
            </a:r>
            <a:r>
              <a:rPr lang="en-GB" dirty="0">
                <a:solidFill>
                  <a:srgbClr val="202124"/>
                </a:solidFill>
                <a:latin typeface="Arial Narrow" panose="020B0606020202030204" pitchFamily="34" charset="0"/>
              </a:rPr>
              <a:t> es </a:t>
            </a:r>
            <a:r>
              <a:rPr lang="en-GB" dirty="0" err="1">
                <a:solidFill>
                  <a:srgbClr val="202124"/>
                </a:solidFill>
                <a:latin typeface="Arial Narrow" panose="020B0606020202030204" pitchFamily="34" charset="0"/>
              </a:rPr>
              <a:t>gelingen</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eine</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Beziehung</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zu</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einem</a:t>
            </a:r>
            <a:r>
              <a:rPr lang="en-GB" dirty="0">
                <a:solidFill>
                  <a:srgbClr val="202124"/>
                </a:solidFill>
                <a:latin typeface="Arial Narrow" panose="020B0606020202030204" pitchFamily="34" charset="0"/>
              </a:rPr>
              <a:t> Menschen </a:t>
            </a:r>
            <a:r>
              <a:rPr lang="en-GB" dirty="0" err="1">
                <a:solidFill>
                  <a:srgbClr val="202124"/>
                </a:solidFill>
                <a:latin typeface="Arial Narrow" panose="020B0606020202030204" pitchFamily="34" charset="0"/>
              </a:rPr>
              <a:t>mit</a:t>
            </a:r>
            <a:r>
              <a:rPr lang="en-GB" dirty="0">
                <a:solidFill>
                  <a:srgbClr val="202124"/>
                </a:solidFill>
                <a:latin typeface="Arial Narrow" panose="020B0606020202030204" pitchFamily="34" charset="0"/>
              </a:rPr>
              <a:t> ASS </a:t>
            </a:r>
            <a:r>
              <a:rPr lang="en-GB" dirty="0" err="1">
                <a:solidFill>
                  <a:srgbClr val="202124"/>
                </a:solidFill>
                <a:latin typeface="Arial Narrow" panose="020B0606020202030204" pitchFamily="34" charset="0"/>
              </a:rPr>
              <a:t>herzustellen</a:t>
            </a:r>
            <a:r>
              <a:rPr lang="en-GB" dirty="0">
                <a:solidFill>
                  <a:srgbClr val="202124"/>
                </a:solidFill>
                <a:latin typeface="Arial Narrow" panose="020B0606020202030204" pitchFamily="34" charset="0"/>
              </a:rPr>
              <a:t> und </a:t>
            </a:r>
            <a:r>
              <a:rPr lang="en-GB" dirty="0" err="1">
                <a:solidFill>
                  <a:srgbClr val="202124"/>
                </a:solidFill>
                <a:latin typeface="Arial Narrow" panose="020B0606020202030204" pitchFamily="34" charset="0"/>
              </a:rPr>
              <a:t>zu</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verstetigen</a:t>
            </a:r>
            <a:r>
              <a:rPr lang="en-GB" dirty="0">
                <a:solidFill>
                  <a:srgbClr val="202124"/>
                </a:solidFill>
                <a:latin typeface="Arial Narrow" panose="020B0606020202030204" pitchFamily="34" charset="0"/>
              </a:rPr>
              <a:t>?</a:t>
            </a:r>
          </a:p>
          <a:p>
            <a:pPr marL="609585" marR="50799" indent="-414856" algn="ctr">
              <a:lnSpc>
                <a:spcPct val="128571"/>
              </a:lnSpc>
              <a:buClr>
                <a:schemeClr val="dk1"/>
              </a:buClr>
              <a:buSzPts val="1300"/>
              <a:buChar char="●"/>
            </a:pPr>
            <a:r>
              <a:rPr lang="en-GB" dirty="0" err="1">
                <a:solidFill>
                  <a:srgbClr val="202124"/>
                </a:solidFill>
                <a:latin typeface="Arial Narrow" panose="020B0606020202030204" pitchFamily="34" charset="0"/>
              </a:rPr>
              <a:t>Welche</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Hilfsmittel</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stehen</a:t>
            </a:r>
            <a:r>
              <a:rPr lang="en-GB" dirty="0">
                <a:solidFill>
                  <a:srgbClr val="202124"/>
                </a:solidFill>
                <a:latin typeface="Arial Narrow" panose="020B0606020202030204" pitchFamily="34" charset="0"/>
              </a:rPr>
              <a:t> für den </a:t>
            </a:r>
            <a:r>
              <a:rPr lang="en-GB" dirty="0" err="1">
                <a:solidFill>
                  <a:srgbClr val="202124"/>
                </a:solidFill>
                <a:latin typeface="Arial Narrow" panose="020B0606020202030204" pitchFamily="34" charset="0"/>
              </a:rPr>
              <a:t>Umgang</a:t>
            </a:r>
            <a:r>
              <a:rPr lang="en-GB" dirty="0">
                <a:solidFill>
                  <a:srgbClr val="202124"/>
                </a:solidFill>
                <a:latin typeface="Arial Narrow" panose="020B0606020202030204" pitchFamily="34" charset="0"/>
              </a:rPr>
              <a:t> in der Schule </a:t>
            </a:r>
            <a:r>
              <a:rPr lang="en-GB" dirty="0" err="1">
                <a:solidFill>
                  <a:srgbClr val="202124"/>
                </a:solidFill>
                <a:latin typeface="Arial Narrow" panose="020B0606020202030204" pitchFamily="34" charset="0"/>
              </a:rPr>
              <a:t>zur</a:t>
            </a:r>
            <a:r>
              <a:rPr lang="en-GB" dirty="0">
                <a:solidFill>
                  <a:srgbClr val="202124"/>
                </a:solidFill>
                <a:latin typeface="Arial Narrow" panose="020B0606020202030204" pitchFamily="34" charset="0"/>
              </a:rPr>
              <a:t> </a:t>
            </a:r>
            <a:r>
              <a:rPr lang="en-GB" dirty="0" err="1">
                <a:solidFill>
                  <a:srgbClr val="202124"/>
                </a:solidFill>
                <a:latin typeface="Arial Narrow" panose="020B0606020202030204" pitchFamily="34" charset="0"/>
              </a:rPr>
              <a:t>Verfügung</a:t>
            </a:r>
            <a:r>
              <a:rPr lang="en-GB" dirty="0">
                <a:solidFill>
                  <a:srgbClr val="202124"/>
                </a:solidFill>
                <a:latin typeface="Arial Narrow" panose="020B0606020202030204" pitchFamily="34" charset="0"/>
              </a:rPr>
              <a:t>? </a:t>
            </a:r>
          </a:p>
          <a:p>
            <a:pPr marL="609585" marR="50799" algn="ctr">
              <a:lnSpc>
                <a:spcPct val="128571"/>
              </a:lnSpc>
              <a:buClr>
                <a:schemeClr val="dk1"/>
              </a:buClr>
              <a:buSzPts val="1100"/>
            </a:pPr>
            <a:endParaRPr lang="en-GB" sz="2800" dirty="0">
              <a:solidFill>
                <a:schemeClr val="dk1"/>
              </a:solidFill>
            </a:endParaRPr>
          </a:p>
          <a:p>
            <a:pPr marL="609585" marR="50799" algn="ctr">
              <a:lnSpc>
                <a:spcPct val="128571"/>
              </a:lnSpc>
            </a:pPr>
            <a:endParaRPr lang="en-GB" sz="2800" dirty="0">
              <a:solidFill>
                <a:schemeClr val="dk1"/>
              </a:solidFill>
            </a:endParaRPr>
          </a:p>
          <a:p>
            <a:pPr marL="609585" marR="50799" algn="ctr">
              <a:lnSpc>
                <a:spcPct val="128571"/>
              </a:lnSpc>
            </a:pPr>
            <a:endParaRPr lang="en-GB" sz="2800" dirty="0">
              <a:solidFill>
                <a:schemeClr val="dk1"/>
              </a:solidFill>
            </a:endParaRPr>
          </a:p>
          <a:p>
            <a:pPr marR="50799" algn="ctr">
              <a:lnSpc>
                <a:spcPct val="128571"/>
              </a:lnSpc>
              <a:buClr>
                <a:schemeClr val="dk1"/>
              </a:buClr>
              <a:buSzPts val="1100"/>
            </a:pPr>
            <a:endParaRPr lang="en-GB" dirty="0">
              <a:solidFill>
                <a:srgbClr val="202124"/>
              </a:solidFill>
            </a:endParaRPr>
          </a:p>
        </p:txBody>
      </p:sp>
    </p:spTree>
    <p:extLst>
      <p:ext uri="{BB962C8B-B14F-4D97-AF65-F5344CB8AC3E}">
        <p14:creationId xmlns:p14="http://schemas.microsoft.com/office/powerpoint/2010/main" val="721058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45</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9DADA"/>
          </a:solidFill>
          <a:ln>
            <a:noFill/>
          </a:ln>
        </p:spPr>
        <p:txBody>
          <a:bodyPr spcFirstLastPara="1" wrap="square" lIns="121900" tIns="60933" rIns="121900" bIns="60933" anchor="ctr" anchorCtr="0">
            <a:noAutofit/>
          </a:bodyPr>
          <a:lstStyle/>
          <a:p>
            <a:pPr algn="ctr"/>
            <a:r>
              <a:rPr lang="en-GB" sz="4000" b="1" dirty="0">
                <a:solidFill>
                  <a:schemeClr val="dk1"/>
                </a:solidFill>
                <a:latin typeface="Arial Narrow"/>
                <a:sym typeface="Arial Narrow"/>
              </a:rPr>
              <a:t>ABSCHLUSS</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F9DADA"/>
          </a:solidFill>
          <a:ln>
            <a:noFill/>
          </a:ln>
        </p:spPr>
        <p:txBody>
          <a:bodyPr spcFirstLastPara="1" wrap="square" lIns="121900" tIns="60933" rIns="121900" bIns="60933" anchor="ctr" anchorCtr="0">
            <a:noAutofit/>
          </a:bodyPr>
          <a:lstStyle/>
          <a:p>
            <a:pPr algn="ctr">
              <a:lnSpc>
                <a:spcPct val="150000"/>
              </a:lnSpc>
              <a:buClr>
                <a:srgbClr val="3667C4"/>
              </a:buClr>
              <a:buSzPts val="2040"/>
            </a:pPr>
            <a:r>
              <a:rPr lang="en-GB" sz="2800" dirty="0" err="1">
                <a:solidFill>
                  <a:srgbClr val="000000"/>
                </a:solidFill>
                <a:latin typeface="Arial Narrow"/>
                <a:sym typeface="Arial Narrow"/>
              </a:rPr>
              <a:t>Zusammenfassung</a:t>
            </a:r>
            <a:endParaRPr lang="en-GB" sz="2400" dirty="0"/>
          </a:p>
          <a:p>
            <a:pPr algn="ctr">
              <a:lnSpc>
                <a:spcPct val="150000"/>
              </a:lnSpc>
              <a:buClr>
                <a:srgbClr val="000000"/>
              </a:buClr>
              <a:buSzPts val="2000"/>
            </a:pPr>
            <a:r>
              <a:rPr lang="en-GB" sz="2800" i="1" dirty="0" err="1">
                <a:solidFill>
                  <a:srgbClr val="000000"/>
                </a:solidFill>
                <a:latin typeface="Arial Narrow"/>
                <a:ea typeface="Arial Narrow"/>
                <a:cs typeface="Arial Narrow"/>
                <a:sym typeface="Arial Narrow"/>
              </a:rPr>
              <a:t>Aktivität</a:t>
            </a:r>
            <a:r>
              <a:rPr lang="en-GB" sz="2800" i="1" dirty="0">
                <a:solidFill>
                  <a:srgbClr val="000000"/>
                </a:solidFill>
                <a:latin typeface="Arial Narrow"/>
                <a:ea typeface="Arial Narrow"/>
                <a:cs typeface="Arial Narrow"/>
                <a:sym typeface="Arial Narrow"/>
              </a:rPr>
              <a:t>: </a:t>
            </a:r>
            <a:r>
              <a:rPr lang="en-GB" sz="2800" i="1" dirty="0" err="1">
                <a:solidFill>
                  <a:srgbClr val="000000"/>
                </a:solidFill>
                <a:latin typeface="Arial Narrow"/>
                <a:ea typeface="Arial Narrow"/>
                <a:cs typeface="Arial Narrow"/>
                <a:sym typeface="Arial Narrow"/>
              </a:rPr>
              <a:t>Anwendung</a:t>
            </a:r>
            <a:r>
              <a:rPr lang="en-GB" sz="2800" i="1" dirty="0">
                <a:solidFill>
                  <a:srgbClr val="000000"/>
                </a:solidFill>
                <a:latin typeface="Arial Narrow"/>
                <a:ea typeface="Arial Narrow"/>
                <a:cs typeface="Arial Narrow"/>
                <a:sym typeface="Arial Narrow"/>
              </a:rPr>
              <a:t> in der Praxis </a:t>
            </a:r>
            <a:r>
              <a:rPr lang="en-GB" sz="2800" i="1" dirty="0">
                <a:latin typeface="Arial Narrow"/>
                <a:ea typeface="Arial Narrow"/>
                <a:cs typeface="Arial Narrow"/>
                <a:sym typeface="Arial Narrow"/>
              </a:rPr>
              <a:t>3</a:t>
            </a:r>
            <a:r>
              <a:rPr lang="en-GB" sz="2800" i="1" dirty="0">
                <a:solidFill>
                  <a:srgbClr val="000000"/>
                </a:solidFill>
                <a:latin typeface="Arial Narrow"/>
                <a:ea typeface="Arial Narrow"/>
                <a:cs typeface="Arial Narrow"/>
                <a:sym typeface="Arial Narrow"/>
              </a:rPr>
              <a:t>.1</a:t>
            </a:r>
          </a:p>
          <a:p>
            <a:pPr algn="ctr">
              <a:lnSpc>
                <a:spcPct val="150000"/>
              </a:lnSpc>
              <a:buClr>
                <a:srgbClr val="3667C4"/>
              </a:buClr>
              <a:buSzPts val="2040"/>
            </a:pPr>
            <a:r>
              <a:rPr lang="en-GB" sz="2800" dirty="0" err="1">
                <a:solidFill>
                  <a:srgbClr val="000000"/>
                </a:solidFill>
                <a:latin typeface="Arial Narrow"/>
                <a:sym typeface="Arial Narrow"/>
              </a:rPr>
              <a:t>Quellen</a:t>
            </a:r>
            <a:r>
              <a:rPr lang="en-GB" sz="2800" dirty="0">
                <a:solidFill>
                  <a:srgbClr val="000000"/>
                </a:solidFill>
                <a:latin typeface="Arial Narrow"/>
                <a:sym typeface="Arial Narrow"/>
              </a:rPr>
              <a:t> &amp; </a:t>
            </a:r>
            <a:r>
              <a:rPr lang="en-GB" sz="2800" dirty="0" err="1">
                <a:solidFill>
                  <a:srgbClr val="000000"/>
                </a:solidFill>
                <a:latin typeface="Arial Narrow"/>
                <a:sym typeface="Arial Narrow"/>
              </a:rPr>
              <a:t>weiterführende</a:t>
            </a:r>
            <a:r>
              <a:rPr lang="en-GB" sz="2800" dirty="0">
                <a:solidFill>
                  <a:srgbClr val="000000"/>
                </a:solidFill>
                <a:latin typeface="Arial Narrow"/>
                <a:sym typeface="Arial Narrow"/>
              </a:rPr>
              <a:t> </a:t>
            </a:r>
            <a:r>
              <a:rPr lang="en-GB" sz="2800" dirty="0" err="1">
                <a:solidFill>
                  <a:srgbClr val="000000"/>
                </a:solidFill>
                <a:latin typeface="Arial Narrow"/>
                <a:sym typeface="Arial Narrow"/>
              </a:rPr>
              <a:t>Hinweise</a:t>
            </a:r>
            <a:endParaRPr lang="en-GB" sz="2400" dirty="0"/>
          </a:p>
          <a:p>
            <a:pPr algn="ctr">
              <a:lnSpc>
                <a:spcPct val="150000"/>
              </a:lnSpc>
              <a:buClr>
                <a:srgbClr val="3667C4"/>
              </a:buClr>
              <a:buSzPts val="2040"/>
            </a:pPr>
            <a:r>
              <a:rPr lang="en-GB" sz="2800" dirty="0" err="1">
                <a:solidFill>
                  <a:srgbClr val="000000"/>
                </a:solidFill>
                <a:latin typeface="Arial Narrow"/>
                <a:ea typeface="Arial Narrow"/>
                <a:cs typeface="Arial Narrow"/>
                <a:sym typeface="Arial Narrow"/>
              </a:rPr>
              <a:t>Fragen</a:t>
            </a:r>
            <a:r>
              <a:rPr lang="en-GB" sz="2800" dirty="0">
                <a:solidFill>
                  <a:srgbClr val="000000"/>
                </a:solidFill>
                <a:latin typeface="Arial Narrow"/>
                <a:ea typeface="Arial Narrow"/>
                <a:cs typeface="Arial Narrow"/>
                <a:sym typeface="Arial Narrow"/>
              </a:rPr>
              <a:t>? </a:t>
            </a:r>
            <a:r>
              <a:rPr lang="en-GB" sz="2800" dirty="0" err="1">
                <a:solidFill>
                  <a:srgbClr val="000000"/>
                </a:solidFill>
                <a:latin typeface="Arial Narrow"/>
                <a:ea typeface="Arial Narrow"/>
                <a:cs typeface="Arial Narrow"/>
                <a:sym typeface="Arial Narrow"/>
              </a:rPr>
              <a:t>Verabschiedung</a:t>
            </a:r>
            <a:r>
              <a:rPr lang="en-GB" sz="2800" dirty="0">
                <a:solidFill>
                  <a:srgbClr val="000000"/>
                </a:solidFill>
                <a:latin typeface="Arial Narrow"/>
                <a:ea typeface="Arial Narrow"/>
                <a:cs typeface="Arial Narrow"/>
                <a:sym typeface="Arial Narrow"/>
              </a:rPr>
              <a:t> &amp; Dank ☺ </a:t>
            </a:r>
            <a:endParaRPr lang="en-GB" sz="2400" dirty="0"/>
          </a:p>
        </p:txBody>
      </p:sp>
    </p:spTree>
    <p:extLst>
      <p:ext uri="{BB962C8B-B14F-4D97-AF65-F5344CB8AC3E}">
        <p14:creationId xmlns:p14="http://schemas.microsoft.com/office/powerpoint/2010/main" val="1608177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179528" cy="1009651"/>
          </a:xfrm>
          <a:prstGeom prst="rect">
            <a:avLst/>
          </a:prstGeom>
          <a:solidFill>
            <a:srgbClr val="F9DADA"/>
          </a:solidFill>
          <a:ln>
            <a:noFill/>
          </a:ln>
        </p:spPr>
        <p:txBody>
          <a:bodyPr spcFirstLastPara="1" wrap="square" lIns="121900" tIns="60933" rIns="121900" bIns="60933" anchor="ctr" anchorCtr="0">
            <a:noAutofit/>
          </a:bodyPr>
          <a:lstStyle/>
          <a:p>
            <a:r>
              <a:rPr lang="en-GB" sz="3600" b="1" dirty="0" err="1">
                <a:solidFill>
                  <a:srgbClr val="000000"/>
                </a:solidFill>
                <a:latin typeface="Arial Narrow"/>
                <a:ea typeface="Arial Narrow"/>
                <a:cs typeface="Arial Narrow"/>
                <a:sym typeface="Arial Narrow"/>
              </a:rPr>
              <a:t>Aktivität</a:t>
            </a:r>
            <a:r>
              <a:rPr lang="en-GB" sz="3600" b="1" dirty="0">
                <a:solidFill>
                  <a:srgbClr val="000000"/>
                </a:solidFill>
                <a:latin typeface="Arial Narrow"/>
                <a:ea typeface="Arial Narrow"/>
                <a:cs typeface="Arial Narrow"/>
                <a:sym typeface="Arial Narrow"/>
              </a:rPr>
              <a:t>: </a:t>
            </a:r>
            <a:r>
              <a:rPr lang="en-GB" sz="3600" b="1" dirty="0" err="1">
                <a:solidFill>
                  <a:srgbClr val="000000"/>
                </a:solidFill>
                <a:latin typeface="Arial Narrow"/>
                <a:ea typeface="Arial Narrow"/>
                <a:cs typeface="Arial Narrow"/>
                <a:sym typeface="Arial Narrow"/>
              </a:rPr>
              <a:t>Anwendung</a:t>
            </a:r>
            <a:r>
              <a:rPr lang="en-GB" sz="3600" b="1" dirty="0">
                <a:solidFill>
                  <a:srgbClr val="000000"/>
                </a:solidFill>
                <a:latin typeface="Arial Narrow"/>
                <a:ea typeface="Arial Narrow"/>
                <a:cs typeface="Arial Narrow"/>
                <a:sym typeface="Arial Narrow"/>
              </a:rPr>
              <a:t> in der Praxis  </a:t>
            </a:r>
            <a:r>
              <a:rPr lang="en-GB" sz="3600" b="1" dirty="0">
                <a:latin typeface="Arial Narrow"/>
                <a:ea typeface="Arial Narrow"/>
                <a:cs typeface="Arial Narrow"/>
                <a:sym typeface="Arial Narrow"/>
              </a:rPr>
              <a:t>3</a:t>
            </a:r>
            <a:r>
              <a:rPr lang="en-GB" sz="3600" b="1" dirty="0">
                <a:solidFill>
                  <a:srgbClr val="000000"/>
                </a:solidFill>
                <a:latin typeface="Arial Narrow"/>
                <a:ea typeface="Arial Narrow"/>
                <a:cs typeface="Arial Narrow"/>
                <a:sym typeface="Arial Narrow"/>
              </a:rPr>
              <a:t>.1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ADA"/>
          </a:solidFill>
          <a:ln>
            <a:noFill/>
          </a:ln>
        </p:spPr>
        <p:txBody>
          <a:bodyPr spcFirstLastPara="1" wrap="square" lIns="121900" tIns="60933" rIns="121900" bIns="60933" anchor="t" anchorCtr="0">
            <a:noAutofit/>
          </a:bodyPr>
          <a:lstStyle/>
          <a:p>
            <a:pPr>
              <a:lnSpc>
                <a:spcPct val="150000"/>
              </a:lnSpc>
            </a:pPr>
            <a:r>
              <a:rPr lang="en-GB" sz="2000" b="1" dirty="0" err="1">
                <a:solidFill>
                  <a:schemeClr val="dk1"/>
                </a:solidFill>
                <a:latin typeface="Arial Narrow"/>
                <a:ea typeface="Arial Narrow"/>
                <a:cs typeface="Arial Narrow"/>
                <a:sym typeface="Arial Narrow"/>
              </a:rPr>
              <a:t>Reflexionsfragen</a:t>
            </a:r>
            <a:r>
              <a:rPr lang="en-GB" sz="2000" b="1" dirty="0">
                <a:solidFill>
                  <a:schemeClr val="dk1"/>
                </a:solidFill>
                <a:latin typeface="Arial Narrow"/>
                <a:ea typeface="Arial Narrow"/>
                <a:cs typeface="Arial Narrow"/>
                <a:sym typeface="Arial Narrow"/>
              </a:rPr>
              <a:t>:</a:t>
            </a:r>
            <a:endParaRPr lang="en-GB" sz="2000" dirty="0">
              <a:solidFill>
                <a:schemeClr val="dk1"/>
              </a:solidFill>
              <a:latin typeface="Arial Narrow"/>
              <a:ea typeface="Arial Narrow"/>
              <a:cs typeface="Arial Narrow"/>
              <a:sym typeface="Arial Narrow"/>
            </a:endParaRPr>
          </a:p>
          <a:p>
            <a:pPr marL="592664" indent="-457200">
              <a:lnSpc>
                <a:spcPct val="150000"/>
              </a:lnSpc>
              <a:buClr>
                <a:schemeClr val="dk1"/>
              </a:buClr>
              <a:buSzPts val="2000"/>
              <a:buFont typeface="+mj-lt"/>
              <a:buAutoNum type="arabicPeriod"/>
            </a:pPr>
            <a:r>
              <a:rPr lang="en-GB" sz="2000" dirty="0" err="1">
                <a:solidFill>
                  <a:schemeClr val="dk1"/>
                </a:solidFill>
                <a:latin typeface="Arial Narrow"/>
                <a:ea typeface="Arial Narrow"/>
                <a:cs typeface="Arial Narrow"/>
                <a:sym typeface="Arial Narrow"/>
              </a:rPr>
              <a:t>Erinnern</a:t>
            </a:r>
            <a:r>
              <a:rPr lang="en-GB" sz="2000" dirty="0">
                <a:solidFill>
                  <a:schemeClr val="dk1"/>
                </a:solidFill>
                <a:latin typeface="Arial Narrow"/>
                <a:ea typeface="Arial Narrow"/>
                <a:cs typeface="Arial Narrow"/>
                <a:sym typeface="Arial Narrow"/>
              </a:rPr>
              <a:t> Sie </a:t>
            </a:r>
            <a:r>
              <a:rPr lang="en-GB" sz="2000" dirty="0" err="1">
                <a:solidFill>
                  <a:schemeClr val="dk1"/>
                </a:solidFill>
                <a:latin typeface="Arial Narrow"/>
                <a:ea typeface="Arial Narrow"/>
                <a:cs typeface="Arial Narrow"/>
                <a:sym typeface="Arial Narrow"/>
              </a:rPr>
              <a:t>sich</a:t>
            </a:r>
            <a:r>
              <a:rPr lang="en-GB" sz="2000" dirty="0">
                <a:solidFill>
                  <a:schemeClr val="dk1"/>
                </a:solidFill>
                <a:latin typeface="Arial Narrow"/>
                <a:ea typeface="Arial Narrow"/>
                <a:cs typeface="Arial Narrow"/>
                <a:sym typeface="Arial Narrow"/>
              </a:rPr>
              <a:t> an die “</a:t>
            </a:r>
            <a:r>
              <a:rPr lang="en-GB" sz="2000" dirty="0" err="1">
                <a:solidFill>
                  <a:schemeClr val="dk1"/>
                </a:solidFill>
                <a:latin typeface="Arial Narrow"/>
                <a:ea typeface="Arial Narrow"/>
                <a:cs typeface="Arial Narrow"/>
                <a:sym typeface="Arial Narrow"/>
              </a:rPr>
              <a:t>gängigsten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Schwierigkeiten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vor</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denen</a:t>
            </a:r>
            <a:r>
              <a:rPr lang="en-GB" sz="2000" dirty="0">
                <a:solidFill>
                  <a:schemeClr val="dk1"/>
                </a:solidFill>
                <a:latin typeface="Arial Narrow"/>
                <a:ea typeface="Arial Narrow"/>
                <a:cs typeface="Arial Narrow"/>
                <a:sym typeface="Arial Narrow"/>
              </a:rPr>
              <a:t> Menschen </a:t>
            </a:r>
            <a:r>
              <a:rPr lang="en-GB" sz="2000" dirty="0" err="1">
                <a:solidFill>
                  <a:schemeClr val="dk1"/>
                </a:solidFill>
                <a:latin typeface="Arial Narrow"/>
                <a:ea typeface="Arial Narrow"/>
                <a:cs typeface="Arial Narrow"/>
                <a:sym typeface="Arial Narrow"/>
              </a:rPr>
              <a:t>mit</a:t>
            </a:r>
            <a:r>
              <a:rPr lang="en-GB" sz="2000" dirty="0">
                <a:solidFill>
                  <a:schemeClr val="dk1"/>
                </a:solidFill>
                <a:latin typeface="Arial Narrow"/>
                <a:ea typeface="Arial Narrow"/>
                <a:cs typeface="Arial Narrow"/>
                <a:sym typeface="Arial Narrow"/>
              </a:rPr>
              <a:t> ASS in den </a:t>
            </a:r>
            <a:r>
              <a:rPr lang="en-GB" sz="2000" dirty="0" err="1">
                <a:solidFill>
                  <a:schemeClr val="dk1"/>
                </a:solidFill>
                <a:latin typeface="Arial Narrow"/>
                <a:ea typeface="Arial Narrow"/>
                <a:cs typeface="Arial Narrow"/>
                <a:sym typeface="Arial Narrow"/>
              </a:rPr>
              <a:t>geschilderten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Kontexten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stehen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können</a:t>
            </a:r>
            <a:r>
              <a:rPr lang="en-GB" sz="2000" dirty="0">
                <a:solidFill>
                  <a:schemeClr val="dk1"/>
                </a:solidFill>
                <a:latin typeface="Arial Narrow"/>
                <a:ea typeface="Arial Narrow"/>
                <a:cs typeface="Arial Narrow"/>
                <a:sym typeface="Arial Narrow"/>
              </a:rPr>
              <a:t>?</a:t>
            </a:r>
          </a:p>
          <a:p>
            <a:pPr marL="592664" indent="-457200">
              <a:lnSpc>
                <a:spcPct val="150000"/>
              </a:lnSpc>
              <a:buClr>
                <a:schemeClr val="dk1"/>
              </a:buClr>
              <a:buSzPts val="2000"/>
              <a:buFont typeface="+mj-lt"/>
              <a:buAutoNum type="arabicPeriod"/>
            </a:pPr>
            <a:r>
              <a:rPr lang="en-GB" sz="2000" dirty="0">
                <a:solidFill>
                  <a:schemeClr val="dk1"/>
                </a:solidFill>
                <a:latin typeface="Arial Narrow"/>
                <a:ea typeface="Arial Narrow"/>
                <a:cs typeface="Arial Narrow"/>
                <a:sym typeface="Arial Narrow"/>
              </a:rPr>
              <a:t>Was </a:t>
            </a:r>
            <a:r>
              <a:rPr lang="en-GB" sz="2000" dirty="0" err="1">
                <a:solidFill>
                  <a:schemeClr val="dk1"/>
                </a:solidFill>
                <a:latin typeface="Arial Narrow"/>
                <a:ea typeface="Arial Narrow"/>
                <a:cs typeface="Arial Narrow"/>
                <a:sym typeface="Arial Narrow"/>
              </a:rPr>
              <a:t>könnte</a:t>
            </a:r>
            <a:r>
              <a:rPr lang="en-GB" sz="2000" dirty="0">
                <a:solidFill>
                  <a:schemeClr val="dk1"/>
                </a:solidFill>
                <a:latin typeface="Arial Narrow"/>
                <a:ea typeface="Arial Narrow"/>
                <a:cs typeface="Arial Narrow"/>
                <a:sym typeface="Arial Narrow"/>
              </a:rPr>
              <a:t> in </a:t>
            </a:r>
            <a:r>
              <a:rPr lang="en-GB" sz="2000" dirty="0" err="1">
                <a:solidFill>
                  <a:schemeClr val="dk1"/>
                </a:solidFill>
                <a:latin typeface="Arial Narrow"/>
                <a:ea typeface="Arial Narrow"/>
                <a:cs typeface="Arial Narrow"/>
                <a:sym typeface="Arial Narrow"/>
              </a:rPr>
              <a:t>diesen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Zusammenhängen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noch</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zu</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einem</a:t>
            </a:r>
            <a:r>
              <a:rPr lang="en-GB" sz="2000" dirty="0">
                <a:solidFill>
                  <a:schemeClr val="dk1"/>
                </a:solidFill>
                <a:latin typeface="Arial Narrow"/>
                <a:ea typeface="Arial Narrow"/>
                <a:cs typeface="Arial Narrow"/>
                <a:sym typeface="Arial Narrow"/>
              </a:rPr>
              <a:t> Problem </a:t>
            </a:r>
            <a:r>
              <a:rPr lang="en-GB" sz="2000" dirty="0" err="1">
                <a:solidFill>
                  <a:schemeClr val="dk1"/>
                </a:solidFill>
                <a:latin typeface="Arial Narrow"/>
                <a:ea typeface="Arial Narrow"/>
                <a:cs typeface="Arial Narrow"/>
                <a:sym typeface="Arial Narrow"/>
              </a:rPr>
              <a:t>werden</a:t>
            </a:r>
            <a:r>
              <a:rPr lang="en-GB" sz="2000" dirty="0">
                <a:solidFill>
                  <a:schemeClr val="dk1"/>
                </a:solidFill>
                <a:latin typeface="Arial Narrow"/>
                <a:ea typeface="Arial Narrow"/>
                <a:cs typeface="Arial Narrow"/>
                <a:sym typeface="Arial Narrow"/>
              </a:rPr>
              <a:t>?</a:t>
            </a:r>
          </a:p>
          <a:p>
            <a:pPr marL="592664" indent="-457200">
              <a:lnSpc>
                <a:spcPct val="150000"/>
              </a:lnSpc>
              <a:buClr>
                <a:schemeClr val="dk1"/>
              </a:buClr>
              <a:buSzPts val="2000"/>
              <a:buFont typeface="+mj-lt"/>
              <a:buAutoNum type="arabicPeriod"/>
            </a:pPr>
            <a:r>
              <a:rPr lang="en-GB" sz="2000" dirty="0" err="1">
                <a:solidFill>
                  <a:schemeClr val="dk1"/>
                </a:solidFill>
                <a:latin typeface="Arial Narrow"/>
                <a:ea typeface="Arial Narrow"/>
                <a:cs typeface="Arial Narrow"/>
                <a:sym typeface="Arial Narrow"/>
              </a:rPr>
              <a:t>Denken</a:t>
            </a:r>
            <a:r>
              <a:rPr lang="en-GB" sz="2000" dirty="0">
                <a:solidFill>
                  <a:schemeClr val="dk1"/>
                </a:solidFill>
                <a:latin typeface="Arial Narrow"/>
                <a:ea typeface="Arial Narrow"/>
                <a:cs typeface="Arial Narrow"/>
                <a:sym typeface="Arial Narrow"/>
              </a:rPr>
              <a:t> Sie an </a:t>
            </a:r>
            <a:r>
              <a:rPr lang="en-GB" sz="2000" dirty="0" err="1">
                <a:solidFill>
                  <a:schemeClr val="dk1"/>
                </a:solidFill>
                <a:latin typeface="Arial Narrow"/>
                <a:ea typeface="Arial Narrow"/>
                <a:cs typeface="Arial Narrow"/>
                <a:sym typeface="Arial Narrow"/>
              </a:rPr>
              <a:t>ganz</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konkrete</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Situationen</a:t>
            </a:r>
            <a:r>
              <a:rPr lang="en-GB" sz="2000" dirty="0">
                <a:solidFill>
                  <a:schemeClr val="dk1"/>
                </a:solidFill>
                <a:latin typeface="Arial Narrow"/>
                <a:ea typeface="Arial Narrow"/>
                <a:cs typeface="Arial Narrow"/>
                <a:sym typeface="Arial Narrow"/>
              </a:rPr>
              <a:t> in den </a:t>
            </a:r>
            <a:r>
              <a:rPr lang="en-GB" sz="2000" dirty="0" err="1">
                <a:solidFill>
                  <a:schemeClr val="dk1"/>
                </a:solidFill>
                <a:latin typeface="Arial Narrow"/>
                <a:ea typeface="Arial Narrow"/>
                <a:cs typeface="Arial Narrow"/>
                <a:sym typeface="Arial Narrow"/>
              </a:rPr>
              <a:t>geschilderten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Kontexten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Amtswege</a:t>
            </a:r>
            <a:r>
              <a:rPr lang="en-GB" sz="2000" dirty="0">
                <a:solidFill>
                  <a:schemeClr val="dk1"/>
                </a:solidFill>
                <a:latin typeface="Arial Narrow"/>
                <a:ea typeface="Arial Narrow"/>
                <a:cs typeface="Arial Narrow"/>
                <a:sym typeface="Arial Narrow"/>
              </a:rPr>
              <a:t>, Schule, </a:t>
            </a:r>
            <a:r>
              <a:rPr lang="en-GB" sz="2000" dirty="0" err="1">
                <a:solidFill>
                  <a:schemeClr val="dk1"/>
                </a:solidFill>
                <a:latin typeface="Arial Narrow"/>
                <a:ea typeface="Arial Narrow"/>
                <a:cs typeface="Arial Narrow"/>
                <a:sym typeface="Arial Narrow"/>
              </a:rPr>
              <a:t>Arbeitsplatz</a:t>
            </a:r>
            <a:r>
              <a:rPr lang="en-GB" sz="2000" dirty="0">
                <a:solidFill>
                  <a:schemeClr val="dk1"/>
                </a:solidFill>
                <a:latin typeface="Arial Narrow"/>
                <a:ea typeface="Arial Narrow"/>
                <a:cs typeface="Arial Narrow"/>
                <a:sym typeface="Arial Narrow"/>
              </a:rPr>
              <a:t>). Was </a:t>
            </a:r>
            <a:r>
              <a:rPr lang="en-GB" sz="2000" dirty="0" err="1">
                <a:solidFill>
                  <a:schemeClr val="dk1"/>
                </a:solidFill>
                <a:latin typeface="Arial Narrow"/>
                <a:ea typeface="Arial Narrow"/>
                <a:cs typeface="Arial Narrow"/>
                <a:sym typeface="Arial Narrow"/>
              </a:rPr>
              <a:t>sind</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denn</a:t>
            </a:r>
            <a:r>
              <a:rPr lang="en-GB" sz="2000" dirty="0">
                <a:solidFill>
                  <a:schemeClr val="dk1"/>
                </a:solidFill>
                <a:latin typeface="Arial Narrow"/>
                <a:ea typeface="Arial Narrow"/>
                <a:cs typeface="Arial Narrow"/>
                <a:sym typeface="Arial Narrow"/>
              </a:rPr>
              <a:t> real </a:t>
            </a:r>
            <a:r>
              <a:rPr lang="en-GB" sz="2000" dirty="0" err="1">
                <a:solidFill>
                  <a:schemeClr val="dk1"/>
                </a:solidFill>
                <a:latin typeface="Arial Narrow"/>
                <a:ea typeface="Arial Narrow"/>
                <a:cs typeface="Arial Narrow"/>
                <a:sym typeface="Arial Narrow"/>
              </a:rPr>
              <a:t>existierende</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Hindernisse</a:t>
            </a:r>
            <a:r>
              <a:rPr lang="en-GB" sz="2000" dirty="0">
                <a:solidFill>
                  <a:schemeClr val="dk1"/>
                </a:solidFill>
                <a:latin typeface="Arial Narrow"/>
                <a:ea typeface="Arial Narrow"/>
                <a:cs typeface="Arial Narrow"/>
                <a:sym typeface="Arial Narrow"/>
              </a:rPr>
              <a:t>, die der </a:t>
            </a:r>
            <a:r>
              <a:rPr lang="en-GB" sz="2000" dirty="0" err="1">
                <a:solidFill>
                  <a:schemeClr val="dk1"/>
                </a:solidFill>
                <a:latin typeface="Arial Narrow"/>
                <a:ea typeface="Arial Narrow"/>
                <a:cs typeface="Arial Narrow"/>
                <a:sym typeface="Arial Narrow"/>
              </a:rPr>
              <a:t>Entfaltung</a:t>
            </a:r>
            <a:r>
              <a:rPr lang="en-GB" sz="2000" dirty="0">
                <a:solidFill>
                  <a:schemeClr val="dk1"/>
                </a:solidFill>
                <a:latin typeface="Arial Narrow"/>
                <a:ea typeface="Arial Narrow"/>
                <a:cs typeface="Arial Narrow"/>
                <a:sym typeface="Arial Narrow"/>
              </a:rPr>
              <a:t> von Menschen </a:t>
            </a:r>
            <a:r>
              <a:rPr lang="en-GB" sz="2000" dirty="0" err="1">
                <a:solidFill>
                  <a:schemeClr val="dk1"/>
                </a:solidFill>
                <a:latin typeface="Arial Narrow"/>
                <a:ea typeface="Arial Narrow"/>
                <a:cs typeface="Arial Narrow"/>
                <a:sym typeface="Arial Narrow"/>
              </a:rPr>
              <a:t>mit</a:t>
            </a:r>
            <a:r>
              <a:rPr lang="en-GB" sz="2000" dirty="0">
                <a:solidFill>
                  <a:schemeClr val="dk1"/>
                </a:solidFill>
                <a:latin typeface="Arial Narrow"/>
                <a:ea typeface="Arial Narrow"/>
                <a:cs typeface="Arial Narrow"/>
                <a:sym typeface="Arial Narrow"/>
              </a:rPr>
              <a:t> ASS </a:t>
            </a:r>
            <a:r>
              <a:rPr lang="en-GB" sz="2000" dirty="0" err="1">
                <a:solidFill>
                  <a:schemeClr val="dk1"/>
                </a:solidFill>
                <a:latin typeface="Arial Narrow"/>
                <a:ea typeface="Arial Narrow"/>
                <a:cs typeface="Arial Narrow"/>
                <a:sym typeface="Arial Narrow"/>
              </a:rPr>
              <a:t>üblicherweise</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entgegenstehen</a:t>
            </a:r>
            <a:r>
              <a:rPr lang="en-GB" sz="2000" dirty="0">
                <a:solidFill>
                  <a:schemeClr val="dk1"/>
                </a:solidFill>
                <a:latin typeface="Arial Narrow"/>
                <a:ea typeface="Arial Narrow"/>
                <a:cs typeface="Arial Narrow"/>
                <a:sym typeface="Arial Narrow"/>
              </a:rPr>
              <a:t>? Wie </a:t>
            </a:r>
            <a:r>
              <a:rPr lang="en-GB" sz="2000" dirty="0" err="1">
                <a:solidFill>
                  <a:schemeClr val="dk1"/>
                </a:solidFill>
                <a:latin typeface="Arial Narrow"/>
                <a:ea typeface="Arial Narrow"/>
                <a:cs typeface="Arial Narrow"/>
                <a:sym typeface="Arial Narrow"/>
              </a:rPr>
              <a:t>könnte</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unter</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solchen</a:t>
            </a:r>
            <a:r>
              <a:rPr lang="en-GB" sz="2000" dirty="0">
                <a:solidFill>
                  <a:schemeClr val="dk1"/>
                </a:solidFill>
                <a:latin typeface="Arial Narrow"/>
                <a:ea typeface="Arial Narrow"/>
                <a:cs typeface="Arial Narrow"/>
                <a:sym typeface="Arial Narrow"/>
              </a:rPr>
              <a:t> – </a:t>
            </a:r>
            <a:r>
              <a:rPr lang="en-GB" sz="2000" dirty="0" err="1">
                <a:solidFill>
                  <a:schemeClr val="dk1"/>
                </a:solidFill>
                <a:latin typeface="Arial Narrow"/>
                <a:ea typeface="Arial Narrow"/>
                <a:cs typeface="Arial Narrow"/>
                <a:sym typeface="Arial Narrow"/>
              </a:rPr>
              <a:t>hinderlichen</a:t>
            </a:r>
            <a:r>
              <a:rPr lang="en-GB" sz="2000" dirty="0">
                <a:solidFill>
                  <a:schemeClr val="dk1"/>
                </a:solidFill>
                <a:latin typeface="Arial Narrow"/>
                <a:ea typeface="Arial Narrow"/>
                <a:cs typeface="Arial Narrow"/>
                <a:sym typeface="Arial Narrow"/>
              </a:rPr>
              <a:t> – </a:t>
            </a:r>
            <a:r>
              <a:rPr lang="en-GB" sz="2000" dirty="0" err="1">
                <a:solidFill>
                  <a:schemeClr val="dk1"/>
                </a:solidFill>
                <a:latin typeface="Arial Narrow"/>
                <a:ea typeface="Arial Narrow"/>
                <a:cs typeface="Arial Narrow"/>
                <a:sym typeface="Arial Narrow"/>
              </a:rPr>
              <a:t>Voraussetzungen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trotzdem</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mehr</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Autonomie</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entstehen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Welche</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Ängste</a:t>
            </a:r>
            <a:r>
              <a:rPr lang="en-GB" sz="2000" dirty="0">
                <a:solidFill>
                  <a:schemeClr val="dk1"/>
                </a:solidFill>
                <a:latin typeface="Arial Narrow"/>
                <a:ea typeface="Arial Narrow"/>
                <a:cs typeface="Arial Narrow"/>
                <a:sym typeface="Arial Narrow"/>
              </a:rPr>
              <a:t> gilt es Job-</a:t>
            </a:r>
            <a:r>
              <a:rPr lang="en-GB" sz="2000" dirty="0" err="1">
                <a:solidFill>
                  <a:schemeClr val="dk1"/>
                </a:solidFill>
                <a:latin typeface="Arial Narrow"/>
                <a:ea typeface="Arial Narrow"/>
                <a:cs typeface="Arial Narrow"/>
                <a:sym typeface="Arial Narrow"/>
              </a:rPr>
              <a:t>Einsteigern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zu</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nehmen</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usw</a:t>
            </a:r>
            <a:r>
              <a:rPr lang="en-GB" sz="2000" dirty="0">
                <a:solidFill>
                  <a:schemeClr val="dk1"/>
                </a:solidFill>
                <a:latin typeface="Arial Narrow"/>
                <a:ea typeface="Arial Narrow"/>
                <a:cs typeface="Arial Narrow"/>
                <a:sym typeface="Arial Narrow"/>
              </a:rPr>
              <a:t>.?</a:t>
            </a:r>
          </a:p>
        </p:txBody>
      </p:sp>
    </p:spTree>
    <p:extLst>
      <p:ext uri="{BB962C8B-B14F-4D97-AF65-F5344CB8AC3E}">
        <p14:creationId xmlns:p14="http://schemas.microsoft.com/office/powerpoint/2010/main" val="2489975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dirty="0"/>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179528" cy="1009651"/>
          </a:xfrm>
          <a:prstGeom prst="rect">
            <a:avLst/>
          </a:prstGeom>
          <a:solidFill>
            <a:srgbClr val="F9DADA"/>
          </a:solidFill>
          <a:ln>
            <a:noFill/>
          </a:ln>
        </p:spPr>
        <p:txBody>
          <a:bodyPr spcFirstLastPara="1" wrap="square" lIns="121900" tIns="60933" rIns="121900" bIns="60933" anchor="ctr" anchorCtr="0">
            <a:noAutofit/>
          </a:bodyPr>
          <a:lstStyle/>
          <a:p>
            <a:r>
              <a:rPr lang="en-GB" sz="4000" b="1" dirty="0" err="1">
                <a:solidFill>
                  <a:srgbClr val="000000"/>
                </a:solidFill>
                <a:latin typeface="Arial Narrow"/>
                <a:ea typeface="Arial Narrow"/>
                <a:cs typeface="Arial Narrow"/>
                <a:sym typeface="Arial Narrow"/>
              </a:rPr>
              <a:t>Quellen</a:t>
            </a:r>
            <a:r>
              <a:rPr lang="en-GB" sz="4000" b="1" dirty="0">
                <a:solidFill>
                  <a:srgbClr val="000000"/>
                </a:solidFill>
                <a:latin typeface="Arial Narrow"/>
                <a:ea typeface="Arial Narrow"/>
                <a:cs typeface="Arial Narrow"/>
                <a:sym typeface="Arial Narrow"/>
              </a:rPr>
              <a:t> &amp; </a:t>
            </a:r>
            <a:r>
              <a:rPr lang="en-GB" sz="4000" b="1" dirty="0" err="1">
                <a:solidFill>
                  <a:srgbClr val="000000"/>
                </a:solidFill>
                <a:latin typeface="Arial Narrow"/>
                <a:ea typeface="Arial Narrow"/>
                <a:cs typeface="Arial Narrow"/>
                <a:sym typeface="Arial Narrow"/>
              </a:rPr>
              <a:t>Literatur</a:t>
            </a:r>
            <a:endParaRPr lang="en-GB" sz="2800" dirty="0">
              <a:solidFill>
                <a:srgbClr val="000000"/>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ADA"/>
          </a:solidFill>
          <a:ln>
            <a:noFill/>
          </a:ln>
        </p:spPr>
        <p:txBody>
          <a:bodyPr spcFirstLastPara="1" wrap="square" lIns="121900" tIns="60933" rIns="121900" bIns="60933" anchor="t" anchorCtr="0">
            <a:noAutofit/>
          </a:bodyPr>
          <a:lstStyle/>
          <a:p>
            <a:pPr marL="342900" indent="-342900">
              <a:buFont typeface="Arial" panose="020B0604020202020204" pitchFamily="34" charset="0"/>
              <a:buChar char="•"/>
            </a:pPr>
            <a:r>
              <a:rPr lang="en-US" dirty="0">
                <a:latin typeface="Arial Narrow" panose="020B0606020202030204" pitchFamily="34" charset="0"/>
              </a:rPr>
              <a:t>Atwood, T. (2008). The complete guide to Asperger's Syndrome. Jessica Kingsley Publishers. </a:t>
            </a:r>
          </a:p>
          <a:p>
            <a:pPr marL="342900" indent="-342900">
              <a:buFont typeface="Arial" panose="020B0604020202020204" pitchFamily="34" charset="0"/>
              <a:buChar char="•"/>
            </a:pPr>
            <a:r>
              <a:rPr lang="en-US" dirty="0" err="1">
                <a:latin typeface="Arial Narrow" panose="020B0606020202030204" pitchFamily="34" charset="0"/>
              </a:rPr>
              <a:t>Beukelman</a:t>
            </a:r>
            <a:r>
              <a:rPr lang="en-US" dirty="0">
                <a:latin typeface="Arial Narrow" panose="020B0606020202030204" pitchFamily="34" charset="0"/>
              </a:rPr>
              <a:t>, D. R. &amp; </a:t>
            </a:r>
            <a:r>
              <a:rPr lang="en-US" dirty="0" err="1">
                <a:latin typeface="Arial Narrow" panose="020B0606020202030204" pitchFamily="34" charset="0"/>
              </a:rPr>
              <a:t>Mirenda</a:t>
            </a:r>
            <a:r>
              <a:rPr lang="en-US" dirty="0">
                <a:latin typeface="Arial Narrow" panose="020B0606020202030204" pitchFamily="34" charset="0"/>
              </a:rPr>
              <a:t>, P. (2014). </a:t>
            </a:r>
            <a:r>
              <a:rPr lang="en-US" i="1" dirty="0">
                <a:latin typeface="Arial Narrow" panose="020B0606020202030204" pitchFamily="34" charset="0"/>
              </a:rPr>
              <a:t>Di </a:t>
            </a:r>
            <a:r>
              <a:rPr lang="en-US" i="1" dirty="0" err="1">
                <a:latin typeface="Arial Narrow" panose="020B0606020202030204" pitchFamily="34" charset="0"/>
              </a:rPr>
              <a:t>comunicazione</a:t>
            </a:r>
            <a:r>
              <a:rPr lang="en-US" i="1" dirty="0">
                <a:latin typeface="Arial Narrow" panose="020B0606020202030204" pitchFamily="34" charset="0"/>
              </a:rPr>
              <a:t> </a:t>
            </a:r>
            <a:r>
              <a:rPr lang="en-US" i="1" dirty="0" err="1">
                <a:latin typeface="Arial Narrow" panose="020B0606020202030204" pitchFamily="34" charset="0"/>
              </a:rPr>
              <a:t>aumentativa</a:t>
            </a:r>
            <a:r>
              <a:rPr lang="en-US" i="1" dirty="0">
                <a:latin typeface="Arial Narrow" panose="020B0606020202030204" pitchFamily="34" charset="0"/>
              </a:rPr>
              <a:t> e </a:t>
            </a:r>
            <a:r>
              <a:rPr lang="en-US" i="1" dirty="0" err="1">
                <a:latin typeface="Arial Narrow" panose="020B0606020202030204" pitchFamily="34" charset="0"/>
              </a:rPr>
              <a:t>alternativa</a:t>
            </a:r>
            <a:r>
              <a:rPr lang="en-US" i="1" dirty="0">
                <a:latin typeface="Arial Narrow" panose="020B0606020202030204" pitchFamily="34" charset="0"/>
              </a:rPr>
              <a:t>. </a:t>
            </a:r>
            <a:r>
              <a:rPr lang="en-US" i="1" dirty="0" err="1">
                <a:latin typeface="Arial Narrow" panose="020B0606020202030204" pitchFamily="34" charset="0"/>
              </a:rPr>
              <a:t>Interventi</a:t>
            </a:r>
            <a:r>
              <a:rPr lang="en-US" i="1" dirty="0">
                <a:latin typeface="Arial Narrow" panose="020B0606020202030204" pitchFamily="34" charset="0"/>
              </a:rPr>
              <a:t> per bambini e </a:t>
            </a:r>
            <a:r>
              <a:rPr lang="en-US" i="1" dirty="0" err="1">
                <a:latin typeface="Arial Narrow" panose="020B0606020202030204" pitchFamily="34" charset="0"/>
              </a:rPr>
              <a:t>adulti</a:t>
            </a:r>
            <a:r>
              <a:rPr lang="en-US" i="1" dirty="0">
                <a:latin typeface="Arial Narrow" panose="020B0606020202030204" pitchFamily="34" charset="0"/>
              </a:rPr>
              <a:t> con </a:t>
            </a:r>
            <a:r>
              <a:rPr lang="en-US" i="1" dirty="0" err="1">
                <a:latin typeface="Arial Narrow" panose="020B0606020202030204" pitchFamily="34" charset="0"/>
              </a:rPr>
              <a:t>complessi</a:t>
            </a:r>
            <a:r>
              <a:rPr lang="en-US" i="1" dirty="0">
                <a:latin typeface="Arial Narrow" panose="020B0606020202030204" pitchFamily="34" charset="0"/>
              </a:rPr>
              <a:t> </a:t>
            </a:r>
            <a:r>
              <a:rPr lang="en-US" i="1" dirty="0" err="1">
                <a:latin typeface="Arial Narrow" panose="020B0606020202030204" pitchFamily="34" charset="0"/>
              </a:rPr>
              <a:t>bisogni</a:t>
            </a:r>
            <a:r>
              <a:rPr lang="en-US" i="1" dirty="0">
                <a:latin typeface="Arial Narrow" panose="020B0606020202030204" pitchFamily="34" charset="0"/>
              </a:rPr>
              <a:t> </a:t>
            </a:r>
            <a:r>
              <a:rPr lang="en-US" i="1" dirty="0" err="1">
                <a:latin typeface="Arial Narrow" panose="020B0606020202030204" pitchFamily="34" charset="0"/>
              </a:rPr>
              <a:t>comunicativi</a:t>
            </a:r>
            <a:r>
              <a:rPr lang="en-US" dirty="0">
                <a:latin typeface="Arial Narrow" panose="020B0606020202030204" pitchFamily="34" charset="0"/>
              </a:rPr>
              <a:t>. Centro </a:t>
            </a:r>
            <a:r>
              <a:rPr lang="en-US" dirty="0" err="1">
                <a:latin typeface="Arial Narrow" panose="020B0606020202030204" pitchFamily="34" charset="0"/>
              </a:rPr>
              <a:t>Studi</a:t>
            </a:r>
            <a:r>
              <a:rPr lang="en-US" dirty="0">
                <a:latin typeface="Arial Narrow" panose="020B0606020202030204" pitchFamily="34" charset="0"/>
              </a:rPr>
              <a:t> Erickson.</a:t>
            </a:r>
          </a:p>
          <a:p>
            <a:pPr marL="342900" indent="-342900">
              <a:buFont typeface="Arial" panose="020B0604020202020204" pitchFamily="34" charset="0"/>
              <a:buChar char="•"/>
            </a:pPr>
            <a:r>
              <a:rPr lang="en-US" dirty="0" err="1">
                <a:latin typeface="Arial Narrow" panose="020B0606020202030204" pitchFamily="34" charset="0"/>
              </a:rPr>
              <a:t>Bogdashina</a:t>
            </a:r>
            <a:r>
              <a:rPr lang="en-US" dirty="0">
                <a:latin typeface="Arial Narrow" panose="020B0606020202030204" pitchFamily="34" charset="0"/>
              </a:rPr>
              <a:t>, O. (2016). </a:t>
            </a:r>
            <a:r>
              <a:rPr lang="en-US" i="1" dirty="0">
                <a:latin typeface="Arial Narrow" panose="020B0606020202030204" pitchFamily="34" charset="0"/>
              </a:rPr>
              <a:t>Sensory perceptual issues in Autism and Asperger Syndrome</a:t>
            </a:r>
            <a:r>
              <a:rPr lang="en-US" dirty="0">
                <a:latin typeface="Arial Narrow" panose="020B0606020202030204" pitchFamily="34" charset="0"/>
              </a:rPr>
              <a:t>. Jessica Kingsley Publishers. </a:t>
            </a:r>
          </a:p>
          <a:p>
            <a:pPr marL="342900" indent="-342900">
              <a:buFont typeface="Arial" panose="020B0604020202020204" pitchFamily="34" charset="0"/>
              <a:buChar char="•"/>
            </a:pPr>
            <a:r>
              <a:rPr lang="en-US" dirty="0">
                <a:latin typeface="Arial Narrow" panose="020B0606020202030204" pitchFamily="34" charset="0"/>
              </a:rPr>
              <a:t>Gray, C. (2015) </a:t>
            </a:r>
            <a:r>
              <a:rPr lang="en-US" i="1" dirty="0">
                <a:latin typeface="Arial Narrow" panose="020B0606020202030204" pitchFamily="34" charset="0"/>
              </a:rPr>
              <a:t>The new social story book: Over 180 social stories that teach everyday social skills to children and young adults with Autism or Asperger's Syndrome, and Their Peers. </a:t>
            </a:r>
            <a:r>
              <a:rPr lang="en-US" dirty="0">
                <a:latin typeface="Arial Narrow" panose="020B0606020202030204" pitchFamily="34" charset="0"/>
              </a:rPr>
              <a:t>Future Horizons.</a:t>
            </a:r>
          </a:p>
          <a:p>
            <a:pPr marL="342900" indent="-342900">
              <a:buFont typeface="Arial" panose="020B0604020202020204" pitchFamily="34" charset="0"/>
              <a:buChar char="•"/>
            </a:pPr>
            <a:r>
              <a:rPr lang="en-US" dirty="0">
                <a:latin typeface="Arial Narrow" panose="020B0606020202030204" pitchFamily="34" charset="0"/>
              </a:rPr>
              <a:t>Gray, C. (2015). </a:t>
            </a:r>
            <a:r>
              <a:rPr lang="en-US" i="1" dirty="0">
                <a:latin typeface="Arial Narrow" panose="020B0606020202030204" pitchFamily="34" charset="0"/>
              </a:rPr>
              <a:t>The new social story book</a:t>
            </a:r>
            <a:r>
              <a:rPr lang="en-US" dirty="0">
                <a:latin typeface="Arial Narrow" panose="020B0606020202030204" pitchFamily="34" charset="0"/>
              </a:rPr>
              <a:t>. Future Horizons Incorporated.</a:t>
            </a:r>
          </a:p>
          <a:p>
            <a:pPr marL="342900" indent="-342900">
              <a:buFont typeface="Arial" panose="020B0604020202020204" pitchFamily="34" charset="0"/>
              <a:buChar char="•"/>
            </a:pPr>
            <a:r>
              <a:rPr lang="en-US" dirty="0" err="1">
                <a:latin typeface="Arial Narrow" panose="020B0606020202030204" pitchFamily="34" charset="0"/>
              </a:rPr>
              <a:t>Howlin</a:t>
            </a:r>
            <a:r>
              <a:rPr lang="en-US" dirty="0">
                <a:latin typeface="Arial Narrow" panose="020B0606020202030204" pitchFamily="34" charset="0"/>
              </a:rPr>
              <a:t>, P. (1988). </a:t>
            </a:r>
            <a:r>
              <a:rPr lang="en-US" i="1" dirty="0">
                <a:latin typeface="Arial Narrow" panose="020B0606020202030204" pitchFamily="34" charset="0"/>
              </a:rPr>
              <a:t>Teaching children with Autism to mind-read-Read: A practical guide for teachers and parents</a:t>
            </a:r>
            <a:r>
              <a:rPr lang="en-US" dirty="0">
                <a:latin typeface="Arial Narrow" panose="020B0606020202030204" pitchFamily="34" charset="0"/>
              </a:rPr>
              <a:t>. Wiley. </a:t>
            </a:r>
          </a:p>
          <a:p>
            <a:pPr marL="342900" indent="-342900">
              <a:buFont typeface="Arial" panose="020B0604020202020204" pitchFamily="34" charset="0"/>
              <a:buChar char="•"/>
            </a:pPr>
            <a:r>
              <a:rPr lang="en-US" dirty="0">
                <a:latin typeface="Arial Narrow" panose="020B0606020202030204" pitchFamily="34" charset="0"/>
              </a:rPr>
              <a:t>https://</a:t>
            </a:r>
            <a:r>
              <a:rPr lang="en-US" dirty="0" err="1">
                <a:latin typeface="Arial Narrow" panose="020B0606020202030204" pitchFamily="34" charset="0"/>
              </a:rPr>
              <a:t>apps.who.int</a:t>
            </a:r>
            <a:r>
              <a:rPr lang="en-US" dirty="0">
                <a:latin typeface="Arial Narrow" panose="020B0606020202030204" pitchFamily="34" charset="0"/>
              </a:rPr>
              <a:t>/iris/bitstream/handle/10665/43737/9789241547321_eng.pdf;jsessionid=F031A93B4FA1959893D860EF9E627368?sequence=1</a:t>
            </a:r>
          </a:p>
          <a:p>
            <a:pPr marL="342900" indent="-342900">
              <a:buFont typeface="Arial" panose="020B0604020202020204" pitchFamily="34" charset="0"/>
              <a:buChar char="•"/>
            </a:pPr>
            <a:r>
              <a:rPr lang="en-US" u="sng" dirty="0">
                <a:latin typeface="Arial Narrow" panose="020B0606020202030204" pitchFamily="34" charset="0"/>
              </a:rPr>
              <a:t>https://cat-</a:t>
            </a:r>
            <a:r>
              <a:rPr lang="en-US" u="sng" dirty="0" err="1">
                <a:latin typeface="Arial Narrow" panose="020B0606020202030204" pitchFamily="34" charset="0"/>
              </a:rPr>
              <a:t>kit.com</a:t>
            </a:r>
            <a:r>
              <a:rPr lang="en-US" u="sng" dirty="0">
                <a:latin typeface="Arial Narrow" panose="020B0606020202030204" pitchFamily="34" charset="0"/>
              </a:rPr>
              <a:t>/it/</a:t>
            </a:r>
            <a:endParaRPr lang="en-US" dirty="0">
              <a:latin typeface="Arial Narrow" panose="020B0606020202030204" pitchFamily="34" charset="0"/>
            </a:endParaRPr>
          </a:p>
          <a:p>
            <a:pPr marL="342900" indent="-342900">
              <a:buFont typeface="Arial" panose="020B0604020202020204" pitchFamily="34" charset="0"/>
              <a:buChar char="•"/>
            </a:pPr>
            <a:r>
              <a:rPr lang="en-US" u="sng" dirty="0">
                <a:latin typeface="Arial Narrow" panose="020B0606020202030204" pitchFamily="34" charset="0"/>
              </a:rPr>
              <a:t>http://</a:t>
            </a:r>
            <a:r>
              <a:rPr lang="en-US" u="sng" dirty="0" err="1">
                <a:latin typeface="Arial Narrow" panose="020B0606020202030204" pitchFamily="34" charset="0"/>
              </a:rPr>
              <a:t>www.spazioasperger.it</a:t>
            </a:r>
            <a:r>
              <a:rPr lang="en-US" u="sng" dirty="0">
                <a:latin typeface="Arial Narrow" panose="020B0606020202030204" pitchFamily="34" charset="0"/>
              </a:rPr>
              <a:t>/</a:t>
            </a:r>
            <a:endParaRPr lang="en-US" dirty="0">
              <a:latin typeface="Arial Narrow" panose="020B0606020202030204" pitchFamily="34" charset="0"/>
            </a:endParaRPr>
          </a:p>
          <a:p>
            <a:pPr marL="342900" indent="-342900">
              <a:buFont typeface="Arial" panose="020B0604020202020204" pitchFamily="34" charset="0"/>
              <a:buChar char="•"/>
            </a:pPr>
            <a:r>
              <a:rPr lang="en-US" u="sng" dirty="0">
                <a:latin typeface="Arial Narrow" panose="020B0606020202030204" pitchFamily="34" charset="0"/>
              </a:rPr>
              <a:t>https://</a:t>
            </a:r>
            <a:r>
              <a:rPr lang="en-US" u="sng" dirty="0" err="1">
                <a:latin typeface="Arial Narrow" panose="020B0606020202030204" pitchFamily="34" charset="0"/>
              </a:rPr>
              <a:t>www.fondazioneares.com</a:t>
            </a:r>
            <a:r>
              <a:rPr lang="en-US" u="sng" dirty="0">
                <a:latin typeface="Arial Narrow" panose="020B0606020202030204" pitchFamily="34" charset="0"/>
              </a:rPr>
              <a:t>/</a:t>
            </a:r>
            <a:endParaRPr lang="en-US" b="1" dirty="0">
              <a:solidFill>
                <a:srgbClr val="0F1111"/>
              </a:solidFill>
              <a:latin typeface="Arial Narrow" panose="020B0606020202030204" pitchFamily="34" charset="0"/>
            </a:endParaRPr>
          </a:p>
          <a:p>
            <a:pPr marL="342900" indent="-342900">
              <a:buClr>
                <a:schemeClr val="dk1"/>
              </a:buClr>
              <a:buSzPts val="1100"/>
              <a:buFont typeface="Arial" panose="020B0604020202020204" pitchFamily="34" charset="0"/>
              <a:buChar char="•"/>
            </a:pPr>
            <a:endParaRPr lang="en-US" dirty="0">
              <a:solidFill>
                <a:schemeClr val="dk1"/>
              </a:solidFill>
            </a:endParaRPr>
          </a:p>
          <a:p>
            <a:pPr marL="342900" indent="-342900" algn="just">
              <a:spcBef>
                <a:spcPts val="1333"/>
              </a:spcBef>
              <a:buFont typeface="Arial" panose="020B0604020202020204" pitchFamily="34" charset="0"/>
              <a:buChar char="•"/>
            </a:pPr>
            <a:endParaRPr lang="en-US" dirty="0">
              <a:latin typeface="Arial Narrow"/>
              <a:ea typeface="Arial Narrow"/>
              <a:cs typeface="Arial Narrow"/>
              <a:sym typeface="Arial Narrow"/>
            </a:endParaRPr>
          </a:p>
        </p:txBody>
      </p:sp>
    </p:spTree>
    <p:extLst>
      <p:ext uri="{BB962C8B-B14F-4D97-AF65-F5344CB8AC3E}">
        <p14:creationId xmlns:p14="http://schemas.microsoft.com/office/powerpoint/2010/main" val="1831395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73"/>
          <p:cNvSpPr/>
          <p:nvPr/>
        </p:nvSpPr>
        <p:spPr>
          <a:xfrm>
            <a:off x="1567388" y="1558059"/>
            <a:ext cx="9389424" cy="4330416"/>
          </a:xfrm>
          <a:prstGeom prst="rect">
            <a:avLst/>
          </a:prstGeom>
          <a:solidFill>
            <a:srgbClr val="F9DAD9"/>
          </a:solidFill>
          <a:ln>
            <a:noFill/>
          </a:ln>
        </p:spPr>
        <p:txBody>
          <a:bodyPr spcFirstLastPara="1" wrap="square" lIns="121900" tIns="60933" rIns="121900" bIns="60933" anchor="t" anchorCtr="0">
            <a:noAutofit/>
          </a:bodyPr>
          <a:lstStyle/>
          <a:p>
            <a:pPr algn="ctr">
              <a:lnSpc>
                <a:spcPct val="170000"/>
              </a:lnSpc>
            </a:pPr>
            <a:r>
              <a:rPr lang="de-AT" sz="4800" b="1" dirty="0">
                <a:solidFill>
                  <a:srgbClr val="024E94"/>
                </a:solidFill>
                <a:latin typeface="Arial Narrow" panose="020B0606020202030204" pitchFamily="34" charset="0"/>
                <a:ea typeface="Arial Narrow"/>
                <a:cs typeface="Arial Narrow"/>
                <a:sym typeface="Arial Narrow"/>
              </a:rPr>
              <a:t>W</a:t>
            </a:r>
            <a:r>
              <a:rPr lang="it" sz="4800" b="1" dirty="0">
                <a:solidFill>
                  <a:srgbClr val="024E94"/>
                </a:solidFill>
                <a:latin typeface="Arial Narrow" panose="020B0606020202030204" pitchFamily="34" charset="0"/>
                <a:ea typeface="Arial Narrow"/>
                <a:cs typeface="Arial Narrow"/>
                <a:sym typeface="Arial Narrow"/>
              </a:rPr>
              <a:t>eitere Fragen, Anregungen?</a:t>
            </a:r>
            <a:endParaRPr sz="4800" dirty="0">
              <a:latin typeface="Arial Narrow" panose="020B0606020202030204" pitchFamily="34" charset="0"/>
            </a:endParaRPr>
          </a:p>
          <a:p>
            <a:pPr algn="ctr">
              <a:lnSpc>
                <a:spcPct val="170000"/>
              </a:lnSpc>
            </a:pPr>
            <a:r>
              <a:rPr lang="it" sz="4800" b="1" dirty="0">
                <a:solidFill>
                  <a:srgbClr val="024E94"/>
                </a:solidFill>
                <a:latin typeface="Arial Narrow" panose="020B0606020202030204" pitchFamily="34" charset="0"/>
                <a:ea typeface="Arial Narrow"/>
                <a:cs typeface="Arial Narrow"/>
                <a:sym typeface="Arial Narrow"/>
              </a:rPr>
              <a:t>Auf Wiedersehen &amp;</a:t>
            </a:r>
            <a:endParaRPr sz="4800" dirty="0">
              <a:latin typeface="Arial Narrow" panose="020B0606020202030204" pitchFamily="34" charset="0"/>
            </a:endParaRPr>
          </a:p>
          <a:p>
            <a:pPr algn="ctr">
              <a:lnSpc>
                <a:spcPct val="170000"/>
              </a:lnSpc>
            </a:pPr>
            <a:r>
              <a:rPr lang="it" sz="4800" b="1" dirty="0">
                <a:solidFill>
                  <a:srgbClr val="024E94"/>
                </a:solidFill>
                <a:latin typeface="Arial Narrow" panose="020B0606020202030204" pitchFamily="34" charset="0"/>
                <a:ea typeface="Arial Narrow"/>
                <a:cs typeface="Arial Narrow"/>
                <a:sym typeface="Arial Narrow"/>
              </a:rPr>
              <a:t>vielen Dank für die Teilnahme ☺</a:t>
            </a:r>
            <a:endParaRPr sz="4800" dirty="0">
              <a:latin typeface="Arial Narrow" panose="020B0606020202030204" pitchFamily="34" charset="0"/>
            </a:endParaRPr>
          </a:p>
        </p:txBody>
      </p:sp>
      <p:grpSp>
        <p:nvGrpSpPr>
          <p:cNvPr id="715" name="Google Shape;715;p73"/>
          <p:cNvGrpSpPr/>
          <p:nvPr/>
        </p:nvGrpSpPr>
        <p:grpSpPr>
          <a:xfrm>
            <a:off x="110370" y="6412675"/>
            <a:ext cx="9801567" cy="445325"/>
            <a:chOff x="178130" y="6412675"/>
            <a:chExt cx="9128049" cy="445325"/>
          </a:xfrm>
        </p:grpSpPr>
        <p:sp>
          <p:nvSpPr>
            <p:cNvPr id="716" name="Google Shape;716;p73"/>
            <p:cNvSpPr/>
            <p:nvPr/>
          </p:nvSpPr>
          <p:spPr>
            <a:xfrm>
              <a:off x="2213898" y="6457890"/>
              <a:ext cx="7092281" cy="338554"/>
            </a:xfrm>
            <a:prstGeom prst="rect">
              <a:avLst/>
            </a:prstGeom>
            <a:noFill/>
            <a:ln>
              <a:noFill/>
            </a:ln>
          </p:spPr>
          <p:txBody>
            <a:bodyPr spcFirstLastPara="1" wrap="square" lIns="121900" tIns="60933" rIns="121900" bIns="60933" anchor="t" anchorCtr="0">
              <a:noAutofit/>
            </a:bodyPr>
            <a:lstStyle/>
            <a:p>
              <a:r>
                <a:rPr lang="it" sz="1067">
                  <a:solidFill>
                    <a:srgbClr val="000000"/>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sz="1067">
                <a:solidFill>
                  <a:srgbClr val="000000"/>
                </a:solidFill>
                <a:latin typeface="Arial Narrow"/>
                <a:ea typeface="Arial Narrow"/>
                <a:cs typeface="Arial Narrow"/>
                <a:sym typeface="Arial Narrow"/>
              </a:endParaRPr>
            </a:p>
          </p:txBody>
        </p:sp>
        <p:pic>
          <p:nvPicPr>
            <p:cNvPr id="717" name="Google Shape;717;p73" descr="Ein Bild, das Text enthält.&#10;&#10;Automatisch generierte Beschreibung"/>
            <p:cNvPicPr preferRelativeResize="0"/>
            <p:nvPr/>
          </p:nvPicPr>
          <p:blipFill rotWithShape="1">
            <a:blip r:embed="rId3">
              <a:alphaModFix/>
            </a:blip>
            <a:srcRect l="26264" t="3861"/>
            <a:stretch/>
          </p:blipFill>
          <p:spPr>
            <a:xfrm>
              <a:off x="178130" y="6412675"/>
              <a:ext cx="2017606" cy="445325"/>
            </a:xfrm>
            <a:prstGeom prst="rect">
              <a:avLst/>
            </a:prstGeom>
            <a:noFill/>
            <a:ln>
              <a:noFill/>
            </a:ln>
          </p:spPr>
        </p:pic>
      </p:grpSp>
      <p:sp>
        <p:nvSpPr>
          <p:cNvPr id="718" name="Google Shape;718;p73"/>
          <p:cNvSpPr txBox="1">
            <a:spLocks noGrp="1"/>
          </p:cNvSpPr>
          <p:nvPr>
            <p:ph type="sldNum" idx="12"/>
          </p:nvPr>
        </p:nvSpPr>
        <p:spPr>
          <a:xfrm>
            <a:off x="8610600" y="6356351"/>
            <a:ext cx="2743200" cy="365125"/>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it"/>
              <a:p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49</a:t>
            </a:fld>
            <a:endParaRPr lang="de-A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b" anchorCtr="0">
            <a:normAutofit fontScale="90000"/>
          </a:bodyPr>
          <a:lstStyle/>
          <a:p>
            <a:pPr algn="ctr">
              <a:lnSpc>
                <a:spcPct val="170000"/>
              </a:lnSpc>
              <a:buClr>
                <a:srgbClr val="024E94"/>
              </a:buClr>
              <a:buSzPct val="100000"/>
            </a:pPr>
            <a:r>
              <a:rPr lang="it" sz="10000" b="1" dirty="0">
                <a:solidFill>
                  <a:srgbClr val="024E94"/>
                </a:solidFill>
                <a:latin typeface="Arial Narrow"/>
                <a:ea typeface="Arial Narrow"/>
                <a:cs typeface="Arial Narrow"/>
                <a:sym typeface="Arial Narrow"/>
              </a:rPr>
              <a:t>Curriculum for the Training Course </a:t>
            </a:r>
            <a:br>
              <a:rPr lang="it" sz="10000" b="1" dirty="0">
                <a:solidFill>
                  <a:srgbClr val="024E94"/>
                </a:solidFill>
                <a:latin typeface="Arial Narrow"/>
                <a:ea typeface="Arial Narrow"/>
                <a:cs typeface="Arial Narrow"/>
                <a:sym typeface="Arial Narrow"/>
              </a:rPr>
            </a:br>
            <a:r>
              <a:rPr lang="it" sz="10000" b="1" dirty="0">
                <a:solidFill>
                  <a:srgbClr val="024E94"/>
                </a:solidFill>
                <a:latin typeface="Arial Narrow"/>
                <a:ea typeface="Arial Narrow"/>
                <a:cs typeface="Arial Narrow"/>
                <a:sym typeface="Arial Narrow"/>
              </a:rPr>
              <a:t>“Autism Spectrum Disorder (ASD) Officer”</a:t>
            </a:r>
            <a:endParaRPr sz="2400" dirty="0"/>
          </a:p>
          <a:p>
            <a:pPr algn="ctr">
              <a:lnSpc>
                <a:spcPct val="90000"/>
              </a:lnSpc>
              <a:buClr>
                <a:schemeClr val="dk1"/>
              </a:buClr>
              <a:buSzPct val="100000"/>
            </a:pPr>
            <a:endParaRPr sz="8000" b="1" cap="small" dirty="0">
              <a:solidFill>
                <a:srgbClr val="024E94"/>
              </a:solidFill>
              <a:latin typeface="Arial Narrow"/>
              <a:ea typeface="Arial Narrow"/>
              <a:cs typeface="Arial Narrow"/>
              <a:sym typeface="Arial Narrow"/>
            </a:endParaRPr>
          </a:p>
          <a:p>
            <a:pPr algn="ctr">
              <a:lnSpc>
                <a:spcPct val="170000"/>
              </a:lnSpc>
              <a:buClr>
                <a:srgbClr val="024E94"/>
              </a:buClr>
              <a:buSzPct val="100000"/>
            </a:pPr>
            <a:br>
              <a:rPr lang="it" sz="8000" cap="small" dirty="0">
                <a:solidFill>
                  <a:srgbClr val="024E94"/>
                </a:solidFill>
                <a:latin typeface="Arial Narrow"/>
                <a:ea typeface="Arial Narrow"/>
                <a:cs typeface="Arial Narrow"/>
                <a:sym typeface="Arial Narrow"/>
              </a:rPr>
            </a:br>
            <a:br>
              <a:rPr lang="it" sz="8000" dirty="0">
                <a:solidFill>
                  <a:srgbClr val="024E94"/>
                </a:solidFill>
                <a:latin typeface="Arial Narrow"/>
                <a:ea typeface="Arial Narrow"/>
                <a:cs typeface="Arial Narrow"/>
                <a:sym typeface="Arial Narrow"/>
              </a:rPr>
            </a:br>
            <a:r>
              <a:rPr lang="de-DE" sz="8000" b="1" dirty="0">
                <a:solidFill>
                  <a:srgbClr val="024E94"/>
                </a:solidFill>
                <a:latin typeface="Arial Narrow"/>
                <a:ea typeface="Arial Narrow"/>
                <a:cs typeface="Arial Narrow"/>
                <a:sym typeface="Arial Narrow"/>
              </a:rPr>
              <a:t>Curriculum zur Ausbildung</a:t>
            </a:r>
            <a:br>
              <a:rPr lang="de-DE" sz="8000" b="1" dirty="0">
                <a:solidFill>
                  <a:srgbClr val="024E94"/>
                </a:solidFill>
                <a:latin typeface="Arial Narrow"/>
                <a:ea typeface="Arial Narrow"/>
                <a:cs typeface="Arial Narrow"/>
                <a:sym typeface="Arial Narrow"/>
              </a:rPr>
            </a:br>
            <a:r>
              <a:rPr lang="de-DE" sz="8000" b="1" dirty="0">
                <a:solidFill>
                  <a:srgbClr val="024E94"/>
                </a:solidFill>
                <a:latin typeface="Arial Narrow"/>
                <a:ea typeface="Arial Narrow"/>
                <a:cs typeface="Arial Narrow"/>
                <a:sym typeface="Arial Narrow"/>
              </a:rPr>
              <a:t>“Autismus-Beauftragte/r”</a:t>
            </a:r>
            <a:br>
              <a:rPr lang="de-DE" sz="800" dirty="0"/>
            </a:br>
            <a:br>
              <a:rPr lang="de-DE" sz="6000" b="1" cap="small" dirty="0">
                <a:solidFill>
                  <a:srgbClr val="024E94"/>
                </a:solidFill>
                <a:latin typeface="Arial Narrow"/>
                <a:ea typeface="Arial Narrow"/>
                <a:cs typeface="Arial Narrow"/>
                <a:sym typeface="Arial Narrow"/>
              </a:rPr>
            </a:br>
            <a:br>
              <a:rPr lang="de-DE" sz="6000" b="1" cap="small" dirty="0">
                <a:solidFill>
                  <a:srgbClr val="024E94"/>
                </a:solidFill>
                <a:latin typeface="Arial Narrow"/>
                <a:ea typeface="Arial Narrow"/>
                <a:cs typeface="Arial Narrow"/>
                <a:sym typeface="Arial Narrow"/>
              </a:rPr>
            </a:br>
            <a:br>
              <a:rPr lang="de-DE" sz="6000" b="1" cap="small" dirty="0">
                <a:solidFill>
                  <a:srgbClr val="024E94"/>
                </a:solidFill>
                <a:latin typeface="Arial Narrow"/>
                <a:ea typeface="Arial Narrow"/>
                <a:cs typeface="Arial Narrow"/>
                <a:sym typeface="Arial Narrow"/>
              </a:rPr>
            </a:br>
            <a:br>
              <a:rPr lang="de-DE" sz="6000" b="1" cap="small" dirty="0">
                <a:solidFill>
                  <a:srgbClr val="024E94"/>
                </a:solidFill>
                <a:latin typeface="Arial Narrow"/>
                <a:ea typeface="Arial Narrow"/>
                <a:cs typeface="Arial Narrow"/>
                <a:sym typeface="Arial Narrow"/>
              </a:rPr>
            </a:br>
            <a:r>
              <a:rPr lang="de-DE" sz="3100" cap="small" dirty="0">
                <a:solidFill>
                  <a:srgbClr val="024E94"/>
                </a:solidFill>
                <a:latin typeface="Arial Narrow"/>
                <a:ea typeface="Arial Narrow"/>
                <a:cs typeface="Arial Narrow"/>
                <a:sym typeface="Arial Narrow"/>
              </a:rPr>
              <a:t>https://www.autrain.eu/pt/curriculo/</a:t>
            </a:r>
            <a:br>
              <a:rPr lang="it" sz="8000" dirty="0">
                <a:solidFill>
                  <a:srgbClr val="024E94"/>
                </a:solidFill>
                <a:latin typeface="Arial Narrow"/>
                <a:ea typeface="Arial Narrow"/>
                <a:cs typeface="Arial Narrow"/>
                <a:sym typeface="Arial Narrow"/>
              </a:rPr>
            </a:br>
            <a:r>
              <a:rPr lang="it" sz="4900" b="1" dirty="0">
                <a:solidFill>
                  <a:srgbClr val="024E94"/>
                </a:solidFill>
                <a:latin typeface="Arial Narrow"/>
                <a:ea typeface="Arial Narrow"/>
                <a:cs typeface="Arial Narrow"/>
                <a:sym typeface="Arial Narrow"/>
              </a:rPr>
              <a:t>Curriculum zur Ausbildung</a:t>
            </a:r>
            <a:br>
              <a:rPr lang="it" sz="4900" b="1" dirty="0">
                <a:solidFill>
                  <a:srgbClr val="024E94"/>
                </a:solidFill>
                <a:latin typeface="Arial Narrow"/>
                <a:ea typeface="Arial Narrow"/>
                <a:cs typeface="Arial Narrow"/>
                <a:sym typeface="Arial Narrow"/>
              </a:rPr>
            </a:br>
            <a:r>
              <a:rPr lang="it" sz="4900" b="1" dirty="0">
                <a:solidFill>
                  <a:srgbClr val="024E94"/>
                </a:solidFill>
                <a:latin typeface="Arial Narrow"/>
                <a:ea typeface="Arial Narrow"/>
                <a:cs typeface="Arial Narrow"/>
                <a:sym typeface="Arial Narrow"/>
              </a:rPr>
              <a:t>«Autismusbeauftragte/r»</a:t>
            </a:r>
            <a:endParaRPr sz="4900" b="1"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373019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33100"/>
            <a:ext cx="2743200" cy="1009651"/>
          </a:xfrm>
          <a:prstGeom prst="rect">
            <a:avLst/>
          </a:prstGeom>
          <a:solidFill>
            <a:srgbClr val="FFF2CC"/>
          </a:solidFill>
          <a:ln>
            <a:noFill/>
          </a:ln>
        </p:spPr>
        <p:txBody>
          <a:bodyPr spcFirstLastPara="1" wrap="square" lIns="121900" tIns="60933" rIns="121900" bIns="60933" anchor="t" anchorCtr="0">
            <a:noAutofit/>
          </a:bodyPr>
          <a:lstStyle/>
          <a:p>
            <a:r>
              <a:rPr lang="en-GB" sz="2800" b="1" dirty="0" err="1">
                <a:solidFill>
                  <a:srgbClr val="000000"/>
                </a:solidFill>
                <a:latin typeface="Arial Narrow"/>
                <a:sym typeface="Arial Narrow"/>
              </a:rPr>
              <a:t>Angestrebte</a:t>
            </a:r>
            <a:r>
              <a:rPr lang="en-GB" sz="2800" b="1" dirty="0">
                <a:solidFill>
                  <a:srgbClr val="000000"/>
                </a:solidFill>
                <a:latin typeface="Arial Narrow"/>
                <a:sym typeface="Arial Narrow"/>
              </a:rPr>
              <a:t> </a:t>
            </a:r>
            <a:r>
              <a:rPr lang="en-GB" sz="2800" b="1" dirty="0" err="1">
                <a:solidFill>
                  <a:srgbClr val="000000"/>
                </a:solidFill>
                <a:latin typeface="Arial Narrow"/>
                <a:sym typeface="Arial Narrow"/>
              </a:rPr>
              <a:t>Lerneffekte</a:t>
            </a:r>
            <a:endParaRPr lang="en-GB" sz="1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7741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buClr>
                <a:schemeClr val="dk1"/>
              </a:buClr>
            </a:pPr>
            <a:r>
              <a:rPr lang="en-GB" sz="3600" b="1" dirty="0">
                <a:solidFill>
                  <a:schemeClr val="dk1"/>
                </a:solidFill>
                <a:latin typeface="Arial Narrow"/>
                <a:ea typeface="Arial Narrow"/>
                <a:cs typeface="Arial Narrow"/>
                <a:sym typeface="Arial Narrow"/>
              </a:rPr>
              <a:t>Modul 3: </a:t>
            </a:r>
            <a:r>
              <a:rPr lang="en-GB" sz="3600" b="1" dirty="0" err="1">
                <a:solidFill>
                  <a:schemeClr val="dk1"/>
                </a:solidFill>
                <a:latin typeface="Arial Narrow"/>
                <a:ea typeface="Arial Narrow"/>
                <a:cs typeface="Arial Narrow"/>
                <a:sym typeface="Arial Narrow"/>
              </a:rPr>
              <a:t>Autismus</a:t>
            </a:r>
            <a:r>
              <a:rPr lang="en-GB" sz="3600" b="1" dirty="0">
                <a:solidFill>
                  <a:schemeClr val="dk1"/>
                </a:solidFill>
                <a:latin typeface="Arial Narrow"/>
                <a:ea typeface="Arial Narrow"/>
                <a:cs typeface="Arial Narrow"/>
                <a:sym typeface="Arial Narrow"/>
              </a:rPr>
              <a:t>-Spektrum-</a:t>
            </a:r>
            <a:r>
              <a:rPr lang="en-GB" sz="3600" b="1" dirty="0" err="1">
                <a:solidFill>
                  <a:schemeClr val="dk1"/>
                </a:solidFill>
                <a:latin typeface="Arial Narrow"/>
                <a:ea typeface="Arial Narrow"/>
                <a:cs typeface="Arial Narrow"/>
                <a:sym typeface="Arial Narrow"/>
              </a:rPr>
              <a:t>Störungen</a:t>
            </a:r>
            <a:r>
              <a:rPr lang="en-GB" sz="3600" b="1" dirty="0">
                <a:solidFill>
                  <a:schemeClr val="dk1"/>
                </a:solidFill>
                <a:latin typeface="Arial Narrow"/>
                <a:ea typeface="Arial Narrow"/>
                <a:cs typeface="Arial Narrow"/>
                <a:sym typeface="Arial Narrow"/>
              </a:rPr>
              <a:t> und Gesellschaft </a:t>
            </a:r>
          </a:p>
          <a:p>
            <a:pPr algn="ctr">
              <a:buClr>
                <a:schemeClr val="dk1"/>
              </a:buClr>
            </a:pPr>
            <a:endParaRPr lang="en-GB" sz="3600" b="1" dirty="0">
              <a:solidFill>
                <a:schemeClr val="dk1"/>
              </a:solidFill>
              <a:latin typeface="Arial Narrow"/>
              <a:ea typeface="Arial Narrow"/>
              <a:cs typeface="Arial Narrow"/>
              <a:sym typeface="Arial Narrow"/>
            </a:endParaRPr>
          </a:p>
          <a:p>
            <a:pPr marL="571500" indent="-571500">
              <a:lnSpc>
                <a:spcPct val="150000"/>
              </a:lnSpc>
              <a:buClr>
                <a:schemeClr val="dk1"/>
              </a:buClr>
              <a:buSzPts val="2400"/>
              <a:buFont typeface="Arial" panose="020B0604020202020204" pitchFamily="34" charset="0"/>
              <a:buChar char="•"/>
            </a:pPr>
            <a:r>
              <a:rPr lang="en-GB" sz="2400" dirty="0" err="1">
                <a:solidFill>
                  <a:schemeClr val="dk1"/>
                </a:solidFill>
                <a:latin typeface="Arial Narrow" panose="020B0606020202030204" pitchFamily="34" charset="0"/>
                <a:ea typeface="Arial Narrow"/>
                <a:cs typeface="Arial Narrow"/>
                <a:sym typeface="Arial Narrow"/>
              </a:rPr>
              <a:t>Identifikation</a:t>
            </a:r>
            <a:r>
              <a:rPr lang="en-GB" sz="2400" dirty="0">
                <a:solidFill>
                  <a:schemeClr val="dk1"/>
                </a:solidFill>
                <a:latin typeface="Arial Narrow" panose="020B0606020202030204" pitchFamily="34" charset="0"/>
                <a:ea typeface="Arial Narrow"/>
                <a:cs typeface="Arial Narrow"/>
                <a:sym typeface="Arial Narrow"/>
              </a:rPr>
              <a:t> von &amp; </a:t>
            </a:r>
            <a:r>
              <a:rPr lang="en-GB" sz="2400" dirty="0" err="1">
                <a:solidFill>
                  <a:schemeClr val="dk1"/>
                </a:solidFill>
                <a:latin typeface="Arial Narrow" panose="020B0606020202030204" pitchFamily="34" charset="0"/>
                <a:ea typeface="Arial Narrow"/>
                <a:cs typeface="Arial Narrow"/>
                <a:sym typeface="Arial Narrow"/>
              </a:rPr>
              <a:t>Diskussion</a:t>
            </a:r>
            <a:r>
              <a:rPr lang="en-GB" sz="2400" dirty="0">
                <a:solidFill>
                  <a:schemeClr val="dk1"/>
                </a:solidFill>
                <a:latin typeface="Arial Narrow" panose="020B0606020202030204" pitchFamily="34" charset="0"/>
                <a:ea typeface="Arial Narrow"/>
                <a:cs typeface="Arial Narrow"/>
                <a:sym typeface="Arial Narrow"/>
              </a:rPr>
              <a:t> </a:t>
            </a:r>
            <a:r>
              <a:rPr lang="en-GB" sz="2400" dirty="0" err="1">
                <a:solidFill>
                  <a:schemeClr val="dk1"/>
                </a:solidFill>
                <a:latin typeface="Arial Narrow" panose="020B0606020202030204" pitchFamily="34" charset="0"/>
                <a:ea typeface="Arial Narrow"/>
                <a:cs typeface="Arial Narrow"/>
                <a:sym typeface="Arial Narrow"/>
              </a:rPr>
              <a:t>über</a:t>
            </a:r>
            <a:r>
              <a:rPr lang="en-GB" sz="2400" dirty="0">
                <a:solidFill>
                  <a:schemeClr val="dk1"/>
                </a:solidFill>
                <a:latin typeface="Arial Narrow" panose="020B0606020202030204" pitchFamily="34" charset="0"/>
                <a:ea typeface="Arial Narrow"/>
                <a:cs typeface="Arial Narrow"/>
                <a:sym typeface="Arial Narrow"/>
              </a:rPr>
              <a:t> </a:t>
            </a:r>
            <a:r>
              <a:rPr lang="en-GB" sz="2400" dirty="0" err="1">
                <a:solidFill>
                  <a:schemeClr val="dk1"/>
                </a:solidFill>
                <a:latin typeface="Arial Narrow" panose="020B0606020202030204" pitchFamily="34" charset="0"/>
                <a:ea typeface="Arial Narrow"/>
                <a:cs typeface="Arial Narrow"/>
                <a:sym typeface="Arial Narrow"/>
              </a:rPr>
              <a:t>häufige</a:t>
            </a:r>
            <a:r>
              <a:rPr lang="en-GB" sz="2400" dirty="0">
                <a:solidFill>
                  <a:schemeClr val="dk1"/>
                </a:solidFill>
                <a:latin typeface="Arial Narrow" panose="020B0606020202030204" pitchFamily="34" charset="0"/>
                <a:ea typeface="Arial Narrow"/>
                <a:cs typeface="Arial Narrow"/>
                <a:sym typeface="Arial Narrow"/>
              </a:rPr>
              <a:t>/</a:t>
            </a:r>
            <a:r>
              <a:rPr lang="en-GB" sz="2400" dirty="0" err="1">
                <a:solidFill>
                  <a:schemeClr val="dk1"/>
                </a:solidFill>
                <a:latin typeface="Arial Narrow" panose="020B0606020202030204" pitchFamily="34" charset="0"/>
                <a:ea typeface="Arial Narrow"/>
                <a:cs typeface="Arial Narrow"/>
                <a:sym typeface="Arial Narrow"/>
              </a:rPr>
              <a:t>gängige</a:t>
            </a:r>
            <a:r>
              <a:rPr lang="en-GB" sz="2400" dirty="0">
                <a:solidFill>
                  <a:schemeClr val="dk1"/>
                </a:solidFill>
                <a:latin typeface="Arial Narrow" panose="020B0606020202030204" pitchFamily="34" charset="0"/>
                <a:ea typeface="Arial Narrow"/>
                <a:cs typeface="Arial Narrow"/>
                <a:sym typeface="Arial Narrow"/>
              </a:rPr>
              <a:t> </a:t>
            </a:r>
            <a:r>
              <a:rPr lang="en-GB" sz="2400" dirty="0" err="1">
                <a:solidFill>
                  <a:schemeClr val="dk1"/>
                </a:solidFill>
                <a:latin typeface="Arial Narrow" panose="020B0606020202030204" pitchFamily="34" charset="0"/>
                <a:ea typeface="Arial Narrow"/>
                <a:cs typeface="Arial Narrow"/>
                <a:sym typeface="Arial Narrow"/>
              </a:rPr>
              <a:t>Herausforderungen</a:t>
            </a:r>
            <a:r>
              <a:rPr lang="en-GB" sz="2400" dirty="0">
                <a:solidFill>
                  <a:schemeClr val="dk1"/>
                </a:solidFill>
                <a:latin typeface="Arial Narrow" panose="020B0606020202030204" pitchFamily="34" charset="0"/>
                <a:ea typeface="Arial Narrow"/>
                <a:cs typeface="Arial Narrow"/>
                <a:sym typeface="Arial Narrow"/>
              </a:rPr>
              <a:t> für Menschen </a:t>
            </a:r>
            <a:r>
              <a:rPr lang="en-GB" sz="2400" dirty="0" err="1">
                <a:solidFill>
                  <a:schemeClr val="dk1"/>
                </a:solidFill>
                <a:latin typeface="Arial Narrow" panose="020B0606020202030204" pitchFamily="34" charset="0"/>
                <a:ea typeface="Arial Narrow"/>
                <a:cs typeface="Arial Narrow"/>
                <a:sym typeface="Arial Narrow"/>
              </a:rPr>
              <a:t>mit</a:t>
            </a:r>
            <a:r>
              <a:rPr lang="en-GB" sz="2400" dirty="0">
                <a:solidFill>
                  <a:schemeClr val="dk1"/>
                </a:solidFill>
                <a:latin typeface="Arial Narrow" panose="020B0606020202030204" pitchFamily="34" charset="0"/>
                <a:ea typeface="Arial Narrow"/>
                <a:cs typeface="Arial Narrow"/>
                <a:sym typeface="Arial Narrow"/>
              </a:rPr>
              <a:t> ASS</a:t>
            </a:r>
          </a:p>
          <a:p>
            <a:pPr marL="571500" indent="-571500">
              <a:lnSpc>
                <a:spcPct val="150000"/>
              </a:lnSpc>
              <a:buClr>
                <a:schemeClr val="dk1"/>
              </a:buClr>
              <a:buSzPts val="2400"/>
              <a:buFont typeface="Arial" panose="020B0604020202020204" pitchFamily="34" charset="0"/>
              <a:buChar char="•"/>
            </a:pPr>
            <a:r>
              <a:rPr lang="en-GB" sz="2400" dirty="0" err="1">
                <a:solidFill>
                  <a:schemeClr val="dk1"/>
                </a:solidFill>
                <a:latin typeface="Arial Narrow" panose="020B0606020202030204" pitchFamily="34" charset="0"/>
                <a:sym typeface="Arial Narrow"/>
              </a:rPr>
              <a:t>Kennen</a:t>
            </a:r>
            <a:r>
              <a:rPr lang="en-GB" sz="2400" dirty="0">
                <a:solidFill>
                  <a:schemeClr val="dk1"/>
                </a:solidFill>
                <a:latin typeface="Arial Narrow" panose="020B0606020202030204" pitchFamily="34" charset="0"/>
                <a:sym typeface="Arial Narrow"/>
              </a:rPr>
              <a:t> der </a:t>
            </a:r>
            <a:r>
              <a:rPr lang="en-GB" sz="2400" dirty="0" err="1">
                <a:solidFill>
                  <a:schemeClr val="dk1"/>
                </a:solidFill>
                <a:latin typeface="Arial Narrow" panose="020B0606020202030204" pitchFamily="34" charset="0"/>
                <a:sym typeface="Arial Narrow"/>
              </a:rPr>
              <a:t>grundlegenden</a:t>
            </a:r>
            <a:r>
              <a:rPr lang="en-GB" sz="2400" dirty="0">
                <a:solidFill>
                  <a:schemeClr val="dk1"/>
                </a:solidFill>
                <a:latin typeface="Arial Narrow" panose="020B0606020202030204" pitchFamily="34" charset="0"/>
                <a:sym typeface="Arial Narrow"/>
              </a:rPr>
              <a:t> </a:t>
            </a:r>
            <a:r>
              <a:rPr lang="en-GB" sz="2400" dirty="0" err="1">
                <a:solidFill>
                  <a:schemeClr val="dk1"/>
                </a:solidFill>
                <a:latin typeface="Arial Narrow" panose="020B0606020202030204" pitchFamily="34" charset="0"/>
                <a:sym typeface="Arial Narrow"/>
              </a:rPr>
              <a:t>Bedingungen</a:t>
            </a:r>
            <a:r>
              <a:rPr lang="en-GB" sz="2400" dirty="0">
                <a:solidFill>
                  <a:schemeClr val="dk1"/>
                </a:solidFill>
                <a:latin typeface="Arial Narrow" panose="020B0606020202030204" pitchFamily="34" charset="0"/>
                <a:sym typeface="Arial Narrow"/>
              </a:rPr>
              <a:t>/</a:t>
            </a:r>
            <a:r>
              <a:rPr lang="en-GB" sz="2400" dirty="0" err="1">
                <a:solidFill>
                  <a:schemeClr val="dk1"/>
                </a:solidFill>
                <a:latin typeface="Arial Narrow" panose="020B0606020202030204" pitchFamily="34" charset="0"/>
                <a:sym typeface="Arial Narrow"/>
              </a:rPr>
              <a:t>Grundlagen</a:t>
            </a:r>
            <a:r>
              <a:rPr lang="en-GB" sz="2400" dirty="0">
                <a:solidFill>
                  <a:schemeClr val="dk1"/>
                </a:solidFill>
                <a:latin typeface="Arial Narrow" panose="020B0606020202030204" pitchFamily="34" charset="0"/>
                <a:sym typeface="Arial Narrow"/>
              </a:rPr>
              <a:t> </a:t>
            </a:r>
            <a:r>
              <a:rPr lang="en-GB" sz="2400" dirty="0" err="1">
                <a:solidFill>
                  <a:schemeClr val="dk1"/>
                </a:solidFill>
                <a:latin typeface="Arial Narrow" panose="020B0606020202030204" pitchFamily="34" charset="0"/>
                <a:sym typeface="Arial Narrow"/>
              </a:rPr>
              <a:t>einer</a:t>
            </a:r>
            <a:r>
              <a:rPr lang="en-GB" sz="2400" dirty="0">
                <a:solidFill>
                  <a:schemeClr val="dk1"/>
                </a:solidFill>
                <a:latin typeface="Arial Narrow" panose="020B0606020202030204" pitchFamily="34" charset="0"/>
                <a:sym typeface="Arial Narrow"/>
              </a:rPr>
              <a:t> </a:t>
            </a:r>
            <a:r>
              <a:rPr lang="en-GB" sz="2400" dirty="0" err="1">
                <a:solidFill>
                  <a:schemeClr val="dk1"/>
                </a:solidFill>
                <a:latin typeface="Arial Narrow" panose="020B0606020202030204" pitchFamily="34" charset="0"/>
                <a:sym typeface="Arial Narrow"/>
              </a:rPr>
              <a:t>Autismus-freundlichen</a:t>
            </a:r>
            <a:r>
              <a:rPr lang="en-GB" sz="2400" dirty="0">
                <a:solidFill>
                  <a:schemeClr val="dk1"/>
                </a:solidFill>
                <a:latin typeface="Arial Narrow" panose="020B0606020202030204" pitchFamily="34" charset="0"/>
                <a:sym typeface="Arial Narrow"/>
              </a:rPr>
              <a:t> Gesellschaft</a:t>
            </a:r>
            <a:endParaRPr lang="en-GB" sz="2400" dirty="0">
              <a:latin typeface="Arial Narrow" panose="020B0606020202030204" pitchFamily="34" charset="0"/>
            </a:endParaRPr>
          </a:p>
          <a:p>
            <a:pPr marL="571500" indent="-571500">
              <a:lnSpc>
                <a:spcPct val="150000"/>
              </a:lnSpc>
              <a:buClr>
                <a:schemeClr val="dk1"/>
              </a:buClr>
              <a:buSzPts val="2400"/>
              <a:buFont typeface="Arial" panose="020B0604020202020204" pitchFamily="34" charset="0"/>
              <a:buChar char="•"/>
            </a:pPr>
            <a:r>
              <a:rPr lang="en-GB" sz="2400" dirty="0" err="1">
                <a:solidFill>
                  <a:schemeClr val="dk1"/>
                </a:solidFill>
                <a:latin typeface="Arial Narrow" panose="020B0606020202030204" pitchFamily="34" charset="0"/>
                <a:ea typeface="Arial Narrow"/>
                <a:cs typeface="Arial Narrow"/>
                <a:sym typeface="Arial Narrow"/>
              </a:rPr>
              <a:t>Kennen</a:t>
            </a:r>
            <a:r>
              <a:rPr lang="en-GB" sz="2400" dirty="0">
                <a:solidFill>
                  <a:schemeClr val="dk1"/>
                </a:solidFill>
                <a:latin typeface="Arial Narrow" panose="020B0606020202030204" pitchFamily="34" charset="0"/>
                <a:ea typeface="Arial Narrow"/>
                <a:cs typeface="Arial Narrow"/>
                <a:sym typeface="Arial Narrow"/>
              </a:rPr>
              <a:t> der </a:t>
            </a:r>
            <a:r>
              <a:rPr lang="en-GB" sz="2400" dirty="0" err="1">
                <a:solidFill>
                  <a:schemeClr val="dk1"/>
                </a:solidFill>
                <a:latin typeface="Arial Narrow" panose="020B0606020202030204" pitchFamily="34" charset="0"/>
                <a:ea typeface="Arial Narrow"/>
                <a:cs typeface="Arial Narrow"/>
                <a:sym typeface="Arial Narrow"/>
              </a:rPr>
              <a:t>grundlegenden</a:t>
            </a:r>
            <a:r>
              <a:rPr lang="en-GB" sz="2400" dirty="0">
                <a:solidFill>
                  <a:schemeClr val="dk1"/>
                </a:solidFill>
                <a:latin typeface="Arial Narrow" panose="020B0606020202030204" pitchFamily="34" charset="0"/>
                <a:ea typeface="Arial Narrow"/>
                <a:cs typeface="Arial Narrow"/>
                <a:sym typeface="Arial Narrow"/>
              </a:rPr>
              <a:t> </a:t>
            </a:r>
            <a:r>
              <a:rPr lang="en-GB" sz="2400" dirty="0" err="1">
                <a:solidFill>
                  <a:schemeClr val="dk1"/>
                </a:solidFill>
                <a:latin typeface="Arial Narrow" panose="020B0606020202030204" pitchFamily="34" charset="0"/>
                <a:ea typeface="Arial Narrow"/>
                <a:cs typeface="Arial Narrow"/>
                <a:sym typeface="Arial Narrow"/>
              </a:rPr>
              <a:t>Bedingungen</a:t>
            </a:r>
            <a:r>
              <a:rPr lang="en-GB" sz="2400" dirty="0">
                <a:solidFill>
                  <a:schemeClr val="dk1"/>
                </a:solidFill>
                <a:latin typeface="Arial Narrow" panose="020B0606020202030204" pitchFamily="34" charset="0"/>
                <a:ea typeface="Arial Narrow"/>
                <a:cs typeface="Arial Narrow"/>
                <a:sym typeface="Arial Narrow"/>
              </a:rPr>
              <a:t>/</a:t>
            </a:r>
            <a:r>
              <a:rPr lang="en-GB" sz="2400" dirty="0" err="1">
                <a:solidFill>
                  <a:schemeClr val="dk1"/>
                </a:solidFill>
                <a:latin typeface="Arial Narrow" panose="020B0606020202030204" pitchFamily="34" charset="0"/>
                <a:ea typeface="Arial Narrow"/>
                <a:cs typeface="Arial Narrow"/>
                <a:sym typeface="Arial Narrow"/>
              </a:rPr>
              <a:t>Grundlagen</a:t>
            </a:r>
            <a:r>
              <a:rPr lang="en-GB" sz="2400" dirty="0">
                <a:solidFill>
                  <a:schemeClr val="dk1"/>
                </a:solidFill>
                <a:latin typeface="Arial Narrow" panose="020B0606020202030204" pitchFamily="34" charset="0"/>
                <a:ea typeface="Arial Narrow"/>
                <a:cs typeface="Arial Narrow"/>
                <a:sym typeface="Arial Narrow"/>
              </a:rPr>
              <a:t> </a:t>
            </a:r>
            <a:r>
              <a:rPr lang="en-GB" sz="2400" dirty="0" err="1">
                <a:solidFill>
                  <a:schemeClr val="dk1"/>
                </a:solidFill>
                <a:latin typeface="Arial Narrow" panose="020B0606020202030204" pitchFamily="34" charset="0"/>
                <a:ea typeface="Arial Narrow"/>
                <a:cs typeface="Arial Narrow"/>
                <a:sym typeface="Arial Narrow"/>
              </a:rPr>
              <a:t>einer</a:t>
            </a:r>
            <a:r>
              <a:rPr lang="en-GB" sz="2400" dirty="0">
                <a:solidFill>
                  <a:schemeClr val="dk1"/>
                </a:solidFill>
                <a:latin typeface="Arial Narrow" panose="020B0606020202030204" pitchFamily="34" charset="0"/>
                <a:ea typeface="Arial Narrow"/>
                <a:cs typeface="Arial Narrow"/>
                <a:sym typeface="Arial Narrow"/>
              </a:rPr>
              <a:t> </a:t>
            </a:r>
            <a:r>
              <a:rPr lang="en-GB" sz="2400" dirty="0" err="1">
                <a:solidFill>
                  <a:schemeClr val="dk1"/>
                </a:solidFill>
                <a:latin typeface="Arial Narrow" panose="020B0606020202030204" pitchFamily="34" charset="0"/>
                <a:ea typeface="Arial Narrow"/>
                <a:cs typeface="Arial Narrow"/>
                <a:sym typeface="Arial Narrow"/>
              </a:rPr>
              <a:t>inklusiven</a:t>
            </a:r>
            <a:r>
              <a:rPr lang="en-GB" sz="2400" dirty="0">
                <a:solidFill>
                  <a:schemeClr val="dk1"/>
                </a:solidFill>
                <a:latin typeface="Arial Narrow" panose="020B0606020202030204" pitchFamily="34" charset="0"/>
                <a:ea typeface="Arial Narrow"/>
                <a:cs typeface="Arial Narrow"/>
                <a:sym typeface="Arial Narrow"/>
              </a:rPr>
              <a:t> Gesellschaft</a:t>
            </a:r>
            <a:endParaRPr lang="en-GB" sz="2400" dirty="0">
              <a:latin typeface="Arial Narrow" panose="020B0606020202030204" pitchFamily="34" charset="0"/>
            </a:endParaRPr>
          </a:p>
          <a:p>
            <a:pPr>
              <a:lnSpc>
                <a:spcPct val="150000"/>
              </a:lnSpc>
            </a:pPr>
            <a:endParaRPr lang="en-GB" sz="2800" dirty="0"/>
          </a:p>
          <a:p>
            <a:r>
              <a:rPr lang="en-GB" sz="3600" dirty="0">
                <a:solidFill>
                  <a:srgbClr val="000000"/>
                </a:solidFill>
                <a:latin typeface="Arial Narrow"/>
                <a:ea typeface="Arial Narrow"/>
                <a:cs typeface="Arial Narrow"/>
                <a:sym typeface="Arial Narrow"/>
              </a:rPr>
              <a:t> </a:t>
            </a:r>
            <a:endParaRPr lang="en-GB" sz="2800" dirty="0"/>
          </a:p>
        </p:txBody>
      </p:sp>
    </p:spTree>
    <p:extLst>
      <p:ext uri="{BB962C8B-B14F-4D97-AF65-F5344CB8AC3E}">
        <p14:creationId xmlns:p14="http://schemas.microsoft.com/office/powerpoint/2010/main" val="271907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n-GB" sz="3600" b="1" dirty="0">
                <a:solidFill>
                  <a:schemeClr val="dk1"/>
                </a:solidFill>
                <a:latin typeface="Arial Narrow"/>
                <a:ea typeface="Arial Narrow"/>
                <a:cs typeface="Arial Narrow"/>
                <a:sym typeface="Arial Narrow"/>
              </a:rPr>
              <a:t>Organisation</a:t>
            </a:r>
            <a:endParaRPr lang="en-GB" sz="20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buClr>
                <a:schemeClr val="dk1"/>
              </a:buClr>
            </a:pPr>
            <a:r>
              <a:rPr lang="en-GB" sz="3600" b="1" dirty="0">
                <a:solidFill>
                  <a:schemeClr val="dk1"/>
                </a:solidFill>
                <a:latin typeface="Arial Narrow"/>
                <a:ea typeface="Arial Narrow"/>
                <a:cs typeface="Arial Narrow"/>
                <a:sym typeface="Arial Narrow"/>
              </a:rPr>
              <a:t>Modul 3: </a:t>
            </a:r>
            <a:r>
              <a:rPr lang="en-GB" sz="3600" b="1" dirty="0" err="1">
                <a:solidFill>
                  <a:schemeClr val="dk1"/>
                </a:solidFill>
                <a:latin typeface="Arial Narrow"/>
                <a:ea typeface="Arial Narrow"/>
                <a:cs typeface="Arial Narrow"/>
                <a:sym typeface="Arial Narrow"/>
              </a:rPr>
              <a:t>Autismus</a:t>
            </a:r>
            <a:r>
              <a:rPr lang="en-GB" sz="3600" b="1" dirty="0">
                <a:solidFill>
                  <a:schemeClr val="dk1"/>
                </a:solidFill>
                <a:latin typeface="Arial Narrow"/>
                <a:ea typeface="Arial Narrow"/>
                <a:cs typeface="Arial Narrow"/>
                <a:sym typeface="Arial Narrow"/>
              </a:rPr>
              <a:t>-Spektrum-</a:t>
            </a:r>
            <a:r>
              <a:rPr lang="en-GB" sz="3600" b="1" dirty="0" err="1">
                <a:solidFill>
                  <a:schemeClr val="dk1"/>
                </a:solidFill>
                <a:latin typeface="Arial Narrow"/>
                <a:ea typeface="Arial Narrow"/>
                <a:cs typeface="Arial Narrow"/>
                <a:sym typeface="Arial Narrow"/>
              </a:rPr>
              <a:t>Störungen</a:t>
            </a:r>
            <a:r>
              <a:rPr lang="en-GB" sz="3600" b="1" dirty="0">
                <a:solidFill>
                  <a:schemeClr val="dk1"/>
                </a:solidFill>
                <a:latin typeface="Arial Narrow"/>
                <a:ea typeface="Arial Narrow"/>
                <a:cs typeface="Arial Narrow"/>
                <a:sym typeface="Arial Narrow"/>
              </a:rPr>
              <a:t> und Gesellschaft </a:t>
            </a:r>
          </a:p>
          <a:p>
            <a:pPr algn="ctr"/>
            <a:endParaRPr lang="en-GB" sz="3600" b="1" dirty="0">
              <a:solidFill>
                <a:schemeClr val="dk1"/>
              </a:solidFill>
              <a:latin typeface="Arial Narrow"/>
              <a:ea typeface="Arial Narrow"/>
              <a:cs typeface="Arial Narrow"/>
              <a:sym typeface="Arial Narrow"/>
            </a:endParaRPr>
          </a:p>
          <a:p>
            <a:pPr marL="571500" indent="-571500" algn="just">
              <a:lnSpc>
                <a:spcPct val="150000"/>
              </a:lnSpc>
              <a:buFont typeface="Arial" panose="020B0604020202020204" pitchFamily="34" charset="0"/>
              <a:buChar char="•"/>
            </a:pPr>
            <a:r>
              <a:rPr lang="en-GB" sz="3600" b="1" dirty="0" err="1">
                <a:solidFill>
                  <a:schemeClr val="dk1"/>
                </a:solidFill>
                <a:latin typeface="Arial Narrow"/>
                <a:ea typeface="Arial Narrow"/>
                <a:cs typeface="Arial Narrow"/>
                <a:sym typeface="Arial Narrow"/>
              </a:rPr>
              <a:t>Geschätzte</a:t>
            </a:r>
            <a:r>
              <a:rPr lang="en-GB" sz="3600" b="1" dirty="0">
                <a:solidFill>
                  <a:schemeClr val="dk1"/>
                </a:solidFill>
                <a:latin typeface="Arial Narrow"/>
                <a:ea typeface="Arial Narrow"/>
                <a:cs typeface="Arial Narrow"/>
                <a:sym typeface="Arial Narrow"/>
              </a:rPr>
              <a:t> Dauer: </a:t>
            </a:r>
            <a:r>
              <a:rPr lang="en-GB" sz="3600" dirty="0">
                <a:solidFill>
                  <a:schemeClr val="dk1"/>
                </a:solidFill>
                <a:latin typeface="Arial Narrow"/>
                <a:ea typeface="Arial Narrow"/>
                <a:cs typeface="Arial Narrow"/>
                <a:sym typeface="Arial Narrow"/>
              </a:rPr>
              <a:t>3 </a:t>
            </a:r>
            <a:r>
              <a:rPr lang="en-GB" sz="3600" dirty="0" err="1">
                <a:solidFill>
                  <a:schemeClr val="dk1"/>
                </a:solidFill>
                <a:latin typeface="Arial Narrow"/>
                <a:ea typeface="Arial Narrow"/>
                <a:cs typeface="Arial Narrow"/>
                <a:sym typeface="Arial Narrow"/>
              </a:rPr>
              <a:t>Stunden</a:t>
            </a:r>
            <a:endParaRPr lang="en-GB" sz="3600" b="1" dirty="0">
              <a:solidFill>
                <a:schemeClr val="dk1"/>
              </a:solidFill>
              <a:latin typeface="Arial Narrow"/>
              <a:ea typeface="Arial Narrow"/>
              <a:cs typeface="Arial Narrow"/>
              <a:sym typeface="Arial Narrow"/>
            </a:endParaRPr>
          </a:p>
          <a:p>
            <a:pPr marL="571500" indent="-571500" algn="just">
              <a:lnSpc>
                <a:spcPct val="150000"/>
              </a:lnSpc>
              <a:buFont typeface="Arial" panose="020B0604020202020204" pitchFamily="34" charset="0"/>
              <a:buChar char="•"/>
            </a:pPr>
            <a:r>
              <a:rPr lang="en-GB" sz="3600" b="1" dirty="0" err="1">
                <a:solidFill>
                  <a:schemeClr val="dk1"/>
                </a:solidFill>
                <a:latin typeface="Arial Narrow"/>
                <a:ea typeface="Arial Narrow"/>
                <a:cs typeface="Arial Narrow"/>
                <a:sym typeface="Arial Narrow"/>
              </a:rPr>
              <a:t>Pausen</a:t>
            </a:r>
            <a:r>
              <a:rPr lang="en-GB" sz="3600" b="1" dirty="0">
                <a:solidFill>
                  <a:schemeClr val="dk1"/>
                </a:solidFill>
                <a:latin typeface="Arial Narrow"/>
                <a:ea typeface="Arial Narrow"/>
                <a:cs typeface="Arial Narrow"/>
                <a:sym typeface="Arial Narrow"/>
              </a:rPr>
              <a:t>: </a:t>
            </a:r>
            <a:r>
              <a:rPr lang="en-GB" sz="3600" dirty="0">
                <a:solidFill>
                  <a:schemeClr val="dk1"/>
                </a:solidFill>
                <a:latin typeface="Arial Narrow"/>
                <a:ea typeface="Arial Narrow"/>
                <a:cs typeface="Arial Narrow"/>
                <a:sym typeface="Arial Narrow"/>
              </a:rPr>
              <a:t>1x</a:t>
            </a:r>
            <a:r>
              <a:rPr lang="en-GB" sz="3600" b="1" dirty="0">
                <a:solidFill>
                  <a:schemeClr val="dk1"/>
                </a:solidFill>
                <a:latin typeface="Arial Narrow"/>
                <a:ea typeface="Arial Narrow"/>
                <a:cs typeface="Arial Narrow"/>
                <a:sym typeface="Arial Narrow"/>
              </a:rPr>
              <a:t> </a:t>
            </a:r>
            <a:r>
              <a:rPr lang="en-GB" sz="3600" dirty="0">
                <a:solidFill>
                  <a:schemeClr val="dk1"/>
                </a:solidFill>
                <a:latin typeface="Arial Narrow"/>
                <a:ea typeface="Arial Narrow"/>
                <a:cs typeface="Arial Narrow"/>
                <a:sym typeface="Arial Narrow"/>
              </a:rPr>
              <a:t>30 </a:t>
            </a:r>
            <a:r>
              <a:rPr lang="en-GB" sz="3600" dirty="0" err="1">
                <a:solidFill>
                  <a:schemeClr val="dk1"/>
                </a:solidFill>
                <a:latin typeface="Arial Narrow"/>
                <a:ea typeface="Arial Narrow"/>
                <a:cs typeface="Arial Narrow"/>
                <a:sym typeface="Arial Narrow"/>
              </a:rPr>
              <a:t>Minuten</a:t>
            </a:r>
            <a:r>
              <a:rPr lang="en-GB" sz="3600" dirty="0">
                <a:solidFill>
                  <a:schemeClr val="dk1"/>
                </a:solidFill>
                <a:latin typeface="Arial Narrow"/>
                <a:ea typeface="Arial Narrow"/>
                <a:cs typeface="Arial Narrow"/>
                <a:sym typeface="Arial Narrow"/>
              </a:rPr>
              <a:t> </a:t>
            </a:r>
            <a:r>
              <a:rPr lang="en-GB" sz="3600" dirty="0" err="1">
                <a:solidFill>
                  <a:schemeClr val="dk1"/>
                </a:solidFill>
                <a:latin typeface="Arial Narrow"/>
                <a:ea typeface="Arial Narrow"/>
                <a:cs typeface="Arial Narrow"/>
                <a:sym typeface="Arial Narrow"/>
              </a:rPr>
              <a:t>oder</a:t>
            </a:r>
            <a:r>
              <a:rPr lang="en-GB" sz="3600" dirty="0">
                <a:solidFill>
                  <a:schemeClr val="dk1"/>
                </a:solidFill>
                <a:latin typeface="Arial Narrow"/>
                <a:ea typeface="Arial Narrow"/>
                <a:cs typeface="Arial Narrow"/>
                <a:sym typeface="Arial Narrow"/>
              </a:rPr>
              <a:t> 2x 10-15 </a:t>
            </a:r>
            <a:r>
              <a:rPr lang="en-GB" sz="3600" dirty="0" err="1">
                <a:solidFill>
                  <a:schemeClr val="dk1"/>
                </a:solidFill>
                <a:latin typeface="Arial Narrow"/>
                <a:ea typeface="Arial Narrow"/>
                <a:cs typeface="Arial Narrow"/>
                <a:sym typeface="Arial Narrow"/>
              </a:rPr>
              <a:t>Minuten</a:t>
            </a:r>
            <a:endParaRPr lang="en-GB" sz="2800" dirty="0"/>
          </a:p>
          <a:p>
            <a:pPr algn="just">
              <a:lnSpc>
                <a:spcPct val="150000"/>
              </a:lnSpc>
            </a:pPr>
            <a:endParaRPr lang="en-GB" sz="3600" dirty="0">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412581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n-GB" sz="3600" b="1" dirty="0">
                <a:solidFill>
                  <a:schemeClr val="dk1"/>
                </a:solidFill>
                <a:latin typeface="Arial Narrow"/>
                <a:ea typeface="Arial Narrow"/>
                <a:cs typeface="Arial Narrow"/>
                <a:sym typeface="Arial Narrow"/>
              </a:rPr>
              <a:t>Organisation</a:t>
            </a:r>
            <a:r>
              <a:rPr lang="en-GB" sz="3600" b="1" dirty="0">
                <a:solidFill>
                  <a:srgbClr val="000000"/>
                </a:solidFill>
                <a:latin typeface="Arial Narrow"/>
                <a:ea typeface="Arial Narrow"/>
                <a:cs typeface="Arial Narrow"/>
                <a:sym typeface="Arial Narrow"/>
              </a:rPr>
              <a:t> </a:t>
            </a:r>
            <a:endParaRPr lang="en-GB" sz="2000" dirty="0"/>
          </a:p>
        </p:txBody>
      </p:sp>
      <p:graphicFrame>
        <p:nvGraphicFramePr>
          <p:cNvPr id="9" name="Google Shape;216;p32">
            <a:extLst>
              <a:ext uri="{FF2B5EF4-FFF2-40B4-BE49-F238E27FC236}">
                <a16:creationId xmlns:a16="http://schemas.microsoft.com/office/drawing/2014/main" id="{ABAA8F65-11D8-E84C-996E-7DD27A959963}"/>
              </a:ext>
            </a:extLst>
          </p:cNvPr>
          <p:cNvGraphicFramePr/>
          <p:nvPr>
            <p:extLst>
              <p:ext uri="{D42A27DB-BD31-4B8C-83A1-F6EECF244321}">
                <p14:modId xmlns:p14="http://schemas.microsoft.com/office/powerpoint/2010/main" val="1199930559"/>
              </p:ext>
            </p:extLst>
          </p:nvPr>
        </p:nvGraphicFramePr>
        <p:xfrm>
          <a:off x="838200" y="1825625"/>
          <a:ext cx="10515600" cy="4351338"/>
        </p:xfrm>
        <a:graphic>
          <a:graphicData uri="http://schemas.openxmlformats.org/drawingml/2006/table">
            <a:tbl>
              <a:tblPr firstRow="1" firstCol="1" bandRow="1">
                <a:solidFill>
                  <a:srgbClr val="D9E2F3"/>
                </a:solidFill>
              </a:tblPr>
              <a:tblGrid>
                <a:gridCol w="5091370">
                  <a:extLst>
                    <a:ext uri="{9D8B030D-6E8A-4147-A177-3AD203B41FA5}">
                      <a16:colId xmlns:a16="http://schemas.microsoft.com/office/drawing/2014/main" val="20000"/>
                    </a:ext>
                  </a:extLst>
                </a:gridCol>
                <a:gridCol w="5424230">
                  <a:extLst>
                    <a:ext uri="{9D8B030D-6E8A-4147-A177-3AD203B41FA5}">
                      <a16:colId xmlns:a16="http://schemas.microsoft.com/office/drawing/2014/main" val="20001"/>
                    </a:ext>
                  </a:extLst>
                </a:gridCol>
              </a:tblGrid>
              <a:tr h="2066017">
                <a:tc>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Beginn 09:00 – 9:30</a:t>
                      </a:r>
                      <a:endParaRPr sz="1600" b="1" u="none" strike="noStrike" cap="none" dirty="0">
                        <a:solidFill>
                          <a:schemeClr val="dk1"/>
                        </a:solidFill>
                        <a:latin typeface="Arial Narrow"/>
                        <a:ea typeface="Arial Narrow"/>
                        <a:cs typeface="Arial Narrow"/>
                        <a:sym typeface="Arial Narrow"/>
                      </a:endParaRPr>
                    </a:p>
                    <a:p>
                      <a:pPr marL="127000" marR="0" lvl="3"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Ziel</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Inhalte</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Angestrebte Lerneffekte</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Organisation</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Aktivität: </a:t>
                      </a:r>
                      <a:r>
                        <a:rPr lang="it" sz="1600" b="0" i="1" u="none" strike="noStrike" cap="none" dirty="0">
                          <a:solidFill>
                            <a:schemeClr val="dk1"/>
                          </a:solidFill>
                          <a:latin typeface="Arial Narrow"/>
                          <a:ea typeface="Arial Narrow"/>
                          <a:cs typeface="Arial Narrow"/>
                          <a:sym typeface="Arial Narrow"/>
                        </a:rPr>
                        <a:t>Brainstorming 3.1 </a:t>
                      </a:r>
                    </a:p>
                    <a:p>
                      <a:pPr marL="127000" marR="0" lvl="0" indent="-127000" algn="l" rtl="0">
                        <a:lnSpc>
                          <a:spcPct val="115000"/>
                        </a:lnSpc>
                        <a:spcBef>
                          <a:spcPts val="0"/>
                        </a:spcBef>
                        <a:spcAft>
                          <a:spcPts val="0"/>
                        </a:spcAft>
                        <a:buClr>
                          <a:schemeClr val="dk1"/>
                        </a:buClr>
                        <a:buSzPts val="1200"/>
                        <a:buFont typeface="Noto Sans Symbols"/>
                        <a:buChar char="∙"/>
                      </a:pPr>
                      <a:endParaRPr lang="it" sz="1600" b="0" i="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2CC"/>
                    </a:solidFill>
                  </a:tcPr>
                </a:tc>
                <a:tc>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Erarbeitung 09:30 – 10:15 </a:t>
                      </a:r>
                      <a:endParaRPr sz="1600" b="1" u="none" strike="noStrike" cap="none" dirty="0">
                        <a:solidFill>
                          <a:schemeClr val="dk1"/>
                        </a:solidFill>
                        <a:latin typeface="Arial Narrow"/>
                        <a:ea typeface="Arial Narrow"/>
                        <a:cs typeface="Arial Narrow"/>
                        <a:sym typeface="Arial Narrow"/>
                      </a:endParaRPr>
                    </a:p>
                    <a:p>
                      <a:pPr marL="177800" marR="0" lvl="0" indent="-177800" algn="just" rtl="0">
                        <a:lnSpc>
                          <a:spcPct val="115000"/>
                        </a:lnSpc>
                        <a:spcBef>
                          <a:spcPts val="0"/>
                        </a:spcBef>
                        <a:spcAft>
                          <a:spcPts val="0"/>
                        </a:spcAft>
                        <a:buClr>
                          <a:schemeClr val="dk1"/>
                        </a:buClr>
                        <a:buSzPts val="1200"/>
                        <a:buFont typeface="Noto Sans Symbols"/>
                        <a:buChar char="∙"/>
                      </a:pPr>
                      <a:r>
                        <a:rPr lang="it" sz="1600" b="0" dirty="0">
                          <a:solidFill>
                            <a:schemeClr val="dk1"/>
                          </a:solidFill>
                          <a:latin typeface="Arial Narrow"/>
                          <a:ea typeface="Arial Narrow"/>
                          <a:cs typeface="Arial Narrow"/>
                          <a:sym typeface="Arial Narrow"/>
                        </a:rPr>
                        <a:t> Häufige/gängige Herausforderungen für Menschen mit ASS </a:t>
                      </a:r>
                      <a:endParaRPr sz="1600" b="0" u="none" strike="noStrike" cap="none" dirty="0">
                        <a:solidFill>
                          <a:schemeClr val="dk1"/>
                        </a:solidFill>
                        <a:latin typeface="Arial Narrow"/>
                        <a:ea typeface="Arial Narrow"/>
                        <a:cs typeface="Arial Narrow"/>
                        <a:sym typeface="Arial Narrow"/>
                      </a:endParaRPr>
                    </a:p>
                    <a:p>
                      <a:pPr marL="177800" lvl="0" indent="-177800" algn="just" rtl="0">
                        <a:lnSpc>
                          <a:spcPct val="115000"/>
                        </a:lnSpc>
                        <a:spcBef>
                          <a:spcPts val="0"/>
                        </a:spcBef>
                        <a:spcAft>
                          <a:spcPts val="0"/>
                        </a:spcAft>
                        <a:buClr>
                          <a:schemeClr val="dk1"/>
                        </a:buClr>
                        <a:buSzPts val="1200"/>
                        <a:buFont typeface="Noto Sans Symbols"/>
                        <a:buChar char="∙"/>
                      </a:pPr>
                      <a:r>
                        <a:rPr lang="it" sz="1600" b="0" dirty="0">
                          <a:solidFill>
                            <a:schemeClr val="dk1"/>
                          </a:solidFill>
                          <a:latin typeface="Arial Narrow"/>
                          <a:ea typeface="Arial Narrow"/>
                          <a:cs typeface="Arial Narrow"/>
                          <a:sym typeface="Arial Narrow"/>
                        </a:rPr>
                        <a:t> Aktivität: </a:t>
                      </a:r>
                      <a:r>
                        <a:rPr lang="it" sz="1600" b="0" i="1" dirty="0">
                          <a:solidFill>
                            <a:schemeClr val="dk1"/>
                          </a:solidFill>
                          <a:latin typeface="Arial Narrow"/>
                          <a:ea typeface="Arial Narrow"/>
                          <a:cs typeface="Arial Narrow"/>
                          <a:sym typeface="Arial Narrow"/>
                        </a:rPr>
                        <a:t>Think &amp; Reflect 3.1 </a:t>
                      </a:r>
                    </a:p>
                    <a:p>
                      <a:pPr marL="177800" lvl="0" indent="-177800" algn="just" rtl="0">
                        <a:lnSpc>
                          <a:spcPct val="115000"/>
                        </a:lnSpc>
                        <a:spcBef>
                          <a:spcPts val="0"/>
                        </a:spcBef>
                        <a:spcAft>
                          <a:spcPts val="0"/>
                        </a:spcAft>
                        <a:buClr>
                          <a:schemeClr val="dk1"/>
                        </a:buClr>
                        <a:buSzPts val="1200"/>
                        <a:buFont typeface="Noto Sans Symbols"/>
                        <a:buChar char="∙"/>
                      </a:pPr>
                      <a:r>
                        <a:rPr lang="it" sz="1600" b="0" dirty="0">
                          <a:solidFill>
                            <a:schemeClr val="dk1"/>
                          </a:solidFill>
                          <a:latin typeface="Arial Narrow"/>
                          <a:ea typeface="Arial Narrow"/>
                          <a:cs typeface="Arial Narrow"/>
                          <a:sym typeface="Arial Narrow"/>
                        </a:rPr>
                        <a:t>Die Gesellschaft ASS-freundlich gestalten</a:t>
                      </a:r>
                      <a:endParaRPr sz="1600" b="0" i="1" dirty="0">
                        <a:solidFill>
                          <a:schemeClr val="dk1"/>
                        </a:solidFill>
                        <a:latin typeface="Arial Narrow"/>
                        <a:ea typeface="Arial Narrow"/>
                        <a:cs typeface="Arial Narrow"/>
                        <a:sym typeface="Arial Narrow"/>
                      </a:endParaRPr>
                    </a:p>
                    <a:p>
                      <a:pPr marL="12700" marR="0" lvl="0" indent="0" algn="just" rtl="0">
                        <a:lnSpc>
                          <a:spcPct val="115000"/>
                        </a:lnSpc>
                        <a:spcBef>
                          <a:spcPts val="0"/>
                        </a:spcBef>
                        <a:spcAft>
                          <a:spcPts val="0"/>
                        </a:spcAft>
                        <a:buNone/>
                      </a:pPr>
                      <a:r>
                        <a:rPr lang="it" sz="1600" u="none" strike="noStrike" cap="none" dirty="0">
                          <a:solidFill>
                            <a:schemeClr val="dk1"/>
                          </a:solidFill>
                          <a:latin typeface="Arial Narrow"/>
                          <a:ea typeface="Arial Narrow"/>
                          <a:cs typeface="Arial Narrow"/>
                          <a:sym typeface="Arial Narrow"/>
                        </a:rPr>
                        <a:t> </a:t>
                      </a:r>
                      <a:endParaRPr sz="1600"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8E2F3"/>
                    </a:solidFill>
                  </a:tcPr>
                </a:tc>
                <a:extLst>
                  <a:ext uri="{0D108BD9-81ED-4DB2-BD59-A6C34878D82A}">
                    <a16:rowId xmlns:a16="http://schemas.microsoft.com/office/drawing/2014/main" val="10000"/>
                  </a:ext>
                </a:extLst>
              </a:tr>
              <a:tr h="571315">
                <a:tc gridSpan="2">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10:15 – 10:45 </a:t>
                      </a:r>
                      <a:endParaRPr sz="1600" b="1" u="none" strike="noStrike" cap="none" dirty="0">
                        <a:solidFill>
                          <a:schemeClr val="dk1"/>
                        </a:solidFill>
                        <a:latin typeface="Arial Narrow"/>
                        <a:ea typeface="Arial Narrow"/>
                        <a:cs typeface="Arial Narrow"/>
                        <a:sym typeface="Arial Narrow"/>
                      </a:endParaRPr>
                    </a:p>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Pause</a:t>
                      </a:r>
                      <a:endParaRPr sz="1600" b="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8D08C"/>
                    </a:solidFill>
                  </a:tcPr>
                </a:tc>
                <a:tc hMerge="1">
                  <a:txBody>
                    <a:bodyPr/>
                    <a:lstStyle/>
                    <a:p>
                      <a:endParaRPr lang="pt-PT"/>
                    </a:p>
                  </a:txBody>
                  <a:tcPr/>
                </a:tc>
                <a:extLst>
                  <a:ext uri="{0D108BD9-81ED-4DB2-BD59-A6C34878D82A}">
                    <a16:rowId xmlns:a16="http://schemas.microsoft.com/office/drawing/2014/main" val="10001"/>
                  </a:ext>
                </a:extLst>
              </a:tr>
              <a:tr h="1714006">
                <a:tc>
                  <a:txBody>
                    <a:bodyPr/>
                    <a:lstStyle/>
                    <a:p>
                      <a:pPr marL="127000" marR="0" lvl="0" indent="-12700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Erarbeitung 10:45 – 11:30</a:t>
                      </a:r>
                    </a:p>
                    <a:p>
                      <a:pPr marL="127000" marR="0" lvl="0" indent="-127000" algn="ctr" rtl="0">
                        <a:lnSpc>
                          <a:spcPct val="115000"/>
                        </a:lnSpc>
                        <a:spcBef>
                          <a:spcPts val="0"/>
                        </a:spcBef>
                        <a:spcAft>
                          <a:spcPts val="0"/>
                        </a:spcAft>
                        <a:buNone/>
                      </a:pPr>
                      <a:endParaRPr sz="1600" b="1" u="none" strike="noStrike" cap="none" dirty="0">
                        <a:solidFill>
                          <a:schemeClr val="dk1"/>
                        </a:solidFill>
                        <a:latin typeface="Arial Narrow"/>
                        <a:ea typeface="Arial Narrow"/>
                        <a:cs typeface="Arial Narrow"/>
                        <a:sym typeface="Arial Narrow"/>
                      </a:endParaRPr>
                    </a:p>
                    <a:p>
                      <a:pPr marL="127000" marR="0" lvl="0" indent="-127000" algn="just" rtl="0">
                        <a:lnSpc>
                          <a:spcPct val="115000"/>
                        </a:lnSpc>
                        <a:spcBef>
                          <a:spcPts val="0"/>
                        </a:spcBef>
                        <a:spcAft>
                          <a:spcPts val="0"/>
                        </a:spcAft>
                        <a:buClr>
                          <a:schemeClr val="dk1"/>
                        </a:buClr>
                        <a:buSzPts val="1200"/>
                        <a:buFont typeface="Noto Sans Symbols"/>
                        <a:buChar char="∙"/>
                      </a:pPr>
                      <a:r>
                        <a:rPr lang="it" sz="1600" b="0" dirty="0">
                          <a:solidFill>
                            <a:schemeClr val="dk1"/>
                          </a:solidFill>
                          <a:latin typeface="Arial Narrow"/>
                          <a:ea typeface="Arial Narrow"/>
                          <a:cs typeface="Arial Narrow"/>
                          <a:sym typeface="Arial Narrow"/>
                        </a:rPr>
                        <a:t>Die Gesellschaft ASS-freundlich gestalten </a:t>
                      </a:r>
                      <a:endParaRPr sz="1600" b="0" u="none" strike="noStrike" cap="none" dirty="0">
                        <a:solidFill>
                          <a:schemeClr val="dk1"/>
                        </a:solidFill>
                        <a:latin typeface="Arial Narrow"/>
                        <a:ea typeface="Arial Narrow"/>
                        <a:cs typeface="Arial Narrow"/>
                        <a:sym typeface="Arial Narrow"/>
                      </a:endParaRPr>
                    </a:p>
                    <a:p>
                      <a:pPr marL="127000" marR="0" lvl="0" indent="-127000" algn="just"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Aktivität: </a:t>
                      </a:r>
                      <a:r>
                        <a:rPr lang="it" sz="1600" b="0" i="1" u="none" strike="noStrike" cap="none" dirty="0">
                          <a:solidFill>
                            <a:schemeClr val="dk1"/>
                          </a:solidFill>
                          <a:latin typeface="Arial Narrow"/>
                          <a:ea typeface="Arial Narrow"/>
                          <a:cs typeface="Arial Narrow"/>
                          <a:sym typeface="Arial Narrow"/>
                        </a:rPr>
                        <a:t>Think &amp; Reflect 3.2 – Sprache</a:t>
                      </a:r>
                      <a:endParaRPr sz="1600" b="0" i="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Abschluss 11:30 – 12:00</a:t>
                      </a:r>
                      <a:endParaRPr sz="1600" b="1"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u="none" strike="noStrike" cap="none" dirty="0">
                          <a:solidFill>
                            <a:schemeClr val="dk1"/>
                          </a:solidFill>
                          <a:latin typeface="Arial Narrow"/>
                          <a:ea typeface="Arial Narrow"/>
                          <a:cs typeface="Arial Narrow"/>
                          <a:sym typeface="Arial Narrow"/>
                        </a:rPr>
                        <a:t>Zusammenfassung</a:t>
                      </a:r>
                      <a:endParaRPr sz="160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u="none" strike="noStrike" cap="none" dirty="0">
                          <a:solidFill>
                            <a:schemeClr val="dk1"/>
                          </a:solidFill>
                          <a:latin typeface="Arial Narrow"/>
                          <a:ea typeface="Arial Narrow"/>
                          <a:cs typeface="Arial Narrow"/>
                          <a:sym typeface="Arial Narrow"/>
                        </a:rPr>
                        <a:t>Aktivität: </a:t>
                      </a:r>
                      <a:r>
                        <a:rPr lang="it" sz="1600" i="1" u="none" strike="noStrike" cap="none" dirty="0">
                          <a:solidFill>
                            <a:schemeClr val="dk1"/>
                          </a:solidFill>
                          <a:latin typeface="Arial Narrow"/>
                          <a:ea typeface="Arial Narrow"/>
                          <a:cs typeface="Arial Narrow"/>
                          <a:sym typeface="Arial Narrow"/>
                        </a:rPr>
                        <a:t>Real-world application 3.1</a:t>
                      </a:r>
                      <a:endParaRPr sz="1600" i="1"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u="none" strike="noStrike" cap="none" dirty="0">
                          <a:solidFill>
                            <a:schemeClr val="dk1"/>
                          </a:solidFill>
                          <a:latin typeface="Arial Narrow"/>
                          <a:ea typeface="Arial Narrow"/>
                          <a:cs typeface="Arial Narrow"/>
                          <a:sym typeface="Arial Narrow"/>
                        </a:rPr>
                        <a:t>Quellen &amp; weiterführende Hinweise</a:t>
                      </a:r>
                      <a:endParaRPr sz="160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u="none" strike="noStrike" cap="none" dirty="0">
                          <a:solidFill>
                            <a:schemeClr val="dk1"/>
                          </a:solidFill>
                          <a:latin typeface="Arial Narrow"/>
                          <a:ea typeface="Arial Narrow"/>
                          <a:cs typeface="Arial Narrow"/>
                          <a:sym typeface="Arial Narrow"/>
                        </a:rPr>
                        <a:t>Verabschiedung ☺ </a:t>
                      </a:r>
                      <a:endParaRPr sz="1600"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9DAD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5261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5439937" cy="1009651"/>
          </a:xfrm>
          <a:prstGeom prst="rect">
            <a:avLst/>
          </a:prstGeom>
          <a:solidFill>
            <a:srgbClr val="FFF2CC"/>
          </a:solidFill>
          <a:ln>
            <a:noFill/>
          </a:ln>
        </p:spPr>
        <p:txBody>
          <a:bodyPr spcFirstLastPara="1" wrap="square" lIns="121900" tIns="60933" rIns="121900" bIns="60933" anchor="ctr" anchorCtr="0">
            <a:noAutofit/>
          </a:bodyPr>
          <a:lstStyle/>
          <a:p>
            <a:r>
              <a:rPr lang="en-GB" sz="3600" b="1" dirty="0" err="1">
                <a:solidFill>
                  <a:schemeClr val="dk1"/>
                </a:solidFill>
                <a:latin typeface="Arial Narrow"/>
                <a:ea typeface="Arial Narrow"/>
                <a:cs typeface="Arial Narrow"/>
                <a:sym typeface="Arial Narrow"/>
              </a:rPr>
              <a:t>Aktivität</a:t>
            </a:r>
            <a:r>
              <a:rPr lang="en-GB" sz="3600" b="1" dirty="0">
                <a:solidFill>
                  <a:schemeClr val="dk1"/>
                </a:solidFill>
                <a:latin typeface="Arial Narrow"/>
                <a:ea typeface="Arial Narrow"/>
                <a:cs typeface="Arial Narrow"/>
                <a:sym typeface="Arial Narrow"/>
              </a:rPr>
              <a:t>: Brainstorming 3.1</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ctr"/>
            <a:r>
              <a:rPr lang="it" sz="3600" b="1" dirty="0">
                <a:solidFill>
                  <a:schemeClr val="dk1"/>
                </a:solidFill>
                <a:latin typeface="Arial Narrow"/>
                <a:ea typeface="Arial Narrow"/>
                <a:cs typeface="Arial Narrow"/>
                <a:sym typeface="Arial Narrow"/>
              </a:rPr>
              <a:t>“Mapping … ”</a:t>
            </a:r>
          </a:p>
        </p:txBody>
      </p:sp>
    </p:spTree>
    <p:extLst>
      <p:ext uri="{BB962C8B-B14F-4D97-AF65-F5344CB8AC3E}">
        <p14:creationId xmlns:p14="http://schemas.microsoft.com/office/powerpoint/2010/main" val="310505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9</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a:r>
              <a:rPr lang="en-GB" sz="4000" b="1" dirty="0">
                <a:solidFill>
                  <a:schemeClr val="dk1"/>
                </a:solidFill>
                <a:latin typeface="Arial Narrow"/>
                <a:ea typeface="Arial Narrow"/>
                <a:cs typeface="Arial Narrow"/>
                <a:sym typeface="Arial Narrow"/>
              </a:rPr>
              <a:t>ERARBEITUNG</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buClr>
                <a:schemeClr val="dk1"/>
              </a:buClr>
              <a:buSzPts val="2000"/>
            </a:pPr>
            <a:r>
              <a:rPr lang="en-GB" sz="2000" dirty="0" err="1">
                <a:solidFill>
                  <a:schemeClr val="dk1"/>
                </a:solidFill>
                <a:latin typeface="Arial Narrow"/>
                <a:ea typeface="Arial Narrow"/>
                <a:cs typeface="Arial Narrow"/>
                <a:sym typeface="Arial Narrow"/>
              </a:rPr>
              <a:t>Häufige</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Herausforderungen</a:t>
            </a:r>
            <a:r>
              <a:rPr lang="en-GB" sz="2000" dirty="0">
                <a:solidFill>
                  <a:schemeClr val="dk1"/>
                </a:solidFill>
                <a:latin typeface="Arial Narrow"/>
                <a:ea typeface="Arial Narrow"/>
                <a:cs typeface="Arial Narrow"/>
                <a:sym typeface="Arial Narrow"/>
              </a:rPr>
              <a:t> für Menschen </a:t>
            </a:r>
            <a:r>
              <a:rPr lang="en-GB" sz="2000" dirty="0" err="1">
                <a:solidFill>
                  <a:schemeClr val="dk1"/>
                </a:solidFill>
                <a:latin typeface="Arial Narrow"/>
                <a:ea typeface="Arial Narrow"/>
                <a:cs typeface="Arial Narrow"/>
                <a:sym typeface="Arial Narrow"/>
              </a:rPr>
              <a:t>mit</a:t>
            </a:r>
            <a:r>
              <a:rPr lang="en-GB" sz="2000" dirty="0">
                <a:solidFill>
                  <a:schemeClr val="dk1"/>
                </a:solidFill>
                <a:latin typeface="Arial Narrow"/>
                <a:ea typeface="Arial Narrow"/>
                <a:cs typeface="Arial Narrow"/>
                <a:sym typeface="Arial Narrow"/>
              </a:rPr>
              <a:t> ASS </a:t>
            </a:r>
          </a:p>
          <a:p>
            <a:pPr algn="ctr">
              <a:lnSpc>
                <a:spcPct val="150000"/>
              </a:lnSpc>
              <a:buClr>
                <a:schemeClr val="dk1"/>
              </a:buClr>
              <a:buSzPts val="2000"/>
            </a:pPr>
            <a:r>
              <a:rPr lang="en-GB" sz="2000" dirty="0">
                <a:solidFill>
                  <a:schemeClr val="dk1"/>
                </a:solidFill>
                <a:latin typeface="Arial Narrow"/>
                <a:ea typeface="Arial Narrow"/>
                <a:cs typeface="Arial Narrow"/>
                <a:sym typeface="Arial Narrow"/>
              </a:rPr>
              <a:t>Die Schule ASS-</a:t>
            </a:r>
            <a:r>
              <a:rPr lang="en-GB" sz="2000" dirty="0" err="1">
                <a:solidFill>
                  <a:schemeClr val="dk1"/>
                </a:solidFill>
                <a:latin typeface="Arial Narrow"/>
                <a:ea typeface="Arial Narrow"/>
                <a:cs typeface="Arial Narrow"/>
                <a:sym typeface="Arial Narrow"/>
              </a:rPr>
              <a:t>freundlicher</a:t>
            </a:r>
            <a:r>
              <a:rPr lang="en-GB" sz="2000" dirty="0">
                <a:solidFill>
                  <a:schemeClr val="dk1"/>
                </a:solidFill>
                <a:latin typeface="Arial Narrow"/>
                <a:ea typeface="Arial Narrow"/>
                <a:cs typeface="Arial Narrow"/>
                <a:sym typeface="Arial Narrow"/>
              </a:rPr>
              <a:t> </a:t>
            </a:r>
            <a:r>
              <a:rPr lang="en-GB" sz="2000" dirty="0" err="1">
                <a:solidFill>
                  <a:schemeClr val="dk1"/>
                </a:solidFill>
                <a:latin typeface="Arial Narrow"/>
                <a:ea typeface="Arial Narrow"/>
                <a:cs typeface="Arial Narrow"/>
                <a:sym typeface="Arial Narrow"/>
              </a:rPr>
              <a:t>gestalten</a:t>
            </a:r>
            <a:endParaRPr lang="en-GB" sz="2000" dirty="0">
              <a:solidFill>
                <a:schemeClr val="dk1"/>
              </a:solidFill>
              <a:latin typeface="Arial Narrow"/>
              <a:ea typeface="Arial Narrow"/>
              <a:cs typeface="Arial Narrow"/>
              <a:sym typeface="Arial Narrow"/>
            </a:endParaRPr>
          </a:p>
          <a:p>
            <a:pPr algn="ctr">
              <a:lnSpc>
                <a:spcPct val="150000"/>
              </a:lnSpc>
            </a:pPr>
            <a:r>
              <a:rPr lang="en-GB" sz="2000" i="1" dirty="0" err="1">
                <a:solidFill>
                  <a:schemeClr val="dk1"/>
                </a:solidFill>
                <a:latin typeface="Arial Narrow"/>
                <a:ea typeface="Arial Narrow"/>
                <a:cs typeface="Arial Narrow"/>
                <a:sym typeface="Arial Narrow"/>
              </a:rPr>
              <a:t>Aktivität</a:t>
            </a:r>
            <a:r>
              <a:rPr lang="en-GB" sz="2000" i="1" dirty="0">
                <a:solidFill>
                  <a:schemeClr val="dk1"/>
                </a:solidFill>
                <a:latin typeface="Arial Narrow"/>
                <a:ea typeface="Arial Narrow"/>
                <a:cs typeface="Arial Narrow"/>
                <a:sym typeface="Arial Narrow"/>
              </a:rPr>
              <a:t>: </a:t>
            </a:r>
          </a:p>
          <a:p>
            <a:pPr algn="ctr">
              <a:lnSpc>
                <a:spcPct val="150000"/>
              </a:lnSpc>
            </a:pPr>
            <a:r>
              <a:rPr lang="en-GB" sz="2000" i="1" dirty="0">
                <a:solidFill>
                  <a:schemeClr val="dk1"/>
                </a:solidFill>
                <a:latin typeface="Arial Narrow"/>
                <a:ea typeface="Arial Narrow"/>
                <a:cs typeface="Arial Narrow"/>
                <a:sym typeface="Arial Narrow"/>
              </a:rPr>
              <a:t>Think &amp; Reflect 3.1 </a:t>
            </a:r>
            <a:r>
              <a:rPr lang="en-GB" sz="2000" i="1" dirty="0" err="1">
                <a:solidFill>
                  <a:schemeClr val="dk1"/>
                </a:solidFill>
                <a:latin typeface="Arial Narrow"/>
                <a:ea typeface="Arial Narrow"/>
                <a:cs typeface="Arial Narrow"/>
                <a:sym typeface="Arial Narrow"/>
              </a:rPr>
              <a:t>Neurodiversität</a:t>
            </a:r>
            <a:r>
              <a:rPr lang="en-GB" sz="2000" i="1" dirty="0">
                <a:solidFill>
                  <a:schemeClr val="dk1"/>
                </a:solidFill>
                <a:latin typeface="Arial Narrow"/>
                <a:ea typeface="Arial Narrow"/>
                <a:cs typeface="Arial Narrow"/>
                <a:sym typeface="Arial Narrow"/>
              </a:rPr>
              <a:t>: ASS-</a:t>
            </a:r>
            <a:r>
              <a:rPr lang="en-GB" sz="2000" i="1" dirty="0" err="1">
                <a:solidFill>
                  <a:schemeClr val="dk1"/>
                </a:solidFill>
                <a:latin typeface="Arial Narrow"/>
                <a:ea typeface="Arial Narrow"/>
                <a:cs typeface="Arial Narrow"/>
                <a:sym typeface="Arial Narrow"/>
              </a:rPr>
              <a:t>freundliche</a:t>
            </a:r>
            <a:r>
              <a:rPr lang="en-GB" sz="2000" i="1" dirty="0">
                <a:solidFill>
                  <a:schemeClr val="dk1"/>
                </a:solidFill>
                <a:latin typeface="Arial Narrow"/>
                <a:ea typeface="Arial Narrow"/>
                <a:cs typeface="Arial Narrow"/>
                <a:sym typeface="Arial Narrow"/>
              </a:rPr>
              <a:t> </a:t>
            </a:r>
            <a:r>
              <a:rPr lang="en-GB" sz="2000" i="1" dirty="0" err="1">
                <a:solidFill>
                  <a:schemeClr val="dk1"/>
                </a:solidFill>
                <a:latin typeface="Arial Narrow"/>
                <a:ea typeface="Arial Narrow"/>
                <a:cs typeface="Arial Narrow"/>
                <a:sym typeface="Arial Narrow"/>
              </a:rPr>
              <a:t>Umgebungen</a:t>
            </a:r>
            <a:r>
              <a:rPr lang="en-GB" sz="2000" i="1" dirty="0">
                <a:solidFill>
                  <a:schemeClr val="dk1"/>
                </a:solidFill>
                <a:latin typeface="Arial Narrow"/>
                <a:ea typeface="Arial Narrow"/>
                <a:cs typeface="Arial Narrow"/>
                <a:sym typeface="Arial Narrow"/>
              </a:rPr>
              <a:t> in der </a:t>
            </a:r>
            <a:r>
              <a:rPr lang="en-GB" sz="2000" i="1" dirty="0" err="1">
                <a:solidFill>
                  <a:schemeClr val="dk1"/>
                </a:solidFill>
                <a:latin typeface="Arial Narrow"/>
                <a:ea typeface="Arial Narrow"/>
                <a:cs typeface="Arial Narrow"/>
                <a:sym typeface="Arial Narrow"/>
              </a:rPr>
              <a:t>Familie</a:t>
            </a:r>
            <a:r>
              <a:rPr lang="en-GB" sz="2000" i="1" dirty="0">
                <a:solidFill>
                  <a:schemeClr val="dk1"/>
                </a:solidFill>
                <a:latin typeface="Arial Narrow"/>
                <a:ea typeface="Arial Narrow"/>
                <a:cs typeface="Arial Narrow"/>
                <a:sym typeface="Arial Narrow"/>
              </a:rPr>
              <a:t>, </a:t>
            </a:r>
            <a:r>
              <a:rPr lang="en-GB" sz="2000" i="1" dirty="0" err="1">
                <a:solidFill>
                  <a:schemeClr val="dk1"/>
                </a:solidFill>
                <a:latin typeface="Arial Narrow"/>
                <a:ea typeface="Arial Narrow"/>
                <a:cs typeface="Arial Narrow"/>
                <a:sym typeface="Arial Narrow"/>
              </a:rPr>
              <a:t>im</a:t>
            </a:r>
            <a:r>
              <a:rPr lang="en-GB" sz="2000" i="1" dirty="0">
                <a:solidFill>
                  <a:schemeClr val="dk1"/>
                </a:solidFill>
                <a:latin typeface="Arial Narrow"/>
                <a:ea typeface="Arial Narrow"/>
                <a:cs typeface="Arial Narrow"/>
                <a:sym typeface="Arial Narrow"/>
              </a:rPr>
              <a:t> </a:t>
            </a:r>
            <a:r>
              <a:rPr lang="en-GB" sz="2000" i="1" dirty="0" err="1">
                <a:solidFill>
                  <a:schemeClr val="dk1"/>
                </a:solidFill>
                <a:latin typeface="Arial Narrow"/>
                <a:ea typeface="Arial Narrow"/>
                <a:cs typeface="Arial Narrow"/>
                <a:sym typeface="Arial Narrow"/>
              </a:rPr>
              <a:t>öfffentlichen</a:t>
            </a:r>
            <a:r>
              <a:rPr lang="en-GB" sz="2000" i="1" dirty="0">
                <a:solidFill>
                  <a:schemeClr val="dk1"/>
                </a:solidFill>
                <a:latin typeface="Arial Narrow"/>
                <a:ea typeface="Arial Narrow"/>
                <a:cs typeface="Arial Narrow"/>
                <a:sym typeface="Arial Narrow"/>
              </a:rPr>
              <a:t> Leben, am </a:t>
            </a:r>
            <a:r>
              <a:rPr lang="en-GB" sz="2000" i="1" dirty="0" err="1">
                <a:solidFill>
                  <a:schemeClr val="dk1"/>
                </a:solidFill>
                <a:latin typeface="Arial Narrow"/>
                <a:ea typeface="Arial Narrow"/>
                <a:cs typeface="Arial Narrow"/>
                <a:sym typeface="Arial Narrow"/>
              </a:rPr>
              <a:t>Arbeitsplatz</a:t>
            </a:r>
            <a:r>
              <a:rPr lang="en-GB" sz="2000" i="1" dirty="0">
                <a:solidFill>
                  <a:schemeClr val="dk1"/>
                </a:solidFill>
                <a:latin typeface="Arial Narrow"/>
                <a:ea typeface="Arial Narrow"/>
                <a:cs typeface="Arial Narrow"/>
                <a:sym typeface="Arial Narrow"/>
              </a:rPr>
              <a:t> </a:t>
            </a:r>
          </a:p>
          <a:p>
            <a:pPr algn="ctr">
              <a:lnSpc>
                <a:spcPct val="150000"/>
              </a:lnSpc>
            </a:pPr>
            <a:r>
              <a:rPr lang="en-GB" sz="2000" i="1" dirty="0" err="1">
                <a:solidFill>
                  <a:schemeClr val="dk1"/>
                </a:solidFill>
                <a:latin typeface="Arial Narrow"/>
                <a:ea typeface="Arial Narrow"/>
                <a:cs typeface="Arial Narrow"/>
                <a:sym typeface="Arial Narrow"/>
              </a:rPr>
              <a:t>Aktivität</a:t>
            </a:r>
            <a:r>
              <a:rPr lang="en-GB" sz="2000" i="1" dirty="0">
                <a:solidFill>
                  <a:schemeClr val="dk1"/>
                </a:solidFill>
                <a:latin typeface="Arial Narrow"/>
                <a:ea typeface="Arial Narrow"/>
                <a:cs typeface="Arial Narrow"/>
                <a:sym typeface="Arial Narrow"/>
              </a:rPr>
              <a:t>: Think &amp; Reflect 3.2 </a:t>
            </a:r>
          </a:p>
        </p:txBody>
      </p:sp>
    </p:spTree>
    <p:extLst>
      <p:ext uri="{BB962C8B-B14F-4D97-AF65-F5344CB8AC3E}">
        <p14:creationId xmlns:p14="http://schemas.microsoft.com/office/powerpoint/2010/main" val="1609509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5417</Words>
  <Application>Microsoft Office PowerPoint</Application>
  <PresentationFormat>Breitbild</PresentationFormat>
  <Paragraphs>367</Paragraphs>
  <Slides>49</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49</vt:i4>
      </vt:variant>
    </vt:vector>
  </HeadingPairs>
  <TitlesOfParts>
    <vt:vector size="55" baseType="lpstr">
      <vt:lpstr>Arial</vt:lpstr>
      <vt:lpstr>Arial Narrow</vt:lpstr>
      <vt:lpstr>Calibri</vt:lpstr>
      <vt:lpstr>Calibri Light</vt:lpstr>
      <vt:lpstr>Noto Sans Symbols</vt:lpstr>
      <vt:lpstr>Office Theme</vt:lpstr>
      <vt:lpstr>Curriculum zur Ausbildung “Autismus-Beauftragte/r”  https://www.autrain.eu/pt/curriculo/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Curriculum for the Training Course  “Autism Spectrum Disorder (ASD) Officer”    Curriculum zur Ausbildung “Autismus-Beauftragte/r”     https://www.autrain.eu/pt/curriculo/ Curriculum zur Ausbildung «Autismusbeauftragte/r»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Koller Jasmin</dc:creator>
  <cp:lastModifiedBy>Wolfgang Winkler</cp:lastModifiedBy>
  <cp:revision>18</cp:revision>
  <dcterms:created xsi:type="dcterms:W3CDTF">2021-06-03T08:33:53Z</dcterms:created>
  <dcterms:modified xsi:type="dcterms:W3CDTF">2022-01-25T18:20:25Z</dcterms:modified>
</cp:coreProperties>
</file>