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256" r:id="rId3"/>
    <p:sldId id="306" r:id="rId4"/>
    <p:sldId id="313" r:id="rId5"/>
    <p:sldId id="340" r:id="rId6"/>
    <p:sldId id="341" r:id="rId7"/>
    <p:sldId id="342" r:id="rId8"/>
    <p:sldId id="343" r:id="rId9"/>
    <p:sldId id="344" r:id="rId10"/>
    <p:sldId id="345" r:id="rId11"/>
    <p:sldId id="338" r:id="rId12"/>
    <p:sldId id="346" r:id="rId13"/>
    <p:sldId id="363" r:id="rId14"/>
    <p:sldId id="347" r:id="rId15"/>
    <p:sldId id="328" r:id="rId16"/>
    <p:sldId id="334" r:id="rId17"/>
    <p:sldId id="349" r:id="rId18"/>
    <p:sldId id="350" r:id="rId19"/>
    <p:sldId id="351" r:id="rId20"/>
    <p:sldId id="352" r:id="rId21"/>
    <p:sldId id="353" r:id="rId22"/>
    <p:sldId id="354" r:id="rId23"/>
    <p:sldId id="299" r:id="rId24"/>
    <p:sldId id="355" r:id="rId25"/>
    <p:sldId id="356" r:id="rId26"/>
    <p:sldId id="357" r:id="rId27"/>
    <p:sldId id="358" r:id="rId28"/>
    <p:sldId id="359" r:id="rId29"/>
    <p:sldId id="360" r:id="rId30"/>
    <p:sldId id="361" r:id="rId31"/>
    <p:sldId id="339" r:id="rId32"/>
    <p:sldId id="362" r:id="rId33"/>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AD9"/>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7"/>
    <p:restoredTop sz="94719"/>
  </p:normalViewPr>
  <p:slideViewPr>
    <p:cSldViewPr snapToGrid="0" snapToObjects="1">
      <p:cViewPr varScale="1">
        <p:scale>
          <a:sx n="51" d="100"/>
          <a:sy n="51" d="100"/>
        </p:scale>
        <p:origin x="169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167C6-4F2B-9246-9DFA-824F9702B8B8}" type="datetimeFigureOut">
              <a:rPr lang="de-AT" smtClean="0"/>
              <a:t>10.11.2021</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D2771-52E7-1A4B-AA32-D54E45C82436}" type="slidenum">
              <a:rPr lang="de-AT" smtClean="0"/>
              <a:t>‹N›</a:t>
            </a:fld>
            <a:endParaRPr lang="de-AT"/>
          </a:p>
        </p:txBody>
      </p:sp>
    </p:spTree>
    <p:extLst>
      <p:ext uri="{BB962C8B-B14F-4D97-AF65-F5344CB8AC3E}">
        <p14:creationId xmlns:p14="http://schemas.microsoft.com/office/powerpoint/2010/main" val="409618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553C-B035-8B47-89B5-3DD7510C52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e-AT"/>
          </a:p>
        </p:txBody>
      </p:sp>
      <p:sp>
        <p:nvSpPr>
          <p:cNvPr id="3" name="Subtitle 2">
            <a:extLst>
              <a:ext uri="{FF2B5EF4-FFF2-40B4-BE49-F238E27FC236}">
                <a16:creationId xmlns:a16="http://schemas.microsoft.com/office/drawing/2014/main" id="{BA416932-4593-0347-9524-C0FCCEFFA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AT"/>
          </a:p>
        </p:txBody>
      </p:sp>
      <p:sp>
        <p:nvSpPr>
          <p:cNvPr id="4" name="Date Placeholder 3">
            <a:extLst>
              <a:ext uri="{FF2B5EF4-FFF2-40B4-BE49-F238E27FC236}">
                <a16:creationId xmlns:a16="http://schemas.microsoft.com/office/drawing/2014/main" id="{12D988DC-09CA-B247-8BB5-A7BCFB26371A}"/>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B499204A-C731-234C-96B0-4D2BCA9039E1}"/>
              </a:ext>
            </a:extLst>
          </p:cNvPr>
          <p:cNvSpPr>
            <a:spLocks noGrp="1"/>
          </p:cNvSpPr>
          <p:nvPr>
            <p:ph type="ftr" sz="quarter" idx="11"/>
          </p:nvPr>
        </p:nvSpPr>
        <p:spPr/>
        <p:txBody>
          <a:body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9E86A5DB-177F-5843-A22D-E2C53991BFBA}"/>
              </a:ext>
            </a:extLst>
          </p:cNvPr>
          <p:cNvSpPr>
            <a:spLocks noGrp="1"/>
          </p:cNvSpPr>
          <p:nvPr>
            <p:ph type="sldNum" sz="quarter" idx="12"/>
          </p:nvPr>
        </p:nvSpPr>
        <p:spPr/>
        <p:txBody>
          <a:bodyPr/>
          <a:lstStyle/>
          <a:p>
            <a:fld id="{4AA10864-17D9-EB4A-80E3-89D1D8A92E63}" type="slidenum">
              <a:rPr lang="de-AT" smtClean="0"/>
              <a:pPr/>
              <a:t>‹N›</a:t>
            </a:fld>
            <a:endParaRPr lang="de-AT" dirty="0"/>
          </a:p>
        </p:txBody>
      </p:sp>
    </p:spTree>
    <p:extLst>
      <p:ext uri="{BB962C8B-B14F-4D97-AF65-F5344CB8AC3E}">
        <p14:creationId xmlns:p14="http://schemas.microsoft.com/office/powerpoint/2010/main" val="300078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B1A1-3E8C-D247-A85A-E6A4680B2BCB}"/>
              </a:ext>
            </a:extLst>
          </p:cNvPr>
          <p:cNvSpPr>
            <a:spLocks noGrp="1"/>
          </p:cNvSpPr>
          <p:nvPr>
            <p:ph type="title"/>
          </p:nvPr>
        </p:nvSpPr>
        <p:spPr/>
        <p:txBody>
          <a:bodyPr/>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0ADE2D89-1C6C-7549-9660-5DC835A55F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BE94B648-33A7-2444-B7B1-3AAB618CD524}"/>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8CB6F374-95AC-E84E-9CA5-DC838E938F61}"/>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B0CE1BE6-8EE9-FC4F-BC27-142B6BFBB834}"/>
              </a:ext>
            </a:extLst>
          </p:cNvPr>
          <p:cNvSpPr>
            <a:spLocks noGrp="1"/>
          </p:cNvSpPr>
          <p:nvPr>
            <p:ph type="sldNum" sz="quarter" idx="12"/>
          </p:nvPr>
        </p:nvSpPr>
        <p:spPr/>
        <p:txBody>
          <a:bodyPr/>
          <a:lstStyle/>
          <a:p>
            <a:fld id="{B7618B1E-9B39-5F46-8B4F-4241E63FD3E3}" type="slidenum">
              <a:rPr lang="de-AT" smtClean="0"/>
              <a:t>‹N›</a:t>
            </a:fld>
            <a:endParaRPr lang="de-AT"/>
          </a:p>
        </p:txBody>
      </p:sp>
    </p:spTree>
    <p:extLst>
      <p:ext uri="{BB962C8B-B14F-4D97-AF65-F5344CB8AC3E}">
        <p14:creationId xmlns:p14="http://schemas.microsoft.com/office/powerpoint/2010/main" val="29645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20645-AAA2-624F-B612-ACE2936895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526390C9-9EC9-CD49-96FB-FD06B27C6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AC295531-7B13-7D40-8389-B3FDAADC10A7}"/>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6CDA6262-E376-244E-8C5A-4E61B1123B83}"/>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8A99900-ADA5-D047-8B31-9008CE68BB75}"/>
              </a:ext>
            </a:extLst>
          </p:cNvPr>
          <p:cNvSpPr>
            <a:spLocks noGrp="1"/>
          </p:cNvSpPr>
          <p:nvPr>
            <p:ph type="sldNum" sz="quarter" idx="12"/>
          </p:nvPr>
        </p:nvSpPr>
        <p:spPr/>
        <p:txBody>
          <a:bodyPr/>
          <a:lstStyle/>
          <a:p>
            <a:fld id="{B7618B1E-9B39-5F46-8B4F-4241E63FD3E3}" type="slidenum">
              <a:rPr lang="de-AT" smtClean="0"/>
              <a:t>‹N›</a:t>
            </a:fld>
            <a:endParaRPr lang="de-AT"/>
          </a:p>
        </p:txBody>
      </p:sp>
    </p:spTree>
    <p:extLst>
      <p:ext uri="{BB962C8B-B14F-4D97-AF65-F5344CB8AC3E}">
        <p14:creationId xmlns:p14="http://schemas.microsoft.com/office/powerpoint/2010/main" val="3798145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pt-PT"/>
              <a:t>Clique para editar o estilo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endParaRPr lang="en-US" dirty="0"/>
          </a:p>
        </p:txBody>
      </p:sp>
      <p:sp>
        <p:nvSpPr>
          <p:cNvPr id="4" name="Date Placeholder 3"/>
          <p:cNvSpPr>
            <a:spLocks noGrp="1"/>
          </p:cNvSpPr>
          <p:nvPr>
            <p:ph type="dt" sz="half" idx="10"/>
          </p:nvPr>
        </p:nvSpPr>
        <p:spPr/>
        <p:txBody>
          <a:bodyPr/>
          <a:lstStyle/>
          <a:p>
            <a:fld id="{B51FDA36-205D-4FC0-A9AF-38A33E40E91D}" type="datetime1">
              <a:rPr lang="pt-PT" smtClean="0"/>
              <a:t>10/11/2021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44440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F702C594-1AE2-4EA5-AC59-F767D32D58FC}" type="datetime1">
              <a:rPr lang="pt-PT" smtClean="0"/>
              <a:t>10/11/2021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779723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pt-PT"/>
              <a:t>Clique para editar o estilo</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627037F2-9763-4BA7-A5EC-38B81A878440}" type="datetime1">
              <a:rPr lang="pt-PT" smtClean="0"/>
              <a:t>10/11/2021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387412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C7028EA7-16C0-4D2F-B9DE-9C0027C2E380}" type="datetime1">
              <a:rPr lang="pt-PT" smtClean="0"/>
              <a:t>10/11/2021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1560786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pt-PT"/>
              <a:t>Clique para editar o estilo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839789"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6172201"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470AB6C7-D876-48B1-9CDD-C827D9708A55}" type="datetime1">
              <a:rPr lang="pt-PT" smtClean="0"/>
              <a:t>10/11/2021</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1839389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Date Placeholder 2"/>
          <p:cNvSpPr>
            <a:spLocks noGrp="1"/>
          </p:cNvSpPr>
          <p:nvPr>
            <p:ph type="dt" sz="half" idx="10"/>
          </p:nvPr>
        </p:nvSpPr>
        <p:spPr/>
        <p:txBody>
          <a:bodyPr/>
          <a:lstStyle/>
          <a:p>
            <a:fld id="{01457BBB-D0C2-4EE8-8334-E6058FFFF8FF}" type="datetime1">
              <a:rPr lang="pt-PT" smtClean="0"/>
              <a:t>10/11/2021</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2946281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6409A-D6E4-40C8-8273-1E26FBDA69AA}" type="datetime1">
              <a:rPr lang="pt-PT" smtClean="0"/>
              <a:t>10/11/2021</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3248096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PT"/>
              <a:t>Clique para editar o estilo</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295A89DA-12FA-44C3-9623-199E0A54D676}" type="datetime1">
              <a:rPr lang="pt-PT" smtClean="0"/>
              <a:t>10/11/2021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2254709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2A75-4E25-6D4F-80BD-3FBF28FA2B53}"/>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3B54120E-B7E7-0643-A781-AF67905573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E7BF752B-2A53-6340-A163-4B58A1B4E720}"/>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A7DC3279-DA61-A84A-810D-F0A22AE3EB45}"/>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9D19934-7DCF-EA4F-B4E1-F8CD8549F567}"/>
              </a:ext>
            </a:extLst>
          </p:cNvPr>
          <p:cNvSpPr>
            <a:spLocks noGrp="1"/>
          </p:cNvSpPr>
          <p:nvPr>
            <p:ph type="sldNum" sz="quarter" idx="12"/>
          </p:nvPr>
        </p:nvSpPr>
        <p:spPr/>
        <p:txBody>
          <a:bodyPr/>
          <a:lstStyle/>
          <a:p>
            <a:fld id="{CD37B2E7-1D31-7C4D-928B-66328FE9604A}" type="slidenum">
              <a:rPr lang="de-AT" smtClean="0"/>
              <a:pPr/>
              <a:t>‹N›</a:t>
            </a:fld>
            <a:endParaRPr lang="de-AT" dirty="0"/>
          </a:p>
        </p:txBody>
      </p:sp>
    </p:spTree>
    <p:extLst>
      <p:ext uri="{BB962C8B-B14F-4D97-AF65-F5344CB8AC3E}">
        <p14:creationId xmlns:p14="http://schemas.microsoft.com/office/powerpoint/2010/main" val="2803351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PT"/>
              <a:t>Clique para editar o estilo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601F966D-86CD-4C2E-9EA8-0B244DFAFF1B}" type="datetime1">
              <a:rPr lang="pt-PT" smtClean="0"/>
              <a:t>10/11/2021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186594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D8F39ADB-0438-452D-B612-22C90829F9C0}" type="datetime1">
              <a:rPr lang="pt-PT" smtClean="0"/>
              <a:t>10/11/2021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1290032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pt-PT"/>
              <a:t>Clique para editar o estilo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7650139E-CE0E-49D1-8C83-2988D335AC0D}" type="datetime1">
              <a:rPr lang="pt-PT" smtClean="0"/>
              <a:t>10/11/2021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35BA1E5D-A24E-4249-ACDB-C6F8AD62BBF2}" type="slidenum">
              <a:rPr lang="pt-PT" smtClean="0"/>
              <a:t>‹N›</a:t>
            </a:fld>
            <a:endParaRPr lang="pt-PT"/>
          </a:p>
        </p:txBody>
      </p:sp>
    </p:spTree>
    <p:extLst>
      <p:ext uri="{BB962C8B-B14F-4D97-AF65-F5344CB8AC3E}">
        <p14:creationId xmlns:p14="http://schemas.microsoft.com/office/powerpoint/2010/main" val="55814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28EC-BC0C-3548-A846-99AFDF5C93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AT"/>
          </a:p>
        </p:txBody>
      </p:sp>
      <p:sp>
        <p:nvSpPr>
          <p:cNvPr id="3" name="Text Placeholder 2">
            <a:extLst>
              <a:ext uri="{FF2B5EF4-FFF2-40B4-BE49-F238E27FC236}">
                <a16:creationId xmlns:a16="http://schemas.microsoft.com/office/drawing/2014/main" id="{7E739996-FDBC-8147-BFE4-B3A6C75D5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F50FD-8AF4-5940-B699-38D718D96E46}"/>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752EDD26-2F35-B74F-B461-2A921FD2360E}"/>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42DDBB0-C001-8544-BB8E-5974A7FF3203}"/>
              </a:ext>
            </a:extLst>
          </p:cNvPr>
          <p:cNvSpPr>
            <a:spLocks noGrp="1"/>
          </p:cNvSpPr>
          <p:nvPr>
            <p:ph type="sldNum" sz="quarter" idx="12"/>
          </p:nvPr>
        </p:nvSpPr>
        <p:spPr/>
        <p:txBody>
          <a:bodyPr/>
          <a:lstStyle/>
          <a:p>
            <a:fld id="{7B64C62E-5D99-A449-90C5-BF092B0CA596}" type="slidenum">
              <a:rPr lang="de-AT" smtClean="0"/>
              <a:pPr/>
              <a:t>‹N›</a:t>
            </a:fld>
            <a:endParaRPr lang="de-AT" dirty="0"/>
          </a:p>
        </p:txBody>
      </p:sp>
    </p:spTree>
    <p:extLst>
      <p:ext uri="{BB962C8B-B14F-4D97-AF65-F5344CB8AC3E}">
        <p14:creationId xmlns:p14="http://schemas.microsoft.com/office/powerpoint/2010/main" val="324094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4E47-2430-3744-A62F-8DC6D8A9898F}"/>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619B4170-E589-3943-8BEF-9D81BF0F08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Content Placeholder 3">
            <a:extLst>
              <a:ext uri="{FF2B5EF4-FFF2-40B4-BE49-F238E27FC236}">
                <a16:creationId xmlns:a16="http://schemas.microsoft.com/office/drawing/2014/main" id="{07CF8BAC-9193-A245-AC24-826DE35F57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Date Placeholder 4">
            <a:extLst>
              <a:ext uri="{FF2B5EF4-FFF2-40B4-BE49-F238E27FC236}">
                <a16:creationId xmlns:a16="http://schemas.microsoft.com/office/drawing/2014/main" id="{CE5BB2BC-04E2-B843-860C-87D25DEA8CC1}"/>
              </a:ext>
            </a:extLst>
          </p:cNvPr>
          <p:cNvSpPr>
            <a:spLocks noGrp="1"/>
          </p:cNvSpPr>
          <p:nvPr>
            <p:ph type="dt" sz="half" idx="10"/>
          </p:nvPr>
        </p:nvSpPr>
        <p:spPr/>
        <p:txBody>
          <a:bodyPr/>
          <a:lstStyle/>
          <a:p>
            <a:r>
              <a:rPr lang="en-US"/>
              <a:t>June 3, 2021</a:t>
            </a:r>
            <a:endParaRPr lang="de-AT" dirty="0"/>
          </a:p>
        </p:txBody>
      </p:sp>
      <p:sp>
        <p:nvSpPr>
          <p:cNvPr id="6" name="Footer Placeholder 5">
            <a:extLst>
              <a:ext uri="{FF2B5EF4-FFF2-40B4-BE49-F238E27FC236}">
                <a16:creationId xmlns:a16="http://schemas.microsoft.com/office/drawing/2014/main" id="{AD873E56-6D74-C245-A79A-016AE475434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066108AA-9277-AD45-85BB-AD34E8AA197C}"/>
              </a:ext>
            </a:extLst>
          </p:cNvPr>
          <p:cNvSpPr>
            <a:spLocks noGrp="1"/>
          </p:cNvSpPr>
          <p:nvPr>
            <p:ph type="sldNum" sz="quarter" idx="12"/>
          </p:nvPr>
        </p:nvSpPr>
        <p:spPr/>
        <p:txBody>
          <a:bodyPr/>
          <a:lstStyle/>
          <a:p>
            <a:fld id="{98ACD221-72DD-5941-A0EA-B7232ABB8333}" type="slidenum">
              <a:rPr lang="de-AT" smtClean="0"/>
              <a:pPr/>
              <a:t>‹N›</a:t>
            </a:fld>
            <a:endParaRPr lang="de-AT" dirty="0"/>
          </a:p>
        </p:txBody>
      </p:sp>
    </p:spTree>
    <p:extLst>
      <p:ext uri="{BB962C8B-B14F-4D97-AF65-F5344CB8AC3E}">
        <p14:creationId xmlns:p14="http://schemas.microsoft.com/office/powerpoint/2010/main" val="156754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2072-28E7-894E-AEDA-B10B52464A1B}"/>
              </a:ext>
            </a:extLst>
          </p:cNvPr>
          <p:cNvSpPr>
            <a:spLocks noGrp="1"/>
          </p:cNvSpPr>
          <p:nvPr>
            <p:ph type="title"/>
          </p:nvPr>
        </p:nvSpPr>
        <p:spPr>
          <a:xfrm>
            <a:off x="839788" y="668337"/>
            <a:ext cx="10515600" cy="1022351"/>
          </a:xfrm>
        </p:spPr>
        <p:txBody>
          <a:bodyPr/>
          <a:lstStyle/>
          <a:p>
            <a:r>
              <a:rPr lang="en-GB"/>
              <a:t>Click to edit Master title style</a:t>
            </a:r>
            <a:endParaRPr lang="de-AT"/>
          </a:p>
        </p:txBody>
      </p:sp>
      <p:sp>
        <p:nvSpPr>
          <p:cNvPr id="3" name="Text Placeholder 2">
            <a:extLst>
              <a:ext uri="{FF2B5EF4-FFF2-40B4-BE49-F238E27FC236}">
                <a16:creationId xmlns:a16="http://schemas.microsoft.com/office/drawing/2014/main" id="{7A08D5F7-F2D7-9E43-8935-05041763D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3A4B32-E6B0-324C-8726-476E33A55E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Text Placeholder 4">
            <a:extLst>
              <a:ext uri="{FF2B5EF4-FFF2-40B4-BE49-F238E27FC236}">
                <a16:creationId xmlns:a16="http://schemas.microsoft.com/office/drawing/2014/main" id="{82A5F760-D563-B04D-A62D-2AC03826D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1AE36C-5E05-0349-9530-601BEABC0A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7" name="Date Placeholder 6">
            <a:extLst>
              <a:ext uri="{FF2B5EF4-FFF2-40B4-BE49-F238E27FC236}">
                <a16:creationId xmlns:a16="http://schemas.microsoft.com/office/drawing/2014/main" id="{76F5B5EC-7696-0A44-8648-AA841F188D09}"/>
              </a:ext>
            </a:extLst>
          </p:cNvPr>
          <p:cNvSpPr>
            <a:spLocks noGrp="1"/>
          </p:cNvSpPr>
          <p:nvPr>
            <p:ph type="dt" sz="half" idx="10"/>
          </p:nvPr>
        </p:nvSpPr>
        <p:spPr/>
        <p:txBody>
          <a:bodyPr/>
          <a:lstStyle/>
          <a:p>
            <a:r>
              <a:rPr lang="en-US"/>
              <a:t>June 3, 2021</a:t>
            </a:r>
            <a:endParaRPr lang="de-AT" dirty="0"/>
          </a:p>
        </p:txBody>
      </p:sp>
      <p:sp>
        <p:nvSpPr>
          <p:cNvPr id="8" name="Footer Placeholder 7">
            <a:extLst>
              <a:ext uri="{FF2B5EF4-FFF2-40B4-BE49-F238E27FC236}">
                <a16:creationId xmlns:a16="http://schemas.microsoft.com/office/drawing/2014/main" id="{04232BC8-9211-A04A-B4EF-F513D87C7510}"/>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9" name="Slide Number Placeholder 8">
            <a:extLst>
              <a:ext uri="{FF2B5EF4-FFF2-40B4-BE49-F238E27FC236}">
                <a16:creationId xmlns:a16="http://schemas.microsoft.com/office/drawing/2014/main" id="{532F3225-302F-3541-9116-90357B2C6941}"/>
              </a:ext>
            </a:extLst>
          </p:cNvPr>
          <p:cNvSpPr>
            <a:spLocks noGrp="1"/>
          </p:cNvSpPr>
          <p:nvPr>
            <p:ph type="sldNum" sz="quarter" idx="12"/>
          </p:nvPr>
        </p:nvSpPr>
        <p:spPr/>
        <p:txBody>
          <a:bodyPr/>
          <a:lstStyle/>
          <a:p>
            <a:fld id="{2538C17B-25B9-CD4C-A534-BDFCB61EA119}" type="slidenum">
              <a:rPr lang="de-AT" smtClean="0"/>
              <a:pPr/>
              <a:t>‹N›</a:t>
            </a:fld>
            <a:endParaRPr lang="de-AT" dirty="0"/>
          </a:p>
        </p:txBody>
      </p:sp>
    </p:spTree>
    <p:extLst>
      <p:ext uri="{BB962C8B-B14F-4D97-AF65-F5344CB8AC3E}">
        <p14:creationId xmlns:p14="http://schemas.microsoft.com/office/powerpoint/2010/main" val="27642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D5EB-4C94-8E44-BAC2-16B384051AAD}"/>
              </a:ext>
            </a:extLst>
          </p:cNvPr>
          <p:cNvSpPr>
            <a:spLocks noGrp="1"/>
          </p:cNvSpPr>
          <p:nvPr>
            <p:ph type="title"/>
          </p:nvPr>
        </p:nvSpPr>
        <p:spPr/>
        <p:txBody>
          <a:bodyPr/>
          <a:lstStyle/>
          <a:p>
            <a:r>
              <a:rPr lang="en-GB"/>
              <a:t>Click to edit Master title style</a:t>
            </a:r>
            <a:endParaRPr lang="de-AT"/>
          </a:p>
        </p:txBody>
      </p:sp>
      <p:sp>
        <p:nvSpPr>
          <p:cNvPr id="3" name="Date Placeholder 2">
            <a:extLst>
              <a:ext uri="{FF2B5EF4-FFF2-40B4-BE49-F238E27FC236}">
                <a16:creationId xmlns:a16="http://schemas.microsoft.com/office/drawing/2014/main" id="{5B609AA5-44DB-1743-9804-10937BCE0377}"/>
              </a:ext>
            </a:extLst>
          </p:cNvPr>
          <p:cNvSpPr>
            <a:spLocks noGrp="1"/>
          </p:cNvSpPr>
          <p:nvPr>
            <p:ph type="dt" sz="half" idx="10"/>
          </p:nvPr>
        </p:nvSpPr>
        <p:spPr/>
        <p:txBody>
          <a:bodyPr/>
          <a:lstStyle/>
          <a:p>
            <a:r>
              <a:rPr lang="en-US"/>
              <a:t>June 3, 2021</a:t>
            </a:r>
            <a:endParaRPr lang="de-AT" dirty="0"/>
          </a:p>
        </p:txBody>
      </p:sp>
      <p:sp>
        <p:nvSpPr>
          <p:cNvPr id="4" name="Footer Placeholder 3">
            <a:extLst>
              <a:ext uri="{FF2B5EF4-FFF2-40B4-BE49-F238E27FC236}">
                <a16:creationId xmlns:a16="http://schemas.microsoft.com/office/drawing/2014/main" id="{72273A5B-3D7B-B84A-BB01-88B5643278B4}"/>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5" name="Slide Number Placeholder 4">
            <a:extLst>
              <a:ext uri="{FF2B5EF4-FFF2-40B4-BE49-F238E27FC236}">
                <a16:creationId xmlns:a16="http://schemas.microsoft.com/office/drawing/2014/main" id="{B634F532-2470-EA4F-8159-BD9C72F98EB9}"/>
              </a:ext>
            </a:extLst>
          </p:cNvPr>
          <p:cNvSpPr>
            <a:spLocks noGrp="1"/>
          </p:cNvSpPr>
          <p:nvPr>
            <p:ph type="sldNum" sz="quarter" idx="12"/>
          </p:nvPr>
        </p:nvSpPr>
        <p:spPr/>
        <p:txBody>
          <a:bodyPr/>
          <a:lstStyle/>
          <a:p>
            <a:fld id="{B4D1619B-771E-4547-A2E5-BA7F1DB680AE}" type="slidenum">
              <a:rPr lang="de-AT" smtClean="0"/>
              <a:pPr/>
              <a:t>‹N›</a:t>
            </a:fld>
            <a:endParaRPr lang="de-AT" dirty="0"/>
          </a:p>
        </p:txBody>
      </p:sp>
    </p:spTree>
    <p:extLst>
      <p:ext uri="{BB962C8B-B14F-4D97-AF65-F5344CB8AC3E}">
        <p14:creationId xmlns:p14="http://schemas.microsoft.com/office/powerpoint/2010/main" val="64769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FD9D-299E-5145-BB9A-46B7F91ED759}"/>
              </a:ext>
            </a:extLst>
          </p:cNvPr>
          <p:cNvSpPr>
            <a:spLocks noGrp="1"/>
          </p:cNvSpPr>
          <p:nvPr>
            <p:ph type="dt" sz="half" idx="10"/>
          </p:nvPr>
        </p:nvSpPr>
        <p:spPr/>
        <p:txBody>
          <a:bodyPr/>
          <a:lstStyle/>
          <a:p>
            <a:r>
              <a:rPr lang="en-US"/>
              <a:t>June 3, 2021</a:t>
            </a:r>
            <a:endParaRPr lang="de-AT" dirty="0"/>
          </a:p>
        </p:txBody>
      </p:sp>
      <p:sp>
        <p:nvSpPr>
          <p:cNvPr id="3" name="Footer Placeholder 2">
            <a:extLst>
              <a:ext uri="{FF2B5EF4-FFF2-40B4-BE49-F238E27FC236}">
                <a16:creationId xmlns:a16="http://schemas.microsoft.com/office/drawing/2014/main" id="{DB11FC4A-3C4E-604E-B31F-52C87C86A1DC}"/>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4" name="Slide Number Placeholder 3">
            <a:extLst>
              <a:ext uri="{FF2B5EF4-FFF2-40B4-BE49-F238E27FC236}">
                <a16:creationId xmlns:a16="http://schemas.microsoft.com/office/drawing/2014/main" id="{30EDEF6C-8F3B-DE44-A98A-D51299D403B6}"/>
              </a:ext>
            </a:extLst>
          </p:cNvPr>
          <p:cNvSpPr>
            <a:spLocks noGrp="1"/>
          </p:cNvSpPr>
          <p:nvPr>
            <p:ph type="sldNum" sz="quarter" idx="12"/>
          </p:nvPr>
        </p:nvSpPr>
        <p:spPr/>
        <p:txBody>
          <a:bodyPr/>
          <a:lstStyle/>
          <a:p>
            <a:fld id="{FF25E065-A395-7048-9208-62E67D87C980}" type="slidenum">
              <a:rPr lang="de-AT" smtClean="0"/>
              <a:pPr/>
              <a:t>‹N›</a:t>
            </a:fld>
            <a:endParaRPr lang="de-AT" dirty="0"/>
          </a:p>
        </p:txBody>
      </p:sp>
    </p:spTree>
    <p:extLst>
      <p:ext uri="{BB962C8B-B14F-4D97-AF65-F5344CB8AC3E}">
        <p14:creationId xmlns:p14="http://schemas.microsoft.com/office/powerpoint/2010/main" val="1954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38A3-3D27-7243-A4E0-616C8D0A8F8B}"/>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Content Placeholder 2">
            <a:extLst>
              <a:ext uri="{FF2B5EF4-FFF2-40B4-BE49-F238E27FC236}">
                <a16:creationId xmlns:a16="http://schemas.microsoft.com/office/drawing/2014/main" id="{787333A4-45CD-8342-A220-5D8F80ED1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Text Placeholder 3">
            <a:extLst>
              <a:ext uri="{FF2B5EF4-FFF2-40B4-BE49-F238E27FC236}">
                <a16:creationId xmlns:a16="http://schemas.microsoft.com/office/drawing/2014/main" id="{AD11CF0F-DB17-F34B-8BC0-1A002447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09878-7665-104F-9042-D4EAFF128BA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3472AC9E-0358-D34D-A11B-649F01223D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6A11C531-99D8-D84A-9F31-20A32681BF30}"/>
              </a:ext>
            </a:extLst>
          </p:cNvPr>
          <p:cNvSpPr>
            <a:spLocks noGrp="1"/>
          </p:cNvSpPr>
          <p:nvPr>
            <p:ph type="sldNum" sz="quarter" idx="12"/>
          </p:nvPr>
        </p:nvSpPr>
        <p:spPr/>
        <p:txBody>
          <a:bodyPr/>
          <a:lstStyle/>
          <a:p>
            <a:fld id="{B7618B1E-9B39-5F46-8B4F-4241E63FD3E3}" type="slidenum">
              <a:rPr lang="de-AT" smtClean="0"/>
              <a:t>‹N›</a:t>
            </a:fld>
            <a:endParaRPr lang="de-AT"/>
          </a:p>
        </p:txBody>
      </p:sp>
    </p:spTree>
    <p:extLst>
      <p:ext uri="{BB962C8B-B14F-4D97-AF65-F5344CB8AC3E}">
        <p14:creationId xmlns:p14="http://schemas.microsoft.com/office/powerpoint/2010/main" val="35474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F93-41B1-D64E-8566-6368511BC904}"/>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Picture Placeholder 2">
            <a:extLst>
              <a:ext uri="{FF2B5EF4-FFF2-40B4-BE49-F238E27FC236}">
                <a16:creationId xmlns:a16="http://schemas.microsoft.com/office/drawing/2014/main" id="{9FB87830-D5D7-914F-A7CE-485268B70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98555AEF-3FD1-664E-8AA1-FD84689C7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C2383-43C7-6640-9A88-7312AC97D63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654618D2-889B-8C44-BFBA-00F3C0E171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8126629C-2D56-0345-80B5-1500B88C3584}"/>
              </a:ext>
            </a:extLst>
          </p:cNvPr>
          <p:cNvSpPr>
            <a:spLocks noGrp="1"/>
          </p:cNvSpPr>
          <p:nvPr>
            <p:ph type="sldNum" sz="quarter" idx="12"/>
          </p:nvPr>
        </p:nvSpPr>
        <p:spPr/>
        <p:txBody>
          <a:bodyPr/>
          <a:lstStyle/>
          <a:p>
            <a:fld id="{B7618B1E-9B39-5F46-8B4F-4241E63FD3E3}" type="slidenum">
              <a:rPr lang="de-AT" smtClean="0"/>
              <a:t>‹N›</a:t>
            </a:fld>
            <a:endParaRPr lang="de-AT"/>
          </a:p>
        </p:txBody>
      </p:sp>
    </p:spTree>
    <p:extLst>
      <p:ext uri="{BB962C8B-B14F-4D97-AF65-F5344CB8AC3E}">
        <p14:creationId xmlns:p14="http://schemas.microsoft.com/office/powerpoint/2010/main" val="190249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4004-F493-A943-935C-3E5211EB10DD}"/>
              </a:ext>
            </a:extLst>
          </p:cNvPr>
          <p:cNvSpPr>
            <a:spLocks noGrp="1"/>
          </p:cNvSpPr>
          <p:nvPr>
            <p:ph type="title"/>
          </p:nvPr>
        </p:nvSpPr>
        <p:spPr>
          <a:xfrm>
            <a:off x="838200" y="723582"/>
            <a:ext cx="10515600" cy="967106"/>
          </a:xfrm>
          <a:prstGeom prst="rect">
            <a:avLst/>
          </a:prstGeom>
        </p:spPr>
        <p:txBody>
          <a:bodyPr vert="horz" lIns="91440" tIns="45720" rIns="91440" bIns="45720" rtlCol="0" anchor="ctr">
            <a:normAutofit/>
          </a:bodyPr>
          <a:lstStyle/>
          <a:p>
            <a:r>
              <a:rPr lang="en-GB"/>
              <a:t>Click to edit Master title style</a:t>
            </a:r>
            <a:endParaRPr lang="de-AT"/>
          </a:p>
        </p:txBody>
      </p:sp>
      <p:sp>
        <p:nvSpPr>
          <p:cNvPr id="3" name="Text Placeholder 2">
            <a:extLst>
              <a:ext uri="{FF2B5EF4-FFF2-40B4-BE49-F238E27FC236}">
                <a16:creationId xmlns:a16="http://schemas.microsoft.com/office/drawing/2014/main" id="{9C89D8AD-6304-A545-8708-2233B1DAC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AT" dirty="0"/>
          </a:p>
        </p:txBody>
      </p:sp>
      <p:sp>
        <p:nvSpPr>
          <p:cNvPr id="4" name="Date Placeholder 3">
            <a:extLst>
              <a:ext uri="{FF2B5EF4-FFF2-40B4-BE49-F238E27FC236}">
                <a16:creationId xmlns:a16="http://schemas.microsoft.com/office/drawing/2014/main" id="{819D263D-61D4-874A-99D0-C3245F469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3, 2021</a:t>
            </a:r>
            <a:endParaRPr lang="de-AT" dirty="0"/>
          </a:p>
        </p:txBody>
      </p:sp>
      <p:sp>
        <p:nvSpPr>
          <p:cNvPr id="5" name="Footer Placeholder 4">
            <a:extLst>
              <a:ext uri="{FF2B5EF4-FFF2-40B4-BE49-F238E27FC236}">
                <a16:creationId xmlns:a16="http://schemas.microsoft.com/office/drawing/2014/main" id="{FBFAD651-6330-A944-AF05-F55457871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Calibri" panose="020F0502020204030204" pitchFamily="34" charset="0"/>
                <a:cs typeface="Calibri" panose="020F0502020204030204" pitchFamily="34" charset="0"/>
              </a:defRPr>
            </a:lvl1p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0432A269-C290-B049-887D-EDAF680B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1568-FC6B-1541-8F84-5F21A74BFC9E}" type="slidenum">
              <a:rPr lang="de-AT" smtClean="0"/>
              <a:pPr/>
              <a:t>‹N›</a:t>
            </a:fld>
            <a:endParaRPr lang="de-AT" dirty="0"/>
          </a:p>
        </p:txBody>
      </p:sp>
      <p:pic>
        <p:nvPicPr>
          <p:cNvPr id="8" name="Grafik 3" descr="Logo, company name&#10;&#10;Description automatically generated">
            <a:extLst>
              <a:ext uri="{FF2B5EF4-FFF2-40B4-BE49-F238E27FC236}">
                <a16:creationId xmlns:a16="http://schemas.microsoft.com/office/drawing/2014/main" id="{5CA751FF-F387-E246-98ED-5B25D444E5F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361238" y="70197"/>
            <a:ext cx="921385" cy="546735"/>
          </a:xfrm>
          <a:prstGeom prst="rect">
            <a:avLst/>
          </a:prstGeom>
        </p:spPr>
      </p:pic>
      <p:pic>
        <p:nvPicPr>
          <p:cNvPr id="9" name="Grafik 2" descr="Ein Bild, das Text enthält.&#10;&#10;Automatisch generierte Beschreibung">
            <a:extLst>
              <a:ext uri="{FF2B5EF4-FFF2-40B4-BE49-F238E27FC236}">
                <a16:creationId xmlns:a16="http://schemas.microsoft.com/office/drawing/2014/main" id="{388BC5B0-F641-644D-86AA-69EF18E10E51}"/>
              </a:ext>
            </a:extLst>
          </p:cNvPr>
          <p:cNvPicPr/>
          <p:nvPr userDrawn="1"/>
        </p:nvPicPr>
        <p:blipFill rotWithShape="1">
          <a:blip r:embed="rId14">
            <a:extLst>
              <a:ext uri="{28A0092B-C50C-407E-A947-70E740481C1C}">
                <a14:useLocalDpi xmlns:a14="http://schemas.microsoft.com/office/drawing/2010/main" val="0"/>
              </a:ext>
            </a:extLst>
          </a:blip>
          <a:srcRect l="24620" b="-22"/>
          <a:stretch/>
        </p:blipFill>
        <p:spPr bwMode="auto">
          <a:xfrm>
            <a:off x="5282623" y="72737"/>
            <a:ext cx="1924685" cy="56134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3C5E66F8-7234-B846-8CA0-68D8DFC64179}"/>
              </a:ext>
            </a:extLst>
          </p:cNvPr>
          <p:cNvSpPr/>
          <p:nvPr userDrawn="1"/>
        </p:nvSpPr>
        <p:spPr>
          <a:xfrm>
            <a:off x="10287548" y="70197"/>
            <a:ext cx="1797287" cy="200055"/>
          </a:xfrm>
          <a:prstGeom prst="rect">
            <a:avLst/>
          </a:prstGeom>
        </p:spPr>
        <p:txBody>
          <a:bodyPr wrap="none">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Grant Agreement: 2019-1-AT-KA202-051218</a:t>
            </a:r>
            <a:endParaRPr lang="en-GB" sz="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13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t-PT"/>
              <a:t>Clique para editar o estilo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39F42-6A7C-4DCD-8C04-36EEFC8278E7}" type="datetime1">
              <a:rPr lang="pt-PT" smtClean="0"/>
              <a:t>10/11/2021</a:t>
            </a:fld>
            <a:endParaRPr lang="pt-PT"/>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A1E5D-A24E-4249-ACDB-C6F8AD62BBF2}" type="slidenum">
              <a:rPr lang="pt-PT" smtClean="0"/>
              <a:t>‹N›</a:t>
            </a:fld>
            <a:endParaRPr lang="pt-PT"/>
          </a:p>
        </p:txBody>
      </p:sp>
    </p:spTree>
    <p:extLst>
      <p:ext uri="{BB962C8B-B14F-4D97-AF65-F5344CB8AC3E}">
        <p14:creationId xmlns:p14="http://schemas.microsoft.com/office/powerpoint/2010/main" val="866698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wKlMcLTqRL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aPknwW8mPA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02/bies.202000254" TargetMode="External"/><Relationship Id="rId2" Type="http://schemas.openxmlformats.org/officeDocument/2006/relationships/hyperlink" Target="https://doi.org/10.1007/s00018-018-2988-4" TargetMode="External"/><Relationship Id="rId1" Type="http://schemas.openxmlformats.org/officeDocument/2006/relationships/slideLayout" Target="../slideLayouts/slideLayout2.xml"/><Relationship Id="rId6" Type="http://schemas.openxmlformats.org/officeDocument/2006/relationships/hyperlink" Target="https://doi.org/10.1111/jcpp.12645" TargetMode="External"/><Relationship Id="rId5" Type="http://schemas.openxmlformats.org/officeDocument/2006/relationships/hyperlink" Target="https://doi.org/10.1192/bjp.bp.114.160192" TargetMode="External"/><Relationship Id="rId4" Type="http://schemas.openxmlformats.org/officeDocument/2006/relationships/hyperlink" Target="https://doi.org/10.1177/1362361318755522"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97/CHI.0b013e318179964f" TargetMode="External"/><Relationship Id="rId2" Type="http://schemas.openxmlformats.org/officeDocument/2006/relationships/hyperlink" Target="https://doi.org/10.1177/1362361320951370" TargetMode="External"/><Relationship Id="rId1" Type="http://schemas.openxmlformats.org/officeDocument/2006/relationships/slideLayout" Target="../slideLayouts/slideLayout2.xml"/><Relationship Id="rId4" Type="http://schemas.openxmlformats.org/officeDocument/2006/relationships/hyperlink" Target="https://doi.org/10.1038/nrg.2017.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utisticadvocacy.org/" TargetMode="External"/><Relationship Id="rId7" Type="http://schemas.openxmlformats.org/officeDocument/2006/relationships/hyperlink" Target="https://www.cdc.gov/ncbddd/autism/addm.html" TargetMode="External"/><Relationship Id="rId2" Type="http://schemas.openxmlformats.org/officeDocument/2006/relationships/hyperlink" Target="https://www.autism.org.uk/" TargetMode="External"/><Relationship Id="rId1" Type="http://schemas.openxmlformats.org/officeDocument/2006/relationships/slideLayout" Target="../slideLayouts/slideLayout2.xml"/><Relationship Id="rId6" Type="http://schemas.openxmlformats.org/officeDocument/2006/relationships/hyperlink" Target="https://www.spectrumnews.org/" TargetMode="External"/><Relationship Id="rId5" Type="http://schemas.openxmlformats.org/officeDocument/2006/relationships/hyperlink" Target="https://www.who.int/news-room/fact-sheets/detail/autism-spectrum-disorders" TargetMode="External"/><Relationship Id="rId4" Type="http://schemas.openxmlformats.org/officeDocument/2006/relationships/hyperlink" Target="https://www.psychiatry.org/patients-families/autism/what-is-autism-spectrum-disord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utism.org.uk/advice-and-guidance/what-is-autism"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youtube.com/watch?v=d4G0HTIUBl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pPr algn="r" rtl="0"/>
            <a:fld id="{4AA10864-17D9-EB4A-80E3-89D1D8A92E63}" type="slidenum">
              <a:rPr/>
              <a:pPr/>
              <a:t>1</a:t>
            </a:fld>
            <a:endParaRPr lang="i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rtl="0">
              <a:lnSpc>
                <a:spcPct val="170000"/>
              </a:lnSpc>
              <a:buClr>
                <a:srgbClr val="024E94"/>
              </a:buClr>
              <a:buSzPct val="100000"/>
            </a:pPr>
            <a:r>
              <a:rPr lang="it" sz="3200" b="1" i="0" u="none" baseline="0">
                <a:solidFill>
                  <a:srgbClr val="024E94"/>
                </a:solidFill>
                <a:latin typeface="Arial Narrow"/>
                <a:ea typeface="Arial Narrow"/>
                <a:cs typeface="Arial Narrow"/>
                <a:sym typeface="Arial Narrow"/>
              </a:rPr>
              <a:t>Programma del corso di formazione </a:t>
            </a:r>
            <a:br>
              <a:rPr lang="it" sz="3200" b="1">
                <a:solidFill>
                  <a:srgbClr val="024E94"/>
                </a:solidFill>
                <a:latin typeface="Arial Narrow"/>
                <a:ea typeface="Arial Narrow"/>
                <a:cs typeface="Arial Narrow"/>
                <a:sym typeface="Arial Narrow"/>
              </a:rPr>
            </a:br>
            <a:r>
              <a:rPr lang="it" sz="3200" b="1" i="0" u="none" baseline="0">
                <a:solidFill>
                  <a:srgbClr val="024E94"/>
                </a:solidFill>
                <a:latin typeface="Arial Narrow"/>
                <a:ea typeface="Arial Narrow"/>
                <a:cs typeface="Arial Narrow"/>
                <a:sym typeface="Arial Narrow"/>
              </a:rPr>
              <a:t>“Operatore esperto nei disturbi dello spettro autistico (ASD)"</a:t>
            </a:r>
            <a:endParaRPr sz="700" dirty="0"/>
          </a:p>
          <a:p>
            <a:pPr algn="ctr" rtl="0">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rtl="0">
              <a:lnSpc>
                <a:spcPct val="90000"/>
              </a:lnSpc>
              <a:buClr>
                <a:srgbClr val="024E94"/>
              </a:buClr>
              <a:buSzPct val="100000"/>
            </a:pPr>
            <a:r>
              <a:rPr lang="it" sz="2000" b="0" i="0" u="none" cap="small" baseline="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362136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932651" y="2860622"/>
            <a:ext cx="6858000" cy="1908215"/>
          </a:xfrm>
          <a:prstGeom prst="rect">
            <a:avLst/>
          </a:prstGeom>
          <a:solidFill>
            <a:schemeClr val="accent4">
              <a:lumMod val="20000"/>
              <a:lumOff val="80000"/>
            </a:schemeClr>
          </a:solidFill>
        </p:spPr>
        <p:txBody>
          <a:bodyPr wrap="square">
            <a:spAutoFit/>
          </a:bodyPr>
          <a:lstStyle/>
          <a:p>
            <a:endParaRPr lang="en-US" b="1" i="1" dirty="0">
              <a:solidFill>
                <a:prstClr val="black"/>
              </a:solidFill>
              <a:latin typeface="Arial Narrow" panose="020B0606020202030204" pitchFamily="34" charset="0"/>
            </a:endParaRPr>
          </a:p>
          <a:p>
            <a:endParaRPr lang="en-US" dirty="0">
              <a:solidFill>
                <a:prstClr val="black"/>
              </a:solidFill>
              <a:latin typeface="Arial Narrow" panose="020B0606020202030204" pitchFamily="34" charset="0"/>
            </a:endParaRPr>
          </a:p>
          <a:p>
            <a:pPr marL="457200" indent="-457200" algn="l" rtl="0">
              <a:buFont typeface="Arial" panose="020B0604020202020204" pitchFamily="34" charset="0"/>
              <a:buChar char="•"/>
            </a:pPr>
            <a:r>
              <a:rPr lang="it" sz="2400" b="1" i="1" u="none" baseline="0" dirty="0">
                <a:solidFill>
                  <a:prstClr val="black"/>
                </a:solidFill>
                <a:latin typeface="Arial Narrow" panose="020B0606020202030204" pitchFamily="34" charset="0"/>
              </a:rPr>
              <a:t>Criteri diagnostici</a:t>
            </a:r>
            <a:r>
              <a:rPr lang="it" sz="2400" b="0" i="0" u="none" baseline="0" dirty="0">
                <a:solidFill>
                  <a:prstClr val="black"/>
                </a:solidFill>
                <a:latin typeface="Arial Narrow" panose="020B0606020202030204" pitchFamily="34" charset="0"/>
              </a:rPr>
              <a:t>:</a:t>
            </a:r>
          </a:p>
          <a:p>
            <a:pPr lvl="1" algn="l" rtl="0"/>
            <a:r>
              <a:rPr lang="it" sz="2000" b="0" i="0" u="none" baseline="0" dirty="0">
                <a:solidFill>
                  <a:prstClr val="black"/>
                </a:solidFill>
                <a:latin typeface="Arial Narrow" panose="020B0606020202030204" pitchFamily="34" charset="0"/>
              </a:rPr>
              <a:t>Trovi che siano informativi? Consentono di farti una buona idea di come potrebbe presentarsi l'autismo?</a:t>
            </a:r>
          </a:p>
          <a:p>
            <a:endParaRPr lang="en-US" dirty="0">
              <a:solidFill>
                <a:prstClr val="black"/>
              </a:solidFill>
              <a:latin typeface="Arial Narrow" panose="020B0606020202030204" pitchFamily="34" charset="0"/>
            </a:endParaRPr>
          </a:p>
        </p:txBody>
      </p:sp>
      <p:grpSp>
        <p:nvGrpSpPr>
          <p:cNvPr id="4" name="Grupo 3"/>
          <p:cNvGrpSpPr/>
          <p:nvPr/>
        </p:nvGrpSpPr>
        <p:grpSpPr>
          <a:xfrm>
            <a:off x="3069335" y="5701163"/>
            <a:ext cx="6777372" cy="1050370"/>
            <a:chOff x="1331640" y="5700290"/>
            <a:chExt cx="6777372" cy="1050370"/>
          </a:xfrm>
        </p:grpSpPr>
        <p:sp>
          <p:nvSpPr>
            <p:cNvPr id="9" name="Retângulo 8"/>
            <p:cNvSpPr/>
            <p:nvPr/>
          </p:nvSpPr>
          <p:spPr>
            <a:xfrm>
              <a:off x="1331640" y="6381328"/>
              <a:ext cx="6777372" cy="369332"/>
            </a:xfrm>
            <a:prstGeom prst="rect">
              <a:avLst/>
            </a:prstGeom>
          </p:spPr>
          <p:txBody>
            <a:bodyPr wrap="square">
              <a:spAutoFit/>
            </a:bodyPr>
            <a:lstStyle/>
            <a:p>
              <a:pPr defTabSz="685800"/>
              <a:r>
                <a:rPr lang="en-US" sz="9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900" dirty="0">
                <a:solidFill>
                  <a:prstClr val="black"/>
                </a:solidFill>
                <a:latin typeface="Arial Narrow" panose="020B0606020202030204" pitchFamily="34" charset="0"/>
                <a:cs typeface="Arial" panose="020B0604020202020204" pitchFamily="34" charset="0"/>
              </a:endParaRPr>
            </a:p>
          </p:txBody>
        </p:sp>
        <p:pic>
          <p:nvPicPr>
            <p:cNvPr id="10" name="Grafik 1" descr="Ein Bild, das Text enthält.&#10;&#10;Automatisch generierte Beschreibung"/>
            <p:cNvPicPr/>
            <p:nvPr/>
          </p:nvPicPr>
          <p:blipFill>
            <a:blip r:embed="rId2" cstate="print">
              <a:extLst>
                <a:ext uri="{28A0092B-C50C-407E-A947-70E740481C1C}">
                  <a14:useLocalDpi xmlns:a14="http://schemas.microsoft.com/office/drawing/2010/main" val="0"/>
                </a:ext>
              </a:extLst>
            </a:blip>
            <a:stretch>
              <a:fillRect/>
            </a:stretch>
          </p:blipFill>
          <p:spPr>
            <a:xfrm>
              <a:off x="2701634" y="5700290"/>
              <a:ext cx="3098959" cy="681038"/>
            </a:xfrm>
            <a:prstGeom prst="rect">
              <a:avLst/>
            </a:prstGeom>
          </p:spPr>
        </p:pic>
      </p:grpSp>
      <p:sp>
        <p:nvSpPr>
          <p:cNvPr id="3" name="Marcador de Posição do Número do Diapositivo 2"/>
          <p:cNvSpPr>
            <a:spLocks noGrp="1"/>
          </p:cNvSpPr>
          <p:nvPr>
            <p:ph type="sldNum" sz="quarter" idx="12"/>
          </p:nvPr>
        </p:nvSpPr>
        <p:spPr/>
        <p:txBody>
          <a:bodyPr/>
          <a:lstStyle/>
          <a:p>
            <a:fld id="{35BA1E5D-A24E-4249-ACDB-C6F8AD62BBF2}" type="slidenum">
              <a:rPr lang="pt-PT">
                <a:solidFill>
                  <a:prstClr val="black">
                    <a:tint val="75000"/>
                  </a:prstClr>
                </a:solidFill>
                <a:latin typeface="Calibri" panose="020F0502020204030204"/>
              </a:rPr>
              <a:pPr/>
              <a:t>10</a:t>
            </a:fld>
            <a:endParaRPr lang="pt-PT" dirty="0">
              <a:solidFill>
                <a:prstClr val="black">
                  <a:tint val="75000"/>
                </a:prstClr>
              </a:solidFill>
              <a:latin typeface="Calibri" panose="020F0502020204030204"/>
            </a:endParaRPr>
          </a:p>
        </p:txBody>
      </p:sp>
      <p:grpSp>
        <p:nvGrpSpPr>
          <p:cNvPr id="11" name="Grupo 10"/>
          <p:cNvGrpSpPr/>
          <p:nvPr/>
        </p:nvGrpSpPr>
        <p:grpSpPr>
          <a:xfrm>
            <a:off x="7552489" y="104758"/>
            <a:ext cx="2916323" cy="1504721"/>
            <a:chOff x="4734019" y="913192"/>
            <a:chExt cx="2916323" cy="1504721"/>
          </a:xfrm>
        </p:grpSpPr>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4019" y="913192"/>
              <a:ext cx="2713565" cy="1246667"/>
            </a:xfrm>
            <a:prstGeom prst="rect">
              <a:avLst/>
            </a:prstGeom>
          </p:spPr>
        </p:pic>
        <p:sp>
          <p:nvSpPr>
            <p:cNvPr id="13" name="Retângulo 12"/>
            <p:cNvSpPr/>
            <p:nvPr/>
          </p:nvSpPr>
          <p:spPr>
            <a:xfrm>
              <a:off x="4842030" y="2140914"/>
              <a:ext cx="2808312" cy="276999"/>
            </a:xfrm>
            <a:prstGeom prst="rect">
              <a:avLst/>
            </a:prstGeom>
          </p:spPr>
          <p:txBody>
            <a:bodyPr wrap="square">
              <a:spAutoFit/>
            </a:bodyPr>
            <a:lstStyle/>
            <a:p>
              <a:pPr defTabSz="685800"/>
              <a:r>
                <a:rPr lang="en-US" sz="1200" dirty="0">
                  <a:solidFill>
                    <a:prstClr val="black"/>
                  </a:solidFill>
                  <a:latin typeface="Arial Narrow" panose="020B0606020202030204" pitchFamily="34" charset="0"/>
                  <a:ea typeface="Times New Roman" panose="02020603050405020304" pitchFamily="18" charset="0"/>
                </a:rPr>
                <a:t>Grant Agreement: 2019-1-AT-KA202-051218</a:t>
              </a:r>
              <a:endParaRPr lang="en-GB" sz="1200" dirty="0">
                <a:solidFill>
                  <a:prstClr val="black"/>
                </a:solidFill>
                <a:latin typeface="Arial Narrow" panose="020B0606020202030204" pitchFamily="34" charset="0"/>
              </a:endParaRPr>
            </a:p>
          </p:txBody>
        </p:sp>
      </p:grpSp>
      <p:sp>
        <p:nvSpPr>
          <p:cNvPr id="14" name="Retângulo 13"/>
          <p:cNvSpPr/>
          <p:nvPr/>
        </p:nvSpPr>
        <p:spPr>
          <a:xfrm>
            <a:off x="2932652" y="1944547"/>
            <a:ext cx="4560107" cy="507831"/>
          </a:xfrm>
          <a:prstGeom prst="rect">
            <a:avLst/>
          </a:prstGeom>
          <a:solidFill>
            <a:schemeClr val="accent4">
              <a:lumMod val="20000"/>
              <a:lumOff val="80000"/>
            </a:schemeClr>
          </a:solidFill>
        </p:spPr>
        <p:txBody>
          <a:bodyPr wrap="square">
            <a:spAutoFit/>
          </a:bodyPr>
          <a:lstStyle/>
          <a:p>
            <a:r>
              <a:rPr lang="en-GB" sz="2700" b="1" dirty="0" err="1">
                <a:solidFill>
                  <a:prstClr val="black"/>
                </a:solidFill>
                <a:latin typeface="Arial Narrow" panose="020B0606020202030204" pitchFamily="34" charset="0"/>
              </a:rPr>
              <a:t>Attivita</a:t>
            </a:r>
            <a:r>
              <a:rPr lang="en-GB" sz="2700" b="1" dirty="0">
                <a:solidFill>
                  <a:prstClr val="black"/>
                </a:solidFill>
                <a:latin typeface="Arial Narrow" panose="020B0606020202030204" pitchFamily="34" charset="0"/>
              </a:rPr>
              <a:t>: </a:t>
            </a:r>
            <a:r>
              <a:rPr lang="en-GB" sz="2700" b="1" dirty="0" err="1">
                <a:solidFill>
                  <a:prstClr val="black"/>
                </a:solidFill>
                <a:latin typeface="Arial Narrow" panose="020B0606020202030204" pitchFamily="34" charset="0"/>
              </a:rPr>
              <a:t>Discutere</a:t>
            </a:r>
            <a:r>
              <a:rPr lang="en-GB" sz="2700" b="1" dirty="0">
                <a:solidFill>
                  <a:prstClr val="black"/>
                </a:solidFill>
                <a:latin typeface="Arial Narrow" panose="020B0606020202030204" pitchFamily="34" charset="0"/>
              </a:rPr>
              <a:t> 2.1a</a:t>
            </a:r>
          </a:p>
        </p:txBody>
      </p:sp>
    </p:spTree>
    <p:extLst>
      <p:ext uri="{BB962C8B-B14F-4D97-AF65-F5344CB8AC3E}">
        <p14:creationId xmlns:p14="http://schemas.microsoft.com/office/powerpoint/2010/main" val="3242006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11</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7" y="681036"/>
            <a:ext cx="8020989" cy="1009651"/>
          </a:xfrm>
          <a:prstGeom prst="rect">
            <a:avLst/>
          </a:prstGeom>
          <a:solidFill>
            <a:srgbClr val="FFF2CC"/>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Attività: Leggere e guardare 2.1a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197" y="1825626"/>
            <a:ext cx="10515600" cy="4351338"/>
          </a:xfrm>
          <a:prstGeom prst="rect">
            <a:avLst/>
          </a:prstGeom>
          <a:solidFill>
            <a:srgbClr val="FFF2CC"/>
          </a:solidFill>
          <a:ln>
            <a:noFill/>
          </a:ln>
        </p:spPr>
        <p:txBody>
          <a:bodyPr spcFirstLastPara="1" wrap="square" lIns="121900" tIns="60933" rIns="121900" bIns="60933" anchor="t" anchorCtr="0">
            <a:noAutofit/>
          </a:bodyPr>
          <a:lstStyle/>
          <a:p>
            <a:pPr algn="l" rtl="0"/>
            <a:r>
              <a:rPr lang="it" sz="3200" b="1" i="0" u="none" baseline="0" dirty="0">
                <a:solidFill>
                  <a:prstClr val="black"/>
                </a:solidFill>
                <a:latin typeface="Arial Narrow" panose="020B0606020202030204" pitchFamily="34" charset="0"/>
              </a:rPr>
              <a:t>Quali sono le cause dell'ASD?</a:t>
            </a:r>
          </a:p>
          <a:p>
            <a:r>
              <a:rPr lang="en-US" sz="2800" dirty="0">
                <a:solidFill>
                  <a:prstClr val="black"/>
                </a:solidFill>
                <a:latin typeface="Arial Narrow" panose="020B0606020202030204" pitchFamily="34" charset="0"/>
              </a:rPr>
              <a:t>Autism genetics: </a:t>
            </a:r>
            <a:r>
              <a:rPr lang="en-US" sz="2800" dirty="0" err="1">
                <a:solidFill>
                  <a:prstClr val="black"/>
                </a:solidFill>
                <a:latin typeface="Arial Narrow" panose="020B0606020202030204" pitchFamily="34" charset="0"/>
              </a:rPr>
              <a:t>filmato</a:t>
            </a:r>
            <a:r>
              <a:rPr lang="en-US" sz="2800" dirty="0">
                <a:solidFill>
                  <a:prstClr val="black"/>
                </a:solidFill>
                <a:latin typeface="Arial Narrow" panose="020B0606020202030204" pitchFamily="34" charset="0"/>
              </a:rPr>
              <a:t> (2:35 min.)</a:t>
            </a:r>
          </a:p>
          <a:p>
            <a:r>
              <a:rPr lang="en-US" sz="2800" dirty="0">
                <a:solidFill>
                  <a:prstClr val="black"/>
                </a:solidFill>
                <a:latin typeface="Arial Narrow" panose="020B0606020202030204" pitchFamily="34" charset="0"/>
              </a:rPr>
              <a:t>PBSO News Hour, Autism’s causes (14:47 min.), </a:t>
            </a:r>
            <a:r>
              <a:rPr lang="en-US" sz="2800" b="1" i="1" dirty="0" err="1">
                <a:solidFill>
                  <a:prstClr val="black"/>
                </a:solidFill>
                <a:latin typeface="Arial Narrow" panose="020B0606020202030204" pitchFamily="34" charset="0"/>
              </a:rPr>
              <a:t>opzionale</a:t>
            </a:r>
            <a:endParaRPr lang="en-US" sz="2800" dirty="0">
              <a:solidFill>
                <a:prstClr val="black"/>
              </a:solidFill>
              <a:latin typeface="Arial Narrow" panose="020B0606020202030204" pitchFamily="34" charset="0"/>
            </a:endParaRPr>
          </a:p>
          <a:p>
            <a:endParaRPr lang="it" sz="3200" dirty="0">
              <a:solidFill>
                <a:prstClr val="black"/>
              </a:solidFill>
              <a:latin typeface="Arial Narrow" panose="020B0606020202030204" pitchFamily="34" charset="0"/>
            </a:endParaRPr>
          </a:p>
          <a:p>
            <a:endParaRPr lang="it" sz="3200" dirty="0">
              <a:solidFill>
                <a:prstClr val="black"/>
              </a:solidFill>
              <a:latin typeface="Arial Narrow" panose="020B0606020202030204" pitchFamily="34" charset="0"/>
            </a:endParaRPr>
          </a:p>
          <a:p>
            <a:endParaRPr lang="it" sz="3200" dirty="0">
              <a:solidFill>
                <a:prstClr val="black"/>
              </a:solidFill>
              <a:latin typeface="Arial Narrow" panose="020B0606020202030204" pitchFamily="34" charset="0"/>
            </a:endParaRPr>
          </a:p>
          <a:p>
            <a:endParaRPr lang="it" sz="3200" dirty="0">
              <a:solidFill>
                <a:prstClr val="black"/>
              </a:solidFill>
              <a:latin typeface="Arial Narrow" panose="020B0606020202030204" pitchFamily="34" charset="0"/>
            </a:endParaRPr>
          </a:p>
          <a:p>
            <a:endParaRPr lang="it" sz="3200" dirty="0">
              <a:solidFill>
                <a:prstClr val="black"/>
              </a:solidFill>
              <a:latin typeface="Arial Narrow" panose="020B0606020202030204" pitchFamily="34" charset="0"/>
            </a:endParaRPr>
          </a:p>
          <a:p>
            <a:endParaRPr lang="it" sz="3200" dirty="0">
              <a:solidFill>
                <a:prstClr val="black"/>
              </a:solidFill>
              <a:latin typeface="Arial Narrow" panose="020B0606020202030204" pitchFamily="34" charset="0"/>
            </a:endParaRPr>
          </a:p>
          <a:p>
            <a:pPr algn="ctr" defTabSz="685800" rtl="0"/>
            <a:endParaRPr lang="it" sz="3200" b="1" cap="small" dirty="0">
              <a:solidFill>
                <a:srgbClr val="B32C16">
                  <a:lumMod val="75000"/>
                </a:srgbClr>
              </a:solidFill>
              <a:latin typeface="Arial Rounded MT Bold" pitchFamily="34" charset="0"/>
            </a:endParaRPr>
          </a:p>
          <a:p>
            <a:pPr algn="ctr" defTabSz="685800" rtl="0"/>
            <a:endParaRPr lang="it" sz="3200" b="1" cap="small" dirty="0">
              <a:solidFill>
                <a:srgbClr val="B32C16">
                  <a:lumMod val="75000"/>
                </a:srgbClr>
              </a:solidFill>
              <a:latin typeface="Arial Rounded MT Bold" pitchFamily="34" charset="0"/>
            </a:endParaRPr>
          </a:p>
          <a:p>
            <a:pPr algn="ctr" defTabSz="685800" rtl="0"/>
            <a:endParaRPr lang="it" sz="3200" b="1" cap="small" dirty="0">
              <a:solidFill>
                <a:srgbClr val="B32C16">
                  <a:lumMod val="75000"/>
                </a:srgbClr>
              </a:solidFill>
              <a:latin typeface="Arial Rounded MT Bold" pitchFamily="34" charset="0"/>
            </a:endParaRPr>
          </a:p>
          <a:p>
            <a:pPr algn="ctr" defTabSz="685800" rtl="0"/>
            <a:endParaRPr lang="it" sz="3200" b="1" cap="small" dirty="0">
              <a:solidFill>
                <a:srgbClr val="B32C16">
                  <a:lumMod val="75000"/>
                </a:srgbClr>
              </a:solidFill>
              <a:latin typeface="Arial Rounded MT Bold" pitchFamily="34" charset="0"/>
            </a:endParaRPr>
          </a:p>
        </p:txBody>
      </p:sp>
      <p:pic>
        <p:nvPicPr>
          <p:cNvPr id="11" name="Bildobjekt 1">
            <a:extLst>
              <a:ext uri="{FF2B5EF4-FFF2-40B4-BE49-F238E27FC236}">
                <a16:creationId xmlns:a16="http://schemas.microsoft.com/office/drawing/2014/main" id="{22AE9B04-5772-3145-B37B-8BA9C2F7CA40}"/>
              </a:ext>
            </a:extLst>
          </p:cNvPr>
          <p:cNvPicPr>
            <a:picLocks noChangeAspect="1"/>
          </p:cNvPicPr>
          <p:nvPr/>
        </p:nvPicPr>
        <p:blipFill rotWithShape="1">
          <a:blip r:embed="rId2"/>
          <a:srcRect l="22697" t="26677" r="31452" b="32391"/>
          <a:stretch/>
        </p:blipFill>
        <p:spPr>
          <a:xfrm>
            <a:off x="2061821" y="3352973"/>
            <a:ext cx="3660537" cy="2042429"/>
          </a:xfrm>
          <a:prstGeom prst="rect">
            <a:avLst/>
          </a:prstGeom>
        </p:spPr>
      </p:pic>
      <p:pic>
        <p:nvPicPr>
          <p:cNvPr id="12" name="Bildobjekt 6">
            <a:extLst>
              <a:ext uri="{FF2B5EF4-FFF2-40B4-BE49-F238E27FC236}">
                <a16:creationId xmlns:a16="http://schemas.microsoft.com/office/drawing/2014/main" id="{7A246A36-59AC-5F4B-A8A1-59AB2F158606}"/>
              </a:ext>
            </a:extLst>
          </p:cNvPr>
          <p:cNvPicPr>
            <a:picLocks noChangeAspect="1"/>
          </p:cNvPicPr>
          <p:nvPr/>
        </p:nvPicPr>
        <p:blipFill rotWithShape="1">
          <a:blip r:embed="rId3"/>
          <a:srcRect l="1328" t="19345" r="38464" b="33119"/>
          <a:stretch/>
        </p:blipFill>
        <p:spPr>
          <a:xfrm>
            <a:off x="5857582" y="3352973"/>
            <a:ext cx="4191492" cy="2068279"/>
          </a:xfrm>
          <a:prstGeom prst="rect">
            <a:avLst/>
          </a:prstGeom>
        </p:spPr>
      </p:pic>
    </p:spTree>
    <p:extLst>
      <p:ext uri="{BB962C8B-B14F-4D97-AF65-F5344CB8AC3E}">
        <p14:creationId xmlns:p14="http://schemas.microsoft.com/office/powerpoint/2010/main" val="201026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667000" y="2956071"/>
            <a:ext cx="6858000" cy="1354217"/>
          </a:xfrm>
          <a:prstGeom prst="rect">
            <a:avLst/>
          </a:prstGeom>
          <a:solidFill>
            <a:schemeClr val="accent4">
              <a:lumMod val="20000"/>
              <a:lumOff val="80000"/>
            </a:schemeClr>
          </a:solidFill>
        </p:spPr>
        <p:txBody>
          <a:bodyPr wrap="square">
            <a:spAutoFit/>
          </a:bodyPr>
          <a:lstStyle/>
          <a:p>
            <a:r>
              <a:rPr lang="en-US" b="1" dirty="0" err="1">
                <a:solidFill>
                  <a:prstClr val="black"/>
                </a:solidFill>
                <a:latin typeface="Arial Narrow" panose="020B0606020202030204" pitchFamily="34" charset="0"/>
              </a:rPr>
              <a:t>Argomenti</a:t>
            </a:r>
            <a:r>
              <a:rPr lang="en-US" b="1" dirty="0">
                <a:solidFill>
                  <a:prstClr val="black"/>
                </a:solidFill>
                <a:latin typeface="Arial Narrow" panose="020B0606020202030204" pitchFamily="34" charset="0"/>
              </a:rPr>
              <a:t> da </a:t>
            </a:r>
            <a:r>
              <a:rPr lang="en-US" b="1" dirty="0" err="1">
                <a:solidFill>
                  <a:prstClr val="black"/>
                </a:solidFill>
                <a:latin typeface="Arial Narrow" panose="020B0606020202030204" pitchFamily="34" charset="0"/>
              </a:rPr>
              <a:t>discutere</a:t>
            </a:r>
            <a:r>
              <a:rPr lang="en-US" b="1" dirty="0">
                <a:solidFill>
                  <a:prstClr val="black"/>
                </a:solidFill>
                <a:latin typeface="Arial Narrow" panose="020B0606020202030204" pitchFamily="34" charset="0"/>
              </a:rPr>
              <a:t>. </a:t>
            </a:r>
            <a:r>
              <a:rPr lang="en-US" b="1" dirty="0" err="1">
                <a:solidFill>
                  <a:prstClr val="black"/>
                </a:solidFill>
                <a:latin typeface="Arial Narrow" panose="020B0606020202030204" pitchFamily="34" charset="0"/>
              </a:rPr>
              <a:t>Pensaci</a:t>
            </a:r>
            <a:r>
              <a:rPr lang="en-US" b="1" dirty="0">
                <a:solidFill>
                  <a:prstClr val="black"/>
                </a:solidFill>
                <a:latin typeface="Arial Narrow" panose="020B0606020202030204" pitchFamily="34" charset="0"/>
              </a:rPr>
              <a:t>!</a:t>
            </a:r>
            <a:endParaRPr lang="en-US" dirty="0">
              <a:solidFill>
                <a:prstClr val="black"/>
              </a:solidFill>
              <a:latin typeface="Arial Narrow" panose="020B0606020202030204" pitchFamily="34" charset="0"/>
            </a:endParaRPr>
          </a:p>
          <a:p>
            <a:pPr marL="457200" indent="-457200" algn="l" rtl="0">
              <a:buFont typeface="Arial" panose="020B0604020202020204" pitchFamily="34" charset="0"/>
              <a:buChar char="•"/>
            </a:pPr>
            <a:r>
              <a:rPr lang="it" sz="2400" b="1" i="1" u="none" baseline="0" dirty="0">
                <a:solidFill>
                  <a:prstClr val="black"/>
                </a:solidFill>
                <a:latin typeface="Arial Narrow" panose="020B0606020202030204" pitchFamily="34" charset="0"/>
              </a:rPr>
              <a:t>Cause:</a:t>
            </a:r>
          </a:p>
          <a:p>
            <a:pPr lvl="1" algn="l" rtl="0"/>
            <a:r>
              <a:rPr lang="it" sz="2000" b="0" i="0" u="none" baseline="0" dirty="0">
                <a:solidFill>
                  <a:prstClr val="black"/>
                </a:solidFill>
                <a:latin typeface="Arial Narrow" panose="020B0606020202030204" pitchFamily="34" charset="0"/>
              </a:rPr>
              <a:t>Le cause riportate sono in linea con quelle che immaginavi o sei sorpreso/a e/o hai sentito altre teorie?</a:t>
            </a:r>
            <a:endParaRPr lang="it" sz="2800" dirty="0">
              <a:solidFill>
                <a:prstClr val="black"/>
              </a:solidFill>
              <a:latin typeface="Arial Narrow" panose="020B0606020202030204" pitchFamily="34" charset="0"/>
            </a:endParaRPr>
          </a:p>
        </p:txBody>
      </p:sp>
      <p:grpSp>
        <p:nvGrpSpPr>
          <p:cNvPr id="4" name="Grupo 3"/>
          <p:cNvGrpSpPr/>
          <p:nvPr/>
        </p:nvGrpSpPr>
        <p:grpSpPr>
          <a:xfrm>
            <a:off x="3069335" y="5701163"/>
            <a:ext cx="6777372" cy="1050370"/>
            <a:chOff x="1331640" y="5700290"/>
            <a:chExt cx="6777372" cy="1050370"/>
          </a:xfrm>
        </p:grpSpPr>
        <p:sp>
          <p:nvSpPr>
            <p:cNvPr id="9" name="Retângulo 8"/>
            <p:cNvSpPr/>
            <p:nvPr/>
          </p:nvSpPr>
          <p:spPr>
            <a:xfrm>
              <a:off x="1331640" y="6381328"/>
              <a:ext cx="6777372" cy="369332"/>
            </a:xfrm>
            <a:prstGeom prst="rect">
              <a:avLst/>
            </a:prstGeom>
          </p:spPr>
          <p:txBody>
            <a:bodyPr wrap="square">
              <a:spAutoFit/>
            </a:bodyPr>
            <a:lstStyle/>
            <a:p>
              <a:pPr defTabSz="685800"/>
              <a:r>
                <a:rPr lang="en-US" sz="9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900" dirty="0">
                <a:solidFill>
                  <a:prstClr val="black"/>
                </a:solidFill>
                <a:latin typeface="Arial Narrow" panose="020B0606020202030204" pitchFamily="34" charset="0"/>
                <a:cs typeface="Arial" panose="020B0604020202020204" pitchFamily="34" charset="0"/>
              </a:endParaRPr>
            </a:p>
          </p:txBody>
        </p:sp>
        <p:pic>
          <p:nvPicPr>
            <p:cNvPr id="10" name="Grafik 1" descr="Ein Bild, das Text enthält.&#10;&#10;Automatisch generierte Beschreibung"/>
            <p:cNvPicPr/>
            <p:nvPr/>
          </p:nvPicPr>
          <p:blipFill>
            <a:blip r:embed="rId2" cstate="print">
              <a:extLst>
                <a:ext uri="{28A0092B-C50C-407E-A947-70E740481C1C}">
                  <a14:useLocalDpi xmlns:a14="http://schemas.microsoft.com/office/drawing/2010/main" val="0"/>
                </a:ext>
              </a:extLst>
            </a:blip>
            <a:stretch>
              <a:fillRect/>
            </a:stretch>
          </p:blipFill>
          <p:spPr>
            <a:xfrm>
              <a:off x="2701634" y="5700290"/>
              <a:ext cx="3098959" cy="681038"/>
            </a:xfrm>
            <a:prstGeom prst="rect">
              <a:avLst/>
            </a:prstGeom>
          </p:spPr>
        </p:pic>
      </p:grpSp>
      <p:sp>
        <p:nvSpPr>
          <p:cNvPr id="3" name="Marcador de Posição do Número do Diapositivo 2"/>
          <p:cNvSpPr>
            <a:spLocks noGrp="1"/>
          </p:cNvSpPr>
          <p:nvPr>
            <p:ph type="sldNum" sz="quarter" idx="12"/>
          </p:nvPr>
        </p:nvSpPr>
        <p:spPr/>
        <p:txBody>
          <a:bodyPr/>
          <a:lstStyle/>
          <a:p>
            <a:fld id="{35BA1E5D-A24E-4249-ACDB-C6F8AD62BBF2}" type="slidenum">
              <a:rPr lang="pt-PT">
                <a:solidFill>
                  <a:prstClr val="black">
                    <a:tint val="75000"/>
                  </a:prstClr>
                </a:solidFill>
                <a:latin typeface="Calibri" panose="020F0502020204030204"/>
              </a:rPr>
              <a:pPr/>
              <a:t>12</a:t>
            </a:fld>
            <a:endParaRPr lang="pt-PT" dirty="0">
              <a:solidFill>
                <a:prstClr val="black">
                  <a:tint val="75000"/>
                </a:prstClr>
              </a:solidFill>
              <a:latin typeface="Calibri" panose="020F0502020204030204"/>
            </a:endParaRPr>
          </a:p>
        </p:txBody>
      </p:sp>
      <p:grpSp>
        <p:nvGrpSpPr>
          <p:cNvPr id="11" name="Grupo 10"/>
          <p:cNvGrpSpPr/>
          <p:nvPr/>
        </p:nvGrpSpPr>
        <p:grpSpPr>
          <a:xfrm>
            <a:off x="7552489" y="104758"/>
            <a:ext cx="2916323" cy="1504721"/>
            <a:chOff x="4734019" y="913192"/>
            <a:chExt cx="2916323" cy="1504721"/>
          </a:xfrm>
        </p:grpSpPr>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4019" y="913192"/>
              <a:ext cx="2713565" cy="1246667"/>
            </a:xfrm>
            <a:prstGeom prst="rect">
              <a:avLst/>
            </a:prstGeom>
          </p:spPr>
        </p:pic>
        <p:sp>
          <p:nvSpPr>
            <p:cNvPr id="13" name="Retângulo 12"/>
            <p:cNvSpPr/>
            <p:nvPr/>
          </p:nvSpPr>
          <p:spPr>
            <a:xfrm>
              <a:off x="4842030" y="2140914"/>
              <a:ext cx="2808312" cy="276999"/>
            </a:xfrm>
            <a:prstGeom prst="rect">
              <a:avLst/>
            </a:prstGeom>
          </p:spPr>
          <p:txBody>
            <a:bodyPr wrap="square">
              <a:spAutoFit/>
            </a:bodyPr>
            <a:lstStyle/>
            <a:p>
              <a:pPr defTabSz="685800"/>
              <a:r>
                <a:rPr lang="en-US" sz="1200" dirty="0">
                  <a:solidFill>
                    <a:prstClr val="black"/>
                  </a:solidFill>
                  <a:latin typeface="Arial Narrow" panose="020B0606020202030204" pitchFamily="34" charset="0"/>
                  <a:ea typeface="Times New Roman" panose="02020603050405020304" pitchFamily="18" charset="0"/>
                </a:rPr>
                <a:t>Grant Agreement: 2019-1-AT-KA202-051218</a:t>
              </a:r>
              <a:endParaRPr lang="en-GB" sz="1200" dirty="0">
                <a:solidFill>
                  <a:prstClr val="black"/>
                </a:solidFill>
                <a:latin typeface="Arial Narrow" panose="020B0606020202030204" pitchFamily="34" charset="0"/>
              </a:endParaRPr>
            </a:p>
          </p:txBody>
        </p:sp>
      </p:grpSp>
      <p:sp>
        <p:nvSpPr>
          <p:cNvPr id="14" name="Retângulo 13"/>
          <p:cNvSpPr/>
          <p:nvPr/>
        </p:nvSpPr>
        <p:spPr>
          <a:xfrm>
            <a:off x="2667001" y="2146087"/>
            <a:ext cx="4560107" cy="507831"/>
          </a:xfrm>
          <a:prstGeom prst="rect">
            <a:avLst/>
          </a:prstGeom>
          <a:solidFill>
            <a:schemeClr val="accent4">
              <a:lumMod val="20000"/>
              <a:lumOff val="80000"/>
            </a:schemeClr>
          </a:solidFill>
        </p:spPr>
        <p:txBody>
          <a:bodyPr wrap="square">
            <a:spAutoFit/>
          </a:bodyPr>
          <a:lstStyle/>
          <a:p>
            <a:r>
              <a:rPr lang="en-GB" sz="2700" b="1" dirty="0" err="1">
                <a:solidFill>
                  <a:prstClr val="black"/>
                </a:solidFill>
                <a:latin typeface="Arial Narrow" panose="020B0606020202030204" pitchFamily="34" charset="0"/>
              </a:rPr>
              <a:t>Attività</a:t>
            </a:r>
            <a:r>
              <a:rPr lang="en-GB" sz="2700" b="1" dirty="0">
                <a:solidFill>
                  <a:prstClr val="black"/>
                </a:solidFill>
                <a:latin typeface="Arial Narrow" panose="020B0606020202030204" pitchFamily="34" charset="0"/>
              </a:rPr>
              <a:t>: </a:t>
            </a:r>
            <a:r>
              <a:rPr lang="en-GB" sz="2700" b="1" dirty="0" err="1">
                <a:solidFill>
                  <a:prstClr val="black"/>
                </a:solidFill>
                <a:latin typeface="Arial Narrow" panose="020B0606020202030204" pitchFamily="34" charset="0"/>
              </a:rPr>
              <a:t>Discutere</a:t>
            </a:r>
            <a:r>
              <a:rPr lang="en-GB" sz="2700" b="1" dirty="0">
                <a:solidFill>
                  <a:prstClr val="black"/>
                </a:solidFill>
                <a:latin typeface="Arial Narrow" panose="020B0606020202030204" pitchFamily="34" charset="0"/>
              </a:rPr>
              <a:t> 2.1b</a:t>
            </a:r>
          </a:p>
        </p:txBody>
      </p:sp>
    </p:spTree>
    <p:extLst>
      <p:ext uri="{BB962C8B-B14F-4D97-AF65-F5344CB8AC3E}">
        <p14:creationId xmlns:p14="http://schemas.microsoft.com/office/powerpoint/2010/main" val="152714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13</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7844248" cy="1009651"/>
          </a:xfrm>
          <a:prstGeom prst="rect">
            <a:avLst/>
          </a:prstGeom>
          <a:solidFill>
            <a:srgbClr val="FFF2CC"/>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Attività: Leggere e guardare 2.1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l" rtl="0"/>
            <a:r>
              <a:rPr lang="it" sz="3200" b="1" i="0" u="none" baseline="0" dirty="0">
                <a:solidFill>
                  <a:prstClr val="black"/>
                </a:solidFill>
                <a:latin typeface="Arial Narrow" panose="020B0606020202030204" pitchFamily="34" charset="0"/>
              </a:rPr>
              <a:t>Quanto è frequente l'ASD?</a:t>
            </a:r>
            <a:endParaRPr lang="it" sz="3200" b="1" i="1" dirty="0">
              <a:solidFill>
                <a:prstClr val="black"/>
              </a:solidFill>
              <a:latin typeface="Arial Narrow" panose="020B0606020202030204" pitchFamily="34" charset="0"/>
            </a:endParaRPr>
          </a:p>
          <a:p>
            <a:pPr algn="l" rtl="0"/>
            <a:r>
              <a:rPr lang="it" sz="2800" b="0" i="0" u="none" baseline="0" dirty="0">
                <a:solidFill>
                  <a:prstClr val="black"/>
                </a:solidFill>
                <a:latin typeface="Arial Narrow" panose="020B0606020202030204" pitchFamily="34" charset="0"/>
              </a:rPr>
              <a:t>Leggere la pubblicazione 2.1 (10 min.) e il foglio di lavoro 2.2 (5 min.)</a:t>
            </a:r>
          </a:p>
          <a:p>
            <a:pPr algn="l" rtl="0"/>
            <a:r>
              <a:rPr lang="it" sz="2800" b="0" i="0" u="none" baseline="0" dirty="0">
                <a:solidFill>
                  <a:prstClr val="black"/>
                </a:solidFill>
                <a:latin typeface="Arial Narrow" panose="020B0606020202030204" pitchFamily="34" charset="0"/>
              </a:rPr>
              <a:t>Se c'è ancora tempo, si può mostrare anche questo video (15:43 min), </a:t>
            </a:r>
            <a:r>
              <a:rPr lang="it" sz="2800" b="1" i="1" u="none" baseline="0" dirty="0">
                <a:solidFill>
                  <a:prstClr val="black"/>
                </a:solidFill>
                <a:latin typeface="Arial Narrow" panose="020B0606020202030204" pitchFamily="34" charset="0"/>
              </a:rPr>
              <a:t>facoltativo</a:t>
            </a:r>
            <a:endParaRPr lang="it" sz="3200" b="1" i="1" dirty="0">
              <a:solidFill>
                <a:prstClr val="black"/>
              </a:solidFill>
              <a:latin typeface="Arial Narrow" panose="020B0606020202030204" pitchFamily="34" charset="0"/>
            </a:endParaRPr>
          </a:p>
          <a:p>
            <a:endParaRPr lang="it" sz="3200" b="1" i="1" dirty="0">
              <a:solidFill>
                <a:prstClr val="black"/>
              </a:solidFill>
              <a:latin typeface="Arial Narrow" panose="020B0606020202030204" pitchFamily="34" charset="0"/>
            </a:endParaRPr>
          </a:p>
          <a:p>
            <a:endParaRPr lang="it" sz="3200" b="1" i="1" dirty="0">
              <a:solidFill>
                <a:prstClr val="black"/>
              </a:solidFill>
              <a:latin typeface="Arial Narrow" panose="020B0606020202030204" pitchFamily="34" charset="0"/>
            </a:endParaRPr>
          </a:p>
          <a:p>
            <a:endParaRPr lang="it" sz="3200" b="1" i="1" dirty="0">
              <a:solidFill>
                <a:prstClr val="black"/>
              </a:solidFill>
              <a:latin typeface="Arial Narrow" panose="020B0606020202030204" pitchFamily="34" charset="0"/>
            </a:endParaRPr>
          </a:p>
          <a:p>
            <a:endParaRPr lang="it" sz="3200" b="1" i="1" dirty="0">
              <a:solidFill>
                <a:prstClr val="black"/>
              </a:solidFill>
              <a:latin typeface="Arial Narrow" panose="020B0606020202030204" pitchFamily="34" charset="0"/>
            </a:endParaRPr>
          </a:p>
          <a:p>
            <a:pPr algn="l" defTabSz="685800" rtl="0"/>
            <a:r>
              <a:rPr lang="it" b="0" i="0" u="none" baseline="0" dirty="0">
                <a:solidFill>
                  <a:srgbClr val="B32C16">
                    <a:lumMod val="75000"/>
                  </a:srgbClr>
                </a:solidFill>
                <a:latin typeface="Arial Narrow" panose="020B0606020202030204" pitchFamily="34" charset="0"/>
                <a:hlinkClick r:id="rId2"/>
              </a:rPr>
              <a:t>https://www.youtube.com/watch?v=wKlMcLTqRLs</a:t>
            </a:r>
            <a:r>
              <a:rPr lang="it" b="0" i="0" u="none" baseline="0" dirty="0">
                <a:solidFill>
                  <a:srgbClr val="B32C16">
                    <a:lumMod val="75000"/>
                  </a:srgbClr>
                </a:solidFill>
                <a:latin typeface="Arial Narrow" panose="020B0606020202030204" pitchFamily="34" charset="0"/>
              </a:rPr>
              <a:t> </a:t>
            </a:r>
            <a:r>
              <a:rPr lang="it" b="0" i="0" u="none" baseline="0" dirty="0">
                <a:latin typeface="Arial Narrow" panose="020B0606020202030204" pitchFamily="34" charset="0"/>
              </a:rPr>
              <a:t>(se i partecipanti vogliono guardarlo più tardi)</a:t>
            </a:r>
          </a:p>
        </p:txBody>
      </p:sp>
      <p:pic>
        <p:nvPicPr>
          <p:cNvPr id="13" name="Bildobjekt 4">
            <a:extLst>
              <a:ext uri="{FF2B5EF4-FFF2-40B4-BE49-F238E27FC236}">
                <a16:creationId xmlns:a16="http://schemas.microsoft.com/office/drawing/2014/main" id="{49D66C0D-EB82-724E-B0BC-A81694998010}"/>
              </a:ext>
            </a:extLst>
          </p:cNvPr>
          <p:cNvPicPr>
            <a:picLocks noChangeAspect="1"/>
          </p:cNvPicPr>
          <p:nvPr/>
        </p:nvPicPr>
        <p:blipFill rotWithShape="1">
          <a:blip r:embed="rId3"/>
          <a:srcRect l="13403" t="20805" r="29375" b="24264"/>
          <a:stretch/>
        </p:blipFill>
        <p:spPr>
          <a:xfrm>
            <a:off x="4038600" y="3429000"/>
            <a:ext cx="3346595" cy="2007872"/>
          </a:xfrm>
          <a:prstGeom prst="rect">
            <a:avLst/>
          </a:prstGeom>
        </p:spPr>
      </p:pic>
    </p:spTree>
    <p:extLst>
      <p:ext uri="{BB962C8B-B14F-4D97-AF65-F5344CB8AC3E}">
        <p14:creationId xmlns:p14="http://schemas.microsoft.com/office/powerpoint/2010/main" val="1635963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849178" y="2923207"/>
            <a:ext cx="6858000" cy="1631216"/>
          </a:xfrm>
          <a:prstGeom prst="rect">
            <a:avLst/>
          </a:prstGeom>
          <a:solidFill>
            <a:schemeClr val="accent4">
              <a:lumMod val="20000"/>
              <a:lumOff val="80000"/>
            </a:schemeClr>
          </a:solidFill>
        </p:spPr>
        <p:txBody>
          <a:bodyPr wrap="square">
            <a:spAutoFit/>
          </a:bodyPr>
          <a:lstStyle/>
          <a:p>
            <a:r>
              <a:rPr lang="en-US" b="1" dirty="0" err="1">
                <a:solidFill>
                  <a:prstClr val="black"/>
                </a:solidFill>
                <a:latin typeface="Arial Narrow" panose="020B0606020202030204" pitchFamily="34" charset="0"/>
              </a:rPr>
              <a:t>Argomenti</a:t>
            </a:r>
            <a:r>
              <a:rPr lang="en-US" b="1" dirty="0">
                <a:solidFill>
                  <a:prstClr val="black"/>
                </a:solidFill>
                <a:latin typeface="Arial Narrow" panose="020B0606020202030204" pitchFamily="34" charset="0"/>
              </a:rPr>
              <a:t> da </a:t>
            </a:r>
            <a:r>
              <a:rPr lang="en-US" b="1" dirty="0" err="1">
                <a:solidFill>
                  <a:prstClr val="black"/>
                </a:solidFill>
                <a:latin typeface="Arial Narrow" panose="020B0606020202030204" pitchFamily="34" charset="0"/>
              </a:rPr>
              <a:t>discutere</a:t>
            </a:r>
            <a:r>
              <a:rPr lang="en-US" b="1" dirty="0">
                <a:solidFill>
                  <a:prstClr val="black"/>
                </a:solidFill>
                <a:latin typeface="Arial Narrow" panose="020B0606020202030204" pitchFamily="34" charset="0"/>
              </a:rPr>
              <a:t>. </a:t>
            </a:r>
            <a:r>
              <a:rPr lang="en-US" b="1" dirty="0" err="1">
                <a:solidFill>
                  <a:prstClr val="black"/>
                </a:solidFill>
                <a:latin typeface="Arial Narrow" panose="020B0606020202030204" pitchFamily="34" charset="0"/>
              </a:rPr>
              <a:t>Pensaci</a:t>
            </a:r>
            <a:r>
              <a:rPr lang="en-US" b="1" dirty="0">
                <a:solidFill>
                  <a:prstClr val="black"/>
                </a:solidFill>
                <a:latin typeface="Arial Narrow" panose="020B0606020202030204" pitchFamily="34" charset="0"/>
              </a:rPr>
              <a:t>!</a:t>
            </a:r>
            <a:endParaRPr lang="en-US" b="1" i="1" dirty="0">
              <a:solidFill>
                <a:prstClr val="black"/>
              </a:solidFill>
              <a:latin typeface="Arial Narrow" panose="020B0606020202030204" pitchFamily="34" charset="0"/>
            </a:endParaRPr>
          </a:p>
          <a:p>
            <a:endParaRPr lang="en-US" dirty="0">
              <a:solidFill>
                <a:prstClr val="black"/>
              </a:solidFill>
              <a:latin typeface="Arial Narrow" panose="020B0606020202030204" pitchFamily="34" charset="0"/>
            </a:endParaRPr>
          </a:p>
          <a:p>
            <a:pPr marL="457200" indent="-457200" algn="l" rtl="0">
              <a:buFont typeface="Arial" panose="020B0604020202020204" pitchFamily="34" charset="0"/>
              <a:buChar char="•"/>
            </a:pPr>
            <a:r>
              <a:rPr lang="it" sz="2400" b="1" i="1" u="none" baseline="0" dirty="0">
                <a:solidFill>
                  <a:prstClr val="black"/>
                </a:solidFill>
                <a:latin typeface="Arial Narrow" panose="020B0606020202030204" pitchFamily="34" charset="0"/>
              </a:rPr>
              <a:t>Frequenza dell'autismo:</a:t>
            </a:r>
          </a:p>
          <a:p>
            <a:pPr lvl="1" algn="l" rtl="0"/>
            <a:r>
              <a:rPr lang="it" sz="2000" b="0" i="0" u="none" baseline="0" dirty="0">
                <a:solidFill>
                  <a:prstClr val="black"/>
                </a:solidFill>
                <a:latin typeface="Arial Narrow" panose="020B0606020202030204" pitchFamily="34" charset="0"/>
              </a:rPr>
              <a:t>Hai l'impressione che l'ASD sia diagnosticato più frequentemente oggi rispetto al passato? Quali sono i tuoi pensieri?</a:t>
            </a:r>
            <a:endParaRPr lang="it" sz="2800" b="1" cap="small" dirty="0">
              <a:solidFill>
                <a:srgbClr val="B32C16">
                  <a:lumMod val="75000"/>
                </a:srgbClr>
              </a:solidFill>
              <a:latin typeface="Arial Rounded MT Bold" pitchFamily="34" charset="0"/>
            </a:endParaRPr>
          </a:p>
        </p:txBody>
      </p:sp>
      <p:grpSp>
        <p:nvGrpSpPr>
          <p:cNvPr id="4" name="Grupo 3"/>
          <p:cNvGrpSpPr/>
          <p:nvPr/>
        </p:nvGrpSpPr>
        <p:grpSpPr>
          <a:xfrm>
            <a:off x="3069335" y="5701163"/>
            <a:ext cx="6777372" cy="1050370"/>
            <a:chOff x="1331640" y="5700290"/>
            <a:chExt cx="6777372" cy="1050370"/>
          </a:xfrm>
        </p:grpSpPr>
        <p:sp>
          <p:nvSpPr>
            <p:cNvPr id="9" name="Retângulo 8"/>
            <p:cNvSpPr/>
            <p:nvPr/>
          </p:nvSpPr>
          <p:spPr>
            <a:xfrm>
              <a:off x="1331640" y="6381328"/>
              <a:ext cx="6777372" cy="369332"/>
            </a:xfrm>
            <a:prstGeom prst="rect">
              <a:avLst/>
            </a:prstGeom>
          </p:spPr>
          <p:txBody>
            <a:bodyPr wrap="square">
              <a:spAutoFit/>
            </a:bodyPr>
            <a:lstStyle/>
            <a:p>
              <a:pPr defTabSz="685800"/>
              <a:r>
                <a:rPr lang="en-US" sz="9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900" dirty="0">
                <a:solidFill>
                  <a:prstClr val="black"/>
                </a:solidFill>
                <a:latin typeface="Arial Narrow" panose="020B0606020202030204" pitchFamily="34" charset="0"/>
                <a:cs typeface="Arial" panose="020B0604020202020204" pitchFamily="34" charset="0"/>
              </a:endParaRPr>
            </a:p>
          </p:txBody>
        </p:sp>
        <p:pic>
          <p:nvPicPr>
            <p:cNvPr id="10" name="Grafik 1" descr="Ein Bild, das Text enthält.&#10;&#10;Automatisch generierte Beschreibung"/>
            <p:cNvPicPr/>
            <p:nvPr/>
          </p:nvPicPr>
          <p:blipFill>
            <a:blip r:embed="rId2" cstate="print">
              <a:extLst>
                <a:ext uri="{28A0092B-C50C-407E-A947-70E740481C1C}">
                  <a14:useLocalDpi xmlns:a14="http://schemas.microsoft.com/office/drawing/2010/main" val="0"/>
                </a:ext>
              </a:extLst>
            </a:blip>
            <a:stretch>
              <a:fillRect/>
            </a:stretch>
          </p:blipFill>
          <p:spPr>
            <a:xfrm>
              <a:off x="2701634" y="5700290"/>
              <a:ext cx="3098959" cy="681038"/>
            </a:xfrm>
            <a:prstGeom prst="rect">
              <a:avLst/>
            </a:prstGeom>
          </p:spPr>
        </p:pic>
      </p:grpSp>
      <p:sp>
        <p:nvSpPr>
          <p:cNvPr id="3" name="Marcador de Posição do Número do Diapositivo 2"/>
          <p:cNvSpPr>
            <a:spLocks noGrp="1"/>
          </p:cNvSpPr>
          <p:nvPr>
            <p:ph type="sldNum" sz="quarter" idx="12"/>
          </p:nvPr>
        </p:nvSpPr>
        <p:spPr/>
        <p:txBody>
          <a:bodyPr/>
          <a:lstStyle/>
          <a:p>
            <a:fld id="{35BA1E5D-A24E-4249-ACDB-C6F8AD62BBF2}" type="slidenum">
              <a:rPr lang="pt-PT">
                <a:solidFill>
                  <a:prstClr val="black">
                    <a:tint val="75000"/>
                  </a:prstClr>
                </a:solidFill>
                <a:latin typeface="Calibri" panose="020F0502020204030204"/>
              </a:rPr>
              <a:pPr/>
              <a:t>14</a:t>
            </a:fld>
            <a:endParaRPr lang="pt-PT" dirty="0">
              <a:solidFill>
                <a:prstClr val="black">
                  <a:tint val="75000"/>
                </a:prstClr>
              </a:solidFill>
              <a:latin typeface="Calibri" panose="020F0502020204030204"/>
            </a:endParaRPr>
          </a:p>
        </p:txBody>
      </p:sp>
      <p:grpSp>
        <p:nvGrpSpPr>
          <p:cNvPr id="11" name="Grupo 10"/>
          <p:cNvGrpSpPr/>
          <p:nvPr/>
        </p:nvGrpSpPr>
        <p:grpSpPr>
          <a:xfrm>
            <a:off x="7552489" y="104758"/>
            <a:ext cx="2916323" cy="1504721"/>
            <a:chOff x="4734019" y="913192"/>
            <a:chExt cx="2916323" cy="1504721"/>
          </a:xfrm>
        </p:grpSpPr>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4019" y="913192"/>
              <a:ext cx="2713565" cy="1246667"/>
            </a:xfrm>
            <a:prstGeom prst="rect">
              <a:avLst/>
            </a:prstGeom>
          </p:spPr>
        </p:pic>
        <p:sp>
          <p:nvSpPr>
            <p:cNvPr id="13" name="Retângulo 12"/>
            <p:cNvSpPr/>
            <p:nvPr/>
          </p:nvSpPr>
          <p:spPr>
            <a:xfrm>
              <a:off x="4842030" y="2140914"/>
              <a:ext cx="2808312" cy="276999"/>
            </a:xfrm>
            <a:prstGeom prst="rect">
              <a:avLst/>
            </a:prstGeom>
          </p:spPr>
          <p:txBody>
            <a:bodyPr wrap="square">
              <a:spAutoFit/>
            </a:bodyPr>
            <a:lstStyle/>
            <a:p>
              <a:pPr defTabSz="685800"/>
              <a:r>
                <a:rPr lang="en-US" sz="1200" dirty="0">
                  <a:solidFill>
                    <a:prstClr val="black"/>
                  </a:solidFill>
                  <a:latin typeface="Arial Narrow" panose="020B0606020202030204" pitchFamily="34" charset="0"/>
                  <a:ea typeface="Times New Roman" panose="02020603050405020304" pitchFamily="18" charset="0"/>
                </a:rPr>
                <a:t>Grant Agreement: 2019-1-AT-KA202-051218</a:t>
              </a:r>
              <a:endParaRPr lang="en-GB" sz="1200" dirty="0">
                <a:solidFill>
                  <a:prstClr val="black"/>
                </a:solidFill>
                <a:latin typeface="Arial Narrow" panose="020B0606020202030204" pitchFamily="34" charset="0"/>
              </a:endParaRPr>
            </a:p>
          </p:txBody>
        </p:sp>
      </p:grpSp>
      <p:sp>
        <p:nvSpPr>
          <p:cNvPr id="14" name="Retângulo 13"/>
          <p:cNvSpPr/>
          <p:nvPr/>
        </p:nvSpPr>
        <p:spPr>
          <a:xfrm>
            <a:off x="2879533" y="2157478"/>
            <a:ext cx="4560107" cy="507831"/>
          </a:xfrm>
          <a:prstGeom prst="rect">
            <a:avLst/>
          </a:prstGeom>
          <a:solidFill>
            <a:schemeClr val="accent4">
              <a:lumMod val="20000"/>
              <a:lumOff val="80000"/>
            </a:schemeClr>
          </a:solidFill>
        </p:spPr>
        <p:txBody>
          <a:bodyPr wrap="square">
            <a:spAutoFit/>
          </a:bodyPr>
          <a:lstStyle/>
          <a:p>
            <a:r>
              <a:rPr lang="en-GB" sz="2700" b="1" dirty="0" err="1">
                <a:solidFill>
                  <a:prstClr val="black"/>
                </a:solidFill>
                <a:latin typeface="Arial Narrow" panose="020B0606020202030204" pitchFamily="34" charset="0"/>
              </a:rPr>
              <a:t>Attività</a:t>
            </a:r>
            <a:r>
              <a:rPr lang="en-GB" sz="2700" b="1" dirty="0">
                <a:solidFill>
                  <a:prstClr val="black"/>
                </a:solidFill>
                <a:latin typeface="Arial Narrow" panose="020B0606020202030204" pitchFamily="34" charset="0"/>
              </a:rPr>
              <a:t>: </a:t>
            </a:r>
            <a:r>
              <a:rPr lang="en-GB" sz="2700" b="1" dirty="0" err="1">
                <a:solidFill>
                  <a:prstClr val="black"/>
                </a:solidFill>
                <a:latin typeface="Arial Narrow" panose="020B0606020202030204" pitchFamily="34" charset="0"/>
              </a:rPr>
              <a:t>Discutere</a:t>
            </a:r>
            <a:r>
              <a:rPr lang="en-GB" sz="2700" b="1" dirty="0">
                <a:solidFill>
                  <a:prstClr val="black"/>
                </a:solidFill>
                <a:latin typeface="Arial Narrow" panose="020B0606020202030204" pitchFamily="34" charset="0"/>
              </a:rPr>
              <a:t> 2.1c</a:t>
            </a:r>
          </a:p>
        </p:txBody>
      </p:sp>
    </p:spTree>
    <p:extLst>
      <p:ext uri="{BB962C8B-B14F-4D97-AF65-F5344CB8AC3E}">
        <p14:creationId xmlns:p14="http://schemas.microsoft.com/office/powerpoint/2010/main" val="423500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3"/>
            <a:ext cx="12192000" cy="1908215"/>
          </a:xfrm>
          <a:prstGeom prst="rect">
            <a:avLst/>
          </a:prstGeom>
          <a:solidFill>
            <a:schemeClr val="accent6">
              <a:lumMod val="40000"/>
              <a:lumOff val="60000"/>
            </a:schemeClr>
          </a:solidFill>
        </p:spPr>
        <p:txBody>
          <a:bodyPr wrap="square">
            <a:spAutoFit/>
          </a:bodyPr>
          <a:lstStyle/>
          <a:p>
            <a:pPr algn="ctr" rtl="0"/>
            <a:endParaRPr lang="it" sz="2400" b="1" dirty="0">
              <a:latin typeface="Arial Narrow" panose="020B0606020202030204" pitchFamily="34" charset="0"/>
            </a:endParaRPr>
          </a:p>
          <a:p>
            <a:pPr algn="l" rtl="0"/>
            <a:r>
              <a:rPr lang="it" b="0" i="0" u="none" baseline="0" dirty="0"/>
              <a:t> </a:t>
            </a:r>
            <a:endParaRPr lang="it" dirty="0"/>
          </a:p>
          <a:p>
            <a:pPr algn="ctr" rtl="0"/>
            <a:r>
              <a:rPr lang="it" sz="2800" b="1" i="0" u="none" baseline="0" dirty="0">
                <a:latin typeface="Arial Narrow" panose="020B0606020202030204" pitchFamily="34" charset="0"/>
              </a:rPr>
              <a:t>Pausa</a:t>
            </a:r>
            <a:r>
              <a:rPr lang="it" b="1" i="0" u="none" baseline="0" dirty="0"/>
              <a:t> </a:t>
            </a:r>
            <a:endParaRPr lang="it" dirty="0"/>
          </a:p>
          <a:p>
            <a:pPr algn="ctr" rtl="0"/>
            <a:endParaRPr lang="it" sz="2400" b="1" dirty="0">
              <a:latin typeface="Arial Narrow" panose="020B0606020202030204" pitchFamily="34" charset="0"/>
            </a:endParaRPr>
          </a:p>
          <a:p>
            <a:pPr algn="ctr" rtl="0"/>
            <a:endParaRPr lang="it"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pPr algn="l" rtl="0"/>
              <a:r>
                <a:rPr lang="it" sz="800" b="0" i="0" u="none" baseline="0">
                  <a:latin typeface="Arial Narrow" panose="020B0606020202030204" pitchFamily="34" charset="0"/>
                  <a:ea typeface="Times New Roman" panose="02020603050405020304" pitchFamily="18" charset="0"/>
                  <a:cs typeface="Arial" panose="020B0604020202020204" pitchFamily="34"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pPr algn="r" rtl="0"/>
            <a:fld id="{35BA1E5D-A24E-4249-ACDB-C6F8AD62BBF2}" type="slidenum">
              <a:rPr/>
              <a:t>15</a:t>
            </a:fld>
            <a:endParaRPr lang="it"/>
          </a:p>
        </p:txBody>
      </p:sp>
    </p:spTree>
    <p:extLst>
      <p:ext uri="{BB962C8B-B14F-4D97-AF65-F5344CB8AC3E}">
        <p14:creationId xmlns:p14="http://schemas.microsoft.com/office/powerpoint/2010/main" val="2186537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pPr algn="r" rtl="0"/>
            <a:fld id="{CD37B2E7-1D31-7C4D-928B-66328FE9604A}" type="slidenum">
              <a:rPr/>
              <a:pPr algn="r" rtl="0"/>
              <a:t>16</a:t>
            </a:fld>
            <a:endParaRPr lang="i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DAE3F3"/>
          </a:solidFill>
          <a:ln>
            <a:noFill/>
          </a:ln>
        </p:spPr>
        <p:txBody>
          <a:bodyPr spcFirstLastPara="1" wrap="square" lIns="121900" tIns="60933" rIns="121900" bIns="60933" anchor="ctr" anchorCtr="0">
            <a:noAutofit/>
          </a:bodyPr>
          <a:lstStyle/>
          <a:p>
            <a:pPr algn="ctr" rtl="0"/>
            <a:endParaRPr lang="it" sz="3200" b="1" dirty="0">
              <a:solidFill>
                <a:schemeClr val="dk1"/>
              </a:solidFill>
              <a:latin typeface="Calibri"/>
              <a:ea typeface="Arial Narrow"/>
              <a:cs typeface="Calibri"/>
              <a:sym typeface="Calibri"/>
            </a:endParaRPr>
          </a:p>
          <a:p>
            <a:pPr algn="ctr" rtl="0"/>
            <a:r>
              <a:rPr lang="it" sz="4000" b="1" i="0" u="none" baseline="0">
                <a:solidFill>
                  <a:schemeClr val="dk1"/>
                </a:solidFill>
                <a:latin typeface="Arial Narrow"/>
                <a:ea typeface="Arial Narrow"/>
                <a:cs typeface="Arial Narrow"/>
                <a:sym typeface="Arial Narrow"/>
              </a:rPr>
              <a:t>SVILUPPARE</a:t>
            </a:r>
            <a:endParaRPr sz="2400" dirty="0"/>
          </a:p>
          <a:p>
            <a:pPr algn="ctr" rtl="0"/>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4338210" y="2971938"/>
            <a:ext cx="3515579" cy="3185561"/>
          </a:xfrm>
          <a:prstGeom prst="rect">
            <a:avLst/>
          </a:prstGeom>
          <a:solidFill>
            <a:srgbClr val="DAE3F3"/>
          </a:solidFill>
          <a:ln>
            <a:noFill/>
          </a:ln>
        </p:spPr>
        <p:txBody>
          <a:bodyPr spcFirstLastPara="1" wrap="square" lIns="121900" tIns="60933" rIns="121900" bIns="60933" anchor="ctr" anchorCtr="0">
            <a:noAutofit/>
          </a:bodyPr>
          <a:lstStyle/>
          <a:p>
            <a:pPr algn="ctr" defTabSz="685800" rtl="0"/>
            <a:r>
              <a:rPr lang="it" sz="2000" b="0" i="0" u="none" baseline="0" dirty="0">
                <a:solidFill>
                  <a:prstClr val="black"/>
                </a:solidFill>
                <a:latin typeface="Arial Narrow" panose="020B0606020202030204" pitchFamily="34" charset="0"/>
              </a:rPr>
              <a:t>Condizioni mentali e fisiche co-occorrenti</a:t>
            </a:r>
          </a:p>
          <a:p>
            <a:pPr algn="ctr" defTabSz="685800" rtl="0"/>
            <a:r>
              <a:rPr lang="it" sz="2000" b="0" i="0" u="none" baseline="0" dirty="0">
                <a:solidFill>
                  <a:prstClr val="black"/>
                </a:solidFill>
                <a:latin typeface="Arial Narrow" panose="020B0606020202030204" pitchFamily="34" charset="0"/>
              </a:rPr>
              <a:t>Esperienze, pensiero e percezioni di persone autistiche</a:t>
            </a:r>
          </a:p>
          <a:p>
            <a:pPr algn="ctr" defTabSz="685800" rtl="0"/>
            <a:r>
              <a:rPr lang="it" sz="2000" b="0" i="0" u="none" baseline="0" dirty="0">
                <a:solidFill>
                  <a:prstClr val="black"/>
                </a:solidFill>
                <a:latin typeface="Arial Narrow" panose="020B0606020202030204" pitchFamily="34" charset="0"/>
              </a:rPr>
              <a:t>Attività e materiali:</a:t>
            </a:r>
          </a:p>
          <a:p>
            <a:pPr algn="ctr" defTabSz="685800" rtl="0"/>
            <a:r>
              <a:rPr lang="it" sz="2000" b="0" i="0" u="none" baseline="0" dirty="0">
                <a:solidFill>
                  <a:prstClr val="black"/>
                </a:solidFill>
                <a:latin typeface="Arial Narrow" panose="020B0606020202030204" pitchFamily="34" charset="0"/>
              </a:rPr>
              <a:t> </a:t>
            </a:r>
            <a:r>
              <a:rPr lang="it" b="0" i="1" u="none" baseline="0" dirty="0">
                <a:solidFill>
                  <a:prstClr val="black"/>
                </a:solidFill>
                <a:latin typeface="Arial Narrow" panose="020B0606020202030204" pitchFamily="34" charset="0"/>
              </a:rPr>
              <a:t>Guardare e leggere 2.2, Discutere 2.2, Pensare e riflettere 2.1</a:t>
            </a:r>
          </a:p>
          <a:p>
            <a:pPr algn="ctr" defTabSz="685800" rtl="0"/>
            <a:r>
              <a:rPr lang="it" b="0" i="1" u="none" baseline="0" dirty="0">
                <a:solidFill>
                  <a:prstClr val="black"/>
                </a:solidFill>
                <a:latin typeface="Arial Narrow" panose="020B0606020202030204" pitchFamily="34" charset="0"/>
              </a:rPr>
              <a:t>Materiale: Foglio di lavoro 2.3, Foglio di lavoro 2.4,</a:t>
            </a:r>
          </a:p>
          <a:p>
            <a:pPr algn="ctr" defTabSz="685800" rtl="0"/>
            <a:r>
              <a:rPr lang="it" b="0" i="1" u="none" baseline="0" dirty="0">
                <a:solidFill>
                  <a:prstClr val="black"/>
                </a:solidFill>
                <a:latin typeface="Arial Narrow" panose="020B0606020202030204" pitchFamily="34" charset="0"/>
              </a:rPr>
              <a:t>Foglio di lavoro 2.5, Video/internet 2.6</a:t>
            </a:r>
          </a:p>
        </p:txBody>
      </p:sp>
    </p:spTree>
    <p:extLst>
      <p:ext uri="{BB962C8B-B14F-4D97-AF65-F5344CB8AC3E}">
        <p14:creationId xmlns:p14="http://schemas.microsoft.com/office/powerpoint/2010/main" val="796891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17</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7" y="681036"/>
            <a:ext cx="6668591"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Attività: Leggere e guardare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l" rtl="0"/>
            <a:r>
              <a:rPr lang="it" sz="3200" b="1" i="0" u="none" baseline="0">
                <a:latin typeface="Arial Narrow" panose="020B0606020202030204" pitchFamily="34" charset="0"/>
              </a:rPr>
              <a:t>Materiali</a:t>
            </a:r>
            <a:endParaRPr lang="it" sz="3600" b="1" dirty="0">
              <a:latin typeface="Arial Narrow" panose="020B0606020202030204" pitchFamily="34" charset="0"/>
            </a:endParaRPr>
          </a:p>
          <a:p>
            <a:pPr algn="l" defTabSz="685800" rtl="0"/>
            <a:r>
              <a:rPr lang="it" sz="2800" b="0" i="1" u="none" baseline="0">
                <a:solidFill>
                  <a:prstClr val="black"/>
                </a:solidFill>
                <a:latin typeface="Arial Narrow" panose="020B0606020202030204" pitchFamily="34" charset="0"/>
              </a:rPr>
              <a:t>Foglio di lavoro 2.3, Foglio di lavoro 2.4, Foglio di lavoro 2.5</a:t>
            </a:r>
          </a:p>
          <a:p>
            <a:pPr algn="l" defTabSz="685800" rtl="0"/>
            <a:r>
              <a:rPr lang="it" sz="2800" b="0" i="1" u="none" baseline="0">
                <a:solidFill>
                  <a:prstClr val="black"/>
                </a:solidFill>
                <a:latin typeface="Arial Narrow" panose="020B0606020202030204" pitchFamily="34" charset="0"/>
              </a:rPr>
              <a:t>Video/internet 2.6</a:t>
            </a:r>
          </a:p>
          <a:p>
            <a:endParaRPr lang="it" sz="2800" dirty="0">
              <a:solidFill>
                <a:prstClr val="black"/>
              </a:solidFill>
              <a:latin typeface="Arial Narrow" panose="020B0606020202030204" pitchFamily="34" charset="0"/>
            </a:endParaRP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Leggere i fogli di lavoro</a:t>
            </a: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Guardare il video</a:t>
            </a: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Annotarsi i propri pensieri e impressioni per le attività successive</a:t>
            </a:r>
            <a:endParaRPr lang="it" sz="2800" b="1" cap="small" dirty="0">
              <a:solidFill>
                <a:srgbClr val="B32C16">
                  <a:lumMod val="75000"/>
                </a:srgbClr>
              </a:solidFill>
              <a:latin typeface="Arial Rounded MT Bold" pitchFamily="34" charset="0"/>
            </a:endParaRPr>
          </a:p>
          <a:p>
            <a:pPr algn="ctr" defTabSz="685800" rtl="0"/>
            <a:endParaRPr lang="it"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891663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18</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7772402"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Attività: Leggere e guardare 2.2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l" defTabSz="685800" rtl="0"/>
            <a:r>
              <a:rPr lang="it" sz="2800" b="0" i="1" u="none" baseline="0">
                <a:solidFill>
                  <a:prstClr val="black"/>
                </a:solidFill>
                <a:latin typeface="Arial Narrow" panose="020B0606020202030204" pitchFamily="34" charset="0"/>
              </a:rPr>
              <a:t>Foglio di lavoro 2.3, Foglio di lavoro 2.4, Foglio di lavoro 2.5</a:t>
            </a:r>
          </a:p>
          <a:p>
            <a:pPr algn="l" defTabSz="685800" rtl="0"/>
            <a:r>
              <a:rPr lang="it" sz="2800" b="0" i="1" u="none" baseline="0">
                <a:solidFill>
                  <a:prstClr val="black"/>
                </a:solidFill>
                <a:latin typeface="Arial Narrow" panose="020B0606020202030204" pitchFamily="34" charset="0"/>
              </a:rPr>
              <a:t>Video/internet 2.6</a:t>
            </a:r>
          </a:p>
          <a:p>
            <a:endParaRPr lang="it" sz="2800" dirty="0">
              <a:solidFill>
                <a:prstClr val="black"/>
              </a:solidFill>
              <a:latin typeface="Arial Narrow" panose="020B0606020202030204" pitchFamily="34" charset="0"/>
            </a:endParaRP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Leggere il foglio di lavoro 2.3 Caso di autismo: La storia di Alexis (10 min.)</a:t>
            </a: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Leggere il foglio di lavoro 2.4 Comportamenti co-occorrenti (10 min.)</a:t>
            </a: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Guardare il video 2.6 Simulatore di autismo (1:29 min.)</a:t>
            </a: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Leggere il foglio di lavoro 2.5 Esperienze di persone autistiche (10 min.)</a:t>
            </a: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Annotarsi i propri pensieri e impressioni per le attività successive</a:t>
            </a:r>
            <a:endParaRPr lang="it" sz="2800" b="1" cap="small" dirty="0">
              <a:solidFill>
                <a:srgbClr val="B32C16">
                  <a:lumMod val="75000"/>
                </a:srgbClr>
              </a:solidFill>
              <a:latin typeface="Arial Rounded MT Bold" pitchFamily="34" charset="0"/>
            </a:endParaRPr>
          </a:p>
          <a:p>
            <a:pPr algn="ctr" defTabSz="685800" rtl="0"/>
            <a:endParaRPr lang="it"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4281033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19</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7966168"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0" u="none" baseline="0">
                <a:latin typeface="Arial Narrow" panose="020B0606020202030204" pitchFamily="34" charset="0"/>
              </a:rPr>
              <a:t>Attività: Leggere e guardare 2.2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l" rtl="0"/>
            <a:r>
              <a:rPr lang="it" sz="3200" b="1" i="0" u="none" baseline="0">
                <a:solidFill>
                  <a:prstClr val="black"/>
                </a:solidFill>
                <a:latin typeface="Arial Narrow" panose="020B0606020202030204" pitchFamily="34" charset="0"/>
              </a:rPr>
              <a:t>Simulatore di autismo</a:t>
            </a:r>
          </a:p>
        </p:txBody>
      </p:sp>
      <p:pic>
        <p:nvPicPr>
          <p:cNvPr id="9" name="Bildobjekt 1">
            <a:hlinkClick r:id="rId2"/>
            <a:extLst>
              <a:ext uri="{FF2B5EF4-FFF2-40B4-BE49-F238E27FC236}">
                <a16:creationId xmlns:a16="http://schemas.microsoft.com/office/drawing/2014/main" id="{25D767C7-4114-C840-99E4-35A04304FBA1}"/>
              </a:ext>
            </a:extLst>
          </p:cNvPr>
          <p:cNvPicPr>
            <a:picLocks noChangeAspect="1"/>
          </p:cNvPicPr>
          <p:nvPr/>
        </p:nvPicPr>
        <p:blipFill rotWithShape="1">
          <a:blip r:embed="rId3"/>
          <a:srcRect l="2178" t="18162" r="27635" b="23229"/>
          <a:stretch/>
        </p:blipFill>
        <p:spPr>
          <a:xfrm>
            <a:off x="3078805" y="2579215"/>
            <a:ext cx="6034389" cy="3149383"/>
          </a:xfrm>
          <a:prstGeom prst="rect">
            <a:avLst/>
          </a:prstGeom>
        </p:spPr>
      </p:pic>
    </p:spTree>
    <p:extLst>
      <p:ext uri="{BB962C8B-B14F-4D97-AF65-F5344CB8AC3E}">
        <p14:creationId xmlns:p14="http://schemas.microsoft.com/office/powerpoint/2010/main" val="228304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pPr algn="r" rtl="0"/>
            <a:fld id="{CD37B2E7-1D31-7C4D-928B-66328FE9604A}" type="slidenum">
              <a:rPr/>
              <a:pPr/>
              <a:t>2</a:t>
            </a:fld>
            <a:endParaRPr lang="i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FF2CC"/>
          </a:solidFill>
          <a:ln>
            <a:noFill/>
          </a:ln>
        </p:spPr>
        <p:txBody>
          <a:bodyPr spcFirstLastPara="1" wrap="square" lIns="121900" tIns="60933" rIns="121900" bIns="60933" anchor="ctr" anchorCtr="0">
            <a:noAutofit/>
          </a:bodyPr>
          <a:lstStyle/>
          <a:p>
            <a:pPr algn="ctr" rtl="0"/>
            <a:endParaRPr lang="it" sz="3200" b="1" dirty="0">
              <a:solidFill>
                <a:schemeClr val="dk1"/>
              </a:solidFill>
              <a:latin typeface="Calibri"/>
              <a:ea typeface="Arial Narrow"/>
              <a:cs typeface="Calibri"/>
              <a:sym typeface="Calibri"/>
            </a:endParaRPr>
          </a:p>
          <a:p>
            <a:pPr algn="ctr" rtl="0"/>
            <a:r>
              <a:rPr lang="it" sz="4000" b="1" i="0" u="none" baseline="0">
                <a:solidFill>
                  <a:schemeClr val="dk1"/>
                </a:solidFill>
                <a:latin typeface="Arial Narrow"/>
                <a:ea typeface="Arial Narrow"/>
                <a:cs typeface="Arial Narrow"/>
                <a:sym typeface="Arial Narrow"/>
              </a:rPr>
              <a:t>INIZIO</a:t>
            </a:r>
            <a:endParaRPr sz="2400" dirty="0"/>
          </a:p>
          <a:p>
            <a:pPr algn="ctr" rtl="0"/>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4038600" y="2971938"/>
            <a:ext cx="4034246" cy="3254691"/>
          </a:xfrm>
          <a:prstGeom prst="rect">
            <a:avLst/>
          </a:prstGeom>
          <a:solidFill>
            <a:srgbClr val="FFF2CC"/>
          </a:solidFill>
          <a:ln>
            <a:noFill/>
          </a:ln>
        </p:spPr>
        <p:txBody>
          <a:bodyPr spcFirstLastPara="1" wrap="square" lIns="121900" tIns="60933" rIns="121900" bIns="60933" anchor="t" anchorCtr="0">
            <a:noAutofit/>
          </a:bodyPr>
          <a:lstStyle/>
          <a:p>
            <a:pPr algn="ctr" rtl="0">
              <a:spcAft>
                <a:spcPts val="600"/>
              </a:spcAft>
              <a:buClr>
                <a:schemeClr val="accent2">
                  <a:lumMod val="75000"/>
                </a:schemeClr>
              </a:buClr>
              <a:buSzPct val="102000"/>
            </a:pPr>
            <a:r>
              <a:rPr lang="it" b="0" i="0" u="none" baseline="0" dirty="0">
                <a:latin typeface="Arial Narrow" panose="020B0606020202030204" pitchFamily="34" charset="0"/>
              </a:rPr>
              <a:t>Obiettivi, contenuti, risultati dell'apprendimento</a:t>
            </a:r>
          </a:p>
          <a:p>
            <a:pPr algn="ctr" rtl="0">
              <a:spcAft>
                <a:spcPts val="600"/>
              </a:spcAft>
              <a:buClr>
                <a:schemeClr val="accent2">
                  <a:lumMod val="75000"/>
                </a:schemeClr>
              </a:buClr>
              <a:buSzPct val="102000"/>
            </a:pPr>
            <a:r>
              <a:rPr lang="it" b="0" i="0" u="none" baseline="0" dirty="0">
                <a:latin typeface="Arial Narrow" panose="020B0606020202030204" pitchFamily="34" charset="0"/>
              </a:rPr>
              <a:t>Organizzazione</a:t>
            </a:r>
          </a:p>
          <a:p>
            <a:pPr algn="ctr" rtl="0">
              <a:spcAft>
                <a:spcPts val="600"/>
              </a:spcAft>
              <a:buClr>
                <a:schemeClr val="accent2">
                  <a:lumMod val="75000"/>
                </a:schemeClr>
              </a:buClr>
              <a:buSzPct val="102000"/>
            </a:pPr>
            <a:r>
              <a:rPr lang="it" b="0" i="0" u="none" baseline="0" dirty="0">
                <a:latin typeface="Arial Narrow" panose="020B0606020202030204" pitchFamily="34" charset="0"/>
              </a:rPr>
              <a:t>La visione formale dell'autismo nella biomedicina, la frequenza e le cause dell'autismo</a:t>
            </a:r>
            <a:endParaRPr lang="it" dirty="0">
              <a:latin typeface="Arial Narrow" panose="020B0606020202030204" pitchFamily="34" charset="0"/>
            </a:endParaRPr>
          </a:p>
          <a:p>
            <a:pPr algn="ctr" rtl="0">
              <a:spcAft>
                <a:spcPts val="600"/>
              </a:spcAft>
              <a:buClr>
                <a:schemeClr val="accent2">
                  <a:lumMod val="75000"/>
                </a:schemeClr>
              </a:buClr>
              <a:buSzPct val="102000"/>
            </a:pPr>
            <a:r>
              <a:rPr lang="it" b="0" i="0" u="none" baseline="0" dirty="0">
                <a:latin typeface="Arial Narrow" panose="020B0606020202030204" pitchFamily="34" charset="0"/>
              </a:rPr>
              <a:t>Attività e materiali:</a:t>
            </a:r>
          </a:p>
          <a:p>
            <a:pPr algn="ctr" rtl="0">
              <a:spcAft>
                <a:spcPts val="600"/>
              </a:spcAft>
              <a:buClr>
                <a:schemeClr val="accent2">
                  <a:lumMod val="75000"/>
                </a:schemeClr>
              </a:buClr>
              <a:buSzPct val="102000"/>
            </a:pPr>
            <a:r>
              <a:rPr lang="it" b="0" i="1" u="none" baseline="0" dirty="0">
                <a:latin typeface="Arial Narrow" panose="020B0606020202030204" pitchFamily="34" charset="0"/>
              </a:rPr>
              <a:t>Leggere e guardare 2.1, Discutere 2.1</a:t>
            </a:r>
          </a:p>
          <a:p>
            <a:pPr algn="ctr" rtl="0">
              <a:spcAft>
                <a:spcPts val="600"/>
              </a:spcAft>
              <a:buClr>
                <a:schemeClr val="accent2">
                  <a:lumMod val="75000"/>
                </a:schemeClr>
              </a:buClr>
              <a:buSzPct val="102000"/>
            </a:pPr>
            <a:r>
              <a:rPr lang="it" b="0" i="1" u="none" baseline="0" dirty="0">
                <a:latin typeface="Arial Narrow" panose="020B0606020202030204" pitchFamily="34" charset="0"/>
              </a:rPr>
              <a:t>Foglio di lavoro 2.1, 2.2; Pubblicazione 2.1</a:t>
            </a:r>
          </a:p>
          <a:p>
            <a:pPr algn="ctr" rtl="0">
              <a:spcAft>
                <a:spcPts val="600"/>
              </a:spcAft>
              <a:buClr>
                <a:schemeClr val="accent2">
                  <a:lumMod val="75000"/>
                </a:schemeClr>
              </a:buClr>
              <a:buSzPct val="102000"/>
            </a:pPr>
            <a:r>
              <a:rPr lang="it" b="0" i="1" u="none" baseline="0" dirty="0">
                <a:latin typeface="Arial Narrow" panose="020B0606020202030204" pitchFamily="34" charset="0"/>
              </a:rPr>
              <a:t>Video/internet 2.1, 2.2, 2.3, 2.4, 2.5</a:t>
            </a:r>
            <a:endParaRPr lang="it" i="1" dirty="0">
              <a:latin typeface="Arial Narrow" panose="020B0606020202030204" pitchFamily="34" charset="0"/>
            </a:endParaRPr>
          </a:p>
        </p:txBody>
      </p:sp>
    </p:spTree>
    <p:extLst>
      <p:ext uri="{BB962C8B-B14F-4D97-AF65-F5344CB8AC3E}">
        <p14:creationId xmlns:p14="http://schemas.microsoft.com/office/powerpoint/2010/main" val="10733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20</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362305"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0" u="none" baseline="0">
                <a:latin typeface="Arial Narrow" panose="020B0606020202030204" pitchFamily="34" charset="0"/>
              </a:rPr>
              <a:t>Attività: Discutere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l" rtl="0"/>
            <a:r>
              <a:rPr lang="it" sz="3200" b="1" i="0" u="none" baseline="0">
                <a:latin typeface="Arial Narrow" panose="020B0606020202030204" pitchFamily="34" charset="0"/>
              </a:rPr>
              <a:t>Domande da discutere? </a:t>
            </a:r>
          </a:p>
          <a:p>
            <a:endParaRPr lang="it" sz="3200" b="1" dirty="0">
              <a:latin typeface="Arial Narrow" panose="020B0606020202030204" pitchFamily="34" charset="0"/>
            </a:endParaRPr>
          </a:p>
          <a:p>
            <a:pPr marL="457200" indent="-457200" algn="l" rtl="0">
              <a:buFont typeface="Arial" panose="020B0604020202020204" pitchFamily="34" charset="0"/>
              <a:buChar char="•"/>
            </a:pPr>
            <a:r>
              <a:rPr lang="it" sz="2800" b="1" i="0" u="none" baseline="0">
                <a:latin typeface="Arial Narrow" panose="020B0606020202030204" pitchFamily="34" charset="0"/>
              </a:rPr>
              <a:t>Caso di autismo:</a:t>
            </a:r>
          </a:p>
          <a:p>
            <a:pPr lvl="1" algn="l" rtl="0"/>
            <a:r>
              <a:rPr lang="it" sz="2400" b="0" i="0" u="none" baseline="0">
                <a:latin typeface="Arial Narrow" panose="020B0606020202030204" pitchFamily="34" charset="0"/>
              </a:rPr>
              <a:t>Quali criteri diagnostici si applicano ad Alexis? Si applicano in modo chiaro?</a:t>
            </a:r>
          </a:p>
          <a:p>
            <a:endParaRPr lang="it" sz="3200" b="1" dirty="0">
              <a:latin typeface="Arial Narrow" panose="020B0606020202030204" pitchFamily="34" charset="0"/>
            </a:endParaRPr>
          </a:p>
          <a:p>
            <a:pPr marL="457200" indent="-457200" algn="l" rtl="0">
              <a:buFont typeface="Arial" panose="020B0604020202020204" pitchFamily="34" charset="0"/>
              <a:buChar char="•"/>
            </a:pPr>
            <a:r>
              <a:rPr lang="it" sz="2800" b="1" i="0" u="none" baseline="0">
                <a:latin typeface="Arial Narrow" panose="020B0606020202030204" pitchFamily="34" charset="0"/>
              </a:rPr>
              <a:t>Comportamenti co-occorrenti:</a:t>
            </a:r>
          </a:p>
          <a:p>
            <a:pPr lvl="1" algn="l" rtl="0"/>
            <a:r>
              <a:rPr lang="it" sz="2400" b="0" i="0" u="none" baseline="0">
                <a:latin typeface="Arial Narrow" panose="020B0606020202030204" pitchFamily="34" charset="0"/>
              </a:rPr>
              <a:t>Hai familiarità con questi comportamenti? Cosa sai di loro?</a:t>
            </a:r>
          </a:p>
          <a:p>
            <a:pPr algn="ctr" defTabSz="685800" rtl="0"/>
            <a:endParaRPr lang="it"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672413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21</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598922"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Attività: Pensare e riflettere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l" rtl="0"/>
            <a:r>
              <a:rPr lang="it" sz="3200" b="1" i="0" u="none" baseline="0">
                <a:latin typeface="Arial Narrow" panose="020B0606020202030204" pitchFamily="34" charset="0"/>
              </a:rPr>
              <a:t>Pensaci!</a:t>
            </a:r>
          </a:p>
          <a:p>
            <a:pPr marL="457200" indent="-457200" algn="l" rtl="0">
              <a:buFont typeface="Arial" panose="020B0604020202020204" pitchFamily="34" charset="0"/>
              <a:buChar char="•"/>
            </a:pPr>
            <a:r>
              <a:rPr lang="it" sz="2800" b="0" i="0" u="none" baseline="0">
                <a:latin typeface="Arial Narrow" panose="020B0606020202030204" pitchFamily="34" charset="0"/>
              </a:rPr>
              <a:t>Come ti fa sentire il simulatore di autismo? Hai un'idea delle difficoltà che le persone autistiche sperimentano?</a:t>
            </a:r>
          </a:p>
          <a:p>
            <a:pPr marL="457200" indent="-457200" algn="l" rtl="0">
              <a:buFont typeface="Arial" panose="020B0604020202020204" pitchFamily="34" charset="0"/>
              <a:buChar char="•"/>
            </a:pPr>
            <a:endParaRPr lang="it" sz="2800" dirty="0">
              <a:latin typeface="Arial Narrow" panose="020B0606020202030204" pitchFamily="34" charset="0"/>
            </a:endParaRPr>
          </a:p>
          <a:p>
            <a:pPr marL="457200" indent="-457200" algn="l" rtl="0">
              <a:buFont typeface="Arial" panose="020B0604020202020204" pitchFamily="34" charset="0"/>
              <a:buChar char="•"/>
            </a:pPr>
            <a:r>
              <a:rPr lang="it" sz="2800" b="0" i="0" u="none" baseline="0">
                <a:latin typeface="Arial Narrow" panose="020B0606020202030204" pitchFamily="34" charset="0"/>
              </a:rPr>
              <a:t>Quale pensi che sia la sfida più importante mostrata nel simulatore?</a:t>
            </a:r>
          </a:p>
          <a:p>
            <a:pPr marL="457200" indent="-457200" algn="l" rtl="0">
              <a:buFont typeface="Arial" panose="020B0604020202020204" pitchFamily="34" charset="0"/>
              <a:buChar char="•"/>
            </a:pPr>
            <a:endParaRPr lang="it" sz="2800" dirty="0">
              <a:latin typeface="Arial Narrow" panose="020B0606020202030204" pitchFamily="34" charset="0"/>
            </a:endParaRPr>
          </a:p>
          <a:p>
            <a:pPr marL="457200" indent="-457200" algn="l" rtl="0">
              <a:buFont typeface="Arial" panose="020B0604020202020204" pitchFamily="34" charset="0"/>
              <a:buChar char="•"/>
            </a:pPr>
            <a:r>
              <a:rPr lang="it" sz="2800" b="0" i="0" u="none" baseline="0">
                <a:latin typeface="Arial Narrow" panose="020B0606020202030204" pitchFamily="34" charset="0"/>
              </a:rPr>
              <a:t>Come possiamo raggiungere una migliore comprensione della diversità di pensiero ed esperienze delle persone autistiche, e agire di conseguenza? Come si può fare meglio?</a:t>
            </a:r>
            <a:endParaRPr lang="it" sz="3200"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33793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3"/>
            <a:ext cx="12192000" cy="1908215"/>
          </a:xfrm>
          <a:prstGeom prst="rect">
            <a:avLst/>
          </a:prstGeom>
          <a:solidFill>
            <a:schemeClr val="accent6">
              <a:lumMod val="40000"/>
              <a:lumOff val="60000"/>
            </a:schemeClr>
          </a:solidFill>
        </p:spPr>
        <p:txBody>
          <a:bodyPr wrap="square">
            <a:spAutoFit/>
          </a:bodyPr>
          <a:lstStyle/>
          <a:p>
            <a:pPr algn="ctr" rtl="0"/>
            <a:endParaRPr lang="it" sz="2400" b="1" dirty="0">
              <a:latin typeface="Arial Narrow" panose="020B0606020202030204" pitchFamily="34" charset="0"/>
            </a:endParaRPr>
          </a:p>
          <a:p>
            <a:pPr algn="l" rtl="0"/>
            <a:r>
              <a:rPr lang="it" b="0" i="0" u="none" baseline="0" dirty="0"/>
              <a:t> </a:t>
            </a:r>
            <a:endParaRPr lang="it" dirty="0"/>
          </a:p>
          <a:p>
            <a:pPr algn="ctr" rtl="0"/>
            <a:r>
              <a:rPr lang="it" sz="2800" b="1" i="0" u="none" baseline="0" dirty="0">
                <a:latin typeface="Arial Narrow" panose="020B0606020202030204" pitchFamily="34" charset="0"/>
              </a:rPr>
              <a:t>Pausa</a:t>
            </a:r>
            <a:r>
              <a:rPr lang="it" b="1" i="0" u="none" baseline="0" dirty="0"/>
              <a:t> </a:t>
            </a:r>
            <a:endParaRPr lang="it" dirty="0"/>
          </a:p>
          <a:p>
            <a:pPr algn="ctr" rtl="0"/>
            <a:endParaRPr lang="it" sz="2400" b="1" dirty="0">
              <a:latin typeface="Arial Narrow" panose="020B0606020202030204" pitchFamily="34" charset="0"/>
            </a:endParaRPr>
          </a:p>
          <a:p>
            <a:pPr algn="ctr" rtl="0"/>
            <a:endParaRPr lang="it"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pPr algn="l" rtl="0"/>
              <a:r>
                <a:rPr lang="it" sz="800" b="0" i="0" u="none" baseline="0">
                  <a:latin typeface="Arial Narrow" panose="020B0606020202030204" pitchFamily="34" charset="0"/>
                  <a:ea typeface="Times New Roman" panose="02020603050405020304" pitchFamily="18" charset="0"/>
                  <a:cs typeface="Arial" panose="020B0604020202020204" pitchFamily="34"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pPr algn="r" rtl="0"/>
            <a:fld id="{35BA1E5D-A24E-4249-ACDB-C6F8AD62BBF2}" type="slidenum">
              <a:rPr/>
              <a:t>22</a:t>
            </a:fld>
            <a:endParaRPr lang="it"/>
          </a:p>
        </p:txBody>
      </p:sp>
    </p:spTree>
    <p:extLst>
      <p:ext uri="{BB962C8B-B14F-4D97-AF65-F5344CB8AC3E}">
        <p14:creationId xmlns:p14="http://schemas.microsoft.com/office/powerpoint/2010/main" val="2092730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pPr algn="r" rtl="0"/>
            <a:fld id="{CD37B2E7-1D31-7C4D-928B-66328FE9604A}" type="slidenum">
              <a:rPr/>
              <a:pPr algn="r" rtl="0"/>
              <a:t>23</a:t>
            </a:fld>
            <a:endParaRPr lang="i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9DAD9"/>
          </a:solidFill>
          <a:ln>
            <a:noFill/>
          </a:ln>
        </p:spPr>
        <p:txBody>
          <a:bodyPr spcFirstLastPara="1" wrap="square" lIns="121900" tIns="60933" rIns="121900" bIns="60933" anchor="ctr" anchorCtr="0">
            <a:noAutofit/>
          </a:bodyPr>
          <a:lstStyle/>
          <a:p>
            <a:pPr algn="ctr" rtl="0"/>
            <a:endParaRPr lang="it" sz="3200" b="1" dirty="0">
              <a:solidFill>
                <a:schemeClr val="dk1"/>
              </a:solidFill>
              <a:latin typeface="Calibri"/>
              <a:ea typeface="Arial Narrow"/>
              <a:cs typeface="Calibri"/>
              <a:sym typeface="Calibri"/>
            </a:endParaRPr>
          </a:p>
          <a:p>
            <a:pPr algn="ctr" rtl="0"/>
            <a:r>
              <a:rPr lang="it" sz="4000" b="1" i="0" u="none" baseline="0">
                <a:solidFill>
                  <a:schemeClr val="dk1"/>
                </a:solidFill>
                <a:latin typeface="Arial Narrow"/>
                <a:ea typeface="Arial Narrow"/>
                <a:cs typeface="Arial Narrow"/>
                <a:sym typeface="Arial Narrow"/>
              </a:rPr>
              <a:t>FINE</a:t>
            </a:r>
            <a:endParaRPr sz="2400" dirty="0"/>
          </a:p>
          <a:p>
            <a:pPr algn="ctr" rtl="0"/>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4338210" y="2971938"/>
            <a:ext cx="3515579" cy="3185561"/>
          </a:xfrm>
          <a:prstGeom prst="rect">
            <a:avLst/>
          </a:prstGeom>
          <a:solidFill>
            <a:srgbClr val="F9DAD9"/>
          </a:solidFill>
          <a:ln>
            <a:noFill/>
          </a:ln>
        </p:spPr>
        <p:txBody>
          <a:bodyPr spcFirstLastPara="1" wrap="square" lIns="121900" tIns="60933" rIns="121900" bIns="60933" anchor="ctr" anchorCtr="0">
            <a:noAutofit/>
          </a:bodyPr>
          <a:lstStyle/>
          <a:p>
            <a:pPr lvl="0" algn="ctr" rtl="0">
              <a:buClr>
                <a:srgbClr val="7598D9">
                  <a:lumMod val="75000"/>
                </a:srgbClr>
              </a:buClr>
              <a:buSzPct val="102000"/>
              <a:defRPr/>
            </a:pPr>
            <a:r>
              <a:rPr lang="it" sz="2000" b="0" i="0" u="none" kern="0" baseline="0">
                <a:solidFill>
                  <a:prstClr val="black"/>
                </a:solidFill>
                <a:latin typeface="Arial Narrow" panose="020B0606020202030204" pitchFamily="34" charset="0"/>
              </a:rPr>
              <a:t>Idee errate comuni sull'autismo</a:t>
            </a:r>
          </a:p>
          <a:p>
            <a:pPr lvl="0" algn="ctr" rtl="0">
              <a:buClr>
                <a:srgbClr val="7598D9">
                  <a:lumMod val="75000"/>
                </a:srgbClr>
              </a:buClr>
              <a:buSzPct val="102000"/>
              <a:defRPr/>
            </a:pPr>
            <a:r>
              <a:rPr lang="it" sz="2000" b="0" i="0" u="none" kern="0" baseline="0">
                <a:solidFill>
                  <a:prstClr val="black"/>
                </a:solidFill>
                <a:latin typeface="Arial Narrow" panose="020B0606020202030204" pitchFamily="34" charset="0"/>
              </a:rPr>
              <a:t>Conclusione</a:t>
            </a:r>
          </a:p>
          <a:p>
            <a:pPr lvl="0" algn="ctr" rtl="0">
              <a:buClr>
                <a:srgbClr val="7598D9">
                  <a:lumMod val="75000"/>
                </a:srgbClr>
              </a:buClr>
              <a:buSzPct val="102000"/>
              <a:defRPr/>
            </a:pPr>
            <a:r>
              <a:rPr lang="it" sz="2000" b="0" i="0" u="none" kern="0" baseline="0">
                <a:solidFill>
                  <a:prstClr val="black"/>
                </a:solidFill>
                <a:latin typeface="Arial Narrow" panose="020B0606020202030204" pitchFamily="34" charset="0"/>
              </a:rPr>
              <a:t>Riferimenti e risorse</a:t>
            </a:r>
          </a:p>
          <a:p>
            <a:pPr lvl="0" algn="ctr" rtl="0">
              <a:buClr>
                <a:srgbClr val="7598D9">
                  <a:lumMod val="75000"/>
                </a:srgbClr>
              </a:buClr>
              <a:buSzPct val="102000"/>
              <a:defRPr/>
            </a:pPr>
            <a:r>
              <a:rPr lang="it" sz="2000" b="0" i="0" u="none" kern="0" baseline="0">
                <a:solidFill>
                  <a:prstClr val="black"/>
                </a:solidFill>
                <a:latin typeface="Arial Narrow" panose="020B0606020202030204" pitchFamily="34" charset="0"/>
              </a:rPr>
              <a:t>Arrivederci</a:t>
            </a:r>
          </a:p>
          <a:p>
            <a:pPr lvl="0" algn="ctr" rtl="0">
              <a:buClr>
                <a:srgbClr val="7598D9">
                  <a:lumMod val="75000"/>
                </a:srgbClr>
              </a:buClr>
              <a:buSzPct val="102000"/>
              <a:defRPr/>
            </a:pPr>
            <a:endParaRPr lang="it" sz="2000" kern="0" dirty="0">
              <a:solidFill>
                <a:prstClr val="black"/>
              </a:solidFill>
              <a:latin typeface="Arial Narrow" panose="020B0606020202030204" pitchFamily="34" charset="0"/>
            </a:endParaRPr>
          </a:p>
          <a:p>
            <a:pPr lvl="0" algn="ctr" rtl="0">
              <a:buClr>
                <a:srgbClr val="7598D9">
                  <a:lumMod val="75000"/>
                </a:srgbClr>
              </a:buClr>
              <a:buSzPct val="102000"/>
              <a:defRPr/>
            </a:pPr>
            <a:r>
              <a:rPr lang="it" sz="2000" b="0" i="0" u="none" kern="0" baseline="0">
                <a:solidFill>
                  <a:prstClr val="black"/>
                </a:solidFill>
                <a:latin typeface="Arial Narrow" panose="020B0606020202030204" pitchFamily="34" charset="0"/>
              </a:rPr>
              <a:t>Attività e materiali:</a:t>
            </a:r>
          </a:p>
          <a:p>
            <a:pPr lvl="0" algn="ctr" rtl="0">
              <a:buClr>
                <a:srgbClr val="7598D9">
                  <a:lumMod val="75000"/>
                </a:srgbClr>
              </a:buClr>
              <a:buSzPct val="102000"/>
              <a:defRPr/>
            </a:pPr>
            <a:r>
              <a:rPr lang="it" sz="2000" b="0" i="1" u="none" kern="0" baseline="0">
                <a:solidFill>
                  <a:prstClr val="black"/>
                </a:solidFill>
                <a:latin typeface="Arial Narrow" panose="020B0606020202030204" pitchFamily="34" charset="0"/>
              </a:rPr>
              <a:t>Leggere e guardare 2.3, Pensare e riflettere 2.2, foglio di lavoro 2.6</a:t>
            </a:r>
          </a:p>
        </p:txBody>
      </p:sp>
    </p:spTree>
    <p:extLst>
      <p:ext uri="{BB962C8B-B14F-4D97-AF65-F5344CB8AC3E}">
        <p14:creationId xmlns:p14="http://schemas.microsoft.com/office/powerpoint/2010/main" val="3714478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24</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625048"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Attività: Leggere e guardare 2.3</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algn="l" defTabSz="685800" rtl="0"/>
            <a:r>
              <a:rPr lang="it" sz="3200" b="0" i="1" u="none" baseline="0">
                <a:solidFill>
                  <a:prstClr val="black"/>
                </a:solidFill>
                <a:latin typeface="Arial Narrow" panose="020B0606020202030204" pitchFamily="34" charset="0"/>
              </a:rPr>
              <a:t>Foglio di lavoro 2.6</a:t>
            </a:r>
          </a:p>
          <a:p>
            <a:pPr algn="l" defTabSz="685800" rtl="0"/>
            <a:endParaRPr lang="it" sz="3200" dirty="0">
              <a:solidFill>
                <a:prstClr val="black"/>
              </a:solidFill>
              <a:latin typeface="Arial Narrow" panose="020B0606020202030204" pitchFamily="34" charset="0"/>
            </a:endParaRPr>
          </a:p>
          <a:p>
            <a:pPr marL="285750" indent="-285750" algn="l" rtl="0">
              <a:buFontTx/>
              <a:buChar char="-"/>
            </a:pPr>
            <a:r>
              <a:rPr lang="it" sz="3200" b="0" i="0" u="none" baseline="0">
                <a:solidFill>
                  <a:prstClr val="black"/>
                </a:solidFill>
                <a:latin typeface="Arial Narrow" panose="020B0606020202030204" pitchFamily="34" charset="0"/>
              </a:rPr>
              <a:t>Leggere il foglio di lavoro 2.6 (10 min.)</a:t>
            </a:r>
          </a:p>
          <a:p>
            <a:pPr marL="285750" indent="-285750" algn="l" rtl="0">
              <a:buFontTx/>
              <a:buChar char="-"/>
            </a:pPr>
            <a:r>
              <a:rPr lang="it" sz="3200" b="0" i="0" u="none" baseline="0">
                <a:solidFill>
                  <a:prstClr val="black"/>
                </a:solidFill>
                <a:latin typeface="Arial Narrow" panose="020B0606020202030204" pitchFamily="34" charset="0"/>
              </a:rPr>
              <a:t>Annotarsi i propri pensieri per l’attività successiva</a:t>
            </a:r>
            <a:endParaRPr lang="it"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188247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25</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590213"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Attività: Pensare e riflettere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algn="l" rtl="0"/>
            <a:r>
              <a:rPr lang="it" sz="3200" b="1" i="0" u="none" baseline="0">
                <a:latin typeface="Arial Narrow" panose="020B0606020202030204" pitchFamily="34" charset="0"/>
              </a:rPr>
              <a:t>Pensaci! (10 min.)</a:t>
            </a:r>
          </a:p>
          <a:p>
            <a:endParaRPr lang="it" sz="3200" b="1" dirty="0">
              <a:latin typeface="Arial Narrow" panose="020B0606020202030204" pitchFamily="34" charset="0"/>
            </a:endParaRPr>
          </a:p>
          <a:p>
            <a:pPr marL="457200" indent="-457200" algn="l" rtl="0">
              <a:lnSpc>
                <a:spcPct val="150000"/>
              </a:lnSpc>
              <a:buFont typeface="Arial" panose="020B0604020202020204" pitchFamily="34" charset="0"/>
              <a:buChar char="•"/>
            </a:pPr>
            <a:r>
              <a:rPr lang="it" sz="2800" b="0" i="0" u="none" baseline="0">
                <a:latin typeface="Arial Narrow" panose="020B0606020202030204" pitchFamily="34" charset="0"/>
              </a:rPr>
              <a:t>Avevi delle idee sbagliate sull'autismo?</a:t>
            </a:r>
          </a:p>
          <a:p>
            <a:pPr marL="457200" indent="-457200" algn="l" rtl="0">
              <a:lnSpc>
                <a:spcPct val="150000"/>
              </a:lnSpc>
              <a:buFont typeface="Arial" panose="020B0604020202020204" pitchFamily="34" charset="0"/>
              <a:buChar char="•"/>
            </a:pPr>
            <a:r>
              <a:rPr lang="it" sz="2800" b="0" i="0" u="none" baseline="0">
                <a:latin typeface="Arial Narrow" panose="020B0606020202030204" pitchFamily="34" charset="0"/>
              </a:rPr>
              <a:t>Magari alcune di quelle menzionati nei fogli di lavoro?</a:t>
            </a:r>
          </a:p>
          <a:p>
            <a:pPr marL="457200" indent="-457200" algn="l" rtl="0">
              <a:lnSpc>
                <a:spcPct val="150000"/>
              </a:lnSpc>
              <a:buFont typeface="Arial" panose="020B0604020202020204" pitchFamily="34" charset="0"/>
              <a:buChar char="•"/>
            </a:pPr>
            <a:r>
              <a:rPr lang="it" sz="2800" b="0" i="0" u="none" baseline="0">
                <a:latin typeface="Arial Narrow" panose="020B0606020202030204" pitchFamily="34" charset="0"/>
              </a:rPr>
              <a:t>Hai avuto a che fare con queste idee sbagliate?</a:t>
            </a:r>
          </a:p>
          <a:p>
            <a:pPr marL="457200" indent="-457200" algn="l" rtl="0">
              <a:lnSpc>
                <a:spcPct val="150000"/>
              </a:lnSpc>
              <a:buFont typeface="Arial" panose="020B0604020202020204" pitchFamily="34" charset="0"/>
              <a:buChar char="•"/>
            </a:pPr>
            <a:r>
              <a:rPr lang="it" sz="2800" b="0" i="0" u="none" baseline="0">
                <a:latin typeface="Arial Narrow" panose="020B0606020202030204" pitchFamily="34" charset="0"/>
              </a:rPr>
              <a:t>Cosa possiamo fare a riguardo?</a:t>
            </a:r>
            <a:endParaRPr lang="it" sz="2800"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219295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26</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3402876"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Conclusione</a:t>
            </a:r>
            <a:endParaRPr lang="it" sz="4000" b="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457200" indent="-457200" algn="l" rtl="0">
              <a:buSzPct val="102000"/>
              <a:buFont typeface="Arial" panose="020B0604020202020204" pitchFamily="34" charset="0"/>
              <a:buChar char="•"/>
            </a:pPr>
            <a:r>
              <a:rPr lang="it" sz="2300" b="0" i="0" u="none" baseline="0" dirty="0">
                <a:latin typeface="Arial Narrow" panose="020B0606020202030204" pitchFamily="34" charset="0"/>
              </a:rPr>
              <a:t>Esiste una definizione formale di ASD, ma essa non ci dice abbastanza su come l'autismo può manifestarsi in ogni individuo, su come le persone autistiche vivono e pensano.</a:t>
            </a:r>
            <a:endParaRPr lang="it" sz="2300" dirty="0">
              <a:latin typeface="Arial Narrow" panose="020B0606020202030204" pitchFamily="34" charset="0"/>
            </a:endParaRPr>
          </a:p>
          <a:p>
            <a:pPr marL="457200" indent="-457200" algn="l" rtl="0">
              <a:buSzPct val="102000"/>
              <a:buFont typeface="Arial" panose="020B0604020202020204" pitchFamily="34" charset="0"/>
              <a:buChar char="•"/>
            </a:pPr>
            <a:r>
              <a:rPr lang="it" sz="2300" b="0" i="0" u="none" baseline="0" dirty="0">
                <a:latin typeface="Arial Narrow" panose="020B0606020202030204" pitchFamily="34" charset="0"/>
              </a:rPr>
              <a:t>Oggi l'autismo è diagnosticato abbastanza comunemente sulla base di un ampio spettro di manifestazioni, e ci sono molte possibili ragioni per l'aumento dei tassi di diagnosi.</a:t>
            </a:r>
            <a:endParaRPr lang="it" sz="2300" dirty="0">
              <a:latin typeface="Arial Narrow" panose="020B0606020202030204" pitchFamily="34" charset="0"/>
            </a:endParaRPr>
          </a:p>
          <a:p>
            <a:pPr marL="457200" indent="-457200" algn="l" rtl="0">
              <a:buSzPct val="102000"/>
              <a:buFont typeface="Arial" panose="020B0604020202020204" pitchFamily="34" charset="0"/>
              <a:buChar char="•"/>
            </a:pPr>
            <a:r>
              <a:rPr lang="it" sz="2300" b="0" i="0" u="none" baseline="0" dirty="0">
                <a:latin typeface="Arial Narrow" panose="020B0606020202030204" pitchFamily="34" charset="0"/>
              </a:rPr>
              <a:t>L'autismo è prevalentemente di origine genetica, ma vi sono anche i fattori ambientali che contribuiscono. Sebbene i fattori psicosociali e l'ambiente circostante siano meno rilevanti tra le cause dell'autismo, essi sono molto importanti per come gli individui autistici possono svilupparsi e prosperare.</a:t>
            </a:r>
            <a:endParaRPr lang="it" sz="2300" dirty="0">
              <a:latin typeface="Arial Narrow" panose="020B0606020202030204" pitchFamily="34" charset="0"/>
            </a:endParaRPr>
          </a:p>
          <a:p>
            <a:pPr marL="457200" indent="-457200" algn="l" rtl="0">
              <a:buSzPct val="102000"/>
              <a:buFont typeface="Arial" panose="020B0604020202020204" pitchFamily="34" charset="0"/>
              <a:buChar char="•"/>
            </a:pPr>
            <a:r>
              <a:rPr lang="it" sz="2300" b="0" i="0" u="none" baseline="0" dirty="0">
                <a:latin typeface="Arial Narrow" panose="020B0606020202030204" pitchFamily="34" charset="0"/>
              </a:rPr>
              <a:t>L'autismo non è una malattia, ma le persone autistiche sono a più alto rischio di sviluppare malattie fisiche e mentali. A volte questi problemi aggiuntivi mascherano l'autismo.</a:t>
            </a:r>
          </a:p>
          <a:p>
            <a:pPr marL="457200" indent="-457200" algn="l" rtl="0">
              <a:buSzPct val="102000"/>
              <a:buFont typeface="Arial" panose="020B0604020202020204" pitchFamily="34" charset="0"/>
              <a:buChar char="•"/>
            </a:pPr>
            <a:r>
              <a:rPr lang="it" sz="2300" b="0" i="0" u="none" baseline="0" dirty="0">
                <a:latin typeface="Arial Narrow" panose="020B0606020202030204" pitchFamily="34" charset="0"/>
              </a:rPr>
              <a:t>L'ASD è una responsabilità di tutta la società. Ci sono ancora molte idee false sull'ASD. </a:t>
            </a:r>
          </a:p>
        </p:txBody>
      </p:sp>
    </p:spTree>
    <p:extLst>
      <p:ext uri="{BB962C8B-B14F-4D97-AF65-F5344CB8AC3E}">
        <p14:creationId xmlns:p14="http://schemas.microsoft.com/office/powerpoint/2010/main" val="4197789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27</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2523311"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0" u="none" kern="0" baseline="0">
                <a:solidFill>
                  <a:prstClr val="black"/>
                </a:solidFill>
                <a:latin typeface="Arial Narrow" panose="020B0606020202030204" pitchFamily="34" charset="0"/>
              </a:rPr>
              <a:t>Riferimenti</a:t>
            </a:r>
            <a:endParaRPr lang="it"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342900" indent="-342900" algn="l" rtl="0">
              <a:buFont typeface="Arial" panose="020B0604020202020204" pitchFamily="34" charset="0"/>
              <a:buChar char="•"/>
              <a:defRPr/>
            </a:pPr>
            <a:r>
              <a:rPr lang="it" sz="1600" b="0" i="0" u="none" baseline="0">
                <a:latin typeface="Arial Narrow" panose="020B0606020202030204" pitchFamily="34" charset="0"/>
              </a:rPr>
              <a:t>Bölte, S., Girdler, S., &amp; Marschik, P. B. (2019). The contribution of environmental exposure to the etiology of autism spectrum disorder. </a:t>
            </a:r>
            <a:r>
              <a:rPr lang="it" sz="1600" b="0" i="1" u="none" baseline="0">
                <a:latin typeface="Arial Narrow" panose="020B0606020202030204" pitchFamily="34" charset="0"/>
              </a:rPr>
              <a:t>Cellular and molecular life sciences: CMLS</a:t>
            </a:r>
            <a:r>
              <a:rPr lang="it" sz="1600" b="0" i="0" u="none" baseline="0">
                <a:latin typeface="Arial Narrow" panose="020B0606020202030204" pitchFamily="34" charset="0"/>
              </a:rPr>
              <a:t>, </a:t>
            </a:r>
            <a:r>
              <a:rPr lang="it" sz="1600" b="0" i="1" u="none" baseline="0">
                <a:latin typeface="Arial Narrow" panose="020B0606020202030204" pitchFamily="34" charset="0"/>
              </a:rPr>
              <a:t>76</a:t>
            </a:r>
            <a:r>
              <a:rPr lang="it" sz="1600" b="0" i="0" u="none" baseline="0">
                <a:latin typeface="Arial Narrow" panose="020B0606020202030204" pitchFamily="34" charset="0"/>
              </a:rPr>
              <a:t>(7), 1275–1297. </a:t>
            </a:r>
            <a:r>
              <a:rPr lang="it" sz="1600" b="0" i="0" u="none" baseline="0">
                <a:latin typeface="Arial Narrow" panose="020B0606020202030204" pitchFamily="34" charset="0"/>
                <a:hlinkClick r:id="rId2"/>
              </a:rPr>
              <a:t>https://doi.org/10.1007/s00018-018-2988-4</a:t>
            </a:r>
            <a:endParaRPr lang="it" sz="1600" dirty="0">
              <a:latin typeface="Arial Narrow" panose="020B0606020202030204" pitchFamily="34" charset="0"/>
            </a:endParaRPr>
          </a:p>
          <a:p>
            <a:pPr marL="342900" indent="-342900" algn="l" rtl="0">
              <a:buFont typeface="Arial" panose="020B0604020202020204" pitchFamily="34" charset="0"/>
              <a:buChar char="•"/>
              <a:defRPr/>
            </a:pPr>
            <a:r>
              <a:rPr lang="it" sz="1600" b="0" i="0" u="none" baseline="0">
                <a:latin typeface="Arial Narrow" panose="020B0606020202030204" pitchFamily="34" charset="0"/>
              </a:rPr>
              <a:t>Bölte, S., Lawson, W. B., Marschik, P. B., &amp; Girdler, S. (2021). Reconciling the seemingly irreconcilable: The WHO's ICF system integrates biological and psychosocial environmental determinants of autism and ADHD: The International Classification of Functioning (ICF) allows to model opposed biomedical and neurodiverse views of autism and ADHD within one framework. </a:t>
            </a:r>
            <a:r>
              <a:rPr lang="it" sz="1600" b="0" i="1" u="none" baseline="0">
                <a:latin typeface="Arial Narrow" panose="020B0606020202030204" pitchFamily="34" charset="0"/>
              </a:rPr>
              <a:t>BioEssays: news and reviews in molecular, cellular and developmental biology</a:t>
            </a:r>
            <a:r>
              <a:rPr lang="it" sz="1600" b="0" i="0" u="none" baseline="0">
                <a:latin typeface="Arial Narrow" panose="020B0606020202030204" pitchFamily="34" charset="0"/>
              </a:rPr>
              <a:t>, e2000254. Pubblicazione anticipata online. </a:t>
            </a:r>
            <a:r>
              <a:rPr lang="it" sz="1600" b="0" i="0" u="none" baseline="0">
                <a:latin typeface="Arial Narrow" panose="020B0606020202030204" pitchFamily="34" charset="0"/>
                <a:hlinkClick r:id="rId3"/>
              </a:rPr>
              <a:t>https://doi.org/10.1002/bies.202000254</a:t>
            </a:r>
            <a:endParaRPr lang="it" sz="1600" dirty="0">
              <a:latin typeface="Arial Narrow" panose="020B0606020202030204" pitchFamily="34" charset="0"/>
            </a:endParaRPr>
          </a:p>
          <a:p>
            <a:pPr marL="342900" indent="-342900" algn="l" rtl="0">
              <a:buFont typeface="Arial" panose="020B0604020202020204" pitchFamily="34" charset="0"/>
              <a:buChar char="•"/>
              <a:defRPr/>
            </a:pPr>
            <a:r>
              <a:rPr lang="it" sz="1600" b="0" i="0" u="none" baseline="0">
                <a:latin typeface="Arial Narrow" panose="020B0606020202030204" pitchFamily="34" charset="0"/>
              </a:rPr>
              <a:t>Bölte, S., Mahdi, S., de Vries, P. J., Granlund, M., Robison, J. E., Shulman, C., Swedo, S., Tonge, B., Wong, V., Zwaigenbaum, L., Segerer, W., &amp; Selb, M. (2019). The Gestalt of functioning in autism spectrum disorder: Results of the international conference to develop final consensus International Classification of Functioning, Disability and Health core sets. </a:t>
            </a:r>
            <a:r>
              <a:rPr lang="it" sz="1600" b="0" i="1" u="none" baseline="0">
                <a:latin typeface="Arial Narrow" panose="020B0606020202030204" pitchFamily="34" charset="0"/>
              </a:rPr>
              <a:t>Autism: the international journal of research and practice</a:t>
            </a:r>
            <a:r>
              <a:rPr lang="it" sz="1600" b="0" i="0" u="none" baseline="0">
                <a:latin typeface="Arial Narrow" panose="020B0606020202030204" pitchFamily="34" charset="0"/>
              </a:rPr>
              <a:t>, </a:t>
            </a:r>
            <a:r>
              <a:rPr lang="it" sz="1600" b="0" i="1" u="none" baseline="0">
                <a:latin typeface="Arial Narrow" panose="020B0606020202030204" pitchFamily="34" charset="0"/>
              </a:rPr>
              <a:t>23</a:t>
            </a:r>
            <a:r>
              <a:rPr lang="it" sz="1600" b="0" i="0" u="none" baseline="0">
                <a:latin typeface="Arial Narrow" panose="020B0606020202030204" pitchFamily="34" charset="0"/>
              </a:rPr>
              <a:t>(2), 449–467. </a:t>
            </a:r>
            <a:r>
              <a:rPr lang="it" sz="1600" b="0" i="0" u="none" baseline="0">
                <a:latin typeface="Arial Narrow" panose="020B0606020202030204" pitchFamily="34" charset="0"/>
                <a:hlinkClick r:id="rId4"/>
              </a:rPr>
              <a:t>https://doi.org/10.1177/1362361318755522</a:t>
            </a:r>
            <a:endParaRPr lang="it" sz="1600" dirty="0">
              <a:latin typeface="Arial Narrow" panose="020B0606020202030204" pitchFamily="34" charset="0"/>
            </a:endParaRPr>
          </a:p>
          <a:p>
            <a:pPr marL="342900" indent="-342900" algn="l" rtl="0">
              <a:buFont typeface="Arial" panose="020B0604020202020204" pitchFamily="34" charset="0"/>
              <a:buChar char="•"/>
              <a:defRPr/>
            </a:pPr>
            <a:r>
              <a:rPr lang="it" sz="1600" b="0" i="0" u="none" baseline="0">
                <a:latin typeface="Arial Narrow" panose="020B0606020202030204" pitchFamily="34" charset="0"/>
              </a:rPr>
              <a:t>Hirvikoski, T., Mittendorfer-Rutz, E., Boman, M., Larsson, H., Lichtenstein, P., &amp; Bölte, S. (2016). Premature mortality in autism spectrum disorder. </a:t>
            </a:r>
            <a:r>
              <a:rPr lang="it" sz="1600" b="0" i="1" u="none" baseline="0">
                <a:latin typeface="Arial Narrow" panose="020B0606020202030204" pitchFamily="34" charset="0"/>
              </a:rPr>
              <a:t>The British journal of psychiatry: the journal of mental science</a:t>
            </a:r>
            <a:r>
              <a:rPr lang="it" sz="1600" b="0" i="0" u="none" baseline="0">
                <a:latin typeface="Arial Narrow" panose="020B0606020202030204" pitchFamily="34" charset="0"/>
              </a:rPr>
              <a:t>, </a:t>
            </a:r>
            <a:r>
              <a:rPr lang="it" sz="1600" b="0" i="1" u="none" baseline="0">
                <a:latin typeface="Arial Narrow" panose="020B0606020202030204" pitchFamily="34" charset="0"/>
              </a:rPr>
              <a:t>208</a:t>
            </a:r>
            <a:r>
              <a:rPr lang="it" sz="1600" b="0" i="0" u="none" baseline="0">
                <a:latin typeface="Arial Narrow" panose="020B0606020202030204" pitchFamily="34" charset="0"/>
              </a:rPr>
              <a:t>(3), 232–238. </a:t>
            </a:r>
            <a:r>
              <a:rPr lang="it" sz="1600" b="0" i="0" u="none" baseline="0">
                <a:latin typeface="Arial Narrow" panose="020B0606020202030204" pitchFamily="34" charset="0"/>
                <a:hlinkClick r:id="rId5"/>
              </a:rPr>
              <a:t>https://doi.org/10.1192/bjp.bp.114.160192</a:t>
            </a:r>
            <a:endParaRPr lang="it" sz="1600" dirty="0">
              <a:latin typeface="Arial Narrow" panose="020B0606020202030204" pitchFamily="34" charset="0"/>
            </a:endParaRPr>
          </a:p>
          <a:p>
            <a:pPr marL="342900" indent="-342900" algn="l" rtl="0">
              <a:buFont typeface="Arial" panose="020B0604020202020204" pitchFamily="34" charset="0"/>
              <a:buChar char="•"/>
              <a:defRPr/>
            </a:pPr>
            <a:r>
              <a:rPr lang="it" sz="1600" b="0" i="0" u="none" baseline="0">
                <a:latin typeface="Arial Narrow" panose="020B0606020202030204" pitchFamily="34" charset="0"/>
              </a:rPr>
              <a:t>Jonsson, U., Alaie, I., Löfgren Wilteus, A., Zander, E., Marschik, P. B., Coghill, D., &amp; Bölte, S. (2017). Annual Research Review: Quality of life and childhood mental and behavioural disorders - a critical review of the research. </a:t>
            </a:r>
            <a:r>
              <a:rPr lang="it" sz="1600" b="0" i="1" u="none" baseline="0">
                <a:latin typeface="Arial Narrow" panose="020B0606020202030204" pitchFamily="34" charset="0"/>
              </a:rPr>
              <a:t>Journal of child psychology and psychiatry, and allied disciplines</a:t>
            </a:r>
            <a:r>
              <a:rPr lang="it" sz="1600" b="0" i="0" u="none" baseline="0">
                <a:latin typeface="Arial Narrow" panose="020B0606020202030204" pitchFamily="34" charset="0"/>
              </a:rPr>
              <a:t>, </a:t>
            </a:r>
            <a:r>
              <a:rPr lang="it" sz="1600" b="0" i="1" u="none" baseline="0">
                <a:latin typeface="Arial Narrow" panose="020B0606020202030204" pitchFamily="34" charset="0"/>
              </a:rPr>
              <a:t>58</a:t>
            </a:r>
            <a:r>
              <a:rPr lang="it" sz="1600" b="0" i="0" u="none" baseline="0">
                <a:latin typeface="Arial Narrow" panose="020B0606020202030204" pitchFamily="34" charset="0"/>
              </a:rPr>
              <a:t>(4), 439–469. </a:t>
            </a:r>
            <a:r>
              <a:rPr lang="it" sz="1600" b="0" i="0" u="none" baseline="0">
                <a:latin typeface="Arial Narrow" panose="020B0606020202030204" pitchFamily="34" charset="0"/>
                <a:hlinkClick r:id="rId6"/>
              </a:rPr>
              <a:t>https://doi.org/10.1111/jcpp.12645</a:t>
            </a:r>
            <a:endParaRPr lang="it" sz="1600" dirty="0">
              <a:latin typeface="Arial Narrow" panose="020B0606020202030204" pitchFamily="34" charset="0"/>
            </a:endParaRPr>
          </a:p>
          <a:p>
            <a:pPr algn="l" rtl="0">
              <a:defRPr/>
            </a:pPr>
            <a:endParaRPr lang="it" sz="1600" dirty="0">
              <a:latin typeface="Arial Narrow" panose="020B0606020202030204" pitchFamily="34" charset="0"/>
            </a:endParaRPr>
          </a:p>
        </p:txBody>
      </p:sp>
    </p:spTree>
    <p:extLst>
      <p:ext uri="{BB962C8B-B14F-4D97-AF65-F5344CB8AC3E}">
        <p14:creationId xmlns:p14="http://schemas.microsoft.com/office/powerpoint/2010/main" val="4100730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28</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2523311"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0" u="none" kern="0" baseline="0">
                <a:solidFill>
                  <a:prstClr val="black"/>
                </a:solidFill>
                <a:latin typeface="Arial Narrow" panose="020B0606020202030204" pitchFamily="34" charset="0"/>
              </a:rPr>
              <a:t>Riferimenti</a:t>
            </a:r>
            <a:endParaRPr lang="it"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285750" indent="-285750" algn="l" rtl="0">
              <a:buFont typeface="Arial" panose="020B0604020202020204" pitchFamily="34" charset="0"/>
              <a:buChar char="•"/>
              <a:defRPr/>
            </a:pPr>
            <a:r>
              <a:rPr lang="it" sz="1600" b="0" i="0" u="none" baseline="0">
                <a:latin typeface="Arial Narrow" panose="020B0606020202030204" pitchFamily="34" charset="0"/>
              </a:rPr>
              <a:t>Pan, P. Y., Bölte, S., Kaur, P., Jamil, S., &amp; Jonsson, U. (2021). Neurological disorders in autism: A systematic review and meta-analysis. </a:t>
            </a:r>
            <a:r>
              <a:rPr lang="it" sz="1600" b="0" i="1" u="none" baseline="0">
                <a:latin typeface="Arial Narrow" panose="020B0606020202030204" pitchFamily="34" charset="0"/>
              </a:rPr>
              <a:t>Autism: the international journal of research and practice</a:t>
            </a:r>
            <a:r>
              <a:rPr lang="it" sz="1600" b="0" i="0" u="none" baseline="0">
                <a:latin typeface="Arial Narrow" panose="020B0606020202030204" pitchFamily="34" charset="0"/>
              </a:rPr>
              <a:t>, </a:t>
            </a:r>
            <a:r>
              <a:rPr lang="it" sz="1600" b="0" i="1" u="none" baseline="0">
                <a:latin typeface="Arial Narrow" panose="020B0606020202030204" pitchFamily="34" charset="0"/>
              </a:rPr>
              <a:t>25</a:t>
            </a:r>
            <a:r>
              <a:rPr lang="it" sz="1600" b="0" i="0" u="none" baseline="0">
                <a:latin typeface="Arial Narrow" panose="020B0606020202030204" pitchFamily="34" charset="0"/>
              </a:rPr>
              <a:t>(3), 812–830. </a:t>
            </a:r>
            <a:r>
              <a:rPr lang="it" sz="1600" b="0" i="0" u="none" baseline="0">
                <a:latin typeface="Arial Narrow" panose="020B0606020202030204" pitchFamily="34" charset="0"/>
                <a:hlinkClick r:id="rId2"/>
              </a:rPr>
              <a:t>https://doi.org/10.1177/1362361320951370</a:t>
            </a:r>
            <a:endParaRPr lang="it" sz="1600" dirty="0">
              <a:latin typeface="Arial Narrow" panose="020B0606020202030204" pitchFamily="34" charset="0"/>
            </a:endParaRPr>
          </a:p>
          <a:p>
            <a:pPr marL="285750" indent="-285750" algn="l" rtl="0">
              <a:buFont typeface="Arial" panose="020B0604020202020204" pitchFamily="34" charset="0"/>
              <a:buChar char="•"/>
              <a:defRPr/>
            </a:pPr>
            <a:r>
              <a:rPr lang="it" sz="1600" b="0" i="0" u="none" baseline="0">
                <a:latin typeface="Arial Narrow" panose="020B0606020202030204" pitchFamily="34" charset="0"/>
              </a:rPr>
              <a:t>Simonoff, E., Pickles, A., Charman, T., Chandler, S., Loucas, T., &amp; Baird, G. (2008). Psychiatric disorders in children with autism spectrum disorders: prevalence, comorbidity, and associated factors in a population-derived sample. </a:t>
            </a:r>
            <a:r>
              <a:rPr lang="it" sz="1600" b="0" i="1" u="none" baseline="0">
                <a:latin typeface="Arial Narrow" panose="020B0606020202030204" pitchFamily="34" charset="0"/>
              </a:rPr>
              <a:t>Journal of the American Academy of Child and Adolescent Psychiatry</a:t>
            </a:r>
            <a:r>
              <a:rPr lang="it" sz="1600" b="0" i="0" u="none" baseline="0">
                <a:latin typeface="Arial Narrow" panose="020B0606020202030204" pitchFamily="34" charset="0"/>
              </a:rPr>
              <a:t>, </a:t>
            </a:r>
            <a:r>
              <a:rPr lang="it" sz="1600" b="0" i="1" u="none" baseline="0">
                <a:latin typeface="Arial Narrow" panose="020B0606020202030204" pitchFamily="34" charset="0"/>
              </a:rPr>
              <a:t>47</a:t>
            </a:r>
            <a:r>
              <a:rPr lang="it" sz="1600" b="0" i="0" u="none" baseline="0">
                <a:latin typeface="Arial Narrow" panose="020B0606020202030204" pitchFamily="34" charset="0"/>
              </a:rPr>
              <a:t>(8), 921–929. </a:t>
            </a:r>
            <a:r>
              <a:rPr lang="it" sz="1600" b="0" i="0" u="none" baseline="0">
                <a:latin typeface="Arial Narrow" panose="020B0606020202030204" pitchFamily="34" charset="0"/>
                <a:hlinkClick r:id="rId3"/>
              </a:rPr>
              <a:t>https://doi.org/10.1097/CHI.0b013e318179964f</a:t>
            </a:r>
            <a:endParaRPr lang="it" sz="1600" dirty="0">
              <a:latin typeface="Arial Narrow" panose="020B0606020202030204" pitchFamily="34" charset="0"/>
            </a:endParaRPr>
          </a:p>
          <a:p>
            <a:pPr marL="285750" indent="-285750" algn="l" rtl="0">
              <a:buFont typeface="Arial" panose="020B0604020202020204" pitchFamily="34" charset="0"/>
              <a:buChar char="•"/>
              <a:defRPr/>
            </a:pPr>
            <a:r>
              <a:rPr lang="it" sz="1600" b="0" i="0" u="none" baseline="0">
                <a:latin typeface="Arial Narrow" panose="020B0606020202030204" pitchFamily="34" charset="0"/>
              </a:rPr>
              <a:t>Vorstman, J., Parr, J. R., Moreno-De-Luca, D., Anney, R., Nurnberger, J. I., Jr, &amp; Hallmayer, J. F. (2017). Autism genetics: opportunities and challenges for clinical translation. </a:t>
            </a:r>
            <a:r>
              <a:rPr lang="it" sz="1600" b="0" i="1" u="none" baseline="0">
                <a:latin typeface="Arial Narrow" panose="020B0606020202030204" pitchFamily="34" charset="0"/>
              </a:rPr>
              <a:t>Nature reviews. Genetics</a:t>
            </a:r>
            <a:r>
              <a:rPr lang="it" sz="1600" b="0" i="0" u="none" baseline="0">
                <a:latin typeface="Arial Narrow" panose="020B0606020202030204" pitchFamily="34" charset="0"/>
              </a:rPr>
              <a:t>, </a:t>
            </a:r>
            <a:r>
              <a:rPr lang="it" sz="1600" b="0" i="1" u="none" baseline="0">
                <a:latin typeface="Arial Narrow" panose="020B0606020202030204" pitchFamily="34" charset="0"/>
              </a:rPr>
              <a:t>18</a:t>
            </a:r>
            <a:r>
              <a:rPr lang="it" sz="1600" b="0" i="0" u="none" baseline="0">
                <a:latin typeface="Arial Narrow" panose="020B0606020202030204" pitchFamily="34" charset="0"/>
              </a:rPr>
              <a:t>(6), 362–376. </a:t>
            </a:r>
            <a:r>
              <a:rPr lang="it" sz="1600" b="0" i="0" u="none" baseline="0">
                <a:latin typeface="Arial Narrow" panose="020B0606020202030204" pitchFamily="34" charset="0"/>
                <a:hlinkClick r:id="rId4"/>
              </a:rPr>
              <a:t>https://doi.org/10.1038/nrg.2017.4</a:t>
            </a:r>
            <a:endParaRPr lang="it" sz="1600" dirty="0">
              <a:latin typeface="Arial Narrow" panose="020B0606020202030204" pitchFamily="34" charset="0"/>
            </a:endParaRPr>
          </a:p>
        </p:txBody>
      </p:sp>
    </p:spTree>
    <p:extLst>
      <p:ext uri="{BB962C8B-B14F-4D97-AF65-F5344CB8AC3E}">
        <p14:creationId xmlns:p14="http://schemas.microsoft.com/office/powerpoint/2010/main" val="1925932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lgn="r" rtl="0"/>
              <a:t>29</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3768636" cy="1009651"/>
          </a:xfrm>
          <a:prstGeom prst="rect">
            <a:avLst/>
          </a:prstGeom>
          <a:solidFill>
            <a:srgbClr val="F9DAD9"/>
          </a:solidFill>
          <a:ln>
            <a:noFill/>
          </a:ln>
        </p:spPr>
        <p:txBody>
          <a:bodyPr spcFirstLastPara="1" wrap="square" lIns="121900" tIns="60933" rIns="121900" bIns="60933" anchor="ctr" anchorCtr="0">
            <a:noAutofit/>
          </a:bodyPr>
          <a:lstStyle/>
          <a:p>
            <a:pPr lvl="0" algn="l" rtl="0">
              <a:defRPr/>
            </a:pPr>
            <a:r>
              <a:rPr lang="it" sz="4000" b="1" i="0" u="none" kern="0" baseline="0">
                <a:solidFill>
                  <a:prstClr val="black"/>
                </a:solidFill>
                <a:latin typeface="Arial Narrow" panose="020B0606020202030204" pitchFamily="34" charset="0"/>
              </a:rPr>
              <a:t>Risorse utili</a:t>
            </a:r>
            <a:endParaRPr lang="it"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lvl="0">
              <a:defRPr/>
            </a:pPr>
            <a:r>
              <a:rPr lang="pt-PT" sz="1600" kern="0" dirty="0">
                <a:solidFill>
                  <a:prstClr val="black"/>
                </a:solidFill>
                <a:latin typeface="Arial Narrow" panose="020B0606020202030204" pitchFamily="34" charset="0"/>
              </a:rPr>
              <a:t>National Autistic Society UK</a:t>
            </a:r>
          </a:p>
          <a:p>
            <a:pPr lvl="0">
              <a:defRPr/>
            </a:pPr>
            <a:r>
              <a:rPr kumimoji="0" lang="pt-PT" sz="1600" b="0" i="0" u="none" strike="noStrike" kern="0" cap="none" spc="0" normalizeH="0" baseline="0" noProof="0" dirty="0">
                <a:ln>
                  <a:noFill/>
                </a:ln>
                <a:solidFill>
                  <a:prstClr val="black"/>
                </a:solidFill>
                <a:effectLst/>
                <a:uLnTx/>
                <a:uFillTx/>
                <a:latin typeface="Arial Narrow" panose="020B0606020202030204" pitchFamily="34" charset="0"/>
                <a:hlinkClick r:id="rId2"/>
              </a:rPr>
              <a:t>https://www.autism.org.uk/</a:t>
            </a:r>
            <a:r>
              <a:rPr kumimoji="0" lang="pt-PT" sz="1600" b="0" i="0" u="none" strike="noStrike" kern="0" cap="none" spc="0" normalizeH="0" baseline="0" noProof="0" dirty="0">
                <a:ln>
                  <a:noFill/>
                </a:ln>
                <a:solidFill>
                  <a:prstClr val="black"/>
                </a:solidFill>
                <a:effectLst/>
                <a:uLnTx/>
                <a:uFillTx/>
                <a:latin typeface="Arial Narrow" panose="020B0606020202030204" pitchFamily="34" charset="0"/>
              </a:rPr>
              <a:t> </a:t>
            </a:r>
          </a:p>
          <a:p>
            <a:pPr lvl="0">
              <a:defRPr/>
            </a:pPr>
            <a:endParaRPr lang="pt-PT" sz="1600" kern="0" dirty="0">
              <a:solidFill>
                <a:prstClr val="black"/>
              </a:solidFill>
              <a:latin typeface="Arial Narrow" panose="020B0606020202030204" pitchFamily="34" charset="0"/>
            </a:endParaRPr>
          </a:p>
          <a:p>
            <a:pPr lvl="0">
              <a:defRPr/>
            </a:pPr>
            <a:r>
              <a:rPr kumimoji="0" lang="pt-PT" sz="1600" b="0" i="0" u="none" strike="noStrike" kern="0" cap="none" spc="0" normalizeH="0" baseline="0" noProof="0" dirty="0">
                <a:ln>
                  <a:noFill/>
                </a:ln>
                <a:solidFill>
                  <a:prstClr val="black"/>
                </a:solidFill>
                <a:effectLst/>
                <a:uLnTx/>
                <a:uFillTx/>
                <a:latin typeface="Arial Narrow" panose="020B0606020202030204" pitchFamily="34" charset="0"/>
              </a:rPr>
              <a:t>The Autism Self Advocacy Network</a:t>
            </a:r>
          </a:p>
          <a:p>
            <a:pPr lvl="0">
              <a:defRPr/>
            </a:pPr>
            <a:r>
              <a:rPr lang="pt-PT" sz="1600" kern="0" dirty="0">
                <a:solidFill>
                  <a:prstClr val="black"/>
                </a:solidFill>
                <a:latin typeface="Arial Narrow" panose="020B0606020202030204" pitchFamily="34" charset="0"/>
                <a:hlinkClick r:id="rId3"/>
              </a:rPr>
              <a:t>https://autisticadvocacy.org/</a:t>
            </a:r>
            <a:endParaRPr lang="pt-PT" sz="1600" kern="0" dirty="0">
              <a:solidFill>
                <a:prstClr val="black"/>
              </a:solidFill>
              <a:latin typeface="Arial Narrow" panose="020B0606020202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dirty="0">
              <a:ln>
                <a:noFill/>
              </a:ln>
              <a:solidFill>
                <a:prstClr val="black"/>
              </a:solidFill>
              <a:effectLst/>
              <a:uLnTx/>
              <a:uFillTx/>
              <a:latin typeface="Arial Narrow" panose="020B0606020202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dirty="0" err="1">
                <a:ln>
                  <a:noFill/>
                </a:ln>
                <a:solidFill>
                  <a:prstClr val="black"/>
                </a:solidFill>
                <a:effectLst/>
                <a:uLnTx/>
                <a:uFillTx/>
                <a:latin typeface="Arial Narrow" panose="020B0606020202030204" pitchFamily="34" charset="0"/>
              </a:rPr>
              <a:t>Associazione</a:t>
            </a:r>
            <a:r>
              <a:rPr kumimoji="0" lang="en-US" sz="1600" b="0" i="0" u="none" strike="noStrike" kern="0" cap="none" spc="0" normalizeH="0" baseline="0" dirty="0">
                <a:ln>
                  <a:noFill/>
                </a:ln>
                <a:solidFill>
                  <a:prstClr val="black"/>
                </a:solidFill>
                <a:effectLst/>
                <a:uLnTx/>
                <a:uFillTx/>
                <a:latin typeface="Arial Narrow" panose="020B0606020202030204" pitchFamily="34" charset="0"/>
              </a:rPr>
              <a:t> </a:t>
            </a:r>
            <a:r>
              <a:rPr kumimoji="0" lang="en-US" sz="1600" b="0" i="0" u="none" strike="noStrike" kern="0" cap="none" spc="0" normalizeH="0" baseline="0" dirty="0" err="1">
                <a:ln>
                  <a:noFill/>
                </a:ln>
                <a:solidFill>
                  <a:prstClr val="black"/>
                </a:solidFill>
                <a:effectLst/>
                <a:uLnTx/>
                <a:uFillTx/>
                <a:latin typeface="Arial Narrow" panose="020B0606020202030204" pitchFamily="34" charset="0"/>
              </a:rPr>
              <a:t>Psichiatri</a:t>
            </a:r>
            <a:r>
              <a:rPr lang="en-US" sz="1600" kern="0" dirty="0" err="1">
                <a:solidFill>
                  <a:prstClr val="black"/>
                </a:solidFill>
                <a:latin typeface="Arial Narrow" panose="020B0606020202030204" pitchFamily="34" charset="0"/>
              </a:rPr>
              <a:t>ca</a:t>
            </a:r>
            <a:r>
              <a:rPr lang="en-US" sz="1600" kern="0" dirty="0">
                <a:solidFill>
                  <a:prstClr val="black"/>
                </a:solidFill>
                <a:latin typeface="Arial Narrow" panose="020B0606020202030204" pitchFamily="34" charset="0"/>
              </a:rPr>
              <a:t> </a:t>
            </a:r>
            <a:r>
              <a:rPr kumimoji="0" lang="en-US" sz="1600" b="0" i="0" u="none" strike="noStrike" kern="0" cap="none" spc="0" normalizeH="0" baseline="0" dirty="0">
                <a:ln>
                  <a:noFill/>
                </a:ln>
                <a:solidFill>
                  <a:prstClr val="black"/>
                </a:solidFill>
                <a:effectLst/>
                <a:uLnTx/>
                <a:uFillTx/>
                <a:latin typeface="Arial Narrow" panose="020B0606020202030204" pitchFamily="34" charset="0"/>
              </a:rPr>
              <a:t>Americana </a:t>
            </a:r>
            <a:r>
              <a:rPr kumimoji="0" lang="en-US" sz="1600" b="0" i="0" u="none" strike="noStrike" kern="0" cap="none" spc="0" normalizeH="0" baseline="0" dirty="0" err="1">
                <a:ln>
                  <a:noFill/>
                </a:ln>
                <a:solidFill>
                  <a:prstClr val="black"/>
                </a:solidFill>
                <a:effectLst/>
                <a:uLnTx/>
                <a:uFillTx/>
                <a:latin typeface="Arial Narrow" panose="020B0606020202030204" pitchFamily="34" charset="0"/>
              </a:rPr>
              <a:t>sull’ASD</a:t>
            </a:r>
            <a:r>
              <a:rPr kumimoji="0" lang="pt-PT" sz="1600" b="0" i="0" u="none" strike="noStrike" kern="0" cap="none" spc="0" normalizeH="0" baseline="0" noProof="0" dirty="0">
                <a:ln>
                  <a:noFill/>
                </a:ln>
                <a:solidFill>
                  <a:prstClr val="black"/>
                </a:solidFill>
                <a:effectLst/>
                <a:uLnTx/>
                <a:uFillTx/>
                <a:latin typeface="Arial Narrow" panose="020B0606020202030204" pitchFamily="34" charset="0"/>
              </a:rPr>
              <a:t>:</a:t>
            </a:r>
          </a:p>
          <a:p>
            <a:pPr lvl="0">
              <a:defRPr/>
            </a:pPr>
            <a:r>
              <a:rPr lang="pt-PT" sz="1600" kern="0" dirty="0">
                <a:solidFill>
                  <a:prstClr val="black"/>
                </a:solidFill>
                <a:latin typeface="Arial Narrow" panose="020B0606020202030204" pitchFamily="34" charset="0"/>
                <a:hlinkClick r:id="rId4"/>
              </a:rPr>
              <a:t>https://www.psychiatry.org/patients-families/autism/what-is-autism-spectrum-disorder</a:t>
            </a:r>
            <a:endParaRPr lang="pt-PT" sz="1600" kern="0" dirty="0">
              <a:solidFill>
                <a:prstClr val="black"/>
              </a:solidFill>
              <a:latin typeface="Arial Narrow" panose="020B0606020202030204" pitchFamily="34" charset="0"/>
            </a:endParaRPr>
          </a:p>
          <a:p>
            <a:pPr lvl="0">
              <a:defRPr/>
            </a:pPr>
            <a:endParaRPr kumimoji="0" lang="pt-PT" sz="1600" b="0" i="0" u="none" strike="noStrike" kern="0" cap="none" spc="0" normalizeH="0" baseline="0" noProof="0" dirty="0">
              <a:ln>
                <a:noFill/>
              </a:ln>
              <a:solidFill>
                <a:prstClr val="black"/>
              </a:solidFill>
              <a:effectLst/>
              <a:uLnTx/>
              <a:uFillTx/>
              <a:latin typeface="Arial Narrow" panose="020B0606020202030204" pitchFamily="34" charset="0"/>
            </a:endParaRPr>
          </a:p>
          <a:p>
            <a:pPr lvl="0">
              <a:defRPr/>
            </a:pPr>
            <a:r>
              <a:rPr kumimoji="0" lang="pt-PT" sz="1600" b="0" i="0" u="none" strike="noStrike" kern="0" cap="none" spc="0" normalizeH="0" baseline="0" noProof="0" dirty="0">
                <a:ln>
                  <a:noFill/>
                </a:ln>
                <a:solidFill>
                  <a:prstClr val="black"/>
                </a:solidFill>
                <a:effectLst/>
                <a:uLnTx/>
                <a:uFillTx/>
                <a:latin typeface="Arial Narrow" panose="020B0606020202030204" pitchFamily="34" charset="0"/>
              </a:rPr>
              <a:t>Organizzazione Mondiale della Sanità sull’ASD</a:t>
            </a:r>
            <a:endParaRPr kumimoji="0" lang="en-US" sz="1600" b="0" i="0" u="none" strike="noStrike" kern="0" cap="none" spc="0" normalizeH="0" baseline="0" noProof="0" dirty="0">
              <a:ln>
                <a:noFill/>
              </a:ln>
              <a:solidFill>
                <a:prstClr val="black"/>
              </a:solidFill>
              <a:effectLst/>
              <a:uLnTx/>
              <a:uFillTx/>
              <a:latin typeface="Arial Narrow" panose="020B0606020202030204" pitchFamily="34" charset="0"/>
            </a:endParaRPr>
          </a:p>
          <a:p>
            <a:pPr lvl="0">
              <a:defRPr/>
            </a:pPr>
            <a:r>
              <a:rPr lang="pt-PT" sz="1600" kern="0" dirty="0">
                <a:solidFill>
                  <a:prstClr val="black"/>
                </a:solidFill>
                <a:latin typeface="Arial Narrow" panose="020B0606020202030204" pitchFamily="34" charset="0"/>
                <a:hlinkClick r:id="rId5"/>
              </a:rPr>
              <a:t>https://www.who.int/news-room/fact-sheets/detail/autism-spectrum-disorders</a:t>
            </a:r>
            <a:endParaRPr lang="pt-PT" sz="1600" kern="0" dirty="0">
              <a:solidFill>
                <a:prstClr val="black"/>
              </a:solidFill>
              <a:latin typeface="Arial Narrow" panose="020B0606020202030204" pitchFamily="34" charset="0"/>
            </a:endParaRPr>
          </a:p>
          <a:p>
            <a:pPr lvl="0">
              <a:defRPr/>
            </a:pPr>
            <a:endParaRPr lang="pt-PT" sz="1600" kern="0" dirty="0">
              <a:solidFill>
                <a:prstClr val="black"/>
              </a:solidFill>
              <a:latin typeface="Arial Narrow" panose="020B0606020202030204" pitchFamily="34" charset="0"/>
            </a:endParaRPr>
          </a:p>
          <a:p>
            <a:pPr lvl="0">
              <a:defRPr/>
            </a:pPr>
            <a:r>
              <a:rPr lang="pt-PT" sz="1600" kern="0" dirty="0">
                <a:solidFill>
                  <a:prstClr val="black"/>
                </a:solidFill>
                <a:latin typeface="Arial Narrow" panose="020B0606020202030204" pitchFamily="34" charset="0"/>
              </a:rPr>
              <a:t>Spectrum News</a:t>
            </a:r>
          </a:p>
          <a:p>
            <a:pPr lvl="0">
              <a:defRPr/>
            </a:pPr>
            <a:r>
              <a:rPr lang="pt-PT" sz="1600" kern="0" dirty="0">
                <a:solidFill>
                  <a:prstClr val="black"/>
                </a:solidFill>
                <a:latin typeface="Arial Narrow" panose="020B0606020202030204" pitchFamily="34" charset="0"/>
                <a:hlinkClick r:id="rId6"/>
              </a:rPr>
              <a:t>https://www.spectrumnews.org/</a:t>
            </a:r>
            <a:endParaRPr lang="pt-PT" sz="1600" kern="0" dirty="0">
              <a:solidFill>
                <a:prstClr val="black"/>
              </a:solidFill>
              <a:latin typeface="Arial Narrow" panose="020B0606020202030204" pitchFamily="34" charset="0"/>
            </a:endParaRPr>
          </a:p>
          <a:p>
            <a:pPr lvl="0">
              <a:defRPr/>
            </a:pPr>
            <a:endParaRPr lang="pt-PT" sz="1600" kern="0" dirty="0">
              <a:solidFill>
                <a:prstClr val="black"/>
              </a:solidFill>
              <a:latin typeface="Arial Narrow" panose="020B0606020202030204" pitchFamily="34" charset="0"/>
            </a:endParaRPr>
          </a:p>
          <a:p>
            <a:pPr lvl="0">
              <a:defRPr/>
            </a:pPr>
            <a:r>
              <a:rPr lang="pt-PT" sz="1600" kern="0" dirty="0">
                <a:solidFill>
                  <a:prstClr val="black"/>
                </a:solidFill>
                <a:latin typeface="Arial Narrow" panose="020B0606020202030204" pitchFamily="34" charset="0"/>
              </a:rPr>
              <a:t>Centro per il controllo delle malattie sull’ASD</a:t>
            </a:r>
          </a:p>
          <a:p>
            <a:pPr lvl="0">
              <a:defRPr/>
            </a:pPr>
            <a:r>
              <a:rPr lang="pt-PT" sz="1600" kern="0" dirty="0">
                <a:solidFill>
                  <a:prstClr val="black"/>
                </a:solidFill>
                <a:latin typeface="Arial Narrow" panose="020B0606020202030204" pitchFamily="34" charset="0"/>
                <a:hlinkClick r:id="rId7"/>
              </a:rPr>
              <a:t>https://www.cdc.gov/ncbddd/autism/addm.html</a:t>
            </a:r>
            <a:endParaRPr lang="pt-PT" sz="1600"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045983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3</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rtl="0"/>
            <a:r>
              <a:rPr lang="it" sz="4800" b="1" i="0" u="none" baseline="0">
                <a:solidFill>
                  <a:srgbClr val="000000"/>
                </a:solidFill>
                <a:latin typeface="Arial Narrow"/>
                <a:ea typeface="Arial Narrow"/>
                <a:cs typeface="Arial Narrow"/>
                <a:sym typeface="Arial Narrow"/>
              </a:rPr>
              <a:t>Obiettivo      </a:t>
            </a:r>
            <a:endParaRPr sz="3600" dirty="0"/>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rtl="0"/>
            <a:r>
              <a:rPr lang="it" sz="3200" b="1" i="0" u="none" baseline="0">
                <a:solidFill>
                  <a:prstClr val="black"/>
                </a:solidFill>
                <a:latin typeface="Arial Narrow" panose="020B0606020202030204" pitchFamily="34" charset="0"/>
              </a:rPr>
              <a:t>Modulo 2: Natura dei disturbi dello spettro autistico (ASD)</a:t>
            </a:r>
            <a:endParaRPr lang="it" sz="3600" b="1" dirty="0">
              <a:solidFill>
                <a:prstClr val="black"/>
              </a:solidFill>
              <a:latin typeface="Arial Narrow" panose="020B0606020202030204" pitchFamily="34" charset="0"/>
            </a:endParaRPr>
          </a:p>
          <a:p>
            <a:pPr marL="457200" indent="-457200" algn="ctr" defTabSz="685800" rtl="0">
              <a:buFont typeface="Wingdings" panose="05000000000000000000" pitchFamily="2" charset="2"/>
              <a:buChar char="§"/>
            </a:pPr>
            <a:endParaRPr lang="it" sz="4000" dirty="0">
              <a:solidFill>
                <a:prstClr val="black"/>
              </a:solidFill>
              <a:latin typeface="Arial Narrow" panose="020B0606020202030204" pitchFamily="34" charset="0"/>
            </a:endParaRPr>
          </a:p>
          <a:p>
            <a:pPr marL="457200" indent="-457200" algn="l" rtl="0">
              <a:buFont typeface="Arial" panose="020B0604020202020204" pitchFamily="34" charset="0"/>
              <a:buChar char="•"/>
            </a:pPr>
            <a:r>
              <a:rPr lang="it" sz="2800" b="0" i="0" u="none" baseline="0">
                <a:latin typeface="Arial Narrow" panose="020B0606020202030204" pitchFamily="34" charset="0"/>
              </a:rPr>
              <a:t>La pura definizione formale dell'autismo non è sufficiente a trasmettere la portata e la natura sfaccettata dell'autismo.</a:t>
            </a:r>
          </a:p>
          <a:p>
            <a:pPr marL="457200" indent="-457200" algn="l" rtl="0">
              <a:buFont typeface="Arial" panose="020B0604020202020204" pitchFamily="34" charset="0"/>
              <a:buChar char="•"/>
            </a:pPr>
            <a:endParaRPr lang="it" sz="2800">
              <a:latin typeface="Arial Narrow" panose="020B0606020202030204" pitchFamily="34" charset="0"/>
            </a:endParaRPr>
          </a:p>
          <a:p>
            <a:pPr marL="457200" indent="-457200" algn="l" rtl="0">
              <a:buFont typeface="Arial" panose="020B0604020202020204" pitchFamily="34" charset="0"/>
              <a:buChar char="•"/>
            </a:pPr>
            <a:r>
              <a:rPr lang="it" sz="2800" b="0" i="0" u="none" baseline="0">
                <a:latin typeface="Arial Narrow" panose="020B0606020202030204" pitchFamily="34" charset="0"/>
              </a:rPr>
              <a:t>Pertanto, questo modulo mira a fornire una migliore comprensione della complessità e delle molte facce dell'autismo, in particolare come le persone autistiche stesse vivono l’ASD.</a:t>
            </a:r>
            <a:endParaRPr lang="it" sz="36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19127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950721" y="1369564"/>
            <a:ext cx="8334103" cy="4134209"/>
          </a:xfrm>
          <a:prstGeom prst="rect">
            <a:avLst/>
          </a:prstGeom>
          <a:solidFill>
            <a:srgbClr val="F9DAD9"/>
          </a:solidFill>
        </p:spPr>
        <p:txBody>
          <a:bodyPr wrap="square">
            <a:spAutoFit/>
          </a:bodyPr>
          <a:lstStyle/>
          <a:p>
            <a:pPr algn="ctr" rtl="0">
              <a:lnSpc>
                <a:spcPct val="170000"/>
              </a:lnSpc>
            </a:pPr>
            <a:r>
              <a:rPr lang="it" sz="5400" b="1" i="0" u="none" baseline="0" dirty="0">
                <a:solidFill>
                  <a:srgbClr val="024E94"/>
                </a:solidFill>
                <a:latin typeface="Arial Narrow" panose="020B0606020202030204" pitchFamily="34" charset="0"/>
              </a:rPr>
              <a:t>Domande?</a:t>
            </a:r>
          </a:p>
          <a:p>
            <a:pPr algn="ctr" rtl="0">
              <a:lnSpc>
                <a:spcPct val="170000"/>
              </a:lnSpc>
            </a:pPr>
            <a:r>
              <a:rPr lang="it" sz="5400" b="1" i="0" u="none" baseline="0" dirty="0">
                <a:solidFill>
                  <a:srgbClr val="024E94"/>
                </a:solidFill>
                <a:latin typeface="Arial Narrow" panose="020B0606020202030204" pitchFamily="34" charset="0"/>
              </a:rPr>
              <a:t>Arrivederci e</a:t>
            </a:r>
          </a:p>
          <a:p>
            <a:pPr algn="ctr" rtl="0">
              <a:lnSpc>
                <a:spcPct val="170000"/>
              </a:lnSpc>
            </a:pPr>
            <a:r>
              <a:rPr lang="it" sz="5400" b="1" i="0" u="none" baseline="0" dirty="0">
                <a:solidFill>
                  <a:srgbClr val="024E94"/>
                </a:solidFill>
                <a:latin typeface="Arial Narrow" panose="020B0606020202030204" pitchFamily="34" charset="0"/>
              </a:rPr>
              <a:t>Grazie per aver partecipato </a:t>
            </a:r>
            <a:r>
              <a:rPr lang="it" sz="5400" b="0" i="0" u="none" baseline="0" dirty="0">
                <a:solidFill>
                  <a:srgbClr val="024E94"/>
                </a:solidFill>
                <a:latin typeface="Arial Narrow" panose="020B0606020202030204" pitchFamily="34" charset="0"/>
                <a:sym typeface="Wingdings" panose="05000000000000000000" pitchFamily="2" charset="2"/>
              </a:rPr>
              <a:t></a:t>
            </a:r>
          </a:p>
        </p:txBody>
      </p:sp>
      <p:grpSp>
        <p:nvGrpSpPr>
          <p:cNvPr id="15" name="Grupo 14"/>
          <p:cNvGrpSpPr/>
          <p:nvPr/>
        </p:nvGrpSpPr>
        <p:grpSpPr>
          <a:xfrm>
            <a:off x="1606778" y="6412676"/>
            <a:ext cx="7351175" cy="445325"/>
            <a:chOff x="178130" y="6412675"/>
            <a:chExt cx="9128049" cy="445325"/>
          </a:xfrm>
        </p:grpSpPr>
        <p:sp>
          <p:nvSpPr>
            <p:cNvPr id="16" name="Retângulo 15"/>
            <p:cNvSpPr/>
            <p:nvPr/>
          </p:nvSpPr>
          <p:spPr>
            <a:xfrm>
              <a:off x="2213898" y="6457890"/>
              <a:ext cx="7092281" cy="338554"/>
            </a:xfrm>
            <a:prstGeom prst="rect">
              <a:avLst/>
            </a:prstGeom>
          </p:spPr>
          <p:txBody>
            <a:bodyPr wrap="square">
              <a:spAutoFit/>
            </a:bodyPr>
            <a:lstStyle/>
            <a:p>
              <a:pPr algn="l" rtl="0"/>
              <a:r>
                <a:rPr lang="it" sz="800" b="0" i="0" u="none" baseline="0">
                  <a:solidFill>
                    <a:prstClr val="black"/>
                  </a:solidFill>
                  <a:latin typeface="Arial Narrow" panose="020B0606020202030204" pitchFamily="34" charset="0"/>
                  <a:ea typeface="Times New Roman" panose="02020603050405020304" pitchFamily="18" charset="0"/>
                  <a:cs typeface="Arial" panose="020B0604020202020204" pitchFamily="34"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sz="800" dirty="0">
                <a:solidFill>
                  <a:prstClr val="black"/>
                </a:solidFill>
                <a:latin typeface="Arial Narrow" panose="020B0606020202030204" pitchFamily="34" charset="0"/>
                <a:cs typeface="Arial" panose="020B0604020202020204" pitchFamily="34" charset="0"/>
              </a:endParaRPr>
            </a:p>
          </p:txBody>
        </p:sp>
        <p:pic>
          <p:nvPicPr>
            <p:cNvPr id="17"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3" name="Marcador de Posição do Número do Diapositivo 2"/>
          <p:cNvSpPr>
            <a:spLocks noGrp="1"/>
          </p:cNvSpPr>
          <p:nvPr>
            <p:ph type="sldNum" sz="quarter" idx="12"/>
          </p:nvPr>
        </p:nvSpPr>
        <p:spPr/>
        <p:txBody>
          <a:bodyPr/>
          <a:lstStyle/>
          <a:p>
            <a:pPr algn="r" rtl="0"/>
            <a:fld id="{35BA1E5D-A24E-4249-ACDB-C6F8AD62BBF2}" type="slidenum">
              <a:rPr/>
              <a:t>30</a:t>
            </a:fld>
            <a:endParaRPr lang="it"/>
          </a:p>
        </p:txBody>
      </p:sp>
    </p:spTree>
    <p:extLst>
      <p:ext uri="{BB962C8B-B14F-4D97-AF65-F5344CB8AC3E}">
        <p14:creationId xmlns:p14="http://schemas.microsoft.com/office/powerpoint/2010/main" val="2635363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pPr algn="r" rtl="0"/>
            <a:fld id="{4AA10864-17D9-EB4A-80E3-89D1D8A92E63}" type="slidenum">
              <a:rPr/>
              <a:pPr algn="r" rtl="0"/>
              <a:t>31</a:t>
            </a:fld>
            <a:endParaRPr lang="i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rtl="0">
              <a:lnSpc>
                <a:spcPct val="170000"/>
              </a:lnSpc>
              <a:buClr>
                <a:srgbClr val="024E94"/>
              </a:buClr>
              <a:buSzPct val="100000"/>
            </a:pPr>
            <a:r>
              <a:rPr lang="it" sz="3200" b="1" i="0" u="none" baseline="0">
                <a:solidFill>
                  <a:srgbClr val="024E94"/>
                </a:solidFill>
                <a:latin typeface="Arial Narrow"/>
                <a:ea typeface="Arial Narrow"/>
                <a:cs typeface="Arial Narrow"/>
                <a:sym typeface="Arial Narrow"/>
              </a:rPr>
              <a:t>Programma del corso di formazione </a:t>
            </a:r>
            <a:br>
              <a:rPr lang="it" sz="3200" b="1">
                <a:solidFill>
                  <a:srgbClr val="024E94"/>
                </a:solidFill>
                <a:latin typeface="Arial Narrow"/>
                <a:ea typeface="Arial Narrow"/>
                <a:cs typeface="Arial Narrow"/>
                <a:sym typeface="Arial Narrow"/>
              </a:rPr>
            </a:br>
            <a:r>
              <a:rPr lang="it" sz="3200" b="1" i="0" u="none" baseline="0">
                <a:solidFill>
                  <a:srgbClr val="024E94"/>
                </a:solidFill>
                <a:latin typeface="Arial Narrow"/>
                <a:ea typeface="Arial Narrow"/>
                <a:cs typeface="Arial Narrow"/>
                <a:sym typeface="Arial Narrow"/>
              </a:rPr>
              <a:t>“Operatore esperto nei disturbi dello spettro autistico (ASD)"</a:t>
            </a:r>
            <a:endParaRPr sz="700" dirty="0"/>
          </a:p>
          <a:p>
            <a:pPr algn="ctr" rtl="0">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rtl="0">
              <a:lnSpc>
                <a:spcPct val="90000"/>
              </a:lnSpc>
              <a:buClr>
                <a:srgbClr val="024E94"/>
              </a:buClr>
              <a:buSzPct val="100000"/>
            </a:pPr>
            <a:r>
              <a:rPr lang="it" sz="2000" b="0" i="0" u="none" cap="small" baseline="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2333319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4</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rtl="0">
              <a:buClr>
                <a:srgbClr val="C00000"/>
              </a:buClr>
            </a:pPr>
            <a:r>
              <a:rPr lang="it" sz="4800" b="1" i="0" u="none" baseline="0">
                <a:solidFill>
                  <a:prstClr val="black"/>
                </a:solidFill>
                <a:latin typeface="Arial Narrow" panose="020B0606020202030204" pitchFamily="34" charset="0"/>
              </a:rPr>
              <a:t>Contenuti</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199" y="1822138"/>
            <a:ext cx="10691949"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rtl="0"/>
            <a:r>
              <a:rPr lang="it" sz="3600" b="1" i="0" u="none" baseline="0" dirty="0">
                <a:solidFill>
                  <a:prstClr val="black"/>
                </a:solidFill>
                <a:latin typeface="Arial Narrow" panose="020B0606020202030204" pitchFamily="34" charset="0"/>
              </a:rPr>
              <a:t>Modulo 2: Natura dei disturbi dello spettro autistico (ASD)</a:t>
            </a:r>
          </a:p>
          <a:p>
            <a:pPr algn="ctr" defTabSz="685800" rtl="0"/>
            <a:endParaRPr lang="it" sz="3200" dirty="0">
              <a:solidFill>
                <a:prstClr val="black"/>
              </a:solidFill>
              <a:latin typeface="Arial Narrow" panose="020B0606020202030204" pitchFamily="34" charset="0"/>
            </a:endParaRPr>
          </a:p>
          <a:p>
            <a:pPr marL="457200" indent="-457200" algn="l" defTabSz="685800" rtl="0">
              <a:lnSpc>
                <a:spcPct val="150000"/>
              </a:lnSpc>
              <a:buFont typeface="Arial" panose="020B0604020202020204" pitchFamily="34" charset="0"/>
              <a:buChar char="•"/>
            </a:pPr>
            <a:r>
              <a:rPr lang="it" sz="2800" b="0" i="0" u="none" baseline="0" dirty="0">
                <a:solidFill>
                  <a:prstClr val="black"/>
                </a:solidFill>
                <a:latin typeface="Arial Narrow" panose="020B0606020202030204" pitchFamily="34" charset="0"/>
              </a:rPr>
              <a:t>La visione formale dell'autismo nella biomedicina</a:t>
            </a:r>
          </a:p>
          <a:p>
            <a:pPr marL="457200" indent="-457200" algn="l" defTabSz="685800" rtl="0">
              <a:lnSpc>
                <a:spcPct val="150000"/>
              </a:lnSpc>
              <a:buFont typeface="Arial" panose="020B0604020202020204" pitchFamily="34" charset="0"/>
              <a:buChar char="•"/>
            </a:pPr>
            <a:r>
              <a:rPr lang="it" sz="2800" b="0" i="0" u="none" baseline="0" dirty="0">
                <a:solidFill>
                  <a:prstClr val="black"/>
                </a:solidFill>
                <a:latin typeface="Arial Narrow" panose="020B0606020202030204" pitchFamily="34" charset="0"/>
              </a:rPr>
              <a:t>La frequenza e le cause dell'autismo</a:t>
            </a:r>
          </a:p>
          <a:p>
            <a:pPr marL="457200" indent="-457200" algn="l" defTabSz="685800" rtl="0">
              <a:lnSpc>
                <a:spcPct val="150000"/>
              </a:lnSpc>
              <a:buFont typeface="Arial" panose="020B0604020202020204" pitchFamily="34" charset="0"/>
              <a:buChar char="•"/>
            </a:pPr>
            <a:r>
              <a:rPr lang="it" sz="2800" b="0" i="0" u="none" baseline="0" dirty="0">
                <a:solidFill>
                  <a:prstClr val="black"/>
                </a:solidFill>
                <a:latin typeface="Arial Narrow" panose="020B0606020202030204" pitchFamily="34" charset="0"/>
              </a:rPr>
              <a:t>Condizioni mentali e fisiche co-occorrenti</a:t>
            </a:r>
          </a:p>
          <a:p>
            <a:pPr marL="457200" indent="-457200" algn="l" defTabSz="685800" rtl="0">
              <a:lnSpc>
                <a:spcPct val="150000"/>
              </a:lnSpc>
              <a:buFont typeface="Arial" panose="020B0604020202020204" pitchFamily="34" charset="0"/>
              <a:buChar char="•"/>
            </a:pPr>
            <a:r>
              <a:rPr lang="it" sz="2800" b="0" i="0" u="none" baseline="0" dirty="0">
                <a:solidFill>
                  <a:prstClr val="black"/>
                </a:solidFill>
                <a:latin typeface="Arial Narrow" panose="020B0606020202030204" pitchFamily="34" charset="0"/>
              </a:rPr>
              <a:t>Esperienze, pensiero e percezioni di persone autistiche</a:t>
            </a:r>
          </a:p>
          <a:p>
            <a:pPr marL="457200" indent="-457200" algn="l" defTabSz="685800" rtl="0">
              <a:lnSpc>
                <a:spcPct val="150000"/>
              </a:lnSpc>
              <a:buFont typeface="Arial" panose="020B0604020202020204" pitchFamily="34" charset="0"/>
              <a:buChar char="•"/>
            </a:pPr>
            <a:r>
              <a:rPr lang="it" sz="2800" b="0" i="0" u="none" baseline="0" dirty="0">
                <a:solidFill>
                  <a:prstClr val="black"/>
                </a:solidFill>
                <a:latin typeface="Arial Narrow" panose="020B0606020202030204" pitchFamily="34" charset="0"/>
              </a:rPr>
              <a:t>Idee errate comuni sull'autismo</a:t>
            </a:r>
          </a:p>
        </p:txBody>
      </p:sp>
    </p:spTree>
    <p:extLst>
      <p:ext uri="{BB962C8B-B14F-4D97-AF65-F5344CB8AC3E}">
        <p14:creationId xmlns:p14="http://schemas.microsoft.com/office/powerpoint/2010/main" val="215585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5</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rtl="0">
              <a:buClr>
                <a:srgbClr val="C00000"/>
              </a:buClr>
            </a:pPr>
            <a:r>
              <a:rPr lang="it" sz="4000" b="1" i="0" u="none" baseline="0">
                <a:solidFill>
                  <a:prstClr val="black"/>
                </a:solidFill>
                <a:latin typeface="Arial Narrow" panose="020B0606020202030204" pitchFamily="34" charset="0"/>
              </a:rPr>
              <a:t>Risultati dell'apprendimento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199" y="1822138"/>
            <a:ext cx="10639697"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rtl="0">
              <a:spcBef>
                <a:spcPts val="600"/>
              </a:spcBef>
            </a:pPr>
            <a:r>
              <a:rPr lang="it" sz="3600" b="1" i="0" u="none" baseline="0" dirty="0">
                <a:solidFill>
                  <a:prstClr val="black"/>
                </a:solidFill>
                <a:latin typeface="Arial Narrow" panose="020B0606020202030204" pitchFamily="34" charset="0"/>
              </a:rPr>
              <a:t>Modulo 2: Natura dei disturbi dello spettro autistico (ASD)</a:t>
            </a:r>
            <a:endParaRPr lang="it" sz="3600" dirty="0">
              <a:solidFill>
                <a:prstClr val="black"/>
              </a:solidFill>
              <a:latin typeface="Arial Narrow" panose="020B0606020202030204" pitchFamily="34" charset="0"/>
            </a:endParaRPr>
          </a:p>
          <a:p>
            <a:pPr algn="ctr" defTabSz="685800" rtl="0">
              <a:spcAft>
                <a:spcPts val="600"/>
              </a:spcAft>
            </a:pPr>
            <a:endParaRPr lang="it" sz="3600" b="1" dirty="0">
              <a:solidFill>
                <a:prstClr val="black"/>
              </a:solidFill>
              <a:latin typeface="Arial Narrow" panose="020B0606020202030204" pitchFamily="34" charset="0"/>
            </a:endParaRPr>
          </a:p>
          <a:p>
            <a:pPr marL="571500" indent="-571500" algn="just" defTabSz="685800" rtl="0">
              <a:spcAft>
                <a:spcPts val="1200"/>
              </a:spcAft>
              <a:buFont typeface="Arial" panose="020B0604020202020204" pitchFamily="34" charset="0"/>
              <a:buChar char="•"/>
            </a:pPr>
            <a:r>
              <a:rPr lang="it" sz="2400" b="0" i="0" u="none" baseline="0" dirty="0">
                <a:latin typeface="Arial Narrow" panose="020B0606020202030204" pitchFamily="34" charset="0"/>
              </a:rPr>
              <a:t>Apprendere nozioni sulla diagnosi di autismo, sulle caratteristiche che lo definiscono e comprendere l'autismo dall'interno. </a:t>
            </a:r>
            <a:endParaRPr lang="it" sz="2400" dirty="0">
              <a:latin typeface="Arial Narrow" panose="020B0606020202030204" pitchFamily="34" charset="0"/>
              <a:ea typeface="Calibri" panose="020F0502020204030204" pitchFamily="34" charset="0"/>
              <a:cs typeface="Vrinda" panose="020B0502040204020203" pitchFamily="34" charset="0"/>
            </a:endParaRPr>
          </a:p>
          <a:p>
            <a:pPr marL="571500" indent="-571500" algn="just" defTabSz="685800" rtl="0">
              <a:spcAft>
                <a:spcPts val="1200"/>
              </a:spcAft>
              <a:buFont typeface="Arial" panose="020B0604020202020204" pitchFamily="34" charset="0"/>
              <a:buChar char="•"/>
            </a:pPr>
            <a:r>
              <a:rPr lang="it" sz="2400" b="0" i="0" u="none" baseline="0" dirty="0">
                <a:latin typeface="Arial Narrow" panose="020B0606020202030204" pitchFamily="34" charset="0"/>
              </a:rPr>
              <a:t>Apprendere le cause dell'autismo, la sua frequenza e come è cambiata la frequenza delle diagnosi di autismo.</a:t>
            </a:r>
            <a:r>
              <a:rPr lang="it" sz="2400" b="0" i="0" u="none" baseline="0" dirty="0">
                <a:solidFill>
                  <a:prstClr val="black"/>
                </a:solidFill>
                <a:latin typeface="Arial Narrow" panose="020B0606020202030204" pitchFamily="34" charset="0"/>
              </a:rPr>
              <a:t> </a:t>
            </a:r>
          </a:p>
          <a:p>
            <a:pPr marL="571500" indent="-571500" algn="just" defTabSz="685800" rtl="0">
              <a:spcAft>
                <a:spcPts val="1200"/>
              </a:spcAft>
              <a:buFont typeface="Arial" panose="020B0604020202020204" pitchFamily="34" charset="0"/>
              <a:buChar char="•"/>
            </a:pPr>
            <a:r>
              <a:rPr lang="it" sz="2400" b="0" i="0" u="none" baseline="0" dirty="0">
                <a:latin typeface="Arial Narrow" panose="020B0606020202030204" pitchFamily="34" charset="0"/>
              </a:rPr>
              <a:t>Individuare, apprendere e comprendere i comportamenti e il pensiero delle persone autistiche.</a:t>
            </a:r>
          </a:p>
          <a:p>
            <a:pPr marL="571500" indent="-571500" algn="just" defTabSz="685800" rtl="0">
              <a:spcAft>
                <a:spcPts val="1200"/>
              </a:spcAft>
              <a:buFont typeface="Arial" panose="020B0604020202020204" pitchFamily="34" charset="0"/>
              <a:buChar char="•"/>
            </a:pPr>
            <a:r>
              <a:rPr lang="it" sz="2400" b="0" i="0" u="none" baseline="0" dirty="0">
                <a:latin typeface="Arial Narrow" panose="020B0606020202030204" pitchFamily="34" charset="0"/>
              </a:rPr>
              <a:t>Apprendere cosa non è tipico dell'autismo.</a:t>
            </a:r>
            <a:endParaRPr lang="it" sz="3600" dirty="0">
              <a:latin typeface="Arial Narrow" panose="020B0606020202030204" pitchFamily="34" charset="0"/>
            </a:endParaRPr>
          </a:p>
        </p:txBody>
      </p:sp>
    </p:spTree>
    <p:extLst>
      <p:ext uri="{BB962C8B-B14F-4D97-AF65-F5344CB8AC3E}">
        <p14:creationId xmlns:p14="http://schemas.microsoft.com/office/powerpoint/2010/main" val="282017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6</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rtl="0">
              <a:buClr>
                <a:srgbClr val="C00000"/>
              </a:buClr>
            </a:pPr>
            <a:r>
              <a:rPr lang="it" sz="4000" b="1" i="0" u="none" baseline="0">
                <a:latin typeface="Arial Narrow" panose="020B0606020202030204" pitchFamily="34" charset="0"/>
              </a:rPr>
              <a:t>Organizzazione</a:t>
            </a:r>
            <a:r>
              <a:rPr lang="it" sz="4000" b="1" i="0" u="none" baseline="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199" y="1822138"/>
            <a:ext cx="10639697"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rtl="0">
              <a:spcBef>
                <a:spcPts val="600"/>
              </a:spcBef>
            </a:pPr>
            <a:r>
              <a:rPr lang="it" sz="3600" b="1" i="0" u="none" baseline="0">
                <a:solidFill>
                  <a:prstClr val="black"/>
                </a:solidFill>
                <a:latin typeface="Arial Narrow" panose="020B0606020202030204" pitchFamily="34" charset="0"/>
              </a:rPr>
              <a:t>Modulo 2: Natura dei disturbi dello spettro autistico (ASD)</a:t>
            </a:r>
            <a:endParaRPr lang="it" sz="3600" dirty="0">
              <a:solidFill>
                <a:prstClr val="black"/>
              </a:solidFill>
              <a:latin typeface="Arial Narrow" panose="020B0606020202030204" pitchFamily="34" charset="0"/>
            </a:endParaRPr>
          </a:p>
          <a:p>
            <a:pPr algn="ctr" rtl="0"/>
            <a:endParaRPr lang="it" sz="3600" b="1" dirty="0">
              <a:latin typeface="Arial Narrow" panose="020B0606020202030204" pitchFamily="34" charset="0"/>
            </a:endParaRPr>
          </a:p>
          <a:p>
            <a:pPr algn="just" rtl="0">
              <a:lnSpc>
                <a:spcPct val="150000"/>
              </a:lnSpc>
            </a:pPr>
            <a:r>
              <a:rPr lang="it" sz="3200" b="1" i="0" u="none" baseline="0">
                <a:latin typeface="Arial Narrow" panose="020B0606020202030204" pitchFamily="34" charset="0"/>
              </a:rPr>
              <a:t>Tempo stimato per completare il modulo: 3 ore 45 min.</a:t>
            </a:r>
          </a:p>
          <a:p>
            <a:pPr algn="just" rtl="0">
              <a:lnSpc>
                <a:spcPct val="150000"/>
              </a:lnSpc>
            </a:pPr>
            <a:r>
              <a:rPr lang="it" sz="3200" b="1" i="0" u="none" baseline="0">
                <a:latin typeface="Arial Narrow" panose="020B0606020202030204" pitchFamily="34" charset="0"/>
              </a:rPr>
              <a:t>Pause:</a:t>
            </a:r>
            <a:r>
              <a:rPr lang="it" sz="3200" b="0" i="0" u="none" baseline="0">
                <a:latin typeface="Arial Narrow" panose="020B0606020202030204" pitchFamily="34" charset="0"/>
              </a:rPr>
              <a:t> 1 x 30, 1 x 15 minuti</a:t>
            </a:r>
            <a:endParaRPr lang="it" sz="32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80084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7</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rtl="0">
              <a:buClr>
                <a:srgbClr val="C00000"/>
              </a:buClr>
            </a:pPr>
            <a:r>
              <a:rPr lang="it" sz="4000" b="1" i="0" u="none" baseline="0">
                <a:latin typeface="Arial Narrow" panose="020B0606020202030204" pitchFamily="34" charset="0"/>
              </a:rPr>
              <a:t>Organizzazione</a:t>
            </a:r>
            <a:r>
              <a:rPr lang="it" sz="4000" b="1" i="0" u="none" baseline="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rtl="0">
              <a:spcBef>
                <a:spcPts val="600"/>
              </a:spcBef>
            </a:pPr>
            <a:endParaRPr lang="it" sz="3200" dirty="0">
              <a:solidFill>
                <a:prstClr val="black"/>
              </a:solidFill>
              <a:latin typeface="Arial Narrow" panose="020B0606020202030204" pitchFamily="34" charset="0"/>
            </a:endParaRPr>
          </a:p>
        </p:txBody>
      </p:sp>
      <p:grpSp>
        <p:nvGrpSpPr>
          <p:cNvPr id="2" name="Group 1">
            <a:extLst>
              <a:ext uri="{FF2B5EF4-FFF2-40B4-BE49-F238E27FC236}">
                <a16:creationId xmlns:a16="http://schemas.microsoft.com/office/drawing/2014/main" id="{0F0426B7-3ED9-4546-9EA9-BD88A8FCAD33}"/>
              </a:ext>
            </a:extLst>
          </p:cNvPr>
          <p:cNvGrpSpPr/>
          <p:nvPr/>
        </p:nvGrpSpPr>
        <p:grpSpPr>
          <a:xfrm>
            <a:off x="3542377" y="1811893"/>
            <a:ext cx="5107245" cy="4368558"/>
            <a:chOff x="833408" y="1825625"/>
            <a:chExt cx="5107245" cy="4423253"/>
          </a:xfrm>
        </p:grpSpPr>
        <p:pic>
          <p:nvPicPr>
            <p:cNvPr id="9" name="Bildobjekt 10">
              <a:extLst>
                <a:ext uri="{FF2B5EF4-FFF2-40B4-BE49-F238E27FC236}">
                  <a16:creationId xmlns:a16="http://schemas.microsoft.com/office/drawing/2014/main" id="{E25A2E59-E9CE-0547-B61E-8A974CD1AC4A}"/>
                </a:ext>
              </a:extLst>
            </p:cNvPr>
            <p:cNvPicPr>
              <a:picLocks noChangeAspect="1"/>
            </p:cNvPicPr>
            <p:nvPr/>
          </p:nvPicPr>
          <p:blipFill rotWithShape="1">
            <a:blip r:embed="rId2"/>
            <a:srcRect l="30747" t="20477" r="30581" b="54764"/>
            <a:stretch/>
          </p:blipFill>
          <p:spPr>
            <a:xfrm>
              <a:off x="838199" y="1825625"/>
              <a:ext cx="5102454" cy="2041701"/>
            </a:xfrm>
            <a:prstGeom prst="rect">
              <a:avLst/>
            </a:prstGeom>
          </p:spPr>
        </p:pic>
        <p:pic>
          <p:nvPicPr>
            <p:cNvPr id="10" name="Bildobjekt 11">
              <a:extLst>
                <a:ext uri="{FF2B5EF4-FFF2-40B4-BE49-F238E27FC236}">
                  <a16:creationId xmlns:a16="http://schemas.microsoft.com/office/drawing/2014/main" id="{15C93021-DF31-C14B-8686-58B56D052BDD}"/>
                </a:ext>
              </a:extLst>
            </p:cNvPr>
            <p:cNvPicPr>
              <a:picLocks noChangeAspect="1"/>
            </p:cNvPicPr>
            <p:nvPr/>
          </p:nvPicPr>
          <p:blipFill rotWithShape="1">
            <a:blip r:embed="rId3"/>
            <a:srcRect l="30581" t="20477" r="30540" b="50515"/>
            <a:stretch/>
          </p:blipFill>
          <p:spPr>
            <a:xfrm>
              <a:off x="833408" y="3867326"/>
              <a:ext cx="5107245" cy="2381552"/>
            </a:xfrm>
            <a:prstGeom prst="rect">
              <a:avLst/>
            </a:prstGeom>
          </p:spPr>
        </p:pic>
      </p:grpSp>
    </p:spTree>
    <p:extLst>
      <p:ext uri="{BB962C8B-B14F-4D97-AF65-F5344CB8AC3E}">
        <p14:creationId xmlns:p14="http://schemas.microsoft.com/office/powerpoint/2010/main" val="307590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8</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964681" cy="1009651"/>
          </a:xfrm>
          <a:prstGeom prst="rect">
            <a:avLst/>
          </a:prstGeom>
          <a:solidFill>
            <a:srgbClr val="FFF2CC"/>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Attività: Leggere e guardare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l" rtl="0"/>
            <a:r>
              <a:rPr lang="it" sz="3200" b="1" i="0" u="none" baseline="0">
                <a:latin typeface="Arial Narrow" panose="020B0606020202030204" pitchFamily="34" charset="0"/>
              </a:rPr>
              <a:t>Materiali</a:t>
            </a:r>
          </a:p>
          <a:p>
            <a:pPr algn="l" rtl="0"/>
            <a:r>
              <a:rPr lang="it" sz="2800" b="0" i="0" u="none" baseline="0">
                <a:latin typeface="Arial Narrow" panose="020B0606020202030204" pitchFamily="34" charset="0"/>
              </a:rPr>
              <a:t>Foglio di lavoro 2.1, Video/internet 2.1, Video/internet 2.2, Pubblicazione 2.1, Foglio di lavoro 2.2, Video/internet 2.3, Video/internet 2.4, Video/internet 2.5</a:t>
            </a:r>
            <a:endParaRPr lang="it" sz="3600" b="1" dirty="0">
              <a:latin typeface="Arial Narrow" panose="020B0606020202030204" pitchFamily="34" charset="0"/>
            </a:endParaRPr>
          </a:p>
          <a:p>
            <a:endParaRPr lang="it" sz="2800" dirty="0">
              <a:solidFill>
                <a:prstClr val="black"/>
              </a:solidFill>
              <a:latin typeface="Arial Narrow" panose="020B0606020202030204" pitchFamily="34" charset="0"/>
            </a:endParaRP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Leggere i fogli di lavoro</a:t>
            </a: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Leggere la pubblicazione</a:t>
            </a: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Guardare i video (video 2.5 opzionale, solo se vi è tempo a sufficienza)</a:t>
            </a: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Annotarsi i propri pensieri e i punti importanti per la discussione successiva</a:t>
            </a:r>
            <a:endParaRPr lang="it" sz="2800" b="1" cap="small" dirty="0">
              <a:solidFill>
                <a:srgbClr val="B32C16">
                  <a:lumMod val="75000"/>
                </a:srgbClr>
              </a:solidFill>
              <a:latin typeface="Arial Rounded MT Bold" pitchFamily="34" charset="0"/>
            </a:endParaRPr>
          </a:p>
          <a:p>
            <a:pPr algn="ctr" defTabSz="685800" rtl="0"/>
            <a:endParaRPr lang="it"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54240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9</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546670" cy="1009651"/>
          </a:xfrm>
          <a:prstGeom prst="rect">
            <a:avLst/>
          </a:prstGeom>
          <a:solidFill>
            <a:srgbClr val="FFF2CC"/>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Attività: Leggere e guardare 1.1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l" rtl="0"/>
            <a:r>
              <a:rPr lang="it" sz="3200" b="1" i="0" u="none" baseline="0">
                <a:solidFill>
                  <a:prstClr val="black"/>
                </a:solidFill>
                <a:latin typeface="Arial Narrow" panose="020B0606020202030204" pitchFamily="34" charset="0"/>
              </a:rPr>
              <a:t>Cos'è l'ASD?</a:t>
            </a:r>
            <a:endParaRPr lang="it" sz="3200" dirty="0">
              <a:solidFill>
                <a:prstClr val="black"/>
              </a:solidFill>
              <a:latin typeface="Arial Narrow" panose="020B0606020202030204" pitchFamily="34" charset="0"/>
            </a:endParaRPr>
          </a:p>
          <a:p>
            <a:pPr algn="l" rtl="0"/>
            <a:r>
              <a:rPr lang="it" sz="2800" b="0" i="0" u="none" baseline="0">
                <a:solidFill>
                  <a:prstClr val="black"/>
                </a:solidFill>
                <a:latin typeface="Arial Narrow" panose="020B0606020202030204" pitchFamily="34" charset="0"/>
              </a:rPr>
              <a:t>Guardate questi due brevi video (2:42 min. &amp; 4:13 min.)</a:t>
            </a:r>
          </a:p>
          <a:p>
            <a:pPr algn="l" rtl="0"/>
            <a:r>
              <a:rPr lang="it" sz="2800" b="0" i="0" u="none" baseline="0">
                <a:solidFill>
                  <a:prstClr val="black"/>
                </a:solidFill>
                <a:latin typeface="Arial Narrow" panose="020B0606020202030204" pitchFamily="34" charset="0"/>
              </a:rPr>
              <a:t>Poi, leggete velocemente il Foglio di lavoro 2.1 Criteri diagnostici (5 min.)</a:t>
            </a:r>
          </a:p>
        </p:txBody>
      </p:sp>
      <p:pic>
        <p:nvPicPr>
          <p:cNvPr id="9" name="Bildobjekt 4">
            <a:hlinkClick r:id="rId2"/>
            <a:extLst>
              <a:ext uri="{FF2B5EF4-FFF2-40B4-BE49-F238E27FC236}">
                <a16:creationId xmlns:a16="http://schemas.microsoft.com/office/drawing/2014/main" id="{27F87393-9148-5044-B764-3C2E058DB028}"/>
              </a:ext>
            </a:extLst>
          </p:cNvPr>
          <p:cNvPicPr>
            <a:picLocks noChangeAspect="1"/>
          </p:cNvPicPr>
          <p:nvPr/>
        </p:nvPicPr>
        <p:blipFill rotWithShape="1">
          <a:blip r:embed="rId3"/>
          <a:srcRect l="21079" t="10780" r="22449" b="43876"/>
          <a:stretch/>
        </p:blipFill>
        <p:spPr>
          <a:xfrm>
            <a:off x="2117594" y="3839258"/>
            <a:ext cx="3524723" cy="1768835"/>
          </a:xfrm>
          <a:prstGeom prst="rect">
            <a:avLst/>
          </a:prstGeom>
        </p:spPr>
      </p:pic>
      <p:pic>
        <p:nvPicPr>
          <p:cNvPr id="10" name="Bildobjekt 5">
            <a:hlinkClick r:id="rId4"/>
            <a:extLst>
              <a:ext uri="{FF2B5EF4-FFF2-40B4-BE49-F238E27FC236}">
                <a16:creationId xmlns:a16="http://schemas.microsoft.com/office/drawing/2014/main" id="{14CF1C97-3EC4-E346-AA75-CAD41C342FBB}"/>
              </a:ext>
            </a:extLst>
          </p:cNvPr>
          <p:cNvPicPr>
            <a:picLocks noChangeAspect="1"/>
          </p:cNvPicPr>
          <p:nvPr/>
        </p:nvPicPr>
        <p:blipFill rotWithShape="1">
          <a:blip r:embed="rId5"/>
          <a:srcRect l="8382" t="30366" r="30797" b="23493"/>
          <a:stretch/>
        </p:blipFill>
        <p:spPr>
          <a:xfrm>
            <a:off x="5919425" y="3852180"/>
            <a:ext cx="3730613" cy="1768836"/>
          </a:xfrm>
          <a:prstGeom prst="rect">
            <a:avLst/>
          </a:prstGeom>
        </p:spPr>
      </p:pic>
    </p:spTree>
    <p:extLst>
      <p:ext uri="{BB962C8B-B14F-4D97-AF65-F5344CB8AC3E}">
        <p14:creationId xmlns:p14="http://schemas.microsoft.com/office/powerpoint/2010/main" val="2334012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3473</Words>
  <Application>Microsoft Office PowerPoint</Application>
  <PresentationFormat>Widescreen</PresentationFormat>
  <Paragraphs>285</Paragraphs>
  <Slides>31</Slides>
  <Notes>0</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31</vt:i4>
      </vt:variant>
    </vt:vector>
  </HeadingPairs>
  <TitlesOfParts>
    <vt:vector size="39" baseType="lpstr">
      <vt:lpstr>Arial</vt:lpstr>
      <vt:lpstr>Arial Narrow</vt:lpstr>
      <vt:lpstr>Arial Rounded MT Bold</vt:lpstr>
      <vt:lpstr>Calibri</vt:lpstr>
      <vt:lpstr>Calibri Light</vt:lpstr>
      <vt:lpstr>Wingdings</vt:lpstr>
      <vt:lpstr>Office Theme</vt:lpstr>
      <vt:lpstr>Tema do Office</vt:lpstr>
      <vt:lpstr>Programma del corso di formazione  “Operatore esperto nei disturbi dello spettro autistico (ASD)"  https://www.autrain.eu/pt/curriculo/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Programma del corso di formazione  “Operatore esperto nei disturbi dello spettro autistico (ASD)"  https://www.autrain.eu/pt/curriculo/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Koller Jasmin</dc:creator>
  <cp:lastModifiedBy>Elisa Baraghini</cp:lastModifiedBy>
  <cp:revision>6</cp:revision>
  <dcterms:created xsi:type="dcterms:W3CDTF">2021-06-03T08:33:53Z</dcterms:created>
  <dcterms:modified xsi:type="dcterms:W3CDTF">2021-11-10T19:24:27Z</dcterms:modified>
</cp:coreProperties>
</file>