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06" r:id="rId3"/>
    <p:sldId id="313" r:id="rId4"/>
    <p:sldId id="340" r:id="rId5"/>
    <p:sldId id="341" r:id="rId6"/>
    <p:sldId id="342" r:id="rId7"/>
    <p:sldId id="366" r:id="rId8"/>
    <p:sldId id="344" r:id="rId9"/>
    <p:sldId id="345" r:id="rId10"/>
    <p:sldId id="346" r:id="rId11"/>
    <p:sldId id="347" r:id="rId12"/>
    <p:sldId id="348" r:id="rId13"/>
    <p:sldId id="334" r:id="rId14"/>
    <p:sldId id="349" r:id="rId15"/>
    <p:sldId id="350" r:id="rId16"/>
    <p:sldId id="351" r:id="rId17"/>
    <p:sldId id="352" r:id="rId18"/>
    <p:sldId id="353" r:id="rId19"/>
    <p:sldId id="354" r:id="rId20"/>
    <p:sldId id="299" r:id="rId21"/>
    <p:sldId id="355" r:id="rId22"/>
    <p:sldId id="356" r:id="rId23"/>
    <p:sldId id="357" r:id="rId24"/>
    <p:sldId id="358" r:id="rId25"/>
    <p:sldId id="359" r:id="rId26"/>
    <p:sldId id="360" r:id="rId27"/>
    <p:sldId id="361" r:id="rId28"/>
    <p:sldId id="339" r:id="rId29"/>
    <p:sldId id="362" r:id="rId30"/>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94719"/>
  </p:normalViewPr>
  <p:slideViewPr>
    <p:cSldViewPr snapToGrid="0" snapToObjects="1">
      <p:cViewPr varScale="1">
        <p:scale>
          <a:sx n="108" d="100"/>
          <a:sy n="108" d="100"/>
        </p:scale>
        <p:origin x="10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13.01.2022</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‹Nr.›</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6AD2771-52E7-1A4B-AA32-D54E45C82436}" type="slidenum">
              <a:rPr lang="de-AT" smtClean="0"/>
              <a:t>4</a:t>
            </a:fld>
            <a:endParaRPr lang="de-AT"/>
          </a:p>
        </p:txBody>
      </p:sp>
    </p:spTree>
    <p:extLst>
      <p:ext uri="{BB962C8B-B14F-4D97-AF65-F5344CB8AC3E}">
        <p14:creationId xmlns:p14="http://schemas.microsoft.com/office/powerpoint/2010/main" val="105185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‹Nr.›</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‹Nr.›</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‹Nr.›</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‹Nr.›</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‹Nr.›</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‹Nr.›</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‹Nr.›</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‹Nr.›</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‹Nr.›</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‹Nr.›</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‹Nr.›</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‹Nr.›</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wKlMcLTqRL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aPknwW8mPA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02/bies.202000254" TargetMode="External"/><Relationship Id="rId2" Type="http://schemas.openxmlformats.org/officeDocument/2006/relationships/hyperlink" Target="https://doi.org/10.1007/s00018-018-2988-4" TargetMode="External"/><Relationship Id="rId1" Type="http://schemas.openxmlformats.org/officeDocument/2006/relationships/slideLayout" Target="../slideLayouts/slideLayout2.xml"/><Relationship Id="rId6" Type="http://schemas.openxmlformats.org/officeDocument/2006/relationships/hyperlink" Target="https://doi.org/10.1111/jcpp.12645" TargetMode="External"/><Relationship Id="rId5" Type="http://schemas.openxmlformats.org/officeDocument/2006/relationships/hyperlink" Target="https://doi.org/10.1192/bjp.bp.114.160192" TargetMode="External"/><Relationship Id="rId4" Type="http://schemas.openxmlformats.org/officeDocument/2006/relationships/hyperlink" Target="https://doi.org/10.1177/136236131875552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7/CHI.0b013e318179964f" TargetMode="External"/><Relationship Id="rId2" Type="http://schemas.openxmlformats.org/officeDocument/2006/relationships/hyperlink" Target="https://doi.org/10.1177/1362361320951370" TargetMode="External"/><Relationship Id="rId1" Type="http://schemas.openxmlformats.org/officeDocument/2006/relationships/slideLayout" Target="../slideLayouts/slideLayout2.xml"/><Relationship Id="rId4" Type="http://schemas.openxmlformats.org/officeDocument/2006/relationships/hyperlink" Target="https://doi.org/10.1038/nrg.2017.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who.int/news-room/fact-sheets/detail/autism-spectrum-disorders" TargetMode="External"/><Relationship Id="rId2" Type="http://schemas.openxmlformats.org/officeDocument/2006/relationships/hyperlink" Target="https://www.psychiatry.org/patients-families/autism/what-is-autism-spectrum-disorder" TargetMode="External"/><Relationship Id="rId1" Type="http://schemas.openxmlformats.org/officeDocument/2006/relationships/slideLayout" Target="../slideLayouts/slideLayout2.xml"/><Relationship Id="rId6" Type="http://schemas.openxmlformats.org/officeDocument/2006/relationships/hyperlink" Target="https://www.cdc.gov/ncbddd/autism/addm.html" TargetMode="External"/><Relationship Id="rId5" Type="http://schemas.openxmlformats.org/officeDocument/2006/relationships/hyperlink" Target="https://autisticadvocacy.org/" TargetMode="External"/><Relationship Id="rId4" Type="http://schemas.openxmlformats.org/officeDocument/2006/relationships/hyperlink" Target="https://www.spectrumnews.or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utism.org.uk/advice-and-guidance/what-is-autism"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youtube.com/watch?v=d4G0HTIUBl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1</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Curriculum zur Ausbildung</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“Autismus-Beauftragte/r”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362136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59881"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Read &amp; Watch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US" sz="3200" b="1" dirty="0" err="1">
                <a:solidFill>
                  <a:prstClr val="black"/>
                </a:solidFill>
                <a:latin typeface="Arial Narrow" panose="020B0606020202030204" pitchFamily="34" charset="0"/>
              </a:rPr>
              <a:t>Ursachen</a:t>
            </a:r>
            <a:r>
              <a:rPr lang="en-US" sz="3200" b="1" dirty="0">
                <a:solidFill>
                  <a:prstClr val="black"/>
                </a:solidFill>
                <a:latin typeface="Arial Narrow" panose="020B0606020202030204" pitchFamily="34" charset="0"/>
              </a:rPr>
              <a:t> von ASS?</a:t>
            </a:r>
          </a:p>
          <a:p>
            <a:r>
              <a:rPr lang="en-US" sz="2800" dirty="0" err="1">
                <a:solidFill>
                  <a:prstClr val="black"/>
                </a:solidFill>
                <a:latin typeface="Arial Narrow" panose="020B0606020202030204" pitchFamily="34" charset="0"/>
              </a:rPr>
              <a:t>Sehen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sich</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diese</a:t>
            </a:r>
            <a:r>
              <a:rPr lang="en-US" sz="2800" dirty="0">
                <a:solidFill>
                  <a:prstClr val="black"/>
                </a:solidFill>
                <a:latin typeface="Arial Narrow" panose="020B0606020202030204" pitchFamily="34" charset="0"/>
              </a:rPr>
              <a:t> 2 Videos an (2:35 min.,14:47 min.)</a:t>
            </a: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p:txBody>
      </p:sp>
      <p:pic>
        <p:nvPicPr>
          <p:cNvPr id="11" name="Bildobjekt 1">
            <a:extLst>
              <a:ext uri="{FF2B5EF4-FFF2-40B4-BE49-F238E27FC236}">
                <a16:creationId xmlns:a16="http://schemas.microsoft.com/office/drawing/2014/main" id="{22AE9B04-5772-3145-B37B-8BA9C2F7CA40}"/>
              </a:ext>
            </a:extLst>
          </p:cNvPr>
          <p:cNvPicPr>
            <a:picLocks noChangeAspect="1"/>
          </p:cNvPicPr>
          <p:nvPr/>
        </p:nvPicPr>
        <p:blipFill rotWithShape="1">
          <a:blip r:embed="rId2"/>
          <a:srcRect l="22697" t="26677" r="31452" b="32391"/>
          <a:stretch/>
        </p:blipFill>
        <p:spPr>
          <a:xfrm>
            <a:off x="2061821" y="3352973"/>
            <a:ext cx="3660537" cy="2042429"/>
          </a:xfrm>
          <a:prstGeom prst="rect">
            <a:avLst/>
          </a:prstGeom>
        </p:spPr>
      </p:pic>
      <p:pic>
        <p:nvPicPr>
          <p:cNvPr id="12" name="Bildobjekt 6">
            <a:extLst>
              <a:ext uri="{FF2B5EF4-FFF2-40B4-BE49-F238E27FC236}">
                <a16:creationId xmlns:a16="http://schemas.microsoft.com/office/drawing/2014/main" id="{7A246A36-59AC-5F4B-A8A1-59AB2F158606}"/>
              </a:ext>
            </a:extLst>
          </p:cNvPr>
          <p:cNvPicPr>
            <a:picLocks noChangeAspect="1"/>
          </p:cNvPicPr>
          <p:nvPr/>
        </p:nvPicPr>
        <p:blipFill rotWithShape="1">
          <a:blip r:embed="rId3"/>
          <a:srcRect l="1328" t="19345" r="38464" b="33119"/>
          <a:stretch/>
        </p:blipFill>
        <p:spPr>
          <a:xfrm>
            <a:off x="5857582" y="3352973"/>
            <a:ext cx="4191492" cy="2068279"/>
          </a:xfrm>
          <a:prstGeom prst="rect">
            <a:avLst/>
          </a:prstGeom>
        </p:spPr>
      </p:pic>
    </p:spTree>
    <p:extLst>
      <p:ext uri="{BB962C8B-B14F-4D97-AF65-F5344CB8AC3E}">
        <p14:creationId xmlns:p14="http://schemas.microsoft.com/office/powerpoint/2010/main" val="201026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59881"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Read &amp; Watch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198" y="17459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US" sz="3200" b="1" dirty="0" err="1">
                <a:solidFill>
                  <a:prstClr val="black"/>
                </a:solidFill>
                <a:latin typeface="Arial Narrow" panose="020B0606020202030204" pitchFamily="34" charset="0"/>
              </a:rPr>
              <a:t>Häufigkeit</a:t>
            </a:r>
            <a:r>
              <a:rPr lang="en-US" sz="3200" b="1" dirty="0">
                <a:solidFill>
                  <a:prstClr val="black"/>
                </a:solidFill>
                <a:latin typeface="Arial Narrow" panose="020B0606020202030204" pitchFamily="34" charset="0"/>
              </a:rPr>
              <a:t> der ASS?</a:t>
            </a:r>
            <a:endParaRPr lang="en-US" sz="3200" b="1" i="1" dirty="0">
              <a:solidFill>
                <a:prstClr val="black"/>
              </a:solidFill>
              <a:latin typeface="Arial Narrow" panose="020B0606020202030204" pitchFamily="34" charset="0"/>
            </a:endParaRPr>
          </a:p>
          <a:p>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Sie den Text 2.1 (10 min.) und das </a:t>
            </a:r>
            <a:r>
              <a:rPr lang="en-US" sz="2800" dirty="0" err="1">
                <a:solidFill>
                  <a:prstClr val="black"/>
                </a:solidFill>
                <a:latin typeface="Arial Narrow" panose="020B0606020202030204" pitchFamily="34" charset="0"/>
              </a:rPr>
              <a:t>Arbeitsblatt</a:t>
            </a:r>
            <a:r>
              <a:rPr lang="en-US" sz="2800" dirty="0">
                <a:solidFill>
                  <a:prstClr val="black"/>
                </a:solidFill>
                <a:latin typeface="Arial Narrow" panose="020B0606020202030204" pitchFamily="34" charset="0"/>
              </a:rPr>
              <a:t> 2.2 (5 min.)</a:t>
            </a:r>
          </a:p>
          <a:p>
            <a:r>
              <a:rPr lang="en-US" sz="2800" dirty="0">
                <a:solidFill>
                  <a:prstClr val="black"/>
                </a:solidFill>
                <a:latin typeface="Arial Narrow" panose="020B0606020202030204" pitchFamily="34" charset="0"/>
              </a:rPr>
              <a:t>Optional: </a:t>
            </a:r>
            <a:r>
              <a:rPr lang="en-US" sz="2800" dirty="0" err="1">
                <a:solidFill>
                  <a:prstClr val="black"/>
                </a:solidFill>
                <a:latin typeface="Arial Narrow" panose="020B0606020202030204" pitchFamily="34" charset="0"/>
              </a:rPr>
              <a:t>Sollte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noch</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genügend</a:t>
            </a:r>
            <a:r>
              <a:rPr lang="en-US" sz="2800" dirty="0">
                <a:solidFill>
                  <a:prstClr val="black"/>
                </a:solidFill>
                <a:latin typeface="Arial Narrow" panose="020B0606020202030204" pitchFamily="34" charset="0"/>
              </a:rPr>
              <a:t> Zeit </a:t>
            </a:r>
            <a:r>
              <a:rPr lang="en-US" sz="2800" dirty="0" err="1">
                <a:solidFill>
                  <a:prstClr val="black"/>
                </a:solidFill>
                <a:latin typeface="Arial Narrow" panose="020B0606020202030204" pitchFamily="34" charset="0"/>
              </a:rPr>
              <a:t>dafür</a:t>
            </a:r>
            <a:r>
              <a:rPr lang="en-US" sz="2800" dirty="0">
                <a:solidFill>
                  <a:prstClr val="black"/>
                </a:solidFill>
                <a:latin typeface="Arial Narrow" panose="020B0606020202030204" pitchFamily="34" charset="0"/>
              </a:rPr>
              <a:t> sein, </a:t>
            </a:r>
            <a:r>
              <a:rPr lang="en-US" sz="2800" dirty="0" err="1">
                <a:solidFill>
                  <a:prstClr val="black"/>
                </a:solidFill>
                <a:latin typeface="Arial Narrow" panose="020B0606020202030204" pitchFamily="34" charset="0"/>
              </a:rPr>
              <a:t>sehen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sich</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noch</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diesen</a:t>
            </a:r>
            <a:r>
              <a:rPr lang="en-US" sz="2800" dirty="0">
                <a:solidFill>
                  <a:prstClr val="black"/>
                </a:solidFill>
                <a:latin typeface="Arial Narrow" panose="020B0606020202030204" pitchFamily="34" charset="0"/>
              </a:rPr>
              <a:t> Film an. (15:43 min), </a:t>
            </a:r>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pPr defTabSz="685800"/>
            <a:r>
              <a:rPr lang="en-US" dirty="0">
                <a:solidFill>
                  <a:srgbClr val="B32C16">
                    <a:lumMod val="75000"/>
                  </a:srgbClr>
                </a:solidFill>
                <a:latin typeface="Arial Narrow" panose="020B0606020202030204" pitchFamily="34" charset="0"/>
                <a:hlinkClick r:id="rId2"/>
              </a:rPr>
              <a:t>https://www.youtube.com/watch?v=wKlMcLTqRLs</a:t>
            </a:r>
            <a:endParaRPr lang="en-US" dirty="0">
              <a:latin typeface="Arial Narrow" panose="020B0606020202030204" pitchFamily="34" charset="0"/>
            </a:endParaRPr>
          </a:p>
        </p:txBody>
      </p:sp>
      <p:pic>
        <p:nvPicPr>
          <p:cNvPr id="13" name="Bildobjekt 4">
            <a:extLst>
              <a:ext uri="{FF2B5EF4-FFF2-40B4-BE49-F238E27FC236}">
                <a16:creationId xmlns:a16="http://schemas.microsoft.com/office/drawing/2014/main" id="{49D66C0D-EB82-724E-B0BC-A81694998010}"/>
              </a:ext>
            </a:extLst>
          </p:cNvPr>
          <p:cNvPicPr>
            <a:picLocks noChangeAspect="1"/>
          </p:cNvPicPr>
          <p:nvPr/>
        </p:nvPicPr>
        <p:blipFill rotWithShape="1">
          <a:blip r:embed="rId3"/>
          <a:srcRect l="13403" t="20805" r="29375" b="24264"/>
          <a:stretch/>
        </p:blipFill>
        <p:spPr>
          <a:xfrm>
            <a:off x="4038600" y="3429000"/>
            <a:ext cx="3346595" cy="2007872"/>
          </a:xfrm>
          <a:prstGeom prst="rect">
            <a:avLst/>
          </a:prstGeom>
        </p:spPr>
      </p:pic>
    </p:spTree>
    <p:extLst>
      <p:ext uri="{BB962C8B-B14F-4D97-AF65-F5344CB8AC3E}">
        <p14:creationId xmlns:p14="http://schemas.microsoft.com/office/powerpoint/2010/main" val="163596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4395653"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a:t>
            </a:r>
            <a:r>
              <a:rPr lang="en-GB" sz="4000" b="1" dirty="0" err="1">
                <a:latin typeface="Arial Narrow" panose="020B0606020202030204" pitchFamily="34" charset="0"/>
              </a:rPr>
              <a:t>Diskussion</a:t>
            </a:r>
            <a:r>
              <a:rPr lang="en-GB" sz="4000" b="1" dirty="0">
                <a:latin typeface="Arial Narrow" panose="020B0606020202030204" pitchFamily="34" charset="0"/>
              </a:rPr>
              <a:t>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US" sz="2800" b="1" dirty="0" err="1">
                <a:solidFill>
                  <a:prstClr val="black"/>
                </a:solidFill>
                <a:latin typeface="Arial Narrow" panose="020B0606020202030204" pitchFamily="34" charset="0"/>
              </a:rPr>
              <a:t>Gibt</a:t>
            </a:r>
            <a:r>
              <a:rPr lang="en-US" sz="2800" b="1" dirty="0">
                <a:solidFill>
                  <a:prstClr val="black"/>
                </a:solidFill>
                <a:latin typeface="Arial Narrow" panose="020B0606020202030204" pitchFamily="34" charset="0"/>
              </a:rPr>
              <a:t> es </a:t>
            </a:r>
            <a:r>
              <a:rPr lang="en-US" sz="2800" b="1" dirty="0" err="1">
                <a:solidFill>
                  <a:prstClr val="black"/>
                </a:solidFill>
                <a:latin typeface="Arial Narrow" panose="020B0606020202030204" pitchFamily="34" charset="0"/>
              </a:rPr>
              <a:t>Fragen</a:t>
            </a:r>
            <a:r>
              <a:rPr lang="en-US" sz="2800" b="1" dirty="0">
                <a:solidFill>
                  <a:prstClr val="black"/>
                </a:solidFill>
                <a:latin typeface="Arial Narrow" panose="020B0606020202030204" pitchFamily="34" charset="0"/>
              </a:rPr>
              <a:t>?</a:t>
            </a:r>
            <a:endParaRPr lang="en-US" sz="2800" dirty="0">
              <a:solidFill>
                <a:prstClr val="black"/>
              </a:solidFill>
              <a:latin typeface="Arial Narrow" panose="020B0606020202030204" pitchFamily="34" charset="0"/>
            </a:endParaRPr>
          </a:p>
          <a:p>
            <a:endParaRPr lang="en-US" sz="2400" b="1" i="1"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400" b="1" i="1" dirty="0" err="1">
                <a:solidFill>
                  <a:prstClr val="black"/>
                </a:solidFill>
                <a:latin typeface="Arial Narrow" panose="020B0606020202030204" pitchFamily="34" charset="0"/>
              </a:rPr>
              <a:t>Diagnosekriterien</a:t>
            </a:r>
            <a:r>
              <a:rPr lang="en-US" sz="2400" dirty="0">
                <a:solidFill>
                  <a:prstClr val="black"/>
                </a:solidFill>
                <a:latin typeface="Arial Narrow" panose="020B0606020202030204" pitchFamily="34" charset="0"/>
              </a:rPr>
              <a:t>:</a:t>
            </a:r>
          </a:p>
          <a:p>
            <a:pPr lvl="1"/>
            <a:r>
              <a:rPr lang="en-US" sz="2000" dirty="0">
                <a:solidFill>
                  <a:prstClr val="black"/>
                </a:solidFill>
                <a:latin typeface="Arial Narrow" panose="020B0606020202030204" pitchFamily="34" charset="0"/>
              </a:rPr>
              <a:t>Sind </a:t>
            </a:r>
            <a:r>
              <a:rPr lang="en-US" sz="2000" dirty="0" err="1">
                <a:solidFill>
                  <a:prstClr val="black"/>
                </a:solidFill>
                <a:latin typeface="Arial Narrow" panose="020B0606020202030204" pitchFamily="34" charset="0"/>
              </a:rPr>
              <a:t>diese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informativ</a:t>
            </a:r>
            <a:r>
              <a:rPr lang="en-US" sz="2000" dirty="0">
                <a:solidFill>
                  <a:prstClr val="black"/>
                </a:solidFill>
                <a:latin typeface="Arial Narrow" panose="020B0606020202030204" pitchFamily="34" charset="0"/>
              </a:rPr>
              <a:t> für Sie? </a:t>
            </a:r>
            <a:r>
              <a:rPr lang="en-US" sz="2000" dirty="0" err="1">
                <a:solidFill>
                  <a:prstClr val="black"/>
                </a:solidFill>
                <a:latin typeface="Arial Narrow" panose="020B0606020202030204" pitchFamily="34" charset="0"/>
              </a:rPr>
              <a:t>Haben</a:t>
            </a:r>
            <a:r>
              <a:rPr lang="en-US" sz="2000" dirty="0">
                <a:solidFill>
                  <a:prstClr val="black"/>
                </a:solidFill>
                <a:latin typeface="Arial Narrow" panose="020B0606020202030204" pitchFamily="34" charset="0"/>
              </a:rPr>
              <a:t> Sie </a:t>
            </a:r>
            <a:r>
              <a:rPr lang="en-US" sz="2000" dirty="0" err="1">
                <a:solidFill>
                  <a:prstClr val="black"/>
                </a:solidFill>
                <a:latin typeface="Arial Narrow" panose="020B0606020202030204" pitchFamily="34" charset="0"/>
              </a:rPr>
              <a:t>eine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gute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Vorstellung</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davon</a:t>
            </a:r>
            <a:r>
              <a:rPr lang="en-US" sz="2000" dirty="0">
                <a:solidFill>
                  <a:prstClr val="black"/>
                </a:solidFill>
                <a:latin typeface="Arial Narrow" panose="020B0606020202030204" pitchFamily="34" charset="0"/>
              </a:rPr>
              <a:t>, in </a:t>
            </a:r>
            <a:r>
              <a:rPr lang="en-US" sz="2000" dirty="0" err="1">
                <a:solidFill>
                  <a:prstClr val="black"/>
                </a:solidFill>
                <a:latin typeface="Arial Narrow" panose="020B0606020202030204" pitchFamily="34" charset="0"/>
              </a:rPr>
              <a:t>welcher</a:t>
            </a:r>
            <a:r>
              <a:rPr lang="en-US" sz="2000" dirty="0">
                <a:solidFill>
                  <a:prstClr val="black"/>
                </a:solidFill>
                <a:latin typeface="Arial Narrow" panose="020B0606020202030204" pitchFamily="34" charset="0"/>
              </a:rPr>
              <a:t> Form </a:t>
            </a:r>
            <a:r>
              <a:rPr lang="en-US" sz="2000" dirty="0" err="1">
                <a:solidFill>
                  <a:prstClr val="black"/>
                </a:solidFill>
                <a:latin typeface="Arial Narrow" panose="020B0606020202030204" pitchFamily="34" charset="0"/>
              </a:rPr>
              <a:t>Autismus</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auftreten</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kann</a:t>
            </a:r>
            <a:r>
              <a:rPr lang="en-US" sz="2000" dirty="0">
                <a:solidFill>
                  <a:prstClr val="black"/>
                </a:solidFill>
                <a:latin typeface="Arial Narrow" panose="020B0606020202030204" pitchFamily="34" charset="0"/>
              </a:rPr>
              <a:t>?</a:t>
            </a:r>
          </a:p>
          <a:p>
            <a:pPr lvl="1"/>
            <a:endParaRPr lang="en-US" sz="2000" b="1" i="1" dirty="0">
              <a:solidFill>
                <a:prstClr val="black"/>
              </a:solidFill>
              <a:latin typeface="Arial Narrow" panose="020B0606020202030204" pitchFamily="34" charset="0"/>
            </a:endParaRPr>
          </a:p>
          <a:p>
            <a:pPr lvl="1"/>
            <a:r>
              <a:rPr lang="en-US" sz="2400" b="1" i="1" dirty="0" err="1">
                <a:solidFill>
                  <a:prstClr val="black"/>
                </a:solidFill>
                <a:latin typeface="Arial Narrow" panose="020B0606020202030204" pitchFamily="34" charset="0"/>
              </a:rPr>
              <a:t>Ursachen</a:t>
            </a:r>
            <a:r>
              <a:rPr lang="en-US" sz="2400" b="1" i="1" dirty="0">
                <a:solidFill>
                  <a:prstClr val="black"/>
                </a:solidFill>
                <a:latin typeface="Arial Narrow" panose="020B0606020202030204" pitchFamily="34" charset="0"/>
              </a:rPr>
              <a:t>:</a:t>
            </a:r>
          </a:p>
          <a:p>
            <a:pPr lvl="1"/>
            <a:r>
              <a:rPr lang="en-US" sz="2000" dirty="0">
                <a:solidFill>
                  <a:prstClr val="black"/>
                </a:solidFill>
                <a:latin typeface="Arial Narrow" panose="020B0606020202030204" pitchFamily="34" charset="0"/>
              </a:rPr>
              <a:t>Sind </a:t>
            </a:r>
            <a:r>
              <a:rPr lang="en-US" sz="2000" dirty="0" err="1">
                <a:solidFill>
                  <a:prstClr val="black"/>
                </a:solidFill>
                <a:latin typeface="Arial Narrow" panose="020B0606020202030204" pitchFamily="34" charset="0"/>
              </a:rPr>
              <a:t>Ihnen</a:t>
            </a:r>
            <a:r>
              <a:rPr lang="en-US" sz="2000" dirty="0">
                <a:solidFill>
                  <a:prstClr val="black"/>
                </a:solidFill>
                <a:latin typeface="Arial Narrow" panose="020B0606020202030204" pitchFamily="34" charset="0"/>
              </a:rPr>
              <a:t> die </a:t>
            </a:r>
            <a:r>
              <a:rPr lang="en-US" sz="2000" dirty="0" err="1">
                <a:solidFill>
                  <a:prstClr val="black"/>
                </a:solidFill>
                <a:latin typeface="Arial Narrow" panose="020B0606020202030204" pitchFamily="34" charset="0"/>
              </a:rPr>
              <a:t>erwähnten</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Ursachen</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bekannt</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oder</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waren</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neue,vielleicht</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auch</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überraschende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dabei</a:t>
            </a:r>
            <a:r>
              <a:rPr lang="en-US" sz="2000" dirty="0">
                <a:solidFill>
                  <a:prstClr val="black"/>
                </a:solidFill>
                <a:latin typeface="Arial Narrow" panose="020B0606020202030204" pitchFamily="34" charset="0"/>
              </a:rPr>
              <a:t>?</a:t>
            </a:r>
          </a:p>
          <a:p>
            <a:pPr lvl="1"/>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400" b="1" i="1" dirty="0" err="1">
                <a:solidFill>
                  <a:prstClr val="black"/>
                </a:solidFill>
                <a:latin typeface="Arial Narrow" panose="020B0606020202030204" pitchFamily="34" charset="0"/>
              </a:rPr>
              <a:t>Häufigkeit</a:t>
            </a:r>
            <a:r>
              <a:rPr lang="en-US" sz="2400" b="1" i="1" dirty="0">
                <a:solidFill>
                  <a:prstClr val="black"/>
                </a:solidFill>
                <a:latin typeface="Arial Narrow" panose="020B0606020202030204" pitchFamily="34" charset="0"/>
              </a:rPr>
              <a:t>:</a:t>
            </a:r>
          </a:p>
          <a:p>
            <a:pPr lvl="1"/>
            <a:r>
              <a:rPr lang="en-US" sz="2000" dirty="0" err="1">
                <a:solidFill>
                  <a:prstClr val="black"/>
                </a:solidFill>
                <a:latin typeface="Arial Narrow" panose="020B0606020202030204" pitchFamily="34" charset="0"/>
              </a:rPr>
              <a:t>Glauben</a:t>
            </a:r>
            <a:r>
              <a:rPr lang="en-US" sz="2000" dirty="0">
                <a:solidFill>
                  <a:prstClr val="black"/>
                </a:solidFill>
                <a:latin typeface="Arial Narrow" panose="020B0606020202030204" pitchFamily="34" charset="0"/>
              </a:rPr>
              <a:t> Sie, </a:t>
            </a:r>
            <a:r>
              <a:rPr lang="en-US" sz="2000" dirty="0" err="1">
                <a:solidFill>
                  <a:prstClr val="black"/>
                </a:solidFill>
                <a:latin typeface="Arial Narrow" panose="020B0606020202030204" pitchFamily="34" charset="0"/>
              </a:rPr>
              <a:t>dass</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Autismus</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heutzutage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häufiger</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als</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früher</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diagnostiziert</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wird</a:t>
            </a:r>
            <a:r>
              <a:rPr lang="en-US" sz="2000" dirty="0">
                <a:solidFill>
                  <a:prstClr val="black"/>
                </a:solidFill>
                <a:latin typeface="Arial Narrow" panose="020B0606020202030204" pitchFamily="34" charset="0"/>
              </a:rPr>
              <a:t>?</a:t>
            </a:r>
            <a:endParaRPr lang="en-US"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13597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3"/>
            <a:ext cx="12192000" cy="2339102"/>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10:00 – 10:30 </a:t>
            </a:r>
            <a:endParaRPr lang="pt-PT" sz="2800" dirty="0">
              <a:latin typeface="Arial Narrow" panose="020B0606020202030204" pitchFamily="34" charset="0"/>
            </a:endParaRPr>
          </a:p>
          <a:p>
            <a:pPr algn="ctr"/>
            <a:r>
              <a:rPr lang="de-AT" sz="2800" b="1" dirty="0">
                <a:latin typeface="Arial Narrow" panose="020B0606020202030204" pitchFamily="34" charset="0"/>
              </a:rPr>
              <a:t>Pause</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r>
                <a:rPr lang="en-US" sz="800" dirty="0">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13</a:t>
            </a:fld>
            <a:endParaRPr lang="pt-PT"/>
          </a:p>
        </p:txBody>
      </p:sp>
    </p:spTree>
    <p:extLst>
      <p:ext uri="{BB962C8B-B14F-4D97-AF65-F5344CB8AC3E}">
        <p14:creationId xmlns:p14="http://schemas.microsoft.com/office/powerpoint/2010/main" val="218653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14</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de-AT" sz="4000" b="1" dirty="0">
                <a:solidFill>
                  <a:schemeClr val="dk1"/>
                </a:solidFill>
                <a:latin typeface="Arial Narrow"/>
                <a:ea typeface="Arial Narrow"/>
                <a:cs typeface="Arial Narrow"/>
                <a:sym typeface="Arial Narrow"/>
              </a:rPr>
              <a:t>Erarbeitung</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4338210" y="2971938"/>
            <a:ext cx="3515579" cy="3185561"/>
          </a:xfrm>
          <a:prstGeom prst="rect">
            <a:avLst/>
          </a:prstGeom>
          <a:solidFill>
            <a:srgbClr val="DAE3F3"/>
          </a:solidFill>
          <a:ln>
            <a:noFill/>
          </a:ln>
        </p:spPr>
        <p:txBody>
          <a:bodyPr spcFirstLastPara="1" wrap="square" lIns="121900" tIns="60933" rIns="121900" bIns="60933" anchor="ctr" anchorCtr="0">
            <a:noAutofit/>
          </a:bodyPr>
          <a:lstStyle/>
          <a:p>
            <a:pPr algn="ctr" defTabSz="685800"/>
            <a:r>
              <a:rPr lang="en-US" sz="2000" dirty="0" err="1">
                <a:solidFill>
                  <a:prstClr val="black"/>
                </a:solidFill>
                <a:latin typeface="Arial Narrow" panose="020B0606020202030204" pitchFamily="34" charset="0"/>
              </a:rPr>
              <a:t>Begleitende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geistige</a:t>
            </a:r>
            <a:r>
              <a:rPr lang="en-US" sz="2000" dirty="0">
                <a:solidFill>
                  <a:prstClr val="black"/>
                </a:solidFill>
                <a:latin typeface="Arial Narrow" panose="020B0606020202030204" pitchFamily="34" charset="0"/>
              </a:rPr>
              <a:t> und </a:t>
            </a:r>
            <a:r>
              <a:rPr lang="en-US" sz="2000" dirty="0" err="1">
                <a:solidFill>
                  <a:prstClr val="black"/>
                </a:solidFill>
                <a:latin typeface="Arial Narrow" panose="020B0606020202030204" pitchFamily="34" charset="0"/>
              </a:rPr>
              <a:t>körperliche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Störungen</a:t>
            </a:r>
            <a:endParaRPr lang="en-US" sz="2000" dirty="0">
              <a:solidFill>
                <a:prstClr val="black"/>
              </a:solidFill>
              <a:latin typeface="Arial Narrow" panose="020B0606020202030204" pitchFamily="34" charset="0"/>
            </a:endParaRPr>
          </a:p>
          <a:p>
            <a:pPr algn="ctr" defTabSz="685800"/>
            <a:r>
              <a:rPr lang="en-US" sz="2000" dirty="0" err="1">
                <a:solidFill>
                  <a:prstClr val="black"/>
                </a:solidFill>
                <a:latin typeface="Arial Narrow" panose="020B0606020202030204" pitchFamily="34" charset="0"/>
              </a:rPr>
              <a:t>Erfahrungen</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Gedankenwelt</a:t>
            </a:r>
            <a:r>
              <a:rPr lang="en-US" sz="2000" dirty="0">
                <a:solidFill>
                  <a:prstClr val="black"/>
                </a:solidFill>
                <a:latin typeface="Arial Narrow" panose="020B0606020202030204" pitchFamily="34" charset="0"/>
              </a:rPr>
              <a:t> und </a:t>
            </a:r>
            <a:r>
              <a:rPr lang="en-US" sz="2000" dirty="0" err="1">
                <a:solidFill>
                  <a:prstClr val="black"/>
                </a:solidFill>
                <a:latin typeface="Arial Narrow" panose="020B0606020202030204" pitchFamily="34" charset="0"/>
              </a:rPr>
              <a:t>Wahrnehmung</a:t>
            </a:r>
            <a:r>
              <a:rPr lang="en-US" sz="2000" dirty="0">
                <a:solidFill>
                  <a:prstClr val="black"/>
                </a:solidFill>
                <a:latin typeface="Arial Narrow" panose="020B0606020202030204" pitchFamily="34" charset="0"/>
              </a:rPr>
              <a:t> von </a:t>
            </a:r>
            <a:r>
              <a:rPr lang="en-US" sz="2000" dirty="0" err="1">
                <a:solidFill>
                  <a:prstClr val="black"/>
                </a:solidFill>
                <a:latin typeface="Arial Narrow" panose="020B0606020202030204" pitchFamily="34" charset="0"/>
              </a:rPr>
              <a:t>Autisten</a:t>
            </a:r>
            <a:endParaRPr lang="en-US" sz="2000" dirty="0">
              <a:solidFill>
                <a:prstClr val="black"/>
              </a:solidFill>
              <a:latin typeface="Arial Narrow" panose="020B0606020202030204" pitchFamily="34" charset="0"/>
            </a:endParaRPr>
          </a:p>
          <a:p>
            <a:pPr algn="ctr" defTabSz="685800"/>
            <a:r>
              <a:rPr lang="en-US" sz="2000" dirty="0" err="1">
                <a:solidFill>
                  <a:prstClr val="black"/>
                </a:solidFill>
                <a:latin typeface="Arial Narrow" panose="020B0606020202030204" pitchFamily="34" charset="0"/>
              </a:rPr>
              <a:t>Aktivitäten</a:t>
            </a:r>
            <a:r>
              <a:rPr lang="en-US" sz="2000" dirty="0">
                <a:solidFill>
                  <a:prstClr val="black"/>
                </a:solidFill>
                <a:latin typeface="Arial Narrow" panose="020B0606020202030204" pitchFamily="34" charset="0"/>
              </a:rPr>
              <a:t> &amp; </a:t>
            </a:r>
            <a:r>
              <a:rPr lang="en-US" sz="2000" dirty="0" err="1">
                <a:solidFill>
                  <a:prstClr val="black"/>
                </a:solidFill>
                <a:latin typeface="Arial Narrow" panose="020B0606020202030204" pitchFamily="34" charset="0"/>
              </a:rPr>
              <a:t>Materialien</a:t>
            </a:r>
            <a:r>
              <a:rPr lang="en-US" sz="2000" dirty="0">
                <a:solidFill>
                  <a:prstClr val="black"/>
                </a:solidFill>
                <a:latin typeface="Arial Narrow" panose="020B0606020202030204" pitchFamily="34" charset="0"/>
              </a:rPr>
              <a:t>:</a:t>
            </a:r>
          </a:p>
          <a:p>
            <a:pPr algn="ctr" defTabSz="685800"/>
            <a:r>
              <a:rPr lang="en-US" sz="2000" dirty="0">
                <a:solidFill>
                  <a:prstClr val="black"/>
                </a:solidFill>
                <a:latin typeface="Arial Narrow" panose="020B0606020202030204" pitchFamily="34" charset="0"/>
              </a:rPr>
              <a:t> </a:t>
            </a:r>
            <a:r>
              <a:rPr lang="en-US" i="1" dirty="0">
                <a:solidFill>
                  <a:prstClr val="black"/>
                </a:solidFill>
                <a:latin typeface="Arial Narrow" panose="020B0606020202030204" pitchFamily="34" charset="0"/>
              </a:rPr>
              <a:t>Watch &amp; Read 2.2, </a:t>
            </a:r>
            <a:r>
              <a:rPr lang="en-US" i="1" dirty="0" err="1">
                <a:solidFill>
                  <a:prstClr val="black"/>
                </a:solidFill>
                <a:latin typeface="Arial Narrow" panose="020B0606020202030204" pitchFamily="34" charset="0"/>
              </a:rPr>
              <a:t>Diskussion</a:t>
            </a:r>
            <a:r>
              <a:rPr lang="en-US" i="1" dirty="0">
                <a:solidFill>
                  <a:prstClr val="black"/>
                </a:solidFill>
                <a:latin typeface="Arial Narrow" panose="020B0606020202030204" pitchFamily="34" charset="0"/>
              </a:rPr>
              <a:t> 2.2, </a:t>
            </a:r>
            <a:r>
              <a:rPr lang="en-US" i="1" dirty="0" err="1">
                <a:solidFill>
                  <a:prstClr val="black"/>
                </a:solidFill>
                <a:latin typeface="Arial Narrow" panose="020B0606020202030204" pitchFamily="34" charset="0"/>
              </a:rPr>
              <a:t>Reflexion</a:t>
            </a:r>
            <a:r>
              <a:rPr lang="en-US" i="1" dirty="0">
                <a:solidFill>
                  <a:prstClr val="black"/>
                </a:solidFill>
                <a:latin typeface="Arial Narrow" panose="020B0606020202030204" pitchFamily="34" charset="0"/>
              </a:rPr>
              <a:t> 2.1</a:t>
            </a:r>
          </a:p>
          <a:p>
            <a:pPr algn="ctr" defTabSz="685800"/>
            <a:r>
              <a:rPr lang="en-US" i="1" dirty="0">
                <a:solidFill>
                  <a:prstClr val="black"/>
                </a:solidFill>
                <a:latin typeface="Arial Narrow" panose="020B0606020202030204" pitchFamily="34" charset="0"/>
              </a:rPr>
              <a:t>Material: </a:t>
            </a:r>
            <a:r>
              <a:rPr lang="en-US" i="1" dirty="0" err="1">
                <a:solidFill>
                  <a:prstClr val="black"/>
                </a:solidFill>
                <a:latin typeface="Arial Narrow" panose="020B0606020202030204" pitchFamily="34" charset="0"/>
              </a:rPr>
              <a:t>Arbeitsblatt</a:t>
            </a:r>
            <a:r>
              <a:rPr lang="en-US" i="1" dirty="0">
                <a:solidFill>
                  <a:prstClr val="black"/>
                </a:solidFill>
                <a:latin typeface="Arial Narrow" panose="020B0606020202030204" pitchFamily="34" charset="0"/>
              </a:rPr>
              <a:t> 2.3, </a:t>
            </a:r>
          </a:p>
          <a:p>
            <a:pPr algn="ctr" defTabSz="685800"/>
            <a:r>
              <a:rPr lang="en-US" i="1" dirty="0" err="1">
                <a:solidFill>
                  <a:prstClr val="black"/>
                </a:solidFill>
                <a:latin typeface="Arial Narrow" panose="020B0606020202030204" pitchFamily="34" charset="0"/>
              </a:rPr>
              <a:t>Arbeitsblatt</a:t>
            </a:r>
            <a:r>
              <a:rPr lang="en-US" i="1" dirty="0">
                <a:solidFill>
                  <a:prstClr val="black"/>
                </a:solidFill>
                <a:latin typeface="Arial Narrow" panose="020B0606020202030204" pitchFamily="34" charset="0"/>
              </a:rPr>
              <a:t> 2.4,</a:t>
            </a:r>
          </a:p>
          <a:p>
            <a:pPr algn="ctr" defTabSz="685800"/>
            <a:r>
              <a:rPr lang="en-US" i="1" dirty="0" err="1">
                <a:solidFill>
                  <a:prstClr val="black"/>
                </a:solidFill>
                <a:latin typeface="Arial Narrow" panose="020B0606020202030204" pitchFamily="34" charset="0"/>
              </a:rPr>
              <a:t>Arbeitsblatt</a:t>
            </a:r>
            <a:r>
              <a:rPr lang="en-US" i="1" dirty="0">
                <a:solidFill>
                  <a:prstClr val="black"/>
                </a:solidFill>
                <a:latin typeface="Arial Narrow" panose="020B0606020202030204" pitchFamily="34" charset="0"/>
              </a:rPr>
              <a:t> 2.5, Video/Internet 2.6</a:t>
            </a:r>
          </a:p>
        </p:txBody>
      </p:sp>
    </p:spTree>
    <p:extLst>
      <p:ext uri="{BB962C8B-B14F-4D97-AF65-F5344CB8AC3E}">
        <p14:creationId xmlns:p14="http://schemas.microsoft.com/office/powerpoint/2010/main" val="79689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553893"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Read &amp; Watch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GB" sz="3200" b="1" dirty="0" err="1">
                <a:latin typeface="Arial Narrow" panose="020B0606020202030204" pitchFamily="34" charset="0"/>
              </a:rPr>
              <a:t>Materialien</a:t>
            </a:r>
            <a:r>
              <a:rPr lang="en-GB" sz="3200" b="1" dirty="0">
                <a:latin typeface="Arial Narrow" panose="020B0606020202030204" pitchFamily="34" charset="0"/>
              </a:rPr>
              <a:t>: </a:t>
            </a:r>
            <a:r>
              <a:rPr lang="en-GB" sz="2800" dirty="0" err="1">
                <a:latin typeface="Arial Narrow" panose="020B0606020202030204" pitchFamily="34" charset="0"/>
              </a:rPr>
              <a:t>Arbeitsblatt</a:t>
            </a:r>
            <a:r>
              <a:rPr lang="en-US" sz="2800" i="1" dirty="0">
                <a:solidFill>
                  <a:prstClr val="black"/>
                </a:solidFill>
                <a:latin typeface="Arial Narrow" panose="020B0606020202030204" pitchFamily="34" charset="0"/>
              </a:rPr>
              <a:t> 2.3, </a:t>
            </a:r>
            <a:r>
              <a:rPr lang="en-US" sz="2800" i="1" dirty="0" err="1">
                <a:solidFill>
                  <a:prstClr val="black"/>
                </a:solidFill>
                <a:latin typeface="Arial Narrow" panose="020B0606020202030204" pitchFamily="34" charset="0"/>
              </a:rPr>
              <a:t>Arbeitsblatt</a:t>
            </a:r>
            <a:r>
              <a:rPr lang="en-US" sz="2800" i="1" dirty="0">
                <a:solidFill>
                  <a:prstClr val="black"/>
                </a:solidFill>
                <a:latin typeface="Arial Narrow" panose="020B0606020202030204" pitchFamily="34" charset="0"/>
              </a:rPr>
              <a:t> 2.4, </a:t>
            </a:r>
            <a:r>
              <a:rPr lang="en-US" sz="2800" i="1" dirty="0" err="1">
                <a:solidFill>
                  <a:prstClr val="black"/>
                </a:solidFill>
                <a:latin typeface="Arial Narrow" panose="020B0606020202030204" pitchFamily="34" charset="0"/>
              </a:rPr>
              <a:t>Arbeitsblatt</a:t>
            </a:r>
            <a:r>
              <a:rPr lang="en-US" sz="2800" i="1" dirty="0">
                <a:solidFill>
                  <a:prstClr val="black"/>
                </a:solidFill>
                <a:latin typeface="Arial Narrow" panose="020B0606020202030204" pitchFamily="34" charset="0"/>
              </a:rPr>
              <a:t> 2.5</a:t>
            </a:r>
          </a:p>
          <a:p>
            <a:pPr defTabSz="685800"/>
            <a:r>
              <a:rPr lang="en-US" sz="2800" i="1" dirty="0">
                <a:solidFill>
                  <a:prstClr val="black"/>
                </a:solidFill>
                <a:latin typeface="Arial Narrow" panose="020B0606020202030204" pitchFamily="34" charset="0"/>
              </a:rPr>
              <a:t>Video/Internet 2.6</a:t>
            </a:r>
          </a:p>
          <a:p>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Sie die </a:t>
            </a:r>
            <a:r>
              <a:rPr lang="en-US" sz="2800" dirty="0" err="1">
                <a:solidFill>
                  <a:prstClr val="black"/>
                </a:solidFill>
                <a:latin typeface="Arial Narrow" panose="020B0606020202030204" pitchFamily="34" charset="0"/>
              </a:rPr>
              <a:t>Arbeitsblätter</a:t>
            </a:r>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Sehen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sich</a:t>
            </a:r>
            <a:r>
              <a:rPr lang="en-US" sz="2800" dirty="0">
                <a:solidFill>
                  <a:prstClr val="black"/>
                </a:solidFill>
                <a:latin typeface="Arial Narrow" panose="020B0606020202030204" pitchFamily="34" charset="0"/>
              </a:rPr>
              <a:t> das Video 2.6 an</a:t>
            </a: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Notieren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Ihre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Gedanken</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für</a:t>
            </a:r>
            <a:r>
              <a:rPr lang="en-US" sz="2800" dirty="0">
                <a:solidFill>
                  <a:prstClr val="black"/>
                </a:solidFill>
                <a:latin typeface="Arial Narrow" panose="020B0606020202030204" pitchFamily="34" charset="0"/>
              </a:rPr>
              <a:t> die </a:t>
            </a:r>
            <a:r>
              <a:rPr lang="en-US" sz="2800" dirty="0" err="1">
                <a:solidFill>
                  <a:prstClr val="black"/>
                </a:solidFill>
                <a:latin typeface="Arial Narrow" panose="020B0606020202030204" pitchFamily="34" charset="0"/>
              </a:rPr>
              <a:t>spätere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Diskussion</a:t>
            </a:r>
            <a:r>
              <a:rPr lang="en-US" sz="2800" dirty="0">
                <a:solidFill>
                  <a:prstClr val="black"/>
                </a:solidFill>
                <a:latin typeface="Arial Narrow" panose="020B0606020202030204" pitchFamily="34" charset="0"/>
              </a:rPr>
              <a:t>)</a:t>
            </a:r>
            <a:endParaRPr lang="en-US" sz="2800" b="1" cap="small" dirty="0">
              <a:solidFill>
                <a:srgbClr val="B32C16">
                  <a:lumMod val="75000"/>
                </a:srgbClr>
              </a:solidFill>
              <a:latin typeface="Arial Rounded MT Bold" pitchFamily="34" charset="0"/>
            </a:endParaRPr>
          </a:p>
          <a:p>
            <a:pPr algn="ctr" defTabSz="685800"/>
            <a:endParaRPr lang="en-US"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89166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68591"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Read &amp; Watch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defTabSz="685800"/>
            <a:r>
              <a:rPr lang="en-US" sz="2800" i="1" dirty="0" err="1">
                <a:solidFill>
                  <a:prstClr val="black"/>
                </a:solidFill>
                <a:latin typeface="Arial Narrow" panose="020B0606020202030204" pitchFamily="34" charset="0"/>
              </a:rPr>
              <a:t>Arbeitsblatt</a:t>
            </a:r>
            <a:r>
              <a:rPr lang="en-US" sz="2800" i="1" dirty="0">
                <a:solidFill>
                  <a:prstClr val="black"/>
                </a:solidFill>
                <a:latin typeface="Arial Narrow" panose="020B0606020202030204" pitchFamily="34" charset="0"/>
              </a:rPr>
              <a:t> 2.3, </a:t>
            </a:r>
            <a:r>
              <a:rPr lang="en-US" sz="2800" i="1" dirty="0" err="1">
                <a:solidFill>
                  <a:prstClr val="black"/>
                </a:solidFill>
                <a:latin typeface="Arial Narrow" panose="020B0606020202030204" pitchFamily="34" charset="0"/>
              </a:rPr>
              <a:t>Arbeitsblatt</a:t>
            </a:r>
            <a:r>
              <a:rPr lang="en-US" sz="2800" i="1" dirty="0">
                <a:solidFill>
                  <a:prstClr val="black"/>
                </a:solidFill>
                <a:latin typeface="Arial Narrow" panose="020B0606020202030204" pitchFamily="34" charset="0"/>
              </a:rPr>
              <a:t> 2.4, </a:t>
            </a:r>
            <a:r>
              <a:rPr lang="en-US" sz="2800" i="1" dirty="0" err="1">
                <a:solidFill>
                  <a:prstClr val="black"/>
                </a:solidFill>
                <a:latin typeface="Arial Narrow" panose="020B0606020202030204" pitchFamily="34" charset="0"/>
              </a:rPr>
              <a:t>Arbeitsblatt</a:t>
            </a:r>
            <a:r>
              <a:rPr lang="en-US" sz="2800" i="1" dirty="0">
                <a:solidFill>
                  <a:prstClr val="black"/>
                </a:solidFill>
                <a:latin typeface="Arial Narrow" panose="020B0606020202030204" pitchFamily="34" charset="0"/>
              </a:rPr>
              <a:t> 2.5</a:t>
            </a:r>
          </a:p>
          <a:p>
            <a:pPr defTabSz="685800"/>
            <a:r>
              <a:rPr lang="en-US" sz="2800" i="1" dirty="0">
                <a:solidFill>
                  <a:prstClr val="black"/>
                </a:solidFill>
                <a:latin typeface="Arial Narrow" panose="020B0606020202030204" pitchFamily="34" charset="0"/>
              </a:rPr>
              <a:t>Video/Internet 2.6</a:t>
            </a:r>
          </a:p>
          <a:p>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Sie das </a:t>
            </a:r>
            <a:r>
              <a:rPr lang="en-US" sz="2800" i="1" dirty="0" err="1">
                <a:solidFill>
                  <a:prstClr val="black"/>
                </a:solidFill>
                <a:latin typeface="Arial Narrow" panose="020B0606020202030204" pitchFamily="34" charset="0"/>
              </a:rPr>
              <a:t>Arbeitsblatt</a:t>
            </a:r>
            <a:r>
              <a:rPr lang="en-US" sz="2800" i="1" dirty="0">
                <a:solidFill>
                  <a:prstClr val="black"/>
                </a:solidFill>
                <a:latin typeface="Arial Narrow" panose="020B0606020202030204" pitchFamily="34" charset="0"/>
              </a:rPr>
              <a:t> 2.3: </a:t>
            </a:r>
            <a:r>
              <a:rPr lang="en-US" sz="2800" i="1" dirty="0" err="1">
                <a:solidFill>
                  <a:prstClr val="black"/>
                </a:solidFill>
                <a:latin typeface="Arial Narrow" panose="020B0606020202030204" pitchFamily="34" charset="0"/>
              </a:rPr>
              <a:t>Fallbeispiel</a:t>
            </a:r>
            <a:r>
              <a:rPr lang="en-US" sz="2800" i="1" dirty="0">
                <a:solidFill>
                  <a:prstClr val="black"/>
                </a:solidFill>
                <a:latin typeface="Arial Narrow" panose="020B0606020202030204" pitchFamily="34" charset="0"/>
              </a:rPr>
              <a:t> Alexis </a:t>
            </a:r>
            <a:r>
              <a:rPr lang="en-US" sz="2800" dirty="0">
                <a:solidFill>
                  <a:prstClr val="black"/>
                </a:solidFill>
                <a:latin typeface="Arial Narrow" panose="020B0606020202030204" pitchFamily="34" charset="0"/>
              </a:rPr>
              <a:t>(10 min.)</a:t>
            </a: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Sie das </a:t>
            </a:r>
            <a:r>
              <a:rPr lang="en-US" sz="2800" i="1" dirty="0" err="1">
                <a:solidFill>
                  <a:prstClr val="black"/>
                </a:solidFill>
                <a:latin typeface="Arial Narrow" panose="020B0606020202030204" pitchFamily="34" charset="0"/>
              </a:rPr>
              <a:t>Arbeitsblatt</a:t>
            </a:r>
            <a:r>
              <a:rPr lang="en-US" sz="2800" i="1" dirty="0">
                <a:solidFill>
                  <a:prstClr val="black"/>
                </a:solidFill>
                <a:latin typeface="Arial Narrow" panose="020B0606020202030204" pitchFamily="34" charset="0"/>
              </a:rPr>
              <a:t> 2.4: </a:t>
            </a:r>
            <a:r>
              <a:rPr lang="en-US" sz="2800" i="1" dirty="0" err="1">
                <a:solidFill>
                  <a:prstClr val="black"/>
                </a:solidFill>
                <a:latin typeface="Arial Narrow" panose="020B0606020202030204" pitchFamily="34" charset="0"/>
              </a:rPr>
              <a:t>Zusätzlich</a:t>
            </a:r>
            <a:r>
              <a:rPr lang="en-US" sz="2800" i="1" dirty="0">
                <a:solidFill>
                  <a:prstClr val="black"/>
                </a:solidFill>
                <a:latin typeface="Arial Narrow" panose="020B0606020202030204" pitchFamily="34" charset="0"/>
              </a:rPr>
              <a:t> </a:t>
            </a:r>
            <a:r>
              <a:rPr lang="en-US" sz="2800" i="1" dirty="0" err="1">
                <a:solidFill>
                  <a:prstClr val="black"/>
                </a:solidFill>
                <a:latin typeface="Arial Narrow" panose="020B0606020202030204" pitchFamily="34" charset="0"/>
              </a:rPr>
              <a:t>auftretendes</a:t>
            </a:r>
            <a:r>
              <a:rPr lang="en-US" sz="2800" i="1" dirty="0">
                <a:solidFill>
                  <a:prstClr val="black"/>
                </a:solidFill>
                <a:latin typeface="Arial Narrow" panose="020B0606020202030204" pitchFamily="34" charset="0"/>
              </a:rPr>
              <a:t> </a:t>
            </a:r>
            <a:r>
              <a:rPr lang="en-US" sz="2800" i="1" dirty="0" err="1">
                <a:solidFill>
                  <a:prstClr val="black"/>
                </a:solidFill>
                <a:latin typeface="Arial Narrow" panose="020B0606020202030204" pitchFamily="34" charset="0"/>
              </a:rPr>
              <a:t>Verhalten</a:t>
            </a:r>
            <a:r>
              <a:rPr lang="en-US" sz="2800" i="1" dirty="0">
                <a:solidFill>
                  <a:prstClr val="black"/>
                </a:solidFill>
                <a:latin typeface="Arial Narrow" panose="020B0606020202030204" pitchFamily="34" charset="0"/>
              </a:rPr>
              <a:t>          </a:t>
            </a:r>
            <a:r>
              <a:rPr lang="en-US" sz="2800" dirty="0">
                <a:solidFill>
                  <a:prstClr val="black"/>
                </a:solidFill>
                <a:latin typeface="Arial Narrow" panose="020B0606020202030204" pitchFamily="34" charset="0"/>
              </a:rPr>
              <a:t>	 (10 min.)</a:t>
            </a: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Sehen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sich</a:t>
            </a:r>
            <a:r>
              <a:rPr lang="en-US" sz="2800" dirty="0">
                <a:solidFill>
                  <a:prstClr val="black"/>
                </a:solidFill>
                <a:latin typeface="Arial Narrow" panose="020B0606020202030204" pitchFamily="34" charset="0"/>
              </a:rPr>
              <a:t> das </a:t>
            </a:r>
            <a:r>
              <a:rPr lang="en-US" sz="2800" i="1" dirty="0">
                <a:solidFill>
                  <a:prstClr val="black"/>
                </a:solidFill>
                <a:latin typeface="Arial Narrow" panose="020B0606020202030204" pitchFamily="34" charset="0"/>
              </a:rPr>
              <a:t>Video 2.6 (</a:t>
            </a:r>
            <a:r>
              <a:rPr lang="en-US" sz="2800" i="1" dirty="0" err="1">
                <a:solidFill>
                  <a:prstClr val="black"/>
                </a:solidFill>
                <a:latin typeface="Arial Narrow" panose="020B0606020202030204" pitchFamily="34" charset="0"/>
              </a:rPr>
              <a:t>Autismus</a:t>
            </a:r>
            <a:r>
              <a:rPr lang="en-US" sz="2800" i="1" dirty="0">
                <a:solidFill>
                  <a:prstClr val="black"/>
                </a:solidFill>
                <a:latin typeface="Arial Narrow" panose="020B0606020202030204" pitchFamily="34" charset="0"/>
              </a:rPr>
              <a:t>-Simulator</a:t>
            </a:r>
            <a:r>
              <a:rPr lang="en-US" sz="2800" dirty="0">
                <a:solidFill>
                  <a:prstClr val="black"/>
                </a:solidFill>
                <a:latin typeface="Arial Narrow" panose="020B0606020202030204" pitchFamily="34" charset="0"/>
              </a:rPr>
              <a:t>) an (1:29 min.)</a:t>
            </a: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Sie das </a:t>
            </a:r>
            <a:r>
              <a:rPr lang="en-US" sz="2800" i="1" dirty="0" err="1">
                <a:solidFill>
                  <a:prstClr val="black"/>
                </a:solidFill>
                <a:latin typeface="Arial Narrow" panose="020B0606020202030204" pitchFamily="34" charset="0"/>
              </a:rPr>
              <a:t>Arbeitsblatt</a:t>
            </a:r>
            <a:r>
              <a:rPr lang="en-US" sz="2800" i="1" dirty="0">
                <a:solidFill>
                  <a:prstClr val="black"/>
                </a:solidFill>
                <a:latin typeface="Arial Narrow" panose="020B0606020202030204" pitchFamily="34" charset="0"/>
              </a:rPr>
              <a:t> 2.5 (</a:t>
            </a:r>
            <a:r>
              <a:rPr lang="en-US" sz="2800" i="1" dirty="0" err="1">
                <a:solidFill>
                  <a:prstClr val="black"/>
                </a:solidFill>
                <a:latin typeface="Arial Narrow" panose="020B0606020202030204" pitchFamily="34" charset="0"/>
              </a:rPr>
              <a:t>autistisches</a:t>
            </a:r>
            <a:r>
              <a:rPr lang="en-US" sz="2800" i="1" dirty="0">
                <a:solidFill>
                  <a:prstClr val="black"/>
                </a:solidFill>
                <a:latin typeface="Arial Narrow" panose="020B0606020202030204" pitchFamily="34" charset="0"/>
              </a:rPr>
              <a:t> </a:t>
            </a:r>
            <a:r>
              <a:rPr lang="en-US" sz="2800" i="1" dirty="0" err="1">
                <a:solidFill>
                  <a:prstClr val="black"/>
                </a:solidFill>
                <a:latin typeface="Arial Narrow" panose="020B0606020202030204" pitchFamily="34" charset="0"/>
              </a:rPr>
              <a:t>Erleben</a:t>
            </a:r>
            <a:r>
              <a:rPr lang="en-US" sz="2800" dirty="0">
                <a:solidFill>
                  <a:prstClr val="black"/>
                </a:solidFill>
                <a:latin typeface="Arial Narrow" panose="020B0606020202030204" pitchFamily="34" charset="0"/>
              </a:rPr>
              <a:t>) (10 min.)</a:t>
            </a: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Notieren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Ihre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Eindrücke</a:t>
            </a:r>
            <a:r>
              <a:rPr lang="en-US" sz="2800" dirty="0">
                <a:solidFill>
                  <a:prstClr val="black"/>
                </a:solidFill>
                <a:latin typeface="Arial Narrow" panose="020B0606020202030204" pitchFamily="34" charset="0"/>
              </a:rPr>
              <a:t> und </a:t>
            </a:r>
            <a:r>
              <a:rPr lang="en-US" sz="2800" dirty="0" err="1">
                <a:solidFill>
                  <a:prstClr val="black"/>
                </a:solidFill>
                <a:latin typeface="Arial Narrow" panose="020B0606020202030204" pitchFamily="34" charset="0"/>
              </a:rPr>
              <a:t>Gedanken</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für</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spätere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Aktivitäten</a:t>
            </a:r>
            <a:endParaRPr lang="en-US" sz="28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4281033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68591"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Read &amp; Watch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3200" b="1" dirty="0" err="1">
                <a:solidFill>
                  <a:prstClr val="black"/>
                </a:solidFill>
                <a:latin typeface="Arial Narrow" panose="020B0606020202030204" pitchFamily="34" charset="0"/>
              </a:rPr>
              <a:t>Autismus</a:t>
            </a:r>
            <a:r>
              <a:rPr lang="en-US" sz="3200" b="1" dirty="0">
                <a:solidFill>
                  <a:prstClr val="black"/>
                </a:solidFill>
                <a:latin typeface="Arial Narrow" panose="020B0606020202030204" pitchFamily="34" charset="0"/>
              </a:rPr>
              <a:t>-Simulator</a:t>
            </a:r>
          </a:p>
        </p:txBody>
      </p:sp>
      <p:pic>
        <p:nvPicPr>
          <p:cNvPr id="9" name="Bildobjekt 1">
            <a:hlinkClick r:id="rId2"/>
            <a:extLst>
              <a:ext uri="{FF2B5EF4-FFF2-40B4-BE49-F238E27FC236}">
                <a16:creationId xmlns:a16="http://schemas.microsoft.com/office/drawing/2014/main" id="{25D767C7-4114-C840-99E4-35A04304FBA1}"/>
              </a:ext>
            </a:extLst>
          </p:cNvPr>
          <p:cNvPicPr>
            <a:picLocks noChangeAspect="1"/>
          </p:cNvPicPr>
          <p:nvPr/>
        </p:nvPicPr>
        <p:blipFill rotWithShape="1">
          <a:blip r:embed="rId3"/>
          <a:srcRect l="2178" t="18162" r="27635" b="23229"/>
          <a:stretch/>
        </p:blipFill>
        <p:spPr>
          <a:xfrm>
            <a:off x="3078805" y="2579215"/>
            <a:ext cx="6034389" cy="3149383"/>
          </a:xfrm>
          <a:prstGeom prst="rect">
            <a:avLst/>
          </a:prstGeom>
        </p:spPr>
      </p:pic>
    </p:spTree>
    <p:extLst>
      <p:ext uri="{BB962C8B-B14F-4D97-AF65-F5344CB8AC3E}">
        <p14:creationId xmlns:p14="http://schemas.microsoft.com/office/powerpoint/2010/main" val="228304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4325985"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Diskussion</a:t>
            </a:r>
            <a:r>
              <a:rPr lang="en-GB" sz="4000" b="1" dirty="0">
                <a:latin typeface="Arial Narrow" panose="020B0606020202030204" pitchFamily="34" charset="0"/>
              </a:rPr>
              <a:t>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3200" b="1" dirty="0" err="1">
                <a:latin typeface="Arial Narrow" panose="020B0606020202030204" pitchFamily="34" charset="0"/>
              </a:rPr>
              <a:t>Gibt</a:t>
            </a:r>
            <a:r>
              <a:rPr lang="en-US" sz="3200" b="1" dirty="0">
                <a:latin typeface="Arial Narrow" panose="020B0606020202030204" pitchFamily="34" charset="0"/>
              </a:rPr>
              <a:t> es </a:t>
            </a:r>
            <a:r>
              <a:rPr lang="en-US" sz="3200" b="1" dirty="0" err="1">
                <a:latin typeface="Arial Narrow" panose="020B0606020202030204" pitchFamily="34" charset="0"/>
              </a:rPr>
              <a:t>Fragen</a:t>
            </a:r>
            <a:r>
              <a:rPr lang="en-US" sz="3200" b="1" dirty="0">
                <a:latin typeface="Arial Narrow" panose="020B0606020202030204" pitchFamily="34" charset="0"/>
              </a:rPr>
              <a:t>? </a:t>
            </a:r>
          </a:p>
          <a:p>
            <a:endParaRPr lang="en-US" sz="3200" b="1" dirty="0">
              <a:latin typeface="Arial Narrow" panose="020B0606020202030204" pitchFamily="34" charset="0"/>
            </a:endParaRPr>
          </a:p>
          <a:p>
            <a:pPr marL="457200" indent="-457200">
              <a:buFont typeface="Arial" panose="020B0604020202020204" pitchFamily="34" charset="0"/>
              <a:buChar char="•"/>
            </a:pPr>
            <a:r>
              <a:rPr lang="en-US" sz="2800" b="1" dirty="0" err="1">
                <a:latin typeface="Arial Narrow" panose="020B0606020202030204" pitchFamily="34" charset="0"/>
              </a:rPr>
              <a:t>Fallbeschreibung</a:t>
            </a:r>
            <a:r>
              <a:rPr lang="en-US" sz="2800" b="1" dirty="0">
                <a:latin typeface="Arial Narrow" panose="020B0606020202030204" pitchFamily="34" charset="0"/>
              </a:rPr>
              <a:t> Alexis:</a:t>
            </a:r>
          </a:p>
          <a:p>
            <a:pPr lvl="1"/>
            <a:r>
              <a:rPr lang="en-US" sz="2400" dirty="0" err="1">
                <a:latin typeface="Arial Narrow" panose="020B0606020202030204" pitchFamily="34" charset="0"/>
              </a:rPr>
              <a:t>Welche</a:t>
            </a:r>
            <a:r>
              <a:rPr lang="en-US" sz="2400" dirty="0">
                <a:latin typeface="Arial Narrow" panose="020B0606020202030204" pitchFamily="34" charset="0"/>
              </a:rPr>
              <a:t> </a:t>
            </a:r>
            <a:r>
              <a:rPr lang="en-US" sz="2400" dirty="0" err="1">
                <a:latin typeface="Arial Narrow" panose="020B0606020202030204" pitchFamily="34" charset="0"/>
              </a:rPr>
              <a:t>diagnostischen</a:t>
            </a:r>
            <a:r>
              <a:rPr lang="en-US" sz="2400" dirty="0">
                <a:latin typeface="Arial Narrow" panose="020B0606020202030204" pitchFamily="34" charset="0"/>
              </a:rPr>
              <a:t> </a:t>
            </a:r>
            <a:r>
              <a:rPr lang="en-US" sz="2400" dirty="0" err="1">
                <a:latin typeface="Arial Narrow" panose="020B0606020202030204" pitchFamily="34" charset="0"/>
              </a:rPr>
              <a:t>Kriterien</a:t>
            </a:r>
            <a:r>
              <a:rPr lang="en-US" sz="2400" dirty="0">
                <a:latin typeface="Arial Narrow" panose="020B0606020202030204" pitchFamily="34" charset="0"/>
              </a:rPr>
              <a:t> </a:t>
            </a:r>
            <a:r>
              <a:rPr lang="en-US" sz="2400" dirty="0" err="1">
                <a:latin typeface="Arial Narrow" panose="020B0606020202030204" pitchFamily="34" charset="0"/>
              </a:rPr>
              <a:t>treffen</a:t>
            </a:r>
            <a:r>
              <a:rPr lang="en-US" sz="2400" dirty="0">
                <a:latin typeface="Arial Narrow" panose="020B0606020202030204" pitchFamily="34" charset="0"/>
              </a:rPr>
              <a:t> auf Alexis </a:t>
            </a:r>
            <a:r>
              <a:rPr lang="en-US" sz="2400" dirty="0" err="1">
                <a:latin typeface="Arial Narrow" panose="020B0606020202030204" pitchFamily="34" charset="0"/>
              </a:rPr>
              <a:t>zu</a:t>
            </a:r>
            <a:r>
              <a:rPr lang="en-US" sz="2400" dirty="0">
                <a:latin typeface="Arial Narrow" panose="020B0606020202030204" pitchFamily="34" charset="0"/>
              </a:rPr>
              <a:t>? Sind </a:t>
            </a:r>
            <a:r>
              <a:rPr lang="en-US" sz="2400" dirty="0" err="1">
                <a:latin typeface="Arial Narrow" panose="020B0606020202030204" pitchFamily="34" charset="0"/>
              </a:rPr>
              <a:t>diese</a:t>
            </a:r>
            <a:r>
              <a:rPr lang="en-US" sz="2400" dirty="0">
                <a:latin typeface="Arial Narrow" panose="020B0606020202030204" pitchFamily="34" charset="0"/>
              </a:rPr>
              <a:t> </a:t>
            </a:r>
            <a:r>
              <a:rPr lang="en-US" sz="2400" dirty="0" err="1">
                <a:latin typeface="Arial Narrow" panose="020B0606020202030204" pitchFamily="34" charset="0"/>
              </a:rPr>
              <a:t>eindeutig</a:t>
            </a:r>
            <a:r>
              <a:rPr lang="en-US" sz="2400" dirty="0">
                <a:latin typeface="Arial Narrow" panose="020B0606020202030204" pitchFamily="34" charset="0"/>
              </a:rPr>
              <a:t>?</a:t>
            </a:r>
          </a:p>
          <a:p>
            <a:endParaRPr lang="en-US" sz="3200" b="1" dirty="0">
              <a:latin typeface="Arial Narrow" panose="020B0606020202030204" pitchFamily="34" charset="0"/>
            </a:endParaRPr>
          </a:p>
          <a:p>
            <a:pPr marL="457200" indent="-457200">
              <a:buFont typeface="Arial" panose="020B0604020202020204" pitchFamily="34" charset="0"/>
              <a:buChar char="•"/>
            </a:pPr>
            <a:r>
              <a:rPr lang="en-US" sz="2800" b="1" dirty="0" err="1">
                <a:latin typeface="Arial Narrow" panose="020B0606020202030204" pitchFamily="34" charset="0"/>
              </a:rPr>
              <a:t>Begleitende</a:t>
            </a:r>
            <a:r>
              <a:rPr lang="en-US" sz="2800" b="1" dirty="0">
                <a:latin typeface="Arial Narrow" panose="020B0606020202030204" pitchFamily="34" charset="0"/>
              </a:rPr>
              <a:t> </a:t>
            </a:r>
            <a:r>
              <a:rPr lang="en-US" sz="2800" b="1" dirty="0" err="1">
                <a:latin typeface="Arial Narrow" panose="020B0606020202030204" pitchFamily="34" charset="0"/>
              </a:rPr>
              <a:t>Verhaltensweisen</a:t>
            </a:r>
            <a:r>
              <a:rPr lang="en-US" sz="2800" b="1" dirty="0">
                <a:latin typeface="Arial Narrow" panose="020B0606020202030204" pitchFamily="34" charset="0"/>
              </a:rPr>
              <a:t>:</a:t>
            </a:r>
          </a:p>
          <a:p>
            <a:pPr lvl="1"/>
            <a:r>
              <a:rPr lang="en-US" sz="2400" dirty="0" err="1">
                <a:latin typeface="Arial Narrow" panose="020B0606020202030204" pitchFamily="34" charset="0"/>
              </a:rPr>
              <a:t>Kennen</a:t>
            </a:r>
            <a:r>
              <a:rPr lang="en-US" sz="2400" dirty="0">
                <a:latin typeface="Arial Narrow" panose="020B0606020202030204" pitchFamily="34" charset="0"/>
              </a:rPr>
              <a:t> Sie </a:t>
            </a:r>
            <a:r>
              <a:rPr lang="en-US" sz="2400" dirty="0" err="1">
                <a:latin typeface="Arial Narrow" panose="020B0606020202030204" pitchFamily="34" charset="0"/>
              </a:rPr>
              <a:t>solche</a:t>
            </a:r>
            <a:r>
              <a:rPr lang="en-US" sz="2400" dirty="0">
                <a:latin typeface="Arial Narrow" panose="020B0606020202030204" pitchFamily="34" charset="0"/>
              </a:rPr>
              <a:t> </a:t>
            </a:r>
            <a:r>
              <a:rPr lang="en-US" sz="2400" dirty="0" err="1">
                <a:latin typeface="Arial Narrow" panose="020B0606020202030204" pitchFamily="34" charset="0"/>
              </a:rPr>
              <a:t>Verhaltensweisen</a:t>
            </a:r>
            <a:r>
              <a:rPr lang="en-US" sz="2400" dirty="0">
                <a:latin typeface="Arial Narrow" panose="020B0606020202030204" pitchFamily="34" charset="0"/>
              </a:rPr>
              <a:t>? Was </a:t>
            </a:r>
            <a:r>
              <a:rPr lang="en-US" sz="2400" dirty="0" err="1">
                <a:latin typeface="Arial Narrow" panose="020B0606020202030204" pitchFamily="34" charset="0"/>
              </a:rPr>
              <a:t>wissen</a:t>
            </a:r>
            <a:r>
              <a:rPr lang="en-US" sz="2400" dirty="0">
                <a:latin typeface="Arial Narrow" panose="020B0606020202030204" pitchFamily="34" charset="0"/>
              </a:rPr>
              <a:t> Sie </a:t>
            </a:r>
            <a:r>
              <a:rPr lang="en-US" sz="2400" dirty="0" err="1">
                <a:latin typeface="Arial Narrow" panose="020B0606020202030204" pitchFamily="34" charset="0"/>
              </a:rPr>
              <a:t>darüber</a:t>
            </a:r>
            <a:r>
              <a:rPr lang="en-US" sz="2400" dirty="0">
                <a:latin typeface="Arial Narrow" panose="020B0606020202030204" pitchFamily="34" charset="0"/>
              </a:rPr>
              <a:t>?</a:t>
            </a:r>
          </a:p>
          <a:p>
            <a:pPr algn="ctr" defTabSz="685800"/>
            <a:endParaRPr lang="en-US"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67241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797733"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Reflexion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3200" b="1" dirty="0" err="1">
                <a:latin typeface="Arial Narrow" panose="020B0606020202030204" pitchFamily="34" charset="0"/>
              </a:rPr>
              <a:t>Überlegen</a:t>
            </a:r>
            <a:r>
              <a:rPr lang="en-US" sz="3200" b="1" dirty="0">
                <a:latin typeface="Arial Narrow" panose="020B0606020202030204" pitchFamily="34" charset="0"/>
              </a:rPr>
              <a:t> Sie:</a:t>
            </a:r>
          </a:p>
          <a:p>
            <a:endParaRPr lang="en-US" sz="3200" b="1" dirty="0">
              <a:latin typeface="Arial Narrow" panose="020B0606020202030204" pitchFamily="34" charset="0"/>
            </a:endParaRPr>
          </a:p>
          <a:p>
            <a:pPr marL="457200" indent="-457200">
              <a:buFont typeface="Arial" panose="020B0604020202020204" pitchFamily="34" charset="0"/>
              <a:buChar char="•"/>
            </a:pPr>
            <a:r>
              <a:rPr lang="en-US" sz="2400" dirty="0">
                <a:latin typeface="Arial Narrow" panose="020B0606020202030204" pitchFamily="34" charset="0"/>
              </a:rPr>
              <a:t>Wie </a:t>
            </a:r>
            <a:r>
              <a:rPr lang="en-US" sz="2400" dirty="0" err="1">
                <a:latin typeface="Arial Narrow" panose="020B0606020202030204" pitchFamily="34" charset="0"/>
              </a:rPr>
              <a:t>fühlten</a:t>
            </a:r>
            <a:r>
              <a:rPr lang="en-US" sz="2400" dirty="0">
                <a:latin typeface="Arial Narrow" panose="020B0606020202030204" pitchFamily="34" charset="0"/>
              </a:rPr>
              <a:t> Sie </a:t>
            </a:r>
            <a:r>
              <a:rPr lang="en-US" sz="2400" dirty="0" err="1">
                <a:latin typeface="Arial Narrow" panose="020B0606020202030204" pitchFamily="34" charset="0"/>
              </a:rPr>
              <a:t>sich</a:t>
            </a:r>
            <a:r>
              <a:rPr lang="en-US" sz="2400" dirty="0">
                <a:latin typeface="Arial Narrow" panose="020B0606020202030204" pitchFamily="34" charset="0"/>
              </a:rPr>
              <a:t> </a:t>
            </a:r>
            <a:r>
              <a:rPr lang="en-US" sz="2400" dirty="0" err="1">
                <a:latin typeface="Arial Narrow" panose="020B0606020202030204" pitchFamily="34" charset="0"/>
              </a:rPr>
              <a:t>bei</a:t>
            </a:r>
            <a:r>
              <a:rPr lang="en-US" sz="2400" dirty="0">
                <a:latin typeface="Arial Narrow" panose="020B0606020202030204" pitchFamily="34" charset="0"/>
              </a:rPr>
              <a:t> der </a:t>
            </a:r>
            <a:r>
              <a:rPr lang="en-US" sz="2400" dirty="0" err="1">
                <a:latin typeface="Arial Narrow" panose="020B0606020202030204" pitchFamily="34" charset="0"/>
              </a:rPr>
              <a:t>Autismus</a:t>
            </a:r>
            <a:r>
              <a:rPr lang="en-US" sz="2400" dirty="0">
                <a:latin typeface="Arial Narrow" panose="020B0606020202030204" pitchFamily="34" charset="0"/>
              </a:rPr>
              <a:t>-Simulation? </a:t>
            </a:r>
            <a:r>
              <a:rPr lang="en-US" sz="2400" dirty="0" err="1">
                <a:latin typeface="Arial Narrow" panose="020B0606020202030204" pitchFamily="34" charset="0"/>
              </a:rPr>
              <a:t>Haben</a:t>
            </a:r>
            <a:r>
              <a:rPr lang="en-US" sz="2400" dirty="0">
                <a:latin typeface="Arial Narrow" panose="020B0606020202030204" pitchFamily="34" charset="0"/>
              </a:rPr>
              <a:t> Sie </a:t>
            </a:r>
            <a:r>
              <a:rPr lang="en-US" sz="2400" dirty="0" err="1">
                <a:latin typeface="Arial Narrow" panose="020B0606020202030204" pitchFamily="34" charset="0"/>
              </a:rPr>
              <a:t>eine</a:t>
            </a:r>
            <a:r>
              <a:rPr lang="en-US" sz="2400" dirty="0">
                <a:latin typeface="Arial Narrow" panose="020B0606020202030204" pitchFamily="34" charset="0"/>
              </a:rPr>
              <a:t> </a:t>
            </a:r>
            <a:r>
              <a:rPr lang="en-US" sz="2400" dirty="0" err="1">
                <a:latin typeface="Arial Narrow" panose="020B0606020202030204" pitchFamily="34" charset="0"/>
              </a:rPr>
              <a:t>Vorstellung</a:t>
            </a:r>
            <a:r>
              <a:rPr lang="en-US" sz="2400" dirty="0">
                <a:latin typeface="Arial Narrow" panose="020B0606020202030204" pitchFamily="34" charset="0"/>
              </a:rPr>
              <a:t> </a:t>
            </a:r>
            <a:r>
              <a:rPr lang="en-US" sz="2400" dirty="0" err="1">
                <a:latin typeface="Arial Narrow" panose="020B0606020202030204" pitchFamily="34" charset="0"/>
              </a:rPr>
              <a:t>davon</a:t>
            </a:r>
            <a:r>
              <a:rPr lang="en-US" sz="2400" dirty="0">
                <a:latin typeface="Arial Narrow" panose="020B0606020202030204" pitchFamily="34" charset="0"/>
              </a:rPr>
              <a:t> </a:t>
            </a:r>
            <a:r>
              <a:rPr lang="en-US" sz="2400" dirty="0" err="1">
                <a:latin typeface="Arial Narrow" panose="020B0606020202030204" pitchFamily="34" charset="0"/>
              </a:rPr>
              <a:t>gewinnen</a:t>
            </a:r>
            <a:r>
              <a:rPr lang="en-US" sz="2400" dirty="0">
                <a:latin typeface="Arial Narrow" panose="020B0606020202030204" pitchFamily="34" charset="0"/>
              </a:rPr>
              <a:t> </a:t>
            </a:r>
            <a:r>
              <a:rPr lang="en-US" sz="2400" dirty="0" err="1">
                <a:latin typeface="Arial Narrow" panose="020B0606020202030204" pitchFamily="34" charset="0"/>
              </a:rPr>
              <a:t>können</a:t>
            </a:r>
            <a:r>
              <a:rPr lang="en-US" sz="2400" dirty="0">
                <a:latin typeface="Arial Narrow" panose="020B0606020202030204" pitchFamily="34" charset="0"/>
              </a:rPr>
              <a:t>, </a:t>
            </a:r>
            <a:r>
              <a:rPr lang="en-US" sz="2400" dirty="0" err="1">
                <a:latin typeface="Arial Narrow" panose="020B0606020202030204" pitchFamily="34" charset="0"/>
              </a:rPr>
              <a:t>vor</a:t>
            </a:r>
            <a:r>
              <a:rPr lang="en-US" sz="2400" dirty="0">
                <a:latin typeface="Arial Narrow" panose="020B0606020202030204" pitchFamily="34" charset="0"/>
              </a:rPr>
              <a:t> </a:t>
            </a:r>
            <a:r>
              <a:rPr lang="en-US" sz="2400" dirty="0" err="1">
                <a:latin typeface="Arial Narrow" panose="020B0606020202030204" pitchFamily="34" charset="0"/>
              </a:rPr>
              <a:t>welchen</a:t>
            </a:r>
            <a:r>
              <a:rPr lang="en-US" sz="2400" dirty="0">
                <a:latin typeface="Arial Narrow" panose="020B0606020202030204" pitchFamily="34" charset="0"/>
              </a:rPr>
              <a:t> </a:t>
            </a:r>
            <a:r>
              <a:rPr lang="en-US" sz="2400" dirty="0" err="1">
                <a:latin typeface="Arial Narrow" panose="020B0606020202030204" pitchFamily="34" charset="0"/>
              </a:rPr>
              <a:t>Herausforderungen</a:t>
            </a:r>
            <a:r>
              <a:rPr lang="en-US" sz="2400" dirty="0">
                <a:latin typeface="Arial Narrow" panose="020B0606020202030204" pitchFamily="34" charset="0"/>
              </a:rPr>
              <a:t> Autist*</a:t>
            </a:r>
            <a:r>
              <a:rPr lang="en-US" sz="2400" dirty="0" err="1">
                <a:latin typeface="Arial Narrow" panose="020B0606020202030204" pitchFamily="34" charset="0"/>
              </a:rPr>
              <a:t>innen</a:t>
            </a:r>
            <a:r>
              <a:rPr lang="en-US" sz="2400" dirty="0">
                <a:latin typeface="Arial Narrow" panose="020B0606020202030204" pitchFamily="34" charset="0"/>
              </a:rPr>
              <a:t> in </a:t>
            </a:r>
            <a:r>
              <a:rPr lang="en-US" sz="2400" dirty="0" err="1">
                <a:latin typeface="Arial Narrow" panose="020B0606020202030204" pitchFamily="34" charset="0"/>
              </a:rPr>
              <a:t>ihrem</a:t>
            </a:r>
            <a:r>
              <a:rPr lang="en-US" sz="2400" dirty="0">
                <a:latin typeface="Arial Narrow" panose="020B0606020202030204" pitchFamily="34" charset="0"/>
              </a:rPr>
              <a:t> </a:t>
            </a:r>
            <a:r>
              <a:rPr lang="en-US" sz="2400" dirty="0" err="1">
                <a:latin typeface="Arial Narrow" panose="020B0606020202030204" pitchFamily="34" charset="0"/>
              </a:rPr>
              <a:t>Alltag</a:t>
            </a:r>
            <a:r>
              <a:rPr lang="en-US" sz="2400" dirty="0">
                <a:latin typeface="Arial Narrow" panose="020B0606020202030204" pitchFamily="34" charset="0"/>
              </a:rPr>
              <a:t> </a:t>
            </a:r>
            <a:r>
              <a:rPr lang="en-US" sz="2400" dirty="0" err="1">
                <a:latin typeface="Arial Narrow" panose="020B0606020202030204" pitchFamily="34" charset="0"/>
              </a:rPr>
              <a:t>immer</a:t>
            </a:r>
            <a:r>
              <a:rPr lang="en-US" sz="2400" dirty="0">
                <a:latin typeface="Arial Narrow" panose="020B0606020202030204" pitchFamily="34" charset="0"/>
              </a:rPr>
              <a:t> </a:t>
            </a:r>
            <a:r>
              <a:rPr lang="en-US" sz="2400" dirty="0" err="1">
                <a:latin typeface="Arial Narrow" panose="020B0606020202030204" pitchFamily="34" charset="0"/>
              </a:rPr>
              <a:t>wieder</a:t>
            </a:r>
            <a:r>
              <a:rPr lang="en-US" sz="2400" dirty="0">
                <a:latin typeface="Arial Narrow" panose="020B0606020202030204" pitchFamily="34" charset="0"/>
              </a:rPr>
              <a:t> </a:t>
            </a:r>
            <a:r>
              <a:rPr lang="en-US" sz="2400" dirty="0" err="1">
                <a:latin typeface="Arial Narrow" panose="020B0606020202030204" pitchFamily="34" charset="0"/>
              </a:rPr>
              <a:t>stehen</a:t>
            </a:r>
            <a:r>
              <a:rPr lang="en-US" sz="2400" dirty="0">
                <a:latin typeface="Arial Narrow" panose="020B0606020202030204" pitchFamily="34" charset="0"/>
              </a:rPr>
              <a:t>?</a:t>
            </a:r>
          </a:p>
          <a:p>
            <a:pPr marL="457200" indent="-457200">
              <a:buFont typeface="Arial" panose="020B0604020202020204" pitchFamily="34" charset="0"/>
              <a:buChar char="•"/>
            </a:pPr>
            <a:endParaRPr lang="en-US" sz="2400" dirty="0">
              <a:latin typeface="Arial Narrow" panose="020B0606020202030204" pitchFamily="34" charset="0"/>
            </a:endParaRPr>
          </a:p>
          <a:p>
            <a:pPr marL="457200" indent="-457200">
              <a:buFont typeface="Arial" panose="020B0604020202020204" pitchFamily="34" charset="0"/>
              <a:buChar char="•"/>
            </a:pPr>
            <a:r>
              <a:rPr lang="en-US" sz="2400" dirty="0" err="1">
                <a:latin typeface="Arial Narrow" panose="020B0606020202030204" pitchFamily="34" charset="0"/>
              </a:rPr>
              <a:t>Welche</a:t>
            </a:r>
            <a:r>
              <a:rPr lang="en-US" sz="2400" dirty="0">
                <a:latin typeface="Arial Narrow" panose="020B0606020202030204" pitchFamily="34" charset="0"/>
              </a:rPr>
              <a:t> </a:t>
            </a:r>
            <a:r>
              <a:rPr lang="en-US" sz="2400" dirty="0" err="1">
                <a:latin typeface="Arial Narrow" panose="020B0606020202030204" pitchFamily="34" charset="0"/>
              </a:rPr>
              <a:t>Herauforderung</a:t>
            </a:r>
            <a:r>
              <a:rPr lang="en-US" sz="2400" dirty="0">
                <a:latin typeface="Arial Narrow" panose="020B0606020202030204" pitchFamily="34" charset="0"/>
              </a:rPr>
              <a:t> </a:t>
            </a:r>
            <a:r>
              <a:rPr lang="en-US" sz="2400" dirty="0" err="1">
                <a:latin typeface="Arial Narrow" panose="020B0606020202030204" pitchFamily="34" charset="0"/>
              </a:rPr>
              <a:t>erscheint</a:t>
            </a:r>
            <a:r>
              <a:rPr lang="en-US" sz="2400" dirty="0">
                <a:latin typeface="Arial Narrow" panose="020B0606020202030204" pitchFamily="34" charset="0"/>
              </a:rPr>
              <a:t> </a:t>
            </a:r>
            <a:r>
              <a:rPr lang="en-US" sz="2400" dirty="0" err="1">
                <a:latin typeface="Arial Narrow" panose="020B0606020202030204" pitchFamily="34" charset="0"/>
              </a:rPr>
              <a:t>im</a:t>
            </a:r>
            <a:r>
              <a:rPr lang="en-US" sz="2400" dirty="0">
                <a:latin typeface="Arial Narrow" panose="020B0606020202030204" pitchFamily="34" charset="0"/>
              </a:rPr>
              <a:t> Simulator </a:t>
            </a:r>
            <a:r>
              <a:rPr lang="en-US" sz="2400" dirty="0" err="1">
                <a:latin typeface="Arial Narrow" panose="020B0606020202030204" pitchFamily="34" charset="0"/>
              </a:rPr>
              <a:t>als</a:t>
            </a:r>
            <a:r>
              <a:rPr lang="en-US" sz="2400" dirty="0">
                <a:latin typeface="Arial Narrow" panose="020B0606020202030204" pitchFamily="34" charset="0"/>
              </a:rPr>
              <a:t> die </a:t>
            </a:r>
            <a:r>
              <a:rPr lang="en-US" sz="2400" dirty="0" err="1">
                <a:latin typeface="Arial Narrow" panose="020B0606020202030204" pitchFamily="34" charset="0"/>
              </a:rPr>
              <a:t>größte</a:t>
            </a:r>
            <a:r>
              <a:rPr lang="en-US" sz="2400" dirty="0">
                <a:latin typeface="Arial Narrow" panose="020B0606020202030204" pitchFamily="34" charset="0"/>
              </a:rPr>
              <a:t>? </a:t>
            </a:r>
            <a:r>
              <a:rPr lang="en-US" sz="2400" dirty="0" err="1">
                <a:latin typeface="Arial Narrow" panose="020B0606020202030204" pitchFamily="34" charset="0"/>
              </a:rPr>
              <a:t>Lässt</a:t>
            </a:r>
            <a:r>
              <a:rPr lang="en-US" sz="2400" dirty="0">
                <a:latin typeface="Arial Narrow" panose="020B0606020202030204" pitchFamily="34" charset="0"/>
              </a:rPr>
              <a:t> </a:t>
            </a:r>
            <a:r>
              <a:rPr lang="en-US" sz="2400" dirty="0" err="1">
                <a:latin typeface="Arial Narrow" panose="020B0606020202030204" pitchFamily="34" charset="0"/>
              </a:rPr>
              <a:t>sich</a:t>
            </a:r>
            <a:r>
              <a:rPr lang="en-US" sz="2400" dirty="0">
                <a:latin typeface="Arial Narrow" panose="020B0606020202030204" pitchFamily="34" charset="0"/>
              </a:rPr>
              <a:t> </a:t>
            </a:r>
            <a:r>
              <a:rPr lang="en-US" sz="2400" dirty="0" err="1">
                <a:latin typeface="Arial Narrow" panose="020B0606020202030204" pitchFamily="34" charset="0"/>
              </a:rPr>
              <a:t>eine</a:t>
            </a:r>
            <a:r>
              <a:rPr lang="en-US" sz="2400" dirty="0">
                <a:latin typeface="Arial Narrow" panose="020B0606020202030204" pitchFamily="34" charset="0"/>
              </a:rPr>
              <a:t> </a:t>
            </a:r>
            <a:r>
              <a:rPr lang="en-US" sz="2400" dirty="0" err="1">
                <a:latin typeface="Arial Narrow" panose="020B0606020202030204" pitchFamily="34" charset="0"/>
              </a:rPr>
              <a:t>einzelen</a:t>
            </a:r>
            <a:r>
              <a:rPr lang="en-US" sz="2400" dirty="0">
                <a:latin typeface="Arial Narrow" panose="020B0606020202030204" pitchFamily="34" charset="0"/>
              </a:rPr>
              <a:t> </a:t>
            </a:r>
            <a:r>
              <a:rPr lang="en-US" sz="2400" dirty="0" err="1">
                <a:latin typeface="Arial Narrow" panose="020B0606020202030204" pitchFamily="34" charset="0"/>
              </a:rPr>
              <a:t>identifizieren</a:t>
            </a:r>
            <a:r>
              <a:rPr lang="en-US" sz="2400" dirty="0">
                <a:latin typeface="Arial Narrow" panose="020B0606020202030204" pitchFamily="34" charset="0"/>
              </a:rPr>
              <a:t>?</a:t>
            </a:r>
          </a:p>
          <a:p>
            <a:pPr marL="457200" indent="-457200">
              <a:buFont typeface="Arial" panose="020B0604020202020204" pitchFamily="34" charset="0"/>
              <a:buChar char="•"/>
            </a:pPr>
            <a:endParaRPr lang="en-US" sz="2400" dirty="0">
              <a:latin typeface="Arial Narrow" panose="020B0606020202030204" pitchFamily="34" charset="0"/>
            </a:endParaRPr>
          </a:p>
          <a:p>
            <a:pPr marL="457200" indent="-457200">
              <a:buFont typeface="Arial" panose="020B0604020202020204" pitchFamily="34" charset="0"/>
              <a:buChar char="•"/>
            </a:pPr>
            <a:r>
              <a:rPr lang="de-AT" sz="2400" dirty="0">
                <a:latin typeface="Arial Narrow" panose="020B0606020202030204" pitchFamily="34" charset="0"/>
              </a:rPr>
              <a:t>Wie können wir die Andersartigkeit von Autist*innen im Denken und Erleben besser verstehen und dementsprechend handeln? Wie könnten SIE es besser machen?</a:t>
            </a:r>
            <a:endParaRPr lang="en-US" sz="2400" cap="small" dirty="0">
              <a:solidFill>
                <a:srgbClr val="B32C16">
                  <a:lumMod val="75000"/>
                </a:srgbClr>
              </a:solidFill>
              <a:latin typeface="Arial Narrow" panose="020B0606020202030204" pitchFamily="34" charset="0"/>
            </a:endParaRPr>
          </a:p>
        </p:txBody>
      </p:sp>
    </p:spTree>
    <p:extLst>
      <p:ext uri="{BB962C8B-B14F-4D97-AF65-F5344CB8AC3E}">
        <p14:creationId xmlns:p14="http://schemas.microsoft.com/office/powerpoint/2010/main" val="33379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sym typeface="Arial Narrow"/>
              </a:rPr>
              <a:t>Einleitung</a:t>
            </a:r>
            <a:endParaRPr sz="2400" dirty="0"/>
          </a:p>
        </p:txBody>
      </p:sp>
      <p:sp>
        <p:nvSpPr>
          <p:cNvPr id="12" name="Google Shape;151;p27">
            <a:extLst>
              <a:ext uri="{FF2B5EF4-FFF2-40B4-BE49-F238E27FC236}">
                <a16:creationId xmlns:a16="http://schemas.microsoft.com/office/drawing/2014/main" id="{C2C82930-6332-F94C-82D1-60B6BD0BD1D5}"/>
              </a:ext>
            </a:extLst>
          </p:cNvPr>
          <p:cNvSpPr/>
          <p:nvPr/>
        </p:nvSpPr>
        <p:spPr>
          <a:xfrm>
            <a:off x="4338210" y="2971938"/>
            <a:ext cx="3515579" cy="3185561"/>
          </a:xfrm>
          <a:prstGeom prst="rect">
            <a:avLst/>
          </a:prstGeom>
          <a:solidFill>
            <a:srgbClr val="FFF2CC"/>
          </a:solidFill>
          <a:ln>
            <a:noFill/>
          </a:ln>
        </p:spPr>
        <p:txBody>
          <a:bodyPr spcFirstLastPara="1" wrap="square" lIns="121900" tIns="60933" rIns="121900" bIns="60933" anchor="t" anchorCtr="0">
            <a:noAutofit/>
          </a:bodyPr>
          <a:lstStyle/>
          <a:p>
            <a:pPr algn="ctr">
              <a:spcAft>
                <a:spcPts val="600"/>
              </a:spcAft>
              <a:buClr>
                <a:schemeClr val="accent2">
                  <a:lumMod val="75000"/>
                </a:schemeClr>
              </a:buClr>
              <a:buSzPct val="102000"/>
            </a:pPr>
            <a:r>
              <a:rPr lang="de-DE" dirty="0">
                <a:latin typeface="Arial Narrow" panose="020B0606020202030204" pitchFamily="34" charset="0"/>
              </a:rPr>
              <a:t>Ziele, Inhalte, Lernergebnisse</a:t>
            </a:r>
          </a:p>
          <a:p>
            <a:pPr algn="ctr">
              <a:spcAft>
                <a:spcPts val="600"/>
              </a:spcAft>
              <a:buClr>
                <a:schemeClr val="accent2">
                  <a:lumMod val="75000"/>
                </a:schemeClr>
              </a:buClr>
              <a:buSzPct val="102000"/>
            </a:pPr>
            <a:r>
              <a:rPr lang="en-GB" dirty="0">
                <a:latin typeface="Arial Narrow" panose="020B0606020202030204" pitchFamily="34" charset="0"/>
              </a:rPr>
              <a:t>Organisation</a:t>
            </a:r>
          </a:p>
          <a:p>
            <a:pPr algn="ctr">
              <a:spcAft>
                <a:spcPts val="600"/>
              </a:spcAft>
              <a:buClr>
                <a:schemeClr val="accent2">
                  <a:lumMod val="75000"/>
                </a:schemeClr>
              </a:buClr>
              <a:buSzPct val="102000"/>
            </a:pPr>
            <a:r>
              <a:rPr lang="en-US" dirty="0" err="1">
                <a:latin typeface="Arial Narrow" panose="020B0606020202030204" pitchFamily="34" charset="0"/>
              </a:rPr>
              <a:t>Formale</a:t>
            </a:r>
            <a:r>
              <a:rPr lang="en-US" dirty="0">
                <a:latin typeface="Arial Narrow" panose="020B0606020202030204" pitchFamily="34" charset="0"/>
              </a:rPr>
              <a:t> </a:t>
            </a:r>
            <a:r>
              <a:rPr lang="en-US" dirty="0" err="1">
                <a:latin typeface="Arial Narrow" panose="020B0606020202030204" pitchFamily="34" charset="0"/>
              </a:rPr>
              <a:t>Betrachtung</a:t>
            </a:r>
            <a:r>
              <a:rPr lang="en-US" dirty="0">
                <a:latin typeface="Arial Narrow" panose="020B0606020202030204" pitchFamily="34" charset="0"/>
              </a:rPr>
              <a:t> von </a:t>
            </a:r>
            <a:r>
              <a:rPr lang="en-US" dirty="0" err="1">
                <a:latin typeface="Arial Narrow" panose="020B0606020202030204" pitchFamily="34" charset="0"/>
              </a:rPr>
              <a:t>Autismus</a:t>
            </a:r>
            <a:r>
              <a:rPr lang="en-US" dirty="0">
                <a:latin typeface="Arial Narrow" panose="020B0606020202030204" pitchFamily="34" charset="0"/>
              </a:rPr>
              <a:t> in der </a:t>
            </a:r>
            <a:r>
              <a:rPr lang="en-US" dirty="0" err="1">
                <a:latin typeface="Arial Narrow" panose="020B0606020202030204" pitchFamily="34" charset="0"/>
              </a:rPr>
              <a:t>Biomedizin</a:t>
            </a:r>
            <a:endParaRPr lang="en-US" dirty="0">
              <a:latin typeface="Arial Narrow" panose="020B0606020202030204" pitchFamily="34" charset="0"/>
            </a:endParaRPr>
          </a:p>
          <a:p>
            <a:pPr algn="ctr">
              <a:spcAft>
                <a:spcPts val="600"/>
              </a:spcAft>
              <a:buClr>
                <a:schemeClr val="accent2">
                  <a:lumMod val="75000"/>
                </a:schemeClr>
              </a:buClr>
              <a:buSzPct val="102000"/>
            </a:pPr>
            <a:r>
              <a:rPr lang="en-US" dirty="0" err="1">
                <a:latin typeface="Arial Narrow" panose="020B0606020202030204" pitchFamily="34" charset="0"/>
              </a:rPr>
              <a:t>Häufigkeit</a:t>
            </a:r>
            <a:r>
              <a:rPr lang="en-US" dirty="0">
                <a:latin typeface="Arial Narrow" panose="020B0606020202030204" pitchFamily="34" charset="0"/>
              </a:rPr>
              <a:t> und </a:t>
            </a:r>
            <a:r>
              <a:rPr lang="en-US" dirty="0" err="1">
                <a:latin typeface="Arial Narrow" panose="020B0606020202030204" pitchFamily="34" charset="0"/>
              </a:rPr>
              <a:t>mögliche</a:t>
            </a:r>
            <a:r>
              <a:rPr lang="en-US" dirty="0">
                <a:latin typeface="Arial Narrow" panose="020B0606020202030204" pitchFamily="34" charset="0"/>
              </a:rPr>
              <a:t> </a:t>
            </a:r>
            <a:r>
              <a:rPr lang="en-US" dirty="0" err="1">
                <a:latin typeface="Arial Narrow" panose="020B0606020202030204" pitchFamily="34" charset="0"/>
              </a:rPr>
              <a:t>Ursachen</a:t>
            </a:r>
            <a:endParaRPr lang="en-GB" dirty="0">
              <a:latin typeface="Arial Narrow" panose="020B0606020202030204" pitchFamily="34" charset="0"/>
            </a:endParaRPr>
          </a:p>
          <a:p>
            <a:pPr algn="ctr">
              <a:spcAft>
                <a:spcPts val="600"/>
              </a:spcAft>
              <a:buClr>
                <a:schemeClr val="accent2">
                  <a:lumMod val="75000"/>
                </a:schemeClr>
              </a:buClr>
              <a:buSzPct val="102000"/>
            </a:pPr>
            <a:r>
              <a:rPr lang="en-GB" i="1" dirty="0" err="1">
                <a:latin typeface="Arial Narrow" panose="020B0606020202030204" pitchFamily="34" charset="0"/>
              </a:rPr>
              <a:t>Aktivitäten</a:t>
            </a:r>
            <a:r>
              <a:rPr lang="en-GB" i="1" dirty="0">
                <a:latin typeface="Arial Narrow" panose="020B0606020202030204" pitchFamily="34" charset="0"/>
              </a:rPr>
              <a:t> und </a:t>
            </a:r>
            <a:r>
              <a:rPr lang="en-GB" i="1" dirty="0" err="1">
                <a:latin typeface="Arial Narrow" panose="020B0606020202030204" pitchFamily="34" charset="0"/>
              </a:rPr>
              <a:t>Materialien</a:t>
            </a:r>
            <a:r>
              <a:rPr lang="en-GB" i="1" dirty="0">
                <a:latin typeface="Arial Narrow" panose="020B0606020202030204" pitchFamily="34" charset="0"/>
              </a:rPr>
              <a:t>: </a:t>
            </a:r>
          </a:p>
          <a:p>
            <a:pPr algn="ctr">
              <a:spcAft>
                <a:spcPts val="600"/>
              </a:spcAft>
              <a:buClr>
                <a:schemeClr val="accent2">
                  <a:lumMod val="75000"/>
                </a:schemeClr>
              </a:buClr>
              <a:buSzPct val="102000"/>
            </a:pPr>
            <a:r>
              <a:rPr lang="en-GB" i="1" dirty="0">
                <a:latin typeface="Arial Narrow" panose="020B0606020202030204" pitchFamily="34" charset="0"/>
              </a:rPr>
              <a:t>Read &amp; Watch 2.1, </a:t>
            </a:r>
            <a:r>
              <a:rPr lang="en-GB" i="1" dirty="0" err="1">
                <a:latin typeface="Arial Narrow" panose="020B0606020202030204" pitchFamily="34" charset="0"/>
              </a:rPr>
              <a:t>Diskussion</a:t>
            </a:r>
            <a:r>
              <a:rPr lang="en-GB" i="1" dirty="0">
                <a:latin typeface="Arial Narrow" panose="020B0606020202030204" pitchFamily="34" charset="0"/>
              </a:rPr>
              <a:t> 2.1</a:t>
            </a:r>
          </a:p>
          <a:p>
            <a:pPr algn="ctr">
              <a:spcAft>
                <a:spcPts val="600"/>
              </a:spcAft>
              <a:buClr>
                <a:schemeClr val="accent2">
                  <a:lumMod val="75000"/>
                </a:schemeClr>
              </a:buClr>
              <a:buSzPct val="102000"/>
            </a:pPr>
            <a:r>
              <a:rPr lang="en-GB" i="1" dirty="0" err="1">
                <a:latin typeface="Arial Narrow" panose="020B0606020202030204" pitchFamily="34" charset="0"/>
              </a:rPr>
              <a:t>Arbeitsblatt</a:t>
            </a:r>
            <a:r>
              <a:rPr lang="en-GB" i="1" dirty="0">
                <a:latin typeface="Arial Narrow" panose="020B0606020202030204" pitchFamily="34" charset="0"/>
              </a:rPr>
              <a:t> 2.1, 2.2; </a:t>
            </a:r>
            <a:r>
              <a:rPr lang="en-GB" i="1" dirty="0" err="1">
                <a:latin typeface="Arial Narrow" panose="020B0606020202030204" pitchFamily="34" charset="0"/>
              </a:rPr>
              <a:t>Publikation</a:t>
            </a:r>
            <a:r>
              <a:rPr lang="en-GB" i="1" dirty="0">
                <a:latin typeface="Arial Narrow" panose="020B0606020202030204" pitchFamily="34" charset="0"/>
              </a:rPr>
              <a:t> 2.1</a:t>
            </a:r>
          </a:p>
          <a:p>
            <a:pPr algn="ctr">
              <a:spcAft>
                <a:spcPts val="600"/>
              </a:spcAft>
              <a:buClr>
                <a:schemeClr val="accent2">
                  <a:lumMod val="75000"/>
                </a:schemeClr>
              </a:buClr>
              <a:buSzPct val="102000"/>
            </a:pPr>
            <a:r>
              <a:rPr lang="en-GB" i="1" dirty="0">
                <a:latin typeface="Arial Narrow" panose="020B0606020202030204" pitchFamily="34" charset="0"/>
              </a:rPr>
              <a:t>Video/Internet 2.1, 2.2, 2.3, 2.4, 2.5</a:t>
            </a:r>
            <a:endParaRPr lang="pt-PT"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3"/>
            <a:ext cx="12192000" cy="2339102"/>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11:30 – 11:45 </a:t>
            </a:r>
            <a:endParaRPr lang="pt-PT" sz="2800" dirty="0">
              <a:latin typeface="Arial Narrow" panose="020B0606020202030204" pitchFamily="34" charset="0"/>
            </a:endParaRPr>
          </a:p>
          <a:p>
            <a:pPr algn="ctr"/>
            <a:r>
              <a:rPr lang="de-AT" sz="2800" b="1" dirty="0">
                <a:latin typeface="Arial Narrow" panose="020B0606020202030204" pitchFamily="34" charset="0"/>
              </a:rPr>
              <a:t>Pause</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r>
                <a:rPr lang="en-US" sz="800" dirty="0">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20</a:t>
            </a:fld>
            <a:endParaRPr lang="pt-PT"/>
          </a:p>
        </p:txBody>
      </p:sp>
    </p:spTree>
    <p:extLst>
      <p:ext uri="{BB962C8B-B14F-4D97-AF65-F5344CB8AC3E}">
        <p14:creationId xmlns:p14="http://schemas.microsoft.com/office/powerpoint/2010/main" val="2092730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21</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sym typeface="Arial Narrow"/>
              </a:rPr>
              <a:t>SCHLUSSTEIL</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4338210" y="2971938"/>
            <a:ext cx="3515579" cy="3185561"/>
          </a:xfrm>
          <a:prstGeom prst="rect">
            <a:avLst/>
          </a:prstGeom>
          <a:solidFill>
            <a:srgbClr val="F9DAD9"/>
          </a:solidFill>
          <a:ln>
            <a:noFill/>
          </a:ln>
        </p:spPr>
        <p:txBody>
          <a:bodyPr spcFirstLastPara="1" wrap="square" lIns="121900" tIns="60933" rIns="121900" bIns="60933" anchor="ctr" anchorCtr="0">
            <a:noAutofit/>
          </a:bodyPr>
          <a:lstStyle/>
          <a:p>
            <a:pPr algn="ctr">
              <a:buClr>
                <a:srgbClr val="7598D9">
                  <a:lumMod val="75000"/>
                </a:srgbClr>
              </a:buClr>
              <a:buSzPct val="102000"/>
              <a:defRPr/>
            </a:pPr>
            <a:r>
              <a:rPr lang="en-US" sz="2000" dirty="0" err="1">
                <a:solidFill>
                  <a:prstClr val="black"/>
                </a:solidFill>
                <a:latin typeface="Arial Narrow" panose="020B0606020202030204" pitchFamily="34" charset="0"/>
              </a:rPr>
              <a:t>Häufige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Fehlannahmen</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bzw</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Missverständnisse</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zur</a:t>
            </a:r>
            <a:r>
              <a:rPr lang="en-US" sz="2000" dirty="0">
                <a:solidFill>
                  <a:prstClr val="black"/>
                </a:solidFill>
                <a:latin typeface="Arial Narrow" panose="020B0606020202030204" pitchFamily="34" charset="0"/>
              </a:rPr>
              <a:t> ASS</a:t>
            </a:r>
          </a:p>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Zusammenfassung</a:t>
            </a: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Referenzen</a:t>
            </a:r>
            <a:r>
              <a:rPr lang="en-US" sz="2000" kern="0" dirty="0">
                <a:solidFill>
                  <a:prstClr val="black"/>
                </a:solidFill>
                <a:latin typeface="Arial Narrow" panose="020B0606020202030204" pitchFamily="34" charset="0"/>
              </a:rPr>
              <a:t> und </a:t>
            </a:r>
            <a:r>
              <a:rPr lang="en-US" sz="2000" kern="0" dirty="0" err="1">
                <a:solidFill>
                  <a:prstClr val="black"/>
                </a:solidFill>
                <a:latin typeface="Arial Narrow" panose="020B0606020202030204" pitchFamily="34" charset="0"/>
              </a:rPr>
              <a:t>Quellen</a:t>
            </a: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Verabschiedung</a:t>
            </a: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Aktivitäten</a:t>
            </a:r>
            <a:r>
              <a:rPr lang="en-US" sz="2000" kern="0" dirty="0">
                <a:solidFill>
                  <a:prstClr val="black"/>
                </a:solidFill>
                <a:latin typeface="Arial Narrow" panose="020B0606020202030204" pitchFamily="34" charset="0"/>
              </a:rPr>
              <a:t> &amp; </a:t>
            </a:r>
            <a:r>
              <a:rPr lang="en-US" sz="2000" kern="0" dirty="0" err="1">
                <a:solidFill>
                  <a:prstClr val="black"/>
                </a:solidFill>
                <a:latin typeface="Arial Narrow" panose="020B0606020202030204" pitchFamily="34" charset="0"/>
              </a:rPr>
              <a:t>Materialien</a:t>
            </a:r>
            <a:r>
              <a:rPr lang="en-US" sz="2000" kern="0" dirty="0">
                <a:solidFill>
                  <a:prstClr val="black"/>
                </a:solidFill>
                <a:latin typeface="Arial Narrow" panose="020B0606020202030204" pitchFamily="34" charset="0"/>
              </a:rPr>
              <a:t>:</a:t>
            </a:r>
          </a:p>
          <a:p>
            <a:pPr lvl="0" algn="ctr">
              <a:buClr>
                <a:srgbClr val="7598D9">
                  <a:lumMod val="75000"/>
                </a:srgbClr>
              </a:buClr>
              <a:buSzPct val="102000"/>
              <a:defRPr/>
            </a:pPr>
            <a:r>
              <a:rPr lang="en-US" sz="2000" i="1" kern="0" dirty="0">
                <a:solidFill>
                  <a:prstClr val="black"/>
                </a:solidFill>
                <a:latin typeface="Arial Narrow" panose="020B0606020202030204" pitchFamily="34" charset="0"/>
              </a:rPr>
              <a:t>Read &amp; Watch 2.3, </a:t>
            </a:r>
            <a:r>
              <a:rPr lang="en-US" sz="2000" i="1" kern="0" dirty="0" err="1">
                <a:solidFill>
                  <a:prstClr val="black"/>
                </a:solidFill>
                <a:latin typeface="Arial Narrow" panose="020B0606020202030204" pitchFamily="34" charset="0"/>
              </a:rPr>
              <a:t>Reflexion</a:t>
            </a:r>
            <a:r>
              <a:rPr lang="en-US" sz="2000" i="1" kern="0" dirty="0">
                <a:solidFill>
                  <a:prstClr val="black"/>
                </a:solidFill>
                <a:latin typeface="Arial Narrow" panose="020B0606020202030204" pitchFamily="34" charset="0"/>
              </a:rPr>
              <a:t> 2.2, </a:t>
            </a:r>
            <a:r>
              <a:rPr lang="en-US" sz="2000" i="1" kern="0" dirty="0" err="1">
                <a:solidFill>
                  <a:prstClr val="black"/>
                </a:solidFill>
                <a:latin typeface="Arial Narrow" panose="020B0606020202030204" pitchFamily="34" charset="0"/>
              </a:rPr>
              <a:t>Arbeitsblatt</a:t>
            </a:r>
            <a:r>
              <a:rPr lang="en-US" sz="2000" i="1" kern="0" dirty="0">
                <a:solidFill>
                  <a:prstClr val="black"/>
                </a:solidFill>
                <a:latin typeface="Arial Narrow" panose="020B0606020202030204" pitchFamily="34" charset="0"/>
              </a:rPr>
              <a:t> 2.6</a:t>
            </a:r>
          </a:p>
        </p:txBody>
      </p:sp>
    </p:spTree>
    <p:extLst>
      <p:ext uri="{BB962C8B-B14F-4D97-AF65-F5344CB8AC3E}">
        <p14:creationId xmlns:p14="http://schemas.microsoft.com/office/powerpoint/2010/main" val="3714478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797733"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Read &amp; Watch 2.3</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defTabSz="685800"/>
            <a:r>
              <a:rPr lang="en-US" sz="3200" i="1" dirty="0" err="1">
                <a:solidFill>
                  <a:prstClr val="black"/>
                </a:solidFill>
                <a:latin typeface="Arial Narrow" panose="020B0606020202030204" pitchFamily="34" charset="0"/>
              </a:rPr>
              <a:t>Arbeitsblatt</a:t>
            </a:r>
            <a:r>
              <a:rPr lang="en-US" sz="3200" i="1" dirty="0">
                <a:solidFill>
                  <a:prstClr val="black"/>
                </a:solidFill>
                <a:latin typeface="Arial Narrow" panose="020B0606020202030204" pitchFamily="34" charset="0"/>
              </a:rPr>
              <a:t> 2.6</a:t>
            </a:r>
          </a:p>
          <a:p>
            <a:pPr defTabSz="685800"/>
            <a:endParaRPr lang="en-US" sz="3200" dirty="0">
              <a:solidFill>
                <a:prstClr val="black"/>
              </a:solidFill>
              <a:latin typeface="Arial Narrow" panose="020B0606020202030204" pitchFamily="34" charset="0"/>
            </a:endParaRPr>
          </a:p>
          <a:p>
            <a:pPr marL="285750" indent="-285750">
              <a:buFontTx/>
              <a:buChar char="-"/>
            </a:pPr>
            <a:r>
              <a:rPr lang="en-US" sz="3200" dirty="0" err="1">
                <a:solidFill>
                  <a:prstClr val="black"/>
                </a:solidFill>
                <a:latin typeface="Arial Narrow" panose="020B0606020202030204" pitchFamily="34" charset="0"/>
              </a:rPr>
              <a:t>Lesen</a:t>
            </a:r>
            <a:r>
              <a:rPr lang="en-US" sz="3200" dirty="0">
                <a:solidFill>
                  <a:prstClr val="black"/>
                </a:solidFill>
                <a:latin typeface="Arial Narrow" panose="020B0606020202030204" pitchFamily="34" charset="0"/>
              </a:rPr>
              <a:t> Sie das </a:t>
            </a:r>
            <a:r>
              <a:rPr lang="en-US" sz="3200" dirty="0" err="1">
                <a:solidFill>
                  <a:prstClr val="black"/>
                </a:solidFill>
                <a:latin typeface="Arial Narrow" panose="020B0606020202030204" pitchFamily="34" charset="0"/>
              </a:rPr>
              <a:t>Arbeitsblatt</a:t>
            </a:r>
            <a:r>
              <a:rPr lang="en-US" sz="3200" dirty="0">
                <a:solidFill>
                  <a:prstClr val="black"/>
                </a:solidFill>
                <a:latin typeface="Arial Narrow" panose="020B0606020202030204" pitchFamily="34" charset="0"/>
              </a:rPr>
              <a:t> 2.6 (10 min.)</a:t>
            </a:r>
          </a:p>
          <a:p>
            <a:pPr marL="285750" indent="-285750">
              <a:buFontTx/>
              <a:buChar char="-"/>
            </a:pPr>
            <a:r>
              <a:rPr lang="en-US" sz="3200" dirty="0" err="1">
                <a:solidFill>
                  <a:prstClr val="black"/>
                </a:solidFill>
                <a:latin typeface="Arial Narrow" panose="020B0606020202030204" pitchFamily="34" charset="0"/>
              </a:rPr>
              <a:t>Notieren</a:t>
            </a:r>
            <a:r>
              <a:rPr lang="en-US" sz="3200" dirty="0">
                <a:solidFill>
                  <a:prstClr val="black"/>
                </a:solidFill>
                <a:latin typeface="Arial Narrow" panose="020B0606020202030204" pitchFamily="34" charset="0"/>
              </a:rPr>
              <a:t> Sie </a:t>
            </a:r>
            <a:r>
              <a:rPr lang="en-US" sz="3200" dirty="0" err="1">
                <a:solidFill>
                  <a:prstClr val="black"/>
                </a:solidFill>
                <a:latin typeface="Arial Narrow" panose="020B0606020202030204" pitchFamily="34" charset="0"/>
              </a:rPr>
              <a:t>sich</a:t>
            </a:r>
            <a:r>
              <a:rPr lang="en-US" sz="3200" dirty="0">
                <a:solidFill>
                  <a:prstClr val="black"/>
                </a:solidFill>
                <a:latin typeface="Arial Narrow" panose="020B0606020202030204" pitchFamily="34" charset="0"/>
              </a:rPr>
              <a:t> </a:t>
            </a:r>
            <a:r>
              <a:rPr lang="en-US" sz="3200" dirty="0" err="1">
                <a:solidFill>
                  <a:prstClr val="black"/>
                </a:solidFill>
                <a:latin typeface="Arial Narrow" panose="020B0606020202030204" pitchFamily="34" charset="0"/>
              </a:rPr>
              <a:t>Ihre</a:t>
            </a:r>
            <a:r>
              <a:rPr lang="en-US" sz="3200" dirty="0">
                <a:solidFill>
                  <a:prstClr val="black"/>
                </a:solidFill>
                <a:latin typeface="Arial Narrow" panose="020B0606020202030204" pitchFamily="34" charset="0"/>
              </a:rPr>
              <a:t> </a:t>
            </a:r>
            <a:r>
              <a:rPr lang="en-US" sz="3200" dirty="0" err="1">
                <a:solidFill>
                  <a:prstClr val="black"/>
                </a:solidFill>
                <a:latin typeface="Arial Narrow" panose="020B0606020202030204" pitchFamily="34" charset="0"/>
              </a:rPr>
              <a:t>Gedanken</a:t>
            </a:r>
            <a:endParaRPr lang="en-US"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1882471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797733"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Reflexion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r>
              <a:rPr lang="en-US" sz="3200" b="1" dirty="0" err="1">
                <a:latin typeface="Arial Narrow" panose="020B0606020202030204" pitchFamily="34" charset="0"/>
              </a:rPr>
              <a:t>Überlegen</a:t>
            </a:r>
            <a:r>
              <a:rPr lang="en-US" sz="3200" b="1" dirty="0">
                <a:latin typeface="Arial Narrow" panose="020B0606020202030204" pitchFamily="34" charset="0"/>
              </a:rPr>
              <a:t>  Sie! (10 min.)</a:t>
            </a:r>
          </a:p>
          <a:p>
            <a:endParaRPr lang="en-US" sz="3200" b="1" dirty="0">
              <a:latin typeface="Arial Narrow" panose="020B0606020202030204" pitchFamily="34" charset="0"/>
            </a:endParaRPr>
          </a:p>
          <a:p>
            <a:pPr marL="457200" indent="-457200">
              <a:lnSpc>
                <a:spcPct val="150000"/>
              </a:lnSpc>
              <a:buFont typeface="Arial" panose="020B0604020202020204" pitchFamily="34" charset="0"/>
              <a:buChar char="•"/>
            </a:pPr>
            <a:r>
              <a:rPr lang="en-US" sz="2800" dirty="0" err="1">
                <a:latin typeface="Arial Narrow" panose="020B0606020202030204" pitchFamily="34" charset="0"/>
              </a:rPr>
              <a:t>Haben</a:t>
            </a:r>
            <a:r>
              <a:rPr lang="en-US" sz="2800" dirty="0">
                <a:latin typeface="Arial Narrow" panose="020B0606020202030204" pitchFamily="34" charset="0"/>
              </a:rPr>
              <a:t> </a:t>
            </a:r>
            <a:r>
              <a:rPr lang="en-US" sz="2800" dirty="0" err="1">
                <a:latin typeface="Arial Narrow" panose="020B0606020202030204" pitchFamily="34" charset="0"/>
              </a:rPr>
              <a:t>oder</a:t>
            </a:r>
            <a:r>
              <a:rPr lang="en-US" sz="2800" dirty="0">
                <a:latin typeface="Arial Narrow" panose="020B0606020202030204" pitchFamily="34" charset="0"/>
              </a:rPr>
              <a:t> </a:t>
            </a:r>
            <a:r>
              <a:rPr lang="en-US" sz="2800" dirty="0" err="1">
                <a:latin typeface="Arial Narrow" panose="020B0606020202030204" pitchFamily="34" charset="0"/>
              </a:rPr>
              <a:t>hatten</a:t>
            </a:r>
            <a:r>
              <a:rPr lang="en-US" sz="2800" dirty="0">
                <a:latin typeface="Arial Narrow" panose="020B0606020202030204" pitchFamily="34" charset="0"/>
              </a:rPr>
              <a:t> Sie </a:t>
            </a:r>
            <a:r>
              <a:rPr lang="en-US" sz="2800" dirty="0" err="1">
                <a:latin typeface="Arial Narrow" panose="020B0606020202030204" pitchFamily="34" charset="0"/>
              </a:rPr>
              <a:t>falsche</a:t>
            </a:r>
            <a:r>
              <a:rPr lang="en-US" sz="2800" dirty="0">
                <a:latin typeface="Arial Narrow" panose="020B0606020202030204" pitchFamily="34" charset="0"/>
              </a:rPr>
              <a:t> </a:t>
            </a:r>
            <a:r>
              <a:rPr lang="en-US" sz="2800" dirty="0" err="1">
                <a:latin typeface="Arial Narrow" panose="020B0606020202030204" pitchFamily="34" charset="0"/>
              </a:rPr>
              <a:t>Vorstellungen</a:t>
            </a:r>
            <a:r>
              <a:rPr lang="en-US" sz="2800" dirty="0">
                <a:latin typeface="Arial Narrow" panose="020B0606020202030204" pitchFamily="34" charset="0"/>
              </a:rPr>
              <a:t> von </a:t>
            </a:r>
            <a:r>
              <a:rPr lang="en-US" sz="2800" dirty="0" err="1">
                <a:latin typeface="Arial Narrow" panose="020B0606020202030204" pitchFamily="34" charset="0"/>
              </a:rPr>
              <a:t>Autismus</a:t>
            </a:r>
            <a:r>
              <a:rPr lang="en-US" sz="2800" dirty="0">
                <a:latin typeface="Arial Narrow" panose="020B0606020202030204" pitchFamily="34" charset="0"/>
              </a:rPr>
              <a:t>?</a:t>
            </a:r>
          </a:p>
          <a:p>
            <a:pPr marL="457200" indent="-457200">
              <a:lnSpc>
                <a:spcPct val="150000"/>
              </a:lnSpc>
              <a:buFont typeface="Arial" panose="020B0604020202020204" pitchFamily="34" charset="0"/>
              <a:buChar char="•"/>
            </a:pPr>
            <a:r>
              <a:rPr lang="en-US" sz="2800" dirty="0" err="1">
                <a:latin typeface="Arial Narrow" panose="020B0606020202030204" pitchFamily="34" charset="0"/>
              </a:rPr>
              <a:t>Wurden</a:t>
            </a:r>
            <a:r>
              <a:rPr lang="en-US" sz="2800" dirty="0">
                <a:latin typeface="Arial Narrow" panose="020B0606020202030204" pitchFamily="34" charset="0"/>
              </a:rPr>
              <a:t> manche </a:t>
            </a:r>
            <a:r>
              <a:rPr lang="en-US" sz="2800" dirty="0" err="1">
                <a:latin typeface="Arial Narrow" panose="020B0606020202030204" pitchFamily="34" charset="0"/>
              </a:rPr>
              <a:t>davon</a:t>
            </a:r>
            <a:r>
              <a:rPr lang="en-US" sz="2800" dirty="0">
                <a:latin typeface="Arial Narrow" panose="020B0606020202030204" pitchFamily="34" charset="0"/>
              </a:rPr>
              <a:t> in den </a:t>
            </a:r>
            <a:r>
              <a:rPr lang="en-US" sz="2800" dirty="0" err="1">
                <a:latin typeface="Arial Narrow" panose="020B0606020202030204" pitchFamily="34" charset="0"/>
              </a:rPr>
              <a:t>Arbeitsblättern</a:t>
            </a:r>
            <a:r>
              <a:rPr lang="en-US" sz="2800" dirty="0">
                <a:latin typeface="Arial Narrow" panose="020B0606020202030204" pitchFamily="34" charset="0"/>
              </a:rPr>
              <a:t> </a:t>
            </a:r>
            <a:r>
              <a:rPr lang="en-US" sz="2800" dirty="0" err="1">
                <a:latin typeface="Arial Narrow" panose="020B0606020202030204" pitchFamily="34" charset="0"/>
              </a:rPr>
              <a:t>erwähnt</a:t>
            </a:r>
            <a:r>
              <a:rPr lang="en-US" sz="2800" dirty="0">
                <a:latin typeface="Arial Narrow" panose="020B0606020202030204" pitchFamily="34" charset="0"/>
              </a:rPr>
              <a:t>?</a:t>
            </a:r>
          </a:p>
          <a:p>
            <a:pPr marL="457200" indent="-457200">
              <a:lnSpc>
                <a:spcPct val="150000"/>
              </a:lnSpc>
              <a:buFont typeface="Arial" panose="020B0604020202020204" pitchFamily="34" charset="0"/>
              <a:buChar char="•"/>
            </a:pPr>
            <a:r>
              <a:rPr lang="en-US" sz="2800" dirty="0">
                <a:latin typeface="Arial Narrow" panose="020B0606020202030204" pitchFamily="34" charset="0"/>
              </a:rPr>
              <a:t>Sind </a:t>
            </a:r>
            <a:r>
              <a:rPr lang="en-US" sz="2800" dirty="0" err="1">
                <a:latin typeface="Arial Narrow" panose="020B0606020202030204" pitchFamily="34" charset="0"/>
              </a:rPr>
              <a:t>Ihnen</a:t>
            </a:r>
            <a:r>
              <a:rPr lang="en-US" sz="2800" dirty="0">
                <a:latin typeface="Arial Narrow" panose="020B0606020202030204" pitchFamily="34" charset="0"/>
              </a:rPr>
              <a:t> </a:t>
            </a:r>
            <a:r>
              <a:rPr lang="en-US" sz="2800" dirty="0" err="1">
                <a:latin typeface="Arial Narrow" panose="020B0606020202030204" pitchFamily="34" charset="0"/>
              </a:rPr>
              <a:t>solche</a:t>
            </a:r>
            <a:r>
              <a:rPr lang="en-US" sz="2800" dirty="0">
                <a:latin typeface="Arial Narrow" panose="020B0606020202030204" pitchFamily="34" charset="0"/>
              </a:rPr>
              <a:t> </a:t>
            </a:r>
            <a:r>
              <a:rPr lang="en-US" sz="2800" dirty="0" err="1">
                <a:latin typeface="Arial Narrow" panose="020B0606020202030204" pitchFamily="34" charset="0"/>
              </a:rPr>
              <a:t>falschen</a:t>
            </a:r>
            <a:r>
              <a:rPr lang="en-US" sz="2800" dirty="0">
                <a:latin typeface="Arial Narrow" panose="020B0606020202030204" pitchFamily="34" charset="0"/>
              </a:rPr>
              <a:t> </a:t>
            </a:r>
            <a:r>
              <a:rPr lang="en-US" sz="2800" dirty="0" err="1">
                <a:latin typeface="Arial Narrow" panose="020B0606020202030204" pitchFamily="34" charset="0"/>
              </a:rPr>
              <a:t>Vorstellungen</a:t>
            </a:r>
            <a:r>
              <a:rPr lang="en-US" sz="2800" dirty="0">
                <a:latin typeface="Arial Narrow" panose="020B0606020202030204" pitchFamily="34" charset="0"/>
              </a:rPr>
              <a:t> </a:t>
            </a:r>
            <a:r>
              <a:rPr lang="en-US" sz="2800" dirty="0" err="1">
                <a:latin typeface="Arial Narrow" panose="020B0606020202030204" pitchFamily="34" charset="0"/>
              </a:rPr>
              <a:t>schon</a:t>
            </a:r>
            <a:r>
              <a:rPr lang="en-US" sz="2800" dirty="0">
                <a:latin typeface="Arial Narrow" panose="020B0606020202030204" pitchFamily="34" charset="0"/>
              </a:rPr>
              <a:t> </a:t>
            </a:r>
            <a:r>
              <a:rPr lang="en-US" sz="2800" dirty="0" err="1">
                <a:latin typeface="Arial Narrow" panose="020B0606020202030204" pitchFamily="34" charset="0"/>
              </a:rPr>
              <a:t>irgendwo</a:t>
            </a:r>
            <a:r>
              <a:rPr lang="en-US" sz="2800" dirty="0">
                <a:latin typeface="Arial Narrow" panose="020B0606020202030204" pitchFamily="34" charset="0"/>
              </a:rPr>
              <a:t> </a:t>
            </a:r>
            <a:r>
              <a:rPr lang="en-US" sz="2800" dirty="0" err="1">
                <a:latin typeface="Arial Narrow" panose="020B0606020202030204" pitchFamily="34" charset="0"/>
              </a:rPr>
              <a:t>begegnet</a:t>
            </a:r>
            <a:r>
              <a:rPr lang="en-US" sz="2800" dirty="0">
                <a:latin typeface="Arial Narrow" panose="020B0606020202030204" pitchFamily="34" charset="0"/>
              </a:rPr>
              <a:t> </a:t>
            </a:r>
            <a:r>
              <a:rPr lang="en-US" sz="2800" dirty="0" err="1">
                <a:latin typeface="Arial Narrow" panose="020B0606020202030204" pitchFamily="34" charset="0"/>
              </a:rPr>
              <a:t>bzw</a:t>
            </a:r>
            <a:r>
              <a:rPr lang="en-US" sz="2800" dirty="0">
                <a:latin typeface="Arial Narrow" panose="020B0606020202030204" pitchFamily="34" charset="0"/>
              </a:rPr>
              <a:t>. </a:t>
            </a:r>
            <a:r>
              <a:rPr lang="en-US" sz="2800" dirty="0" err="1">
                <a:latin typeface="Arial Narrow" panose="020B0606020202030204" pitchFamily="34" charset="0"/>
              </a:rPr>
              <a:t>aufgefallen</a:t>
            </a:r>
            <a:r>
              <a:rPr lang="en-US" sz="2800" dirty="0">
                <a:latin typeface="Arial Narrow" panose="020B0606020202030204" pitchFamily="34" charset="0"/>
              </a:rPr>
              <a:t>?</a:t>
            </a:r>
          </a:p>
          <a:p>
            <a:pPr marL="457200" indent="-457200">
              <a:lnSpc>
                <a:spcPct val="150000"/>
              </a:lnSpc>
              <a:buFont typeface="Arial" panose="020B0604020202020204" pitchFamily="34" charset="0"/>
              <a:buChar char="•"/>
            </a:pPr>
            <a:r>
              <a:rPr lang="en-US" sz="2800" dirty="0">
                <a:latin typeface="Arial Narrow" panose="020B0606020202030204" pitchFamily="34" charset="0"/>
              </a:rPr>
              <a:t>Was </a:t>
            </a:r>
            <a:r>
              <a:rPr lang="en-US" sz="2800" dirty="0" err="1">
                <a:latin typeface="Arial Narrow" panose="020B0606020202030204" pitchFamily="34" charset="0"/>
              </a:rPr>
              <a:t>können</a:t>
            </a:r>
            <a:r>
              <a:rPr lang="en-US" sz="2800" dirty="0">
                <a:latin typeface="Arial Narrow" panose="020B0606020202030204" pitchFamily="34" charset="0"/>
              </a:rPr>
              <a:t> </a:t>
            </a:r>
            <a:r>
              <a:rPr lang="en-US" sz="2800" dirty="0" err="1">
                <a:latin typeface="Arial Narrow" panose="020B0606020202030204" pitchFamily="34" charset="0"/>
              </a:rPr>
              <a:t>wir</a:t>
            </a:r>
            <a:r>
              <a:rPr lang="en-US" sz="2800" dirty="0">
                <a:latin typeface="Arial Narrow" panose="020B0606020202030204" pitchFamily="34" charset="0"/>
              </a:rPr>
              <a:t> </a:t>
            </a:r>
            <a:r>
              <a:rPr lang="en-US" sz="2800" dirty="0" err="1">
                <a:latin typeface="Arial Narrow" panose="020B0606020202030204" pitchFamily="34" charset="0"/>
              </a:rPr>
              <a:t>dagegen</a:t>
            </a:r>
            <a:r>
              <a:rPr lang="en-US" sz="2800" dirty="0">
                <a:latin typeface="Arial Narrow" panose="020B0606020202030204" pitchFamily="34" charset="0"/>
              </a:rPr>
              <a:t> tun?</a:t>
            </a:r>
            <a:endParaRPr lang="en-US" sz="2800"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2192954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257802" cy="1009651"/>
          </a:xfrm>
          <a:prstGeom prst="rect">
            <a:avLst/>
          </a:prstGeom>
          <a:solidFill>
            <a:srgbClr val="F9DAD9"/>
          </a:solidFill>
          <a:ln>
            <a:noFill/>
          </a:ln>
        </p:spPr>
        <p:txBody>
          <a:bodyPr spcFirstLastPara="1" wrap="square" lIns="121900" tIns="60933" rIns="121900" bIns="60933" anchor="ctr" anchorCtr="0">
            <a:noAutofit/>
          </a:bodyPr>
          <a:lstStyle/>
          <a:p>
            <a:r>
              <a:rPr lang="de-DE" sz="4000" b="1" dirty="0">
                <a:latin typeface="Arial Narrow" panose="020B0606020202030204" pitchFamily="34" charset="0"/>
              </a:rPr>
              <a:t>Zusammenfassung</a:t>
            </a:r>
            <a:endParaRPr lang="en-US"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913613" y="1690688"/>
            <a:ext cx="10515600" cy="4595698"/>
          </a:xfrm>
          <a:prstGeom prst="rect">
            <a:avLst/>
          </a:prstGeom>
          <a:solidFill>
            <a:srgbClr val="F9DAD9"/>
          </a:solidFill>
          <a:ln>
            <a:noFill/>
          </a:ln>
        </p:spPr>
        <p:txBody>
          <a:bodyPr spcFirstLastPara="1" wrap="square" lIns="121900" tIns="60933" rIns="121900" bIns="60933" anchor="t" anchorCtr="0">
            <a:noAutofit/>
          </a:bodyPr>
          <a:lstStyle/>
          <a:p>
            <a:pPr marL="457200" indent="-457200">
              <a:buSzPct val="102000"/>
              <a:buFont typeface="Arial" panose="020B0604020202020204" pitchFamily="34" charset="0"/>
              <a:buChar char="•"/>
            </a:pPr>
            <a:r>
              <a:rPr lang="de-DE" sz="2000" dirty="0">
                <a:latin typeface="Arial Narrow" panose="020B0606020202030204" pitchFamily="34" charset="0"/>
              </a:rPr>
              <a:t>Es gibt eine formale Definition von ASS, aber sie sagt uns nicht genug darüber, wie Autismus beim Einzelnen aussehen kann und vor allem, wie autistische Menschen selbst ASS erleben und darüber denken.</a:t>
            </a:r>
          </a:p>
          <a:p>
            <a:pPr marL="457200" indent="-457200">
              <a:buSzPct val="102000"/>
              <a:buFont typeface="Arial" panose="020B0604020202020204" pitchFamily="34" charset="0"/>
              <a:buChar char="•"/>
            </a:pPr>
            <a:r>
              <a:rPr lang="de-AT" sz="2000" dirty="0">
                <a:latin typeface="Arial Narrow" panose="020B0606020202030204" pitchFamily="34" charset="0"/>
              </a:rPr>
              <a:t>Autismus wird heute recht häufig diagnostiziert – und es gibt eine ganze Reihe von Gründen für diesen Anstieg der Diagnoseraten.</a:t>
            </a:r>
            <a:endParaRPr lang="en-US" sz="2000" dirty="0">
              <a:latin typeface="Arial Narrow" panose="020B0606020202030204" pitchFamily="34" charset="0"/>
            </a:endParaRPr>
          </a:p>
          <a:p>
            <a:pPr marL="457200" indent="-457200">
              <a:buSzPct val="102000"/>
              <a:buFont typeface="Arial" panose="020B0604020202020204" pitchFamily="34" charset="0"/>
              <a:buChar char="•"/>
            </a:pPr>
            <a:r>
              <a:rPr lang="de-AT" sz="2000" dirty="0">
                <a:latin typeface="Arial Narrow" panose="020B0606020202030204" pitchFamily="34" charset="0"/>
              </a:rPr>
              <a:t>Autismus ist überwiegend genetisch bedingt. Aber auch Umweltfaktoren spielen eine Rolle. Obwohl psychosoziale Faktoren und das unmittelbare Umfeld für die Ursachen von Autismus weniger wichtig, sind sie doch für die weitere Entwicklung bzw. das Gedeihen von autistischen Menschen sehr bedeutsam.</a:t>
            </a:r>
          </a:p>
          <a:p>
            <a:pPr marL="457200" indent="-457200">
              <a:buSzPct val="102000"/>
              <a:buFont typeface="Arial" panose="020B0604020202020204" pitchFamily="34" charset="0"/>
              <a:buChar char="•"/>
            </a:pPr>
            <a:r>
              <a:rPr lang="de-AT" sz="2000" dirty="0">
                <a:latin typeface="Arial Narrow" panose="020B0606020202030204" pitchFamily="34" charset="0"/>
              </a:rPr>
              <a:t>Autismus ist keine Krankheit. Aber autistische Menschen haben ein höheres Risiko für psychische und körperliche Erkrankungen. Manchmal sind es gerade diese zusätzlichen Probleme, die den Autismus verbergen.</a:t>
            </a:r>
          </a:p>
          <a:p>
            <a:pPr marL="457200" indent="-457200">
              <a:buSzPct val="102000"/>
              <a:buFont typeface="Arial" panose="020B0604020202020204" pitchFamily="34" charset="0"/>
              <a:buChar char="•"/>
            </a:pPr>
            <a:r>
              <a:rPr lang="de-AT" sz="2000" dirty="0">
                <a:latin typeface="Arial Narrow" panose="020B0606020202030204" pitchFamily="34" charset="0"/>
              </a:rPr>
              <a:t>ASS betrifft die gesamte Gesellschaft.</a:t>
            </a:r>
          </a:p>
          <a:p>
            <a:pPr marL="457200" indent="-457200">
              <a:buSzPct val="102000"/>
              <a:buFont typeface="Arial" panose="020B0604020202020204" pitchFamily="34" charset="0"/>
              <a:buChar char="•"/>
            </a:pPr>
            <a:r>
              <a:rPr lang="de-AT" sz="2000" dirty="0">
                <a:latin typeface="Arial Narrow" panose="020B0606020202030204" pitchFamily="34" charset="0"/>
              </a:rPr>
              <a:t>Es gibt immer noch viele falsche Vorstellungen von ASS.</a:t>
            </a:r>
            <a:endParaRPr lang="en-US" sz="2000" dirty="0">
              <a:latin typeface="Arial Narrow" panose="020B0606020202030204" pitchFamily="34" charset="0"/>
            </a:endParaRPr>
          </a:p>
        </p:txBody>
      </p:sp>
    </p:spTree>
    <p:extLst>
      <p:ext uri="{BB962C8B-B14F-4D97-AF65-F5344CB8AC3E}">
        <p14:creationId xmlns:p14="http://schemas.microsoft.com/office/powerpoint/2010/main" val="4197789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3388362"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err="1">
                <a:solidFill>
                  <a:prstClr val="black"/>
                </a:solidFill>
                <a:latin typeface="Arial Narrow" panose="020B0606020202030204" pitchFamily="34" charset="0"/>
              </a:rPr>
              <a:t>Literaturliste</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342900" indent="-342900">
              <a:buFont typeface="Arial" panose="020B0604020202020204" pitchFamily="34" charset="0"/>
              <a:buChar char="•"/>
              <a:defRPr/>
            </a:pPr>
            <a:r>
              <a:rPr lang="en-US" sz="1600" dirty="0" err="1">
                <a:latin typeface="Arial Narrow" panose="020B0606020202030204" pitchFamily="34" charset="0"/>
              </a:rPr>
              <a:t>Bölte</a:t>
            </a:r>
            <a:r>
              <a:rPr lang="en-US" sz="1600" dirty="0">
                <a:latin typeface="Arial Narrow" panose="020B0606020202030204" pitchFamily="34" charset="0"/>
              </a:rPr>
              <a:t>, S., Girdler, S., &amp; </a:t>
            </a:r>
            <a:r>
              <a:rPr lang="en-US" sz="1600" dirty="0" err="1">
                <a:latin typeface="Arial Narrow" panose="020B0606020202030204" pitchFamily="34" charset="0"/>
              </a:rPr>
              <a:t>Marschik</a:t>
            </a:r>
            <a:r>
              <a:rPr lang="en-US" sz="1600" dirty="0">
                <a:latin typeface="Arial Narrow" panose="020B0606020202030204" pitchFamily="34" charset="0"/>
              </a:rPr>
              <a:t>, P. B. (2019). The contribution of environmental exposure to the etiology of autism spectrum disorder. </a:t>
            </a:r>
            <a:r>
              <a:rPr lang="en-US" sz="1600" i="1" dirty="0">
                <a:latin typeface="Arial Narrow" panose="020B0606020202030204" pitchFamily="34" charset="0"/>
              </a:rPr>
              <a:t>Cellular and molecular life sciences : CMLS</a:t>
            </a:r>
            <a:r>
              <a:rPr lang="en-US" sz="1600" dirty="0">
                <a:latin typeface="Arial Narrow" panose="020B0606020202030204" pitchFamily="34" charset="0"/>
              </a:rPr>
              <a:t>, </a:t>
            </a:r>
            <a:r>
              <a:rPr lang="en-US" sz="1600" i="1" dirty="0">
                <a:latin typeface="Arial Narrow" panose="020B0606020202030204" pitchFamily="34" charset="0"/>
              </a:rPr>
              <a:t>76</a:t>
            </a:r>
            <a:r>
              <a:rPr lang="en-US" sz="1600" dirty="0">
                <a:latin typeface="Arial Narrow" panose="020B0606020202030204" pitchFamily="34" charset="0"/>
              </a:rPr>
              <a:t>(7), 1275–1297. </a:t>
            </a:r>
            <a:r>
              <a:rPr lang="en-US" sz="1600" dirty="0">
                <a:latin typeface="Arial Narrow" panose="020B0606020202030204" pitchFamily="34" charset="0"/>
                <a:hlinkClick r:id="rId2"/>
              </a:rPr>
              <a:t>https://doi.org/10.1007/s00018-018-2988-4</a:t>
            </a:r>
            <a:endParaRPr lang="en-US" sz="1600" dirty="0">
              <a:latin typeface="Arial Narrow" panose="020B0606020202030204" pitchFamily="34" charset="0"/>
            </a:endParaRPr>
          </a:p>
          <a:p>
            <a:pPr marL="342900" indent="-342900">
              <a:buFont typeface="Arial" panose="020B0604020202020204" pitchFamily="34" charset="0"/>
              <a:buChar char="•"/>
              <a:defRPr/>
            </a:pPr>
            <a:r>
              <a:rPr lang="en-US" sz="1600" dirty="0" err="1">
                <a:latin typeface="Arial Narrow" panose="020B0606020202030204" pitchFamily="34" charset="0"/>
              </a:rPr>
              <a:t>Bölte</a:t>
            </a:r>
            <a:r>
              <a:rPr lang="en-US" sz="1600" dirty="0">
                <a:latin typeface="Arial Narrow" panose="020B0606020202030204" pitchFamily="34" charset="0"/>
              </a:rPr>
              <a:t>, S., Lawson, W. B., </a:t>
            </a:r>
            <a:r>
              <a:rPr lang="en-US" sz="1600" dirty="0" err="1">
                <a:latin typeface="Arial Narrow" panose="020B0606020202030204" pitchFamily="34" charset="0"/>
              </a:rPr>
              <a:t>Marschik</a:t>
            </a:r>
            <a:r>
              <a:rPr lang="en-US" sz="1600" dirty="0">
                <a:latin typeface="Arial Narrow" panose="020B0606020202030204" pitchFamily="34" charset="0"/>
              </a:rPr>
              <a:t>, P. B., &amp; Girdler, S. (2021). Reconciling the seemingly irreconcilable: The WHO's ICF system integrates biological and psychosocial environmental determinants of autism and ADHD: The International Classification of Functioning (ICF) allows to model opposed biomedical and neurodiverse views of autism and ADHD within one framework. </a:t>
            </a:r>
            <a:r>
              <a:rPr lang="en-US" sz="1600" i="1" dirty="0" err="1">
                <a:latin typeface="Arial Narrow" panose="020B0606020202030204" pitchFamily="34" charset="0"/>
              </a:rPr>
              <a:t>BioEssays</a:t>
            </a:r>
            <a:r>
              <a:rPr lang="en-US" sz="1600" i="1" dirty="0">
                <a:latin typeface="Arial Narrow" panose="020B0606020202030204" pitchFamily="34" charset="0"/>
              </a:rPr>
              <a:t> : news and reviews in molecular, cellular and developmental biology</a:t>
            </a:r>
            <a:r>
              <a:rPr lang="en-US" sz="1600" dirty="0">
                <a:latin typeface="Arial Narrow" panose="020B0606020202030204" pitchFamily="34" charset="0"/>
              </a:rPr>
              <a:t>, e2000254. Advance online publication. </a:t>
            </a:r>
            <a:r>
              <a:rPr lang="en-US" sz="1600" dirty="0">
                <a:latin typeface="Arial Narrow" panose="020B0606020202030204" pitchFamily="34" charset="0"/>
                <a:hlinkClick r:id="rId3"/>
              </a:rPr>
              <a:t>https://doi.org/10.1002/bies.202000254</a:t>
            </a:r>
            <a:endParaRPr lang="en-US" sz="1600" dirty="0">
              <a:latin typeface="Arial Narrow" panose="020B0606020202030204" pitchFamily="34" charset="0"/>
            </a:endParaRPr>
          </a:p>
          <a:p>
            <a:pPr marL="342900" indent="-342900">
              <a:buFont typeface="Arial" panose="020B0604020202020204" pitchFamily="34" charset="0"/>
              <a:buChar char="•"/>
              <a:defRPr/>
            </a:pPr>
            <a:r>
              <a:rPr lang="en-AU" sz="1600" dirty="0" err="1">
                <a:latin typeface="Arial Narrow" panose="020B0606020202030204" pitchFamily="34" charset="0"/>
              </a:rPr>
              <a:t>Bölte</a:t>
            </a:r>
            <a:r>
              <a:rPr lang="en-AU" sz="1600" dirty="0">
                <a:latin typeface="Arial Narrow" panose="020B0606020202030204" pitchFamily="34" charset="0"/>
              </a:rPr>
              <a:t>, S., Mahdi, S., de Vries, P. J., </a:t>
            </a:r>
            <a:r>
              <a:rPr lang="en-AU" sz="1600" dirty="0" err="1">
                <a:latin typeface="Arial Narrow" panose="020B0606020202030204" pitchFamily="34" charset="0"/>
              </a:rPr>
              <a:t>Granlund</a:t>
            </a:r>
            <a:r>
              <a:rPr lang="en-AU" sz="1600" dirty="0">
                <a:latin typeface="Arial Narrow" panose="020B0606020202030204" pitchFamily="34" charset="0"/>
              </a:rPr>
              <a:t>, M., Robison, J. E., Shulman, C., </a:t>
            </a:r>
            <a:r>
              <a:rPr lang="en-AU" sz="1600" dirty="0" err="1">
                <a:latin typeface="Arial Narrow" panose="020B0606020202030204" pitchFamily="34" charset="0"/>
              </a:rPr>
              <a:t>Swedo</a:t>
            </a:r>
            <a:r>
              <a:rPr lang="en-AU" sz="1600" dirty="0">
                <a:latin typeface="Arial Narrow" panose="020B0606020202030204" pitchFamily="34" charset="0"/>
              </a:rPr>
              <a:t>, S., </a:t>
            </a:r>
            <a:r>
              <a:rPr lang="en-AU" sz="1600" dirty="0" err="1">
                <a:latin typeface="Arial Narrow" panose="020B0606020202030204" pitchFamily="34" charset="0"/>
              </a:rPr>
              <a:t>Tonge</a:t>
            </a:r>
            <a:r>
              <a:rPr lang="en-AU" sz="1600" dirty="0">
                <a:latin typeface="Arial Narrow" panose="020B0606020202030204" pitchFamily="34" charset="0"/>
              </a:rPr>
              <a:t>, B., Wong, V., </a:t>
            </a:r>
            <a:r>
              <a:rPr lang="en-AU" sz="1600" dirty="0" err="1">
                <a:latin typeface="Arial Narrow" panose="020B0606020202030204" pitchFamily="34" charset="0"/>
              </a:rPr>
              <a:t>Zwaigenbaum</a:t>
            </a:r>
            <a:r>
              <a:rPr lang="en-AU" sz="1600" dirty="0">
                <a:latin typeface="Arial Narrow" panose="020B0606020202030204" pitchFamily="34" charset="0"/>
              </a:rPr>
              <a:t>, L., </a:t>
            </a:r>
            <a:r>
              <a:rPr lang="en-AU" sz="1600" dirty="0" err="1">
                <a:latin typeface="Arial Narrow" panose="020B0606020202030204" pitchFamily="34" charset="0"/>
              </a:rPr>
              <a:t>Segerer</a:t>
            </a:r>
            <a:r>
              <a:rPr lang="en-AU" sz="1600" dirty="0">
                <a:latin typeface="Arial Narrow" panose="020B0606020202030204" pitchFamily="34" charset="0"/>
              </a:rPr>
              <a:t>, W., &amp; </a:t>
            </a:r>
            <a:r>
              <a:rPr lang="en-AU" sz="1600" dirty="0" err="1">
                <a:latin typeface="Arial Narrow" panose="020B0606020202030204" pitchFamily="34" charset="0"/>
              </a:rPr>
              <a:t>Selb</a:t>
            </a:r>
            <a:r>
              <a:rPr lang="en-AU" sz="1600" dirty="0">
                <a:latin typeface="Arial Narrow" panose="020B0606020202030204" pitchFamily="34" charset="0"/>
              </a:rPr>
              <a:t>, M. (2019). The Gestalt of functioning in autism spectrum disorder: Results of the international conference to develop final consensus International Classification of Functioning, Disability and Health core sets. </a:t>
            </a:r>
            <a:r>
              <a:rPr lang="en-AU" sz="1600" i="1" dirty="0">
                <a:latin typeface="Arial Narrow" panose="020B0606020202030204" pitchFamily="34" charset="0"/>
              </a:rPr>
              <a:t>Autism : the international journal of research and practice</a:t>
            </a:r>
            <a:r>
              <a:rPr lang="en-AU" sz="1600" dirty="0">
                <a:latin typeface="Arial Narrow" panose="020B0606020202030204" pitchFamily="34" charset="0"/>
              </a:rPr>
              <a:t>, </a:t>
            </a:r>
            <a:r>
              <a:rPr lang="en-AU" sz="1600" i="1" dirty="0">
                <a:latin typeface="Arial Narrow" panose="020B0606020202030204" pitchFamily="34" charset="0"/>
              </a:rPr>
              <a:t>23</a:t>
            </a:r>
            <a:r>
              <a:rPr lang="en-AU" sz="1600" dirty="0">
                <a:latin typeface="Arial Narrow" panose="020B0606020202030204" pitchFamily="34" charset="0"/>
              </a:rPr>
              <a:t>(2), 449–467. </a:t>
            </a:r>
            <a:r>
              <a:rPr lang="en-AU" sz="1600" dirty="0">
                <a:latin typeface="Arial Narrow" panose="020B0606020202030204" pitchFamily="34" charset="0"/>
                <a:hlinkClick r:id="rId4"/>
              </a:rPr>
              <a:t>https://doi.org/10.1177/1362361318755522</a:t>
            </a:r>
            <a:endParaRPr lang="en-AU" sz="1600" dirty="0">
              <a:latin typeface="Arial Narrow" panose="020B0606020202030204" pitchFamily="34" charset="0"/>
            </a:endParaRPr>
          </a:p>
          <a:p>
            <a:pPr marL="342900" indent="-342900">
              <a:buFont typeface="Arial" panose="020B0604020202020204" pitchFamily="34" charset="0"/>
              <a:buChar char="•"/>
              <a:defRPr/>
            </a:pPr>
            <a:r>
              <a:rPr lang="en-AU" sz="1600" dirty="0" err="1">
                <a:latin typeface="Arial Narrow" panose="020B0606020202030204" pitchFamily="34" charset="0"/>
              </a:rPr>
              <a:t>Hirvikoski</a:t>
            </a:r>
            <a:r>
              <a:rPr lang="en-AU" sz="1600" dirty="0">
                <a:latin typeface="Arial Narrow" panose="020B0606020202030204" pitchFamily="34" charset="0"/>
              </a:rPr>
              <a:t>, T., </a:t>
            </a:r>
            <a:r>
              <a:rPr lang="en-AU" sz="1600" dirty="0" err="1">
                <a:latin typeface="Arial Narrow" panose="020B0606020202030204" pitchFamily="34" charset="0"/>
              </a:rPr>
              <a:t>Mittendorfer-Rutz</a:t>
            </a:r>
            <a:r>
              <a:rPr lang="en-AU" sz="1600" dirty="0">
                <a:latin typeface="Arial Narrow" panose="020B0606020202030204" pitchFamily="34" charset="0"/>
              </a:rPr>
              <a:t>, E., </a:t>
            </a:r>
            <a:r>
              <a:rPr lang="en-AU" sz="1600" dirty="0" err="1">
                <a:latin typeface="Arial Narrow" panose="020B0606020202030204" pitchFamily="34" charset="0"/>
              </a:rPr>
              <a:t>Boman</a:t>
            </a:r>
            <a:r>
              <a:rPr lang="en-AU" sz="1600" dirty="0">
                <a:latin typeface="Arial Narrow" panose="020B0606020202030204" pitchFamily="34" charset="0"/>
              </a:rPr>
              <a:t>, M., Larsson, H., Lichtenstein, P., &amp; </a:t>
            </a:r>
            <a:r>
              <a:rPr lang="en-AU" sz="1600" dirty="0" err="1">
                <a:latin typeface="Arial Narrow" panose="020B0606020202030204" pitchFamily="34" charset="0"/>
              </a:rPr>
              <a:t>Bölte</a:t>
            </a:r>
            <a:r>
              <a:rPr lang="en-AU" sz="1600" dirty="0">
                <a:latin typeface="Arial Narrow" panose="020B0606020202030204" pitchFamily="34" charset="0"/>
              </a:rPr>
              <a:t>, S. (2016). Premature mortality in autism spectrum disorder. </a:t>
            </a:r>
            <a:r>
              <a:rPr lang="en-AU" sz="1600" i="1" dirty="0">
                <a:latin typeface="Arial Narrow" panose="020B0606020202030204" pitchFamily="34" charset="0"/>
              </a:rPr>
              <a:t>The British journal of psychiatry : the journal of mental science</a:t>
            </a:r>
            <a:r>
              <a:rPr lang="en-AU" sz="1600" dirty="0">
                <a:latin typeface="Arial Narrow" panose="020B0606020202030204" pitchFamily="34" charset="0"/>
              </a:rPr>
              <a:t>, </a:t>
            </a:r>
            <a:r>
              <a:rPr lang="en-AU" sz="1600" i="1" dirty="0">
                <a:latin typeface="Arial Narrow" panose="020B0606020202030204" pitchFamily="34" charset="0"/>
              </a:rPr>
              <a:t>208</a:t>
            </a:r>
            <a:r>
              <a:rPr lang="en-AU" sz="1600" dirty="0">
                <a:latin typeface="Arial Narrow" panose="020B0606020202030204" pitchFamily="34" charset="0"/>
              </a:rPr>
              <a:t>(3), 232–238. </a:t>
            </a:r>
            <a:r>
              <a:rPr lang="en-AU" sz="1600" dirty="0">
                <a:latin typeface="Arial Narrow" panose="020B0606020202030204" pitchFamily="34" charset="0"/>
                <a:hlinkClick r:id="rId5"/>
              </a:rPr>
              <a:t>https://doi.org/10.1192/bjp.bp.114.160192</a:t>
            </a:r>
            <a:endParaRPr lang="en-AU" sz="1600" dirty="0">
              <a:latin typeface="Arial Narrow" panose="020B0606020202030204" pitchFamily="34" charset="0"/>
            </a:endParaRPr>
          </a:p>
          <a:p>
            <a:pPr marL="342900" indent="-342900">
              <a:buFont typeface="Arial" panose="020B0604020202020204" pitchFamily="34" charset="0"/>
              <a:buChar char="•"/>
              <a:defRPr/>
            </a:pPr>
            <a:r>
              <a:rPr lang="en-AU" sz="1600" dirty="0">
                <a:latin typeface="Arial Narrow" panose="020B0606020202030204" pitchFamily="34" charset="0"/>
              </a:rPr>
              <a:t>Jonsson, U., </a:t>
            </a:r>
            <a:r>
              <a:rPr lang="en-AU" sz="1600" dirty="0" err="1">
                <a:latin typeface="Arial Narrow" panose="020B0606020202030204" pitchFamily="34" charset="0"/>
              </a:rPr>
              <a:t>Alaie</a:t>
            </a:r>
            <a:r>
              <a:rPr lang="en-AU" sz="1600" dirty="0">
                <a:latin typeface="Arial Narrow" panose="020B0606020202030204" pitchFamily="34" charset="0"/>
              </a:rPr>
              <a:t>, I., </a:t>
            </a:r>
            <a:r>
              <a:rPr lang="en-AU" sz="1600" dirty="0" err="1">
                <a:latin typeface="Arial Narrow" panose="020B0606020202030204" pitchFamily="34" charset="0"/>
              </a:rPr>
              <a:t>Löfgren</a:t>
            </a:r>
            <a:r>
              <a:rPr lang="en-AU" sz="1600" dirty="0">
                <a:latin typeface="Arial Narrow" panose="020B0606020202030204" pitchFamily="34" charset="0"/>
              </a:rPr>
              <a:t> </a:t>
            </a:r>
            <a:r>
              <a:rPr lang="en-AU" sz="1600" dirty="0" err="1">
                <a:latin typeface="Arial Narrow" panose="020B0606020202030204" pitchFamily="34" charset="0"/>
              </a:rPr>
              <a:t>Wilteus</a:t>
            </a:r>
            <a:r>
              <a:rPr lang="en-AU" sz="1600" dirty="0">
                <a:latin typeface="Arial Narrow" panose="020B0606020202030204" pitchFamily="34" charset="0"/>
              </a:rPr>
              <a:t>, A., Zander, E., </a:t>
            </a:r>
            <a:r>
              <a:rPr lang="en-AU" sz="1600" dirty="0" err="1">
                <a:latin typeface="Arial Narrow" panose="020B0606020202030204" pitchFamily="34" charset="0"/>
              </a:rPr>
              <a:t>Marschik</a:t>
            </a:r>
            <a:r>
              <a:rPr lang="en-AU" sz="1600" dirty="0">
                <a:latin typeface="Arial Narrow" panose="020B0606020202030204" pitchFamily="34" charset="0"/>
              </a:rPr>
              <a:t>, P. B., Coghill, D., &amp; </a:t>
            </a:r>
            <a:r>
              <a:rPr lang="en-AU" sz="1600" dirty="0" err="1">
                <a:latin typeface="Arial Narrow" panose="020B0606020202030204" pitchFamily="34" charset="0"/>
              </a:rPr>
              <a:t>Bölte</a:t>
            </a:r>
            <a:r>
              <a:rPr lang="en-AU" sz="1600" dirty="0">
                <a:latin typeface="Arial Narrow" panose="020B0606020202030204" pitchFamily="34" charset="0"/>
              </a:rPr>
              <a:t>, S. (2017). Annual Research Review: Quality of life and childhood mental and behavioural disorders - a critical review of the research. </a:t>
            </a:r>
            <a:r>
              <a:rPr lang="en-AU" sz="1600" i="1" dirty="0">
                <a:latin typeface="Arial Narrow" panose="020B0606020202030204" pitchFamily="34" charset="0"/>
              </a:rPr>
              <a:t>Journal of child psychology and psychiatry, and allied disciplines</a:t>
            </a:r>
            <a:r>
              <a:rPr lang="en-AU" sz="1600" dirty="0">
                <a:latin typeface="Arial Narrow" panose="020B0606020202030204" pitchFamily="34" charset="0"/>
              </a:rPr>
              <a:t>, </a:t>
            </a:r>
            <a:r>
              <a:rPr lang="en-AU" sz="1600" i="1" dirty="0">
                <a:latin typeface="Arial Narrow" panose="020B0606020202030204" pitchFamily="34" charset="0"/>
              </a:rPr>
              <a:t>58</a:t>
            </a:r>
            <a:r>
              <a:rPr lang="en-AU" sz="1600" dirty="0">
                <a:latin typeface="Arial Narrow" panose="020B0606020202030204" pitchFamily="34" charset="0"/>
              </a:rPr>
              <a:t>(4), 439–469. </a:t>
            </a:r>
            <a:r>
              <a:rPr lang="en-AU" sz="1600" dirty="0">
                <a:latin typeface="Arial Narrow" panose="020B0606020202030204" pitchFamily="34" charset="0"/>
                <a:hlinkClick r:id="rId6"/>
              </a:rPr>
              <a:t>https://doi.org/10.1111/jcpp.12645</a:t>
            </a:r>
            <a:endParaRPr lang="en-AU" sz="1600" dirty="0">
              <a:latin typeface="Arial Narrow" panose="020B0606020202030204" pitchFamily="34" charset="0"/>
            </a:endParaRPr>
          </a:p>
          <a:p>
            <a:pPr>
              <a:defRPr/>
            </a:pPr>
            <a:endParaRPr lang="en-AU" sz="1600" dirty="0">
              <a:latin typeface="Arial Narrow" panose="020B0606020202030204" pitchFamily="34" charset="0"/>
            </a:endParaRPr>
          </a:p>
        </p:txBody>
      </p:sp>
    </p:spTree>
    <p:extLst>
      <p:ext uri="{BB962C8B-B14F-4D97-AF65-F5344CB8AC3E}">
        <p14:creationId xmlns:p14="http://schemas.microsoft.com/office/powerpoint/2010/main" val="410073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2880362"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err="1">
                <a:solidFill>
                  <a:prstClr val="black"/>
                </a:solidFill>
                <a:latin typeface="Arial Narrow" panose="020B0606020202030204" pitchFamily="34" charset="0"/>
              </a:rPr>
              <a:t>Literaturliste</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285750" indent="-285750">
              <a:buFont typeface="Arial" panose="020B0604020202020204" pitchFamily="34" charset="0"/>
              <a:buChar char="•"/>
              <a:defRPr/>
            </a:pPr>
            <a:r>
              <a:rPr lang="en-US" sz="1600" dirty="0">
                <a:latin typeface="Arial Narrow" panose="020B0606020202030204" pitchFamily="34" charset="0"/>
              </a:rPr>
              <a:t>Pan, P. Y., </a:t>
            </a:r>
            <a:r>
              <a:rPr lang="en-US" sz="1600" dirty="0" err="1">
                <a:latin typeface="Arial Narrow" panose="020B0606020202030204" pitchFamily="34" charset="0"/>
              </a:rPr>
              <a:t>Bölte</a:t>
            </a:r>
            <a:r>
              <a:rPr lang="en-US" sz="1600" dirty="0">
                <a:latin typeface="Arial Narrow" panose="020B0606020202030204" pitchFamily="34" charset="0"/>
              </a:rPr>
              <a:t>, S., Kaur, P., Jamil, S., &amp; Jonsson, U. (2021). Neurological disorders in autism: A systematic review and meta-analysis. </a:t>
            </a:r>
            <a:r>
              <a:rPr lang="en-US" sz="1600" i="1" dirty="0">
                <a:latin typeface="Arial Narrow" panose="020B0606020202030204" pitchFamily="34" charset="0"/>
              </a:rPr>
              <a:t>Autism : the international journal of research and practice</a:t>
            </a:r>
            <a:r>
              <a:rPr lang="en-US" sz="1600" dirty="0">
                <a:latin typeface="Arial Narrow" panose="020B0606020202030204" pitchFamily="34" charset="0"/>
              </a:rPr>
              <a:t>, </a:t>
            </a:r>
            <a:r>
              <a:rPr lang="en-US" sz="1600" i="1" dirty="0">
                <a:latin typeface="Arial Narrow" panose="020B0606020202030204" pitchFamily="34" charset="0"/>
              </a:rPr>
              <a:t>25</a:t>
            </a:r>
            <a:r>
              <a:rPr lang="en-US" sz="1600" dirty="0">
                <a:latin typeface="Arial Narrow" panose="020B0606020202030204" pitchFamily="34" charset="0"/>
              </a:rPr>
              <a:t>(3), 812–830. </a:t>
            </a:r>
            <a:r>
              <a:rPr lang="en-US" sz="1600" dirty="0">
                <a:latin typeface="Arial Narrow" panose="020B0606020202030204" pitchFamily="34" charset="0"/>
                <a:hlinkClick r:id="rId2"/>
              </a:rPr>
              <a:t>https://doi.org/10.1177/1362361320951370</a:t>
            </a:r>
            <a:endParaRPr lang="en-US" sz="1600" dirty="0">
              <a:latin typeface="Arial Narrow" panose="020B0606020202030204" pitchFamily="34" charset="0"/>
            </a:endParaRPr>
          </a:p>
          <a:p>
            <a:pPr marL="285750" indent="-285750">
              <a:buFont typeface="Arial" panose="020B0604020202020204" pitchFamily="34" charset="0"/>
              <a:buChar char="•"/>
              <a:defRPr/>
            </a:pPr>
            <a:r>
              <a:rPr lang="en-AU" sz="1600" dirty="0" err="1">
                <a:latin typeface="Arial Narrow" panose="020B0606020202030204" pitchFamily="34" charset="0"/>
              </a:rPr>
              <a:t>Simonoff</a:t>
            </a:r>
            <a:r>
              <a:rPr lang="en-AU" sz="1600" dirty="0">
                <a:latin typeface="Arial Narrow" panose="020B0606020202030204" pitchFamily="34" charset="0"/>
              </a:rPr>
              <a:t>, E., Pickles, A., Charman, T., Chandler, S., </a:t>
            </a:r>
            <a:r>
              <a:rPr lang="en-AU" sz="1600" dirty="0" err="1">
                <a:latin typeface="Arial Narrow" panose="020B0606020202030204" pitchFamily="34" charset="0"/>
              </a:rPr>
              <a:t>Loucas</a:t>
            </a:r>
            <a:r>
              <a:rPr lang="en-AU" sz="1600" dirty="0">
                <a:latin typeface="Arial Narrow" panose="020B0606020202030204" pitchFamily="34" charset="0"/>
              </a:rPr>
              <a:t>, T., &amp; Baird, G. (2008). Psychiatric disorders in children with autism spectrum disorders: prevalence, comorbidity, and associated factors in a population-derived sample. </a:t>
            </a:r>
            <a:r>
              <a:rPr lang="en-AU" sz="1600" i="1" dirty="0">
                <a:latin typeface="Arial Narrow" panose="020B0606020202030204" pitchFamily="34" charset="0"/>
              </a:rPr>
              <a:t>Journal of the American Academy of Child and Adolescent Psychiatry</a:t>
            </a:r>
            <a:r>
              <a:rPr lang="en-AU" sz="1600" dirty="0">
                <a:latin typeface="Arial Narrow" panose="020B0606020202030204" pitchFamily="34" charset="0"/>
              </a:rPr>
              <a:t>, </a:t>
            </a:r>
            <a:r>
              <a:rPr lang="en-AU" sz="1600" i="1" dirty="0">
                <a:latin typeface="Arial Narrow" panose="020B0606020202030204" pitchFamily="34" charset="0"/>
              </a:rPr>
              <a:t>47</a:t>
            </a:r>
            <a:r>
              <a:rPr lang="en-AU" sz="1600" dirty="0">
                <a:latin typeface="Arial Narrow" panose="020B0606020202030204" pitchFamily="34" charset="0"/>
              </a:rPr>
              <a:t>(8), 921–929. </a:t>
            </a:r>
            <a:r>
              <a:rPr lang="en-AU" sz="1600" dirty="0">
                <a:latin typeface="Arial Narrow" panose="020B0606020202030204" pitchFamily="34" charset="0"/>
                <a:hlinkClick r:id="rId3"/>
              </a:rPr>
              <a:t>https://doi.org/10.1097/CHI.0b013e318179964f</a:t>
            </a:r>
            <a:endParaRPr lang="en-AU" sz="1600" dirty="0">
              <a:latin typeface="Arial Narrow" panose="020B0606020202030204" pitchFamily="34" charset="0"/>
            </a:endParaRPr>
          </a:p>
          <a:p>
            <a:pPr marL="285750" indent="-285750">
              <a:buFont typeface="Arial" panose="020B0604020202020204" pitchFamily="34" charset="0"/>
              <a:buChar char="•"/>
              <a:defRPr/>
            </a:pPr>
            <a:r>
              <a:rPr lang="en-AU" sz="1600" dirty="0" err="1">
                <a:latin typeface="Arial Narrow" panose="020B0606020202030204" pitchFamily="34" charset="0"/>
              </a:rPr>
              <a:t>Vorstman</a:t>
            </a:r>
            <a:r>
              <a:rPr lang="en-AU" sz="1600" dirty="0">
                <a:latin typeface="Arial Narrow" panose="020B0606020202030204" pitchFamily="34" charset="0"/>
              </a:rPr>
              <a:t>, J., Parr, J. R., Moreno-De-Luca, D., </a:t>
            </a:r>
            <a:r>
              <a:rPr lang="en-AU" sz="1600" dirty="0" err="1">
                <a:latin typeface="Arial Narrow" panose="020B0606020202030204" pitchFamily="34" charset="0"/>
              </a:rPr>
              <a:t>Anney</a:t>
            </a:r>
            <a:r>
              <a:rPr lang="en-AU" sz="1600" dirty="0">
                <a:latin typeface="Arial Narrow" panose="020B0606020202030204" pitchFamily="34" charset="0"/>
              </a:rPr>
              <a:t>, R., </a:t>
            </a:r>
            <a:r>
              <a:rPr lang="en-AU" sz="1600" dirty="0" err="1">
                <a:latin typeface="Arial Narrow" panose="020B0606020202030204" pitchFamily="34" charset="0"/>
              </a:rPr>
              <a:t>Nurnberger</a:t>
            </a:r>
            <a:r>
              <a:rPr lang="en-AU" sz="1600" dirty="0">
                <a:latin typeface="Arial Narrow" panose="020B0606020202030204" pitchFamily="34" charset="0"/>
              </a:rPr>
              <a:t>, J. I., Jr, &amp; </a:t>
            </a:r>
            <a:r>
              <a:rPr lang="en-AU" sz="1600" dirty="0" err="1">
                <a:latin typeface="Arial Narrow" panose="020B0606020202030204" pitchFamily="34" charset="0"/>
              </a:rPr>
              <a:t>Hallmayer</a:t>
            </a:r>
            <a:r>
              <a:rPr lang="en-AU" sz="1600" dirty="0">
                <a:latin typeface="Arial Narrow" panose="020B0606020202030204" pitchFamily="34" charset="0"/>
              </a:rPr>
              <a:t>, J. F. (2017). Autism genetics: opportunities and challenges for clinical translation. </a:t>
            </a:r>
            <a:r>
              <a:rPr lang="en-AU" sz="1600" i="1" dirty="0">
                <a:latin typeface="Arial Narrow" panose="020B0606020202030204" pitchFamily="34" charset="0"/>
              </a:rPr>
              <a:t>Nature reviews. Genetics</a:t>
            </a:r>
            <a:r>
              <a:rPr lang="en-AU" sz="1600" dirty="0">
                <a:latin typeface="Arial Narrow" panose="020B0606020202030204" pitchFamily="34" charset="0"/>
              </a:rPr>
              <a:t>, </a:t>
            </a:r>
            <a:r>
              <a:rPr lang="en-AU" sz="1600" i="1" dirty="0">
                <a:latin typeface="Arial Narrow" panose="020B0606020202030204" pitchFamily="34" charset="0"/>
              </a:rPr>
              <a:t>18</a:t>
            </a:r>
            <a:r>
              <a:rPr lang="en-AU" sz="1600" dirty="0">
                <a:latin typeface="Arial Narrow" panose="020B0606020202030204" pitchFamily="34" charset="0"/>
              </a:rPr>
              <a:t>(6), 362–376. </a:t>
            </a:r>
            <a:r>
              <a:rPr lang="en-AU" sz="1600" dirty="0">
                <a:latin typeface="Arial Narrow" panose="020B0606020202030204" pitchFamily="34" charset="0"/>
                <a:hlinkClick r:id="rId4"/>
              </a:rPr>
              <a:t>https://doi.org/10.1038/nrg.2017.4</a:t>
            </a:r>
            <a:endParaRPr lang="en-AU" sz="1600" dirty="0">
              <a:latin typeface="Arial Narrow" panose="020B0606020202030204" pitchFamily="34" charset="0"/>
            </a:endParaRPr>
          </a:p>
        </p:txBody>
      </p:sp>
    </p:spTree>
    <p:extLst>
      <p:ext uri="{BB962C8B-B14F-4D97-AF65-F5344CB8AC3E}">
        <p14:creationId xmlns:p14="http://schemas.microsoft.com/office/powerpoint/2010/main" val="1925932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3768636"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4000" b="1" kern="0" dirty="0" err="1">
                <a:solidFill>
                  <a:prstClr val="black"/>
                </a:solidFill>
                <a:latin typeface="Arial Narrow" panose="020B0606020202030204" pitchFamily="34" charset="0"/>
              </a:rPr>
              <a:t>Nützliche</a:t>
            </a:r>
            <a:r>
              <a:rPr lang="en-US" sz="4000" b="1" kern="0" dirty="0">
                <a:solidFill>
                  <a:prstClr val="black"/>
                </a:solidFill>
                <a:latin typeface="Arial Narrow" panose="020B0606020202030204" pitchFamily="34" charset="0"/>
              </a:rPr>
              <a:t> Links</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a:defRPr/>
            </a:pPr>
            <a:r>
              <a:rPr lang="en-US" sz="2000" kern="0" dirty="0">
                <a:solidFill>
                  <a:prstClr val="black"/>
                </a:solidFill>
                <a:latin typeface="Arial Narrow" panose="020B0606020202030204" pitchFamily="34" charset="0"/>
              </a:rPr>
              <a:t>American Psychiatric Association on ASD</a:t>
            </a:r>
            <a:r>
              <a:rPr lang="pt-PT" sz="2000" kern="0" dirty="0">
                <a:solidFill>
                  <a:prstClr val="black"/>
                </a:solidFill>
                <a:latin typeface="Arial Narrow" panose="020B0606020202030204" pitchFamily="34" charset="0"/>
              </a:rPr>
              <a:t>:</a:t>
            </a:r>
          </a:p>
          <a:p>
            <a:pPr lvl="0">
              <a:defRPr/>
            </a:pPr>
            <a:r>
              <a:rPr lang="pt-PT" sz="2000" kern="0" dirty="0">
                <a:solidFill>
                  <a:prstClr val="black"/>
                </a:solidFill>
                <a:latin typeface="Arial Narrow" panose="020B0606020202030204" pitchFamily="34" charset="0"/>
                <a:hlinkClick r:id="rId2"/>
              </a:rPr>
              <a:t>https://www.psychiatry.org/patients-families/autism/what-is-autism-spectrum-disorder</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World</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Health</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Organization</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on</a:t>
            </a:r>
            <a:r>
              <a:rPr lang="pt-PT" sz="2000" kern="0" dirty="0">
                <a:solidFill>
                  <a:prstClr val="black"/>
                </a:solidFill>
                <a:latin typeface="Arial Narrow" panose="020B0606020202030204" pitchFamily="34" charset="0"/>
              </a:rPr>
              <a:t> ASD</a:t>
            </a:r>
            <a:endParaRPr lang="en-US" sz="2000" kern="0" dirty="0">
              <a:solidFill>
                <a:prstClr val="black"/>
              </a:solidFill>
              <a:latin typeface="Arial Narrow" panose="020B0606020202030204" pitchFamily="34" charset="0"/>
            </a:endParaRPr>
          </a:p>
          <a:p>
            <a:pPr lvl="0">
              <a:defRPr/>
            </a:pPr>
            <a:r>
              <a:rPr lang="pt-PT" sz="2000" kern="0" dirty="0">
                <a:solidFill>
                  <a:prstClr val="black"/>
                </a:solidFill>
                <a:latin typeface="Arial Narrow" panose="020B0606020202030204" pitchFamily="34" charset="0"/>
                <a:hlinkClick r:id="rId3"/>
              </a:rPr>
              <a:t>https://www.who.int/news-room/fact-sheets/detail/autism-spectrum-disorders</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Spectrum</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News</a:t>
            </a:r>
            <a:endParaRPr lang="pt-PT" sz="2000" kern="0" dirty="0">
              <a:solidFill>
                <a:prstClr val="black"/>
              </a:solidFill>
              <a:latin typeface="Arial Narrow" panose="020B0606020202030204" pitchFamily="34" charset="0"/>
            </a:endParaRPr>
          </a:p>
          <a:p>
            <a:pPr lvl="0">
              <a:defRPr/>
            </a:pPr>
            <a:r>
              <a:rPr lang="pt-PT" sz="2000" kern="0" dirty="0">
                <a:solidFill>
                  <a:prstClr val="black"/>
                </a:solidFill>
                <a:latin typeface="Arial Narrow" panose="020B0606020202030204" pitchFamily="34" charset="0"/>
                <a:hlinkClick r:id="rId4"/>
              </a:rPr>
              <a:t>https://www.spectrumnews.org/</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The</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Autism</a:t>
            </a:r>
            <a:r>
              <a:rPr lang="pt-PT" sz="2000" kern="0" dirty="0">
                <a:solidFill>
                  <a:prstClr val="black"/>
                </a:solidFill>
                <a:latin typeface="Arial Narrow" panose="020B0606020202030204" pitchFamily="34" charset="0"/>
              </a:rPr>
              <a:t> Self </a:t>
            </a:r>
            <a:r>
              <a:rPr lang="pt-PT" sz="2000" kern="0" dirty="0" err="1">
                <a:solidFill>
                  <a:prstClr val="black"/>
                </a:solidFill>
                <a:latin typeface="Arial Narrow" panose="020B0606020202030204" pitchFamily="34" charset="0"/>
              </a:rPr>
              <a:t>Advocacy</a:t>
            </a:r>
            <a:r>
              <a:rPr lang="pt-PT" sz="2000" kern="0" dirty="0">
                <a:solidFill>
                  <a:prstClr val="black"/>
                </a:solidFill>
                <a:latin typeface="Arial Narrow" panose="020B0606020202030204" pitchFamily="34" charset="0"/>
              </a:rPr>
              <a:t> Network</a:t>
            </a:r>
          </a:p>
          <a:p>
            <a:pPr lvl="0">
              <a:defRPr/>
            </a:pPr>
            <a:r>
              <a:rPr lang="pt-PT" sz="2000" kern="0" dirty="0">
                <a:solidFill>
                  <a:prstClr val="black"/>
                </a:solidFill>
                <a:latin typeface="Arial Narrow" panose="020B0606020202030204" pitchFamily="34" charset="0"/>
                <a:hlinkClick r:id="rId5"/>
              </a:rPr>
              <a:t>https://autisticadvocacy.org/</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Center</a:t>
            </a:r>
            <a:r>
              <a:rPr lang="pt-PT" sz="2000" kern="0" dirty="0">
                <a:solidFill>
                  <a:prstClr val="black"/>
                </a:solidFill>
                <a:latin typeface="Arial Narrow" panose="020B0606020202030204" pitchFamily="34" charset="0"/>
              </a:rPr>
              <a:t> for </a:t>
            </a:r>
            <a:r>
              <a:rPr lang="pt-PT" sz="2000" kern="0" dirty="0" err="1">
                <a:solidFill>
                  <a:prstClr val="black"/>
                </a:solidFill>
                <a:latin typeface="Arial Narrow" panose="020B0606020202030204" pitchFamily="34" charset="0"/>
              </a:rPr>
              <a:t>Disease</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Control</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on</a:t>
            </a:r>
            <a:r>
              <a:rPr lang="pt-PT" sz="2000" kern="0" dirty="0">
                <a:solidFill>
                  <a:prstClr val="black"/>
                </a:solidFill>
                <a:latin typeface="Arial Narrow" panose="020B0606020202030204" pitchFamily="34" charset="0"/>
              </a:rPr>
              <a:t> ASD</a:t>
            </a:r>
          </a:p>
          <a:p>
            <a:pPr lvl="0">
              <a:defRPr/>
            </a:pPr>
            <a:r>
              <a:rPr lang="pt-PT" sz="2000" kern="0" dirty="0">
                <a:solidFill>
                  <a:prstClr val="black"/>
                </a:solidFill>
                <a:latin typeface="Arial Narrow" panose="020B0606020202030204" pitchFamily="34" charset="0"/>
                <a:hlinkClick r:id="rId6"/>
              </a:rPr>
              <a:t>https://www.cdc.gov/ncbddd/autism/addm.html</a:t>
            </a:r>
            <a:endParaRPr lang="pt-PT" sz="2000"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04598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74966" y="1369564"/>
            <a:ext cx="7042068" cy="4134209"/>
          </a:xfrm>
          <a:prstGeom prst="rect">
            <a:avLst/>
          </a:prstGeom>
          <a:solidFill>
            <a:srgbClr val="F9DAD9"/>
          </a:solidFill>
        </p:spPr>
        <p:txBody>
          <a:bodyPr wrap="square">
            <a:spAutoFit/>
          </a:bodyPr>
          <a:lstStyle/>
          <a:p>
            <a:pPr algn="ctr">
              <a:lnSpc>
                <a:spcPct val="170000"/>
              </a:lnSpc>
            </a:pPr>
            <a:r>
              <a:rPr lang="de-AT" sz="5400" b="1" dirty="0">
                <a:solidFill>
                  <a:srgbClr val="024E94"/>
                </a:solidFill>
                <a:latin typeface="Arial Narrow" panose="020B0606020202030204" pitchFamily="34" charset="0"/>
              </a:rPr>
              <a:t>Noch Fragen?</a:t>
            </a:r>
          </a:p>
          <a:p>
            <a:pPr algn="ctr">
              <a:lnSpc>
                <a:spcPct val="170000"/>
              </a:lnSpc>
            </a:pPr>
            <a:r>
              <a:rPr lang="de-AT" sz="5400" b="1" dirty="0">
                <a:solidFill>
                  <a:srgbClr val="024E94"/>
                </a:solidFill>
                <a:latin typeface="Arial Narrow" panose="020B0606020202030204" pitchFamily="34" charset="0"/>
              </a:rPr>
              <a:t>Auf Wiedersehen &amp;</a:t>
            </a:r>
          </a:p>
          <a:p>
            <a:pPr algn="ctr">
              <a:lnSpc>
                <a:spcPct val="170000"/>
              </a:lnSpc>
            </a:pPr>
            <a:r>
              <a:rPr lang="de-AT" sz="5400" b="1" dirty="0">
                <a:solidFill>
                  <a:srgbClr val="024E94"/>
                </a:solidFill>
                <a:latin typeface="Arial Narrow" panose="020B0606020202030204" pitchFamily="34" charset="0"/>
              </a:rPr>
              <a:t>Danke für Ihr Kommen</a:t>
            </a:r>
            <a:r>
              <a:rPr lang="de-AT" sz="5400" b="1" dirty="0">
                <a:solidFill>
                  <a:srgbClr val="024E94"/>
                </a:solidFill>
                <a:latin typeface="Arial Narrow" panose="020B0606020202030204" pitchFamily="34" charset="0"/>
                <a:sym typeface="Wingdings" panose="05000000000000000000" pitchFamily="2" charset="2"/>
              </a:rPr>
              <a:t></a:t>
            </a:r>
          </a:p>
        </p:txBody>
      </p:sp>
      <p:grpSp>
        <p:nvGrpSpPr>
          <p:cNvPr id="15" name="Grupo 14"/>
          <p:cNvGrpSpPr/>
          <p:nvPr/>
        </p:nvGrpSpPr>
        <p:grpSpPr>
          <a:xfrm>
            <a:off x="1606778" y="6412676"/>
            <a:ext cx="7351175" cy="445325"/>
            <a:chOff x="178130" y="6412675"/>
            <a:chExt cx="9128049" cy="445325"/>
          </a:xfrm>
        </p:grpSpPr>
        <p:sp>
          <p:nvSpPr>
            <p:cNvPr id="16" name="Retângulo 15"/>
            <p:cNvSpPr/>
            <p:nvPr/>
          </p:nvSpPr>
          <p:spPr>
            <a:xfrm>
              <a:off x="2213898" y="6457890"/>
              <a:ext cx="7092281" cy="338554"/>
            </a:xfrm>
            <a:prstGeom prst="rect">
              <a:avLst/>
            </a:prstGeom>
          </p:spPr>
          <p:txBody>
            <a:bodyPr wrap="square">
              <a:spAutoFit/>
            </a:bodyPr>
            <a:lstStyle/>
            <a:p>
              <a:r>
                <a:rPr lang="en-US" sz="8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solidFill>
                  <a:prstClr val="black"/>
                </a:solidFill>
                <a:latin typeface="Arial Narrow" panose="020B0606020202030204" pitchFamily="34" charset="0"/>
                <a:cs typeface="Arial" panose="020B0604020202020204" pitchFamily="34" charset="0"/>
              </a:endParaRPr>
            </a:p>
          </p:txBody>
        </p:sp>
        <p:pic>
          <p:nvPicPr>
            <p:cNvPr id="17"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smtClean="0"/>
              <a:t>28</a:t>
            </a:fld>
            <a:endParaRPr lang="pt-PT"/>
          </a:p>
        </p:txBody>
      </p:sp>
    </p:spTree>
    <p:extLst>
      <p:ext uri="{BB962C8B-B14F-4D97-AF65-F5344CB8AC3E}">
        <p14:creationId xmlns:p14="http://schemas.microsoft.com/office/powerpoint/2010/main" val="2635363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29</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3105063"/>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Curriculum für die Ausbildung zum</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“Autismus-Beauftragten”</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33331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7"/>
            <a:ext cx="3623269" cy="965202"/>
          </a:xfrm>
          <a:prstGeom prst="rect">
            <a:avLst/>
          </a:prstGeom>
          <a:solidFill>
            <a:srgbClr val="FFF2CC"/>
          </a:solidFill>
          <a:ln>
            <a:noFill/>
          </a:ln>
        </p:spPr>
        <p:txBody>
          <a:bodyPr spcFirstLastPara="1" wrap="square" lIns="121900" tIns="60933" rIns="121900" bIns="60933" anchor="ctr" anchorCtr="0">
            <a:noAutofit/>
          </a:bodyPr>
          <a:lstStyle/>
          <a:p>
            <a:pPr algn="ctr"/>
            <a:r>
              <a:rPr lang="it" sz="4800" b="1" dirty="0">
                <a:solidFill>
                  <a:srgbClr val="000000"/>
                </a:solidFill>
                <a:latin typeface="Arial Narrow"/>
                <a:ea typeface="Arial Narrow"/>
                <a:cs typeface="Arial Narrow"/>
                <a:sym typeface="Arial Narrow"/>
              </a:rPr>
              <a:t>Zielsetzung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690687"/>
            <a:ext cx="10515600" cy="4665663"/>
          </a:xfrm>
          <a:prstGeom prst="rect">
            <a:avLst/>
          </a:prstGeom>
          <a:solidFill>
            <a:srgbClr val="FFF2CC"/>
          </a:solidFill>
          <a:ln>
            <a:noFill/>
          </a:ln>
        </p:spPr>
        <p:txBody>
          <a:bodyPr spcFirstLastPara="1" wrap="square" lIns="121900" tIns="60933" rIns="121900" bIns="60933" anchor="t" anchorCtr="0">
            <a:noAutofit/>
          </a:bodyPr>
          <a:lstStyle/>
          <a:p>
            <a:pPr algn="ctr" defTabSz="685800"/>
            <a:r>
              <a:rPr lang="en-US" sz="3200" b="1" dirty="0">
                <a:solidFill>
                  <a:prstClr val="black"/>
                </a:solidFill>
                <a:latin typeface="Arial Narrow" panose="020B0606020202030204" pitchFamily="34" charset="0"/>
              </a:rPr>
              <a:t>Modul 2: </a:t>
            </a:r>
            <a:r>
              <a:rPr lang="en-US" sz="3200" b="1" dirty="0" err="1">
                <a:solidFill>
                  <a:prstClr val="black"/>
                </a:solidFill>
                <a:latin typeface="Arial Narrow" panose="020B0606020202030204" pitchFamily="34" charset="0"/>
              </a:rPr>
              <a:t>Charakterisierung</a:t>
            </a:r>
            <a:r>
              <a:rPr lang="en-US" sz="3200" b="1" dirty="0">
                <a:solidFill>
                  <a:prstClr val="black"/>
                </a:solidFill>
                <a:latin typeface="Arial Narrow" panose="020B0606020202030204" pitchFamily="34" charset="0"/>
              </a:rPr>
              <a:t> der </a:t>
            </a:r>
            <a:r>
              <a:rPr lang="en-US" sz="3200" b="1" dirty="0" err="1">
                <a:solidFill>
                  <a:prstClr val="black"/>
                </a:solidFill>
                <a:latin typeface="Arial Narrow" panose="020B0606020202030204" pitchFamily="34" charset="0"/>
              </a:rPr>
              <a:t>Autismus</a:t>
            </a:r>
            <a:r>
              <a:rPr lang="en-US" sz="3200" b="1" dirty="0">
                <a:solidFill>
                  <a:prstClr val="black"/>
                </a:solidFill>
                <a:latin typeface="Arial Narrow" panose="020B0606020202030204" pitchFamily="34" charset="0"/>
              </a:rPr>
              <a:t>-Spektrum-</a:t>
            </a:r>
            <a:r>
              <a:rPr lang="en-US" sz="3200" b="1" dirty="0" err="1">
                <a:solidFill>
                  <a:prstClr val="black"/>
                </a:solidFill>
                <a:latin typeface="Arial Narrow" panose="020B0606020202030204" pitchFamily="34" charset="0"/>
              </a:rPr>
              <a:t>Störung</a:t>
            </a:r>
            <a:r>
              <a:rPr lang="en-US" sz="3200" b="1" dirty="0">
                <a:solidFill>
                  <a:prstClr val="black"/>
                </a:solidFill>
                <a:latin typeface="Arial Narrow" panose="020B0606020202030204" pitchFamily="34" charset="0"/>
              </a:rPr>
              <a:t> (ASS)</a:t>
            </a:r>
            <a:endParaRPr lang="en-US" sz="3600" b="1" dirty="0">
              <a:solidFill>
                <a:prstClr val="black"/>
              </a:solidFill>
              <a:latin typeface="Arial Narrow" panose="020B0606020202030204" pitchFamily="34" charset="0"/>
            </a:endParaRPr>
          </a:p>
          <a:p>
            <a:pPr marL="457200" indent="-457200" algn="ctr" defTabSz="685800">
              <a:buFont typeface="Wingdings" panose="05000000000000000000" pitchFamily="2" charset="2"/>
              <a:buChar char="§"/>
            </a:pPr>
            <a:endParaRPr lang="en-US" sz="1600" dirty="0">
              <a:solidFill>
                <a:prstClr val="black"/>
              </a:solidFill>
              <a:latin typeface="Arial Narrow" panose="020B0606020202030204" pitchFamily="34" charset="0"/>
            </a:endParaRPr>
          </a:p>
          <a:p>
            <a:pPr marL="457200" indent="-457200">
              <a:buFont typeface="Arial" panose="020B0604020202020204" pitchFamily="34" charset="0"/>
              <a:buChar char="•"/>
            </a:pPr>
            <a:r>
              <a:rPr lang="de-AT" sz="2800" dirty="0"/>
              <a:t>Die rein formale Definition von Autismus beschränkt sich auf die Vermittlung des Umfangs und der Vielschichtigkeit der Störung. </a:t>
            </a:r>
          </a:p>
          <a:p>
            <a:pPr marL="457200" indent="-457200">
              <a:buFont typeface="Arial" panose="020B0604020202020204" pitchFamily="34" charset="0"/>
              <a:buChar char="•"/>
            </a:pPr>
            <a:r>
              <a:rPr lang="de-DE" sz="2800" dirty="0"/>
              <a:t>Daher zielt dieses Modul darauf ab, einen besseren Einblick in die Komplexität und die vielen Erscheinungsformen von Autismus zu geben – insbesondere auch darin, wie autistische Menschen selbst das Phänomen erleben.</a:t>
            </a:r>
            <a:endParaRPr lang="en-US" sz="2800" dirty="0">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800" b="1" dirty="0" err="1">
                <a:solidFill>
                  <a:prstClr val="black"/>
                </a:solidFill>
                <a:latin typeface="Arial Narrow" panose="020B0606020202030204" pitchFamily="34" charset="0"/>
              </a:rPr>
              <a:t>Inhalte</a:t>
            </a:r>
            <a:endParaRPr lang="en-US" sz="4800" b="1"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646238"/>
            <a:ext cx="10515600" cy="4825682"/>
          </a:xfrm>
          <a:prstGeom prst="rect">
            <a:avLst/>
          </a:prstGeom>
          <a:solidFill>
            <a:srgbClr val="FFF2CC"/>
          </a:solidFill>
          <a:ln>
            <a:noFill/>
          </a:ln>
        </p:spPr>
        <p:txBody>
          <a:bodyPr spcFirstLastPara="1" wrap="square" lIns="121900" tIns="60933" rIns="121900" bIns="60933" anchor="t" anchorCtr="0">
            <a:noAutofit/>
          </a:bodyPr>
          <a:lstStyle/>
          <a:p>
            <a:pPr algn="ctr" defTabSz="685800"/>
            <a:r>
              <a:rPr lang="en-US" sz="3600" b="1" dirty="0">
                <a:solidFill>
                  <a:prstClr val="black"/>
                </a:solidFill>
                <a:latin typeface="Arial Narrow" panose="020B0606020202030204" pitchFamily="34" charset="0"/>
              </a:rPr>
              <a:t>Modul 2: </a:t>
            </a:r>
            <a:r>
              <a:rPr lang="en-US" sz="3600" b="1" dirty="0" err="1">
                <a:solidFill>
                  <a:prstClr val="black"/>
                </a:solidFill>
                <a:latin typeface="Arial Narrow" panose="020B0606020202030204" pitchFamily="34" charset="0"/>
              </a:rPr>
              <a:t>Charakterisierung</a:t>
            </a:r>
            <a:endParaRPr lang="en-US" sz="3600" b="1" dirty="0">
              <a:solidFill>
                <a:prstClr val="black"/>
              </a:solidFill>
              <a:latin typeface="Arial Narrow" panose="020B0606020202030204" pitchFamily="34" charset="0"/>
            </a:endParaRPr>
          </a:p>
          <a:p>
            <a:pPr algn="ctr" defTabSz="685800"/>
            <a:endParaRPr lang="en-US" sz="3200" dirty="0">
              <a:solidFill>
                <a:prstClr val="black"/>
              </a:solidFill>
              <a:latin typeface="Arial Narrow" panose="020B0606020202030204" pitchFamily="34" charset="0"/>
            </a:endParaRPr>
          </a:p>
          <a:p>
            <a:pPr marL="457200" indent="-457200" defTabSz="685800">
              <a:lnSpc>
                <a:spcPct val="150000"/>
              </a:lnSpc>
              <a:buFont typeface="Arial" panose="020B0604020202020204" pitchFamily="34" charset="0"/>
              <a:buChar char="•"/>
            </a:pPr>
            <a:r>
              <a:rPr lang="en-US" sz="2800" dirty="0" err="1">
                <a:solidFill>
                  <a:prstClr val="black"/>
                </a:solidFill>
                <a:latin typeface="Arial Narrow" panose="020B0606020202030204" pitchFamily="34" charset="0"/>
              </a:rPr>
              <a:t>Formale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biomedizinische</a:t>
            </a:r>
            <a:r>
              <a:rPr lang="en-US" sz="2800" dirty="0">
                <a:solidFill>
                  <a:prstClr val="black"/>
                </a:solidFill>
                <a:latin typeface="Arial Narrow" panose="020B0606020202030204" pitchFamily="34" charset="0"/>
              </a:rPr>
              <a:t> Definition von </a:t>
            </a:r>
            <a:r>
              <a:rPr lang="en-US" sz="2800" dirty="0" err="1">
                <a:solidFill>
                  <a:prstClr val="black"/>
                </a:solidFill>
                <a:latin typeface="Arial Narrow" panose="020B0606020202030204" pitchFamily="34" charset="0"/>
              </a:rPr>
              <a:t>Autismus</a:t>
            </a:r>
            <a:endParaRPr lang="en-US" sz="2800" dirty="0">
              <a:solidFill>
                <a:prstClr val="black"/>
              </a:solidFill>
              <a:latin typeface="Arial Narrow" panose="020B0606020202030204" pitchFamily="34" charset="0"/>
            </a:endParaRPr>
          </a:p>
          <a:p>
            <a:pPr marL="457200" indent="-457200" defTabSz="685800">
              <a:lnSpc>
                <a:spcPct val="150000"/>
              </a:lnSpc>
              <a:buFont typeface="Arial" panose="020B0604020202020204" pitchFamily="34" charset="0"/>
              <a:buChar char="•"/>
            </a:pPr>
            <a:r>
              <a:rPr lang="en-US" sz="2800" dirty="0" err="1">
                <a:solidFill>
                  <a:prstClr val="black"/>
                </a:solidFill>
                <a:latin typeface="Arial Narrow" panose="020B0606020202030204" pitchFamily="34" charset="0"/>
              </a:rPr>
              <a:t>Häufigkeit</a:t>
            </a:r>
            <a:r>
              <a:rPr lang="en-US" sz="2800" dirty="0">
                <a:solidFill>
                  <a:prstClr val="black"/>
                </a:solidFill>
                <a:latin typeface="Arial Narrow" panose="020B0606020202030204" pitchFamily="34" charset="0"/>
              </a:rPr>
              <a:t> und </a:t>
            </a:r>
            <a:r>
              <a:rPr lang="en-US" sz="2800" dirty="0" err="1">
                <a:solidFill>
                  <a:prstClr val="black"/>
                </a:solidFill>
                <a:latin typeface="Arial Narrow" panose="020B0606020202030204" pitchFamily="34" charset="0"/>
              </a:rPr>
              <a:t>Ursachen</a:t>
            </a:r>
            <a:endParaRPr lang="en-US" sz="2800" dirty="0">
              <a:solidFill>
                <a:prstClr val="black"/>
              </a:solidFill>
              <a:latin typeface="Arial Narrow" panose="020B0606020202030204" pitchFamily="34" charset="0"/>
            </a:endParaRPr>
          </a:p>
          <a:p>
            <a:pPr marL="457200" indent="-457200" defTabSz="685800">
              <a:lnSpc>
                <a:spcPct val="150000"/>
              </a:lnSpc>
              <a:buFont typeface="Arial" panose="020B0604020202020204" pitchFamily="34" charset="0"/>
              <a:buChar char="•"/>
            </a:pPr>
            <a:r>
              <a:rPr lang="en-US" sz="2800" dirty="0" err="1">
                <a:solidFill>
                  <a:prstClr val="black"/>
                </a:solidFill>
                <a:latin typeface="Arial Narrow" panose="020B0606020202030204" pitchFamily="34" charset="0"/>
              </a:rPr>
              <a:t>Begleitende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geistige</a:t>
            </a:r>
            <a:r>
              <a:rPr lang="en-US" sz="2800" dirty="0">
                <a:solidFill>
                  <a:prstClr val="black"/>
                </a:solidFill>
                <a:latin typeface="Arial Narrow" panose="020B0606020202030204" pitchFamily="34" charset="0"/>
              </a:rPr>
              <a:t> und </a:t>
            </a:r>
            <a:r>
              <a:rPr lang="en-US" sz="2800" dirty="0" err="1">
                <a:solidFill>
                  <a:prstClr val="black"/>
                </a:solidFill>
                <a:latin typeface="Arial Narrow" panose="020B0606020202030204" pitchFamily="34" charset="0"/>
              </a:rPr>
              <a:t>körperliche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Störungen</a:t>
            </a:r>
            <a:endParaRPr lang="en-US" sz="2800" dirty="0">
              <a:solidFill>
                <a:prstClr val="black"/>
              </a:solidFill>
              <a:latin typeface="Arial Narrow" panose="020B0606020202030204" pitchFamily="34" charset="0"/>
            </a:endParaRPr>
          </a:p>
          <a:p>
            <a:pPr marL="457200" indent="-457200" defTabSz="685800">
              <a:lnSpc>
                <a:spcPct val="150000"/>
              </a:lnSpc>
              <a:buFont typeface="Arial" panose="020B0604020202020204" pitchFamily="34" charset="0"/>
              <a:buChar char="•"/>
            </a:pPr>
            <a:r>
              <a:rPr lang="en-US" sz="2800" dirty="0" err="1">
                <a:solidFill>
                  <a:prstClr val="black"/>
                </a:solidFill>
                <a:latin typeface="Arial Narrow" panose="020B0606020202030204" pitchFamily="34" charset="0"/>
              </a:rPr>
              <a:t>Erfahrungen</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Gedankenwelt</a:t>
            </a:r>
            <a:r>
              <a:rPr lang="en-US" sz="2800" dirty="0">
                <a:solidFill>
                  <a:prstClr val="black"/>
                </a:solidFill>
                <a:latin typeface="Arial Narrow" panose="020B0606020202030204" pitchFamily="34" charset="0"/>
              </a:rPr>
              <a:t> und </a:t>
            </a:r>
            <a:r>
              <a:rPr lang="en-US" sz="2800" dirty="0" err="1">
                <a:solidFill>
                  <a:prstClr val="black"/>
                </a:solidFill>
                <a:latin typeface="Arial Narrow" panose="020B0606020202030204" pitchFamily="34" charset="0"/>
              </a:rPr>
              <a:t>Wahrnehmung</a:t>
            </a:r>
            <a:r>
              <a:rPr lang="en-US" sz="2800" dirty="0">
                <a:solidFill>
                  <a:prstClr val="black"/>
                </a:solidFill>
                <a:latin typeface="Arial Narrow" panose="020B0606020202030204" pitchFamily="34" charset="0"/>
              </a:rPr>
              <a:t> von Autist*</a:t>
            </a:r>
            <a:r>
              <a:rPr lang="en-US" sz="2800" dirty="0" err="1">
                <a:solidFill>
                  <a:prstClr val="black"/>
                </a:solidFill>
                <a:latin typeface="Arial Narrow" panose="020B0606020202030204" pitchFamily="34" charset="0"/>
              </a:rPr>
              <a:t>innen</a:t>
            </a:r>
            <a:endParaRPr lang="en-US" sz="2800" dirty="0">
              <a:solidFill>
                <a:prstClr val="black"/>
              </a:solidFill>
              <a:latin typeface="Arial Narrow" panose="020B0606020202030204" pitchFamily="34" charset="0"/>
            </a:endParaRPr>
          </a:p>
          <a:p>
            <a:pPr marL="457200" indent="-457200" defTabSz="685800">
              <a:lnSpc>
                <a:spcPct val="150000"/>
              </a:lnSpc>
              <a:buFont typeface="Arial" panose="020B0604020202020204" pitchFamily="34" charset="0"/>
              <a:buChar char="•"/>
            </a:pPr>
            <a:r>
              <a:rPr lang="en-US" sz="2800" dirty="0" err="1">
                <a:solidFill>
                  <a:prstClr val="black"/>
                </a:solidFill>
                <a:latin typeface="Arial Narrow" panose="020B0606020202030204" pitchFamily="34" charset="0"/>
              </a:rPr>
              <a:t>Häufige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Fehlannahmen</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bzw</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Missverständnisse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zur</a:t>
            </a:r>
            <a:r>
              <a:rPr lang="en-US" sz="2800" dirty="0">
                <a:solidFill>
                  <a:prstClr val="black"/>
                </a:solidFill>
                <a:latin typeface="Arial Narrow" panose="020B0606020202030204" pitchFamily="34" charset="0"/>
              </a:rPr>
              <a:t> ASS</a:t>
            </a:r>
          </a:p>
          <a:p>
            <a:pPr marL="457200" indent="-457200" defTabSz="685800">
              <a:lnSpc>
                <a:spcPct val="150000"/>
              </a:lnSpc>
              <a:buFont typeface="Arial" panose="020B0604020202020204" pitchFamily="34" charset="0"/>
              <a:buChar char="•"/>
            </a:pPr>
            <a:endParaRPr lang="en-US" sz="2800" dirty="0">
              <a:solidFill>
                <a:prstClr val="black"/>
              </a:solidFill>
              <a:latin typeface="Arial Narrow" panose="020B0606020202030204" pitchFamily="34" charset="0"/>
            </a:endParaRPr>
          </a:p>
          <a:p>
            <a:pPr marL="457200" indent="-457200" defTabSz="685800">
              <a:lnSpc>
                <a:spcPct val="150000"/>
              </a:lnSpc>
              <a:buFont typeface="Arial" panose="020B0604020202020204" pitchFamily="34" charset="0"/>
              <a:buChar char="•"/>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15585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000" b="1" dirty="0" err="1">
                <a:solidFill>
                  <a:prstClr val="black"/>
                </a:solidFill>
                <a:latin typeface="Arial Narrow" panose="020B0606020202030204" pitchFamily="34" charset="0"/>
              </a:rPr>
              <a:t>Lernergebnisse</a:t>
            </a:r>
            <a:endParaRPr lang="en-US" sz="4000" b="1"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spcBef>
                <a:spcPts val="600"/>
              </a:spcBef>
            </a:pPr>
            <a:r>
              <a:rPr lang="en-US" sz="3600" b="1" dirty="0">
                <a:solidFill>
                  <a:prstClr val="black"/>
                </a:solidFill>
                <a:latin typeface="Arial Narrow" panose="020B0606020202030204" pitchFamily="34" charset="0"/>
              </a:rPr>
              <a:t>Modul 2: </a:t>
            </a:r>
            <a:r>
              <a:rPr lang="en-US" sz="3600" b="1" dirty="0" err="1">
                <a:solidFill>
                  <a:prstClr val="black"/>
                </a:solidFill>
                <a:latin typeface="Arial Narrow" panose="020B0606020202030204" pitchFamily="34" charset="0"/>
              </a:rPr>
              <a:t>Charakterisierung</a:t>
            </a:r>
            <a:r>
              <a:rPr lang="en-US" sz="3600" b="1" dirty="0">
                <a:solidFill>
                  <a:prstClr val="black"/>
                </a:solidFill>
                <a:latin typeface="Arial Narrow" panose="020B0606020202030204" pitchFamily="34" charset="0"/>
              </a:rPr>
              <a:t> der ASS</a:t>
            </a:r>
            <a:endParaRPr lang="en-US" sz="3600" dirty="0">
              <a:solidFill>
                <a:prstClr val="black"/>
              </a:solidFill>
              <a:latin typeface="Arial Narrow" panose="020B0606020202030204" pitchFamily="34" charset="0"/>
            </a:endParaRPr>
          </a:p>
          <a:p>
            <a:pPr algn="ctr" defTabSz="685800">
              <a:spcAft>
                <a:spcPts val="600"/>
              </a:spcAft>
            </a:pPr>
            <a:endParaRPr lang="en-US" sz="3600" b="1" dirty="0">
              <a:solidFill>
                <a:prstClr val="black"/>
              </a:solidFill>
              <a:latin typeface="Arial Narrow" panose="020B0606020202030204" pitchFamily="34" charset="0"/>
            </a:endParaRPr>
          </a:p>
          <a:p>
            <a:pPr marL="571500" indent="-571500" algn="just" defTabSz="685800">
              <a:spcAft>
                <a:spcPts val="1200"/>
              </a:spcAft>
              <a:buFont typeface="Arial" panose="020B0604020202020204" pitchFamily="34" charset="0"/>
              <a:buChar char="•"/>
            </a:pPr>
            <a:r>
              <a:rPr lang="en-GB" sz="2400" dirty="0" err="1"/>
              <a:t>Erfahren</a:t>
            </a:r>
            <a:r>
              <a:rPr lang="en-GB" sz="2400" dirty="0"/>
              <a:t> Sie </a:t>
            </a:r>
            <a:r>
              <a:rPr lang="en-GB" sz="2400" dirty="0" err="1"/>
              <a:t>mehr</a:t>
            </a:r>
            <a:r>
              <a:rPr lang="en-GB" sz="2400" dirty="0"/>
              <a:t> </a:t>
            </a:r>
            <a:r>
              <a:rPr lang="en-GB" sz="2400" dirty="0" err="1"/>
              <a:t>über</a:t>
            </a:r>
            <a:r>
              <a:rPr lang="en-GB" sz="2400" dirty="0"/>
              <a:t> die Diagnose “ASS”, </a:t>
            </a:r>
            <a:r>
              <a:rPr lang="en-GB" sz="2400" dirty="0" err="1"/>
              <a:t>definieren</a:t>
            </a:r>
            <a:r>
              <a:rPr lang="en-GB" sz="2400" dirty="0"/>
              <a:t> Sie </a:t>
            </a:r>
            <a:r>
              <a:rPr lang="en-GB" sz="2400" dirty="0" err="1"/>
              <a:t>Merkmale</a:t>
            </a:r>
            <a:r>
              <a:rPr lang="en-GB" sz="2400" dirty="0"/>
              <a:t> und </a:t>
            </a:r>
            <a:r>
              <a:rPr lang="en-GB" sz="2400" dirty="0" err="1"/>
              <a:t>Besonderheiten</a:t>
            </a:r>
            <a:r>
              <a:rPr lang="en-GB" sz="2400" dirty="0"/>
              <a:t> und verstehen Sie </a:t>
            </a:r>
            <a:r>
              <a:rPr lang="en-GB" sz="2400" dirty="0" err="1"/>
              <a:t>Autismus</a:t>
            </a:r>
            <a:r>
              <a:rPr lang="en-GB" sz="2400" dirty="0"/>
              <a:t> von </a:t>
            </a:r>
            <a:r>
              <a:rPr lang="en-GB" sz="2400" dirty="0" err="1"/>
              <a:t>innen</a:t>
            </a:r>
            <a:r>
              <a:rPr lang="en-GB" sz="2400" dirty="0"/>
              <a:t> </a:t>
            </a:r>
            <a:r>
              <a:rPr lang="en-GB" sz="2400" dirty="0" err="1"/>
              <a:t>heraus</a:t>
            </a:r>
            <a:r>
              <a:rPr lang="en-GB" sz="2400" dirty="0"/>
              <a:t>.</a:t>
            </a:r>
          </a:p>
          <a:p>
            <a:pPr marL="571500" indent="-571500" algn="just" defTabSz="685800">
              <a:spcAft>
                <a:spcPts val="1200"/>
              </a:spcAft>
              <a:buFont typeface="Arial" panose="020B0604020202020204" pitchFamily="34" charset="0"/>
              <a:buChar char="•"/>
            </a:pPr>
            <a:r>
              <a:rPr lang="de-AT" sz="2400" dirty="0">
                <a:effectLst/>
              </a:rPr>
              <a:t>Erfahren Sie mehr über die Ursachen und die Häufigkeit von ASS – und wie sich die Häufigkeit von Autismus-Diagnosen verändert hat.</a:t>
            </a:r>
          </a:p>
          <a:p>
            <a:pPr marL="571500" indent="-571500" algn="just" defTabSz="685800">
              <a:spcAft>
                <a:spcPts val="1200"/>
              </a:spcAft>
              <a:buFont typeface="Arial" panose="020B0604020202020204" pitchFamily="34" charset="0"/>
              <a:buChar char="•"/>
            </a:pPr>
            <a:r>
              <a:rPr lang="de-AT" sz="2400" dirty="0">
                <a:effectLst/>
              </a:rPr>
              <a:t>Erkennen, Lernen und Verstehen autistischer Verhaltensweisen und Denkweisen</a:t>
            </a:r>
          </a:p>
          <a:p>
            <a:pPr marL="571500" indent="-571500" algn="just" defTabSz="685800">
              <a:spcAft>
                <a:spcPts val="1200"/>
              </a:spcAft>
              <a:buFont typeface="Arial" panose="020B0604020202020204" pitchFamily="34" charset="0"/>
              <a:buChar char="•"/>
            </a:pPr>
            <a:r>
              <a:rPr lang="de-AT" sz="2400" dirty="0">
                <a:effectLst/>
              </a:rPr>
              <a:t>Erfahren Sie, was nicht typisch für Autismus ist.</a:t>
            </a:r>
          </a:p>
          <a:p>
            <a:pPr algn="just" defTabSz="685800">
              <a:spcAft>
                <a:spcPts val="1200"/>
              </a:spcAft>
            </a:pPr>
            <a:endParaRPr lang="en-GB" sz="3600" dirty="0">
              <a:latin typeface="Arial Narrow" panose="020B0606020202030204" pitchFamily="34" charset="0"/>
            </a:endParaRPr>
          </a:p>
        </p:txBody>
      </p:sp>
    </p:spTree>
    <p:extLst>
      <p:ext uri="{BB962C8B-B14F-4D97-AF65-F5344CB8AC3E}">
        <p14:creationId xmlns:p14="http://schemas.microsoft.com/office/powerpoint/2010/main" val="282017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000" b="1" dirty="0" err="1">
                <a:latin typeface="Arial Narrow" panose="020B0606020202030204" pitchFamily="34" charset="0"/>
              </a:rPr>
              <a:t>Organisation</a:t>
            </a:r>
            <a:r>
              <a:rPr lang="en-US" sz="40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spcBef>
                <a:spcPts val="600"/>
              </a:spcBef>
            </a:pPr>
            <a:r>
              <a:rPr lang="en-US" sz="3600" b="1" dirty="0">
                <a:solidFill>
                  <a:prstClr val="black"/>
                </a:solidFill>
                <a:latin typeface="Arial Narrow" panose="020B0606020202030204" pitchFamily="34" charset="0"/>
              </a:rPr>
              <a:t>Modul 2: </a:t>
            </a:r>
            <a:r>
              <a:rPr lang="en-US" sz="3600" b="1" dirty="0" err="1">
                <a:solidFill>
                  <a:prstClr val="black"/>
                </a:solidFill>
                <a:latin typeface="Arial Narrow" panose="020B0606020202030204" pitchFamily="34" charset="0"/>
              </a:rPr>
              <a:t>Charakterisierung</a:t>
            </a:r>
            <a:r>
              <a:rPr lang="en-US" sz="3600" b="1" dirty="0">
                <a:solidFill>
                  <a:prstClr val="black"/>
                </a:solidFill>
                <a:latin typeface="Arial Narrow" panose="020B0606020202030204" pitchFamily="34" charset="0"/>
              </a:rPr>
              <a:t> der ASS</a:t>
            </a:r>
            <a:endParaRPr lang="en-US" sz="3600" dirty="0">
              <a:solidFill>
                <a:prstClr val="black"/>
              </a:solidFill>
              <a:latin typeface="Arial Narrow" panose="020B0606020202030204" pitchFamily="34" charset="0"/>
            </a:endParaRPr>
          </a:p>
          <a:p>
            <a:pPr algn="ctr"/>
            <a:endParaRPr lang="en-US" sz="3600" b="1" dirty="0">
              <a:latin typeface="Arial Narrow" panose="020B0606020202030204" pitchFamily="34" charset="0"/>
            </a:endParaRPr>
          </a:p>
          <a:p>
            <a:pPr algn="just">
              <a:lnSpc>
                <a:spcPct val="150000"/>
              </a:lnSpc>
            </a:pPr>
            <a:r>
              <a:rPr lang="en-US" sz="3200" b="1" dirty="0" err="1">
                <a:latin typeface="Arial Narrow" panose="020B0606020202030204" pitchFamily="34" charset="0"/>
              </a:rPr>
              <a:t>Ungefähre</a:t>
            </a:r>
            <a:r>
              <a:rPr lang="en-US" sz="3200" b="1" dirty="0">
                <a:latin typeface="Arial Narrow" panose="020B0606020202030204" pitchFamily="34" charset="0"/>
              </a:rPr>
              <a:t> Dauer </a:t>
            </a:r>
            <a:r>
              <a:rPr lang="en-US" sz="3200" dirty="0">
                <a:latin typeface="Arial Narrow" panose="020B0606020202030204" pitchFamily="34" charset="0"/>
              </a:rPr>
              <a:t>des </a:t>
            </a:r>
            <a:r>
              <a:rPr lang="en-US" sz="3200" dirty="0" err="1">
                <a:latin typeface="Arial Narrow" panose="020B0606020202030204" pitchFamily="34" charset="0"/>
              </a:rPr>
              <a:t>Moduls</a:t>
            </a:r>
            <a:r>
              <a:rPr lang="en-US" sz="3200" b="1" dirty="0">
                <a:latin typeface="Arial Narrow" panose="020B0606020202030204" pitchFamily="34" charset="0"/>
              </a:rPr>
              <a:t>: </a:t>
            </a:r>
            <a:r>
              <a:rPr lang="en-US" sz="3200" dirty="0">
                <a:latin typeface="Arial Narrow" panose="020B0606020202030204" pitchFamily="34" charset="0"/>
              </a:rPr>
              <a:t>3 </a:t>
            </a:r>
            <a:r>
              <a:rPr lang="en-US" sz="3200" dirty="0" err="1">
                <a:latin typeface="Arial Narrow" panose="020B0606020202030204" pitchFamily="34" charset="0"/>
              </a:rPr>
              <a:t>Stunden</a:t>
            </a:r>
            <a:r>
              <a:rPr lang="en-US" sz="3200" dirty="0">
                <a:latin typeface="Arial Narrow" panose="020B0606020202030204" pitchFamily="34" charset="0"/>
              </a:rPr>
              <a:t>, 45 </a:t>
            </a:r>
            <a:r>
              <a:rPr lang="en-US" sz="3200" dirty="0" err="1">
                <a:latin typeface="Arial Narrow" panose="020B0606020202030204" pitchFamily="34" charset="0"/>
              </a:rPr>
              <a:t>Minuten</a:t>
            </a:r>
            <a:endParaRPr lang="en-US" sz="3200" dirty="0">
              <a:latin typeface="Arial Narrow" panose="020B0606020202030204" pitchFamily="34" charset="0"/>
            </a:endParaRPr>
          </a:p>
          <a:p>
            <a:pPr algn="just">
              <a:lnSpc>
                <a:spcPct val="150000"/>
              </a:lnSpc>
            </a:pPr>
            <a:r>
              <a:rPr lang="en-US" sz="3200" b="1" dirty="0" err="1">
                <a:latin typeface="Arial Narrow" panose="020B0606020202030204" pitchFamily="34" charset="0"/>
              </a:rPr>
              <a:t>Pausen</a:t>
            </a:r>
            <a:r>
              <a:rPr lang="en-US" sz="3200" b="1" dirty="0">
                <a:latin typeface="Arial Narrow" panose="020B0606020202030204" pitchFamily="34" charset="0"/>
              </a:rPr>
              <a:t>:</a:t>
            </a:r>
            <a:r>
              <a:rPr lang="en-US" sz="3200" dirty="0">
                <a:latin typeface="Arial Narrow" panose="020B0606020202030204" pitchFamily="34" charset="0"/>
              </a:rPr>
              <a:t> 1 x 30, 1 x 15 </a:t>
            </a:r>
            <a:r>
              <a:rPr lang="en-US" sz="3200" dirty="0" err="1">
                <a:latin typeface="Arial Narrow" panose="020B0606020202030204" pitchFamily="34" charset="0"/>
              </a:rPr>
              <a:t>Minuten</a:t>
            </a:r>
            <a:endParaRPr lang="en-US" sz="32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80084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772B5-E74C-488E-AAF3-7827C5425295}"/>
              </a:ext>
            </a:extLst>
          </p:cNvPr>
          <p:cNvSpPr>
            <a:spLocks noGrp="1"/>
          </p:cNvSpPr>
          <p:nvPr>
            <p:ph type="title"/>
          </p:nvPr>
        </p:nvSpPr>
        <p:spPr/>
        <p:txBody>
          <a:bodyPr/>
          <a:lstStyle/>
          <a:p>
            <a:r>
              <a:rPr lang="de-AT" dirty="0"/>
              <a:t>Kursorganisation</a:t>
            </a:r>
          </a:p>
        </p:txBody>
      </p:sp>
      <p:sp>
        <p:nvSpPr>
          <p:cNvPr id="3" name="Inhaltsplatzhalter 2">
            <a:extLst>
              <a:ext uri="{FF2B5EF4-FFF2-40B4-BE49-F238E27FC236}">
                <a16:creationId xmlns:a16="http://schemas.microsoft.com/office/drawing/2014/main" id="{94DC4566-0B29-417C-A15B-C02E9BF7D033}"/>
              </a:ext>
            </a:extLst>
          </p:cNvPr>
          <p:cNvSpPr>
            <a:spLocks noGrp="1"/>
          </p:cNvSpPr>
          <p:nvPr>
            <p:ph sz="half" idx="1"/>
          </p:nvPr>
        </p:nvSpPr>
        <p:spPr/>
        <p:txBody>
          <a:bodyPr>
            <a:normAutofit fontScale="25000" lnSpcReduction="20000"/>
          </a:bodyPr>
          <a:lstStyle/>
          <a:p>
            <a:pPr algn="ctr">
              <a:lnSpc>
                <a:spcPct val="107000"/>
              </a:lnSpc>
              <a:spcBef>
                <a:spcPts val="500"/>
              </a:spcBef>
              <a:spcAft>
                <a:spcPts val="500"/>
              </a:spcAft>
            </a:pPr>
            <a:r>
              <a:rPr lang="de-AT" sz="4800" b="1" dirty="0">
                <a:effectLst/>
                <a:latin typeface="Times New Roman" panose="02020603050405020304" pitchFamily="18" charset="0"/>
                <a:ea typeface="Calibri" panose="020F0502020204030204" pitchFamily="34" charset="0"/>
                <a:cs typeface="Times New Roman" panose="02020603050405020304" pitchFamily="18" charset="0"/>
              </a:rPr>
              <a:t>Überblick</a:t>
            </a:r>
            <a:endParaRPr lang="de-AT" sz="48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7000"/>
              </a:lnSpc>
              <a:spcBef>
                <a:spcPts val="500"/>
              </a:spcBef>
              <a:spcAft>
                <a:spcPts val="500"/>
              </a:spcAft>
              <a:buNone/>
            </a:pPr>
            <a:endParaRPr lang="de-AT" sz="4800" b="1" i="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7000"/>
              </a:lnSpc>
              <a:spcBef>
                <a:spcPts val="500"/>
              </a:spcBef>
              <a:spcAft>
                <a:spcPts val="500"/>
              </a:spcAft>
              <a:buNone/>
            </a:pPr>
            <a:r>
              <a:rPr lang="de-AT" sz="4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AT" sz="4800" b="1" dirty="0">
                <a:effectLst/>
                <a:latin typeface="Times New Roman" panose="02020603050405020304" pitchFamily="18" charset="0"/>
                <a:ea typeface="Times New Roman" panose="02020603050405020304" pitchFamily="18" charset="0"/>
                <a:cs typeface="Times New Roman" panose="02020603050405020304" pitchFamily="18" charset="0"/>
              </a:rPr>
              <a:t>Einleitung 8:30 – 10:00</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Times New Roman" panose="02020603050405020304" pitchFamily="18" charset="0"/>
                <a:cs typeface="Times New Roman" panose="02020603050405020304" pitchFamily="18" charset="0"/>
              </a:rPr>
              <a:t>Zielsetzung</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Times New Roman" panose="02020603050405020304" pitchFamily="18" charset="0"/>
                <a:cs typeface="Times New Roman" panose="02020603050405020304" pitchFamily="18" charset="0"/>
              </a:rPr>
              <a:t>Inhalte</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Times New Roman" panose="02020603050405020304" pitchFamily="18" charset="0"/>
                <a:cs typeface="Times New Roman" panose="02020603050405020304" pitchFamily="18" charset="0"/>
              </a:rPr>
              <a:t>Lernergebnisse</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Times New Roman" panose="02020603050405020304" pitchFamily="18" charset="0"/>
                <a:cs typeface="Times New Roman" panose="02020603050405020304" pitchFamily="18" charset="0"/>
              </a:rPr>
              <a:t>Kursorganisation</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Times New Roman" panose="02020603050405020304" pitchFamily="18" charset="0"/>
                <a:cs typeface="Times New Roman" panose="02020603050405020304" pitchFamily="18" charset="0"/>
              </a:rPr>
              <a:t>Formale Sichtweise auf Autismus in der Biomedizin; Häufigkeit und Ursachen</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Calibri" panose="020F0502020204030204" pitchFamily="34" charset="0"/>
                <a:cs typeface="Times New Roman" panose="02020603050405020304" pitchFamily="18" charset="0"/>
              </a:rPr>
              <a:t>Aktivitäten</a:t>
            </a: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de-AT" sz="4800" i="1" dirty="0">
                <a:effectLst/>
                <a:latin typeface="Times New Roman" panose="02020603050405020304" pitchFamily="18" charset="0"/>
                <a:ea typeface="Calibri" panose="020F0502020204030204" pitchFamily="34" charset="0"/>
                <a:cs typeface="Times New Roman" panose="02020603050405020304" pitchFamily="18" charset="0"/>
              </a:rPr>
              <a:t>Watch &amp; Read 2.1, Diskussion 2.1</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Calibri" panose="020F0502020204030204" pitchFamily="34" charset="0"/>
                <a:cs typeface="Times New Roman" panose="02020603050405020304" pitchFamily="18" charset="0"/>
              </a:rPr>
              <a:t>Materialien</a:t>
            </a: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de-AT" sz="4800" i="1" dirty="0">
                <a:effectLst/>
                <a:latin typeface="Times New Roman" panose="02020603050405020304" pitchFamily="18" charset="0"/>
                <a:ea typeface="Calibri" panose="020F0502020204030204" pitchFamily="34" charset="0"/>
                <a:cs typeface="Times New Roman" panose="02020603050405020304" pitchFamily="18" charset="0"/>
              </a:rPr>
              <a:t>Arbeitsblatt 2.1, Video/Internet 2.1, Video/Internet 2.2, Publikation 2.1, Arbeitsblatt 2.2, Video/Internet 2.3, Video/Internet 2.4, Video/Internet 2.5</a:t>
            </a:r>
          </a:p>
          <a:p>
            <a:pPr>
              <a:lnSpc>
                <a:spcPct val="107000"/>
              </a:lnSpc>
              <a:spcBef>
                <a:spcPts val="500"/>
              </a:spcBef>
              <a:spcAft>
                <a:spcPts val="500"/>
              </a:spcAft>
            </a:pPr>
            <a:endParaRPr lang="de-AT" sz="4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b="1" dirty="0">
                <a:effectLst/>
                <a:latin typeface="Times New Roman" panose="02020603050405020304" pitchFamily="18" charset="0"/>
                <a:ea typeface="Calibri" panose="020F0502020204030204" pitchFamily="34" charset="0"/>
                <a:cs typeface="Times New Roman" panose="02020603050405020304" pitchFamily="18" charset="0"/>
              </a:rPr>
              <a:t>Pause 10:00 – 10:30 </a:t>
            </a:r>
          </a:p>
          <a:p>
            <a:pPr marL="0" indent="0">
              <a:lnSpc>
                <a:spcPct val="107000"/>
              </a:lnSpc>
              <a:spcBef>
                <a:spcPts val="500"/>
              </a:spcBef>
              <a:spcAft>
                <a:spcPts val="500"/>
              </a:spcAft>
              <a:buNone/>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Inhaltsplatzhalter 3">
            <a:extLst>
              <a:ext uri="{FF2B5EF4-FFF2-40B4-BE49-F238E27FC236}">
                <a16:creationId xmlns:a16="http://schemas.microsoft.com/office/drawing/2014/main" id="{837B5969-E6AD-4A8F-94E4-77BBB5A3BEA3}"/>
              </a:ext>
            </a:extLst>
          </p:cNvPr>
          <p:cNvSpPr>
            <a:spLocks noGrp="1"/>
          </p:cNvSpPr>
          <p:nvPr>
            <p:ph sz="half" idx="2"/>
          </p:nvPr>
        </p:nvSpPr>
        <p:spPr/>
        <p:txBody>
          <a:bodyPr>
            <a:normAutofit fontScale="25000" lnSpcReduction="20000"/>
          </a:bodyPr>
          <a:lstStyle/>
          <a:p>
            <a:pPr marL="0" indent="0" algn="ctr">
              <a:lnSpc>
                <a:spcPct val="107000"/>
              </a:lnSpc>
              <a:spcBef>
                <a:spcPts val="500"/>
              </a:spcBef>
              <a:spcAft>
                <a:spcPts val="500"/>
              </a:spcAft>
              <a:buNone/>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500"/>
              </a:spcBef>
              <a:spcAft>
                <a:spcPts val="500"/>
              </a:spcAft>
            </a:pPr>
            <a:r>
              <a:rPr lang="de-A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de-AT" sz="4800" b="1" dirty="0">
                <a:effectLst/>
                <a:latin typeface="Times New Roman" panose="02020603050405020304" pitchFamily="18" charset="0"/>
                <a:ea typeface="Calibri" panose="020F0502020204030204" pitchFamily="34" charset="0"/>
                <a:cs typeface="Times New Roman" panose="02020603050405020304" pitchFamily="18" charset="0"/>
              </a:rPr>
              <a:t>Erarbeitung 10:30 – 11:30</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-Begleitende geistige und körperliche Störungen</a:t>
            </a: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Erfahrungen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Gedankenwelt</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und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Wahrnehmung</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von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Autisten</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a:t>
            </a: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Aktivitäten: </a:t>
            </a:r>
            <a:r>
              <a:rPr lang="de-AT" sz="4800" i="1" dirty="0">
                <a:effectLst/>
                <a:latin typeface="Times New Roman" panose="02020603050405020304" pitchFamily="18" charset="0"/>
                <a:ea typeface="Calibri" panose="020F0502020204030204" pitchFamily="34" charset="0"/>
                <a:cs typeface="Times New Roman" panose="02020603050405020304" pitchFamily="18" charset="0"/>
              </a:rPr>
              <a:t>Read &amp; Watch 2.2, Diskussion 2.2, Reflexion 2.1</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-Material: </a:t>
            </a:r>
            <a:r>
              <a:rPr lang="de-AT" sz="4800" i="1" dirty="0">
                <a:effectLst/>
                <a:latin typeface="Times New Roman" panose="02020603050405020304" pitchFamily="18" charset="0"/>
                <a:ea typeface="Calibri" panose="020F0502020204030204" pitchFamily="34" charset="0"/>
                <a:cs typeface="Times New Roman" panose="02020603050405020304" pitchFamily="18" charset="0"/>
              </a:rPr>
              <a:t>Arbeitsblatt 2.3, Arbeitsblatt 2.4, Arbeitsblatt 2.5, Video/Internet 2.6</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ts val="500"/>
              </a:spcBef>
              <a:spcAft>
                <a:spcPts val="500"/>
              </a:spcAft>
            </a:pPr>
            <a:r>
              <a:rPr lang="de-AT" sz="4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de-AT" sz="4800" b="1" dirty="0">
                <a:effectLst/>
                <a:latin typeface="Times New Roman" panose="02020603050405020304" pitchFamily="18" charset="0"/>
                <a:ea typeface="Calibri" panose="020F0502020204030204" pitchFamily="34" charset="0"/>
                <a:cs typeface="Times New Roman" panose="02020603050405020304" pitchFamily="18" charset="0"/>
              </a:rPr>
              <a:t>Pause 11:30 – 11.45</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ts val="500"/>
              </a:spcBef>
              <a:spcAft>
                <a:spcPts val="500"/>
              </a:spcAft>
            </a:pPr>
            <a:r>
              <a:rPr lang="de-AT" sz="4800" b="1" dirty="0">
                <a:effectLst/>
                <a:latin typeface="Times New Roman" panose="02020603050405020304" pitchFamily="18" charset="0"/>
                <a:ea typeface="Calibri" panose="020F0502020204030204" pitchFamily="34" charset="0"/>
                <a:cs typeface="Times New Roman" panose="02020603050405020304" pitchFamily="18" charset="0"/>
              </a:rPr>
              <a:t>Schlussteil 11.45 – 12:15</a:t>
            </a: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-Häufige falsche Vorstellungen und Missverständnisse</a:t>
            </a: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-Aktivität: </a:t>
            </a:r>
            <a:r>
              <a:rPr lang="de-AT" sz="4800" i="1" dirty="0">
                <a:effectLst/>
                <a:latin typeface="Times New Roman" panose="02020603050405020304" pitchFamily="18" charset="0"/>
                <a:ea typeface="Calibri" panose="020F0502020204030204" pitchFamily="34" charset="0"/>
                <a:cs typeface="Times New Roman" panose="02020603050405020304" pitchFamily="18" charset="0"/>
              </a:rPr>
              <a:t>Read &amp;Watch 2.3, Reflexion 2.2</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-Material: </a:t>
            </a:r>
            <a:r>
              <a:rPr lang="de-AT" sz="4800" i="1" dirty="0">
                <a:effectLst/>
                <a:latin typeface="Times New Roman" panose="02020603050405020304" pitchFamily="18" charset="0"/>
                <a:ea typeface="Calibri" panose="020F0502020204030204" pitchFamily="34" charset="0"/>
                <a:cs typeface="Times New Roman" panose="02020603050405020304" pitchFamily="18" charset="0"/>
              </a:rPr>
              <a:t>Arbeitsblatt 2.5</a:t>
            </a:r>
            <a:endParaRPr lang="de-AT"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-Zusammenfassung</a:t>
            </a: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-Referenzen und Quellen</a:t>
            </a:r>
          </a:p>
          <a:p>
            <a:pPr>
              <a:lnSpc>
                <a:spcPct val="107000"/>
              </a:lnSpc>
              <a:spcBef>
                <a:spcPts val="500"/>
              </a:spcBef>
              <a:spcAft>
                <a:spcPts val="500"/>
              </a:spcAft>
            </a:pPr>
            <a:r>
              <a:rPr lang="de-AT" sz="4800" dirty="0">
                <a:effectLst/>
                <a:latin typeface="Times New Roman" panose="02020603050405020304" pitchFamily="18" charset="0"/>
                <a:ea typeface="Calibri" panose="020F0502020204030204" pitchFamily="34" charset="0"/>
                <a:cs typeface="Times New Roman" panose="02020603050405020304" pitchFamily="18" charset="0"/>
              </a:rPr>
              <a:t>-Verabschiedung</a:t>
            </a:r>
          </a:p>
        </p:txBody>
      </p:sp>
      <p:sp>
        <p:nvSpPr>
          <p:cNvPr id="6" name="Fußzeilenplatzhalter 5">
            <a:extLst>
              <a:ext uri="{FF2B5EF4-FFF2-40B4-BE49-F238E27FC236}">
                <a16:creationId xmlns:a16="http://schemas.microsoft.com/office/drawing/2014/main" id="{9184B382-7251-4D97-8A84-5CDBB0423A0F}"/>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Foliennummernplatzhalter 6">
            <a:extLst>
              <a:ext uri="{FF2B5EF4-FFF2-40B4-BE49-F238E27FC236}">
                <a16:creationId xmlns:a16="http://schemas.microsoft.com/office/drawing/2014/main" id="{0DD5E54E-8B51-4A17-AF23-B6459350716A}"/>
              </a:ext>
            </a:extLst>
          </p:cNvPr>
          <p:cNvSpPr>
            <a:spLocks noGrp="1"/>
          </p:cNvSpPr>
          <p:nvPr>
            <p:ph type="sldNum" sz="quarter" idx="12"/>
          </p:nvPr>
        </p:nvSpPr>
        <p:spPr/>
        <p:txBody>
          <a:bodyPr/>
          <a:lstStyle/>
          <a:p>
            <a:fld id="{98ACD221-72DD-5941-A0EA-B7232ABB8333}" type="slidenum">
              <a:rPr lang="de-AT" smtClean="0"/>
              <a:pPr/>
              <a:t>7</a:t>
            </a:fld>
            <a:endParaRPr lang="de-AT" dirty="0"/>
          </a:p>
        </p:txBody>
      </p:sp>
    </p:spTree>
    <p:extLst>
      <p:ext uri="{BB962C8B-B14F-4D97-AF65-F5344CB8AC3E}">
        <p14:creationId xmlns:p14="http://schemas.microsoft.com/office/powerpoint/2010/main" val="857487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492932"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Read &amp; Watch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GB" sz="3200" b="1" dirty="0">
                <a:latin typeface="Arial Narrow" panose="020B0606020202030204" pitchFamily="34" charset="0"/>
              </a:rPr>
              <a:t>Material:</a:t>
            </a:r>
          </a:p>
          <a:p>
            <a:r>
              <a:rPr lang="pt-PT" sz="2800" dirty="0">
                <a:latin typeface="Arial Narrow" panose="020B0606020202030204" pitchFamily="34" charset="0"/>
              </a:rPr>
              <a:t>Arbeitsblattt 2.1, Video/Internet 2.1, Video/internet 2.2, Text 2.1, Arbeitsblatt 2.2, Video/Internet 2.3, Video/Internet 2.4, Video/Internet 2.5</a:t>
            </a:r>
            <a:endParaRPr lang="en-GB" sz="3600" b="1" dirty="0">
              <a:latin typeface="Arial Narrow" panose="020B0606020202030204" pitchFamily="34" charset="0"/>
            </a:endParaRPr>
          </a:p>
          <a:p>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Sie die </a:t>
            </a:r>
            <a:r>
              <a:rPr lang="en-US" sz="2800" dirty="0" err="1">
                <a:solidFill>
                  <a:prstClr val="black"/>
                </a:solidFill>
                <a:latin typeface="Arial Narrow" panose="020B0606020202030204" pitchFamily="34" charset="0"/>
              </a:rPr>
              <a:t>Arbeitsblätter</a:t>
            </a:r>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Sie den Text </a:t>
            </a: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Sehen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sich</a:t>
            </a:r>
            <a:r>
              <a:rPr lang="en-US" sz="2800" dirty="0">
                <a:solidFill>
                  <a:prstClr val="black"/>
                </a:solidFill>
                <a:latin typeface="Arial Narrow" panose="020B0606020202030204" pitchFamily="34" charset="0"/>
              </a:rPr>
              <a:t> die Videos an (Video 2.5 optional, </a:t>
            </a:r>
            <a:r>
              <a:rPr lang="en-US" sz="2800" dirty="0" err="1">
                <a:solidFill>
                  <a:prstClr val="black"/>
                </a:solidFill>
                <a:latin typeface="Arial Narrow" panose="020B0606020202030204" pitchFamily="34" charset="0"/>
              </a:rPr>
              <a:t>nur</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wenn</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noch</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genügend</a:t>
            </a:r>
            <a:r>
              <a:rPr lang="en-US" sz="2800" dirty="0">
                <a:solidFill>
                  <a:prstClr val="black"/>
                </a:solidFill>
                <a:latin typeface="Arial Narrow" panose="020B0606020202030204" pitchFamily="34" charset="0"/>
              </a:rPr>
              <a:t> Zeit </a:t>
            </a:r>
            <a:r>
              <a:rPr lang="en-US" sz="2800" dirty="0" err="1">
                <a:solidFill>
                  <a:prstClr val="black"/>
                </a:solidFill>
                <a:latin typeface="Arial Narrow" panose="020B0606020202030204" pitchFamily="34" charset="0"/>
              </a:rPr>
              <a:t>übrig</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ist</a:t>
            </a:r>
            <a:r>
              <a:rPr lang="en-US" sz="2800" dirty="0">
                <a:solidFill>
                  <a:prstClr val="black"/>
                </a:solidFill>
                <a:latin typeface="Arial Narrow" panose="020B0606020202030204" pitchFamily="34" charset="0"/>
              </a:rPr>
              <a:t> )</a:t>
            </a: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Notieren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wichtige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Punkte</a:t>
            </a:r>
            <a:r>
              <a:rPr lang="en-US" sz="2800" dirty="0">
                <a:solidFill>
                  <a:prstClr val="black"/>
                </a:solidFill>
                <a:latin typeface="Arial Narrow" panose="020B0606020202030204" pitchFamily="34" charset="0"/>
              </a:rPr>
              <a:t> und </a:t>
            </a:r>
            <a:r>
              <a:rPr lang="en-US" sz="2800" dirty="0" err="1">
                <a:solidFill>
                  <a:prstClr val="black"/>
                </a:solidFill>
                <a:latin typeface="Arial Narrow" panose="020B0606020202030204" pitchFamily="34" charset="0"/>
              </a:rPr>
              <a:t>Ihre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Gedanken</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dazu</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für</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spätere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Diskussion</a:t>
            </a:r>
            <a:r>
              <a:rPr lang="en-US" sz="2800" dirty="0">
                <a:solidFill>
                  <a:prstClr val="black"/>
                </a:solidFill>
                <a:latin typeface="Arial Narrow" panose="020B0606020202030204" pitchFamily="34" charset="0"/>
              </a:rPr>
              <a:t>)</a:t>
            </a:r>
            <a:endParaRPr lang="en-US" sz="2800" b="1" cap="small" dirty="0">
              <a:solidFill>
                <a:srgbClr val="B32C16">
                  <a:lumMod val="75000"/>
                </a:srgbClr>
              </a:solidFill>
              <a:latin typeface="Arial Rounded MT Bold" pitchFamily="34" charset="0"/>
            </a:endParaRPr>
          </a:p>
          <a:p>
            <a:pPr algn="ctr" defTabSz="685800"/>
            <a:endParaRPr lang="en-US"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54240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492932"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Arbeitsauftrag</a:t>
            </a:r>
            <a:r>
              <a:rPr lang="en-GB" sz="4000" b="1" dirty="0">
                <a:latin typeface="Arial Narrow" panose="020B0606020202030204" pitchFamily="34" charset="0"/>
              </a:rPr>
              <a:t>: Read &amp; Watch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US" sz="3200" b="1" dirty="0">
                <a:solidFill>
                  <a:prstClr val="black"/>
                </a:solidFill>
                <a:latin typeface="Arial Narrow" panose="020B0606020202030204" pitchFamily="34" charset="0"/>
              </a:rPr>
              <a:t>Was </a:t>
            </a:r>
            <a:r>
              <a:rPr lang="en-US" sz="3200" b="1" dirty="0" err="1">
                <a:solidFill>
                  <a:prstClr val="black"/>
                </a:solidFill>
                <a:latin typeface="Arial Narrow" panose="020B0606020202030204" pitchFamily="34" charset="0"/>
              </a:rPr>
              <a:t>ist</a:t>
            </a:r>
            <a:r>
              <a:rPr lang="en-US" sz="3200" b="1" dirty="0">
                <a:solidFill>
                  <a:prstClr val="black"/>
                </a:solidFill>
                <a:latin typeface="Arial Narrow" panose="020B0606020202030204" pitchFamily="34" charset="0"/>
              </a:rPr>
              <a:t> ASS?</a:t>
            </a:r>
            <a:endParaRPr lang="en-US" sz="3200" dirty="0">
              <a:solidFill>
                <a:prstClr val="black"/>
              </a:solidFill>
              <a:latin typeface="Arial Narrow" panose="020B0606020202030204" pitchFamily="34" charset="0"/>
            </a:endParaRPr>
          </a:p>
          <a:p>
            <a:r>
              <a:rPr lang="en-US" sz="2800" dirty="0" err="1">
                <a:solidFill>
                  <a:prstClr val="black"/>
                </a:solidFill>
                <a:latin typeface="Arial Narrow" panose="020B0606020202030204" pitchFamily="34" charset="0"/>
              </a:rPr>
              <a:t>Sehen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sich</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diese</a:t>
            </a:r>
            <a:r>
              <a:rPr lang="en-US" sz="2800" dirty="0">
                <a:solidFill>
                  <a:prstClr val="black"/>
                </a:solidFill>
                <a:latin typeface="Arial Narrow" panose="020B0606020202030204" pitchFamily="34" charset="0"/>
              </a:rPr>
              <a:t> 2 </a:t>
            </a:r>
            <a:r>
              <a:rPr lang="en-US" sz="2800" dirty="0" err="1">
                <a:solidFill>
                  <a:prstClr val="black"/>
                </a:solidFill>
                <a:latin typeface="Arial Narrow" panose="020B0606020202030204" pitchFamily="34" charset="0"/>
              </a:rPr>
              <a:t>kurzen</a:t>
            </a:r>
            <a:r>
              <a:rPr lang="en-US" sz="2800" dirty="0">
                <a:solidFill>
                  <a:prstClr val="black"/>
                </a:solidFill>
                <a:latin typeface="Arial Narrow" panose="020B0606020202030204" pitchFamily="34" charset="0"/>
              </a:rPr>
              <a:t> Videos an (2:42 min. &amp; 4:13 min.)</a:t>
            </a:r>
          </a:p>
          <a:p>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Sie das </a:t>
            </a:r>
            <a:r>
              <a:rPr lang="en-US" sz="2800" dirty="0" err="1">
                <a:solidFill>
                  <a:prstClr val="black"/>
                </a:solidFill>
                <a:latin typeface="Arial Narrow" panose="020B0606020202030204" pitchFamily="34" charset="0"/>
              </a:rPr>
              <a:t>Arbeitsblatt</a:t>
            </a:r>
            <a:r>
              <a:rPr lang="en-US" sz="2800" dirty="0">
                <a:solidFill>
                  <a:prstClr val="black"/>
                </a:solidFill>
                <a:latin typeface="Arial Narrow" panose="020B0606020202030204" pitchFamily="34" charset="0"/>
              </a:rPr>
              <a:t> 2.1 (</a:t>
            </a:r>
            <a:r>
              <a:rPr lang="en-US" sz="2800" dirty="0" err="1">
                <a:solidFill>
                  <a:prstClr val="black"/>
                </a:solidFill>
                <a:latin typeface="Arial Narrow" panose="020B0606020202030204" pitchFamily="34" charset="0"/>
              </a:rPr>
              <a:t>Diagnosekriterien</a:t>
            </a:r>
            <a:r>
              <a:rPr lang="en-US" sz="2800" dirty="0">
                <a:solidFill>
                  <a:prstClr val="black"/>
                </a:solidFill>
                <a:latin typeface="Arial Narrow" panose="020B0606020202030204" pitchFamily="34" charset="0"/>
              </a:rPr>
              <a:t>, ca. 5 min.)</a:t>
            </a:r>
          </a:p>
        </p:txBody>
      </p:sp>
      <p:pic>
        <p:nvPicPr>
          <p:cNvPr id="9" name="Bildobjekt 4">
            <a:hlinkClick r:id="rId2"/>
            <a:extLst>
              <a:ext uri="{FF2B5EF4-FFF2-40B4-BE49-F238E27FC236}">
                <a16:creationId xmlns:a16="http://schemas.microsoft.com/office/drawing/2014/main" id="{27F87393-9148-5044-B764-3C2E058DB028}"/>
              </a:ext>
            </a:extLst>
          </p:cNvPr>
          <p:cNvPicPr>
            <a:picLocks noChangeAspect="1"/>
          </p:cNvPicPr>
          <p:nvPr/>
        </p:nvPicPr>
        <p:blipFill rotWithShape="1">
          <a:blip r:embed="rId3"/>
          <a:srcRect l="21079" t="10780" r="22449" b="43876"/>
          <a:stretch/>
        </p:blipFill>
        <p:spPr>
          <a:xfrm>
            <a:off x="2117594" y="3839258"/>
            <a:ext cx="3524723" cy="1768835"/>
          </a:xfrm>
          <a:prstGeom prst="rect">
            <a:avLst/>
          </a:prstGeom>
        </p:spPr>
      </p:pic>
      <p:pic>
        <p:nvPicPr>
          <p:cNvPr id="10" name="Bildobjekt 5">
            <a:hlinkClick r:id="rId4"/>
            <a:extLst>
              <a:ext uri="{FF2B5EF4-FFF2-40B4-BE49-F238E27FC236}">
                <a16:creationId xmlns:a16="http://schemas.microsoft.com/office/drawing/2014/main" id="{14CF1C97-3EC4-E346-AA75-CAD41C342FBB}"/>
              </a:ext>
            </a:extLst>
          </p:cNvPr>
          <p:cNvPicPr>
            <a:picLocks noChangeAspect="1"/>
          </p:cNvPicPr>
          <p:nvPr/>
        </p:nvPicPr>
        <p:blipFill rotWithShape="1">
          <a:blip r:embed="rId5"/>
          <a:srcRect l="8382" t="30366" r="30797" b="23493"/>
          <a:stretch/>
        </p:blipFill>
        <p:spPr>
          <a:xfrm>
            <a:off x="5919425" y="3852180"/>
            <a:ext cx="3730613" cy="1768836"/>
          </a:xfrm>
          <a:prstGeom prst="rect">
            <a:avLst/>
          </a:prstGeom>
        </p:spPr>
      </p:pic>
    </p:spTree>
    <p:extLst>
      <p:ext uri="{BB962C8B-B14F-4D97-AF65-F5344CB8AC3E}">
        <p14:creationId xmlns:p14="http://schemas.microsoft.com/office/powerpoint/2010/main" val="2334012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3350</Words>
  <Application>Microsoft Office PowerPoint</Application>
  <PresentationFormat>Breitbild</PresentationFormat>
  <Paragraphs>284</Paragraphs>
  <Slides>29</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29</vt:i4>
      </vt:variant>
    </vt:vector>
  </HeadingPairs>
  <TitlesOfParts>
    <vt:vector size="37" baseType="lpstr">
      <vt:lpstr>Arial</vt:lpstr>
      <vt:lpstr>Arial Narrow</vt:lpstr>
      <vt:lpstr>Arial Rounded MT Bold</vt:lpstr>
      <vt:lpstr>Calibri</vt:lpstr>
      <vt:lpstr>Calibri Light</vt:lpstr>
      <vt:lpstr>Times New Roman</vt:lpstr>
      <vt:lpstr>Wingdings</vt:lpstr>
      <vt:lpstr>Office Theme</vt:lpstr>
      <vt:lpstr>Curriculum zur Ausbildung “Autismus-Beauftragte/r”  https://www.autrain.eu/pt/curriculo/</vt:lpstr>
      <vt:lpstr>PowerPoint-Präsentation</vt:lpstr>
      <vt:lpstr>PowerPoint-Präsentation</vt:lpstr>
      <vt:lpstr>PowerPoint-Präsentation</vt:lpstr>
      <vt:lpstr>PowerPoint-Präsentation</vt:lpstr>
      <vt:lpstr>PowerPoint-Präsentation</vt:lpstr>
      <vt:lpstr>Kursorganisation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Curriculum für die Ausbildung zum “Autismus-Beauftragten”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Wolfgang Winkler</cp:lastModifiedBy>
  <cp:revision>40</cp:revision>
  <dcterms:created xsi:type="dcterms:W3CDTF">2021-06-03T08:33:53Z</dcterms:created>
  <dcterms:modified xsi:type="dcterms:W3CDTF">2022-01-13T11:32:52Z</dcterms:modified>
</cp:coreProperties>
</file>