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57" r:id="rId2"/>
    <p:sldId id="306" r:id="rId3"/>
    <p:sldId id="313" r:id="rId4"/>
    <p:sldId id="327" r:id="rId5"/>
    <p:sldId id="328" r:id="rId6"/>
    <p:sldId id="329" r:id="rId7"/>
    <p:sldId id="330" r:id="rId8"/>
    <p:sldId id="331" r:id="rId9"/>
    <p:sldId id="332" r:id="rId10"/>
    <p:sldId id="333" r:id="rId11"/>
    <p:sldId id="334" r:id="rId12"/>
    <p:sldId id="335" r:id="rId13"/>
    <p:sldId id="336" r:id="rId14"/>
    <p:sldId id="337" r:id="rId15"/>
    <p:sldId id="338" r:id="rId16"/>
    <p:sldId id="339" r:id="rId17"/>
    <p:sldId id="340" r:id="rId18"/>
    <p:sldId id="341" r:id="rId19"/>
    <p:sldId id="299" r:id="rId20"/>
    <p:sldId id="342" r:id="rId21"/>
    <p:sldId id="343" r:id="rId22"/>
    <p:sldId id="344" r:id="rId23"/>
    <p:sldId id="345" r:id="rId24"/>
    <p:sldId id="346" r:id="rId25"/>
    <p:sldId id="347" r:id="rId26"/>
    <p:sldId id="348" r:id="rId27"/>
    <p:sldId id="349" r:id="rId28"/>
    <p:sldId id="350" r:id="rId29"/>
    <p:sldId id="351" r:id="rId30"/>
    <p:sldId id="352" r:id="rId31"/>
    <p:sldId id="353" r:id="rId32"/>
    <p:sldId id="354" r:id="rId33"/>
    <p:sldId id="355" r:id="rId34"/>
    <p:sldId id="314" r:id="rId35"/>
    <p:sldId id="356" r:id="rId36"/>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DBD9"/>
    <a:srgbClr val="DEEB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27"/>
    <p:restoredTop sz="94719"/>
  </p:normalViewPr>
  <p:slideViewPr>
    <p:cSldViewPr snapToGrid="0" snapToObjects="1">
      <p:cViewPr varScale="1">
        <p:scale>
          <a:sx n="110" d="100"/>
          <a:sy n="110" d="100"/>
        </p:scale>
        <p:origin x="92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B167C6-4F2B-9246-9DFA-824F9702B8B8}" type="datetimeFigureOut">
              <a:rPr lang="de-AT" smtClean="0"/>
              <a:t>30.08.2021</a:t>
            </a:fld>
            <a:endParaRPr lang="de-A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A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AD2771-52E7-1A4B-AA32-D54E45C82436}" type="slidenum">
              <a:rPr lang="de-AT" smtClean="0"/>
              <a:t>‹N›</a:t>
            </a:fld>
            <a:endParaRPr lang="de-AT"/>
          </a:p>
        </p:txBody>
      </p:sp>
    </p:spTree>
    <p:extLst>
      <p:ext uri="{BB962C8B-B14F-4D97-AF65-F5344CB8AC3E}">
        <p14:creationId xmlns:p14="http://schemas.microsoft.com/office/powerpoint/2010/main" val="4096189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E553C-B035-8B47-89B5-3DD7510C520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de-AT"/>
          </a:p>
        </p:txBody>
      </p:sp>
      <p:sp>
        <p:nvSpPr>
          <p:cNvPr id="3" name="Subtitle 2">
            <a:extLst>
              <a:ext uri="{FF2B5EF4-FFF2-40B4-BE49-F238E27FC236}">
                <a16:creationId xmlns:a16="http://schemas.microsoft.com/office/drawing/2014/main" id="{BA416932-4593-0347-9524-C0FCCEFFAF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de-AT"/>
          </a:p>
        </p:txBody>
      </p:sp>
      <p:sp>
        <p:nvSpPr>
          <p:cNvPr id="4" name="Date Placeholder 3">
            <a:extLst>
              <a:ext uri="{FF2B5EF4-FFF2-40B4-BE49-F238E27FC236}">
                <a16:creationId xmlns:a16="http://schemas.microsoft.com/office/drawing/2014/main" id="{12D988DC-09CA-B247-8BB5-A7BCFB26371A}"/>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B499204A-C731-234C-96B0-4D2BCA9039E1}"/>
              </a:ext>
            </a:extLst>
          </p:cNvPr>
          <p:cNvSpPr>
            <a:spLocks noGrp="1"/>
          </p:cNvSpPr>
          <p:nvPr>
            <p:ph type="ftr" sz="quarter" idx="11"/>
          </p:nvPr>
        </p:nvSpPr>
        <p:spPr/>
        <p:txBody>
          <a:bodyPr/>
          <a:lstStyle/>
          <a:p>
            <a:r>
              <a:rPr lang="en-US" dirty="0">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en-GB" dirty="0">
              <a:solidFill>
                <a:prstClr val="black"/>
              </a:solidFill>
            </a:endParaRPr>
          </a:p>
        </p:txBody>
      </p:sp>
      <p:sp>
        <p:nvSpPr>
          <p:cNvPr id="6" name="Slide Number Placeholder 5">
            <a:extLst>
              <a:ext uri="{FF2B5EF4-FFF2-40B4-BE49-F238E27FC236}">
                <a16:creationId xmlns:a16="http://schemas.microsoft.com/office/drawing/2014/main" id="{9E86A5DB-177F-5843-A22D-E2C53991BFBA}"/>
              </a:ext>
            </a:extLst>
          </p:cNvPr>
          <p:cNvSpPr>
            <a:spLocks noGrp="1"/>
          </p:cNvSpPr>
          <p:nvPr>
            <p:ph type="sldNum" sz="quarter" idx="12"/>
          </p:nvPr>
        </p:nvSpPr>
        <p:spPr/>
        <p:txBody>
          <a:bodyPr/>
          <a:lstStyle/>
          <a:p>
            <a:fld id="{4AA10864-17D9-EB4A-80E3-89D1D8A92E63}" type="slidenum">
              <a:rPr lang="de-AT" smtClean="0"/>
              <a:pPr/>
              <a:t>‹N›</a:t>
            </a:fld>
            <a:endParaRPr lang="de-AT" dirty="0"/>
          </a:p>
        </p:txBody>
      </p:sp>
    </p:spTree>
    <p:extLst>
      <p:ext uri="{BB962C8B-B14F-4D97-AF65-F5344CB8AC3E}">
        <p14:creationId xmlns:p14="http://schemas.microsoft.com/office/powerpoint/2010/main" val="3000781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0B1A1-3E8C-D247-A85A-E6A4680B2BCB}"/>
              </a:ext>
            </a:extLst>
          </p:cNvPr>
          <p:cNvSpPr>
            <a:spLocks noGrp="1"/>
          </p:cNvSpPr>
          <p:nvPr>
            <p:ph type="title"/>
          </p:nvPr>
        </p:nvSpPr>
        <p:spPr/>
        <p:txBody>
          <a:bodyPr/>
          <a:lstStyle/>
          <a:p>
            <a:r>
              <a:rPr lang="en-GB"/>
              <a:t>Click to edit Master title style</a:t>
            </a:r>
            <a:endParaRPr lang="de-AT"/>
          </a:p>
        </p:txBody>
      </p:sp>
      <p:sp>
        <p:nvSpPr>
          <p:cNvPr id="3" name="Vertical Text Placeholder 2">
            <a:extLst>
              <a:ext uri="{FF2B5EF4-FFF2-40B4-BE49-F238E27FC236}">
                <a16:creationId xmlns:a16="http://schemas.microsoft.com/office/drawing/2014/main" id="{0ADE2D89-1C6C-7549-9660-5DC835A55FE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AT"/>
          </a:p>
        </p:txBody>
      </p:sp>
      <p:sp>
        <p:nvSpPr>
          <p:cNvPr id="4" name="Date Placeholder 3">
            <a:extLst>
              <a:ext uri="{FF2B5EF4-FFF2-40B4-BE49-F238E27FC236}">
                <a16:creationId xmlns:a16="http://schemas.microsoft.com/office/drawing/2014/main" id="{BE94B648-33A7-2444-B7B1-3AAB618CD524}"/>
              </a:ext>
            </a:extLst>
          </p:cNvPr>
          <p:cNvSpPr>
            <a:spLocks noGrp="1"/>
          </p:cNvSpPr>
          <p:nvPr>
            <p:ph type="dt" sz="half" idx="10"/>
          </p:nvPr>
        </p:nvSpPr>
        <p:spPr/>
        <p:txBody>
          <a:bodyPr/>
          <a:lstStyle/>
          <a:p>
            <a:r>
              <a:rPr lang="en-US"/>
              <a:t>June 3, 2021</a:t>
            </a:r>
            <a:endParaRPr lang="de-AT"/>
          </a:p>
        </p:txBody>
      </p:sp>
      <p:sp>
        <p:nvSpPr>
          <p:cNvPr id="5" name="Footer Placeholder 4">
            <a:extLst>
              <a:ext uri="{FF2B5EF4-FFF2-40B4-BE49-F238E27FC236}">
                <a16:creationId xmlns:a16="http://schemas.microsoft.com/office/drawing/2014/main" id="{8CB6F374-95AC-E84E-9CA5-DC838E938F61}"/>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B0CE1BE6-8EE9-FC4F-BC27-142B6BFBB834}"/>
              </a:ext>
            </a:extLst>
          </p:cNvPr>
          <p:cNvSpPr>
            <a:spLocks noGrp="1"/>
          </p:cNvSpPr>
          <p:nvPr>
            <p:ph type="sldNum" sz="quarter" idx="12"/>
          </p:nvPr>
        </p:nvSpPr>
        <p:spPr/>
        <p:txBody>
          <a:bodyPr/>
          <a:lstStyle/>
          <a:p>
            <a:fld id="{B7618B1E-9B39-5F46-8B4F-4241E63FD3E3}" type="slidenum">
              <a:rPr lang="de-AT" smtClean="0"/>
              <a:t>‹N›</a:t>
            </a:fld>
            <a:endParaRPr lang="de-AT"/>
          </a:p>
        </p:txBody>
      </p:sp>
    </p:spTree>
    <p:extLst>
      <p:ext uri="{BB962C8B-B14F-4D97-AF65-F5344CB8AC3E}">
        <p14:creationId xmlns:p14="http://schemas.microsoft.com/office/powerpoint/2010/main" val="2964559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120645-AAA2-624F-B612-ACE2936895A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de-AT"/>
          </a:p>
        </p:txBody>
      </p:sp>
      <p:sp>
        <p:nvSpPr>
          <p:cNvPr id="3" name="Vertical Text Placeholder 2">
            <a:extLst>
              <a:ext uri="{FF2B5EF4-FFF2-40B4-BE49-F238E27FC236}">
                <a16:creationId xmlns:a16="http://schemas.microsoft.com/office/drawing/2014/main" id="{526390C9-9EC9-CD49-96FB-FD06B27C6F0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AT"/>
          </a:p>
        </p:txBody>
      </p:sp>
      <p:sp>
        <p:nvSpPr>
          <p:cNvPr id="4" name="Date Placeholder 3">
            <a:extLst>
              <a:ext uri="{FF2B5EF4-FFF2-40B4-BE49-F238E27FC236}">
                <a16:creationId xmlns:a16="http://schemas.microsoft.com/office/drawing/2014/main" id="{AC295531-7B13-7D40-8389-B3FDAADC10A7}"/>
              </a:ext>
            </a:extLst>
          </p:cNvPr>
          <p:cNvSpPr>
            <a:spLocks noGrp="1"/>
          </p:cNvSpPr>
          <p:nvPr>
            <p:ph type="dt" sz="half" idx="10"/>
          </p:nvPr>
        </p:nvSpPr>
        <p:spPr/>
        <p:txBody>
          <a:bodyPr/>
          <a:lstStyle/>
          <a:p>
            <a:r>
              <a:rPr lang="en-US"/>
              <a:t>June 3, 2021</a:t>
            </a:r>
            <a:endParaRPr lang="de-AT"/>
          </a:p>
        </p:txBody>
      </p:sp>
      <p:sp>
        <p:nvSpPr>
          <p:cNvPr id="5" name="Footer Placeholder 4">
            <a:extLst>
              <a:ext uri="{FF2B5EF4-FFF2-40B4-BE49-F238E27FC236}">
                <a16:creationId xmlns:a16="http://schemas.microsoft.com/office/drawing/2014/main" id="{6CDA6262-E376-244E-8C5A-4E61B1123B83}"/>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A8A99900-ADA5-D047-8B31-9008CE68BB75}"/>
              </a:ext>
            </a:extLst>
          </p:cNvPr>
          <p:cNvSpPr>
            <a:spLocks noGrp="1"/>
          </p:cNvSpPr>
          <p:nvPr>
            <p:ph type="sldNum" sz="quarter" idx="12"/>
          </p:nvPr>
        </p:nvSpPr>
        <p:spPr/>
        <p:txBody>
          <a:bodyPr/>
          <a:lstStyle/>
          <a:p>
            <a:fld id="{B7618B1E-9B39-5F46-8B4F-4241E63FD3E3}" type="slidenum">
              <a:rPr lang="de-AT" smtClean="0"/>
              <a:t>‹N›</a:t>
            </a:fld>
            <a:endParaRPr lang="de-AT"/>
          </a:p>
        </p:txBody>
      </p:sp>
    </p:spTree>
    <p:extLst>
      <p:ext uri="{BB962C8B-B14F-4D97-AF65-F5344CB8AC3E}">
        <p14:creationId xmlns:p14="http://schemas.microsoft.com/office/powerpoint/2010/main" val="3798145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A2A75-4E25-6D4F-80BD-3FBF28FA2B53}"/>
              </a:ext>
            </a:extLst>
          </p:cNvPr>
          <p:cNvSpPr>
            <a:spLocks noGrp="1"/>
          </p:cNvSpPr>
          <p:nvPr>
            <p:ph type="title"/>
          </p:nvPr>
        </p:nvSpPr>
        <p:spPr/>
        <p:txBody>
          <a:bodyPr/>
          <a:lstStyle/>
          <a:p>
            <a:r>
              <a:rPr lang="en-GB"/>
              <a:t>Click to edit Master title style</a:t>
            </a:r>
            <a:endParaRPr lang="de-AT"/>
          </a:p>
        </p:txBody>
      </p:sp>
      <p:sp>
        <p:nvSpPr>
          <p:cNvPr id="3" name="Content Placeholder 2">
            <a:extLst>
              <a:ext uri="{FF2B5EF4-FFF2-40B4-BE49-F238E27FC236}">
                <a16:creationId xmlns:a16="http://schemas.microsoft.com/office/drawing/2014/main" id="{3B54120E-B7E7-0643-A781-AF67905573C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AT"/>
          </a:p>
        </p:txBody>
      </p:sp>
      <p:sp>
        <p:nvSpPr>
          <p:cNvPr id="4" name="Date Placeholder 3">
            <a:extLst>
              <a:ext uri="{FF2B5EF4-FFF2-40B4-BE49-F238E27FC236}">
                <a16:creationId xmlns:a16="http://schemas.microsoft.com/office/drawing/2014/main" id="{E7BF752B-2A53-6340-A163-4B58A1B4E720}"/>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A7DC3279-DA61-A84A-810D-F0A22AE3EB45}"/>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A9D19934-7DCF-EA4F-B4E1-F8CD8549F567}"/>
              </a:ext>
            </a:extLst>
          </p:cNvPr>
          <p:cNvSpPr>
            <a:spLocks noGrp="1"/>
          </p:cNvSpPr>
          <p:nvPr>
            <p:ph type="sldNum" sz="quarter" idx="12"/>
          </p:nvPr>
        </p:nvSpPr>
        <p:spPr/>
        <p:txBody>
          <a:bodyPr/>
          <a:lstStyle/>
          <a:p>
            <a:fld id="{CD37B2E7-1D31-7C4D-928B-66328FE9604A}" type="slidenum">
              <a:rPr lang="de-AT" smtClean="0"/>
              <a:pPr/>
              <a:t>‹N›</a:t>
            </a:fld>
            <a:endParaRPr lang="de-AT" dirty="0"/>
          </a:p>
        </p:txBody>
      </p:sp>
    </p:spTree>
    <p:extLst>
      <p:ext uri="{BB962C8B-B14F-4D97-AF65-F5344CB8AC3E}">
        <p14:creationId xmlns:p14="http://schemas.microsoft.com/office/powerpoint/2010/main" val="2803351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D28EC-BC0C-3548-A846-99AFDF5C935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de-AT"/>
          </a:p>
        </p:txBody>
      </p:sp>
      <p:sp>
        <p:nvSpPr>
          <p:cNvPr id="3" name="Text Placeholder 2">
            <a:extLst>
              <a:ext uri="{FF2B5EF4-FFF2-40B4-BE49-F238E27FC236}">
                <a16:creationId xmlns:a16="http://schemas.microsoft.com/office/drawing/2014/main" id="{7E739996-FDBC-8147-BFE4-B3A6C75D54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F8F50FD-8AF4-5940-B699-38D718D96E46}"/>
              </a:ext>
            </a:extLst>
          </p:cNvPr>
          <p:cNvSpPr>
            <a:spLocks noGrp="1"/>
          </p:cNvSpPr>
          <p:nvPr>
            <p:ph type="dt" sz="half" idx="10"/>
          </p:nvPr>
        </p:nvSpPr>
        <p:spPr/>
        <p:txBody>
          <a:bodyPr/>
          <a:lstStyle/>
          <a:p>
            <a:r>
              <a:rPr lang="en-US"/>
              <a:t>June 3, 2021</a:t>
            </a:r>
            <a:endParaRPr lang="de-AT" dirty="0"/>
          </a:p>
        </p:txBody>
      </p:sp>
      <p:sp>
        <p:nvSpPr>
          <p:cNvPr id="5" name="Footer Placeholder 4">
            <a:extLst>
              <a:ext uri="{FF2B5EF4-FFF2-40B4-BE49-F238E27FC236}">
                <a16:creationId xmlns:a16="http://schemas.microsoft.com/office/drawing/2014/main" id="{752EDD26-2F35-B74F-B461-2A921FD2360E}"/>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6" name="Slide Number Placeholder 5">
            <a:extLst>
              <a:ext uri="{FF2B5EF4-FFF2-40B4-BE49-F238E27FC236}">
                <a16:creationId xmlns:a16="http://schemas.microsoft.com/office/drawing/2014/main" id="{042DDBB0-C001-8544-BB8E-5974A7FF3203}"/>
              </a:ext>
            </a:extLst>
          </p:cNvPr>
          <p:cNvSpPr>
            <a:spLocks noGrp="1"/>
          </p:cNvSpPr>
          <p:nvPr>
            <p:ph type="sldNum" sz="quarter" idx="12"/>
          </p:nvPr>
        </p:nvSpPr>
        <p:spPr/>
        <p:txBody>
          <a:bodyPr/>
          <a:lstStyle/>
          <a:p>
            <a:fld id="{7B64C62E-5D99-A449-90C5-BF092B0CA596}" type="slidenum">
              <a:rPr lang="de-AT" smtClean="0"/>
              <a:pPr/>
              <a:t>‹N›</a:t>
            </a:fld>
            <a:endParaRPr lang="de-AT" dirty="0"/>
          </a:p>
        </p:txBody>
      </p:sp>
    </p:spTree>
    <p:extLst>
      <p:ext uri="{BB962C8B-B14F-4D97-AF65-F5344CB8AC3E}">
        <p14:creationId xmlns:p14="http://schemas.microsoft.com/office/powerpoint/2010/main" val="3240943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F4E47-2430-3744-A62F-8DC6D8A9898F}"/>
              </a:ext>
            </a:extLst>
          </p:cNvPr>
          <p:cNvSpPr>
            <a:spLocks noGrp="1"/>
          </p:cNvSpPr>
          <p:nvPr>
            <p:ph type="title"/>
          </p:nvPr>
        </p:nvSpPr>
        <p:spPr/>
        <p:txBody>
          <a:bodyPr/>
          <a:lstStyle/>
          <a:p>
            <a:r>
              <a:rPr lang="en-GB"/>
              <a:t>Click to edit Master title style</a:t>
            </a:r>
            <a:endParaRPr lang="de-AT"/>
          </a:p>
        </p:txBody>
      </p:sp>
      <p:sp>
        <p:nvSpPr>
          <p:cNvPr id="3" name="Content Placeholder 2">
            <a:extLst>
              <a:ext uri="{FF2B5EF4-FFF2-40B4-BE49-F238E27FC236}">
                <a16:creationId xmlns:a16="http://schemas.microsoft.com/office/drawing/2014/main" id="{619B4170-E589-3943-8BEF-9D81BF0F083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AT"/>
          </a:p>
        </p:txBody>
      </p:sp>
      <p:sp>
        <p:nvSpPr>
          <p:cNvPr id="4" name="Content Placeholder 3">
            <a:extLst>
              <a:ext uri="{FF2B5EF4-FFF2-40B4-BE49-F238E27FC236}">
                <a16:creationId xmlns:a16="http://schemas.microsoft.com/office/drawing/2014/main" id="{07CF8BAC-9193-A245-AC24-826DE35F577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AT"/>
          </a:p>
        </p:txBody>
      </p:sp>
      <p:sp>
        <p:nvSpPr>
          <p:cNvPr id="5" name="Date Placeholder 4">
            <a:extLst>
              <a:ext uri="{FF2B5EF4-FFF2-40B4-BE49-F238E27FC236}">
                <a16:creationId xmlns:a16="http://schemas.microsoft.com/office/drawing/2014/main" id="{CE5BB2BC-04E2-B843-860C-87D25DEA8CC1}"/>
              </a:ext>
            </a:extLst>
          </p:cNvPr>
          <p:cNvSpPr>
            <a:spLocks noGrp="1"/>
          </p:cNvSpPr>
          <p:nvPr>
            <p:ph type="dt" sz="half" idx="10"/>
          </p:nvPr>
        </p:nvSpPr>
        <p:spPr/>
        <p:txBody>
          <a:bodyPr/>
          <a:lstStyle/>
          <a:p>
            <a:r>
              <a:rPr lang="en-US"/>
              <a:t>June 3, 2021</a:t>
            </a:r>
            <a:endParaRPr lang="de-AT" dirty="0"/>
          </a:p>
        </p:txBody>
      </p:sp>
      <p:sp>
        <p:nvSpPr>
          <p:cNvPr id="6" name="Footer Placeholder 5">
            <a:extLst>
              <a:ext uri="{FF2B5EF4-FFF2-40B4-BE49-F238E27FC236}">
                <a16:creationId xmlns:a16="http://schemas.microsoft.com/office/drawing/2014/main" id="{AD873E56-6D74-C245-A79A-016AE475434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7" name="Slide Number Placeholder 6">
            <a:extLst>
              <a:ext uri="{FF2B5EF4-FFF2-40B4-BE49-F238E27FC236}">
                <a16:creationId xmlns:a16="http://schemas.microsoft.com/office/drawing/2014/main" id="{066108AA-9277-AD45-85BB-AD34E8AA197C}"/>
              </a:ext>
            </a:extLst>
          </p:cNvPr>
          <p:cNvSpPr>
            <a:spLocks noGrp="1"/>
          </p:cNvSpPr>
          <p:nvPr>
            <p:ph type="sldNum" sz="quarter" idx="12"/>
          </p:nvPr>
        </p:nvSpPr>
        <p:spPr/>
        <p:txBody>
          <a:bodyPr/>
          <a:lstStyle/>
          <a:p>
            <a:fld id="{98ACD221-72DD-5941-A0EA-B7232ABB8333}" type="slidenum">
              <a:rPr lang="de-AT" smtClean="0"/>
              <a:pPr/>
              <a:t>‹N›</a:t>
            </a:fld>
            <a:endParaRPr lang="de-AT" dirty="0"/>
          </a:p>
        </p:txBody>
      </p:sp>
    </p:spTree>
    <p:extLst>
      <p:ext uri="{BB962C8B-B14F-4D97-AF65-F5344CB8AC3E}">
        <p14:creationId xmlns:p14="http://schemas.microsoft.com/office/powerpoint/2010/main" val="1567545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F2072-28E7-894E-AEDA-B10B52464A1B}"/>
              </a:ext>
            </a:extLst>
          </p:cNvPr>
          <p:cNvSpPr>
            <a:spLocks noGrp="1"/>
          </p:cNvSpPr>
          <p:nvPr>
            <p:ph type="title"/>
          </p:nvPr>
        </p:nvSpPr>
        <p:spPr>
          <a:xfrm>
            <a:off x="839788" y="668337"/>
            <a:ext cx="10515600" cy="1022351"/>
          </a:xfrm>
        </p:spPr>
        <p:txBody>
          <a:bodyPr/>
          <a:lstStyle/>
          <a:p>
            <a:r>
              <a:rPr lang="en-GB"/>
              <a:t>Click to edit Master title style</a:t>
            </a:r>
            <a:endParaRPr lang="de-AT"/>
          </a:p>
        </p:txBody>
      </p:sp>
      <p:sp>
        <p:nvSpPr>
          <p:cNvPr id="3" name="Text Placeholder 2">
            <a:extLst>
              <a:ext uri="{FF2B5EF4-FFF2-40B4-BE49-F238E27FC236}">
                <a16:creationId xmlns:a16="http://schemas.microsoft.com/office/drawing/2014/main" id="{7A08D5F7-F2D7-9E43-8935-05041763DF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13A4B32-E6B0-324C-8726-476E33A55EC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AT"/>
          </a:p>
        </p:txBody>
      </p:sp>
      <p:sp>
        <p:nvSpPr>
          <p:cNvPr id="5" name="Text Placeholder 4">
            <a:extLst>
              <a:ext uri="{FF2B5EF4-FFF2-40B4-BE49-F238E27FC236}">
                <a16:creationId xmlns:a16="http://schemas.microsoft.com/office/drawing/2014/main" id="{82A5F760-D563-B04D-A62D-2AC03826D0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C1AE36C-5E05-0349-9530-601BEABC0A1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AT"/>
          </a:p>
        </p:txBody>
      </p:sp>
      <p:sp>
        <p:nvSpPr>
          <p:cNvPr id="7" name="Date Placeholder 6">
            <a:extLst>
              <a:ext uri="{FF2B5EF4-FFF2-40B4-BE49-F238E27FC236}">
                <a16:creationId xmlns:a16="http://schemas.microsoft.com/office/drawing/2014/main" id="{76F5B5EC-7696-0A44-8648-AA841F188D09}"/>
              </a:ext>
            </a:extLst>
          </p:cNvPr>
          <p:cNvSpPr>
            <a:spLocks noGrp="1"/>
          </p:cNvSpPr>
          <p:nvPr>
            <p:ph type="dt" sz="half" idx="10"/>
          </p:nvPr>
        </p:nvSpPr>
        <p:spPr/>
        <p:txBody>
          <a:bodyPr/>
          <a:lstStyle/>
          <a:p>
            <a:r>
              <a:rPr lang="en-US"/>
              <a:t>June 3, 2021</a:t>
            </a:r>
            <a:endParaRPr lang="de-AT" dirty="0"/>
          </a:p>
        </p:txBody>
      </p:sp>
      <p:sp>
        <p:nvSpPr>
          <p:cNvPr id="8" name="Footer Placeholder 7">
            <a:extLst>
              <a:ext uri="{FF2B5EF4-FFF2-40B4-BE49-F238E27FC236}">
                <a16:creationId xmlns:a16="http://schemas.microsoft.com/office/drawing/2014/main" id="{04232BC8-9211-A04A-B4EF-F513D87C7510}"/>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9" name="Slide Number Placeholder 8">
            <a:extLst>
              <a:ext uri="{FF2B5EF4-FFF2-40B4-BE49-F238E27FC236}">
                <a16:creationId xmlns:a16="http://schemas.microsoft.com/office/drawing/2014/main" id="{532F3225-302F-3541-9116-90357B2C6941}"/>
              </a:ext>
            </a:extLst>
          </p:cNvPr>
          <p:cNvSpPr>
            <a:spLocks noGrp="1"/>
          </p:cNvSpPr>
          <p:nvPr>
            <p:ph type="sldNum" sz="quarter" idx="12"/>
          </p:nvPr>
        </p:nvSpPr>
        <p:spPr/>
        <p:txBody>
          <a:bodyPr/>
          <a:lstStyle/>
          <a:p>
            <a:fld id="{2538C17B-25B9-CD4C-A534-BDFCB61EA119}" type="slidenum">
              <a:rPr lang="de-AT" smtClean="0"/>
              <a:pPr/>
              <a:t>‹N›</a:t>
            </a:fld>
            <a:endParaRPr lang="de-AT" dirty="0"/>
          </a:p>
        </p:txBody>
      </p:sp>
    </p:spTree>
    <p:extLst>
      <p:ext uri="{BB962C8B-B14F-4D97-AF65-F5344CB8AC3E}">
        <p14:creationId xmlns:p14="http://schemas.microsoft.com/office/powerpoint/2010/main" val="2764288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AD5EB-4C94-8E44-BAC2-16B384051AAD}"/>
              </a:ext>
            </a:extLst>
          </p:cNvPr>
          <p:cNvSpPr>
            <a:spLocks noGrp="1"/>
          </p:cNvSpPr>
          <p:nvPr>
            <p:ph type="title"/>
          </p:nvPr>
        </p:nvSpPr>
        <p:spPr/>
        <p:txBody>
          <a:bodyPr/>
          <a:lstStyle/>
          <a:p>
            <a:r>
              <a:rPr lang="en-GB"/>
              <a:t>Click to edit Master title style</a:t>
            </a:r>
            <a:endParaRPr lang="de-AT"/>
          </a:p>
        </p:txBody>
      </p:sp>
      <p:sp>
        <p:nvSpPr>
          <p:cNvPr id="3" name="Date Placeholder 2">
            <a:extLst>
              <a:ext uri="{FF2B5EF4-FFF2-40B4-BE49-F238E27FC236}">
                <a16:creationId xmlns:a16="http://schemas.microsoft.com/office/drawing/2014/main" id="{5B609AA5-44DB-1743-9804-10937BCE0377}"/>
              </a:ext>
            </a:extLst>
          </p:cNvPr>
          <p:cNvSpPr>
            <a:spLocks noGrp="1"/>
          </p:cNvSpPr>
          <p:nvPr>
            <p:ph type="dt" sz="half" idx="10"/>
          </p:nvPr>
        </p:nvSpPr>
        <p:spPr/>
        <p:txBody>
          <a:bodyPr/>
          <a:lstStyle/>
          <a:p>
            <a:r>
              <a:rPr lang="en-US"/>
              <a:t>June 3, 2021</a:t>
            </a:r>
            <a:endParaRPr lang="de-AT" dirty="0"/>
          </a:p>
        </p:txBody>
      </p:sp>
      <p:sp>
        <p:nvSpPr>
          <p:cNvPr id="4" name="Footer Placeholder 3">
            <a:extLst>
              <a:ext uri="{FF2B5EF4-FFF2-40B4-BE49-F238E27FC236}">
                <a16:creationId xmlns:a16="http://schemas.microsoft.com/office/drawing/2014/main" id="{72273A5B-3D7B-B84A-BB01-88B5643278B4}"/>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5" name="Slide Number Placeholder 4">
            <a:extLst>
              <a:ext uri="{FF2B5EF4-FFF2-40B4-BE49-F238E27FC236}">
                <a16:creationId xmlns:a16="http://schemas.microsoft.com/office/drawing/2014/main" id="{B634F532-2470-EA4F-8159-BD9C72F98EB9}"/>
              </a:ext>
            </a:extLst>
          </p:cNvPr>
          <p:cNvSpPr>
            <a:spLocks noGrp="1"/>
          </p:cNvSpPr>
          <p:nvPr>
            <p:ph type="sldNum" sz="quarter" idx="12"/>
          </p:nvPr>
        </p:nvSpPr>
        <p:spPr/>
        <p:txBody>
          <a:bodyPr/>
          <a:lstStyle/>
          <a:p>
            <a:fld id="{B4D1619B-771E-4547-A2E5-BA7F1DB680AE}" type="slidenum">
              <a:rPr lang="de-AT" smtClean="0"/>
              <a:pPr/>
              <a:t>‹N›</a:t>
            </a:fld>
            <a:endParaRPr lang="de-AT" dirty="0"/>
          </a:p>
        </p:txBody>
      </p:sp>
    </p:spTree>
    <p:extLst>
      <p:ext uri="{BB962C8B-B14F-4D97-AF65-F5344CB8AC3E}">
        <p14:creationId xmlns:p14="http://schemas.microsoft.com/office/powerpoint/2010/main" val="647691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C3FD9D-299E-5145-BB9A-46B7F91ED759}"/>
              </a:ext>
            </a:extLst>
          </p:cNvPr>
          <p:cNvSpPr>
            <a:spLocks noGrp="1"/>
          </p:cNvSpPr>
          <p:nvPr>
            <p:ph type="dt" sz="half" idx="10"/>
          </p:nvPr>
        </p:nvSpPr>
        <p:spPr/>
        <p:txBody>
          <a:bodyPr/>
          <a:lstStyle/>
          <a:p>
            <a:r>
              <a:rPr lang="en-US"/>
              <a:t>June 3, 2021</a:t>
            </a:r>
            <a:endParaRPr lang="de-AT" dirty="0"/>
          </a:p>
        </p:txBody>
      </p:sp>
      <p:sp>
        <p:nvSpPr>
          <p:cNvPr id="3" name="Footer Placeholder 2">
            <a:extLst>
              <a:ext uri="{FF2B5EF4-FFF2-40B4-BE49-F238E27FC236}">
                <a16:creationId xmlns:a16="http://schemas.microsoft.com/office/drawing/2014/main" id="{DB11FC4A-3C4E-604E-B31F-52C87C86A1DC}"/>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4" name="Slide Number Placeholder 3">
            <a:extLst>
              <a:ext uri="{FF2B5EF4-FFF2-40B4-BE49-F238E27FC236}">
                <a16:creationId xmlns:a16="http://schemas.microsoft.com/office/drawing/2014/main" id="{30EDEF6C-8F3B-DE44-A98A-D51299D403B6}"/>
              </a:ext>
            </a:extLst>
          </p:cNvPr>
          <p:cNvSpPr>
            <a:spLocks noGrp="1"/>
          </p:cNvSpPr>
          <p:nvPr>
            <p:ph type="sldNum" sz="quarter" idx="12"/>
          </p:nvPr>
        </p:nvSpPr>
        <p:spPr/>
        <p:txBody>
          <a:bodyPr/>
          <a:lstStyle/>
          <a:p>
            <a:fld id="{FF25E065-A395-7048-9208-62E67D87C980}" type="slidenum">
              <a:rPr lang="de-AT" smtClean="0"/>
              <a:pPr/>
              <a:t>‹N›</a:t>
            </a:fld>
            <a:endParaRPr lang="de-AT" dirty="0"/>
          </a:p>
        </p:txBody>
      </p:sp>
    </p:spTree>
    <p:extLst>
      <p:ext uri="{BB962C8B-B14F-4D97-AF65-F5344CB8AC3E}">
        <p14:creationId xmlns:p14="http://schemas.microsoft.com/office/powerpoint/2010/main" val="1954105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538A3-3D27-7243-A4E0-616C8D0A8F8B}"/>
              </a:ext>
            </a:extLst>
          </p:cNvPr>
          <p:cNvSpPr>
            <a:spLocks noGrp="1"/>
          </p:cNvSpPr>
          <p:nvPr>
            <p:ph type="title"/>
          </p:nvPr>
        </p:nvSpPr>
        <p:spPr>
          <a:xfrm>
            <a:off x="839788" y="987424"/>
            <a:ext cx="3932237" cy="1069975"/>
          </a:xfrm>
        </p:spPr>
        <p:txBody>
          <a:bodyPr anchor="b"/>
          <a:lstStyle>
            <a:lvl1pPr>
              <a:defRPr sz="3200"/>
            </a:lvl1pPr>
          </a:lstStyle>
          <a:p>
            <a:r>
              <a:rPr lang="en-GB"/>
              <a:t>Click to edit Master title style</a:t>
            </a:r>
            <a:endParaRPr lang="de-AT"/>
          </a:p>
        </p:txBody>
      </p:sp>
      <p:sp>
        <p:nvSpPr>
          <p:cNvPr id="3" name="Content Placeholder 2">
            <a:extLst>
              <a:ext uri="{FF2B5EF4-FFF2-40B4-BE49-F238E27FC236}">
                <a16:creationId xmlns:a16="http://schemas.microsoft.com/office/drawing/2014/main" id="{787333A4-45CD-8342-A220-5D8F80ED12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AT"/>
          </a:p>
        </p:txBody>
      </p:sp>
      <p:sp>
        <p:nvSpPr>
          <p:cNvPr id="4" name="Text Placeholder 3">
            <a:extLst>
              <a:ext uri="{FF2B5EF4-FFF2-40B4-BE49-F238E27FC236}">
                <a16:creationId xmlns:a16="http://schemas.microsoft.com/office/drawing/2014/main" id="{AD11CF0F-DB17-F34B-8BC0-1A0024470A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F709878-7665-104F-9042-D4EAFF128BA3}"/>
              </a:ext>
            </a:extLst>
          </p:cNvPr>
          <p:cNvSpPr>
            <a:spLocks noGrp="1"/>
          </p:cNvSpPr>
          <p:nvPr>
            <p:ph type="dt" sz="half" idx="10"/>
          </p:nvPr>
        </p:nvSpPr>
        <p:spPr/>
        <p:txBody>
          <a:bodyPr/>
          <a:lstStyle/>
          <a:p>
            <a:r>
              <a:rPr lang="en-US"/>
              <a:t>June 3, 2021</a:t>
            </a:r>
            <a:endParaRPr lang="de-AT"/>
          </a:p>
        </p:txBody>
      </p:sp>
      <p:sp>
        <p:nvSpPr>
          <p:cNvPr id="6" name="Footer Placeholder 5">
            <a:extLst>
              <a:ext uri="{FF2B5EF4-FFF2-40B4-BE49-F238E27FC236}">
                <a16:creationId xmlns:a16="http://schemas.microsoft.com/office/drawing/2014/main" id="{3472AC9E-0358-D34D-A11B-649F01223D9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7" name="Slide Number Placeholder 6">
            <a:extLst>
              <a:ext uri="{FF2B5EF4-FFF2-40B4-BE49-F238E27FC236}">
                <a16:creationId xmlns:a16="http://schemas.microsoft.com/office/drawing/2014/main" id="{6A11C531-99D8-D84A-9F31-20A32681BF30}"/>
              </a:ext>
            </a:extLst>
          </p:cNvPr>
          <p:cNvSpPr>
            <a:spLocks noGrp="1"/>
          </p:cNvSpPr>
          <p:nvPr>
            <p:ph type="sldNum" sz="quarter" idx="12"/>
          </p:nvPr>
        </p:nvSpPr>
        <p:spPr/>
        <p:txBody>
          <a:bodyPr/>
          <a:lstStyle/>
          <a:p>
            <a:fld id="{B7618B1E-9B39-5F46-8B4F-4241E63FD3E3}" type="slidenum">
              <a:rPr lang="de-AT" smtClean="0"/>
              <a:t>‹N›</a:t>
            </a:fld>
            <a:endParaRPr lang="de-AT"/>
          </a:p>
        </p:txBody>
      </p:sp>
    </p:spTree>
    <p:extLst>
      <p:ext uri="{BB962C8B-B14F-4D97-AF65-F5344CB8AC3E}">
        <p14:creationId xmlns:p14="http://schemas.microsoft.com/office/powerpoint/2010/main" val="3547418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64F93-41B1-D64E-8566-6368511BC904}"/>
              </a:ext>
            </a:extLst>
          </p:cNvPr>
          <p:cNvSpPr>
            <a:spLocks noGrp="1"/>
          </p:cNvSpPr>
          <p:nvPr>
            <p:ph type="title"/>
          </p:nvPr>
        </p:nvSpPr>
        <p:spPr>
          <a:xfrm>
            <a:off x="839788" y="987424"/>
            <a:ext cx="3932237" cy="1069975"/>
          </a:xfrm>
        </p:spPr>
        <p:txBody>
          <a:bodyPr anchor="b"/>
          <a:lstStyle>
            <a:lvl1pPr>
              <a:defRPr sz="3200"/>
            </a:lvl1pPr>
          </a:lstStyle>
          <a:p>
            <a:r>
              <a:rPr lang="en-GB"/>
              <a:t>Click to edit Master title style</a:t>
            </a:r>
            <a:endParaRPr lang="de-AT"/>
          </a:p>
        </p:txBody>
      </p:sp>
      <p:sp>
        <p:nvSpPr>
          <p:cNvPr id="3" name="Picture Placeholder 2">
            <a:extLst>
              <a:ext uri="{FF2B5EF4-FFF2-40B4-BE49-F238E27FC236}">
                <a16:creationId xmlns:a16="http://schemas.microsoft.com/office/drawing/2014/main" id="{9FB87830-D5D7-914F-A7CE-485268B700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 Placeholder 3">
            <a:extLst>
              <a:ext uri="{FF2B5EF4-FFF2-40B4-BE49-F238E27FC236}">
                <a16:creationId xmlns:a16="http://schemas.microsoft.com/office/drawing/2014/main" id="{98555AEF-3FD1-664E-8AA1-FD84689C7C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4AC2383-43C7-6640-9A88-7312AC97D633}"/>
              </a:ext>
            </a:extLst>
          </p:cNvPr>
          <p:cNvSpPr>
            <a:spLocks noGrp="1"/>
          </p:cNvSpPr>
          <p:nvPr>
            <p:ph type="dt" sz="half" idx="10"/>
          </p:nvPr>
        </p:nvSpPr>
        <p:spPr/>
        <p:txBody>
          <a:bodyPr/>
          <a:lstStyle/>
          <a:p>
            <a:r>
              <a:rPr lang="en-US"/>
              <a:t>June 3, 2021</a:t>
            </a:r>
            <a:endParaRPr lang="de-AT"/>
          </a:p>
        </p:txBody>
      </p:sp>
      <p:sp>
        <p:nvSpPr>
          <p:cNvPr id="6" name="Footer Placeholder 5">
            <a:extLst>
              <a:ext uri="{FF2B5EF4-FFF2-40B4-BE49-F238E27FC236}">
                <a16:creationId xmlns:a16="http://schemas.microsoft.com/office/drawing/2014/main" id="{654618D2-889B-8C44-BFBA-00F3C0E1719A}"/>
              </a:ext>
            </a:extLst>
          </p:cNvPr>
          <p:cNvSpPr>
            <a:spLocks noGrp="1"/>
          </p:cNvSpPr>
          <p:nvPr>
            <p:ph type="ftr" sz="quarter" idx="11"/>
          </p:nvPr>
        </p:nvSpPr>
        <p:spPr/>
        <p:txBody>
          <a:bodyPr/>
          <a:lstStyle/>
          <a:p>
            <a:r>
              <a:rPr lang="en-US">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de-AT" dirty="0"/>
          </a:p>
        </p:txBody>
      </p:sp>
      <p:sp>
        <p:nvSpPr>
          <p:cNvPr id="7" name="Slide Number Placeholder 6">
            <a:extLst>
              <a:ext uri="{FF2B5EF4-FFF2-40B4-BE49-F238E27FC236}">
                <a16:creationId xmlns:a16="http://schemas.microsoft.com/office/drawing/2014/main" id="{8126629C-2D56-0345-80B5-1500B88C3584}"/>
              </a:ext>
            </a:extLst>
          </p:cNvPr>
          <p:cNvSpPr>
            <a:spLocks noGrp="1"/>
          </p:cNvSpPr>
          <p:nvPr>
            <p:ph type="sldNum" sz="quarter" idx="12"/>
          </p:nvPr>
        </p:nvSpPr>
        <p:spPr/>
        <p:txBody>
          <a:bodyPr/>
          <a:lstStyle/>
          <a:p>
            <a:fld id="{B7618B1E-9B39-5F46-8B4F-4241E63FD3E3}" type="slidenum">
              <a:rPr lang="de-AT" smtClean="0"/>
              <a:t>‹N›</a:t>
            </a:fld>
            <a:endParaRPr lang="de-AT"/>
          </a:p>
        </p:txBody>
      </p:sp>
    </p:spTree>
    <p:extLst>
      <p:ext uri="{BB962C8B-B14F-4D97-AF65-F5344CB8AC3E}">
        <p14:creationId xmlns:p14="http://schemas.microsoft.com/office/powerpoint/2010/main" val="1902499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004004-F493-A943-935C-3E5211EB10DD}"/>
              </a:ext>
            </a:extLst>
          </p:cNvPr>
          <p:cNvSpPr>
            <a:spLocks noGrp="1"/>
          </p:cNvSpPr>
          <p:nvPr>
            <p:ph type="title"/>
          </p:nvPr>
        </p:nvSpPr>
        <p:spPr>
          <a:xfrm>
            <a:off x="838200" y="723582"/>
            <a:ext cx="10515600" cy="967106"/>
          </a:xfrm>
          <a:prstGeom prst="rect">
            <a:avLst/>
          </a:prstGeom>
        </p:spPr>
        <p:txBody>
          <a:bodyPr vert="horz" lIns="91440" tIns="45720" rIns="91440" bIns="45720" rtlCol="0" anchor="ctr">
            <a:normAutofit/>
          </a:bodyPr>
          <a:lstStyle/>
          <a:p>
            <a:r>
              <a:rPr lang="en-GB"/>
              <a:t>Click to edit Master title style</a:t>
            </a:r>
            <a:endParaRPr lang="de-AT"/>
          </a:p>
        </p:txBody>
      </p:sp>
      <p:sp>
        <p:nvSpPr>
          <p:cNvPr id="3" name="Text Placeholder 2">
            <a:extLst>
              <a:ext uri="{FF2B5EF4-FFF2-40B4-BE49-F238E27FC236}">
                <a16:creationId xmlns:a16="http://schemas.microsoft.com/office/drawing/2014/main" id="{9C89D8AD-6304-A545-8708-2233B1DAC2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de-AT" dirty="0"/>
          </a:p>
        </p:txBody>
      </p:sp>
      <p:sp>
        <p:nvSpPr>
          <p:cNvPr id="4" name="Date Placeholder 3">
            <a:extLst>
              <a:ext uri="{FF2B5EF4-FFF2-40B4-BE49-F238E27FC236}">
                <a16:creationId xmlns:a16="http://schemas.microsoft.com/office/drawing/2014/main" id="{819D263D-61D4-874A-99D0-C3245F469A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June 3, 2021</a:t>
            </a:r>
            <a:endParaRPr lang="de-AT" dirty="0"/>
          </a:p>
        </p:txBody>
      </p:sp>
      <p:sp>
        <p:nvSpPr>
          <p:cNvPr id="5" name="Footer Placeholder 4">
            <a:extLst>
              <a:ext uri="{FF2B5EF4-FFF2-40B4-BE49-F238E27FC236}">
                <a16:creationId xmlns:a16="http://schemas.microsoft.com/office/drawing/2014/main" id="{FBFAD651-6330-A944-AF05-F554578710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600">
                <a:solidFill>
                  <a:schemeClr val="tx1">
                    <a:tint val="75000"/>
                  </a:schemeClr>
                </a:solidFill>
                <a:latin typeface="Calibri" panose="020F0502020204030204" pitchFamily="34" charset="0"/>
                <a:cs typeface="Calibri" panose="020F0502020204030204" pitchFamily="34" charset="0"/>
              </a:defRPr>
            </a:lvl1pPr>
          </a:lstStyle>
          <a:p>
            <a:r>
              <a:rPr lang="en-US" dirty="0">
                <a:solidFill>
                  <a:prstClr val="black"/>
                </a:solidFill>
                <a:ea typeface="Times New Roman" panose="02020603050405020304" pitchFamily="18"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 </a:t>
            </a:r>
            <a:endParaRPr lang="en-GB" dirty="0">
              <a:solidFill>
                <a:prstClr val="black"/>
              </a:solidFill>
            </a:endParaRPr>
          </a:p>
        </p:txBody>
      </p:sp>
      <p:sp>
        <p:nvSpPr>
          <p:cNvPr id="6" name="Slide Number Placeholder 5">
            <a:extLst>
              <a:ext uri="{FF2B5EF4-FFF2-40B4-BE49-F238E27FC236}">
                <a16:creationId xmlns:a16="http://schemas.microsoft.com/office/drawing/2014/main" id="{0432A269-C290-B049-887D-EDAF680B98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541568-FC6B-1541-8F84-5F21A74BFC9E}" type="slidenum">
              <a:rPr lang="de-AT" smtClean="0"/>
              <a:pPr/>
              <a:t>‹N›</a:t>
            </a:fld>
            <a:endParaRPr lang="de-AT" dirty="0"/>
          </a:p>
        </p:txBody>
      </p:sp>
      <p:pic>
        <p:nvPicPr>
          <p:cNvPr id="8" name="Grafik 3" descr="Logo, company name&#10;&#10;Description automatically generated">
            <a:extLst>
              <a:ext uri="{FF2B5EF4-FFF2-40B4-BE49-F238E27FC236}">
                <a16:creationId xmlns:a16="http://schemas.microsoft.com/office/drawing/2014/main" id="{5CA751FF-F387-E246-98ED-5B25D444E5FF}"/>
              </a:ext>
            </a:extLst>
          </p:cNvPr>
          <p:cNvPicPr/>
          <p:nvPr userDrawn="1"/>
        </p:nvPicPr>
        <p:blipFill>
          <a:blip r:embed="rId13">
            <a:extLst>
              <a:ext uri="{28A0092B-C50C-407E-A947-70E740481C1C}">
                <a14:useLocalDpi xmlns:a14="http://schemas.microsoft.com/office/drawing/2010/main" val="0"/>
              </a:ext>
            </a:extLst>
          </a:blip>
          <a:stretch>
            <a:fillRect/>
          </a:stretch>
        </p:blipFill>
        <p:spPr>
          <a:xfrm>
            <a:off x="4361238" y="70197"/>
            <a:ext cx="921385" cy="546735"/>
          </a:xfrm>
          <a:prstGeom prst="rect">
            <a:avLst/>
          </a:prstGeom>
        </p:spPr>
      </p:pic>
      <p:pic>
        <p:nvPicPr>
          <p:cNvPr id="9" name="Grafik 2" descr="Ein Bild, das Text enthält.&#10;&#10;Automatisch generierte Beschreibung">
            <a:extLst>
              <a:ext uri="{FF2B5EF4-FFF2-40B4-BE49-F238E27FC236}">
                <a16:creationId xmlns:a16="http://schemas.microsoft.com/office/drawing/2014/main" id="{388BC5B0-F641-644D-86AA-69EF18E10E51}"/>
              </a:ext>
            </a:extLst>
          </p:cNvPr>
          <p:cNvPicPr/>
          <p:nvPr userDrawn="1"/>
        </p:nvPicPr>
        <p:blipFill rotWithShape="1">
          <a:blip r:embed="rId14">
            <a:extLst>
              <a:ext uri="{28A0092B-C50C-407E-A947-70E740481C1C}">
                <a14:useLocalDpi xmlns:a14="http://schemas.microsoft.com/office/drawing/2010/main" val="0"/>
              </a:ext>
            </a:extLst>
          </a:blip>
          <a:srcRect l="24620" b="-22"/>
          <a:stretch/>
        </p:blipFill>
        <p:spPr bwMode="auto">
          <a:xfrm>
            <a:off x="5282623" y="72737"/>
            <a:ext cx="1924685" cy="561340"/>
          </a:xfrm>
          <a:prstGeom prst="rect">
            <a:avLst/>
          </a:prstGeom>
          <a:ln>
            <a:noFill/>
          </a:ln>
          <a:extLst>
            <a:ext uri="{53640926-AAD7-44D8-BBD7-CCE9431645EC}">
              <a14:shadowObscured xmlns:a14="http://schemas.microsoft.com/office/drawing/2010/main"/>
            </a:ext>
          </a:extLst>
        </p:spPr>
      </p:pic>
      <p:sp>
        <p:nvSpPr>
          <p:cNvPr id="10" name="Rectangle 9">
            <a:extLst>
              <a:ext uri="{FF2B5EF4-FFF2-40B4-BE49-F238E27FC236}">
                <a16:creationId xmlns:a16="http://schemas.microsoft.com/office/drawing/2014/main" id="{3C5E66F8-7234-B846-8CA0-68D8DFC64179}"/>
              </a:ext>
            </a:extLst>
          </p:cNvPr>
          <p:cNvSpPr/>
          <p:nvPr userDrawn="1"/>
        </p:nvSpPr>
        <p:spPr>
          <a:xfrm>
            <a:off x="10287548" y="70197"/>
            <a:ext cx="1797287" cy="200055"/>
          </a:xfrm>
          <a:prstGeom prst="rect">
            <a:avLst/>
          </a:prstGeom>
        </p:spPr>
        <p:txBody>
          <a:bodyPr wrap="none">
            <a:spAutoFit/>
          </a:bodyPr>
          <a:lstStyle/>
          <a:p>
            <a:r>
              <a:rPr lang="en-US" sz="700" dirty="0">
                <a:latin typeface="Calibri" panose="020F0502020204030204" pitchFamily="34" charset="0"/>
                <a:ea typeface="Times New Roman" panose="02020603050405020304" pitchFamily="18" charset="0"/>
                <a:cs typeface="Calibri" panose="020F0502020204030204" pitchFamily="34" charset="0"/>
              </a:rPr>
              <a:t>Grant Agreement: 2019-1-AT-KA202-051218</a:t>
            </a:r>
            <a:endParaRPr lang="en-GB" sz="7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39139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LDbPgSWwEuU&amp;feature=emb_logo"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LDbPgSWwEuU&amp;feature=emb_logo"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LX0KI4xkco"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doi.org/10.1111/jar.12144" TargetMode="External"/><Relationship Id="rId2" Type="http://schemas.openxmlformats.org/officeDocument/2006/relationships/hyperlink" Target="https://doi.org/10.1007/s10803-020-04858-w"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hyperlink" Target="https://www.consilium.europa.eu/media/35446/en_brochure-inclusive-communication-in-the-gsc.pdf"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www.youtube.com/watch?v=obbwb1bJ5io&amp;feature=emb_logo"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un.org/development/desa/disabilities/convention-on-the-rights-of-persons-with-disabilities/convention-on-the-rights-of-persons-with-disabilities-2.html" TargetMode="External"/><Relationship Id="rId2" Type="http://schemas.openxmlformats.org/officeDocument/2006/relationships/hyperlink" Target="https://www.un.org/en/content/disabilitystrategy/" TargetMode="External"/><Relationship Id="rId1" Type="http://schemas.openxmlformats.org/officeDocument/2006/relationships/slideLayout" Target="../slideLayouts/slideLayout2.xml"/><Relationship Id="rId5" Type="http://schemas.openxmlformats.org/officeDocument/2006/relationships/hyperlink" Target="https://www.european-agency.org/" TargetMode="External"/><Relationship Id="rId4" Type="http://schemas.openxmlformats.org/officeDocument/2006/relationships/hyperlink" Target="https://www.autismeurope.org/"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B17A013-6D54-C944-95A1-232723112481}"/>
              </a:ext>
            </a:extLst>
          </p:cNvPr>
          <p:cNvSpPr>
            <a:spLocks noGrp="1"/>
          </p:cNvSpPr>
          <p:nvPr>
            <p:ph type="dt" sz="half" idx="10"/>
          </p:nvPr>
        </p:nvSpPr>
        <p:spPr/>
        <p:txBody>
          <a:bodyPr/>
          <a:lstStyle/>
          <a:p>
            <a:pPr algn="l" rtl="0"/>
            <a:r>
              <a:rPr lang="it" b="0" i="0" u="none" baseline="0"/>
              <a:t>3 giugno 2021</a:t>
            </a:r>
            <a:endParaRPr lang="it" dirty="0"/>
          </a:p>
        </p:txBody>
      </p:sp>
      <p:sp>
        <p:nvSpPr>
          <p:cNvPr id="5" name="Footer Placeholder 4">
            <a:extLst>
              <a:ext uri="{FF2B5EF4-FFF2-40B4-BE49-F238E27FC236}">
                <a16:creationId xmlns:a16="http://schemas.microsoft.com/office/drawing/2014/main" id="{42998A59-E0C5-6C47-ABCE-4440933FA3DA}"/>
              </a:ext>
            </a:extLst>
          </p:cNvPr>
          <p:cNvSpPr>
            <a:spLocks noGrp="1"/>
          </p:cNvSpPr>
          <p:nvPr>
            <p:ph type="ftr" sz="quarter" idx="11"/>
          </p:nvPr>
        </p:nvSpPr>
        <p:spPr/>
        <p:txBody>
          <a:bodyPr/>
          <a:lstStyle/>
          <a:p>
            <a:pPr rtl="0"/>
            <a:r>
              <a:rPr lang="it" b="0" i="0" u="none" baseline="0">
                <a:solidFill>
                  <a:prstClr val="black"/>
                </a:solidFill>
                <a:ea typeface="Times New Roman" panose="02020603050405020304" pitchFamily="18" charset="0"/>
              </a:rPr>
              <a:t>Il supporto della Commissione Europea per la realizzazione della presente pubblicazione non rappresenta un'approvazione dei contenuti della stessa. I contenuti qui riportati riflettono esclusivamente il punto di vista degli autori e la Commissione declina ogni responsabilità sull’uso che potrà essere fatto delle informazioni ivi contenute. </a:t>
            </a:r>
            <a:endParaRPr lang="it" dirty="0">
              <a:solidFill>
                <a:prstClr val="black"/>
              </a:solidFill>
            </a:endParaRPr>
          </a:p>
        </p:txBody>
      </p:sp>
      <p:sp>
        <p:nvSpPr>
          <p:cNvPr id="6" name="Slide Number Placeholder 5">
            <a:extLst>
              <a:ext uri="{FF2B5EF4-FFF2-40B4-BE49-F238E27FC236}">
                <a16:creationId xmlns:a16="http://schemas.microsoft.com/office/drawing/2014/main" id="{49A72AF7-D2B8-5149-BDE0-B78EABF65A7A}"/>
              </a:ext>
            </a:extLst>
          </p:cNvPr>
          <p:cNvSpPr>
            <a:spLocks noGrp="1"/>
          </p:cNvSpPr>
          <p:nvPr>
            <p:ph type="sldNum" sz="quarter" idx="12"/>
          </p:nvPr>
        </p:nvSpPr>
        <p:spPr/>
        <p:txBody>
          <a:bodyPr/>
          <a:lstStyle/>
          <a:p>
            <a:pPr algn="r" rtl="0"/>
            <a:fld id="{4AA10864-17D9-EB4A-80E3-89D1D8A92E63}" type="slidenum">
              <a:rPr/>
              <a:pPr/>
              <a:t>1</a:t>
            </a:fld>
            <a:endParaRPr lang="it" dirty="0"/>
          </a:p>
        </p:txBody>
      </p:sp>
      <p:sp>
        <p:nvSpPr>
          <p:cNvPr id="7" name="Google Shape;132;p26">
            <a:extLst>
              <a:ext uri="{FF2B5EF4-FFF2-40B4-BE49-F238E27FC236}">
                <a16:creationId xmlns:a16="http://schemas.microsoft.com/office/drawing/2014/main" id="{10578B7F-A3DA-3340-BED7-F6F49636EF47}"/>
              </a:ext>
            </a:extLst>
          </p:cNvPr>
          <p:cNvSpPr txBox="1">
            <a:spLocks noGrp="1"/>
          </p:cNvSpPr>
          <p:nvPr>
            <p:ph type="ctrTitle"/>
          </p:nvPr>
        </p:nvSpPr>
        <p:spPr>
          <a:xfrm>
            <a:off x="351936" y="1929161"/>
            <a:ext cx="11488128" cy="2999678"/>
          </a:xfrm>
          <a:prstGeom prst="rect">
            <a:avLst/>
          </a:prstGeom>
          <a:solidFill>
            <a:srgbClr val="BBD6EE"/>
          </a:solidFill>
          <a:ln>
            <a:noFill/>
          </a:ln>
        </p:spPr>
        <p:txBody>
          <a:bodyPr spcFirstLastPara="1" wrap="square" lIns="121900" tIns="60933" rIns="121900" bIns="60933" anchor="ctr" anchorCtr="0">
            <a:noAutofit/>
          </a:bodyPr>
          <a:lstStyle/>
          <a:p>
            <a:pPr algn="ctr" rtl="0">
              <a:lnSpc>
                <a:spcPct val="170000"/>
              </a:lnSpc>
              <a:buClr>
                <a:srgbClr val="024E94"/>
              </a:buClr>
              <a:buSzPct val="100000"/>
            </a:pPr>
            <a:r>
              <a:rPr lang="it" sz="3200" b="1" i="0" u="none" baseline="0">
                <a:solidFill>
                  <a:srgbClr val="024E94"/>
                </a:solidFill>
                <a:latin typeface="Arial Narrow"/>
                <a:ea typeface="Arial Narrow"/>
                <a:cs typeface="Arial Narrow"/>
                <a:sym typeface="Arial Narrow"/>
              </a:rPr>
              <a:t>Programma del corso di formazione </a:t>
            </a:r>
            <a:br>
              <a:rPr lang="it" sz="3200" b="1">
                <a:solidFill>
                  <a:srgbClr val="024E94"/>
                </a:solidFill>
                <a:latin typeface="Arial Narrow"/>
                <a:ea typeface="Arial Narrow"/>
                <a:cs typeface="Arial Narrow"/>
                <a:sym typeface="Arial Narrow"/>
              </a:rPr>
            </a:br>
            <a:r>
              <a:rPr lang="it" sz="3200" b="1" i="0" u="none" baseline="0">
                <a:solidFill>
                  <a:srgbClr val="024E94"/>
                </a:solidFill>
                <a:latin typeface="Arial Narrow"/>
                <a:ea typeface="Arial Narrow"/>
                <a:cs typeface="Arial Narrow"/>
                <a:sym typeface="Arial Narrow"/>
              </a:rPr>
              <a:t>“Operatore esperto nei disturbi dello spettro autistico (ASD)"</a:t>
            </a:r>
            <a:endParaRPr sz="700" dirty="0"/>
          </a:p>
          <a:p>
            <a:pPr algn="ctr" rtl="0">
              <a:lnSpc>
                <a:spcPct val="90000"/>
              </a:lnSpc>
              <a:buClr>
                <a:schemeClr val="dk1"/>
              </a:buClr>
              <a:buSzPct val="100000"/>
            </a:pPr>
            <a:endParaRPr sz="2000" b="1" cap="small" dirty="0">
              <a:solidFill>
                <a:srgbClr val="024E94"/>
              </a:solidFill>
              <a:latin typeface="Arial Narrow"/>
              <a:ea typeface="Arial Narrow"/>
              <a:cs typeface="Arial Narrow"/>
              <a:sym typeface="Arial Narrow"/>
            </a:endParaRPr>
          </a:p>
          <a:p>
            <a:pPr algn="ctr" rtl="0">
              <a:lnSpc>
                <a:spcPct val="90000"/>
              </a:lnSpc>
              <a:buClr>
                <a:srgbClr val="024E94"/>
              </a:buClr>
              <a:buSzPct val="100000"/>
            </a:pPr>
            <a:r>
              <a:rPr lang="it" sz="2000" b="0" i="0" u="none" cap="small" baseline="0">
                <a:solidFill>
                  <a:srgbClr val="024E94"/>
                </a:solidFill>
                <a:latin typeface="Arial Narrow"/>
                <a:ea typeface="Arial Narrow"/>
                <a:cs typeface="Arial Narrow"/>
                <a:sym typeface="Arial Narrow"/>
              </a:rPr>
              <a:t>https://www.autrain.eu/pt/curriculo/</a:t>
            </a:r>
            <a:endParaRPr sz="2000" dirty="0">
              <a:solidFill>
                <a:srgbClr val="024E94"/>
              </a:solidFill>
              <a:latin typeface="Arial Narrow"/>
              <a:ea typeface="Arial Narrow"/>
              <a:cs typeface="Arial Narrow"/>
              <a:sym typeface="Arial Narrow"/>
            </a:endParaRPr>
          </a:p>
        </p:txBody>
      </p:sp>
    </p:spTree>
    <p:extLst>
      <p:ext uri="{BB962C8B-B14F-4D97-AF65-F5344CB8AC3E}">
        <p14:creationId xmlns:p14="http://schemas.microsoft.com/office/powerpoint/2010/main" val="2347596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7631B7B-E317-B346-8DFE-60139876228D}"/>
              </a:ext>
            </a:extLst>
          </p:cNvPr>
          <p:cNvSpPr>
            <a:spLocks noGrp="1"/>
          </p:cNvSpPr>
          <p:nvPr>
            <p:ph type="dt" sz="half" idx="10"/>
          </p:nvPr>
        </p:nvSpPr>
        <p:spPr/>
        <p:txBody>
          <a:bodyPr/>
          <a:lstStyle/>
          <a:p>
            <a:pPr algn="l" rtl="0"/>
            <a:r>
              <a:rPr lang="it" b="0" i="0" u="none" baseline="0"/>
              <a:t>3 giugno 2021</a:t>
            </a:r>
            <a:endParaRPr lang="it" dirty="0"/>
          </a:p>
        </p:txBody>
      </p:sp>
      <p:sp>
        <p:nvSpPr>
          <p:cNvPr id="5" name="Footer Placeholder 4">
            <a:extLst>
              <a:ext uri="{FF2B5EF4-FFF2-40B4-BE49-F238E27FC236}">
                <a16:creationId xmlns:a16="http://schemas.microsoft.com/office/drawing/2014/main" id="{0CA48045-4BB7-AD47-B9AF-E7028540D716}"/>
              </a:ext>
            </a:extLst>
          </p:cNvPr>
          <p:cNvSpPr>
            <a:spLocks noGrp="1"/>
          </p:cNvSpPr>
          <p:nvPr>
            <p:ph type="ftr" sz="quarter" idx="11"/>
          </p:nvPr>
        </p:nvSpPr>
        <p:spPr/>
        <p:txBody>
          <a:bodyPr/>
          <a:lstStyle/>
          <a:p>
            <a:pPr rtl="0"/>
            <a:r>
              <a:rPr lang="it" b="0" i="0" u="none" baseline="0">
                <a:solidFill>
                  <a:prstClr val="black"/>
                </a:solidFill>
                <a:ea typeface="Times New Roman" panose="02020603050405020304" pitchFamily="18" charset="0"/>
              </a:rPr>
              <a:t>Il supporto della Commissione Europea per la realizzazione della presente pubblicazione non rappresenta un'approvazione dei contenuti della stessa. I contenuti qui riportati riflettono esclusivamente il punto di vista degli autori e la Commissione declina ogni responsabilità sull’uso che potrà essere fatto delle informazioni ivi contenute. </a:t>
            </a:r>
            <a:endParaRPr lang="it" dirty="0"/>
          </a:p>
        </p:txBody>
      </p:sp>
      <p:sp>
        <p:nvSpPr>
          <p:cNvPr id="6" name="Slide Number Placeholder 5">
            <a:extLst>
              <a:ext uri="{FF2B5EF4-FFF2-40B4-BE49-F238E27FC236}">
                <a16:creationId xmlns:a16="http://schemas.microsoft.com/office/drawing/2014/main" id="{03844065-72F0-C24F-A504-90E2B2DD5643}"/>
              </a:ext>
            </a:extLst>
          </p:cNvPr>
          <p:cNvSpPr>
            <a:spLocks noGrp="1"/>
          </p:cNvSpPr>
          <p:nvPr>
            <p:ph type="sldNum" sz="quarter" idx="12"/>
          </p:nvPr>
        </p:nvSpPr>
        <p:spPr/>
        <p:txBody>
          <a:bodyPr/>
          <a:lstStyle/>
          <a:p>
            <a:pPr algn="r" rtl="0"/>
            <a:fld id="{CD37B2E7-1D31-7C4D-928B-66328FE9604A}" type="slidenum">
              <a:rPr/>
              <a:pPr/>
              <a:t>10</a:t>
            </a:fld>
            <a:endParaRPr lang="it" dirty="0"/>
          </a:p>
        </p:txBody>
      </p:sp>
      <p:sp>
        <p:nvSpPr>
          <p:cNvPr id="11" name="Google Shape;143;p27">
            <a:extLst>
              <a:ext uri="{FF2B5EF4-FFF2-40B4-BE49-F238E27FC236}">
                <a16:creationId xmlns:a16="http://schemas.microsoft.com/office/drawing/2014/main" id="{11371142-163D-DB42-9607-6A3E196B56BB}"/>
              </a:ext>
            </a:extLst>
          </p:cNvPr>
          <p:cNvSpPr/>
          <p:nvPr/>
        </p:nvSpPr>
        <p:spPr>
          <a:xfrm>
            <a:off x="0" y="1286553"/>
            <a:ext cx="12192000" cy="1486535"/>
          </a:xfrm>
          <a:prstGeom prst="rect">
            <a:avLst/>
          </a:prstGeom>
          <a:solidFill>
            <a:srgbClr val="DEEBF8"/>
          </a:solidFill>
          <a:ln>
            <a:noFill/>
          </a:ln>
        </p:spPr>
        <p:txBody>
          <a:bodyPr spcFirstLastPara="1" wrap="square" lIns="121900" tIns="60933" rIns="121900" bIns="60933" anchor="ctr" anchorCtr="0">
            <a:noAutofit/>
          </a:bodyPr>
          <a:lstStyle/>
          <a:p>
            <a:pPr algn="ctr" rtl="0"/>
            <a:endParaRPr lang="it" sz="3200" b="1" dirty="0">
              <a:solidFill>
                <a:schemeClr val="dk1"/>
              </a:solidFill>
              <a:latin typeface="Calibri"/>
              <a:ea typeface="Arial Narrow"/>
              <a:cs typeface="Calibri"/>
              <a:sym typeface="Calibri"/>
            </a:endParaRPr>
          </a:p>
          <a:p>
            <a:pPr algn="ctr" rtl="0"/>
            <a:r>
              <a:rPr lang="it" sz="4000" b="1" i="0" u="none" baseline="0">
                <a:solidFill>
                  <a:schemeClr val="dk1"/>
                </a:solidFill>
                <a:latin typeface="Arial Narrow"/>
                <a:ea typeface="Arial Narrow"/>
                <a:cs typeface="Arial Narrow"/>
                <a:sym typeface="Arial Narrow"/>
              </a:rPr>
              <a:t>SVILUPPARE</a:t>
            </a:r>
            <a:endParaRPr sz="2400" dirty="0"/>
          </a:p>
          <a:p>
            <a:pPr algn="ctr" rtl="0"/>
            <a:endParaRPr sz="3200" b="1" dirty="0">
              <a:solidFill>
                <a:schemeClr val="dk1"/>
              </a:solidFill>
              <a:latin typeface="Calibri"/>
              <a:ea typeface="Calibri"/>
              <a:cs typeface="Calibri"/>
              <a:sym typeface="Calibri"/>
            </a:endParaRPr>
          </a:p>
        </p:txBody>
      </p:sp>
      <p:sp>
        <p:nvSpPr>
          <p:cNvPr id="12" name="Google Shape;151;p27">
            <a:extLst>
              <a:ext uri="{FF2B5EF4-FFF2-40B4-BE49-F238E27FC236}">
                <a16:creationId xmlns:a16="http://schemas.microsoft.com/office/drawing/2014/main" id="{C2C82930-6332-F94C-82D1-60B6BD0BD1D5}"/>
              </a:ext>
            </a:extLst>
          </p:cNvPr>
          <p:cNvSpPr/>
          <p:nvPr/>
        </p:nvSpPr>
        <p:spPr>
          <a:xfrm>
            <a:off x="4084990" y="2971938"/>
            <a:ext cx="4022019" cy="3185561"/>
          </a:xfrm>
          <a:prstGeom prst="rect">
            <a:avLst/>
          </a:prstGeom>
          <a:solidFill>
            <a:srgbClr val="DEEBF8"/>
          </a:solidFill>
          <a:ln>
            <a:noFill/>
          </a:ln>
        </p:spPr>
        <p:txBody>
          <a:bodyPr spcFirstLastPara="1" wrap="square" lIns="121900" tIns="60933" rIns="121900" bIns="60933" anchor="ctr" anchorCtr="0">
            <a:noAutofit/>
          </a:bodyPr>
          <a:lstStyle/>
          <a:p>
            <a:pPr algn="ctr" defTabSz="685800" rtl="0"/>
            <a:r>
              <a:rPr lang="it" sz="2000" b="0" i="0" u="none" baseline="0">
                <a:solidFill>
                  <a:prstClr val="black"/>
                </a:solidFill>
                <a:latin typeface="Arial Narrow" panose="020B0606020202030204" pitchFamily="34" charset="0"/>
              </a:rPr>
              <a:t>Inclusione da diverse prospettive</a:t>
            </a:r>
          </a:p>
          <a:p>
            <a:pPr algn="ctr" defTabSz="685800" rtl="0"/>
            <a:r>
              <a:rPr lang="it" sz="2000" b="0" i="0" u="none" baseline="0">
                <a:solidFill>
                  <a:prstClr val="black"/>
                </a:solidFill>
                <a:latin typeface="Arial Narrow" panose="020B0606020202030204" pitchFamily="34" charset="0"/>
              </a:rPr>
              <a:t>Elementi critici per creare una società inclusiva</a:t>
            </a:r>
          </a:p>
          <a:p>
            <a:pPr algn="ctr" defTabSz="685800" rtl="0"/>
            <a:r>
              <a:rPr lang="it" sz="2000" b="0" i="1" u="none" baseline="0">
                <a:latin typeface="Arial Narrow" panose="020B0606020202030204" pitchFamily="34" charset="0"/>
              </a:rPr>
              <a:t>Attività: Pensare e riflettere 1.1 - Inclusione</a:t>
            </a:r>
          </a:p>
          <a:p>
            <a:pPr algn="ctr" defTabSz="685800" rtl="0"/>
            <a:r>
              <a:rPr lang="it" sz="2000" b="0" i="0" u="none" baseline="0">
                <a:solidFill>
                  <a:schemeClr val="bg2">
                    <a:lumMod val="75000"/>
                  </a:schemeClr>
                </a:solidFill>
                <a:latin typeface="Arial Narrow" panose="020B0606020202030204" pitchFamily="34" charset="0"/>
              </a:rPr>
              <a:t>Terminologia comune/serie di opinioni sul linguaggio adatto all'ASD</a:t>
            </a:r>
          </a:p>
          <a:p>
            <a:pPr algn="ctr" defTabSz="685800" rtl="0"/>
            <a:r>
              <a:rPr lang="it" sz="2000" b="0" i="1" u="none" baseline="0">
                <a:solidFill>
                  <a:schemeClr val="bg2">
                    <a:lumMod val="75000"/>
                  </a:schemeClr>
                </a:solidFill>
                <a:latin typeface="Arial Narrow" panose="020B0606020202030204" pitchFamily="34" charset="0"/>
              </a:rPr>
              <a:t>Attività: Pensare e riflettere 1.2 - Linguaggio</a:t>
            </a:r>
          </a:p>
        </p:txBody>
      </p:sp>
    </p:spTree>
    <p:extLst>
      <p:ext uri="{BB962C8B-B14F-4D97-AF65-F5344CB8AC3E}">
        <p14:creationId xmlns:p14="http://schemas.microsoft.com/office/powerpoint/2010/main" val="1853443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i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pPr algn="l" rtl="0"/>
            <a:r>
              <a:rPr lang="it" b="0" i="0" u="none" baseline="0"/>
              <a:t>3 giugno 2021</a:t>
            </a:r>
            <a:endParaRPr lang="i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pPr rtl="0"/>
            <a:r>
              <a:rPr lang="it" b="0" i="0" u="none" baseline="0">
                <a:solidFill>
                  <a:prstClr val="black"/>
                </a:solidFill>
                <a:ea typeface="Times New Roman" panose="02020603050405020304" pitchFamily="18" charset="0"/>
              </a:rPr>
              <a:t>Il supporto della Commissione Europea per la realizzazione della presente pubblicazione non rappresenta un'approvazione dei contenuti della stessa. I contenuti qui riportati riflettono esclusivamente il punto di vista degli autori e la Commissione declina ogni responsabilità sull’uso che potrà essere fatto delle informazioni ivi contenute. </a:t>
            </a:r>
            <a:endParaRPr lang="i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pPr algn="r" rtl="0"/>
            <a:fld id="{CD37B2E7-1D31-7C4D-928B-66328FE9604A}" type="slidenum">
              <a:rPr/>
              <a:pPr/>
              <a:t>11</a:t>
            </a:fld>
            <a:endParaRPr lang="i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7574280" cy="1009651"/>
          </a:xfrm>
          <a:prstGeom prst="rect">
            <a:avLst/>
          </a:prstGeom>
          <a:solidFill>
            <a:srgbClr val="DEEBF8"/>
          </a:solidFill>
          <a:ln>
            <a:noFill/>
          </a:ln>
        </p:spPr>
        <p:txBody>
          <a:bodyPr spcFirstLastPara="1" wrap="square" lIns="121900" tIns="60933" rIns="121900" bIns="60933" anchor="ctr" anchorCtr="0">
            <a:noAutofit/>
          </a:bodyPr>
          <a:lstStyle/>
          <a:p>
            <a:pPr algn="l" rtl="0">
              <a:buClr>
                <a:srgbClr val="C00000"/>
              </a:buClr>
            </a:pPr>
            <a:r>
              <a:rPr lang="it" sz="4000" b="1" i="0" u="none" baseline="0">
                <a:latin typeface="Arial Narrow" panose="020B0606020202030204" pitchFamily="34" charset="0"/>
              </a:rPr>
              <a:t>Inclusione da diverse prospettive</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EEBF8"/>
          </a:solidFill>
          <a:ln>
            <a:noFill/>
          </a:ln>
        </p:spPr>
        <p:txBody>
          <a:bodyPr spcFirstLastPara="1" wrap="square" lIns="121900" tIns="60933" rIns="121900" bIns="60933" anchor="t" anchorCtr="0">
            <a:noAutofit/>
          </a:bodyPr>
          <a:lstStyle/>
          <a:p>
            <a:pPr marL="457200" indent="-457200" algn="just" rtl="0">
              <a:buClr>
                <a:schemeClr val="tx1"/>
              </a:buClr>
              <a:buFont typeface="Arial" panose="020B0604020202020204" pitchFamily="34" charset="0"/>
              <a:buChar char="•"/>
            </a:pPr>
            <a:endParaRPr lang="it" sz="2800" dirty="0">
              <a:latin typeface="Arial Narrow" panose="020B0606020202030204" pitchFamily="34" charset="0"/>
            </a:endParaRPr>
          </a:p>
          <a:p>
            <a:pPr marL="457200" indent="-457200" algn="just" rtl="0">
              <a:buClr>
                <a:schemeClr val="tx1"/>
              </a:buClr>
              <a:buFont typeface="Arial" panose="020B0604020202020204" pitchFamily="34" charset="0"/>
              <a:buChar char="•"/>
            </a:pPr>
            <a:r>
              <a:rPr lang="it" sz="2800" b="0" i="0" u="none" baseline="0">
                <a:latin typeface="Arial Narrow" panose="020B0606020202030204" pitchFamily="34" charset="0"/>
              </a:rPr>
              <a:t>“Dagli anni 1069 abbiamo visto cambiamenti sostanziali nella qualità della vita delle persone con disabilità, compresa una maggiore presenza e partecipazione nella comunità” (Taylor, et al. 1996, p. 279)</a:t>
            </a:r>
          </a:p>
          <a:p>
            <a:pPr marL="457200" indent="-457200" algn="just" rtl="0">
              <a:buClr>
                <a:schemeClr val="tx1"/>
              </a:buClr>
              <a:buFont typeface="Arial" panose="020B0604020202020204" pitchFamily="34" charset="0"/>
              <a:buChar char="•"/>
            </a:pPr>
            <a:endParaRPr lang="it" sz="2800" dirty="0">
              <a:latin typeface="Arial Narrow" panose="020B0606020202030204" pitchFamily="34" charset="0"/>
            </a:endParaRPr>
          </a:p>
          <a:p>
            <a:pPr marL="457200" indent="-457200" algn="just" rtl="0">
              <a:buClr>
                <a:schemeClr val="tx1"/>
              </a:buClr>
              <a:buFont typeface="Arial" panose="020B0604020202020204" pitchFamily="34" charset="0"/>
              <a:buChar char="•"/>
            </a:pPr>
            <a:endParaRPr lang="it" sz="2800" dirty="0">
              <a:latin typeface="Arial Narrow" panose="020B0606020202030204" pitchFamily="34" charset="0"/>
            </a:endParaRPr>
          </a:p>
          <a:p>
            <a:pPr marL="457200" indent="-457200" algn="just" rtl="0">
              <a:buClr>
                <a:schemeClr val="tx1"/>
              </a:buClr>
              <a:buFont typeface="Arial" panose="020B0604020202020204" pitchFamily="34" charset="0"/>
              <a:buChar char="•"/>
            </a:pPr>
            <a:r>
              <a:rPr lang="it" sz="2800" b="0" i="0" u="none" baseline="0">
                <a:latin typeface="Arial Narrow" panose="020B0606020202030204" pitchFamily="34" charset="0"/>
              </a:rPr>
              <a:t>Il percorso verso l’inclusione è stato lungo, partendo dall'esclusione dalla comunità e finendo in un processo di trasformazione ancora in corso verso una società migliore (Martins, 2000)</a:t>
            </a:r>
          </a:p>
          <a:p>
            <a:pPr marL="457200" indent="-457200" algn="l" rtl="0">
              <a:buClr>
                <a:schemeClr val="tx1"/>
              </a:buClr>
              <a:buFont typeface="Arial" panose="020B0604020202020204" pitchFamily="34" charset="0"/>
              <a:buChar char="•"/>
            </a:pPr>
            <a:endParaRPr lang="it" sz="2800" dirty="0">
              <a:solidFill>
                <a:srgbClr val="000000"/>
              </a:solidFill>
              <a:latin typeface="Arial Narrow" pitchFamily="34" charset="0"/>
            </a:endParaRPr>
          </a:p>
        </p:txBody>
      </p:sp>
    </p:spTree>
    <p:extLst>
      <p:ext uri="{BB962C8B-B14F-4D97-AF65-F5344CB8AC3E}">
        <p14:creationId xmlns:p14="http://schemas.microsoft.com/office/powerpoint/2010/main" val="1715744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i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pPr algn="l" rtl="0"/>
            <a:r>
              <a:rPr lang="it" b="0" i="0" u="none" baseline="0"/>
              <a:t>3 giugno 2021</a:t>
            </a:r>
            <a:endParaRPr lang="i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pPr rtl="0"/>
            <a:r>
              <a:rPr lang="it" b="0" i="0" u="none" baseline="0">
                <a:solidFill>
                  <a:prstClr val="black"/>
                </a:solidFill>
                <a:ea typeface="Times New Roman" panose="02020603050405020304" pitchFamily="18" charset="0"/>
              </a:rPr>
              <a:t>Il supporto della Commissione Europea per la realizzazione della presente pubblicazione non rappresenta un'approvazione dei contenuti della stessa. I contenuti qui riportati riflettono esclusivamente il punto di vista degli autori e la Commissione declina ogni responsabilità sull’uso che potrà essere fatto delle informazioni ivi contenute. </a:t>
            </a:r>
            <a:endParaRPr lang="i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pPr algn="r" rtl="0"/>
            <a:fld id="{CD37B2E7-1D31-7C4D-928B-66328FE9604A}" type="slidenum">
              <a:rPr/>
              <a:pPr/>
              <a:t>12</a:t>
            </a:fld>
            <a:endParaRPr lang="i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7574280" cy="1009651"/>
          </a:xfrm>
          <a:prstGeom prst="rect">
            <a:avLst/>
          </a:prstGeom>
          <a:solidFill>
            <a:srgbClr val="DEEBF8"/>
          </a:solidFill>
          <a:ln>
            <a:noFill/>
          </a:ln>
        </p:spPr>
        <p:txBody>
          <a:bodyPr spcFirstLastPara="1" wrap="square" lIns="121900" tIns="60933" rIns="121900" bIns="60933" anchor="ctr" anchorCtr="0">
            <a:noAutofit/>
          </a:bodyPr>
          <a:lstStyle/>
          <a:p>
            <a:pPr algn="l" rtl="0">
              <a:buClr>
                <a:srgbClr val="C00000"/>
              </a:buClr>
            </a:pPr>
            <a:r>
              <a:rPr lang="it" sz="4000" b="1" i="0" u="none" baseline="0">
                <a:latin typeface="Arial Narrow" panose="020B0606020202030204" pitchFamily="34" charset="0"/>
              </a:rPr>
              <a:t>Inclusione da diverse prospettive</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EEBF8"/>
          </a:solidFill>
          <a:ln>
            <a:noFill/>
          </a:ln>
        </p:spPr>
        <p:txBody>
          <a:bodyPr spcFirstLastPara="1" wrap="square" lIns="121900" tIns="60933" rIns="121900" bIns="60933" anchor="ctr" anchorCtr="0">
            <a:noAutofit/>
          </a:bodyPr>
          <a:lstStyle/>
          <a:p>
            <a:pPr marL="342900" indent="-342900" algn="just" rtl="0">
              <a:buClr>
                <a:schemeClr val="tx1"/>
              </a:buClr>
              <a:buFont typeface="Arial" panose="020B0604020202020204" pitchFamily="34" charset="0"/>
              <a:buChar char="•"/>
            </a:pPr>
            <a:r>
              <a:rPr lang="it" sz="2400" b="0" i="0" u="none" baseline="0">
                <a:latin typeface="Arial Narrow" panose="020B0606020202030204" pitchFamily="34" charset="0"/>
              </a:rPr>
              <a:t>“L’opportunità di condurre una vita indipendente, le attività giornaliere e l'occupazione sono aspetti importanti dell'inclusione sociale e della partecipazione alla comunità” (Gray, 2014, p. 2013)</a:t>
            </a:r>
          </a:p>
          <a:p>
            <a:pPr marL="457200" indent="-457200" algn="just" rtl="0">
              <a:buClr>
                <a:schemeClr val="tx1"/>
              </a:buClr>
              <a:buFont typeface="Arial" panose="020B0604020202020204" pitchFamily="34" charset="0"/>
              <a:buChar char="•"/>
            </a:pPr>
            <a:endParaRPr lang="it" sz="2400" dirty="0">
              <a:latin typeface="Arial Narrow" panose="020B0606020202030204" pitchFamily="34" charset="0"/>
            </a:endParaRPr>
          </a:p>
          <a:p>
            <a:pPr marL="457200" indent="-457200" algn="just" rtl="0">
              <a:buClr>
                <a:schemeClr val="tx1"/>
              </a:buClr>
              <a:buFont typeface="Arial" panose="020B0604020202020204" pitchFamily="34" charset="0"/>
              <a:buChar char="•"/>
            </a:pPr>
            <a:r>
              <a:rPr lang="it" sz="2400" b="0" i="0" u="none" baseline="0">
                <a:latin typeface="Arial Narrow" panose="020B0606020202030204" pitchFamily="34" charset="0"/>
              </a:rPr>
              <a:t>La Convenzione delle Nazioni Unite sui diritti delle persone con disabilità </a:t>
            </a:r>
            <a:r>
              <a:rPr lang="it" sz="2400" b="1" i="0" u="none" baseline="0">
                <a:latin typeface="Arial Narrow" panose="020B0606020202030204" pitchFamily="34" charset="0"/>
              </a:rPr>
              <a:t>riconosce l'eguale diritto di tutte le persone con disabilità </a:t>
            </a:r>
            <a:r>
              <a:rPr lang="it" sz="2400" b="0" i="0" u="none" baseline="0">
                <a:latin typeface="Arial Narrow" panose="020B0606020202030204" pitchFamily="34" charset="0"/>
              </a:rPr>
              <a:t>a vivere all’interno della comunità, con opportunità al pari degli altri, e deve adottare misure efficaci e appropriate per facilitare il pieno godimento da parte delle persone con disabilità di questo diritto e la loro </a:t>
            </a:r>
            <a:r>
              <a:rPr lang="it" sz="2400" b="1" i="0" u="none" baseline="0">
                <a:latin typeface="Arial Narrow" panose="020B0606020202030204" pitchFamily="34" charset="0"/>
              </a:rPr>
              <a:t>piena inclusione e partecipazione nella comunità</a:t>
            </a:r>
            <a:r>
              <a:rPr lang="it" sz="2400" b="0" i="0" u="none" baseline="0">
                <a:latin typeface="Arial Narrow" panose="020B0606020202030204" pitchFamily="34" charset="0"/>
              </a:rPr>
              <a:t> (Nazioni Unite, 2006).</a:t>
            </a:r>
          </a:p>
        </p:txBody>
      </p:sp>
    </p:spTree>
    <p:extLst>
      <p:ext uri="{BB962C8B-B14F-4D97-AF65-F5344CB8AC3E}">
        <p14:creationId xmlns:p14="http://schemas.microsoft.com/office/powerpoint/2010/main" val="151549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i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pPr algn="l" rtl="0"/>
            <a:r>
              <a:rPr lang="it" b="0" i="0" u="none" baseline="0"/>
              <a:t>3 giugno 2021</a:t>
            </a:r>
            <a:endParaRPr lang="i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pPr rtl="0"/>
            <a:r>
              <a:rPr lang="it" b="0" i="0" u="none" baseline="0">
                <a:solidFill>
                  <a:prstClr val="black"/>
                </a:solidFill>
                <a:ea typeface="Times New Roman" panose="02020603050405020304" pitchFamily="18" charset="0"/>
              </a:rPr>
              <a:t>Il supporto della Commissione Europea per la realizzazione della presente pubblicazione non rappresenta un'approvazione dei contenuti della stessa. I contenuti qui riportati riflettono esclusivamente il punto di vista degli autori e la Commissione declina ogni responsabilità sull’uso che potrà essere fatto delle informazioni ivi contenute. </a:t>
            </a:r>
            <a:endParaRPr lang="i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pPr algn="r" rtl="0"/>
            <a:fld id="{CD37B2E7-1D31-7C4D-928B-66328FE9604A}" type="slidenum">
              <a:rPr/>
              <a:pPr/>
              <a:t>13</a:t>
            </a:fld>
            <a:endParaRPr lang="i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10515599" cy="1009651"/>
          </a:xfrm>
          <a:prstGeom prst="rect">
            <a:avLst/>
          </a:prstGeom>
          <a:solidFill>
            <a:srgbClr val="DEEBF8"/>
          </a:solidFill>
          <a:ln>
            <a:noFill/>
          </a:ln>
        </p:spPr>
        <p:txBody>
          <a:bodyPr spcFirstLastPara="1" wrap="square" lIns="121900" tIns="60933" rIns="121900" bIns="60933" anchor="ctr" anchorCtr="0">
            <a:noAutofit/>
          </a:bodyPr>
          <a:lstStyle/>
          <a:p>
            <a:pPr algn="l" rtl="0">
              <a:buClr>
                <a:srgbClr val="C00000"/>
              </a:buClr>
            </a:pPr>
            <a:r>
              <a:rPr lang="it" sz="4000" b="1" i="0" u="none" baseline="0">
                <a:solidFill>
                  <a:prstClr val="black"/>
                </a:solidFill>
                <a:latin typeface="Arial Narrow" panose="020B0606020202030204" pitchFamily="34" charset="0"/>
              </a:rPr>
              <a:t>Elementi critici per creare una società inclusiva</a:t>
            </a:r>
            <a:endParaRPr lang="it" sz="4000" b="1" dirty="0">
              <a:latin typeface="Arial Narrow" panose="020B0606020202030204" pitchFamily="34" charset="0"/>
            </a:endParaRP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EEBF8"/>
          </a:solidFill>
          <a:ln>
            <a:noFill/>
          </a:ln>
        </p:spPr>
        <p:txBody>
          <a:bodyPr spcFirstLastPara="1" wrap="square" lIns="121900" tIns="60933" rIns="121900" bIns="60933" anchor="ctr" anchorCtr="0">
            <a:noAutofit/>
          </a:bodyPr>
          <a:lstStyle/>
          <a:p>
            <a:pPr marL="342900" indent="-342900" algn="just" rtl="0">
              <a:spcAft>
                <a:spcPts val="1200"/>
              </a:spcAft>
              <a:buClr>
                <a:schemeClr val="tx1"/>
              </a:buClr>
              <a:buSzPct val="102000"/>
              <a:buFont typeface="Arial" panose="020B0604020202020204" pitchFamily="34" charset="0"/>
              <a:buChar char="•"/>
            </a:pPr>
            <a:r>
              <a:rPr lang="it" sz="2800" b="0" i="0" u="none" baseline="0">
                <a:latin typeface="Arial Narrow" panose="020B0606020202030204" pitchFamily="34" charset="0"/>
              </a:rPr>
              <a:t>Celebra la diversità, promuove la fraternità e le pari opportunità (Thomas, 1997)</a:t>
            </a:r>
          </a:p>
          <a:p>
            <a:pPr marL="342900" indent="-342900" algn="l" rtl="0">
              <a:spcAft>
                <a:spcPts val="1200"/>
              </a:spcAft>
              <a:buClr>
                <a:schemeClr val="tx1"/>
              </a:buClr>
              <a:buSzPct val="102000"/>
              <a:buFont typeface="Arial" panose="020B0604020202020204" pitchFamily="34" charset="0"/>
              <a:buChar char="•"/>
            </a:pPr>
            <a:r>
              <a:rPr lang="it" sz="2800" b="0" i="0" u="none" baseline="0">
                <a:latin typeface="Arial Narrow" panose="020B0606020202030204" pitchFamily="34" charset="0"/>
              </a:rPr>
              <a:t> Fa sì che tutti si sentano apprezzati, sicuri, connessi e importanti (Schaffner &amp; Buswell, 1996)</a:t>
            </a:r>
          </a:p>
          <a:p>
            <a:pPr marL="342900" indent="-342900" algn="just" rtl="0">
              <a:spcAft>
                <a:spcPts val="1200"/>
              </a:spcAft>
              <a:buClr>
                <a:schemeClr val="tx1"/>
              </a:buClr>
              <a:buSzPct val="102000"/>
              <a:buFont typeface="Arial" panose="020B0604020202020204" pitchFamily="34" charset="0"/>
              <a:buChar char="•"/>
            </a:pPr>
            <a:r>
              <a:rPr lang="it" sz="2800" b="0" i="0" u="none" baseline="0">
                <a:latin typeface="Arial Narrow" panose="020B0606020202030204" pitchFamily="34" charset="0"/>
              </a:rPr>
              <a:t>Rispetta e promuove l'uguaglianza come valore (Karagiannis et al., 1996)</a:t>
            </a:r>
          </a:p>
          <a:p>
            <a:pPr marL="342900" indent="-342900" algn="just" rtl="0">
              <a:spcAft>
                <a:spcPts val="1200"/>
              </a:spcAft>
              <a:buClr>
                <a:schemeClr val="tx1"/>
              </a:buClr>
              <a:buSzPct val="102000"/>
              <a:buFont typeface="Arial" panose="020B0604020202020204" pitchFamily="34" charset="0"/>
              <a:buChar char="•"/>
            </a:pPr>
            <a:r>
              <a:rPr lang="it" sz="2800" b="0" i="0" u="none" baseline="0">
                <a:latin typeface="Arial Narrow" panose="020B0606020202030204" pitchFamily="34" charset="0"/>
              </a:rPr>
              <a:t>Richiede atteggiamenti positivi nei confronti delle persone con disabilità (Thomas, 1997)</a:t>
            </a:r>
          </a:p>
        </p:txBody>
      </p:sp>
    </p:spTree>
    <p:extLst>
      <p:ext uri="{BB962C8B-B14F-4D97-AF65-F5344CB8AC3E}">
        <p14:creationId xmlns:p14="http://schemas.microsoft.com/office/powerpoint/2010/main" val="3539842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i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pPr algn="l" rtl="0"/>
            <a:r>
              <a:rPr lang="it" b="0" i="0" u="none" baseline="0"/>
              <a:t>3 giugno 2021</a:t>
            </a:r>
            <a:endParaRPr lang="i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pPr rtl="0"/>
            <a:r>
              <a:rPr lang="it" b="0" i="0" u="none" baseline="0">
                <a:solidFill>
                  <a:prstClr val="black"/>
                </a:solidFill>
                <a:ea typeface="Times New Roman" panose="02020603050405020304" pitchFamily="18" charset="0"/>
              </a:rPr>
              <a:t>Il supporto della Commissione Europea per la realizzazione della presente pubblicazione non rappresenta un'approvazione dei contenuti della stessa. I contenuti qui riportati riflettono esclusivamente il punto di vista degli autori e la Commissione declina ogni responsabilità sull’uso che potrà essere fatto delle informazioni ivi contenute. </a:t>
            </a:r>
            <a:endParaRPr lang="i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pPr algn="r" rtl="0"/>
            <a:fld id="{CD37B2E7-1D31-7C4D-928B-66328FE9604A}" type="slidenum">
              <a:rPr/>
              <a:pPr/>
              <a:t>14</a:t>
            </a:fld>
            <a:endParaRPr lang="i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10515599" cy="1009651"/>
          </a:xfrm>
          <a:prstGeom prst="rect">
            <a:avLst/>
          </a:prstGeom>
          <a:solidFill>
            <a:srgbClr val="DEEBF8"/>
          </a:solidFill>
          <a:ln>
            <a:noFill/>
          </a:ln>
        </p:spPr>
        <p:txBody>
          <a:bodyPr spcFirstLastPara="1" wrap="square" lIns="121900" tIns="60933" rIns="121900" bIns="60933" anchor="ctr" anchorCtr="0">
            <a:noAutofit/>
          </a:bodyPr>
          <a:lstStyle/>
          <a:p>
            <a:pPr algn="l" rtl="0">
              <a:buClr>
                <a:srgbClr val="C00000"/>
              </a:buClr>
            </a:pPr>
            <a:r>
              <a:rPr lang="it" sz="4000" b="1" i="0" u="none" baseline="0">
                <a:solidFill>
                  <a:prstClr val="black"/>
                </a:solidFill>
                <a:latin typeface="Arial Narrow" panose="020B0606020202030204" pitchFamily="34" charset="0"/>
              </a:rPr>
              <a:t>Elementi critici per creare una società inclusiva</a:t>
            </a:r>
            <a:endParaRPr lang="it" sz="4000" b="1" dirty="0">
              <a:latin typeface="Arial Narrow" panose="020B0606020202030204" pitchFamily="34" charset="0"/>
            </a:endParaRP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EEBF8"/>
          </a:solidFill>
          <a:ln>
            <a:noFill/>
          </a:ln>
        </p:spPr>
        <p:txBody>
          <a:bodyPr spcFirstLastPara="1" wrap="square" lIns="121900" tIns="60933" rIns="121900" bIns="60933" anchor="ctr" anchorCtr="0">
            <a:noAutofit/>
          </a:bodyPr>
          <a:lstStyle/>
          <a:p>
            <a:pPr marL="457200" indent="-457200" algn="just" rtl="0">
              <a:spcAft>
                <a:spcPts val="1200"/>
              </a:spcAft>
              <a:buClr>
                <a:schemeClr val="tx1"/>
              </a:buClr>
              <a:buSzPct val="100000"/>
              <a:buFont typeface="Arial" panose="020B0604020202020204" pitchFamily="34" charset="0"/>
              <a:buChar char="•"/>
            </a:pPr>
            <a:r>
              <a:rPr lang="it" sz="2800" b="0" i="0" u="none" baseline="0">
                <a:latin typeface="Arial Narrow" panose="020B0606020202030204" pitchFamily="34" charset="0"/>
              </a:rPr>
              <a:t>È priva di ostacoli, è accessibile a tutti (Thomas et al., 1998) </a:t>
            </a:r>
          </a:p>
          <a:p>
            <a:pPr marL="457200" indent="-457200" algn="just" rtl="0">
              <a:spcAft>
                <a:spcPts val="1200"/>
              </a:spcAft>
              <a:buClr>
                <a:schemeClr val="tx1"/>
              </a:buClr>
              <a:buSzPct val="100000"/>
              <a:buFont typeface="Arial" panose="020B0604020202020204" pitchFamily="34" charset="0"/>
              <a:buChar char="•"/>
            </a:pPr>
            <a:r>
              <a:rPr lang="it" sz="2800" b="0" i="0" u="none" baseline="0">
                <a:latin typeface="Arial Narrow" panose="020B0606020202030204" pitchFamily="34" charset="0"/>
              </a:rPr>
              <a:t>È eticamente, moralmente e legalmente giusta (Karagiannis et al., 1996).</a:t>
            </a:r>
          </a:p>
          <a:p>
            <a:pPr marL="457200" indent="-457200" algn="just" rtl="0">
              <a:spcAft>
                <a:spcPts val="1200"/>
              </a:spcAft>
              <a:buClr>
                <a:schemeClr val="tx1"/>
              </a:buClr>
              <a:buSzPct val="100000"/>
              <a:buFont typeface="Arial" panose="020B0604020202020204" pitchFamily="34" charset="0"/>
              <a:buChar char="•"/>
            </a:pPr>
            <a:r>
              <a:rPr lang="it" sz="2800" b="0" i="0" u="none" baseline="0">
                <a:latin typeface="Arial Narrow" panose="020B0606020202030204" pitchFamily="34" charset="0"/>
              </a:rPr>
              <a:t>Celebra la partecipazione e la responsabilizzazione (Karagiannis et al., 1996)</a:t>
            </a:r>
          </a:p>
          <a:p>
            <a:pPr marL="457200" indent="-457200" algn="just" rtl="0">
              <a:spcAft>
                <a:spcPts val="1200"/>
              </a:spcAft>
              <a:buClr>
                <a:schemeClr val="tx1"/>
              </a:buClr>
              <a:buSzPct val="100000"/>
              <a:buFont typeface="Arial" panose="020B0604020202020204" pitchFamily="34" charset="0"/>
              <a:buChar char="•"/>
            </a:pPr>
            <a:r>
              <a:rPr lang="it" sz="2800" b="0" i="0" u="none" baseline="0">
                <a:latin typeface="Arial Narrow" panose="020B0606020202030204" pitchFamily="34" charset="0"/>
              </a:rPr>
              <a:t>Sviluppa reti di supporto (Schaffner &amp; Buswell, 1996)</a:t>
            </a:r>
          </a:p>
        </p:txBody>
      </p:sp>
    </p:spTree>
    <p:extLst>
      <p:ext uri="{BB962C8B-B14F-4D97-AF65-F5344CB8AC3E}">
        <p14:creationId xmlns:p14="http://schemas.microsoft.com/office/powerpoint/2010/main" val="2219264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i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pPr algn="l" rtl="0"/>
            <a:r>
              <a:rPr lang="it" b="0" i="0" u="none" baseline="0"/>
              <a:t>3 giugno 2021</a:t>
            </a:r>
            <a:endParaRPr lang="i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pPr rtl="0"/>
            <a:r>
              <a:rPr lang="it" b="0" i="0" u="none" baseline="0">
                <a:solidFill>
                  <a:prstClr val="black"/>
                </a:solidFill>
                <a:ea typeface="Times New Roman" panose="02020603050405020304" pitchFamily="18" charset="0"/>
              </a:rPr>
              <a:t>Il supporto della Commissione Europea per la realizzazione della presente pubblicazione non rappresenta un'approvazione dei contenuti della stessa. I contenuti qui riportati riflettono esclusivamente il punto di vista degli autori e la Commissione declina ogni responsabilità sull’uso che potrà essere fatto delle informazioni ivi contenute. </a:t>
            </a:r>
            <a:endParaRPr lang="i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pPr algn="r" rtl="0"/>
            <a:fld id="{CD37B2E7-1D31-7C4D-928B-66328FE9604A}" type="slidenum">
              <a:rPr/>
              <a:pPr/>
              <a:t>15</a:t>
            </a:fld>
            <a:endParaRPr lang="i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10515599" cy="1009651"/>
          </a:xfrm>
          <a:prstGeom prst="rect">
            <a:avLst/>
          </a:prstGeom>
          <a:solidFill>
            <a:srgbClr val="DEEBF8"/>
          </a:solidFill>
          <a:ln>
            <a:noFill/>
          </a:ln>
        </p:spPr>
        <p:txBody>
          <a:bodyPr spcFirstLastPara="1" wrap="square" lIns="121900" tIns="60933" rIns="121900" bIns="60933" anchor="ctr" anchorCtr="0">
            <a:noAutofit/>
          </a:bodyPr>
          <a:lstStyle/>
          <a:p>
            <a:pPr algn="l" rtl="0">
              <a:buClr>
                <a:srgbClr val="C00000"/>
              </a:buClr>
            </a:pPr>
            <a:r>
              <a:rPr lang="it" sz="4000" b="1" i="0" u="none" baseline="0">
                <a:solidFill>
                  <a:prstClr val="black"/>
                </a:solidFill>
                <a:latin typeface="Arial Narrow" panose="020B0606020202030204" pitchFamily="34" charset="0"/>
              </a:rPr>
              <a:t>Elementi critici per creare una società inclusiva</a:t>
            </a:r>
            <a:endParaRPr lang="it" sz="4000" b="1" dirty="0">
              <a:latin typeface="Arial Narrow" panose="020B0606020202030204" pitchFamily="34" charset="0"/>
            </a:endParaRP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EEBF8"/>
          </a:solidFill>
          <a:ln>
            <a:noFill/>
          </a:ln>
        </p:spPr>
        <p:txBody>
          <a:bodyPr spcFirstLastPara="1" wrap="square" lIns="121900" tIns="60933" rIns="121900" bIns="60933" anchor="ctr" anchorCtr="0">
            <a:noAutofit/>
          </a:bodyPr>
          <a:lstStyle/>
          <a:p>
            <a:pPr marL="457200" indent="-457200" algn="just" rtl="0">
              <a:spcAft>
                <a:spcPts val="1200"/>
              </a:spcAft>
              <a:buClr>
                <a:schemeClr val="tx1"/>
              </a:buClr>
              <a:buSzPct val="100000"/>
              <a:buFont typeface="Arial" panose="020B0604020202020204" pitchFamily="34" charset="0"/>
              <a:buChar char="•"/>
            </a:pPr>
            <a:r>
              <a:rPr lang="it" sz="2800" b="0" i="0" u="none" baseline="0">
                <a:latin typeface="Arial Narrow" panose="020B0606020202030204" pitchFamily="34" charset="0"/>
              </a:rPr>
              <a:t>Richiede un forte impegno pubblico per eliminare "molti ostacoli che variano a seconda delle strutture culturali ed economiche delle comunità” (Dillenburger, 2015, p. 330)</a:t>
            </a:r>
          </a:p>
          <a:p>
            <a:pPr marL="457200" indent="-457200" algn="just" rtl="0">
              <a:spcAft>
                <a:spcPts val="1200"/>
              </a:spcAft>
              <a:buClr>
                <a:schemeClr val="tx1"/>
              </a:buClr>
              <a:buSzPct val="100000"/>
              <a:buFont typeface="Arial" panose="020B0604020202020204" pitchFamily="34" charset="0"/>
              <a:buChar char="•"/>
            </a:pPr>
            <a:r>
              <a:rPr lang="it" sz="2800" b="0" i="0" u="none" baseline="0">
                <a:latin typeface="Arial Narrow" panose="020B0606020202030204" pitchFamily="34" charset="0"/>
              </a:rPr>
              <a:t>Richiede un “impegno verso ideali inclusivi diffusi in tutte le scuole e all’interno della comunità” (Kugelmass, 2006, come citato in McMaster, 2006, p. 42)  </a:t>
            </a:r>
          </a:p>
          <a:p>
            <a:pPr marL="457200" indent="-457200" algn="just" rtl="0">
              <a:spcAft>
                <a:spcPts val="1200"/>
              </a:spcAft>
              <a:buClr>
                <a:schemeClr val="tx1"/>
              </a:buClr>
              <a:buSzPct val="100000"/>
              <a:buFont typeface="Arial" panose="020B0604020202020204" pitchFamily="34" charset="0"/>
              <a:buChar char="•"/>
            </a:pPr>
            <a:r>
              <a:rPr lang="it" sz="2800" b="0" i="0" u="none" baseline="0">
                <a:latin typeface="Arial Narrow" panose="020B0606020202030204" pitchFamily="34" charset="0"/>
              </a:rPr>
              <a:t>Richiede “un impegno e una fede senza compromessi nell'inclusione” (Kugelmass, 2006, citato in McMaster, 2006, p. 42)  </a:t>
            </a:r>
          </a:p>
        </p:txBody>
      </p:sp>
    </p:spTree>
    <p:extLst>
      <p:ext uri="{BB962C8B-B14F-4D97-AF65-F5344CB8AC3E}">
        <p14:creationId xmlns:p14="http://schemas.microsoft.com/office/powerpoint/2010/main" val="16089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i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pPr algn="l" rtl="0"/>
            <a:r>
              <a:rPr lang="it" b="0" i="0" u="none" baseline="0"/>
              <a:t>3 giugno 2021</a:t>
            </a:r>
            <a:endParaRPr lang="i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pPr rtl="0"/>
            <a:r>
              <a:rPr lang="it" b="0" i="0" u="none" baseline="0">
                <a:solidFill>
                  <a:prstClr val="black"/>
                </a:solidFill>
                <a:ea typeface="Times New Roman" panose="02020603050405020304" pitchFamily="18" charset="0"/>
              </a:rPr>
              <a:t>Il supporto della Commissione Europea per la realizzazione della presente pubblicazione non rappresenta un'approvazione dei contenuti della stessa. I contenuti qui riportati riflettono esclusivamente il punto di vista degli autori e la Commissione declina ogni responsabilità sull’uso che potrà essere fatto delle informazioni ivi contenute. </a:t>
            </a:r>
            <a:endParaRPr lang="i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pPr algn="r" rtl="0"/>
            <a:fld id="{CD37B2E7-1D31-7C4D-928B-66328FE9604A}" type="slidenum">
              <a:rPr/>
              <a:pPr/>
              <a:t>16</a:t>
            </a:fld>
            <a:endParaRPr lang="i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7974875" cy="1009651"/>
          </a:xfrm>
          <a:prstGeom prst="rect">
            <a:avLst/>
          </a:prstGeom>
          <a:solidFill>
            <a:srgbClr val="DEEBF8"/>
          </a:solidFill>
          <a:ln>
            <a:noFill/>
          </a:ln>
        </p:spPr>
        <p:txBody>
          <a:bodyPr spcFirstLastPara="1" wrap="square" lIns="121900" tIns="60933" rIns="121900" bIns="60933" anchor="ctr" anchorCtr="0">
            <a:noAutofit/>
          </a:bodyPr>
          <a:lstStyle/>
          <a:p>
            <a:pPr algn="l" defTabSz="685800" rtl="0">
              <a:lnSpc>
                <a:spcPct val="150000"/>
              </a:lnSpc>
            </a:pPr>
            <a:r>
              <a:rPr lang="it" sz="4000" b="1" i="1" u="none" baseline="0">
                <a:latin typeface="Arial Narrow" panose="020B0606020202030204" pitchFamily="34" charset="0"/>
              </a:rPr>
              <a:t>Attività: Pensare e riflettere 1.1 - Inclusione</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EEBF8"/>
          </a:solidFill>
          <a:ln>
            <a:noFill/>
          </a:ln>
        </p:spPr>
        <p:txBody>
          <a:bodyPr spcFirstLastPara="1" wrap="square" lIns="121900" tIns="60933" rIns="121900" bIns="60933" anchor="t" anchorCtr="0">
            <a:noAutofit/>
          </a:bodyPr>
          <a:lstStyle/>
          <a:p>
            <a:pPr algn="l" rtl="0"/>
            <a:r>
              <a:rPr lang="it" sz="2800" b="1" i="0" u="none" kern="0" baseline="0">
                <a:solidFill>
                  <a:prstClr val="black"/>
                </a:solidFill>
                <a:latin typeface="Arial Narrow" panose="020B0606020202030204" pitchFamily="34" charset="0"/>
              </a:rPr>
              <a:t>Strategia delle Nazioni Unite sui diritti delle persone con disabilità </a:t>
            </a:r>
          </a:p>
          <a:p>
            <a:pPr algn="l" rtl="0"/>
            <a:r>
              <a:rPr lang="it" sz="2400" b="0" i="0" u="none" baseline="0">
                <a:latin typeface="Arial Narrow" panose="020B0606020202030204" pitchFamily="34" charset="0"/>
              </a:rPr>
              <a:t>Sentiamo cosa ha dichiarato il Segretario generale dell'ONU:</a:t>
            </a:r>
          </a:p>
          <a:p>
            <a:pPr algn="l" rtl="0"/>
            <a:r>
              <a:rPr lang="it" sz="2400" b="0" i="0" u="none" baseline="0">
                <a:latin typeface="Arial Narrow" panose="020B0606020202030204" pitchFamily="34" charset="0"/>
                <a:hlinkClick r:id="rId2"/>
              </a:rPr>
              <a:t>https://www.youtube.com/watch?v=LDbPgSWwEuU&amp;feature=emb_logo</a:t>
            </a:r>
            <a:endParaRPr lang="it" sz="2400" dirty="0">
              <a:latin typeface="Arial Narrow" panose="020B0606020202030204" pitchFamily="34" charset="0"/>
            </a:endParaRPr>
          </a:p>
          <a:p>
            <a:endParaRPr lang="it" sz="2800" dirty="0">
              <a:latin typeface="Arial Narrow" panose="020B0606020202030204" pitchFamily="34" charset="0"/>
            </a:endParaRPr>
          </a:p>
        </p:txBody>
      </p:sp>
      <p:pic>
        <p:nvPicPr>
          <p:cNvPr id="9" name="Imagem 12">
            <a:hlinkClick r:id="rId2"/>
            <a:extLst>
              <a:ext uri="{FF2B5EF4-FFF2-40B4-BE49-F238E27FC236}">
                <a16:creationId xmlns:a16="http://schemas.microsoft.com/office/drawing/2014/main" id="{D103EBAD-A407-C942-8537-916F3937FB36}"/>
              </a:ext>
            </a:extLst>
          </p:cNvPr>
          <p:cNvPicPr>
            <a:picLocks noChangeAspect="1"/>
          </p:cNvPicPr>
          <p:nvPr/>
        </p:nvPicPr>
        <p:blipFill rotWithShape="1">
          <a:blip r:embed="rId3"/>
          <a:srcRect l="10631" t="18899" r="38576" b="26502"/>
          <a:stretch/>
        </p:blipFill>
        <p:spPr>
          <a:xfrm>
            <a:off x="3676210" y="3146247"/>
            <a:ext cx="4839580" cy="2926258"/>
          </a:xfrm>
          <a:prstGeom prst="rect">
            <a:avLst/>
          </a:prstGeom>
        </p:spPr>
      </p:pic>
    </p:spTree>
    <p:extLst>
      <p:ext uri="{BB962C8B-B14F-4D97-AF65-F5344CB8AC3E}">
        <p14:creationId xmlns:p14="http://schemas.microsoft.com/office/powerpoint/2010/main" val="2635874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i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pPr algn="l" rtl="0"/>
            <a:r>
              <a:rPr lang="it" b="0" i="0" u="none" baseline="0"/>
              <a:t>3 giugno 2021</a:t>
            </a:r>
            <a:endParaRPr lang="i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pPr rtl="0"/>
            <a:r>
              <a:rPr lang="it" b="0" i="0" u="none" baseline="0">
                <a:solidFill>
                  <a:prstClr val="black"/>
                </a:solidFill>
                <a:ea typeface="Times New Roman" panose="02020603050405020304" pitchFamily="18" charset="0"/>
              </a:rPr>
              <a:t>Il supporto della Commissione Europea per la realizzazione della presente pubblicazione non rappresenta un'approvazione dei contenuti della stessa. I contenuti qui riportati riflettono esclusivamente il punto di vista degli autori e la Commissione declina ogni responsabilità sull’uso che potrà essere fatto delle informazioni ivi contenute. </a:t>
            </a:r>
            <a:endParaRPr lang="i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pPr algn="r" rtl="0"/>
            <a:fld id="{CD37B2E7-1D31-7C4D-928B-66328FE9604A}" type="slidenum">
              <a:rPr/>
              <a:pPr/>
              <a:t>17</a:t>
            </a:fld>
            <a:endParaRPr lang="i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7974875" cy="1009651"/>
          </a:xfrm>
          <a:prstGeom prst="rect">
            <a:avLst/>
          </a:prstGeom>
          <a:solidFill>
            <a:srgbClr val="DEEBF8"/>
          </a:solidFill>
          <a:ln>
            <a:noFill/>
          </a:ln>
        </p:spPr>
        <p:txBody>
          <a:bodyPr spcFirstLastPara="1" wrap="square" lIns="121900" tIns="60933" rIns="121900" bIns="60933" anchor="ctr" anchorCtr="0">
            <a:noAutofit/>
          </a:bodyPr>
          <a:lstStyle/>
          <a:p>
            <a:pPr algn="l" defTabSz="685800" rtl="0">
              <a:lnSpc>
                <a:spcPct val="150000"/>
              </a:lnSpc>
            </a:pPr>
            <a:r>
              <a:rPr lang="it" sz="4000" b="1" i="1" u="none" baseline="0">
                <a:latin typeface="Arial Narrow" panose="020B0606020202030204" pitchFamily="34" charset="0"/>
              </a:rPr>
              <a:t>Attività: Pensare e riflettere 1.1 - Inclusione</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EEBF8"/>
          </a:solidFill>
          <a:ln>
            <a:noFill/>
          </a:ln>
        </p:spPr>
        <p:txBody>
          <a:bodyPr spcFirstLastPara="1" wrap="square" lIns="121900" tIns="60933" rIns="121900" bIns="60933" anchor="t" anchorCtr="0">
            <a:noAutofit/>
          </a:bodyPr>
          <a:lstStyle/>
          <a:p>
            <a:pPr marL="514350" indent="-514350" algn="l" rtl="0">
              <a:buClr>
                <a:schemeClr val="tx1"/>
              </a:buClr>
              <a:buFont typeface="+mj-lt"/>
              <a:buAutoNum type="arabicPeriod"/>
            </a:pPr>
            <a:endParaRPr lang="it" sz="2800" b="1" dirty="0">
              <a:latin typeface="Arial Narrow" panose="020B0606020202030204" pitchFamily="34" charset="0"/>
            </a:endParaRPr>
          </a:p>
          <a:p>
            <a:pPr marL="514350" indent="-514350" algn="l" rtl="0">
              <a:buClr>
                <a:schemeClr val="tx1"/>
              </a:buClr>
              <a:buFont typeface="+mj-lt"/>
              <a:buAutoNum type="arabicPeriod"/>
            </a:pPr>
            <a:endParaRPr lang="it" sz="2800" b="1" dirty="0">
              <a:latin typeface="Arial Narrow" panose="020B0606020202030204" pitchFamily="34" charset="0"/>
            </a:endParaRPr>
          </a:p>
          <a:p>
            <a:pPr marL="514350" indent="-514350" algn="l" rtl="0">
              <a:buClr>
                <a:schemeClr val="tx1"/>
              </a:buClr>
              <a:buFont typeface="+mj-lt"/>
              <a:buAutoNum type="arabicPeriod"/>
            </a:pPr>
            <a:endParaRPr lang="it" sz="2800" b="1" dirty="0">
              <a:latin typeface="Arial Narrow" panose="020B0606020202030204" pitchFamily="34" charset="0"/>
            </a:endParaRPr>
          </a:p>
          <a:p>
            <a:pPr algn="l" rtl="0">
              <a:buClr>
                <a:schemeClr val="tx1"/>
              </a:buClr>
            </a:pPr>
            <a:endParaRPr lang="it" sz="2800" b="1" dirty="0">
              <a:latin typeface="Arial Narrow" panose="020B0606020202030204" pitchFamily="34" charset="0"/>
            </a:endParaRPr>
          </a:p>
          <a:p>
            <a:pPr algn="l" rtl="0">
              <a:buClr>
                <a:schemeClr val="tx1"/>
              </a:buClr>
            </a:pPr>
            <a:endParaRPr lang="it" sz="2800" b="1" dirty="0">
              <a:latin typeface="Arial Narrow" panose="020B0606020202030204" pitchFamily="34" charset="0"/>
            </a:endParaRPr>
          </a:p>
          <a:p>
            <a:pPr algn="l" rtl="0">
              <a:buClr>
                <a:schemeClr val="tx1"/>
              </a:buClr>
            </a:pPr>
            <a:r>
              <a:rPr lang="it" sz="2800" b="1" i="0" u="none" baseline="0">
                <a:latin typeface="Arial Narrow" panose="020B0606020202030204" pitchFamily="34" charset="0"/>
              </a:rPr>
              <a:t>Domande/Argomenti di discussione:</a:t>
            </a:r>
            <a:endParaRPr lang="it" sz="2800" dirty="0">
              <a:latin typeface="Arial Narrow" panose="020B0606020202030204" pitchFamily="34" charset="0"/>
            </a:endParaRPr>
          </a:p>
          <a:p>
            <a:pPr marL="514350" indent="-514350" algn="l" rtl="0">
              <a:buClr>
                <a:schemeClr val="tx1"/>
              </a:buClr>
              <a:buFont typeface="+mj-lt"/>
              <a:buAutoNum type="arabicPeriod"/>
            </a:pPr>
            <a:r>
              <a:rPr lang="it" sz="2400" b="0" i="0" u="none" baseline="0">
                <a:latin typeface="Arial Narrow" panose="020B0606020202030204" pitchFamily="34" charset="0"/>
              </a:rPr>
              <a:t>Cosa pensi riguardo ciò che hai sentito?</a:t>
            </a:r>
            <a:endParaRPr lang="it" sz="2400" dirty="0">
              <a:latin typeface="Arial Narrow" panose="020B0606020202030204" pitchFamily="34" charset="0"/>
            </a:endParaRPr>
          </a:p>
          <a:p>
            <a:pPr marL="514350" indent="-514350" algn="l" rtl="0">
              <a:buClr>
                <a:schemeClr val="tx1"/>
              </a:buClr>
              <a:buFont typeface="+mj-lt"/>
              <a:buAutoNum type="arabicPeriod"/>
            </a:pPr>
            <a:r>
              <a:rPr lang="it" sz="2400" b="0" i="0" u="none" baseline="0">
                <a:latin typeface="Arial Narrow" panose="020B0606020202030204" pitchFamily="34" charset="0"/>
              </a:rPr>
              <a:t>Qual è la tua idea di inclusione? </a:t>
            </a:r>
            <a:endParaRPr lang="it" sz="2400" dirty="0">
              <a:latin typeface="Arial Narrow" panose="020B0606020202030204" pitchFamily="34" charset="0"/>
            </a:endParaRPr>
          </a:p>
          <a:p>
            <a:pPr marL="514350" indent="-514350" algn="l" rtl="0">
              <a:buClr>
                <a:schemeClr val="tx1"/>
              </a:buClr>
              <a:buFont typeface="+mj-lt"/>
              <a:buAutoNum type="arabicPeriod"/>
            </a:pPr>
            <a:r>
              <a:rPr lang="it" sz="2400" b="0" i="0" u="none" baseline="0">
                <a:latin typeface="Arial Narrow" panose="020B0606020202030204" pitchFamily="34" charset="0"/>
              </a:rPr>
              <a:t>Che tipo di mondo desidera progettare il Segretario per il futuro? Cosa ne pensi? Corrisponde alla tua idea di inclusione?</a:t>
            </a:r>
          </a:p>
          <a:p>
            <a:pPr marL="514350" indent="-514350" algn="l" rtl="0">
              <a:buClr>
                <a:schemeClr val="tx1"/>
              </a:buClr>
              <a:buFont typeface="+mj-lt"/>
              <a:buAutoNum type="arabicPeriod"/>
            </a:pPr>
            <a:endParaRPr lang="it" sz="2800" dirty="0">
              <a:latin typeface="Arial Narrow" panose="020B0606020202030204" pitchFamily="34" charset="0"/>
            </a:endParaRPr>
          </a:p>
        </p:txBody>
      </p:sp>
      <p:pic>
        <p:nvPicPr>
          <p:cNvPr id="9" name="Imagem 12">
            <a:hlinkClick r:id="rId2"/>
            <a:extLst>
              <a:ext uri="{FF2B5EF4-FFF2-40B4-BE49-F238E27FC236}">
                <a16:creationId xmlns:a16="http://schemas.microsoft.com/office/drawing/2014/main" id="{D103EBAD-A407-C942-8537-916F3937FB36}"/>
              </a:ext>
            </a:extLst>
          </p:cNvPr>
          <p:cNvPicPr>
            <a:picLocks noChangeAspect="1"/>
          </p:cNvPicPr>
          <p:nvPr/>
        </p:nvPicPr>
        <p:blipFill rotWithShape="1">
          <a:blip r:embed="rId3"/>
          <a:srcRect l="10631" t="18899" r="38576" b="26502"/>
          <a:stretch/>
        </p:blipFill>
        <p:spPr>
          <a:xfrm>
            <a:off x="4574197" y="2008869"/>
            <a:ext cx="3043606" cy="1840320"/>
          </a:xfrm>
          <a:prstGeom prst="rect">
            <a:avLst/>
          </a:prstGeom>
        </p:spPr>
      </p:pic>
    </p:spTree>
    <p:extLst>
      <p:ext uri="{BB962C8B-B14F-4D97-AF65-F5344CB8AC3E}">
        <p14:creationId xmlns:p14="http://schemas.microsoft.com/office/powerpoint/2010/main" val="28458228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i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pPr algn="l" rtl="0"/>
            <a:r>
              <a:rPr lang="it" b="0" i="0" u="none" baseline="0"/>
              <a:t>3 giugno 2021</a:t>
            </a:r>
            <a:endParaRPr lang="i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pPr rtl="0"/>
            <a:r>
              <a:rPr lang="it" b="0" i="0" u="none" baseline="0">
                <a:solidFill>
                  <a:prstClr val="black"/>
                </a:solidFill>
                <a:ea typeface="Times New Roman" panose="02020603050405020304" pitchFamily="18" charset="0"/>
              </a:rPr>
              <a:t>Il supporto della Commissione Europea per la realizzazione della presente pubblicazione non rappresenta un'approvazione dei contenuti della stessa. I contenuti qui riportati riflettono esclusivamente il punto di vista degli autori e la Commissione declina ogni responsabilità sull’uso che potrà essere fatto delle informazioni ivi contenute. </a:t>
            </a:r>
            <a:endParaRPr lang="i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pPr algn="r" rtl="0"/>
            <a:fld id="{CD37B2E7-1D31-7C4D-928B-66328FE9604A}" type="slidenum">
              <a:rPr/>
              <a:pPr/>
              <a:t>18</a:t>
            </a:fld>
            <a:endParaRPr lang="i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9464041" cy="1009651"/>
          </a:xfrm>
          <a:prstGeom prst="rect">
            <a:avLst/>
          </a:prstGeom>
          <a:solidFill>
            <a:srgbClr val="DEEBF8"/>
          </a:solidFill>
          <a:ln>
            <a:noFill/>
          </a:ln>
        </p:spPr>
        <p:txBody>
          <a:bodyPr spcFirstLastPara="1" wrap="square" lIns="121900" tIns="60933" rIns="121900" bIns="60933" anchor="ctr" anchorCtr="0">
            <a:noAutofit/>
          </a:bodyPr>
          <a:lstStyle/>
          <a:p>
            <a:pPr algn="l" defTabSz="685800" rtl="0">
              <a:lnSpc>
                <a:spcPct val="150000"/>
              </a:lnSpc>
            </a:pPr>
            <a:r>
              <a:rPr lang="it" sz="4000" b="1" i="1" u="none" baseline="0" dirty="0">
                <a:latin typeface="Arial Narrow" panose="020B0606020202030204" pitchFamily="34" charset="0"/>
              </a:rPr>
              <a:t>Attività: Pensare e riflettere 1.1 - Inclusione</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7974874" cy="4351338"/>
          </a:xfrm>
          <a:prstGeom prst="rect">
            <a:avLst/>
          </a:prstGeom>
          <a:solidFill>
            <a:srgbClr val="DEEBF8"/>
          </a:solidFill>
          <a:ln>
            <a:noFill/>
          </a:ln>
        </p:spPr>
        <p:txBody>
          <a:bodyPr spcFirstLastPara="1" wrap="square" lIns="121900" tIns="60933" rIns="121900" bIns="60933" anchor="t" anchorCtr="0">
            <a:noAutofit/>
          </a:bodyPr>
          <a:lstStyle/>
          <a:p>
            <a:pPr marL="457200" indent="-457200" algn="just" rtl="0">
              <a:buFont typeface="Arial" panose="020B0604020202020204" pitchFamily="34" charset="0"/>
              <a:buChar char="•"/>
            </a:pPr>
            <a:r>
              <a:rPr lang="it" sz="2400" b="0" i="0" u="none" baseline="0">
                <a:latin typeface="Arial Narrow" panose="020B0606020202030204" pitchFamily="34" charset="0"/>
              </a:rPr>
              <a:t>Ci sono oltre </a:t>
            </a:r>
            <a:r>
              <a:rPr lang="it" sz="2400" b="0" i="0" u="sng" baseline="0">
                <a:latin typeface="Arial Narrow" panose="020B0606020202030204" pitchFamily="34" charset="0"/>
              </a:rPr>
              <a:t>un miliardo</a:t>
            </a:r>
            <a:r>
              <a:rPr lang="it" sz="2400" b="0" i="0" u="none" baseline="0">
                <a:latin typeface="Arial Narrow" panose="020B0606020202030204" pitchFamily="34" charset="0"/>
              </a:rPr>
              <a:t> di persone con disabilità nel mondo </a:t>
            </a:r>
          </a:p>
          <a:p>
            <a:pPr marL="457200" indent="-457200" algn="just" rtl="0">
              <a:buFont typeface="Arial" panose="020B0604020202020204" pitchFamily="34" charset="0"/>
              <a:buChar char="•"/>
            </a:pPr>
            <a:r>
              <a:rPr lang="it" sz="2400" b="0" i="0" u="none" baseline="0">
                <a:latin typeface="Arial Narrow" panose="020B0606020202030204" pitchFamily="34" charset="0"/>
              </a:rPr>
              <a:t>Considerare l’inclusione e i diritti delle persone con disabilità è una </a:t>
            </a:r>
            <a:r>
              <a:rPr lang="it" sz="2400" b="0" i="0" u="sng" baseline="0">
                <a:latin typeface="Arial Narrow" panose="020B0606020202030204" pitchFamily="34" charset="0"/>
              </a:rPr>
              <a:t>questione di</a:t>
            </a:r>
            <a:r>
              <a:rPr lang="it" sz="2400" b="0" i="0" u="none" baseline="0">
                <a:latin typeface="Arial Narrow" panose="020B0606020202030204" pitchFamily="34" charset="0"/>
              </a:rPr>
              <a:t> giustizia e un </a:t>
            </a:r>
            <a:r>
              <a:rPr lang="it" sz="2400" b="0" i="0" u="sng" baseline="0">
                <a:latin typeface="Arial Narrow" panose="020B0606020202030204" pitchFamily="34" charset="0"/>
              </a:rPr>
              <a:t>investimento</a:t>
            </a:r>
            <a:r>
              <a:rPr lang="it" sz="2400" b="0" i="0" u="none" baseline="0">
                <a:latin typeface="Arial Narrow" panose="020B0606020202030204" pitchFamily="34" charset="0"/>
              </a:rPr>
              <a:t> nel nostro futuro comune</a:t>
            </a:r>
          </a:p>
          <a:p>
            <a:pPr marL="457200" indent="-457200" algn="just" rtl="0">
              <a:buFont typeface="Arial" panose="020B0604020202020204" pitchFamily="34" charset="0"/>
              <a:buChar char="•"/>
            </a:pPr>
            <a:r>
              <a:rPr lang="it" sz="2400" b="0" i="0" u="none" baseline="0">
                <a:latin typeface="Arial Narrow" panose="020B0606020202030204" pitchFamily="34" charset="0"/>
              </a:rPr>
              <a:t>L’obiettivo dell’Agenda 2030 è </a:t>
            </a:r>
            <a:r>
              <a:rPr lang="it" sz="2400" b="0" i="0" u="sng" baseline="0">
                <a:latin typeface="Arial Narrow" panose="020B0606020202030204" pitchFamily="34" charset="0"/>
              </a:rPr>
              <a:t>non lasciare nessuno indietro </a:t>
            </a:r>
          </a:p>
          <a:p>
            <a:pPr marL="457200" indent="-457200" algn="just" rtl="0">
              <a:buFont typeface="Arial" panose="020B0604020202020204" pitchFamily="34" charset="0"/>
              <a:buChar char="•"/>
            </a:pPr>
            <a:r>
              <a:rPr lang="it" sz="2400" b="0" i="0" u="none" baseline="0">
                <a:latin typeface="Arial Narrow" panose="020B0606020202030204" pitchFamily="34" charset="0"/>
              </a:rPr>
              <a:t>Un mondo ideale è un mondo in cui tutte le persone, comprese quelle con disabilità, possano godere di </a:t>
            </a:r>
            <a:r>
              <a:rPr lang="it" sz="2400" b="0" i="0" u="sng" baseline="0">
                <a:latin typeface="Arial Narrow" panose="020B0606020202030204" pitchFamily="34" charset="0"/>
              </a:rPr>
              <a:t>pari opportunità</a:t>
            </a:r>
            <a:r>
              <a:rPr lang="it" sz="2400" b="0" i="0" u="none" baseline="0">
                <a:latin typeface="Arial Narrow" panose="020B0606020202030204" pitchFamily="34" charset="0"/>
              </a:rPr>
              <a:t>, avere piena voce in capitolo nei </a:t>
            </a:r>
            <a:r>
              <a:rPr lang="it" sz="2400" b="0" i="0" u="sng" baseline="0">
                <a:latin typeface="Arial Narrow" panose="020B0606020202030204" pitchFamily="34" charset="0"/>
              </a:rPr>
              <a:t>processi decisionali</a:t>
            </a:r>
            <a:r>
              <a:rPr lang="it" sz="2400" b="0" i="0" u="none" baseline="0">
                <a:latin typeface="Arial Narrow" panose="020B0606020202030204" pitchFamily="34" charset="0"/>
              </a:rPr>
              <a:t> e beneficiare realmente della vita </a:t>
            </a:r>
            <a:r>
              <a:rPr lang="it" sz="2400" b="0" i="0" u="sng" baseline="0">
                <a:latin typeface="Arial Narrow" panose="020B0606020202030204" pitchFamily="34" charset="0"/>
              </a:rPr>
              <a:t>economica, sociale, politica e culturale</a:t>
            </a:r>
          </a:p>
          <a:p>
            <a:pPr marL="457200" indent="-457200" algn="just" rtl="0">
              <a:buFont typeface="Arial" panose="020B0604020202020204" pitchFamily="34" charset="0"/>
              <a:buChar char="•"/>
            </a:pPr>
            <a:r>
              <a:rPr lang="it" sz="2400" b="0" i="0" u="sng" baseline="0">
                <a:latin typeface="Arial Narrow" panose="020B0606020202030204" pitchFamily="34" charset="0"/>
              </a:rPr>
              <a:t>Tutti insieme</a:t>
            </a:r>
            <a:r>
              <a:rPr lang="it" sz="2400" b="0" i="0" u="none" baseline="0">
                <a:latin typeface="Arial Narrow" panose="020B0606020202030204" pitchFamily="34" charset="0"/>
              </a:rPr>
              <a:t> possiamo costruire un mondo inclusivo, accessibile e sostenibile per tutti</a:t>
            </a:r>
          </a:p>
        </p:txBody>
      </p:sp>
      <p:pic>
        <p:nvPicPr>
          <p:cNvPr id="10" name="Imagem 12">
            <a:extLst>
              <a:ext uri="{FF2B5EF4-FFF2-40B4-BE49-F238E27FC236}">
                <a16:creationId xmlns:a16="http://schemas.microsoft.com/office/drawing/2014/main" id="{E542FC67-C145-5842-859D-4304FB143386}"/>
              </a:ext>
            </a:extLst>
          </p:cNvPr>
          <p:cNvPicPr>
            <a:picLocks noChangeAspect="1"/>
          </p:cNvPicPr>
          <p:nvPr/>
        </p:nvPicPr>
        <p:blipFill rotWithShape="1">
          <a:blip r:embed="rId2"/>
          <a:srcRect l="10631" t="18899" r="38576" b="26502"/>
          <a:stretch/>
        </p:blipFill>
        <p:spPr>
          <a:xfrm>
            <a:off x="9097685" y="2862542"/>
            <a:ext cx="2639077" cy="1595721"/>
          </a:xfrm>
          <a:prstGeom prst="rect">
            <a:avLst/>
          </a:prstGeom>
        </p:spPr>
      </p:pic>
    </p:spTree>
    <p:extLst>
      <p:ext uri="{BB962C8B-B14F-4D97-AF65-F5344CB8AC3E}">
        <p14:creationId xmlns:p14="http://schemas.microsoft.com/office/powerpoint/2010/main" val="2332082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p:cNvSpPr/>
          <p:nvPr/>
        </p:nvSpPr>
        <p:spPr>
          <a:xfrm>
            <a:off x="0" y="1989333"/>
            <a:ext cx="12192000" cy="2339102"/>
          </a:xfrm>
          <a:prstGeom prst="rect">
            <a:avLst/>
          </a:prstGeom>
          <a:solidFill>
            <a:schemeClr val="accent6">
              <a:lumMod val="40000"/>
              <a:lumOff val="60000"/>
            </a:schemeClr>
          </a:solidFill>
        </p:spPr>
        <p:txBody>
          <a:bodyPr wrap="square">
            <a:spAutoFit/>
          </a:bodyPr>
          <a:lstStyle/>
          <a:p>
            <a:pPr algn="ctr" rtl="0"/>
            <a:endParaRPr lang="it" sz="2400" b="1" dirty="0">
              <a:latin typeface="Arial Narrow" panose="020B0606020202030204" pitchFamily="34" charset="0"/>
            </a:endParaRPr>
          </a:p>
          <a:p>
            <a:pPr algn="l" rtl="0"/>
            <a:r>
              <a:rPr lang="it" b="0" i="0" u="none" baseline="0"/>
              <a:t> </a:t>
            </a:r>
            <a:endParaRPr lang="it" dirty="0"/>
          </a:p>
          <a:p>
            <a:pPr algn="ctr" rtl="0"/>
            <a:r>
              <a:rPr lang="it" sz="2800" b="1" i="0" u="none" baseline="0">
                <a:latin typeface="Arial Narrow" panose="020B0606020202030204" pitchFamily="34" charset="0"/>
              </a:rPr>
              <a:t>10:15 – 10:45 </a:t>
            </a:r>
            <a:endParaRPr lang="it" sz="2800" dirty="0">
              <a:latin typeface="Arial Narrow" panose="020B0606020202030204" pitchFamily="34" charset="0"/>
            </a:endParaRPr>
          </a:p>
          <a:p>
            <a:pPr algn="ctr" rtl="0"/>
            <a:r>
              <a:rPr lang="it" sz="2800" b="1" i="0" u="none" baseline="0">
                <a:latin typeface="Arial Narrow" panose="020B0606020202030204" pitchFamily="34" charset="0"/>
              </a:rPr>
              <a:t>Pausa</a:t>
            </a:r>
            <a:r>
              <a:rPr lang="it" b="1" i="0" u="none" baseline="0"/>
              <a:t> </a:t>
            </a:r>
            <a:endParaRPr lang="it" dirty="0"/>
          </a:p>
          <a:p>
            <a:pPr algn="ctr" rtl="0"/>
            <a:endParaRPr lang="it" sz="2400" b="1" dirty="0">
              <a:latin typeface="Arial Narrow" panose="020B0606020202030204" pitchFamily="34" charset="0"/>
            </a:endParaRPr>
          </a:p>
          <a:p>
            <a:pPr algn="ctr" rtl="0"/>
            <a:endParaRPr lang="it" sz="2400" b="1" dirty="0">
              <a:latin typeface="Arial Narrow" panose="020B0606020202030204" pitchFamily="34" charset="0"/>
            </a:endParaRPr>
          </a:p>
        </p:txBody>
      </p:sp>
      <p:grpSp>
        <p:nvGrpSpPr>
          <p:cNvPr id="12" name="Grupo 11"/>
          <p:cNvGrpSpPr/>
          <p:nvPr/>
        </p:nvGrpSpPr>
        <p:grpSpPr>
          <a:xfrm>
            <a:off x="1606778" y="6412676"/>
            <a:ext cx="7351175" cy="445325"/>
            <a:chOff x="178130" y="6412675"/>
            <a:chExt cx="9128049" cy="445325"/>
          </a:xfrm>
        </p:grpSpPr>
        <p:sp>
          <p:nvSpPr>
            <p:cNvPr id="14" name="Retângulo 13"/>
            <p:cNvSpPr/>
            <p:nvPr/>
          </p:nvSpPr>
          <p:spPr>
            <a:xfrm>
              <a:off x="2213898" y="6457890"/>
              <a:ext cx="7092281" cy="338554"/>
            </a:xfrm>
            <a:prstGeom prst="rect">
              <a:avLst/>
            </a:prstGeom>
          </p:spPr>
          <p:txBody>
            <a:bodyPr wrap="square">
              <a:spAutoFit/>
            </a:bodyPr>
            <a:lstStyle/>
            <a:p>
              <a:pPr algn="l" rtl="0"/>
              <a:r>
                <a:rPr lang="it" sz="800" b="0" i="0" u="none" baseline="0">
                  <a:latin typeface="Arial Narrow" panose="020B0606020202030204" pitchFamily="34" charset="0"/>
                  <a:ea typeface="Times New Roman" panose="02020603050405020304" pitchFamily="18" charset="0"/>
                  <a:cs typeface="Arial" panose="020B0604020202020204" pitchFamily="34" charset="0"/>
                </a:rPr>
                <a:t>Il supporto della Commissione Europea per la realizzazione della presente pubblicazione non rappresenta un'approvazione dei contenuti della stessa. I contenuti qui riportati riflettono esclusivamente il punto di vista degli autori e la Commissione declina ogni responsabilità sull’uso che potrà essere fatto delle informazioni ivi contenute. </a:t>
              </a:r>
              <a:endParaRPr lang="it" sz="800" dirty="0">
                <a:latin typeface="Arial Narrow" panose="020B0606020202030204" pitchFamily="34" charset="0"/>
                <a:cs typeface="Arial" panose="020B0604020202020204" pitchFamily="34" charset="0"/>
              </a:endParaRPr>
            </a:p>
          </p:txBody>
        </p:sp>
        <p:pic>
          <p:nvPicPr>
            <p:cNvPr id="16" name="Grafik 1" descr="Ein Bild, das Text enthält.&#10;&#10;Automatisch generierte Beschreibung"/>
            <p:cNvPicPr/>
            <p:nvPr/>
          </p:nvPicPr>
          <p:blipFill rotWithShape="1">
            <a:blip r:embed="rId2" cstate="print">
              <a:extLst>
                <a:ext uri="{28A0092B-C50C-407E-A947-70E740481C1C}">
                  <a14:useLocalDpi xmlns:a14="http://schemas.microsoft.com/office/drawing/2010/main" val="0"/>
                </a:ext>
              </a:extLst>
            </a:blip>
            <a:srcRect l="26265" t="3861"/>
            <a:stretch/>
          </p:blipFill>
          <p:spPr>
            <a:xfrm>
              <a:off x="178130" y="6412675"/>
              <a:ext cx="2017606" cy="445325"/>
            </a:xfrm>
            <a:prstGeom prst="rect">
              <a:avLst/>
            </a:prstGeom>
          </p:spPr>
        </p:pic>
      </p:grpSp>
      <p:sp>
        <p:nvSpPr>
          <p:cNvPr id="2" name="Marcador de Posição do Número do Diapositivo 1"/>
          <p:cNvSpPr>
            <a:spLocks noGrp="1"/>
          </p:cNvSpPr>
          <p:nvPr>
            <p:ph type="sldNum" sz="quarter" idx="12"/>
          </p:nvPr>
        </p:nvSpPr>
        <p:spPr/>
        <p:txBody>
          <a:bodyPr/>
          <a:lstStyle/>
          <a:p>
            <a:pPr algn="r" rtl="0"/>
            <a:fld id="{35BA1E5D-A24E-4249-ACDB-C6F8AD62BBF2}" type="slidenum">
              <a:rPr/>
              <a:t>19</a:t>
            </a:fld>
            <a:endParaRPr lang="it"/>
          </a:p>
        </p:txBody>
      </p:sp>
    </p:spTree>
    <p:extLst>
      <p:ext uri="{BB962C8B-B14F-4D97-AF65-F5344CB8AC3E}">
        <p14:creationId xmlns:p14="http://schemas.microsoft.com/office/powerpoint/2010/main" val="2092730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7631B7B-E317-B346-8DFE-60139876228D}"/>
              </a:ext>
            </a:extLst>
          </p:cNvPr>
          <p:cNvSpPr>
            <a:spLocks noGrp="1"/>
          </p:cNvSpPr>
          <p:nvPr>
            <p:ph type="dt" sz="half" idx="10"/>
          </p:nvPr>
        </p:nvSpPr>
        <p:spPr/>
        <p:txBody>
          <a:bodyPr/>
          <a:lstStyle/>
          <a:p>
            <a:pPr algn="l" rtl="0"/>
            <a:r>
              <a:rPr lang="it" b="0" i="0" u="none" baseline="0"/>
              <a:t>3 giugno 2021</a:t>
            </a:r>
            <a:endParaRPr lang="it" dirty="0"/>
          </a:p>
        </p:txBody>
      </p:sp>
      <p:sp>
        <p:nvSpPr>
          <p:cNvPr id="5" name="Footer Placeholder 4">
            <a:extLst>
              <a:ext uri="{FF2B5EF4-FFF2-40B4-BE49-F238E27FC236}">
                <a16:creationId xmlns:a16="http://schemas.microsoft.com/office/drawing/2014/main" id="{0CA48045-4BB7-AD47-B9AF-E7028540D716}"/>
              </a:ext>
            </a:extLst>
          </p:cNvPr>
          <p:cNvSpPr>
            <a:spLocks noGrp="1"/>
          </p:cNvSpPr>
          <p:nvPr>
            <p:ph type="ftr" sz="quarter" idx="11"/>
          </p:nvPr>
        </p:nvSpPr>
        <p:spPr/>
        <p:txBody>
          <a:bodyPr/>
          <a:lstStyle/>
          <a:p>
            <a:pPr rtl="0"/>
            <a:r>
              <a:rPr lang="it" b="0" i="0" u="none" baseline="0">
                <a:solidFill>
                  <a:prstClr val="black"/>
                </a:solidFill>
                <a:ea typeface="Times New Roman" panose="02020603050405020304" pitchFamily="18" charset="0"/>
              </a:rPr>
              <a:t>Il supporto della Commissione Europea per la realizzazione della presente pubblicazione non rappresenta un'approvazione dei contenuti della stessa. I contenuti qui riportati riflettono esclusivamente il punto di vista degli autori e la Commissione declina ogni responsabilità sull’uso che potrà essere fatto delle informazioni ivi contenute. </a:t>
            </a:r>
            <a:endParaRPr lang="it" dirty="0"/>
          </a:p>
        </p:txBody>
      </p:sp>
      <p:sp>
        <p:nvSpPr>
          <p:cNvPr id="6" name="Slide Number Placeholder 5">
            <a:extLst>
              <a:ext uri="{FF2B5EF4-FFF2-40B4-BE49-F238E27FC236}">
                <a16:creationId xmlns:a16="http://schemas.microsoft.com/office/drawing/2014/main" id="{03844065-72F0-C24F-A504-90E2B2DD5643}"/>
              </a:ext>
            </a:extLst>
          </p:cNvPr>
          <p:cNvSpPr>
            <a:spLocks noGrp="1"/>
          </p:cNvSpPr>
          <p:nvPr>
            <p:ph type="sldNum" sz="quarter" idx="12"/>
          </p:nvPr>
        </p:nvSpPr>
        <p:spPr/>
        <p:txBody>
          <a:bodyPr/>
          <a:lstStyle/>
          <a:p>
            <a:pPr algn="r" rtl="0"/>
            <a:fld id="{CD37B2E7-1D31-7C4D-928B-66328FE9604A}" type="slidenum">
              <a:rPr/>
              <a:pPr/>
              <a:t>2</a:t>
            </a:fld>
            <a:endParaRPr lang="it" dirty="0"/>
          </a:p>
        </p:txBody>
      </p:sp>
      <p:sp>
        <p:nvSpPr>
          <p:cNvPr id="11" name="Google Shape;143;p27">
            <a:extLst>
              <a:ext uri="{FF2B5EF4-FFF2-40B4-BE49-F238E27FC236}">
                <a16:creationId xmlns:a16="http://schemas.microsoft.com/office/drawing/2014/main" id="{11371142-163D-DB42-9607-6A3E196B56BB}"/>
              </a:ext>
            </a:extLst>
          </p:cNvPr>
          <p:cNvSpPr/>
          <p:nvPr/>
        </p:nvSpPr>
        <p:spPr>
          <a:xfrm>
            <a:off x="0" y="1286553"/>
            <a:ext cx="12192000" cy="1486535"/>
          </a:xfrm>
          <a:prstGeom prst="rect">
            <a:avLst/>
          </a:prstGeom>
          <a:solidFill>
            <a:srgbClr val="FFF2CC"/>
          </a:solidFill>
          <a:ln>
            <a:noFill/>
          </a:ln>
        </p:spPr>
        <p:txBody>
          <a:bodyPr spcFirstLastPara="1" wrap="square" lIns="121900" tIns="60933" rIns="121900" bIns="60933" anchor="ctr" anchorCtr="0">
            <a:noAutofit/>
          </a:bodyPr>
          <a:lstStyle/>
          <a:p>
            <a:pPr algn="ctr" rtl="0"/>
            <a:endParaRPr lang="it" sz="3200" b="1" dirty="0">
              <a:solidFill>
                <a:schemeClr val="dk1"/>
              </a:solidFill>
              <a:latin typeface="Calibri"/>
              <a:ea typeface="Arial Narrow"/>
              <a:cs typeface="Calibri"/>
              <a:sym typeface="Calibri"/>
            </a:endParaRPr>
          </a:p>
          <a:p>
            <a:pPr algn="ctr" rtl="0"/>
            <a:r>
              <a:rPr lang="it" sz="4000" b="1" i="0" u="none" baseline="0">
                <a:solidFill>
                  <a:schemeClr val="dk1"/>
                </a:solidFill>
                <a:latin typeface="Arial Narrow"/>
                <a:ea typeface="Arial Narrow"/>
                <a:cs typeface="Arial Narrow"/>
                <a:sym typeface="Arial Narrow"/>
              </a:rPr>
              <a:t>INIZIO</a:t>
            </a:r>
            <a:endParaRPr sz="2400" dirty="0"/>
          </a:p>
          <a:p>
            <a:pPr algn="ctr" rtl="0"/>
            <a:endParaRPr sz="3200" b="1" dirty="0">
              <a:solidFill>
                <a:schemeClr val="dk1"/>
              </a:solidFill>
              <a:latin typeface="Calibri"/>
              <a:ea typeface="Calibri"/>
              <a:cs typeface="Calibri"/>
              <a:sym typeface="Calibri"/>
            </a:endParaRPr>
          </a:p>
        </p:txBody>
      </p:sp>
      <p:sp>
        <p:nvSpPr>
          <p:cNvPr id="12" name="Google Shape;151;p27">
            <a:extLst>
              <a:ext uri="{FF2B5EF4-FFF2-40B4-BE49-F238E27FC236}">
                <a16:creationId xmlns:a16="http://schemas.microsoft.com/office/drawing/2014/main" id="{C2C82930-6332-F94C-82D1-60B6BD0BD1D5}"/>
              </a:ext>
            </a:extLst>
          </p:cNvPr>
          <p:cNvSpPr/>
          <p:nvPr/>
        </p:nvSpPr>
        <p:spPr>
          <a:xfrm>
            <a:off x="4338210" y="2971938"/>
            <a:ext cx="3515579" cy="3185561"/>
          </a:xfrm>
          <a:prstGeom prst="rect">
            <a:avLst/>
          </a:prstGeom>
          <a:solidFill>
            <a:srgbClr val="FFF2CC"/>
          </a:solidFill>
          <a:ln>
            <a:noFill/>
          </a:ln>
        </p:spPr>
        <p:txBody>
          <a:bodyPr spcFirstLastPara="1" wrap="square" lIns="121900" tIns="60933" rIns="121900" bIns="60933" anchor="ctr" anchorCtr="0">
            <a:noAutofit/>
          </a:bodyPr>
          <a:lstStyle/>
          <a:p>
            <a:pPr algn="ctr" rtl="0">
              <a:lnSpc>
                <a:spcPct val="150000"/>
              </a:lnSpc>
              <a:buClr>
                <a:schemeClr val="accent2">
                  <a:lumMod val="75000"/>
                </a:schemeClr>
              </a:buClr>
              <a:buSzPct val="102000"/>
            </a:pPr>
            <a:r>
              <a:rPr lang="it" sz="2400" b="0" i="0" u="none" baseline="0">
                <a:latin typeface="Arial Narrow" panose="020B0606020202030204" pitchFamily="34" charset="0"/>
              </a:rPr>
              <a:t>Obiettivo</a:t>
            </a:r>
            <a:endParaRPr lang="it" sz="2400" dirty="0">
              <a:latin typeface="Arial Narrow" panose="020B0606020202030204" pitchFamily="34" charset="0"/>
            </a:endParaRPr>
          </a:p>
          <a:p>
            <a:pPr algn="ctr" rtl="0">
              <a:lnSpc>
                <a:spcPct val="150000"/>
              </a:lnSpc>
              <a:buClr>
                <a:schemeClr val="accent2">
                  <a:lumMod val="75000"/>
                </a:schemeClr>
              </a:buClr>
              <a:buSzPct val="102000"/>
            </a:pPr>
            <a:r>
              <a:rPr lang="it" sz="2400" b="0" i="0" u="none" baseline="0">
                <a:latin typeface="Arial Narrow" panose="020B0606020202030204" pitchFamily="34" charset="0"/>
              </a:rPr>
              <a:t>Contenuti</a:t>
            </a:r>
          </a:p>
          <a:p>
            <a:pPr algn="ctr" rtl="0">
              <a:lnSpc>
                <a:spcPct val="150000"/>
              </a:lnSpc>
              <a:buClr>
                <a:schemeClr val="accent2">
                  <a:lumMod val="75000"/>
                </a:schemeClr>
              </a:buClr>
              <a:buSzPct val="102000"/>
            </a:pPr>
            <a:r>
              <a:rPr lang="it" sz="2400" b="0" i="0" u="none" baseline="0">
                <a:latin typeface="Arial Narrow" panose="020B0606020202030204" pitchFamily="34" charset="0"/>
              </a:rPr>
              <a:t>Risultati dell'apprendimento</a:t>
            </a:r>
          </a:p>
          <a:p>
            <a:pPr algn="ctr" rtl="0">
              <a:lnSpc>
                <a:spcPct val="150000"/>
              </a:lnSpc>
              <a:buClr>
                <a:schemeClr val="accent2">
                  <a:lumMod val="75000"/>
                </a:schemeClr>
              </a:buClr>
              <a:buSzPct val="102000"/>
            </a:pPr>
            <a:r>
              <a:rPr lang="it" sz="2400" b="0" i="0" u="none" baseline="0">
                <a:latin typeface="Arial Narrow" panose="020B0606020202030204" pitchFamily="34" charset="0"/>
              </a:rPr>
              <a:t>Organizzazione</a:t>
            </a:r>
          </a:p>
          <a:p>
            <a:pPr algn="ctr" rtl="0">
              <a:lnSpc>
                <a:spcPct val="150000"/>
              </a:lnSpc>
              <a:buClr>
                <a:schemeClr val="accent2">
                  <a:lumMod val="75000"/>
                </a:schemeClr>
              </a:buClr>
              <a:buSzPct val="102000"/>
            </a:pPr>
            <a:r>
              <a:rPr lang="it" sz="2400" b="0" i="0" u="none" baseline="0">
                <a:latin typeface="Arial Narrow" panose="020B0606020202030204" pitchFamily="34" charset="0"/>
              </a:rPr>
              <a:t>Attività: </a:t>
            </a:r>
            <a:r>
              <a:rPr lang="it" sz="2400" b="0" i="1" u="none" baseline="0">
                <a:latin typeface="Arial Narrow" panose="020B0606020202030204" pitchFamily="34" charset="0"/>
              </a:rPr>
              <a:t>Brainstorming 1.1</a:t>
            </a:r>
          </a:p>
        </p:txBody>
      </p:sp>
    </p:spTree>
    <p:extLst>
      <p:ext uri="{BB962C8B-B14F-4D97-AF65-F5344CB8AC3E}">
        <p14:creationId xmlns:p14="http://schemas.microsoft.com/office/powerpoint/2010/main" val="1073345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7631B7B-E317-B346-8DFE-60139876228D}"/>
              </a:ext>
            </a:extLst>
          </p:cNvPr>
          <p:cNvSpPr>
            <a:spLocks noGrp="1"/>
          </p:cNvSpPr>
          <p:nvPr>
            <p:ph type="dt" sz="half" idx="10"/>
          </p:nvPr>
        </p:nvSpPr>
        <p:spPr/>
        <p:txBody>
          <a:bodyPr/>
          <a:lstStyle/>
          <a:p>
            <a:pPr algn="l" rtl="0"/>
            <a:r>
              <a:rPr lang="it" b="0" i="0" u="none" baseline="0"/>
              <a:t>3 giugno 2021</a:t>
            </a:r>
            <a:endParaRPr lang="it" dirty="0"/>
          </a:p>
        </p:txBody>
      </p:sp>
      <p:sp>
        <p:nvSpPr>
          <p:cNvPr id="5" name="Footer Placeholder 4">
            <a:extLst>
              <a:ext uri="{FF2B5EF4-FFF2-40B4-BE49-F238E27FC236}">
                <a16:creationId xmlns:a16="http://schemas.microsoft.com/office/drawing/2014/main" id="{0CA48045-4BB7-AD47-B9AF-E7028540D716}"/>
              </a:ext>
            </a:extLst>
          </p:cNvPr>
          <p:cNvSpPr>
            <a:spLocks noGrp="1"/>
          </p:cNvSpPr>
          <p:nvPr>
            <p:ph type="ftr" sz="quarter" idx="11"/>
          </p:nvPr>
        </p:nvSpPr>
        <p:spPr/>
        <p:txBody>
          <a:bodyPr/>
          <a:lstStyle/>
          <a:p>
            <a:pPr rtl="0"/>
            <a:r>
              <a:rPr lang="it" b="0" i="0" u="none" baseline="0">
                <a:solidFill>
                  <a:prstClr val="black"/>
                </a:solidFill>
                <a:ea typeface="Times New Roman" panose="02020603050405020304" pitchFamily="18" charset="0"/>
              </a:rPr>
              <a:t>Il supporto della Commissione Europea per la realizzazione della presente pubblicazione non rappresenta un'approvazione dei contenuti della stessa. I contenuti qui riportati riflettono esclusivamente il punto di vista degli autori e la Commissione declina ogni responsabilità sull’uso che potrà essere fatto delle informazioni ivi contenute. </a:t>
            </a:r>
            <a:endParaRPr lang="it" dirty="0"/>
          </a:p>
        </p:txBody>
      </p:sp>
      <p:sp>
        <p:nvSpPr>
          <p:cNvPr id="6" name="Slide Number Placeholder 5">
            <a:extLst>
              <a:ext uri="{FF2B5EF4-FFF2-40B4-BE49-F238E27FC236}">
                <a16:creationId xmlns:a16="http://schemas.microsoft.com/office/drawing/2014/main" id="{03844065-72F0-C24F-A504-90E2B2DD5643}"/>
              </a:ext>
            </a:extLst>
          </p:cNvPr>
          <p:cNvSpPr>
            <a:spLocks noGrp="1"/>
          </p:cNvSpPr>
          <p:nvPr>
            <p:ph type="sldNum" sz="quarter" idx="12"/>
          </p:nvPr>
        </p:nvSpPr>
        <p:spPr/>
        <p:txBody>
          <a:bodyPr/>
          <a:lstStyle/>
          <a:p>
            <a:pPr algn="r" rtl="0"/>
            <a:fld id="{CD37B2E7-1D31-7C4D-928B-66328FE9604A}" type="slidenum">
              <a:rPr/>
              <a:pPr/>
              <a:t>20</a:t>
            </a:fld>
            <a:endParaRPr lang="it" dirty="0"/>
          </a:p>
        </p:txBody>
      </p:sp>
      <p:sp>
        <p:nvSpPr>
          <p:cNvPr id="11" name="Google Shape;143;p27">
            <a:extLst>
              <a:ext uri="{FF2B5EF4-FFF2-40B4-BE49-F238E27FC236}">
                <a16:creationId xmlns:a16="http://schemas.microsoft.com/office/drawing/2014/main" id="{11371142-163D-DB42-9607-6A3E196B56BB}"/>
              </a:ext>
            </a:extLst>
          </p:cNvPr>
          <p:cNvSpPr/>
          <p:nvPr/>
        </p:nvSpPr>
        <p:spPr>
          <a:xfrm>
            <a:off x="0" y="1286553"/>
            <a:ext cx="12192000" cy="1486535"/>
          </a:xfrm>
          <a:prstGeom prst="rect">
            <a:avLst/>
          </a:prstGeom>
          <a:solidFill>
            <a:srgbClr val="DEEBF8"/>
          </a:solidFill>
          <a:ln>
            <a:noFill/>
          </a:ln>
        </p:spPr>
        <p:txBody>
          <a:bodyPr spcFirstLastPara="1" wrap="square" lIns="121900" tIns="60933" rIns="121900" bIns="60933" anchor="ctr" anchorCtr="0">
            <a:noAutofit/>
          </a:bodyPr>
          <a:lstStyle/>
          <a:p>
            <a:pPr algn="ctr" rtl="0"/>
            <a:endParaRPr lang="it" sz="3200" b="1" dirty="0">
              <a:solidFill>
                <a:schemeClr val="dk1"/>
              </a:solidFill>
              <a:latin typeface="Calibri"/>
              <a:ea typeface="Arial Narrow"/>
              <a:cs typeface="Calibri"/>
              <a:sym typeface="Calibri"/>
            </a:endParaRPr>
          </a:p>
          <a:p>
            <a:pPr algn="ctr" rtl="0"/>
            <a:r>
              <a:rPr lang="it" sz="4000" b="1" i="0" u="none" baseline="0">
                <a:solidFill>
                  <a:schemeClr val="dk1"/>
                </a:solidFill>
                <a:latin typeface="Arial Narrow"/>
                <a:ea typeface="Arial Narrow"/>
                <a:cs typeface="Arial Narrow"/>
                <a:sym typeface="Arial Narrow"/>
              </a:rPr>
              <a:t>SVILUPPARE</a:t>
            </a:r>
            <a:endParaRPr sz="2400" dirty="0"/>
          </a:p>
          <a:p>
            <a:pPr algn="ctr" rtl="0"/>
            <a:endParaRPr sz="3200" b="1" dirty="0">
              <a:solidFill>
                <a:schemeClr val="dk1"/>
              </a:solidFill>
              <a:latin typeface="Calibri"/>
              <a:ea typeface="Calibri"/>
              <a:cs typeface="Calibri"/>
              <a:sym typeface="Calibri"/>
            </a:endParaRPr>
          </a:p>
        </p:txBody>
      </p:sp>
      <p:sp>
        <p:nvSpPr>
          <p:cNvPr id="12" name="Google Shape;151;p27">
            <a:extLst>
              <a:ext uri="{FF2B5EF4-FFF2-40B4-BE49-F238E27FC236}">
                <a16:creationId xmlns:a16="http://schemas.microsoft.com/office/drawing/2014/main" id="{C2C82930-6332-F94C-82D1-60B6BD0BD1D5}"/>
              </a:ext>
            </a:extLst>
          </p:cNvPr>
          <p:cNvSpPr/>
          <p:nvPr/>
        </p:nvSpPr>
        <p:spPr>
          <a:xfrm>
            <a:off x="4084990" y="2971938"/>
            <a:ext cx="4022019" cy="3185561"/>
          </a:xfrm>
          <a:prstGeom prst="rect">
            <a:avLst/>
          </a:prstGeom>
          <a:solidFill>
            <a:srgbClr val="DEEBF8"/>
          </a:solidFill>
          <a:ln>
            <a:noFill/>
          </a:ln>
        </p:spPr>
        <p:txBody>
          <a:bodyPr spcFirstLastPara="1" wrap="square" lIns="121900" tIns="60933" rIns="121900" bIns="60933" anchor="ctr" anchorCtr="0">
            <a:noAutofit/>
          </a:bodyPr>
          <a:lstStyle/>
          <a:p>
            <a:pPr algn="ctr" defTabSz="685800" rtl="0">
              <a:defRPr/>
            </a:pPr>
            <a:r>
              <a:rPr lang="it" sz="2000" b="0" i="0" u="none" baseline="0">
                <a:solidFill>
                  <a:schemeClr val="bg2">
                    <a:lumMod val="75000"/>
                  </a:schemeClr>
                </a:solidFill>
                <a:latin typeface="Arial Narrow" panose="020B0606020202030204" pitchFamily="34" charset="0"/>
              </a:rPr>
              <a:t>Inclusione da diverse prospettive</a:t>
            </a:r>
          </a:p>
          <a:p>
            <a:pPr algn="ctr" defTabSz="685800" rtl="0">
              <a:defRPr/>
            </a:pPr>
            <a:r>
              <a:rPr lang="it" sz="2000" b="0" i="0" u="none" baseline="0">
                <a:solidFill>
                  <a:schemeClr val="bg2">
                    <a:lumMod val="75000"/>
                  </a:schemeClr>
                </a:solidFill>
                <a:latin typeface="Arial Narrow" panose="020B0606020202030204" pitchFamily="34" charset="0"/>
              </a:rPr>
              <a:t>Elementi critici per creare una società inclusiva</a:t>
            </a:r>
          </a:p>
          <a:p>
            <a:pPr algn="ctr" defTabSz="685800" rtl="0">
              <a:defRPr/>
            </a:pPr>
            <a:r>
              <a:rPr lang="it" sz="2000" b="0" i="1" u="none" baseline="0">
                <a:solidFill>
                  <a:schemeClr val="bg2">
                    <a:lumMod val="75000"/>
                  </a:schemeClr>
                </a:solidFill>
                <a:latin typeface="Arial Narrow" panose="020B0606020202030204" pitchFamily="34" charset="0"/>
              </a:rPr>
              <a:t>Attività: Pensare e riflettere 1</a:t>
            </a:r>
          </a:p>
          <a:p>
            <a:pPr algn="ctr" defTabSz="685800" rtl="0">
              <a:defRPr/>
            </a:pPr>
            <a:r>
              <a:rPr lang="it" sz="2000" b="0" i="0" u="none" baseline="0">
                <a:solidFill>
                  <a:prstClr val="black"/>
                </a:solidFill>
                <a:latin typeface="Arial Narrow" panose="020B0606020202030204" pitchFamily="34" charset="0"/>
              </a:rPr>
              <a:t>Terminologia comune/serie di opinioni sul linguaggio adatto all'ASD</a:t>
            </a:r>
          </a:p>
          <a:p>
            <a:pPr algn="ctr" defTabSz="685800" rtl="0">
              <a:defRPr/>
            </a:pPr>
            <a:r>
              <a:rPr lang="it" sz="2000" b="0" i="1" u="none" baseline="0">
                <a:solidFill>
                  <a:prstClr val="black"/>
                </a:solidFill>
                <a:latin typeface="Arial Narrow" panose="020B0606020202030204" pitchFamily="34" charset="0"/>
              </a:rPr>
              <a:t>Attività: Pensare e riflettere 2</a:t>
            </a:r>
          </a:p>
        </p:txBody>
      </p:sp>
    </p:spTree>
    <p:extLst>
      <p:ext uri="{BB962C8B-B14F-4D97-AF65-F5344CB8AC3E}">
        <p14:creationId xmlns:p14="http://schemas.microsoft.com/office/powerpoint/2010/main" val="33603464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i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pPr algn="l" rtl="0"/>
            <a:r>
              <a:rPr lang="it" b="0" i="0" u="none" baseline="0"/>
              <a:t>3 giugno 2021</a:t>
            </a:r>
            <a:endParaRPr lang="i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pPr rtl="0"/>
            <a:r>
              <a:rPr lang="it" b="0" i="0" u="none" baseline="0">
                <a:solidFill>
                  <a:prstClr val="black"/>
                </a:solidFill>
                <a:ea typeface="Times New Roman" panose="02020603050405020304" pitchFamily="18" charset="0"/>
              </a:rPr>
              <a:t>Il supporto della Commissione Europea per la realizzazione della presente pubblicazione non rappresenta un'approvazione dei contenuti della stessa. I contenuti qui riportati riflettono esclusivamente il punto di vista degli autori e la Commissione declina ogni responsabilità sull’uso che potrà essere fatto delle informazioni ivi contenute. </a:t>
            </a:r>
            <a:endParaRPr lang="i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pPr algn="r" rtl="0"/>
            <a:fld id="{CD37B2E7-1D31-7C4D-928B-66328FE9604A}" type="slidenum">
              <a:rPr/>
              <a:pPr/>
              <a:t>21</a:t>
            </a:fld>
            <a:endParaRPr lang="i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10515599" cy="1009651"/>
          </a:xfrm>
          <a:prstGeom prst="rect">
            <a:avLst/>
          </a:prstGeom>
          <a:solidFill>
            <a:srgbClr val="DEEBF8"/>
          </a:solidFill>
          <a:ln>
            <a:noFill/>
          </a:ln>
        </p:spPr>
        <p:txBody>
          <a:bodyPr spcFirstLastPara="1" wrap="square" lIns="121900" tIns="60933" rIns="121900" bIns="60933" anchor="ctr" anchorCtr="0">
            <a:noAutofit/>
          </a:bodyPr>
          <a:lstStyle/>
          <a:p>
            <a:pPr algn="l" rtl="0"/>
            <a:r>
              <a:rPr lang="it" sz="3200" b="1" i="0" u="none" baseline="0">
                <a:solidFill>
                  <a:prstClr val="black"/>
                </a:solidFill>
                <a:latin typeface="Arial Narrow" panose="020B0606020202030204" pitchFamily="34" charset="0"/>
              </a:rPr>
              <a:t>Terminologia comune/serie di opinioni sul linguaggio adatto all'ASD </a:t>
            </a:r>
            <a:endParaRPr lang="it" sz="3200" b="1" dirty="0">
              <a:solidFill>
                <a:prstClr val="black"/>
              </a:solidFill>
              <a:latin typeface="Arial Narrow" panose="020B0606020202030204" pitchFamily="34" charset="0"/>
            </a:endParaRP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EEBF8"/>
          </a:solidFill>
          <a:ln>
            <a:noFill/>
          </a:ln>
        </p:spPr>
        <p:txBody>
          <a:bodyPr spcFirstLastPara="1" wrap="square" lIns="121900" tIns="60933" rIns="121900" bIns="60933" anchor="ctr" anchorCtr="0">
            <a:noAutofit/>
          </a:bodyPr>
          <a:lstStyle/>
          <a:p>
            <a:pPr marL="457200" indent="-457200" algn="just" rtl="0">
              <a:buFont typeface="Arial" panose="020B0604020202020204" pitchFamily="34" charset="0"/>
              <a:buChar char="•"/>
              <a:defRPr/>
            </a:pPr>
            <a:r>
              <a:rPr lang="it" sz="2200" b="0" i="0" u="none" baseline="0" dirty="0">
                <a:solidFill>
                  <a:prstClr val="black"/>
                </a:solidFill>
                <a:latin typeface="Arial Narrow" pitchFamily="34" charset="0"/>
              </a:rPr>
              <a:t>“Le persone con disabilità esprimono alcuni sentimenti e sensazioni forti rispetto alle parole e frasi con cui vengono descritte. Questo tema è molto importante per le persone con disabilità perché le parole che usiamo esprimono il nostro rispetto per loro.</a:t>
            </a:r>
          </a:p>
          <a:p>
            <a:pPr algn="just" rtl="0">
              <a:defRPr/>
            </a:pPr>
            <a:endParaRPr lang="it" sz="2200" dirty="0">
              <a:solidFill>
                <a:prstClr val="black"/>
              </a:solidFill>
              <a:latin typeface="Arial Narrow" pitchFamily="34" charset="0"/>
            </a:endParaRPr>
          </a:p>
          <a:p>
            <a:pPr marL="457200" indent="-457200" algn="just" rtl="0">
              <a:buFont typeface="Arial" panose="020B0604020202020204" pitchFamily="34" charset="0"/>
              <a:buChar char="•"/>
              <a:defRPr/>
            </a:pPr>
            <a:r>
              <a:rPr lang="it" sz="2200" b="0" i="0" u="none" baseline="0" dirty="0">
                <a:solidFill>
                  <a:prstClr val="black"/>
                </a:solidFill>
                <a:latin typeface="Arial Narrow" pitchFamily="34" charset="0"/>
              </a:rPr>
              <a:t>Il linguaggio si evolve per riflettere come i concetti e le credenze mutano nel tempo, e alcune cose che le persone dicono possono essere state socialmente accettabili in un determinato momento storico ma risultare offensive in un altro. (...) Nella maggior parte dei casi, non erano state originariamente pensate per essere offensive, ma hanno tuttavia assunto connotazioni negative.</a:t>
            </a:r>
          </a:p>
          <a:p>
            <a:pPr marL="457200" indent="-457200" algn="just" rtl="0">
              <a:buFont typeface="Arial" panose="020B0604020202020204" pitchFamily="34" charset="0"/>
              <a:buChar char="•"/>
              <a:defRPr/>
            </a:pPr>
            <a:endParaRPr lang="it" sz="2200" dirty="0">
              <a:solidFill>
                <a:prstClr val="black"/>
              </a:solidFill>
              <a:latin typeface="Arial Narrow" pitchFamily="34" charset="0"/>
            </a:endParaRPr>
          </a:p>
          <a:p>
            <a:pPr marL="457200" indent="-457200" algn="just" rtl="0">
              <a:buFont typeface="Arial" panose="020B0604020202020204" pitchFamily="34" charset="0"/>
              <a:buChar char="•"/>
              <a:defRPr/>
            </a:pPr>
            <a:r>
              <a:rPr lang="it" sz="2200" b="0" i="0" u="none" baseline="0" dirty="0">
                <a:solidFill>
                  <a:prstClr val="black"/>
                </a:solidFill>
                <a:latin typeface="Arial Narrow" pitchFamily="34" charset="0"/>
              </a:rPr>
              <a:t>Grazie alla grassroots advocacy, le persone con disabilità e le loro famiglie hanno influenzato il linguaggio che usiamo per riferirci ai membri di questa minoranza” (Smith, 2007, pp. 17-18).</a:t>
            </a:r>
            <a:endParaRPr lang="it" sz="2200" dirty="0">
              <a:solidFill>
                <a:prstClr val="black"/>
              </a:solidFill>
              <a:latin typeface="Century Schoolbook"/>
            </a:endParaRPr>
          </a:p>
        </p:txBody>
      </p:sp>
    </p:spTree>
    <p:extLst>
      <p:ext uri="{BB962C8B-B14F-4D97-AF65-F5344CB8AC3E}">
        <p14:creationId xmlns:p14="http://schemas.microsoft.com/office/powerpoint/2010/main" val="62319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i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pPr algn="l" rtl="0"/>
            <a:r>
              <a:rPr lang="it" b="0" i="0" u="none" baseline="0"/>
              <a:t>3 giugno 2021</a:t>
            </a:r>
            <a:endParaRPr lang="i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pPr rtl="0"/>
            <a:r>
              <a:rPr lang="it" b="0" i="0" u="none" baseline="0">
                <a:solidFill>
                  <a:prstClr val="black"/>
                </a:solidFill>
                <a:ea typeface="Times New Roman" panose="02020603050405020304" pitchFamily="18" charset="0"/>
              </a:rPr>
              <a:t>Il supporto della Commissione Europea per la realizzazione della presente pubblicazione non rappresenta un'approvazione dei contenuti della stessa. I contenuti qui riportati riflettono esclusivamente il punto di vista degli autori e la Commissione declina ogni responsabilità sull’uso che potrà essere fatto delle informazioni ivi contenute. </a:t>
            </a:r>
            <a:endParaRPr lang="i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pPr algn="r" rtl="0"/>
            <a:fld id="{CD37B2E7-1D31-7C4D-928B-66328FE9604A}" type="slidenum">
              <a:rPr/>
              <a:pPr/>
              <a:t>22</a:t>
            </a:fld>
            <a:endParaRPr lang="i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10515599" cy="1009651"/>
          </a:xfrm>
          <a:prstGeom prst="rect">
            <a:avLst/>
          </a:prstGeom>
          <a:solidFill>
            <a:srgbClr val="DEEBF8"/>
          </a:solidFill>
          <a:ln>
            <a:noFill/>
          </a:ln>
        </p:spPr>
        <p:txBody>
          <a:bodyPr spcFirstLastPara="1" wrap="square" lIns="121900" tIns="60933" rIns="121900" bIns="60933" anchor="ctr" anchorCtr="0">
            <a:noAutofit/>
          </a:bodyPr>
          <a:lstStyle/>
          <a:p>
            <a:pPr algn="l" rtl="0"/>
            <a:r>
              <a:rPr lang="it" sz="3200" b="1" i="0" u="none" baseline="0">
                <a:solidFill>
                  <a:prstClr val="black"/>
                </a:solidFill>
                <a:latin typeface="Arial Narrow" panose="020B0606020202030204" pitchFamily="34" charset="0"/>
              </a:rPr>
              <a:t>Terminologia comune/serie di opinioni sul linguaggio adatto all'ASD </a:t>
            </a:r>
            <a:endParaRPr lang="it" sz="3200" b="1" dirty="0">
              <a:solidFill>
                <a:prstClr val="black"/>
              </a:solidFill>
              <a:latin typeface="Arial Narrow" panose="020B0606020202030204" pitchFamily="34" charset="0"/>
            </a:endParaRP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EEBF8"/>
          </a:solidFill>
          <a:ln>
            <a:noFill/>
          </a:ln>
        </p:spPr>
        <p:txBody>
          <a:bodyPr spcFirstLastPara="1" wrap="square" lIns="121900" tIns="60933" rIns="121900" bIns="60933" anchor="ctr" anchorCtr="0">
            <a:noAutofit/>
          </a:bodyPr>
          <a:lstStyle/>
          <a:p>
            <a:pPr marL="342900" indent="-342900" algn="just" rtl="0">
              <a:buClr>
                <a:schemeClr val="tx1"/>
              </a:buClr>
              <a:buFont typeface="Arial" panose="020B0604020202020204" pitchFamily="34" charset="0"/>
              <a:buChar char="•"/>
              <a:defRPr/>
            </a:pPr>
            <a:r>
              <a:rPr lang="it" sz="2200" b="0" i="0" u="none" kern="0" baseline="0" dirty="0">
                <a:solidFill>
                  <a:prstClr val="black"/>
                </a:solidFill>
                <a:latin typeface="Arial Narrow" panose="020B0606020202030204" pitchFamily="34" charset="0"/>
              </a:rPr>
              <a:t>Molte comunità di persone con disabilità usano il </a:t>
            </a:r>
            <a:r>
              <a:rPr lang="it" sz="2200" b="1" i="0" u="none" kern="0" baseline="0" dirty="0">
                <a:solidFill>
                  <a:prstClr val="black"/>
                </a:solidFill>
                <a:latin typeface="Arial Narrow" panose="020B0606020202030204" pitchFamily="34" charset="0"/>
              </a:rPr>
              <a:t>linguaggio “person first”</a:t>
            </a:r>
            <a:r>
              <a:rPr lang="it" sz="2200" b="0" i="0" u="none" kern="0" baseline="0" dirty="0">
                <a:solidFill>
                  <a:prstClr val="black"/>
                </a:solidFill>
                <a:latin typeface="Arial Narrow" panose="020B0606020202030204" pitchFamily="34" charset="0"/>
              </a:rPr>
              <a:t> sostenendo che dovremmo dare priorità alla persona piuttosto che metterla sullo stesso livello della sua disabilità (Smith, 1998)</a:t>
            </a:r>
          </a:p>
          <a:p>
            <a:pPr marL="342900" indent="-342900" algn="l" rtl="0">
              <a:buClr>
                <a:schemeClr val="tx1"/>
              </a:buClr>
              <a:buFont typeface="Arial" panose="020B0604020202020204" pitchFamily="34" charset="0"/>
              <a:buChar char="•"/>
              <a:defRPr/>
            </a:pPr>
            <a:endParaRPr lang="it" sz="2200" b="1" kern="0" dirty="0">
              <a:solidFill>
                <a:prstClr val="black"/>
              </a:solidFill>
              <a:latin typeface="Arial Narrow" panose="020B0606020202030204" pitchFamily="34" charset="0"/>
            </a:endParaRPr>
          </a:p>
          <a:p>
            <a:pPr marL="342900" indent="-342900" algn="just" rtl="0">
              <a:buClr>
                <a:schemeClr val="tx1"/>
              </a:buClr>
              <a:buFont typeface="Arial" panose="020B0604020202020204" pitchFamily="34" charset="0"/>
              <a:buChar char="•"/>
              <a:defRPr/>
            </a:pPr>
            <a:r>
              <a:rPr lang="it" sz="2200" b="0" i="0" u="none" kern="0" baseline="0" dirty="0">
                <a:solidFill>
                  <a:prstClr val="black"/>
                </a:solidFill>
                <a:latin typeface="Arial Narrow" panose="020B0606020202030204" pitchFamily="34" charset="0"/>
              </a:rPr>
              <a:t>Molti self-advocate (persone con disabilità che si rappresentano e difendono in autonomia), così come gli studiosi, considerano il linguaggio cosiddetto “</a:t>
            </a:r>
            <a:r>
              <a:rPr lang="it" sz="2200" b="1" i="0" u="none" kern="0" baseline="0" dirty="0">
                <a:solidFill>
                  <a:prstClr val="black"/>
                </a:solidFill>
                <a:latin typeface="Arial Narrow" panose="020B0606020202030204" pitchFamily="34" charset="0"/>
              </a:rPr>
              <a:t>identity-first</a:t>
            </a:r>
            <a:r>
              <a:rPr lang="it" sz="2200" b="0" i="0" u="none" kern="0" baseline="0" dirty="0">
                <a:solidFill>
                  <a:prstClr val="black"/>
                </a:solidFill>
                <a:latin typeface="Arial Narrow" panose="020B0606020202030204" pitchFamily="34" charset="0"/>
              </a:rPr>
              <a:t>” per i seguenti motivi:</a:t>
            </a:r>
          </a:p>
          <a:p>
            <a:pPr marL="622300" algn="just" rtl="0">
              <a:buClr>
                <a:schemeClr val="tx1"/>
              </a:buClr>
              <a:defRPr/>
            </a:pPr>
            <a:r>
              <a:rPr lang="it" sz="2200" b="0" i="0" u="none" kern="0" baseline="0" dirty="0">
                <a:solidFill>
                  <a:prstClr val="black"/>
                </a:solidFill>
                <a:latin typeface="Arial Narrow" panose="020B0606020202030204" pitchFamily="34" charset="0"/>
              </a:rPr>
              <a:t>“(a) l'autismo è una caratteristica centrale che definisce l'identità e che non può essere separata dall'individuo, e </a:t>
            </a:r>
          </a:p>
          <a:p>
            <a:pPr marL="622300" algn="just" rtl="0">
              <a:buClr>
                <a:schemeClr val="tx1"/>
              </a:buClr>
              <a:defRPr/>
            </a:pPr>
            <a:r>
              <a:rPr lang="it" sz="2200" b="0" i="0" u="none" kern="0" baseline="0" dirty="0">
                <a:solidFill>
                  <a:prstClr val="black"/>
                </a:solidFill>
                <a:latin typeface="Arial Narrow" panose="020B0606020202030204" pitchFamily="34" charset="0"/>
              </a:rPr>
              <a:t>(b) l'uso del linguaggio “person-first” potrebbe perpetuare opinioni stigmatizzanti, poiché gli attributi desiderabili sono normalmente espressi attraverso pronomi che precedono i nomi (ad esempio, “un bambino intelligente”) mentre costruzioni linguistiche alternative potrebbero suggerire attributi indesiderabili” (Vivanti, 2020, p. 691)</a:t>
            </a:r>
          </a:p>
        </p:txBody>
      </p:sp>
    </p:spTree>
    <p:extLst>
      <p:ext uri="{BB962C8B-B14F-4D97-AF65-F5344CB8AC3E}">
        <p14:creationId xmlns:p14="http://schemas.microsoft.com/office/powerpoint/2010/main" val="24507314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i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pPr algn="l" rtl="0"/>
            <a:r>
              <a:rPr lang="it" b="0" i="0" u="none" baseline="0"/>
              <a:t>3 giugno 2021</a:t>
            </a:r>
            <a:endParaRPr lang="i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pPr rtl="0"/>
            <a:r>
              <a:rPr lang="it" b="0" i="0" u="none" baseline="0">
                <a:solidFill>
                  <a:prstClr val="black"/>
                </a:solidFill>
                <a:ea typeface="Times New Roman" panose="02020603050405020304" pitchFamily="18" charset="0"/>
              </a:rPr>
              <a:t>Il supporto della Commissione Europea per la realizzazione della presente pubblicazione non rappresenta un'approvazione dei contenuti della stessa. I contenuti qui riportati riflettono esclusivamente il punto di vista degli autori e la Commissione declina ogni responsabilità sull’uso che potrà essere fatto delle informazioni ivi contenute. </a:t>
            </a:r>
            <a:endParaRPr lang="i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pPr algn="r" rtl="0"/>
            <a:fld id="{CD37B2E7-1D31-7C4D-928B-66328FE9604A}" type="slidenum">
              <a:rPr/>
              <a:pPr/>
              <a:t>23</a:t>
            </a:fld>
            <a:endParaRPr lang="i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7234646" cy="1009651"/>
          </a:xfrm>
          <a:prstGeom prst="rect">
            <a:avLst/>
          </a:prstGeom>
          <a:solidFill>
            <a:srgbClr val="DEEBF8"/>
          </a:solidFill>
          <a:ln>
            <a:noFill/>
          </a:ln>
        </p:spPr>
        <p:txBody>
          <a:bodyPr spcFirstLastPara="1" wrap="square" lIns="121900" tIns="60933" rIns="121900" bIns="60933" anchor="ctr" anchorCtr="0">
            <a:noAutofit/>
          </a:bodyPr>
          <a:lstStyle/>
          <a:p>
            <a:pPr algn="l" rtl="0"/>
            <a:r>
              <a:rPr lang="it" sz="3200" b="1" i="1" u="none" baseline="0">
                <a:latin typeface="Arial Narrow" panose="020B0606020202030204" pitchFamily="34" charset="0"/>
              </a:rPr>
              <a:t>Attività: Pensare e riflettere 1.2 - Linguaggio</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EEBF8"/>
          </a:solidFill>
          <a:ln>
            <a:noFill/>
          </a:ln>
        </p:spPr>
        <p:txBody>
          <a:bodyPr spcFirstLastPara="1" wrap="square" lIns="121900" tIns="60933" rIns="121900" bIns="60933" anchor="t" anchorCtr="0">
            <a:noAutofit/>
          </a:bodyPr>
          <a:lstStyle/>
          <a:p>
            <a:pPr algn="l" rtl="0"/>
            <a:r>
              <a:rPr lang="it" sz="2400" b="1" i="0" u="none" baseline="0">
                <a:latin typeface="Arial Narrow" panose="020B0606020202030204" pitchFamily="34" charset="0"/>
              </a:rPr>
              <a:t>Guardiamo il video:</a:t>
            </a:r>
          </a:p>
          <a:p>
            <a:pPr lvl="0" algn="l" rtl="0">
              <a:defRPr/>
            </a:pPr>
            <a:r>
              <a:rPr lang="it" sz="2400" b="1" i="0" u="none" baseline="0">
                <a:solidFill>
                  <a:prstClr val="black"/>
                </a:solidFill>
                <a:latin typeface="Arial Narrow" panose="020B0606020202030204" pitchFamily="34" charset="0"/>
                <a:hlinkClick r:id="rId2"/>
              </a:rPr>
              <a:t>https://www.youtube.com/watch?v=-LX0KI4xkco</a:t>
            </a:r>
            <a:endParaRPr lang="it" sz="2400" b="1" dirty="0">
              <a:solidFill>
                <a:prstClr val="black"/>
              </a:solidFill>
              <a:latin typeface="Arial Narrow" panose="020B0606020202030204" pitchFamily="34" charset="0"/>
            </a:endParaRPr>
          </a:p>
          <a:p>
            <a:pPr lvl="0" algn="l" rtl="0">
              <a:defRPr/>
            </a:pPr>
            <a:endParaRPr lang="it" sz="2400" b="1" dirty="0">
              <a:solidFill>
                <a:prstClr val="black"/>
              </a:solidFill>
              <a:latin typeface="Arial Narrow" panose="020B0606020202030204" pitchFamily="34" charset="0"/>
            </a:endParaRPr>
          </a:p>
        </p:txBody>
      </p:sp>
      <p:pic>
        <p:nvPicPr>
          <p:cNvPr id="9" name="Imagem 18">
            <a:hlinkClick r:id="rId2"/>
            <a:extLst>
              <a:ext uri="{FF2B5EF4-FFF2-40B4-BE49-F238E27FC236}">
                <a16:creationId xmlns:a16="http://schemas.microsoft.com/office/drawing/2014/main" id="{6F0EB0FB-3002-424C-B839-9D4DA1520E32}"/>
              </a:ext>
            </a:extLst>
          </p:cNvPr>
          <p:cNvPicPr>
            <a:picLocks noChangeAspect="1"/>
          </p:cNvPicPr>
          <p:nvPr/>
        </p:nvPicPr>
        <p:blipFill rotWithShape="1">
          <a:blip r:embed="rId3"/>
          <a:srcRect l="13780" t="25900" r="29913" b="21602"/>
          <a:stretch/>
        </p:blipFill>
        <p:spPr>
          <a:xfrm>
            <a:off x="3276572" y="2876524"/>
            <a:ext cx="5638855" cy="2957441"/>
          </a:xfrm>
          <a:prstGeom prst="rect">
            <a:avLst/>
          </a:prstGeom>
        </p:spPr>
      </p:pic>
    </p:spTree>
    <p:extLst>
      <p:ext uri="{BB962C8B-B14F-4D97-AF65-F5344CB8AC3E}">
        <p14:creationId xmlns:p14="http://schemas.microsoft.com/office/powerpoint/2010/main" val="873177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i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pPr algn="l" rtl="0"/>
            <a:r>
              <a:rPr lang="it" b="0" i="0" u="none" baseline="0"/>
              <a:t>3 giugno 2021</a:t>
            </a:r>
            <a:endParaRPr lang="i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pPr rtl="0"/>
            <a:r>
              <a:rPr lang="it" b="0" i="0" u="none" baseline="0">
                <a:solidFill>
                  <a:prstClr val="black"/>
                </a:solidFill>
                <a:ea typeface="Times New Roman" panose="02020603050405020304" pitchFamily="18" charset="0"/>
              </a:rPr>
              <a:t>Il supporto della Commissione Europea per la realizzazione della presente pubblicazione non rappresenta un'approvazione dei contenuti della stessa. I contenuti qui riportati riflettono esclusivamente il punto di vista degli autori e la Commissione declina ogni responsabilità sull’uso che potrà essere fatto delle informazioni ivi contenute. </a:t>
            </a:r>
            <a:endParaRPr lang="i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pPr algn="r" rtl="0"/>
            <a:fld id="{CD37B2E7-1D31-7C4D-928B-66328FE9604A}" type="slidenum">
              <a:rPr/>
              <a:pPr/>
              <a:t>24</a:t>
            </a:fld>
            <a:endParaRPr lang="i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7478486" cy="1009651"/>
          </a:xfrm>
          <a:prstGeom prst="rect">
            <a:avLst/>
          </a:prstGeom>
          <a:solidFill>
            <a:srgbClr val="DEEBF8"/>
          </a:solidFill>
          <a:ln>
            <a:noFill/>
          </a:ln>
        </p:spPr>
        <p:txBody>
          <a:bodyPr spcFirstLastPara="1" wrap="square" lIns="121900" tIns="60933" rIns="121900" bIns="60933" anchor="ctr" anchorCtr="0">
            <a:noAutofit/>
          </a:bodyPr>
          <a:lstStyle/>
          <a:p>
            <a:pPr algn="l" rtl="0"/>
            <a:r>
              <a:rPr lang="it" sz="3200" b="1" i="1" u="none" baseline="0">
                <a:latin typeface="Arial Narrow" panose="020B0606020202030204" pitchFamily="34" charset="0"/>
              </a:rPr>
              <a:t>Attività: Pensare e riflettere 1.2 - Linguaggio</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EEBF8"/>
          </a:solidFill>
          <a:ln>
            <a:noFill/>
          </a:ln>
        </p:spPr>
        <p:txBody>
          <a:bodyPr spcFirstLastPara="1" wrap="square" lIns="121900" tIns="60933" rIns="121900" bIns="60933" anchor="t" anchorCtr="0">
            <a:noAutofit/>
          </a:bodyPr>
          <a:lstStyle/>
          <a:p>
            <a:pPr algn="ctr" rtl="0">
              <a:defRPr/>
            </a:pPr>
            <a:r>
              <a:rPr lang="it" sz="2400" b="1" i="0" u="none" baseline="0">
                <a:solidFill>
                  <a:prstClr val="black"/>
                </a:solidFill>
                <a:latin typeface="Arial Narrow" panose="020B0606020202030204" pitchFamily="34" charset="0"/>
              </a:rPr>
              <a:t>Linguaggio “person first” </a:t>
            </a:r>
            <a:r>
              <a:rPr lang="it" sz="2400" b="1" i="1" u="none" baseline="0">
                <a:solidFill>
                  <a:prstClr val="black"/>
                </a:solidFill>
                <a:latin typeface="Arial Narrow" panose="020B0606020202030204" pitchFamily="34" charset="0"/>
              </a:rPr>
              <a:t>versus</a:t>
            </a:r>
            <a:r>
              <a:rPr lang="it" sz="2400" b="1" i="0" u="none" baseline="0">
                <a:solidFill>
                  <a:prstClr val="black"/>
                </a:solidFill>
                <a:latin typeface="Arial Narrow" panose="020B0606020202030204" pitchFamily="34" charset="0"/>
              </a:rPr>
              <a:t> “identity first” </a:t>
            </a:r>
          </a:p>
          <a:p>
            <a:pPr algn="ctr" rtl="0">
              <a:defRPr/>
            </a:pPr>
            <a:r>
              <a:rPr lang="it" sz="2400" b="1" i="0" u="none" baseline="0">
                <a:latin typeface="Arial Narrow" panose="020B0606020202030204" pitchFamily="34" charset="0"/>
              </a:rPr>
              <a:t>Domande/Argomenti di discussione:</a:t>
            </a:r>
          </a:p>
          <a:p>
            <a:pPr algn="ctr" rtl="0">
              <a:defRPr/>
            </a:pPr>
            <a:endParaRPr lang="it" sz="2400" b="1" dirty="0">
              <a:solidFill>
                <a:prstClr val="black"/>
              </a:solidFill>
              <a:latin typeface="Arial Narrow" panose="020B0606020202030204" pitchFamily="34" charset="0"/>
            </a:endParaRPr>
          </a:p>
          <a:p>
            <a:pPr marL="457200" indent="-457200" algn="just" rtl="0">
              <a:buClr>
                <a:schemeClr val="tx1"/>
              </a:buClr>
              <a:buFont typeface="+mj-lt"/>
              <a:buAutoNum type="alphaLcPeriod"/>
              <a:defRPr/>
            </a:pPr>
            <a:r>
              <a:rPr lang="it" sz="2000" b="0" i="0" u="none" baseline="0">
                <a:solidFill>
                  <a:prstClr val="black"/>
                </a:solidFill>
                <a:latin typeface="Arial Narrow" panose="020B0606020202030204" pitchFamily="34" charset="0"/>
              </a:rPr>
              <a:t>Che cosa hai pensato durante la visione di questi video che hanno mostrato due prospettive diverse in termini di linguaggio sensibile?  </a:t>
            </a:r>
          </a:p>
          <a:p>
            <a:pPr marL="457200" indent="-457200" algn="just" rtl="0">
              <a:buClr>
                <a:schemeClr val="tx1"/>
              </a:buClr>
              <a:buFont typeface="+mj-lt"/>
              <a:buAutoNum type="alphaLcPeriod"/>
              <a:defRPr/>
            </a:pPr>
            <a:endParaRPr lang="it" sz="2000" dirty="0">
              <a:solidFill>
                <a:prstClr val="black"/>
              </a:solidFill>
              <a:latin typeface="Arial Narrow" panose="020B0606020202030204" pitchFamily="34" charset="0"/>
            </a:endParaRPr>
          </a:p>
          <a:p>
            <a:pPr marL="457200" indent="-457200" algn="just" rtl="0">
              <a:buClr>
                <a:schemeClr val="tx1"/>
              </a:buClr>
              <a:buFont typeface="+mj-lt"/>
              <a:buAutoNum type="alphaLcPeriod"/>
              <a:defRPr/>
            </a:pPr>
            <a:r>
              <a:rPr lang="it" sz="2000" b="0" i="0" u="none" baseline="0">
                <a:solidFill>
                  <a:prstClr val="black"/>
                </a:solidFill>
                <a:latin typeface="Arial Narrow" panose="020B0606020202030204" pitchFamily="34" charset="0"/>
              </a:rPr>
              <a:t>Quali macro-modelli sono legati a queste due diverse prospettive? Spiega</a:t>
            </a:r>
          </a:p>
          <a:p>
            <a:pPr marL="457200" indent="-457200" algn="just" rtl="0">
              <a:buClr>
                <a:schemeClr val="tx1"/>
              </a:buClr>
              <a:buFont typeface="+mj-lt"/>
              <a:buAutoNum type="alphaLcPeriod"/>
              <a:defRPr/>
            </a:pPr>
            <a:endParaRPr lang="it" sz="2000" dirty="0">
              <a:solidFill>
                <a:prstClr val="black"/>
              </a:solidFill>
              <a:latin typeface="Arial Narrow" panose="020B0606020202030204" pitchFamily="34" charset="0"/>
            </a:endParaRPr>
          </a:p>
          <a:p>
            <a:pPr marL="457200" indent="-457200" algn="just" rtl="0">
              <a:buClr>
                <a:schemeClr val="tx1"/>
              </a:buClr>
              <a:buFont typeface="+mj-lt"/>
              <a:buAutoNum type="alphaLcPeriod"/>
              <a:defRPr/>
            </a:pPr>
            <a:r>
              <a:rPr lang="it" sz="2000" b="0" i="0" u="none" baseline="0">
                <a:solidFill>
                  <a:prstClr val="black"/>
                </a:solidFill>
                <a:latin typeface="Arial Narrow" panose="020B0606020202030204" pitchFamily="34" charset="0"/>
              </a:rPr>
              <a:t>Quanto pensi sia importante la consapevolezza della diversità di linguaggio da parte degli operatori che contattano persone con ASD? Spiega la tua risposta</a:t>
            </a:r>
            <a:endParaRPr lang="it" sz="2000" dirty="0">
              <a:solidFill>
                <a:prstClr val="black"/>
              </a:solidFill>
              <a:latin typeface="Arial Narrow" panose="020B0606020202030204" pitchFamily="34" charset="0"/>
            </a:endParaRPr>
          </a:p>
          <a:p>
            <a:pPr marL="457200" indent="-457200" algn="just" rtl="0">
              <a:buClr>
                <a:schemeClr val="tx1"/>
              </a:buClr>
              <a:buFont typeface="+mj-lt"/>
              <a:buAutoNum type="alphaLcPeriod"/>
              <a:defRPr/>
            </a:pPr>
            <a:endParaRPr lang="it" sz="2000" dirty="0">
              <a:solidFill>
                <a:prstClr val="black"/>
              </a:solidFill>
              <a:latin typeface="Arial Narrow" panose="020B0606020202030204" pitchFamily="34" charset="0"/>
            </a:endParaRPr>
          </a:p>
          <a:p>
            <a:pPr marL="457200" indent="-457200" algn="just" rtl="0">
              <a:buClr>
                <a:schemeClr val="tx1"/>
              </a:buClr>
              <a:buFont typeface="+mj-lt"/>
              <a:buAutoNum type="alphaLcPeriod"/>
              <a:defRPr/>
            </a:pPr>
            <a:r>
              <a:rPr lang="it" sz="2000" b="0" i="0" u="none" baseline="0">
                <a:solidFill>
                  <a:prstClr val="black"/>
                </a:solidFill>
                <a:latin typeface="Arial Narrow" panose="020B0606020202030204" pitchFamily="34" charset="0"/>
              </a:rPr>
              <a:t>Quanto pensi sia importante che gli operatori che contattano persone con ASD utilizzino un linguaggio appropriato? Spiega la tua risposta</a:t>
            </a:r>
            <a:endParaRPr lang="it" sz="2400" dirty="0">
              <a:solidFill>
                <a:prstClr val="black"/>
              </a:solidFill>
              <a:latin typeface="Arial Narrow" panose="020B0606020202030204" pitchFamily="34" charset="0"/>
            </a:endParaRPr>
          </a:p>
        </p:txBody>
      </p:sp>
    </p:spTree>
    <p:extLst>
      <p:ext uri="{BB962C8B-B14F-4D97-AF65-F5344CB8AC3E}">
        <p14:creationId xmlns:p14="http://schemas.microsoft.com/office/powerpoint/2010/main" val="2249213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i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pPr algn="l" rtl="0"/>
            <a:r>
              <a:rPr lang="it" b="0" i="0" u="none" baseline="0"/>
              <a:t>3 giugno 2021</a:t>
            </a:r>
            <a:endParaRPr lang="i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pPr rtl="0"/>
            <a:r>
              <a:rPr lang="it" b="0" i="0" u="none" baseline="0">
                <a:solidFill>
                  <a:prstClr val="black"/>
                </a:solidFill>
                <a:ea typeface="Times New Roman" panose="02020603050405020304" pitchFamily="18" charset="0"/>
              </a:rPr>
              <a:t>Il supporto della Commissione Europea per la realizzazione della presente pubblicazione non rappresenta un'approvazione dei contenuti della stessa. I contenuti qui riportati riflettono esclusivamente il punto di vista degli autori e la Commissione declina ogni responsabilità sull’uso che potrà essere fatto delle informazioni ivi contenute. </a:t>
            </a:r>
            <a:endParaRPr lang="i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pPr algn="r" rtl="0"/>
            <a:fld id="{CD37B2E7-1D31-7C4D-928B-66328FE9604A}" type="slidenum">
              <a:rPr/>
              <a:pPr/>
              <a:t>25</a:t>
            </a:fld>
            <a:endParaRPr lang="i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7315200" cy="1009651"/>
          </a:xfrm>
          <a:prstGeom prst="rect">
            <a:avLst/>
          </a:prstGeom>
          <a:solidFill>
            <a:srgbClr val="DEEBF8"/>
          </a:solidFill>
          <a:ln>
            <a:noFill/>
          </a:ln>
        </p:spPr>
        <p:txBody>
          <a:bodyPr spcFirstLastPara="1" wrap="square" lIns="121900" tIns="60933" rIns="121900" bIns="60933" anchor="ctr" anchorCtr="0">
            <a:noAutofit/>
          </a:bodyPr>
          <a:lstStyle/>
          <a:p>
            <a:pPr algn="l" rtl="0"/>
            <a:r>
              <a:rPr lang="it" sz="3200" b="1" i="1" u="none" baseline="0">
                <a:latin typeface="Arial Narrow" panose="020B0606020202030204" pitchFamily="34" charset="0"/>
              </a:rPr>
              <a:t>Attività: Pensare e riflettere 1.2 - Linguaggio</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EEBF8"/>
          </a:solidFill>
          <a:ln>
            <a:noFill/>
          </a:ln>
        </p:spPr>
        <p:txBody>
          <a:bodyPr spcFirstLastPara="1" wrap="square" lIns="121900" tIns="60933" rIns="121900" bIns="60933" anchor="t" anchorCtr="0">
            <a:noAutofit/>
          </a:bodyPr>
          <a:lstStyle/>
          <a:p>
            <a:pPr algn="ctr" rtl="0">
              <a:lnSpc>
                <a:spcPct val="150000"/>
              </a:lnSpc>
              <a:buClr>
                <a:srgbClr val="7598D9">
                  <a:lumMod val="75000"/>
                </a:srgbClr>
              </a:buClr>
              <a:defRPr/>
            </a:pPr>
            <a:r>
              <a:rPr lang="it" sz="2400" b="1" i="0" u="none" kern="0" baseline="0" dirty="0">
                <a:solidFill>
                  <a:prstClr val="black"/>
                </a:solidFill>
                <a:latin typeface="Arial Narrow" panose="020B0606020202030204" pitchFamily="34" charset="0"/>
              </a:rPr>
              <a:t>Infine, consideriamo di </a:t>
            </a:r>
            <a:r>
              <a:rPr lang="it" sz="2400" b="0" i="0" u="none" kern="0" baseline="0" dirty="0">
                <a:solidFill>
                  <a:prstClr val="black"/>
                </a:solidFill>
                <a:latin typeface="Arial Narrow" panose="020B0606020202030204" pitchFamily="34" charset="0"/>
              </a:rPr>
              <a:t>(Vivanti, 2020)</a:t>
            </a:r>
            <a:r>
              <a:rPr lang="it" sz="2400" b="1" i="0" u="none" kern="0" baseline="0" dirty="0">
                <a:solidFill>
                  <a:prstClr val="black"/>
                </a:solidFill>
                <a:latin typeface="Arial Narrow" panose="020B0606020202030204" pitchFamily="34" charset="0"/>
              </a:rPr>
              <a:t>:</a:t>
            </a:r>
          </a:p>
          <a:p>
            <a:pPr marL="342900" indent="-342900" algn="just" rtl="0">
              <a:lnSpc>
                <a:spcPct val="150000"/>
              </a:lnSpc>
              <a:buClr>
                <a:schemeClr val="tx1"/>
              </a:buClr>
              <a:buFont typeface="Arial" panose="020B0604020202020204" pitchFamily="34" charset="0"/>
              <a:buChar char="•"/>
              <a:defRPr/>
            </a:pPr>
            <a:r>
              <a:rPr lang="it" sz="2400" b="0" i="0" u="none" kern="0" baseline="0" dirty="0">
                <a:solidFill>
                  <a:prstClr val="black"/>
                </a:solidFill>
                <a:latin typeface="Arial Narrow" panose="020B0606020202030204" pitchFamily="34" charset="0"/>
              </a:rPr>
              <a:t>affrontare le preoccupazioni dei gruppi di disabili promuovendo la dignità umana e mantenendo il rigore scientifico e professionale;</a:t>
            </a:r>
          </a:p>
          <a:p>
            <a:pPr marL="342900" indent="-342900" algn="just" rtl="0">
              <a:lnSpc>
                <a:spcPct val="150000"/>
              </a:lnSpc>
              <a:buClr>
                <a:schemeClr val="tx1"/>
              </a:buClr>
              <a:buFont typeface="Arial" panose="020B0604020202020204" pitchFamily="34" charset="0"/>
              <a:buChar char="•"/>
              <a:defRPr/>
            </a:pPr>
            <a:r>
              <a:rPr lang="it" sz="2400" b="0" i="0" u="none" kern="0" baseline="0" dirty="0">
                <a:solidFill>
                  <a:prstClr val="black"/>
                </a:solidFill>
                <a:latin typeface="Arial Narrow" panose="020B0606020202030204" pitchFamily="34" charset="0"/>
              </a:rPr>
              <a:t>tenere conto delle preferenze dei clienti/degli studenti/amici/ecc.; </a:t>
            </a:r>
          </a:p>
          <a:p>
            <a:pPr marL="342900" indent="-342900" algn="just" rtl="0">
              <a:lnSpc>
                <a:spcPct val="150000"/>
              </a:lnSpc>
              <a:buClr>
                <a:schemeClr val="tx1"/>
              </a:buClr>
              <a:buFont typeface="Arial" panose="020B0604020202020204" pitchFamily="34" charset="0"/>
              <a:buChar char="•"/>
              <a:defRPr/>
            </a:pPr>
            <a:r>
              <a:rPr lang="it" sz="2400" b="0" i="0" u="none" kern="0" baseline="0" dirty="0">
                <a:solidFill>
                  <a:prstClr val="black"/>
                </a:solidFill>
                <a:latin typeface="Arial Narrow" panose="020B0606020202030204" pitchFamily="34" charset="0"/>
              </a:rPr>
              <a:t>riflettere un intento comune per de-patologizzare l'autismo e ispirare rispetto;</a:t>
            </a:r>
          </a:p>
          <a:p>
            <a:pPr marL="342900" indent="-342900" algn="just" rtl="0">
              <a:lnSpc>
                <a:spcPct val="150000"/>
              </a:lnSpc>
              <a:buClr>
                <a:schemeClr val="tx1"/>
              </a:buClr>
              <a:buFont typeface="Arial" panose="020B0604020202020204" pitchFamily="34" charset="0"/>
              <a:buChar char="•"/>
              <a:defRPr/>
            </a:pPr>
            <a:r>
              <a:rPr lang="it" sz="2400" b="0" i="0" u="none" kern="0" baseline="0" dirty="0">
                <a:solidFill>
                  <a:prstClr val="black"/>
                </a:solidFill>
                <a:latin typeface="Arial Narrow" panose="020B0606020202030204" pitchFamily="34" charset="0"/>
              </a:rPr>
              <a:t>tenere conto di come le diverse formulazioni linguistiche si riferiscano a diverse agende storiche, priorità ed esperienze di diversi gruppi e individui all'interno della comunità dell'autismo;</a:t>
            </a:r>
          </a:p>
        </p:txBody>
      </p:sp>
    </p:spTree>
    <p:extLst>
      <p:ext uri="{BB962C8B-B14F-4D97-AF65-F5344CB8AC3E}">
        <p14:creationId xmlns:p14="http://schemas.microsoft.com/office/powerpoint/2010/main" val="18919468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i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pPr algn="l" rtl="0"/>
            <a:r>
              <a:rPr lang="it" b="0" i="0" u="none" baseline="0"/>
              <a:t>3 giugno 2021</a:t>
            </a:r>
            <a:endParaRPr lang="i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pPr rtl="0"/>
            <a:r>
              <a:rPr lang="it" b="0" i="0" u="none" baseline="0">
                <a:solidFill>
                  <a:prstClr val="black"/>
                </a:solidFill>
                <a:ea typeface="Times New Roman" panose="02020603050405020304" pitchFamily="18" charset="0"/>
              </a:rPr>
              <a:t>Il supporto della Commissione Europea per la realizzazione della presente pubblicazione non rappresenta un'approvazione dei contenuti della stessa. I contenuti qui riportati riflettono esclusivamente il punto di vista degli autori e la Commissione declina ogni responsabilità sull’uso che potrà essere fatto delle informazioni ivi contenute. </a:t>
            </a:r>
            <a:endParaRPr lang="i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pPr algn="r" rtl="0"/>
            <a:fld id="{CD37B2E7-1D31-7C4D-928B-66328FE9604A}" type="slidenum">
              <a:rPr/>
              <a:pPr/>
              <a:t>26</a:t>
            </a:fld>
            <a:endParaRPr lang="i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6581504" cy="1009651"/>
          </a:xfrm>
          <a:prstGeom prst="rect">
            <a:avLst/>
          </a:prstGeom>
          <a:solidFill>
            <a:srgbClr val="DEEBF8"/>
          </a:solidFill>
          <a:ln>
            <a:noFill/>
          </a:ln>
        </p:spPr>
        <p:txBody>
          <a:bodyPr spcFirstLastPara="1" wrap="square" lIns="121900" tIns="60933" rIns="121900" bIns="60933" anchor="ctr" anchorCtr="0">
            <a:noAutofit/>
          </a:bodyPr>
          <a:lstStyle/>
          <a:p>
            <a:pPr algn="l" rtl="0"/>
            <a:r>
              <a:rPr lang="it" sz="3200" b="1" i="1" u="none" baseline="0">
                <a:latin typeface="Arial Narrow" panose="020B0606020202030204" pitchFamily="34" charset="0"/>
              </a:rPr>
              <a:t>Attività: Pensare e riflettere 1.2 - Linguaggio</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DEEBF8"/>
          </a:solidFill>
          <a:ln>
            <a:noFill/>
          </a:ln>
        </p:spPr>
        <p:txBody>
          <a:bodyPr spcFirstLastPara="1" wrap="square" lIns="121900" tIns="60933" rIns="121900" bIns="60933" anchor="t" anchorCtr="0">
            <a:noAutofit/>
          </a:bodyPr>
          <a:lstStyle/>
          <a:p>
            <a:pPr algn="ctr" rtl="0">
              <a:buClr>
                <a:srgbClr val="7598D9">
                  <a:lumMod val="50000"/>
                </a:srgbClr>
              </a:buClr>
              <a:defRPr/>
            </a:pPr>
            <a:r>
              <a:rPr lang="it" sz="2400" b="0" i="0" u="none" kern="0" baseline="0">
                <a:solidFill>
                  <a:prstClr val="black"/>
                </a:solidFill>
                <a:latin typeface="Arial Narrow" panose="020B0606020202030204" pitchFamily="34" charset="0"/>
              </a:rPr>
              <a:t> </a:t>
            </a:r>
            <a:r>
              <a:rPr lang="it" sz="2400" b="1" i="0" u="none" kern="0" baseline="0">
                <a:solidFill>
                  <a:prstClr val="black"/>
                </a:solidFill>
                <a:latin typeface="Arial Narrow" panose="020B0606020202030204" pitchFamily="34" charset="0"/>
              </a:rPr>
              <a:t>Infine:</a:t>
            </a:r>
          </a:p>
          <a:p>
            <a:pPr algn="just" rtl="0">
              <a:buClr>
                <a:srgbClr val="7598D9">
                  <a:lumMod val="50000"/>
                </a:srgbClr>
              </a:buClr>
              <a:defRPr/>
            </a:pPr>
            <a:endParaRPr lang="it" sz="2400" b="1" kern="0" dirty="0">
              <a:solidFill>
                <a:prstClr val="black"/>
              </a:solidFill>
              <a:latin typeface="Arial Narrow" panose="020B0606020202030204" pitchFamily="34" charset="0"/>
            </a:endParaRPr>
          </a:p>
          <a:p>
            <a:pPr marL="342900" indent="-342900" algn="just" rtl="0">
              <a:buClr>
                <a:schemeClr val="tx1"/>
              </a:buClr>
              <a:buFont typeface="Arial" panose="020B0604020202020204" pitchFamily="34" charset="0"/>
              <a:buChar char="•"/>
              <a:defRPr/>
            </a:pPr>
            <a:r>
              <a:rPr lang="it" sz="2400" b="0" i="0" u="none" kern="0" baseline="0">
                <a:solidFill>
                  <a:prstClr val="black"/>
                </a:solidFill>
                <a:latin typeface="Arial Narrow" panose="020B0606020202030204" pitchFamily="34" charset="0"/>
              </a:rPr>
              <a:t>siate consapevoli che “le parole usate per descrivere le persone con ASD influenzano la percezione della società, le politiche pubbliche, la pratica clinica e le direzioni degli studi di ricerca” (Vivanti, 2020, p. 691) </a:t>
            </a:r>
          </a:p>
          <a:p>
            <a:pPr marL="342900" indent="-342900" algn="just" rtl="0">
              <a:lnSpc>
                <a:spcPct val="150000"/>
              </a:lnSpc>
              <a:buClr>
                <a:schemeClr val="tx1"/>
              </a:buClr>
              <a:buFont typeface="Arial" panose="020B0604020202020204" pitchFamily="34" charset="0"/>
              <a:buChar char="•"/>
              <a:defRPr/>
            </a:pPr>
            <a:endParaRPr lang="it" sz="2400" kern="0" dirty="0">
              <a:solidFill>
                <a:prstClr val="black"/>
              </a:solidFill>
              <a:latin typeface="Arial Narrow" panose="020B0606020202030204" pitchFamily="34" charset="0"/>
            </a:endParaRPr>
          </a:p>
          <a:p>
            <a:pPr marL="342900" indent="-342900" algn="just" rtl="0">
              <a:buClr>
                <a:schemeClr val="tx1"/>
              </a:buClr>
              <a:buFont typeface="Arial" panose="020B0604020202020204" pitchFamily="34" charset="0"/>
              <a:buChar char="•"/>
              <a:defRPr/>
            </a:pPr>
            <a:r>
              <a:rPr lang="it" sz="2400" b="0" i="0" u="none" kern="0" baseline="0">
                <a:solidFill>
                  <a:prstClr val="black"/>
                </a:solidFill>
                <a:latin typeface="Arial Narrow" panose="020B0606020202030204" pitchFamily="34" charset="0"/>
              </a:rPr>
              <a:t>“La priorità della ricerca dovrebbe essere quella di porre le persone autistiche (sia con sia senza difficoltà di comunicazione verbale e difficoltà di apprendimento) al centro della conversazione intorno al linguaggio usato per descrivere l'autismo e le persone autistiche” (Botha, 2020, online).</a:t>
            </a:r>
            <a:endParaRPr lang="it" sz="2400" kern="0" dirty="0">
              <a:solidFill>
                <a:prstClr val="black"/>
              </a:solidFill>
              <a:latin typeface="Arial Narrow" panose="020B0606020202030204" pitchFamily="34" charset="0"/>
            </a:endParaRPr>
          </a:p>
        </p:txBody>
      </p:sp>
    </p:spTree>
    <p:extLst>
      <p:ext uri="{BB962C8B-B14F-4D97-AF65-F5344CB8AC3E}">
        <p14:creationId xmlns:p14="http://schemas.microsoft.com/office/powerpoint/2010/main" val="28327461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7631B7B-E317-B346-8DFE-60139876228D}"/>
              </a:ext>
            </a:extLst>
          </p:cNvPr>
          <p:cNvSpPr>
            <a:spLocks noGrp="1"/>
          </p:cNvSpPr>
          <p:nvPr>
            <p:ph type="dt" sz="half" idx="10"/>
          </p:nvPr>
        </p:nvSpPr>
        <p:spPr/>
        <p:txBody>
          <a:bodyPr/>
          <a:lstStyle/>
          <a:p>
            <a:pPr algn="l" rtl="0"/>
            <a:r>
              <a:rPr lang="it" b="0" i="0" u="none" baseline="0"/>
              <a:t>3 giugno 2021</a:t>
            </a:r>
            <a:endParaRPr lang="it" dirty="0"/>
          </a:p>
        </p:txBody>
      </p:sp>
      <p:sp>
        <p:nvSpPr>
          <p:cNvPr id="5" name="Footer Placeholder 4">
            <a:extLst>
              <a:ext uri="{FF2B5EF4-FFF2-40B4-BE49-F238E27FC236}">
                <a16:creationId xmlns:a16="http://schemas.microsoft.com/office/drawing/2014/main" id="{0CA48045-4BB7-AD47-B9AF-E7028540D716}"/>
              </a:ext>
            </a:extLst>
          </p:cNvPr>
          <p:cNvSpPr>
            <a:spLocks noGrp="1"/>
          </p:cNvSpPr>
          <p:nvPr>
            <p:ph type="ftr" sz="quarter" idx="11"/>
          </p:nvPr>
        </p:nvSpPr>
        <p:spPr/>
        <p:txBody>
          <a:bodyPr/>
          <a:lstStyle/>
          <a:p>
            <a:pPr rtl="0"/>
            <a:r>
              <a:rPr lang="it" b="0" i="0" u="none" baseline="0">
                <a:solidFill>
                  <a:prstClr val="black"/>
                </a:solidFill>
                <a:ea typeface="Times New Roman" panose="02020603050405020304" pitchFamily="18" charset="0"/>
              </a:rPr>
              <a:t>Il supporto della Commissione Europea per la realizzazione della presente pubblicazione non rappresenta un'approvazione dei contenuti della stessa. I contenuti qui riportati riflettono esclusivamente il punto di vista degli autori e la Commissione declina ogni responsabilità sull’uso che potrà essere fatto delle informazioni ivi contenute. </a:t>
            </a:r>
            <a:endParaRPr lang="it" dirty="0"/>
          </a:p>
        </p:txBody>
      </p:sp>
      <p:sp>
        <p:nvSpPr>
          <p:cNvPr id="6" name="Slide Number Placeholder 5">
            <a:extLst>
              <a:ext uri="{FF2B5EF4-FFF2-40B4-BE49-F238E27FC236}">
                <a16:creationId xmlns:a16="http://schemas.microsoft.com/office/drawing/2014/main" id="{03844065-72F0-C24F-A504-90E2B2DD5643}"/>
              </a:ext>
            </a:extLst>
          </p:cNvPr>
          <p:cNvSpPr>
            <a:spLocks noGrp="1"/>
          </p:cNvSpPr>
          <p:nvPr>
            <p:ph type="sldNum" sz="quarter" idx="12"/>
          </p:nvPr>
        </p:nvSpPr>
        <p:spPr/>
        <p:txBody>
          <a:bodyPr/>
          <a:lstStyle/>
          <a:p>
            <a:pPr algn="r" rtl="0"/>
            <a:fld id="{CD37B2E7-1D31-7C4D-928B-66328FE9604A}" type="slidenum">
              <a:rPr/>
              <a:pPr/>
              <a:t>27</a:t>
            </a:fld>
            <a:endParaRPr lang="it" dirty="0"/>
          </a:p>
        </p:txBody>
      </p:sp>
      <p:sp>
        <p:nvSpPr>
          <p:cNvPr id="11" name="Google Shape;143;p27">
            <a:extLst>
              <a:ext uri="{FF2B5EF4-FFF2-40B4-BE49-F238E27FC236}">
                <a16:creationId xmlns:a16="http://schemas.microsoft.com/office/drawing/2014/main" id="{11371142-163D-DB42-9607-6A3E196B56BB}"/>
              </a:ext>
            </a:extLst>
          </p:cNvPr>
          <p:cNvSpPr/>
          <p:nvPr/>
        </p:nvSpPr>
        <p:spPr>
          <a:xfrm>
            <a:off x="0" y="1286553"/>
            <a:ext cx="12192000" cy="1486535"/>
          </a:xfrm>
          <a:prstGeom prst="rect">
            <a:avLst/>
          </a:prstGeom>
          <a:solidFill>
            <a:srgbClr val="F9DBD9"/>
          </a:solidFill>
          <a:ln>
            <a:noFill/>
          </a:ln>
        </p:spPr>
        <p:txBody>
          <a:bodyPr spcFirstLastPara="1" wrap="square" lIns="121900" tIns="60933" rIns="121900" bIns="60933" anchor="ctr" anchorCtr="0">
            <a:noAutofit/>
          </a:bodyPr>
          <a:lstStyle/>
          <a:p>
            <a:pPr algn="ctr" rtl="0"/>
            <a:endParaRPr lang="it" sz="3200" b="1" dirty="0">
              <a:solidFill>
                <a:schemeClr val="dk1"/>
              </a:solidFill>
              <a:latin typeface="Calibri"/>
              <a:ea typeface="Arial Narrow"/>
              <a:cs typeface="Calibri"/>
              <a:sym typeface="Calibri"/>
            </a:endParaRPr>
          </a:p>
          <a:p>
            <a:pPr algn="ctr" rtl="0"/>
            <a:r>
              <a:rPr lang="it" sz="4000" b="1" i="0" u="none" baseline="0">
                <a:solidFill>
                  <a:schemeClr val="dk1"/>
                </a:solidFill>
                <a:latin typeface="Arial Narrow"/>
                <a:ea typeface="Arial Narrow"/>
                <a:cs typeface="Arial Narrow"/>
                <a:sym typeface="Arial Narrow"/>
              </a:rPr>
              <a:t>FINE</a:t>
            </a:r>
            <a:endParaRPr sz="2400" dirty="0"/>
          </a:p>
          <a:p>
            <a:pPr algn="ctr" rtl="0"/>
            <a:endParaRPr sz="3200" b="1" dirty="0">
              <a:solidFill>
                <a:schemeClr val="dk1"/>
              </a:solidFill>
              <a:latin typeface="Calibri"/>
              <a:ea typeface="Calibri"/>
              <a:cs typeface="Calibri"/>
              <a:sym typeface="Calibri"/>
            </a:endParaRPr>
          </a:p>
        </p:txBody>
      </p:sp>
      <p:sp>
        <p:nvSpPr>
          <p:cNvPr id="12" name="Google Shape;151;p27">
            <a:extLst>
              <a:ext uri="{FF2B5EF4-FFF2-40B4-BE49-F238E27FC236}">
                <a16:creationId xmlns:a16="http://schemas.microsoft.com/office/drawing/2014/main" id="{C2C82930-6332-F94C-82D1-60B6BD0BD1D5}"/>
              </a:ext>
            </a:extLst>
          </p:cNvPr>
          <p:cNvSpPr/>
          <p:nvPr/>
        </p:nvSpPr>
        <p:spPr>
          <a:xfrm>
            <a:off x="4084990" y="2971938"/>
            <a:ext cx="4022019" cy="3185561"/>
          </a:xfrm>
          <a:prstGeom prst="rect">
            <a:avLst/>
          </a:prstGeom>
          <a:solidFill>
            <a:srgbClr val="F9DBD9"/>
          </a:solidFill>
          <a:ln>
            <a:noFill/>
          </a:ln>
        </p:spPr>
        <p:txBody>
          <a:bodyPr spcFirstLastPara="1" wrap="square" lIns="121900" tIns="60933" rIns="121900" bIns="60933" anchor="ctr" anchorCtr="0">
            <a:noAutofit/>
          </a:bodyPr>
          <a:lstStyle/>
          <a:p>
            <a:pPr algn="ctr" rtl="0">
              <a:lnSpc>
                <a:spcPct val="150000"/>
              </a:lnSpc>
              <a:buClr>
                <a:srgbClr val="7598D9">
                  <a:lumMod val="75000"/>
                </a:srgbClr>
              </a:buClr>
              <a:buSzPct val="102000"/>
              <a:defRPr/>
            </a:pPr>
            <a:r>
              <a:rPr lang="it" sz="2400" b="0" i="0" u="none" kern="0" baseline="0">
                <a:solidFill>
                  <a:prstClr val="black"/>
                </a:solidFill>
                <a:latin typeface="Arial Narrow" panose="020B0606020202030204" pitchFamily="34" charset="0"/>
              </a:rPr>
              <a:t>Conclusione</a:t>
            </a:r>
            <a:endParaRPr lang="it" sz="2400" kern="0" dirty="0">
              <a:solidFill>
                <a:prstClr val="black"/>
              </a:solidFill>
              <a:latin typeface="Arial Narrow" panose="020B0606020202030204" pitchFamily="34" charset="0"/>
            </a:endParaRPr>
          </a:p>
          <a:p>
            <a:pPr algn="ctr" rtl="0">
              <a:defRPr/>
            </a:pPr>
            <a:r>
              <a:rPr lang="it" sz="2400" b="0" i="1" u="none" kern="0" baseline="0">
                <a:solidFill>
                  <a:prstClr val="black"/>
                </a:solidFill>
                <a:latin typeface="Arial Narrow" panose="020B0606020202030204" pitchFamily="34" charset="0"/>
              </a:rPr>
              <a:t>Attività: Applicazione nel mondo reale 1.1</a:t>
            </a:r>
            <a:endParaRPr lang="it" sz="2400" i="1" kern="0" dirty="0">
              <a:solidFill>
                <a:prstClr val="black"/>
              </a:solidFill>
              <a:latin typeface="Arial Narrow" panose="020B0606020202030204" pitchFamily="34" charset="0"/>
            </a:endParaRPr>
          </a:p>
          <a:p>
            <a:pPr algn="ctr" rtl="0">
              <a:lnSpc>
                <a:spcPct val="150000"/>
              </a:lnSpc>
              <a:buClr>
                <a:srgbClr val="7598D9">
                  <a:lumMod val="75000"/>
                </a:srgbClr>
              </a:buClr>
              <a:buSzPct val="102000"/>
              <a:defRPr/>
            </a:pPr>
            <a:r>
              <a:rPr lang="it" sz="2400" b="0" i="0" u="none" kern="0" baseline="0">
                <a:solidFill>
                  <a:prstClr val="black"/>
                </a:solidFill>
                <a:latin typeface="Arial Narrow" panose="020B0606020202030204" pitchFamily="34" charset="0"/>
              </a:rPr>
              <a:t>Riferimenti e risorse</a:t>
            </a:r>
          </a:p>
          <a:p>
            <a:pPr algn="ctr" rtl="0">
              <a:lnSpc>
                <a:spcPct val="150000"/>
              </a:lnSpc>
              <a:buClr>
                <a:srgbClr val="7598D9">
                  <a:lumMod val="75000"/>
                </a:srgbClr>
              </a:buClr>
              <a:buSzPct val="102000"/>
              <a:defRPr/>
            </a:pPr>
            <a:r>
              <a:rPr lang="it" sz="2400" b="0" i="0" u="none" kern="0" baseline="0">
                <a:solidFill>
                  <a:prstClr val="black"/>
                </a:solidFill>
                <a:latin typeface="Arial Narrow" panose="020B0606020202030204" pitchFamily="34" charset="0"/>
              </a:rPr>
              <a:t>Domande? Arrivederci e grazie </a:t>
            </a:r>
            <a:r>
              <a:rPr lang="it" sz="2400" b="0" i="0" u="none" kern="0" baseline="0">
                <a:solidFill>
                  <a:prstClr val="black"/>
                </a:solidFill>
                <a:latin typeface="Arial Narrow" panose="020B0606020202030204" pitchFamily="34" charset="0"/>
                <a:sym typeface="Wingdings" panose="05000000000000000000" pitchFamily="2" charset="2"/>
              </a:rPr>
              <a:t></a:t>
            </a:r>
            <a:r>
              <a:rPr lang="it" sz="2400" b="0" i="0" u="none" kern="0" baseline="0">
                <a:solidFill>
                  <a:prstClr val="black"/>
                </a:solidFill>
                <a:latin typeface="Arial Narrow" panose="020B0606020202030204" pitchFamily="34" charset="0"/>
              </a:rPr>
              <a:t> </a:t>
            </a:r>
          </a:p>
        </p:txBody>
      </p:sp>
    </p:spTree>
    <p:extLst>
      <p:ext uri="{BB962C8B-B14F-4D97-AF65-F5344CB8AC3E}">
        <p14:creationId xmlns:p14="http://schemas.microsoft.com/office/powerpoint/2010/main" val="6378272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i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pPr algn="l" rtl="0"/>
            <a:r>
              <a:rPr lang="it" b="0" i="0" u="none" baseline="0"/>
              <a:t>3 giugno 2021</a:t>
            </a:r>
            <a:endParaRPr lang="i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pPr rtl="0"/>
            <a:r>
              <a:rPr lang="it" b="0" i="0" u="none" baseline="0">
                <a:solidFill>
                  <a:prstClr val="black"/>
                </a:solidFill>
                <a:ea typeface="Times New Roman" panose="02020603050405020304" pitchFamily="18" charset="0"/>
              </a:rPr>
              <a:t>Il supporto della Commissione Europea per la realizzazione della presente pubblicazione non rappresenta un'approvazione dei contenuti della stessa. I contenuti qui riportati riflettono esclusivamente il punto di vista degli autori e la Commissione declina ogni responsabilità sull’uso che potrà essere fatto delle informazioni ivi contenute. </a:t>
            </a:r>
            <a:endParaRPr lang="i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pPr algn="r" rtl="0"/>
            <a:fld id="{CD37B2E7-1D31-7C4D-928B-66328FE9604A}" type="slidenum">
              <a:rPr/>
              <a:pPr/>
              <a:t>28</a:t>
            </a:fld>
            <a:endParaRPr lang="i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2743200" cy="1009651"/>
          </a:xfrm>
          <a:prstGeom prst="rect">
            <a:avLst/>
          </a:prstGeom>
          <a:solidFill>
            <a:srgbClr val="F9DBD9"/>
          </a:solidFill>
          <a:ln>
            <a:noFill/>
          </a:ln>
        </p:spPr>
        <p:txBody>
          <a:bodyPr spcFirstLastPara="1" wrap="square" lIns="121900" tIns="60933" rIns="121900" bIns="60933" anchor="ctr" anchorCtr="0">
            <a:noAutofit/>
          </a:bodyPr>
          <a:lstStyle/>
          <a:p>
            <a:pPr algn="l" rtl="0"/>
            <a:r>
              <a:rPr lang="it" sz="3200" b="1" i="0" u="none" baseline="0" dirty="0">
                <a:latin typeface="Arial Narrow" panose="020B0606020202030204" pitchFamily="34" charset="0"/>
              </a:rPr>
              <a:t>Conclusione</a:t>
            </a:r>
            <a:endParaRPr lang="it" sz="3200" b="1" dirty="0">
              <a:latin typeface="Arial Narrow" panose="020B0606020202030204" pitchFamily="34" charset="0"/>
            </a:endParaRP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F9DBD9"/>
          </a:solidFill>
          <a:ln>
            <a:noFill/>
          </a:ln>
        </p:spPr>
        <p:txBody>
          <a:bodyPr spcFirstLastPara="1" wrap="square" lIns="121900" tIns="60933" rIns="121900" bIns="60933" anchor="ctr" anchorCtr="0">
            <a:noAutofit/>
          </a:bodyPr>
          <a:lstStyle/>
          <a:p>
            <a:pPr marL="342900" indent="-342900" algn="just" rtl="0">
              <a:buClr>
                <a:schemeClr val="tx1"/>
              </a:buClr>
              <a:buSzPct val="102000"/>
              <a:buFont typeface="Arial" panose="020B0604020202020204" pitchFamily="34" charset="0"/>
              <a:buChar char="•"/>
            </a:pPr>
            <a:r>
              <a:rPr lang="it" sz="2800" b="0" i="0" u="none" baseline="0">
                <a:latin typeface="Arial Narrow" panose="020B0606020202030204" pitchFamily="34" charset="0"/>
              </a:rPr>
              <a:t>L'inclusione è un diritto e una responsabilità</a:t>
            </a:r>
          </a:p>
          <a:p>
            <a:pPr marL="342900" indent="-342900" algn="just" rtl="0">
              <a:buClr>
                <a:schemeClr val="tx1"/>
              </a:buClr>
              <a:buSzPct val="102000"/>
              <a:buFont typeface="Arial" panose="020B0604020202020204" pitchFamily="34" charset="0"/>
              <a:buChar char="•"/>
            </a:pPr>
            <a:r>
              <a:rPr lang="it" sz="2800" b="0" i="0" u="none" baseline="0">
                <a:latin typeface="Arial Narrow" panose="020B0606020202030204" pitchFamily="34" charset="0"/>
              </a:rPr>
              <a:t>L'inclusione è a beneficio di tutti</a:t>
            </a:r>
          </a:p>
          <a:p>
            <a:pPr marL="342900" indent="-342900" algn="just" rtl="0">
              <a:buClr>
                <a:schemeClr val="tx1"/>
              </a:buClr>
              <a:buFont typeface="Arial" panose="020B0604020202020204" pitchFamily="34" charset="0"/>
              <a:buChar char="•"/>
              <a:defRPr/>
            </a:pPr>
            <a:r>
              <a:rPr lang="it" sz="2800" b="0" i="0" u="none" baseline="0">
                <a:latin typeface="Arial Narrow" panose="020B0606020202030204" pitchFamily="34" charset="0"/>
              </a:rPr>
              <a:t>La terminologia continuerà a cambiare</a:t>
            </a:r>
          </a:p>
          <a:p>
            <a:pPr marL="342900" indent="-342900" algn="just" rtl="0">
              <a:buClr>
                <a:schemeClr val="tx1"/>
              </a:buClr>
              <a:buFont typeface="Arial" panose="020B0604020202020204" pitchFamily="34" charset="0"/>
              <a:buChar char="•"/>
              <a:defRPr/>
            </a:pPr>
            <a:r>
              <a:rPr lang="it" sz="2800" b="0" i="0" u="none" baseline="0">
                <a:latin typeface="Arial Narrow" panose="020B0606020202030204" pitchFamily="34" charset="0"/>
              </a:rPr>
              <a:t> Non tutti i membri di ogni gruppo sono d'accordo con queste scelte terminologiche</a:t>
            </a:r>
          </a:p>
          <a:p>
            <a:pPr marL="342900" indent="-342900" algn="just" rtl="0">
              <a:buClr>
                <a:schemeClr val="tx1"/>
              </a:buClr>
              <a:buFont typeface="Arial" panose="020B0604020202020204" pitchFamily="34" charset="0"/>
              <a:buChar char="•"/>
              <a:defRPr/>
            </a:pPr>
            <a:r>
              <a:rPr lang="it" sz="2800" b="0" i="0" u="none" baseline="0">
                <a:latin typeface="Arial Narrow" panose="020B0606020202030204" pitchFamily="34" charset="0"/>
              </a:rPr>
              <a:t> Gli operatori che sono consapevoli di questi aspetti e mostrano riguardo e sensibilità quando si riferiscono a individui con ASD possono evitare di offendere gli studenti e le loro famiglie</a:t>
            </a:r>
          </a:p>
        </p:txBody>
      </p:sp>
    </p:spTree>
    <p:extLst>
      <p:ext uri="{BB962C8B-B14F-4D97-AF65-F5344CB8AC3E}">
        <p14:creationId xmlns:p14="http://schemas.microsoft.com/office/powerpoint/2010/main" val="25182469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i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pPr algn="l" rtl="0"/>
            <a:r>
              <a:rPr lang="it" b="0" i="0" u="none" baseline="0"/>
              <a:t>3 giugno 2021</a:t>
            </a:r>
            <a:endParaRPr lang="i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pPr rtl="0"/>
            <a:r>
              <a:rPr lang="it" b="0" i="0" u="none" baseline="0">
                <a:solidFill>
                  <a:prstClr val="black"/>
                </a:solidFill>
                <a:ea typeface="Times New Roman" panose="02020603050405020304" pitchFamily="18" charset="0"/>
              </a:rPr>
              <a:t>Il supporto della Commissione Europea per la realizzazione della presente pubblicazione non rappresenta un'approvazione dei contenuti della stessa. I contenuti qui riportati riflettono esclusivamente il punto di vista degli autori e la Commissione declina ogni responsabilità sull’uso che potrà essere fatto delle informazioni ivi contenute. </a:t>
            </a:r>
            <a:endParaRPr lang="i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pPr algn="r" rtl="0"/>
            <a:fld id="{CD37B2E7-1D31-7C4D-928B-66328FE9604A}" type="slidenum">
              <a:rPr/>
              <a:pPr/>
              <a:t>29</a:t>
            </a:fld>
            <a:endParaRPr lang="i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5945777" cy="1009651"/>
          </a:xfrm>
          <a:prstGeom prst="rect">
            <a:avLst/>
          </a:prstGeom>
          <a:solidFill>
            <a:srgbClr val="F9DBD9"/>
          </a:solidFill>
          <a:ln>
            <a:noFill/>
          </a:ln>
        </p:spPr>
        <p:txBody>
          <a:bodyPr spcFirstLastPara="1" wrap="square" lIns="121900" tIns="60933" rIns="121900" bIns="60933" anchor="ctr" anchorCtr="0">
            <a:noAutofit/>
          </a:bodyPr>
          <a:lstStyle/>
          <a:p>
            <a:pPr lvl="0" algn="l" rtl="0">
              <a:defRPr/>
            </a:pPr>
            <a:r>
              <a:rPr lang="it" sz="3200" b="1" i="0" u="none" baseline="0">
                <a:solidFill>
                  <a:prstClr val="black"/>
                </a:solidFill>
                <a:latin typeface="Arial Narrow" panose="020B0606020202030204" pitchFamily="34" charset="0"/>
              </a:rPr>
              <a:t>Attività: Applicazione nel mondo reale 1.1 </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F9DBD9"/>
          </a:solidFill>
          <a:ln>
            <a:noFill/>
          </a:ln>
        </p:spPr>
        <p:txBody>
          <a:bodyPr spcFirstLastPara="1" wrap="square" lIns="121900" tIns="60933" rIns="121900" bIns="60933" anchor="t" anchorCtr="0">
            <a:noAutofit/>
          </a:bodyPr>
          <a:lstStyle/>
          <a:p>
            <a:pPr algn="l" rtl="0">
              <a:lnSpc>
                <a:spcPct val="150000"/>
              </a:lnSpc>
            </a:pPr>
            <a:r>
              <a:rPr lang="it" sz="2800" b="1" i="0" u="none" baseline="0">
                <a:latin typeface="Arial Narrow" panose="020B0606020202030204" pitchFamily="34" charset="0"/>
              </a:rPr>
              <a:t>Domande che contribuiscono a una riflessione:</a:t>
            </a:r>
            <a:endParaRPr lang="it" sz="2000" dirty="0">
              <a:latin typeface="Arial Narrow" panose="020B0606020202030204" pitchFamily="34" charset="0"/>
            </a:endParaRPr>
          </a:p>
          <a:p>
            <a:pPr algn="l" rtl="0">
              <a:lnSpc>
                <a:spcPct val="150000"/>
              </a:lnSpc>
            </a:pPr>
            <a:r>
              <a:rPr lang="it" sz="2000" b="1" i="0" u="none" baseline="0">
                <a:latin typeface="Arial Narrow" panose="020B0606020202030204" pitchFamily="34" charset="0"/>
              </a:rPr>
              <a:t>a.</a:t>
            </a:r>
            <a:r>
              <a:rPr lang="it" sz="2000" b="0" i="0" u="none" baseline="0">
                <a:latin typeface="Arial Narrow" panose="020B0606020202030204" pitchFamily="34" charset="0"/>
              </a:rPr>
              <a:t> Quali erano le mie presupposizioni sull'argomento? </a:t>
            </a:r>
            <a:endParaRPr lang="it" sz="2000" dirty="0">
              <a:latin typeface="Arial Narrow" panose="020B0606020202030204" pitchFamily="34" charset="0"/>
            </a:endParaRPr>
          </a:p>
          <a:p>
            <a:pPr algn="l" rtl="0">
              <a:lnSpc>
                <a:spcPct val="150000"/>
              </a:lnSpc>
            </a:pPr>
            <a:r>
              <a:rPr lang="it" sz="2000" b="1" i="0" u="none" baseline="0">
                <a:latin typeface="Arial Narrow" panose="020B0606020202030204" pitchFamily="34" charset="0"/>
              </a:rPr>
              <a:t>b.</a:t>
            </a:r>
            <a:r>
              <a:rPr lang="it" sz="2000" b="0" i="0" u="none" baseline="0">
                <a:latin typeface="Arial Narrow" panose="020B0606020202030204" pitchFamily="34" charset="0"/>
              </a:rPr>
              <a:t> Da dove derivano le presupposizioni che avevo sull'argomento?</a:t>
            </a:r>
            <a:endParaRPr lang="it" sz="2000" dirty="0">
              <a:latin typeface="Arial Narrow" panose="020B0606020202030204" pitchFamily="34" charset="0"/>
            </a:endParaRPr>
          </a:p>
          <a:p>
            <a:pPr algn="l" rtl="0">
              <a:lnSpc>
                <a:spcPct val="150000"/>
              </a:lnSpc>
            </a:pPr>
            <a:r>
              <a:rPr lang="it" sz="2000" b="1" i="0" u="none" baseline="0">
                <a:latin typeface="Arial Narrow" panose="020B0606020202030204" pitchFamily="34" charset="0"/>
              </a:rPr>
              <a:t>c.</a:t>
            </a:r>
            <a:r>
              <a:rPr lang="it" sz="2000" b="0" i="0" u="none" baseline="0">
                <a:latin typeface="Arial Narrow" panose="020B0606020202030204" pitchFamily="34" charset="0"/>
              </a:rPr>
              <a:t> Le mie presupposizioni sull'argomento sono rimaste le stesse o sono cambiate? In quest’ultimo caso, in che modo sono cambiate diverse da quando ho iniziato questo modulo? </a:t>
            </a:r>
            <a:endParaRPr lang="it" sz="2000" dirty="0">
              <a:latin typeface="Arial Narrow" panose="020B0606020202030204" pitchFamily="34" charset="0"/>
            </a:endParaRPr>
          </a:p>
          <a:p>
            <a:pPr algn="l" rtl="0">
              <a:lnSpc>
                <a:spcPct val="150000"/>
              </a:lnSpc>
            </a:pPr>
            <a:r>
              <a:rPr lang="it" sz="2000" b="1" i="0" u="none" baseline="0">
                <a:latin typeface="Arial Narrow" panose="020B0606020202030204" pitchFamily="34" charset="0"/>
              </a:rPr>
              <a:t>d.</a:t>
            </a:r>
            <a:r>
              <a:rPr lang="it" sz="2000" b="0" i="0" u="none" baseline="0">
                <a:latin typeface="Arial Narrow" panose="020B0606020202030204" pitchFamily="34" charset="0"/>
              </a:rPr>
              <a:t> Cosa mi ha sorpreso? Cosa mi ha infastidito? </a:t>
            </a:r>
            <a:endParaRPr lang="it" sz="2000" dirty="0">
              <a:latin typeface="Arial Narrow" panose="020B0606020202030204" pitchFamily="34" charset="0"/>
            </a:endParaRPr>
          </a:p>
          <a:p>
            <a:pPr algn="l" rtl="0">
              <a:lnSpc>
                <a:spcPct val="150000"/>
              </a:lnSpc>
            </a:pPr>
            <a:r>
              <a:rPr lang="it" sz="2000" b="1" i="0" u="none" baseline="0">
                <a:latin typeface="Arial Narrow" panose="020B0606020202030204" pitchFamily="34" charset="0"/>
              </a:rPr>
              <a:t>e.</a:t>
            </a:r>
            <a:r>
              <a:rPr lang="it" sz="2000" b="0" i="0" u="none" baseline="0">
                <a:latin typeface="Arial Narrow" panose="020B0606020202030204" pitchFamily="34" charset="0"/>
              </a:rPr>
              <a:t> Come posso adattare queste conoscenze al mio posto di lavoro?</a:t>
            </a:r>
            <a:endParaRPr lang="it" sz="2000" dirty="0">
              <a:latin typeface="Arial Narrow" panose="020B0606020202030204" pitchFamily="34" charset="0"/>
            </a:endParaRPr>
          </a:p>
          <a:p>
            <a:pPr algn="l" rtl="0">
              <a:lnSpc>
                <a:spcPct val="150000"/>
              </a:lnSpc>
            </a:pPr>
            <a:r>
              <a:rPr lang="it" sz="2000" b="1" i="0" u="none" baseline="0">
                <a:latin typeface="Arial Narrow" panose="020B0606020202030204" pitchFamily="34" charset="0"/>
              </a:rPr>
              <a:t>f. </a:t>
            </a:r>
            <a:r>
              <a:rPr lang="it" sz="2000" b="0" i="0" u="none" baseline="0">
                <a:latin typeface="Arial Narrow" panose="020B0606020202030204" pitchFamily="34" charset="0"/>
              </a:rPr>
              <a:t>Quali sono gli ostacoli principali che incontro nel mio posto di lavoro quando cerco di far sì che le persone con ASD siano effettivamente incluse? Spiega. </a:t>
            </a:r>
            <a:endParaRPr lang="it" sz="2800" dirty="0">
              <a:latin typeface="Arial Narrow" panose="020B0606020202030204" pitchFamily="34" charset="0"/>
            </a:endParaRPr>
          </a:p>
        </p:txBody>
      </p:sp>
    </p:spTree>
    <p:extLst>
      <p:ext uri="{BB962C8B-B14F-4D97-AF65-F5344CB8AC3E}">
        <p14:creationId xmlns:p14="http://schemas.microsoft.com/office/powerpoint/2010/main" val="4288284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i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pPr algn="l" rtl="0"/>
            <a:r>
              <a:rPr lang="it" b="0" i="0" u="none" baseline="0"/>
              <a:t>3 giugno 2021</a:t>
            </a:r>
            <a:endParaRPr lang="i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pPr rtl="0"/>
            <a:r>
              <a:rPr lang="it" b="0" i="0" u="none" baseline="0">
                <a:solidFill>
                  <a:prstClr val="black"/>
                </a:solidFill>
                <a:ea typeface="Times New Roman" panose="02020603050405020304" pitchFamily="18" charset="0"/>
              </a:rPr>
              <a:t>Il supporto della Commissione Europea per la realizzazione della presente pubblicazione non rappresenta un'approvazione dei contenuti della stessa. I contenuti qui riportati riflettono esclusivamente il punto di vista degli autori e la Commissione declina ogni responsabilità sull’uso che potrà essere fatto delle informazioni ivi contenute. </a:t>
            </a:r>
            <a:endParaRPr lang="i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pPr algn="r" rtl="0"/>
            <a:fld id="{CD37B2E7-1D31-7C4D-928B-66328FE9604A}" type="slidenum">
              <a:rPr/>
              <a:pPr/>
              <a:t>3</a:t>
            </a:fld>
            <a:endParaRPr lang="i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2743200" cy="1009651"/>
          </a:xfrm>
          <a:prstGeom prst="rect">
            <a:avLst/>
          </a:prstGeom>
          <a:solidFill>
            <a:srgbClr val="FFF2CC"/>
          </a:solidFill>
          <a:ln>
            <a:noFill/>
          </a:ln>
        </p:spPr>
        <p:txBody>
          <a:bodyPr spcFirstLastPara="1" wrap="square" lIns="121900" tIns="60933" rIns="121900" bIns="60933" anchor="ctr" anchorCtr="0">
            <a:noAutofit/>
          </a:bodyPr>
          <a:lstStyle/>
          <a:p>
            <a:pPr algn="ctr" rtl="0"/>
            <a:r>
              <a:rPr lang="it" sz="4800" b="1" i="0" u="none" baseline="0">
                <a:solidFill>
                  <a:srgbClr val="000000"/>
                </a:solidFill>
                <a:latin typeface="Arial Narrow"/>
                <a:ea typeface="Arial Narrow"/>
                <a:cs typeface="Arial Narrow"/>
                <a:sym typeface="Arial Narrow"/>
              </a:rPr>
              <a:t>Obiettivo      </a:t>
            </a:r>
            <a:endParaRPr sz="3600" dirty="0"/>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FFF2CC"/>
          </a:solidFill>
          <a:ln>
            <a:noFill/>
          </a:ln>
        </p:spPr>
        <p:txBody>
          <a:bodyPr spcFirstLastPara="1" wrap="square" lIns="121900" tIns="60933" rIns="121900" bIns="60933" anchor="t" anchorCtr="0">
            <a:noAutofit/>
          </a:bodyPr>
          <a:lstStyle/>
          <a:p>
            <a:pPr algn="ctr" defTabSz="685800" rtl="0"/>
            <a:r>
              <a:rPr lang="it" sz="3200" b="1" i="0" u="none" baseline="0">
                <a:solidFill>
                  <a:prstClr val="black"/>
                </a:solidFill>
                <a:latin typeface="Arial Narrow" panose="020B0606020202030204" pitchFamily="34" charset="0"/>
              </a:rPr>
              <a:t>Modulo 1: Creare una società inclusiva</a:t>
            </a:r>
          </a:p>
          <a:p>
            <a:pPr algn="ctr" defTabSz="685800" rtl="0"/>
            <a:endParaRPr lang="it" sz="3200" dirty="0">
              <a:solidFill>
                <a:prstClr val="black"/>
              </a:solidFill>
              <a:latin typeface="Arial Narrow" panose="020B0606020202030204" pitchFamily="34" charset="0"/>
            </a:endParaRPr>
          </a:p>
          <a:p>
            <a:pPr algn="just" defTabSz="685800" rtl="0">
              <a:lnSpc>
                <a:spcPct val="150000"/>
              </a:lnSpc>
            </a:pPr>
            <a:r>
              <a:rPr lang="it" sz="3200" b="0" i="0" u="none" baseline="0">
                <a:solidFill>
                  <a:prstClr val="black"/>
                </a:solidFill>
                <a:latin typeface="Arial Narrow" panose="020B0606020202030204" pitchFamily="34" charset="0"/>
              </a:rPr>
              <a:t>Sviluppare e ampliare le competenze nella comprensione della razionalità di una società inclusiva, nonché la sua importanza per il successo e il benessere delle persone con disturbo dello spettro autistico.</a:t>
            </a:r>
          </a:p>
        </p:txBody>
      </p:sp>
    </p:spTree>
    <p:extLst>
      <p:ext uri="{BB962C8B-B14F-4D97-AF65-F5344CB8AC3E}">
        <p14:creationId xmlns:p14="http://schemas.microsoft.com/office/powerpoint/2010/main" val="1191272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i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pPr algn="l" rtl="0"/>
            <a:r>
              <a:rPr lang="it" b="0" i="0" u="none" baseline="0"/>
              <a:t>3 giugno 2021</a:t>
            </a:r>
            <a:endParaRPr lang="i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pPr rtl="0"/>
            <a:r>
              <a:rPr lang="it" b="0" i="0" u="none" baseline="0">
                <a:solidFill>
                  <a:prstClr val="black"/>
                </a:solidFill>
                <a:ea typeface="Times New Roman" panose="02020603050405020304" pitchFamily="18" charset="0"/>
              </a:rPr>
              <a:t>Il supporto della Commissione Europea per la realizzazione della presente pubblicazione non rappresenta un'approvazione dei contenuti della stessa. I contenuti qui riportati riflettono esclusivamente il punto di vista degli autori e la Commissione declina ogni responsabilità sull’uso che potrà essere fatto delle informazioni ivi contenute. </a:t>
            </a:r>
            <a:endParaRPr lang="i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pPr algn="r" rtl="0"/>
            <a:fld id="{CD37B2E7-1D31-7C4D-928B-66328FE9604A}" type="slidenum">
              <a:rPr/>
              <a:pPr/>
              <a:t>30</a:t>
            </a:fld>
            <a:endParaRPr lang="i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2079172" cy="1009651"/>
          </a:xfrm>
          <a:prstGeom prst="rect">
            <a:avLst/>
          </a:prstGeom>
          <a:solidFill>
            <a:srgbClr val="F9DBD9"/>
          </a:solidFill>
          <a:ln>
            <a:noFill/>
          </a:ln>
        </p:spPr>
        <p:txBody>
          <a:bodyPr spcFirstLastPara="1" wrap="square" lIns="121900" tIns="60933" rIns="121900" bIns="60933" anchor="ctr" anchorCtr="0">
            <a:noAutofit/>
          </a:bodyPr>
          <a:lstStyle/>
          <a:p>
            <a:pPr algn="l" rtl="0"/>
            <a:r>
              <a:rPr lang="it" sz="3200" b="1" i="0" u="none" kern="0" baseline="0">
                <a:solidFill>
                  <a:prstClr val="black"/>
                </a:solidFill>
                <a:latin typeface="Arial Narrow" panose="020B0606020202030204" pitchFamily="34" charset="0"/>
              </a:rPr>
              <a:t>Riferimenti</a:t>
            </a:r>
            <a:endParaRPr lang="it" sz="3200" dirty="0">
              <a:solidFill>
                <a:prstClr val="black"/>
              </a:solidFill>
              <a:latin typeface="Arial Narrow" panose="020B0606020202030204" pitchFamily="34" charset="0"/>
            </a:endParaRP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F9DBD9"/>
          </a:solidFill>
          <a:ln>
            <a:noFill/>
          </a:ln>
        </p:spPr>
        <p:txBody>
          <a:bodyPr spcFirstLastPara="1" wrap="square" lIns="121900" tIns="60933" rIns="121900" bIns="60933" anchor="t" anchorCtr="0">
            <a:noAutofit/>
          </a:bodyPr>
          <a:lstStyle/>
          <a:p>
            <a:pPr marL="457200" indent="-457200" algn="l" rtl="0">
              <a:buFont typeface="Arial" panose="020B0604020202020204" pitchFamily="34" charset="0"/>
              <a:buChar char="•"/>
              <a:defRPr/>
            </a:pPr>
            <a:r>
              <a:rPr lang="it" sz="2000" b="0" i="0" u="none" baseline="0">
                <a:solidFill>
                  <a:prstClr val="black"/>
                </a:solidFill>
                <a:latin typeface="Arial Narrow" panose="020B0606020202030204" pitchFamily="34" charset="0"/>
              </a:rPr>
              <a:t>Botha, M., Hanlon, J. &amp; Williams, G.L. (2021). Does Language Matter? Identity-First Versus Person-First Language Use in Autism Research: In risposta a Vivanti. </a:t>
            </a:r>
            <a:r>
              <a:rPr lang="it" sz="2000" b="0" i="1" u="none" baseline="0">
                <a:solidFill>
                  <a:prstClr val="black"/>
                </a:solidFill>
                <a:latin typeface="Arial Narrow" panose="020B0606020202030204" pitchFamily="34" charset="0"/>
              </a:rPr>
              <a:t> Journal of Autism and Developmental. Online. </a:t>
            </a:r>
            <a:r>
              <a:rPr lang="it" sz="2000" b="0" i="0" u="none" baseline="0">
                <a:solidFill>
                  <a:prstClr val="black"/>
                </a:solidFill>
                <a:latin typeface="Arial Narrow" panose="020B0606020202030204" pitchFamily="34" charset="0"/>
                <a:hlinkClick r:id="rId2"/>
              </a:rPr>
              <a:t>https://doi.org/10.1007/s10803-020-04858-w</a:t>
            </a:r>
            <a:endParaRPr lang="it" sz="2000" dirty="0">
              <a:solidFill>
                <a:prstClr val="black"/>
              </a:solidFill>
              <a:latin typeface="Arial Narrow" panose="020B0606020202030204" pitchFamily="34" charset="0"/>
            </a:endParaRPr>
          </a:p>
          <a:p>
            <a:pPr marL="457200" indent="-457200" algn="just" rtl="0">
              <a:buFont typeface="Arial" panose="020B0604020202020204" pitchFamily="34" charset="0"/>
              <a:buChar char="•"/>
            </a:pPr>
            <a:r>
              <a:rPr lang="it" sz="2000" b="0" i="0" u="none" baseline="0">
                <a:latin typeface="Arial Narrow" panose="020B0606020202030204" pitchFamily="34" charset="0"/>
              </a:rPr>
              <a:t>Dillenburger, K., McKerr, L., Jordan, J. A., Devine, P., &amp; Keenan, M. (2015). Creating an Inclusive Society… How Close are We in Relation to Autism Spectrum Disorder? A General Population Survey. </a:t>
            </a:r>
            <a:r>
              <a:rPr lang="it" sz="2000" b="0" i="1" u="none" baseline="0">
                <a:latin typeface="Arial Narrow" panose="020B0606020202030204" pitchFamily="34" charset="0"/>
              </a:rPr>
              <a:t>Journal of Applied Research in Intellectual Disabilities</a:t>
            </a:r>
            <a:r>
              <a:rPr lang="it" sz="2000" b="0" i="0" u="none" baseline="0">
                <a:latin typeface="Arial Narrow" panose="020B0606020202030204" pitchFamily="34" charset="0"/>
              </a:rPr>
              <a:t>, 28(4), 330-340. </a:t>
            </a:r>
            <a:r>
              <a:rPr lang="it" sz="2000" b="0" i="0" u="none" baseline="0">
                <a:latin typeface="Arial Narrow" panose="020B0606020202030204" pitchFamily="34" charset="0"/>
                <a:hlinkClick r:id="rId3"/>
              </a:rPr>
              <a:t>https://doi.org/10.1111/jar.12144</a:t>
            </a:r>
            <a:endParaRPr lang="it" sz="2000" dirty="0">
              <a:latin typeface="Arial Narrow" panose="020B0606020202030204" pitchFamily="34" charset="0"/>
            </a:endParaRPr>
          </a:p>
          <a:p>
            <a:pPr marL="457200" indent="-457200" algn="just" rtl="0">
              <a:buFont typeface="Arial" panose="020B0604020202020204" pitchFamily="34" charset="0"/>
              <a:buChar char="•"/>
            </a:pPr>
            <a:r>
              <a:rPr lang="it" sz="2000" b="0" i="0" u="none" baseline="0">
                <a:latin typeface="Arial Narrow" panose="020B0606020202030204" pitchFamily="34" charset="0"/>
              </a:rPr>
              <a:t>Schaffner C.B. &amp; Buswell, B.E. (1996). Ten critical elements for creating inclusive and effective school communities. In S. Stainback &amp; W. Stainback (Eds.). </a:t>
            </a:r>
            <a:r>
              <a:rPr lang="it" sz="2000" b="0" i="1" u="none" baseline="0">
                <a:latin typeface="Arial Narrow" panose="020B0606020202030204" pitchFamily="34" charset="0"/>
              </a:rPr>
              <a:t>Inclusion: A guide for educators </a:t>
            </a:r>
            <a:r>
              <a:rPr lang="it" sz="2000" b="0" i="0" u="none" baseline="0">
                <a:latin typeface="Arial Narrow" panose="020B0606020202030204" pitchFamily="34" charset="0"/>
              </a:rPr>
              <a:t>(pp. 49-66). Paul Brookes.</a:t>
            </a:r>
          </a:p>
          <a:p>
            <a:pPr marL="457200" indent="-457200" algn="just" rtl="0">
              <a:buFont typeface="Arial" panose="020B0604020202020204" pitchFamily="34" charset="0"/>
              <a:buChar char="•"/>
            </a:pPr>
            <a:r>
              <a:rPr lang="it" sz="2000" b="0" i="0" u="none" baseline="0">
                <a:solidFill>
                  <a:prstClr val="black"/>
                </a:solidFill>
                <a:latin typeface="Arial Narrow" panose="020B0606020202030204" pitchFamily="34" charset="0"/>
              </a:rPr>
              <a:t>Smith, D. D. (2007). </a:t>
            </a:r>
            <a:r>
              <a:rPr lang="it" sz="2000" b="0" i="1" u="none" baseline="0">
                <a:solidFill>
                  <a:prstClr val="black"/>
                </a:solidFill>
                <a:latin typeface="Arial Narrow" panose="020B0606020202030204" pitchFamily="34" charset="0"/>
              </a:rPr>
              <a:t>Introduction to special education: Making a difference</a:t>
            </a:r>
            <a:r>
              <a:rPr lang="it" sz="2000" b="0" i="0" u="none" baseline="0">
                <a:solidFill>
                  <a:prstClr val="black"/>
                </a:solidFill>
                <a:latin typeface="Arial Narrow" panose="020B0606020202030204" pitchFamily="34" charset="0"/>
              </a:rPr>
              <a:t>. Boston: Allyn e Bacon.</a:t>
            </a:r>
            <a:endParaRPr lang="it" sz="2000" dirty="0">
              <a:solidFill>
                <a:prstClr val="black"/>
              </a:solidFill>
              <a:latin typeface="Arial Narrow" panose="020B0606020202030204" pitchFamily="34" charset="0"/>
            </a:endParaRPr>
          </a:p>
          <a:p>
            <a:pPr marL="457200" indent="-457200" algn="just" rtl="0">
              <a:buFont typeface="Arial" panose="020B0604020202020204" pitchFamily="34" charset="0"/>
              <a:buChar char="•"/>
            </a:pPr>
            <a:r>
              <a:rPr lang="it" sz="2000" b="0" i="0" u="none" baseline="0">
                <a:latin typeface="Arial Narrow" panose="020B0606020202030204" pitchFamily="34" charset="0"/>
              </a:rPr>
              <a:t>McMaster, C. (2006). Elements of inclusion: Findings from the field. </a:t>
            </a:r>
            <a:r>
              <a:rPr lang="it" sz="2000" b="0" i="1" u="none" baseline="0">
                <a:latin typeface="Arial Narrow" panose="020B0606020202030204" pitchFamily="34" charset="0"/>
              </a:rPr>
              <a:t>Kairarang</a:t>
            </a:r>
            <a:r>
              <a:rPr lang="it" sz="2000" b="0" i="0" u="none" baseline="0">
                <a:latin typeface="Arial Narrow" panose="020B0606020202030204" pitchFamily="34" charset="0"/>
              </a:rPr>
              <a:t>a, </a:t>
            </a:r>
            <a:r>
              <a:rPr lang="it" sz="2000" b="0" i="1" u="none" baseline="0">
                <a:latin typeface="Arial Narrow" panose="020B0606020202030204" pitchFamily="34" charset="0"/>
              </a:rPr>
              <a:t>15</a:t>
            </a:r>
            <a:r>
              <a:rPr lang="it" sz="2000" b="0" i="0" u="none" baseline="0">
                <a:latin typeface="Arial Narrow" panose="020B0606020202030204" pitchFamily="34" charset="0"/>
              </a:rPr>
              <a:t>(1), 42-49.</a:t>
            </a:r>
            <a:endParaRPr lang="it" sz="2000" dirty="0">
              <a:latin typeface="Arial Narrow" panose="020B0606020202030204" pitchFamily="34" charset="0"/>
            </a:endParaRPr>
          </a:p>
          <a:p>
            <a:pPr marL="457200" indent="-457200" algn="just" rtl="0">
              <a:buFont typeface="Arial" panose="020B0604020202020204" pitchFamily="34" charset="0"/>
              <a:buChar char="•"/>
            </a:pPr>
            <a:r>
              <a:rPr lang="it" sz="2000" b="0" i="0" u="none" baseline="0">
                <a:latin typeface="Arial Narrow" panose="020B0606020202030204" pitchFamily="34" charset="0"/>
              </a:rPr>
              <a:t>Thomas, G. (1997). Inclusive schools for an inclusive society. </a:t>
            </a:r>
            <a:r>
              <a:rPr lang="it" sz="2000" b="0" i="1" u="none" baseline="0">
                <a:latin typeface="Arial Narrow" panose="020B0606020202030204" pitchFamily="34" charset="0"/>
              </a:rPr>
              <a:t>British Journal of Special Education</a:t>
            </a:r>
            <a:r>
              <a:rPr lang="it" sz="2000" b="0" i="0" u="none" baseline="0">
                <a:latin typeface="Arial Narrow" panose="020B0606020202030204" pitchFamily="34" charset="0"/>
              </a:rPr>
              <a:t>, 24 (3), 103-107.</a:t>
            </a:r>
          </a:p>
        </p:txBody>
      </p:sp>
    </p:spTree>
    <p:extLst>
      <p:ext uri="{BB962C8B-B14F-4D97-AF65-F5344CB8AC3E}">
        <p14:creationId xmlns:p14="http://schemas.microsoft.com/office/powerpoint/2010/main" val="39061908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i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pPr algn="l" rtl="0"/>
            <a:r>
              <a:rPr lang="it" b="0" i="0" u="none" baseline="0"/>
              <a:t>3 giugno 2021</a:t>
            </a:r>
            <a:endParaRPr lang="i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pPr rtl="0"/>
            <a:r>
              <a:rPr lang="it" b="0" i="0" u="none" baseline="0">
                <a:solidFill>
                  <a:prstClr val="black"/>
                </a:solidFill>
                <a:ea typeface="Times New Roman" panose="02020603050405020304" pitchFamily="18" charset="0"/>
              </a:rPr>
              <a:t>Il supporto della Commissione Europea per la realizzazione della presente pubblicazione non rappresenta un'approvazione dei contenuti della stessa. I contenuti qui riportati riflettono esclusivamente il punto di vista degli autori e la Commissione declina ogni responsabilità sull’uso che potrà essere fatto delle informazioni ivi contenute. </a:t>
            </a:r>
            <a:endParaRPr lang="i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pPr algn="r" rtl="0"/>
            <a:fld id="{CD37B2E7-1D31-7C4D-928B-66328FE9604A}" type="slidenum">
              <a:rPr/>
              <a:pPr/>
              <a:t>31</a:t>
            </a:fld>
            <a:endParaRPr lang="i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2079172" cy="1009651"/>
          </a:xfrm>
          <a:prstGeom prst="rect">
            <a:avLst/>
          </a:prstGeom>
          <a:solidFill>
            <a:srgbClr val="F9DBD9"/>
          </a:solidFill>
          <a:ln>
            <a:noFill/>
          </a:ln>
        </p:spPr>
        <p:txBody>
          <a:bodyPr spcFirstLastPara="1" wrap="square" lIns="121900" tIns="60933" rIns="121900" bIns="60933" anchor="ctr" anchorCtr="0">
            <a:noAutofit/>
          </a:bodyPr>
          <a:lstStyle/>
          <a:p>
            <a:pPr algn="l" rtl="0"/>
            <a:r>
              <a:rPr lang="it" sz="3200" b="1" i="0" u="none" kern="0" baseline="0">
                <a:solidFill>
                  <a:prstClr val="black"/>
                </a:solidFill>
                <a:latin typeface="Arial Narrow" panose="020B0606020202030204" pitchFamily="34" charset="0"/>
              </a:rPr>
              <a:t>Riferimenti</a:t>
            </a:r>
            <a:endParaRPr lang="it" sz="3200" dirty="0">
              <a:solidFill>
                <a:prstClr val="black"/>
              </a:solidFill>
              <a:latin typeface="Arial Narrow" panose="020B0606020202030204" pitchFamily="34" charset="0"/>
            </a:endParaRP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F9DBD9"/>
          </a:solidFill>
          <a:ln>
            <a:noFill/>
          </a:ln>
        </p:spPr>
        <p:txBody>
          <a:bodyPr spcFirstLastPara="1" wrap="square" lIns="121900" tIns="60933" rIns="121900" bIns="60933" anchor="t" anchorCtr="0">
            <a:noAutofit/>
          </a:bodyPr>
          <a:lstStyle/>
          <a:p>
            <a:pPr marL="342900" indent="-342900" algn="just" rtl="0">
              <a:buFont typeface="Arial" panose="020B0604020202020204" pitchFamily="34" charset="0"/>
              <a:buChar char="•"/>
            </a:pPr>
            <a:r>
              <a:rPr lang="it" sz="2000" b="0" i="0" u="none" baseline="0">
                <a:latin typeface="Arial Narrow" panose="020B0606020202030204" pitchFamily="34" charset="0"/>
              </a:rPr>
              <a:t>Thomas, G., Walker, D., Webb, J. (1998). </a:t>
            </a:r>
            <a:r>
              <a:rPr lang="it" sz="2000" b="0" i="1" u="none" baseline="0">
                <a:latin typeface="Arial Narrow" panose="020B0606020202030204" pitchFamily="34" charset="0"/>
              </a:rPr>
              <a:t>The making of the inclusive school</a:t>
            </a:r>
            <a:r>
              <a:rPr lang="it" sz="2000" b="0" i="0" u="none" baseline="0">
                <a:latin typeface="Arial Narrow" panose="020B0606020202030204" pitchFamily="34" charset="0"/>
              </a:rPr>
              <a:t>. Routlege.</a:t>
            </a:r>
          </a:p>
          <a:p>
            <a:pPr marL="342900" indent="-342900" algn="just" rtl="0">
              <a:buFont typeface="Arial" panose="020B0604020202020204" pitchFamily="34" charset="0"/>
              <a:buChar char="•"/>
            </a:pPr>
            <a:r>
              <a:rPr lang="it" sz="2000" b="0" i="0" u="none" baseline="0">
                <a:latin typeface="Arial Narrow" panose="020B0606020202030204" pitchFamily="34" charset="0"/>
              </a:rPr>
              <a:t> Karagiannis, A., Stainback, &amp; W. Stainback (1996). Rationale for inclusive schooling. In S. Stainback &amp; W. Stainback (Eds.). </a:t>
            </a:r>
            <a:r>
              <a:rPr lang="it" sz="2000" b="0" i="1" u="none" baseline="0">
                <a:latin typeface="Arial Narrow" panose="020B0606020202030204" pitchFamily="34" charset="0"/>
              </a:rPr>
              <a:t>Inclusion: A guide for educators </a:t>
            </a:r>
            <a:r>
              <a:rPr lang="it" sz="2000" b="0" i="0" u="none" baseline="0">
                <a:latin typeface="Arial Narrow" panose="020B0606020202030204" pitchFamily="34" charset="0"/>
              </a:rPr>
              <a:t>(pp. 3-16). Paul Brookes.</a:t>
            </a:r>
          </a:p>
          <a:p>
            <a:pPr marL="342900" indent="-342900" algn="just" rtl="0">
              <a:buFont typeface="Arial" panose="020B0604020202020204" pitchFamily="34" charset="0"/>
              <a:buChar char="•"/>
            </a:pPr>
            <a:r>
              <a:rPr lang="it" sz="2000" b="0" i="0" u="none" baseline="0">
                <a:latin typeface="Arial Narrow" panose="020B0606020202030204" pitchFamily="34" charset="0"/>
              </a:rPr>
              <a:t>Nazioni Unite (1996). </a:t>
            </a:r>
            <a:r>
              <a:rPr lang="it" sz="2000" b="0" i="1" u="none" baseline="0">
                <a:latin typeface="Arial Narrow" panose="020B0606020202030204" pitchFamily="34" charset="0"/>
              </a:rPr>
              <a:t>Rapporto del vertice mondiale per lo sviluppo sociale, 1995</a:t>
            </a:r>
            <a:r>
              <a:rPr lang="it" sz="2000" b="0" i="0" u="none" baseline="0">
                <a:latin typeface="Arial Narrow" panose="020B0606020202030204" pitchFamily="34" charset="0"/>
              </a:rPr>
              <a:t>. Autore.</a:t>
            </a:r>
          </a:p>
          <a:p>
            <a:pPr marL="342900" indent="-342900" algn="just" rtl="0">
              <a:buFont typeface="Arial" panose="020B0604020202020204" pitchFamily="34" charset="0"/>
              <a:buChar char="•"/>
            </a:pPr>
            <a:r>
              <a:rPr lang="it" sz="2000" b="0" i="0" u="none" baseline="0">
                <a:latin typeface="Arial Narrow" panose="020B0606020202030204" pitchFamily="34" charset="0"/>
              </a:rPr>
              <a:t>Nazioni Unite (2006). Convenzione sui diritti delle persone con disabilità (UNCRPD) (2006). Disponibile all’indirizzo: https://www.un.org/development/desa/disabilities/convention-on-the-rights-of-persons-with-disabilities.html. (consultato l'8 febbraio 2021)</a:t>
            </a:r>
          </a:p>
          <a:p>
            <a:pPr marL="342900" indent="-342900" algn="just" rtl="0">
              <a:buFont typeface="Arial" panose="020B0604020202020204" pitchFamily="34" charset="0"/>
              <a:buChar char="•"/>
              <a:defRPr/>
            </a:pPr>
            <a:r>
              <a:rPr lang="it" sz="2000" b="0" i="0" u="none" baseline="0">
                <a:solidFill>
                  <a:prstClr val="black"/>
                </a:solidFill>
                <a:latin typeface="Arial Narrow" panose="020B0606020202030204" pitchFamily="34" charset="0"/>
              </a:rPr>
              <a:t>Vivanti, G. (2020). Vivanti, G. ask the editor: What is the most appropriate way to talk about individuals with a diagnosis of autism?. </a:t>
            </a:r>
            <a:r>
              <a:rPr lang="it" sz="2000" b="0" i="1" u="none" baseline="0">
                <a:solidFill>
                  <a:prstClr val="black"/>
                </a:solidFill>
                <a:latin typeface="Arial Narrow" panose="020B0606020202030204" pitchFamily="34" charset="0"/>
              </a:rPr>
              <a:t>Journal of Autism and Developmental Disorders</a:t>
            </a:r>
            <a:r>
              <a:rPr lang="it" sz="2000" b="0" i="0" u="none" baseline="0">
                <a:solidFill>
                  <a:prstClr val="black"/>
                </a:solidFill>
                <a:latin typeface="Arial Narrow" panose="020B0606020202030204" pitchFamily="34" charset="0"/>
              </a:rPr>
              <a:t>, 50, 691–693. https://doi.org/10.1007/s10803-019-04280-x</a:t>
            </a:r>
          </a:p>
          <a:p>
            <a:pPr marL="342900" indent="-342900" algn="just" rtl="0">
              <a:buFont typeface="Arial" panose="020B0604020202020204" pitchFamily="34" charset="0"/>
              <a:buChar char="•"/>
              <a:defRPr/>
            </a:pPr>
            <a:r>
              <a:rPr lang="it" sz="2000" b="0" i="0" u="none" baseline="0">
                <a:solidFill>
                  <a:prstClr val="black"/>
                </a:solidFill>
                <a:latin typeface="Arial Narrow" panose="020B0606020202030204" pitchFamily="34" charset="0"/>
              </a:rPr>
              <a:t>Waltz, M., Bosch, K., Ebben, H., Hal, L., &amp; Schippers, A. (2015) Autism self-advocacy in the Netherlands: Past, present and future. </a:t>
            </a:r>
            <a:r>
              <a:rPr lang="it" sz="2000" b="0" i="1" u="none" baseline="0">
                <a:solidFill>
                  <a:prstClr val="black"/>
                </a:solidFill>
                <a:latin typeface="Arial Narrow" panose="020B0606020202030204" pitchFamily="34" charset="0"/>
              </a:rPr>
              <a:t>Disability &amp; Society</a:t>
            </a:r>
            <a:r>
              <a:rPr lang="it" sz="2000" b="0" i="0" u="none" baseline="0">
                <a:solidFill>
                  <a:prstClr val="black"/>
                </a:solidFill>
                <a:latin typeface="Arial Narrow" panose="020B0606020202030204" pitchFamily="34" charset="0"/>
              </a:rPr>
              <a:t>, 30 (8), 1174-1191. DOI: 10.1080/09687599.2015.1090954</a:t>
            </a:r>
            <a:endParaRPr lang="it" sz="2000" dirty="0">
              <a:latin typeface="Arial Narrow" panose="020B0606020202030204" pitchFamily="34" charset="0"/>
            </a:endParaRPr>
          </a:p>
          <a:p>
            <a:pPr marL="342900" indent="-342900" algn="l" rtl="0">
              <a:buFont typeface="Arial" panose="020B0604020202020204" pitchFamily="34" charset="0"/>
              <a:buChar char="•"/>
            </a:pPr>
            <a:r>
              <a:rPr lang="it" sz="2000" b="0" i="0" u="none" baseline="0">
                <a:latin typeface="Arial Narrow" panose="020B0606020202030204" pitchFamily="34" charset="0"/>
              </a:rPr>
              <a:t>Waltz, M., Bosch, K., Ebben, H., Hal, L., &amp; Schippers, A. (2015) Autism self-advocacy in the Netherlands: Past, present and future. </a:t>
            </a:r>
            <a:r>
              <a:rPr lang="it" sz="2000" b="0" i="1" u="none" baseline="0">
                <a:latin typeface="Arial Narrow" panose="020B0606020202030204" pitchFamily="34" charset="0"/>
              </a:rPr>
              <a:t>Disability &amp; Society</a:t>
            </a:r>
            <a:r>
              <a:rPr lang="it" sz="2000" b="0" i="0" u="none" baseline="0">
                <a:latin typeface="Arial Narrow" panose="020B0606020202030204" pitchFamily="34" charset="0"/>
              </a:rPr>
              <a:t>, 30 (8), 1174-1191. DOI: 10.1080/09687599.2015.1090954</a:t>
            </a:r>
          </a:p>
        </p:txBody>
      </p:sp>
    </p:spTree>
    <p:extLst>
      <p:ext uri="{BB962C8B-B14F-4D97-AF65-F5344CB8AC3E}">
        <p14:creationId xmlns:p14="http://schemas.microsoft.com/office/powerpoint/2010/main" val="8899409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i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pPr algn="l" rtl="0"/>
            <a:r>
              <a:rPr lang="it" b="0" i="0" u="none" baseline="0"/>
              <a:t>3 giugno 2021</a:t>
            </a:r>
            <a:endParaRPr lang="i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pPr rtl="0"/>
            <a:r>
              <a:rPr lang="it" b="0" i="0" u="none" baseline="0">
                <a:solidFill>
                  <a:prstClr val="black"/>
                </a:solidFill>
                <a:ea typeface="Times New Roman" panose="02020603050405020304" pitchFamily="18" charset="0"/>
              </a:rPr>
              <a:t>Il supporto della Commissione Europea per la realizzazione della presente pubblicazione non rappresenta un'approvazione dei contenuti della stessa. I contenuti qui riportati riflettono esclusivamente il punto di vista degli autori e la Commissione declina ogni responsabilità sull’uso che potrà essere fatto delle informazioni ivi contenute. </a:t>
            </a:r>
            <a:endParaRPr lang="i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pPr algn="r" rtl="0"/>
            <a:fld id="{CD37B2E7-1D31-7C4D-928B-66328FE9604A}" type="slidenum">
              <a:rPr/>
              <a:pPr/>
              <a:t>32</a:t>
            </a:fld>
            <a:endParaRPr lang="i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3080658" cy="1009651"/>
          </a:xfrm>
          <a:prstGeom prst="rect">
            <a:avLst/>
          </a:prstGeom>
          <a:solidFill>
            <a:srgbClr val="F9DBD9"/>
          </a:solidFill>
          <a:ln>
            <a:noFill/>
          </a:ln>
        </p:spPr>
        <p:txBody>
          <a:bodyPr spcFirstLastPara="1" wrap="square" lIns="121900" tIns="60933" rIns="121900" bIns="60933" anchor="ctr" anchorCtr="0">
            <a:noAutofit/>
          </a:bodyPr>
          <a:lstStyle/>
          <a:p>
            <a:pPr lvl="0" algn="l" rtl="0">
              <a:defRPr/>
            </a:pPr>
            <a:r>
              <a:rPr lang="it" sz="3200" b="1" i="0" u="none" kern="0" baseline="0">
                <a:solidFill>
                  <a:prstClr val="black"/>
                </a:solidFill>
                <a:latin typeface="Arial Narrow" panose="020B0606020202030204" pitchFamily="34" charset="0"/>
              </a:rPr>
              <a:t>Risorse utili</a:t>
            </a:r>
            <a:endParaRPr lang="it" sz="3200" b="1" kern="0" dirty="0">
              <a:solidFill>
                <a:prstClr val="black"/>
              </a:solidFill>
              <a:latin typeface="Arial Narrow" panose="020B0606020202030204" pitchFamily="34" charset="0"/>
            </a:endParaRP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F9DBD9"/>
          </a:solidFill>
          <a:ln>
            <a:noFill/>
          </a:ln>
        </p:spPr>
        <p:txBody>
          <a:bodyPr spcFirstLastPara="1" wrap="square" lIns="121900" tIns="60933" rIns="121900" bIns="60933" anchor="t" anchorCtr="0">
            <a:noAutofit/>
          </a:bodyPr>
          <a:lstStyle/>
          <a:p>
            <a:pPr algn="just" rtl="0">
              <a:defRPr/>
            </a:pPr>
            <a:r>
              <a:rPr lang="it" b="1" i="0" u="none" kern="0" baseline="0">
                <a:solidFill>
                  <a:prstClr val="black"/>
                </a:solidFill>
                <a:latin typeface="Arial Narrow" pitchFamily="34" charset="0"/>
              </a:rPr>
              <a:t>Comunicazione inclusiva (leggere le linee guida presentate a pag. 10)</a:t>
            </a:r>
          </a:p>
          <a:p>
            <a:pPr algn="just" rtl="0">
              <a:defRPr/>
            </a:pPr>
            <a:r>
              <a:rPr lang="it" sz="2000" b="0" i="0" u="none" kern="0" baseline="0">
                <a:solidFill>
                  <a:prstClr val="black"/>
                </a:solidFill>
                <a:latin typeface="Arial Narrow" pitchFamily="34" charset="0"/>
                <a:hlinkClick r:id="rId2"/>
              </a:rPr>
              <a:t>https://www.consilium.europa.eu/media/35446/en_brochure-inclusive-communication-in-the-gsc.pdf</a:t>
            </a:r>
            <a:endParaRPr lang="it" sz="2000" kern="0" dirty="0">
              <a:solidFill>
                <a:prstClr val="black"/>
              </a:solidFill>
              <a:latin typeface="Arial Narrow" pitchFamily="34" charset="0"/>
            </a:endParaRPr>
          </a:p>
          <a:p>
            <a:pPr algn="just" rtl="0">
              <a:defRPr/>
            </a:pPr>
            <a:endParaRPr lang="it" sz="2000" kern="0" dirty="0">
              <a:solidFill>
                <a:prstClr val="black"/>
              </a:solidFill>
              <a:latin typeface="Arial Narrow" pitchFamily="34" charset="0"/>
            </a:endParaRPr>
          </a:p>
          <a:p>
            <a:pPr algn="l" rtl="0">
              <a:defRPr/>
            </a:pPr>
            <a:endParaRPr lang="it" sz="2000" b="1" kern="0" dirty="0">
              <a:solidFill>
                <a:srgbClr val="00B0F0"/>
              </a:solidFill>
              <a:latin typeface="Arial Narrow" pitchFamily="34" charset="0"/>
            </a:endParaRPr>
          </a:p>
          <a:p>
            <a:pPr algn="l" rtl="0">
              <a:defRPr/>
            </a:pPr>
            <a:endParaRPr lang="it" sz="2000" b="1" kern="0" dirty="0">
              <a:solidFill>
                <a:srgbClr val="00B0F0"/>
              </a:solidFill>
              <a:latin typeface="Arial Narrow" pitchFamily="34" charset="0"/>
            </a:endParaRPr>
          </a:p>
          <a:p>
            <a:pPr algn="l" rtl="0">
              <a:defRPr/>
            </a:pPr>
            <a:endParaRPr lang="it" sz="2000" b="1" kern="0" dirty="0">
              <a:solidFill>
                <a:srgbClr val="00B0F0"/>
              </a:solidFill>
              <a:latin typeface="Arial Narrow" pitchFamily="34" charset="0"/>
            </a:endParaRPr>
          </a:p>
          <a:p>
            <a:pPr algn="l" rtl="0">
              <a:defRPr/>
            </a:pPr>
            <a:endParaRPr lang="it" sz="2000" b="1" kern="0" dirty="0">
              <a:solidFill>
                <a:srgbClr val="00B0F0"/>
              </a:solidFill>
              <a:latin typeface="Arial Narrow" pitchFamily="34" charset="0"/>
            </a:endParaRPr>
          </a:p>
          <a:p>
            <a:pPr algn="l" rtl="0">
              <a:defRPr/>
            </a:pPr>
            <a:endParaRPr lang="it" sz="2000" b="1" kern="0" dirty="0">
              <a:solidFill>
                <a:srgbClr val="00B0F0"/>
              </a:solidFill>
              <a:latin typeface="Arial Narrow" pitchFamily="34" charset="0"/>
            </a:endParaRPr>
          </a:p>
          <a:p>
            <a:pPr algn="l" rtl="0">
              <a:defRPr/>
            </a:pPr>
            <a:endParaRPr lang="it" sz="2000" b="1" kern="0" dirty="0">
              <a:solidFill>
                <a:srgbClr val="00B0F0"/>
              </a:solidFill>
              <a:latin typeface="Arial Narrow" pitchFamily="34" charset="0"/>
            </a:endParaRPr>
          </a:p>
          <a:p>
            <a:pPr algn="l" rtl="0">
              <a:defRPr/>
            </a:pPr>
            <a:endParaRPr lang="it" sz="2000" b="1" kern="0" dirty="0">
              <a:solidFill>
                <a:srgbClr val="00B0F0"/>
              </a:solidFill>
              <a:latin typeface="Arial Narrow" pitchFamily="34" charset="0"/>
            </a:endParaRPr>
          </a:p>
          <a:p>
            <a:pPr algn="l" rtl="0">
              <a:defRPr/>
            </a:pPr>
            <a:endParaRPr lang="it" sz="2000" b="1" kern="0" dirty="0">
              <a:solidFill>
                <a:srgbClr val="00B0F0"/>
              </a:solidFill>
              <a:latin typeface="Arial Narrow" pitchFamily="34" charset="0"/>
            </a:endParaRPr>
          </a:p>
          <a:p>
            <a:pPr algn="l" rtl="0">
              <a:defRPr/>
            </a:pPr>
            <a:endParaRPr lang="it" sz="2000" b="1" kern="0" dirty="0">
              <a:solidFill>
                <a:srgbClr val="00B0F0"/>
              </a:solidFill>
              <a:latin typeface="Arial Narrow" pitchFamily="34" charset="0"/>
            </a:endParaRPr>
          </a:p>
          <a:p>
            <a:pPr algn="l" rtl="0">
              <a:defRPr/>
            </a:pPr>
            <a:endParaRPr lang="it" sz="2000" b="1" kern="0" dirty="0">
              <a:solidFill>
                <a:srgbClr val="00B0F0"/>
              </a:solidFill>
              <a:latin typeface="Arial Narrow" pitchFamily="34" charset="0"/>
            </a:endParaRPr>
          </a:p>
          <a:p>
            <a:pPr algn="l" rtl="0">
              <a:defRPr/>
            </a:pPr>
            <a:endParaRPr lang="it" sz="2000" b="1" kern="0" dirty="0">
              <a:solidFill>
                <a:srgbClr val="00B0F0"/>
              </a:solidFill>
              <a:latin typeface="Arial Narrow" pitchFamily="34" charset="0"/>
            </a:endParaRPr>
          </a:p>
          <a:p>
            <a:pPr algn="l" rtl="0">
              <a:defRPr/>
            </a:pPr>
            <a:endParaRPr lang="it" sz="2000" b="1" kern="0" dirty="0">
              <a:solidFill>
                <a:srgbClr val="00B0F0"/>
              </a:solidFill>
              <a:latin typeface="Arial Narrow" pitchFamily="34" charset="0"/>
            </a:endParaRPr>
          </a:p>
          <a:p>
            <a:pPr algn="l" rtl="0">
              <a:defRPr/>
            </a:pPr>
            <a:endParaRPr lang="it" sz="2000" b="1" kern="0" dirty="0">
              <a:solidFill>
                <a:srgbClr val="00B0F0"/>
              </a:solidFill>
              <a:latin typeface="Arial Narrow" pitchFamily="34" charset="0"/>
            </a:endParaRPr>
          </a:p>
        </p:txBody>
      </p:sp>
      <p:pic>
        <p:nvPicPr>
          <p:cNvPr id="9" name="Imagem 22">
            <a:extLst>
              <a:ext uri="{FF2B5EF4-FFF2-40B4-BE49-F238E27FC236}">
                <a16:creationId xmlns:a16="http://schemas.microsoft.com/office/drawing/2014/main" id="{19FA4F1B-ACE7-7C45-B15B-4B22E54BDE5B}"/>
              </a:ext>
            </a:extLst>
          </p:cNvPr>
          <p:cNvPicPr>
            <a:picLocks noChangeAspect="1"/>
          </p:cNvPicPr>
          <p:nvPr/>
        </p:nvPicPr>
        <p:blipFill>
          <a:blip r:embed="rId3"/>
          <a:stretch>
            <a:fillRect/>
          </a:stretch>
        </p:blipFill>
        <p:spPr>
          <a:xfrm>
            <a:off x="1941150" y="2718863"/>
            <a:ext cx="2376264" cy="2689575"/>
          </a:xfrm>
          <a:prstGeom prst="rect">
            <a:avLst/>
          </a:prstGeom>
        </p:spPr>
      </p:pic>
      <p:sp>
        <p:nvSpPr>
          <p:cNvPr id="10" name="Retângulo 23">
            <a:extLst>
              <a:ext uri="{FF2B5EF4-FFF2-40B4-BE49-F238E27FC236}">
                <a16:creationId xmlns:a16="http://schemas.microsoft.com/office/drawing/2014/main" id="{AD7C4943-FE52-B24D-A5A6-C9CB4199A296}"/>
              </a:ext>
            </a:extLst>
          </p:cNvPr>
          <p:cNvSpPr/>
          <p:nvPr/>
        </p:nvSpPr>
        <p:spPr>
          <a:xfrm>
            <a:off x="4682837" y="2549851"/>
            <a:ext cx="5786845" cy="3477875"/>
          </a:xfrm>
          <a:prstGeom prst="rect">
            <a:avLst/>
          </a:prstGeom>
          <a:solidFill>
            <a:srgbClr val="FE8637">
              <a:lumMod val="20000"/>
              <a:lumOff val="80000"/>
            </a:srgbClr>
          </a:solidFill>
          <a:ln>
            <a:solidFill>
              <a:srgbClr val="FE8637">
                <a:lumMod val="60000"/>
                <a:lumOff val="40000"/>
              </a:srgbClr>
            </a:solidFill>
          </a:ln>
        </p:spPr>
        <p:txBody>
          <a:bodyPr wrap="square">
            <a:spAutoFit/>
          </a:bodyPr>
          <a:lstStyle/>
          <a:p>
            <a:pPr algn="l" rtl="0">
              <a:defRPr/>
            </a:pPr>
            <a:r>
              <a:rPr lang="it" sz="2000" b="1" i="0" u="none" kern="0" baseline="0">
                <a:solidFill>
                  <a:prstClr val="black"/>
                </a:solidFill>
                <a:latin typeface="Arial Narrow" pitchFamily="34" charset="0"/>
              </a:rPr>
              <a:t>Linguaggio accettabile:</a:t>
            </a:r>
          </a:p>
          <a:p>
            <a:pPr algn="l" rtl="0">
              <a:defRPr/>
            </a:pPr>
            <a:r>
              <a:rPr lang="it" sz="2000" b="0" i="0" u="none" kern="0" baseline="0">
                <a:solidFill>
                  <a:prstClr val="black"/>
                </a:solidFill>
                <a:latin typeface="Arial Narrow" panose="020B0606020202030204" pitchFamily="34" charset="0"/>
              </a:rPr>
              <a:t>https://www.autismeurope.org/about-autism/acceptable-language/</a:t>
            </a:r>
          </a:p>
          <a:p>
            <a:pPr lvl="0" algn="l" rtl="0">
              <a:defRPr/>
            </a:pPr>
            <a:endParaRPr lang="it" sz="2000" b="1" kern="0" dirty="0">
              <a:solidFill>
                <a:prstClr val="black"/>
              </a:solidFill>
              <a:latin typeface="Arial Narrow" panose="020B0606020202030204" pitchFamily="34" charset="0"/>
            </a:endParaRPr>
          </a:p>
          <a:p>
            <a:pPr lvl="0" algn="l" rtl="0">
              <a:defRPr/>
            </a:pPr>
            <a:r>
              <a:rPr lang="it" sz="2000" b="1" i="0" u="none" kern="0" baseline="0">
                <a:solidFill>
                  <a:prstClr val="black"/>
                </a:solidFill>
                <a:latin typeface="Arial Narrow" panose="020B0606020202030204" pitchFamily="34" charset="0"/>
              </a:rPr>
              <a:t>Linguaggio (movimento Special Olympics):</a:t>
            </a:r>
          </a:p>
          <a:p>
            <a:pPr lvl="0" algn="l" rtl="0">
              <a:defRPr/>
            </a:pPr>
            <a:r>
              <a:rPr lang="it" sz="2000" b="0" i="0" u="none" kern="0" baseline="0">
                <a:solidFill>
                  <a:prstClr val="black"/>
                </a:solidFill>
                <a:latin typeface="Arial Narrow" panose="020B0606020202030204" pitchFamily="34" charset="0"/>
                <a:hlinkClick r:id="rId4"/>
              </a:rPr>
              <a:t>https://www.youtube.com/watch?v=obbwb1bJ5io&amp;feature=emb_logo</a:t>
            </a:r>
            <a:endParaRPr lang="it" sz="2000" kern="0" dirty="0">
              <a:solidFill>
                <a:prstClr val="black"/>
              </a:solidFill>
              <a:latin typeface="Arial Narrow" panose="020B0606020202030204" pitchFamily="34" charset="0"/>
            </a:endParaRPr>
          </a:p>
          <a:p>
            <a:pPr lvl="0" algn="l" rtl="0">
              <a:defRPr/>
            </a:pPr>
            <a:endParaRPr lang="it" sz="2000" kern="0" dirty="0">
              <a:solidFill>
                <a:prstClr val="black"/>
              </a:solidFill>
              <a:latin typeface="Century Schoolbook"/>
            </a:endParaRPr>
          </a:p>
          <a:p>
            <a:pPr lvl="0" algn="l" rtl="0">
              <a:defRPr/>
            </a:pPr>
            <a:endParaRPr lang="it" sz="2000" kern="0" dirty="0">
              <a:solidFill>
                <a:prstClr val="black"/>
              </a:solidFill>
              <a:latin typeface="Century Schoolbook"/>
            </a:endParaRPr>
          </a:p>
          <a:p>
            <a:pPr lvl="0" algn="l" rtl="0">
              <a:defRPr/>
            </a:pPr>
            <a:endParaRPr lang="it" sz="2000" kern="0" dirty="0">
              <a:solidFill>
                <a:prstClr val="black"/>
              </a:solidFill>
              <a:latin typeface="Century Schoolbook"/>
            </a:endParaRPr>
          </a:p>
          <a:p>
            <a:pPr lvl="0" algn="l" rtl="0">
              <a:defRPr/>
            </a:pPr>
            <a:endParaRPr lang="it" sz="2000" b="1" kern="0" dirty="0">
              <a:solidFill>
                <a:prstClr val="black"/>
              </a:solidFill>
              <a:latin typeface="Arial Narrow" pitchFamily="34" charset="0"/>
            </a:endParaRPr>
          </a:p>
        </p:txBody>
      </p:sp>
      <p:pic>
        <p:nvPicPr>
          <p:cNvPr id="11" name="Imagem 17">
            <a:hlinkClick r:id="rId4"/>
            <a:extLst>
              <a:ext uri="{FF2B5EF4-FFF2-40B4-BE49-F238E27FC236}">
                <a16:creationId xmlns:a16="http://schemas.microsoft.com/office/drawing/2014/main" id="{3AC37CAC-CEE5-7145-94D6-AF200A68B1D7}"/>
              </a:ext>
            </a:extLst>
          </p:cNvPr>
          <p:cNvPicPr>
            <a:picLocks noChangeAspect="1"/>
          </p:cNvPicPr>
          <p:nvPr/>
        </p:nvPicPr>
        <p:blipFill rotWithShape="1">
          <a:blip r:embed="rId5"/>
          <a:srcRect l="11025" t="18136" r="31881" b="24465"/>
          <a:stretch/>
        </p:blipFill>
        <p:spPr>
          <a:xfrm>
            <a:off x="4844667" y="4827123"/>
            <a:ext cx="2055868" cy="1162629"/>
          </a:xfrm>
          <a:prstGeom prst="rect">
            <a:avLst/>
          </a:prstGeom>
        </p:spPr>
      </p:pic>
    </p:spTree>
    <p:extLst>
      <p:ext uri="{BB962C8B-B14F-4D97-AF65-F5344CB8AC3E}">
        <p14:creationId xmlns:p14="http://schemas.microsoft.com/office/powerpoint/2010/main" val="34608831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i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pPr algn="l" rtl="0"/>
            <a:r>
              <a:rPr lang="it" b="0" i="0" u="none" baseline="0"/>
              <a:t>3 giugno 2021</a:t>
            </a:r>
            <a:endParaRPr lang="i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pPr rtl="0"/>
            <a:r>
              <a:rPr lang="it" b="0" i="0" u="none" baseline="0">
                <a:solidFill>
                  <a:prstClr val="black"/>
                </a:solidFill>
                <a:ea typeface="Times New Roman" panose="02020603050405020304" pitchFamily="18" charset="0"/>
              </a:rPr>
              <a:t>Il supporto della Commissione Europea per la realizzazione della presente pubblicazione non rappresenta un'approvazione dei contenuti della stessa. I contenuti qui riportati riflettono esclusivamente il punto di vista degli autori e la Commissione declina ogni responsabilità sull’uso che potrà essere fatto delle informazioni ivi contenute. </a:t>
            </a:r>
            <a:endParaRPr lang="i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pPr algn="r" rtl="0"/>
            <a:fld id="{CD37B2E7-1D31-7C4D-928B-66328FE9604A}" type="slidenum">
              <a:rPr/>
              <a:pPr/>
              <a:t>33</a:t>
            </a:fld>
            <a:endParaRPr lang="i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3080658" cy="1009651"/>
          </a:xfrm>
          <a:prstGeom prst="rect">
            <a:avLst/>
          </a:prstGeom>
          <a:solidFill>
            <a:srgbClr val="F9DBD9"/>
          </a:solidFill>
          <a:ln>
            <a:noFill/>
          </a:ln>
        </p:spPr>
        <p:txBody>
          <a:bodyPr spcFirstLastPara="1" wrap="square" lIns="121900" tIns="60933" rIns="121900" bIns="60933" anchor="ctr" anchorCtr="0">
            <a:noAutofit/>
          </a:bodyPr>
          <a:lstStyle/>
          <a:p>
            <a:pPr lvl="0" algn="l" rtl="0">
              <a:defRPr/>
            </a:pPr>
            <a:r>
              <a:rPr lang="it" sz="3200" b="1" i="0" u="none" kern="0" baseline="0">
                <a:solidFill>
                  <a:prstClr val="black"/>
                </a:solidFill>
                <a:latin typeface="Arial Narrow" panose="020B0606020202030204" pitchFamily="34" charset="0"/>
              </a:rPr>
              <a:t>Risorse utili</a:t>
            </a:r>
            <a:endParaRPr lang="it" sz="3200" b="1" kern="0" dirty="0">
              <a:solidFill>
                <a:prstClr val="black"/>
              </a:solidFill>
              <a:latin typeface="Arial Narrow" panose="020B0606020202030204" pitchFamily="34" charset="0"/>
            </a:endParaRP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F9DBD9"/>
          </a:solidFill>
          <a:ln>
            <a:noFill/>
          </a:ln>
        </p:spPr>
        <p:txBody>
          <a:bodyPr spcFirstLastPara="1" wrap="square" lIns="121900" tIns="60933" rIns="121900" bIns="60933" anchor="ctr" anchorCtr="0">
            <a:noAutofit/>
          </a:bodyPr>
          <a:lstStyle/>
          <a:p>
            <a:pPr algn="l" rtl="0">
              <a:defRPr/>
            </a:pPr>
            <a:r>
              <a:rPr lang="it" sz="2000" b="0" i="0" u="none" kern="0" baseline="0">
                <a:solidFill>
                  <a:prstClr val="black"/>
                </a:solidFill>
                <a:latin typeface="Arial Narrow" panose="020B0606020202030204" pitchFamily="34" charset="0"/>
              </a:rPr>
              <a:t>Strategia delle Nazioni Unite sui diritti delle persone con disabilità:</a:t>
            </a:r>
          </a:p>
          <a:p>
            <a:pPr lvl="0" algn="l" rtl="0">
              <a:defRPr/>
            </a:pPr>
            <a:r>
              <a:rPr lang="it" sz="2000" b="0" i="0" u="none" kern="0" baseline="0">
                <a:solidFill>
                  <a:prstClr val="black"/>
                </a:solidFill>
                <a:latin typeface="Arial Narrow" panose="020B0606020202030204" pitchFamily="34" charset="0"/>
                <a:hlinkClick r:id="rId2"/>
              </a:rPr>
              <a:t>https://www.un.org/en/content/disabilitystrategy/</a:t>
            </a:r>
            <a:endParaRPr lang="it" sz="2000" kern="0" dirty="0">
              <a:solidFill>
                <a:prstClr val="black"/>
              </a:solidFill>
              <a:latin typeface="Arial Narrow" panose="020B0606020202030204" pitchFamily="34" charset="0"/>
            </a:endParaRPr>
          </a:p>
          <a:p>
            <a:pPr algn="just" rtl="0">
              <a:defRPr/>
            </a:pPr>
            <a:endParaRPr lang="it" sz="2000" kern="0" dirty="0">
              <a:solidFill>
                <a:prstClr val="black"/>
              </a:solidFill>
              <a:latin typeface="Arial Narrow" panose="020B0606020202030204" pitchFamily="34" charset="0"/>
            </a:endParaRPr>
          </a:p>
          <a:p>
            <a:pPr algn="just" rtl="0">
              <a:defRPr/>
            </a:pPr>
            <a:r>
              <a:rPr lang="it" sz="2000" b="0" i="0" u="none" kern="0" baseline="0">
                <a:solidFill>
                  <a:prstClr val="black"/>
                </a:solidFill>
                <a:latin typeface="Arial Narrow" panose="020B0606020202030204" pitchFamily="34" charset="0"/>
              </a:rPr>
              <a:t>La Convenzione delle Nazioni Unite sui diritti delle persone con disabilità:</a:t>
            </a:r>
          </a:p>
          <a:p>
            <a:pPr algn="l" rtl="0">
              <a:defRPr/>
            </a:pPr>
            <a:r>
              <a:rPr lang="it" sz="2000" b="0" i="0" u="none" kern="0" baseline="0">
                <a:solidFill>
                  <a:prstClr val="black"/>
                </a:solidFill>
                <a:latin typeface="Arial Narrow" panose="020B0606020202030204" pitchFamily="34" charset="0"/>
                <a:hlinkClick r:id="rId3"/>
              </a:rPr>
              <a:t>https://www.un.org/development/desa/disabilities/convention-on-the-rights-of-persons-with-disabilities/convention-on-the-rights-of-persons-with-disabilities-2.html</a:t>
            </a:r>
            <a:endParaRPr lang="it" sz="2000" kern="0" dirty="0">
              <a:solidFill>
                <a:prstClr val="black"/>
              </a:solidFill>
              <a:latin typeface="Arial Narrow" panose="020B0606020202030204" pitchFamily="34" charset="0"/>
            </a:endParaRPr>
          </a:p>
          <a:p>
            <a:pPr algn="l" rtl="0">
              <a:defRPr/>
            </a:pPr>
            <a:endParaRPr lang="it" sz="2000" kern="0" dirty="0">
              <a:solidFill>
                <a:prstClr val="black"/>
              </a:solidFill>
              <a:latin typeface="Arial Narrow" panose="020B0606020202030204" pitchFamily="34" charset="0"/>
            </a:endParaRPr>
          </a:p>
          <a:p>
            <a:pPr algn="l" rtl="0">
              <a:defRPr/>
            </a:pPr>
            <a:r>
              <a:rPr lang="it" sz="2000" b="0" i="0" u="none" kern="0" baseline="0">
                <a:solidFill>
                  <a:prstClr val="black"/>
                </a:solidFill>
                <a:latin typeface="Arial Narrow" panose="020B0606020202030204" pitchFamily="34" charset="0"/>
              </a:rPr>
              <a:t>Sito web Autism Europe:</a:t>
            </a:r>
          </a:p>
          <a:p>
            <a:pPr algn="l" rtl="0">
              <a:defRPr/>
            </a:pPr>
            <a:r>
              <a:rPr lang="it" sz="2000" b="0" i="0" u="none" kern="0" baseline="0">
                <a:solidFill>
                  <a:prstClr val="black"/>
                </a:solidFill>
                <a:latin typeface="Arial Narrow" panose="020B0606020202030204" pitchFamily="34" charset="0"/>
                <a:hlinkClick r:id="rId4"/>
              </a:rPr>
              <a:t>https://www.autismeurope.org/</a:t>
            </a:r>
            <a:endParaRPr lang="it" sz="2000" kern="0" dirty="0">
              <a:solidFill>
                <a:prstClr val="black"/>
              </a:solidFill>
              <a:latin typeface="Arial Narrow" panose="020B0606020202030204" pitchFamily="34" charset="0"/>
            </a:endParaRPr>
          </a:p>
          <a:p>
            <a:pPr algn="l" rtl="0">
              <a:defRPr/>
            </a:pPr>
            <a:endParaRPr lang="it" sz="2000" kern="0" dirty="0">
              <a:solidFill>
                <a:prstClr val="black"/>
              </a:solidFill>
              <a:latin typeface="Arial Narrow" panose="020B0606020202030204" pitchFamily="34" charset="0"/>
            </a:endParaRPr>
          </a:p>
          <a:p>
            <a:pPr algn="l" rtl="0">
              <a:defRPr/>
            </a:pPr>
            <a:r>
              <a:rPr lang="it" sz="2000" b="0" i="0" u="none" kern="0" baseline="0">
                <a:solidFill>
                  <a:prstClr val="black"/>
                </a:solidFill>
                <a:latin typeface="Arial Narrow" panose="020B0606020202030204" pitchFamily="34" charset="0"/>
              </a:rPr>
              <a:t>Sito web dell'Agenzia europea per i bisogni educativi speciali e l'educazione inclusiva</a:t>
            </a:r>
            <a:endParaRPr lang="it" sz="2000" kern="0" dirty="0">
              <a:solidFill>
                <a:prstClr val="black"/>
              </a:solidFill>
              <a:latin typeface="Arial Narrow" panose="020B0606020202030204" pitchFamily="34" charset="0"/>
            </a:endParaRPr>
          </a:p>
          <a:p>
            <a:pPr lvl="0" algn="l" rtl="0"/>
            <a:r>
              <a:rPr lang="it" sz="2000" b="0" i="0" u="none" kern="0" baseline="0">
                <a:solidFill>
                  <a:prstClr val="black"/>
                </a:solidFill>
                <a:latin typeface="Arial Narrow" panose="020B0606020202030204" pitchFamily="34" charset="0"/>
                <a:hlinkClick r:id="rId5"/>
              </a:rPr>
              <a:t>https://www.european-agency.org/</a:t>
            </a:r>
            <a:endParaRPr lang="it" sz="2000" kern="0" dirty="0">
              <a:solidFill>
                <a:prstClr val="black"/>
              </a:solidFill>
              <a:latin typeface="Arial Narrow" panose="020B0606020202030204" pitchFamily="34" charset="0"/>
            </a:endParaRPr>
          </a:p>
        </p:txBody>
      </p:sp>
    </p:spTree>
    <p:extLst>
      <p:ext uri="{BB962C8B-B14F-4D97-AF65-F5344CB8AC3E}">
        <p14:creationId xmlns:p14="http://schemas.microsoft.com/office/powerpoint/2010/main" val="21852066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280160" y="1558059"/>
            <a:ext cx="9387839" cy="4134209"/>
          </a:xfrm>
          <a:prstGeom prst="rect">
            <a:avLst/>
          </a:prstGeom>
          <a:solidFill>
            <a:srgbClr val="F9DAD9"/>
          </a:solidFill>
        </p:spPr>
        <p:txBody>
          <a:bodyPr wrap="square">
            <a:spAutoFit/>
          </a:bodyPr>
          <a:lstStyle/>
          <a:p>
            <a:pPr algn="ctr" rtl="0">
              <a:lnSpc>
                <a:spcPct val="170000"/>
              </a:lnSpc>
            </a:pPr>
            <a:r>
              <a:rPr lang="it" sz="5400" b="1" i="0" u="none" baseline="0" dirty="0">
                <a:solidFill>
                  <a:srgbClr val="024E94"/>
                </a:solidFill>
                <a:latin typeface="Arial Narrow" panose="020B0606020202030204" pitchFamily="34" charset="0"/>
              </a:rPr>
              <a:t>Domande?</a:t>
            </a:r>
          </a:p>
          <a:p>
            <a:pPr algn="ctr" rtl="0">
              <a:lnSpc>
                <a:spcPct val="170000"/>
              </a:lnSpc>
            </a:pPr>
            <a:r>
              <a:rPr lang="it" sz="5400" b="1" i="0" u="none" baseline="0" dirty="0">
                <a:solidFill>
                  <a:srgbClr val="024E94"/>
                </a:solidFill>
                <a:latin typeface="Arial Narrow" panose="020B0606020202030204" pitchFamily="34" charset="0"/>
              </a:rPr>
              <a:t>Arrivederci e</a:t>
            </a:r>
          </a:p>
          <a:p>
            <a:pPr algn="ctr" rtl="0">
              <a:lnSpc>
                <a:spcPct val="170000"/>
              </a:lnSpc>
            </a:pPr>
            <a:r>
              <a:rPr lang="it" sz="5400" b="1" i="0" u="none" baseline="0" dirty="0">
                <a:solidFill>
                  <a:srgbClr val="024E94"/>
                </a:solidFill>
                <a:latin typeface="Arial Narrow" panose="020B0606020202030204" pitchFamily="34" charset="0"/>
              </a:rPr>
              <a:t>Grazie per aver partecipato </a:t>
            </a:r>
            <a:r>
              <a:rPr lang="it" sz="5400" b="0" i="0" u="none" baseline="0" dirty="0">
                <a:solidFill>
                  <a:srgbClr val="024E94"/>
                </a:solidFill>
                <a:latin typeface="Arial Narrow" panose="020B0606020202030204" pitchFamily="34" charset="0"/>
                <a:sym typeface="Wingdings" panose="05000000000000000000" pitchFamily="2" charset="2"/>
              </a:rPr>
              <a:t></a:t>
            </a:r>
          </a:p>
        </p:txBody>
      </p:sp>
      <p:grpSp>
        <p:nvGrpSpPr>
          <p:cNvPr id="12" name="Grupo 11"/>
          <p:cNvGrpSpPr/>
          <p:nvPr/>
        </p:nvGrpSpPr>
        <p:grpSpPr>
          <a:xfrm>
            <a:off x="8147720" y="98628"/>
            <a:ext cx="2520280" cy="991554"/>
            <a:chOff x="6623720" y="98628"/>
            <a:chExt cx="2520280" cy="991554"/>
          </a:xfrm>
        </p:grpSpPr>
        <p:pic>
          <p:nvPicPr>
            <p:cNvPr id="13" name="Imagem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9560" y="98628"/>
              <a:ext cx="1674440" cy="769272"/>
            </a:xfrm>
            <a:prstGeom prst="rect">
              <a:avLst/>
            </a:prstGeom>
          </p:spPr>
        </p:pic>
        <p:sp>
          <p:nvSpPr>
            <p:cNvPr id="14" name="Retângulo 13"/>
            <p:cNvSpPr/>
            <p:nvPr/>
          </p:nvSpPr>
          <p:spPr>
            <a:xfrm>
              <a:off x="6623720" y="828572"/>
              <a:ext cx="2520280" cy="261610"/>
            </a:xfrm>
            <a:prstGeom prst="rect">
              <a:avLst/>
            </a:prstGeom>
          </p:spPr>
          <p:txBody>
            <a:bodyPr wrap="square">
              <a:spAutoFit/>
            </a:bodyPr>
            <a:lstStyle/>
            <a:p>
              <a:pPr algn="l" rtl="0"/>
              <a:r>
                <a:rPr lang="it" sz="1100" b="0" i="0" u="none" baseline="0">
                  <a:latin typeface="Arial Narrow" panose="020B0606020202030204" pitchFamily="34" charset="0"/>
                  <a:ea typeface="Times New Roman" panose="02020603050405020304" pitchFamily="18" charset="0"/>
                </a:rPr>
                <a:t>Accordo di sovvenzione: 2019-1-AT-KA202-051218</a:t>
              </a:r>
              <a:endParaRPr lang="it" sz="1100" dirty="0">
                <a:latin typeface="Arial Narrow" panose="020B0606020202030204" pitchFamily="34" charset="0"/>
              </a:endParaRPr>
            </a:p>
          </p:txBody>
        </p:sp>
      </p:grpSp>
      <p:grpSp>
        <p:nvGrpSpPr>
          <p:cNvPr id="15" name="Grupo 14"/>
          <p:cNvGrpSpPr/>
          <p:nvPr/>
        </p:nvGrpSpPr>
        <p:grpSpPr>
          <a:xfrm>
            <a:off x="1606778" y="6412676"/>
            <a:ext cx="7351175" cy="445325"/>
            <a:chOff x="178130" y="6412675"/>
            <a:chExt cx="9128049" cy="445325"/>
          </a:xfrm>
        </p:grpSpPr>
        <p:sp>
          <p:nvSpPr>
            <p:cNvPr id="16" name="Retângulo 15"/>
            <p:cNvSpPr/>
            <p:nvPr/>
          </p:nvSpPr>
          <p:spPr>
            <a:xfrm>
              <a:off x="2213898" y="6457890"/>
              <a:ext cx="7092281" cy="338554"/>
            </a:xfrm>
            <a:prstGeom prst="rect">
              <a:avLst/>
            </a:prstGeom>
          </p:spPr>
          <p:txBody>
            <a:bodyPr wrap="square">
              <a:spAutoFit/>
            </a:bodyPr>
            <a:lstStyle/>
            <a:p>
              <a:pPr algn="l" rtl="0"/>
              <a:r>
                <a:rPr lang="it" sz="800" b="0" i="0" u="none" baseline="0">
                  <a:solidFill>
                    <a:prstClr val="black"/>
                  </a:solidFill>
                  <a:latin typeface="Arial Narrow" panose="020B0606020202030204" pitchFamily="34" charset="0"/>
                  <a:ea typeface="Times New Roman" panose="02020603050405020304" pitchFamily="18" charset="0"/>
                  <a:cs typeface="Arial" panose="020B0604020202020204" pitchFamily="34" charset="0"/>
                </a:rPr>
                <a:t>Il supporto della Commissione Europea per la realizzazione della presente pubblicazione non rappresenta un'approvazione dei contenuti della stessa. I contenuti qui riportati riflettono esclusivamente il punto di vista degli autori e la Commissione declina ogni responsabilità sull’uso che potrà essere fatto delle informazioni ivi contenute. </a:t>
              </a:r>
              <a:endParaRPr lang="it" sz="800" dirty="0">
                <a:solidFill>
                  <a:prstClr val="black"/>
                </a:solidFill>
                <a:latin typeface="Arial Narrow" panose="020B0606020202030204" pitchFamily="34" charset="0"/>
                <a:cs typeface="Arial" panose="020B0604020202020204" pitchFamily="34" charset="0"/>
              </a:endParaRPr>
            </a:p>
          </p:txBody>
        </p:sp>
        <p:pic>
          <p:nvPicPr>
            <p:cNvPr id="17" name="Grafik 1" descr="Ein Bild, das Text enthält.&#10;&#10;Automatisch generierte Beschreibung"/>
            <p:cNvPicPr/>
            <p:nvPr/>
          </p:nvPicPr>
          <p:blipFill rotWithShape="1">
            <a:blip r:embed="rId3" cstate="print">
              <a:extLst>
                <a:ext uri="{28A0092B-C50C-407E-A947-70E740481C1C}">
                  <a14:useLocalDpi xmlns:a14="http://schemas.microsoft.com/office/drawing/2010/main" val="0"/>
                </a:ext>
              </a:extLst>
            </a:blip>
            <a:srcRect l="26265" t="3861"/>
            <a:stretch/>
          </p:blipFill>
          <p:spPr>
            <a:xfrm>
              <a:off x="178130" y="6412675"/>
              <a:ext cx="2017606" cy="445325"/>
            </a:xfrm>
            <a:prstGeom prst="rect">
              <a:avLst/>
            </a:prstGeom>
          </p:spPr>
        </p:pic>
      </p:grpSp>
      <p:sp>
        <p:nvSpPr>
          <p:cNvPr id="3" name="Marcador de Posição do Número do Diapositivo 2"/>
          <p:cNvSpPr>
            <a:spLocks noGrp="1"/>
          </p:cNvSpPr>
          <p:nvPr>
            <p:ph type="sldNum" sz="quarter" idx="12"/>
          </p:nvPr>
        </p:nvSpPr>
        <p:spPr/>
        <p:txBody>
          <a:bodyPr/>
          <a:lstStyle/>
          <a:p>
            <a:pPr algn="r" rtl="0"/>
            <a:fld id="{35BA1E5D-A24E-4249-ACDB-C6F8AD62BBF2}" type="slidenum">
              <a:rPr/>
              <a:t>34</a:t>
            </a:fld>
            <a:endParaRPr lang="it"/>
          </a:p>
        </p:txBody>
      </p:sp>
    </p:spTree>
    <p:extLst>
      <p:ext uri="{BB962C8B-B14F-4D97-AF65-F5344CB8AC3E}">
        <p14:creationId xmlns:p14="http://schemas.microsoft.com/office/powerpoint/2010/main" val="26353634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B17A013-6D54-C944-95A1-232723112481}"/>
              </a:ext>
            </a:extLst>
          </p:cNvPr>
          <p:cNvSpPr>
            <a:spLocks noGrp="1"/>
          </p:cNvSpPr>
          <p:nvPr>
            <p:ph type="dt" sz="half" idx="10"/>
          </p:nvPr>
        </p:nvSpPr>
        <p:spPr/>
        <p:txBody>
          <a:bodyPr/>
          <a:lstStyle/>
          <a:p>
            <a:pPr algn="l" rtl="0"/>
            <a:r>
              <a:rPr lang="it" b="0" i="0" u="none" baseline="0"/>
              <a:t>3 giugno 2021</a:t>
            </a:r>
            <a:endParaRPr lang="it" dirty="0"/>
          </a:p>
        </p:txBody>
      </p:sp>
      <p:sp>
        <p:nvSpPr>
          <p:cNvPr id="5" name="Footer Placeholder 4">
            <a:extLst>
              <a:ext uri="{FF2B5EF4-FFF2-40B4-BE49-F238E27FC236}">
                <a16:creationId xmlns:a16="http://schemas.microsoft.com/office/drawing/2014/main" id="{42998A59-E0C5-6C47-ABCE-4440933FA3DA}"/>
              </a:ext>
            </a:extLst>
          </p:cNvPr>
          <p:cNvSpPr>
            <a:spLocks noGrp="1"/>
          </p:cNvSpPr>
          <p:nvPr>
            <p:ph type="ftr" sz="quarter" idx="11"/>
          </p:nvPr>
        </p:nvSpPr>
        <p:spPr/>
        <p:txBody>
          <a:bodyPr/>
          <a:lstStyle/>
          <a:p>
            <a:pPr rtl="0"/>
            <a:r>
              <a:rPr lang="it" b="0" i="0" u="none" baseline="0">
                <a:solidFill>
                  <a:prstClr val="black"/>
                </a:solidFill>
                <a:ea typeface="Times New Roman" panose="02020603050405020304" pitchFamily="18" charset="0"/>
              </a:rPr>
              <a:t>Il supporto della Commissione Europea per la realizzazione della presente pubblicazione non rappresenta un'approvazione dei contenuti della stessa. I contenuti qui riportati riflettono esclusivamente il punto di vista degli autori e la Commissione declina ogni responsabilità sull’uso che potrà essere fatto delle informazioni ivi contenute. </a:t>
            </a:r>
            <a:endParaRPr lang="it" dirty="0">
              <a:solidFill>
                <a:prstClr val="black"/>
              </a:solidFill>
            </a:endParaRPr>
          </a:p>
        </p:txBody>
      </p:sp>
      <p:sp>
        <p:nvSpPr>
          <p:cNvPr id="6" name="Slide Number Placeholder 5">
            <a:extLst>
              <a:ext uri="{FF2B5EF4-FFF2-40B4-BE49-F238E27FC236}">
                <a16:creationId xmlns:a16="http://schemas.microsoft.com/office/drawing/2014/main" id="{49A72AF7-D2B8-5149-BDE0-B78EABF65A7A}"/>
              </a:ext>
            </a:extLst>
          </p:cNvPr>
          <p:cNvSpPr>
            <a:spLocks noGrp="1"/>
          </p:cNvSpPr>
          <p:nvPr>
            <p:ph type="sldNum" sz="quarter" idx="12"/>
          </p:nvPr>
        </p:nvSpPr>
        <p:spPr/>
        <p:txBody>
          <a:bodyPr/>
          <a:lstStyle/>
          <a:p>
            <a:pPr algn="r" rtl="0"/>
            <a:fld id="{4AA10864-17D9-EB4A-80E3-89D1D8A92E63}" type="slidenum">
              <a:rPr/>
              <a:pPr/>
              <a:t>35</a:t>
            </a:fld>
            <a:endParaRPr lang="it" dirty="0"/>
          </a:p>
        </p:txBody>
      </p:sp>
      <p:sp>
        <p:nvSpPr>
          <p:cNvPr id="7" name="Google Shape;132;p26">
            <a:extLst>
              <a:ext uri="{FF2B5EF4-FFF2-40B4-BE49-F238E27FC236}">
                <a16:creationId xmlns:a16="http://schemas.microsoft.com/office/drawing/2014/main" id="{10578B7F-A3DA-3340-BED7-F6F49636EF47}"/>
              </a:ext>
            </a:extLst>
          </p:cNvPr>
          <p:cNvSpPr txBox="1">
            <a:spLocks noGrp="1"/>
          </p:cNvSpPr>
          <p:nvPr>
            <p:ph type="ctrTitle"/>
          </p:nvPr>
        </p:nvSpPr>
        <p:spPr>
          <a:xfrm>
            <a:off x="351936" y="1929161"/>
            <a:ext cx="11488128" cy="2999678"/>
          </a:xfrm>
          <a:prstGeom prst="rect">
            <a:avLst/>
          </a:prstGeom>
          <a:solidFill>
            <a:srgbClr val="BBD6EE"/>
          </a:solidFill>
          <a:ln>
            <a:noFill/>
          </a:ln>
        </p:spPr>
        <p:txBody>
          <a:bodyPr spcFirstLastPara="1" wrap="square" lIns="121900" tIns="60933" rIns="121900" bIns="60933" anchor="ctr" anchorCtr="0">
            <a:noAutofit/>
          </a:bodyPr>
          <a:lstStyle/>
          <a:p>
            <a:pPr algn="ctr" rtl="0">
              <a:lnSpc>
                <a:spcPct val="170000"/>
              </a:lnSpc>
              <a:buClr>
                <a:srgbClr val="024E94"/>
              </a:buClr>
              <a:buSzPct val="100000"/>
            </a:pPr>
            <a:r>
              <a:rPr lang="it" sz="3200" b="1" i="0" u="none" baseline="0">
                <a:solidFill>
                  <a:srgbClr val="024E94"/>
                </a:solidFill>
                <a:latin typeface="Arial Narrow"/>
                <a:ea typeface="Arial Narrow"/>
                <a:cs typeface="Arial Narrow"/>
                <a:sym typeface="Arial Narrow"/>
              </a:rPr>
              <a:t>Programma del corso di formazione </a:t>
            </a:r>
            <a:br>
              <a:rPr lang="it" sz="3200" b="1">
                <a:solidFill>
                  <a:srgbClr val="024E94"/>
                </a:solidFill>
                <a:latin typeface="Arial Narrow"/>
                <a:ea typeface="Arial Narrow"/>
                <a:cs typeface="Arial Narrow"/>
                <a:sym typeface="Arial Narrow"/>
              </a:rPr>
            </a:br>
            <a:r>
              <a:rPr lang="it" sz="3200" b="1" i="0" u="none" baseline="0">
                <a:solidFill>
                  <a:srgbClr val="024E94"/>
                </a:solidFill>
                <a:latin typeface="Arial Narrow"/>
                <a:ea typeface="Arial Narrow"/>
                <a:cs typeface="Arial Narrow"/>
                <a:sym typeface="Arial Narrow"/>
              </a:rPr>
              <a:t>“Operatore esperto nei disturbi dello spettro autistico (ASD)"</a:t>
            </a:r>
            <a:endParaRPr sz="700" dirty="0"/>
          </a:p>
          <a:p>
            <a:pPr algn="ctr" rtl="0">
              <a:lnSpc>
                <a:spcPct val="90000"/>
              </a:lnSpc>
              <a:buClr>
                <a:schemeClr val="dk1"/>
              </a:buClr>
              <a:buSzPct val="100000"/>
            </a:pPr>
            <a:endParaRPr sz="2000" b="1" cap="small" dirty="0">
              <a:solidFill>
                <a:srgbClr val="024E94"/>
              </a:solidFill>
              <a:latin typeface="Arial Narrow"/>
              <a:ea typeface="Arial Narrow"/>
              <a:cs typeface="Arial Narrow"/>
              <a:sym typeface="Arial Narrow"/>
            </a:endParaRPr>
          </a:p>
          <a:p>
            <a:pPr algn="ctr" rtl="0">
              <a:lnSpc>
                <a:spcPct val="90000"/>
              </a:lnSpc>
              <a:buClr>
                <a:srgbClr val="024E94"/>
              </a:buClr>
              <a:buSzPct val="100000"/>
            </a:pPr>
            <a:r>
              <a:rPr lang="it" sz="2000" b="0" i="0" u="none" cap="small" baseline="0">
                <a:solidFill>
                  <a:srgbClr val="024E94"/>
                </a:solidFill>
                <a:latin typeface="Arial Narrow"/>
                <a:ea typeface="Arial Narrow"/>
                <a:cs typeface="Arial Narrow"/>
                <a:sym typeface="Arial Narrow"/>
              </a:rPr>
              <a:t>https://www.autrain.eu/pt/curriculo/</a:t>
            </a:r>
            <a:endParaRPr sz="2000" dirty="0">
              <a:solidFill>
                <a:srgbClr val="024E94"/>
              </a:solidFill>
              <a:latin typeface="Arial Narrow"/>
              <a:ea typeface="Arial Narrow"/>
              <a:cs typeface="Arial Narrow"/>
              <a:sym typeface="Arial Narrow"/>
            </a:endParaRPr>
          </a:p>
        </p:txBody>
      </p:sp>
    </p:spTree>
    <p:extLst>
      <p:ext uri="{BB962C8B-B14F-4D97-AF65-F5344CB8AC3E}">
        <p14:creationId xmlns:p14="http://schemas.microsoft.com/office/powerpoint/2010/main" val="29606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i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pPr algn="l" rtl="0"/>
            <a:r>
              <a:rPr lang="it" b="0" i="0" u="none" baseline="0"/>
              <a:t>3 giugno 2021</a:t>
            </a:r>
            <a:endParaRPr lang="i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pPr rtl="0"/>
            <a:r>
              <a:rPr lang="it" b="0" i="0" u="none" baseline="0">
                <a:solidFill>
                  <a:prstClr val="black"/>
                </a:solidFill>
                <a:ea typeface="Times New Roman" panose="02020603050405020304" pitchFamily="18" charset="0"/>
              </a:rPr>
              <a:t>Il supporto della Commissione Europea per la realizzazione della presente pubblicazione non rappresenta un'approvazione dei contenuti della stessa. I contenuti qui riportati riflettono esclusivamente il punto di vista degli autori e la Commissione declina ogni responsabilità sull’uso che potrà essere fatto delle informazioni ivi contenute. </a:t>
            </a:r>
            <a:endParaRPr lang="i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pPr algn="r" rtl="0"/>
            <a:fld id="{CD37B2E7-1D31-7C4D-928B-66328FE9604A}" type="slidenum">
              <a:rPr/>
              <a:pPr/>
              <a:t>4</a:t>
            </a:fld>
            <a:endParaRPr lang="i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2743200" cy="1009651"/>
          </a:xfrm>
          <a:prstGeom prst="rect">
            <a:avLst/>
          </a:prstGeom>
          <a:solidFill>
            <a:srgbClr val="FFF2CC"/>
          </a:solidFill>
          <a:ln>
            <a:noFill/>
          </a:ln>
        </p:spPr>
        <p:txBody>
          <a:bodyPr spcFirstLastPara="1" wrap="square" lIns="121900" tIns="60933" rIns="121900" bIns="60933" anchor="ctr" anchorCtr="0">
            <a:noAutofit/>
          </a:bodyPr>
          <a:lstStyle/>
          <a:p>
            <a:pPr algn="ctr" rtl="0">
              <a:buClr>
                <a:srgbClr val="C00000"/>
              </a:buClr>
            </a:pPr>
            <a:r>
              <a:rPr lang="it" sz="4800" b="1" i="0" u="none" baseline="0">
                <a:solidFill>
                  <a:prstClr val="black"/>
                </a:solidFill>
                <a:latin typeface="Arial Narrow" panose="020B0606020202030204" pitchFamily="34" charset="0"/>
              </a:rPr>
              <a:t>Contenuti      </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FFF2CC"/>
          </a:solidFill>
          <a:ln>
            <a:noFill/>
          </a:ln>
        </p:spPr>
        <p:txBody>
          <a:bodyPr spcFirstLastPara="1" wrap="square" lIns="121900" tIns="60933" rIns="121900" bIns="60933" anchor="t" anchorCtr="0">
            <a:noAutofit/>
          </a:bodyPr>
          <a:lstStyle/>
          <a:p>
            <a:pPr algn="ctr" defTabSz="685800" rtl="0"/>
            <a:r>
              <a:rPr lang="it" sz="3200" b="1" i="0" u="none" baseline="0">
                <a:solidFill>
                  <a:prstClr val="black"/>
                </a:solidFill>
                <a:latin typeface="Arial Narrow" panose="020B0606020202030204" pitchFamily="34" charset="0"/>
              </a:rPr>
              <a:t>Modulo 1: Creare una società inclusiva</a:t>
            </a:r>
          </a:p>
          <a:p>
            <a:pPr algn="ctr" defTabSz="685800" rtl="0"/>
            <a:endParaRPr lang="it" sz="3200" dirty="0">
              <a:solidFill>
                <a:prstClr val="black"/>
              </a:solidFill>
              <a:latin typeface="Arial Narrow" panose="020B0606020202030204" pitchFamily="34" charset="0"/>
            </a:endParaRPr>
          </a:p>
          <a:p>
            <a:pPr marL="457200" indent="-457200" algn="l" defTabSz="685800" rtl="0">
              <a:lnSpc>
                <a:spcPct val="150000"/>
              </a:lnSpc>
              <a:buFont typeface="Arial" panose="020B0604020202020204" pitchFamily="34" charset="0"/>
              <a:buChar char="•"/>
            </a:pPr>
            <a:r>
              <a:rPr lang="it" sz="3200" b="0" i="0" u="none" baseline="0">
                <a:solidFill>
                  <a:prstClr val="black"/>
                </a:solidFill>
                <a:latin typeface="Arial Narrow" panose="020B0606020202030204" pitchFamily="34" charset="0"/>
              </a:rPr>
              <a:t>Inclusione da diverse prospettive</a:t>
            </a:r>
          </a:p>
          <a:p>
            <a:pPr marL="457200" indent="-457200" algn="l" defTabSz="685800" rtl="0">
              <a:lnSpc>
                <a:spcPct val="150000"/>
              </a:lnSpc>
              <a:buFont typeface="Arial" panose="020B0604020202020204" pitchFamily="34" charset="0"/>
              <a:buChar char="•"/>
            </a:pPr>
            <a:r>
              <a:rPr lang="it" sz="3200" b="0" i="0" u="none" baseline="0">
                <a:solidFill>
                  <a:prstClr val="black"/>
                </a:solidFill>
                <a:latin typeface="Arial Narrow" panose="020B0606020202030204" pitchFamily="34" charset="0"/>
              </a:rPr>
              <a:t>Elementi critici per creare una società inclusiva</a:t>
            </a:r>
          </a:p>
          <a:p>
            <a:pPr marL="457200" indent="-457200" algn="l" defTabSz="685800" rtl="0">
              <a:lnSpc>
                <a:spcPct val="150000"/>
              </a:lnSpc>
              <a:buFont typeface="Arial" panose="020B0604020202020204" pitchFamily="34" charset="0"/>
              <a:buChar char="•"/>
            </a:pPr>
            <a:r>
              <a:rPr lang="it" sz="3200" b="0" i="0" u="none" baseline="0">
                <a:solidFill>
                  <a:prstClr val="black"/>
                </a:solidFill>
                <a:latin typeface="Arial Narrow" panose="020B0606020202030204" pitchFamily="34" charset="0"/>
              </a:rPr>
              <a:t>Terminologia comune/serie di opinioni sul linguaggio adatto all'ASD</a:t>
            </a:r>
          </a:p>
          <a:p>
            <a:pPr algn="l" defTabSz="685800" rtl="0">
              <a:lnSpc>
                <a:spcPct val="150000"/>
              </a:lnSpc>
            </a:pPr>
            <a:endParaRPr lang="it" sz="3200" dirty="0">
              <a:solidFill>
                <a:prstClr val="black"/>
              </a:solidFill>
              <a:latin typeface="Arial Narrow" panose="020B0606020202030204" pitchFamily="34" charset="0"/>
            </a:endParaRPr>
          </a:p>
        </p:txBody>
      </p:sp>
    </p:spTree>
    <p:extLst>
      <p:ext uri="{BB962C8B-B14F-4D97-AF65-F5344CB8AC3E}">
        <p14:creationId xmlns:p14="http://schemas.microsoft.com/office/powerpoint/2010/main" val="955063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i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pPr algn="l" rtl="0"/>
            <a:r>
              <a:rPr lang="it" b="0" i="0" u="none" baseline="0"/>
              <a:t>3 giugno 2021</a:t>
            </a:r>
            <a:endParaRPr lang="i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pPr rtl="0"/>
            <a:r>
              <a:rPr lang="it" b="0" i="0" u="none" baseline="0">
                <a:solidFill>
                  <a:prstClr val="black"/>
                </a:solidFill>
                <a:ea typeface="Times New Roman" panose="02020603050405020304" pitchFamily="18" charset="0"/>
              </a:rPr>
              <a:t>Il supporto della Commissione Europea per la realizzazione della presente pubblicazione non rappresenta un'approvazione dei contenuti della stessa. I contenuti qui riportati riflettono esclusivamente il punto di vista degli autori e la Commissione declina ogni responsabilità sull’uso che potrà essere fatto delle informazioni ivi contenute. </a:t>
            </a:r>
            <a:endParaRPr lang="i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pPr algn="r" rtl="0"/>
            <a:fld id="{CD37B2E7-1D31-7C4D-928B-66328FE9604A}" type="slidenum">
              <a:rPr/>
              <a:pPr/>
              <a:t>5</a:t>
            </a:fld>
            <a:endParaRPr lang="i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20073"/>
            <a:ext cx="4238897" cy="1141102"/>
          </a:xfrm>
          <a:prstGeom prst="rect">
            <a:avLst/>
          </a:prstGeom>
          <a:solidFill>
            <a:srgbClr val="FFF2CC"/>
          </a:solidFill>
          <a:ln>
            <a:noFill/>
          </a:ln>
        </p:spPr>
        <p:txBody>
          <a:bodyPr spcFirstLastPara="1" wrap="square" lIns="121900" tIns="60933" rIns="121900" bIns="60933" anchor="ctr" anchorCtr="0">
            <a:noAutofit/>
          </a:bodyPr>
          <a:lstStyle/>
          <a:p>
            <a:pPr algn="ctr" rtl="0">
              <a:buClr>
                <a:srgbClr val="C00000"/>
              </a:buClr>
            </a:pPr>
            <a:r>
              <a:rPr lang="it" sz="3800" b="1" i="0" u="none" baseline="0" dirty="0">
                <a:solidFill>
                  <a:prstClr val="black"/>
                </a:solidFill>
                <a:latin typeface="Arial Narrow" panose="020B0606020202030204" pitchFamily="34" charset="0"/>
              </a:rPr>
              <a:t>Risultati dell'apprendimento</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FFF2CC"/>
          </a:solidFill>
          <a:ln>
            <a:noFill/>
          </a:ln>
        </p:spPr>
        <p:txBody>
          <a:bodyPr spcFirstLastPara="1" wrap="square" lIns="121900" tIns="60933" rIns="121900" bIns="60933" anchor="t" anchorCtr="0">
            <a:noAutofit/>
          </a:bodyPr>
          <a:lstStyle/>
          <a:p>
            <a:pPr algn="ctr" defTabSz="685800" rtl="0"/>
            <a:r>
              <a:rPr lang="it" sz="3100" b="1" i="0" u="none" baseline="0" dirty="0">
                <a:solidFill>
                  <a:prstClr val="black"/>
                </a:solidFill>
                <a:latin typeface="Arial Narrow" panose="020B0606020202030204" pitchFamily="34" charset="0"/>
              </a:rPr>
              <a:t>Modulo 1: Creare una società inclusiva</a:t>
            </a:r>
            <a:endParaRPr lang="it" sz="3100" dirty="0">
              <a:solidFill>
                <a:prstClr val="black"/>
              </a:solidFill>
              <a:latin typeface="Arial Narrow" panose="020B0606020202030204" pitchFamily="34" charset="0"/>
            </a:endParaRPr>
          </a:p>
          <a:p>
            <a:pPr marL="457200" indent="-457200" algn="l" defTabSz="685800" rtl="0">
              <a:lnSpc>
                <a:spcPct val="150000"/>
              </a:lnSpc>
              <a:buFont typeface="Arial" panose="020B0604020202020204" pitchFamily="34" charset="0"/>
              <a:buChar char="•"/>
            </a:pPr>
            <a:r>
              <a:rPr lang="it" sz="3100" b="0" i="0" u="none" baseline="0" dirty="0">
                <a:latin typeface="Arial Narrow" panose="020B0606020202030204" pitchFamily="34" charset="0"/>
              </a:rPr>
              <a:t>Discutere la natura dell'inclusione </a:t>
            </a:r>
          </a:p>
          <a:p>
            <a:pPr marL="457200" indent="-457200" algn="l" defTabSz="685800" rtl="0">
              <a:lnSpc>
                <a:spcPct val="150000"/>
              </a:lnSpc>
              <a:buFont typeface="Arial" panose="020B0604020202020204" pitchFamily="34" charset="0"/>
              <a:buChar char="•"/>
            </a:pPr>
            <a:r>
              <a:rPr lang="it" sz="3100" b="0" i="0" u="none" baseline="0" dirty="0">
                <a:latin typeface="Arial Narrow" panose="020B0606020202030204" pitchFamily="34" charset="0"/>
              </a:rPr>
              <a:t>Identificare gli elementi critici di una società inclusiva</a:t>
            </a:r>
          </a:p>
          <a:p>
            <a:pPr marL="457200" indent="-457200" algn="l" defTabSz="685800" rtl="0">
              <a:lnSpc>
                <a:spcPct val="150000"/>
              </a:lnSpc>
              <a:buFont typeface="Arial" panose="020B0604020202020204" pitchFamily="34" charset="0"/>
              <a:buChar char="•"/>
            </a:pPr>
            <a:r>
              <a:rPr lang="it" sz="3100" b="0" i="0" u="none" baseline="0" dirty="0">
                <a:latin typeface="Arial Narrow" panose="020B0606020202030204" pitchFamily="34" charset="0"/>
              </a:rPr>
              <a:t>Comprendere il linguaggio “person first” (ovvero “prima la persona”, ad esempio “persona con autismo”) </a:t>
            </a:r>
            <a:r>
              <a:rPr lang="it" sz="3100" b="0" i="1" u="none" baseline="0" dirty="0">
                <a:latin typeface="Arial Narrow" panose="020B0606020202030204" pitchFamily="34" charset="0"/>
              </a:rPr>
              <a:t>rispetto al linguaggio</a:t>
            </a:r>
            <a:r>
              <a:rPr lang="it" sz="3100" b="0" i="0" u="none" baseline="0" dirty="0">
                <a:latin typeface="Arial Narrow" panose="020B0606020202030204" pitchFamily="34" charset="0"/>
              </a:rPr>
              <a:t> “identity first” (ovvero “prima l’identità", ad esempio “autistico”)</a:t>
            </a:r>
          </a:p>
          <a:p>
            <a:pPr algn="l" defTabSz="685800" rtl="0"/>
            <a:r>
              <a:rPr lang="it" sz="3200" b="0" i="0" u="none" baseline="0" dirty="0">
                <a:solidFill>
                  <a:prstClr val="black"/>
                </a:solidFill>
                <a:latin typeface="Arial Narrow" panose="020B0606020202030204" pitchFamily="34" charset="0"/>
              </a:rPr>
              <a:t> </a:t>
            </a:r>
          </a:p>
        </p:txBody>
      </p:sp>
    </p:spTree>
    <p:extLst>
      <p:ext uri="{BB962C8B-B14F-4D97-AF65-F5344CB8AC3E}">
        <p14:creationId xmlns:p14="http://schemas.microsoft.com/office/powerpoint/2010/main" val="474841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i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pPr algn="l" rtl="0"/>
            <a:r>
              <a:rPr lang="it" b="0" i="0" u="none" baseline="0"/>
              <a:t>3 giugno 2021</a:t>
            </a:r>
            <a:endParaRPr lang="i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pPr rtl="0"/>
            <a:r>
              <a:rPr lang="it" b="0" i="0" u="none" baseline="0">
                <a:solidFill>
                  <a:prstClr val="black"/>
                </a:solidFill>
                <a:ea typeface="Times New Roman" panose="02020603050405020304" pitchFamily="18" charset="0"/>
              </a:rPr>
              <a:t>Il supporto della Commissione Europea per la realizzazione della presente pubblicazione non rappresenta un'approvazione dei contenuti della stessa. I contenuti qui riportati riflettono esclusivamente il punto di vista degli autori e la Commissione declina ogni responsabilità sull’uso che potrà essere fatto delle informazioni ivi contenute. </a:t>
            </a:r>
            <a:endParaRPr lang="i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pPr algn="r" rtl="0"/>
            <a:fld id="{CD37B2E7-1D31-7C4D-928B-66328FE9604A}" type="slidenum">
              <a:rPr/>
              <a:pPr/>
              <a:t>6</a:t>
            </a:fld>
            <a:endParaRPr lang="i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199" y="681036"/>
            <a:ext cx="3420291" cy="1009651"/>
          </a:xfrm>
          <a:prstGeom prst="rect">
            <a:avLst/>
          </a:prstGeom>
          <a:solidFill>
            <a:srgbClr val="FFF2CC"/>
          </a:solidFill>
          <a:ln>
            <a:noFill/>
          </a:ln>
        </p:spPr>
        <p:txBody>
          <a:bodyPr spcFirstLastPara="1" wrap="square" lIns="121900" tIns="60933" rIns="121900" bIns="60933" anchor="ctr" anchorCtr="0">
            <a:noAutofit/>
          </a:bodyPr>
          <a:lstStyle/>
          <a:p>
            <a:pPr algn="ctr" rtl="0">
              <a:buClr>
                <a:srgbClr val="C00000"/>
              </a:buClr>
            </a:pPr>
            <a:r>
              <a:rPr lang="it" sz="4000" b="1" i="0" u="none" baseline="0" dirty="0">
                <a:latin typeface="Arial Narrow" panose="020B0606020202030204" pitchFamily="34" charset="0"/>
              </a:rPr>
              <a:t>Organizzazione</a:t>
            </a:r>
            <a:r>
              <a:rPr lang="it" sz="4000" b="1" i="0" u="none" baseline="0" dirty="0">
                <a:solidFill>
                  <a:prstClr val="black"/>
                </a:solidFill>
                <a:latin typeface="Arial Narrow" panose="020B0606020202030204" pitchFamily="34" charset="0"/>
              </a:rPr>
              <a:t>      </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FFF2CC"/>
          </a:solidFill>
          <a:ln>
            <a:noFill/>
          </a:ln>
        </p:spPr>
        <p:txBody>
          <a:bodyPr spcFirstLastPara="1" wrap="square" lIns="121900" tIns="60933" rIns="121900" bIns="60933" anchor="t" anchorCtr="0">
            <a:noAutofit/>
          </a:bodyPr>
          <a:lstStyle/>
          <a:p>
            <a:pPr algn="ctr" defTabSz="685800" rtl="0"/>
            <a:r>
              <a:rPr lang="it" sz="3200" b="1" i="0" u="none" baseline="0">
                <a:solidFill>
                  <a:prstClr val="black"/>
                </a:solidFill>
                <a:latin typeface="Arial Narrow" panose="020B0606020202030204" pitchFamily="34" charset="0"/>
              </a:rPr>
              <a:t>Modulo 1: Creare una società inclusiva</a:t>
            </a:r>
            <a:endParaRPr lang="it" sz="3200" b="1" dirty="0">
              <a:latin typeface="Arial Narrow" panose="020B0606020202030204" pitchFamily="34" charset="0"/>
            </a:endParaRPr>
          </a:p>
          <a:p>
            <a:pPr algn="ctr" rtl="0"/>
            <a:endParaRPr lang="it" sz="3200" b="1" dirty="0">
              <a:latin typeface="Arial Narrow" panose="020B0606020202030204" pitchFamily="34" charset="0"/>
            </a:endParaRPr>
          </a:p>
          <a:p>
            <a:pPr algn="just" rtl="0">
              <a:lnSpc>
                <a:spcPct val="150000"/>
              </a:lnSpc>
            </a:pPr>
            <a:r>
              <a:rPr lang="it" sz="3200" b="1" i="0" u="none" baseline="0">
                <a:latin typeface="Arial Narrow" panose="020B0606020202030204" pitchFamily="34" charset="0"/>
              </a:rPr>
              <a:t>Tempo stimato per completare il modulo: </a:t>
            </a:r>
            <a:r>
              <a:rPr lang="it" sz="3200" b="0" i="0" u="none" baseline="0">
                <a:latin typeface="Arial Narrow" panose="020B0606020202030204" pitchFamily="34" charset="0"/>
              </a:rPr>
              <a:t>3 ore</a:t>
            </a:r>
            <a:endParaRPr lang="it" sz="3200" b="1" dirty="0">
              <a:latin typeface="Arial Narrow" panose="020B0606020202030204" pitchFamily="34" charset="0"/>
            </a:endParaRPr>
          </a:p>
          <a:p>
            <a:pPr algn="just" rtl="0">
              <a:lnSpc>
                <a:spcPct val="150000"/>
              </a:lnSpc>
            </a:pPr>
            <a:r>
              <a:rPr lang="it" sz="3200" b="1" i="0" u="none" baseline="0">
                <a:latin typeface="Arial Narrow" panose="020B0606020202030204" pitchFamily="34" charset="0"/>
              </a:rPr>
              <a:t>Pausa: </a:t>
            </a:r>
            <a:r>
              <a:rPr lang="it" sz="3200" b="0" i="0" u="none" baseline="0">
                <a:latin typeface="Arial Narrow" panose="020B0606020202030204" pitchFamily="34" charset="0"/>
              </a:rPr>
              <a:t>30 minuti o due pause da 10-15 minuti ciascuna</a:t>
            </a:r>
          </a:p>
          <a:p>
            <a:pPr algn="just" rtl="0">
              <a:lnSpc>
                <a:spcPct val="150000"/>
              </a:lnSpc>
            </a:pPr>
            <a:endParaRPr lang="it" sz="3200" dirty="0">
              <a:solidFill>
                <a:prstClr val="black"/>
              </a:solidFill>
              <a:latin typeface="Arial Narrow" panose="020B0606020202030204" pitchFamily="34" charset="0"/>
            </a:endParaRPr>
          </a:p>
        </p:txBody>
      </p:sp>
    </p:spTree>
    <p:extLst>
      <p:ext uri="{BB962C8B-B14F-4D97-AF65-F5344CB8AC3E}">
        <p14:creationId xmlns:p14="http://schemas.microsoft.com/office/powerpoint/2010/main" val="3659944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i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pPr algn="l" rtl="0"/>
            <a:r>
              <a:rPr lang="it" b="0" i="0" u="none" baseline="0"/>
              <a:t>3 giugno 2021</a:t>
            </a:r>
            <a:endParaRPr lang="i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pPr rtl="0"/>
            <a:r>
              <a:rPr lang="it" b="0" i="0" u="none" baseline="0">
                <a:solidFill>
                  <a:prstClr val="black"/>
                </a:solidFill>
                <a:ea typeface="Times New Roman" panose="02020603050405020304" pitchFamily="18" charset="0"/>
              </a:rPr>
              <a:t>Il supporto della Commissione Europea per la realizzazione della presente pubblicazione non rappresenta un'approvazione dei contenuti della stessa. I contenuti qui riportati riflettono esclusivamente il punto di vista degli autori e la Commissione declina ogni responsabilità sull’uso che potrà essere fatto delle informazioni ivi contenute. </a:t>
            </a:r>
            <a:endParaRPr lang="i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pPr algn="r" rtl="0"/>
            <a:fld id="{CD37B2E7-1D31-7C4D-928B-66328FE9604A}" type="slidenum">
              <a:rPr/>
              <a:pPr/>
              <a:t>7</a:t>
            </a:fld>
            <a:endParaRPr lang="i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3359331" cy="1009651"/>
          </a:xfrm>
          <a:prstGeom prst="rect">
            <a:avLst/>
          </a:prstGeom>
          <a:solidFill>
            <a:srgbClr val="FFF2CC"/>
          </a:solidFill>
          <a:ln>
            <a:noFill/>
          </a:ln>
        </p:spPr>
        <p:txBody>
          <a:bodyPr spcFirstLastPara="1" wrap="square" lIns="121900" tIns="60933" rIns="121900" bIns="60933" anchor="ctr" anchorCtr="0">
            <a:noAutofit/>
          </a:bodyPr>
          <a:lstStyle/>
          <a:p>
            <a:pPr algn="ctr" rtl="0">
              <a:buClr>
                <a:srgbClr val="C00000"/>
              </a:buClr>
            </a:pPr>
            <a:r>
              <a:rPr lang="it" sz="4000" b="1" i="0" u="none" baseline="0">
                <a:latin typeface="Arial Narrow" panose="020B0606020202030204" pitchFamily="34" charset="0"/>
              </a:rPr>
              <a:t>Organizzazione</a:t>
            </a:r>
            <a:r>
              <a:rPr lang="it" sz="4000" b="1" i="0" u="none" baseline="0">
                <a:solidFill>
                  <a:prstClr val="black"/>
                </a:solidFill>
                <a:latin typeface="Arial Narrow" panose="020B0606020202030204" pitchFamily="34" charset="0"/>
              </a:rPr>
              <a:t>      </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FFF2CC"/>
          </a:solidFill>
          <a:ln>
            <a:noFill/>
          </a:ln>
        </p:spPr>
        <p:txBody>
          <a:bodyPr spcFirstLastPara="1" wrap="square" lIns="121900" tIns="60933" rIns="121900" bIns="60933" anchor="t" anchorCtr="0">
            <a:noAutofit/>
          </a:bodyPr>
          <a:lstStyle/>
          <a:p>
            <a:pPr algn="just" rtl="0">
              <a:lnSpc>
                <a:spcPct val="150000"/>
              </a:lnSpc>
            </a:pPr>
            <a:endParaRPr lang="it" sz="3200" dirty="0">
              <a:solidFill>
                <a:prstClr val="black"/>
              </a:solidFill>
              <a:latin typeface="Arial Narrow" panose="020B0606020202030204" pitchFamily="34" charset="0"/>
            </a:endParaRPr>
          </a:p>
        </p:txBody>
      </p:sp>
      <p:graphicFrame>
        <p:nvGraphicFramePr>
          <p:cNvPr id="9" name="Tabela 4">
            <a:extLst>
              <a:ext uri="{FF2B5EF4-FFF2-40B4-BE49-F238E27FC236}">
                <a16:creationId xmlns:a16="http://schemas.microsoft.com/office/drawing/2014/main" id="{666FC378-AC06-0843-8E4A-97D7992FD62C}"/>
              </a:ext>
            </a:extLst>
          </p:cNvPr>
          <p:cNvGraphicFramePr>
            <a:graphicFrameLocks noGrp="1"/>
          </p:cNvGraphicFramePr>
          <p:nvPr>
            <p:extLst>
              <p:ext uri="{D42A27DB-BD31-4B8C-83A1-F6EECF244321}">
                <p14:modId xmlns:p14="http://schemas.microsoft.com/office/powerpoint/2010/main" val="1606649502"/>
              </p:ext>
            </p:extLst>
          </p:nvPr>
        </p:nvGraphicFramePr>
        <p:xfrm>
          <a:off x="1767840" y="1825624"/>
          <a:ext cx="8830491" cy="4347851"/>
        </p:xfrm>
        <a:graphic>
          <a:graphicData uri="http://schemas.openxmlformats.org/drawingml/2006/table">
            <a:tbl>
              <a:tblPr firstRow="1" firstCol="1" bandRow="1">
                <a:tableStyleId>{5C22544A-7EE6-4342-B048-85BDC9FD1C3A}</a:tableStyleId>
              </a:tblPr>
              <a:tblGrid>
                <a:gridCol w="4275489">
                  <a:extLst>
                    <a:ext uri="{9D8B030D-6E8A-4147-A177-3AD203B41FA5}">
                      <a16:colId xmlns:a16="http://schemas.microsoft.com/office/drawing/2014/main" val="635721867"/>
                    </a:ext>
                  </a:extLst>
                </a:gridCol>
                <a:gridCol w="4555002">
                  <a:extLst>
                    <a:ext uri="{9D8B030D-6E8A-4147-A177-3AD203B41FA5}">
                      <a16:colId xmlns:a16="http://schemas.microsoft.com/office/drawing/2014/main" val="3240990846"/>
                    </a:ext>
                  </a:extLst>
                </a:gridCol>
              </a:tblGrid>
              <a:tr h="1896105">
                <a:tc>
                  <a:txBody>
                    <a:bodyPr/>
                    <a:lstStyle/>
                    <a:p>
                      <a:pPr algn="ctr" rtl="0">
                        <a:lnSpc>
                          <a:spcPct val="115000"/>
                        </a:lnSpc>
                        <a:spcAft>
                          <a:spcPts val="0"/>
                        </a:spcAft>
                      </a:pPr>
                      <a:r>
                        <a:rPr lang="it" sz="1600" b="0" i="0" u="none" baseline="0">
                          <a:solidFill>
                            <a:schemeClr val="tx1"/>
                          </a:solidFill>
                          <a:effectLst/>
                          <a:latin typeface="Arial Narrow" panose="020B0606020202030204" pitchFamily="34" charset="0"/>
                        </a:rPr>
                        <a:t>Inizio 09:00 – 9:30</a:t>
                      </a:r>
                      <a:endParaRPr lang="it" sz="1600" dirty="0">
                        <a:solidFill>
                          <a:schemeClr val="tx1"/>
                        </a:solidFill>
                        <a:effectLst/>
                        <a:latin typeface="Arial Narrow" panose="020B0606020202030204" pitchFamily="34" charset="0"/>
                      </a:endParaRPr>
                    </a:p>
                    <a:p>
                      <a:pPr marL="174625" lvl="3" indent="-174625" algn="l" rtl="0">
                        <a:lnSpc>
                          <a:spcPct val="115000"/>
                        </a:lnSpc>
                        <a:spcAft>
                          <a:spcPts val="0"/>
                        </a:spcAft>
                        <a:buFont typeface="Symbol" panose="05050102010706020507" pitchFamily="18" charset="2"/>
                        <a:buChar char=""/>
                        <a:tabLst>
                          <a:tab pos="113030" algn="l"/>
                        </a:tabLst>
                      </a:pPr>
                      <a:r>
                        <a:rPr lang="it" sz="1600" b="0" i="0" u="none" baseline="0">
                          <a:solidFill>
                            <a:schemeClr val="tx1"/>
                          </a:solidFill>
                          <a:effectLst/>
                          <a:latin typeface="Arial Narrow" panose="020B0606020202030204" pitchFamily="34" charset="0"/>
                        </a:rPr>
                        <a:t>Obiettivo</a:t>
                      </a:r>
                      <a:endParaRPr lang="it" sz="1600" b="0" dirty="0">
                        <a:solidFill>
                          <a:schemeClr val="tx1"/>
                        </a:solidFill>
                        <a:effectLst/>
                        <a:latin typeface="Arial Narrow" panose="020B0606020202030204" pitchFamily="34" charset="0"/>
                      </a:endParaRPr>
                    </a:p>
                    <a:p>
                      <a:pPr marL="174625" lvl="0" indent="-174625" algn="l" rtl="0">
                        <a:lnSpc>
                          <a:spcPct val="115000"/>
                        </a:lnSpc>
                        <a:spcAft>
                          <a:spcPts val="0"/>
                        </a:spcAft>
                        <a:buFont typeface="Symbol" panose="05050102010706020507" pitchFamily="18" charset="2"/>
                        <a:buChar char=""/>
                      </a:pPr>
                      <a:r>
                        <a:rPr lang="it" sz="1600" b="0" i="0" u="none" baseline="0">
                          <a:solidFill>
                            <a:schemeClr val="tx1"/>
                          </a:solidFill>
                          <a:effectLst/>
                          <a:latin typeface="Arial Narrow" panose="020B0606020202030204" pitchFamily="34" charset="0"/>
                        </a:rPr>
                        <a:t>Contenuti</a:t>
                      </a:r>
                      <a:endParaRPr lang="it" sz="1600" b="0" dirty="0">
                        <a:solidFill>
                          <a:schemeClr val="tx1"/>
                        </a:solidFill>
                        <a:effectLst/>
                        <a:latin typeface="Arial Narrow" panose="020B0606020202030204" pitchFamily="34" charset="0"/>
                      </a:endParaRPr>
                    </a:p>
                    <a:p>
                      <a:pPr marL="174625" lvl="0" indent="-174625" algn="l" rtl="0">
                        <a:lnSpc>
                          <a:spcPct val="115000"/>
                        </a:lnSpc>
                        <a:spcAft>
                          <a:spcPts val="0"/>
                        </a:spcAft>
                        <a:buFont typeface="Symbol" panose="05050102010706020507" pitchFamily="18" charset="2"/>
                        <a:buChar char=""/>
                      </a:pPr>
                      <a:r>
                        <a:rPr lang="it" sz="1600" b="0" i="0" u="none" baseline="0">
                          <a:solidFill>
                            <a:schemeClr val="tx1"/>
                          </a:solidFill>
                          <a:effectLst/>
                          <a:latin typeface="Arial Narrow" panose="020B0606020202030204" pitchFamily="34" charset="0"/>
                        </a:rPr>
                        <a:t>Risultati dell'apprendimento</a:t>
                      </a:r>
                      <a:endParaRPr lang="it" sz="1600" b="0" dirty="0">
                        <a:solidFill>
                          <a:schemeClr val="tx1"/>
                        </a:solidFill>
                        <a:effectLst/>
                        <a:latin typeface="Arial Narrow" panose="020B0606020202030204" pitchFamily="34" charset="0"/>
                      </a:endParaRPr>
                    </a:p>
                    <a:p>
                      <a:pPr marL="174625" lvl="0" indent="-174625" algn="l" rtl="0">
                        <a:lnSpc>
                          <a:spcPct val="115000"/>
                        </a:lnSpc>
                        <a:spcAft>
                          <a:spcPts val="0"/>
                        </a:spcAft>
                        <a:buFont typeface="Symbol" panose="05050102010706020507" pitchFamily="18" charset="2"/>
                        <a:buChar char=""/>
                      </a:pPr>
                      <a:r>
                        <a:rPr lang="it" sz="1600" b="0" i="0" u="none" baseline="0">
                          <a:solidFill>
                            <a:schemeClr val="tx1"/>
                          </a:solidFill>
                          <a:effectLst/>
                          <a:latin typeface="Arial Narrow" panose="020B0606020202030204" pitchFamily="34" charset="0"/>
                        </a:rPr>
                        <a:t>Organizzazione</a:t>
                      </a:r>
                      <a:endParaRPr lang="it" sz="1600" b="0" dirty="0">
                        <a:solidFill>
                          <a:schemeClr val="tx1"/>
                        </a:solidFill>
                        <a:effectLst/>
                        <a:latin typeface="Arial Narrow" panose="020B0606020202030204" pitchFamily="34" charset="0"/>
                      </a:endParaRPr>
                    </a:p>
                    <a:p>
                      <a:pPr marL="174625" lvl="0" indent="-174625" algn="l" rtl="0">
                        <a:lnSpc>
                          <a:spcPct val="115000"/>
                        </a:lnSpc>
                        <a:spcAft>
                          <a:spcPts val="0"/>
                        </a:spcAft>
                        <a:buFont typeface="Symbol" panose="05050102010706020507" pitchFamily="18" charset="2"/>
                        <a:buChar char=""/>
                      </a:pPr>
                      <a:r>
                        <a:rPr lang="it" sz="1600" b="0" i="0" u="none" baseline="0">
                          <a:solidFill>
                            <a:schemeClr val="tx1"/>
                          </a:solidFill>
                          <a:effectLst/>
                          <a:latin typeface="Arial Narrow" panose="020B0606020202030204" pitchFamily="34" charset="0"/>
                        </a:rPr>
                        <a:t>Attività: </a:t>
                      </a:r>
                      <a:r>
                        <a:rPr lang="it" sz="1600" b="0" i="1" u="none" baseline="0">
                          <a:solidFill>
                            <a:schemeClr val="tx1"/>
                          </a:solidFill>
                          <a:effectLst/>
                          <a:latin typeface="Arial Narrow" panose="020B0606020202030204" pitchFamily="34" charset="0"/>
                        </a:rPr>
                        <a:t>Brainstorming 1.1 </a:t>
                      </a:r>
                      <a:endParaRPr lang="it" sz="1600" b="0" i="1" dirty="0">
                        <a:solidFill>
                          <a:schemeClr val="tx1"/>
                        </a:solidFill>
                        <a:effectLst/>
                        <a:latin typeface="Arial Narrow" panose="020B0606020202030204" pitchFamily="34" charset="0"/>
                        <a:ea typeface="Calibri" panose="020F0502020204030204" pitchFamily="34" charset="0"/>
                        <a:cs typeface="Vrinda"/>
                      </a:endParaRPr>
                    </a:p>
                  </a:txBody>
                  <a:tcPr marL="68580" marR="68580" marT="0" marB="0">
                    <a:solidFill>
                      <a:schemeClr val="accent4">
                        <a:lumMod val="20000"/>
                        <a:lumOff val="80000"/>
                      </a:schemeClr>
                    </a:solidFill>
                  </a:tcPr>
                </a:tc>
                <a:tc>
                  <a:txBody>
                    <a:bodyPr/>
                    <a:lstStyle/>
                    <a:p>
                      <a:pPr algn="ctr" rtl="0">
                        <a:lnSpc>
                          <a:spcPct val="115000"/>
                        </a:lnSpc>
                        <a:spcAft>
                          <a:spcPts val="0"/>
                        </a:spcAft>
                      </a:pPr>
                      <a:r>
                        <a:rPr lang="it" sz="1600" b="0" i="0" u="none" baseline="0">
                          <a:solidFill>
                            <a:schemeClr val="tx1"/>
                          </a:solidFill>
                          <a:effectLst/>
                          <a:latin typeface="Arial Narrow" panose="020B0606020202030204" pitchFamily="34" charset="0"/>
                        </a:rPr>
                        <a:t>Sviluppo 09:30 – 10:15 </a:t>
                      </a:r>
                      <a:endParaRPr lang="it" sz="1600" dirty="0">
                        <a:solidFill>
                          <a:schemeClr val="tx1"/>
                        </a:solidFill>
                        <a:effectLst/>
                        <a:latin typeface="Arial Narrow" panose="020B0606020202030204" pitchFamily="34" charset="0"/>
                      </a:endParaRPr>
                    </a:p>
                    <a:p>
                      <a:pPr marL="174625" lvl="0" indent="-174625" algn="just" rtl="0">
                        <a:lnSpc>
                          <a:spcPct val="115000"/>
                        </a:lnSpc>
                        <a:spcAft>
                          <a:spcPts val="0"/>
                        </a:spcAft>
                        <a:buFont typeface="Symbol" panose="05050102010706020507" pitchFamily="18" charset="2"/>
                        <a:buChar char=""/>
                      </a:pPr>
                      <a:r>
                        <a:rPr lang="it" sz="1600" b="0" i="0" u="none" baseline="0">
                          <a:solidFill>
                            <a:schemeClr val="tx1"/>
                          </a:solidFill>
                          <a:effectLst/>
                          <a:latin typeface="Arial Narrow" panose="020B0606020202030204" pitchFamily="34" charset="0"/>
                        </a:rPr>
                        <a:t>Inclusione da diverse prospettive</a:t>
                      </a:r>
                      <a:endParaRPr lang="it" sz="1600" b="0" dirty="0">
                        <a:solidFill>
                          <a:schemeClr val="tx1"/>
                        </a:solidFill>
                        <a:effectLst/>
                        <a:latin typeface="Arial Narrow" panose="020B0606020202030204" pitchFamily="34" charset="0"/>
                      </a:endParaRPr>
                    </a:p>
                    <a:p>
                      <a:pPr marL="174625" lvl="0" indent="-174625" algn="just" rtl="0">
                        <a:lnSpc>
                          <a:spcPct val="115000"/>
                        </a:lnSpc>
                        <a:spcAft>
                          <a:spcPts val="0"/>
                        </a:spcAft>
                        <a:buFont typeface="Symbol" panose="05050102010706020507" pitchFamily="18" charset="2"/>
                        <a:buChar char=""/>
                      </a:pPr>
                      <a:r>
                        <a:rPr lang="it" sz="1600" b="0" i="0" u="none" baseline="0">
                          <a:solidFill>
                            <a:schemeClr val="tx1"/>
                          </a:solidFill>
                          <a:effectLst/>
                          <a:latin typeface="Arial Narrow" panose="020B0606020202030204" pitchFamily="34" charset="0"/>
                        </a:rPr>
                        <a:t>Elementi critici per creare una società inclusiva</a:t>
                      </a:r>
                      <a:endParaRPr lang="it" sz="1600" b="0" dirty="0">
                        <a:solidFill>
                          <a:schemeClr val="tx1"/>
                        </a:solidFill>
                        <a:effectLst/>
                        <a:latin typeface="Arial Narrow" panose="020B0606020202030204" pitchFamily="34" charset="0"/>
                      </a:endParaRPr>
                    </a:p>
                    <a:p>
                      <a:pPr marL="174625" lvl="0" indent="-174625" algn="just" rtl="0">
                        <a:lnSpc>
                          <a:spcPct val="115000"/>
                        </a:lnSpc>
                        <a:spcAft>
                          <a:spcPts val="0"/>
                        </a:spcAft>
                        <a:buFont typeface="Symbol" panose="05050102010706020507" pitchFamily="18" charset="2"/>
                        <a:buChar char=""/>
                      </a:pPr>
                      <a:r>
                        <a:rPr lang="it" sz="1600" b="0" i="0" u="none" baseline="0">
                          <a:solidFill>
                            <a:schemeClr val="tx1"/>
                          </a:solidFill>
                          <a:effectLst/>
                          <a:latin typeface="Arial Narrow" panose="020B0606020202030204" pitchFamily="34" charset="0"/>
                        </a:rPr>
                        <a:t>Attività: </a:t>
                      </a:r>
                      <a:r>
                        <a:rPr lang="it" sz="1600" b="0" i="1" u="none" baseline="0">
                          <a:solidFill>
                            <a:schemeClr val="tx1"/>
                          </a:solidFill>
                          <a:effectLst/>
                          <a:latin typeface="Arial Narrow" panose="020B0606020202030204" pitchFamily="34" charset="0"/>
                        </a:rPr>
                        <a:t>Pensare e riflettere 1.1 - Inclusione</a:t>
                      </a:r>
                      <a:endParaRPr lang="it" sz="1600" b="0" i="1" dirty="0">
                        <a:solidFill>
                          <a:schemeClr val="tx1"/>
                        </a:solidFill>
                        <a:effectLst/>
                        <a:latin typeface="Arial Narrow" panose="020B0606020202030204" pitchFamily="34" charset="0"/>
                      </a:endParaRPr>
                    </a:p>
                    <a:p>
                      <a:pPr marL="13335" algn="just" rtl="0">
                        <a:lnSpc>
                          <a:spcPct val="115000"/>
                        </a:lnSpc>
                        <a:spcAft>
                          <a:spcPts val="0"/>
                        </a:spcAft>
                      </a:pPr>
                      <a:r>
                        <a:rPr lang="it" sz="1600" b="0" i="0" u="none" baseline="0">
                          <a:solidFill>
                            <a:schemeClr val="tx1"/>
                          </a:solidFill>
                          <a:effectLst/>
                          <a:latin typeface="Arial Narrow" panose="020B0606020202030204" pitchFamily="34" charset="0"/>
                        </a:rPr>
                        <a:t> </a:t>
                      </a:r>
                      <a:endParaRPr lang="it" sz="1600" dirty="0">
                        <a:solidFill>
                          <a:schemeClr val="tx1"/>
                        </a:solidFill>
                        <a:effectLst/>
                        <a:latin typeface="Arial Narrow" panose="020B0606020202030204" pitchFamily="34" charset="0"/>
                        <a:ea typeface="Calibri" panose="020F0502020204030204" pitchFamily="34" charset="0"/>
                        <a:cs typeface="Vrinda"/>
                      </a:endParaRPr>
                    </a:p>
                  </a:txBody>
                  <a:tcPr marL="68580" marR="68580" marT="0" marB="0">
                    <a:solidFill>
                      <a:schemeClr val="accent5">
                        <a:lumMod val="20000"/>
                        <a:lumOff val="80000"/>
                      </a:schemeClr>
                    </a:solidFill>
                  </a:tcPr>
                </a:tc>
                <a:extLst>
                  <a:ext uri="{0D108BD9-81ED-4DB2-BD59-A6C34878D82A}">
                    <a16:rowId xmlns:a16="http://schemas.microsoft.com/office/drawing/2014/main" val="3586345835"/>
                  </a:ext>
                </a:extLst>
              </a:tr>
              <a:tr h="612572">
                <a:tc gridSpan="2">
                  <a:txBody>
                    <a:bodyPr/>
                    <a:lstStyle/>
                    <a:p>
                      <a:pPr algn="ctr" rtl="0">
                        <a:lnSpc>
                          <a:spcPct val="115000"/>
                        </a:lnSpc>
                        <a:spcAft>
                          <a:spcPts val="0"/>
                        </a:spcAft>
                      </a:pPr>
                      <a:r>
                        <a:rPr lang="it" sz="1600" b="0" i="0" u="none" baseline="0">
                          <a:solidFill>
                            <a:schemeClr val="tx1"/>
                          </a:solidFill>
                          <a:effectLst/>
                          <a:latin typeface="Arial Narrow" panose="020B0606020202030204" pitchFamily="34" charset="0"/>
                        </a:rPr>
                        <a:t>10:15 – 10:45 </a:t>
                      </a:r>
                      <a:endParaRPr lang="it" sz="1600" dirty="0">
                        <a:solidFill>
                          <a:schemeClr val="tx1"/>
                        </a:solidFill>
                        <a:effectLst/>
                        <a:latin typeface="Arial Narrow" panose="020B0606020202030204" pitchFamily="34" charset="0"/>
                      </a:endParaRPr>
                    </a:p>
                    <a:p>
                      <a:pPr algn="ctr" rtl="0">
                        <a:lnSpc>
                          <a:spcPct val="115000"/>
                        </a:lnSpc>
                        <a:spcAft>
                          <a:spcPts val="0"/>
                        </a:spcAft>
                      </a:pPr>
                      <a:r>
                        <a:rPr lang="it" sz="1600" b="0" i="0" u="none" baseline="0">
                          <a:solidFill>
                            <a:schemeClr val="tx1"/>
                          </a:solidFill>
                          <a:effectLst/>
                          <a:latin typeface="Arial Narrow" panose="020B0606020202030204" pitchFamily="34" charset="0"/>
                        </a:rPr>
                        <a:t>Pausa</a:t>
                      </a:r>
                      <a:endParaRPr lang="it" sz="1600" dirty="0">
                        <a:solidFill>
                          <a:schemeClr val="tx1"/>
                        </a:solidFill>
                        <a:effectLst/>
                        <a:latin typeface="Arial Narrow" panose="020B0606020202030204" pitchFamily="34" charset="0"/>
                        <a:ea typeface="Calibri" panose="020F0502020204030204" pitchFamily="34" charset="0"/>
                        <a:cs typeface="Vrinda"/>
                      </a:endParaRPr>
                    </a:p>
                  </a:txBody>
                  <a:tcPr marL="68580" marR="68580" marT="0" marB="0">
                    <a:solidFill>
                      <a:schemeClr val="accent6">
                        <a:lumMod val="60000"/>
                        <a:lumOff val="40000"/>
                      </a:schemeClr>
                    </a:solidFill>
                  </a:tcPr>
                </a:tc>
                <a:tc hMerge="1">
                  <a:txBody>
                    <a:bodyPr/>
                    <a:lstStyle/>
                    <a:p>
                      <a:endParaRPr lang="it"/>
                    </a:p>
                  </a:txBody>
                  <a:tcPr/>
                </a:tc>
                <a:extLst>
                  <a:ext uri="{0D108BD9-81ED-4DB2-BD59-A6C34878D82A}">
                    <a16:rowId xmlns:a16="http://schemas.microsoft.com/office/drawing/2014/main" val="3299380523"/>
                  </a:ext>
                </a:extLst>
              </a:tr>
              <a:tr h="1839174">
                <a:tc>
                  <a:txBody>
                    <a:bodyPr/>
                    <a:lstStyle/>
                    <a:p>
                      <a:pPr marL="174625" indent="-174625" algn="ctr" rtl="0">
                        <a:lnSpc>
                          <a:spcPct val="115000"/>
                        </a:lnSpc>
                        <a:spcAft>
                          <a:spcPts val="0"/>
                        </a:spcAft>
                      </a:pPr>
                      <a:r>
                        <a:rPr lang="it" sz="1600" b="1" i="0" u="none" baseline="0">
                          <a:solidFill>
                            <a:schemeClr val="tx1"/>
                          </a:solidFill>
                          <a:effectLst/>
                          <a:latin typeface="Arial Narrow" panose="020B0606020202030204" pitchFamily="34" charset="0"/>
                        </a:rPr>
                        <a:t>Sviluppo 10:45 – 11:30</a:t>
                      </a:r>
                      <a:endParaRPr lang="it" sz="1600" b="1" dirty="0">
                        <a:solidFill>
                          <a:schemeClr val="tx1"/>
                        </a:solidFill>
                        <a:effectLst/>
                        <a:latin typeface="Arial Narrow" panose="020B0606020202030204" pitchFamily="34" charset="0"/>
                      </a:endParaRPr>
                    </a:p>
                    <a:p>
                      <a:pPr marL="174625" lvl="0" indent="-174625" algn="just" rtl="0">
                        <a:lnSpc>
                          <a:spcPct val="115000"/>
                        </a:lnSpc>
                        <a:spcAft>
                          <a:spcPts val="0"/>
                        </a:spcAft>
                        <a:buFont typeface="Symbol" panose="05050102010706020507" pitchFamily="18" charset="2"/>
                        <a:buChar char=""/>
                      </a:pPr>
                      <a:r>
                        <a:rPr lang="it" sz="1600" b="0" i="0" u="none" baseline="0">
                          <a:solidFill>
                            <a:schemeClr val="tx1"/>
                          </a:solidFill>
                          <a:effectLst/>
                          <a:latin typeface="Arial Narrow" panose="020B0606020202030204" pitchFamily="34" charset="0"/>
                        </a:rPr>
                        <a:t>Terminologia comune/serie di opinioni sul linguaggio adatto all'ASD</a:t>
                      </a:r>
                      <a:endParaRPr lang="it" sz="1600" b="0" dirty="0">
                        <a:solidFill>
                          <a:schemeClr val="tx1"/>
                        </a:solidFill>
                        <a:effectLst/>
                        <a:latin typeface="Arial Narrow" panose="020B0606020202030204" pitchFamily="34" charset="0"/>
                      </a:endParaRPr>
                    </a:p>
                    <a:p>
                      <a:pPr marL="174625" lvl="0" indent="-174625" algn="just" rtl="0">
                        <a:lnSpc>
                          <a:spcPct val="115000"/>
                        </a:lnSpc>
                        <a:spcAft>
                          <a:spcPts val="0"/>
                        </a:spcAft>
                        <a:buFont typeface="Symbol" panose="05050102010706020507" pitchFamily="18" charset="2"/>
                        <a:buChar char=""/>
                      </a:pPr>
                      <a:r>
                        <a:rPr lang="it" sz="1600" b="0" i="0" u="none" baseline="0">
                          <a:solidFill>
                            <a:schemeClr val="tx1"/>
                          </a:solidFill>
                          <a:effectLst/>
                          <a:latin typeface="Arial Narrow" panose="020B0606020202030204" pitchFamily="34" charset="0"/>
                        </a:rPr>
                        <a:t>Attività: </a:t>
                      </a:r>
                      <a:r>
                        <a:rPr lang="it" sz="1600" b="0" i="1" u="none" baseline="0">
                          <a:solidFill>
                            <a:schemeClr val="tx1"/>
                          </a:solidFill>
                          <a:effectLst/>
                          <a:latin typeface="Arial Narrow" panose="020B0606020202030204" pitchFamily="34" charset="0"/>
                        </a:rPr>
                        <a:t>Pensare e riflettere 1.2 - Linguaggio</a:t>
                      </a:r>
                      <a:endParaRPr lang="it" sz="1600" b="0" i="1" dirty="0">
                        <a:solidFill>
                          <a:schemeClr val="tx1"/>
                        </a:solidFill>
                        <a:effectLst/>
                        <a:latin typeface="Arial Narrow" panose="020B0606020202030204" pitchFamily="34" charset="0"/>
                      </a:endParaRPr>
                    </a:p>
                    <a:p>
                      <a:pPr algn="ctr" rtl="0">
                        <a:lnSpc>
                          <a:spcPct val="115000"/>
                        </a:lnSpc>
                        <a:spcAft>
                          <a:spcPts val="0"/>
                        </a:spcAft>
                      </a:pPr>
                      <a:r>
                        <a:rPr lang="it" sz="1600" b="0" i="0" u="none" baseline="0">
                          <a:effectLst/>
                          <a:latin typeface="Arial Narrow" panose="020B0606020202030204" pitchFamily="34" charset="0"/>
                        </a:rPr>
                        <a:t> </a:t>
                      </a:r>
                      <a:endParaRPr lang="it" sz="1600" dirty="0">
                        <a:effectLst/>
                        <a:latin typeface="Arial Narrow" panose="020B0606020202030204" pitchFamily="34" charset="0"/>
                        <a:ea typeface="Calibri" panose="020F0502020204030204" pitchFamily="34" charset="0"/>
                        <a:cs typeface="Vrinda"/>
                      </a:endParaRPr>
                    </a:p>
                  </a:txBody>
                  <a:tcPr marL="68580" marR="68580" marT="0" marB="0">
                    <a:solidFill>
                      <a:srgbClr val="DEEBF8"/>
                    </a:solidFill>
                  </a:tcPr>
                </a:tc>
                <a:tc>
                  <a:txBody>
                    <a:bodyPr/>
                    <a:lstStyle/>
                    <a:p>
                      <a:pPr algn="ctr" rtl="0">
                        <a:lnSpc>
                          <a:spcPct val="115000"/>
                        </a:lnSpc>
                        <a:spcAft>
                          <a:spcPts val="0"/>
                        </a:spcAft>
                      </a:pPr>
                      <a:r>
                        <a:rPr lang="it" sz="1600" b="1" i="0" u="none" baseline="0">
                          <a:solidFill>
                            <a:schemeClr val="tx1"/>
                          </a:solidFill>
                          <a:effectLst/>
                          <a:latin typeface="Arial Narrow" panose="020B0606020202030204" pitchFamily="34" charset="0"/>
                        </a:rPr>
                        <a:t>Fine 11:30 – 12:00</a:t>
                      </a:r>
                      <a:endParaRPr lang="it" sz="1600" b="1" dirty="0">
                        <a:solidFill>
                          <a:schemeClr val="tx1"/>
                        </a:solidFill>
                        <a:effectLst/>
                        <a:latin typeface="Arial Narrow" panose="020B0606020202030204" pitchFamily="34" charset="0"/>
                      </a:endParaRPr>
                    </a:p>
                    <a:p>
                      <a:pPr marL="174625" lvl="0" indent="-174625" algn="l" rtl="0">
                        <a:lnSpc>
                          <a:spcPct val="115000"/>
                        </a:lnSpc>
                        <a:spcAft>
                          <a:spcPts val="0"/>
                        </a:spcAft>
                        <a:buFont typeface="Symbol" panose="05050102010706020507" pitchFamily="18" charset="2"/>
                        <a:buChar char=""/>
                      </a:pPr>
                      <a:r>
                        <a:rPr lang="it" sz="1600" b="0" i="0" u="none" baseline="0">
                          <a:solidFill>
                            <a:schemeClr val="tx1"/>
                          </a:solidFill>
                          <a:effectLst/>
                          <a:latin typeface="Arial Narrow" panose="020B0606020202030204" pitchFamily="34" charset="0"/>
                        </a:rPr>
                        <a:t>Conclusione</a:t>
                      </a:r>
                      <a:endParaRPr lang="it" sz="1600" dirty="0">
                        <a:solidFill>
                          <a:schemeClr val="tx1"/>
                        </a:solidFill>
                        <a:effectLst/>
                        <a:latin typeface="Arial Narrow" panose="020B0606020202030204" pitchFamily="34" charset="0"/>
                      </a:endParaRPr>
                    </a:p>
                    <a:p>
                      <a:pPr marL="174625" lvl="0" indent="-174625" algn="l" rtl="0">
                        <a:lnSpc>
                          <a:spcPct val="115000"/>
                        </a:lnSpc>
                        <a:spcAft>
                          <a:spcPts val="0"/>
                        </a:spcAft>
                        <a:buFont typeface="Symbol" panose="05050102010706020507" pitchFamily="18" charset="2"/>
                        <a:buChar char=""/>
                      </a:pPr>
                      <a:r>
                        <a:rPr lang="it" sz="1600" b="0" i="0" u="none" baseline="0">
                          <a:solidFill>
                            <a:schemeClr val="tx1"/>
                          </a:solidFill>
                          <a:effectLst/>
                          <a:latin typeface="Arial Narrow" panose="020B0606020202030204" pitchFamily="34" charset="0"/>
                        </a:rPr>
                        <a:t>Attività: </a:t>
                      </a:r>
                      <a:r>
                        <a:rPr lang="it" sz="1600" b="0" i="1" u="none" baseline="0">
                          <a:solidFill>
                            <a:schemeClr val="tx1"/>
                          </a:solidFill>
                          <a:effectLst/>
                          <a:latin typeface="Arial Narrow" panose="020B0606020202030204" pitchFamily="34" charset="0"/>
                        </a:rPr>
                        <a:t>Applicazione nel mondo reale 1.1</a:t>
                      </a:r>
                      <a:endParaRPr lang="it" sz="1600" i="1" dirty="0">
                        <a:solidFill>
                          <a:schemeClr val="tx1"/>
                        </a:solidFill>
                        <a:effectLst/>
                        <a:latin typeface="Arial Narrow" panose="020B0606020202030204" pitchFamily="34" charset="0"/>
                      </a:endParaRPr>
                    </a:p>
                    <a:p>
                      <a:pPr marL="174625" lvl="0" indent="-174625" algn="l" rtl="0">
                        <a:lnSpc>
                          <a:spcPct val="115000"/>
                        </a:lnSpc>
                        <a:spcAft>
                          <a:spcPts val="0"/>
                        </a:spcAft>
                        <a:buFont typeface="Symbol" panose="05050102010706020507" pitchFamily="18" charset="2"/>
                        <a:buChar char=""/>
                      </a:pPr>
                      <a:r>
                        <a:rPr lang="it" sz="1600" b="0" i="0" u="none" baseline="0">
                          <a:solidFill>
                            <a:schemeClr val="tx1"/>
                          </a:solidFill>
                          <a:effectLst/>
                          <a:latin typeface="Arial Narrow" panose="020B0606020202030204" pitchFamily="34" charset="0"/>
                        </a:rPr>
                        <a:t>Riferimenti e risorse</a:t>
                      </a:r>
                      <a:endParaRPr lang="it" sz="1600" dirty="0">
                        <a:solidFill>
                          <a:schemeClr val="tx1"/>
                        </a:solidFill>
                        <a:effectLst/>
                        <a:latin typeface="Arial Narrow" panose="020B0606020202030204" pitchFamily="34" charset="0"/>
                      </a:endParaRPr>
                    </a:p>
                    <a:p>
                      <a:pPr marL="174625" lvl="0" indent="-174625" algn="l" rtl="0">
                        <a:lnSpc>
                          <a:spcPct val="115000"/>
                        </a:lnSpc>
                        <a:spcAft>
                          <a:spcPts val="0"/>
                        </a:spcAft>
                        <a:buFont typeface="Symbol" panose="05050102010706020507" pitchFamily="18" charset="2"/>
                        <a:buChar char=""/>
                      </a:pPr>
                      <a:r>
                        <a:rPr lang="it" sz="1600" b="0" i="0" u="none" baseline="0">
                          <a:solidFill>
                            <a:schemeClr val="tx1"/>
                          </a:solidFill>
                          <a:effectLst/>
                          <a:latin typeface="Arial Narrow" panose="020B0606020202030204" pitchFamily="34" charset="0"/>
                        </a:rPr>
                        <a:t>Arrivederci </a:t>
                      </a:r>
                      <a:r>
                        <a:rPr lang="it" sz="1600" b="0" i="0" u="none" baseline="0">
                          <a:solidFill>
                            <a:schemeClr val="tx1"/>
                          </a:solidFill>
                          <a:effectLst/>
                          <a:latin typeface="Arial Narrow" panose="020B0606020202030204" pitchFamily="34" charset="0"/>
                          <a:sym typeface="Wingdings" panose="05000000000000000000" pitchFamily="2" charset="2"/>
                        </a:rPr>
                        <a:t></a:t>
                      </a:r>
                      <a:r>
                        <a:rPr lang="it" sz="1600" b="0" i="0" u="none" baseline="0">
                          <a:solidFill>
                            <a:schemeClr val="tx1"/>
                          </a:solidFill>
                          <a:effectLst/>
                          <a:latin typeface="Arial Narrow" panose="020B0606020202030204" pitchFamily="34" charset="0"/>
                        </a:rPr>
                        <a:t> </a:t>
                      </a:r>
                      <a:endParaRPr lang="it" sz="1600" dirty="0">
                        <a:solidFill>
                          <a:schemeClr val="tx1"/>
                        </a:solidFill>
                        <a:effectLst/>
                        <a:latin typeface="Arial Narrow" panose="020B0606020202030204" pitchFamily="34" charset="0"/>
                        <a:ea typeface="Calibri" panose="020F0502020204030204" pitchFamily="34" charset="0"/>
                        <a:cs typeface="Vrinda"/>
                      </a:endParaRPr>
                    </a:p>
                  </a:txBody>
                  <a:tcPr marL="68580" marR="68580" marT="0" marB="0">
                    <a:solidFill>
                      <a:srgbClr val="F9DAD9"/>
                    </a:solidFill>
                  </a:tcPr>
                </a:tc>
                <a:extLst>
                  <a:ext uri="{0D108BD9-81ED-4DB2-BD59-A6C34878D82A}">
                    <a16:rowId xmlns:a16="http://schemas.microsoft.com/office/drawing/2014/main" val="460419655"/>
                  </a:ext>
                </a:extLst>
              </a:tr>
            </a:tbl>
          </a:graphicData>
        </a:graphic>
      </p:graphicFrame>
    </p:spTree>
    <p:extLst>
      <p:ext uri="{BB962C8B-B14F-4D97-AF65-F5344CB8AC3E}">
        <p14:creationId xmlns:p14="http://schemas.microsoft.com/office/powerpoint/2010/main" val="46662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56F592-A255-3649-AAA0-340AF83F2F42}"/>
              </a:ext>
            </a:extLst>
          </p:cNvPr>
          <p:cNvSpPr>
            <a:spLocks noGrp="1"/>
          </p:cNvSpPr>
          <p:nvPr>
            <p:ph idx="1"/>
          </p:nvPr>
        </p:nvSpPr>
        <p:spPr/>
        <p:txBody>
          <a:bodyPr/>
          <a:lstStyle/>
          <a:p>
            <a:endParaRPr lang="it"/>
          </a:p>
        </p:txBody>
      </p:sp>
      <p:sp>
        <p:nvSpPr>
          <p:cNvPr id="4" name="Date Placeholder 3">
            <a:extLst>
              <a:ext uri="{FF2B5EF4-FFF2-40B4-BE49-F238E27FC236}">
                <a16:creationId xmlns:a16="http://schemas.microsoft.com/office/drawing/2014/main" id="{2D6AFFFE-E3C6-F644-AE8D-1AB9EC925E35}"/>
              </a:ext>
            </a:extLst>
          </p:cNvPr>
          <p:cNvSpPr>
            <a:spLocks noGrp="1"/>
          </p:cNvSpPr>
          <p:nvPr>
            <p:ph type="dt" sz="half" idx="10"/>
          </p:nvPr>
        </p:nvSpPr>
        <p:spPr/>
        <p:txBody>
          <a:bodyPr/>
          <a:lstStyle/>
          <a:p>
            <a:pPr algn="l" rtl="0"/>
            <a:r>
              <a:rPr lang="it" b="0" i="0" u="none" baseline="0"/>
              <a:t>3 giugno 2021</a:t>
            </a:r>
            <a:endParaRPr lang="it" dirty="0"/>
          </a:p>
        </p:txBody>
      </p:sp>
      <p:sp>
        <p:nvSpPr>
          <p:cNvPr id="5" name="Footer Placeholder 4">
            <a:extLst>
              <a:ext uri="{FF2B5EF4-FFF2-40B4-BE49-F238E27FC236}">
                <a16:creationId xmlns:a16="http://schemas.microsoft.com/office/drawing/2014/main" id="{994612C7-4A4B-9C44-8F2E-21721F9238BA}"/>
              </a:ext>
            </a:extLst>
          </p:cNvPr>
          <p:cNvSpPr>
            <a:spLocks noGrp="1"/>
          </p:cNvSpPr>
          <p:nvPr>
            <p:ph type="ftr" sz="quarter" idx="11"/>
          </p:nvPr>
        </p:nvSpPr>
        <p:spPr/>
        <p:txBody>
          <a:bodyPr/>
          <a:lstStyle/>
          <a:p>
            <a:pPr rtl="0"/>
            <a:r>
              <a:rPr lang="it" b="0" i="0" u="none" baseline="0">
                <a:solidFill>
                  <a:prstClr val="black"/>
                </a:solidFill>
                <a:ea typeface="Times New Roman" panose="02020603050405020304" pitchFamily="18" charset="0"/>
              </a:rPr>
              <a:t>Il supporto della Commissione Europea per la realizzazione della presente pubblicazione non rappresenta un'approvazione dei contenuti della stessa. I contenuti qui riportati riflettono esclusivamente il punto di vista degli autori e la Commissione declina ogni responsabilità sull’uso che potrà essere fatto delle informazioni ivi contenute. </a:t>
            </a:r>
            <a:endParaRPr lang="it" dirty="0"/>
          </a:p>
        </p:txBody>
      </p:sp>
      <p:sp>
        <p:nvSpPr>
          <p:cNvPr id="6" name="Slide Number Placeholder 5">
            <a:extLst>
              <a:ext uri="{FF2B5EF4-FFF2-40B4-BE49-F238E27FC236}">
                <a16:creationId xmlns:a16="http://schemas.microsoft.com/office/drawing/2014/main" id="{C383482E-1D2F-1248-9E5B-88F5DC3B2673}"/>
              </a:ext>
            </a:extLst>
          </p:cNvPr>
          <p:cNvSpPr>
            <a:spLocks noGrp="1"/>
          </p:cNvSpPr>
          <p:nvPr>
            <p:ph type="sldNum" sz="quarter" idx="12"/>
          </p:nvPr>
        </p:nvSpPr>
        <p:spPr/>
        <p:txBody>
          <a:bodyPr/>
          <a:lstStyle/>
          <a:p>
            <a:pPr algn="r" rtl="0"/>
            <a:fld id="{CD37B2E7-1D31-7C4D-928B-66328FE9604A}" type="slidenum">
              <a:rPr/>
              <a:pPr/>
              <a:t>8</a:t>
            </a:fld>
            <a:endParaRPr lang="it" dirty="0"/>
          </a:p>
        </p:txBody>
      </p:sp>
      <p:sp>
        <p:nvSpPr>
          <p:cNvPr id="7" name="Google Shape;164;p28">
            <a:extLst>
              <a:ext uri="{FF2B5EF4-FFF2-40B4-BE49-F238E27FC236}">
                <a16:creationId xmlns:a16="http://schemas.microsoft.com/office/drawing/2014/main" id="{CDB88214-0CC1-264B-A2A6-4D53AE51E3CC}"/>
              </a:ext>
            </a:extLst>
          </p:cNvPr>
          <p:cNvSpPr/>
          <p:nvPr/>
        </p:nvSpPr>
        <p:spPr>
          <a:xfrm>
            <a:off x="838200" y="681036"/>
            <a:ext cx="5632269" cy="1009651"/>
          </a:xfrm>
          <a:prstGeom prst="rect">
            <a:avLst/>
          </a:prstGeom>
          <a:solidFill>
            <a:srgbClr val="FFF2CC"/>
          </a:solidFill>
          <a:ln>
            <a:noFill/>
          </a:ln>
        </p:spPr>
        <p:txBody>
          <a:bodyPr spcFirstLastPara="1" wrap="square" lIns="121900" tIns="60933" rIns="121900" bIns="60933" anchor="ctr" anchorCtr="0">
            <a:noAutofit/>
          </a:bodyPr>
          <a:lstStyle/>
          <a:p>
            <a:pPr algn="l" rtl="0"/>
            <a:r>
              <a:rPr lang="it" sz="4000" b="1" i="0" u="none" baseline="0">
                <a:latin typeface="Arial Narrow" panose="020B0606020202030204" pitchFamily="34" charset="0"/>
              </a:rPr>
              <a:t>Attività: Brainstorming 1.1</a:t>
            </a:r>
          </a:p>
        </p:txBody>
      </p:sp>
      <p:sp>
        <p:nvSpPr>
          <p:cNvPr id="8" name="Google Shape;159;p28">
            <a:extLst>
              <a:ext uri="{FF2B5EF4-FFF2-40B4-BE49-F238E27FC236}">
                <a16:creationId xmlns:a16="http://schemas.microsoft.com/office/drawing/2014/main" id="{20FCD049-3731-324D-B2E7-AF5E905F3735}"/>
              </a:ext>
            </a:extLst>
          </p:cNvPr>
          <p:cNvSpPr/>
          <p:nvPr/>
        </p:nvSpPr>
        <p:spPr>
          <a:xfrm>
            <a:off x="838200" y="1822138"/>
            <a:ext cx="10515600" cy="4351338"/>
          </a:xfrm>
          <a:prstGeom prst="rect">
            <a:avLst/>
          </a:prstGeom>
          <a:solidFill>
            <a:srgbClr val="FFF2CC"/>
          </a:solidFill>
          <a:ln>
            <a:noFill/>
          </a:ln>
        </p:spPr>
        <p:txBody>
          <a:bodyPr spcFirstLastPara="1" wrap="square" lIns="121900" tIns="60933" rIns="121900" bIns="60933" anchor="ctr" anchorCtr="0">
            <a:noAutofit/>
          </a:bodyPr>
          <a:lstStyle/>
          <a:p>
            <a:pPr algn="ctr" rtl="0"/>
            <a:r>
              <a:rPr lang="it" sz="3200" b="1" i="0" u="none" baseline="0">
                <a:latin typeface="Arial Narrow" panose="020B0606020202030204" pitchFamily="34" charset="0"/>
              </a:rPr>
              <a:t>“Elencare / Mappare...”</a:t>
            </a:r>
            <a:endParaRPr lang="it" sz="3200" dirty="0">
              <a:latin typeface="Arial Narrow" panose="020B0606020202030204" pitchFamily="34" charset="0"/>
            </a:endParaRPr>
          </a:p>
        </p:txBody>
      </p:sp>
    </p:spTree>
    <p:extLst>
      <p:ext uri="{BB962C8B-B14F-4D97-AF65-F5344CB8AC3E}">
        <p14:creationId xmlns:p14="http://schemas.microsoft.com/office/powerpoint/2010/main" val="2830902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7631B7B-E317-B346-8DFE-60139876228D}"/>
              </a:ext>
            </a:extLst>
          </p:cNvPr>
          <p:cNvSpPr>
            <a:spLocks noGrp="1"/>
          </p:cNvSpPr>
          <p:nvPr>
            <p:ph type="dt" sz="half" idx="10"/>
          </p:nvPr>
        </p:nvSpPr>
        <p:spPr/>
        <p:txBody>
          <a:bodyPr/>
          <a:lstStyle/>
          <a:p>
            <a:pPr algn="l" rtl="0"/>
            <a:r>
              <a:rPr lang="it" b="0" i="0" u="none" baseline="0"/>
              <a:t>3 giugno 2021</a:t>
            </a:r>
            <a:endParaRPr lang="it" dirty="0"/>
          </a:p>
        </p:txBody>
      </p:sp>
      <p:sp>
        <p:nvSpPr>
          <p:cNvPr id="5" name="Footer Placeholder 4">
            <a:extLst>
              <a:ext uri="{FF2B5EF4-FFF2-40B4-BE49-F238E27FC236}">
                <a16:creationId xmlns:a16="http://schemas.microsoft.com/office/drawing/2014/main" id="{0CA48045-4BB7-AD47-B9AF-E7028540D716}"/>
              </a:ext>
            </a:extLst>
          </p:cNvPr>
          <p:cNvSpPr>
            <a:spLocks noGrp="1"/>
          </p:cNvSpPr>
          <p:nvPr>
            <p:ph type="ftr" sz="quarter" idx="11"/>
          </p:nvPr>
        </p:nvSpPr>
        <p:spPr/>
        <p:txBody>
          <a:bodyPr/>
          <a:lstStyle/>
          <a:p>
            <a:pPr rtl="0"/>
            <a:r>
              <a:rPr lang="it" b="0" i="0" u="none" baseline="0">
                <a:solidFill>
                  <a:prstClr val="black"/>
                </a:solidFill>
                <a:ea typeface="Times New Roman" panose="02020603050405020304" pitchFamily="18" charset="0"/>
              </a:rPr>
              <a:t>Il supporto della Commissione Europea per la realizzazione della presente pubblicazione non rappresenta un'approvazione dei contenuti della stessa. I contenuti qui riportati riflettono esclusivamente il punto di vista degli autori e la Commissione declina ogni responsabilità sull’uso che potrà essere fatto delle informazioni ivi contenute. </a:t>
            </a:r>
            <a:endParaRPr lang="it" dirty="0"/>
          </a:p>
        </p:txBody>
      </p:sp>
      <p:sp>
        <p:nvSpPr>
          <p:cNvPr id="6" name="Slide Number Placeholder 5">
            <a:extLst>
              <a:ext uri="{FF2B5EF4-FFF2-40B4-BE49-F238E27FC236}">
                <a16:creationId xmlns:a16="http://schemas.microsoft.com/office/drawing/2014/main" id="{03844065-72F0-C24F-A504-90E2B2DD5643}"/>
              </a:ext>
            </a:extLst>
          </p:cNvPr>
          <p:cNvSpPr>
            <a:spLocks noGrp="1"/>
          </p:cNvSpPr>
          <p:nvPr>
            <p:ph type="sldNum" sz="quarter" idx="12"/>
          </p:nvPr>
        </p:nvSpPr>
        <p:spPr/>
        <p:txBody>
          <a:bodyPr/>
          <a:lstStyle/>
          <a:p>
            <a:pPr algn="r" rtl="0"/>
            <a:fld id="{CD37B2E7-1D31-7C4D-928B-66328FE9604A}" type="slidenum">
              <a:rPr/>
              <a:pPr/>
              <a:t>9</a:t>
            </a:fld>
            <a:endParaRPr lang="it" dirty="0"/>
          </a:p>
        </p:txBody>
      </p:sp>
      <p:sp>
        <p:nvSpPr>
          <p:cNvPr id="11" name="Google Shape;143;p27">
            <a:extLst>
              <a:ext uri="{FF2B5EF4-FFF2-40B4-BE49-F238E27FC236}">
                <a16:creationId xmlns:a16="http://schemas.microsoft.com/office/drawing/2014/main" id="{11371142-163D-DB42-9607-6A3E196B56BB}"/>
              </a:ext>
            </a:extLst>
          </p:cNvPr>
          <p:cNvSpPr/>
          <p:nvPr/>
        </p:nvSpPr>
        <p:spPr>
          <a:xfrm>
            <a:off x="0" y="1286553"/>
            <a:ext cx="12192000" cy="1486535"/>
          </a:xfrm>
          <a:prstGeom prst="rect">
            <a:avLst/>
          </a:prstGeom>
          <a:solidFill>
            <a:srgbClr val="DEEBF8"/>
          </a:solidFill>
          <a:ln>
            <a:noFill/>
          </a:ln>
        </p:spPr>
        <p:txBody>
          <a:bodyPr spcFirstLastPara="1" wrap="square" lIns="121900" tIns="60933" rIns="121900" bIns="60933" anchor="ctr" anchorCtr="0">
            <a:noAutofit/>
          </a:bodyPr>
          <a:lstStyle/>
          <a:p>
            <a:pPr algn="ctr" rtl="0"/>
            <a:endParaRPr lang="it" sz="3200" b="1" dirty="0">
              <a:solidFill>
                <a:schemeClr val="dk1"/>
              </a:solidFill>
              <a:latin typeface="Calibri"/>
              <a:ea typeface="Arial Narrow"/>
              <a:cs typeface="Calibri"/>
              <a:sym typeface="Calibri"/>
            </a:endParaRPr>
          </a:p>
          <a:p>
            <a:pPr algn="ctr" rtl="0"/>
            <a:r>
              <a:rPr lang="it" sz="4000" b="1" i="0" u="none" baseline="0">
                <a:solidFill>
                  <a:schemeClr val="dk1"/>
                </a:solidFill>
                <a:latin typeface="Arial Narrow"/>
                <a:ea typeface="Arial Narrow"/>
                <a:cs typeface="Arial Narrow"/>
                <a:sym typeface="Arial Narrow"/>
              </a:rPr>
              <a:t>SVILUPPARE</a:t>
            </a:r>
            <a:endParaRPr sz="2400" dirty="0"/>
          </a:p>
          <a:p>
            <a:pPr algn="ctr" rtl="0"/>
            <a:endParaRPr sz="3200" b="1" dirty="0">
              <a:solidFill>
                <a:schemeClr val="dk1"/>
              </a:solidFill>
              <a:latin typeface="Calibri"/>
              <a:ea typeface="Calibri"/>
              <a:cs typeface="Calibri"/>
              <a:sym typeface="Calibri"/>
            </a:endParaRPr>
          </a:p>
        </p:txBody>
      </p:sp>
      <p:sp>
        <p:nvSpPr>
          <p:cNvPr id="12" name="Google Shape;151;p27">
            <a:extLst>
              <a:ext uri="{FF2B5EF4-FFF2-40B4-BE49-F238E27FC236}">
                <a16:creationId xmlns:a16="http://schemas.microsoft.com/office/drawing/2014/main" id="{C2C82930-6332-F94C-82D1-60B6BD0BD1D5}"/>
              </a:ext>
            </a:extLst>
          </p:cNvPr>
          <p:cNvSpPr/>
          <p:nvPr/>
        </p:nvSpPr>
        <p:spPr>
          <a:xfrm>
            <a:off x="4084990" y="2971938"/>
            <a:ext cx="4022019" cy="3185561"/>
          </a:xfrm>
          <a:prstGeom prst="rect">
            <a:avLst/>
          </a:prstGeom>
          <a:solidFill>
            <a:srgbClr val="DEEBF8"/>
          </a:solidFill>
          <a:ln>
            <a:noFill/>
          </a:ln>
        </p:spPr>
        <p:txBody>
          <a:bodyPr spcFirstLastPara="1" wrap="square" lIns="121900" tIns="60933" rIns="121900" bIns="60933" anchor="ctr" anchorCtr="0">
            <a:noAutofit/>
          </a:bodyPr>
          <a:lstStyle/>
          <a:p>
            <a:pPr algn="ctr" defTabSz="685800" rtl="0"/>
            <a:r>
              <a:rPr lang="it" sz="2000" b="0" i="0" u="none" baseline="0">
                <a:solidFill>
                  <a:prstClr val="black"/>
                </a:solidFill>
                <a:latin typeface="Arial Narrow" panose="020B0606020202030204" pitchFamily="34" charset="0"/>
              </a:rPr>
              <a:t>Inclusione da diverse prospettive</a:t>
            </a:r>
          </a:p>
          <a:p>
            <a:pPr algn="ctr" defTabSz="685800" rtl="0"/>
            <a:r>
              <a:rPr lang="it" sz="2000" b="0" i="0" u="none" baseline="0">
                <a:solidFill>
                  <a:prstClr val="black"/>
                </a:solidFill>
                <a:latin typeface="Arial Narrow" panose="020B0606020202030204" pitchFamily="34" charset="0"/>
              </a:rPr>
              <a:t>Elementi critici per creare una società inclusiva</a:t>
            </a:r>
          </a:p>
          <a:p>
            <a:pPr algn="ctr" defTabSz="685800" rtl="0"/>
            <a:r>
              <a:rPr lang="it" sz="2000" b="0" i="1" u="none" baseline="0">
                <a:latin typeface="Arial Narrow" panose="020B0606020202030204" pitchFamily="34" charset="0"/>
              </a:rPr>
              <a:t>Attività: Pensare e riflettere 1.1 – Inclusione</a:t>
            </a:r>
          </a:p>
          <a:p>
            <a:pPr algn="ctr" defTabSz="685800" rtl="0"/>
            <a:r>
              <a:rPr lang="it" sz="2000" b="0" i="0" u="none" baseline="0">
                <a:solidFill>
                  <a:prstClr val="black"/>
                </a:solidFill>
                <a:latin typeface="Arial Narrow" panose="020B0606020202030204" pitchFamily="34" charset="0"/>
              </a:rPr>
              <a:t>Terminologia comune/serie di opinioni sul linguaggio adatto all'ASD</a:t>
            </a:r>
          </a:p>
          <a:p>
            <a:pPr algn="ctr" defTabSz="685800" rtl="0"/>
            <a:r>
              <a:rPr lang="it" sz="2000" b="0" i="1" u="none" baseline="0">
                <a:latin typeface="Arial Narrow" panose="020B0606020202030204" pitchFamily="34" charset="0"/>
              </a:rPr>
              <a:t>Attività: Pensare e riflettere 1.2 - Linguaggio</a:t>
            </a:r>
            <a:endParaRPr lang="it" sz="2000" i="1" dirty="0">
              <a:solidFill>
                <a:prstClr val="black"/>
              </a:solidFill>
              <a:latin typeface="Arial Narrow" panose="020B0606020202030204" pitchFamily="34" charset="0"/>
            </a:endParaRPr>
          </a:p>
        </p:txBody>
      </p:sp>
    </p:spTree>
    <p:extLst>
      <p:ext uri="{BB962C8B-B14F-4D97-AF65-F5344CB8AC3E}">
        <p14:creationId xmlns:p14="http://schemas.microsoft.com/office/powerpoint/2010/main" val="1168784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4352</Words>
  <Application>Microsoft Office PowerPoint</Application>
  <PresentationFormat>Widescreen</PresentationFormat>
  <Paragraphs>342</Paragraphs>
  <Slides>35</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35</vt:i4>
      </vt:variant>
    </vt:vector>
  </HeadingPairs>
  <TitlesOfParts>
    <vt:vector size="42" baseType="lpstr">
      <vt:lpstr>Arial</vt:lpstr>
      <vt:lpstr>Arial Narrow</vt:lpstr>
      <vt:lpstr>Calibri</vt:lpstr>
      <vt:lpstr>Calibri Light</vt:lpstr>
      <vt:lpstr>Century Schoolbook</vt:lpstr>
      <vt:lpstr>Symbol</vt:lpstr>
      <vt:lpstr>Office Theme</vt:lpstr>
      <vt:lpstr>Programma del corso di formazione  “Operatore esperto nei disturbi dello spettro autistico (ASD)"  https://www.autrain.eu/pt/curriculo/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Programma del corso di formazione  “Operatore esperto nei disturbi dello spettro autistico (ASD)"  https://www.autrain.eu/pt/curriculo/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Koller Jasmin</dc:creator>
  <cp:lastModifiedBy>RL</cp:lastModifiedBy>
  <cp:revision>6</cp:revision>
  <dcterms:created xsi:type="dcterms:W3CDTF">2021-06-03T08:33:53Z</dcterms:created>
  <dcterms:modified xsi:type="dcterms:W3CDTF">2021-08-30T08:48:31Z</dcterms:modified>
</cp:coreProperties>
</file>