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7" r:id="rId2"/>
    <p:sldId id="329" r:id="rId3"/>
    <p:sldId id="309" r:id="rId4"/>
    <p:sldId id="318" r:id="rId5"/>
    <p:sldId id="319" r:id="rId6"/>
    <p:sldId id="333" r:id="rId7"/>
    <p:sldId id="334" r:id="rId8"/>
    <p:sldId id="335" r:id="rId9"/>
    <p:sldId id="338" r:id="rId10"/>
    <p:sldId id="304" r:id="rId11"/>
    <p:sldId id="330" r:id="rId12"/>
    <p:sldId id="326" r:id="rId13"/>
    <p:sldId id="323" r:id="rId14"/>
    <p:sldId id="321" r:id="rId15"/>
    <p:sldId id="322" r:id="rId16"/>
    <p:sldId id="324" r:id="rId17"/>
    <p:sldId id="339" r:id="rId18"/>
    <p:sldId id="325" r:id="rId19"/>
    <p:sldId id="342" r:id="rId20"/>
    <p:sldId id="343" r:id="rId21"/>
    <p:sldId id="327" r:id="rId22"/>
    <p:sldId id="320" r:id="rId23"/>
    <p:sldId id="340" r:id="rId24"/>
    <p:sldId id="332" r:id="rId25"/>
    <p:sldId id="328" r:id="rId26"/>
    <p:sldId id="341" r:id="rId27"/>
  </p:sldIdLst>
  <p:sldSz cx="9144000" cy="6858000" type="screen4x3"/>
  <p:notesSz cx="6877050" cy="100028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9738" cy="50165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95725" y="0"/>
            <a:ext cx="2979738" cy="501650"/>
          </a:xfrm>
          <a:prstGeom prst="rect">
            <a:avLst/>
          </a:prstGeom>
        </p:spPr>
        <p:txBody>
          <a:bodyPr vert="horz" lIns="91440" tIns="45720" rIns="91440" bIns="45720" rtlCol="0"/>
          <a:lstStyle>
            <a:lvl1pPr algn="r">
              <a:defRPr sz="1200"/>
            </a:lvl1pPr>
          </a:lstStyle>
          <a:p>
            <a:fld id="{37F1CC24-17C4-4256-BA5A-73411C73F4AA}" type="datetimeFigureOut">
              <a:rPr lang="de-DE" smtClean="0"/>
              <a:t>20.12.2021</a:t>
            </a:fld>
            <a:endParaRPr lang="de-DE"/>
          </a:p>
        </p:txBody>
      </p:sp>
      <p:sp>
        <p:nvSpPr>
          <p:cNvPr id="4" name="Folienbildplatzhalter 3"/>
          <p:cNvSpPr>
            <a:spLocks noGrp="1" noRot="1" noChangeAspect="1"/>
          </p:cNvSpPr>
          <p:nvPr>
            <p:ph type="sldImg" idx="2"/>
          </p:nvPr>
        </p:nvSpPr>
        <p:spPr>
          <a:xfrm>
            <a:off x="1189038" y="1250950"/>
            <a:ext cx="4498975" cy="33750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7388" y="4813300"/>
            <a:ext cx="5502275" cy="3938588"/>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501188"/>
            <a:ext cx="2979738" cy="50165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95725" y="9501188"/>
            <a:ext cx="2979738" cy="501650"/>
          </a:xfrm>
          <a:prstGeom prst="rect">
            <a:avLst/>
          </a:prstGeom>
        </p:spPr>
        <p:txBody>
          <a:bodyPr vert="horz" lIns="91440" tIns="45720" rIns="91440" bIns="45720" rtlCol="0" anchor="b"/>
          <a:lstStyle>
            <a:lvl1pPr algn="r">
              <a:defRPr sz="1200"/>
            </a:lvl1pPr>
          </a:lstStyle>
          <a:p>
            <a:fld id="{E933CDED-9765-43F4-809F-EF2BD84CAFC5}" type="slidenum">
              <a:rPr lang="de-DE" smtClean="0"/>
              <a:t>‹Nr.›</a:t>
            </a:fld>
            <a:endParaRPr lang="de-DE"/>
          </a:p>
        </p:txBody>
      </p:sp>
    </p:spTree>
    <p:extLst>
      <p:ext uri="{BB962C8B-B14F-4D97-AF65-F5344CB8AC3E}">
        <p14:creationId xmlns:p14="http://schemas.microsoft.com/office/powerpoint/2010/main" val="1015566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933CDED-9765-43F4-809F-EF2BD84CAFC5}" type="slidenum">
              <a:rPr lang="de-DE" smtClean="0"/>
              <a:t>14</a:t>
            </a:fld>
            <a:endParaRPr lang="de-DE"/>
          </a:p>
        </p:txBody>
      </p:sp>
    </p:spTree>
    <p:extLst>
      <p:ext uri="{BB962C8B-B14F-4D97-AF65-F5344CB8AC3E}">
        <p14:creationId xmlns:p14="http://schemas.microsoft.com/office/powerpoint/2010/main" val="923260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933CDED-9765-43F4-809F-EF2BD84CAFC5}" type="slidenum">
              <a:rPr lang="de-DE" smtClean="0"/>
              <a:t>18</a:t>
            </a:fld>
            <a:endParaRPr lang="de-DE"/>
          </a:p>
        </p:txBody>
      </p:sp>
    </p:spTree>
    <p:extLst>
      <p:ext uri="{BB962C8B-B14F-4D97-AF65-F5344CB8AC3E}">
        <p14:creationId xmlns:p14="http://schemas.microsoft.com/office/powerpoint/2010/main" val="2451974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933CDED-9765-43F4-809F-EF2BD84CAFC5}" type="slidenum">
              <a:rPr lang="de-DE" smtClean="0"/>
              <a:t>20</a:t>
            </a:fld>
            <a:endParaRPr lang="de-DE"/>
          </a:p>
        </p:txBody>
      </p:sp>
    </p:spTree>
    <p:extLst>
      <p:ext uri="{BB962C8B-B14F-4D97-AF65-F5344CB8AC3E}">
        <p14:creationId xmlns:p14="http://schemas.microsoft.com/office/powerpoint/2010/main" val="4220707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933CDED-9765-43F4-809F-EF2BD84CAFC5}" type="slidenum">
              <a:rPr lang="de-DE" smtClean="0"/>
              <a:t>23</a:t>
            </a:fld>
            <a:endParaRPr lang="de-DE"/>
          </a:p>
        </p:txBody>
      </p:sp>
    </p:spTree>
    <p:extLst>
      <p:ext uri="{BB962C8B-B14F-4D97-AF65-F5344CB8AC3E}">
        <p14:creationId xmlns:p14="http://schemas.microsoft.com/office/powerpoint/2010/main" val="2090930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933CDED-9765-43F4-809F-EF2BD84CAFC5}" type="slidenum">
              <a:rPr lang="de-DE" smtClean="0"/>
              <a:t>26</a:t>
            </a:fld>
            <a:endParaRPr lang="de-DE"/>
          </a:p>
        </p:txBody>
      </p:sp>
    </p:spTree>
    <p:extLst>
      <p:ext uri="{BB962C8B-B14F-4D97-AF65-F5344CB8AC3E}">
        <p14:creationId xmlns:p14="http://schemas.microsoft.com/office/powerpoint/2010/main" val="10269205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Ref idx="1001">
        <a:schemeClr val="bg1"/>
      </p:bgRef>
    </p:bg>
    <p:spTree>
      <p:nvGrpSpPr>
        <p:cNvPr id="1" name=""/>
        <p:cNvGrpSpPr/>
        <p:nvPr/>
      </p:nvGrpSpPr>
      <p:grpSpPr>
        <a:xfrm>
          <a:off x="0" y="0"/>
          <a:ext cx="0" cy="0"/>
          <a:chOff x="0" y="0"/>
          <a:chExt cx="0" cy="0"/>
        </a:xfrm>
      </p:grpSpPr>
      <p:sp>
        <p:nvSpPr>
          <p:cNvPr id="8" name="Titel 7"/>
          <p:cNvSpPr>
            <a:spLocks noGrp="1"/>
          </p:cNvSpPr>
          <p:nvPr>
            <p:ph type="ctrTitle"/>
          </p:nvPr>
        </p:nvSpPr>
        <p:spPr>
          <a:xfrm>
            <a:off x="2286000" y="3124200"/>
            <a:ext cx="6172200" cy="1894362"/>
          </a:xfrm>
        </p:spPr>
        <p:txBody>
          <a:bodyPr/>
          <a:lstStyle>
            <a:lvl1pPr>
              <a:defRPr b="1"/>
            </a:lvl1pPr>
          </a:lstStyle>
          <a:p>
            <a:r>
              <a:rPr kumimoji="0" lang="de-DE"/>
              <a:t>Titelmasterformat durch Klicken bearbeiten</a:t>
            </a:r>
            <a:endParaRPr kumimoji="0" lang="en-US"/>
          </a:p>
        </p:txBody>
      </p:sp>
      <p:sp>
        <p:nvSpPr>
          <p:cNvPr id="9" name="Untertitel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a:t>Formatvorlage des Untertitelmasters durch Klicken bearbeiten</a:t>
            </a:r>
            <a:endParaRPr kumimoji="0" lang="en-US"/>
          </a:p>
        </p:txBody>
      </p:sp>
      <p:sp>
        <p:nvSpPr>
          <p:cNvPr id="28" name="Datumsplatzhalter 27"/>
          <p:cNvSpPr>
            <a:spLocks noGrp="1"/>
          </p:cNvSpPr>
          <p:nvPr>
            <p:ph type="dt" sz="half" idx="10"/>
          </p:nvPr>
        </p:nvSpPr>
        <p:spPr bwMode="auto">
          <a:xfrm rot="5400000">
            <a:off x="7764621" y="1174097"/>
            <a:ext cx="2286000" cy="381000"/>
          </a:xfrm>
        </p:spPr>
        <p:txBody>
          <a:bodyPr/>
          <a:lstStyle>
            <a:lvl1pPr>
              <a:defRPr b="1"/>
            </a:lvl1pPr>
          </a:lstStyle>
          <a:p>
            <a:r>
              <a:rPr lang="de-AT" dirty="0" err="1"/>
              <a:t>AuTrain</a:t>
            </a:r>
            <a:endParaRPr lang="de-AT" dirty="0"/>
          </a:p>
        </p:txBody>
      </p:sp>
      <p:sp>
        <p:nvSpPr>
          <p:cNvPr id="10" name="Rechteck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hteck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hteck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hteck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Gerade Verbindung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Gerade Verbindung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Gerade Verbindung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Gerade Verbindung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Gerade Verbindung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Gerade Verbindung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hteck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pic>
        <p:nvPicPr>
          <p:cNvPr id="30" name="Bild 7" descr="logo_vinco_neu.ai"/>
          <p:cNvPicPr>
            <a:picLocks noChangeAspect="1"/>
          </p:cNvPicPr>
          <p:nvPr userDrawn="1"/>
        </p:nvPicPr>
        <p:blipFill rotWithShape="1">
          <a:blip r:embed="rId2" cstate="print">
            <a:extLst>
              <a:ext uri="{28A0092B-C50C-407E-A947-70E740481C1C}">
                <a14:useLocalDpi xmlns:a14="http://schemas.microsoft.com/office/drawing/2010/main" val="0"/>
              </a:ext>
            </a:extLst>
          </a:blip>
          <a:srcRect l="42129" t="48573" r="42026" b="48820"/>
          <a:stretch/>
        </p:blipFill>
        <p:spPr>
          <a:xfrm>
            <a:off x="6394052" y="0"/>
            <a:ext cx="2749948" cy="764704"/>
          </a:xfrm>
          <a:prstGeom prst="rect">
            <a:avLst/>
          </a:prstGeom>
        </p:spPr>
      </p:pic>
      <p:pic>
        <p:nvPicPr>
          <p:cNvPr id="31" name="Grafik 30" descr="logosbeneficaireserasmusleft_en.jpg"/>
          <p:cNvPicPr>
            <a:picLocks noChangeAspect="1"/>
          </p:cNvPicPr>
          <p:nvPr userDrawn="1"/>
        </p:nvPicPr>
        <p:blipFill>
          <a:blip r:embed="rId3" cstate="print"/>
          <a:stretch>
            <a:fillRect/>
          </a:stretch>
        </p:blipFill>
        <p:spPr>
          <a:xfrm>
            <a:off x="4860032" y="6021288"/>
            <a:ext cx="3805872" cy="836712"/>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9" name="Gerade Verbindung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 name="Titel 1"/>
          <p:cNvSpPr>
            <a:spLocks noGrp="1"/>
          </p:cNvSpPr>
          <p:nvPr>
            <p:ph type="title"/>
          </p:nvPr>
        </p:nvSpPr>
        <p:spPr>
          <a:xfrm rot="5400000">
            <a:off x="3350133" y="3200400"/>
            <a:ext cx="6309360" cy="457200"/>
          </a:xfrm>
        </p:spPr>
        <p:txBody>
          <a:bodyPr anchor="b"/>
          <a:lstStyle>
            <a:lvl1pPr algn="l">
              <a:buNone/>
              <a:defRPr sz="2000" b="1"/>
            </a:lvl1pPr>
          </a:lstStyle>
          <a:p>
            <a:r>
              <a:rPr kumimoji="0" lang="de-DE"/>
              <a:t>Titelmasterformat durch Klicken bearbeiten</a:t>
            </a:r>
            <a:endParaRPr kumimoji="0" lang="en-US"/>
          </a:p>
        </p:txBody>
      </p:sp>
      <p:sp>
        <p:nvSpPr>
          <p:cNvPr id="3" name="Bildplatzhalt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de-DE"/>
              <a:t>Bild durch Klicken auf Symbol hinzufügen</a:t>
            </a:r>
            <a:endParaRPr kumimoji="0" lang="en-US" dirty="0"/>
          </a:p>
        </p:txBody>
      </p:sp>
      <p:sp>
        <p:nvSpPr>
          <p:cNvPr id="4" name="Textplatzhalt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de-DE"/>
              <a:t>Textmasterformate durch Klicken bearbeiten</a:t>
            </a:r>
          </a:p>
        </p:txBody>
      </p:sp>
      <p:sp>
        <p:nvSpPr>
          <p:cNvPr id="10" name="Gerade Verbindung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hteck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Gerade Verbindung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Gerade Verbindung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Gerade Verbindung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umsplatzhalter 16"/>
          <p:cNvSpPr>
            <a:spLocks noGrp="1"/>
          </p:cNvSpPr>
          <p:nvPr>
            <p:ph type="dt" sz="half" idx="10"/>
          </p:nvPr>
        </p:nvSpPr>
        <p:spPr/>
        <p:txBody>
          <a:bodyPr rtlCol="0"/>
          <a:lstStyle>
            <a:lvl1pPr>
              <a:defRPr/>
            </a:lvl1pPr>
          </a:lstStyle>
          <a:p>
            <a:r>
              <a:rPr lang="de-AT" dirty="0" err="1"/>
              <a:t>AuTrain</a:t>
            </a:r>
            <a:endParaRPr lang="de-AT"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4" name="Datumsplatzhalter 3"/>
          <p:cNvSpPr>
            <a:spLocks noGrp="1"/>
          </p:cNvSpPr>
          <p:nvPr>
            <p:ph type="dt" sz="half" idx="10"/>
          </p:nvPr>
        </p:nvSpPr>
        <p:spPr/>
        <p:txBody>
          <a:bodyPr/>
          <a:lstStyle>
            <a:lvl1pPr>
              <a:defRPr/>
            </a:lvl1pPr>
          </a:lstStyle>
          <a:p>
            <a:r>
              <a:rPr lang="de-AT" dirty="0" err="1"/>
              <a:t>AuTrain</a:t>
            </a:r>
            <a:endParaRPr lang="de-AT"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836712"/>
            <a:ext cx="1676400" cy="5289452"/>
          </a:xfrm>
        </p:spPr>
        <p:txBody>
          <a:bodyPr vert="eaVert"/>
          <a:lstStyle/>
          <a:p>
            <a:r>
              <a:rPr kumimoji="0" lang="de-DE"/>
              <a:t>Titelmasterformat durch Klicken bearbeiten</a:t>
            </a:r>
            <a:endParaRPr kumimoji="0" lang="en-US"/>
          </a:p>
        </p:txBody>
      </p:sp>
      <p:sp>
        <p:nvSpPr>
          <p:cNvPr id="3" name="Vertikaler Textplatzhalter 2"/>
          <p:cNvSpPr>
            <a:spLocks noGrp="1"/>
          </p:cNvSpPr>
          <p:nvPr>
            <p:ph type="body" orient="vert" idx="1"/>
          </p:nvPr>
        </p:nvSpPr>
        <p:spPr>
          <a:xfrm>
            <a:off x="457200" y="836712"/>
            <a:ext cx="6019800" cy="5289451"/>
          </a:xfrm>
        </p:spPr>
        <p:txBody>
          <a:bodyPr vert="eaVert"/>
          <a:lstStyle/>
          <a:p>
            <a:pPr lvl="0" eaLnBrk="1" latinLnBrk="0" hangingPunct="1"/>
            <a:r>
              <a:rPr lang="de-DE" dirty="0"/>
              <a:t>Textmasterformate durch Klicken bearbeiten</a:t>
            </a:r>
          </a:p>
          <a:p>
            <a:pPr lvl="1" eaLnBrk="1" latinLnBrk="0" hangingPunct="1"/>
            <a:r>
              <a:rPr lang="de-DE" dirty="0"/>
              <a:t>Zweite Ebene</a:t>
            </a:r>
          </a:p>
          <a:p>
            <a:pPr lvl="2" eaLnBrk="1" latinLnBrk="0" hangingPunct="1"/>
            <a:r>
              <a:rPr lang="de-DE" dirty="0"/>
              <a:t>Dritte Ebene</a:t>
            </a:r>
          </a:p>
          <a:p>
            <a:pPr lvl="3" eaLnBrk="1" latinLnBrk="0" hangingPunct="1"/>
            <a:r>
              <a:rPr lang="de-DE" dirty="0"/>
              <a:t>Vierte Ebene</a:t>
            </a:r>
          </a:p>
          <a:p>
            <a:pPr lvl="4" eaLnBrk="1" latinLnBrk="0" hangingPunct="1"/>
            <a:r>
              <a:rPr lang="de-DE" dirty="0"/>
              <a:t>Fünfte Ebene</a:t>
            </a:r>
            <a:endParaRPr kumimoji="0" lang="en-US" dirty="0"/>
          </a:p>
        </p:txBody>
      </p:sp>
      <p:sp>
        <p:nvSpPr>
          <p:cNvPr id="4" name="Datumsplatzhalter 3"/>
          <p:cNvSpPr>
            <a:spLocks noGrp="1"/>
          </p:cNvSpPr>
          <p:nvPr>
            <p:ph type="dt" sz="half" idx="10"/>
          </p:nvPr>
        </p:nvSpPr>
        <p:spPr/>
        <p:txBody>
          <a:bodyPr/>
          <a:lstStyle>
            <a:lvl1pPr>
              <a:defRPr/>
            </a:lvl1pPr>
          </a:lstStyle>
          <a:p>
            <a:r>
              <a:rPr lang="de-AT" dirty="0" err="1"/>
              <a:t>AuTrain</a:t>
            </a:r>
            <a:endParaRPr lang="de-AT"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Datumsplatzhalter 2"/>
          <p:cNvSpPr>
            <a:spLocks noGrp="1"/>
          </p:cNvSpPr>
          <p:nvPr>
            <p:ph type="dt" sz="half" idx="10"/>
          </p:nvPr>
        </p:nvSpPr>
        <p:spPr/>
        <p:txBody>
          <a:bodyPr/>
          <a:lstStyle/>
          <a:p>
            <a:r>
              <a:rPr lang="de-DE" dirty="0" err="1"/>
              <a:t>AuTrain</a:t>
            </a:r>
            <a:endParaRPr lang="de-AT"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a:t>Titelmasterformat durch Klicken bearbeiten</a:t>
            </a:r>
            <a:endParaRPr kumimoji="0" lang="en-US"/>
          </a:p>
        </p:txBody>
      </p:sp>
      <p:sp>
        <p:nvSpPr>
          <p:cNvPr id="8" name="Inhaltsplatzhalter 7"/>
          <p:cNvSpPr>
            <a:spLocks noGrp="1"/>
          </p:cNvSpPr>
          <p:nvPr>
            <p:ph sz="quarter" idx="1"/>
          </p:nvPr>
        </p:nvSpPr>
        <p:spPr>
          <a:xfrm>
            <a:off x="457200" y="2060848"/>
            <a:ext cx="7499176" cy="4413104"/>
          </a:xfrm>
        </p:spPr>
        <p:txBody>
          <a:bodyPr/>
          <a:lstStyle/>
          <a:p>
            <a:pPr lvl="0" eaLnBrk="1" latinLnBrk="0" hangingPunct="1"/>
            <a:r>
              <a:rPr lang="de-DE" dirty="0"/>
              <a:t>Textmasterformate durch Klicken bearbeiten</a:t>
            </a:r>
          </a:p>
          <a:p>
            <a:pPr lvl="1" eaLnBrk="1" latinLnBrk="0" hangingPunct="1"/>
            <a:r>
              <a:rPr lang="de-DE" dirty="0"/>
              <a:t>Zweite Ebene</a:t>
            </a:r>
          </a:p>
          <a:p>
            <a:pPr lvl="2" eaLnBrk="1" latinLnBrk="0" hangingPunct="1"/>
            <a:r>
              <a:rPr lang="de-DE" dirty="0"/>
              <a:t>Dritte Ebene</a:t>
            </a:r>
          </a:p>
          <a:p>
            <a:pPr lvl="3" eaLnBrk="1" latinLnBrk="0" hangingPunct="1"/>
            <a:r>
              <a:rPr lang="de-DE" dirty="0"/>
              <a:t>Vierte Ebene</a:t>
            </a:r>
          </a:p>
          <a:p>
            <a:pPr lvl="4" eaLnBrk="1" latinLnBrk="0" hangingPunct="1"/>
            <a:r>
              <a:rPr lang="de-DE" dirty="0"/>
              <a:t>Fünfte Ebene</a:t>
            </a:r>
            <a:endParaRPr kumimoji="0" lang="en-US" dirty="0"/>
          </a:p>
        </p:txBody>
      </p:sp>
      <p:sp>
        <p:nvSpPr>
          <p:cNvPr id="7" name="Datumsplatzhalter 6"/>
          <p:cNvSpPr>
            <a:spLocks noGrp="1"/>
          </p:cNvSpPr>
          <p:nvPr>
            <p:ph type="dt" sz="half" idx="14"/>
          </p:nvPr>
        </p:nvSpPr>
        <p:spPr/>
        <p:txBody>
          <a:bodyPr rtlCol="0"/>
          <a:lstStyle>
            <a:lvl1pPr>
              <a:defRPr/>
            </a:lvl1pPr>
          </a:lstStyle>
          <a:p>
            <a:r>
              <a:rPr lang="de-AT" dirty="0" err="1"/>
              <a:t>AuTrain</a:t>
            </a:r>
            <a:endParaRPr lang="de-AT"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2286000" y="2895600"/>
            <a:ext cx="6172200" cy="2053590"/>
          </a:xfrm>
        </p:spPr>
        <p:txBody>
          <a:bodyPr/>
          <a:lstStyle>
            <a:lvl1pPr algn="l">
              <a:buNone/>
              <a:defRPr sz="3000" b="1" cap="small" baseline="0"/>
            </a:lvl1pPr>
          </a:lstStyle>
          <a:p>
            <a:r>
              <a:rPr kumimoji="0" lang="de-DE"/>
              <a:t>Titelmasterformat durch Klicken bearbeiten</a:t>
            </a:r>
            <a:endParaRPr kumimoji="0" lang="en-US"/>
          </a:p>
        </p:txBody>
      </p:sp>
      <p:sp>
        <p:nvSpPr>
          <p:cNvPr id="3" name="Textplatzhalt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a:t>Textmasterformate durch Klicken bearbeiten</a:t>
            </a:r>
          </a:p>
        </p:txBody>
      </p:sp>
      <p:sp>
        <p:nvSpPr>
          <p:cNvPr id="4" name="Datumsplatzhalter 3"/>
          <p:cNvSpPr>
            <a:spLocks noGrp="1"/>
          </p:cNvSpPr>
          <p:nvPr>
            <p:ph type="dt" sz="half" idx="10"/>
          </p:nvPr>
        </p:nvSpPr>
        <p:spPr bwMode="auto">
          <a:xfrm rot="5400000">
            <a:off x="7763256" y="1170432"/>
            <a:ext cx="2286000" cy="381000"/>
          </a:xfrm>
        </p:spPr>
        <p:txBody>
          <a:bodyPr/>
          <a:lstStyle/>
          <a:p>
            <a:fld id="{35176F1C-08E7-48DC-8EFC-A9FEFB540F02}" type="datetimeFigureOut">
              <a:rPr lang="de-AT" smtClean="0"/>
              <a:pPr/>
              <a:t>20.12.2021</a:t>
            </a:fld>
            <a:endParaRPr lang="de-AT"/>
          </a:p>
        </p:txBody>
      </p:sp>
      <p:sp>
        <p:nvSpPr>
          <p:cNvPr id="5" name="Fußzeilenplatzhalter 4"/>
          <p:cNvSpPr>
            <a:spLocks noGrp="1"/>
          </p:cNvSpPr>
          <p:nvPr>
            <p:ph type="ftr" sz="quarter" idx="11"/>
          </p:nvPr>
        </p:nvSpPr>
        <p:spPr bwMode="auto">
          <a:xfrm rot="5400000">
            <a:off x="7077456" y="4178808"/>
            <a:ext cx="3657600" cy="384048"/>
          </a:xfrm>
          <a:prstGeom prst="rect">
            <a:avLst/>
          </a:prstGeom>
        </p:spPr>
        <p:txBody>
          <a:bodyPr/>
          <a:lstStyle/>
          <a:p>
            <a:endParaRPr lang="de-AT"/>
          </a:p>
        </p:txBody>
      </p:sp>
      <p:sp>
        <p:nvSpPr>
          <p:cNvPr id="9" name="Rechteck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hteck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hteck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hteck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Gerade Verbindung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Gerade Verbindung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Gerade Verbindung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Gerade Verbindung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Gerade Verbindung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hteck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lips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lips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Gerade Verbindung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Foliennummernplatzhalter 5"/>
          <p:cNvSpPr>
            <a:spLocks noGrp="1"/>
          </p:cNvSpPr>
          <p:nvPr>
            <p:ph type="sldNum" sz="quarter" idx="12"/>
          </p:nvPr>
        </p:nvSpPr>
        <p:spPr bwMode="auto">
          <a:xfrm>
            <a:off x="1340616" y="4928702"/>
            <a:ext cx="609600" cy="517524"/>
          </a:xfrm>
          <a:prstGeom prst="rect">
            <a:avLst/>
          </a:prstGeom>
        </p:spPr>
        <p:txBody>
          <a:bodyPr/>
          <a:lstStyle/>
          <a:p>
            <a:fld id="{37E16B6A-0504-48A3-B4C3-897F5847B28A}" type="slidenum">
              <a:rPr lang="de-AT" smtClean="0"/>
              <a:pPr/>
              <a:t>‹Nr.›</a:t>
            </a:fld>
            <a:endParaRPr lang="de-AT"/>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dirty="0"/>
              <a:t>Titelmasterformat durch Klicken bearbeiten</a:t>
            </a:r>
            <a:endParaRPr kumimoji="0" lang="en-US" dirty="0"/>
          </a:p>
        </p:txBody>
      </p:sp>
      <p:sp>
        <p:nvSpPr>
          <p:cNvPr id="5" name="Datumsplatzhalter 4"/>
          <p:cNvSpPr>
            <a:spLocks noGrp="1"/>
          </p:cNvSpPr>
          <p:nvPr>
            <p:ph type="dt" sz="half" idx="10"/>
          </p:nvPr>
        </p:nvSpPr>
        <p:spPr/>
        <p:txBody>
          <a:bodyPr/>
          <a:lstStyle>
            <a:lvl1pPr>
              <a:defRPr/>
            </a:lvl1pPr>
          </a:lstStyle>
          <a:p>
            <a:r>
              <a:rPr lang="de-AT" dirty="0" err="1"/>
              <a:t>AuTrain</a:t>
            </a:r>
            <a:endParaRPr lang="de-AT" dirty="0"/>
          </a:p>
        </p:txBody>
      </p:sp>
      <p:sp>
        <p:nvSpPr>
          <p:cNvPr id="9" name="Inhaltsplatzhalter 8"/>
          <p:cNvSpPr>
            <a:spLocks noGrp="1"/>
          </p:cNvSpPr>
          <p:nvPr>
            <p:ph sz="quarter" idx="1"/>
          </p:nvPr>
        </p:nvSpPr>
        <p:spPr>
          <a:xfrm>
            <a:off x="457200" y="1988840"/>
            <a:ext cx="3657600" cy="4183360"/>
          </a:xfrm>
        </p:spPr>
        <p:txBody>
          <a:bodyPr/>
          <a:lstStyle/>
          <a:p>
            <a:pPr lvl="0" eaLnBrk="1" latinLnBrk="0" hangingPunct="1"/>
            <a:r>
              <a:rPr lang="de-DE" dirty="0"/>
              <a:t>Textmasterformate durch Klicken bearbeiten</a:t>
            </a:r>
          </a:p>
          <a:p>
            <a:pPr lvl="1" eaLnBrk="1" latinLnBrk="0" hangingPunct="1"/>
            <a:r>
              <a:rPr lang="de-DE" dirty="0"/>
              <a:t>Zweite Ebene</a:t>
            </a:r>
          </a:p>
          <a:p>
            <a:pPr lvl="2" eaLnBrk="1" latinLnBrk="0" hangingPunct="1"/>
            <a:r>
              <a:rPr lang="de-DE" dirty="0"/>
              <a:t>Dritte Ebene</a:t>
            </a:r>
          </a:p>
          <a:p>
            <a:pPr lvl="3" eaLnBrk="1" latinLnBrk="0" hangingPunct="1"/>
            <a:r>
              <a:rPr lang="de-DE" dirty="0"/>
              <a:t>Vierte Ebene</a:t>
            </a:r>
          </a:p>
          <a:p>
            <a:pPr lvl="4" eaLnBrk="1" latinLnBrk="0" hangingPunct="1"/>
            <a:r>
              <a:rPr lang="de-DE" dirty="0"/>
              <a:t>Fünfte Ebene</a:t>
            </a:r>
            <a:endParaRPr kumimoji="0" lang="en-US" dirty="0"/>
          </a:p>
        </p:txBody>
      </p:sp>
      <p:sp>
        <p:nvSpPr>
          <p:cNvPr id="11" name="Inhaltsplatzhalter 10"/>
          <p:cNvSpPr>
            <a:spLocks noGrp="1"/>
          </p:cNvSpPr>
          <p:nvPr>
            <p:ph sz="quarter" idx="2"/>
          </p:nvPr>
        </p:nvSpPr>
        <p:spPr>
          <a:xfrm>
            <a:off x="4270248" y="1988840"/>
            <a:ext cx="3657600" cy="4183360"/>
          </a:xfrm>
        </p:spPr>
        <p:txBody>
          <a:bodyPr/>
          <a:lstStyle/>
          <a:p>
            <a:pPr lvl="0" eaLnBrk="1" latinLnBrk="0" hangingPunct="1"/>
            <a:r>
              <a:rPr lang="de-DE" dirty="0"/>
              <a:t>Textmasterformate durch Klicken bearbeiten</a:t>
            </a:r>
          </a:p>
          <a:p>
            <a:pPr lvl="1" eaLnBrk="1" latinLnBrk="0" hangingPunct="1"/>
            <a:r>
              <a:rPr lang="de-DE" dirty="0"/>
              <a:t>Zweite Ebene</a:t>
            </a:r>
          </a:p>
          <a:p>
            <a:pPr lvl="2" eaLnBrk="1" latinLnBrk="0" hangingPunct="1"/>
            <a:r>
              <a:rPr lang="de-DE" dirty="0"/>
              <a:t>Dritte Ebene</a:t>
            </a:r>
          </a:p>
          <a:p>
            <a:pPr lvl="3" eaLnBrk="1" latinLnBrk="0" hangingPunct="1"/>
            <a:r>
              <a:rPr lang="de-DE" dirty="0"/>
              <a:t>Vierte Ebene</a:t>
            </a:r>
          </a:p>
          <a:p>
            <a:pPr lvl="4" eaLnBrk="1" latinLnBrk="0" hangingPunct="1"/>
            <a:r>
              <a:rPr lang="de-DE" dirty="0"/>
              <a:t>Fünfte Ebene</a:t>
            </a:r>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7543800" cy="1143000"/>
          </a:xfrm>
        </p:spPr>
        <p:txBody>
          <a:bodyPr anchor="b"/>
          <a:lstStyle>
            <a:lvl1pPr>
              <a:defRPr/>
            </a:lvl1pPr>
          </a:lstStyle>
          <a:p>
            <a:r>
              <a:rPr kumimoji="0" lang="de-DE"/>
              <a:t>Titelmasterformat durch Klicken bearbeiten</a:t>
            </a:r>
            <a:endParaRPr kumimoji="0" lang="en-US"/>
          </a:p>
        </p:txBody>
      </p:sp>
      <p:sp>
        <p:nvSpPr>
          <p:cNvPr id="7" name="Datumsplatzhalter 6"/>
          <p:cNvSpPr>
            <a:spLocks noGrp="1"/>
          </p:cNvSpPr>
          <p:nvPr>
            <p:ph type="dt" sz="half" idx="10"/>
          </p:nvPr>
        </p:nvSpPr>
        <p:spPr/>
        <p:txBody>
          <a:bodyPr/>
          <a:lstStyle>
            <a:lvl1pPr>
              <a:defRPr/>
            </a:lvl1pPr>
          </a:lstStyle>
          <a:p>
            <a:r>
              <a:rPr lang="de-AT" dirty="0" err="1"/>
              <a:t>AuTrain</a:t>
            </a:r>
            <a:endParaRPr lang="de-AT" dirty="0"/>
          </a:p>
        </p:txBody>
      </p:sp>
      <p:sp>
        <p:nvSpPr>
          <p:cNvPr id="11" name="Inhaltsplatzhalter 10"/>
          <p:cNvSpPr>
            <a:spLocks noGrp="1"/>
          </p:cNvSpPr>
          <p:nvPr>
            <p:ph sz="quarter" idx="2"/>
          </p:nvPr>
        </p:nvSpPr>
        <p:spPr>
          <a:xfrm>
            <a:off x="457200" y="2362200"/>
            <a:ext cx="3657600" cy="3886200"/>
          </a:xfrm>
        </p:spPr>
        <p:txBody>
          <a:bodyPr/>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13" name="Inhaltsplatzhalter 12"/>
          <p:cNvSpPr>
            <a:spLocks noGrp="1"/>
          </p:cNvSpPr>
          <p:nvPr>
            <p:ph sz="quarter" idx="4"/>
          </p:nvPr>
        </p:nvSpPr>
        <p:spPr>
          <a:xfrm>
            <a:off x="4371975" y="2362200"/>
            <a:ext cx="3657600" cy="3886200"/>
          </a:xfrm>
        </p:spPr>
        <p:txBody>
          <a:bodyPr/>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12" name="Textplatzhalt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de-DE"/>
              <a:t>Textmasterformate durch Klicken bearbeiten</a:t>
            </a:r>
          </a:p>
        </p:txBody>
      </p:sp>
      <p:sp>
        <p:nvSpPr>
          <p:cNvPr id="14" name="Textplatzhalt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de-DE"/>
              <a:t>Textmasterformate durch Klicken bearbeiten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dirty="0"/>
              <a:t>Titelmasterformat durch Klicken bearbeiten</a:t>
            </a:r>
            <a:endParaRPr kumimoji="0" lang="en-US" dirty="0"/>
          </a:p>
        </p:txBody>
      </p:sp>
      <p:sp>
        <p:nvSpPr>
          <p:cNvPr id="6" name="Datumsplatzhalter 5"/>
          <p:cNvSpPr>
            <a:spLocks noGrp="1"/>
          </p:cNvSpPr>
          <p:nvPr>
            <p:ph type="dt" sz="half" idx="10"/>
          </p:nvPr>
        </p:nvSpPr>
        <p:spPr/>
        <p:txBody>
          <a:bodyPr rtlCol="0"/>
          <a:lstStyle/>
          <a:p>
            <a:r>
              <a:rPr lang="de-AT" dirty="0" err="1"/>
              <a:t>AuTrain</a:t>
            </a:r>
            <a:endParaRPr lang="de-AT"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r>
              <a:rPr lang="de-AT" dirty="0" err="1"/>
              <a:t>AuTrain</a:t>
            </a:r>
            <a:endParaRPr lang="de-AT"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bg>
      <p:bgRef idx="1001">
        <a:schemeClr val="bg1"/>
      </p:bgRef>
    </p:bg>
    <p:spTree>
      <p:nvGrpSpPr>
        <p:cNvPr id="1" name=""/>
        <p:cNvGrpSpPr/>
        <p:nvPr/>
      </p:nvGrpSpPr>
      <p:grpSpPr>
        <a:xfrm>
          <a:off x="0" y="0"/>
          <a:ext cx="0" cy="0"/>
          <a:chOff x="0" y="0"/>
          <a:chExt cx="0" cy="0"/>
        </a:xfrm>
      </p:grpSpPr>
      <p:sp>
        <p:nvSpPr>
          <p:cNvPr id="10" name="Gerade Verbindung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el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de-DE"/>
              <a:t>Titelmasterformat durch Klicken bearbeiten</a:t>
            </a:r>
            <a:endParaRPr kumimoji="0" lang="en-US"/>
          </a:p>
        </p:txBody>
      </p:sp>
      <p:sp>
        <p:nvSpPr>
          <p:cNvPr id="3" name="Textplatzhalt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de-DE"/>
              <a:t>Textmasterformate durch Klicken bearbeiten</a:t>
            </a:r>
          </a:p>
        </p:txBody>
      </p:sp>
      <p:sp>
        <p:nvSpPr>
          <p:cNvPr id="8" name="Gerade Verbindung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Gerade Verbindung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Gerade Verbindung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hteck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Gerade Verbindung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Inhaltsplatzhalter 17"/>
          <p:cNvSpPr>
            <a:spLocks noGrp="1"/>
          </p:cNvSpPr>
          <p:nvPr>
            <p:ph sz="quarter" idx="1"/>
          </p:nvPr>
        </p:nvSpPr>
        <p:spPr>
          <a:xfrm>
            <a:off x="304800" y="274320"/>
            <a:ext cx="5638800" cy="6327648"/>
          </a:xfrm>
        </p:spPr>
        <p:txBody>
          <a:bodyPr/>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21" name="Datumsplatzhalter 20"/>
          <p:cNvSpPr>
            <a:spLocks noGrp="1"/>
          </p:cNvSpPr>
          <p:nvPr>
            <p:ph type="dt" sz="half" idx="14"/>
          </p:nvPr>
        </p:nvSpPr>
        <p:spPr/>
        <p:txBody>
          <a:bodyPr rtlCol="0"/>
          <a:lstStyle>
            <a:lvl1pPr>
              <a:defRPr/>
            </a:lvl1pPr>
          </a:lstStyle>
          <a:p>
            <a:r>
              <a:rPr lang="de-AT" dirty="0" err="1"/>
              <a:t>AuTrain</a:t>
            </a:r>
            <a:endParaRPr lang="de-AT"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Gerade Verbindung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elplatzhalter 21"/>
          <p:cNvSpPr>
            <a:spLocks noGrp="1"/>
          </p:cNvSpPr>
          <p:nvPr>
            <p:ph type="title"/>
          </p:nvPr>
        </p:nvSpPr>
        <p:spPr>
          <a:xfrm>
            <a:off x="467544" y="836712"/>
            <a:ext cx="7467600" cy="1143000"/>
          </a:xfrm>
          <a:prstGeom prst="rect">
            <a:avLst/>
          </a:prstGeom>
        </p:spPr>
        <p:txBody>
          <a:bodyPr vert="horz" anchor="b">
            <a:normAutofit/>
          </a:bodyPr>
          <a:lstStyle/>
          <a:p>
            <a:r>
              <a:rPr kumimoji="0" lang="de-DE" dirty="0"/>
              <a:t>Titelmasterformat durch Klicken bearbeiten</a:t>
            </a:r>
            <a:endParaRPr kumimoji="0" lang="en-US" dirty="0"/>
          </a:p>
        </p:txBody>
      </p:sp>
      <p:sp>
        <p:nvSpPr>
          <p:cNvPr id="13" name="Textplatzhalter 12"/>
          <p:cNvSpPr>
            <a:spLocks noGrp="1"/>
          </p:cNvSpPr>
          <p:nvPr>
            <p:ph type="body" idx="1"/>
          </p:nvPr>
        </p:nvSpPr>
        <p:spPr>
          <a:xfrm>
            <a:off x="467544" y="2204864"/>
            <a:ext cx="7488832" cy="3888432"/>
          </a:xfrm>
          <a:prstGeom prst="rect">
            <a:avLst/>
          </a:prstGeom>
        </p:spPr>
        <p:txBody>
          <a:bodyPr vert="horz">
            <a:normAutofit/>
          </a:bodyPr>
          <a:lstStyle/>
          <a:p>
            <a:pPr lvl="0" eaLnBrk="1" latinLnBrk="0" hangingPunct="1"/>
            <a:r>
              <a:rPr kumimoji="0" lang="de-DE" dirty="0"/>
              <a:t>Textmasterformate durch Klicken bearbeiten</a:t>
            </a:r>
          </a:p>
          <a:p>
            <a:pPr lvl="1" eaLnBrk="1" latinLnBrk="0" hangingPunct="1"/>
            <a:r>
              <a:rPr kumimoji="0" lang="de-DE" dirty="0"/>
              <a:t>Zweite Ebene</a:t>
            </a:r>
          </a:p>
          <a:p>
            <a:pPr lvl="2" eaLnBrk="1" latinLnBrk="0" hangingPunct="1"/>
            <a:r>
              <a:rPr kumimoji="0" lang="de-DE" dirty="0"/>
              <a:t>Dritte Ebene</a:t>
            </a:r>
          </a:p>
          <a:p>
            <a:pPr lvl="3" eaLnBrk="1" latinLnBrk="0" hangingPunct="1"/>
            <a:r>
              <a:rPr kumimoji="0" lang="de-DE" dirty="0"/>
              <a:t>Vierte Ebene</a:t>
            </a:r>
          </a:p>
          <a:p>
            <a:pPr lvl="4" eaLnBrk="1" latinLnBrk="0" hangingPunct="1"/>
            <a:r>
              <a:rPr kumimoji="0" lang="de-DE" dirty="0"/>
              <a:t>Fünfte Ebene</a:t>
            </a:r>
            <a:endParaRPr kumimoji="0" lang="en-US" dirty="0"/>
          </a:p>
        </p:txBody>
      </p:sp>
      <p:sp>
        <p:nvSpPr>
          <p:cNvPr id="14" name="Datumsplatzhalt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b="1">
                <a:solidFill>
                  <a:schemeClr val="accent1">
                    <a:lumMod val="50000"/>
                  </a:schemeClr>
                </a:solidFill>
              </a:defRPr>
            </a:lvl1pPr>
          </a:lstStyle>
          <a:p>
            <a:r>
              <a:rPr lang="de-DE" dirty="0" err="1"/>
              <a:t>AuTrain</a:t>
            </a:r>
            <a:endParaRPr lang="de-AT" dirty="0"/>
          </a:p>
        </p:txBody>
      </p:sp>
      <p:sp>
        <p:nvSpPr>
          <p:cNvPr id="7" name="Gerade Verbindung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Gerade Verbindung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hteck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Gerade Verbindung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pic>
        <p:nvPicPr>
          <p:cNvPr id="15" name="Bild 7" descr="logo_vinco_neu.ai"/>
          <p:cNvPicPr>
            <a:picLocks noChangeAspect="1"/>
          </p:cNvPicPr>
          <p:nvPr userDrawn="1"/>
        </p:nvPicPr>
        <p:blipFill rotWithShape="1">
          <a:blip r:embed="rId14" cstate="print">
            <a:extLst>
              <a:ext uri="{28A0092B-C50C-407E-A947-70E740481C1C}">
                <a14:useLocalDpi xmlns:a14="http://schemas.microsoft.com/office/drawing/2010/main" val="0"/>
              </a:ext>
            </a:extLst>
          </a:blip>
          <a:srcRect l="42129" t="48573" r="42026" b="48820"/>
          <a:stretch/>
        </p:blipFill>
        <p:spPr>
          <a:xfrm>
            <a:off x="6394052" y="0"/>
            <a:ext cx="2749948" cy="764704"/>
          </a:xfrm>
          <a:prstGeom prst="rect">
            <a:avLst/>
          </a:prstGeom>
        </p:spPr>
      </p:pic>
      <p:pic>
        <p:nvPicPr>
          <p:cNvPr id="17" name="Grafik 16" descr="logosbeneficaireserasmusleft_en.jpg"/>
          <p:cNvPicPr>
            <a:picLocks noChangeAspect="1"/>
          </p:cNvPicPr>
          <p:nvPr userDrawn="1"/>
        </p:nvPicPr>
        <p:blipFill>
          <a:blip r:embed="rId15" cstate="print"/>
          <a:stretch>
            <a:fillRect/>
          </a:stretch>
        </p:blipFill>
        <p:spPr>
          <a:xfrm>
            <a:off x="4860032" y="6021288"/>
            <a:ext cx="3805872" cy="836712"/>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rtl="0" eaLnBrk="1" latinLnBrk="0" hangingPunct="1">
        <a:spcBef>
          <a:spcPct val="0"/>
        </a:spcBef>
        <a:buNone/>
        <a:defRPr kumimoji="0" sz="3000" b="1" kern="1200" cap="small" baseline="0">
          <a:solidFill>
            <a:schemeClr val="accent3">
              <a:lumMod val="75000"/>
            </a:schemeClr>
          </a:solidFill>
          <a:latin typeface="Arial Rounded MT Bold" pitchFamily="34" charset="0"/>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Century Gothic" pitchFamily="34" charset="0"/>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Century Gothic" pitchFamily="34" charset="0"/>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Century Gothic" pitchFamily="34" charset="0"/>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Century Gothic" pitchFamily="34" charset="0"/>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Century Gothic" pitchFamily="34" charset="0"/>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itel 2"/>
          <p:cNvSpPr>
            <a:spLocks noGrp="1"/>
          </p:cNvSpPr>
          <p:nvPr>
            <p:ph type="title"/>
          </p:nvPr>
        </p:nvSpPr>
        <p:spPr>
          <a:xfrm>
            <a:off x="899592" y="2708921"/>
            <a:ext cx="7531355" cy="1662222"/>
          </a:xfrm>
        </p:spPr>
        <p:txBody>
          <a:bodyPr>
            <a:normAutofit fontScale="90000"/>
          </a:bodyPr>
          <a:lstStyle/>
          <a:p>
            <a:pPr algn="ctr"/>
            <a:br>
              <a:rPr lang="de-AT" dirty="0"/>
            </a:br>
            <a:r>
              <a:rPr lang="en-US" dirty="0">
                <a:latin typeface="Arial Narrow" panose="020B0606020202030204" pitchFamily="34" charset="0"/>
              </a:rPr>
              <a:t>Curriculum </a:t>
            </a:r>
            <a:br>
              <a:rPr lang="pt-PT" dirty="0">
                <a:latin typeface="Arial Narrow" panose="020B0606020202030204" pitchFamily="34" charset="0"/>
              </a:rPr>
            </a:br>
            <a:r>
              <a:rPr lang="en-US" dirty="0" err="1">
                <a:latin typeface="Arial Narrow" panose="020B0606020202030204" pitchFamily="34" charset="0"/>
              </a:rPr>
              <a:t>Zur</a:t>
            </a:r>
            <a:r>
              <a:rPr lang="en-US" dirty="0">
                <a:latin typeface="Arial Narrow" panose="020B0606020202030204" pitchFamily="34" charset="0"/>
              </a:rPr>
              <a:t> </a:t>
            </a:r>
            <a:r>
              <a:rPr lang="en-US" dirty="0" err="1">
                <a:latin typeface="Arial Narrow" panose="020B0606020202030204" pitchFamily="34" charset="0"/>
              </a:rPr>
              <a:t>Ausbildung</a:t>
            </a:r>
            <a:r>
              <a:rPr lang="en-US" dirty="0">
                <a:latin typeface="Arial Narrow" panose="020B0606020202030204" pitchFamily="34" charset="0"/>
              </a:rPr>
              <a:t> </a:t>
            </a:r>
            <a:br>
              <a:rPr lang="pt-PT" dirty="0">
                <a:latin typeface="Arial Narrow" panose="020B0606020202030204" pitchFamily="34" charset="0"/>
              </a:rPr>
            </a:br>
            <a:r>
              <a:rPr lang="en-US" dirty="0">
                <a:latin typeface="Arial Narrow" panose="020B0606020202030204" pitchFamily="34" charset="0"/>
              </a:rPr>
              <a:t>“</a:t>
            </a:r>
            <a:r>
              <a:rPr lang="en-US" dirty="0" err="1">
                <a:latin typeface="Arial Narrow" panose="020B0606020202030204" pitchFamily="34" charset="0"/>
              </a:rPr>
              <a:t>Autismus-beauftragte</a:t>
            </a:r>
            <a:r>
              <a:rPr lang="en-US" dirty="0">
                <a:latin typeface="Arial Narrow" panose="020B0606020202030204" pitchFamily="34" charset="0"/>
              </a:rPr>
              <a:t>/r”</a:t>
            </a:r>
            <a:br>
              <a:rPr lang="pt-PT" dirty="0">
                <a:latin typeface="Arial Narrow" panose="020B0606020202030204" pitchFamily="34" charset="0"/>
              </a:rPr>
            </a:br>
            <a:endParaRPr lang="de-AT" dirty="0">
              <a:latin typeface="Arial Narrow" panose="020B0606020202030204" pitchFamily="34" charset="0"/>
            </a:endParaRPr>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24" y="74590"/>
            <a:ext cx="3618087" cy="1662222"/>
          </a:xfrm>
          <a:prstGeom prst="rect">
            <a:avLst/>
          </a:prstGeom>
        </p:spPr>
      </p:pic>
      <p:sp>
        <p:nvSpPr>
          <p:cNvPr id="5" name="Retângulo 4"/>
          <p:cNvSpPr/>
          <p:nvPr/>
        </p:nvSpPr>
        <p:spPr>
          <a:xfrm>
            <a:off x="53752" y="6211669"/>
            <a:ext cx="9036496" cy="461665"/>
          </a:xfrm>
          <a:prstGeom prst="rect">
            <a:avLst/>
          </a:prstGeom>
        </p:spPr>
        <p:txBody>
          <a:bodyPr wrap="square">
            <a:spAutoFit/>
          </a:bodyPr>
          <a:lstStyle/>
          <a:p>
            <a:r>
              <a:rPr lang="en-US" sz="1200" dirty="0">
                <a:latin typeface="Arial Narrow" panose="020B0606020202030204" pitchFamily="34" charset="0"/>
                <a:ea typeface="Times New Roman" panose="02020603050405020304" pitchFamily="18" charset="0"/>
                <a:cs typeface="Arial" panose="020B060402020202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en-GB" sz="1200" dirty="0">
              <a:latin typeface="Arial Narrow" panose="020B0606020202030204" pitchFamily="34" charset="0"/>
              <a:cs typeface="Arial" panose="020B0604020202020204" pitchFamily="34" charset="0"/>
            </a:endParaRPr>
          </a:p>
        </p:txBody>
      </p:sp>
      <p:sp>
        <p:nvSpPr>
          <p:cNvPr id="7" name="Retângulo 6"/>
          <p:cNvSpPr/>
          <p:nvPr/>
        </p:nvSpPr>
        <p:spPr>
          <a:xfrm>
            <a:off x="5076056" y="1715035"/>
            <a:ext cx="3600400" cy="338554"/>
          </a:xfrm>
          <a:prstGeom prst="rect">
            <a:avLst/>
          </a:prstGeom>
        </p:spPr>
        <p:txBody>
          <a:bodyPr wrap="square">
            <a:spAutoFit/>
          </a:bodyPr>
          <a:lstStyle/>
          <a:p>
            <a:r>
              <a:rPr lang="en-US" sz="1600" dirty="0">
                <a:latin typeface="Arial Narrow" panose="020B0606020202030204" pitchFamily="34" charset="0"/>
                <a:ea typeface="Times New Roman" panose="02020603050405020304" pitchFamily="18" charset="0"/>
              </a:rPr>
              <a:t>Grant Agreement: 2019-1-AT-KA202-051218</a:t>
            </a:r>
            <a:endParaRPr lang="en-GB" sz="1600" dirty="0">
              <a:latin typeface="Arial Narrow" panose="020B0606020202030204" pitchFamily="34" charset="0"/>
            </a:endParaRPr>
          </a:p>
        </p:txBody>
      </p:sp>
      <p:pic>
        <p:nvPicPr>
          <p:cNvPr id="9" name="Grafik 1" descr="Ein Bild, das Text enthält.&#10;&#10;Automatisch generierte Beschreibung"/>
          <p:cNvPicPr/>
          <p:nvPr/>
        </p:nvPicPr>
        <p:blipFill>
          <a:blip r:embed="rId3" cstate="print">
            <a:extLst>
              <a:ext uri="{28A0092B-C50C-407E-A947-70E740481C1C}">
                <a14:useLocalDpi xmlns:a14="http://schemas.microsoft.com/office/drawing/2010/main" val="0"/>
              </a:ext>
            </a:extLst>
          </a:blip>
          <a:stretch>
            <a:fillRect/>
          </a:stretch>
        </p:blipFill>
        <p:spPr>
          <a:xfrm>
            <a:off x="2123728" y="5288415"/>
            <a:ext cx="4131945" cy="9080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7559" y="74591"/>
            <a:ext cx="1568551" cy="720624"/>
          </a:xfrm>
          <a:prstGeom prst="rect">
            <a:avLst/>
          </a:prstGeom>
        </p:spPr>
      </p:pic>
      <p:sp>
        <p:nvSpPr>
          <p:cNvPr id="7" name="Retângulo 6"/>
          <p:cNvSpPr/>
          <p:nvPr/>
        </p:nvSpPr>
        <p:spPr>
          <a:xfrm>
            <a:off x="323528" y="265626"/>
            <a:ext cx="3744416" cy="338554"/>
          </a:xfrm>
          <a:prstGeom prst="rect">
            <a:avLst/>
          </a:prstGeom>
        </p:spPr>
        <p:txBody>
          <a:bodyPr wrap="square">
            <a:spAutoFit/>
          </a:bodyPr>
          <a:lstStyle/>
          <a:p>
            <a:r>
              <a:rPr lang="en-US" sz="1600" dirty="0">
                <a:latin typeface="Arial Narrow" panose="020B0606020202030204" pitchFamily="34" charset="0"/>
                <a:ea typeface="Times New Roman" panose="02020603050405020304" pitchFamily="18" charset="0"/>
              </a:rPr>
              <a:t>Grant Agreement: 2019-1-AT-KA202-051218</a:t>
            </a:r>
            <a:endParaRPr lang="en-GB" sz="1600" dirty="0">
              <a:latin typeface="Arial Narrow" panose="020B0606020202030204" pitchFamily="34" charset="0"/>
            </a:endParaRPr>
          </a:p>
        </p:txBody>
      </p:sp>
      <p:sp>
        <p:nvSpPr>
          <p:cNvPr id="8" name="Retângulo 7"/>
          <p:cNvSpPr/>
          <p:nvPr/>
        </p:nvSpPr>
        <p:spPr>
          <a:xfrm>
            <a:off x="188640" y="1123032"/>
            <a:ext cx="8766720" cy="4594078"/>
          </a:xfrm>
          <a:prstGeom prst="rect">
            <a:avLst/>
          </a:prstGeom>
          <a:solidFill>
            <a:schemeClr val="accent4">
              <a:lumMod val="20000"/>
              <a:lumOff val="80000"/>
            </a:schemeClr>
          </a:solidFill>
        </p:spPr>
        <p:txBody>
          <a:bodyPr wrap="square">
            <a:spAutoFit/>
          </a:bodyPr>
          <a:lstStyle/>
          <a:p>
            <a:pPr marL="457200" marR="0" lvl="1" indent="0" algn="just"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4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ARBEITSAUFTRAG 1: </a:t>
            </a:r>
            <a:r>
              <a:rPr kumimoji="0" lang="en-US" sz="2400" b="0" i="1"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Reflexion</a:t>
            </a:r>
            <a:r>
              <a:rPr kumimoji="0" lang="en-US" sz="24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der </a:t>
            </a:r>
            <a:r>
              <a:rPr kumimoji="0" lang="en-US" sz="2400" b="0" i="1"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bisherigen</a:t>
            </a:r>
            <a:r>
              <a:rPr kumimoji="0" lang="en-US" sz="24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Module</a:t>
            </a:r>
            <a:endParaRPr lang="en-US" sz="2400" dirty="0">
              <a:solidFill>
                <a:prstClr val="black"/>
              </a:solidFill>
              <a:latin typeface="Arial" panose="020B0604020202020204" pitchFamily="34" charset="0"/>
              <a:cs typeface="Arial" panose="020B0604020202020204" pitchFamily="34" charset="0"/>
            </a:endParaRPr>
          </a:p>
          <a:p>
            <a:pPr marL="457200" marR="0" lvl="1" indent="0" algn="just"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4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Versuchen</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Sie </a:t>
            </a:r>
            <a:r>
              <a:rPr kumimoji="0" lang="en-US" sz="240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noch</a:t>
            </a:r>
            <a:r>
              <a:rPr kumimoji="0" lang="en-US" sz="24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einmal</a:t>
            </a:r>
            <a:r>
              <a:rPr kumimoji="0" lang="en-US" sz="24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40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sich</a:t>
            </a:r>
            <a:r>
              <a:rPr kumimoji="0" lang="en-US" sz="24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lang="en-US" sz="2400" dirty="0">
                <a:solidFill>
                  <a:prstClr val="black"/>
                </a:solidFill>
                <a:latin typeface="Arial" panose="020B0604020202020204" pitchFamily="34" charset="0"/>
                <a:cs typeface="Arial" panose="020B0604020202020204" pitchFamily="34" charset="0"/>
              </a:rPr>
              <a:t>die </a:t>
            </a:r>
            <a:r>
              <a:rPr lang="en-US" sz="2400" dirty="0" err="1">
                <a:solidFill>
                  <a:prstClr val="black"/>
                </a:solidFill>
                <a:latin typeface="Arial" panose="020B0604020202020204" pitchFamily="34" charset="0"/>
                <a:cs typeface="Arial" panose="020B0604020202020204" pitchFamily="34" charset="0"/>
              </a:rPr>
              <a:t>wichtigsten</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Inhalte</a:t>
            </a:r>
            <a:r>
              <a:rPr lang="en-US" sz="2400" dirty="0">
                <a:solidFill>
                  <a:prstClr val="black"/>
                </a:solidFill>
                <a:latin typeface="Arial" panose="020B0604020202020204" pitchFamily="34" charset="0"/>
                <a:cs typeface="Arial" panose="020B0604020202020204" pitchFamily="34" charset="0"/>
              </a:rPr>
              <a:t> und </a:t>
            </a:r>
            <a:r>
              <a:rPr lang="en-US" sz="2400" dirty="0" err="1">
                <a:solidFill>
                  <a:prstClr val="black"/>
                </a:solidFill>
                <a:latin typeface="Arial" panose="020B0604020202020204" pitchFamily="34" charset="0"/>
                <a:cs typeface="Arial" panose="020B0604020202020204" pitchFamily="34" charset="0"/>
              </a:rPr>
              <a:t>Methoden</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aus</a:t>
            </a:r>
            <a:r>
              <a:rPr lang="en-US" sz="2400" dirty="0">
                <a:solidFill>
                  <a:prstClr val="black"/>
                </a:solidFill>
                <a:latin typeface="Arial" panose="020B0604020202020204" pitchFamily="34" charset="0"/>
                <a:cs typeface="Arial" panose="020B0604020202020204" pitchFamily="34" charset="0"/>
              </a:rPr>
              <a:t> den </a:t>
            </a:r>
            <a:r>
              <a:rPr lang="en-US" sz="2400" dirty="0" err="1">
                <a:solidFill>
                  <a:prstClr val="black"/>
                </a:solidFill>
                <a:latin typeface="Arial" panose="020B0604020202020204" pitchFamily="34" charset="0"/>
                <a:cs typeface="Arial" panose="020B0604020202020204" pitchFamily="34" charset="0"/>
              </a:rPr>
              <a:t>bisherigen</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Modulen</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zu</a:t>
            </a:r>
            <a:r>
              <a:rPr lang="en-US" sz="2400" dirty="0">
                <a:solidFill>
                  <a:prstClr val="black"/>
                </a:solidFill>
                <a:latin typeface="Arial" panose="020B0604020202020204" pitchFamily="34" charset="0"/>
                <a:cs typeface="Arial" panose="020B0604020202020204" pitchFamily="34" charset="0"/>
              </a:rPr>
              <a:t> </a:t>
            </a:r>
            <a:r>
              <a:rPr lang="en-US" sz="2400" dirty="0" err="1">
                <a:solidFill>
                  <a:prstClr val="black"/>
                </a:solidFill>
                <a:latin typeface="Arial" panose="020B0604020202020204" pitchFamily="34" charset="0"/>
                <a:cs typeface="Arial" panose="020B0604020202020204" pitchFamily="34" charset="0"/>
              </a:rPr>
              <a:t>vergegenwärtigen</a:t>
            </a:r>
            <a:r>
              <a:rPr lang="en-US" sz="2400" dirty="0">
                <a:solidFill>
                  <a:prstClr val="black"/>
                </a:solidFill>
                <a:latin typeface="Arial" panose="020B0604020202020204" pitchFamily="34" charset="0"/>
                <a:cs typeface="Arial" panose="020B0604020202020204" pitchFamily="34" charset="0"/>
              </a:rPr>
              <a:t>.</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a:p>
            <a:pPr marL="914400" marR="0" lvl="2" indent="0" algn="just"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Arbeiten</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Sie bitte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selbständig</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an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folgenden</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Fragen</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a:p>
            <a:pPr marL="1600200" marR="0" lvl="3" indent="-228600" algn="just"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Welche</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Inhalte</a:t>
            </a:r>
            <a:r>
              <a:rPr lang="en-US" sz="1600" dirty="0">
                <a:solidFill>
                  <a:prstClr val="black"/>
                </a:solidFill>
                <a:latin typeface="Arial" panose="020B0604020202020204" pitchFamily="34" charset="0"/>
                <a:cs typeface="Arial" panose="020B0604020202020204" pitchFamily="34" charset="0"/>
              </a:rPr>
              <a:t> und </a:t>
            </a:r>
            <a:r>
              <a:rPr lang="en-US" sz="1600" dirty="0" err="1">
                <a:solidFill>
                  <a:prstClr val="black"/>
                </a:solidFill>
                <a:latin typeface="Arial" panose="020B0604020202020204" pitchFamily="34" charset="0"/>
                <a:cs typeface="Arial" panose="020B0604020202020204" pitchFamily="34" charset="0"/>
              </a:rPr>
              <a:t>Methoden</a:t>
            </a:r>
            <a:r>
              <a:rPr lang="en-US" sz="1600" dirty="0">
                <a:solidFill>
                  <a:prstClr val="black"/>
                </a:solidFill>
                <a:latin typeface="Arial" panose="020B0604020202020204" pitchFamily="34" charset="0"/>
                <a:cs typeface="Arial" panose="020B0604020202020204" pitchFamily="34" charset="0"/>
              </a:rPr>
              <a:t> fallen mir (</a:t>
            </a:r>
            <a:r>
              <a:rPr lang="en-US" sz="1600" dirty="0" err="1">
                <a:solidFill>
                  <a:prstClr val="black"/>
                </a:solidFill>
                <a:latin typeface="Arial" panose="020B0604020202020204" pitchFamily="34" charset="0"/>
                <a:cs typeface="Arial" panose="020B0604020202020204" pitchFamily="34" charset="0"/>
              </a:rPr>
              <a:t>als</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erste</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ein</a:t>
            </a:r>
            <a:r>
              <a:rPr lang="en-US" sz="1600" dirty="0">
                <a:solidFill>
                  <a:prstClr val="black"/>
                </a:solidFill>
                <a:latin typeface="Arial" panose="020B0604020202020204" pitchFamily="34" charset="0"/>
                <a:cs typeface="Arial" panose="020B0604020202020204" pitchFamily="34" charset="0"/>
              </a:rPr>
              <a:t>?</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1600200" marR="0" lvl="3" indent="-228600" algn="just"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Welche</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erscheinen</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mir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als</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für</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meinen</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Kontext</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zentral</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a:p>
            <a:pPr marL="1600200" marR="0" lvl="3" indent="-228600" algn="just"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sz="1600" dirty="0" err="1">
                <a:solidFill>
                  <a:prstClr val="black"/>
                </a:solidFill>
                <a:latin typeface="Arial" panose="020B0604020202020204" pitchFamily="34" charset="0"/>
                <a:cs typeface="Arial" panose="020B0604020202020204" pitchFamily="34" charset="0"/>
              </a:rPr>
              <a:t>Welche</a:t>
            </a:r>
            <a:r>
              <a:rPr lang="en-US" sz="1600" dirty="0">
                <a:solidFill>
                  <a:prstClr val="black"/>
                </a:solidFill>
                <a:latin typeface="Arial" panose="020B0604020202020204" pitchFamily="34" charset="0"/>
                <a:cs typeface="Arial" panose="020B0604020202020204" pitchFamily="34" charset="0"/>
              </a:rPr>
              <a:t> der </a:t>
            </a:r>
            <a:r>
              <a:rPr lang="en-US" sz="1600" dirty="0" err="1">
                <a:solidFill>
                  <a:prstClr val="black"/>
                </a:solidFill>
                <a:latin typeface="Arial" panose="020B0604020202020204" pitchFamily="34" charset="0"/>
                <a:cs typeface="Arial" panose="020B0604020202020204" pitchFamily="34" charset="0"/>
              </a:rPr>
              <a:t>Inhalte</a:t>
            </a:r>
            <a:r>
              <a:rPr lang="en-US" sz="1600" dirty="0">
                <a:solidFill>
                  <a:prstClr val="black"/>
                </a:solidFill>
                <a:latin typeface="Arial" panose="020B0604020202020204" pitchFamily="34" charset="0"/>
                <a:cs typeface="Arial" panose="020B0604020202020204" pitchFamily="34" charset="0"/>
              </a:rPr>
              <a:t> und </a:t>
            </a:r>
            <a:r>
              <a:rPr lang="en-US" sz="1600" dirty="0" err="1">
                <a:solidFill>
                  <a:prstClr val="black"/>
                </a:solidFill>
                <a:latin typeface="Arial" panose="020B0604020202020204" pitchFamily="34" charset="0"/>
                <a:cs typeface="Arial" panose="020B0604020202020204" pitchFamily="34" charset="0"/>
              </a:rPr>
              <a:t>Methoden</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lassen</a:t>
            </a:r>
            <a:r>
              <a:rPr lang="en-US" sz="1600" dirty="0">
                <a:solidFill>
                  <a:prstClr val="black"/>
                </a:solidFill>
                <a:latin typeface="Arial" panose="020B0604020202020204" pitchFamily="34" charset="0"/>
                <a:cs typeface="Arial" panose="020B0604020202020204" pitchFamily="34" charset="0"/>
              </a:rPr>
              <a:t>/</a:t>
            </a:r>
            <a:r>
              <a:rPr lang="en-US" sz="1600" dirty="0" err="1">
                <a:solidFill>
                  <a:prstClr val="black"/>
                </a:solidFill>
                <a:latin typeface="Arial" panose="020B0604020202020204" pitchFamily="34" charset="0"/>
                <a:cs typeface="Arial" panose="020B0604020202020204" pitchFamily="34" charset="0"/>
              </a:rPr>
              <a:t>ließen</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sich</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sogleich</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umsetzen</a:t>
            </a:r>
            <a:r>
              <a:rPr lang="en-US" sz="1600" dirty="0">
                <a:solidFill>
                  <a:prstClr val="black"/>
                </a:solidFill>
                <a:latin typeface="Arial" panose="020B0604020202020204" pitchFamily="34" charset="0"/>
                <a:cs typeface="Arial" panose="020B0604020202020204" pitchFamily="34" charset="0"/>
              </a:rPr>
              <a:t>? (Was </a:t>
            </a:r>
            <a:r>
              <a:rPr lang="en-US" sz="1600" dirty="0" err="1">
                <a:solidFill>
                  <a:prstClr val="black"/>
                </a:solidFill>
                <a:latin typeface="Arial" panose="020B0604020202020204" pitchFamily="34" charset="0"/>
                <a:cs typeface="Arial" panose="020B0604020202020204" pitchFamily="34" charset="0"/>
              </a:rPr>
              <a:t>wenden</a:t>
            </a:r>
            <a:r>
              <a:rPr lang="en-US" sz="1600" dirty="0">
                <a:solidFill>
                  <a:prstClr val="black"/>
                </a:solidFill>
                <a:latin typeface="Arial" panose="020B0604020202020204" pitchFamily="34" charset="0"/>
                <a:cs typeface="Arial" panose="020B0604020202020204" pitchFamily="34" charset="0"/>
              </a:rPr>
              <a:t> Sie </a:t>
            </a:r>
            <a:r>
              <a:rPr lang="en-US" sz="1600" dirty="0" err="1">
                <a:solidFill>
                  <a:prstClr val="black"/>
                </a:solidFill>
                <a:latin typeface="Arial" panose="020B0604020202020204" pitchFamily="34" charset="0"/>
                <a:cs typeface="Arial" panose="020B0604020202020204" pitchFamily="34" charset="0"/>
              </a:rPr>
              <a:t>bereits</a:t>
            </a:r>
            <a:r>
              <a:rPr lang="en-US" sz="1600" dirty="0">
                <a:solidFill>
                  <a:prstClr val="black"/>
                </a:solidFill>
                <a:latin typeface="Arial" panose="020B0604020202020204" pitchFamily="34" charset="0"/>
                <a:cs typeface="Arial" panose="020B0604020202020204" pitchFamily="34" charset="0"/>
              </a:rPr>
              <a:t> an? </a:t>
            </a:r>
            <a:r>
              <a:rPr lang="en-US" sz="1600" dirty="0" err="1">
                <a:solidFill>
                  <a:prstClr val="black"/>
                </a:solidFill>
                <a:latin typeface="Arial" panose="020B0604020202020204" pitchFamily="34" charset="0"/>
                <a:cs typeface="Arial" panose="020B0604020202020204" pitchFamily="34" charset="0"/>
              </a:rPr>
              <a:t>Welche</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Effekte</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zeigen</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diese</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Anwendungen</a:t>
            </a:r>
            <a:r>
              <a:rPr lang="en-US" sz="1600" dirty="0">
                <a:solidFill>
                  <a:prstClr val="black"/>
                </a:solidFill>
                <a:latin typeface="Arial" panose="020B0604020202020204" pitchFamily="34" charset="0"/>
                <a:cs typeface="Arial" panose="020B0604020202020204" pitchFamily="34" charset="0"/>
              </a:rPr>
              <a:t>?)</a:t>
            </a: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914400" marR="0" lvl="2" indent="0" algn="just"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2)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Bilden</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Sie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Kleingruppen</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von 3-4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Personen</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um die </a:t>
            </a:r>
            <a:r>
              <a:rPr lang="en-US" dirty="0" err="1">
                <a:solidFill>
                  <a:prstClr val="black"/>
                </a:solidFill>
                <a:latin typeface="Arial" panose="020B0604020202020204" pitchFamily="34" charset="0"/>
                <a:cs typeface="Arial" panose="020B0604020202020204" pitchFamily="34" charset="0"/>
              </a:rPr>
              <a:t>Notizen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zu</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vergleichen</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zu</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diskutieren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Erstellen</a:t>
            </a:r>
            <a:r>
              <a:rPr lang="en-US" dirty="0">
                <a:solidFill>
                  <a:prstClr val="black"/>
                </a:solidFill>
                <a:latin typeface="Arial" panose="020B0604020202020204" pitchFamily="34" charset="0"/>
                <a:cs typeface="Arial" panose="020B0604020202020204" pitchFamily="34" charset="0"/>
              </a:rPr>
              <a:t> Sie </a:t>
            </a:r>
            <a:r>
              <a:rPr lang="en-US" dirty="0" err="1">
                <a:solidFill>
                  <a:prstClr val="black"/>
                </a:solidFill>
                <a:latin typeface="Arial" panose="020B0604020202020204" pitchFamily="34" charset="0"/>
                <a:cs typeface="Arial" panose="020B0604020202020204" pitchFamily="34" charset="0"/>
              </a:rPr>
              <a:t>einen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Überblick</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über</a:t>
            </a:r>
            <a:r>
              <a:rPr lang="en-US" dirty="0">
                <a:solidFill>
                  <a:prstClr val="black"/>
                </a:solidFill>
                <a:latin typeface="Arial" panose="020B0604020202020204" pitchFamily="34" charset="0"/>
                <a:cs typeface="Arial" panose="020B0604020202020204" pitchFamily="34" charset="0"/>
              </a:rPr>
              <a:t> die </a:t>
            </a:r>
            <a:r>
              <a:rPr lang="en-US" dirty="0" err="1">
                <a:solidFill>
                  <a:prstClr val="black"/>
                </a:solidFill>
                <a:latin typeface="Arial" panose="020B0604020202020204" pitchFamily="34" charset="0"/>
                <a:cs typeface="Arial" panose="020B0604020202020204" pitchFamily="34" charset="0"/>
              </a:rPr>
              <a:t>erwähnten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Inhalte</a:t>
            </a:r>
            <a:r>
              <a:rPr lang="en-US" dirty="0">
                <a:solidFill>
                  <a:prstClr val="black"/>
                </a:solidFill>
                <a:latin typeface="Arial" panose="020B0604020202020204" pitchFamily="34" charset="0"/>
                <a:cs typeface="Arial" panose="020B0604020202020204" pitchFamily="34" charset="0"/>
              </a:rPr>
              <a:t>/</a:t>
            </a:r>
            <a:r>
              <a:rPr lang="en-US" dirty="0" err="1">
                <a:solidFill>
                  <a:prstClr val="black"/>
                </a:solidFill>
                <a:latin typeface="Arial" panose="020B0604020202020204" pitchFamily="34" charset="0"/>
                <a:cs typeface="Arial" panose="020B0604020202020204" pitchFamily="34" charset="0"/>
              </a:rPr>
              <a:t>Methoden</a:t>
            </a:r>
            <a:r>
              <a:rPr lang="en-US" dirty="0">
                <a:solidFill>
                  <a:prstClr val="black"/>
                </a:solidFill>
                <a:latin typeface="Arial" panose="020B0604020202020204" pitchFamily="34" charset="0"/>
                <a:cs typeface="Arial" panose="020B0604020202020204" pitchFamily="34" charset="0"/>
              </a:rPr>
              <a:t>.</a:t>
            </a:r>
            <a:endPar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914400" marR="0" lvl="2" indent="0" algn="just"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3)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Präsentieren</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lang="en-US" dirty="0">
                <a:solidFill>
                  <a:prstClr val="black"/>
                </a:solidFill>
                <a:latin typeface="Arial" panose="020B0604020202020204" pitchFamily="34" charset="0"/>
                <a:cs typeface="Arial" panose="020B0604020202020204" pitchFamily="34" charset="0"/>
              </a:rPr>
              <a:t>Sie die </a:t>
            </a:r>
            <a:r>
              <a:rPr lang="en-US" dirty="0" err="1">
                <a:solidFill>
                  <a:prstClr val="black"/>
                </a:solidFill>
                <a:latin typeface="Arial" panose="020B0604020202020204" pitchFamily="34" charset="0"/>
                <a:cs typeface="Arial" panose="020B0604020202020204" pitchFamily="34" charset="0"/>
              </a:rPr>
              <a:t>Ergebnisse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dieser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Gruppenarbeit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im</a:t>
            </a:r>
            <a:r>
              <a:rPr lang="en-US" dirty="0">
                <a:solidFill>
                  <a:prstClr val="black"/>
                </a:solidFill>
                <a:latin typeface="Arial" panose="020B0604020202020204" pitchFamily="34" charset="0"/>
                <a:cs typeface="Arial" panose="020B0604020202020204" pitchFamily="34" charset="0"/>
              </a:rPr>
              <a:t> Plenum</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a:p>
            <a:pPr marL="914400" marR="0" lvl="2" indent="0" algn="just"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4)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Gruppieren</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Sie die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Ergebnisse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verschiedenen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Berufsfeldern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entsprechend</a:t>
            </a:r>
            <a:endParaRPr kumimoji="0" lang="de-DE"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 name="Retângulo 8"/>
          <p:cNvSpPr/>
          <p:nvPr/>
        </p:nvSpPr>
        <p:spPr>
          <a:xfrm>
            <a:off x="53752" y="6211669"/>
            <a:ext cx="9036496" cy="461665"/>
          </a:xfrm>
          <a:prstGeom prst="rect">
            <a:avLst/>
          </a:prstGeom>
        </p:spPr>
        <p:txBody>
          <a:bodyPr wrap="square">
            <a:spAutoFit/>
          </a:bodyPr>
          <a:lstStyle/>
          <a:p>
            <a:r>
              <a:rPr lang="en-US" sz="1200" dirty="0">
                <a:latin typeface="Arial Narrow" panose="020B0606020202030204" pitchFamily="34" charset="0"/>
                <a:ea typeface="Times New Roman" panose="02020603050405020304" pitchFamily="18" charset="0"/>
                <a:cs typeface="Arial" panose="020B060402020202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en-GB" sz="1200" dirty="0">
              <a:latin typeface="Arial Narrow" panose="020B0606020202030204" pitchFamily="34" charset="0"/>
              <a:cs typeface="Arial" panose="020B0604020202020204" pitchFamily="34" charset="0"/>
            </a:endParaRPr>
          </a:p>
        </p:txBody>
      </p:sp>
      <p:pic>
        <p:nvPicPr>
          <p:cNvPr id="10" name="Grafik 1" descr="Ein Bild, das Text enthält.&#10;&#10;Automatisch generierte Beschreibung"/>
          <p:cNvPicPr/>
          <p:nvPr/>
        </p:nvPicPr>
        <p:blipFill>
          <a:blip r:embed="rId3" cstate="print">
            <a:extLst>
              <a:ext uri="{28A0092B-C50C-407E-A947-70E740481C1C}">
                <a14:useLocalDpi xmlns:a14="http://schemas.microsoft.com/office/drawing/2010/main" val="0"/>
              </a:ext>
            </a:extLst>
          </a:blip>
          <a:stretch>
            <a:fillRect/>
          </a:stretch>
        </p:blipFill>
        <p:spPr>
          <a:xfrm>
            <a:off x="2123728" y="5568351"/>
            <a:ext cx="3168352" cy="751240"/>
          </a:xfrm>
          <a:prstGeom prst="rect">
            <a:avLst/>
          </a:prstGeom>
        </p:spPr>
      </p:pic>
    </p:spTree>
    <p:extLst>
      <p:ext uri="{BB962C8B-B14F-4D97-AF65-F5344CB8AC3E}">
        <p14:creationId xmlns:p14="http://schemas.microsoft.com/office/powerpoint/2010/main" val="1962601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3009" y="74590"/>
            <a:ext cx="3563102" cy="1636961"/>
          </a:xfrm>
          <a:prstGeom prst="rect">
            <a:avLst/>
          </a:prstGeom>
        </p:spPr>
      </p:pic>
      <p:sp>
        <p:nvSpPr>
          <p:cNvPr id="7" name="Retângulo 6"/>
          <p:cNvSpPr/>
          <p:nvPr/>
        </p:nvSpPr>
        <p:spPr>
          <a:xfrm>
            <a:off x="4932040" y="1711551"/>
            <a:ext cx="3744416" cy="338554"/>
          </a:xfrm>
          <a:prstGeom prst="rect">
            <a:avLst/>
          </a:prstGeom>
        </p:spPr>
        <p:txBody>
          <a:bodyPr wrap="square">
            <a:spAutoFit/>
          </a:bodyPr>
          <a:lstStyle/>
          <a:p>
            <a:r>
              <a:rPr lang="en-US" sz="1600" dirty="0">
                <a:latin typeface="Arial Narrow" panose="020B0606020202030204" pitchFamily="34" charset="0"/>
                <a:ea typeface="Times New Roman" panose="02020603050405020304" pitchFamily="18" charset="0"/>
              </a:rPr>
              <a:t>Grant Agreement: 2019-1-AT-KA202-051218</a:t>
            </a:r>
            <a:endParaRPr lang="en-GB" sz="1600" dirty="0">
              <a:latin typeface="Arial Narrow" panose="020B0606020202030204" pitchFamily="34" charset="0"/>
            </a:endParaRPr>
          </a:p>
        </p:txBody>
      </p:sp>
      <p:sp>
        <p:nvSpPr>
          <p:cNvPr id="9" name="Retângulo 8"/>
          <p:cNvSpPr/>
          <p:nvPr/>
        </p:nvSpPr>
        <p:spPr>
          <a:xfrm>
            <a:off x="53752" y="6211669"/>
            <a:ext cx="9036496" cy="461665"/>
          </a:xfrm>
          <a:prstGeom prst="rect">
            <a:avLst/>
          </a:prstGeom>
        </p:spPr>
        <p:txBody>
          <a:bodyPr wrap="square">
            <a:spAutoFit/>
          </a:bodyPr>
          <a:lstStyle/>
          <a:p>
            <a:r>
              <a:rPr lang="en-US" sz="1200" dirty="0">
                <a:latin typeface="Arial Narrow" panose="020B0606020202030204" pitchFamily="34" charset="0"/>
                <a:ea typeface="Times New Roman" panose="02020603050405020304" pitchFamily="18" charset="0"/>
                <a:cs typeface="Arial" panose="020B060402020202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en-GB" sz="1200" dirty="0">
              <a:latin typeface="Arial Narrow" panose="020B0606020202030204" pitchFamily="34" charset="0"/>
              <a:cs typeface="Arial" panose="020B0604020202020204" pitchFamily="34" charset="0"/>
            </a:endParaRPr>
          </a:p>
        </p:txBody>
      </p:sp>
      <p:pic>
        <p:nvPicPr>
          <p:cNvPr id="10" name="Grafik 1" descr="Ein Bild, das Text enthält.&#10;&#10;Automatisch generierte Beschreibung"/>
          <p:cNvPicPr/>
          <p:nvPr/>
        </p:nvPicPr>
        <p:blipFill>
          <a:blip r:embed="rId3" cstate="print">
            <a:extLst>
              <a:ext uri="{28A0092B-C50C-407E-A947-70E740481C1C}">
                <a14:useLocalDpi xmlns:a14="http://schemas.microsoft.com/office/drawing/2010/main" val="0"/>
              </a:ext>
            </a:extLst>
          </a:blip>
          <a:stretch>
            <a:fillRect/>
          </a:stretch>
        </p:blipFill>
        <p:spPr>
          <a:xfrm>
            <a:off x="2123728" y="5288415"/>
            <a:ext cx="4131945" cy="908050"/>
          </a:xfrm>
          <a:prstGeom prst="rect">
            <a:avLst/>
          </a:prstGeom>
        </p:spPr>
      </p:pic>
      <p:sp>
        <p:nvSpPr>
          <p:cNvPr id="11" name="Retângulo 14">
            <a:extLst>
              <a:ext uri="{FF2B5EF4-FFF2-40B4-BE49-F238E27FC236}">
                <a16:creationId xmlns:a16="http://schemas.microsoft.com/office/drawing/2014/main" id="{230F2706-4D79-48ED-81FC-AEC1762A4747}"/>
              </a:ext>
            </a:extLst>
          </p:cNvPr>
          <p:cNvSpPr/>
          <p:nvPr/>
        </p:nvSpPr>
        <p:spPr>
          <a:xfrm>
            <a:off x="0" y="3200616"/>
            <a:ext cx="9144000" cy="461665"/>
          </a:xfrm>
          <a:prstGeom prst="rect">
            <a:avLst/>
          </a:prstGeom>
          <a:solidFill>
            <a:schemeClr val="accent2">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400" b="1" dirty="0">
                <a:solidFill>
                  <a:prstClr val="black"/>
                </a:solidFill>
                <a:latin typeface="Arial" panose="020B0604020202020204" pitchFamily="34" charset="0"/>
                <a:cs typeface="Arial" panose="020B0604020202020204" pitchFamily="34" charset="0"/>
              </a:rPr>
              <a:t>ERARBEITUNG</a:t>
            </a:r>
            <a:r>
              <a:rPr kumimoji="0" lang="de-DE"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endParaRPr kumimoji="0" lang="pt-PT"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3725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24" y="151049"/>
            <a:ext cx="3563102" cy="1636961"/>
          </a:xfrm>
          <a:prstGeom prst="rect">
            <a:avLst/>
          </a:prstGeom>
        </p:spPr>
      </p:pic>
      <p:sp>
        <p:nvSpPr>
          <p:cNvPr id="7" name="Retângulo 6"/>
          <p:cNvSpPr/>
          <p:nvPr/>
        </p:nvSpPr>
        <p:spPr>
          <a:xfrm>
            <a:off x="445284" y="322981"/>
            <a:ext cx="3744416" cy="338554"/>
          </a:xfrm>
          <a:prstGeom prst="rect">
            <a:avLst/>
          </a:prstGeom>
        </p:spPr>
        <p:txBody>
          <a:bodyPr wrap="square">
            <a:spAutoFit/>
          </a:bodyPr>
          <a:lstStyle/>
          <a:p>
            <a:r>
              <a:rPr lang="en-US" sz="1600" dirty="0">
                <a:latin typeface="Arial Narrow" panose="020B0606020202030204" pitchFamily="34" charset="0"/>
                <a:ea typeface="Times New Roman" panose="02020603050405020304" pitchFamily="18" charset="0"/>
              </a:rPr>
              <a:t>Grant Agreement: 2019-1-AT-KA202-051218</a:t>
            </a:r>
            <a:endParaRPr lang="en-GB" sz="1600" dirty="0">
              <a:latin typeface="Arial Narrow" panose="020B0606020202030204" pitchFamily="34" charset="0"/>
            </a:endParaRPr>
          </a:p>
        </p:txBody>
      </p:sp>
      <p:sp>
        <p:nvSpPr>
          <p:cNvPr id="8" name="Retângulo 7"/>
          <p:cNvSpPr/>
          <p:nvPr/>
        </p:nvSpPr>
        <p:spPr>
          <a:xfrm>
            <a:off x="0" y="2938048"/>
            <a:ext cx="9144000" cy="830997"/>
          </a:xfrm>
          <a:prstGeom prst="rect">
            <a:avLst/>
          </a:prstGeom>
          <a:solidFill>
            <a:schemeClr val="accent2">
              <a:lumMod val="20000"/>
              <a:lumOff val="80000"/>
            </a:schemeClr>
          </a:solidFill>
        </p:spPr>
        <p:txBody>
          <a:bodyPr wrap="square">
            <a:spAutoFit/>
          </a:bodyPr>
          <a:lstStyle/>
          <a:p>
            <a:pPr algn="ctr"/>
            <a:endParaRPr lang="en-US" sz="2400" b="1" dirty="0">
              <a:latin typeface="Arial" panose="020B0604020202020204" pitchFamily="34" charset="0"/>
              <a:cs typeface="Arial" panose="020B0604020202020204" pitchFamily="34" charset="0"/>
            </a:endParaRPr>
          </a:p>
          <a:p>
            <a:pPr algn="ctr"/>
            <a:r>
              <a:rPr lang="en-US" sz="2400" b="1" dirty="0">
                <a:latin typeface="Arial" panose="020B0604020202020204" pitchFamily="34" charset="0"/>
                <a:cs typeface="Arial" panose="020B0604020202020204" pitchFamily="34" charset="0"/>
              </a:rPr>
              <a:t>7.1. </a:t>
            </a:r>
            <a:r>
              <a:rPr lang="en-US" sz="2400" b="1" dirty="0" err="1">
                <a:latin typeface="Arial" panose="020B0604020202020204" pitchFamily="34" charset="0"/>
                <a:cs typeface="Arial" panose="020B0604020202020204" pitchFamily="34" charset="0"/>
              </a:rPr>
              <a:t>Reflexion</a:t>
            </a:r>
            <a:r>
              <a:rPr lang="en-US" sz="2400" b="1" dirty="0">
                <a:latin typeface="Arial" panose="020B0604020202020204" pitchFamily="34" charset="0"/>
                <a:cs typeface="Arial" panose="020B0604020202020204" pitchFamily="34" charset="0"/>
              </a:rPr>
              <a:t> und </a:t>
            </a:r>
            <a:r>
              <a:rPr lang="en-US" sz="2400" b="1" dirty="0" err="1">
                <a:latin typeface="Arial" panose="020B0604020202020204" pitchFamily="34" charset="0"/>
                <a:cs typeface="Arial" panose="020B0604020202020204" pitchFamily="34" charset="0"/>
              </a:rPr>
              <a:t>Entwürfe</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zu</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möglichen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Anpassungen</a:t>
            </a:r>
            <a:endParaRPr lang="en-US" sz="2400" b="1" dirty="0">
              <a:latin typeface="Arial" panose="020B0604020202020204" pitchFamily="34" charset="0"/>
              <a:cs typeface="Arial" panose="020B0604020202020204" pitchFamily="34" charset="0"/>
            </a:endParaRPr>
          </a:p>
        </p:txBody>
      </p:sp>
      <p:sp>
        <p:nvSpPr>
          <p:cNvPr id="9" name="Retângulo 8"/>
          <p:cNvSpPr/>
          <p:nvPr/>
        </p:nvSpPr>
        <p:spPr>
          <a:xfrm>
            <a:off x="53752" y="6211669"/>
            <a:ext cx="9036496" cy="461665"/>
          </a:xfrm>
          <a:prstGeom prst="rect">
            <a:avLst/>
          </a:prstGeom>
        </p:spPr>
        <p:txBody>
          <a:bodyPr wrap="square">
            <a:spAutoFit/>
          </a:bodyPr>
          <a:lstStyle/>
          <a:p>
            <a:r>
              <a:rPr lang="en-US" sz="1200" dirty="0">
                <a:latin typeface="Arial Narrow" panose="020B0606020202030204" pitchFamily="34" charset="0"/>
                <a:ea typeface="Times New Roman" panose="02020603050405020304" pitchFamily="18" charset="0"/>
                <a:cs typeface="Arial" panose="020B060402020202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en-GB" sz="1200" dirty="0">
              <a:latin typeface="Arial Narrow" panose="020B0606020202030204" pitchFamily="34" charset="0"/>
              <a:cs typeface="Arial" panose="020B0604020202020204" pitchFamily="34" charset="0"/>
            </a:endParaRPr>
          </a:p>
        </p:txBody>
      </p:sp>
      <p:pic>
        <p:nvPicPr>
          <p:cNvPr id="10" name="Grafik 1" descr="Ein Bild, das Text enthält.&#10;&#10;Automatisch generierte Beschreibung"/>
          <p:cNvPicPr/>
          <p:nvPr/>
        </p:nvPicPr>
        <p:blipFill>
          <a:blip r:embed="rId3" cstate="print">
            <a:extLst>
              <a:ext uri="{28A0092B-C50C-407E-A947-70E740481C1C}">
                <a14:useLocalDpi xmlns:a14="http://schemas.microsoft.com/office/drawing/2010/main" val="0"/>
              </a:ext>
            </a:extLst>
          </a:blip>
          <a:stretch>
            <a:fillRect/>
          </a:stretch>
        </p:blipFill>
        <p:spPr>
          <a:xfrm>
            <a:off x="2123728" y="5288415"/>
            <a:ext cx="4131945" cy="908050"/>
          </a:xfrm>
          <a:prstGeom prst="rect">
            <a:avLst/>
          </a:prstGeom>
        </p:spPr>
      </p:pic>
    </p:spTree>
    <p:extLst>
      <p:ext uri="{BB962C8B-B14F-4D97-AF65-F5344CB8AC3E}">
        <p14:creationId xmlns:p14="http://schemas.microsoft.com/office/powerpoint/2010/main" val="2057616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7559" y="74591"/>
            <a:ext cx="1568551" cy="720624"/>
          </a:xfrm>
          <a:prstGeom prst="rect">
            <a:avLst/>
          </a:prstGeom>
        </p:spPr>
      </p:pic>
      <p:sp>
        <p:nvSpPr>
          <p:cNvPr id="7" name="Retângulo 6"/>
          <p:cNvSpPr/>
          <p:nvPr/>
        </p:nvSpPr>
        <p:spPr>
          <a:xfrm>
            <a:off x="323528" y="265626"/>
            <a:ext cx="3744416" cy="338554"/>
          </a:xfrm>
          <a:prstGeom prst="rect">
            <a:avLst/>
          </a:prstGeom>
        </p:spPr>
        <p:txBody>
          <a:bodyPr wrap="square">
            <a:spAutoFit/>
          </a:bodyPr>
          <a:lstStyle/>
          <a:p>
            <a:r>
              <a:rPr lang="en-US" sz="1600" dirty="0">
                <a:latin typeface="Arial Narrow" panose="020B0606020202030204" pitchFamily="34" charset="0"/>
                <a:ea typeface="Times New Roman" panose="02020603050405020304" pitchFamily="18" charset="0"/>
              </a:rPr>
              <a:t>Grant Agreement: 2019-1-AT-KA202-051218</a:t>
            </a:r>
            <a:endParaRPr lang="en-GB" sz="1600" dirty="0">
              <a:latin typeface="Arial Narrow" panose="020B0606020202030204" pitchFamily="34" charset="0"/>
            </a:endParaRPr>
          </a:p>
        </p:txBody>
      </p:sp>
      <p:sp>
        <p:nvSpPr>
          <p:cNvPr id="8" name="Retângulo 7"/>
          <p:cNvSpPr/>
          <p:nvPr/>
        </p:nvSpPr>
        <p:spPr>
          <a:xfrm>
            <a:off x="188640" y="1759568"/>
            <a:ext cx="8766720" cy="3709221"/>
          </a:xfrm>
          <a:prstGeom prst="rect">
            <a:avLst/>
          </a:prstGeom>
          <a:solidFill>
            <a:schemeClr val="accent2">
              <a:lumMod val="20000"/>
              <a:lumOff val="80000"/>
            </a:schemeClr>
          </a:solidFill>
        </p:spPr>
        <p:txBody>
          <a:bodyPr wrap="square">
            <a:spAutoFit/>
          </a:bodyPr>
          <a:lstStyle/>
          <a:p>
            <a:pPr lvl="1"/>
            <a:endParaRPr lang="en-US" dirty="0">
              <a:solidFill>
                <a:prstClr val="black"/>
              </a:solidFill>
              <a:latin typeface="Arial" panose="020B0604020202020204" pitchFamily="34" charset="0"/>
              <a:cs typeface="Arial" panose="020B0604020202020204" pitchFamily="34" charset="0"/>
            </a:endParaRPr>
          </a:p>
          <a:p>
            <a:pPr lvl="1"/>
            <a:r>
              <a:rPr lang="en-US" b="1" dirty="0" err="1">
                <a:latin typeface="Arial" panose="020B0604020202020204" pitchFamily="34" charset="0"/>
                <a:cs typeface="Arial" panose="020B0604020202020204" pitchFamily="34" charset="0"/>
              </a:rPr>
              <a:t>Entwicklung</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konkreter</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Anpassungen</a:t>
            </a:r>
            <a:endParaRPr lang="en-US" b="1" dirty="0">
              <a:latin typeface="Arial" panose="020B0604020202020204" pitchFamily="34" charset="0"/>
              <a:cs typeface="Arial" panose="020B0604020202020204" pitchFamily="34" charset="0"/>
            </a:endParaRPr>
          </a:p>
          <a:p>
            <a:pPr lvl="1" algn="just">
              <a:lnSpc>
                <a:spcPct val="90000"/>
              </a:lnSpc>
              <a:spcBef>
                <a:spcPts val="500"/>
              </a:spcBef>
              <a:defRPr/>
            </a:pP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Wählen</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Sie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aus</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dem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bisher</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vermittelten</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Instrumentarium</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jene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Anwendungen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aus</a:t>
            </a:r>
            <a:r>
              <a:rPr lang="en-US" dirty="0">
                <a:solidFill>
                  <a:prstClr val="black"/>
                </a:solidFill>
                <a:latin typeface="Arial" panose="020B0604020202020204" pitchFamily="34" charset="0"/>
                <a:cs typeface="Arial" panose="020B0604020202020204" pitchFamily="34" charset="0"/>
              </a:rPr>
              <a:t>, die </a:t>
            </a:r>
            <a:r>
              <a:rPr lang="en-US" dirty="0" err="1">
                <a:solidFill>
                  <a:prstClr val="black"/>
                </a:solidFill>
                <a:latin typeface="Arial" panose="020B0604020202020204" pitchFamily="34" charset="0"/>
                <a:cs typeface="Arial" panose="020B0604020202020204" pitchFamily="34" charset="0"/>
              </a:rPr>
              <a:t>Ihnen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für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Ihr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Berufsfeld</a:t>
            </a:r>
            <a:r>
              <a:rPr lang="en-US" dirty="0">
                <a:solidFill>
                  <a:prstClr val="black"/>
                </a:solidFill>
                <a:latin typeface="Arial" panose="020B0604020202020204" pitchFamily="34" charset="0"/>
                <a:cs typeface="Arial" panose="020B0604020202020204" pitchFamily="34" charset="0"/>
              </a:rPr>
              <a:t> am </a:t>
            </a:r>
            <a:r>
              <a:rPr lang="en-US" dirty="0" err="1">
                <a:solidFill>
                  <a:prstClr val="black"/>
                </a:solidFill>
                <a:latin typeface="Arial" panose="020B0604020202020204" pitchFamily="34" charset="0"/>
                <a:cs typeface="Arial" panose="020B0604020202020204" pitchFamily="34" charset="0"/>
              </a:rPr>
              <a:t>geeignetsten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erscheinen</a:t>
            </a:r>
            <a:r>
              <a:rPr lang="en-US" dirty="0">
                <a:solidFill>
                  <a:prstClr val="black"/>
                </a:solidFill>
                <a:latin typeface="Arial" panose="020B0604020202020204" pitchFamily="34" charset="0"/>
                <a:cs typeface="Arial" panose="020B0604020202020204" pitchFamily="34" charset="0"/>
              </a:rPr>
              <a:t>. Der </a:t>
            </a:r>
            <a:r>
              <a:rPr lang="en-US" dirty="0" err="1">
                <a:solidFill>
                  <a:prstClr val="black"/>
                </a:solidFill>
                <a:latin typeface="Arial" panose="020B0604020202020204" pitchFamily="34" charset="0"/>
                <a:cs typeface="Arial" panose="020B0604020202020204" pitchFamily="34" charset="0"/>
              </a:rPr>
              <a:t>folgende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Abschnitt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dient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nämlich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dazu</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diese</a:t>
            </a:r>
            <a:r>
              <a:rPr lang="en-US" dirty="0">
                <a:solidFill>
                  <a:prstClr val="black"/>
                </a:solidFill>
                <a:latin typeface="Arial" panose="020B0604020202020204" pitchFamily="34" charset="0"/>
                <a:cs typeface="Arial" panose="020B0604020202020204" pitchFamily="34" charset="0"/>
              </a:rPr>
              <a:t> – </a:t>
            </a:r>
            <a:r>
              <a:rPr lang="en-US" dirty="0" err="1">
                <a:solidFill>
                  <a:prstClr val="black"/>
                </a:solidFill>
                <a:latin typeface="Arial" panose="020B0604020202020204" pitchFamily="34" charset="0"/>
                <a:cs typeface="Arial" panose="020B0604020202020204" pitchFamily="34" charset="0"/>
              </a:rPr>
              <a:t>sowie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möglicherweise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noch</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unerwähnte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Anwendungen</a:t>
            </a:r>
            <a:r>
              <a:rPr lang="en-US" dirty="0">
                <a:solidFill>
                  <a:prstClr val="black"/>
                </a:solidFill>
                <a:latin typeface="Arial" panose="020B0604020202020204" pitchFamily="34" charset="0"/>
                <a:cs typeface="Arial" panose="020B0604020202020204" pitchFamily="34" charset="0"/>
              </a:rPr>
              <a:t> – so “</a:t>
            </a:r>
            <a:r>
              <a:rPr lang="en-US" dirty="0" err="1">
                <a:solidFill>
                  <a:prstClr val="black"/>
                </a:solidFill>
                <a:latin typeface="Arial" panose="020B0604020202020204" pitchFamily="34" charset="0"/>
                <a:cs typeface="Arial" panose="020B0604020202020204" pitchFamily="34" charset="0"/>
              </a:rPr>
              <a:t>passgenau</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wie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möglich</a:t>
            </a:r>
            <a:r>
              <a:rPr lang="en-US" dirty="0">
                <a:solidFill>
                  <a:prstClr val="black"/>
                </a:solidFill>
                <a:latin typeface="Arial" panose="020B0604020202020204" pitchFamily="34" charset="0"/>
                <a:cs typeface="Arial" panose="020B0604020202020204" pitchFamily="34" charset="0"/>
              </a:rPr>
              <a:t> auf </a:t>
            </a:r>
            <a:r>
              <a:rPr lang="en-US" dirty="0" err="1">
                <a:solidFill>
                  <a:prstClr val="black"/>
                </a:solidFill>
                <a:latin typeface="Arial" panose="020B0604020202020204" pitchFamily="34" charset="0"/>
                <a:cs typeface="Arial" panose="020B0604020202020204" pitchFamily="34" charset="0"/>
              </a:rPr>
              <a:t>diesen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spezifischen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Arbeits</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Kontext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zuzuschneiden</a:t>
            </a:r>
            <a:r>
              <a:rPr lang="en-US" dirty="0">
                <a:solidFill>
                  <a:prstClr val="black"/>
                </a:solidFill>
                <a:latin typeface="Arial" panose="020B0604020202020204" pitchFamily="34" charset="0"/>
                <a:cs typeface="Arial" panose="020B0604020202020204" pitchFamily="34" charset="0"/>
              </a:rPr>
              <a:t>.</a:t>
            </a:r>
            <a:endPar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Überlegen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Sie, in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welchen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Bereichen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Anpassungen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notwendig</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und/</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oder</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besonders</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hilfreich</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wären</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Was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ist</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es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denn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im</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Speziellen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das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angepasst</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bzw</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lang="en-US" dirty="0">
                <a:solidFill>
                  <a:prstClr val="black"/>
                </a:solidFill>
                <a:latin typeface="Arial" panose="020B0604020202020204" pitchFamily="34" charset="0"/>
                <a:cs typeface="Arial" panose="020B0604020202020204" pitchFamily="34" charset="0"/>
              </a:rPr>
              <a:t>g</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eändert</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warden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müsste</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solidFill>
                  <a:prstClr val="black"/>
                </a:solidFill>
                <a:latin typeface="Arial" panose="020B0604020202020204" pitchFamily="34" charset="0"/>
                <a:cs typeface="Arial" panose="020B0604020202020204" pitchFamily="34" charset="0"/>
              </a:rPr>
              <a:t>Was </a:t>
            </a:r>
            <a:r>
              <a:rPr lang="en-US" dirty="0" err="1">
                <a:solidFill>
                  <a:prstClr val="black"/>
                </a:solidFill>
                <a:latin typeface="Arial" panose="020B0604020202020204" pitchFamily="34" charset="0"/>
                <a:cs typeface="Arial" panose="020B0604020202020204" pitchFamily="34" charset="0"/>
              </a:rPr>
              <a:t>würde</a:t>
            </a:r>
            <a:r>
              <a:rPr lang="en-US" dirty="0">
                <a:solidFill>
                  <a:prstClr val="black"/>
                </a:solidFill>
                <a:latin typeface="Arial" panose="020B0604020202020204" pitchFamily="34" charset="0"/>
                <a:cs typeface="Arial" panose="020B0604020202020204" pitchFamily="34" charset="0"/>
              </a:rPr>
              <a:t> das </a:t>
            </a:r>
            <a:r>
              <a:rPr lang="en-US" dirty="0" err="1">
                <a:solidFill>
                  <a:prstClr val="black"/>
                </a:solidFill>
                <a:latin typeface="Arial" panose="020B0604020202020204" pitchFamily="34" charset="0"/>
                <a:cs typeface="Arial" panose="020B0604020202020204" pitchFamily="34" charset="0"/>
              </a:rPr>
              <a:t>konkret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bedeuten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solidFill>
                  <a:prstClr val="black"/>
                </a:solidFill>
                <a:latin typeface="Arial" panose="020B0604020202020204" pitchFamily="34" charset="0"/>
                <a:cs typeface="Arial" panose="020B0604020202020204" pitchFamily="34" charset="0"/>
              </a:rPr>
              <a:t>Und </a:t>
            </a:r>
            <a:r>
              <a:rPr lang="en-US" dirty="0" err="1">
                <a:solidFill>
                  <a:prstClr val="black"/>
                </a:solidFill>
                <a:latin typeface="Arial" panose="020B0604020202020204" pitchFamily="34" charset="0"/>
                <a:cs typeface="Arial" panose="020B0604020202020204" pitchFamily="34" charset="0"/>
              </a:rPr>
              <a:t>welche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Ziele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würden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damit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erreicht</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p:txBody>
      </p:sp>
      <p:sp>
        <p:nvSpPr>
          <p:cNvPr id="9" name="Retângulo 8"/>
          <p:cNvSpPr/>
          <p:nvPr/>
        </p:nvSpPr>
        <p:spPr>
          <a:xfrm>
            <a:off x="53752" y="6211669"/>
            <a:ext cx="9036496" cy="461665"/>
          </a:xfrm>
          <a:prstGeom prst="rect">
            <a:avLst/>
          </a:prstGeom>
        </p:spPr>
        <p:txBody>
          <a:bodyPr wrap="square">
            <a:spAutoFit/>
          </a:bodyPr>
          <a:lstStyle/>
          <a:p>
            <a:r>
              <a:rPr lang="en-US" sz="1200" dirty="0">
                <a:latin typeface="Arial Narrow" panose="020B0606020202030204" pitchFamily="34" charset="0"/>
                <a:ea typeface="Times New Roman" panose="02020603050405020304" pitchFamily="18" charset="0"/>
                <a:cs typeface="Arial" panose="020B060402020202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en-GB" sz="1200" dirty="0">
              <a:latin typeface="Arial Narrow" panose="020B0606020202030204" pitchFamily="34" charset="0"/>
              <a:cs typeface="Arial" panose="020B0604020202020204" pitchFamily="34" charset="0"/>
            </a:endParaRPr>
          </a:p>
        </p:txBody>
      </p:sp>
      <p:pic>
        <p:nvPicPr>
          <p:cNvPr id="10" name="Grafik 1" descr="Ein Bild, das Text enthält.&#10;&#10;Automatisch generierte Beschreibung"/>
          <p:cNvPicPr/>
          <p:nvPr/>
        </p:nvPicPr>
        <p:blipFill>
          <a:blip r:embed="rId3" cstate="print">
            <a:extLst>
              <a:ext uri="{28A0092B-C50C-407E-A947-70E740481C1C}">
                <a14:useLocalDpi xmlns:a14="http://schemas.microsoft.com/office/drawing/2010/main" val="0"/>
              </a:ext>
            </a:extLst>
          </a:blip>
          <a:stretch>
            <a:fillRect/>
          </a:stretch>
        </p:blipFill>
        <p:spPr>
          <a:xfrm>
            <a:off x="2123729" y="5445225"/>
            <a:ext cx="3168352" cy="751240"/>
          </a:xfrm>
          <a:prstGeom prst="rect">
            <a:avLst/>
          </a:prstGeom>
        </p:spPr>
      </p:pic>
    </p:spTree>
    <p:extLst>
      <p:ext uri="{BB962C8B-B14F-4D97-AF65-F5344CB8AC3E}">
        <p14:creationId xmlns:p14="http://schemas.microsoft.com/office/powerpoint/2010/main" val="4192213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Image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7559" y="74591"/>
            <a:ext cx="1568551" cy="720624"/>
          </a:xfrm>
          <a:prstGeom prst="rect">
            <a:avLst/>
          </a:prstGeom>
        </p:spPr>
      </p:pic>
      <p:sp>
        <p:nvSpPr>
          <p:cNvPr id="7" name="Retângulo 6"/>
          <p:cNvSpPr/>
          <p:nvPr/>
        </p:nvSpPr>
        <p:spPr>
          <a:xfrm>
            <a:off x="323528" y="265626"/>
            <a:ext cx="3744416" cy="338554"/>
          </a:xfrm>
          <a:prstGeom prst="rect">
            <a:avLst/>
          </a:prstGeom>
        </p:spPr>
        <p:txBody>
          <a:bodyPr wrap="square">
            <a:spAutoFit/>
          </a:bodyPr>
          <a:lstStyle/>
          <a:p>
            <a:r>
              <a:rPr lang="en-US" sz="1600" dirty="0">
                <a:latin typeface="Arial Narrow" panose="020B0606020202030204" pitchFamily="34" charset="0"/>
                <a:ea typeface="Times New Roman" panose="02020603050405020304" pitchFamily="18" charset="0"/>
              </a:rPr>
              <a:t>Grant Agreement: 2019-1-AT-KA202-051218</a:t>
            </a:r>
            <a:endParaRPr lang="en-GB" sz="1600" dirty="0">
              <a:latin typeface="Arial Narrow" panose="020B0606020202030204" pitchFamily="34" charset="0"/>
            </a:endParaRPr>
          </a:p>
        </p:txBody>
      </p:sp>
      <p:sp>
        <p:nvSpPr>
          <p:cNvPr id="8" name="Retângulo 7"/>
          <p:cNvSpPr/>
          <p:nvPr/>
        </p:nvSpPr>
        <p:spPr>
          <a:xfrm>
            <a:off x="188640" y="1123032"/>
            <a:ext cx="8766720" cy="4329903"/>
          </a:xfrm>
          <a:prstGeom prst="rect">
            <a:avLst/>
          </a:prstGeom>
          <a:solidFill>
            <a:schemeClr val="accent2">
              <a:lumMod val="20000"/>
              <a:lumOff val="80000"/>
            </a:schemeClr>
          </a:solidFill>
        </p:spPr>
        <p:txBody>
          <a:bodyPr wrap="square">
            <a:spAutoFit/>
          </a:bodyPr>
          <a:lstStyle/>
          <a:p>
            <a:pPr marL="457200" marR="0" lvl="1" indent="0" algn="just"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ARBEITSAUFTRAG 2</a:t>
            </a:r>
          </a:p>
          <a:p>
            <a:pPr marL="457200" marR="0" lvl="1" indent="0" algn="just"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sz="2400" dirty="0">
              <a:solidFill>
                <a:prstClr val="black"/>
              </a:solidFill>
              <a:latin typeface="Arial" panose="020B0604020202020204" pitchFamily="34" charset="0"/>
              <a:cs typeface="Arial" panose="020B0604020202020204" pitchFamily="34" charset="0"/>
            </a:endParaRPr>
          </a:p>
          <a:p>
            <a:pPr lvl="1" algn="just"/>
            <a:r>
              <a:rPr lang="en-US" sz="2000" b="1" dirty="0" err="1">
                <a:latin typeface="Arial" panose="020B0604020202020204" pitchFamily="34" charset="0"/>
                <a:cs typeface="Arial" panose="020B0604020202020204" pitchFamily="34" charset="0"/>
              </a:rPr>
              <a:t>Sammeln</a:t>
            </a:r>
            <a:r>
              <a:rPr lang="en-US" sz="2000" b="1" dirty="0">
                <a:latin typeface="Arial" panose="020B0604020202020204" pitchFamily="34" charset="0"/>
                <a:cs typeface="Arial" panose="020B0604020202020204" pitchFamily="34" charset="0"/>
              </a:rPr>
              <a:t> Sie </a:t>
            </a:r>
            <a:r>
              <a:rPr lang="en-US" sz="2000" b="1" dirty="0" err="1">
                <a:latin typeface="Arial" panose="020B0604020202020204" pitchFamily="34" charset="0"/>
                <a:cs typeface="Arial" panose="020B0604020202020204" pitchFamily="34" charset="0"/>
              </a:rPr>
              <a:t>weitere</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Anwendungsmöglichkeiten</a:t>
            </a:r>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die </a:t>
            </a:r>
            <a:r>
              <a:rPr lang="en-US" sz="2000" dirty="0" err="1">
                <a:latin typeface="Arial" panose="020B0604020202020204" pitchFamily="34" charset="0"/>
                <a:cs typeface="Arial" panose="020B0604020202020204" pitchFamily="34" charset="0"/>
              </a:rPr>
              <a:t>für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Ihren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Arbeitsalltag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denkbar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hilfreich</a:t>
            </a:r>
            <a:r>
              <a:rPr lang="en-US" sz="2000" dirty="0">
                <a:latin typeface="Arial" panose="020B0604020202020204" pitchFamily="34" charset="0"/>
                <a:cs typeface="Arial" panose="020B0604020202020204" pitchFamily="34" charset="0"/>
              </a:rPr>
              <a:t> und/</a:t>
            </a:r>
            <a:r>
              <a:rPr lang="en-US" sz="2000" dirty="0" err="1">
                <a:latin typeface="Arial" panose="020B0604020202020204" pitchFamily="34" charset="0"/>
                <a:cs typeface="Arial" panose="020B0604020202020204" pitchFamily="34" charset="0"/>
              </a:rPr>
              <a:t>oder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erforderlich</a:t>
            </a:r>
            <a:r>
              <a:rPr lang="en-US" sz="2000" dirty="0">
                <a:latin typeface="Arial" panose="020B0604020202020204" pitchFamily="34" charset="0"/>
                <a:cs typeface="Arial" panose="020B0604020202020204" pitchFamily="34" charset="0"/>
              </a:rPr>
              <a:t> sein </a:t>
            </a:r>
            <a:r>
              <a:rPr lang="en-US" sz="2000" dirty="0" err="1">
                <a:latin typeface="Arial" panose="020B0604020202020204" pitchFamily="34" charset="0"/>
                <a:cs typeface="Arial" panose="020B0604020202020204" pitchFamily="34" charset="0"/>
              </a:rPr>
              <a:t>könnten</a:t>
            </a:r>
            <a:r>
              <a:rPr lang="en-US" sz="2000" b="1"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Bilden</a:t>
            </a:r>
            <a:r>
              <a:rPr lang="en-US" sz="2000" dirty="0">
                <a:latin typeface="Arial" panose="020B0604020202020204" pitchFamily="34" charset="0"/>
                <a:cs typeface="Arial" panose="020B0604020202020204" pitchFamily="34" charset="0"/>
              </a:rPr>
              <a:t> Sie </a:t>
            </a:r>
            <a:r>
              <a:rPr lang="en-US" sz="2000" dirty="0" err="1">
                <a:latin typeface="Arial" panose="020B0604020202020204" pitchFamily="34" charset="0"/>
                <a:cs typeface="Arial" panose="020B0604020202020204" pitchFamily="34" charset="0"/>
              </a:rPr>
              <a:t>Kleingruppen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verwenden</a:t>
            </a:r>
            <a:r>
              <a:rPr lang="en-US" sz="2000" dirty="0">
                <a:latin typeface="Arial" panose="020B0604020202020204" pitchFamily="34" charset="0"/>
                <a:cs typeface="Arial" panose="020B0604020202020204" pitchFamily="34" charset="0"/>
              </a:rPr>
              <a:t> Sie Flipchart- und/</a:t>
            </a:r>
            <a:r>
              <a:rPr lang="en-US" sz="2000" dirty="0" err="1">
                <a:latin typeface="Arial" panose="020B0604020202020204" pitchFamily="34" charset="0"/>
                <a:cs typeface="Arial" panose="020B0604020202020204" pitchFamily="34" charset="0"/>
              </a:rPr>
              <a:t>oder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Tafelnotizen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entwerfen</a:t>
            </a:r>
            <a:r>
              <a:rPr lang="en-US" sz="2000" dirty="0">
                <a:latin typeface="Arial" panose="020B0604020202020204" pitchFamily="34" charset="0"/>
                <a:cs typeface="Arial" panose="020B0604020202020204" pitchFamily="34" charset="0"/>
              </a:rPr>
              <a:t> Sie </a:t>
            </a:r>
            <a:r>
              <a:rPr lang="en-US" sz="2000" dirty="0" err="1">
                <a:latin typeface="Arial" panose="020B0604020202020204" pitchFamily="34" charset="0"/>
                <a:cs typeface="Arial" panose="020B0604020202020204" pitchFamily="34" charset="0"/>
              </a:rPr>
              <a:t>eine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Kurzpräsentation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Ihrer</a:t>
            </a:r>
            <a:r>
              <a:rPr lang="en-US" sz="2000" dirty="0">
                <a:latin typeface="Arial" panose="020B0604020202020204" pitchFamily="34" charset="0"/>
                <a:cs typeface="Arial" panose="020B0604020202020204" pitchFamily="34" charset="0"/>
              </a:rPr>
              <a:t> Ideen und </a:t>
            </a:r>
            <a:r>
              <a:rPr lang="en-US" sz="2000" dirty="0" err="1">
                <a:latin typeface="Arial" panose="020B0604020202020204" pitchFamily="34" charset="0"/>
                <a:cs typeface="Arial" panose="020B0604020202020204" pitchFamily="34" charset="0"/>
              </a:rPr>
              <a:t>stellen</a:t>
            </a:r>
            <a:r>
              <a:rPr lang="en-US" sz="2000" dirty="0">
                <a:latin typeface="Arial" panose="020B0604020202020204" pitchFamily="34" charset="0"/>
                <a:cs typeface="Arial" panose="020B0604020202020204" pitchFamily="34" charset="0"/>
              </a:rPr>
              <a:t> Sie </a:t>
            </a:r>
            <a:r>
              <a:rPr lang="en-US" sz="2000" dirty="0" err="1">
                <a:latin typeface="Arial" panose="020B0604020202020204" pitchFamily="34" charset="0"/>
                <a:cs typeface="Arial" panose="020B0604020202020204" pitchFamily="34" charset="0"/>
              </a:rPr>
              <a:t>diese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zur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Diskussion</a:t>
            </a:r>
            <a:r>
              <a:rPr lang="en-US" sz="2000" dirty="0">
                <a:latin typeface="Arial" panose="020B0604020202020204" pitchFamily="34" charset="0"/>
                <a:cs typeface="Arial" panose="020B0604020202020204" pitchFamily="34" charset="0"/>
              </a:rPr>
              <a:t>)</a:t>
            </a:r>
          </a:p>
          <a:p>
            <a:pPr marL="1200150" lvl="2" indent="-285750" algn="just">
              <a:buFont typeface="Arial" panose="020B0604020202020204" pitchFamily="34" charset="0"/>
              <a:buChar char="•"/>
            </a:pPr>
            <a:r>
              <a:rPr lang="en-US" sz="1600" dirty="0" err="1">
                <a:latin typeface="Arial" panose="020B0604020202020204" pitchFamily="34" charset="0"/>
                <a:cs typeface="Arial" panose="020B0604020202020204" pitchFamily="34" charset="0"/>
              </a:rPr>
              <a:t>Wenn</a:t>
            </a:r>
            <a:r>
              <a:rPr lang="en-US" sz="1600" dirty="0">
                <a:latin typeface="Arial" panose="020B0604020202020204" pitchFamily="34" charset="0"/>
                <a:cs typeface="Arial" panose="020B0604020202020204" pitchFamily="34" charset="0"/>
              </a:rPr>
              <a:t> Sie an </a:t>
            </a:r>
            <a:r>
              <a:rPr lang="en-US" sz="1600" dirty="0" err="1">
                <a:latin typeface="Arial" panose="020B0604020202020204" pitchFamily="34" charset="0"/>
                <a:cs typeface="Arial" panose="020B0604020202020204" pitchFamily="34" charset="0"/>
              </a:rPr>
              <a:t>Ihr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konkretes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Arbeitsumfeld</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denken</a:t>
            </a:r>
            <a:r>
              <a:rPr lang="en-US" sz="1600" dirty="0">
                <a:latin typeface="Arial" panose="020B0604020202020204" pitchFamily="34" charset="0"/>
                <a:cs typeface="Arial" panose="020B0604020202020204" pitchFamily="34" charset="0"/>
              </a:rPr>
              <a:t>: In </a:t>
            </a:r>
            <a:r>
              <a:rPr lang="en-US" sz="1600" dirty="0" err="1">
                <a:latin typeface="Arial" panose="020B0604020202020204" pitchFamily="34" charset="0"/>
                <a:cs typeface="Arial" panose="020B0604020202020204" pitchFamily="34" charset="0"/>
              </a:rPr>
              <a:t>welchen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Bereichen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genau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wären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kleinere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oder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auch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größere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Änderungen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angebracht</a:t>
            </a:r>
            <a:r>
              <a:rPr lang="en-US" sz="1600" dirty="0">
                <a:latin typeface="Arial" panose="020B0604020202020204" pitchFamily="34" charset="0"/>
                <a:cs typeface="Arial" panose="020B0604020202020204" pitchFamily="34" charset="0"/>
              </a:rPr>
              <a:t>? </a:t>
            </a:r>
          </a:p>
          <a:p>
            <a:pPr marL="1200150" lvl="2" indent="-285750" algn="just">
              <a:buFont typeface="Arial" panose="020B0604020202020204" pitchFamily="34" charset="0"/>
              <a:buChar char="•"/>
            </a:pPr>
            <a:r>
              <a:rPr lang="en-US" sz="1600" dirty="0" err="1">
                <a:latin typeface="Arial" panose="020B0604020202020204" pitchFamily="34" charset="0"/>
                <a:cs typeface="Arial" panose="020B0604020202020204" pitchFamily="34" charset="0"/>
              </a:rPr>
              <a:t>Versuchen</a:t>
            </a:r>
            <a:r>
              <a:rPr lang="en-US" sz="1600" dirty="0">
                <a:latin typeface="Arial" panose="020B0604020202020204" pitchFamily="34" charset="0"/>
                <a:cs typeface="Arial" panose="020B0604020202020204" pitchFamily="34" charset="0"/>
              </a:rPr>
              <a:t> Sie, </a:t>
            </a:r>
            <a:r>
              <a:rPr lang="en-US" sz="1600" dirty="0" err="1">
                <a:latin typeface="Arial" panose="020B0604020202020204" pitchFamily="34" charset="0"/>
                <a:cs typeface="Arial" panose="020B0604020202020204" pitchFamily="34" charset="0"/>
              </a:rPr>
              <a:t>Beispiele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für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gelungene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Interventionen</a:t>
            </a:r>
            <a:r>
              <a:rPr lang="en-US" sz="1600" dirty="0">
                <a:latin typeface="Arial" panose="020B0604020202020204" pitchFamily="34" charset="0"/>
                <a:cs typeface="Arial" panose="020B0604020202020204" pitchFamily="34" charset="0"/>
              </a:rPr>
              <a:t> und </a:t>
            </a:r>
            <a:r>
              <a:rPr lang="en-US" sz="1600" dirty="0" err="1">
                <a:latin typeface="Arial" panose="020B0604020202020204" pitchFamily="34" charset="0"/>
                <a:cs typeface="Arial" panose="020B0604020202020204" pitchFamily="34" charset="0"/>
              </a:rPr>
              <a:t>erwünschte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Effekte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zu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geben</a:t>
            </a:r>
            <a:r>
              <a:rPr lang="en-US" sz="1600" dirty="0">
                <a:latin typeface="Arial" panose="020B0604020202020204" pitchFamily="34" charset="0"/>
                <a:cs typeface="Arial" panose="020B0604020202020204" pitchFamily="34" charset="0"/>
              </a:rPr>
              <a:t>.</a:t>
            </a:r>
          </a:p>
          <a:p>
            <a:pPr marL="1200150" lvl="2" indent="-285750" algn="just">
              <a:buFont typeface="Arial" panose="020B0604020202020204" pitchFamily="34" charset="0"/>
              <a:buChar char="•"/>
            </a:pPr>
            <a:r>
              <a:rPr lang="en-US" sz="1600" dirty="0" err="1">
                <a:latin typeface="Arial" panose="020B0604020202020204" pitchFamily="34" charset="0"/>
                <a:cs typeface="Arial" panose="020B0604020202020204" pitchFamily="34" charset="0"/>
              </a:rPr>
              <a:t>Ordnen</a:t>
            </a:r>
            <a:r>
              <a:rPr lang="en-US" sz="1600" dirty="0">
                <a:latin typeface="Arial" panose="020B0604020202020204" pitchFamily="34" charset="0"/>
                <a:cs typeface="Arial" panose="020B0604020202020204" pitchFamily="34" charset="0"/>
              </a:rPr>
              <a:t> Sie </a:t>
            </a:r>
            <a:r>
              <a:rPr lang="en-US" sz="1600" dirty="0" err="1">
                <a:latin typeface="Arial" panose="020B0604020202020204" pitchFamily="34" charset="0"/>
                <a:cs typeface="Arial" panose="020B0604020202020204" pitchFamily="34" charset="0"/>
              </a:rPr>
              <a:t>diese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möglichen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Veränderungen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entlang</a:t>
            </a:r>
            <a:r>
              <a:rPr lang="en-US" sz="1600" dirty="0">
                <a:latin typeface="Arial" panose="020B0604020202020204" pitchFamily="34" charset="0"/>
                <a:cs typeface="Arial" panose="020B0604020202020204" pitchFamily="34" charset="0"/>
              </a:rPr>
              <a:t> der </a:t>
            </a:r>
            <a:r>
              <a:rPr lang="en-US" sz="1600" dirty="0" err="1">
                <a:latin typeface="Arial" panose="020B0604020202020204" pitchFamily="34" charset="0"/>
                <a:cs typeface="Arial" panose="020B0604020202020204" pitchFamily="34" charset="0"/>
              </a:rPr>
              <a:t>folgenden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Kategorien</a:t>
            </a:r>
            <a:r>
              <a:rPr lang="en-US" sz="1600" dirty="0">
                <a:latin typeface="Arial" panose="020B0604020202020204" pitchFamily="34" charset="0"/>
                <a:cs typeface="Arial" panose="020B0604020202020204" pitchFamily="34" charset="0"/>
              </a:rPr>
              <a:t>: </a:t>
            </a:r>
          </a:p>
          <a:p>
            <a:pPr marL="2286000" lvl="5" indent="0" algn="just">
              <a:buNone/>
            </a:pPr>
            <a:r>
              <a:rPr lang="en-US" sz="1600" dirty="0">
                <a:latin typeface="Arial" panose="020B0604020202020204" pitchFamily="34" charset="0"/>
                <a:cs typeface="Arial" panose="020B0604020202020204" pitchFamily="34" charset="0"/>
              </a:rPr>
              <a:t>(</a:t>
            </a:r>
            <a:r>
              <a:rPr lang="en-US" sz="1600" dirty="0" err="1">
                <a:latin typeface="Arial" panose="020B0604020202020204" pitchFamily="34" charset="0"/>
                <a:cs typeface="Arial" panose="020B0604020202020204" pitchFamily="34" charset="0"/>
              </a:rPr>
              <a:t>fremde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wie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eigene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Verhaltensebene</a:t>
            </a:r>
            <a:r>
              <a:rPr lang="en-US" sz="1600" dirty="0">
                <a:latin typeface="Arial" panose="020B0604020202020204" pitchFamily="34" charset="0"/>
                <a:cs typeface="Arial" panose="020B0604020202020204" pitchFamily="34" charset="0"/>
              </a:rPr>
              <a:t> </a:t>
            </a:r>
          </a:p>
          <a:p>
            <a:pPr marL="2286000" lvl="5" indent="0" algn="just">
              <a:buNone/>
            </a:pPr>
            <a:r>
              <a:rPr lang="en-US" sz="1600" dirty="0" err="1">
                <a:latin typeface="Arial" panose="020B0604020202020204" pitchFamily="34" charset="0"/>
                <a:cs typeface="Arial" panose="020B0604020202020204" pitchFamily="34" charset="0"/>
              </a:rPr>
              <a:t>Umfeld</a:t>
            </a:r>
            <a:endParaRPr lang="en-US" sz="1600" dirty="0">
              <a:latin typeface="Arial" panose="020B0604020202020204" pitchFamily="34" charset="0"/>
              <a:cs typeface="Arial" panose="020B0604020202020204" pitchFamily="34" charset="0"/>
            </a:endParaRPr>
          </a:p>
          <a:p>
            <a:pPr marL="2286000" lvl="5" indent="0" algn="just">
              <a:buNone/>
            </a:pPr>
            <a:r>
              <a:rPr kumimoji="0" lang="en-US" sz="1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Einstellungen</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und Wissen</a:t>
            </a:r>
            <a:endParaRPr kumimoji="0" lang="de-DE"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 name="Retângulo 8"/>
          <p:cNvSpPr/>
          <p:nvPr/>
        </p:nvSpPr>
        <p:spPr>
          <a:xfrm>
            <a:off x="53752" y="6211669"/>
            <a:ext cx="9036496" cy="461665"/>
          </a:xfrm>
          <a:prstGeom prst="rect">
            <a:avLst/>
          </a:prstGeom>
        </p:spPr>
        <p:txBody>
          <a:bodyPr wrap="square">
            <a:spAutoFit/>
          </a:bodyPr>
          <a:lstStyle/>
          <a:p>
            <a:r>
              <a:rPr lang="en-US" sz="1200" dirty="0">
                <a:latin typeface="Arial Narrow" panose="020B0606020202030204" pitchFamily="34" charset="0"/>
                <a:ea typeface="Times New Roman" panose="02020603050405020304" pitchFamily="18" charset="0"/>
                <a:cs typeface="Arial" panose="020B060402020202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en-GB" sz="1200" dirty="0">
              <a:latin typeface="Arial Narrow" panose="020B0606020202030204" pitchFamily="34" charset="0"/>
              <a:cs typeface="Arial" panose="020B0604020202020204" pitchFamily="34" charset="0"/>
            </a:endParaRPr>
          </a:p>
        </p:txBody>
      </p:sp>
      <p:pic>
        <p:nvPicPr>
          <p:cNvPr id="10" name="Grafik 1" descr="Ein Bild, das Text enthält.&#10;&#10;Automatisch generierte Beschreibung"/>
          <p:cNvPicPr/>
          <p:nvPr/>
        </p:nvPicPr>
        <p:blipFill>
          <a:blip r:embed="rId4" cstate="print">
            <a:extLst>
              <a:ext uri="{28A0092B-C50C-407E-A947-70E740481C1C}">
                <a14:useLocalDpi xmlns:a14="http://schemas.microsoft.com/office/drawing/2010/main" val="0"/>
              </a:ext>
            </a:extLst>
          </a:blip>
          <a:stretch>
            <a:fillRect/>
          </a:stretch>
        </p:blipFill>
        <p:spPr>
          <a:xfrm>
            <a:off x="2123729" y="5445225"/>
            <a:ext cx="3168352" cy="751240"/>
          </a:xfrm>
          <a:prstGeom prst="rect">
            <a:avLst/>
          </a:prstGeom>
        </p:spPr>
      </p:pic>
    </p:spTree>
    <p:extLst>
      <p:ext uri="{BB962C8B-B14F-4D97-AF65-F5344CB8AC3E}">
        <p14:creationId xmlns:p14="http://schemas.microsoft.com/office/powerpoint/2010/main" val="3623210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7559" y="74591"/>
            <a:ext cx="1568551" cy="720624"/>
          </a:xfrm>
          <a:prstGeom prst="rect">
            <a:avLst/>
          </a:prstGeom>
        </p:spPr>
      </p:pic>
      <p:sp>
        <p:nvSpPr>
          <p:cNvPr id="7" name="Retângulo 6"/>
          <p:cNvSpPr/>
          <p:nvPr/>
        </p:nvSpPr>
        <p:spPr>
          <a:xfrm>
            <a:off x="323528" y="265626"/>
            <a:ext cx="3744416" cy="338554"/>
          </a:xfrm>
          <a:prstGeom prst="rect">
            <a:avLst/>
          </a:prstGeom>
        </p:spPr>
        <p:txBody>
          <a:bodyPr wrap="square">
            <a:spAutoFit/>
          </a:bodyPr>
          <a:lstStyle/>
          <a:p>
            <a:r>
              <a:rPr lang="en-US" sz="1600" dirty="0">
                <a:latin typeface="Arial Narrow" panose="020B0606020202030204" pitchFamily="34" charset="0"/>
                <a:ea typeface="Times New Roman" panose="02020603050405020304" pitchFamily="18" charset="0"/>
              </a:rPr>
              <a:t>Grant Agreement: 2019-1-AT-KA202-051218</a:t>
            </a:r>
            <a:endParaRPr lang="en-GB" sz="1600" dirty="0">
              <a:latin typeface="Arial Narrow" panose="020B0606020202030204" pitchFamily="34" charset="0"/>
            </a:endParaRPr>
          </a:p>
        </p:txBody>
      </p:sp>
      <p:sp>
        <p:nvSpPr>
          <p:cNvPr id="8" name="Retângulo 7"/>
          <p:cNvSpPr/>
          <p:nvPr/>
        </p:nvSpPr>
        <p:spPr>
          <a:xfrm>
            <a:off x="188640" y="1123032"/>
            <a:ext cx="8766720" cy="4241161"/>
          </a:xfrm>
          <a:prstGeom prst="rect">
            <a:avLst/>
          </a:prstGeom>
          <a:solidFill>
            <a:schemeClr val="accent2">
              <a:lumMod val="20000"/>
              <a:lumOff val="80000"/>
            </a:schemeClr>
          </a:solidFill>
        </p:spPr>
        <p:txBody>
          <a:bodyPr wrap="square">
            <a:spAutoFit/>
          </a:bodyPr>
          <a:lstStyle/>
          <a:p>
            <a:pPr marL="457200" marR="0" lvl="1" indent="0" algn="just"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ARBEITSAUFTRAG 3</a:t>
            </a:r>
          </a:p>
          <a:p>
            <a:pPr lvl="1"/>
            <a:endParaRPr lang="en-US" dirty="0">
              <a:solidFill>
                <a:prstClr val="black"/>
              </a:solidFill>
              <a:latin typeface="Arial" panose="020B0604020202020204" pitchFamily="34" charset="0"/>
              <a:cs typeface="Arial" panose="020B0604020202020204" pitchFamily="34" charset="0"/>
            </a:endParaRPr>
          </a:p>
          <a:p>
            <a:pPr lvl="1"/>
            <a:r>
              <a:rPr lang="en-US" b="1" dirty="0" err="1">
                <a:latin typeface="Arial" panose="020B0604020202020204" pitchFamily="34" charset="0"/>
                <a:cs typeface="Arial" panose="020B0604020202020204" pitchFamily="34" charset="0"/>
              </a:rPr>
              <a:t>Erarbeitung</a:t>
            </a:r>
            <a:r>
              <a:rPr lang="en-US" b="1" dirty="0">
                <a:latin typeface="Arial" panose="020B0604020202020204" pitchFamily="34" charset="0"/>
                <a:cs typeface="Arial" panose="020B0604020202020204" pitchFamily="34" charset="0"/>
              </a:rPr>
              <a:t> von </a:t>
            </a:r>
            <a:r>
              <a:rPr lang="en-US" b="1" dirty="0" err="1">
                <a:latin typeface="Arial" panose="020B0604020202020204" pitchFamily="34" charset="0"/>
                <a:cs typeface="Arial" panose="020B0604020202020204" pitchFamily="34" charset="0"/>
              </a:rPr>
              <a:t>Anpassungen</a:t>
            </a:r>
            <a:r>
              <a:rPr lang="en-US" b="1" dirty="0">
                <a:latin typeface="Arial" panose="020B0604020202020204" pitchFamily="34" charset="0"/>
                <a:cs typeface="Arial" panose="020B0604020202020204" pitchFamily="34" charset="0"/>
              </a:rPr>
              <a:t> – </a:t>
            </a:r>
            <a:r>
              <a:rPr lang="en-US" dirty="0" err="1">
                <a:latin typeface="Arial" panose="020B0604020202020204" pitchFamily="34" charset="0"/>
                <a:cs typeface="Arial" panose="020B0604020202020204" pitchFamily="34" charset="0"/>
              </a:rPr>
              <a:t>Übung</a:t>
            </a:r>
            <a:r>
              <a:rPr lang="en-US" dirty="0">
                <a:latin typeface="Arial" panose="020B0604020202020204" pitchFamily="34" charset="0"/>
                <a:cs typeface="Arial" panose="020B0604020202020204" pitchFamily="34" charset="0"/>
              </a:rPr>
              <a:t> “Das </a:t>
            </a:r>
            <a:r>
              <a:rPr lang="en-US" dirty="0" err="1">
                <a:latin typeface="Arial" panose="020B0604020202020204" pitchFamily="34" charset="0"/>
                <a:cs typeface="Arial" panose="020B0604020202020204" pitchFamily="34" charset="0"/>
              </a:rPr>
              <a:t>wird</a:t>
            </a:r>
            <a:r>
              <a:rPr lang="en-US" dirty="0">
                <a:latin typeface="Arial" panose="020B0604020202020204" pitchFamily="34" charset="0"/>
                <a:cs typeface="Arial" panose="020B0604020202020204" pitchFamily="34" charset="0"/>
              </a:rPr>
              <a:t> so </a:t>
            </a:r>
            <a:r>
              <a:rPr lang="en-US" dirty="0" err="1">
                <a:latin typeface="Arial" panose="020B0604020202020204" pitchFamily="34" charset="0"/>
                <a:cs typeface="Arial" panose="020B0604020202020204" pitchFamily="34" charset="0"/>
              </a:rPr>
              <a:t>nicht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funktionieren</a:t>
            </a:r>
            <a:r>
              <a:rPr lang="en-US" dirty="0">
                <a:latin typeface="Arial" panose="020B0604020202020204" pitchFamily="34" charset="0"/>
                <a:cs typeface="Arial" panose="020B0604020202020204" pitchFamily="34" charset="0"/>
              </a:rPr>
              <a:t>”</a:t>
            </a:r>
          </a:p>
          <a:p>
            <a:pPr lvl="1" algn="just"/>
            <a:endParaRPr lang="en-US" sz="1600" dirty="0">
              <a:effectLst/>
              <a:latin typeface="Arial" panose="020B0604020202020204" pitchFamily="34" charset="0"/>
              <a:cs typeface="Arial" panose="020B0604020202020204" pitchFamily="34" charset="0"/>
            </a:endParaRPr>
          </a:p>
          <a:p>
            <a:pPr lvl="1" algn="just"/>
            <a:r>
              <a:rPr lang="en-US" sz="1400" dirty="0">
                <a:latin typeface="Arial" panose="020B0604020202020204" pitchFamily="34" charset="0"/>
                <a:cs typeface="Arial" panose="020B0604020202020204" pitchFamily="34" charset="0"/>
              </a:rPr>
              <a:t>Die </a:t>
            </a:r>
            <a:r>
              <a:rPr lang="en-US" sz="1400" dirty="0" err="1">
                <a:latin typeface="Arial" panose="020B0604020202020204" pitchFamily="34" charset="0"/>
                <a:cs typeface="Arial" panose="020B0604020202020204" pitchFamily="34" charset="0"/>
              </a:rPr>
              <a:t>folgende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Übung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dient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dazu</a:t>
            </a:r>
            <a:r>
              <a:rPr lang="en-US" sz="1400" dirty="0">
                <a:latin typeface="Arial" panose="020B0604020202020204" pitchFamily="34" charset="0"/>
                <a:cs typeface="Arial" panose="020B0604020202020204" pitchFamily="34" charset="0"/>
              </a:rPr>
              <a:t>, auf </a:t>
            </a:r>
            <a:r>
              <a:rPr lang="en-US" sz="1400" dirty="0" err="1">
                <a:latin typeface="Arial" panose="020B0604020202020204" pitchFamily="34" charset="0"/>
                <a:cs typeface="Arial" panose="020B0604020202020204" pitchFamily="34" charset="0"/>
              </a:rPr>
              <a:t>konstruktive</a:t>
            </a:r>
            <a:r>
              <a:rPr lang="en-US" sz="1400" dirty="0">
                <a:latin typeface="Arial" panose="020B0604020202020204" pitchFamily="34" charset="0"/>
                <a:cs typeface="Arial" panose="020B0604020202020204" pitchFamily="34" charset="0"/>
              </a:rPr>
              <a:t> Weise </a:t>
            </a:r>
            <a:r>
              <a:rPr lang="en-US" sz="1400" dirty="0" err="1">
                <a:latin typeface="Arial" panose="020B0604020202020204" pitchFamily="34" charset="0"/>
                <a:cs typeface="Arial" panose="020B0604020202020204" pitchFamily="34" charset="0"/>
              </a:rPr>
              <a:t>Schwierigkeiten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bzw</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mögliche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Hindernisse</a:t>
            </a:r>
            <a:r>
              <a:rPr lang="en-US" sz="1400" dirty="0">
                <a:latin typeface="Arial" panose="020B0604020202020204" pitchFamily="34" charset="0"/>
                <a:cs typeface="Arial" panose="020B0604020202020204" pitchFamily="34" charset="0"/>
              </a:rPr>
              <a:t> auf dem </a:t>
            </a:r>
            <a:r>
              <a:rPr lang="en-US" sz="1400" dirty="0" err="1">
                <a:latin typeface="Arial" panose="020B0604020202020204" pitchFamily="34" charset="0"/>
                <a:cs typeface="Arial" panose="020B0604020202020204" pitchFamily="34" charset="0"/>
              </a:rPr>
              <a:t>Weg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zu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einer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Umsetzung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Ihrer</a:t>
            </a:r>
            <a:r>
              <a:rPr lang="en-US" sz="1400" dirty="0">
                <a:latin typeface="Arial" panose="020B0604020202020204" pitchFamily="34" charset="0"/>
                <a:cs typeface="Arial" panose="020B0604020202020204" pitchFamily="34" charset="0"/>
              </a:rPr>
              <a:t> neu </a:t>
            </a:r>
            <a:r>
              <a:rPr lang="en-US" sz="1400" dirty="0" err="1">
                <a:latin typeface="Arial" panose="020B0604020202020204" pitchFamily="34" charset="0"/>
                <a:cs typeface="Arial" panose="020B0604020202020204" pitchFamily="34" charset="0"/>
              </a:rPr>
              <a:t>erworbenen</a:t>
            </a:r>
            <a:r>
              <a:rPr lang="en-US" sz="1400" dirty="0">
                <a:latin typeface="Arial" panose="020B0604020202020204" pitchFamily="34" charset="0"/>
                <a:cs typeface="Arial" panose="020B0604020202020204" pitchFamily="34" charset="0"/>
              </a:rPr>
              <a:t> ASS-</a:t>
            </a:r>
            <a:r>
              <a:rPr lang="en-US" sz="1400" dirty="0" err="1">
                <a:latin typeface="Arial" panose="020B0604020202020204" pitchFamily="34" charset="0"/>
                <a:cs typeface="Arial" panose="020B0604020202020204" pitchFamily="34" charset="0"/>
              </a:rPr>
              <a:t>Kenntnisse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zu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erkennen</a:t>
            </a:r>
            <a:r>
              <a:rPr lang="en-US" sz="1400" dirty="0">
                <a:latin typeface="Arial" panose="020B0604020202020204" pitchFamily="34" charset="0"/>
                <a:cs typeface="Arial" panose="020B0604020202020204" pitchFamily="34" charset="0"/>
              </a:rPr>
              <a:t> – und </a:t>
            </a:r>
            <a:r>
              <a:rPr lang="en-US" sz="1400" dirty="0" err="1">
                <a:latin typeface="Arial" panose="020B0604020202020204" pitchFamily="34" charset="0"/>
                <a:cs typeface="Arial" panose="020B0604020202020204" pitchFamily="34" charset="0"/>
              </a:rPr>
              <a:t>sie</a:t>
            </a:r>
            <a:r>
              <a:rPr lang="en-US" sz="1400" dirty="0">
                <a:latin typeface="Arial" panose="020B0604020202020204" pitchFamily="34" charset="0"/>
                <a:cs typeface="Arial" panose="020B0604020202020204" pitchFamily="34" charset="0"/>
              </a:rPr>
              <a:t> so </a:t>
            </a:r>
            <a:r>
              <a:rPr lang="en-US" sz="1400" dirty="0" err="1">
                <a:latin typeface="Arial" panose="020B0604020202020204" pitchFamily="34" charset="0"/>
                <a:cs typeface="Arial" panose="020B0604020202020204" pitchFamily="34" charset="0"/>
              </a:rPr>
              <a:t>zu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umschiffen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bzw</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Vom</a:t>
            </a:r>
            <a:r>
              <a:rPr lang="en-US" sz="1400" dirty="0">
                <a:latin typeface="Arial" panose="020B0604020202020204" pitchFamily="34" charset="0"/>
                <a:cs typeface="Arial" panose="020B0604020202020204" pitchFamily="34" charset="0"/>
              </a:rPr>
              <a:t> Ansatz her </a:t>
            </a:r>
            <a:r>
              <a:rPr lang="en-US" sz="1400" dirty="0" err="1">
                <a:latin typeface="Arial" panose="020B0604020202020204" pitchFamily="34" charset="0"/>
                <a:cs typeface="Arial" panose="020B0604020202020204" pitchFamily="34" charset="0"/>
              </a:rPr>
              <a:t>zu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vermeiden</a:t>
            </a:r>
            <a:r>
              <a:rPr lang="en-US" sz="1400" dirty="0">
                <a:latin typeface="Arial" panose="020B0604020202020204" pitchFamily="34" charset="0"/>
                <a:cs typeface="Arial" panose="020B0604020202020204" pitchFamily="34" charset="0"/>
              </a:rPr>
              <a:t>.</a:t>
            </a:r>
          </a:p>
          <a:p>
            <a:pPr marL="1371600" lvl="3" indent="0" algn="just">
              <a:buNone/>
            </a:pPr>
            <a:r>
              <a:rPr lang="en-US" sz="1400" dirty="0" err="1">
                <a:latin typeface="Arial" panose="020B0604020202020204" pitchFamily="34" charset="0"/>
                <a:cs typeface="Arial" panose="020B0604020202020204" pitchFamily="34" charset="0"/>
              </a:rPr>
              <a:t>Bilden</a:t>
            </a:r>
            <a:r>
              <a:rPr lang="en-US" sz="1400" dirty="0">
                <a:latin typeface="Arial" panose="020B0604020202020204" pitchFamily="34" charset="0"/>
                <a:cs typeface="Arial" panose="020B0604020202020204" pitchFamily="34" charset="0"/>
              </a:rPr>
              <a:t> Sie </a:t>
            </a:r>
            <a:r>
              <a:rPr lang="en-US" sz="1400" dirty="0" err="1">
                <a:latin typeface="Arial" panose="020B0604020202020204" pitchFamily="34" charset="0"/>
                <a:cs typeface="Arial" panose="020B0604020202020204" pitchFamily="34" charset="0"/>
              </a:rPr>
              <a:t>kleine</a:t>
            </a:r>
            <a:r>
              <a:rPr lang="en-US" sz="1400" dirty="0">
                <a:latin typeface="Arial" panose="020B0604020202020204" pitchFamily="34" charset="0"/>
                <a:cs typeface="Arial" panose="020B0604020202020204" pitchFamily="34" charset="0"/>
              </a:rPr>
              <a:t> Gruppen </a:t>
            </a:r>
            <a:r>
              <a:rPr lang="en-US" sz="1400" dirty="0" err="1">
                <a:latin typeface="Arial" panose="020B0604020202020204" pitchFamily="34" charset="0"/>
                <a:cs typeface="Arial" panose="020B0604020202020204" pitchFamily="34" charset="0"/>
              </a:rPr>
              <a:t>zu</a:t>
            </a:r>
            <a:r>
              <a:rPr lang="en-US" sz="1400" dirty="0">
                <a:latin typeface="Arial" panose="020B0604020202020204" pitchFamily="34" charset="0"/>
                <a:cs typeface="Arial" panose="020B0604020202020204" pitchFamily="34" charset="0"/>
              </a:rPr>
              <a:t> 3-4 </a:t>
            </a:r>
            <a:r>
              <a:rPr lang="en-US" sz="1400" dirty="0" err="1">
                <a:latin typeface="Arial" panose="020B0604020202020204" pitchFamily="34" charset="0"/>
                <a:cs typeface="Arial" panose="020B0604020202020204" pitchFamily="34" charset="0"/>
              </a:rPr>
              <a:t>Personen</a:t>
            </a:r>
            <a:r>
              <a:rPr lang="en-US" sz="1400" dirty="0">
                <a:latin typeface="Arial" panose="020B0604020202020204" pitchFamily="34" charset="0"/>
                <a:cs typeface="Arial" panose="020B0604020202020204" pitchFamily="34" charset="0"/>
              </a:rPr>
              <a:t>:	</a:t>
            </a:r>
          </a:p>
          <a:p>
            <a:pPr marL="1714500" lvl="3" indent="-342900" algn="just">
              <a:buAutoNum type="arabicParenR"/>
            </a:pPr>
            <a:r>
              <a:rPr lang="en-US" sz="1400" dirty="0" err="1">
                <a:latin typeface="Arial" panose="020B0604020202020204" pitchFamily="34" charset="0"/>
                <a:cs typeface="Arial" panose="020B0604020202020204" pitchFamily="34" charset="0"/>
              </a:rPr>
              <a:t>Finden</a:t>
            </a:r>
            <a:r>
              <a:rPr lang="en-US" sz="1400" dirty="0">
                <a:latin typeface="Arial" panose="020B0604020202020204" pitchFamily="34" charset="0"/>
                <a:cs typeface="Arial" panose="020B0604020202020204" pitchFamily="34" charset="0"/>
              </a:rPr>
              <a:t> Sie so </a:t>
            </a:r>
            <a:r>
              <a:rPr lang="en-US" sz="1400" dirty="0" err="1">
                <a:latin typeface="Arial" panose="020B0604020202020204" pitchFamily="34" charset="0"/>
                <a:cs typeface="Arial" panose="020B0604020202020204" pitchFamily="34" charset="0"/>
              </a:rPr>
              <a:t>viele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Gründe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wie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möglich</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warum</a:t>
            </a:r>
            <a:r>
              <a:rPr lang="en-US" sz="1400" dirty="0">
                <a:latin typeface="Arial" panose="020B0604020202020204" pitchFamily="34" charset="0"/>
                <a:cs typeface="Arial" panose="020B0604020202020204" pitchFamily="34" charset="0"/>
              </a:rPr>
              <a:t> die von </a:t>
            </a:r>
            <a:r>
              <a:rPr lang="en-US" sz="1400" dirty="0" err="1">
                <a:latin typeface="Arial" panose="020B0604020202020204" pitchFamily="34" charset="0"/>
                <a:cs typeface="Arial" panose="020B0604020202020204" pitchFamily="34" charset="0"/>
              </a:rPr>
              <a:t>Ihnen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anvisierten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Anpassungen</a:t>
            </a:r>
            <a:r>
              <a:rPr lang="en-US" sz="1400" dirty="0">
                <a:latin typeface="Arial" panose="020B0604020202020204" pitchFamily="34" charset="0"/>
                <a:cs typeface="Arial" panose="020B0604020202020204" pitchFamily="34" charset="0"/>
              </a:rPr>
              <a:t>/</a:t>
            </a:r>
            <a:r>
              <a:rPr lang="en-US" sz="1400" dirty="0" err="1">
                <a:latin typeface="Arial" panose="020B0604020202020204" pitchFamily="34" charset="0"/>
                <a:cs typeface="Arial" panose="020B0604020202020204" pitchFamily="34" charset="0"/>
              </a:rPr>
              <a:t>Änderungen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nicht</a:t>
            </a:r>
            <a:r>
              <a:rPr lang="en-US" sz="1400" dirty="0">
                <a:latin typeface="Arial" panose="020B0604020202020204" pitchFamily="34" charset="0"/>
                <a:cs typeface="Arial" panose="020B0604020202020204" pitchFamily="34" charset="0"/>
              </a:rPr>
              <a:t> so </a:t>
            </a:r>
            <a:r>
              <a:rPr lang="en-US" sz="1400" dirty="0" err="1">
                <a:latin typeface="Arial" panose="020B0604020202020204" pitchFamily="34" charset="0"/>
                <a:cs typeface="Arial" panose="020B0604020202020204" pitchFamily="34" charset="0"/>
              </a:rPr>
              <a:t>ohne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Weiteres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umgesetzt</a:t>
            </a:r>
            <a:r>
              <a:rPr lang="en-US" sz="1400" dirty="0">
                <a:latin typeface="Arial" panose="020B0604020202020204" pitchFamily="34" charset="0"/>
                <a:cs typeface="Arial" panose="020B0604020202020204" pitchFamily="34" charset="0"/>
              </a:rPr>
              <a:t> warden </a:t>
            </a:r>
            <a:r>
              <a:rPr lang="en-US" sz="1400" dirty="0" err="1">
                <a:latin typeface="Arial" panose="020B0604020202020204" pitchFamily="34" charset="0"/>
                <a:cs typeface="Arial" panose="020B0604020202020204" pitchFamily="34" charset="0"/>
              </a:rPr>
              <a:t>könnten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Benennen</a:t>
            </a:r>
            <a:r>
              <a:rPr lang="en-US" sz="1400" dirty="0">
                <a:latin typeface="Arial" panose="020B0604020202020204" pitchFamily="34" charset="0"/>
                <a:cs typeface="Arial" panose="020B0604020202020204" pitchFamily="34" charset="0"/>
              </a:rPr>
              <a:t> und </a:t>
            </a:r>
            <a:r>
              <a:rPr lang="en-US" sz="1400" dirty="0" err="1">
                <a:latin typeface="Arial" panose="020B0604020202020204" pitchFamily="34" charset="0"/>
                <a:cs typeface="Arial" panose="020B0604020202020204" pitchFamily="34" charset="0"/>
              </a:rPr>
              <a:t>beschreiben</a:t>
            </a:r>
            <a:r>
              <a:rPr lang="en-US" sz="1400" dirty="0">
                <a:latin typeface="Arial" panose="020B0604020202020204" pitchFamily="34" charset="0"/>
                <a:cs typeface="Arial" panose="020B0604020202020204" pitchFamily="34" charset="0"/>
              </a:rPr>
              <a:t> Sie </a:t>
            </a:r>
            <a:r>
              <a:rPr lang="en-US" sz="1400" dirty="0" err="1">
                <a:latin typeface="Arial" panose="020B0604020202020204" pitchFamily="34" charset="0"/>
                <a:cs typeface="Arial" panose="020B0604020202020204" pitchFamily="34" charset="0"/>
              </a:rPr>
              <a:t>diese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Schwierigkeiten</a:t>
            </a:r>
            <a:r>
              <a:rPr lang="en-US" sz="1400" dirty="0">
                <a:latin typeface="Arial" panose="020B0604020202020204" pitchFamily="34" charset="0"/>
                <a:cs typeface="Arial" panose="020B0604020202020204" pitchFamily="34" charset="0"/>
              </a:rPr>
              <a:t>/</a:t>
            </a:r>
            <a:r>
              <a:rPr lang="en-US" sz="1400" dirty="0" err="1">
                <a:latin typeface="Arial" panose="020B0604020202020204" pitchFamily="34" charset="0"/>
                <a:cs typeface="Arial" panose="020B0604020202020204" pitchFamily="34" charset="0"/>
              </a:rPr>
              <a:t>Hürden</a:t>
            </a:r>
            <a:r>
              <a:rPr lang="en-US" sz="1400" dirty="0">
                <a:latin typeface="Arial" panose="020B0604020202020204" pitchFamily="34" charset="0"/>
                <a:cs typeface="Arial" panose="020B0604020202020204" pitchFamily="34" charset="0"/>
              </a:rPr>
              <a:t> so </a:t>
            </a:r>
            <a:r>
              <a:rPr lang="en-US" sz="1400" dirty="0" err="1">
                <a:latin typeface="Arial" panose="020B0604020202020204" pitchFamily="34" charset="0"/>
                <a:cs typeface="Arial" panose="020B0604020202020204" pitchFamily="34" charset="0"/>
              </a:rPr>
              <a:t>genau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wie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möglich</a:t>
            </a:r>
            <a:r>
              <a:rPr lang="en-US" sz="1400" dirty="0">
                <a:latin typeface="Arial" panose="020B0604020202020204" pitchFamily="34" charset="0"/>
                <a:cs typeface="Arial" panose="020B0604020202020204" pitchFamily="34" charset="0"/>
              </a:rPr>
              <a:t>.</a:t>
            </a:r>
          </a:p>
          <a:p>
            <a:pPr marL="1714500" lvl="3" indent="-342900" algn="just">
              <a:buAutoNum type="arabicParenR"/>
            </a:pPr>
            <a:r>
              <a:rPr lang="en-US" sz="1400" dirty="0">
                <a:latin typeface="Arial" panose="020B0604020202020204" pitchFamily="34" charset="0"/>
                <a:cs typeface="Arial" panose="020B0604020202020204" pitchFamily="34" charset="0"/>
              </a:rPr>
              <a:t>Die </a:t>
            </a:r>
            <a:r>
              <a:rPr lang="en-US" sz="1400" dirty="0" err="1">
                <a:latin typeface="Arial" panose="020B0604020202020204" pitchFamily="34" charset="0"/>
                <a:cs typeface="Arial" panose="020B0604020202020204" pitchFamily="34" charset="0"/>
              </a:rPr>
              <a:t>anderen</a:t>
            </a:r>
            <a:r>
              <a:rPr lang="en-US" sz="1400" dirty="0">
                <a:latin typeface="Arial" panose="020B0604020202020204" pitchFamily="34" charset="0"/>
                <a:cs typeface="Arial" panose="020B0604020202020204" pitchFamily="34" charset="0"/>
              </a:rPr>
              <a:t> Gruppen </a:t>
            </a:r>
            <a:r>
              <a:rPr lang="en-US" sz="1400" dirty="0" err="1">
                <a:latin typeface="Arial" panose="020B0604020202020204" pitchFamily="34" charset="0"/>
                <a:cs typeface="Arial" panose="020B0604020202020204" pitchFamily="34" charset="0"/>
              </a:rPr>
              <a:t>versuchen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konstruktive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Lösungen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für</a:t>
            </a:r>
            <a:r>
              <a:rPr lang="en-US" sz="1400" dirty="0">
                <a:latin typeface="Arial" panose="020B0604020202020204" pitchFamily="34" charset="0"/>
                <a:cs typeface="Arial" panose="020B0604020202020204" pitchFamily="34" charset="0"/>
              </a:rPr>
              <a:t> die </a:t>
            </a:r>
            <a:r>
              <a:rPr lang="en-US" sz="1400" dirty="0" err="1">
                <a:latin typeface="Arial" panose="020B0604020202020204" pitchFamily="34" charset="0"/>
                <a:cs typeface="Arial" panose="020B0604020202020204" pitchFamily="34" charset="0"/>
              </a:rPr>
              <a:t>solcherart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identifzierten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Schwierigkeiten</a:t>
            </a:r>
            <a:r>
              <a:rPr lang="en-US" sz="1400" dirty="0">
                <a:latin typeface="Arial" panose="020B0604020202020204" pitchFamily="34" charset="0"/>
                <a:cs typeface="Arial" panose="020B0604020202020204" pitchFamily="34" charset="0"/>
              </a:rPr>
              <a:t>/</a:t>
            </a:r>
            <a:r>
              <a:rPr lang="en-US" sz="1400" dirty="0" err="1">
                <a:latin typeface="Arial" panose="020B0604020202020204" pitchFamily="34" charset="0"/>
                <a:cs typeface="Arial" panose="020B0604020202020204" pitchFamily="34" charset="0"/>
              </a:rPr>
              <a:t>Hürden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zu</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finden</a:t>
            </a:r>
            <a:r>
              <a:rPr lang="en-US" sz="1400" dirty="0">
                <a:latin typeface="Arial" panose="020B0604020202020204" pitchFamily="34" charset="0"/>
                <a:cs typeface="Arial" panose="020B0604020202020204" pitchFamily="34" charset="0"/>
              </a:rPr>
              <a:t> – </a:t>
            </a:r>
            <a:r>
              <a:rPr lang="en-US" sz="1400" dirty="0" err="1">
                <a:latin typeface="Arial" panose="020B0604020202020204" pitchFamily="34" charset="0"/>
                <a:cs typeface="Arial" panose="020B0604020202020204" pitchFamily="34" charset="0"/>
              </a:rPr>
              <a:t>auch</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indem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sie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ganz</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konkret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d.h.</a:t>
            </a:r>
            <a:r>
              <a:rPr lang="en-US" sz="1400" dirty="0">
                <a:latin typeface="Arial" panose="020B0604020202020204" pitchFamily="34" charset="0"/>
                <a:cs typeface="Arial" panose="020B0604020202020204" pitchFamily="34" charset="0"/>
              </a:rPr>
              <a:t> auf den </a:t>
            </a:r>
            <a:r>
              <a:rPr lang="en-US" sz="1400" dirty="0" err="1">
                <a:latin typeface="Arial" panose="020B0604020202020204" pitchFamily="34" charset="0"/>
                <a:cs typeface="Arial" panose="020B0604020202020204" pitchFamily="34" charset="0"/>
              </a:rPr>
              <a:t>spezifischen</a:t>
            </a:r>
            <a:r>
              <a:rPr lang="en-US" sz="1400" dirty="0">
                <a:latin typeface="Arial" panose="020B0604020202020204" pitchFamily="34" charset="0"/>
                <a:cs typeface="Arial" panose="020B0604020202020204" pitchFamily="34" charset="0"/>
              </a:rPr>
              <a:t> Fall </a:t>
            </a:r>
            <a:r>
              <a:rPr lang="en-US" sz="1400" dirty="0" err="1">
                <a:latin typeface="Arial" panose="020B0604020202020204" pitchFamily="34" charset="0"/>
                <a:cs typeface="Arial" panose="020B0604020202020204" pitchFamily="34" charset="0"/>
              </a:rPr>
              <a:t>bezogen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mögliche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Auswege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aufzeigen</a:t>
            </a:r>
            <a:r>
              <a:rPr lang="en-US" sz="1400" dirty="0">
                <a:latin typeface="Arial" panose="020B0604020202020204" pitchFamily="34" charset="0"/>
                <a:cs typeface="Arial" panose="020B0604020202020204" pitchFamily="34" charset="0"/>
              </a:rPr>
              <a:t>. Die </a:t>
            </a:r>
            <a:r>
              <a:rPr lang="en-US" sz="1400" dirty="0" err="1">
                <a:latin typeface="Arial" panose="020B0604020202020204" pitchFamily="34" charset="0"/>
                <a:cs typeface="Arial" panose="020B0604020202020204" pitchFamily="34" charset="0"/>
              </a:rPr>
              <a:t>erste</a:t>
            </a:r>
            <a:r>
              <a:rPr lang="en-US" sz="1400" dirty="0">
                <a:latin typeface="Arial" panose="020B0604020202020204" pitchFamily="34" charset="0"/>
                <a:cs typeface="Arial" panose="020B0604020202020204" pitchFamily="34" charset="0"/>
              </a:rPr>
              <a:t> Gruppe/Person </a:t>
            </a:r>
            <a:r>
              <a:rPr lang="en-US" sz="1400" dirty="0" err="1">
                <a:latin typeface="Arial" panose="020B0604020202020204" pitchFamily="34" charset="0"/>
                <a:cs typeface="Arial" panose="020B0604020202020204" pitchFamily="34" charset="0"/>
              </a:rPr>
              <a:t>hört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sich</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diese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Vorschläge</a:t>
            </a:r>
            <a:r>
              <a:rPr lang="en-US" sz="1400" dirty="0">
                <a:latin typeface="Arial" panose="020B0604020202020204" pitchFamily="34" charset="0"/>
                <a:cs typeface="Arial" panose="020B0604020202020204" pitchFamily="34" charset="0"/>
              </a:rPr>
              <a:t> an und </a:t>
            </a:r>
            <a:r>
              <a:rPr lang="en-US" sz="1400" dirty="0" err="1">
                <a:latin typeface="Arial" panose="020B0604020202020204" pitchFamily="34" charset="0"/>
                <a:cs typeface="Arial" panose="020B0604020202020204" pitchFamily="34" charset="0"/>
              </a:rPr>
              <a:t>beurteilt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ob</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sie</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für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ihren</a:t>
            </a:r>
            <a:r>
              <a:rPr lang="en-US" sz="1400" dirty="0">
                <a:latin typeface="Arial" panose="020B0604020202020204" pitchFamily="34" charset="0"/>
                <a:cs typeface="Arial" panose="020B0604020202020204" pitchFamily="34" charset="0"/>
              </a:rPr>
              <a:t>/</a:t>
            </a:r>
            <a:r>
              <a:rPr lang="en-US" sz="1400" dirty="0" err="1">
                <a:latin typeface="Arial" panose="020B0604020202020204" pitchFamily="34" charset="0"/>
                <a:cs typeface="Arial" panose="020B0604020202020204" pitchFamily="34" charset="0"/>
              </a:rPr>
              <a:t>seinen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Kontext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hilfreich</a:t>
            </a:r>
            <a:r>
              <a:rPr lang="en-US" sz="1400" dirty="0">
                <a:latin typeface="Arial" panose="020B0604020202020204" pitchFamily="34" charset="0"/>
                <a:cs typeface="Arial" panose="020B0604020202020204" pitchFamily="34" charset="0"/>
              </a:rPr>
              <a:t> und </a:t>
            </a:r>
            <a:r>
              <a:rPr lang="en-US" sz="1400" dirty="0" err="1">
                <a:latin typeface="Arial" panose="020B0604020202020204" pitchFamily="34" charset="0"/>
                <a:cs typeface="Arial" panose="020B0604020202020204" pitchFamily="34" charset="0"/>
              </a:rPr>
              <a:t>praktikabel</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sind</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usw</a:t>
            </a:r>
            <a:r>
              <a:rPr lang="en-US" sz="1400" dirty="0">
                <a:latin typeface="Arial" panose="020B0604020202020204" pitchFamily="34" charset="0"/>
                <a:cs typeface="Arial" panose="020B0604020202020204" pitchFamily="34" charset="0"/>
              </a:rPr>
              <a:t>.</a:t>
            </a:r>
          </a:p>
          <a:p>
            <a:pPr lvl="1" algn="just"/>
            <a:r>
              <a:rPr lang="en-US" sz="1400" dirty="0" err="1">
                <a:latin typeface="Arial" panose="020B0604020202020204" pitchFamily="34" charset="0"/>
                <a:cs typeface="Arial" panose="020B0604020202020204" pitchFamily="34" charset="0"/>
              </a:rPr>
              <a:t>Ziel</a:t>
            </a:r>
            <a:r>
              <a:rPr lang="en-US" sz="1400" dirty="0">
                <a:latin typeface="Arial" panose="020B0604020202020204" pitchFamily="34" charset="0"/>
                <a:cs typeface="Arial" panose="020B0604020202020204" pitchFamily="34" charset="0"/>
              </a:rPr>
              <a:t> dieses </a:t>
            </a:r>
            <a:r>
              <a:rPr lang="en-US" sz="1400" dirty="0" err="1">
                <a:latin typeface="Arial" panose="020B0604020202020204" pitchFamily="34" charset="0"/>
                <a:cs typeface="Arial" panose="020B0604020202020204" pitchFamily="34" charset="0"/>
              </a:rPr>
              <a:t>Unterfangens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ist</a:t>
            </a:r>
            <a:r>
              <a:rPr lang="en-US" sz="1400" dirty="0">
                <a:latin typeface="Arial" panose="020B0604020202020204" pitchFamily="34" charset="0"/>
                <a:cs typeface="Arial" panose="020B0604020202020204" pitchFamily="34" charset="0"/>
              </a:rPr>
              <a:t> es, </a:t>
            </a:r>
            <a:r>
              <a:rPr lang="en-US" sz="1400" dirty="0" err="1">
                <a:latin typeface="Arial" panose="020B0604020202020204" pitchFamily="34" charset="0"/>
                <a:cs typeface="Arial" panose="020B0604020202020204" pitchFamily="34" charset="0"/>
              </a:rPr>
              <a:t>dass</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jede</a:t>
            </a:r>
            <a:r>
              <a:rPr lang="en-US" sz="1400" dirty="0">
                <a:latin typeface="Arial" panose="020B0604020202020204" pitchFamily="34" charset="0"/>
                <a:cs typeface="Arial" panose="020B0604020202020204" pitchFamily="34" charset="0"/>
              </a:rPr>
              <a:t>/r </a:t>
            </a:r>
            <a:r>
              <a:rPr lang="en-US" sz="1400" dirty="0" err="1">
                <a:latin typeface="Arial" panose="020B0604020202020204" pitchFamily="34" charset="0"/>
                <a:cs typeface="Arial" panose="020B0604020202020204" pitchFamily="34" charset="0"/>
              </a:rPr>
              <a:t>Teilnehmer</a:t>
            </a:r>
            <a:r>
              <a:rPr lang="en-US" sz="1400" dirty="0">
                <a:latin typeface="Arial" panose="020B0604020202020204" pitchFamily="34" charset="0"/>
                <a:cs typeface="Arial" panose="020B0604020202020204" pitchFamily="34" charset="0"/>
              </a:rPr>
              <a:t>*in auf </a:t>
            </a:r>
            <a:r>
              <a:rPr lang="en-US" sz="1400" dirty="0" err="1">
                <a:latin typeface="Arial" panose="020B0604020202020204" pitchFamily="34" charset="0"/>
                <a:cs typeface="Arial" panose="020B0604020202020204" pitchFamily="34" charset="0"/>
              </a:rPr>
              <a:t>diese</a:t>
            </a:r>
            <a:r>
              <a:rPr lang="en-US" sz="1400" dirty="0">
                <a:latin typeface="Arial" panose="020B0604020202020204" pitchFamily="34" charset="0"/>
                <a:cs typeface="Arial" panose="020B0604020202020204" pitchFamily="34" charset="0"/>
              </a:rPr>
              <a:t> Weise </a:t>
            </a:r>
            <a:r>
              <a:rPr lang="en-US" sz="1400" dirty="0" err="1">
                <a:latin typeface="Arial" panose="020B0604020202020204" pitchFamily="34" charset="0"/>
                <a:cs typeface="Arial" panose="020B0604020202020204" pitchFamily="34" charset="0"/>
              </a:rPr>
              <a:t>einen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gangbaren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Weg</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für</a:t>
            </a:r>
            <a:r>
              <a:rPr lang="en-US" sz="1400" dirty="0">
                <a:latin typeface="Arial" panose="020B0604020202020204" pitchFamily="34" charset="0"/>
                <a:cs typeface="Arial" panose="020B0604020202020204" pitchFamily="34" charset="0"/>
              </a:rPr>
              <a:t> das von </a:t>
            </a:r>
            <a:r>
              <a:rPr lang="en-US" sz="1400" dirty="0" err="1">
                <a:latin typeface="Arial" panose="020B0604020202020204" pitchFamily="34" charset="0"/>
                <a:cs typeface="Arial" panose="020B0604020202020204" pitchFamily="34" charset="0"/>
              </a:rPr>
              <a:t>ihm</a:t>
            </a:r>
            <a:r>
              <a:rPr lang="en-US" sz="1400" dirty="0">
                <a:latin typeface="Arial" panose="020B0604020202020204" pitchFamily="34" charset="0"/>
                <a:cs typeface="Arial" panose="020B0604020202020204" pitchFamily="34" charset="0"/>
              </a:rPr>
              <a:t>/</a:t>
            </a:r>
            <a:r>
              <a:rPr lang="en-US" sz="1400" dirty="0" err="1">
                <a:latin typeface="Arial" panose="020B0604020202020204" pitchFamily="34" charset="0"/>
                <a:cs typeface="Arial" panose="020B0604020202020204" pitchFamily="34" charset="0"/>
              </a:rPr>
              <a:t>ihr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skizzierte</a:t>
            </a:r>
            <a:r>
              <a:rPr lang="en-US" sz="1400" dirty="0">
                <a:latin typeface="Arial" panose="020B0604020202020204" pitchFamily="34" charset="0"/>
                <a:cs typeface="Arial" panose="020B0604020202020204" pitchFamily="34" charset="0"/>
              </a:rPr>
              <a:t> Problem </a:t>
            </a:r>
            <a:r>
              <a:rPr lang="en-US" sz="1400" dirty="0" err="1">
                <a:latin typeface="Arial" panose="020B0604020202020204" pitchFamily="34" charset="0"/>
                <a:cs typeface="Arial" panose="020B0604020202020204" pitchFamily="34" charset="0"/>
              </a:rPr>
              <a:t>findet</a:t>
            </a:r>
            <a:r>
              <a:rPr lang="en-US" sz="1400" dirty="0">
                <a:latin typeface="Arial" panose="020B0604020202020204" pitchFamily="34" charset="0"/>
                <a:cs typeface="Arial" panose="020B0604020202020204" pitchFamily="34" charset="0"/>
              </a:rPr>
              <a:t>.</a:t>
            </a:r>
            <a:endParaRPr lang="de-DE" sz="1400" dirty="0">
              <a:latin typeface="Arial" panose="020B0604020202020204" pitchFamily="34" charset="0"/>
              <a:cs typeface="Arial" panose="020B0604020202020204" pitchFamily="34" charset="0"/>
            </a:endParaRPr>
          </a:p>
        </p:txBody>
      </p:sp>
      <p:sp>
        <p:nvSpPr>
          <p:cNvPr id="9" name="Retângulo 8"/>
          <p:cNvSpPr/>
          <p:nvPr/>
        </p:nvSpPr>
        <p:spPr>
          <a:xfrm>
            <a:off x="53752" y="6211669"/>
            <a:ext cx="9036496" cy="461665"/>
          </a:xfrm>
          <a:prstGeom prst="rect">
            <a:avLst/>
          </a:prstGeom>
        </p:spPr>
        <p:txBody>
          <a:bodyPr wrap="square">
            <a:spAutoFit/>
          </a:bodyPr>
          <a:lstStyle/>
          <a:p>
            <a:r>
              <a:rPr lang="en-US" sz="1200" dirty="0">
                <a:latin typeface="Arial Narrow" panose="020B0606020202030204" pitchFamily="34" charset="0"/>
                <a:ea typeface="Times New Roman" panose="02020603050405020304" pitchFamily="18" charset="0"/>
                <a:cs typeface="Arial" panose="020B060402020202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en-GB" sz="1200" dirty="0">
              <a:latin typeface="Arial Narrow" panose="020B0606020202030204" pitchFamily="34" charset="0"/>
              <a:cs typeface="Arial" panose="020B0604020202020204" pitchFamily="34" charset="0"/>
            </a:endParaRPr>
          </a:p>
        </p:txBody>
      </p:sp>
      <p:pic>
        <p:nvPicPr>
          <p:cNvPr id="10" name="Grafik 1" descr="Ein Bild, das Text enthält.&#10;&#10;Automatisch generierte Beschreibung"/>
          <p:cNvPicPr/>
          <p:nvPr/>
        </p:nvPicPr>
        <p:blipFill>
          <a:blip r:embed="rId3" cstate="print">
            <a:extLst>
              <a:ext uri="{28A0092B-C50C-407E-A947-70E740481C1C}">
                <a14:useLocalDpi xmlns:a14="http://schemas.microsoft.com/office/drawing/2010/main" val="0"/>
              </a:ext>
            </a:extLst>
          </a:blip>
          <a:stretch>
            <a:fillRect/>
          </a:stretch>
        </p:blipFill>
        <p:spPr>
          <a:xfrm>
            <a:off x="2123729" y="5445225"/>
            <a:ext cx="3168352" cy="751240"/>
          </a:xfrm>
          <a:prstGeom prst="rect">
            <a:avLst/>
          </a:prstGeom>
        </p:spPr>
      </p:pic>
    </p:spTree>
    <p:extLst>
      <p:ext uri="{BB962C8B-B14F-4D97-AF65-F5344CB8AC3E}">
        <p14:creationId xmlns:p14="http://schemas.microsoft.com/office/powerpoint/2010/main" val="2598149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7559" y="74591"/>
            <a:ext cx="1568551" cy="720624"/>
          </a:xfrm>
          <a:prstGeom prst="rect">
            <a:avLst/>
          </a:prstGeom>
        </p:spPr>
      </p:pic>
      <p:sp>
        <p:nvSpPr>
          <p:cNvPr id="7" name="Retângulo 6"/>
          <p:cNvSpPr/>
          <p:nvPr/>
        </p:nvSpPr>
        <p:spPr>
          <a:xfrm>
            <a:off x="323528" y="265626"/>
            <a:ext cx="3744416" cy="338554"/>
          </a:xfrm>
          <a:prstGeom prst="rect">
            <a:avLst/>
          </a:prstGeom>
        </p:spPr>
        <p:txBody>
          <a:bodyPr wrap="square">
            <a:spAutoFit/>
          </a:bodyPr>
          <a:lstStyle/>
          <a:p>
            <a:r>
              <a:rPr lang="en-US" sz="1600" dirty="0">
                <a:latin typeface="Arial Narrow" panose="020B0606020202030204" pitchFamily="34" charset="0"/>
                <a:ea typeface="Times New Roman" panose="02020603050405020304" pitchFamily="18" charset="0"/>
              </a:rPr>
              <a:t>Grant Agreement: 2019-1-AT-KA202-051218</a:t>
            </a:r>
            <a:endParaRPr lang="en-GB" sz="1600" dirty="0">
              <a:latin typeface="Arial Narrow" panose="020B0606020202030204" pitchFamily="34" charset="0"/>
            </a:endParaRPr>
          </a:p>
        </p:txBody>
      </p:sp>
      <p:sp>
        <p:nvSpPr>
          <p:cNvPr id="8" name="Retângulo 7"/>
          <p:cNvSpPr/>
          <p:nvPr/>
        </p:nvSpPr>
        <p:spPr>
          <a:xfrm>
            <a:off x="188640" y="2506696"/>
            <a:ext cx="8766720" cy="2620204"/>
          </a:xfrm>
          <a:prstGeom prst="rect">
            <a:avLst/>
          </a:prstGeom>
          <a:solidFill>
            <a:schemeClr val="accent2">
              <a:lumMod val="20000"/>
              <a:lumOff val="80000"/>
            </a:schemeClr>
          </a:solidFill>
        </p:spPr>
        <p:txBody>
          <a:bodyPr wrap="square">
            <a:spAutoFit/>
          </a:bodyPr>
          <a:lstStyle/>
          <a:p>
            <a:pPr marL="457200" marR="0" lvl="1" indent="0" algn="just"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de-DE" sz="2400" dirty="0">
              <a:latin typeface="Arial" panose="020B0604020202020204" pitchFamily="34" charset="0"/>
              <a:cs typeface="Arial" panose="020B0604020202020204" pitchFamily="34" charset="0"/>
            </a:endParaRPr>
          </a:p>
          <a:p>
            <a:pPr marL="457200" marR="0" lvl="1" indent="0" algn="just"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lang="de-DE" sz="2400" b="1" dirty="0">
                <a:latin typeface="Arial" panose="020B0604020202020204" pitchFamily="34" charset="0"/>
                <a:cs typeface="Arial" panose="020B0604020202020204" pitchFamily="34" charset="0"/>
              </a:rPr>
              <a:t>Beschaffen Sie sich zusätzliche Informationen</a:t>
            </a:r>
          </a:p>
          <a:p>
            <a:pPr marR="0" lvl="2" algn="l" defTabSz="914400" rtl="0" eaLnBrk="1" fontAlgn="auto" latinLnBrk="0" hangingPunct="1">
              <a:lnSpc>
                <a:spcPct val="90000"/>
              </a:lnSpc>
              <a:spcBef>
                <a:spcPts val="500"/>
              </a:spcBef>
              <a:spcAft>
                <a:spcPts val="0"/>
              </a:spcAft>
              <a:buClrTx/>
              <a:buSzTx/>
              <a:tabLst/>
              <a:defRPr/>
            </a:pPr>
            <a:endParaRPr lang="de-DE" sz="1600" noProof="0" dirty="0">
              <a:latin typeface="Arial" panose="020B0604020202020204" pitchFamily="34" charset="0"/>
              <a:cs typeface="Arial" panose="020B0604020202020204" pitchFamily="34" charset="0"/>
            </a:endParaRPr>
          </a:p>
          <a:p>
            <a:pPr marR="0" lvl="2" algn="just" defTabSz="914400" rtl="0" eaLnBrk="1" fontAlgn="auto" latinLnBrk="0" hangingPunct="1">
              <a:lnSpc>
                <a:spcPct val="90000"/>
              </a:lnSpc>
              <a:spcBef>
                <a:spcPts val="500"/>
              </a:spcBef>
              <a:spcAft>
                <a:spcPts val="0"/>
              </a:spcAft>
              <a:buClrTx/>
              <a:buSzTx/>
              <a:tabLst/>
              <a:defRPr/>
            </a:pPr>
            <a:r>
              <a:rPr lang="en-US" sz="2000" dirty="0" err="1">
                <a:solidFill>
                  <a:prstClr val="black"/>
                </a:solidFill>
                <a:latin typeface="Arial" panose="020B0604020202020204" pitchFamily="34" charset="0"/>
                <a:cs typeface="Arial" panose="020B0604020202020204" pitchFamily="34" charset="0"/>
              </a:rPr>
              <a:t>Stellen</a:t>
            </a:r>
            <a:r>
              <a:rPr lang="en-US" sz="2000" dirty="0">
                <a:solidFill>
                  <a:prstClr val="black"/>
                </a:solidFill>
                <a:latin typeface="Arial" panose="020B0604020202020204" pitchFamily="34" charset="0"/>
                <a:cs typeface="Arial" panose="020B0604020202020204" pitchFamily="34" charset="0"/>
              </a:rPr>
              <a:t> Sie </a:t>
            </a:r>
            <a:r>
              <a:rPr lang="en-US" sz="2000" dirty="0" err="1">
                <a:solidFill>
                  <a:prstClr val="black"/>
                </a:solidFill>
                <a:latin typeface="Arial" panose="020B0604020202020204" pitchFamily="34" charset="0"/>
                <a:cs typeface="Arial" panose="020B0604020202020204" pitchFamily="34" charset="0"/>
              </a:rPr>
              <a:t>eine</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Internetrecherche</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darüber</a:t>
            </a:r>
            <a:r>
              <a:rPr lang="en-US" sz="2000" dirty="0">
                <a:solidFill>
                  <a:prstClr val="black"/>
                </a:solidFill>
                <a:latin typeface="Arial" panose="020B0604020202020204" pitchFamily="34" charset="0"/>
                <a:cs typeface="Arial" panose="020B0604020202020204" pitchFamily="34" charset="0"/>
              </a:rPr>
              <a:t> an, </a:t>
            </a:r>
            <a:r>
              <a:rPr lang="en-US" sz="2000" dirty="0" err="1">
                <a:solidFill>
                  <a:prstClr val="black"/>
                </a:solidFill>
                <a:latin typeface="Arial" panose="020B0604020202020204" pitchFamily="34" charset="0"/>
                <a:cs typeface="Arial" panose="020B0604020202020204" pitchFamily="34" charset="0"/>
              </a:rPr>
              <a:t>ob</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bzw</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welche</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Lösungsvorschläge</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für</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Ihren</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Bereich</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bereits</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existieren</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Gibt</a:t>
            </a:r>
            <a:r>
              <a:rPr lang="en-US" sz="2000" dirty="0">
                <a:solidFill>
                  <a:prstClr val="black"/>
                </a:solidFill>
                <a:latin typeface="Arial" panose="020B0604020202020204" pitchFamily="34" charset="0"/>
                <a:cs typeface="Arial" panose="020B0604020202020204" pitchFamily="34" charset="0"/>
              </a:rPr>
              <a:t> es </a:t>
            </a:r>
            <a:r>
              <a:rPr lang="en-US" sz="2000" dirty="0" err="1">
                <a:solidFill>
                  <a:prstClr val="black"/>
                </a:solidFill>
                <a:latin typeface="Arial" panose="020B0604020202020204" pitchFamily="34" charset="0"/>
                <a:cs typeface="Arial" panose="020B0604020202020204" pitchFamily="34" charset="0"/>
              </a:rPr>
              <a:t>Handlungsrichtlinien</a:t>
            </a:r>
            <a:r>
              <a:rPr lang="en-US" sz="2000" dirty="0">
                <a:solidFill>
                  <a:prstClr val="black"/>
                </a:solidFill>
                <a:latin typeface="Arial" panose="020B0604020202020204" pitchFamily="34" charset="0"/>
                <a:cs typeface="Arial" panose="020B0604020202020204" pitchFamily="34" charset="0"/>
              </a:rPr>
              <a:t>, die </a:t>
            </a:r>
            <a:r>
              <a:rPr lang="en-US" sz="2000" dirty="0" err="1">
                <a:solidFill>
                  <a:prstClr val="black"/>
                </a:solidFill>
                <a:latin typeface="Arial" panose="020B0604020202020204" pitchFamily="34" charset="0"/>
                <a:cs typeface="Arial" panose="020B0604020202020204" pitchFamily="34" charset="0"/>
              </a:rPr>
              <a:t>auch</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Ihnen</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hilfreich</a:t>
            </a:r>
            <a:r>
              <a:rPr lang="en-US" sz="2000" dirty="0">
                <a:solidFill>
                  <a:prstClr val="black"/>
                </a:solidFill>
                <a:latin typeface="Arial" panose="020B0604020202020204" pitchFamily="34" charset="0"/>
                <a:cs typeface="Arial" panose="020B0604020202020204" pitchFamily="34" charset="0"/>
              </a:rPr>
              <a:t> sein </a:t>
            </a:r>
            <a:r>
              <a:rPr lang="en-US" sz="2000" dirty="0" err="1">
                <a:solidFill>
                  <a:prstClr val="black"/>
                </a:solidFill>
                <a:latin typeface="Arial" panose="020B0604020202020204" pitchFamily="34" charset="0"/>
                <a:cs typeface="Arial" panose="020B0604020202020204" pitchFamily="34" charset="0"/>
              </a:rPr>
              <a:t>könnten</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Halten</a:t>
            </a:r>
            <a:r>
              <a:rPr lang="en-US" sz="2000" dirty="0">
                <a:solidFill>
                  <a:prstClr val="black"/>
                </a:solidFill>
                <a:latin typeface="Arial" panose="020B0604020202020204" pitchFamily="34" charset="0"/>
                <a:cs typeface="Arial" panose="020B0604020202020204" pitchFamily="34" charset="0"/>
              </a:rPr>
              <a:t> Sie die </a:t>
            </a:r>
            <a:r>
              <a:rPr lang="en-US" sz="2000" dirty="0" err="1">
                <a:solidFill>
                  <a:prstClr val="black"/>
                </a:solidFill>
                <a:latin typeface="Arial" panose="020B0604020202020204" pitchFamily="34" charset="0"/>
                <a:cs typeface="Arial" panose="020B0604020202020204" pitchFamily="34" charset="0"/>
              </a:rPr>
              <a:t>für</a:t>
            </a:r>
            <a:r>
              <a:rPr lang="en-US" sz="2000" dirty="0">
                <a:solidFill>
                  <a:prstClr val="black"/>
                </a:solidFill>
                <a:latin typeface="Arial" panose="020B0604020202020204" pitchFamily="34" charset="0"/>
                <a:cs typeface="Arial" panose="020B0604020202020204" pitchFamily="34" charset="0"/>
              </a:rPr>
              <a:t> Sie </a:t>
            </a:r>
            <a:r>
              <a:rPr lang="en-US" sz="2000" dirty="0" err="1">
                <a:solidFill>
                  <a:prstClr val="black"/>
                </a:solidFill>
                <a:latin typeface="Arial" panose="020B0604020202020204" pitchFamily="34" charset="0"/>
                <a:cs typeface="Arial" panose="020B0604020202020204" pitchFamily="34" charset="0"/>
              </a:rPr>
              <a:t>wichtigsten</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Erkenntnisse</a:t>
            </a:r>
            <a:r>
              <a:rPr lang="en-US" sz="2000" dirty="0">
                <a:solidFill>
                  <a:prstClr val="black"/>
                </a:solidFill>
                <a:latin typeface="Arial" panose="020B0604020202020204" pitchFamily="34" charset="0"/>
                <a:cs typeface="Arial" panose="020B0604020202020204" pitchFamily="34" charset="0"/>
              </a:rPr>
              <a:t> fest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a:p>
            <a:pPr marR="0" lvl="2" algn="l" defTabSz="914400" rtl="0" eaLnBrk="1" fontAlgn="auto" latinLnBrk="0" hangingPunct="1">
              <a:lnSpc>
                <a:spcPct val="90000"/>
              </a:lnSpc>
              <a:spcBef>
                <a:spcPts val="500"/>
              </a:spcBef>
              <a:spcAft>
                <a:spcPts val="0"/>
              </a:spcAft>
              <a:buClrTx/>
              <a:buSzTx/>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de-DE" sz="1600" dirty="0">
              <a:latin typeface="Arial" panose="020B0604020202020204" pitchFamily="34" charset="0"/>
              <a:cs typeface="Arial" panose="020B0604020202020204" pitchFamily="34" charset="0"/>
            </a:endParaRPr>
          </a:p>
        </p:txBody>
      </p:sp>
      <p:sp>
        <p:nvSpPr>
          <p:cNvPr id="9" name="Retângulo 8"/>
          <p:cNvSpPr/>
          <p:nvPr/>
        </p:nvSpPr>
        <p:spPr>
          <a:xfrm>
            <a:off x="53752" y="6211669"/>
            <a:ext cx="9036496" cy="461665"/>
          </a:xfrm>
          <a:prstGeom prst="rect">
            <a:avLst/>
          </a:prstGeom>
        </p:spPr>
        <p:txBody>
          <a:bodyPr wrap="square">
            <a:spAutoFit/>
          </a:bodyPr>
          <a:lstStyle/>
          <a:p>
            <a:r>
              <a:rPr lang="en-US" sz="1200" dirty="0">
                <a:latin typeface="Arial Narrow" panose="020B0606020202030204" pitchFamily="34" charset="0"/>
                <a:ea typeface="Times New Roman" panose="02020603050405020304" pitchFamily="18" charset="0"/>
                <a:cs typeface="Arial" panose="020B060402020202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en-GB" sz="1200" dirty="0">
              <a:latin typeface="Arial Narrow" panose="020B0606020202030204" pitchFamily="34" charset="0"/>
              <a:cs typeface="Arial" panose="020B0604020202020204" pitchFamily="34" charset="0"/>
            </a:endParaRPr>
          </a:p>
        </p:txBody>
      </p:sp>
      <p:pic>
        <p:nvPicPr>
          <p:cNvPr id="10" name="Grafik 1" descr="Ein Bild, das Text enthält.&#10;&#10;Automatisch generierte Beschreibung"/>
          <p:cNvPicPr/>
          <p:nvPr/>
        </p:nvPicPr>
        <p:blipFill>
          <a:blip r:embed="rId3" cstate="print">
            <a:extLst>
              <a:ext uri="{28A0092B-C50C-407E-A947-70E740481C1C}">
                <a14:useLocalDpi xmlns:a14="http://schemas.microsoft.com/office/drawing/2010/main" val="0"/>
              </a:ext>
            </a:extLst>
          </a:blip>
          <a:stretch>
            <a:fillRect/>
          </a:stretch>
        </p:blipFill>
        <p:spPr>
          <a:xfrm>
            <a:off x="2123729" y="5445225"/>
            <a:ext cx="3168352" cy="751240"/>
          </a:xfrm>
          <a:prstGeom prst="rect">
            <a:avLst/>
          </a:prstGeom>
        </p:spPr>
      </p:pic>
    </p:spTree>
    <p:extLst>
      <p:ext uri="{BB962C8B-B14F-4D97-AF65-F5344CB8AC3E}">
        <p14:creationId xmlns:p14="http://schemas.microsoft.com/office/powerpoint/2010/main" val="3260371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7559" y="74591"/>
            <a:ext cx="1568551" cy="720624"/>
          </a:xfrm>
          <a:prstGeom prst="rect">
            <a:avLst/>
          </a:prstGeom>
        </p:spPr>
      </p:pic>
      <p:sp>
        <p:nvSpPr>
          <p:cNvPr id="7" name="Retângulo 6"/>
          <p:cNvSpPr/>
          <p:nvPr/>
        </p:nvSpPr>
        <p:spPr>
          <a:xfrm>
            <a:off x="323528" y="265626"/>
            <a:ext cx="3744416" cy="338554"/>
          </a:xfrm>
          <a:prstGeom prst="rect">
            <a:avLst/>
          </a:prstGeom>
        </p:spPr>
        <p:txBody>
          <a:bodyPr wrap="square">
            <a:spAutoFit/>
          </a:bodyPr>
          <a:lstStyle/>
          <a:p>
            <a:r>
              <a:rPr lang="en-US" sz="1600" dirty="0">
                <a:latin typeface="Arial Narrow" panose="020B0606020202030204" pitchFamily="34" charset="0"/>
                <a:ea typeface="Times New Roman" panose="02020603050405020304" pitchFamily="18" charset="0"/>
              </a:rPr>
              <a:t>Grant Agreement: 2019-1-AT-KA202-051218</a:t>
            </a:r>
            <a:endParaRPr lang="en-GB" sz="1600" dirty="0">
              <a:latin typeface="Arial Narrow" panose="020B0606020202030204" pitchFamily="34" charset="0"/>
            </a:endParaRPr>
          </a:p>
        </p:txBody>
      </p:sp>
      <p:sp>
        <p:nvSpPr>
          <p:cNvPr id="8" name="Retângulo 7"/>
          <p:cNvSpPr/>
          <p:nvPr/>
        </p:nvSpPr>
        <p:spPr>
          <a:xfrm>
            <a:off x="188640" y="2506696"/>
            <a:ext cx="8766720" cy="655051"/>
          </a:xfrm>
          <a:prstGeom prst="rect">
            <a:avLst/>
          </a:prstGeom>
          <a:solidFill>
            <a:schemeClr val="accent2">
              <a:lumMod val="20000"/>
              <a:lumOff val="80000"/>
            </a:schemeClr>
          </a:solidFill>
        </p:spPr>
        <p:txBody>
          <a:bodyPr wrap="square">
            <a:spAutoFit/>
          </a:bodyPr>
          <a:lstStyle/>
          <a:p>
            <a:pPr marL="457200" marR="0" lvl="1" indent="0" algn="just"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de-DE" sz="1600" dirty="0">
              <a:latin typeface="Arial" panose="020B0604020202020204" pitchFamily="34" charset="0"/>
              <a:cs typeface="Arial" panose="020B0604020202020204" pitchFamily="34" charset="0"/>
            </a:endParaRPr>
          </a:p>
          <a:p>
            <a:pPr marR="0" lvl="2" algn="l" defTabSz="914400" rtl="0" eaLnBrk="1" fontAlgn="auto" latinLnBrk="0" hangingPunct="1">
              <a:lnSpc>
                <a:spcPct val="90000"/>
              </a:lnSpc>
              <a:spcBef>
                <a:spcPts val="500"/>
              </a:spcBef>
              <a:spcAft>
                <a:spcPts val="0"/>
              </a:spcAft>
              <a:buClrTx/>
              <a:buSzTx/>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lang="de-DE" sz="1600" dirty="0">
              <a:latin typeface="Arial" panose="020B0604020202020204" pitchFamily="34" charset="0"/>
              <a:cs typeface="Arial" panose="020B0604020202020204" pitchFamily="34" charset="0"/>
            </a:endParaRPr>
          </a:p>
        </p:txBody>
      </p:sp>
      <p:sp>
        <p:nvSpPr>
          <p:cNvPr id="9" name="Retângulo 8"/>
          <p:cNvSpPr/>
          <p:nvPr/>
        </p:nvSpPr>
        <p:spPr>
          <a:xfrm>
            <a:off x="53752" y="6211669"/>
            <a:ext cx="9036496" cy="461665"/>
          </a:xfrm>
          <a:prstGeom prst="rect">
            <a:avLst/>
          </a:prstGeom>
        </p:spPr>
        <p:txBody>
          <a:bodyPr wrap="square">
            <a:spAutoFit/>
          </a:bodyPr>
          <a:lstStyle/>
          <a:p>
            <a:r>
              <a:rPr lang="en-US" sz="1200" dirty="0">
                <a:latin typeface="Arial Narrow" panose="020B0606020202030204" pitchFamily="34" charset="0"/>
                <a:ea typeface="Times New Roman" panose="02020603050405020304" pitchFamily="18" charset="0"/>
                <a:cs typeface="Arial" panose="020B060402020202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en-GB" sz="1200" dirty="0">
              <a:latin typeface="Arial Narrow" panose="020B0606020202030204" pitchFamily="34" charset="0"/>
              <a:cs typeface="Arial" panose="020B0604020202020204" pitchFamily="34" charset="0"/>
            </a:endParaRPr>
          </a:p>
        </p:txBody>
      </p:sp>
      <p:pic>
        <p:nvPicPr>
          <p:cNvPr id="10" name="Grafik 1" descr="Ein Bild, das Text enthält.&#10;&#10;Automatisch generierte Beschreibung"/>
          <p:cNvPicPr/>
          <p:nvPr/>
        </p:nvPicPr>
        <p:blipFill>
          <a:blip r:embed="rId3" cstate="print">
            <a:extLst>
              <a:ext uri="{28A0092B-C50C-407E-A947-70E740481C1C}">
                <a14:useLocalDpi xmlns:a14="http://schemas.microsoft.com/office/drawing/2010/main" val="0"/>
              </a:ext>
            </a:extLst>
          </a:blip>
          <a:stretch>
            <a:fillRect/>
          </a:stretch>
        </p:blipFill>
        <p:spPr>
          <a:xfrm>
            <a:off x="2123729" y="5445225"/>
            <a:ext cx="3168352" cy="751240"/>
          </a:xfrm>
          <a:prstGeom prst="rect">
            <a:avLst/>
          </a:prstGeom>
        </p:spPr>
      </p:pic>
      <p:pic>
        <p:nvPicPr>
          <p:cNvPr id="3" name="Grafik 2">
            <a:extLst>
              <a:ext uri="{FF2B5EF4-FFF2-40B4-BE49-F238E27FC236}">
                <a16:creationId xmlns:a16="http://schemas.microsoft.com/office/drawing/2014/main" id="{349BA982-3969-4192-8A11-97A826CB11CD}"/>
              </a:ext>
            </a:extLst>
          </p:cNvPr>
          <p:cNvPicPr>
            <a:picLocks noChangeAspect="1"/>
          </p:cNvPicPr>
          <p:nvPr/>
        </p:nvPicPr>
        <p:blipFill>
          <a:blip r:embed="rId4"/>
          <a:stretch>
            <a:fillRect/>
          </a:stretch>
        </p:blipFill>
        <p:spPr>
          <a:xfrm>
            <a:off x="36183" y="2258466"/>
            <a:ext cx="9071634" cy="2341067"/>
          </a:xfrm>
          <a:prstGeom prst="rect">
            <a:avLst/>
          </a:prstGeom>
        </p:spPr>
      </p:pic>
    </p:spTree>
    <p:extLst>
      <p:ext uri="{BB962C8B-B14F-4D97-AF65-F5344CB8AC3E}">
        <p14:creationId xmlns:p14="http://schemas.microsoft.com/office/powerpoint/2010/main" val="560028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Image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7559" y="74591"/>
            <a:ext cx="1568551" cy="720624"/>
          </a:xfrm>
          <a:prstGeom prst="rect">
            <a:avLst/>
          </a:prstGeom>
        </p:spPr>
      </p:pic>
      <p:sp>
        <p:nvSpPr>
          <p:cNvPr id="7" name="Retângulo 6"/>
          <p:cNvSpPr/>
          <p:nvPr/>
        </p:nvSpPr>
        <p:spPr>
          <a:xfrm>
            <a:off x="323528" y="265626"/>
            <a:ext cx="3744416" cy="338554"/>
          </a:xfrm>
          <a:prstGeom prst="rect">
            <a:avLst/>
          </a:prstGeom>
        </p:spPr>
        <p:txBody>
          <a:bodyPr wrap="square">
            <a:spAutoFit/>
          </a:bodyPr>
          <a:lstStyle/>
          <a:p>
            <a:r>
              <a:rPr lang="en-US" sz="1600" dirty="0">
                <a:latin typeface="Arial Narrow" panose="020B0606020202030204" pitchFamily="34" charset="0"/>
                <a:ea typeface="Times New Roman" panose="02020603050405020304" pitchFamily="18" charset="0"/>
              </a:rPr>
              <a:t>Grant Agreement: 2019-1-AT-KA202-051218</a:t>
            </a:r>
            <a:endParaRPr lang="en-GB" sz="1600" dirty="0">
              <a:latin typeface="Arial Narrow" panose="020B0606020202030204" pitchFamily="34" charset="0"/>
            </a:endParaRPr>
          </a:p>
        </p:txBody>
      </p:sp>
      <p:sp>
        <p:nvSpPr>
          <p:cNvPr id="8" name="Retângulo 7"/>
          <p:cNvSpPr/>
          <p:nvPr/>
        </p:nvSpPr>
        <p:spPr>
          <a:xfrm>
            <a:off x="188640" y="2506696"/>
            <a:ext cx="8766720" cy="2351926"/>
          </a:xfrm>
          <a:prstGeom prst="rect">
            <a:avLst/>
          </a:prstGeom>
          <a:solidFill>
            <a:schemeClr val="accent2">
              <a:lumMod val="20000"/>
              <a:lumOff val="80000"/>
            </a:schemeClr>
          </a:solidFill>
        </p:spPr>
        <p:txBody>
          <a:bodyPr wrap="square">
            <a:spAutoFit/>
          </a:bodyPr>
          <a:lstStyle/>
          <a:p>
            <a:pPr lvl="1" algn="ctr">
              <a:lnSpc>
                <a:spcPct val="90000"/>
              </a:lnSpc>
              <a:spcBef>
                <a:spcPts val="500"/>
              </a:spcBef>
              <a:defRPr/>
            </a:pPr>
            <a:r>
              <a:rPr lang="en-US" sz="2000" b="1" dirty="0">
                <a:solidFill>
                  <a:prstClr val="black"/>
                </a:solidFill>
                <a:latin typeface="Arial" panose="020B0604020202020204" pitchFamily="34" charset="0"/>
                <a:cs typeface="Arial" panose="020B0604020202020204" pitchFamily="34" charset="0"/>
              </a:rPr>
              <a:t>ERARBEITUNG</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a:p>
            <a:pPr lvl="1" algn="ctr">
              <a:lnSpc>
                <a:spcPct val="90000"/>
              </a:lnSpc>
              <a:spcBef>
                <a:spcPts val="500"/>
              </a:spcBef>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10:45 – 11:30</a:t>
            </a:r>
          </a:p>
          <a:p>
            <a:pPr lvl="1" algn="ctr">
              <a:lnSpc>
                <a:spcPct val="90000"/>
              </a:lnSpc>
              <a:spcBef>
                <a:spcPts val="500"/>
              </a:spcBef>
              <a:defRPr/>
            </a:pPr>
            <a:r>
              <a:rPr kumimoji="0" lang="en-US" sz="20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Erkenntnisse</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für</a:t>
            </a:r>
            <a:r>
              <a:rPr lang="en-US" sz="2000" dirty="0">
                <a:solidFill>
                  <a:prstClr val="black"/>
                </a:solidFill>
                <a:latin typeface="Arial" panose="020B0604020202020204" pitchFamily="34" charset="0"/>
                <a:cs typeface="Arial" panose="020B0604020202020204" pitchFamily="34" charset="0"/>
              </a:rPr>
              <a:t> die Praxis – </a:t>
            </a:r>
            <a:r>
              <a:rPr lang="en-US" sz="2000" dirty="0" err="1">
                <a:solidFill>
                  <a:prstClr val="black"/>
                </a:solidFill>
                <a:latin typeface="Arial" panose="020B0604020202020204" pitchFamily="34" charset="0"/>
                <a:cs typeface="Arial" panose="020B0604020202020204" pitchFamily="34" charset="0"/>
              </a:rPr>
              <a:t>Vorbereitung</a:t>
            </a:r>
            <a:r>
              <a:rPr lang="en-US" sz="2000" dirty="0">
                <a:solidFill>
                  <a:prstClr val="black"/>
                </a:solidFill>
                <a:latin typeface="Arial" panose="020B0604020202020204" pitchFamily="34" charset="0"/>
                <a:cs typeface="Arial" panose="020B0604020202020204" pitchFamily="34" charset="0"/>
              </a:rPr>
              <a:t> der </a:t>
            </a:r>
            <a:r>
              <a:rPr lang="en-US" sz="2000" dirty="0" err="1">
                <a:solidFill>
                  <a:prstClr val="black"/>
                </a:solidFill>
                <a:latin typeface="Arial" panose="020B0604020202020204" pitchFamily="34" charset="0"/>
                <a:cs typeface="Arial" panose="020B0604020202020204" pitchFamily="34" charset="0"/>
              </a:rPr>
              <a:t>Umsetzung</a:t>
            </a:r>
            <a:endParaRPr kumimoji="0" lang="en-US" sz="20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lvl="2" algn="ctr">
              <a:lnSpc>
                <a:spcPct val="90000"/>
              </a:lnSpc>
              <a:spcBef>
                <a:spcPts val="500"/>
              </a:spcBef>
              <a:defRPr/>
            </a:pPr>
            <a:r>
              <a:rPr kumimoji="0" lang="en-US" sz="200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000" i="1"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Arbeitsauftrag</a:t>
            </a:r>
            <a:r>
              <a:rPr kumimoji="0" lang="en-US" sz="200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4: </a:t>
            </a:r>
            <a:r>
              <a:rPr kumimoji="0" lang="en-US" sz="2000" i="1"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Zusammenfassung</a:t>
            </a:r>
            <a:r>
              <a:rPr kumimoji="0" lang="en-US" sz="200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der </a:t>
            </a:r>
            <a:r>
              <a:rPr kumimoji="0" lang="en-US" sz="2000" i="1"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Änderungen</a:t>
            </a:r>
            <a:r>
              <a:rPr kumimoji="0" lang="en-US" sz="200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r>
              <a:rPr kumimoji="0" lang="en-US" sz="2000" i="1"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Anpassungen</a:t>
            </a:r>
            <a:endParaRPr kumimoji="0" lang="en-US" sz="200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lvl="2" algn="ctr">
              <a:lnSpc>
                <a:spcPct val="90000"/>
              </a:lnSpc>
              <a:spcBef>
                <a:spcPts val="500"/>
              </a:spcBef>
              <a:defRPr/>
            </a:pPr>
            <a:r>
              <a:rPr kumimoji="0" lang="en-US" sz="200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000" i="1"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Arbeitsauftrag</a:t>
            </a:r>
            <a:r>
              <a:rPr kumimoji="0" lang="en-US" sz="200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5: </a:t>
            </a:r>
            <a:r>
              <a:rPr kumimoji="0" lang="en-US" sz="2000" i="1"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Konkrete</a:t>
            </a:r>
            <a:r>
              <a:rPr kumimoji="0" lang="en-US" sz="200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000" i="1"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Umsetzung</a:t>
            </a:r>
            <a:endParaRPr kumimoji="0" lang="en-US" sz="200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lvl="1" algn="ctr">
              <a:lnSpc>
                <a:spcPct val="90000"/>
              </a:lnSpc>
              <a:spcBef>
                <a:spcPts val="500"/>
              </a:spcBef>
              <a:defRPr/>
            </a:pPr>
            <a:r>
              <a:rPr kumimoji="0" lang="en-US" sz="20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00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Vorbereitung</a:t>
            </a:r>
            <a:r>
              <a:rPr kumimoji="0" lang="en-US" sz="20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der Poster-</a:t>
            </a:r>
            <a:r>
              <a:rPr kumimoji="0" lang="en-US" sz="200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Präsentation</a:t>
            </a:r>
            <a:r>
              <a:rPr kumimoji="0" lang="en-US" sz="20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der “Case </a:t>
            </a:r>
            <a:r>
              <a:rPr lang="en-US" sz="2000" dirty="0">
                <a:solidFill>
                  <a:prstClr val="black"/>
                </a:solidFill>
                <a:latin typeface="Arial" panose="020B0604020202020204" pitchFamily="34" charset="0"/>
                <a:cs typeface="Arial" panose="020B0604020202020204" pitchFamily="34" charset="0"/>
              </a:rPr>
              <a:t>S</a:t>
            </a:r>
            <a:r>
              <a:rPr kumimoji="0" lang="en-US" sz="200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tudies</a:t>
            </a:r>
            <a:r>
              <a:rPr kumimoji="0" lang="en-US" sz="20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p:txBody>
      </p:sp>
      <p:sp>
        <p:nvSpPr>
          <p:cNvPr id="9" name="Retângulo 8"/>
          <p:cNvSpPr/>
          <p:nvPr/>
        </p:nvSpPr>
        <p:spPr>
          <a:xfrm>
            <a:off x="53752" y="6211669"/>
            <a:ext cx="9036496" cy="461665"/>
          </a:xfrm>
          <a:prstGeom prst="rect">
            <a:avLst/>
          </a:prstGeom>
        </p:spPr>
        <p:txBody>
          <a:bodyPr wrap="square">
            <a:spAutoFit/>
          </a:bodyPr>
          <a:lstStyle/>
          <a:p>
            <a:r>
              <a:rPr lang="en-US" sz="1200" dirty="0">
                <a:latin typeface="Arial Narrow" panose="020B0606020202030204" pitchFamily="34" charset="0"/>
                <a:ea typeface="Times New Roman" panose="02020603050405020304" pitchFamily="18" charset="0"/>
                <a:cs typeface="Arial" panose="020B060402020202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en-GB" sz="1200" dirty="0">
              <a:latin typeface="Arial Narrow" panose="020B0606020202030204" pitchFamily="34" charset="0"/>
              <a:cs typeface="Arial" panose="020B0604020202020204" pitchFamily="34" charset="0"/>
            </a:endParaRPr>
          </a:p>
        </p:txBody>
      </p:sp>
      <p:pic>
        <p:nvPicPr>
          <p:cNvPr id="10" name="Grafik 1" descr="Ein Bild, das Text enthält.&#10;&#10;Automatisch generierte Beschreibung"/>
          <p:cNvPicPr/>
          <p:nvPr/>
        </p:nvPicPr>
        <p:blipFill>
          <a:blip r:embed="rId4" cstate="print">
            <a:extLst>
              <a:ext uri="{28A0092B-C50C-407E-A947-70E740481C1C}">
                <a14:useLocalDpi xmlns:a14="http://schemas.microsoft.com/office/drawing/2010/main" val="0"/>
              </a:ext>
            </a:extLst>
          </a:blip>
          <a:stretch>
            <a:fillRect/>
          </a:stretch>
        </p:blipFill>
        <p:spPr>
          <a:xfrm>
            <a:off x="2123729" y="5445225"/>
            <a:ext cx="3168352" cy="751240"/>
          </a:xfrm>
          <a:prstGeom prst="rect">
            <a:avLst/>
          </a:prstGeom>
        </p:spPr>
      </p:pic>
    </p:spTree>
    <p:extLst>
      <p:ext uri="{BB962C8B-B14F-4D97-AF65-F5344CB8AC3E}">
        <p14:creationId xmlns:p14="http://schemas.microsoft.com/office/powerpoint/2010/main" val="28426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7559" y="74591"/>
            <a:ext cx="1568551" cy="720624"/>
          </a:xfrm>
          <a:prstGeom prst="rect">
            <a:avLst/>
          </a:prstGeom>
        </p:spPr>
      </p:pic>
      <p:sp>
        <p:nvSpPr>
          <p:cNvPr id="7" name="Retângulo 6"/>
          <p:cNvSpPr/>
          <p:nvPr/>
        </p:nvSpPr>
        <p:spPr>
          <a:xfrm>
            <a:off x="323528" y="265626"/>
            <a:ext cx="3744416" cy="338554"/>
          </a:xfrm>
          <a:prstGeom prst="rect">
            <a:avLst/>
          </a:prstGeom>
        </p:spPr>
        <p:txBody>
          <a:bodyPr wrap="square">
            <a:spAutoFit/>
          </a:bodyPr>
          <a:lstStyle/>
          <a:p>
            <a:r>
              <a:rPr lang="en-US" sz="1600" dirty="0">
                <a:latin typeface="Arial Narrow" panose="020B0606020202030204" pitchFamily="34" charset="0"/>
                <a:ea typeface="Times New Roman" panose="02020603050405020304" pitchFamily="18" charset="0"/>
              </a:rPr>
              <a:t>Grant Agreement: 2019-1-AT-KA202-051218</a:t>
            </a:r>
            <a:endParaRPr lang="en-GB" sz="1600" dirty="0">
              <a:latin typeface="Arial Narrow" panose="020B0606020202030204" pitchFamily="34" charset="0"/>
            </a:endParaRPr>
          </a:p>
        </p:txBody>
      </p:sp>
      <p:sp>
        <p:nvSpPr>
          <p:cNvPr id="8" name="Retângulo 7"/>
          <p:cNvSpPr/>
          <p:nvPr/>
        </p:nvSpPr>
        <p:spPr>
          <a:xfrm>
            <a:off x="188640" y="1869262"/>
            <a:ext cx="8766720" cy="3558923"/>
          </a:xfrm>
          <a:prstGeom prst="rect">
            <a:avLst/>
          </a:prstGeom>
          <a:solidFill>
            <a:schemeClr val="accent2">
              <a:lumMod val="20000"/>
              <a:lumOff val="80000"/>
            </a:schemeClr>
          </a:solidFill>
        </p:spPr>
        <p:txBody>
          <a:bodyPr wrap="square">
            <a:spAutoFit/>
          </a:bodyPr>
          <a:lstStyle/>
          <a:p>
            <a:pPr lvl="1" algn="just">
              <a:lnSpc>
                <a:spcPct val="90000"/>
              </a:lnSpc>
              <a:spcBef>
                <a:spcPts val="500"/>
              </a:spcBef>
              <a:defRPr/>
            </a:pP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Erkenntnisse</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für</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die Praxis –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Vorbereitung</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der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Umsetzung</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1143000" lvl="2" indent="-228600" algn="just">
              <a:lnSpc>
                <a:spcPct val="90000"/>
              </a:lnSpc>
              <a:spcBef>
                <a:spcPts val="500"/>
              </a:spcBef>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ARBEITSAUFTRAG 4: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Fassen</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Sie die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während</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dieser</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Einheit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entwickelten</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Anpassungen</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Änderungen</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zusammen</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und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ordnen</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Sie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sie</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den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einzelnen</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Berufs</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und/</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oder</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Anwendungsfeldern</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zu</a:t>
            </a:r>
            <a:endPar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1600200" lvl="3" indent="-228600" algn="just">
              <a:lnSpc>
                <a:spcPct val="90000"/>
              </a:lnSpc>
              <a:spcBef>
                <a:spcPts val="500"/>
              </a:spcBef>
              <a:buFont typeface="Arial" panose="020B0604020202020204" pitchFamily="34" charset="0"/>
              <a:buChar char="•"/>
              <a:defRPr/>
            </a:pPr>
            <a:r>
              <a:rPr lang="en-US" dirty="0" err="1">
                <a:solidFill>
                  <a:prstClr val="black"/>
                </a:solidFill>
                <a:latin typeface="Arial" panose="020B0604020202020204" pitchFamily="34" charset="0"/>
                <a:cs typeface="Arial" panose="020B0604020202020204" pitchFamily="34" charset="0"/>
              </a:rPr>
              <a:t>Mögliche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Gruppierungskriterien</a:t>
            </a:r>
            <a:r>
              <a:rPr lang="en-US" dirty="0">
                <a:solidFill>
                  <a:prstClr val="black"/>
                </a:solidFill>
                <a:latin typeface="Arial" panose="020B0604020202020204" pitchFamily="34" charset="0"/>
                <a:cs typeface="Arial" panose="020B0604020202020204" pitchFamily="34" charset="0"/>
              </a:rPr>
              <a:t>:</a:t>
            </a:r>
          </a:p>
          <a:p>
            <a:pPr marL="2057400" lvl="4" indent="-228600" algn="just">
              <a:lnSpc>
                <a:spcPct val="90000"/>
              </a:lnSpc>
              <a:spcBef>
                <a:spcPts val="500"/>
              </a:spcBef>
              <a:buFont typeface="Arial" panose="020B0604020202020204" pitchFamily="34" charset="0"/>
              <a:buChar char="•"/>
              <a:defRPr/>
            </a:pP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Komm</a:t>
            </a:r>
            <a:r>
              <a:rPr lang="en-US" sz="1400" dirty="0" err="1">
                <a:solidFill>
                  <a:prstClr val="black"/>
                </a:solidFill>
                <a:latin typeface="Arial" panose="020B0604020202020204" pitchFamily="34" charset="0"/>
                <a:cs typeface="Arial" panose="020B0604020202020204" pitchFamily="34" charset="0"/>
              </a:rPr>
              <a:t>unikative</a:t>
            </a:r>
            <a:r>
              <a:rPr lang="en-US" sz="1400" dirty="0">
                <a:solidFill>
                  <a:prstClr val="black"/>
                </a:solidFill>
                <a:latin typeface="Arial" panose="020B0604020202020204" pitchFamily="34" charset="0"/>
                <a:cs typeface="Arial" panose="020B0604020202020204" pitchFamily="34" charset="0"/>
              </a:rPr>
              <a:t> </a:t>
            </a:r>
            <a:r>
              <a:rPr lang="en-US" sz="1400" dirty="0" err="1">
                <a:solidFill>
                  <a:prstClr val="black"/>
                </a:solidFill>
                <a:latin typeface="Arial" panose="020B0604020202020204" pitchFamily="34" charset="0"/>
                <a:cs typeface="Arial" panose="020B0604020202020204" pitchFamily="34" charset="0"/>
              </a:rPr>
              <a:t>Belange</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057400" lvl="4" indent="-228600" algn="just">
              <a:lnSpc>
                <a:spcPct val="90000"/>
              </a:lnSpc>
              <a:spcBef>
                <a:spcPts val="500"/>
              </a:spcBef>
              <a:buFont typeface="Arial" panose="020B0604020202020204" pitchFamily="34" charset="0"/>
              <a:buChar char="•"/>
              <a:defRPr/>
            </a:pP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Sensorische</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Befindlichkeiten</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057400" lvl="4" indent="-228600" algn="just">
              <a:lnSpc>
                <a:spcPct val="90000"/>
              </a:lnSpc>
              <a:spcBef>
                <a:spcPts val="500"/>
              </a:spcBef>
              <a:buFont typeface="Arial" panose="020B0604020202020204" pitchFamily="34" charset="0"/>
              <a:buChar char="•"/>
              <a:defRPr/>
            </a:pPr>
            <a:r>
              <a:rPr lang="en-US" sz="1400" dirty="0" err="1">
                <a:solidFill>
                  <a:prstClr val="black"/>
                </a:solidFill>
                <a:latin typeface="Arial" panose="020B0604020202020204" pitchFamily="34" charset="0"/>
                <a:cs typeface="Arial" panose="020B0604020202020204" pitchFamily="34" charset="0"/>
              </a:rPr>
              <a:t>Besondere</a:t>
            </a:r>
            <a:r>
              <a:rPr lang="en-US" sz="1400" dirty="0">
                <a:solidFill>
                  <a:prstClr val="black"/>
                </a:solidFill>
                <a:latin typeface="Arial" panose="020B0604020202020204" pitchFamily="34" charset="0"/>
                <a:cs typeface="Arial" panose="020B0604020202020204" pitchFamily="34" charset="0"/>
              </a:rPr>
              <a:t> </a:t>
            </a:r>
            <a:r>
              <a:rPr lang="en-US" sz="1400" dirty="0" err="1">
                <a:solidFill>
                  <a:prstClr val="black"/>
                </a:solidFill>
                <a:latin typeface="Arial" panose="020B0604020202020204" pitchFamily="34" charset="0"/>
                <a:cs typeface="Arial" panose="020B0604020202020204" pitchFamily="34" charset="0"/>
              </a:rPr>
              <a:t>Verhaltensmuster</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057400" lvl="4" indent="-228600" algn="just">
              <a:lnSpc>
                <a:spcPct val="90000"/>
              </a:lnSpc>
              <a:spcBef>
                <a:spcPts val="500"/>
              </a:spcBef>
              <a:buFont typeface="Arial" panose="020B0604020202020204" pitchFamily="34" charset="0"/>
              <a:buChar char="•"/>
              <a:defRPr/>
            </a:pP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Organisationale</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Erfordernisse</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057400" lvl="4" indent="-228600" algn="just">
              <a:lnSpc>
                <a:spcPct val="90000"/>
              </a:lnSpc>
              <a:spcBef>
                <a:spcPts val="500"/>
              </a:spcBef>
              <a:buFont typeface="Arial" panose="020B0604020202020204" pitchFamily="34" charset="0"/>
              <a:buChar char="•"/>
              <a:defRPr/>
            </a:pPr>
            <a:r>
              <a:rPr lang="en-US" sz="1400" dirty="0">
                <a:solidFill>
                  <a:prstClr val="black"/>
                </a:solidFill>
                <a:latin typeface="Arial" panose="020B0604020202020204" pitchFamily="34" charset="0"/>
                <a:cs typeface="Arial" panose="020B0604020202020204" pitchFamily="34" charset="0"/>
              </a:rPr>
              <a:t>T</a:t>
            </a: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ransition</a:t>
            </a:r>
            <a:r>
              <a:rPr lang="en-US" sz="1400" dirty="0">
                <a:solidFill>
                  <a:prstClr val="black"/>
                </a:solidFill>
                <a:latin typeface="Arial" panose="020B0604020202020204" pitchFamily="34" charset="0"/>
                <a:cs typeface="Arial" panose="020B0604020202020204" pitchFamily="34" charset="0"/>
              </a:rPr>
              <a:t>s- </a:t>
            </a:r>
            <a:r>
              <a:rPr lang="en-US" sz="1400" dirty="0" err="1">
                <a:solidFill>
                  <a:prstClr val="black"/>
                </a:solidFill>
                <a:latin typeface="Arial" panose="020B0604020202020204" pitchFamily="34" charset="0"/>
                <a:cs typeface="Arial" panose="020B0604020202020204" pitchFamily="34" charset="0"/>
              </a:rPr>
              <a:t>bzw</a:t>
            </a:r>
            <a:r>
              <a:rPr lang="en-US" sz="1400" dirty="0">
                <a:solidFill>
                  <a:prstClr val="black"/>
                </a:solidFill>
                <a:latin typeface="Arial" panose="020B0604020202020204" pitchFamily="34" charset="0"/>
                <a:cs typeface="Arial" panose="020B0604020202020204" pitchFamily="34" charset="0"/>
              </a:rPr>
              <a:t>. </a:t>
            </a:r>
            <a:r>
              <a:rPr lang="en-US" sz="1400" dirty="0" err="1">
                <a:solidFill>
                  <a:prstClr val="black"/>
                </a:solidFill>
                <a:latin typeface="Arial" panose="020B0604020202020204" pitchFamily="34" charset="0"/>
                <a:cs typeface="Arial" panose="020B0604020202020204" pitchFamily="34" charset="0"/>
              </a:rPr>
              <a:t>Übergangsschwierigkeiten</a:t>
            </a:r>
            <a:r>
              <a:rPr lang="en-US" sz="1400" dirty="0">
                <a:solidFill>
                  <a:prstClr val="black"/>
                </a:solidFill>
                <a:latin typeface="Arial" panose="020B0604020202020204" pitchFamily="34" charset="0"/>
                <a:cs typeface="Arial" panose="020B0604020202020204" pitchFamily="34" charset="0"/>
              </a:rPr>
              <a:t> </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057400" lvl="4" indent="-228600" algn="just">
              <a:lnSpc>
                <a:spcPct val="90000"/>
              </a:lnSpc>
              <a:spcBef>
                <a:spcPts val="500"/>
              </a:spcBef>
              <a:buFont typeface="Arial" panose="020B0604020202020204" pitchFamily="34" charset="0"/>
              <a:buChar char="•"/>
              <a:defRPr/>
            </a:pP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Kö</a:t>
            </a:r>
            <a:r>
              <a:rPr lang="en-US" sz="1400" dirty="0" err="1">
                <a:solidFill>
                  <a:prstClr val="black"/>
                </a:solidFill>
                <a:latin typeface="Arial" panose="020B0604020202020204" pitchFamily="34" charset="0"/>
                <a:cs typeface="Arial" panose="020B0604020202020204" pitchFamily="34" charset="0"/>
              </a:rPr>
              <a:t>rperliche</a:t>
            </a:r>
            <a:r>
              <a:rPr lang="en-US" sz="1400" dirty="0">
                <a:solidFill>
                  <a:prstClr val="black"/>
                </a:solidFill>
                <a:latin typeface="Arial" panose="020B0604020202020204" pitchFamily="34" charset="0"/>
                <a:cs typeface="Arial" panose="020B0604020202020204" pitchFamily="34" charset="0"/>
              </a:rPr>
              <a:t> </a:t>
            </a:r>
            <a:r>
              <a:rPr lang="en-US" sz="1400" dirty="0" err="1">
                <a:solidFill>
                  <a:prstClr val="black"/>
                </a:solidFill>
                <a:latin typeface="Arial" panose="020B0604020202020204" pitchFamily="34" charset="0"/>
                <a:cs typeface="Arial" panose="020B0604020202020204" pitchFamily="34" charset="0"/>
              </a:rPr>
              <a:t>Bedürfnisse</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057400" lvl="4" indent="-228600" algn="just">
              <a:lnSpc>
                <a:spcPct val="90000"/>
              </a:lnSpc>
              <a:spcBef>
                <a:spcPts val="500"/>
              </a:spcBef>
              <a:buFont typeface="Arial" panose="020B0604020202020204" pitchFamily="34" charset="0"/>
              <a:buChar char="•"/>
              <a:defRPr/>
            </a:pP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Allgemein</a:t>
            </a:r>
            <a:r>
              <a:rPr lang="en-US" sz="1400" dirty="0">
                <a:solidFill>
                  <a:prstClr val="black"/>
                </a:solidFill>
                <a:latin typeface="Arial" panose="020B0604020202020204" pitchFamily="34" charset="0"/>
                <a:cs typeface="Arial" panose="020B0604020202020204" pitchFamily="34" charset="0"/>
              </a:rPr>
              <a:t>e </a:t>
            </a: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Interaktionsbelange</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057400" lvl="4" indent="-228600" algn="just">
              <a:lnSpc>
                <a:spcPct val="90000"/>
              </a:lnSpc>
              <a:spcBef>
                <a:spcPts val="500"/>
              </a:spcBef>
              <a:buFont typeface="Arial" panose="020B0604020202020204" pitchFamily="34" charset="0"/>
              <a:buChar char="•"/>
              <a:defRPr/>
            </a:pPr>
            <a:r>
              <a:rPr lang="en-US" sz="1400" dirty="0">
                <a:solidFill>
                  <a:prstClr val="black"/>
                </a:solidFill>
                <a:latin typeface="Arial" panose="020B0604020202020204" pitchFamily="34" charset="0"/>
                <a:cs typeface="Arial" panose="020B0604020202020204" pitchFamily="34" charset="0"/>
              </a:rPr>
              <a:t>…</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 name="Retângulo 8"/>
          <p:cNvSpPr/>
          <p:nvPr/>
        </p:nvSpPr>
        <p:spPr>
          <a:xfrm>
            <a:off x="53752" y="6211669"/>
            <a:ext cx="9036496" cy="461665"/>
          </a:xfrm>
          <a:prstGeom prst="rect">
            <a:avLst/>
          </a:prstGeom>
        </p:spPr>
        <p:txBody>
          <a:bodyPr wrap="square">
            <a:spAutoFit/>
          </a:bodyPr>
          <a:lstStyle/>
          <a:p>
            <a:r>
              <a:rPr lang="en-US" sz="1200" dirty="0">
                <a:latin typeface="Arial Narrow" panose="020B0606020202030204" pitchFamily="34" charset="0"/>
                <a:ea typeface="Times New Roman" panose="02020603050405020304" pitchFamily="18" charset="0"/>
                <a:cs typeface="Arial" panose="020B060402020202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en-GB" sz="1200" dirty="0">
              <a:latin typeface="Arial Narrow" panose="020B0606020202030204" pitchFamily="34" charset="0"/>
              <a:cs typeface="Arial" panose="020B0604020202020204" pitchFamily="34" charset="0"/>
            </a:endParaRPr>
          </a:p>
        </p:txBody>
      </p:sp>
      <p:pic>
        <p:nvPicPr>
          <p:cNvPr id="10" name="Grafik 1" descr="Ein Bild, das Text enthält.&#10;&#10;Automatisch generierte Beschreibung"/>
          <p:cNvPicPr/>
          <p:nvPr/>
        </p:nvPicPr>
        <p:blipFill>
          <a:blip r:embed="rId3" cstate="print">
            <a:extLst>
              <a:ext uri="{28A0092B-C50C-407E-A947-70E740481C1C}">
                <a14:useLocalDpi xmlns:a14="http://schemas.microsoft.com/office/drawing/2010/main" val="0"/>
              </a:ext>
            </a:extLst>
          </a:blip>
          <a:stretch>
            <a:fillRect/>
          </a:stretch>
        </p:blipFill>
        <p:spPr>
          <a:xfrm>
            <a:off x="2123729" y="5445225"/>
            <a:ext cx="3168352" cy="751240"/>
          </a:xfrm>
          <a:prstGeom prst="rect">
            <a:avLst/>
          </a:prstGeom>
        </p:spPr>
      </p:pic>
    </p:spTree>
    <p:extLst>
      <p:ext uri="{BB962C8B-B14F-4D97-AF65-F5344CB8AC3E}">
        <p14:creationId xmlns:p14="http://schemas.microsoft.com/office/powerpoint/2010/main" val="1024574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24" y="151049"/>
            <a:ext cx="3563102" cy="1636961"/>
          </a:xfrm>
          <a:prstGeom prst="rect">
            <a:avLst/>
          </a:prstGeom>
        </p:spPr>
      </p:pic>
      <p:sp>
        <p:nvSpPr>
          <p:cNvPr id="7" name="Retângulo 6"/>
          <p:cNvSpPr/>
          <p:nvPr/>
        </p:nvSpPr>
        <p:spPr>
          <a:xfrm>
            <a:off x="445284" y="322981"/>
            <a:ext cx="3744416" cy="338554"/>
          </a:xfrm>
          <a:prstGeom prst="rect">
            <a:avLst/>
          </a:prstGeom>
        </p:spPr>
        <p:txBody>
          <a:bodyPr wrap="square">
            <a:spAutoFit/>
          </a:bodyPr>
          <a:lstStyle/>
          <a:p>
            <a:r>
              <a:rPr lang="en-US" sz="1600" dirty="0">
                <a:latin typeface="Arial Narrow" panose="020B0606020202030204" pitchFamily="34" charset="0"/>
                <a:ea typeface="Times New Roman" panose="02020603050405020304" pitchFamily="18" charset="0"/>
              </a:rPr>
              <a:t>Grant Agreement: 2019-1-AT-KA202-051218</a:t>
            </a:r>
            <a:endParaRPr lang="en-GB" sz="1600" dirty="0">
              <a:latin typeface="Arial Narrow" panose="020B0606020202030204" pitchFamily="34" charset="0"/>
            </a:endParaRPr>
          </a:p>
        </p:txBody>
      </p:sp>
      <p:sp>
        <p:nvSpPr>
          <p:cNvPr id="9" name="Retângulo 8"/>
          <p:cNvSpPr/>
          <p:nvPr/>
        </p:nvSpPr>
        <p:spPr>
          <a:xfrm>
            <a:off x="53752" y="6211669"/>
            <a:ext cx="9036496" cy="461665"/>
          </a:xfrm>
          <a:prstGeom prst="rect">
            <a:avLst/>
          </a:prstGeom>
        </p:spPr>
        <p:txBody>
          <a:bodyPr wrap="square">
            <a:spAutoFit/>
          </a:bodyPr>
          <a:lstStyle/>
          <a:p>
            <a:r>
              <a:rPr lang="en-US" sz="1200" dirty="0">
                <a:latin typeface="Arial Narrow" panose="020B0606020202030204" pitchFamily="34" charset="0"/>
                <a:ea typeface="Times New Roman" panose="02020603050405020304" pitchFamily="18" charset="0"/>
                <a:cs typeface="Arial" panose="020B060402020202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en-GB" sz="1200" dirty="0">
              <a:latin typeface="Arial Narrow" panose="020B0606020202030204" pitchFamily="34" charset="0"/>
              <a:cs typeface="Arial" panose="020B0604020202020204" pitchFamily="34" charset="0"/>
            </a:endParaRPr>
          </a:p>
        </p:txBody>
      </p:sp>
      <p:pic>
        <p:nvPicPr>
          <p:cNvPr id="10" name="Grafik 1" descr="Ein Bild, das Text enthält.&#10;&#10;Automatisch generierte Beschreibung"/>
          <p:cNvPicPr/>
          <p:nvPr/>
        </p:nvPicPr>
        <p:blipFill>
          <a:blip r:embed="rId3" cstate="print">
            <a:extLst>
              <a:ext uri="{28A0092B-C50C-407E-A947-70E740481C1C}">
                <a14:useLocalDpi xmlns:a14="http://schemas.microsoft.com/office/drawing/2010/main" val="0"/>
              </a:ext>
            </a:extLst>
          </a:blip>
          <a:stretch>
            <a:fillRect/>
          </a:stretch>
        </p:blipFill>
        <p:spPr>
          <a:xfrm>
            <a:off x="2123728" y="5288415"/>
            <a:ext cx="4131945" cy="908050"/>
          </a:xfrm>
          <a:prstGeom prst="rect">
            <a:avLst/>
          </a:prstGeom>
        </p:spPr>
      </p:pic>
      <p:sp>
        <p:nvSpPr>
          <p:cNvPr id="11" name="Retângulo 7">
            <a:extLst>
              <a:ext uri="{FF2B5EF4-FFF2-40B4-BE49-F238E27FC236}">
                <a16:creationId xmlns:a16="http://schemas.microsoft.com/office/drawing/2014/main" id="{0FC6D72A-E30D-4997-8B7C-86F2445031B1}"/>
              </a:ext>
            </a:extLst>
          </p:cNvPr>
          <p:cNvSpPr/>
          <p:nvPr/>
        </p:nvSpPr>
        <p:spPr>
          <a:xfrm>
            <a:off x="0" y="2852936"/>
            <a:ext cx="9144000" cy="1200329"/>
          </a:xfrm>
          <a:prstGeom prst="rect">
            <a:avLst/>
          </a:prstGeom>
          <a:solidFill>
            <a:schemeClr val="accent4">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1" dirty="0">
              <a:solidFill>
                <a:prstClr val="black"/>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err="1">
                <a:solidFill>
                  <a:prstClr val="black"/>
                </a:solidFill>
                <a:latin typeface="Arial" panose="020B0604020202020204" pitchFamily="34" charset="0"/>
                <a:cs typeface="Arial" panose="020B0604020202020204" pitchFamily="34" charset="0"/>
              </a:rPr>
              <a:t>Einleitung</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695603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Image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7559" y="74591"/>
            <a:ext cx="1568551" cy="720624"/>
          </a:xfrm>
          <a:prstGeom prst="rect">
            <a:avLst/>
          </a:prstGeom>
        </p:spPr>
      </p:pic>
      <p:sp>
        <p:nvSpPr>
          <p:cNvPr id="7" name="Retângulo 6"/>
          <p:cNvSpPr/>
          <p:nvPr/>
        </p:nvSpPr>
        <p:spPr>
          <a:xfrm>
            <a:off x="323528" y="265626"/>
            <a:ext cx="3744416" cy="338554"/>
          </a:xfrm>
          <a:prstGeom prst="rect">
            <a:avLst/>
          </a:prstGeom>
        </p:spPr>
        <p:txBody>
          <a:bodyPr wrap="square">
            <a:spAutoFit/>
          </a:bodyPr>
          <a:lstStyle/>
          <a:p>
            <a:r>
              <a:rPr lang="en-US" sz="1600" dirty="0">
                <a:latin typeface="Arial Narrow" panose="020B0606020202030204" pitchFamily="34" charset="0"/>
                <a:ea typeface="Times New Roman" panose="02020603050405020304" pitchFamily="18" charset="0"/>
              </a:rPr>
              <a:t>Grant Agreement: 2019-1-AT-KA202-051218</a:t>
            </a:r>
            <a:endParaRPr lang="en-GB" sz="1600" dirty="0">
              <a:latin typeface="Arial Narrow" panose="020B0606020202030204" pitchFamily="34" charset="0"/>
            </a:endParaRPr>
          </a:p>
        </p:txBody>
      </p:sp>
      <p:sp>
        <p:nvSpPr>
          <p:cNvPr id="8" name="Retângulo 7"/>
          <p:cNvSpPr/>
          <p:nvPr/>
        </p:nvSpPr>
        <p:spPr>
          <a:xfrm>
            <a:off x="188640" y="2506696"/>
            <a:ext cx="8766720" cy="1744067"/>
          </a:xfrm>
          <a:prstGeom prst="rect">
            <a:avLst/>
          </a:prstGeom>
          <a:solidFill>
            <a:schemeClr val="accent2">
              <a:lumMod val="20000"/>
              <a:lumOff val="80000"/>
            </a:schemeClr>
          </a:solidFill>
        </p:spPr>
        <p:txBody>
          <a:bodyPr wrap="square">
            <a:spAutoFit/>
          </a:bodyPr>
          <a:lstStyle/>
          <a:p>
            <a:pPr lvl="1" algn="just">
              <a:lnSpc>
                <a:spcPct val="90000"/>
              </a:lnSpc>
              <a:spcBef>
                <a:spcPts val="500"/>
              </a:spcBef>
              <a:defRPr/>
            </a:pPr>
            <a:r>
              <a:rPr lang="en-US" sz="2000" b="1" dirty="0" err="1">
                <a:solidFill>
                  <a:prstClr val="black"/>
                </a:solidFill>
                <a:latin typeface="Arial" panose="020B0604020202020204" pitchFamily="34" charset="0"/>
                <a:cs typeface="Arial" panose="020B0604020202020204" pitchFamily="34" charset="0"/>
              </a:rPr>
              <a:t>Erkenntnisse</a:t>
            </a:r>
            <a:r>
              <a:rPr lang="en-US" sz="2000" b="1" dirty="0">
                <a:solidFill>
                  <a:prstClr val="black"/>
                </a:solidFill>
                <a:latin typeface="Arial" panose="020B0604020202020204" pitchFamily="34" charset="0"/>
                <a:cs typeface="Arial" panose="020B0604020202020204" pitchFamily="34" charset="0"/>
              </a:rPr>
              <a:t> </a:t>
            </a:r>
            <a:r>
              <a:rPr lang="en-US" sz="2000" b="1" dirty="0" err="1">
                <a:solidFill>
                  <a:prstClr val="black"/>
                </a:solidFill>
                <a:latin typeface="Arial" panose="020B0604020202020204" pitchFamily="34" charset="0"/>
                <a:cs typeface="Arial" panose="020B0604020202020204" pitchFamily="34" charset="0"/>
              </a:rPr>
              <a:t>für</a:t>
            </a:r>
            <a:r>
              <a:rPr lang="en-US" sz="2000" b="1" dirty="0">
                <a:solidFill>
                  <a:prstClr val="black"/>
                </a:solidFill>
                <a:latin typeface="Arial" panose="020B0604020202020204" pitchFamily="34" charset="0"/>
                <a:cs typeface="Arial" panose="020B0604020202020204" pitchFamily="34" charset="0"/>
              </a:rPr>
              <a:t> die Praxis – </a:t>
            </a:r>
            <a:r>
              <a:rPr lang="en-US" sz="2000" b="1" dirty="0" err="1">
                <a:solidFill>
                  <a:prstClr val="black"/>
                </a:solidFill>
                <a:latin typeface="Arial" panose="020B0604020202020204" pitchFamily="34" charset="0"/>
                <a:cs typeface="Arial" panose="020B0604020202020204" pitchFamily="34" charset="0"/>
              </a:rPr>
              <a:t>Vorbereitung</a:t>
            </a:r>
            <a:r>
              <a:rPr lang="en-US" sz="2000" b="1" dirty="0">
                <a:solidFill>
                  <a:prstClr val="black"/>
                </a:solidFill>
                <a:latin typeface="Arial" panose="020B0604020202020204" pitchFamily="34" charset="0"/>
                <a:cs typeface="Arial" panose="020B0604020202020204" pitchFamily="34" charset="0"/>
              </a:rPr>
              <a:t> der </a:t>
            </a:r>
            <a:r>
              <a:rPr lang="en-US" sz="2000" b="1" dirty="0" err="1">
                <a:solidFill>
                  <a:prstClr val="black"/>
                </a:solidFill>
                <a:latin typeface="Arial" panose="020B0604020202020204" pitchFamily="34" charset="0"/>
                <a:cs typeface="Arial" panose="020B0604020202020204" pitchFamily="34" charset="0"/>
              </a:rPr>
              <a:t>Umsetzung</a:t>
            </a: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1143000" lvl="2" indent="-228600" algn="just">
              <a:lnSpc>
                <a:spcPct val="90000"/>
              </a:lnSpc>
              <a:spcBef>
                <a:spcPts val="500"/>
              </a:spcBef>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ARBEITSAUFTRAG 5: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Konkrete</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Umsetzung</a:t>
            </a:r>
            <a:r>
              <a:rPr lang="en-US" dirty="0">
                <a:solidFill>
                  <a:prstClr val="black"/>
                </a:solidFill>
                <a:latin typeface="Arial" panose="020B0604020202020204" pitchFamily="34" charset="0"/>
                <a:cs typeface="Arial" panose="020B0604020202020204" pitchFamily="34" charset="0"/>
              </a:rPr>
              <a:t>/</a:t>
            </a:r>
            <a:r>
              <a:rPr lang="en-US" dirty="0" err="1">
                <a:solidFill>
                  <a:prstClr val="black"/>
                </a:solidFill>
                <a:latin typeface="Arial" panose="020B0604020202020204" pitchFamily="34" charset="0"/>
                <a:cs typeface="Arial" panose="020B0604020202020204" pitchFamily="34" charset="0"/>
              </a:rPr>
              <a:t>Implementierung</a:t>
            </a:r>
            <a:r>
              <a:rPr lang="en-US" dirty="0">
                <a:solidFill>
                  <a:prstClr val="black"/>
                </a:solidFill>
                <a:latin typeface="Arial" panose="020B0604020202020204" pitchFamily="34" charset="0"/>
                <a:cs typeface="Arial" panose="020B0604020202020204" pitchFamily="34" charset="0"/>
              </a:rPr>
              <a:t> </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(Was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genau</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setze</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ich um?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Welche</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Schritte</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braucht</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es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dazu</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im</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Einzelnen</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Wer</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erledigt</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in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diesem</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Zusammenhang</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was, wo und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zu</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welchem</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Zeitpunkt</a:t>
            </a:r>
            <a:r>
              <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a:p>
            <a:pPr lvl="2" algn="just">
              <a:lnSpc>
                <a:spcPct val="90000"/>
              </a:lnSpc>
              <a:spcBef>
                <a:spcPts val="500"/>
              </a:spcBef>
              <a:defRPr/>
            </a:pPr>
            <a:r>
              <a:rPr lang="en-US" dirty="0" err="1">
                <a:solidFill>
                  <a:prstClr val="black"/>
                </a:solidFill>
                <a:latin typeface="Arial" panose="020B0604020202020204" pitchFamily="34" charset="0"/>
                <a:cs typeface="Arial" panose="020B0604020202020204" pitchFamily="34" charset="0"/>
              </a:rPr>
              <a:t>Ziel</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wäre</a:t>
            </a:r>
            <a:r>
              <a:rPr lang="en-US" dirty="0">
                <a:solidFill>
                  <a:prstClr val="black"/>
                </a:solidFill>
                <a:latin typeface="Arial" panose="020B0604020202020204" pitchFamily="34" charset="0"/>
                <a:cs typeface="Arial" panose="020B0604020202020204" pitchFamily="34" charset="0"/>
              </a:rPr>
              <a:t> es, </a:t>
            </a:r>
            <a:r>
              <a:rPr lang="en-US" dirty="0" err="1">
                <a:solidFill>
                  <a:prstClr val="black"/>
                </a:solidFill>
                <a:latin typeface="Arial" panose="020B0604020202020204" pitchFamily="34" charset="0"/>
                <a:cs typeface="Arial" panose="020B0604020202020204" pitchFamily="34" charset="0"/>
              </a:rPr>
              <a:t>letztlich</a:t>
            </a:r>
            <a:r>
              <a:rPr lang="en-US" dirty="0">
                <a:solidFill>
                  <a:prstClr val="black"/>
                </a:solidFill>
                <a:latin typeface="Arial" panose="020B0604020202020204" pitchFamily="34" charset="0"/>
                <a:cs typeface="Arial" panose="020B0604020202020204" pitchFamily="34" charset="0"/>
              </a:rPr>
              <a:t> in </a:t>
            </a:r>
            <a:r>
              <a:rPr lang="en-US" dirty="0" err="1">
                <a:solidFill>
                  <a:prstClr val="black"/>
                </a:solidFill>
                <a:latin typeface="Arial" panose="020B0604020202020204" pitchFamily="34" charset="0"/>
                <a:cs typeface="Arial" panose="020B0604020202020204" pitchFamily="34" charset="0"/>
              </a:rPr>
              <a:t>etwa</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drei</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konkrete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Umsetzungsvorhaben</a:t>
            </a:r>
            <a:r>
              <a:rPr lang="en-US" dirty="0">
                <a:solidFill>
                  <a:prstClr val="black"/>
                </a:solidFill>
                <a:latin typeface="Arial" panose="020B0604020202020204" pitchFamily="34" charset="0"/>
                <a:cs typeface="Arial" panose="020B0604020202020204" pitchFamily="34" charset="0"/>
              </a:rPr>
              <a:t> je </a:t>
            </a:r>
            <a:r>
              <a:rPr lang="en-US" dirty="0" err="1">
                <a:solidFill>
                  <a:prstClr val="black"/>
                </a:solidFill>
                <a:latin typeface="Arial" panose="020B0604020202020204" pitchFamily="34" charset="0"/>
                <a:cs typeface="Arial" panose="020B0604020202020204" pitchFamily="34" charset="0"/>
              </a:rPr>
              <a:t>Teilnehmer</a:t>
            </a:r>
            <a:r>
              <a:rPr lang="en-US" dirty="0">
                <a:solidFill>
                  <a:prstClr val="black"/>
                </a:solidFill>
                <a:latin typeface="Arial" panose="020B0604020202020204" pitchFamily="34" charset="0"/>
                <a:cs typeface="Arial" panose="020B0604020202020204" pitchFamily="34" charset="0"/>
              </a:rPr>
              <a:t>*in auf die </a:t>
            </a:r>
            <a:r>
              <a:rPr lang="en-US" dirty="0" err="1">
                <a:solidFill>
                  <a:prstClr val="black"/>
                </a:solidFill>
                <a:latin typeface="Arial" panose="020B0604020202020204" pitchFamily="34" charset="0"/>
                <a:cs typeface="Arial" panose="020B0604020202020204" pitchFamily="34" charset="0"/>
              </a:rPr>
              <a:t>Beine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zu</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stellen</a:t>
            </a:r>
            <a:r>
              <a:rPr lang="en-US" dirty="0">
                <a:solidFill>
                  <a:prstClr val="black"/>
                </a:solidFill>
                <a:latin typeface="Arial" panose="020B0604020202020204" pitchFamily="34" charset="0"/>
                <a:cs typeface="Arial" panose="020B0604020202020204" pitchFamily="34" charset="0"/>
              </a:rPr>
              <a:t>.</a:t>
            </a:r>
            <a:endPar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 name="Retângulo 8"/>
          <p:cNvSpPr/>
          <p:nvPr/>
        </p:nvSpPr>
        <p:spPr>
          <a:xfrm>
            <a:off x="53752" y="6211669"/>
            <a:ext cx="9036496" cy="461665"/>
          </a:xfrm>
          <a:prstGeom prst="rect">
            <a:avLst/>
          </a:prstGeom>
        </p:spPr>
        <p:txBody>
          <a:bodyPr wrap="square">
            <a:spAutoFit/>
          </a:bodyPr>
          <a:lstStyle/>
          <a:p>
            <a:r>
              <a:rPr lang="en-US" sz="1200" dirty="0">
                <a:latin typeface="Arial Narrow" panose="020B0606020202030204" pitchFamily="34" charset="0"/>
                <a:ea typeface="Times New Roman" panose="02020603050405020304" pitchFamily="18" charset="0"/>
                <a:cs typeface="Arial" panose="020B060402020202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en-GB" sz="1200" dirty="0">
              <a:latin typeface="Arial Narrow" panose="020B0606020202030204" pitchFamily="34" charset="0"/>
              <a:cs typeface="Arial" panose="020B0604020202020204" pitchFamily="34" charset="0"/>
            </a:endParaRPr>
          </a:p>
        </p:txBody>
      </p:sp>
      <p:pic>
        <p:nvPicPr>
          <p:cNvPr id="10" name="Grafik 1" descr="Ein Bild, das Text enthält.&#10;&#10;Automatisch generierte Beschreibung"/>
          <p:cNvPicPr/>
          <p:nvPr/>
        </p:nvPicPr>
        <p:blipFill>
          <a:blip r:embed="rId4" cstate="print">
            <a:extLst>
              <a:ext uri="{28A0092B-C50C-407E-A947-70E740481C1C}">
                <a14:useLocalDpi xmlns:a14="http://schemas.microsoft.com/office/drawing/2010/main" val="0"/>
              </a:ext>
            </a:extLst>
          </a:blip>
          <a:stretch>
            <a:fillRect/>
          </a:stretch>
        </p:blipFill>
        <p:spPr>
          <a:xfrm>
            <a:off x="2123729" y="5445225"/>
            <a:ext cx="3168352" cy="751240"/>
          </a:xfrm>
          <a:prstGeom prst="rect">
            <a:avLst/>
          </a:prstGeom>
        </p:spPr>
      </p:pic>
    </p:spTree>
    <p:extLst>
      <p:ext uri="{BB962C8B-B14F-4D97-AF65-F5344CB8AC3E}">
        <p14:creationId xmlns:p14="http://schemas.microsoft.com/office/powerpoint/2010/main" val="645881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24" y="151049"/>
            <a:ext cx="3563102" cy="1636961"/>
          </a:xfrm>
          <a:prstGeom prst="rect">
            <a:avLst/>
          </a:prstGeom>
        </p:spPr>
      </p:pic>
      <p:sp>
        <p:nvSpPr>
          <p:cNvPr id="7" name="Retângulo 6"/>
          <p:cNvSpPr/>
          <p:nvPr/>
        </p:nvSpPr>
        <p:spPr>
          <a:xfrm>
            <a:off x="445284" y="322981"/>
            <a:ext cx="3744416" cy="338554"/>
          </a:xfrm>
          <a:prstGeom prst="rect">
            <a:avLst/>
          </a:prstGeom>
        </p:spPr>
        <p:txBody>
          <a:bodyPr wrap="square">
            <a:spAutoFit/>
          </a:bodyPr>
          <a:lstStyle/>
          <a:p>
            <a:r>
              <a:rPr lang="en-US" sz="1600" dirty="0">
                <a:latin typeface="Arial Narrow" panose="020B0606020202030204" pitchFamily="34" charset="0"/>
                <a:ea typeface="Times New Roman" panose="02020603050405020304" pitchFamily="18" charset="0"/>
              </a:rPr>
              <a:t>Grant Agreement: 2019-1-AT-KA202-051218</a:t>
            </a:r>
            <a:endParaRPr lang="en-GB" sz="1600" dirty="0">
              <a:latin typeface="Arial Narrow" panose="020B0606020202030204" pitchFamily="34" charset="0"/>
            </a:endParaRPr>
          </a:p>
        </p:txBody>
      </p:sp>
      <p:sp>
        <p:nvSpPr>
          <p:cNvPr id="8" name="Retângulo 7"/>
          <p:cNvSpPr/>
          <p:nvPr/>
        </p:nvSpPr>
        <p:spPr>
          <a:xfrm>
            <a:off x="0" y="2938048"/>
            <a:ext cx="9144000" cy="1569660"/>
          </a:xfrm>
          <a:prstGeom prst="rect">
            <a:avLst/>
          </a:prstGeom>
          <a:solidFill>
            <a:schemeClr val="accent2">
              <a:lumMod val="20000"/>
              <a:lumOff val="80000"/>
            </a:schemeClr>
          </a:solidFill>
        </p:spPr>
        <p:txBody>
          <a:bodyPr wrap="square">
            <a:spAutoFit/>
          </a:bodyPr>
          <a:lstStyle/>
          <a:p>
            <a:pPr algn="ctr"/>
            <a:endParaRPr lang="en-US" sz="2400" b="1" dirty="0">
              <a:latin typeface="Arial" panose="020B0604020202020204" pitchFamily="34" charset="0"/>
              <a:cs typeface="Arial" panose="020B0604020202020204" pitchFamily="34" charset="0"/>
            </a:endParaRPr>
          </a:p>
          <a:p>
            <a:pPr algn="ctr"/>
            <a:r>
              <a:rPr lang="en-US" sz="2400" b="1" dirty="0">
                <a:latin typeface="Arial" panose="020B0604020202020204" pitchFamily="34" charset="0"/>
                <a:cs typeface="Arial" panose="020B0604020202020204" pitchFamily="34" charset="0"/>
              </a:rPr>
              <a:t>7.2. </a:t>
            </a:r>
            <a:r>
              <a:rPr lang="en-US" sz="2400" b="1" dirty="0" err="1">
                <a:latin typeface="Arial" panose="020B0604020202020204" pitchFamily="34" charset="0"/>
                <a:cs typeface="Arial" panose="020B0604020202020204" pitchFamily="34" charset="0"/>
              </a:rPr>
              <a:t>Präsenation</a:t>
            </a:r>
            <a:r>
              <a:rPr lang="en-US" sz="2400" b="1" dirty="0">
                <a:latin typeface="Arial" panose="020B0604020202020204" pitchFamily="34" charset="0"/>
                <a:cs typeface="Arial" panose="020B0604020202020204" pitchFamily="34" charset="0"/>
              </a:rPr>
              <a:t> von auf </a:t>
            </a:r>
            <a:r>
              <a:rPr lang="en-US" sz="2400" b="1" dirty="0" err="1">
                <a:latin typeface="Arial" panose="020B0604020202020204" pitchFamily="34" charset="0"/>
                <a:cs typeface="Arial" panose="020B0604020202020204" pitchFamily="34" charset="0"/>
              </a:rPr>
              <a:t>konkrete</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Berufs</a:t>
            </a:r>
            <a:r>
              <a:rPr lang="en-US" sz="2400" b="1" dirty="0">
                <a:latin typeface="Arial" panose="020B0604020202020204" pitchFamily="34" charset="0"/>
                <a:cs typeface="Arial" panose="020B0604020202020204" pitchFamily="34" charset="0"/>
              </a:rPr>
              <a:t>- und </a:t>
            </a:r>
            <a:r>
              <a:rPr lang="en-US" sz="2400" b="1" dirty="0" err="1">
                <a:latin typeface="Arial" panose="020B0604020202020204" pitchFamily="34" charset="0"/>
                <a:cs typeface="Arial" panose="020B0604020202020204" pitchFamily="34" charset="0"/>
              </a:rPr>
              <a:t>Arbeitsfelder</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zugeschnittenen</a:t>
            </a:r>
            <a:r>
              <a:rPr lang="en-US" sz="2400" b="1" dirty="0">
                <a:latin typeface="Arial" panose="020B0604020202020204" pitchFamily="34" charset="0"/>
                <a:cs typeface="Arial" panose="020B0604020202020204" pitchFamily="34" charset="0"/>
              </a:rPr>
              <a:t> “Case Studies”  </a:t>
            </a:r>
          </a:p>
          <a:p>
            <a:pPr algn="ctr"/>
            <a:r>
              <a:rPr lang="en-US" sz="2400" b="1" dirty="0">
                <a:latin typeface="Arial" panose="020B0604020202020204" pitchFamily="34" charset="0"/>
                <a:cs typeface="Arial" panose="020B0604020202020204" pitchFamily="34" charset="0"/>
              </a:rPr>
              <a:t> </a:t>
            </a:r>
          </a:p>
        </p:txBody>
      </p:sp>
      <p:sp>
        <p:nvSpPr>
          <p:cNvPr id="9" name="Retângulo 8"/>
          <p:cNvSpPr/>
          <p:nvPr/>
        </p:nvSpPr>
        <p:spPr>
          <a:xfrm>
            <a:off x="53752" y="6211669"/>
            <a:ext cx="9036496" cy="461665"/>
          </a:xfrm>
          <a:prstGeom prst="rect">
            <a:avLst/>
          </a:prstGeom>
        </p:spPr>
        <p:txBody>
          <a:bodyPr wrap="square">
            <a:spAutoFit/>
          </a:bodyPr>
          <a:lstStyle/>
          <a:p>
            <a:r>
              <a:rPr lang="en-US" sz="1200" dirty="0">
                <a:latin typeface="Arial Narrow" panose="020B0606020202030204" pitchFamily="34" charset="0"/>
                <a:ea typeface="Times New Roman" panose="02020603050405020304" pitchFamily="18" charset="0"/>
                <a:cs typeface="Arial" panose="020B060402020202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en-GB" sz="1200" dirty="0">
              <a:latin typeface="Arial Narrow" panose="020B0606020202030204" pitchFamily="34" charset="0"/>
              <a:cs typeface="Arial" panose="020B0604020202020204" pitchFamily="34" charset="0"/>
            </a:endParaRPr>
          </a:p>
        </p:txBody>
      </p:sp>
      <p:pic>
        <p:nvPicPr>
          <p:cNvPr id="10" name="Grafik 1" descr="Ein Bild, das Text enthält.&#10;&#10;Automatisch generierte Beschreibung"/>
          <p:cNvPicPr/>
          <p:nvPr/>
        </p:nvPicPr>
        <p:blipFill>
          <a:blip r:embed="rId3" cstate="print">
            <a:extLst>
              <a:ext uri="{28A0092B-C50C-407E-A947-70E740481C1C}">
                <a14:useLocalDpi xmlns:a14="http://schemas.microsoft.com/office/drawing/2010/main" val="0"/>
              </a:ext>
            </a:extLst>
          </a:blip>
          <a:stretch>
            <a:fillRect/>
          </a:stretch>
        </p:blipFill>
        <p:spPr>
          <a:xfrm>
            <a:off x="2123728" y="5288415"/>
            <a:ext cx="4131945" cy="908050"/>
          </a:xfrm>
          <a:prstGeom prst="rect">
            <a:avLst/>
          </a:prstGeom>
        </p:spPr>
      </p:pic>
    </p:spTree>
    <p:extLst>
      <p:ext uri="{BB962C8B-B14F-4D97-AF65-F5344CB8AC3E}">
        <p14:creationId xmlns:p14="http://schemas.microsoft.com/office/powerpoint/2010/main" val="30662444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3009" y="74590"/>
            <a:ext cx="3563102" cy="1636961"/>
          </a:xfrm>
          <a:prstGeom prst="rect">
            <a:avLst/>
          </a:prstGeom>
        </p:spPr>
      </p:pic>
      <p:sp>
        <p:nvSpPr>
          <p:cNvPr id="7" name="Retângulo 6"/>
          <p:cNvSpPr/>
          <p:nvPr/>
        </p:nvSpPr>
        <p:spPr>
          <a:xfrm>
            <a:off x="4932040" y="1711551"/>
            <a:ext cx="3744416" cy="338554"/>
          </a:xfrm>
          <a:prstGeom prst="rect">
            <a:avLst/>
          </a:prstGeom>
        </p:spPr>
        <p:txBody>
          <a:bodyPr wrap="square">
            <a:spAutoFit/>
          </a:bodyPr>
          <a:lstStyle/>
          <a:p>
            <a:r>
              <a:rPr lang="en-US" sz="1600" dirty="0">
                <a:latin typeface="Arial Narrow" panose="020B0606020202030204" pitchFamily="34" charset="0"/>
                <a:ea typeface="Times New Roman" panose="02020603050405020304" pitchFamily="18" charset="0"/>
              </a:rPr>
              <a:t>Grant Agreement: 2019-1-AT-KA202-051218</a:t>
            </a:r>
            <a:endParaRPr lang="en-GB" sz="1600" dirty="0">
              <a:latin typeface="Arial Narrow" panose="020B0606020202030204" pitchFamily="34" charset="0"/>
            </a:endParaRPr>
          </a:p>
        </p:txBody>
      </p:sp>
      <p:sp>
        <p:nvSpPr>
          <p:cNvPr id="8" name="Retângulo 7"/>
          <p:cNvSpPr/>
          <p:nvPr/>
        </p:nvSpPr>
        <p:spPr>
          <a:xfrm>
            <a:off x="431540" y="3069058"/>
            <a:ext cx="8280920" cy="707886"/>
          </a:xfrm>
          <a:prstGeom prst="rect">
            <a:avLst/>
          </a:prstGeom>
          <a:solidFill>
            <a:schemeClr val="accent2">
              <a:lumMod val="20000"/>
              <a:lumOff val="80000"/>
            </a:schemeClr>
          </a:solidFill>
        </p:spPr>
        <p:txBody>
          <a:bodyPr wrap="square">
            <a:spAutoFit/>
          </a:bodyPr>
          <a:lstStyle/>
          <a:p>
            <a:pPr algn="just"/>
            <a:r>
              <a:rPr lang="en-US" sz="2000" dirty="0">
                <a:latin typeface="Arial" panose="020B0604020202020204" pitchFamily="34" charset="0"/>
                <a:cs typeface="Arial" panose="020B0604020202020204" pitchFamily="34" charset="0"/>
              </a:rPr>
              <a:t>In </a:t>
            </a:r>
            <a:r>
              <a:rPr lang="en-US" sz="2000" dirty="0" err="1">
                <a:latin typeface="Arial" panose="020B0604020202020204" pitchFamily="34" charset="0"/>
                <a:cs typeface="Arial" panose="020B0604020202020204" pitchFamily="34" charset="0"/>
              </a:rPr>
              <a:t>diesem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zweiten</a:t>
            </a:r>
            <a:r>
              <a:rPr lang="en-US" sz="2000" dirty="0">
                <a:latin typeface="Arial" panose="020B0604020202020204" pitchFamily="34" charset="0"/>
                <a:cs typeface="Arial" panose="020B0604020202020204" pitchFamily="34" charset="0"/>
              </a:rPr>
              <a:t> Teil des </a:t>
            </a:r>
            <a:r>
              <a:rPr lang="en-US" sz="2000" dirty="0" err="1">
                <a:latin typeface="Arial" panose="020B0604020202020204" pitchFamily="34" charset="0"/>
                <a:cs typeface="Arial" panose="020B0604020202020204" pitchFamily="34" charset="0"/>
              </a:rPr>
              <a:t>Moduls</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werden</a:t>
            </a:r>
            <a:r>
              <a:rPr lang="en-US" sz="2000" dirty="0">
                <a:latin typeface="Arial" panose="020B0604020202020204" pitchFamily="34" charset="0"/>
                <a:cs typeface="Arial" panose="020B0604020202020204" pitchFamily="34" charset="0"/>
              </a:rPr>
              <a:t> die </a:t>
            </a:r>
            <a:r>
              <a:rPr lang="en-US" sz="2000" dirty="0" err="1">
                <a:latin typeface="Arial" panose="020B0604020202020204" pitchFamily="34" charset="0"/>
                <a:cs typeface="Arial" panose="020B0604020202020204" pitchFamily="34" charset="0"/>
              </a:rPr>
              <a:t>gemeinsam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erarbeiteten</a:t>
            </a:r>
            <a:r>
              <a:rPr lang="en-US" sz="2000" dirty="0">
                <a:latin typeface="Arial" panose="020B0604020202020204" pitchFamily="34" charset="0"/>
                <a:cs typeface="Arial" panose="020B0604020202020204" pitchFamily="34" charset="0"/>
              </a:rPr>
              <a:t> “Case Studies” </a:t>
            </a:r>
            <a:r>
              <a:rPr lang="en-US" sz="2000" dirty="0" err="1">
                <a:latin typeface="Arial" panose="020B0604020202020204" pitchFamily="34" charset="0"/>
                <a:cs typeface="Arial" panose="020B0604020202020204" pitchFamily="34" charset="0"/>
              </a:rPr>
              <a:t>präsentiert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diskutiert</a:t>
            </a:r>
            <a:r>
              <a:rPr lang="en-US" sz="2000" dirty="0">
                <a:latin typeface="Arial" panose="020B0604020202020204" pitchFamily="34" charset="0"/>
                <a:cs typeface="Arial" panose="020B0604020202020204" pitchFamily="34" charset="0"/>
              </a:rPr>
              <a:t> und </a:t>
            </a:r>
            <a:r>
              <a:rPr lang="en-US" sz="2000" dirty="0" err="1">
                <a:latin typeface="Arial" panose="020B0604020202020204" pitchFamily="34" charset="0"/>
                <a:cs typeface="Arial" panose="020B0604020202020204" pitchFamily="34" charset="0"/>
              </a:rPr>
              <a:t>evaluiert</a:t>
            </a:r>
            <a:r>
              <a:rPr lang="en-US" sz="2000" dirty="0">
                <a:latin typeface="Arial" panose="020B0604020202020204" pitchFamily="34" charset="0"/>
                <a:cs typeface="Arial" panose="020B0604020202020204" pitchFamily="34" charset="0"/>
              </a:rPr>
              <a:t>.</a:t>
            </a:r>
          </a:p>
        </p:txBody>
      </p:sp>
      <p:sp>
        <p:nvSpPr>
          <p:cNvPr id="9" name="Retângulo 8"/>
          <p:cNvSpPr/>
          <p:nvPr/>
        </p:nvSpPr>
        <p:spPr>
          <a:xfrm>
            <a:off x="53752" y="6211669"/>
            <a:ext cx="9036496" cy="461665"/>
          </a:xfrm>
          <a:prstGeom prst="rect">
            <a:avLst/>
          </a:prstGeom>
        </p:spPr>
        <p:txBody>
          <a:bodyPr wrap="square">
            <a:spAutoFit/>
          </a:bodyPr>
          <a:lstStyle/>
          <a:p>
            <a:r>
              <a:rPr lang="en-US" sz="1200" dirty="0">
                <a:latin typeface="Arial Narrow" panose="020B0606020202030204" pitchFamily="34" charset="0"/>
                <a:ea typeface="Times New Roman" panose="02020603050405020304" pitchFamily="18" charset="0"/>
                <a:cs typeface="Arial" panose="020B060402020202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en-GB" sz="1200" dirty="0">
              <a:latin typeface="Arial Narrow" panose="020B0606020202030204" pitchFamily="34" charset="0"/>
              <a:cs typeface="Arial" panose="020B0604020202020204" pitchFamily="34" charset="0"/>
            </a:endParaRPr>
          </a:p>
        </p:txBody>
      </p:sp>
      <p:pic>
        <p:nvPicPr>
          <p:cNvPr id="10" name="Grafik 1" descr="Ein Bild, das Text enthält.&#10;&#10;Automatisch generierte Beschreibung"/>
          <p:cNvPicPr/>
          <p:nvPr/>
        </p:nvPicPr>
        <p:blipFill>
          <a:blip r:embed="rId3" cstate="print">
            <a:extLst>
              <a:ext uri="{28A0092B-C50C-407E-A947-70E740481C1C}">
                <a14:useLocalDpi xmlns:a14="http://schemas.microsoft.com/office/drawing/2010/main" val="0"/>
              </a:ext>
            </a:extLst>
          </a:blip>
          <a:stretch>
            <a:fillRect/>
          </a:stretch>
        </p:blipFill>
        <p:spPr>
          <a:xfrm>
            <a:off x="2123728" y="5288415"/>
            <a:ext cx="4131945" cy="908050"/>
          </a:xfrm>
          <a:prstGeom prst="rect">
            <a:avLst/>
          </a:prstGeom>
        </p:spPr>
      </p:pic>
    </p:spTree>
    <p:extLst>
      <p:ext uri="{BB962C8B-B14F-4D97-AF65-F5344CB8AC3E}">
        <p14:creationId xmlns:p14="http://schemas.microsoft.com/office/powerpoint/2010/main" val="2377561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Image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7559" y="74591"/>
            <a:ext cx="1568551" cy="720624"/>
          </a:xfrm>
          <a:prstGeom prst="rect">
            <a:avLst/>
          </a:prstGeom>
        </p:spPr>
      </p:pic>
      <p:sp>
        <p:nvSpPr>
          <p:cNvPr id="7" name="Retângulo 6"/>
          <p:cNvSpPr/>
          <p:nvPr/>
        </p:nvSpPr>
        <p:spPr>
          <a:xfrm>
            <a:off x="323528" y="265626"/>
            <a:ext cx="3744416" cy="338554"/>
          </a:xfrm>
          <a:prstGeom prst="rect">
            <a:avLst/>
          </a:prstGeom>
        </p:spPr>
        <p:txBody>
          <a:bodyPr wrap="square">
            <a:spAutoFit/>
          </a:bodyPr>
          <a:lstStyle/>
          <a:p>
            <a:r>
              <a:rPr lang="en-US" sz="1600" dirty="0">
                <a:latin typeface="Arial Narrow" panose="020B0606020202030204" pitchFamily="34" charset="0"/>
                <a:ea typeface="Times New Roman" panose="02020603050405020304" pitchFamily="18" charset="0"/>
              </a:rPr>
              <a:t>Grant Agreement: 2019-1-AT-KA202-051218</a:t>
            </a:r>
            <a:endParaRPr lang="en-GB" sz="1600" dirty="0">
              <a:latin typeface="Arial Narrow" panose="020B0606020202030204" pitchFamily="34" charset="0"/>
            </a:endParaRPr>
          </a:p>
        </p:txBody>
      </p:sp>
      <p:sp>
        <p:nvSpPr>
          <p:cNvPr id="8" name="Retângulo 7"/>
          <p:cNvSpPr/>
          <p:nvPr/>
        </p:nvSpPr>
        <p:spPr>
          <a:xfrm>
            <a:off x="188640" y="2506696"/>
            <a:ext cx="8766720" cy="2905924"/>
          </a:xfrm>
          <a:prstGeom prst="rect">
            <a:avLst/>
          </a:prstGeom>
          <a:solidFill>
            <a:schemeClr val="accent2">
              <a:lumMod val="20000"/>
              <a:lumOff val="80000"/>
            </a:schemeClr>
          </a:solidFill>
        </p:spPr>
        <p:txBody>
          <a:bodyPr wrap="square">
            <a:spAutoFit/>
          </a:bodyPr>
          <a:lstStyle/>
          <a:p>
            <a:pPr lvl="1" algn="just">
              <a:lnSpc>
                <a:spcPct val="90000"/>
              </a:lnSpc>
              <a:spcBef>
                <a:spcPts val="500"/>
              </a:spcBef>
              <a:defRPr/>
            </a:pPr>
            <a:r>
              <a:rPr kumimoji="0" lang="de-DE"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Präsentation der „Case Studies“: </a:t>
            </a:r>
          </a:p>
          <a:p>
            <a:pPr lvl="1" algn="just">
              <a:lnSpc>
                <a:spcPct val="90000"/>
              </a:lnSpc>
              <a:spcBef>
                <a:spcPts val="500"/>
              </a:spcBef>
              <a:defRPr/>
            </a:pPr>
            <a:endParaRPr lang="de-DE" b="1" dirty="0">
              <a:solidFill>
                <a:prstClr val="black"/>
              </a:solidFill>
              <a:latin typeface="Arial" panose="020B0604020202020204" pitchFamily="34" charset="0"/>
              <a:cs typeface="Arial" panose="020B0604020202020204" pitchFamily="34" charset="0"/>
            </a:endParaRPr>
          </a:p>
          <a:p>
            <a:pPr lvl="1" algn="just">
              <a:lnSpc>
                <a:spcPct val="90000"/>
              </a:lnSpc>
              <a:spcBef>
                <a:spcPts val="500"/>
              </a:spcBef>
              <a:defRPr/>
            </a:pPr>
            <a:r>
              <a:rPr lang="de-DE" dirty="0">
                <a:solidFill>
                  <a:prstClr val="black"/>
                </a:solidFill>
                <a:latin typeface="Arial" panose="020B0604020202020204" pitchFamily="34" charset="0"/>
                <a:cs typeface="Arial" panose="020B0604020202020204" pitchFamily="34" charset="0"/>
              </a:rPr>
              <a:t>Vorbereitung für den </a:t>
            </a:r>
            <a:r>
              <a:rPr kumimoji="0" lang="de-DE"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ARBEITSAUFTRAG 6 „Vernissage“</a:t>
            </a:r>
          </a:p>
          <a:p>
            <a:pPr lvl="1" algn="just">
              <a:lnSpc>
                <a:spcPct val="90000"/>
              </a:lnSpc>
              <a:spcBef>
                <a:spcPts val="500"/>
              </a:spcBef>
              <a:defRPr/>
            </a:pPr>
            <a:endParaRPr lang="de-DE" dirty="0">
              <a:solidFill>
                <a:prstClr val="black"/>
              </a:solidFill>
              <a:latin typeface="Arial" panose="020B0604020202020204" pitchFamily="34" charset="0"/>
              <a:cs typeface="Arial" panose="020B0604020202020204" pitchFamily="34" charset="0"/>
            </a:endParaRPr>
          </a:p>
          <a:p>
            <a:pPr lvl="1" algn="just">
              <a:lnSpc>
                <a:spcPct val="90000"/>
              </a:lnSpc>
              <a:spcBef>
                <a:spcPts val="500"/>
              </a:spcBef>
              <a:defRPr/>
            </a:pPr>
            <a:r>
              <a:rPr lang="en-US" dirty="0" err="1">
                <a:solidFill>
                  <a:prstClr val="black"/>
                </a:solidFill>
                <a:latin typeface="Arial" panose="020B0604020202020204" pitchFamily="34" charset="0"/>
                <a:cs typeface="Arial" panose="020B0604020202020204" pitchFamily="34" charset="0"/>
              </a:rPr>
              <a:t>Erarbeiten</a:t>
            </a:r>
            <a:r>
              <a:rPr lang="en-US" dirty="0">
                <a:solidFill>
                  <a:prstClr val="black"/>
                </a:solidFill>
                <a:latin typeface="Arial" panose="020B0604020202020204" pitchFamily="34" charset="0"/>
                <a:cs typeface="Arial" panose="020B0604020202020204" pitchFamily="34" charset="0"/>
              </a:rPr>
              <a:t> Sie </a:t>
            </a:r>
            <a:r>
              <a:rPr lang="en-US" dirty="0" err="1">
                <a:solidFill>
                  <a:prstClr val="black"/>
                </a:solidFill>
                <a:latin typeface="Arial" panose="020B0604020202020204" pitchFamily="34" charset="0"/>
                <a:cs typeface="Arial" panose="020B0604020202020204" pitchFamily="34" charset="0"/>
              </a:rPr>
              <a:t>eine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Präsentation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Ihrer</a:t>
            </a:r>
            <a:r>
              <a:rPr lang="en-US" dirty="0">
                <a:solidFill>
                  <a:prstClr val="black"/>
                </a:solidFill>
                <a:latin typeface="Arial" panose="020B0604020202020204" pitchFamily="34" charset="0"/>
                <a:cs typeface="Arial" panose="020B0604020202020204" pitchFamily="34" charset="0"/>
              </a:rPr>
              <a:t> “Case Study” in Form </a:t>
            </a:r>
            <a:r>
              <a:rPr lang="en-US" dirty="0" err="1">
                <a:solidFill>
                  <a:prstClr val="black"/>
                </a:solidFill>
                <a:latin typeface="Arial" panose="020B0604020202020204" pitchFamily="34" charset="0"/>
                <a:cs typeface="Arial" panose="020B0604020202020204" pitchFamily="34" charset="0"/>
              </a:rPr>
              <a:t>eines</a:t>
            </a:r>
            <a:r>
              <a:rPr lang="en-US" dirty="0">
                <a:solidFill>
                  <a:prstClr val="black"/>
                </a:solidFill>
                <a:latin typeface="Arial" panose="020B0604020202020204" pitchFamily="34" charset="0"/>
                <a:cs typeface="Arial" panose="020B0604020202020204" pitchFamily="34" charset="0"/>
              </a:rPr>
              <a:t> Posters. </a:t>
            </a:r>
            <a:r>
              <a:rPr lang="en-US" dirty="0" err="1">
                <a:solidFill>
                  <a:prstClr val="black"/>
                </a:solidFill>
                <a:latin typeface="Arial" panose="020B0604020202020204" pitchFamily="34" charset="0"/>
                <a:cs typeface="Arial" panose="020B0604020202020204" pitchFamily="34" charset="0"/>
              </a:rPr>
              <a:t>Versuchen</a:t>
            </a:r>
            <a:r>
              <a:rPr lang="en-US" dirty="0">
                <a:solidFill>
                  <a:prstClr val="black"/>
                </a:solidFill>
                <a:latin typeface="Arial" panose="020B0604020202020204" pitchFamily="34" charset="0"/>
                <a:cs typeface="Arial" panose="020B0604020202020204" pitchFamily="34" charset="0"/>
              </a:rPr>
              <a:t> Sie, </a:t>
            </a:r>
            <a:r>
              <a:rPr lang="en-US" dirty="0" err="1">
                <a:solidFill>
                  <a:prstClr val="black"/>
                </a:solidFill>
                <a:latin typeface="Arial" panose="020B0604020202020204" pitchFamily="34" charset="0"/>
                <a:cs typeface="Arial" panose="020B0604020202020204" pitchFamily="34" charset="0"/>
              </a:rPr>
              <a:t>eine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möglichst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übersichtliche</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umfassende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Darstellung</a:t>
            </a:r>
            <a:r>
              <a:rPr lang="en-US" dirty="0">
                <a:solidFill>
                  <a:prstClr val="black"/>
                </a:solidFill>
                <a:latin typeface="Arial" panose="020B0604020202020204" pitchFamily="34" charset="0"/>
                <a:cs typeface="Arial" panose="020B0604020202020204" pitchFamily="34" charset="0"/>
              </a:rPr>
              <a:t> der </a:t>
            </a:r>
            <a:r>
              <a:rPr lang="en-US" dirty="0" err="1">
                <a:solidFill>
                  <a:prstClr val="black"/>
                </a:solidFill>
                <a:latin typeface="Arial" panose="020B0604020202020204" pitchFamily="34" charset="0"/>
                <a:cs typeface="Arial" panose="020B0604020202020204" pitchFamily="34" charset="0"/>
              </a:rPr>
              <a:t>wichtigsten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Inhalte</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zu</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bieten</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heben</a:t>
            </a:r>
            <a:r>
              <a:rPr lang="en-US" dirty="0">
                <a:solidFill>
                  <a:prstClr val="black"/>
                </a:solidFill>
                <a:latin typeface="Arial" panose="020B0604020202020204" pitchFamily="34" charset="0"/>
                <a:cs typeface="Arial" panose="020B0604020202020204" pitchFamily="34" charset="0"/>
              </a:rPr>
              <a:t> Sie die </a:t>
            </a:r>
            <a:r>
              <a:rPr lang="en-US" dirty="0" err="1">
                <a:solidFill>
                  <a:prstClr val="black"/>
                </a:solidFill>
                <a:latin typeface="Arial" panose="020B0604020202020204" pitchFamily="34" charset="0"/>
                <a:cs typeface="Arial" panose="020B0604020202020204" pitchFamily="34" charset="0"/>
              </a:rPr>
              <a:t>letztlich</a:t>
            </a:r>
            <a:r>
              <a:rPr lang="en-US" dirty="0">
                <a:solidFill>
                  <a:prstClr val="black"/>
                </a:solidFill>
                <a:latin typeface="Arial" panose="020B0604020202020204" pitchFamily="34" charset="0"/>
                <a:cs typeface="Arial" panose="020B0604020202020204" pitchFamily="34" charset="0"/>
              </a:rPr>
              <a:t> – </a:t>
            </a:r>
            <a:r>
              <a:rPr lang="en-US" dirty="0" err="1">
                <a:solidFill>
                  <a:prstClr val="black"/>
                </a:solidFill>
                <a:latin typeface="Arial" panose="020B0604020202020204" pitchFamily="34" charset="0"/>
                <a:cs typeface="Arial" panose="020B0604020202020204" pitchFamily="34" charset="0"/>
              </a:rPr>
              <a:t>für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Ihr</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spezifisches</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Berufs</a:t>
            </a:r>
            <a:r>
              <a:rPr lang="en-US" dirty="0">
                <a:solidFill>
                  <a:prstClr val="black"/>
                </a:solidFill>
                <a:latin typeface="Arial" panose="020B0604020202020204" pitchFamily="34" charset="0"/>
                <a:cs typeface="Arial" panose="020B0604020202020204" pitchFamily="34" charset="0"/>
              </a:rPr>
              <a:t>- und </a:t>
            </a:r>
            <a:r>
              <a:rPr lang="en-US" dirty="0" err="1">
                <a:solidFill>
                  <a:prstClr val="black"/>
                </a:solidFill>
                <a:latin typeface="Arial" panose="020B0604020202020204" pitchFamily="34" charset="0"/>
                <a:cs typeface="Arial" panose="020B0604020202020204" pitchFamily="34" charset="0"/>
              </a:rPr>
              <a:t>Arbeitsfeld</a:t>
            </a:r>
            <a:r>
              <a:rPr lang="en-US" dirty="0">
                <a:solidFill>
                  <a:prstClr val="black"/>
                </a:solidFill>
                <a:latin typeface="Arial" panose="020B0604020202020204" pitchFamily="34" charset="0"/>
                <a:cs typeface="Arial" panose="020B0604020202020204" pitchFamily="34" charset="0"/>
              </a:rPr>
              <a:t> – </a:t>
            </a:r>
            <a:r>
              <a:rPr lang="en-US" dirty="0" err="1">
                <a:solidFill>
                  <a:prstClr val="black"/>
                </a:solidFill>
                <a:latin typeface="Arial" panose="020B0604020202020204" pitchFamily="34" charset="0"/>
                <a:cs typeface="Arial" panose="020B0604020202020204" pitchFamily="34" charset="0"/>
              </a:rPr>
              <a:t>vorgenommenen</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Anpassungen</a:t>
            </a:r>
            <a:r>
              <a:rPr lang="en-US" dirty="0">
                <a:solidFill>
                  <a:prstClr val="black"/>
                </a:solidFill>
                <a:latin typeface="Arial" panose="020B0604020202020204" pitchFamily="34" charset="0"/>
                <a:cs typeface="Arial" panose="020B0604020202020204" pitchFamily="34" charset="0"/>
              </a:rPr>
              <a:t>/</a:t>
            </a:r>
            <a:r>
              <a:rPr lang="en-US" dirty="0" err="1">
                <a:solidFill>
                  <a:prstClr val="black"/>
                </a:solidFill>
                <a:latin typeface="Arial" panose="020B0604020202020204" pitchFamily="34" charset="0"/>
                <a:cs typeface="Arial" panose="020B0604020202020204" pitchFamily="34" charset="0"/>
              </a:rPr>
              <a:t>Änderungen</a:t>
            </a:r>
            <a:r>
              <a:rPr lang="en-US" dirty="0">
                <a:solidFill>
                  <a:prstClr val="black"/>
                </a:solidFill>
                <a:latin typeface="Arial" panose="020B0604020202020204" pitchFamily="34" charset="0"/>
                <a:cs typeface="Arial" panose="020B0604020202020204" pitchFamily="34" charset="0"/>
              </a:rPr>
              <a:t> in </a:t>
            </a:r>
            <a:r>
              <a:rPr lang="en-US" dirty="0" err="1">
                <a:solidFill>
                  <a:prstClr val="black"/>
                </a:solidFill>
                <a:latin typeface="Arial" panose="020B0604020202020204" pitchFamily="34" charset="0"/>
                <a:cs typeface="Arial" panose="020B0604020202020204" pitchFamily="34" charset="0"/>
              </a:rPr>
              <a:t>besonderer</a:t>
            </a:r>
            <a:r>
              <a:rPr lang="en-US" dirty="0">
                <a:solidFill>
                  <a:prstClr val="black"/>
                </a:solidFill>
                <a:latin typeface="Arial" panose="020B0604020202020204" pitchFamily="34" charset="0"/>
                <a:cs typeface="Arial" panose="020B0604020202020204" pitchFamily="34" charset="0"/>
              </a:rPr>
              <a:t> Weise  </a:t>
            </a:r>
            <a:r>
              <a:rPr lang="en-US" dirty="0" err="1">
                <a:solidFill>
                  <a:prstClr val="black"/>
                </a:solidFill>
                <a:latin typeface="Arial" panose="020B0604020202020204" pitchFamily="34" charset="0"/>
                <a:cs typeface="Arial" panose="020B0604020202020204" pitchFamily="34" charset="0"/>
              </a:rPr>
              <a:t>hervor</a:t>
            </a:r>
            <a:r>
              <a:rPr lang="en-US" dirty="0">
                <a:solidFill>
                  <a:prstClr val="black"/>
                </a:solidFill>
                <a:latin typeface="Arial" panose="020B0604020202020204" pitchFamily="34" charset="0"/>
                <a:cs typeface="Arial" panose="020B0604020202020204" pitchFamily="34" charset="0"/>
              </a:rPr>
              <a:t>.</a:t>
            </a:r>
            <a:endParaRPr kumimoji="0" lang="en-US"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lvl="1" algn="just">
              <a:lnSpc>
                <a:spcPct val="90000"/>
              </a:lnSpc>
              <a:spcBef>
                <a:spcPts val="500"/>
              </a:spcBef>
              <a:defRPr/>
            </a:pPr>
            <a:endParaRPr kumimoji="0" lang="de-DE"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 name="Retângulo 8"/>
          <p:cNvSpPr/>
          <p:nvPr/>
        </p:nvSpPr>
        <p:spPr>
          <a:xfrm>
            <a:off x="53752" y="6211669"/>
            <a:ext cx="9036496" cy="461665"/>
          </a:xfrm>
          <a:prstGeom prst="rect">
            <a:avLst/>
          </a:prstGeom>
        </p:spPr>
        <p:txBody>
          <a:bodyPr wrap="square">
            <a:spAutoFit/>
          </a:bodyPr>
          <a:lstStyle/>
          <a:p>
            <a:r>
              <a:rPr lang="en-US" sz="1200" dirty="0">
                <a:latin typeface="Arial Narrow" panose="020B0606020202030204" pitchFamily="34" charset="0"/>
                <a:ea typeface="Times New Roman" panose="02020603050405020304" pitchFamily="18" charset="0"/>
                <a:cs typeface="Arial" panose="020B060402020202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en-GB" sz="1200" dirty="0">
              <a:latin typeface="Arial Narrow" panose="020B0606020202030204" pitchFamily="34" charset="0"/>
              <a:cs typeface="Arial" panose="020B0604020202020204" pitchFamily="34" charset="0"/>
            </a:endParaRPr>
          </a:p>
        </p:txBody>
      </p:sp>
      <p:pic>
        <p:nvPicPr>
          <p:cNvPr id="10" name="Grafik 1" descr="Ein Bild, das Text enthält.&#10;&#10;Automatisch generierte Beschreibung"/>
          <p:cNvPicPr/>
          <p:nvPr/>
        </p:nvPicPr>
        <p:blipFill>
          <a:blip r:embed="rId4" cstate="print">
            <a:extLst>
              <a:ext uri="{28A0092B-C50C-407E-A947-70E740481C1C}">
                <a14:useLocalDpi xmlns:a14="http://schemas.microsoft.com/office/drawing/2010/main" val="0"/>
              </a:ext>
            </a:extLst>
          </a:blip>
          <a:stretch>
            <a:fillRect/>
          </a:stretch>
        </p:blipFill>
        <p:spPr>
          <a:xfrm>
            <a:off x="2123729" y="5445225"/>
            <a:ext cx="3168352" cy="751240"/>
          </a:xfrm>
          <a:prstGeom prst="rect">
            <a:avLst/>
          </a:prstGeom>
        </p:spPr>
      </p:pic>
    </p:spTree>
    <p:extLst>
      <p:ext uri="{BB962C8B-B14F-4D97-AF65-F5344CB8AC3E}">
        <p14:creationId xmlns:p14="http://schemas.microsoft.com/office/powerpoint/2010/main" val="2852119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3009" y="74590"/>
            <a:ext cx="3563102" cy="1636961"/>
          </a:xfrm>
          <a:prstGeom prst="rect">
            <a:avLst/>
          </a:prstGeom>
        </p:spPr>
      </p:pic>
      <p:sp>
        <p:nvSpPr>
          <p:cNvPr id="7" name="Retângulo 6"/>
          <p:cNvSpPr/>
          <p:nvPr/>
        </p:nvSpPr>
        <p:spPr>
          <a:xfrm>
            <a:off x="4932040" y="1711551"/>
            <a:ext cx="3744416" cy="338554"/>
          </a:xfrm>
          <a:prstGeom prst="rect">
            <a:avLst/>
          </a:prstGeom>
        </p:spPr>
        <p:txBody>
          <a:bodyPr wrap="square">
            <a:spAutoFit/>
          </a:bodyPr>
          <a:lstStyle/>
          <a:p>
            <a:r>
              <a:rPr lang="en-US" sz="1600" dirty="0">
                <a:latin typeface="Arial Narrow" panose="020B0606020202030204" pitchFamily="34" charset="0"/>
                <a:ea typeface="Times New Roman" panose="02020603050405020304" pitchFamily="18" charset="0"/>
              </a:rPr>
              <a:t>Grant Agreement: 2019-1-AT-KA202-051218</a:t>
            </a:r>
            <a:endParaRPr lang="en-GB" sz="1600" dirty="0">
              <a:latin typeface="Arial Narrow" panose="020B0606020202030204" pitchFamily="34" charset="0"/>
            </a:endParaRPr>
          </a:p>
        </p:txBody>
      </p:sp>
      <p:sp>
        <p:nvSpPr>
          <p:cNvPr id="9" name="Retângulo 8"/>
          <p:cNvSpPr/>
          <p:nvPr/>
        </p:nvSpPr>
        <p:spPr>
          <a:xfrm>
            <a:off x="53752" y="6211669"/>
            <a:ext cx="9036496" cy="461665"/>
          </a:xfrm>
          <a:prstGeom prst="rect">
            <a:avLst/>
          </a:prstGeom>
        </p:spPr>
        <p:txBody>
          <a:bodyPr wrap="square">
            <a:spAutoFit/>
          </a:bodyPr>
          <a:lstStyle/>
          <a:p>
            <a:r>
              <a:rPr lang="en-US" sz="1200" dirty="0">
                <a:latin typeface="Arial Narrow" panose="020B0606020202030204" pitchFamily="34" charset="0"/>
                <a:ea typeface="Times New Roman" panose="02020603050405020304" pitchFamily="18" charset="0"/>
                <a:cs typeface="Arial" panose="020B060402020202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en-GB" sz="1200" dirty="0">
              <a:latin typeface="Arial Narrow" panose="020B0606020202030204" pitchFamily="34" charset="0"/>
              <a:cs typeface="Arial" panose="020B0604020202020204" pitchFamily="34" charset="0"/>
            </a:endParaRPr>
          </a:p>
        </p:txBody>
      </p:sp>
      <p:pic>
        <p:nvPicPr>
          <p:cNvPr id="10" name="Grafik 1" descr="Ein Bild, das Text enthält.&#10;&#10;Automatisch generierte Beschreibung"/>
          <p:cNvPicPr/>
          <p:nvPr/>
        </p:nvPicPr>
        <p:blipFill>
          <a:blip r:embed="rId3" cstate="print">
            <a:extLst>
              <a:ext uri="{28A0092B-C50C-407E-A947-70E740481C1C}">
                <a14:useLocalDpi xmlns:a14="http://schemas.microsoft.com/office/drawing/2010/main" val="0"/>
              </a:ext>
            </a:extLst>
          </a:blip>
          <a:stretch>
            <a:fillRect/>
          </a:stretch>
        </p:blipFill>
        <p:spPr>
          <a:xfrm>
            <a:off x="2123728" y="5288415"/>
            <a:ext cx="4131945" cy="908050"/>
          </a:xfrm>
          <a:prstGeom prst="rect">
            <a:avLst/>
          </a:prstGeom>
        </p:spPr>
      </p:pic>
      <p:sp>
        <p:nvSpPr>
          <p:cNvPr id="11" name="Retângulo 14">
            <a:extLst>
              <a:ext uri="{FF2B5EF4-FFF2-40B4-BE49-F238E27FC236}">
                <a16:creationId xmlns:a16="http://schemas.microsoft.com/office/drawing/2014/main" id="{39274EB8-11E1-4DE1-905A-22C510AC6391}"/>
              </a:ext>
            </a:extLst>
          </p:cNvPr>
          <p:cNvSpPr/>
          <p:nvPr/>
        </p:nvSpPr>
        <p:spPr>
          <a:xfrm>
            <a:off x="0" y="3200616"/>
            <a:ext cx="9144000" cy="1200329"/>
          </a:xfrm>
          <a:prstGeom prst="rect">
            <a:avLst/>
          </a:prstGeom>
          <a:solidFill>
            <a:schemeClr val="accent3">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2400" b="1" dirty="0">
                <a:solidFill>
                  <a:prstClr val="black"/>
                </a:solidFill>
                <a:latin typeface="Arial" panose="020B0604020202020204" pitchFamily="34" charset="0"/>
                <a:cs typeface="Arial" panose="020B0604020202020204" pitchFamily="34" charset="0"/>
              </a:rPr>
              <a:t>ABSCHLUSS</a:t>
            </a:r>
            <a:endParaRPr kumimoji="0" lang="de-DE"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2400" b="1" dirty="0">
                <a:solidFill>
                  <a:prstClr val="black"/>
                </a:solidFill>
                <a:latin typeface="Arial" panose="020B0604020202020204" pitchFamily="34" charset="0"/>
                <a:cs typeface="Arial" panose="020B0604020202020204" pitchFamily="34" charset="0"/>
              </a:rPr>
              <a:t>Arbeitsauftrag 6: „Vernissage“</a:t>
            </a:r>
            <a:endParaRPr kumimoji="0" lang="de-DE"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Dank &amp; Verabschiedung </a:t>
            </a:r>
            <a:r>
              <a:rPr kumimoji="0" lang="de-DE"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ingdings" panose="05000000000000000000" pitchFamily="2" charset="2"/>
              </a:rPr>
              <a:t></a:t>
            </a:r>
            <a:endParaRPr kumimoji="0" lang="de-DE"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05260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7559" y="74591"/>
            <a:ext cx="1568551" cy="720624"/>
          </a:xfrm>
          <a:prstGeom prst="rect">
            <a:avLst/>
          </a:prstGeom>
        </p:spPr>
      </p:pic>
      <p:sp>
        <p:nvSpPr>
          <p:cNvPr id="7" name="Retângulo 6"/>
          <p:cNvSpPr/>
          <p:nvPr/>
        </p:nvSpPr>
        <p:spPr>
          <a:xfrm>
            <a:off x="323528" y="265626"/>
            <a:ext cx="3744416" cy="338554"/>
          </a:xfrm>
          <a:prstGeom prst="rect">
            <a:avLst/>
          </a:prstGeom>
        </p:spPr>
        <p:txBody>
          <a:bodyPr wrap="square">
            <a:spAutoFit/>
          </a:bodyPr>
          <a:lstStyle/>
          <a:p>
            <a:r>
              <a:rPr lang="en-US" sz="1600" dirty="0">
                <a:latin typeface="Arial Narrow" panose="020B0606020202030204" pitchFamily="34" charset="0"/>
                <a:ea typeface="Times New Roman" panose="02020603050405020304" pitchFamily="18" charset="0"/>
              </a:rPr>
              <a:t>Grant Agreement: 2019-1-AT-KA202-051218</a:t>
            </a:r>
            <a:endParaRPr lang="en-GB" sz="1600" dirty="0">
              <a:latin typeface="Arial Narrow" panose="020B0606020202030204" pitchFamily="34" charset="0"/>
            </a:endParaRPr>
          </a:p>
        </p:txBody>
      </p:sp>
      <p:sp>
        <p:nvSpPr>
          <p:cNvPr id="8" name="Retângulo 7"/>
          <p:cNvSpPr/>
          <p:nvPr/>
        </p:nvSpPr>
        <p:spPr>
          <a:xfrm>
            <a:off x="188640" y="2072281"/>
            <a:ext cx="8766720" cy="2585323"/>
          </a:xfrm>
          <a:prstGeom prst="rect">
            <a:avLst/>
          </a:prstGeom>
          <a:solidFill>
            <a:schemeClr val="accent3">
              <a:lumMod val="20000"/>
              <a:lumOff val="80000"/>
            </a:schemeClr>
          </a:solidFill>
        </p:spPr>
        <p:txBody>
          <a:bodyPr wrap="square">
            <a:spAutoFit/>
          </a:bodyPr>
          <a:lstStyle/>
          <a:p>
            <a:pPr lvl="1"/>
            <a:r>
              <a:rPr lang="en-US" b="1" dirty="0" err="1">
                <a:latin typeface="Arial" panose="020B0604020202020204" pitchFamily="34" charset="0"/>
                <a:cs typeface="Arial" panose="020B0604020202020204" pitchFamily="34" charset="0"/>
              </a:rPr>
              <a:t>Präsentation</a:t>
            </a:r>
            <a:r>
              <a:rPr lang="en-US" b="1" dirty="0">
                <a:latin typeface="Arial" panose="020B0604020202020204" pitchFamily="34" charset="0"/>
                <a:cs typeface="Arial" panose="020B0604020202020204" pitchFamily="34" charset="0"/>
              </a:rPr>
              <a:t> der “Case Studies”: "Vernissage"</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Die </a:t>
            </a:r>
            <a:r>
              <a:rPr lang="en-US" dirty="0" err="1">
                <a:latin typeface="Arial" panose="020B0604020202020204" pitchFamily="34" charset="0"/>
                <a:cs typeface="Arial" panose="020B0604020202020204" pitchFamily="34" charset="0"/>
              </a:rPr>
              <a:t>Posterpräsentationen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aller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Teilnehmer</a:t>
            </a:r>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innen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werden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Raum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verteilt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oder</a:t>
            </a:r>
            <a:r>
              <a:rPr lang="en-US" dirty="0">
                <a:latin typeface="Arial" panose="020B0604020202020204" pitchFamily="34" charset="0"/>
                <a:cs typeface="Arial" panose="020B0604020202020204" pitchFamily="34" charset="0"/>
              </a:rPr>
              <a:t> online “</a:t>
            </a:r>
            <a:r>
              <a:rPr lang="en-US" dirty="0" err="1">
                <a:latin typeface="Arial" panose="020B0604020202020204" pitchFamily="34" charset="0"/>
                <a:cs typeface="Arial" panose="020B0604020202020204" pitchFamily="34" charset="0"/>
              </a:rPr>
              <a:t>ausgestellt</a:t>
            </a:r>
            <a:r>
              <a:rPr lang="en-US" dirty="0">
                <a:latin typeface="Arial" panose="020B0604020202020204" pitchFamily="34" charset="0"/>
                <a:cs typeface="Arial" panose="020B0604020202020204" pitchFamily="34" charset="0"/>
              </a:rPr>
              <a:t>”). Den </a:t>
            </a:r>
            <a:r>
              <a:rPr lang="en-US" dirty="0" err="1">
                <a:latin typeface="Arial" panose="020B0604020202020204" pitchFamily="34" charset="0"/>
                <a:cs typeface="Arial" panose="020B0604020202020204" pitchFamily="34" charset="0"/>
              </a:rPr>
              <a:t>Teilnehmer</a:t>
            </a:r>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innen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bleibt</a:t>
            </a:r>
            <a:r>
              <a:rPr lang="en-US" dirty="0">
                <a:latin typeface="Arial" panose="020B0604020202020204" pitchFamily="34" charset="0"/>
                <a:cs typeface="Arial" panose="020B0604020202020204" pitchFamily="34" charset="0"/>
              </a:rPr>
              <a:t> nun die Zeit, </a:t>
            </a:r>
            <a:r>
              <a:rPr lang="en-US" dirty="0" err="1">
                <a:latin typeface="Arial" panose="020B0604020202020204" pitchFamily="34" charset="0"/>
                <a:cs typeface="Arial" panose="020B0604020202020204" pitchFamily="34" charset="0"/>
              </a:rPr>
              <a:t>sich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darin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zu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vertiefen</a:t>
            </a:r>
            <a:r>
              <a:rPr lang="en-US" dirty="0">
                <a:latin typeface="Arial" panose="020B0604020202020204" pitchFamily="34" charset="0"/>
                <a:cs typeface="Arial" panose="020B0604020202020204" pitchFamily="34" charset="0"/>
              </a:rPr>
              <a:t> und </a:t>
            </a:r>
            <a:r>
              <a:rPr lang="en-US" dirty="0" err="1">
                <a:latin typeface="Arial" panose="020B0604020202020204" pitchFamily="34" charset="0"/>
                <a:cs typeface="Arial" panose="020B0604020202020204" pitchFamily="34" charset="0"/>
              </a:rPr>
              <a:t>Fragen</a:t>
            </a:r>
            <a:r>
              <a:rPr lang="en-US" dirty="0">
                <a:latin typeface="Arial" panose="020B0604020202020204" pitchFamily="34" charset="0"/>
                <a:cs typeface="Arial" panose="020B0604020202020204" pitchFamily="34" charset="0"/>
              </a:rPr>
              <a:t> und </a:t>
            </a:r>
            <a:r>
              <a:rPr lang="en-US" dirty="0" err="1">
                <a:latin typeface="Arial" panose="020B0604020202020204" pitchFamily="34" charset="0"/>
                <a:cs typeface="Arial" panose="020B0604020202020204" pitchFamily="34" charset="0"/>
              </a:rPr>
              <a:t>Anmerkungen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zu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notieren</a:t>
            </a:r>
            <a:r>
              <a:rPr lang="en-US" dirty="0">
                <a:latin typeface="Arial" panose="020B0604020202020204" pitchFamily="34" charset="0"/>
                <a:cs typeface="Arial" panose="020B0604020202020204" pitchFamily="34" charset="0"/>
              </a:rPr>
              <a:t>. </a:t>
            </a:r>
          </a:p>
          <a:p>
            <a:pPr marL="742950" lvl="1" indent="-285750">
              <a:buFont typeface="Arial" panose="020B0604020202020204" pitchFamily="34" charset="0"/>
              <a:buChar char="•"/>
            </a:pPr>
            <a:r>
              <a:rPr lang="en-US" dirty="0" err="1">
                <a:latin typeface="Arial" panose="020B0604020202020204" pitchFamily="34" charset="0"/>
                <a:cs typeface="Arial" panose="020B0604020202020204" pitchFamily="34" charset="0"/>
              </a:rPr>
              <a:t>Im</a:t>
            </a:r>
            <a:r>
              <a:rPr lang="en-US" dirty="0">
                <a:latin typeface="Arial" panose="020B0604020202020204" pitchFamily="34" charset="0"/>
                <a:cs typeface="Arial" panose="020B0604020202020204" pitchFamily="34" charset="0"/>
              </a:rPr>
              <a:t> Anschluss </a:t>
            </a:r>
            <a:r>
              <a:rPr lang="en-US" dirty="0" err="1">
                <a:latin typeface="Arial" panose="020B0604020202020204" pitchFamily="34" charset="0"/>
                <a:cs typeface="Arial" panose="020B0604020202020204" pitchFamily="34" charset="0"/>
              </a:rPr>
              <a:t>werden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diese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Fragen</a:t>
            </a:r>
            <a:r>
              <a:rPr lang="en-US" dirty="0">
                <a:latin typeface="Arial" panose="020B0604020202020204" pitchFamily="34" charset="0"/>
                <a:cs typeface="Arial" panose="020B0604020202020204" pitchFamily="34" charset="0"/>
              </a:rPr>
              <a:t> und </a:t>
            </a:r>
            <a:r>
              <a:rPr lang="en-US" dirty="0" err="1">
                <a:latin typeface="Arial" panose="020B0604020202020204" pitchFamily="34" charset="0"/>
                <a:cs typeface="Arial" panose="020B0604020202020204" pitchFamily="34" charset="0"/>
              </a:rPr>
              <a:t>Anmerkungen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im</a:t>
            </a:r>
            <a:r>
              <a:rPr lang="en-US" dirty="0">
                <a:latin typeface="Arial" panose="020B0604020202020204" pitchFamily="34" charset="0"/>
                <a:cs typeface="Arial" panose="020B0604020202020204" pitchFamily="34" charset="0"/>
              </a:rPr>
              <a:t> Plenum </a:t>
            </a:r>
            <a:r>
              <a:rPr lang="en-US" dirty="0" err="1">
                <a:latin typeface="Arial" panose="020B0604020202020204" pitchFamily="34" charset="0"/>
                <a:cs typeface="Arial" panose="020B0604020202020204" pitchFamily="34" charset="0"/>
              </a:rPr>
              <a:t>aufgeworfen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diskutiert</a:t>
            </a:r>
            <a:r>
              <a:rPr lang="en-US" dirty="0">
                <a:latin typeface="Arial" panose="020B0604020202020204" pitchFamily="34" charset="0"/>
                <a:cs typeface="Arial" panose="020B0604020202020204" pitchFamily="34" charset="0"/>
              </a:rPr>
              <a:t> und </a:t>
            </a:r>
            <a:r>
              <a:rPr lang="en-US" dirty="0" err="1">
                <a:latin typeface="Arial" panose="020B0604020202020204" pitchFamily="34" charset="0"/>
                <a:cs typeface="Arial" panose="020B0604020202020204" pitchFamily="34" charset="0"/>
              </a:rPr>
              <a:t>beantwortet</a:t>
            </a:r>
            <a:r>
              <a:rPr lang="en-US" dirty="0">
                <a:latin typeface="Arial" panose="020B0604020202020204" pitchFamily="34" charset="0"/>
                <a:cs typeface="Arial" panose="020B0604020202020204" pitchFamily="34" charset="0"/>
              </a:rPr>
              <a:t>. (Und falls es den </a:t>
            </a:r>
            <a:r>
              <a:rPr lang="en-US" dirty="0" err="1">
                <a:latin typeface="Arial" panose="020B0604020202020204" pitchFamily="34" charset="0"/>
                <a:cs typeface="Arial" panose="020B0604020202020204" pitchFamily="34" charset="0"/>
              </a:rPr>
              <a:t>zeitlichen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Ablauf</a:t>
            </a:r>
            <a:r>
              <a:rPr lang="en-US" dirty="0">
                <a:latin typeface="Arial" panose="020B0604020202020204" pitchFamily="34" charset="0"/>
                <a:cs typeface="Arial" panose="020B0604020202020204" pitchFamily="34" charset="0"/>
              </a:rPr>
              <a:t> dieses </a:t>
            </a:r>
            <a:r>
              <a:rPr lang="en-US" dirty="0" err="1">
                <a:latin typeface="Arial" panose="020B0604020202020204" pitchFamily="34" charset="0"/>
                <a:cs typeface="Arial" panose="020B0604020202020204" pitchFamily="34" charset="0"/>
              </a:rPr>
              <a:t>abschließenden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Reflexionsprozesses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erleichtert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können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diese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Fragen</a:t>
            </a:r>
            <a:r>
              <a:rPr lang="en-US" dirty="0">
                <a:latin typeface="Arial" panose="020B0604020202020204" pitchFamily="34" charset="0"/>
                <a:cs typeface="Arial" panose="020B0604020202020204" pitchFamily="34" charset="0"/>
              </a:rPr>
              <a:t> und </a:t>
            </a:r>
            <a:r>
              <a:rPr lang="en-US" dirty="0" err="1">
                <a:latin typeface="Arial" panose="020B0604020202020204" pitchFamily="34" charset="0"/>
                <a:cs typeface="Arial" panose="020B0604020202020204" pitchFamily="34" charset="0"/>
              </a:rPr>
              <a:t>Anmerkungen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auch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gleich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direkt</a:t>
            </a:r>
            <a:r>
              <a:rPr lang="en-US" dirty="0">
                <a:latin typeface="Arial" panose="020B0604020202020204" pitchFamily="34" charset="0"/>
                <a:cs typeface="Arial" panose="020B0604020202020204" pitchFamily="34" charset="0"/>
              </a:rPr>
              <a:t> auf den </a:t>
            </a:r>
            <a:r>
              <a:rPr lang="en-US" dirty="0" err="1">
                <a:latin typeface="Arial" panose="020B0604020202020204" pitchFamily="34" charset="0"/>
                <a:cs typeface="Arial" panose="020B0604020202020204" pitchFamily="34" charset="0"/>
              </a:rPr>
              <a:t>Präsentationspostern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festgehalten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werden</a:t>
            </a:r>
            <a:r>
              <a:rPr lang="en-US" dirty="0">
                <a:latin typeface="Arial" panose="020B0604020202020204" pitchFamily="34" charset="0"/>
                <a:cs typeface="Arial" panose="020B0604020202020204" pitchFamily="34" charset="0"/>
              </a:rPr>
              <a:t>.) </a:t>
            </a:r>
          </a:p>
        </p:txBody>
      </p:sp>
      <p:sp>
        <p:nvSpPr>
          <p:cNvPr id="9" name="Retângulo 8"/>
          <p:cNvSpPr/>
          <p:nvPr/>
        </p:nvSpPr>
        <p:spPr>
          <a:xfrm>
            <a:off x="53752" y="6211669"/>
            <a:ext cx="9036496" cy="461665"/>
          </a:xfrm>
          <a:prstGeom prst="rect">
            <a:avLst/>
          </a:prstGeom>
        </p:spPr>
        <p:txBody>
          <a:bodyPr wrap="square">
            <a:spAutoFit/>
          </a:bodyPr>
          <a:lstStyle/>
          <a:p>
            <a:r>
              <a:rPr lang="en-US" sz="1200" dirty="0">
                <a:latin typeface="Arial Narrow" panose="020B0606020202030204" pitchFamily="34" charset="0"/>
                <a:ea typeface="Times New Roman" panose="02020603050405020304" pitchFamily="18" charset="0"/>
                <a:cs typeface="Arial" panose="020B060402020202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en-GB" sz="1200" dirty="0">
              <a:latin typeface="Arial Narrow" panose="020B0606020202030204" pitchFamily="34" charset="0"/>
              <a:cs typeface="Arial" panose="020B0604020202020204" pitchFamily="34" charset="0"/>
            </a:endParaRPr>
          </a:p>
        </p:txBody>
      </p:sp>
      <p:pic>
        <p:nvPicPr>
          <p:cNvPr id="10" name="Grafik 1" descr="Ein Bild, das Text enthält.&#10;&#10;Automatisch generierte Beschreibung"/>
          <p:cNvPicPr/>
          <p:nvPr/>
        </p:nvPicPr>
        <p:blipFill>
          <a:blip r:embed="rId3" cstate="print">
            <a:extLst>
              <a:ext uri="{28A0092B-C50C-407E-A947-70E740481C1C}">
                <a14:useLocalDpi xmlns:a14="http://schemas.microsoft.com/office/drawing/2010/main" val="0"/>
              </a:ext>
            </a:extLst>
          </a:blip>
          <a:stretch>
            <a:fillRect/>
          </a:stretch>
        </p:blipFill>
        <p:spPr>
          <a:xfrm>
            <a:off x="2123729" y="5445225"/>
            <a:ext cx="3168352" cy="751240"/>
          </a:xfrm>
          <a:prstGeom prst="rect">
            <a:avLst/>
          </a:prstGeom>
        </p:spPr>
      </p:pic>
    </p:spTree>
    <p:extLst>
      <p:ext uri="{BB962C8B-B14F-4D97-AF65-F5344CB8AC3E}">
        <p14:creationId xmlns:p14="http://schemas.microsoft.com/office/powerpoint/2010/main" val="40249558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Image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7559" y="74591"/>
            <a:ext cx="1568551" cy="720624"/>
          </a:xfrm>
          <a:prstGeom prst="rect">
            <a:avLst/>
          </a:prstGeom>
        </p:spPr>
      </p:pic>
      <p:sp>
        <p:nvSpPr>
          <p:cNvPr id="7" name="Retângulo 6"/>
          <p:cNvSpPr/>
          <p:nvPr/>
        </p:nvSpPr>
        <p:spPr>
          <a:xfrm>
            <a:off x="323528" y="265626"/>
            <a:ext cx="3744416" cy="338554"/>
          </a:xfrm>
          <a:prstGeom prst="rect">
            <a:avLst/>
          </a:prstGeom>
        </p:spPr>
        <p:txBody>
          <a:bodyPr wrap="square">
            <a:spAutoFit/>
          </a:bodyPr>
          <a:lstStyle/>
          <a:p>
            <a:r>
              <a:rPr lang="en-US" sz="1600" dirty="0">
                <a:latin typeface="Arial Narrow" panose="020B0606020202030204" pitchFamily="34" charset="0"/>
                <a:ea typeface="Times New Roman" panose="02020603050405020304" pitchFamily="18" charset="0"/>
              </a:rPr>
              <a:t>Grant Agreement: 2019-1-AT-KA202-051218</a:t>
            </a:r>
            <a:endParaRPr lang="en-GB" sz="1600" dirty="0">
              <a:latin typeface="Arial Narrow" panose="020B0606020202030204" pitchFamily="34" charset="0"/>
            </a:endParaRPr>
          </a:p>
        </p:txBody>
      </p:sp>
      <p:sp>
        <p:nvSpPr>
          <p:cNvPr id="8" name="Retângulo 7"/>
          <p:cNvSpPr/>
          <p:nvPr/>
        </p:nvSpPr>
        <p:spPr>
          <a:xfrm>
            <a:off x="188640" y="2072281"/>
            <a:ext cx="8766720" cy="2784993"/>
          </a:xfrm>
          <a:prstGeom prst="rect">
            <a:avLst/>
          </a:prstGeom>
          <a:solidFill>
            <a:schemeClr val="accent3">
              <a:lumMod val="20000"/>
              <a:lumOff val="80000"/>
            </a:schemeClr>
          </a:solidFill>
        </p:spPr>
        <p:txBody>
          <a:bodyPr wrap="square">
            <a:spAutoFit/>
          </a:bodyPr>
          <a:lstStyle/>
          <a:p>
            <a:pPr marL="0" marR="0" lvl="0" indent="0" algn="ctr" defTabSz="914400" rtl="0" eaLnBrk="1" fontAlgn="auto" latinLnBrk="0" hangingPunct="1">
              <a:lnSpc>
                <a:spcPct val="170000"/>
              </a:lnSpc>
              <a:spcBef>
                <a:spcPts val="0"/>
              </a:spcBef>
              <a:spcAft>
                <a:spcPts val="0"/>
              </a:spcAft>
              <a:buClr>
                <a:srgbClr val="000000"/>
              </a:buClr>
              <a:buSzTx/>
              <a:buFont typeface="Arial"/>
              <a:buNone/>
              <a:tabLst/>
              <a:defRPr/>
            </a:pPr>
            <a:r>
              <a:rPr lang="en-US" sz="3600" b="1" kern="0" dirty="0" err="1">
                <a:solidFill>
                  <a:schemeClr val="accent6">
                    <a:lumMod val="50000"/>
                  </a:schemeClr>
                </a:solidFill>
                <a:latin typeface="Arial" panose="020B0604020202020204" pitchFamily="34" charset="0"/>
                <a:ea typeface="Arial Narrow"/>
                <a:cs typeface="Arial" panose="020B0604020202020204" pitchFamily="34" charset="0"/>
                <a:sym typeface="Arial Narrow"/>
              </a:rPr>
              <a:t>Gibt</a:t>
            </a:r>
            <a:r>
              <a:rPr lang="en-US" sz="3600" b="1" kern="0" dirty="0">
                <a:solidFill>
                  <a:schemeClr val="accent6">
                    <a:lumMod val="50000"/>
                  </a:schemeClr>
                </a:solidFill>
                <a:latin typeface="Arial" panose="020B0604020202020204" pitchFamily="34" charset="0"/>
                <a:ea typeface="Arial Narrow"/>
                <a:cs typeface="Arial" panose="020B0604020202020204" pitchFamily="34" charset="0"/>
                <a:sym typeface="Arial Narrow"/>
              </a:rPr>
              <a:t> es </a:t>
            </a:r>
            <a:r>
              <a:rPr lang="en-US" sz="3600" b="1" kern="0" dirty="0" err="1">
                <a:solidFill>
                  <a:schemeClr val="accent6">
                    <a:lumMod val="50000"/>
                  </a:schemeClr>
                </a:solidFill>
                <a:latin typeface="Arial" panose="020B0604020202020204" pitchFamily="34" charset="0"/>
                <a:ea typeface="Arial Narrow"/>
                <a:cs typeface="Arial" panose="020B0604020202020204" pitchFamily="34" charset="0"/>
                <a:sym typeface="Arial Narrow"/>
              </a:rPr>
              <a:t>noch</a:t>
            </a:r>
            <a:r>
              <a:rPr lang="en-US" sz="3600" b="1" kern="0" dirty="0">
                <a:solidFill>
                  <a:schemeClr val="accent6">
                    <a:lumMod val="50000"/>
                  </a:schemeClr>
                </a:solidFill>
                <a:latin typeface="Arial" panose="020B0604020202020204" pitchFamily="34" charset="0"/>
                <a:ea typeface="Arial Narrow"/>
                <a:cs typeface="Arial" panose="020B0604020202020204" pitchFamily="34" charset="0"/>
                <a:sym typeface="Arial Narrow"/>
              </a:rPr>
              <a:t> </a:t>
            </a:r>
            <a:r>
              <a:rPr lang="en-US" sz="3600" b="1" kern="0" dirty="0" err="1">
                <a:solidFill>
                  <a:schemeClr val="accent6">
                    <a:lumMod val="50000"/>
                  </a:schemeClr>
                </a:solidFill>
                <a:latin typeface="Arial" panose="020B0604020202020204" pitchFamily="34" charset="0"/>
                <a:ea typeface="Arial Narrow"/>
                <a:cs typeface="Arial" panose="020B0604020202020204" pitchFamily="34" charset="0"/>
                <a:sym typeface="Arial Narrow"/>
              </a:rPr>
              <a:t>Fragen</a:t>
            </a:r>
            <a:r>
              <a:rPr kumimoji="0" lang="en-US" sz="3600" b="1" i="0" u="none" strike="noStrike" kern="0" cap="none" spc="0" normalizeH="0" baseline="0" noProof="0" dirty="0">
                <a:ln>
                  <a:noFill/>
                </a:ln>
                <a:solidFill>
                  <a:schemeClr val="accent6">
                    <a:lumMod val="50000"/>
                  </a:schemeClr>
                </a:solidFill>
                <a:effectLst/>
                <a:uLnTx/>
                <a:uFillTx/>
                <a:latin typeface="Arial" panose="020B0604020202020204" pitchFamily="34" charset="0"/>
                <a:ea typeface="Arial Narrow"/>
                <a:cs typeface="Arial" panose="020B0604020202020204" pitchFamily="34" charset="0"/>
                <a:sym typeface="Arial Narrow"/>
              </a:rPr>
              <a:t>?</a:t>
            </a:r>
            <a:endParaRPr kumimoji="0" lang="en-US" sz="3600" b="0" i="0" u="none" strike="noStrike" kern="0" cap="none" spc="0" normalizeH="0" baseline="0" noProof="0" dirty="0">
              <a:ln>
                <a:noFill/>
              </a:ln>
              <a:solidFill>
                <a:schemeClr val="accent6">
                  <a:lumMod val="50000"/>
                </a:schemeClr>
              </a:solidFill>
              <a:effectLst/>
              <a:uLnTx/>
              <a:uFillTx/>
              <a:latin typeface="Arial" panose="020B0604020202020204" pitchFamily="34" charset="0"/>
              <a:cs typeface="Arial" panose="020B0604020202020204" pitchFamily="34" charset="0"/>
              <a:sym typeface="Arial"/>
            </a:endParaRPr>
          </a:p>
          <a:p>
            <a:pPr marL="0" marR="0" lvl="0" indent="0" algn="ctr" defTabSz="914400" rtl="0" eaLnBrk="1" fontAlgn="auto" latinLnBrk="0" hangingPunct="1">
              <a:lnSpc>
                <a:spcPct val="170000"/>
              </a:lnSpc>
              <a:spcBef>
                <a:spcPts val="0"/>
              </a:spcBef>
              <a:spcAft>
                <a:spcPts val="0"/>
              </a:spcAft>
              <a:buClr>
                <a:srgbClr val="000000"/>
              </a:buClr>
              <a:buSzTx/>
              <a:buFont typeface="Arial"/>
              <a:buNone/>
              <a:tabLst/>
              <a:defRPr/>
            </a:pPr>
            <a:r>
              <a:rPr lang="en-US" sz="3600" b="1" kern="0" dirty="0">
                <a:solidFill>
                  <a:schemeClr val="accent6">
                    <a:lumMod val="50000"/>
                  </a:schemeClr>
                </a:solidFill>
                <a:latin typeface="Arial" panose="020B0604020202020204" pitchFamily="34" charset="0"/>
                <a:ea typeface="Arial Narrow"/>
                <a:cs typeface="Arial" panose="020B0604020202020204" pitchFamily="34" charset="0"/>
                <a:sym typeface="Arial Narrow"/>
              </a:rPr>
              <a:t>Auf Wiedersehen</a:t>
            </a:r>
            <a:r>
              <a:rPr kumimoji="0" lang="en-US" sz="3600" b="1" i="0" u="none" strike="noStrike" kern="0" cap="none" spc="0" normalizeH="0" baseline="0" noProof="0" dirty="0">
                <a:ln>
                  <a:noFill/>
                </a:ln>
                <a:solidFill>
                  <a:schemeClr val="accent6">
                    <a:lumMod val="50000"/>
                  </a:schemeClr>
                </a:solidFill>
                <a:effectLst/>
                <a:uLnTx/>
                <a:uFillTx/>
                <a:latin typeface="Arial" panose="020B0604020202020204" pitchFamily="34" charset="0"/>
                <a:ea typeface="Arial Narrow"/>
                <a:cs typeface="Arial" panose="020B0604020202020204" pitchFamily="34" charset="0"/>
                <a:sym typeface="Arial Narrow"/>
              </a:rPr>
              <a:t> &amp;</a:t>
            </a:r>
            <a:endParaRPr kumimoji="0" lang="en-US" sz="3600" b="0" i="0" u="none" strike="noStrike" kern="0" cap="none" spc="0" normalizeH="0" baseline="0" noProof="0" dirty="0">
              <a:ln>
                <a:noFill/>
              </a:ln>
              <a:solidFill>
                <a:schemeClr val="accent6">
                  <a:lumMod val="50000"/>
                </a:schemeClr>
              </a:solidFill>
              <a:effectLst/>
              <a:uLnTx/>
              <a:uFillTx/>
              <a:latin typeface="Arial" panose="020B0604020202020204" pitchFamily="34" charset="0"/>
              <a:cs typeface="Arial" panose="020B0604020202020204" pitchFamily="34" charset="0"/>
              <a:sym typeface="Arial"/>
            </a:endParaRPr>
          </a:p>
          <a:p>
            <a:pPr marL="0" marR="0" lvl="0" indent="0" algn="ctr" defTabSz="914400" rtl="0" eaLnBrk="1" fontAlgn="auto" latinLnBrk="0" hangingPunct="1">
              <a:lnSpc>
                <a:spcPct val="170000"/>
              </a:lnSpc>
              <a:spcBef>
                <a:spcPts val="0"/>
              </a:spcBef>
              <a:spcAft>
                <a:spcPts val="0"/>
              </a:spcAft>
              <a:buClr>
                <a:srgbClr val="000000"/>
              </a:buClr>
              <a:buSzTx/>
              <a:buFont typeface="Arial"/>
              <a:buNone/>
              <a:tabLst/>
              <a:defRPr/>
            </a:pPr>
            <a:r>
              <a:rPr lang="en-US" sz="3600" b="1" kern="0" dirty="0" err="1">
                <a:solidFill>
                  <a:schemeClr val="accent6">
                    <a:lumMod val="50000"/>
                  </a:schemeClr>
                </a:solidFill>
                <a:latin typeface="Arial" panose="020B0604020202020204" pitchFamily="34" charset="0"/>
                <a:ea typeface="Arial Narrow"/>
                <a:cs typeface="Arial" panose="020B0604020202020204" pitchFamily="34" charset="0"/>
                <a:sym typeface="Arial Narrow"/>
              </a:rPr>
              <a:t>Vielen</a:t>
            </a:r>
            <a:r>
              <a:rPr lang="en-US" sz="3600" b="1" kern="0" dirty="0">
                <a:solidFill>
                  <a:schemeClr val="accent6">
                    <a:lumMod val="50000"/>
                  </a:schemeClr>
                </a:solidFill>
                <a:latin typeface="Arial" panose="020B0604020202020204" pitchFamily="34" charset="0"/>
                <a:ea typeface="Arial Narrow"/>
                <a:cs typeface="Arial" panose="020B0604020202020204" pitchFamily="34" charset="0"/>
                <a:sym typeface="Arial Narrow"/>
              </a:rPr>
              <a:t> Dank </a:t>
            </a:r>
            <a:r>
              <a:rPr lang="en-US" sz="3600" b="1" kern="0" dirty="0" err="1">
                <a:solidFill>
                  <a:schemeClr val="accent6">
                    <a:lumMod val="50000"/>
                  </a:schemeClr>
                </a:solidFill>
                <a:latin typeface="Arial" panose="020B0604020202020204" pitchFamily="34" charset="0"/>
                <a:ea typeface="Arial Narrow"/>
                <a:cs typeface="Arial" panose="020B0604020202020204" pitchFamily="34" charset="0"/>
                <a:sym typeface="Arial Narrow"/>
              </a:rPr>
              <a:t>für</a:t>
            </a:r>
            <a:r>
              <a:rPr lang="en-US" sz="3600" b="1" kern="0" dirty="0">
                <a:solidFill>
                  <a:schemeClr val="accent6">
                    <a:lumMod val="50000"/>
                  </a:schemeClr>
                </a:solidFill>
                <a:latin typeface="Arial" panose="020B0604020202020204" pitchFamily="34" charset="0"/>
                <a:ea typeface="Arial Narrow"/>
                <a:cs typeface="Arial" panose="020B0604020202020204" pitchFamily="34" charset="0"/>
                <a:sym typeface="Arial Narrow"/>
              </a:rPr>
              <a:t> die </a:t>
            </a:r>
            <a:r>
              <a:rPr lang="en-US" sz="3600" b="1" kern="0" dirty="0" err="1">
                <a:solidFill>
                  <a:schemeClr val="accent6">
                    <a:lumMod val="50000"/>
                  </a:schemeClr>
                </a:solidFill>
                <a:latin typeface="Arial" panose="020B0604020202020204" pitchFamily="34" charset="0"/>
                <a:ea typeface="Arial Narrow"/>
                <a:cs typeface="Arial" panose="020B0604020202020204" pitchFamily="34" charset="0"/>
                <a:sym typeface="Arial Narrow"/>
              </a:rPr>
              <a:t>Teilnahme</a:t>
            </a:r>
            <a:r>
              <a:rPr kumimoji="0" lang="en-US" sz="3600" b="1" i="0" u="none" strike="noStrike" kern="0" cap="none" spc="0" normalizeH="0" baseline="0" noProof="0" dirty="0">
                <a:ln>
                  <a:noFill/>
                </a:ln>
                <a:solidFill>
                  <a:schemeClr val="accent6">
                    <a:lumMod val="50000"/>
                  </a:schemeClr>
                </a:solidFill>
                <a:effectLst/>
                <a:uLnTx/>
                <a:uFillTx/>
                <a:latin typeface="Arial" panose="020B0604020202020204" pitchFamily="34" charset="0"/>
                <a:ea typeface="Arial Narrow"/>
                <a:cs typeface="Arial" panose="020B0604020202020204" pitchFamily="34" charset="0"/>
                <a:sym typeface="Arial Narrow"/>
              </a:rPr>
              <a:t> </a:t>
            </a:r>
            <a:r>
              <a:rPr kumimoji="0" lang="en-US" sz="3600" b="1" i="0" u="none" strike="noStrike" kern="0" cap="none" spc="0" normalizeH="0" baseline="0" noProof="0" dirty="0">
                <a:ln>
                  <a:noFill/>
                </a:ln>
                <a:solidFill>
                  <a:schemeClr val="accent6">
                    <a:lumMod val="50000"/>
                  </a:schemeClr>
                </a:solidFill>
                <a:effectLst/>
                <a:uLnTx/>
                <a:uFillTx/>
                <a:latin typeface="Arial" panose="020B0604020202020204" pitchFamily="34" charset="0"/>
                <a:ea typeface="Arial Narrow"/>
                <a:cs typeface="Arial" panose="020B0604020202020204" pitchFamily="34" charset="0"/>
                <a:sym typeface="Wingdings" panose="05000000000000000000" pitchFamily="2" charset="2"/>
              </a:rPr>
              <a:t></a:t>
            </a:r>
            <a:endParaRPr kumimoji="0" lang="en-US" sz="3600" b="0" i="0" u="none" strike="noStrike" kern="0" cap="none" spc="0" normalizeH="0" baseline="0" noProof="0" dirty="0">
              <a:ln>
                <a:noFill/>
              </a:ln>
              <a:solidFill>
                <a:schemeClr val="accent6">
                  <a:lumMod val="50000"/>
                </a:schemeClr>
              </a:solidFill>
              <a:effectLst/>
              <a:uLnTx/>
              <a:uFillTx/>
              <a:latin typeface="Arial" panose="020B0604020202020204" pitchFamily="34" charset="0"/>
              <a:cs typeface="Arial" panose="020B0604020202020204" pitchFamily="34" charset="0"/>
              <a:sym typeface="Arial"/>
            </a:endParaRPr>
          </a:p>
        </p:txBody>
      </p:sp>
      <p:sp>
        <p:nvSpPr>
          <p:cNvPr id="9" name="Retângulo 8"/>
          <p:cNvSpPr/>
          <p:nvPr/>
        </p:nvSpPr>
        <p:spPr>
          <a:xfrm>
            <a:off x="53752" y="6211669"/>
            <a:ext cx="9036496" cy="461665"/>
          </a:xfrm>
          <a:prstGeom prst="rect">
            <a:avLst/>
          </a:prstGeom>
        </p:spPr>
        <p:txBody>
          <a:bodyPr wrap="square">
            <a:spAutoFit/>
          </a:bodyPr>
          <a:lstStyle/>
          <a:p>
            <a:r>
              <a:rPr lang="en-US" sz="1200" dirty="0">
                <a:latin typeface="Arial Narrow" panose="020B0606020202030204" pitchFamily="34" charset="0"/>
                <a:ea typeface="Times New Roman" panose="02020603050405020304" pitchFamily="18" charset="0"/>
                <a:cs typeface="Arial" panose="020B060402020202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en-GB" sz="1200" dirty="0">
              <a:latin typeface="Arial Narrow" panose="020B0606020202030204" pitchFamily="34" charset="0"/>
              <a:cs typeface="Arial" panose="020B0604020202020204" pitchFamily="34" charset="0"/>
            </a:endParaRPr>
          </a:p>
        </p:txBody>
      </p:sp>
      <p:pic>
        <p:nvPicPr>
          <p:cNvPr id="10" name="Grafik 1" descr="Ein Bild, das Text enthält.&#10;&#10;Automatisch generierte Beschreibung"/>
          <p:cNvPicPr/>
          <p:nvPr/>
        </p:nvPicPr>
        <p:blipFill>
          <a:blip r:embed="rId4" cstate="print">
            <a:extLst>
              <a:ext uri="{28A0092B-C50C-407E-A947-70E740481C1C}">
                <a14:useLocalDpi xmlns:a14="http://schemas.microsoft.com/office/drawing/2010/main" val="0"/>
              </a:ext>
            </a:extLst>
          </a:blip>
          <a:stretch>
            <a:fillRect/>
          </a:stretch>
        </p:blipFill>
        <p:spPr>
          <a:xfrm>
            <a:off x="2123729" y="5445225"/>
            <a:ext cx="3168352" cy="751240"/>
          </a:xfrm>
          <a:prstGeom prst="rect">
            <a:avLst/>
          </a:prstGeom>
        </p:spPr>
      </p:pic>
    </p:spTree>
    <p:extLst>
      <p:ext uri="{BB962C8B-B14F-4D97-AF65-F5344CB8AC3E}">
        <p14:creationId xmlns:p14="http://schemas.microsoft.com/office/powerpoint/2010/main" val="2517375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3009" y="74590"/>
            <a:ext cx="3563102" cy="1636961"/>
          </a:xfrm>
          <a:prstGeom prst="rect">
            <a:avLst/>
          </a:prstGeom>
        </p:spPr>
      </p:pic>
      <p:sp>
        <p:nvSpPr>
          <p:cNvPr id="7" name="Retângulo 6"/>
          <p:cNvSpPr/>
          <p:nvPr/>
        </p:nvSpPr>
        <p:spPr>
          <a:xfrm>
            <a:off x="4932040" y="1711551"/>
            <a:ext cx="3744416" cy="338554"/>
          </a:xfrm>
          <a:prstGeom prst="rect">
            <a:avLst/>
          </a:prstGeom>
        </p:spPr>
        <p:txBody>
          <a:bodyPr wrap="square">
            <a:spAutoFit/>
          </a:bodyPr>
          <a:lstStyle/>
          <a:p>
            <a:r>
              <a:rPr lang="en-US" sz="1600" dirty="0">
                <a:latin typeface="Arial Narrow" panose="020B0606020202030204" pitchFamily="34" charset="0"/>
                <a:ea typeface="Times New Roman" panose="02020603050405020304" pitchFamily="18" charset="0"/>
              </a:rPr>
              <a:t>Grant Agreement: 2019-1-AT-KA202-051218</a:t>
            </a:r>
            <a:endParaRPr lang="en-GB" sz="1600" dirty="0">
              <a:latin typeface="Arial Narrow" panose="020B0606020202030204" pitchFamily="34" charset="0"/>
            </a:endParaRPr>
          </a:p>
        </p:txBody>
      </p:sp>
      <p:sp>
        <p:nvSpPr>
          <p:cNvPr id="8" name="Retângulo 7"/>
          <p:cNvSpPr/>
          <p:nvPr/>
        </p:nvSpPr>
        <p:spPr>
          <a:xfrm>
            <a:off x="323528" y="2210649"/>
            <a:ext cx="8280920" cy="2862322"/>
          </a:xfrm>
          <a:prstGeom prst="rect">
            <a:avLst/>
          </a:prstGeom>
          <a:solidFill>
            <a:schemeClr val="accent4">
              <a:lumMod val="20000"/>
              <a:lumOff val="80000"/>
            </a:schemeClr>
          </a:solidFill>
        </p:spPr>
        <p:txBody>
          <a:bodyPr wrap="square">
            <a:spAutoFit/>
          </a:bodyPr>
          <a:lstStyle/>
          <a:p>
            <a:pPr algn="just" fontAlgn="base"/>
            <a:r>
              <a:rPr lang="en-US" sz="1600" dirty="0" err="1">
                <a:latin typeface="Arial" panose="020B0604020202020204" pitchFamily="34" charset="0"/>
                <a:cs typeface="Arial" panose="020B0604020202020204" pitchFamily="34" charset="0"/>
              </a:rPr>
              <a:t>Eines</a:t>
            </a:r>
            <a:r>
              <a:rPr lang="en-US" sz="1600" dirty="0">
                <a:latin typeface="Arial" panose="020B0604020202020204" pitchFamily="34" charset="0"/>
                <a:cs typeface="Arial" panose="020B0604020202020204" pitchFamily="34" charset="0"/>
              </a:rPr>
              <a:t> der </a:t>
            </a:r>
            <a:r>
              <a:rPr lang="en-US" sz="1600" dirty="0" err="1">
                <a:latin typeface="Arial" panose="020B0604020202020204" pitchFamily="34" charset="0"/>
                <a:cs typeface="Arial" panose="020B0604020202020204" pitchFamily="34" charset="0"/>
              </a:rPr>
              <a:t>zentralen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Ziele</a:t>
            </a:r>
            <a:r>
              <a:rPr lang="en-US" sz="1600" dirty="0">
                <a:latin typeface="Arial" panose="020B0604020202020204" pitchFamily="34" charset="0"/>
                <a:cs typeface="Arial" panose="020B0604020202020204" pitchFamily="34" charset="0"/>
              </a:rPr>
              <a:t> von </a:t>
            </a:r>
            <a:r>
              <a:rPr lang="en-US" sz="1600" dirty="0" err="1">
                <a:latin typeface="Arial" panose="020B0604020202020204" pitchFamily="34" charset="0"/>
                <a:cs typeface="Arial" panose="020B0604020202020204" pitchFamily="34" charset="0"/>
              </a:rPr>
              <a:t>Ausbildungen</a:t>
            </a:r>
            <a:r>
              <a:rPr lang="en-US" sz="1600" dirty="0">
                <a:latin typeface="Arial" panose="020B0604020202020204" pitchFamily="34" charset="0"/>
                <a:cs typeface="Arial" panose="020B0604020202020204" pitchFamily="34" charset="0"/>
              </a:rPr>
              <a:t> der </a:t>
            </a:r>
            <a:r>
              <a:rPr lang="en-US" sz="1600" dirty="0" err="1">
                <a:latin typeface="Arial" panose="020B0604020202020204" pitchFamily="34" charset="0"/>
                <a:cs typeface="Arial" panose="020B0604020202020204" pitchFamily="34" charset="0"/>
              </a:rPr>
              <a:t>vorliegenden</a:t>
            </a:r>
            <a:r>
              <a:rPr lang="en-US" sz="1600" dirty="0">
                <a:latin typeface="Arial" panose="020B0604020202020204" pitchFamily="34" charset="0"/>
                <a:cs typeface="Arial" panose="020B0604020202020204" pitchFamily="34" charset="0"/>
              </a:rPr>
              <a:t> Art </a:t>
            </a:r>
            <a:r>
              <a:rPr lang="en-US" sz="1600" dirty="0" err="1">
                <a:latin typeface="Arial" panose="020B0604020202020204" pitchFamily="34" charset="0"/>
                <a:cs typeface="Arial" panose="020B0604020202020204" pitchFamily="34" charset="0"/>
              </a:rPr>
              <a:t>ist</a:t>
            </a:r>
            <a:r>
              <a:rPr lang="en-US" sz="1600" dirty="0">
                <a:latin typeface="Arial" panose="020B0604020202020204" pitchFamily="34" charset="0"/>
                <a:cs typeface="Arial" panose="020B0604020202020204" pitchFamily="34" charset="0"/>
              </a:rPr>
              <a:t> es, die </a:t>
            </a:r>
            <a:r>
              <a:rPr lang="en-US" sz="1600" dirty="0" err="1">
                <a:latin typeface="Arial" panose="020B0604020202020204" pitchFamily="34" charset="0"/>
                <a:cs typeface="Arial" panose="020B0604020202020204" pitchFamily="34" charset="0"/>
              </a:rPr>
              <a:t>Kursteilnehmer</a:t>
            </a:r>
            <a:r>
              <a:rPr lang="en-US" sz="1600" dirty="0">
                <a:latin typeface="Arial" panose="020B0604020202020204" pitchFamily="34" charset="0"/>
                <a:cs typeface="Arial" panose="020B0604020202020204" pitchFamily="34" charset="0"/>
              </a:rPr>
              <a:t>*</a:t>
            </a:r>
            <a:r>
              <a:rPr lang="en-US" sz="1600" dirty="0" err="1">
                <a:latin typeface="Arial" panose="020B0604020202020204" pitchFamily="34" charset="0"/>
                <a:cs typeface="Arial" panose="020B0604020202020204" pitchFamily="34" charset="0"/>
              </a:rPr>
              <a:t>innen</a:t>
            </a:r>
            <a:r>
              <a:rPr lang="en-US" sz="1600" dirty="0">
                <a:latin typeface="Arial" panose="020B0604020202020204" pitchFamily="34" charset="0"/>
                <a:cs typeface="Arial" panose="020B0604020202020204" pitchFamily="34" charset="0"/>
              </a:rPr>
              <a:t> in die Lage </a:t>
            </a:r>
            <a:r>
              <a:rPr lang="en-US" sz="1600" dirty="0" err="1">
                <a:latin typeface="Arial" panose="020B0604020202020204" pitchFamily="34" charset="0"/>
                <a:cs typeface="Arial" panose="020B0604020202020204" pitchFamily="34" charset="0"/>
              </a:rPr>
              <a:t>zu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versetzen</a:t>
            </a:r>
            <a:r>
              <a:rPr lang="en-US" sz="1600" dirty="0">
                <a:latin typeface="Arial" panose="020B0604020202020204" pitchFamily="34" charset="0"/>
                <a:cs typeface="Arial" panose="020B0604020202020204" pitchFamily="34" charset="0"/>
              </a:rPr>
              <a:t>, das was </a:t>
            </a:r>
            <a:r>
              <a:rPr lang="en-US" sz="1600" dirty="0" err="1">
                <a:latin typeface="Arial" panose="020B0604020202020204" pitchFamily="34" charset="0"/>
                <a:cs typeface="Arial" panose="020B0604020202020204" pitchFamily="34" charset="0"/>
              </a:rPr>
              <a:t>sie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im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Lauf</a:t>
            </a:r>
            <a:r>
              <a:rPr lang="en-US" sz="1600" dirty="0">
                <a:latin typeface="Arial" panose="020B0604020202020204" pitchFamily="34" charset="0"/>
                <a:cs typeface="Arial" panose="020B0604020202020204" pitchFamily="34" charset="0"/>
              </a:rPr>
              <a:t> des </a:t>
            </a:r>
            <a:r>
              <a:rPr lang="en-US" sz="1600" dirty="0" err="1">
                <a:latin typeface="Arial" panose="020B0604020202020204" pitchFamily="34" charset="0"/>
                <a:cs typeface="Arial" panose="020B0604020202020204" pitchFamily="34" charset="0"/>
              </a:rPr>
              <a:t>Kurses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gelernt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haben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auch</a:t>
            </a:r>
            <a:r>
              <a:rPr lang="en-US" sz="1600" dirty="0">
                <a:latin typeface="Arial" panose="020B0604020202020204" pitchFamily="34" charset="0"/>
                <a:cs typeface="Arial" panose="020B0604020202020204" pitchFamily="34" charset="0"/>
              </a:rPr>
              <a:t> in die Praxis </a:t>
            </a:r>
            <a:r>
              <a:rPr lang="en-US" sz="1600" dirty="0" err="1">
                <a:latin typeface="Arial" panose="020B0604020202020204" pitchFamily="34" charset="0"/>
                <a:cs typeface="Arial" panose="020B0604020202020204" pitchFamily="34" charset="0"/>
              </a:rPr>
              <a:t>umzusetzen</a:t>
            </a:r>
            <a:r>
              <a:rPr lang="en-US" sz="1600" dirty="0">
                <a:latin typeface="Arial" panose="020B0604020202020204" pitchFamily="34" charset="0"/>
                <a:cs typeface="Arial" panose="020B0604020202020204" pitchFamily="34" charset="0"/>
              </a:rPr>
              <a:t> – </a:t>
            </a:r>
            <a:r>
              <a:rPr lang="en-US" sz="1600" dirty="0" err="1">
                <a:latin typeface="Arial" panose="020B0604020202020204" pitchFamily="34" charset="0"/>
                <a:cs typeface="Arial" panose="020B0604020202020204" pitchFamily="34" charset="0"/>
              </a:rPr>
              <a:t>bzw</a:t>
            </a:r>
            <a:r>
              <a:rPr lang="en-US" sz="1600" dirty="0">
                <a:latin typeface="Arial" panose="020B0604020202020204" pitchFamily="34" charset="0"/>
                <a:cs typeface="Arial" panose="020B0604020202020204" pitchFamily="34" charset="0"/>
              </a:rPr>
              <a:t>. das </a:t>
            </a:r>
            <a:r>
              <a:rPr lang="en-US" sz="1600" dirty="0" err="1">
                <a:latin typeface="Arial" panose="020B0604020202020204" pitchFamily="34" charset="0"/>
                <a:cs typeface="Arial" panose="020B0604020202020204" pitchFamily="34" charset="0"/>
              </a:rPr>
              <a:t>Zeug</a:t>
            </a:r>
            <a:r>
              <a:rPr lang="en-US" sz="1600" dirty="0">
                <a:latin typeface="Arial" panose="020B0604020202020204" pitchFamily="34" charset="0"/>
                <a:cs typeface="Arial" panose="020B0604020202020204" pitchFamily="34" charset="0"/>
              </a:rPr>
              <a:t> und das </a:t>
            </a:r>
            <a:r>
              <a:rPr lang="en-US" sz="1600" dirty="0" err="1">
                <a:latin typeface="Arial" panose="020B0604020202020204" pitchFamily="34" charset="0"/>
                <a:cs typeface="Arial" panose="020B0604020202020204" pitchFamily="34" charset="0"/>
              </a:rPr>
              <a:t>Zutrauen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zu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haben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ihr</a:t>
            </a:r>
            <a:r>
              <a:rPr lang="en-US" sz="1600" dirty="0">
                <a:latin typeface="Arial" panose="020B0604020202020204" pitchFamily="34" charset="0"/>
                <a:cs typeface="Arial" panose="020B0604020202020204" pitchFamily="34" charset="0"/>
              </a:rPr>
              <a:t> Wissen auf </a:t>
            </a:r>
            <a:r>
              <a:rPr lang="en-US" sz="1600" dirty="0" err="1">
                <a:latin typeface="Arial" panose="020B0604020202020204" pitchFamily="34" charset="0"/>
                <a:cs typeface="Arial" panose="020B0604020202020204" pitchFamily="34" charset="0"/>
              </a:rPr>
              <a:t>ganz</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konkrete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Bereiche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anwenden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zu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können</a:t>
            </a:r>
            <a:r>
              <a:rPr lang="en-US" sz="1600" dirty="0">
                <a:latin typeface="Arial" panose="020B0604020202020204" pitchFamily="34" charset="0"/>
                <a:cs typeface="Arial" panose="020B0604020202020204" pitchFamily="34" charset="0"/>
              </a:rPr>
              <a:t>.</a:t>
            </a:r>
          </a:p>
          <a:p>
            <a:pPr algn="just" fontAlgn="base"/>
            <a:r>
              <a:rPr lang="en-US" sz="1600" dirty="0">
                <a:latin typeface="Arial" panose="020B0604020202020204" pitchFamily="34" charset="0"/>
                <a:cs typeface="Arial" panose="020B0604020202020204" pitchFamily="34" charset="0"/>
              </a:rPr>
              <a:t>Die </a:t>
            </a:r>
            <a:r>
              <a:rPr lang="en-US" sz="1600" dirty="0" err="1">
                <a:latin typeface="Arial" panose="020B0604020202020204" pitchFamily="34" charset="0"/>
                <a:cs typeface="Arial" panose="020B0604020202020204" pitchFamily="34" charset="0"/>
              </a:rPr>
              <a:t>Übertragung</a:t>
            </a:r>
            <a:r>
              <a:rPr lang="en-US" sz="1600" dirty="0">
                <a:latin typeface="Arial" panose="020B0604020202020204" pitchFamily="34" charset="0"/>
                <a:cs typeface="Arial" panose="020B0604020202020204" pitchFamily="34" charset="0"/>
              </a:rPr>
              <a:t> der </a:t>
            </a:r>
            <a:r>
              <a:rPr lang="en-US" sz="1600" dirty="0" err="1">
                <a:latin typeface="Arial" panose="020B0604020202020204" pitchFamily="34" charset="0"/>
                <a:cs typeface="Arial" panose="020B0604020202020204" pitchFamily="34" charset="0"/>
              </a:rPr>
              <a:t>erworbenen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Fertigkeiten</a:t>
            </a:r>
            <a:r>
              <a:rPr lang="en-US" sz="1600" dirty="0">
                <a:latin typeface="Arial" panose="020B0604020202020204" pitchFamily="34" charset="0"/>
                <a:cs typeface="Arial" panose="020B0604020202020204" pitchFamily="34" charset="0"/>
              </a:rPr>
              <a:t> auf </a:t>
            </a:r>
            <a:r>
              <a:rPr lang="en-US" sz="1600" dirty="0" err="1">
                <a:latin typeface="Arial" panose="020B0604020202020204" pitchFamily="34" charset="0"/>
                <a:cs typeface="Arial" panose="020B0604020202020204" pitchFamily="34" charset="0"/>
              </a:rPr>
              <a:t>ein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bestimmtes</a:t>
            </a:r>
            <a:r>
              <a:rPr lang="en-US" sz="1600" dirty="0">
                <a:latin typeface="Arial" panose="020B0604020202020204" pitchFamily="34" charset="0"/>
                <a:cs typeface="Arial" panose="020B0604020202020204" pitchFamily="34" charset="0"/>
              </a:rPr>
              <a:t> – </a:t>
            </a:r>
            <a:r>
              <a:rPr lang="en-US" sz="1600" dirty="0" err="1">
                <a:latin typeface="Arial" panose="020B0604020202020204" pitchFamily="34" charset="0"/>
                <a:cs typeface="Arial" panose="020B0604020202020204" pitchFamily="34" charset="0"/>
              </a:rPr>
              <a:t>im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Idealfall</a:t>
            </a:r>
            <a:r>
              <a:rPr lang="en-US" sz="1600" dirty="0">
                <a:latin typeface="Arial" panose="020B0604020202020204" pitchFamily="34" charset="0"/>
                <a:cs typeface="Arial" panose="020B0604020202020204" pitchFamily="34" charset="0"/>
              </a:rPr>
              <a:t> das </a:t>
            </a:r>
            <a:r>
              <a:rPr lang="en-US" sz="1600" dirty="0" err="1">
                <a:latin typeface="Arial" panose="020B0604020202020204" pitchFamily="34" charset="0"/>
                <a:cs typeface="Arial" panose="020B0604020202020204" pitchFamily="34" charset="0"/>
              </a:rPr>
              <a:t>eigene</a:t>
            </a:r>
            <a:r>
              <a:rPr lang="en-US" sz="1600" dirty="0">
                <a:latin typeface="Arial" panose="020B0604020202020204" pitchFamily="34" charset="0"/>
                <a:cs typeface="Arial" panose="020B0604020202020204" pitchFamily="34" charset="0"/>
              </a:rPr>
              <a:t> – </a:t>
            </a:r>
            <a:r>
              <a:rPr lang="en-US" sz="1600" dirty="0" err="1">
                <a:latin typeface="Arial" panose="020B0604020202020204" pitchFamily="34" charset="0"/>
                <a:cs typeface="Arial" panose="020B0604020202020204" pitchFamily="34" charset="0"/>
              </a:rPr>
              <a:t>Arbeitsfeld</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steht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demgemäß</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im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Vordergrund</a:t>
            </a:r>
            <a:r>
              <a:rPr lang="en-US" sz="1600" dirty="0">
                <a:latin typeface="Arial" panose="020B0604020202020204" pitchFamily="34" charset="0"/>
                <a:cs typeface="Arial" panose="020B0604020202020204" pitchFamily="34" charset="0"/>
              </a:rPr>
              <a:t> dieses </a:t>
            </a:r>
            <a:r>
              <a:rPr lang="en-US" sz="1600" dirty="0" err="1">
                <a:latin typeface="Arial" panose="020B0604020202020204" pitchFamily="34" charset="0"/>
                <a:cs typeface="Arial" panose="020B0604020202020204" pitchFamily="34" charset="0"/>
              </a:rPr>
              <a:t>abschließenden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Moduls</a:t>
            </a:r>
            <a:r>
              <a:rPr lang="en-US" sz="1600" dirty="0">
                <a:latin typeface="Arial" panose="020B0604020202020204" pitchFamily="34" charset="0"/>
                <a:cs typeface="Arial" panose="020B0604020202020204" pitchFamily="34" charset="0"/>
              </a:rPr>
              <a:t>. Dazu </a:t>
            </a:r>
            <a:r>
              <a:rPr lang="en-US" sz="1600" dirty="0" err="1">
                <a:latin typeface="Arial" panose="020B0604020202020204" pitchFamily="34" charset="0"/>
                <a:cs typeface="Arial" panose="020B0604020202020204" pitchFamily="34" charset="0"/>
              </a:rPr>
              <a:t>wird</a:t>
            </a:r>
            <a:r>
              <a:rPr lang="en-US" sz="1600" dirty="0">
                <a:latin typeface="Arial" panose="020B0604020202020204" pitchFamily="34" charset="0"/>
                <a:cs typeface="Arial" panose="020B0604020202020204" pitchFamily="34" charset="0"/>
              </a:rPr>
              <a:t> es </a:t>
            </a:r>
            <a:r>
              <a:rPr lang="en-US" sz="1600" dirty="0" err="1">
                <a:latin typeface="Arial" panose="020B0604020202020204" pitchFamily="34" charset="0"/>
                <a:cs typeface="Arial" panose="020B0604020202020204" pitchFamily="34" charset="0"/>
              </a:rPr>
              <a:t>vermutlich</a:t>
            </a:r>
            <a:r>
              <a:rPr lang="en-US" sz="1600" dirty="0">
                <a:latin typeface="Arial" panose="020B0604020202020204" pitchFamily="34" charset="0"/>
                <a:cs typeface="Arial" panose="020B0604020202020204" pitchFamily="34" charset="0"/>
              </a:rPr>
              <a:t> die </a:t>
            </a:r>
            <a:r>
              <a:rPr lang="en-US" sz="1600" dirty="0" err="1">
                <a:latin typeface="Arial" panose="020B0604020202020204" pitchFamily="34" charset="0"/>
                <a:cs typeface="Arial" panose="020B0604020202020204" pitchFamily="34" charset="0"/>
              </a:rPr>
              <a:t>eine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oder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andere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Akzentuierung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eine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mehr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oder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weniger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starke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Abänderung</a:t>
            </a:r>
            <a:r>
              <a:rPr lang="en-US" sz="1600" dirty="0">
                <a:latin typeface="Arial" panose="020B0604020202020204" pitchFamily="34" charset="0"/>
                <a:cs typeface="Arial" panose="020B0604020202020204" pitchFamily="34" charset="0"/>
              </a:rPr>
              <a:t> des “</a:t>
            </a:r>
            <a:r>
              <a:rPr lang="en-US" sz="1600" dirty="0" err="1">
                <a:latin typeface="Arial" panose="020B0604020202020204" pitchFamily="34" charset="0"/>
                <a:cs typeface="Arial" panose="020B0604020202020204" pitchFamily="34" charset="0"/>
              </a:rPr>
              <a:t>Originalmodells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brauchen</a:t>
            </a:r>
            <a:r>
              <a:rPr lang="en-US" sz="1600" dirty="0">
                <a:latin typeface="Arial" panose="020B0604020202020204" pitchFamily="34" charset="0"/>
                <a:cs typeface="Arial" panose="020B0604020202020204" pitchFamily="34" charset="0"/>
              </a:rPr>
              <a:t> – sei es </a:t>
            </a:r>
            <a:r>
              <a:rPr lang="en-US" sz="1600" dirty="0" err="1">
                <a:latin typeface="Arial" panose="020B0604020202020204" pitchFamily="34" charset="0"/>
                <a:cs typeface="Arial" panose="020B0604020202020204" pitchFamily="34" charset="0"/>
              </a:rPr>
              <a:t>aus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eher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individuellen</a:t>
            </a:r>
            <a:r>
              <a:rPr lang="en-US" sz="1600" dirty="0">
                <a:latin typeface="Arial" panose="020B0604020202020204" pitchFamily="34" charset="0"/>
                <a:cs typeface="Arial" panose="020B0604020202020204" pitchFamily="34" charset="0"/>
              </a:rPr>
              <a:t>/</a:t>
            </a:r>
            <a:r>
              <a:rPr lang="en-US" sz="1600" dirty="0" err="1">
                <a:latin typeface="Arial" panose="020B0604020202020204" pitchFamily="34" charset="0"/>
                <a:cs typeface="Arial" panose="020B0604020202020204" pitchFamily="34" charset="0"/>
              </a:rPr>
              <a:t>persönlichen</a:t>
            </a:r>
            <a:r>
              <a:rPr lang="en-US" sz="1600" dirty="0">
                <a:latin typeface="Arial" panose="020B0604020202020204" pitchFamily="34" charset="0"/>
                <a:cs typeface="Arial" panose="020B0604020202020204" pitchFamily="34" charset="0"/>
              </a:rPr>
              <a:t> und/</a:t>
            </a:r>
            <a:r>
              <a:rPr lang="en-US" sz="1600" dirty="0" err="1">
                <a:latin typeface="Arial" panose="020B0604020202020204" pitchFamily="34" charset="0"/>
                <a:cs typeface="Arial" panose="020B0604020202020204" pitchFamily="34" charset="0"/>
              </a:rPr>
              <a:t>oder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strukturellen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Gründen</a:t>
            </a:r>
            <a:r>
              <a:rPr lang="en-US" sz="1600" dirty="0">
                <a:latin typeface="Arial" panose="020B0604020202020204" pitchFamily="34" charset="0"/>
                <a:cs typeface="Arial" panose="020B0604020202020204" pitchFamily="34" charset="0"/>
              </a:rPr>
              <a:t>. Auf </a:t>
            </a:r>
            <a:r>
              <a:rPr lang="en-US" sz="1600" dirty="0" err="1">
                <a:latin typeface="Arial" panose="020B0604020202020204" pitchFamily="34" charset="0"/>
                <a:cs typeface="Arial" panose="020B0604020202020204" pitchFamily="34" charset="0"/>
              </a:rPr>
              <a:t>jeden</a:t>
            </a:r>
            <a:r>
              <a:rPr lang="en-US" sz="1600" dirty="0">
                <a:latin typeface="Arial" panose="020B0604020202020204" pitchFamily="34" charset="0"/>
                <a:cs typeface="Arial" panose="020B0604020202020204" pitchFamily="34" charset="0"/>
              </a:rPr>
              <a:t> Fall </a:t>
            </a:r>
            <a:r>
              <a:rPr lang="en-US" sz="1600" dirty="0" err="1">
                <a:latin typeface="Arial" panose="020B0604020202020204" pitchFamily="34" charset="0"/>
                <a:cs typeface="Arial" panose="020B0604020202020204" pitchFamily="34" charset="0"/>
              </a:rPr>
              <a:t>soll</a:t>
            </a:r>
            <a:r>
              <a:rPr lang="en-US" sz="1600" dirty="0">
                <a:latin typeface="Arial" panose="020B0604020202020204" pitchFamily="34" charset="0"/>
                <a:cs typeface="Arial" panose="020B0604020202020204" pitchFamily="34" charset="0"/>
              </a:rPr>
              <a:t> es </a:t>
            </a:r>
            <a:r>
              <a:rPr lang="en-US" sz="1600" dirty="0" err="1">
                <a:latin typeface="Arial" panose="020B0604020202020204" pitchFamily="34" charset="0"/>
                <a:cs typeface="Arial" panose="020B0604020202020204" pitchFamily="34" charset="0"/>
              </a:rPr>
              <a:t>aber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dabei</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helfen</a:t>
            </a:r>
            <a:r>
              <a:rPr lang="en-US" sz="1600" dirty="0">
                <a:latin typeface="Arial" panose="020B0604020202020204" pitchFamily="34" charset="0"/>
                <a:cs typeface="Arial" panose="020B0604020202020204" pitchFamily="34" charset="0"/>
              </a:rPr>
              <a:t>, die </a:t>
            </a:r>
            <a:r>
              <a:rPr lang="en-US" sz="1600" dirty="0" err="1">
                <a:latin typeface="Arial" panose="020B0604020202020204" pitchFamily="34" charset="0"/>
                <a:cs typeface="Arial" panose="020B0604020202020204" pitchFamily="34" charset="0"/>
              </a:rPr>
              <a:t>eigene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Handlungsfähigkeit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im</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eigenen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beruflichen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Kontext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zu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erhöhen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Lösungen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parat</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zu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haben</a:t>
            </a:r>
            <a:r>
              <a:rPr lang="en-US" sz="1600" dirty="0">
                <a:latin typeface="Arial" panose="020B0604020202020204" pitchFamily="34" charset="0"/>
                <a:cs typeface="Arial" panose="020B0604020202020204" pitchFamily="34" charset="0"/>
              </a:rPr>
              <a:t> und </a:t>
            </a:r>
            <a:r>
              <a:rPr lang="en-US" sz="1600" dirty="0" err="1">
                <a:latin typeface="Arial" panose="020B0604020202020204" pitchFamily="34" charset="0"/>
                <a:cs typeface="Arial" panose="020B0604020202020204" pitchFamily="34" charset="0"/>
              </a:rPr>
              <a:t>diese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auch</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verwirklichen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zu</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können</a:t>
            </a:r>
            <a:r>
              <a:rPr lang="en-US" sz="1600" dirty="0">
                <a:latin typeface="Arial" panose="020B0604020202020204" pitchFamily="34" charset="0"/>
                <a:cs typeface="Arial" panose="020B0604020202020204" pitchFamily="34" charset="0"/>
              </a:rPr>
              <a:t>.</a:t>
            </a:r>
          </a:p>
        </p:txBody>
      </p:sp>
      <p:sp>
        <p:nvSpPr>
          <p:cNvPr id="9" name="Retângulo 8"/>
          <p:cNvSpPr/>
          <p:nvPr/>
        </p:nvSpPr>
        <p:spPr>
          <a:xfrm>
            <a:off x="53752" y="6211669"/>
            <a:ext cx="9036496" cy="461665"/>
          </a:xfrm>
          <a:prstGeom prst="rect">
            <a:avLst/>
          </a:prstGeom>
        </p:spPr>
        <p:txBody>
          <a:bodyPr wrap="square">
            <a:spAutoFit/>
          </a:bodyPr>
          <a:lstStyle/>
          <a:p>
            <a:r>
              <a:rPr lang="en-US" sz="1200" dirty="0">
                <a:latin typeface="Arial Narrow" panose="020B0606020202030204" pitchFamily="34" charset="0"/>
                <a:ea typeface="Times New Roman" panose="02020603050405020304" pitchFamily="18" charset="0"/>
                <a:cs typeface="Arial" panose="020B0604020202020204" pitchFamily="34" charset="0"/>
              </a:rPr>
              <a:t>The of the contents which reflects the views only of the authors, and the Commission cannot be held responsible for any use which may be made of the information contained therein. </a:t>
            </a:r>
            <a:endParaRPr lang="en-GB" sz="1200" dirty="0">
              <a:latin typeface="Arial Narrow" panose="020B0606020202030204" pitchFamily="34" charset="0"/>
              <a:cs typeface="Arial" panose="020B0604020202020204" pitchFamily="34" charset="0"/>
            </a:endParaRPr>
          </a:p>
        </p:txBody>
      </p:sp>
      <p:pic>
        <p:nvPicPr>
          <p:cNvPr id="10" name="Grafik 1" descr="Ein Bild, das Text enthält.&#10;&#10;Automatisch generierte Beschreibung"/>
          <p:cNvPicPr/>
          <p:nvPr/>
        </p:nvPicPr>
        <p:blipFill>
          <a:blip r:embed="rId3" cstate="print">
            <a:extLst>
              <a:ext uri="{28A0092B-C50C-407E-A947-70E740481C1C}">
                <a14:useLocalDpi xmlns:a14="http://schemas.microsoft.com/office/drawing/2010/main" val="0"/>
              </a:ext>
            </a:extLst>
          </a:blip>
          <a:stretch>
            <a:fillRect/>
          </a:stretch>
        </p:blipFill>
        <p:spPr>
          <a:xfrm>
            <a:off x="2123728" y="5288415"/>
            <a:ext cx="4131945" cy="908050"/>
          </a:xfrm>
          <a:prstGeom prst="rect">
            <a:avLst/>
          </a:prstGeom>
        </p:spPr>
      </p:pic>
    </p:spTree>
    <p:extLst>
      <p:ext uri="{BB962C8B-B14F-4D97-AF65-F5344CB8AC3E}">
        <p14:creationId xmlns:p14="http://schemas.microsoft.com/office/powerpoint/2010/main" val="3771447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3009" y="74590"/>
            <a:ext cx="3563102" cy="1636961"/>
          </a:xfrm>
          <a:prstGeom prst="rect">
            <a:avLst/>
          </a:prstGeom>
        </p:spPr>
      </p:pic>
      <p:sp>
        <p:nvSpPr>
          <p:cNvPr id="7" name="Retângulo 6"/>
          <p:cNvSpPr/>
          <p:nvPr/>
        </p:nvSpPr>
        <p:spPr>
          <a:xfrm>
            <a:off x="4932040" y="1711551"/>
            <a:ext cx="3744416" cy="338554"/>
          </a:xfrm>
          <a:prstGeom prst="rect">
            <a:avLst/>
          </a:prstGeom>
        </p:spPr>
        <p:txBody>
          <a:bodyPr wrap="square">
            <a:spAutoFit/>
          </a:bodyPr>
          <a:lstStyle/>
          <a:p>
            <a:r>
              <a:rPr lang="en-US" sz="1600" dirty="0">
                <a:latin typeface="Arial Narrow" panose="020B0606020202030204" pitchFamily="34" charset="0"/>
                <a:ea typeface="Times New Roman" panose="02020603050405020304" pitchFamily="18" charset="0"/>
              </a:rPr>
              <a:t>Grant Agreement: 2019-1-AT-KA202-051218</a:t>
            </a:r>
            <a:endParaRPr lang="en-GB" sz="1600" dirty="0">
              <a:latin typeface="Arial Narrow" panose="020B0606020202030204" pitchFamily="34" charset="0"/>
            </a:endParaRPr>
          </a:p>
        </p:txBody>
      </p:sp>
      <p:sp>
        <p:nvSpPr>
          <p:cNvPr id="8" name="Retângulo 7"/>
          <p:cNvSpPr/>
          <p:nvPr/>
        </p:nvSpPr>
        <p:spPr>
          <a:xfrm>
            <a:off x="323528" y="2210649"/>
            <a:ext cx="8280920" cy="2554545"/>
          </a:xfrm>
          <a:prstGeom prst="rect">
            <a:avLst/>
          </a:prstGeom>
          <a:solidFill>
            <a:schemeClr val="accent4">
              <a:lumMod val="20000"/>
              <a:lumOff val="80000"/>
            </a:schemeClr>
          </a:solidFill>
        </p:spPr>
        <p:txBody>
          <a:bodyPr wrap="square">
            <a:spAutoFit/>
          </a:bodyPr>
          <a:lstStyle/>
          <a:p>
            <a:pPr algn="just"/>
            <a:r>
              <a:rPr lang="en-US" sz="2000" dirty="0" err="1">
                <a:latin typeface="Arial" panose="020B0604020202020204" pitchFamily="34" charset="0"/>
                <a:cs typeface="Arial" panose="020B0604020202020204" pitchFamily="34" charset="0"/>
              </a:rPr>
              <a:t>Zwei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Schwerpunkte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ergeben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sich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aus</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diesem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Vorhaben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Zum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einen</a:t>
            </a:r>
            <a:r>
              <a:rPr lang="en-US" sz="2000" dirty="0">
                <a:latin typeface="Arial" panose="020B0604020202020204" pitchFamily="34" charset="0"/>
                <a:cs typeface="Arial" panose="020B0604020202020204" pitchFamily="34" charset="0"/>
              </a:rPr>
              <a:t> die </a:t>
            </a:r>
            <a:r>
              <a:rPr lang="en-US" sz="2000" dirty="0" err="1">
                <a:latin typeface="Arial" panose="020B0604020202020204" pitchFamily="34" charset="0"/>
                <a:cs typeface="Arial" panose="020B0604020202020204" pitchFamily="34" charset="0"/>
              </a:rPr>
              <a:t>kritisch-rekapitulierende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Reflexion</a:t>
            </a:r>
            <a:r>
              <a:rPr lang="en-US" sz="2000" dirty="0">
                <a:latin typeface="Arial" panose="020B0604020202020204" pitchFamily="34" charset="0"/>
                <a:cs typeface="Arial" panose="020B0604020202020204" pitchFamily="34" charset="0"/>
              </a:rPr>
              <a:t> auf das bis </a:t>
            </a:r>
            <a:r>
              <a:rPr lang="en-US" sz="2000" dirty="0" err="1">
                <a:latin typeface="Arial" panose="020B0604020202020204" pitchFamily="34" charset="0"/>
                <a:cs typeface="Arial" panose="020B0604020202020204" pitchFamily="34" charset="0"/>
              </a:rPr>
              <a:t>hierher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vermittelte</a:t>
            </a:r>
            <a:r>
              <a:rPr lang="en-US" sz="2000" dirty="0">
                <a:latin typeface="Arial" panose="020B0604020202020204" pitchFamily="34" charset="0"/>
                <a:cs typeface="Arial" panose="020B0604020202020204" pitchFamily="34" charset="0"/>
              </a:rPr>
              <a:t> Wissen und die </a:t>
            </a:r>
            <a:r>
              <a:rPr lang="en-US" sz="2000" dirty="0" err="1">
                <a:latin typeface="Arial" panose="020B0604020202020204" pitchFamily="34" charset="0"/>
                <a:cs typeface="Arial" panose="020B0604020202020204" pitchFamily="34" charset="0"/>
              </a:rPr>
              <a:t>entsprechenden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Fertigkeiten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Zum</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anderen</a:t>
            </a:r>
            <a:r>
              <a:rPr lang="en-US" sz="2000" dirty="0">
                <a:latin typeface="Arial" panose="020B0604020202020204" pitchFamily="34" charset="0"/>
                <a:cs typeface="Arial" panose="020B0604020202020204" pitchFamily="34" charset="0"/>
              </a:rPr>
              <a:t> die </a:t>
            </a:r>
            <a:r>
              <a:rPr lang="en-US" sz="2000" dirty="0" err="1">
                <a:latin typeface="Arial" panose="020B0604020202020204" pitchFamily="34" charset="0"/>
                <a:cs typeface="Arial" panose="020B0604020202020204" pitchFamily="34" charset="0"/>
              </a:rPr>
              <a:t>Fokussierung</a:t>
            </a:r>
            <a:r>
              <a:rPr lang="en-US" sz="2000" dirty="0">
                <a:latin typeface="Arial" panose="020B0604020202020204" pitchFamily="34" charset="0"/>
                <a:cs typeface="Arial" panose="020B0604020202020204" pitchFamily="34" charset="0"/>
              </a:rPr>
              <a:t> auf </a:t>
            </a:r>
            <a:r>
              <a:rPr lang="en-US" sz="2000" dirty="0" err="1">
                <a:latin typeface="Arial" panose="020B0604020202020204" pitchFamily="34" charset="0"/>
                <a:cs typeface="Arial" panose="020B0604020202020204" pitchFamily="34" charset="0"/>
              </a:rPr>
              <a:t>deren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direkte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Umsetzbarkeit</a:t>
            </a:r>
            <a:r>
              <a:rPr lang="en-US" sz="2000" dirty="0">
                <a:latin typeface="Arial" panose="020B0604020202020204" pitchFamily="34" charset="0"/>
                <a:cs typeface="Arial" panose="020B0604020202020204" pitchFamily="34" charset="0"/>
              </a:rPr>
              <a:t>: Die </a:t>
            </a:r>
            <a:r>
              <a:rPr lang="en-US" sz="2000" dirty="0" err="1">
                <a:latin typeface="Arial" panose="020B0604020202020204" pitchFamily="34" charset="0"/>
                <a:cs typeface="Arial" panose="020B0604020202020204" pitchFamily="34" charset="0"/>
              </a:rPr>
              <a:t>Entwicklung</a:t>
            </a:r>
            <a:r>
              <a:rPr lang="en-US" sz="2000" dirty="0">
                <a:latin typeface="Arial" panose="020B0604020202020204" pitchFamily="34" charset="0"/>
                <a:cs typeface="Arial" panose="020B0604020202020204" pitchFamily="34" charset="0"/>
              </a:rPr>
              <a:t> von </a:t>
            </a:r>
            <a:r>
              <a:rPr lang="en-US" sz="2000" dirty="0" err="1">
                <a:latin typeface="Arial" panose="020B0604020202020204" pitchFamily="34" charset="0"/>
                <a:cs typeface="Arial" panose="020B0604020202020204" pitchFamily="34" charset="0"/>
              </a:rPr>
              <a:t>handfesten</a:t>
            </a:r>
            <a:r>
              <a:rPr lang="en-US" sz="2000" dirty="0">
                <a:latin typeface="Arial" panose="020B0604020202020204" pitchFamily="34" charset="0"/>
                <a:cs typeface="Arial" panose="020B0604020202020204" pitchFamily="34" charset="0"/>
              </a:rPr>
              <a:t> und </a:t>
            </a:r>
            <a:r>
              <a:rPr lang="en-US" sz="2000" dirty="0" err="1">
                <a:latin typeface="Arial" panose="020B0604020202020204" pitchFamily="34" charset="0"/>
                <a:cs typeface="Arial" panose="020B0604020202020204" pitchFamily="34" charset="0"/>
              </a:rPr>
              <a:t>ineinandergreifenden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Strategien</a:t>
            </a:r>
            <a:r>
              <a:rPr lang="en-US" sz="2000" dirty="0">
                <a:latin typeface="Arial" panose="020B0604020202020204" pitchFamily="34" charset="0"/>
                <a:cs typeface="Arial" panose="020B0604020202020204" pitchFamily="34" charset="0"/>
              </a:rPr>
              <a:t>, um die </a:t>
            </a:r>
            <a:r>
              <a:rPr lang="en-US" sz="2000" dirty="0" err="1">
                <a:latin typeface="Arial" panose="020B0604020202020204" pitchFamily="34" charset="0"/>
                <a:cs typeface="Arial" panose="020B0604020202020204" pitchFamily="34" charset="0"/>
              </a:rPr>
              <a:t>mitunter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sehr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speziellen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Herausforderungen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einzelner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Berufs</a:t>
            </a:r>
            <a:r>
              <a:rPr lang="en-US" sz="2000" dirty="0">
                <a:latin typeface="Arial" panose="020B0604020202020204" pitchFamily="34" charset="0"/>
                <a:cs typeface="Arial" panose="020B0604020202020204" pitchFamily="34" charset="0"/>
              </a:rPr>
              <a:t>- und </a:t>
            </a:r>
            <a:r>
              <a:rPr lang="en-US" sz="2000" dirty="0" err="1">
                <a:latin typeface="Arial" panose="020B0604020202020204" pitchFamily="34" charset="0"/>
                <a:cs typeface="Arial" panose="020B0604020202020204" pitchFamily="34" charset="0"/>
              </a:rPr>
              <a:t>Arbeitsfelder</a:t>
            </a:r>
            <a:r>
              <a:rPr lang="en-US" sz="2000" dirty="0">
                <a:latin typeface="Arial" panose="020B0604020202020204" pitchFamily="34" charset="0"/>
                <a:cs typeface="Arial" panose="020B0604020202020204" pitchFamily="34" charset="0"/>
              </a:rPr>
              <a:t> – die </a:t>
            </a:r>
            <a:r>
              <a:rPr lang="en-US" sz="2000" dirty="0" err="1">
                <a:latin typeface="Arial" panose="020B0604020202020204" pitchFamily="34" charset="0"/>
                <a:cs typeface="Arial" panose="020B0604020202020204" pitchFamily="34" charset="0"/>
              </a:rPr>
              <a:t>dort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vorherrschenden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typischen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Situationen</a:t>
            </a:r>
            <a:r>
              <a:rPr lang="en-US" sz="2000" dirty="0">
                <a:latin typeface="Arial" panose="020B0604020202020204" pitchFamily="34" charset="0"/>
                <a:cs typeface="Arial" panose="020B0604020202020204" pitchFamily="34" charset="0"/>
              </a:rPr>
              <a:t>” – </a:t>
            </a:r>
            <a:r>
              <a:rPr lang="en-US" sz="2000" dirty="0" err="1">
                <a:latin typeface="Arial" panose="020B0604020202020204" pitchFamily="34" charset="0"/>
                <a:cs typeface="Arial" panose="020B0604020202020204" pitchFamily="34" charset="0"/>
              </a:rPr>
              <a:t>besser</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bewältigen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zu</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können</a:t>
            </a:r>
            <a:r>
              <a:rPr lang="en-US" sz="2000" dirty="0">
                <a:latin typeface="Arial" panose="020B0604020202020204" pitchFamily="34" charset="0"/>
                <a:cs typeface="Arial" panose="020B0604020202020204" pitchFamily="34" charset="0"/>
              </a:rPr>
              <a:t>.</a:t>
            </a:r>
          </a:p>
        </p:txBody>
      </p:sp>
      <p:sp>
        <p:nvSpPr>
          <p:cNvPr id="9" name="Retângulo 8"/>
          <p:cNvSpPr/>
          <p:nvPr/>
        </p:nvSpPr>
        <p:spPr>
          <a:xfrm>
            <a:off x="53752" y="6211669"/>
            <a:ext cx="9036496" cy="461665"/>
          </a:xfrm>
          <a:prstGeom prst="rect">
            <a:avLst/>
          </a:prstGeom>
        </p:spPr>
        <p:txBody>
          <a:bodyPr wrap="square">
            <a:spAutoFit/>
          </a:bodyPr>
          <a:lstStyle/>
          <a:p>
            <a:r>
              <a:rPr lang="en-US" sz="1200" dirty="0">
                <a:latin typeface="Arial Narrow" panose="020B0606020202030204" pitchFamily="34" charset="0"/>
                <a:ea typeface="Times New Roman" panose="02020603050405020304" pitchFamily="18" charset="0"/>
                <a:cs typeface="Arial" panose="020B060402020202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en-GB" sz="1200" dirty="0">
              <a:latin typeface="Arial Narrow" panose="020B0606020202030204" pitchFamily="34" charset="0"/>
              <a:cs typeface="Arial" panose="020B0604020202020204" pitchFamily="34" charset="0"/>
            </a:endParaRPr>
          </a:p>
        </p:txBody>
      </p:sp>
      <p:pic>
        <p:nvPicPr>
          <p:cNvPr id="10" name="Grafik 1" descr="Ein Bild, das Text enthält.&#10;&#10;Automatisch generierte Beschreibung"/>
          <p:cNvPicPr/>
          <p:nvPr/>
        </p:nvPicPr>
        <p:blipFill>
          <a:blip r:embed="rId3" cstate="print">
            <a:extLst>
              <a:ext uri="{28A0092B-C50C-407E-A947-70E740481C1C}">
                <a14:useLocalDpi xmlns:a14="http://schemas.microsoft.com/office/drawing/2010/main" val="0"/>
              </a:ext>
            </a:extLst>
          </a:blip>
          <a:stretch>
            <a:fillRect/>
          </a:stretch>
        </p:blipFill>
        <p:spPr>
          <a:xfrm>
            <a:off x="2123728" y="5288415"/>
            <a:ext cx="4131945" cy="908050"/>
          </a:xfrm>
          <a:prstGeom prst="rect">
            <a:avLst/>
          </a:prstGeom>
        </p:spPr>
      </p:pic>
    </p:spTree>
    <p:extLst>
      <p:ext uri="{BB962C8B-B14F-4D97-AF65-F5344CB8AC3E}">
        <p14:creationId xmlns:p14="http://schemas.microsoft.com/office/powerpoint/2010/main" val="1849171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3009" y="74590"/>
            <a:ext cx="3563102" cy="1636961"/>
          </a:xfrm>
          <a:prstGeom prst="rect">
            <a:avLst/>
          </a:prstGeom>
        </p:spPr>
      </p:pic>
      <p:sp>
        <p:nvSpPr>
          <p:cNvPr id="7" name="Retângulo 6"/>
          <p:cNvSpPr/>
          <p:nvPr/>
        </p:nvSpPr>
        <p:spPr>
          <a:xfrm>
            <a:off x="4932040" y="1711551"/>
            <a:ext cx="3744416" cy="338554"/>
          </a:xfrm>
          <a:prstGeom prst="rect">
            <a:avLst/>
          </a:prstGeom>
        </p:spPr>
        <p:txBody>
          <a:bodyPr wrap="square">
            <a:spAutoFit/>
          </a:bodyPr>
          <a:lstStyle/>
          <a:p>
            <a:r>
              <a:rPr lang="en-US" sz="1600" dirty="0">
                <a:latin typeface="Arial Narrow" panose="020B0606020202030204" pitchFamily="34" charset="0"/>
                <a:ea typeface="Times New Roman" panose="02020603050405020304" pitchFamily="18" charset="0"/>
              </a:rPr>
              <a:t>Grant Agreement: 2019-1-AT-KA202-051218</a:t>
            </a:r>
            <a:endParaRPr lang="en-GB" sz="1600" dirty="0">
              <a:latin typeface="Arial Narrow" panose="020B0606020202030204" pitchFamily="34" charset="0"/>
            </a:endParaRPr>
          </a:p>
        </p:txBody>
      </p:sp>
      <p:sp>
        <p:nvSpPr>
          <p:cNvPr id="8" name="Retângulo 7"/>
          <p:cNvSpPr/>
          <p:nvPr/>
        </p:nvSpPr>
        <p:spPr>
          <a:xfrm>
            <a:off x="323528" y="2210649"/>
            <a:ext cx="8280920" cy="3139321"/>
          </a:xfrm>
          <a:prstGeom prst="rect">
            <a:avLst/>
          </a:prstGeom>
          <a:solidFill>
            <a:schemeClr val="accent4">
              <a:lumMod val="20000"/>
              <a:lumOff val="80000"/>
            </a:schemeClr>
          </a:solidFill>
        </p:spPr>
        <p:txBody>
          <a:bodyPr wrap="square">
            <a:spAutoFit/>
          </a:bodyPr>
          <a:lstStyle/>
          <a:p>
            <a:pPr algn="just"/>
            <a:r>
              <a:rPr lang="en-US" dirty="0" err="1">
                <a:latin typeface="Arial" panose="020B0604020202020204" pitchFamily="34" charset="0"/>
                <a:cs typeface="Arial" panose="020B0604020202020204" pitchFamily="34" charset="0"/>
              </a:rPr>
              <a:t>Aus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diesem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Grund</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ist</a:t>
            </a:r>
            <a:r>
              <a:rPr lang="en-US" dirty="0">
                <a:latin typeface="Arial" panose="020B0604020202020204" pitchFamily="34" charset="0"/>
                <a:cs typeface="Arial" panose="020B0604020202020204" pitchFamily="34" charset="0"/>
              </a:rPr>
              <a:t> das </a:t>
            </a:r>
            <a:r>
              <a:rPr lang="en-US" dirty="0" err="1">
                <a:latin typeface="Arial" panose="020B0604020202020204" pitchFamily="34" charset="0"/>
                <a:cs typeface="Arial" panose="020B0604020202020204" pitchFamily="34" charset="0"/>
              </a:rPr>
              <a:t>vorliegende</a:t>
            </a:r>
            <a:r>
              <a:rPr lang="en-US" dirty="0">
                <a:latin typeface="Arial" panose="020B0604020202020204" pitchFamily="34" charset="0"/>
                <a:cs typeface="Arial" panose="020B0604020202020204" pitchFamily="34" charset="0"/>
              </a:rPr>
              <a:t> Modul </a:t>
            </a:r>
            <a:r>
              <a:rPr lang="en-US" dirty="0" err="1">
                <a:latin typeface="Arial" panose="020B0604020202020204" pitchFamily="34" charset="0"/>
                <a:cs typeface="Arial" panose="020B0604020202020204" pitchFamily="34" charset="0"/>
              </a:rPr>
              <a:t>sehr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aktiv</a:t>
            </a:r>
            <a:r>
              <a:rPr lang="en-US" dirty="0">
                <a:latin typeface="Arial" panose="020B0604020202020204" pitchFamily="34" charset="0"/>
                <a:cs typeface="Arial" panose="020B0604020202020204" pitchFamily="34" charset="0"/>
              </a:rPr>
              <a:t>, ja </a:t>
            </a:r>
            <a:r>
              <a:rPr lang="en-US" dirty="0" err="1">
                <a:latin typeface="Arial" panose="020B0604020202020204" pitchFamily="34" charset="0"/>
                <a:cs typeface="Arial" panose="020B0604020202020204" pitchFamily="34" charset="0"/>
              </a:rPr>
              <a:t>interaktiv</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ausgerichtet</a:t>
            </a:r>
            <a:r>
              <a:rPr lang="en-US" dirty="0">
                <a:latin typeface="Arial" panose="020B0604020202020204" pitchFamily="34" charset="0"/>
                <a:cs typeface="Arial" panose="020B0604020202020204" pitchFamily="34" charset="0"/>
              </a:rPr>
              <a:t>. Es </a:t>
            </a:r>
            <a:r>
              <a:rPr lang="en-US" dirty="0" err="1">
                <a:latin typeface="Arial" panose="020B0604020202020204" pitchFamily="34" charset="0"/>
                <a:cs typeface="Arial" panose="020B0604020202020204" pitchFamily="34" charset="0"/>
              </a:rPr>
              <a:t>soll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noch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einmal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aber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bereits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unter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besonderer</a:t>
            </a:r>
            <a:r>
              <a:rPr lang="en-US" dirty="0">
                <a:latin typeface="Arial" panose="020B0604020202020204" pitchFamily="34" charset="0"/>
                <a:cs typeface="Arial" panose="020B0604020202020204" pitchFamily="34" charset="0"/>
              </a:rPr>
              <a:t> Praxis-</a:t>
            </a:r>
            <a:r>
              <a:rPr lang="en-US" dirty="0" err="1">
                <a:latin typeface="Arial" panose="020B0604020202020204" pitchFamily="34" charset="0"/>
                <a:cs typeface="Arial" panose="020B0604020202020204" pitchFamily="34" charset="0"/>
              </a:rPr>
              <a:t>Akzentuierung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zu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Reflexionsprozessen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anregen</a:t>
            </a:r>
            <a:r>
              <a:rPr lang="en-US" dirty="0">
                <a:latin typeface="Arial" panose="020B0604020202020204" pitchFamily="34" charset="0"/>
                <a:cs typeface="Arial" panose="020B0604020202020204" pitchFamily="34" charset="0"/>
              </a:rPr>
              <a:t>. Und </a:t>
            </a:r>
            <a:r>
              <a:rPr lang="en-US" dirty="0" err="1">
                <a:latin typeface="Arial" panose="020B0604020202020204" pitchFamily="34" charset="0"/>
                <a:cs typeface="Arial" panose="020B0604020202020204" pitchFamily="34" charset="0"/>
              </a:rPr>
              <a:t>zum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anderen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zu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einer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Erhöhung</a:t>
            </a:r>
            <a:r>
              <a:rPr lang="en-US" dirty="0">
                <a:latin typeface="Arial" panose="020B0604020202020204" pitchFamily="34" charset="0"/>
                <a:cs typeface="Arial" panose="020B0604020202020204" pitchFamily="34" charset="0"/>
              </a:rPr>
              <a:t> der </a:t>
            </a:r>
            <a:r>
              <a:rPr lang="en-US" dirty="0" err="1">
                <a:latin typeface="Arial" panose="020B0604020202020204" pitchFamily="34" charset="0"/>
                <a:cs typeface="Arial" panose="020B0604020202020204" pitchFamily="34" charset="0"/>
              </a:rPr>
              <a:t>praktischen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Relevanz</a:t>
            </a:r>
            <a:r>
              <a:rPr lang="en-US" dirty="0">
                <a:latin typeface="Arial" panose="020B0604020202020204" pitchFamily="34" charset="0"/>
                <a:cs typeface="Arial" panose="020B0604020202020204" pitchFamily="34" charset="0"/>
              </a:rPr>
              <a:t> des </a:t>
            </a:r>
            <a:r>
              <a:rPr lang="en-US" dirty="0" err="1">
                <a:latin typeface="Arial" panose="020B0604020202020204" pitchFamily="34" charset="0"/>
                <a:cs typeface="Arial" panose="020B0604020202020204" pitchFamily="34" charset="0"/>
              </a:rPr>
              <a:t>Theorie</a:t>
            </a:r>
            <a:r>
              <a:rPr lang="en-US" dirty="0">
                <a:latin typeface="Arial" panose="020B0604020202020204" pitchFamily="34" charset="0"/>
                <a:cs typeface="Arial" panose="020B0604020202020204" pitchFamily="34" charset="0"/>
              </a:rPr>
              <a:t>- und </a:t>
            </a:r>
            <a:r>
              <a:rPr lang="en-US" dirty="0" err="1">
                <a:latin typeface="Arial" panose="020B0604020202020204" pitchFamily="34" charset="0"/>
                <a:cs typeface="Arial" panose="020B0604020202020204" pitchFamily="34" charset="0"/>
              </a:rPr>
              <a:t>Methodenwissens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beitragen</a:t>
            </a:r>
            <a:r>
              <a:rPr lang="en-US" dirty="0">
                <a:latin typeface="Arial" panose="020B0604020202020204" pitchFamily="34" charset="0"/>
                <a:cs typeface="Arial" panose="020B0604020202020204" pitchFamily="34" charset="0"/>
              </a:rPr>
              <a:t> – und </a:t>
            </a:r>
            <a:r>
              <a:rPr lang="en-US" dirty="0" err="1">
                <a:latin typeface="Arial" panose="020B0604020202020204" pitchFamily="34" charset="0"/>
                <a:cs typeface="Arial" panose="020B0604020202020204" pitchFamily="34" charset="0"/>
              </a:rPr>
              <a:t>damit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gewissermaßen</a:t>
            </a:r>
            <a:r>
              <a:rPr lang="en-US" dirty="0">
                <a:latin typeface="Arial" panose="020B0604020202020204" pitchFamily="34" charset="0"/>
                <a:cs typeface="Arial" panose="020B0604020202020204" pitchFamily="34" charset="0"/>
              </a:rPr>
              <a:t> den Boden </a:t>
            </a:r>
            <a:r>
              <a:rPr lang="en-US" dirty="0" err="1">
                <a:latin typeface="Arial" panose="020B0604020202020204" pitchFamily="34" charset="0"/>
                <a:cs typeface="Arial" panose="020B0604020202020204" pitchFamily="34" charset="0"/>
              </a:rPr>
              <a:t>für</a:t>
            </a:r>
            <a:r>
              <a:rPr lang="en-US" dirty="0">
                <a:latin typeface="Arial" panose="020B0604020202020204" pitchFamily="34" charset="0"/>
                <a:cs typeface="Arial" panose="020B0604020202020204" pitchFamily="34" charset="0"/>
              </a:rPr>
              <a:t> den Schritt in die </a:t>
            </a:r>
            <a:r>
              <a:rPr lang="en-US" dirty="0" err="1">
                <a:latin typeface="Arial" panose="020B0604020202020204" pitchFamily="34" charset="0"/>
                <a:cs typeface="Arial" panose="020B0604020202020204" pitchFamily="34" charset="0"/>
              </a:rPr>
              <a:t>konkrete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Umsetzung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aufbereiten</a:t>
            </a:r>
            <a:r>
              <a:rPr lang="en-US" dirty="0">
                <a:latin typeface="Arial" panose="020B0604020202020204" pitchFamily="34" charset="0"/>
                <a:cs typeface="Arial" panose="020B0604020202020204" pitchFamily="34" charset="0"/>
              </a:rPr>
              <a:t>.</a:t>
            </a:r>
          </a:p>
          <a:p>
            <a:pPr algn="just"/>
            <a:r>
              <a:rPr lang="en-US" dirty="0" err="1">
                <a:latin typeface="Arial" panose="020B0604020202020204" pitchFamily="34" charset="0"/>
                <a:cs typeface="Arial" panose="020B0604020202020204" pitchFamily="34" charset="0"/>
              </a:rPr>
              <a:t>Mit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anderen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Worten</a:t>
            </a:r>
            <a:r>
              <a:rPr lang="en-US" dirty="0">
                <a:latin typeface="Arial" panose="020B0604020202020204" pitchFamily="34" charset="0"/>
                <a:cs typeface="Arial" panose="020B0604020202020204" pitchFamily="34" charset="0"/>
              </a:rPr>
              <a:t>: Erst </a:t>
            </a:r>
            <a:r>
              <a:rPr lang="en-US" dirty="0" err="1">
                <a:latin typeface="Arial" panose="020B0604020202020204" pitchFamily="34" charset="0"/>
                <a:cs typeface="Arial" panose="020B0604020202020204" pitchFamily="34" charset="0"/>
              </a:rPr>
              <a:t>indem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nicht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nur</a:t>
            </a:r>
            <a:r>
              <a:rPr lang="en-US" dirty="0">
                <a:latin typeface="Arial" panose="020B0604020202020204" pitchFamily="34" charset="0"/>
                <a:cs typeface="Arial" panose="020B0604020202020204" pitchFamily="34" charset="0"/>
              </a:rPr>
              <a:t> das </a:t>
            </a:r>
            <a:r>
              <a:rPr lang="en-US" dirty="0" err="1">
                <a:latin typeface="Arial" panose="020B0604020202020204" pitchFamily="34" charset="0"/>
                <a:cs typeface="Arial" panose="020B0604020202020204" pitchFamily="34" charset="0"/>
              </a:rPr>
              <a:t>nötige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Handwerkszeug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sondern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auch</a:t>
            </a:r>
            <a:r>
              <a:rPr lang="en-US" dirty="0">
                <a:latin typeface="Arial" panose="020B0604020202020204" pitchFamily="34" charset="0"/>
                <a:cs typeface="Arial" panose="020B0604020202020204" pitchFamily="34" charset="0"/>
              </a:rPr>
              <a:t> die </a:t>
            </a:r>
            <a:r>
              <a:rPr lang="en-US" dirty="0" err="1">
                <a:latin typeface="Arial" panose="020B0604020202020204" pitchFamily="34" charset="0"/>
                <a:cs typeface="Arial" panose="020B0604020202020204" pitchFamily="34" charset="0"/>
              </a:rPr>
              <a:t>Sicherheit</a:t>
            </a:r>
            <a:r>
              <a:rPr lang="en-US" dirty="0">
                <a:latin typeface="Arial" panose="020B0604020202020204" pitchFamily="34" charset="0"/>
                <a:cs typeface="Arial" panose="020B0604020202020204" pitchFamily="34" charset="0"/>
              </a:rPr>
              <a:t> und die </a:t>
            </a:r>
            <a:r>
              <a:rPr lang="en-US" dirty="0" err="1">
                <a:latin typeface="Arial" panose="020B0604020202020204" pitchFamily="34" charset="0"/>
                <a:cs typeface="Arial" panose="020B0604020202020204" pitchFamily="34" charset="0"/>
              </a:rPr>
              <a:t>Bereitschaft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selbst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gestaltend</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aktiv</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zu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werden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vermittelt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werden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wird</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auch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Anwendungswissen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siehe</a:t>
            </a:r>
            <a:r>
              <a:rPr lang="en-US" dirty="0">
                <a:latin typeface="Arial" panose="020B0604020202020204" pitchFamily="34" charset="0"/>
                <a:cs typeface="Arial" panose="020B0604020202020204" pitchFamily="34" charset="0"/>
              </a:rPr>
              <a:t> Gessler, 2012) in </a:t>
            </a:r>
            <a:r>
              <a:rPr lang="en-US" dirty="0" err="1">
                <a:latin typeface="Arial" panose="020B0604020202020204" pitchFamily="34" charset="0"/>
                <a:cs typeface="Arial" panose="020B0604020202020204" pitchFamily="34" charset="0"/>
              </a:rPr>
              <a:t>seinem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vollen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Wortsinn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geschafffen</a:t>
            </a:r>
            <a:r>
              <a:rPr lang="en-US" dirty="0">
                <a:latin typeface="Arial" panose="020B0604020202020204" pitchFamily="34" charset="0"/>
                <a:cs typeface="Arial" panose="020B0604020202020204" pitchFamily="34" charset="0"/>
              </a:rPr>
              <a:t>. Und </a:t>
            </a:r>
            <a:r>
              <a:rPr lang="en-US" dirty="0" err="1">
                <a:latin typeface="Arial" panose="020B0604020202020204" pitchFamily="34" charset="0"/>
                <a:cs typeface="Arial" panose="020B0604020202020204" pitchFamily="34" charset="0"/>
              </a:rPr>
              <a:t>genau</a:t>
            </a:r>
            <a:r>
              <a:rPr lang="en-US" dirty="0">
                <a:latin typeface="Arial" panose="020B0604020202020204" pitchFamily="34" charset="0"/>
                <a:cs typeface="Arial" panose="020B0604020202020204" pitchFamily="34" charset="0"/>
              </a:rPr>
              <a:t> das </a:t>
            </a:r>
            <a:r>
              <a:rPr lang="en-US" dirty="0" err="1">
                <a:latin typeface="Arial" panose="020B0604020202020204" pitchFamily="34" charset="0"/>
                <a:cs typeface="Arial" panose="020B0604020202020204" pitchFamily="34" charset="0"/>
              </a:rPr>
              <a:t>ist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hier</a:t>
            </a:r>
            <a:r>
              <a:rPr lang="en-US" dirty="0">
                <a:latin typeface="Arial" panose="020B0604020202020204" pitchFamily="34" charset="0"/>
                <a:cs typeface="Arial" panose="020B0604020202020204" pitchFamily="34" charset="0"/>
              </a:rPr>
              <a:t> das </a:t>
            </a:r>
            <a:r>
              <a:rPr lang="en-US" dirty="0" err="1">
                <a:latin typeface="Arial" panose="020B0604020202020204" pitchFamily="34" charset="0"/>
                <a:cs typeface="Arial" panose="020B0604020202020204" pitchFamily="34" charset="0"/>
              </a:rPr>
              <a:t>Ziel</a:t>
            </a:r>
            <a:r>
              <a:rPr lang="en-US" dirty="0">
                <a:latin typeface="Arial" panose="020B0604020202020204" pitchFamily="34" charset="0"/>
                <a:cs typeface="Arial" panose="020B0604020202020204" pitchFamily="34" charset="0"/>
              </a:rPr>
              <a:t>.</a:t>
            </a:r>
          </a:p>
          <a:p>
            <a:pPr algn="just"/>
            <a:r>
              <a:rPr lang="en-US" dirty="0">
                <a:latin typeface="Arial" panose="020B0604020202020204" pitchFamily="34" charset="0"/>
                <a:cs typeface="Arial" panose="020B0604020202020204" pitchFamily="34" charset="0"/>
              </a:rPr>
              <a:t> </a:t>
            </a:r>
          </a:p>
        </p:txBody>
      </p:sp>
      <p:sp>
        <p:nvSpPr>
          <p:cNvPr id="9" name="Retângulo 8"/>
          <p:cNvSpPr/>
          <p:nvPr/>
        </p:nvSpPr>
        <p:spPr>
          <a:xfrm>
            <a:off x="53752" y="6211669"/>
            <a:ext cx="9036496" cy="461665"/>
          </a:xfrm>
          <a:prstGeom prst="rect">
            <a:avLst/>
          </a:prstGeom>
        </p:spPr>
        <p:txBody>
          <a:bodyPr wrap="square">
            <a:spAutoFit/>
          </a:bodyPr>
          <a:lstStyle/>
          <a:p>
            <a:r>
              <a:rPr lang="en-US" sz="1200" dirty="0">
                <a:latin typeface="Arial Narrow" panose="020B0606020202030204" pitchFamily="34" charset="0"/>
                <a:ea typeface="Times New Roman" panose="02020603050405020304" pitchFamily="18" charset="0"/>
                <a:cs typeface="Arial" panose="020B060402020202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en-GB" sz="1200" dirty="0">
              <a:latin typeface="Arial Narrow" panose="020B0606020202030204" pitchFamily="34" charset="0"/>
              <a:cs typeface="Arial" panose="020B0604020202020204" pitchFamily="34" charset="0"/>
            </a:endParaRPr>
          </a:p>
        </p:txBody>
      </p:sp>
      <p:pic>
        <p:nvPicPr>
          <p:cNvPr id="10" name="Grafik 1" descr="Ein Bild, das Text enthält.&#10;&#10;Automatisch generierte Beschreibung"/>
          <p:cNvPicPr/>
          <p:nvPr/>
        </p:nvPicPr>
        <p:blipFill>
          <a:blip r:embed="rId3" cstate="print">
            <a:extLst>
              <a:ext uri="{28A0092B-C50C-407E-A947-70E740481C1C}">
                <a14:useLocalDpi xmlns:a14="http://schemas.microsoft.com/office/drawing/2010/main" val="0"/>
              </a:ext>
            </a:extLst>
          </a:blip>
          <a:stretch>
            <a:fillRect/>
          </a:stretch>
        </p:blipFill>
        <p:spPr>
          <a:xfrm>
            <a:off x="2123728" y="5288415"/>
            <a:ext cx="4131945" cy="908050"/>
          </a:xfrm>
          <a:prstGeom prst="rect">
            <a:avLst/>
          </a:prstGeom>
        </p:spPr>
      </p:pic>
    </p:spTree>
    <p:extLst>
      <p:ext uri="{BB962C8B-B14F-4D97-AF65-F5344CB8AC3E}">
        <p14:creationId xmlns:p14="http://schemas.microsoft.com/office/powerpoint/2010/main" val="2542587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24" y="151049"/>
            <a:ext cx="3563102" cy="1636961"/>
          </a:xfrm>
          <a:prstGeom prst="rect">
            <a:avLst/>
          </a:prstGeom>
        </p:spPr>
      </p:pic>
      <p:sp>
        <p:nvSpPr>
          <p:cNvPr id="7" name="Retângulo 6"/>
          <p:cNvSpPr/>
          <p:nvPr/>
        </p:nvSpPr>
        <p:spPr>
          <a:xfrm>
            <a:off x="445284" y="322981"/>
            <a:ext cx="3744416" cy="338554"/>
          </a:xfrm>
          <a:prstGeom prst="rect">
            <a:avLst/>
          </a:prstGeom>
        </p:spPr>
        <p:txBody>
          <a:bodyPr wrap="square">
            <a:spAutoFit/>
          </a:bodyPr>
          <a:lstStyle/>
          <a:p>
            <a:r>
              <a:rPr lang="en-US" sz="1600" dirty="0">
                <a:latin typeface="Arial Narrow" panose="020B0606020202030204" pitchFamily="34" charset="0"/>
                <a:ea typeface="Times New Roman" panose="02020603050405020304" pitchFamily="18" charset="0"/>
              </a:rPr>
              <a:t>Grant Agreement: 2019-1-AT-KA202-051218</a:t>
            </a:r>
            <a:endParaRPr lang="en-GB" sz="1600" dirty="0">
              <a:latin typeface="Arial Narrow" panose="020B0606020202030204" pitchFamily="34" charset="0"/>
            </a:endParaRPr>
          </a:p>
        </p:txBody>
      </p:sp>
      <p:sp>
        <p:nvSpPr>
          <p:cNvPr id="8" name="Retângulo 7"/>
          <p:cNvSpPr/>
          <p:nvPr/>
        </p:nvSpPr>
        <p:spPr>
          <a:xfrm>
            <a:off x="0" y="2199384"/>
            <a:ext cx="9144000" cy="3231654"/>
          </a:xfrm>
          <a:prstGeom prst="rect">
            <a:avLst/>
          </a:prstGeom>
          <a:solidFill>
            <a:schemeClr val="accent4">
              <a:lumMod val="20000"/>
              <a:lumOff val="80000"/>
            </a:schemeClr>
          </a:solidFill>
        </p:spPr>
        <p:txBody>
          <a:bodyPr wrap="square">
            <a:spAutoFit/>
          </a:bodyPr>
          <a:lstStyle/>
          <a:p>
            <a:pPr algn="ctr"/>
            <a:r>
              <a:rPr lang="en-US" sz="2400" b="1" dirty="0">
                <a:solidFill>
                  <a:srgbClr val="000000"/>
                </a:solidFill>
                <a:latin typeface="Arial" panose="020B0604020202020204" pitchFamily="34" charset="0"/>
                <a:cs typeface="Arial" panose="020B0604020202020204" pitchFamily="34" charset="0"/>
              </a:rPr>
              <a:t>Modul 7:</a:t>
            </a:r>
          </a:p>
          <a:p>
            <a:pPr algn="ctr"/>
            <a:r>
              <a:rPr lang="en-US" sz="2400" b="1" dirty="0" err="1">
                <a:solidFill>
                  <a:srgbClr val="000000"/>
                </a:solidFill>
                <a:latin typeface="Arial" panose="020B0604020202020204" pitchFamily="34" charset="0"/>
                <a:cs typeface="Arial" panose="020B0604020202020204" pitchFamily="34" charset="0"/>
              </a:rPr>
              <a:t>Anpassungen</a:t>
            </a:r>
            <a:r>
              <a:rPr lang="en-US" sz="2400" b="1" dirty="0">
                <a:solidFill>
                  <a:srgbClr val="000000"/>
                </a:solidFill>
                <a:latin typeface="Arial" panose="020B0604020202020204" pitchFamily="34" charset="0"/>
                <a:cs typeface="Arial" panose="020B0604020202020204" pitchFamily="34" charset="0"/>
              </a:rPr>
              <a:t> an die </a:t>
            </a:r>
            <a:r>
              <a:rPr lang="en-US" sz="2400" b="1" dirty="0" err="1">
                <a:solidFill>
                  <a:srgbClr val="000000"/>
                </a:solidFill>
                <a:latin typeface="Arial" panose="020B0604020202020204" pitchFamily="34" charset="0"/>
                <a:cs typeface="Arial" panose="020B0604020202020204" pitchFamily="34" charset="0"/>
              </a:rPr>
              <a:t>Erfordernisse</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verschiedener</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beruflicher</a:t>
            </a:r>
            <a:r>
              <a:rPr lang="en-US" sz="2400" b="1" dirty="0">
                <a:solidFill>
                  <a:srgbClr val="000000"/>
                </a:solidFill>
                <a:latin typeface="Arial" panose="020B0604020202020204" pitchFamily="34" charset="0"/>
                <a:cs typeface="Arial" panose="020B0604020202020204" pitchFamily="34" charset="0"/>
              </a:rPr>
              <a:t> Felder und </a:t>
            </a:r>
            <a:r>
              <a:rPr lang="en-US" sz="2400" b="1" dirty="0" err="1">
                <a:solidFill>
                  <a:srgbClr val="000000"/>
                </a:solidFill>
                <a:latin typeface="Arial" panose="020B0604020202020204" pitchFamily="34" charset="0"/>
                <a:cs typeface="Arial" panose="020B0604020202020204" pitchFamily="34" charset="0"/>
              </a:rPr>
              <a:t>Arbeitsbereiche</a:t>
            </a:r>
            <a:endParaRPr lang="en-US" sz="2400" b="1" dirty="0">
              <a:solidFill>
                <a:srgbClr val="000000"/>
              </a:solidFill>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pPr lvl="1"/>
            <a:r>
              <a:rPr lang="en-US" b="1" dirty="0" err="1">
                <a:latin typeface="Arial" panose="020B0604020202020204" pitchFamily="34" charset="0"/>
                <a:cs typeface="Arial" panose="020B0604020202020204" pitchFamily="34" charset="0"/>
              </a:rPr>
              <a:t>Inhalte</a:t>
            </a:r>
            <a:r>
              <a:rPr lang="en-US" b="1" dirty="0">
                <a:latin typeface="Arial" panose="020B0604020202020204" pitchFamily="34" charset="0"/>
                <a:cs typeface="Arial" panose="020B0604020202020204" pitchFamily="34" charset="0"/>
              </a:rPr>
              <a:t>:</a:t>
            </a:r>
          </a:p>
          <a:p>
            <a:pPr lvl="1"/>
            <a:endParaRPr lang="en-US" dirty="0">
              <a:latin typeface="Arial" panose="020B0604020202020204" pitchFamily="34" charset="0"/>
              <a:cs typeface="Arial" panose="020B0604020202020204" pitchFamily="34" charset="0"/>
            </a:endParaRPr>
          </a:p>
          <a:p>
            <a:pPr lvl="1" algn="ctr"/>
            <a:r>
              <a:rPr lang="en-US" b="1" dirty="0">
                <a:latin typeface="Arial" panose="020B0604020202020204" pitchFamily="34" charset="0"/>
                <a:cs typeface="Arial" panose="020B0604020202020204" pitchFamily="34" charset="0"/>
              </a:rPr>
              <a:t>7.1. </a:t>
            </a:r>
            <a:r>
              <a:rPr lang="en-US" b="1" dirty="0" err="1">
                <a:latin typeface="Arial" panose="020B0604020202020204" pitchFamily="34" charset="0"/>
                <a:cs typeface="Arial" panose="020B0604020202020204" pitchFamily="34" charset="0"/>
              </a:rPr>
              <a:t>Reflexion</a:t>
            </a:r>
            <a:r>
              <a:rPr lang="en-US" b="1" dirty="0">
                <a:latin typeface="Arial" panose="020B0604020202020204" pitchFamily="34" charset="0"/>
                <a:cs typeface="Arial" panose="020B0604020202020204" pitchFamily="34" charset="0"/>
              </a:rPr>
              <a:t> und </a:t>
            </a:r>
            <a:r>
              <a:rPr lang="en-US" b="1" dirty="0" err="1">
                <a:latin typeface="Arial" panose="020B0604020202020204" pitchFamily="34" charset="0"/>
                <a:cs typeface="Arial" panose="020B0604020202020204" pitchFamily="34" charset="0"/>
              </a:rPr>
              <a:t>Entwürfe</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zu</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möglichen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Anpassungen</a:t>
            </a:r>
            <a:r>
              <a:rPr lang="en-US" b="1" dirty="0">
                <a:latin typeface="Arial" panose="020B0604020202020204" pitchFamily="34" charset="0"/>
                <a:cs typeface="Arial" panose="020B0604020202020204" pitchFamily="34" charset="0"/>
              </a:rPr>
              <a:t> </a:t>
            </a:r>
          </a:p>
          <a:p>
            <a:pPr lvl="1" algn="ctr"/>
            <a:r>
              <a:rPr lang="en-US" b="1" dirty="0">
                <a:latin typeface="Arial" panose="020B0604020202020204" pitchFamily="34" charset="0"/>
                <a:cs typeface="Arial" panose="020B0604020202020204" pitchFamily="34" charset="0"/>
              </a:rPr>
              <a:t>7.2. </a:t>
            </a:r>
            <a:r>
              <a:rPr lang="en-US" b="1" dirty="0" err="1">
                <a:latin typeface="Arial" panose="020B0604020202020204" pitchFamily="34" charset="0"/>
                <a:cs typeface="Arial" panose="020B0604020202020204" pitchFamily="34" charset="0"/>
              </a:rPr>
              <a:t>Präsentation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einer</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gemeinsam</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erarbeiteten</a:t>
            </a:r>
            <a:r>
              <a:rPr lang="en-US" b="1" dirty="0">
                <a:latin typeface="Arial" panose="020B0604020202020204" pitchFamily="34" charset="0"/>
                <a:cs typeface="Arial" panose="020B0604020202020204" pitchFamily="34" charset="0"/>
              </a:rPr>
              <a:t>, auf die </a:t>
            </a:r>
            <a:r>
              <a:rPr lang="en-US" b="1" dirty="0" err="1">
                <a:latin typeface="Arial" panose="020B0604020202020204" pitchFamily="34" charset="0"/>
                <a:cs typeface="Arial" panose="020B0604020202020204" pitchFamily="34" charset="0"/>
              </a:rPr>
              <a:t>Anforderungen</a:t>
            </a:r>
            <a:r>
              <a:rPr lang="en-US" b="1" dirty="0">
                <a:latin typeface="Arial" panose="020B0604020202020204" pitchFamily="34" charset="0"/>
                <a:cs typeface="Arial" panose="020B0604020202020204" pitchFamily="34" charset="0"/>
              </a:rPr>
              <a:t> des </a:t>
            </a:r>
            <a:r>
              <a:rPr lang="en-US" b="1" dirty="0" err="1">
                <a:latin typeface="Arial" panose="020B0604020202020204" pitchFamily="34" charset="0"/>
                <a:cs typeface="Arial" panose="020B0604020202020204" pitchFamily="34" charset="0"/>
              </a:rPr>
              <a:t>spezifischen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beruflichen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Kontexts</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zugeschnittenen</a:t>
            </a:r>
            <a:r>
              <a:rPr lang="en-US" b="1" dirty="0">
                <a:latin typeface="Arial" panose="020B0604020202020204" pitchFamily="34" charset="0"/>
                <a:cs typeface="Arial" panose="020B0604020202020204" pitchFamily="34" charset="0"/>
              </a:rPr>
              <a:t> “Case Study” </a:t>
            </a:r>
            <a:endParaRPr lang="de-DE" b="1" dirty="0">
              <a:latin typeface="Arial" panose="020B0604020202020204" pitchFamily="34" charset="0"/>
              <a:cs typeface="Arial" panose="020B0604020202020204" pitchFamily="34" charset="0"/>
            </a:endParaRPr>
          </a:p>
          <a:p>
            <a:pPr algn="ctr"/>
            <a:endParaRPr lang="en-US" sz="2400" b="1" dirty="0">
              <a:solidFill>
                <a:srgbClr val="000000"/>
              </a:solidFill>
              <a:latin typeface="Arial" panose="020B0604020202020204" pitchFamily="34" charset="0"/>
            </a:endParaRPr>
          </a:p>
        </p:txBody>
      </p:sp>
      <p:sp>
        <p:nvSpPr>
          <p:cNvPr id="9" name="Retângulo 8"/>
          <p:cNvSpPr/>
          <p:nvPr/>
        </p:nvSpPr>
        <p:spPr>
          <a:xfrm>
            <a:off x="53752" y="6211669"/>
            <a:ext cx="9036496" cy="461665"/>
          </a:xfrm>
          <a:prstGeom prst="rect">
            <a:avLst/>
          </a:prstGeom>
        </p:spPr>
        <p:txBody>
          <a:bodyPr wrap="square">
            <a:spAutoFit/>
          </a:bodyPr>
          <a:lstStyle/>
          <a:p>
            <a:r>
              <a:rPr lang="en-US" sz="1200" dirty="0">
                <a:latin typeface="Arial Narrow" panose="020B0606020202030204" pitchFamily="34" charset="0"/>
                <a:ea typeface="Times New Roman" panose="02020603050405020304" pitchFamily="18" charset="0"/>
                <a:cs typeface="Arial" panose="020B060402020202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en-GB" sz="1200" dirty="0">
              <a:latin typeface="Arial Narrow" panose="020B0606020202030204" pitchFamily="34" charset="0"/>
              <a:cs typeface="Arial" panose="020B0604020202020204" pitchFamily="34" charset="0"/>
            </a:endParaRPr>
          </a:p>
        </p:txBody>
      </p:sp>
      <p:pic>
        <p:nvPicPr>
          <p:cNvPr id="10" name="Grafik 1" descr="Ein Bild, das Text enthält.&#10;&#10;Automatisch generierte Beschreibung"/>
          <p:cNvPicPr/>
          <p:nvPr/>
        </p:nvPicPr>
        <p:blipFill>
          <a:blip r:embed="rId3" cstate="print">
            <a:extLst>
              <a:ext uri="{28A0092B-C50C-407E-A947-70E740481C1C}">
                <a14:useLocalDpi xmlns:a14="http://schemas.microsoft.com/office/drawing/2010/main" val="0"/>
              </a:ext>
            </a:extLst>
          </a:blip>
          <a:stretch>
            <a:fillRect/>
          </a:stretch>
        </p:blipFill>
        <p:spPr>
          <a:xfrm>
            <a:off x="2123728" y="5288415"/>
            <a:ext cx="4131945" cy="908050"/>
          </a:xfrm>
          <a:prstGeom prst="rect">
            <a:avLst/>
          </a:prstGeom>
        </p:spPr>
      </p:pic>
    </p:spTree>
    <p:extLst>
      <p:ext uri="{BB962C8B-B14F-4D97-AF65-F5344CB8AC3E}">
        <p14:creationId xmlns:p14="http://schemas.microsoft.com/office/powerpoint/2010/main" val="129336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24" y="151049"/>
            <a:ext cx="3563102" cy="1636961"/>
          </a:xfrm>
          <a:prstGeom prst="rect">
            <a:avLst/>
          </a:prstGeom>
        </p:spPr>
      </p:pic>
      <p:sp>
        <p:nvSpPr>
          <p:cNvPr id="7" name="Retângulo 6"/>
          <p:cNvSpPr/>
          <p:nvPr/>
        </p:nvSpPr>
        <p:spPr>
          <a:xfrm>
            <a:off x="445284" y="322981"/>
            <a:ext cx="3744416" cy="338554"/>
          </a:xfrm>
          <a:prstGeom prst="rect">
            <a:avLst/>
          </a:prstGeom>
        </p:spPr>
        <p:txBody>
          <a:bodyPr wrap="square">
            <a:spAutoFit/>
          </a:bodyPr>
          <a:lstStyle/>
          <a:p>
            <a:r>
              <a:rPr lang="en-US" sz="1600" dirty="0">
                <a:latin typeface="Arial Narrow" panose="020B0606020202030204" pitchFamily="34" charset="0"/>
                <a:ea typeface="Times New Roman" panose="02020603050405020304" pitchFamily="18" charset="0"/>
              </a:rPr>
              <a:t>Grant Agreement: 2019-1-AT-KA202-051218</a:t>
            </a:r>
            <a:endParaRPr lang="en-GB" sz="1600" dirty="0">
              <a:latin typeface="Arial Narrow" panose="020B0606020202030204" pitchFamily="34" charset="0"/>
            </a:endParaRPr>
          </a:p>
        </p:txBody>
      </p:sp>
      <p:sp>
        <p:nvSpPr>
          <p:cNvPr id="8" name="Retângulo 7"/>
          <p:cNvSpPr/>
          <p:nvPr/>
        </p:nvSpPr>
        <p:spPr>
          <a:xfrm>
            <a:off x="0" y="2110459"/>
            <a:ext cx="9144000" cy="3600986"/>
          </a:xfrm>
          <a:prstGeom prst="rect">
            <a:avLst/>
          </a:prstGeom>
          <a:solidFill>
            <a:schemeClr val="accent4">
              <a:lumMod val="20000"/>
              <a:lumOff val="80000"/>
            </a:schemeClr>
          </a:solidFill>
        </p:spPr>
        <p:txBody>
          <a:bodyPr wrap="square">
            <a:spAutoFit/>
          </a:bodyPr>
          <a:lstStyle/>
          <a:p>
            <a:pPr algn="ctr"/>
            <a:r>
              <a:rPr lang="en-US" sz="2400" b="1" dirty="0">
                <a:solidFill>
                  <a:srgbClr val="000000"/>
                </a:solidFill>
                <a:latin typeface="Arial" panose="020B0604020202020204" pitchFamily="34" charset="0"/>
                <a:cs typeface="Arial" panose="020B0604020202020204" pitchFamily="34" charset="0"/>
              </a:rPr>
              <a:t>Modul 7:</a:t>
            </a:r>
          </a:p>
          <a:p>
            <a:pPr algn="ctr"/>
            <a:r>
              <a:rPr lang="en-US" sz="2400" b="1" dirty="0" err="1">
                <a:solidFill>
                  <a:srgbClr val="000000"/>
                </a:solidFill>
                <a:latin typeface="Arial" panose="020B0604020202020204" pitchFamily="34" charset="0"/>
                <a:cs typeface="Arial" panose="020B0604020202020204" pitchFamily="34" charset="0"/>
              </a:rPr>
              <a:t>Anpassungen</a:t>
            </a:r>
            <a:r>
              <a:rPr lang="en-US" sz="2400" b="1" dirty="0">
                <a:solidFill>
                  <a:srgbClr val="000000"/>
                </a:solidFill>
                <a:latin typeface="Arial" panose="020B0604020202020204" pitchFamily="34" charset="0"/>
                <a:cs typeface="Arial" panose="020B0604020202020204" pitchFamily="34" charset="0"/>
              </a:rPr>
              <a:t> an die </a:t>
            </a:r>
            <a:r>
              <a:rPr lang="en-US" sz="2400" b="1" dirty="0" err="1">
                <a:solidFill>
                  <a:srgbClr val="000000"/>
                </a:solidFill>
                <a:latin typeface="Arial" panose="020B0604020202020204" pitchFamily="34" charset="0"/>
                <a:cs typeface="Arial" panose="020B0604020202020204" pitchFamily="34" charset="0"/>
              </a:rPr>
              <a:t>Erfordernisse</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verschiedener</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beruflicher</a:t>
            </a:r>
            <a:r>
              <a:rPr lang="en-US" sz="2400" b="1" dirty="0">
                <a:solidFill>
                  <a:srgbClr val="000000"/>
                </a:solidFill>
                <a:latin typeface="Arial" panose="020B0604020202020204" pitchFamily="34" charset="0"/>
                <a:cs typeface="Arial" panose="020B0604020202020204" pitchFamily="34" charset="0"/>
              </a:rPr>
              <a:t> Felder und </a:t>
            </a:r>
            <a:r>
              <a:rPr lang="en-US" sz="2400" b="1" dirty="0" err="1">
                <a:solidFill>
                  <a:srgbClr val="000000"/>
                </a:solidFill>
                <a:latin typeface="Arial" panose="020B0604020202020204" pitchFamily="34" charset="0"/>
                <a:cs typeface="Arial" panose="020B0604020202020204" pitchFamily="34" charset="0"/>
              </a:rPr>
              <a:t>Arbeitsbereiche</a:t>
            </a:r>
            <a:endParaRPr lang="en-US" sz="2400" b="1" dirty="0">
              <a:solidFill>
                <a:srgbClr val="000000"/>
              </a:solidFill>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pPr lvl="1"/>
            <a:r>
              <a:rPr lang="en-US" sz="1600" b="1" dirty="0" err="1">
                <a:latin typeface="Arial" panose="020B0604020202020204" pitchFamily="34" charset="0"/>
                <a:cs typeface="Arial" panose="020B0604020202020204" pitchFamily="34" charset="0"/>
              </a:rPr>
              <a:t>Angestrebte</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Lernziele</a:t>
            </a:r>
            <a:r>
              <a:rPr lang="en-US" sz="1600" b="1" dirty="0">
                <a:latin typeface="Arial" panose="020B0604020202020204" pitchFamily="34" charset="0"/>
                <a:cs typeface="Arial" panose="020B0604020202020204" pitchFamily="34" charset="0"/>
              </a:rPr>
              <a:t>:</a:t>
            </a:r>
          </a:p>
          <a:p>
            <a:pPr lvl="1"/>
            <a:endParaRPr lang="en-US" sz="1600" dirty="0">
              <a:latin typeface="Arial" panose="020B0604020202020204" pitchFamily="34" charset="0"/>
              <a:cs typeface="Arial" panose="020B0604020202020204" pitchFamily="34" charset="0"/>
            </a:endParaRPr>
          </a:p>
          <a:p>
            <a:pPr lvl="1"/>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Zusammenfassende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kritische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Reflexion</a:t>
            </a:r>
            <a:r>
              <a:rPr lang="en-US" sz="1600" dirty="0">
                <a:latin typeface="Arial" panose="020B0604020202020204" pitchFamily="34" charset="0"/>
                <a:cs typeface="Arial" panose="020B0604020202020204" pitchFamily="34" charset="0"/>
              </a:rPr>
              <a:t> der </a:t>
            </a:r>
            <a:r>
              <a:rPr lang="en-US" sz="1600" dirty="0" err="1">
                <a:latin typeface="Arial" panose="020B0604020202020204" pitchFamily="34" charset="0"/>
                <a:cs typeface="Arial" panose="020B0604020202020204" pitchFamily="34" charset="0"/>
              </a:rPr>
              <a:t>Inhalte</a:t>
            </a:r>
            <a:r>
              <a:rPr lang="en-US" sz="1600" dirty="0">
                <a:latin typeface="Arial" panose="020B0604020202020204" pitchFamily="34" charset="0"/>
                <a:cs typeface="Arial" panose="020B0604020202020204" pitchFamily="34" charset="0"/>
              </a:rPr>
              <a:t> der </a:t>
            </a:r>
            <a:r>
              <a:rPr lang="en-US" sz="1600" dirty="0" err="1">
                <a:latin typeface="Arial" panose="020B0604020202020204" pitchFamily="34" charset="0"/>
                <a:cs typeface="Arial" panose="020B0604020202020204" pitchFamily="34" charset="0"/>
              </a:rPr>
              <a:t>vorangegangenen</a:t>
            </a:r>
            <a:r>
              <a:rPr lang="en-US" sz="1600" dirty="0">
                <a:latin typeface="Arial" panose="020B0604020202020204" pitchFamily="34" charset="0"/>
                <a:cs typeface="Arial" panose="020B0604020202020204" pitchFamily="34" charset="0"/>
              </a:rPr>
              <a:t> Module  </a:t>
            </a:r>
          </a:p>
          <a:p>
            <a:pPr lvl="1"/>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Erarbeitung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passgenauer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Anwendungsmodelle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für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verschiedene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berufliche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Kontexte</a:t>
            </a:r>
            <a:endParaRPr lang="en-US" sz="1600" dirty="0">
              <a:latin typeface="Arial" panose="020B0604020202020204" pitchFamily="34" charset="0"/>
              <a:cs typeface="Arial" panose="020B0604020202020204" pitchFamily="34" charset="0"/>
            </a:endParaRPr>
          </a:p>
          <a:p>
            <a:pPr lvl="1"/>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Erarbeitung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eines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konkreten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Umsetzungsplans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für</a:t>
            </a:r>
            <a:r>
              <a:rPr lang="en-US" sz="1600" dirty="0">
                <a:latin typeface="Arial" panose="020B0604020202020204" pitchFamily="34" charset="0"/>
                <a:cs typeface="Arial" panose="020B0604020202020204" pitchFamily="34" charset="0"/>
              </a:rPr>
              <a:t> die </a:t>
            </a:r>
            <a:r>
              <a:rPr lang="en-US" sz="1600" dirty="0" err="1">
                <a:latin typeface="Arial" panose="020B0604020202020204" pitchFamily="34" charset="0"/>
                <a:cs typeface="Arial" panose="020B0604020202020204" pitchFamily="34" charset="0"/>
              </a:rPr>
              <a:t>Berufsfelder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jedes</a:t>
            </a:r>
            <a:r>
              <a:rPr lang="en-US" sz="1600" dirty="0">
                <a:latin typeface="Arial" panose="020B0604020202020204" pitchFamily="34" charset="0"/>
                <a:cs typeface="Arial" panose="020B0604020202020204" pitchFamily="34" charset="0"/>
              </a:rPr>
              <a:t>/r </a:t>
            </a:r>
            <a:r>
              <a:rPr lang="en-US" sz="1600" dirty="0" err="1">
                <a:latin typeface="Arial" panose="020B0604020202020204" pitchFamily="34" charset="0"/>
                <a:cs typeface="Arial" panose="020B0604020202020204" pitchFamily="34" charset="0"/>
              </a:rPr>
              <a:t>einzelnen</a:t>
            </a:r>
            <a:r>
              <a:rPr lang="en-US" sz="1600" dirty="0">
                <a:latin typeface="Arial" panose="020B0604020202020204" pitchFamily="34" charset="0"/>
                <a:cs typeface="Arial" panose="020B0604020202020204" pitchFamily="34" charset="0"/>
              </a:rPr>
              <a:t>/r </a:t>
            </a:r>
            <a:r>
              <a:rPr lang="en-US" sz="1600" dirty="0" err="1">
                <a:latin typeface="Arial" panose="020B0604020202020204" pitchFamily="34" charset="0"/>
                <a:cs typeface="Arial" panose="020B0604020202020204" pitchFamily="34" charset="0"/>
              </a:rPr>
              <a:t>Teilnehmer</a:t>
            </a:r>
            <a:r>
              <a:rPr lang="en-US" sz="1600" dirty="0">
                <a:latin typeface="Arial" panose="020B0604020202020204" pitchFamily="34" charset="0"/>
                <a:cs typeface="Arial" panose="020B0604020202020204" pitchFamily="34" charset="0"/>
              </a:rPr>
              <a:t>*in</a:t>
            </a:r>
          </a:p>
          <a:p>
            <a:pPr lvl="1"/>
            <a:endParaRPr lang="en-US" dirty="0">
              <a:latin typeface="Arial" panose="020B0604020202020204" pitchFamily="34" charset="0"/>
              <a:cs typeface="Arial" panose="020B0604020202020204" pitchFamily="34" charset="0"/>
            </a:endParaRPr>
          </a:p>
          <a:p>
            <a:pPr algn="ctr"/>
            <a:endParaRPr lang="en-US" sz="2400" b="1" dirty="0">
              <a:solidFill>
                <a:srgbClr val="000000"/>
              </a:solidFill>
              <a:latin typeface="Arial" panose="020B0604020202020204" pitchFamily="34" charset="0"/>
            </a:endParaRPr>
          </a:p>
        </p:txBody>
      </p:sp>
      <p:sp>
        <p:nvSpPr>
          <p:cNvPr id="9" name="Retângulo 8"/>
          <p:cNvSpPr/>
          <p:nvPr/>
        </p:nvSpPr>
        <p:spPr>
          <a:xfrm>
            <a:off x="53752" y="6211669"/>
            <a:ext cx="9036496" cy="461665"/>
          </a:xfrm>
          <a:prstGeom prst="rect">
            <a:avLst/>
          </a:prstGeom>
        </p:spPr>
        <p:txBody>
          <a:bodyPr wrap="square">
            <a:spAutoFit/>
          </a:bodyPr>
          <a:lstStyle/>
          <a:p>
            <a:r>
              <a:rPr lang="en-US" sz="1200" dirty="0">
                <a:latin typeface="Arial Narrow" panose="020B0606020202030204" pitchFamily="34" charset="0"/>
                <a:ea typeface="Times New Roman" panose="02020603050405020304" pitchFamily="18" charset="0"/>
                <a:cs typeface="Arial" panose="020B060402020202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en-GB" sz="1200" dirty="0">
              <a:latin typeface="Arial Narrow" panose="020B0606020202030204" pitchFamily="34" charset="0"/>
              <a:cs typeface="Arial" panose="020B0604020202020204" pitchFamily="34" charset="0"/>
            </a:endParaRPr>
          </a:p>
        </p:txBody>
      </p:sp>
      <p:pic>
        <p:nvPicPr>
          <p:cNvPr id="10" name="Grafik 1" descr="Ein Bild, das Text enthält.&#10;&#10;Automatisch generierte Beschreibung"/>
          <p:cNvPicPr/>
          <p:nvPr/>
        </p:nvPicPr>
        <p:blipFill>
          <a:blip r:embed="rId3" cstate="print">
            <a:extLst>
              <a:ext uri="{28A0092B-C50C-407E-A947-70E740481C1C}">
                <a14:useLocalDpi xmlns:a14="http://schemas.microsoft.com/office/drawing/2010/main" val="0"/>
              </a:ext>
            </a:extLst>
          </a:blip>
          <a:stretch>
            <a:fillRect/>
          </a:stretch>
        </p:blipFill>
        <p:spPr>
          <a:xfrm>
            <a:off x="2123728" y="5288415"/>
            <a:ext cx="4131945" cy="908050"/>
          </a:xfrm>
          <a:prstGeom prst="rect">
            <a:avLst/>
          </a:prstGeom>
        </p:spPr>
      </p:pic>
    </p:spTree>
    <p:extLst>
      <p:ext uri="{BB962C8B-B14F-4D97-AF65-F5344CB8AC3E}">
        <p14:creationId xmlns:p14="http://schemas.microsoft.com/office/powerpoint/2010/main" val="1358179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24" y="151049"/>
            <a:ext cx="3563102" cy="1636961"/>
          </a:xfrm>
          <a:prstGeom prst="rect">
            <a:avLst/>
          </a:prstGeom>
        </p:spPr>
      </p:pic>
      <p:sp>
        <p:nvSpPr>
          <p:cNvPr id="7" name="Retângulo 6"/>
          <p:cNvSpPr/>
          <p:nvPr/>
        </p:nvSpPr>
        <p:spPr>
          <a:xfrm>
            <a:off x="445284" y="322981"/>
            <a:ext cx="3744416" cy="338554"/>
          </a:xfrm>
          <a:prstGeom prst="rect">
            <a:avLst/>
          </a:prstGeom>
        </p:spPr>
        <p:txBody>
          <a:bodyPr wrap="square">
            <a:spAutoFit/>
          </a:bodyPr>
          <a:lstStyle/>
          <a:p>
            <a:r>
              <a:rPr lang="en-US" sz="1600" dirty="0">
                <a:latin typeface="Arial Narrow" panose="020B0606020202030204" pitchFamily="34" charset="0"/>
                <a:ea typeface="Times New Roman" panose="02020603050405020304" pitchFamily="18" charset="0"/>
              </a:rPr>
              <a:t>Grant Agreement: 2019-1-AT-KA202-051218</a:t>
            </a:r>
            <a:endParaRPr lang="en-GB" sz="1600" dirty="0">
              <a:latin typeface="Arial Narrow" panose="020B0606020202030204" pitchFamily="34" charset="0"/>
            </a:endParaRPr>
          </a:p>
        </p:txBody>
      </p:sp>
      <p:sp>
        <p:nvSpPr>
          <p:cNvPr id="8" name="Retângulo 7"/>
          <p:cNvSpPr/>
          <p:nvPr/>
        </p:nvSpPr>
        <p:spPr>
          <a:xfrm>
            <a:off x="0" y="2110459"/>
            <a:ext cx="9144000" cy="3231654"/>
          </a:xfrm>
          <a:prstGeom prst="rect">
            <a:avLst/>
          </a:prstGeom>
          <a:solidFill>
            <a:schemeClr val="accent4">
              <a:lumMod val="20000"/>
              <a:lumOff val="80000"/>
            </a:schemeClr>
          </a:solidFill>
        </p:spPr>
        <p:txBody>
          <a:bodyPr wrap="square">
            <a:spAutoFit/>
          </a:bodyPr>
          <a:lstStyle/>
          <a:p>
            <a:pPr algn="ctr"/>
            <a:r>
              <a:rPr lang="en-US" sz="2400" b="1" dirty="0">
                <a:solidFill>
                  <a:srgbClr val="000000"/>
                </a:solidFill>
                <a:latin typeface="Arial" panose="020B0604020202020204" pitchFamily="34" charset="0"/>
                <a:cs typeface="Arial" panose="020B0604020202020204" pitchFamily="34" charset="0"/>
              </a:rPr>
              <a:t>Modul 7:</a:t>
            </a:r>
          </a:p>
          <a:p>
            <a:pPr algn="ctr"/>
            <a:r>
              <a:rPr lang="en-US" sz="2400" b="1" dirty="0" err="1">
                <a:solidFill>
                  <a:srgbClr val="000000"/>
                </a:solidFill>
                <a:latin typeface="Arial" panose="020B0604020202020204" pitchFamily="34" charset="0"/>
                <a:cs typeface="Arial" panose="020B0604020202020204" pitchFamily="34" charset="0"/>
              </a:rPr>
              <a:t>Anpassungen</a:t>
            </a:r>
            <a:r>
              <a:rPr lang="en-US" sz="2400" b="1" dirty="0">
                <a:solidFill>
                  <a:srgbClr val="000000"/>
                </a:solidFill>
                <a:latin typeface="Arial" panose="020B0604020202020204" pitchFamily="34" charset="0"/>
                <a:cs typeface="Arial" panose="020B0604020202020204" pitchFamily="34" charset="0"/>
              </a:rPr>
              <a:t> an die </a:t>
            </a:r>
            <a:r>
              <a:rPr lang="en-US" sz="2400" b="1" dirty="0" err="1">
                <a:solidFill>
                  <a:srgbClr val="000000"/>
                </a:solidFill>
                <a:latin typeface="Arial" panose="020B0604020202020204" pitchFamily="34" charset="0"/>
                <a:cs typeface="Arial" panose="020B0604020202020204" pitchFamily="34" charset="0"/>
              </a:rPr>
              <a:t>Erfordernisse</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verschiedener</a:t>
            </a:r>
            <a:r>
              <a:rPr lang="en-US" sz="2400" b="1" dirty="0">
                <a:solidFill>
                  <a:srgbClr val="000000"/>
                </a:solidFill>
                <a:latin typeface="Arial" panose="020B0604020202020204" pitchFamily="34" charset="0"/>
                <a:cs typeface="Arial" panose="020B0604020202020204" pitchFamily="34" charset="0"/>
              </a:rPr>
              <a:t> </a:t>
            </a:r>
            <a:r>
              <a:rPr lang="en-US" sz="2400" b="1" dirty="0" err="1">
                <a:solidFill>
                  <a:srgbClr val="000000"/>
                </a:solidFill>
                <a:latin typeface="Arial" panose="020B0604020202020204" pitchFamily="34" charset="0"/>
                <a:cs typeface="Arial" panose="020B0604020202020204" pitchFamily="34" charset="0"/>
              </a:rPr>
              <a:t>beruflicher</a:t>
            </a:r>
            <a:r>
              <a:rPr lang="en-US" sz="2400" b="1" dirty="0">
                <a:solidFill>
                  <a:srgbClr val="000000"/>
                </a:solidFill>
                <a:latin typeface="Arial" panose="020B0604020202020204" pitchFamily="34" charset="0"/>
                <a:cs typeface="Arial" panose="020B0604020202020204" pitchFamily="34" charset="0"/>
              </a:rPr>
              <a:t> Felder und </a:t>
            </a:r>
            <a:r>
              <a:rPr lang="en-US" sz="2400" b="1" dirty="0" err="1">
                <a:solidFill>
                  <a:srgbClr val="000000"/>
                </a:solidFill>
                <a:latin typeface="Arial" panose="020B0604020202020204" pitchFamily="34" charset="0"/>
                <a:cs typeface="Arial" panose="020B0604020202020204" pitchFamily="34" charset="0"/>
              </a:rPr>
              <a:t>Arbeitsbereiche</a:t>
            </a:r>
            <a:endParaRPr lang="en-US" sz="2400" b="1" dirty="0">
              <a:solidFill>
                <a:srgbClr val="000000"/>
              </a:solidFill>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pPr lvl="1"/>
            <a:r>
              <a:rPr lang="en-US" b="1" dirty="0" err="1">
                <a:latin typeface="Arial" panose="020B0604020202020204" pitchFamily="34" charset="0"/>
                <a:cs typeface="Arial" panose="020B0604020202020204" pitchFamily="34" charset="0"/>
              </a:rPr>
              <a:t>Organisation</a:t>
            </a:r>
            <a:r>
              <a:rPr lang="en-US" b="1" dirty="0">
                <a:latin typeface="Arial" panose="020B0604020202020204" pitchFamily="34" charset="0"/>
                <a:cs typeface="Arial" panose="020B0604020202020204" pitchFamily="34" charset="0"/>
              </a:rPr>
              <a:t>:</a:t>
            </a:r>
          </a:p>
          <a:p>
            <a:pPr lvl="1"/>
            <a:endParaRPr lang="en-US" dirty="0">
              <a:latin typeface="Arial" panose="020B0604020202020204" pitchFamily="34" charset="0"/>
              <a:cs typeface="Arial" panose="020B0604020202020204" pitchFamily="34" charset="0"/>
            </a:endParaRPr>
          </a:p>
          <a:p>
            <a:pPr lvl="1"/>
            <a:r>
              <a:rPr lang="en-US" dirty="0" err="1">
                <a:latin typeface="Arial" panose="020B0604020202020204" pitchFamily="34" charset="0"/>
                <a:cs typeface="Arial" panose="020B0604020202020204" pitchFamily="34" charset="0"/>
              </a:rPr>
              <a:t>Ungefähre</a:t>
            </a:r>
            <a:r>
              <a:rPr lang="en-US" dirty="0">
                <a:latin typeface="Arial" panose="020B0604020202020204" pitchFamily="34" charset="0"/>
                <a:cs typeface="Arial" panose="020B0604020202020204" pitchFamily="34" charset="0"/>
              </a:rPr>
              <a:t> Dauer des </a:t>
            </a:r>
            <a:r>
              <a:rPr lang="en-US" dirty="0" err="1">
                <a:latin typeface="Arial" panose="020B0604020202020204" pitchFamily="34" charset="0"/>
                <a:cs typeface="Arial" panose="020B0604020202020204" pitchFamily="34" charset="0"/>
              </a:rPr>
              <a:t>Moduls</a:t>
            </a:r>
            <a:r>
              <a:rPr lang="en-US" dirty="0">
                <a:latin typeface="Arial" panose="020B0604020202020204" pitchFamily="34" charset="0"/>
                <a:cs typeface="Arial" panose="020B0604020202020204" pitchFamily="34" charset="0"/>
              </a:rPr>
              <a:t>: 3 </a:t>
            </a:r>
            <a:r>
              <a:rPr lang="en-US" dirty="0" err="1">
                <a:latin typeface="Arial" panose="020B0604020202020204" pitchFamily="34" charset="0"/>
                <a:cs typeface="Arial" panose="020B0604020202020204" pitchFamily="34" charset="0"/>
              </a:rPr>
              <a:t>Stunden</a:t>
            </a:r>
            <a:endParaRPr lang="en-US" dirty="0">
              <a:latin typeface="Arial" panose="020B0604020202020204" pitchFamily="34" charset="0"/>
              <a:cs typeface="Arial" panose="020B0604020202020204" pitchFamily="34" charset="0"/>
            </a:endParaRPr>
          </a:p>
          <a:p>
            <a:pPr lvl="1"/>
            <a:r>
              <a:rPr lang="en-US" dirty="0" err="1">
                <a:latin typeface="Arial" panose="020B0604020202020204" pitchFamily="34" charset="0"/>
                <a:cs typeface="Arial" panose="020B0604020202020204" pitchFamily="34" charset="0"/>
              </a:rPr>
              <a:t>Pausen</a:t>
            </a:r>
            <a:r>
              <a:rPr lang="en-US" dirty="0">
                <a:latin typeface="Arial" panose="020B0604020202020204" pitchFamily="34" charset="0"/>
                <a:cs typeface="Arial" panose="020B0604020202020204" pitchFamily="34" charset="0"/>
              </a:rPr>
              <a:t>: 1 x 30 </a:t>
            </a:r>
            <a:r>
              <a:rPr lang="en-US" dirty="0" err="1">
                <a:latin typeface="Arial" panose="020B0604020202020204" pitchFamily="34" charset="0"/>
                <a:cs typeface="Arial" panose="020B0604020202020204" pitchFamily="34" charset="0"/>
              </a:rPr>
              <a:t>Minuten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oder</a:t>
            </a:r>
            <a:r>
              <a:rPr lang="en-US" dirty="0">
                <a:latin typeface="Arial" panose="020B0604020202020204" pitchFamily="34" charset="0"/>
                <a:cs typeface="Arial" panose="020B0604020202020204" pitchFamily="34" charset="0"/>
              </a:rPr>
              <a:t> 2 x 15 </a:t>
            </a:r>
            <a:r>
              <a:rPr lang="en-US" dirty="0" err="1">
                <a:latin typeface="Arial" panose="020B0604020202020204" pitchFamily="34" charset="0"/>
                <a:cs typeface="Arial" panose="020B0604020202020204" pitchFamily="34" charset="0"/>
              </a:rPr>
              <a:t>Minuten</a:t>
            </a:r>
            <a:endParaRPr lang="en-US" dirty="0">
              <a:latin typeface="Arial" panose="020B0604020202020204" pitchFamily="34" charset="0"/>
              <a:cs typeface="Arial" panose="020B0604020202020204" pitchFamily="34" charset="0"/>
            </a:endParaRPr>
          </a:p>
          <a:p>
            <a:pPr lvl="1"/>
            <a:endParaRPr lang="en-US" dirty="0">
              <a:latin typeface="Arial" panose="020B0604020202020204" pitchFamily="34" charset="0"/>
              <a:cs typeface="Arial" panose="020B0604020202020204" pitchFamily="34" charset="0"/>
            </a:endParaRPr>
          </a:p>
          <a:p>
            <a:pPr algn="ctr"/>
            <a:endParaRPr lang="en-US" sz="2400" b="1" dirty="0">
              <a:solidFill>
                <a:srgbClr val="000000"/>
              </a:solidFill>
              <a:latin typeface="Arial" panose="020B0604020202020204" pitchFamily="34" charset="0"/>
            </a:endParaRPr>
          </a:p>
        </p:txBody>
      </p:sp>
      <p:sp>
        <p:nvSpPr>
          <p:cNvPr id="9" name="Retângulo 8"/>
          <p:cNvSpPr/>
          <p:nvPr/>
        </p:nvSpPr>
        <p:spPr>
          <a:xfrm>
            <a:off x="53752" y="6211669"/>
            <a:ext cx="9036496" cy="461665"/>
          </a:xfrm>
          <a:prstGeom prst="rect">
            <a:avLst/>
          </a:prstGeom>
        </p:spPr>
        <p:txBody>
          <a:bodyPr wrap="square">
            <a:spAutoFit/>
          </a:bodyPr>
          <a:lstStyle/>
          <a:p>
            <a:r>
              <a:rPr lang="en-US" sz="1200" dirty="0">
                <a:latin typeface="Arial Narrow" panose="020B0606020202030204" pitchFamily="34" charset="0"/>
                <a:ea typeface="Times New Roman" panose="02020603050405020304" pitchFamily="18" charset="0"/>
                <a:cs typeface="Arial" panose="020B060402020202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en-GB" sz="1200" dirty="0">
              <a:latin typeface="Arial Narrow" panose="020B0606020202030204" pitchFamily="34" charset="0"/>
              <a:cs typeface="Arial" panose="020B0604020202020204" pitchFamily="34" charset="0"/>
            </a:endParaRPr>
          </a:p>
        </p:txBody>
      </p:sp>
      <p:pic>
        <p:nvPicPr>
          <p:cNvPr id="10" name="Grafik 1" descr="Ein Bild, das Text enthält.&#10;&#10;Automatisch generierte Beschreibung"/>
          <p:cNvPicPr/>
          <p:nvPr/>
        </p:nvPicPr>
        <p:blipFill>
          <a:blip r:embed="rId3" cstate="print">
            <a:extLst>
              <a:ext uri="{28A0092B-C50C-407E-A947-70E740481C1C}">
                <a14:useLocalDpi xmlns:a14="http://schemas.microsoft.com/office/drawing/2010/main" val="0"/>
              </a:ext>
            </a:extLst>
          </a:blip>
          <a:stretch>
            <a:fillRect/>
          </a:stretch>
        </p:blipFill>
        <p:spPr>
          <a:xfrm>
            <a:off x="2123728" y="5288415"/>
            <a:ext cx="4131945" cy="908050"/>
          </a:xfrm>
          <a:prstGeom prst="rect">
            <a:avLst/>
          </a:prstGeom>
        </p:spPr>
      </p:pic>
    </p:spTree>
    <p:extLst>
      <p:ext uri="{BB962C8B-B14F-4D97-AF65-F5344CB8AC3E}">
        <p14:creationId xmlns:p14="http://schemas.microsoft.com/office/powerpoint/2010/main" val="457766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7559" y="74591"/>
            <a:ext cx="1568551" cy="720624"/>
          </a:xfrm>
          <a:prstGeom prst="rect">
            <a:avLst/>
          </a:prstGeom>
        </p:spPr>
      </p:pic>
      <p:sp>
        <p:nvSpPr>
          <p:cNvPr id="7" name="Retângulo 6"/>
          <p:cNvSpPr/>
          <p:nvPr/>
        </p:nvSpPr>
        <p:spPr>
          <a:xfrm>
            <a:off x="323528" y="265626"/>
            <a:ext cx="3744416" cy="338554"/>
          </a:xfrm>
          <a:prstGeom prst="rect">
            <a:avLst/>
          </a:prstGeom>
        </p:spPr>
        <p:txBody>
          <a:bodyPr wrap="square">
            <a:spAutoFit/>
          </a:bodyPr>
          <a:lstStyle/>
          <a:p>
            <a:r>
              <a:rPr lang="en-US" sz="1600" dirty="0">
                <a:latin typeface="Arial Narrow" panose="020B0606020202030204" pitchFamily="34" charset="0"/>
                <a:ea typeface="Times New Roman" panose="02020603050405020304" pitchFamily="18" charset="0"/>
              </a:rPr>
              <a:t>Grant Agreement: 2019-1-AT-KA202-051218</a:t>
            </a:r>
            <a:endParaRPr lang="en-GB" sz="1600" dirty="0">
              <a:latin typeface="Arial Narrow" panose="020B0606020202030204" pitchFamily="34" charset="0"/>
            </a:endParaRPr>
          </a:p>
        </p:txBody>
      </p:sp>
      <p:sp>
        <p:nvSpPr>
          <p:cNvPr id="9" name="Retângulo 8"/>
          <p:cNvSpPr/>
          <p:nvPr/>
        </p:nvSpPr>
        <p:spPr>
          <a:xfrm>
            <a:off x="53752" y="6211669"/>
            <a:ext cx="9036496" cy="461665"/>
          </a:xfrm>
          <a:prstGeom prst="rect">
            <a:avLst/>
          </a:prstGeom>
        </p:spPr>
        <p:txBody>
          <a:bodyPr wrap="square">
            <a:spAutoFit/>
          </a:bodyPr>
          <a:lstStyle/>
          <a:p>
            <a:r>
              <a:rPr lang="en-US" sz="1200" dirty="0">
                <a:latin typeface="Arial Narrow" panose="020B0606020202030204" pitchFamily="34" charset="0"/>
                <a:ea typeface="Times New Roman" panose="02020603050405020304" pitchFamily="18" charset="0"/>
                <a:cs typeface="Arial" panose="020B060402020202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en-GB" sz="1200" dirty="0">
              <a:latin typeface="Arial Narrow" panose="020B0606020202030204" pitchFamily="34" charset="0"/>
              <a:cs typeface="Arial" panose="020B0604020202020204" pitchFamily="34" charset="0"/>
            </a:endParaRPr>
          </a:p>
        </p:txBody>
      </p:sp>
      <p:pic>
        <p:nvPicPr>
          <p:cNvPr id="10" name="Grafik 1" descr="Ein Bild, das Text enthält.&#10;&#10;Automatisch generierte Beschreibung"/>
          <p:cNvPicPr/>
          <p:nvPr/>
        </p:nvPicPr>
        <p:blipFill>
          <a:blip r:embed="rId3" cstate="print">
            <a:extLst>
              <a:ext uri="{28A0092B-C50C-407E-A947-70E740481C1C}">
                <a14:useLocalDpi xmlns:a14="http://schemas.microsoft.com/office/drawing/2010/main" val="0"/>
              </a:ext>
            </a:extLst>
          </a:blip>
          <a:stretch>
            <a:fillRect/>
          </a:stretch>
        </p:blipFill>
        <p:spPr>
          <a:xfrm>
            <a:off x="2123728" y="5568351"/>
            <a:ext cx="3168352" cy="751240"/>
          </a:xfrm>
          <a:prstGeom prst="rect">
            <a:avLst/>
          </a:prstGeom>
        </p:spPr>
      </p:pic>
      <p:pic>
        <p:nvPicPr>
          <p:cNvPr id="11" name="Grafik 10">
            <a:extLst>
              <a:ext uri="{FF2B5EF4-FFF2-40B4-BE49-F238E27FC236}">
                <a16:creationId xmlns:a16="http://schemas.microsoft.com/office/drawing/2014/main" id="{6A0018C3-3020-44B2-B26A-537FBA9185EF}"/>
              </a:ext>
            </a:extLst>
          </p:cNvPr>
          <p:cNvPicPr>
            <a:picLocks noChangeAspect="1"/>
          </p:cNvPicPr>
          <p:nvPr/>
        </p:nvPicPr>
        <p:blipFill rotWithShape="1">
          <a:blip r:embed="rId4"/>
          <a:srcRect b="13817"/>
          <a:stretch/>
        </p:blipFill>
        <p:spPr>
          <a:xfrm>
            <a:off x="1835696" y="1124744"/>
            <a:ext cx="5330156" cy="4212863"/>
          </a:xfrm>
          <a:prstGeom prst="rect">
            <a:avLst/>
          </a:prstGeom>
          <a:ln>
            <a:solidFill>
              <a:srgbClr val="002060"/>
            </a:solidFill>
          </a:ln>
        </p:spPr>
      </p:pic>
    </p:spTree>
    <p:extLst>
      <p:ext uri="{BB962C8B-B14F-4D97-AF65-F5344CB8AC3E}">
        <p14:creationId xmlns:p14="http://schemas.microsoft.com/office/powerpoint/2010/main" val="313855781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reus">
  <a:themeElements>
    <a:clrScheme name="Nereus">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Nereus">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Nereus">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2718</Words>
  <Application>Microsoft Office PowerPoint</Application>
  <PresentationFormat>Bildschirmpräsentation (4:3)</PresentationFormat>
  <Paragraphs>171</Paragraphs>
  <Slides>26</Slides>
  <Notes>5</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26</vt:i4>
      </vt:variant>
    </vt:vector>
  </HeadingPairs>
  <TitlesOfParts>
    <vt:vector size="35" baseType="lpstr">
      <vt:lpstr>Arial</vt:lpstr>
      <vt:lpstr>Arial Narrow</vt:lpstr>
      <vt:lpstr>Arial Rounded MT Bold</vt:lpstr>
      <vt:lpstr>Calibri</vt:lpstr>
      <vt:lpstr>Century Gothic</vt:lpstr>
      <vt:lpstr>Century Schoolbook</vt:lpstr>
      <vt:lpstr>Wingdings</vt:lpstr>
      <vt:lpstr>Wingdings 2</vt:lpstr>
      <vt:lpstr>Nereus</vt:lpstr>
      <vt:lpstr> Curriculum  Zur Ausbildung  “Autismus-beauftragte/r”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Birgit</dc:creator>
  <cp:lastModifiedBy>Wolfgang Winkler</cp:lastModifiedBy>
  <cp:revision>214</cp:revision>
  <cp:lastPrinted>2020-12-16T06:28:38Z</cp:lastPrinted>
  <dcterms:created xsi:type="dcterms:W3CDTF">2019-11-11T13:50:34Z</dcterms:created>
  <dcterms:modified xsi:type="dcterms:W3CDTF">2021-12-20T14:58:53Z</dcterms:modified>
</cp:coreProperties>
</file>