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6" r:id="rId3"/>
    <p:sldId id="261" r:id="rId4"/>
    <p:sldId id="258" r:id="rId5"/>
    <p:sldId id="318" r:id="rId6"/>
    <p:sldId id="277" r:id="rId7"/>
    <p:sldId id="324" r:id="rId8"/>
    <p:sldId id="278" r:id="rId9"/>
    <p:sldId id="260" r:id="rId10"/>
    <p:sldId id="265" r:id="rId11"/>
    <p:sldId id="317" r:id="rId12"/>
    <p:sldId id="262" r:id="rId13"/>
    <p:sldId id="279" r:id="rId14"/>
    <p:sldId id="268" r:id="rId15"/>
    <p:sldId id="269" r:id="rId16"/>
    <p:sldId id="270" r:id="rId17"/>
    <p:sldId id="280" r:id="rId18"/>
    <p:sldId id="282" r:id="rId19"/>
    <p:sldId id="281" r:id="rId20"/>
    <p:sldId id="299" r:id="rId21"/>
    <p:sldId id="316" r:id="rId22"/>
    <p:sldId id="300" r:id="rId23"/>
    <p:sldId id="310" r:id="rId24"/>
    <p:sldId id="305" r:id="rId25"/>
    <p:sldId id="306" r:id="rId26"/>
    <p:sldId id="319" r:id="rId27"/>
    <p:sldId id="320" r:id="rId28"/>
    <p:sldId id="274" r:id="rId29"/>
    <p:sldId id="321" r:id="rId30"/>
    <p:sldId id="322" r:id="rId31"/>
    <p:sldId id="323" r:id="rId32"/>
    <p:sldId id="275" r:id="rId33"/>
    <p:sldId id="311" r:id="rId34"/>
    <p:sldId id="313" r:id="rId35"/>
    <p:sldId id="314" r:id="rId36"/>
    <p:sldId id="283" r:id="rId3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AD9"/>
    <a:srgbClr val="9BD2ED"/>
    <a:srgbClr val="D3F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114" d="100"/>
          <a:sy n="114" d="100"/>
        </p:scale>
        <p:origin x="156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650CE-917C-4644-AB80-C37C34524552}" type="datetimeFigureOut">
              <a:rPr lang="pt-PT" smtClean="0"/>
              <a:t>13/01/2022</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6D575-CDFF-4B1D-A257-4E0B714E30C6}" type="slidenum">
              <a:rPr lang="pt-PT" smtClean="0"/>
              <a:t>‹Nr.›</a:t>
            </a:fld>
            <a:endParaRPr lang="pt-PT"/>
          </a:p>
        </p:txBody>
      </p:sp>
    </p:spTree>
    <p:extLst>
      <p:ext uri="{BB962C8B-B14F-4D97-AF65-F5344CB8AC3E}">
        <p14:creationId xmlns:p14="http://schemas.microsoft.com/office/powerpoint/2010/main" val="101104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623B11-17C0-4D96-A8EC-AA23A34C3592}" type="slidenum">
              <a:rPr lang="pt-PT" smtClean="0"/>
              <a:t>27</a:t>
            </a:fld>
            <a:endParaRPr lang="pt-PT"/>
          </a:p>
        </p:txBody>
      </p:sp>
    </p:spTree>
    <p:extLst>
      <p:ext uri="{BB962C8B-B14F-4D97-AF65-F5344CB8AC3E}">
        <p14:creationId xmlns:p14="http://schemas.microsoft.com/office/powerpoint/2010/main" val="175599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623B11-17C0-4D96-A8EC-AA23A34C3592}" type="slidenum">
              <a:rPr lang="pt-PT" smtClean="0"/>
              <a:t>28</a:t>
            </a:fld>
            <a:endParaRPr lang="pt-PT"/>
          </a:p>
        </p:txBody>
      </p:sp>
    </p:spTree>
    <p:extLst>
      <p:ext uri="{BB962C8B-B14F-4D97-AF65-F5344CB8AC3E}">
        <p14:creationId xmlns:p14="http://schemas.microsoft.com/office/powerpoint/2010/main" val="320302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623B11-17C0-4D96-A8EC-AA23A34C3592}" type="slidenum">
              <a:rPr lang="pt-PT" smtClean="0"/>
              <a:t>29</a:t>
            </a:fld>
            <a:endParaRPr lang="pt-PT"/>
          </a:p>
        </p:txBody>
      </p:sp>
    </p:spTree>
    <p:extLst>
      <p:ext uri="{BB962C8B-B14F-4D97-AF65-F5344CB8AC3E}">
        <p14:creationId xmlns:p14="http://schemas.microsoft.com/office/powerpoint/2010/main" val="388115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623B11-17C0-4D96-A8EC-AA23A34C3592}" type="slidenum">
              <a:rPr lang="pt-PT" smtClean="0"/>
              <a:t>30</a:t>
            </a:fld>
            <a:endParaRPr lang="pt-PT"/>
          </a:p>
        </p:txBody>
      </p:sp>
    </p:spTree>
    <p:extLst>
      <p:ext uri="{BB962C8B-B14F-4D97-AF65-F5344CB8AC3E}">
        <p14:creationId xmlns:p14="http://schemas.microsoft.com/office/powerpoint/2010/main" val="85276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90623B11-17C0-4D96-A8EC-AA23A34C3592}" type="slidenum">
              <a:rPr lang="pt-PT" smtClean="0"/>
              <a:t>31</a:t>
            </a:fld>
            <a:endParaRPr lang="pt-PT"/>
          </a:p>
        </p:txBody>
      </p:sp>
    </p:spTree>
    <p:extLst>
      <p:ext uri="{BB962C8B-B14F-4D97-AF65-F5344CB8AC3E}">
        <p14:creationId xmlns:p14="http://schemas.microsoft.com/office/powerpoint/2010/main" val="301917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B51FDA36-205D-4FC0-A9AF-38A33E40E91D}" type="datetime1">
              <a:rPr lang="pt-PT" smtClean="0"/>
              <a:t>13/01/2022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240341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8F39ADB-0438-452D-B612-22C90829F9C0}" type="datetime1">
              <a:rPr lang="pt-PT" smtClean="0"/>
              <a:t>13/01/2022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55841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7650139E-CE0E-49D1-8C83-2988D335AC0D}" type="datetime1">
              <a:rPr lang="pt-PT" smtClean="0"/>
              <a:t>13/01/2022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322637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de-DE"/>
              <a:t>Titelmasterformat durch Klicken bearbeiten</a:t>
            </a:r>
            <a:endParaRPr kumimoji="0" lang="en-US"/>
          </a:p>
        </p:txBody>
      </p:sp>
      <p:sp>
        <p:nvSpPr>
          <p:cNvPr id="9" name="Unt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8" name="Datumsplatzhalter 27"/>
          <p:cNvSpPr>
            <a:spLocks noGrp="1"/>
          </p:cNvSpPr>
          <p:nvPr>
            <p:ph type="dt" sz="half" idx="10"/>
          </p:nvPr>
        </p:nvSpPr>
        <p:spPr bwMode="auto">
          <a:xfrm rot="5400000">
            <a:off x="7764621" y="1174097"/>
            <a:ext cx="2286000" cy="381000"/>
          </a:xfrm>
        </p:spPr>
        <p:txBody>
          <a:bodyPr/>
          <a:lstStyle>
            <a:lvl1pPr>
              <a:defRPr b="1"/>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E48BC2-7729-4B49-8D09-1E8614BA0848}"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
        <p:nvSpPr>
          <p:cNvPr id="10" name="Rechtec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Rechtec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Rechtec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Rechtec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Gerade Verbindung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Gerade Verbindung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Gerade Verbindung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Gerade Verbindung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Gerade Verbindung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Rechtec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pic>
        <p:nvPicPr>
          <p:cNvPr id="30" name="Bild 7" descr="logo_vinco_neu.ai"/>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29" t="48573" r="42026" b="48820"/>
          <a:stretch/>
        </p:blipFill>
        <p:spPr>
          <a:xfrm>
            <a:off x="6394052" y="0"/>
            <a:ext cx="2749948" cy="764704"/>
          </a:xfrm>
          <a:prstGeom prst="rect">
            <a:avLst/>
          </a:prstGeom>
        </p:spPr>
      </p:pic>
      <p:pic>
        <p:nvPicPr>
          <p:cNvPr id="31" name="Grafik 30" descr="logosbeneficaireserasmusleft_en.jpg"/>
          <p:cNvPicPr>
            <a:picLocks noChangeAspect="1"/>
          </p:cNvPicPr>
          <p:nvPr userDrawn="1"/>
        </p:nvPicPr>
        <p:blipFill>
          <a:blip r:embed="rId3" cstate="print"/>
          <a:stretch>
            <a:fillRect/>
          </a:stretch>
        </p:blipFill>
        <p:spPr>
          <a:xfrm>
            <a:off x="4860032" y="6021288"/>
            <a:ext cx="3805872" cy="836712"/>
          </a:xfrm>
          <a:prstGeom prst="rect">
            <a:avLst/>
          </a:prstGeom>
        </p:spPr>
      </p:pic>
    </p:spTree>
    <p:extLst>
      <p:ext uri="{BB962C8B-B14F-4D97-AF65-F5344CB8AC3E}">
        <p14:creationId xmlns:p14="http://schemas.microsoft.com/office/powerpoint/2010/main" val="9316768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5844F-83ED-4845-9255-5B85BB127AC5}"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Tree>
    <p:extLst>
      <p:ext uri="{BB962C8B-B14F-4D97-AF65-F5344CB8AC3E}">
        <p14:creationId xmlns:p14="http://schemas.microsoft.com/office/powerpoint/2010/main" val="59810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8" name="Inhaltsplatzhalter 7"/>
          <p:cNvSpPr>
            <a:spLocks noGrp="1"/>
          </p:cNvSpPr>
          <p:nvPr>
            <p:ph sz="quarter" idx="1"/>
          </p:nvPr>
        </p:nvSpPr>
        <p:spPr>
          <a:xfrm>
            <a:off x="457200" y="2060848"/>
            <a:ext cx="7499176" cy="4413104"/>
          </a:xfrm>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7" name="Datumsplatzhalter 6"/>
          <p:cNvSpPr>
            <a:spLocks noGrp="1"/>
          </p:cNvSpPr>
          <p:nvPr>
            <p:ph type="dt" sz="half" idx="14"/>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DD92CB-9728-4127-A4E7-F03EF80FEE60}"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Tree>
    <p:extLst>
      <p:ext uri="{BB962C8B-B14F-4D97-AF65-F5344CB8AC3E}">
        <p14:creationId xmlns:p14="http://schemas.microsoft.com/office/powerpoint/2010/main" val="3262619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bwMode="auto">
          <a:xfrm rot="5400000">
            <a:off x="7763256" y="1170432"/>
            <a:ext cx="22860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AD9DA-B010-4580-A92C-3060742C43AF}"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a:ln>
                <a:noFill/>
              </a:ln>
              <a:solidFill>
                <a:srgbClr val="FE8637">
                  <a:lumMod val="50000"/>
                </a:srgbClr>
              </a:solidFill>
              <a:effectLst/>
              <a:uLnTx/>
              <a:uFillTx/>
              <a:latin typeface="Century Schoolbook"/>
              <a:ea typeface="+mn-ea"/>
              <a:cs typeface="+mn-cs"/>
            </a:endParaRPr>
          </a:p>
        </p:txBody>
      </p:sp>
      <p:sp>
        <p:nvSpPr>
          <p:cNvPr id="5" name="Fußzeilenplatzhalter 4"/>
          <p:cNvSpPr>
            <a:spLocks noGrp="1"/>
          </p:cNvSpPr>
          <p:nvPr>
            <p:ph type="ftr" sz="quarter" idx="11"/>
          </p:nvPr>
        </p:nvSpPr>
        <p:spPr bwMode="auto">
          <a:xfrm rot="5400000">
            <a:off x="7077456" y="4178808"/>
            <a:ext cx="3657600" cy="38404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Rechtec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Rechtec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Rechtec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Rechtec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Gerade Verbindung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Gerade Verbindung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Gerade Verbindung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Gerade Verbindung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Rechtec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Gerade Verbindung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Foliennummernplatzhalter 5"/>
          <p:cNvSpPr>
            <a:spLocks noGrp="1"/>
          </p:cNvSpPr>
          <p:nvPr>
            <p:ph type="sldNum" sz="quarter" idx="12"/>
          </p:nvPr>
        </p:nvSpPr>
        <p:spPr bwMode="auto">
          <a:xfrm>
            <a:off x="1340616" y="4928702"/>
            <a:ext cx="609600" cy="51752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E16B6A-0504-48A3-B4C3-897F5847B28A}" type="slidenum">
              <a:rPr kumimoji="0" lang="de-AT" sz="1800" b="0" i="0" u="none" strike="noStrike" kern="1200" cap="none" spc="0" normalizeH="0" baseline="0" noProof="0" smtClean="0">
                <a:ln>
                  <a:noFill/>
                </a:ln>
                <a:solidFill>
                  <a:prstClr val="white"/>
                </a:solidFill>
                <a:effectLst/>
                <a:uLnTx/>
                <a:uFillTx/>
                <a:latin typeface="Century School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AT" sz="1800" b="0" i="0" u="none" strike="noStrike" kern="1200" cap="none" spc="0" normalizeH="0" baseline="0" noProof="0">
              <a:ln>
                <a:noFill/>
              </a:ln>
              <a:solidFill>
                <a:prstClr val="white"/>
              </a:solidFill>
              <a:effectLst/>
              <a:uLnTx/>
              <a:uFillTx/>
              <a:latin typeface="Century Schoolbook"/>
              <a:ea typeface="+mn-ea"/>
              <a:cs typeface="+mn-cs"/>
            </a:endParaRPr>
          </a:p>
        </p:txBody>
      </p:sp>
    </p:spTree>
    <p:extLst>
      <p:ext uri="{BB962C8B-B14F-4D97-AF65-F5344CB8AC3E}">
        <p14:creationId xmlns:p14="http://schemas.microsoft.com/office/powerpoint/2010/main" val="56107736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dirty="0"/>
              <a:t>Titelmasterformat durch Klicken bearbeiten</a:t>
            </a:r>
            <a:endParaRPr kumimoji="0" lang="en-US" dirty="0"/>
          </a:p>
        </p:txBody>
      </p:sp>
      <p:sp>
        <p:nvSpPr>
          <p:cNvPr id="5" name="Datumsplatzhalter 4"/>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A42111-E583-49DB-AFD7-83904D7769E1}"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
        <p:nvSpPr>
          <p:cNvPr id="9" name="Inhaltsplatzhalter 8"/>
          <p:cNvSpPr>
            <a:spLocks noGrp="1"/>
          </p:cNvSpPr>
          <p:nvPr>
            <p:ph sz="quarter" idx="1"/>
          </p:nvPr>
        </p:nvSpPr>
        <p:spPr>
          <a:xfrm>
            <a:off x="457200" y="1988840"/>
            <a:ext cx="3657600" cy="4183360"/>
          </a:xfrm>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11" name="Inhaltsplatzhalter 10"/>
          <p:cNvSpPr>
            <a:spLocks noGrp="1"/>
          </p:cNvSpPr>
          <p:nvPr>
            <p:ph sz="quarter" idx="2"/>
          </p:nvPr>
        </p:nvSpPr>
        <p:spPr>
          <a:xfrm>
            <a:off x="4270248" y="1988840"/>
            <a:ext cx="3657600" cy="4183360"/>
          </a:xfrm>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Tree>
    <p:extLst>
      <p:ext uri="{BB962C8B-B14F-4D97-AF65-F5344CB8AC3E}">
        <p14:creationId xmlns:p14="http://schemas.microsoft.com/office/powerpoint/2010/main" val="288662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de-DE"/>
              <a:t>Titelmasterformat durch Klicken bearbeiten</a:t>
            </a:r>
            <a:endParaRPr kumimoji="0" lang="en-US"/>
          </a:p>
        </p:txBody>
      </p:sp>
      <p:sp>
        <p:nvSpPr>
          <p:cNvPr id="7" name="Datumsplatzhalter 6"/>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3C4FA9-8A01-4C1D-B5FE-557F92ED7F51}"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
        <p:nvSpPr>
          <p:cNvPr id="11" name="Inhaltsplatzhalter 10"/>
          <p:cNvSpPr>
            <a:spLocks noGrp="1"/>
          </p:cNvSpPr>
          <p:nvPr>
            <p:ph sz="quarter" idx="2"/>
          </p:nvPr>
        </p:nvSpPr>
        <p:spPr>
          <a:xfrm>
            <a:off x="457200" y="2362200"/>
            <a:ext cx="3657600" cy="38862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quarter" idx="4"/>
          </p:nvPr>
        </p:nvSpPr>
        <p:spPr>
          <a:xfrm>
            <a:off x="4371975" y="2362200"/>
            <a:ext cx="3657600" cy="38862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2" name="Textplatzhalt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a:t>Textmasterformate durch Klicken bearbeiten</a:t>
            </a:r>
          </a:p>
        </p:txBody>
      </p:sp>
      <p:sp>
        <p:nvSpPr>
          <p:cNvPr id="14" name="Textplatzhalt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a:t>Textmasterformate durch Klicken bearbeiten</a:t>
            </a:r>
          </a:p>
        </p:txBody>
      </p:sp>
    </p:spTree>
    <p:extLst>
      <p:ext uri="{BB962C8B-B14F-4D97-AF65-F5344CB8AC3E}">
        <p14:creationId xmlns:p14="http://schemas.microsoft.com/office/powerpoint/2010/main" val="1024186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dirty="0"/>
              <a:t>Titelmasterformat durch Klicken bearbeiten</a:t>
            </a:r>
            <a:endParaRPr kumimoji="0" lang="en-US" dirty="0"/>
          </a:p>
        </p:txBody>
      </p:sp>
      <p:sp>
        <p:nvSpPr>
          <p:cNvPr id="6" name="Datumsplatzhalter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50387D93-B0ED-40EB-872E-37F3951ACEBC}"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Tree>
    <p:extLst>
      <p:ext uri="{BB962C8B-B14F-4D97-AF65-F5344CB8AC3E}">
        <p14:creationId xmlns:p14="http://schemas.microsoft.com/office/powerpoint/2010/main" val="3225671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CDE13E-17A4-4862-BB46-94C49ABB8158}"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Tree>
    <p:extLst>
      <p:ext uri="{BB962C8B-B14F-4D97-AF65-F5344CB8AC3E}">
        <p14:creationId xmlns:p14="http://schemas.microsoft.com/office/powerpoint/2010/main" val="2739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F702C594-1AE2-4EA5-AC59-F767D32D58FC}" type="datetime1">
              <a:rPr lang="pt-PT" smtClean="0"/>
              <a:t>13/01/2022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4184349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8" name="Gerade Verbindung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Gerade Verbindung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Gerade Verbindung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Rechtec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Gerade Verbindung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Inhaltsplatzhalter 17"/>
          <p:cNvSpPr>
            <a:spLocks noGrp="1"/>
          </p:cNvSpPr>
          <p:nvPr>
            <p:ph sz="quarter" idx="1"/>
          </p:nvPr>
        </p:nvSpPr>
        <p:spPr>
          <a:xfrm>
            <a:off x="304800" y="274320"/>
            <a:ext cx="5638800" cy="6327648"/>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1" name="Datumsplatzhalter 20"/>
          <p:cNvSpPr>
            <a:spLocks noGrp="1"/>
          </p:cNvSpPr>
          <p:nvPr>
            <p:ph type="dt" sz="half" idx="14"/>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F2DF64-41CF-47D8-8EBD-FD740CB29AE0}"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Tree>
    <p:extLst>
      <p:ext uri="{BB962C8B-B14F-4D97-AF65-F5344CB8AC3E}">
        <p14:creationId xmlns:p14="http://schemas.microsoft.com/office/powerpoint/2010/main" val="158805520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Gerade Verbindung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de-DE"/>
              <a:t>Bild durch Klicken auf Symbol hinzufügen</a:t>
            </a:r>
            <a:endParaRPr kumimoji="0" lang="en-US" dirty="0"/>
          </a:p>
        </p:txBody>
      </p:sp>
      <p:sp>
        <p:nvSpPr>
          <p:cNvPr id="4" name="Textplatzhalt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de-DE"/>
              <a:t>Textmasterformate durch Klicken bearbeiten</a:t>
            </a:r>
          </a:p>
        </p:txBody>
      </p:sp>
      <p:sp>
        <p:nvSpPr>
          <p:cNvPr id="10" name="Gerade Verbindung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Rechtec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Gerade Verbindung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Gerade Verbindung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Gerade Verbindung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Datumsplatzhalter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D71573-06FB-4862-961A-1475CEF6E851}"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Tree>
    <p:extLst>
      <p:ext uri="{BB962C8B-B14F-4D97-AF65-F5344CB8AC3E}">
        <p14:creationId xmlns:p14="http://schemas.microsoft.com/office/powerpoint/2010/main" val="2494903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3587F-C1A9-428E-9BEA-E06D0187B908}"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Tree>
    <p:extLst>
      <p:ext uri="{BB962C8B-B14F-4D97-AF65-F5344CB8AC3E}">
        <p14:creationId xmlns:p14="http://schemas.microsoft.com/office/powerpoint/2010/main" val="821720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836712"/>
            <a:ext cx="1676400" cy="5289452"/>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836712"/>
            <a:ext cx="6019800" cy="5289451"/>
          </a:xfrm>
        </p:spPr>
        <p:txBody>
          <a:bodyPr vert="eaVert"/>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Datumsplatzhalt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C391C9-F3F5-43ED-8CB9-BB659EAE4A77}"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Tree>
    <p:extLst>
      <p:ext uri="{BB962C8B-B14F-4D97-AF65-F5344CB8AC3E}">
        <p14:creationId xmlns:p14="http://schemas.microsoft.com/office/powerpoint/2010/main" val="344504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627037F2-9763-4BA7-A5EC-38B81A878440}" type="datetime1">
              <a:rPr lang="pt-PT" smtClean="0"/>
              <a:t>13/01/2022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194168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C7028EA7-16C0-4D2F-B9DE-9C0027C2E380}" type="datetime1">
              <a:rPr lang="pt-PT" smtClean="0"/>
              <a:t>13/01/2022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289166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470AB6C7-D876-48B1-9CDD-C827D9708A55}" type="datetime1">
              <a:rPr lang="pt-PT" smtClean="0"/>
              <a:t>13/01/2022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289371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01457BBB-D0C2-4EE8-8334-E6058FFFF8FF}" type="datetime1">
              <a:rPr lang="pt-PT" smtClean="0"/>
              <a:t>13/01/2022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385661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6409A-D6E4-40C8-8273-1E26FBDA69AA}" type="datetime1">
              <a:rPr lang="pt-PT" smtClean="0"/>
              <a:t>13/01/2022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138448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295A89DA-12FA-44C3-9623-199E0A54D676}" type="datetime1">
              <a:rPr lang="pt-PT" smtClean="0"/>
              <a:t>13/01/2022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126318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601F966D-86CD-4C2E-9EA8-0B244DFAFF1B}" type="datetime1">
              <a:rPr lang="pt-PT" smtClean="0"/>
              <a:t>13/01/2022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5BA1E5D-A24E-4249-ACDB-C6F8AD62BBF2}" type="slidenum">
              <a:rPr lang="pt-PT" smtClean="0"/>
              <a:t>‹Nr.›</a:t>
            </a:fld>
            <a:endParaRPr lang="pt-PT"/>
          </a:p>
        </p:txBody>
      </p:sp>
    </p:spTree>
    <p:extLst>
      <p:ext uri="{BB962C8B-B14F-4D97-AF65-F5344CB8AC3E}">
        <p14:creationId xmlns:p14="http://schemas.microsoft.com/office/powerpoint/2010/main" val="248572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39F42-6A7C-4DCD-8C04-36EEFC8278E7}" type="datetime1">
              <a:rPr lang="pt-PT" smtClean="0"/>
              <a:t>13/01/2022</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A1E5D-A24E-4249-ACDB-C6F8AD62BBF2}" type="slidenum">
              <a:rPr lang="pt-PT" smtClean="0"/>
              <a:t>‹Nr.›</a:t>
            </a:fld>
            <a:endParaRPr lang="pt-PT"/>
          </a:p>
        </p:txBody>
      </p:sp>
    </p:spTree>
    <p:extLst>
      <p:ext uri="{BB962C8B-B14F-4D97-AF65-F5344CB8AC3E}">
        <p14:creationId xmlns:p14="http://schemas.microsoft.com/office/powerpoint/2010/main" val="780100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erade Verbindung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Titelplatzhalter 21"/>
          <p:cNvSpPr>
            <a:spLocks noGrp="1"/>
          </p:cNvSpPr>
          <p:nvPr>
            <p:ph type="title"/>
          </p:nvPr>
        </p:nvSpPr>
        <p:spPr>
          <a:xfrm>
            <a:off x="467544" y="836712"/>
            <a:ext cx="7467600" cy="1143000"/>
          </a:xfrm>
          <a:prstGeom prst="rect">
            <a:avLst/>
          </a:prstGeom>
        </p:spPr>
        <p:txBody>
          <a:bodyPr vert="horz" anchor="b">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67544" y="2204864"/>
            <a:ext cx="7488832" cy="3888432"/>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b="1">
                <a:solidFill>
                  <a:schemeClr val="accent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7D14F2-6B3E-4363-B982-AA62CA3F53F6}" type="datetime1">
              <a:rPr kumimoji="0" lang="pt-PT" sz="1200" b="1" i="0" u="none" strike="noStrike" kern="1200" cap="none" spc="0" normalizeH="0" baseline="0" noProof="0" smtClean="0">
                <a:ln>
                  <a:noFill/>
                </a:ln>
                <a:solidFill>
                  <a:srgbClr val="FE8637">
                    <a:lumMod val="50000"/>
                  </a:srgbClr>
                </a:solidFill>
                <a:effectLst/>
                <a:uLnTx/>
                <a:uFillTx/>
                <a:latin typeface="Century Schoolbook"/>
                <a:ea typeface="+mn-ea"/>
                <a:cs typeface="+mn-cs"/>
              </a:rPr>
              <a:t>13/01/2022</a:t>
            </a:fld>
            <a:endParaRPr kumimoji="0" lang="de-AT" sz="1200" b="1" i="0" u="none" strike="noStrike" kern="1200" cap="none" spc="0" normalizeH="0" baseline="0" noProof="0" dirty="0">
              <a:ln>
                <a:noFill/>
              </a:ln>
              <a:solidFill>
                <a:srgbClr val="FE8637">
                  <a:lumMod val="50000"/>
                </a:srgbClr>
              </a:solidFill>
              <a:effectLst/>
              <a:uLnTx/>
              <a:uFillTx/>
              <a:latin typeface="Century Schoolbook"/>
              <a:ea typeface="+mn-ea"/>
              <a:cs typeface="+mn-cs"/>
            </a:endParaRPr>
          </a:p>
        </p:txBody>
      </p:sp>
      <p:sp>
        <p:nvSpPr>
          <p:cNvPr id="7" name="Gerade Verbindung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Gerade Verbindung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htec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Gerade Verbindung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pic>
        <p:nvPicPr>
          <p:cNvPr id="15" name="Bild 7" descr="logo_vinco_neu.ai"/>
          <p:cNvPicPr>
            <a:picLocks noChangeAspect="1"/>
          </p:cNvPicPr>
          <p:nvPr userDrawn="1"/>
        </p:nvPicPr>
        <p:blipFill rotWithShape="1">
          <a:blip r:embed="rId14" cstate="print">
            <a:extLst>
              <a:ext uri="{28A0092B-C50C-407E-A947-70E740481C1C}">
                <a14:useLocalDpi xmlns:a14="http://schemas.microsoft.com/office/drawing/2010/main" val="0"/>
              </a:ext>
            </a:extLst>
          </a:blip>
          <a:srcRect l="42129" t="48573" r="42026" b="48820"/>
          <a:stretch/>
        </p:blipFill>
        <p:spPr>
          <a:xfrm>
            <a:off x="6394052" y="0"/>
            <a:ext cx="2749948" cy="764704"/>
          </a:xfrm>
          <a:prstGeom prst="rect">
            <a:avLst/>
          </a:prstGeom>
        </p:spPr>
      </p:pic>
      <p:pic>
        <p:nvPicPr>
          <p:cNvPr id="17" name="Grafik 16" descr="logosbeneficaireserasmusleft_en.jpg"/>
          <p:cNvPicPr>
            <a:picLocks noChangeAspect="1"/>
          </p:cNvPicPr>
          <p:nvPr userDrawn="1"/>
        </p:nvPicPr>
        <p:blipFill>
          <a:blip r:embed="rId15" cstate="print"/>
          <a:stretch>
            <a:fillRect/>
          </a:stretch>
        </p:blipFill>
        <p:spPr>
          <a:xfrm>
            <a:off x="4860032" y="6021288"/>
            <a:ext cx="3805872" cy="836712"/>
          </a:xfrm>
          <a:prstGeom prst="rect">
            <a:avLst/>
          </a:prstGeom>
        </p:spPr>
      </p:pic>
    </p:spTree>
    <p:extLst>
      <p:ext uri="{BB962C8B-B14F-4D97-AF65-F5344CB8AC3E}">
        <p14:creationId xmlns:p14="http://schemas.microsoft.com/office/powerpoint/2010/main" val="3448418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latinLnBrk="0" hangingPunct="1">
        <a:spcBef>
          <a:spcPct val="0"/>
        </a:spcBef>
        <a:buNone/>
        <a:defRPr kumimoji="0" sz="3000" b="1" kern="1200" cap="small" baseline="0">
          <a:solidFill>
            <a:schemeClr val="accent3">
              <a:lumMod val="75000"/>
            </a:schemeClr>
          </a:solidFill>
          <a:latin typeface="Arial Rounded MT Bold"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entury Gothic"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entury Gothic"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entury Gothic"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entury Gothic"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entury Gothic"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LDbPgSWwEuU&amp;feature=emb_log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LX0KI4xkc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i.org/10.1111/jar.12144" TargetMode="External"/><Relationship Id="rId5" Type="http://schemas.openxmlformats.org/officeDocument/2006/relationships/hyperlink" Target="https://doi.org/10.1007/s10803-020-04858-w" TargetMode="Externa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youtube.com/watch?v=obbwb1bJ5io&amp;feature=emb_logo" TargetMode="External"/><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european-agency.org/"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s://www.autismeurope.org/" TargetMode="External"/><Relationship Id="rId5" Type="http://schemas.openxmlformats.org/officeDocument/2006/relationships/hyperlink" Target="https://www.un.org/development/desa/disabilities/convention-on-the-rights-of-persons-with-disabilities/convention-on-the-rights-of-persons-with-disabilities-2.html" TargetMode="External"/><Relationship Id="rId4" Type="http://schemas.openxmlformats.org/officeDocument/2006/relationships/hyperlink" Target="https://www.un.org/en/content/disabilitystrateg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1022346" y="2565535"/>
            <a:ext cx="7801020" cy="2980241"/>
          </a:xfrm>
          <a:prstGeom prst="rect">
            <a:avLst/>
          </a:prstGeom>
          <a:solidFill>
            <a:schemeClr val="accent1">
              <a:lumMod val="40000"/>
              <a:lumOff val="60000"/>
            </a:schemeClr>
          </a:solidFill>
        </p:spPr>
        <p:txBody>
          <a:bodyPr vert="horz" lIns="91440" tIns="45720" rIns="91440" bIns="45720" rtlCol="0" anchor="b">
            <a:normAutofit fontScale="3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br>
              <a:rPr lang="de-AT" dirty="0">
                <a:solidFill>
                  <a:srgbClr val="024E94"/>
                </a:solidFill>
              </a:rPr>
            </a:br>
            <a:r>
              <a:rPr lang="en-US" sz="7500" b="1" dirty="0">
                <a:solidFill>
                  <a:srgbClr val="024E94"/>
                </a:solidFill>
                <a:latin typeface="Arial Narrow" panose="020B0606020202030204" pitchFamily="34" charset="0"/>
              </a:rPr>
              <a:t>Curriculum </a:t>
            </a:r>
            <a:r>
              <a:rPr lang="en-US" sz="7500" b="1" dirty="0" err="1">
                <a:solidFill>
                  <a:srgbClr val="024E94"/>
                </a:solidFill>
                <a:latin typeface="Arial Narrow" panose="020B0606020202030204" pitchFamily="34" charset="0"/>
              </a:rPr>
              <a:t>für</a:t>
            </a:r>
            <a:r>
              <a:rPr lang="en-US" sz="7500" b="1" dirty="0">
                <a:solidFill>
                  <a:srgbClr val="024E94"/>
                </a:solidFill>
                <a:latin typeface="Arial Narrow" panose="020B0606020202030204" pitchFamily="34" charset="0"/>
              </a:rPr>
              <a:t> den </a:t>
            </a:r>
            <a:r>
              <a:rPr lang="en-US" sz="7500" b="1" dirty="0" err="1">
                <a:solidFill>
                  <a:srgbClr val="024E94"/>
                </a:solidFill>
                <a:latin typeface="Arial Narrow" panose="020B0606020202030204" pitchFamily="34" charset="0"/>
              </a:rPr>
              <a:t>Trainingskurs</a:t>
            </a:r>
            <a:br>
              <a:rPr lang="pt-PT" sz="7500" b="1" dirty="0">
                <a:solidFill>
                  <a:srgbClr val="024E94"/>
                </a:solidFill>
                <a:latin typeface="Arial Narrow" panose="020B0606020202030204" pitchFamily="34" charset="0"/>
              </a:rPr>
            </a:br>
            <a:r>
              <a:rPr lang="en-US" sz="7500" b="1" dirty="0">
                <a:solidFill>
                  <a:srgbClr val="024E94"/>
                </a:solidFill>
                <a:latin typeface="Arial Narrow" panose="020B0606020202030204" pitchFamily="34" charset="0"/>
              </a:rPr>
              <a:t>“</a:t>
            </a:r>
            <a:r>
              <a:rPr lang="en-US" sz="7500" b="1" dirty="0" err="1">
                <a:solidFill>
                  <a:srgbClr val="024E94"/>
                </a:solidFill>
                <a:latin typeface="Arial Narrow" panose="020B0606020202030204" pitchFamily="34" charset="0"/>
              </a:rPr>
              <a:t>Autismus-Beauftragte</a:t>
            </a:r>
            <a:r>
              <a:rPr lang="en-US" sz="7500" b="1" dirty="0">
                <a:solidFill>
                  <a:srgbClr val="024E94"/>
                </a:solidFill>
                <a:latin typeface="Arial Narrow" panose="020B0606020202030204" pitchFamily="34" charset="0"/>
              </a:rPr>
              <a:t>/r”</a:t>
            </a:r>
          </a:p>
          <a:p>
            <a:endParaRPr lang="en-GB" b="1" cap="small" dirty="0">
              <a:solidFill>
                <a:srgbClr val="024E94"/>
              </a:solidFill>
              <a:latin typeface="Arial Narrow" panose="020B0606020202030204" pitchFamily="34" charset="0"/>
            </a:endParaRPr>
          </a:p>
          <a:p>
            <a:r>
              <a:rPr lang="en-GB" cap="small" dirty="0">
                <a:solidFill>
                  <a:srgbClr val="024E94"/>
                </a:solidFill>
                <a:latin typeface="Arial Narrow" panose="020B0606020202030204" pitchFamily="34" charset="0"/>
              </a:rPr>
              <a:t>https://www.autrain.eu</a:t>
            </a:r>
            <a:endParaRPr lang="en-GB" sz="6100" cap="small" dirty="0">
              <a:solidFill>
                <a:srgbClr val="024E94"/>
              </a:solidFill>
              <a:latin typeface="Arial Narrow" panose="020B0606020202030204" pitchFamily="34" charset="0"/>
            </a:endParaRPr>
          </a:p>
          <a:p>
            <a:br>
              <a:rPr lang="pt-PT" dirty="0">
                <a:solidFill>
                  <a:srgbClr val="024E94"/>
                </a:solidFill>
                <a:latin typeface="Arial Narrow" panose="020B0606020202030204" pitchFamily="34" charset="0"/>
              </a:rPr>
            </a:br>
            <a:endParaRPr lang="de-AT" dirty="0">
              <a:solidFill>
                <a:srgbClr val="024E94"/>
              </a:solidFill>
              <a:latin typeface="Arial Narrow" panose="020B0606020202030204"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74590"/>
            <a:ext cx="3618087" cy="1662222"/>
          </a:xfrm>
          <a:prstGeom prst="rect">
            <a:avLst/>
          </a:prstGeom>
        </p:spPr>
      </p:pic>
      <p:sp>
        <p:nvSpPr>
          <p:cNvPr id="6" name="Retângulo 5"/>
          <p:cNvSpPr/>
          <p:nvPr/>
        </p:nvSpPr>
        <p:spPr>
          <a:xfrm>
            <a:off x="5076056" y="1715035"/>
            <a:ext cx="3600400"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grpSp>
        <p:nvGrpSpPr>
          <p:cNvPr id="8" name="Grupo 7"/>
          <p:cNvGrpSpPr/>
          <p:nvPr/>
        </p:nvGrpSpPr>
        <p:grpSpPr>
          <a:xfrm>
            <a:off x="1331640" y="5700290"/>
            <a:ext cx="6777372" cy="1050370"/>
            <a:chOff x="1331640" y="5700290"/>
            <a:chExt cx="6777372" cy="1050370"/>
          </a:xfrm>
        </p:grpSpPr>
        <p:sp>
          <p:nvSpPr>
            <p:cNvPr id="9" name="Retângulo 8"/>
            <p:cNvSpPr/>
            <p:nvPr/>
          </p:nvSpPr>
          <p:spPr>
            <a:xfrm>
              <a:off x="1331640" y="6381328"/>
              <a:ext cx="6777372" cy="369332"/>
            </a:xfrm>
            <a:prstGeom prst="rect">
              <a:avLst/>
            </a:prstGeom>
          </p:spPr>
          <p:txBody>
            <a:bodyPr wrap="square">
              <a:spAutoFit/>
            </a:bodyPr>
            <a:lstStyle/>
            <a:p>
              <a:pPr defTabSz="685800"/>
              <a:r>
                <a:rPr lang="en-US" sz="9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900" dirty="0">
                <a:solidFill>
                  <a:prstClr val="black"/>
                </a:solidFill>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701634" y="5700290"/>
              <a:ext cx="3098959" cy="681038"/>
            </a:xfrm>
            <a:prstGeom prst="rect">
              <a:avLst/>
            </a:prstGeom>
          </p:spPr>
        </p:pic>
      </p:grpSp>
      <p:sp>
        <p:nvSpPr>
          <p:cNvPr id="11" name="Marcador de Posição do Número do Diapositivo 10"/>
          <p:cNvSpPr>
            <a:spLocks noGrp="1"/>
          </p:cNvSpPr>
          <p:nvPr>
            <p:ph type="sldNum" sz="quarter" idx="12"/>
          </p:nvPr>
        </p:nvSpPr>
        <p:spPr/>
        <p:txBody>
          <a:bodyPr/>
          <a:lstStyle/>
          <a:p>
            <a:fld id="{35BA1E5D-A24E-4249-ACDB-C6F8AD62BBF2}" type="slidenum">
              <a:rPr lang="pt-PT" smtClean="0"/>
              <a:t>1</a:t>
            </a:fld>
            <a:endParaRPr lang="pt-PT" dirty="0"/>
          </a:p>
        </p:txBody>
      </p:sp>
    </p:spTree>
    <p:extLst>
      <p:ext uri="{BB962C8B-B14F-4D97-AF65-F5344CB8AC3E}">
        <p14:creationId xmlns:p14="http://schemas.microsoft.com/office/powerpoint/2010/main" val="3544707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3" name="Retângulo 12"/>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sp>
        <p:nvSpPr>
          <p:cNvPr id="15" name="Retângulo 14"/>
          <p:cNvSpPr/>
          <p:nvPr/>
        </p:nvSpPr>
        <p:spPr>
          <a:xfrm>
            <a:off x="42233" y="1191721"/>
            <a:ext cx="9071746" cy="2000548"/>
          </a:xfrm>
          <a:prstGeom prst="rect">
            <a:avLst/>
          </a:prstGeom>
          <a:solidFill>
            <a:schemeClr val="accent1">
              <a:lumMod val="20000"/>
              <a:lumOff val="80000"/>
            </a:schemeClr>
          </a:solidFill>
        </p:spPr>
        <p:txBody>
          <a:bodyPr wrap="square">
            <a:spAutoFit/>
          </a:bodyPr>
          <a:lstStyle/>
          <a:p>
            <a:pPr algn="ctr"/>
            <a:endParaRPr lang="de-DE" sz="2400" b="1" dirty="0">
              <a:latin typeface="Arial Narrow" panose="020B0606020202030204" pitchFamily="34" charset="0"/>
            </a:endParaRPr>
          </a:p>
          <a:p>
            <a:pPr algn="ctr"/>
            <a:endParaRPr lang="de-DE" sz="2400" b="1" dirty="0">
              <a:latin typeface="Arial Narrow" panose="020B0606020202030204" pitchFamily="34" charset="0"/>
            </a:endParaRPr>
          </a:p>
          <a:p>
            <a:pPr algn="ctr"/>
            <a:r>
              <a:rPr lang="de-DE" sz="2800" b="1" dirty="0">
                <a:latin typeface="Arial Narrow" panose="020B0606020202030204" pitchFamily="34" charset="0"/>
              </a:rPr>
              <a:t>ERARBEITUNG</a:t>
            </a:r>
          </a:p>
          <a:p>
            <a:pPr algn="ctr"/>
            <a:endParaRPr lang="de-DE" sz="2400" b="1" dirty="0">
              <a:latin typeface="Arial Narrow" panose="020B0606020202030204" pitchFamily="34" charset="0"/>
            </a:endParaRPr>
          </a:p>
          <a:p>
            <a:pPr algn="ctr"/>
            <a:endParaRPr lang="de-DE" sz="2400" b="1" dirty="0">
              <a:latin typeface="Arial Narrow" panose="020B0606020202030204" pitchFamily="34" charset="0"/>
            </a:endParaRPr>
          </a:p>
        </p:txBody>
      </p:sp>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4" name="Marcador de Posição do Número do Diapositivo 3"/>
          <p:cNvSpPr>
            <a:spLocks noGrp="1"/>
          </p:cNvSpPr>
          <p:nvPr>
            <p:ph type="sldNum" sz="quarter" idx="12"/>
          </p:nvPr>
        </p:nvSpPr>
        <p:spPr/>
        <p:txBody>
          <a:bodyPr/>
          <a:lstStyle/>
          <a:p>
            <a:fld id="{35BA1E5D-A24E-4249-ACDB-C6F8AD62BBF2}" type="slidenum">
              <a:rPr lang="pt-PT" smtClean="0"/>
              <a:t>10</a:t>
            </a:fld>
            <a:endParaRPr lang="pt-PT" dirty="0"/>
          </a:p>
        </p:txBody>
      </p:sp>
      <p:sp>
        <p:nvSpPr>
          <p:cNvPr id="5" name="Retângulo 4"/>
          <p:cNvSpPr/>
          <p:nvPr/>
        </p:nvSpPr>
        <p:spPr>
          <a:xfrm>
            <a:off x="1206191" y="3540195"/>
            <a:ext cx="6743829" cy="2246769"/>
          </a:xfrm>
          <a:prstGeom prst="rect">
            <a:avLst/>
          </a:prstGeom>
          <a:solidFill>
            <a:schemeClr val="accent1">
              <a:lumMod val="20000"/>
              <a:lumOff val="80000"/>
            </a:schemeClr>
          </a:solidFill>
        </p:spPr>
        <p:txBody>
          <a:bodyPr wrap="square">
            <a:spAutoFit/>
          </a:bodyPr>
          <a:lstStyle/>
          <a:p>
            <a:pPr algn="ctr" defTabSz="685800"/>
            <a:r>
              <a:rPr lang="en-US" sz="2000" dirty="0">
                <a:solidFill>
                  <a:prstClr val="black"/>
                </a:solidFill>
                <a:latin typeface="Arial Narrow" panose="020B0606020202030204" pitchFamily="34" charset="0"/>
              </a:rPr>
              <a:t>Inklusion </a:t>
            </a:r>
            <a:r>
              <a:rPr lang="en-US" sz="2000" dirty="0" err="1">
                <a:solidFill>
                  <a:prstClr val="black"/>
                </a:solidFill>
                <a:latin typeface="Arial Narrow" panose="020B0606020202030204" pitchFamily="34" charset="0"/>
              </a:rPr>
              <a:t>aus</a:t>
            </a:r>
            <a:r>
              <a:rPr lang="en-US" sz="2000" dirty="0">
                <a:solidFill>
                  <a:prstClr val="black"/>
                </a:solidFill>
                <a:latin typeface="Arial Narrow" panose="020B0606020202030204" pitchFamily="34" charset="0"/>
              </a:rPr>
              <a:t> </a:t>
            </a:r>
            <a:r>
              <a:rPr lang="en-US" sz="2000" dirty="0" err="1">
                <a:solidFill>
                  <a:prstClr val="black"/>
                </a:solidFill>
                <a:latin typeface="Arial Narrow" panose="020B0606020202030204" pitchFamily="34" charset="0"/>
              </a:rPr>
              <a:t>unterschiedlichen</a:t>
            </a:r>
            <a:r>
              <a:rPr lang="en-US" sz="2000" dirty="0">
                <a:solidFill>
                  <a:prstClr val="black"/>
                </a:solidFill>
                <a:latin typeface="Arial Narrow" panose="020B0606020202030204" pitchFamily="34" charset="0"/>
              </a:rPr>
              <a:t> </a:t>
            </a:r>
            <a:r>
              <a:rPr lang="en-US" sz="2000" dirty="0" err="1">
                <a:solidFill>
                  <a:prstClr val="black"/>
                </a:solidFill>
                <a:latin typeface="Arial Narrow" panose="020B0606020202030204" pitchFamily="34" charset="0"/>
              </a:rPr>
              <a:t>Perspektiven</a:t>
            </a:r>
            <a:endParaRPr lang="en-US" sz="2000" dirty="0">
              <a:solidFill>
                <a:prstClr val="black"/>
              </a:solidFill>
              <a:latin typeface="Arial Narrow" panose="020B0606020202030204" pitchFamily="34" charset="0"/>
            </a:endParaRPr>
          </a:p>
          <a:p>
            <a:pPr algn="ctr" defTabSz="685800"/>
            <a:r>
              <a:rPr lang="de-DE" sz="2000" dirty="0">
                <a:solidFill>
                  <a:prstClr val="black"/>
                </a:solidFill>
                <a:latin typeface="Arial Narrow" panose="020B0606020202030204" pitchFamily="34" charset="0"/>
              </a:rPr>
              <a:t>Entscheidende Faktoren für die Schaffung einer inklusiven Gesellschaft</a:t>
            </a:r>
          </a:p>
          <a:p>
            <a:pPr algn="ctr" defTabSz="685800"/>
            <a:r>
              <a:rPr lang="de-DE" sz="2000" i="1" dirty="0">
                <a:solidFill>
                  <a:prstClr val="black"/>
                </a:solidFill>
                <a:latin typeface="Arial Narrow" panose="020B0606020202030204" pitchFamily="34" charset="0"/>
              </a:rPr>
              <a:t>Aktivität: Denke und reflektiere 1.1 - Inklusion</a:t>
            </a:r>
          </a:p>
          <a:p>
            <a:pPr algn="ctr" defTabSz="685800"/>
            <a:r>
              <a:rPr lang="de-DE" sz="2000" dirty="0">
                <a:solidFill>
                  <a:schemeClr val="bg2">
                    <a:lumMod val="75000"/>
                  </a:schemeClr>
                </a:solidFill>
                <a:latin typeface="Arial Narrow" panose="020B0606020202030204" pitchFamily="34" charset="0"/>
              </a:rPr>
              <a:t>Allgemeine Terminologie/ unterschiedliche Ansichten zu </a:t>
            </a:r>
            <a:r>
              <a:rPr lang="de-DE" sz="2000" dirty="0" err="1">
                <a:solidFill>
                  <a:schemeClr val="bg2">
                    <a:lumMod val="75000"/>
                  </a:schemeClr>
                </a:solidFill>
                <a:latin typeface="Arial Narrow" panose="020B0606020202030204" pitchFamily="34" charset="0"/>
              </a:rPr>
              <a:t>autismusfreundlicher</a:t>
            </a:r>
            <a:r>
              <a:rPr lang="de-DE" sz="2000" dirty="0">
                <a:solidFill>
                  <a:schemeClr val="bg2">
                    <a:lumMod val="75000"/>
                  </a:schemeClr>
                </a:solidFill>
                <a:latin typeface="Arial Narrow" panose="020B0606020202030204" pitchFamily="34" charset="0"/>
              </a:rPr>
              <a:t> Sprache</a:t>
            </a:r>
          </a:p>
          <a:p>
            <a:pPr algn="ctr" defTabSz="685800"/>
            <a:r>
              <a:rPr lang="de-DE" sz="2000" dirty="0">
                <a:solidFill>
                  <a:schemeClr val="bg2">
                    <a:lumMod val="75000"/>
                  </a:schemeClr>
                </a:solidFill>
                <a:latin typeface="Arial Narrow" panose="020B0606020202030204" pitchFamily="34" charset="0"/>
              </a:rPr>
              <a:t>Aktivität: Denke und reflektiere 1.2 - Sprache</a:t>
            </a:r>
          </a:p>
        </p:txBody>
      </p:sp>
    </p:spTree>
    <p:extLst>
      <p:ext uri="{BB962C8B-B14F-4D97-AF65-F5344CB8AC3E}">
        <p14:creationId xmlns:p14="http://schemas.microsoft.com/office/powerpoint/2010/main" val="417946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8845" y="1691941"/>
            <a:ext cx="8658521" cy="4431983"/>
          </a:xfrm>
          <a:prstGeom prst="rect">
            <a:avLst/>
          </a:prstGeom>
          <a:solidFill>
            <a:schemeClr val="accent1">
              <a:lumMod val="20000"/>
              <a:lumOff val="80000"/>
            </a:schemeClr>
          </a:solidFill>
        </p:spPr>
        <p:txBody>
          <a:bodyPr wrap="square">
            <a:spAutoFit/>
          </a:bodyPr>
          <a:lstStyle/>
          <a:p>
            <a:pPr algn="ctr">
              <a:buClr>
                <a:schemeClr val="accent5">
                  <a:lumMod val="50000"/>
                </a:schemeClr>
              </a:buClr>
            </a:pPr>
            <a:endParaRPr lang="en-US" sz="2400" b="1" dirty="0">
              <a:latin typeface="Arial Narrow" panose="020B0606020202030204" pitchFamily="34" charset="0"/>
            </a:endParaRPr>
          </a:p>
          <a:p>
            <a:pPr marL="514350" indent="-514350" algn="just">
              <a:buClr>
                <a:schemeClr val="accent5">
                  <a:lumMod val="50000"/>
                </a:schemeClr>
              </a:buClr>
              <a:buFont typeface="Arial" pitchFamily="34" charset="0"/>
              <a:buChar char="•"/>
            </a:pPr>
            <a:r>
              <a:rPr lang="de-DE" sz="2400" dirty="0">
                <a:latin typeface="Arial Narrow" panose="020B0606020202030204" pitchFamily="34" charset="0"/>
              </a:rPr>
              <a:t>„Seit den 1960er Jahren haben wir dramatische Veränderungen in der Lebensqualität von Menschen mit Behinderungen gesehen, einschließlich einer verstärkten Präsenz und Teilhabe in der Gemeinschaft.“</a:t>
            </a:r>
            <a:r>
              <a:rPr lang="en-US" sz="2400" dirty="0">
                <a:latin typeface="Arial Narrow" panose="020B0606020202030204" pitchFamily="34" charset="0"/>
              </a:rPr>
              <a:t>(Taylor, et al., 1996, p. 279)</a:t>
            </a:r>
          </a:p>
          <a:p>
            <a:pPr marL="514350" indent="-514350" algn="just">
              <a:buClr>
                <a:schemeClr val="accent5">
                  <a:lumMod val="50000"/>
                </a:schemeClr>
              </a:buClr>
              <a:buFont typeface="Arial" pitchFamily="34" charset="0"/>
              <a:buChar char="•"/>
            </a:pPr>
            <a:endParaRPr lang="en-US" sz="2400" dirty="0">
              <a:latin typeface="Arial Narrow" panose="020B0606020202030204" pitchFamily="34" charset="0"/>
            </a:endParaRPr>
          </a:p>
          <a:p>
            <a:pPr marL="514350" indent="-514350" algn="just">
              <a:buClr>
                <a:schemeClr val="accent5">
                  <a:lumMod val="50000"/>
                </a:schemeClr>
              </a:buClr>
              <a:buFont typeface="Arial" pitchFamily="34" charset="0"/>
              <a:buChar char="•"/>
            </a:pPr>
            <a:endParaRPr lang="en-US" sz="2400" dirty="0">
              <a:latin typeface="Arial Narrow" panose="020B0606020202030204" pitchFamily="34" charset="0"/>
            </a:endParaRPr>
          </a:p>
          <a:p>
            <a:pPr marL="514350" indent="-514350" algn="just">
              <a:buClr>
                <a:schemeClr val="accent5">
                  <a:lumMod val="50000"/>
                </a:schemeClr>
              </a:buClr>
              <a:buFont typeface="Arial" pitchFamily="34" charset="0"/>
              <a:buChar char="•"/>
            </a:pPr>
            <a:r>
              <a:rPr lang="en-US" sz="2400" dirty="0">
                <a:latin typeface="Arial Narrow" panose="020B0606020202030204" pitchFamily="34" charset="0"/>
              </a:rPr>
              <a:t>Es </a:t>
            </a:r>
            <a:r>
              <a:rPr lang="en-US" sz="2400" dirty="0" err="1">
                <a:latin typeface="Arial Narrow" panose="020B0606020202030204" pitchFamily="34" charset="0"/>
              </a:rPr>
              <a:t>gibt</a:t>
            </a:r>
            <a:r>
              <a:rPr lang="en-US" sz="2400" dirty="0">
                <a:latin typeface="Arial Narrow" panose="020B0606020202030204" pitchFamily="34" charset="0"/>
              </a:rPr>
              <a:t> </a:t>
            </a:r>
            <a:r>
              <a:rPr lang="en-US" sz="2400" dirty="0" err="1">
                <a:latin typeface="Arial Narrow" panose="020B0606020202030204" pitchFamily="34" charset="0"/>
              </a:rPr>
              <a:t>eine</a:t>
            </a:r>
            <a:r>
              <a:rPr lang="en-US" sz="2400" dirty="0">
                <a:latin typeface="Arial Narrow" panose="020B0606020202030204" pitchFamily="34" charset="0"/>
              </a:rPr>
              <a:t> </a:t>
            </a:r>
            <a:r>
              <a:rPr lang="en-US" sz="2400" dirty="0" err="1">
                <a:latin typeface="Arial Narrow" panose="020B0606020202030204" pitchFamily="34" charset="0"/>
              </a:rPr>
              <a:t>lange</a:t>
            </a:r>
            <a:r>
              <a:rPr lang="en-US" sz="2400" dirty="0">
                <a:latin typeface="Arial Narrow" panose="020B0606020202030204" pitchFamily="34" charset="0"/>
              </a:rPr>
              <a:t> </a:t>
            </a:r>
            <a:r>
              <a:rPr lang="en-US" sz="2400" dirty="0" err="1">
                <a:latin typeface="Arial Narrow" panose="020B0606020202030204" pitchFamily="34" charset="0"/>
              </a:rPr>
              <a:t>Geschichte</a:t>
            </a:r>
            <a:r>
              <a:rPr lang="en-US" sz="2400" dirty="0">
                <a:latin typeface="Arial Narrow" panose="020B0606020202030204" pitchFamily="34" charset="0"/>
              </a:rPr>
              <a:t> in </a:t>
            </a:r>
            <a:r>
              <a:rPr lang="en-US" sz="2400" dirty="0" err="1">
                <a:latin typeface="Arial Narrow" panose="020B0606020202030204" pitchFamily="34" charset="0"/>
              </a:rPr>
              <a:t>Richtung</a:t>
            </a:r>
            <a:r>
              <a:rPr lang="en-US" sz="2400" dirty="0">
                <a:latin typeface="Arial Narrow" panose="020B0606020202030204" pitchFamily="34" charset="0"/>
              </a:rPr>
              <a:t> Inklusion, die </a:t>
            </a:r>
            <a:r>
              <a:rPr lang="en-US" sz="2400" dirty="0" err="1">
                <a:latin typeface="Arial Narrow" panose="020B0606020202030204" pitchFamily="34" charset="0"/>
              </a:rPr>
              <a:t>mit</a:t>
            </a:r>
            <a:r>
              <a:rPr lang="en-US" sz="2400" dirty="0">
                <a:latin typeface="Arial Narrow" panose="020B0606020202030204" pitchFamily="34" charset="0"/>
              </a:rPr>
              <a:t> dem </a:t>
            </a:r>
            <a:r>
              <a:rPr lang="en-US" sz="2400" dirty="0" err="1">
                <a:latin typeface="Arial Narrow" panose="020B0606020202030204" pitchFamily="34" charset="0"/>
              </a:rPr>
              <a:t>Ausschluss</a:t>
            </a:r>
            <a:r>
              <a:rPr lang="en-US" sz="2400" dirty="0">
                <a:latin typeface="Arial Narrow" panose="020B0606020202030204" pitchFamily="34" charset="0"/>
              </a:rPr>
              <a:t> </a:t>
            </a:r>
            <a:r>
              <a:rPr lang="en-US" sz="2400" dirty="0" err="1">
                <a:latin typeface="Arial Narrow" panose="020B0606020202030204" pitchFamily="34" charset="0"/>
              </a:rPr>
              <a:t>aus</a:t>
            </a:r>
            <a:r>
              <a:rPr lang="en-US" sz="2400" dirty="0">
                <a:latin typeface="Arial Narrow" panose="020B0606020202030204" pitchFamily="34" charset="0"/>
              </a:rPr>
              <a:t> der Gemeinschaft </a:t>
            </a:r>
            <a:r>
              <a:rPr lang="en-US" sz="2400" dirty="0" err="1">
                <a:latin typeface="Arial Narrow" panose="020B0606020202030204" pitchFamily="34" charset="0"/>
              </a:rPr>
              <a:t>begann</a:t>
            </a:r>
            <a:r>
              <a:rPr lang="en-US" sz="2400" dirty="0">
                <a:latin typeface="Arial Narrow" panose="020B0606020202030204" pitchFamily="34" charset="0"/>
              </a:rPr>
              <a:t> und in </a:t>
            </a:r>
            <a:r>
              <a:rPr lang="en-US" sz="2400" dirty="0" err="1">
                <a:latin typeface="Arial Narrow" panose="020B0606020202030204" pitchFamily="34" charset="0"/>
              </a:rPr>
              <a:t>einem</a:t>
            </a:r>
            <a:r>
              <a:rPr lang="en-US" sz="2400" dirty="0">
                <a:latin typeface="Arial Narrow" panose="020B0606020202030204" pitchFamily="34" charset="0"/>
              </a:rPr>
              <a:t> </a:t>
            </a:r>
            <a:r>
              <a:rPr lang="en-US" sz="2400" dirty="0" err="1">
                <a:latin typeface="Arial Narrow" panose="020B0606020202030204" pitchFamily="34" charset="0"/>
              </a:rPr>
              <a:t>kontinuierlichen</a:t>
            </a:r>
            <a:r>
              <a:rPr lang="en-US" sz="2400" dirty="0">
                <a:latin typeface="Arial Narrow" panose="020B0606020202030204" pitchFamily="34" charset="0"/>
              </a:rPr>
              <a:t> </a:t>
            </a:r>
            <a:r>
              <a:rPr lang="en-US" sz="2400" dirty="0" err="1">
                <a:latin typeface="Arial Narrow" panose="020B0606020202030204" pitchFamily="34" charset="0"/>
              </a:rPr>
              <a:t>Transformationsprozess</a:t>
            </a:r>
            <a:r>
              <a:rPr lang="en-US" sz="2400" dirty="0">
                <a:latin typeface="Arial Narrow" panose="020B0606020202030204" pitchFamily="34" charset="0"/>
              </a:rPr>
              <a:t> </a:t>
            </a:r>
            <a:r>
              <a:rPr lang="en-US" sz="2400" dirty="0" err="1">
                <a:latin typeface="Arial Narrow" panose="020B0606020202030204" pitchFamily="34" charset="0"/>
              </a:rPr>
              <a:t>hin</a:t>
            </a:r>
            <a:r>
              <a:rPr lang="en-US" sz="2400" dirty="0">
                <a:latin typeface="Arial Narrow" panose="020B0606020202030204" pitchFamily="34" charset="0"/>
              </a:rPr>
              <a:t> </a:t>
            </a:r>
            <a:r>
              <a:rPr lang="en-US" sz="2400" dirty="0" err="1">
                <a:latin typeface="Arial Narrow" panose="020B0606020202030204" pitchFamily="34" charset="0"/>
              </a:rPr>
              <a:t>zu</a:t>
            </a:r>
            <a:r>
              <a:rPr lang="en-US" sz="2400" dirty="0">
                <a:latin typeface="Arial Narrow" panose="020B0606020202030204" pitchFamily="34" charset="0"/>
              </a:rPr>
              <a:t> </a:t>
            </a:r>
            <a:r>
              <a:rPr lang="en-US" sz="2400" dirty="0" err="1">
                <a:latin typeface="Arial Narrow" panose="020B0606020202030204" pitchFamily="34" charset="0"/>
              </a:rPr>
              <a:t>einer</a:t>
            </a:r>
            <a:r>
              <a:rPr lang="en-US" sz="2400" dirty="0">
                <a:latin typeface="Arial Narrow" panose="020B0606020202030204" pitchFamily="34" charset="0"/>
              </a:rPr>
              <a:t> </a:t>
            </a:r>
            <a:r>
              <a:rPr lang="en-US" sz="2400" dirty="0" err="1">
                <a:latin typeface="Arial Narrow" panose="020B0606020202030204" pitchFamily="34" charset="0"/>
              </a:rPr>
              <a:t>besseren</a:t>
            </a:r>
            <a:r>
              <a:rPr lang="en-US" sz="2400" dirty="0">
                <a:latin typeface="Arial Narrow" panose="020B0606020202030204" pitchFamily="34" charset="0"/>
              </a:rPr>
              <a:t> Gesellschaft </a:t>
            </a:r>
            <a:r>
              <a:rPr lang="en-US" sz="2400" dirty="0" err="1">
                <a:latin typeface="Arial Narrow" panose="020B0606020202030204" pitchFamily="34" charset="0"/>
              </a:rPr>
              <a:t>endet</a:t>
            </a:r>
            <a:r>
              <a:rPr lang="en-US" sz="2400" dirty="0">
                <a:latin typeface="Arial Narrow" panose="020B0606020202030204" pitchFamily="34" charset="0"/>
              </a:rPr>
              <a:t>. (Martins, 2000)</a:t>
            </a:r>
          </a:p>
          <a:p>
            <a:pPr marL="514350" indent="-514350">
              <a:buClr>
                <a:srgbClr val="C00000"/>
              </a:buClr>
              <a:buFontTx/>
              <a:buAutoNum type="arabicPeriod"/>
            </a:pPr>
            <a:endParaRPr lang="pt-PT" dirty="0">
              <a:solidFill>
                <a:srgbClr val="000000"/>
              </a:solidFill>
              <a:latin typeface="Arial Narrow" pitchFamily="34" charset="0"/>
            </a:endParaRPr>
          </a:p>
        </p:txBody>
      </p:sp>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5" name="Retângulo 14"/>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6" name="Grupo 15"/>
          <p:cNvGrpSpPr/>
          <p:nvPr/>
        </p:nvGrpSpPr>
        <p:grpSpPr>
          <a:xfrm>
            <a:off x="82777" y="6412675"/>
            <a:ext cx="7351175" cy="445325"/>
            <a:chOff x="178130" y="6412675"/>
            <a:chExt cx="9128049" cy="445325"/>
          </a:xfrm>
        </p:grpSpPr>
        <p:sp>
          <p:nvSpPr>
            <p:cNvPr id="17" name="Retângulo 16"/>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8"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5" name="Marcador de Posição do Número do Diapositivo 4"/>
          <p:cNvSpPr>
            <a:spLocks noGrp="1"/>
          </p:cNvSpPr>
          <p:nvPr>
            <p:ph type="sldNum" sz="quarter" idx="12"/>
          </p:nvPr>
        </p:nvSpPr>
        <p:spPr/>
        <p:txBody>
          <a:bodyPr/>
          <a:lstStyle/>
          <a:p>
            <a:fld id="{35BA1E5D-A24E-4249-ACDB-C6F8AD62BBF2}" type="slidenum">
              <a:rPr lang="pt-PT" smtClean="0"/>
              <a:t>11</a:t>
            </a:fld>
            <a:endParaRPr lang="pt-PT"/>
          </a:p>
        </p:txBody>
      </p:sp>
      <p:sp>
        <p:nvSpPr>
          <p:cNvPr id="6" name="Retângulo 5"/>
          <p:cNvSpPr/>
          <p:nvPr/>
        </p:nvSpPr>
        <p:spPr>
          <a:xfrm>
            <a:off x="248845" y="342836"/>
            <a:ext cx="6572633" cy="523220"/>
          </a:xfrm>
          <a:prstGeom prst="rect">
            <a:avLst/>
          </a:prstGeom>
          <a:solidFill>
            <a:schemeClr val="accent1">
              <a:lumMod val="20000"/>
              <a:lumOff val="80000"/>
            </a:schemeClr>
          </a:solidFill>
        </p:spPr>
        <p:txBody>
          <a:bodyPr wrap="none">
            <a:spAutoFit/>
          </a:bodyPr>
          <a:lstStyle/>
          <a:p>
            <a:pPr algn="ctr">
              <a:buClr>
                <a:srgbClr val="C00000"/>
              </a:buClr>
            </a:pPr>
            <a:r>
              <a:rPr lang="en-US" sz="2800" b="1" dirty="0">
                <a:latin typeface="Arial Narrow" panose="020B0606020202030204" pitchFamily="34" charset="0"/>
              </a:rPr>
              <a:t>Inklusion </a:t>
            </a:r>
            <a:r>
              <a:rPr lang="en-US" sz="2800" b="1" dirty="0" err="1">
                <a:latin typeface="Arial Narrow" panose="020B0606020202030204" pitchFamily="34" charset="0"/>
              </a:rPr>
              <a:t>aus</a:t>
            </a:r>
            <a:r>
              <a:rPr lang="en-US" sz="2800" b="1" dirty="0">
                <a:latin typeface="Arial Narrow" panose="020B0606020202030204" pitchFamily="34" charset="0"/>
              </a:rPr>
              <a:t> </a:t>
            </a:r>
            <a:r>
              <a:rPr lang="en-US" sz="2800" b="1" dirty="0" err="1">
                <a:latin typeface="Arial Narrow" panose="020B0606020202030204" pitchFamily="34" charset="0"/>
              </a:rPr>
              <a:t>unterschiedlichen</a:t>
            </a:r>
            <a:r>
              <a:rPr lang="en-US" sz="2800" b="1" dirty="0">
                <a:latin typeface="Arial Narrow" panose="020B0606020202030204" pitchFamily="34" charset="0"/>
              </a:rPr>
              <a:t> </a:t>
            </a:r>
            <a:r>
              <a:rPr lang="en-US" sz="2800" b="1" dirty="0" err="1">
                <a:latin typeface="Arial Narrow" panose="020B0606020202030204" pitchFamily="34" charset="0"/>
              </a:rPr>
              <a:t>Perspektiven</a:t>
            </a:r>
            <a:endParaRPr lang="en-US" sz="2800" b="1" dirty="0">
              <a:latin typeface="Arial Narrow" panose="020B0606020202030204" pitchFamily="34" charset="0"/>
            </a:endParaRPr>
          </a:p>
        </p:txBody>
      </p:sp>
    </p:spTree>
    <p:extLst>
      <p:ext uri="{BB962C8B-B14F-4D97-AF65-F5344CB8AC3E}">
        <p14:creationId xmlns:p14="http://schemas.microsoft.com/office/powerpoint/2010/main" val="67410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5" name="Retângulo 14"/>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6" name="Grupo 15"/>
          <p:cNvGrpSpPr/>
          <p:nvPr/>
        </p:nvGrpSpPr>
        <p:grpSpPr>
          <a:xfrm>
            <a:off x="82777" y="6412675"/>
            <a:ext cx="7351175" cy="445325"/>
            <a:chOff x="178130" y="6412675"/>
            <a:chExt cx="9128049" cy="445325"/>
          </a:xfrm>
        </p:grpSpPr>
        <p:sp>
          <p:nvSpPr>
            <p:cNvPr id="17" name="Retângulo 16"/>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8"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10" name="Retângulo 9"/>
          <p:cNvSpPr/>
          <p:nvPr/>
        </p:nvSpPr>
        <p:spPr>
          <a:xfrm>
            <a:off x="206612" y="1194945"/>
            <a:ext cx="8658521" cy="4524315"/>
          </a:xfrm>
          <a:prstGeom prst="rect">
            <a:avLst/>
          </a:prstGeom>
          <a:solidFill>
            <a:schemeClr val="accent1">
              <a:lumMod val="20000"/>
              <a:lumOff val="80000"/>
            </a:schemeClr>
          </a:solidFill>
        </p:spPr>
        <p:txBody>
          <a:bodyPr wrap="square">
            <a:spAutoFit/>
          </a:bodyPr>
          <a:lstStyle/>
          <a:p>
            <a:pPr algn="ctr">
              <a:buClr>
                <a:srgbClr val="C00000"/>
              </a:buClr>
            </a:pPr>
            <a:endParaRPr lang="en-US" sz="2400" b="1" dirty="0">
              <a:latin typeface="Arial Narrow" panose="020B0606020202030204" pitchFamily="34" charset="0"/>
            </a:endParaRPr>
          </a:p>
          <a:p>
            <a:pPr marL="342900" indent="-342900" algn="just">
              <a:buClr>
                <a:schemeClr val="accent5">
                  <a:lumMod val="50000"/>
                </a:schemeClr>
              </a:buClr>
              <a:buFont typeface="Arial" panose="020B0604020202020204" pitchFamily="34" charset="0"/>
              <a:buChar char="•"/>
            </a:pPr>
            <a:r>
              <a:rPr lang="de-DE" sz="2400" dirty="0">
                <a:latin typeface="Arial Narrow" panose="020B0606020202030204" pitchFamily="34" charset="0"/>
              </a:rPr>
              <a:t>"Möglichkeiten für ein unabhängiges Leben, Tagesaktivitäten und Beschäftigung sind wichtige Aspekte der sozialen Inklusion und Teilhabe an der Gemeinschaft" </a:t>
            </a:r>
            <a:r>
              <a:rPr lang="en-US" sz="2400" dirty="0">
                <a:latin typeface="Arial Narrow" panose="020B0606020202030204" pitchFamily="34" charset="0"/>
              </a:rPr>
              <a:t>(</a:t>
            </a:r>
            <a:r>
              <a:rPr lang="pt-PT" sz="2400" dirty="0">
                <a:latin typeface="Arial Narrow" panose="020B0606020202030204" pitchFamily="34" charset="0"/>
              </a:rPr>
              <a:t>Gray, 2014, S. 2013)</a:t>
            </a:r>
          </a:p>
          <a:p>
            <a:pPr marL="342900" indent="-342900" algn="just">
              <a:buClr>
                <a:schemeClr val="accent5">
                  <a:lumMod val="50000"/>
                </a:schemeClr>
              </a:buClr>
              <a:buFont typeface="Arial" panose="020B0604020202020204" pitchFamily="34" charset="0"/>
              <a:buChar char="•"/>
            </a:pPr>
            <a:endParaRPr lang="en-US" sz="2400" dirty="0">
              <a:latin typeface="Arial Narrow" panose="020B0606020202030204" pitchFamily="34" charset="0"/>
            </a:endParaRPr>
          </a:p>
          <a:p>
            <a:pPr marL="342900" indent="-342900" algn="just">
              <a:buClr>
                <a:schemeClr val="accent5">
                  <a:lumMod val="50000"/>
                </a:schemeClr>
              </a:buClr>
              <a:buFont typeface="Arial" panose="020B0604020202020204" pitchFamily="34" charset="0"/>
              <a:buChar char="•"/>
            </a:pPr>
            <a:r>
              <a:rPr lang="de-DE" sz="2400" dirty="0">
                <a:latin typeface="Arial Narrow" panose="020B0606020202030204" pitchFamily="34" charset="0"/>
              </a:rPr>
              <a:t>Das Übereinkommen der Vereinten Nationen über die Rechte von Menschen mit Behinderungen </a:t>
            </a:r>
            <a:r>
              <a:rPr lang="de-DE" sz="2400" b="1" dirty="0">
                <a:latin typeface="Arial Narrow" panose="020B0606020202030204" pitchFamily="34" charset="0"/>
              </a:rPr>
              <a:t>erkennt das gleiche Recht aller Menschen mit Behinderungen an</a:t>
            </a:r>
            <a:r>
              <a:rPr lang="de-DE" sz="2400" dirty="0">
                <a:latin typeface="Arial Narrow" panose="020B0606020202030204" pitchFamily="34" charset="0"/>
              </a:rPr>
              <a:t>, in der Gemeinschaft mit gleichen Wahlmöglichkeiten wie andere zu leben, und soll wirksame und geeignete Maßnahmen ergreifen, um Menschen mit Behinderungen den vollen Genuss dieses Rechts und ihre </a:t>
            </a:r>
            <a:r>
              <a:rPr lang="de-DE" sz="2400" b="1" dirty="0">
                <a:latin typeface="Arial Narrow" panose="020B0606020202030204" pitchFamily="34" charset="0"/>
              </a:rPr>
              <a:t>volle Einbeziehung und Teilhabe an der Gemeinschaft</a:t>
            </a:r>
            <a:r>
              <a:rPr lang="de-DE" sz="2400" dirty="0">
                <a:latin typeface="Arial Narrow" panose="020B0606020202030204" pitchFamily="34" charset="0"/>
              </a:rPr>
              <a:t> zu erleichtern.</a:t>
            </a:r>
            <a:r>
              <a:rPr lang="en-US" sz="2400" dirty="0">
                <a:latin typeface="Arial Narrow" panose="020B0606020202030204" pitchFamily="34" charset="0"/>
              </a:rPr>
              <a:t> (United Nations, 2006)</a:t>
            </a:r>
          </a:p>
        </p:txBody>
      </p:sp>
      <p:sp>
        <p:nvSpPr>
          <p:cNvPr id="3" name="Marcador de Posição do Número do Diapositivo 2"/>
          <p:cNvSpPr>
            <a:spLocks noGrp="1"/>
          </p:cNvSpPr>
          <p:nvPr>
            <p:ph type="sldNum" sz="quarter" idx="12"/>
          </p:nvPr>
        </p:nvSpPr>
        <p:spPr/>
        <p:txBody>
          <a:bodyPr/>
          <a:lstStyle/>
          <a:p>
            <a:r>
              <a:rPr lang="pt-PT" dirty="0"/>
              <a:t>Er </a:t>
            </a:r>
            <a:fld id="{35BA1E5D-A24E-4249-ACDB-C6F8AD62BBF2}" type="slidenum">
              <a:rPr lang="pt-PT" smtClean="0"/>
              <a:t>12</a:t>
            </a:fld>
            <a:endParaRPr lang="pt-PT" dirty="0"/>
          </a:p>
        </p:txBody>
      </p:sp>
      <p:sp>
        <p:nvSpPr>
          <p:cNvPr id="13" name="Retângulo 12"/>
          <p:cNvSpPr/>
          <p:nvPr/>
        </p:nvSpPr>
        <p:spPr>
          <a:xfrm>
            <a:off x="206612" y="357734"/>
            <a:ext cx="6572633" cy="523220"/>
          </a:xfrm>
          <a:prstGeom prst="rect">
            <a:avLst/>
          </a:prstGeom>
          <a:solidFill>
            <a:schemeClr val="accent1">
              <a:lumMod val="20000"/>
              <a:lumOff val="80000"/>
            </a:schemeClr>
          </a:solidFill>
        </p:spPr>
        <p:txBody>
          <a:bodyPr wrap="none">
            <a:spAutoFit/>
          </a:bodyPr>
          <a:lstStyle/>
          <a:p>
            <a:pPr algn="ctr">
              <a:buClr>
                <a:srgbClr val="C00000"/>
              </a:buClr>
            </a:pPr>
            <a:r>
              <a:rPr lang="en-US" sz="2800" b="1" dirty="0">
                <a:latin typeface="Arial Narrow" panose="020B0606020202030204" pitchFamily="34" charset="0"/>
              </a:rPr>
              <a:t>Inklusion </a:t>
            </a:r>
            <a:r>
              <a:rPr lang="en-US" sz="2800" b="1" dirty="0" err="1">
                <a:latin typeface="Arial Narrow" panose="020B0606020202030204" pitchFamily="34" charset="0"/>
              </a:rPr>
              <a:t>aus</a:t>
            </a:r>
            <a:r>
              <a:rPr lang="en-US" sz="2800" b="1" dirty="0">
                <a:latin typeface="Arial Narrow" panose="020B0606020202030204" pitchFamily="34" charset="0"/>
              </a:rPr>
              <a:t> </a:t>
            </a:r>
            <a:r>
              <a:rPr lang="en-US" sz="2800" b="1" dirty="0" err="1">
                <a:latin typeface="Arial Narrow" panose="020B0606020202030204" pitchFamily="34" charset="0"/>
              </a:rPr>
              <a:t>unterschiedlichen</a:t>
            </a:r>
            <a:r>
              <a:rPr lang="en-US" sz="2800" b="1" dirty="0">
                <a:latin typeface="Arial Narrow" panose="020B0606020202030204" pitchFamily="34" charset="0"/>
              </a:rPr>
              <a:t> </a:t>
            </a:r>
            <a:r>
              <a:rPr lang="en-US" sz="2800" b="1" dirty="0" err="1">
                <a:latin typeface="Arial Narrow" panose="020B0606020202030204" pitchFamily="34" charset="0"/>
              </a:rPr>
              <a:t>Perspektiven</a:t>
            </a:r>
            <a:endParaRPr lang="en-US" sz="2800" b="1" dirty="0">
              <a:latin typeface="Arial Narrow" panose="020B0606020202030204" pitchFamily="34" charset="0"/>
            </a:endParaRPr>
          </a:p>
        </p:txBody>
      </p:sp>
    </p:spTree>
    <p:extLst>
      <p:ext uri="{BB962C8B-B14F-4D97-AF65-F5344CB8AC3E}">
        <p14:creationId xmlns:p14="http://schemas.microsoft.com/office/powerpoint/2010/main" val="257603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78446" y="1682887"/>
            <a:ext cx="8385544" cy="4401205"/>
          </a:xfrm>
          <a:prstGeom prst="rect">
            <a:avLst/>
          </a:prstGeom>
          <a:solidFill>
            <a:schemeClr val="accent1">
              <a:lumMod val="20000"/>
              <a:lumOff val="80000"/>
            </a:schemeClr>
          </a:solidFill>
        </p:spPr>
        <p:txBody>
          <a:bodyPr wrap="square">
            <a:spAutoFit/>
          </a:bodyPr>
          <a:lstStyle/>
          <a:p>
            <a:pPr algn="ctr">
              <a:buClr>
                <a:srgbClr val="C00000"/>
              </a:buClr>
            </a:pPr>
            <a:endParaRPr lang="en-US" sz="2800" b="1" dirty="0">
              <a:latin typeface="Arial Narrow" panose="020B0606020202030204" pitchFamily="34" charset="0"/>
            </a:endParaRPr>
          </a:p>
          <a:p>
            <a:pPr marL="285750" indent="-285750" algn="just">
              <a:buFont typeface="Arial" panose="020B0604020202020204" pitchFamily="34" charset="0"/>
              <a:buChar char="•"/>
            </a:pPr>
            <a:endParaRPr lang="en-US" sz="2000" dirty="0">
              <a:latin typeface="Arial Narrow" panose="020B0606020202030204" pitchFamily="34" charset="0"/>
            </a:endParaRPr>
          </a:p>
          <a:p>
            <a:pPr marL="355600" indent="-355600" algn="just">
              <a:spcAft>
                <a:spcPts val="1200"/>
              </a:spcAft>
              <a:buClr>
                <a:schemeClr val="accent5">
                  <a:lumMod val="50000"/>
                </a:schemeClr>
              </a:buClr>
              <a:buSzPct val="102000"/>
              <a:buFont typeface="Arial" panose="020B0604020202020204" pitchFamily="34" charset="0"/>
              <a:buChar char="•"/>
            </a:pPr>
            <a:r>
              <a:rPr lang="de-DE" sz="2400" dirty="0">
                <a:latin typeface="Arial Narrow" panose="020B0606020202030204" pitchFamily="34" charset="0"/>
              </a:rPr>
              <a:t>betont die Bereicherung durch Vielfalt, fördert Brüderlichkeit und Chancengleichheit </a:t>
            </a:r>
            <a:r>
              <a:rPr lang="en-US" sz="2400" dirty="0">
                <a:latin typeface="Arial Narrow" panose="020B0606020202030204" pitchFamily="34" charset="0"/>
              </a:rPr>
              <a:t>(Thomas, 1997)</a:t>
            </a:r>
          </a:p>
          <a:p>
            <a:pPr marL="355600" indent="-355600">
              <a:spcAft>
                <a:spcPts val="1200"/>
              </a:spcAft>
              <a:buClr>
                <a:schemeClr val="accent5">
                  <a:lumMod val="50000"/>
                </a:schemeClr>
              </a:buClr>
              <a:buSzPct val="102000"/>
              <a:buFont typeface="Arial" panose="020B0604020202020204" pitchFamily="34" charset="0"/>
              <a:buChar char="•"/>
            </a:pPr>
            <a:r>
              <a:rPr lang="en-US" sz="2400" dirty="0" err="1">
                <a:latin typeface="Arial Narrow" panose="020B0606020202030204" pitchFamily="34" charset="0"/>
              </a:rPr>
              <a:t>gibt</a:t>
            </a:r>
            <a:r>
              <a:rPr lang="en-US" sz="2400" dirty="0">
                <a:latin typeface="Arial Narrow" panose="020B0606020202030204" pitchFamily="34" charset="0"/>
              </a:rPr>
              <a:t> </a:t>
            </a:r>
            <a:r>
              <a:rPr lang="en-US" sz="2400" dirty="0" err="1">
                <a:latin typeface="Arial Narrow" panose="020B0606020202030204" pitchFamily="34" charset="0"/>
              </a:rPr>
              <a:t>allen</a:t>
            </a:r>
            <a:r>
              <a:rPr lang="en-US" sz="2400" dirty="0">
                <a:latin typeface="Arial Narrow" panose="020B0606020202030204" pitchFamily="34" charset="0"/>
              </a:rPr>
              <a:t> das </a:t>
            </a:r>
            <a:r>
              <a:rPr lang="en-US" sz="2400" dirty="0" err="1">
                <a:latin typeface="Arial Narrow" panose="020B0606020202030204" pitchFamily="34" charset="0"/>
              </a:rPr>
              <a:t>Gefühl</a:t>
            </a:r>
            <a:r>
              <a:rPr lang="en-US" sz="2400" dirty="0">
                <a:latin typeface="Arial Narrow" panose="020B0606020202030204" pitchFamily="34" charset="0"/>
              </a:rPr>
              <a:t>, </a:t>
            </a:r>
            <a:r>
              <a:rPr lang="en-US" sz="2400" dirty="0" err="1">
                <a:latin typeface="Arial Narrow" panose="020B0606020202030204" pitchFamily="34" charset="0"/>
              </a:rPr>
              <a:t>geschätzt</a:t>
            </a:r>
            <a:r>
              <a:rPr lang="en-US" sz="2400" dirty="0">
                <a:latin typeface="Arial Narrow" panose="020B0606020202030204" pitchFamily="34" charset="0"/>
              </a:rPr>
              <a:t>, </a:t>
            </a:r>
            <a:r>
              <a:rPr lang="en-US" sz="2400" dirty="0" err="1">
                <a:latin typeface="Arial Narrow" panose="020B0606020202030204" pitchFamily="34" charset="0"/>
              </a:rPr>
              <a:t>sicher</a:t>
            </a:r>
            <a:r>
              <a:rPr lang="en-US" sz="2400" dirty="0">
                <a:latin typeface="Arial Narrow" panose="020B0606020202030204" pitchFamily="34" charset="0"/>
              </a:rPr>
              <a:t>, </a:t>
            </a:r>
            <a:r>
              <a:rPr lang="en-US" sz="2400" dirty="0" err="1">
                <a:latin typeface="Arial Narrow" panose="020B0606020202030204" pitchFamily="34" charset="0"/>
              </a:rPr>
              <a:t>sozial</a:t>
            </a:r>
            <a:r>
              <a:rPr lang="en-US" sz="2400" dirty="0">
                <a:latin typeface="Arial Narrow" panose="020B0606020202030204" pitchFamily="34" charset="0"/>
              </a:rPr>
              <a:t> </a:t>
            </a:r>
            <a:r>
              <a:rPr lang="en-US" sz="2400" dirty="0" err="1">
                <a:latin typeface="Arial Narrow" panose="020B0606020202030204" pitchFamily="34" charset="0"/>
              </a:rPr>
              <a:t>eingebunden</a:t>
            </a:r>
            <a:r>
              <a:rPr lang="en-US" sz="2400" dirty="0">
                <a:latin typeface="Arial Narrow" panose="020B0606020202030204" pitchFamily="34" charset="0"/>
              </a:rPr>
              <a:t> und </a:t>
            </a:r>
            <a:r>
              <a:rPr lang="en-US" sz="2400" dirty="0" err="1">
                <a:latin typeface="Arial Narrow" panose="020B0606020202030204" pitchFamily="34" charset="0"/>
              </a:rPr>
              <a:t>umsorgt</a:t>
            </a:r>
            <a:r>
              <a:rPr lang="en-US" sz="2400" dirty="0">
                <a:latin typeface="Arial Narrow" panose="020B0606020202030204" pitchFamily="34" charset="0"/>
              </a:rPr>
              <a:t> </a:t>
            </a:r>
            <a:r>
              <a:rPr lang="en-US" sz="2400" dirty="0" err="1">
                <a:latin typeface="Arial Narrow" panose="020B0606020202030204" pitchFamily="34" charset="0"/>
              </a:rPr>
              <a:t>zu</a:t>
            </a:r>
            <a:r>
              <a:rPr lang="en-US" sz="2400" dirty="0">
                <a:latin typeface="Arial Narrow" panose="020B0606020202030204" pitchFamily="34" charset="0"/>
              </a:rPr>
              <a:t> sein (Schaffner &amp; </a:t>
            </a:r>
            <a:r>
              <a:rPr lang="en-US" sz="2400" dirty="0" err="1">
                <a:latin typeface="Arial Narrow" panose="020B0606020202030204" pitchFamily="34" charset="0"/>
              </a:rPr>
              <a:t>Buswell</a:t>
            </a:r>
            <a:r>
              <a:rPr lang="en-US" sz="2400" dirty="0">
                <a:latin typeface="Arial Narrow" panose="020B0606020202030204" pitchFamily="34" charset="0"/>
              </a:rPr>
              <a:t>, 1996)</a:t>
            </a:r>
          </a:p>
          <a:p>
            <a:pPr marL="355600" indent="-355600" algn="just">
              <a:spcAft>
                <a:spcPts val="1200"/>
              </a:spcAft>
              <a:buClr>
                <a:schemeClr val="accent5">
                  <a:lumMod val="50000"/>
                </a:schemeClr>
              </a:buClr>
              <a:buSzPct val="102000"/>
              <a:buFont typeface="Arial" panose="020B0604020202020204" pitchFamily="34" charset="0"/>
              <a:buChar char="•"/>
            </a:pPr>
            <a:r>
              <a:rPr lang="de-DE" sz="2400" dirty="0">
                <a:latin typeface="Arial Narrow" panose="020B0606020202030204" pitchFamily="34" charset="0"/>
              </a:rPr>
              <a:t>respektiert und fördert Gleichheit als Wert </a:t>
            </a:r>
            <a:r>
              <a:rPr lang="en-US" sz="2400" dirty="0">
                <a:latin typeface="Arial Narrow" panose="020B0606020202030204" pitchFamily="34" charset="0"/>
              </a:rPr>
              <a:t>(</a:t>
            </a:r>
            <a:r>
              <a:rPr lang="en-US" sz="2400" dirty="0" err="1">
                <a:latin typeface="Arial Narrow" panose="020B0606020202030204" pitchFamily="34" charset="0"/>
              </a:rPr>
              <a:t>Karagiannis</a:t>
            </a:r>
            <a:r>
              <a:rPr lang="en-US" sz="2400" dirty="0">
                <a:latin typeface="Arial Narrow" panose="020B0606020202030204" pitchFamily="34" charset="0"/>
              </a:rPr>
              <a:t> et al., 1996)</a:t>
            </a:r>
          </a:p>
          <a:p>
            <a:pPr marL="355600" indent="-355600" algn="just">
              <a:spcAft>
                <a:spcPts val="1200"/>
              </a:spcAft>
              <a:buClr>
                <a:schemeClr val="accent5">
                  <a:lumMod val="50000"/>
                </a:schemeClr>
              </a:buClr>
              <a:buSzPct val="102000"/>
              <a:buFont typeface="Arial" panose="020B0604020202020204" pitchFamily="34" charset="0"/>
              <a:buChar char="•"/>
            </a:pPr>
            <a:r>
              <a:rPr lang="de-DE" sz="2400" dirty="0">
                <a:latin typeface="Arial Narrow" panose="020B0606020202030204" pitchFamily="34" charset="0"/>
              </a:rPr>
              <a:t>erfordert eine positive Einstellung gegenüber Menschen mit Behinderungen </a:t>
            </a:r>
            <a:r>
              <a:rPr lang="en-US" sz="2400" dirty="0">
                <a:latin typeface="Arial Narrow" panose="020B0606020202030204" pitchFamily="34" charset="0"/>
              </a:rPr>
              <a:t>(Thomas, 1997)</a:t>
            </a:r>
          </a:p>
          <a:p>
            <a:pPr marL="355600" indent="-355600" algn="just">
              <a:spcAft>
                <a:spcPts val="1200"/>
              </a:spcAft>
              <a:buClr>
                <a:schemeClr val="accent5">
                  <a:lumMod val="50000"/>
                </a:schemeClr>
              </a:buClr>
              <a:buSzPct val="102000"/>
              <a:buFont typeface="Arial" panose="020B0604020202020204" pitchFamily="34" charset="0"/>
              <a:buChar char="•"/>
            </a:pPr>
            <a:endParaRPr lang="en-US" sz="2400" dirty="0">
              <a:latin typeface="Arial Narrow" panose="020B0606020202030204" pitchFamily="34" charset="0"/>
            </a:endParaRPr>
          </a:p>
        </p:txBody>
      </p:sp>
      <p:grpSp>
        <p:nvGrpSpPr>
          <p:cNvPr id="12" name="Grupo 11"/>
          <p:cNvGrpSpPr/>
          <p:nvPr/>
        </p:nvGrpSpPr>
        <p:grpSpPr>
          <a:xfrm>
            <a:off x="489000" y="6296141"/>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5" name="Marcador de Posição do Número do Diapositivo 4"/>
          <p:cNvSpPr>
            <a:spLocks noGrp="1"/>
          </p:cNvSpPr>
          <p:nvPr>
            <p:ph type="sldNum" sz="quarter" idx="12"/>
          </p:nvPr>
        </p:nvSpPr>
        <p:spPr/>
        <p:txBody>
          <a:bodyPr/>
          <a:lstStyle/>
          <a:p>
            <a:fld id="{35BA1E5D-A24E-4249-ACDB-C6F8AD62BBF2}" type="slidenum">
              <a:rPr lang="pt-PT" smtClean="0"/>
              <a:t>13</a:t>
            </a:fld>
            <a:endParaRPr lang="pt-PT"/>
          </a:p>
        </p:txBody>
      </p:sp>
      <p:grpSp>
        <p:nvGrpSpPr>
          <p:cNvPr id="17" name="Grupo 16"/>
          <p:cNvGrpSpPr/>
          <p:nvPr/>
        </p:nvGrpSpPr>
        <p:grpSpPr>
          <a:xfrm>
            <a:off x="6623720" y="98628"/>
            <a:ext cx="2520280" cy="991554"/>
            <a:chOff x="6623720" y="98628"/>
            <a:chExt cx="2520280" cy="991554"/>
          </a:xfrm>
        </p:grpSpPr>
        <p:pic>
          <p:nvPicPr>
            <p:cNvPr id="18" name="Image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9" name="Retângulo 18"/>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11" name="Retângulo 19">
            <a:extLst>
              <a:ext uri="{FF2B5EF4-FFF2-40B4-BE49-F238E27FC236}">
                <a16:creationId xmlns:a16="http://schemas.microsoft.com/office/drawing/2014/main" id="{27D74061-1775-44DA-8147-5040F3DA2966}"/>
              </a:ext>
            </a:extLst>
          </p:cNvPr>
          <p:cNvSpPr/>
          <p:nvPr/>
        </p:nvSpPr>
        <p:spPr>
          <a:xfrm>
            <a:off x="82777" y="244229"/>
            <a:ext cx="6540943" cy="830997"/>
          </a:xfrm>
          <a:prstGeom prst="rect">
            <a:avLst/>
          </a:prstGeom>
          <a:solidFill>
            <a:schemeClr val="accent1">
              <a:lumMod val="20000"/>
              <a:lumOff val="80000"/>
            </a:schemeClr>
          </a:solidFill>
        </p:spPr>
        <p:txBody>
          <a:bodyPr wrap="square">
            <a:spAutoFit/>
          </a:bodyPr>
          <a:lstStyle/>
          <a:p>
            <a:pPr algn="ctr">
              <a:buClr>
                <a:srgbClr val="C00000"/>
              </a:buClr>
            </a:pPr>
            <a:r>
              <a:rPr lang="de-DE" sz="2400" b="1" dirty="0">
                <a:solidFill>
                  <a:prstClr val="black"/>
                </a:solidFill>
                <a:latin typeface="Arial Narrow" panose="020B0606020202030204" pitchFamily="34" charset="0"/>
              </a:rPr>
              <a:t>Entscheidende Faktoren für die Schaffung einer </a:t>
            </a:r>
          </a:p>
          <a:p>
            <a:pPr algn="ctr">
              <a:buClr>
                <a:srgbClr val="C00000"/>
              </a:buClr>
            </a:pPr>
            <a:r>
              <a:rPr lang="de-DE" sz="2400" b="1" dirty="0">
                <a:solidFill>
                  <a:prstClr val="black"/>
                </a:solidFill>
                <a:latin typeface="Arial Narrow" panose="020B0606020202030204" pitchFamily="34" charset="0"/>
              </a:rPr>
              <a:t>inklusiven Gesellschaft</a:t>
            </a:r>
          </a:p>
        </p:txBody>
      </p:sp>
    </p:spTree>
    <p:extLst>
      <p:ext uri="{BB962C8B-B14F-4D97-AF65-F5344CB8AC3E}">
        <p14:creationId xmlns:p14="http://schemas.microsoft.com/office/powerpoint/2010/main" val="98466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11560" y="2091691"/>
            <a:ext cx="8136904" cy="3600986"/>
          </a:xfrm>
          <a:prstGeom prst="rect">
            <a:avLst/>
          </a:prstGeom>
          <a:solidFill>
            <a:schemeClr val="accent1">
              <a:lumMod val="20000"/>
              <a:lumOff val="80000"/>
            </a:schemeClr>
          </a:solidFill>
        </p:spPr>
        <p:txBody>
          <a:bodyPr wrap="square">
            <a:spAutoFit/>
          </a:bodyPr>
          <a:lstStyle/>
          <a:p>
            <a:pPr marL="285750" indent="-285750" algn="just">
              <a:buFont typeface="Arial" panose="020B0604020202020204" pitchFamily="34" charset="0"/>
              <a:buChar char="•"/>
            </a:pPr>
            <a:endParaRPr lang="en-US" sz="2000" dirty="0">
              <a:latin typeface="Arial Narrow" panose="020B0606020202030204" pitchFamily="34" charset="0"/>
            </a:endParaRPr>
          </a:p>
          <a:p>
            <a:pPr marL="355600" indent="-355600" algn="just">
              <a:spcAft>
                <a:spcPts val="1200"/>
              </a:spcAft>
              <a:buClr>
                <a:schemeClr val="accent5">
                  <a:lumMod val="50000"/>
                </a:schemeClr>
              </a:buClr>
              <a:buSzPct val="100000"/>
              <a:buFont typeface="Arial" panose="020B0604020202020204" pitchFamily="34" charset="0"/>
              <a:buChar char="•"/>
            </a:pPr>
            <a:r>
              <a:rPr lang="de-DE" sz="2400" dirty="0">
                <a:latin typeface="Arial Narrow" panose="020B0606020202030204" pitchFamily="34" charset="0"/>
              </a:rPr>
              <a:t>ist barrierefrei, für alle zugänglich </a:t>
            </a:r>
            <a:r>
              <a:rPr lang="en-US" sz="2400" dirty="0">
                <a:latin typeface="Arial Narrow" panose="020B0606020202030204" pitchFamily="34" charset="0"/>
              </a:rPr>
              <a:t>(Thomas et al., 1998) </a:t>
            </a:r>
          </a:p>
          <a:p>
            <a:pPr marL="355600" indent="-355600" algn="just">
              <a:spcAft>
                <a:spcPts val="1200"/>
              </a:spcAft>
              <a:buClr>
                <a:schemeClr val="accent5">
                  <a:lumMod val="50000"/>
                </a:schemeClr>
              </a:buClr>
              <a:buSzPct val="100000"/>
              <a:buFont typeface="Arial" panose="020B0604020202020204" pitchFamily="34" charset="0"/>
              <a:buChar char="•"/>
            </a:pPr>
            <a:r>
              <a:rPr lang="de-DE" sz="2400" dirty="0">
                <a:latin typeface="Arial Narrow" panose="020B0606020202030204" pitchFamily="34" charset="0"/>
              </a:rPr>
              <a:t>ist ethisch, moralisch und rechtlich gerecht </a:t>
            </a:r>
            <a:r>
              <a:rPr lang="en-US" sz="2400" dirty="0">
                <a:latin typeface="Arial Narrow" panose="020B0606020202030204" pitchFamily="34" charset="0"/>
              </a:rPr>
              <a:t>(</a:t>
            </a:r>
            <a:r>
              <a:rPr lang="en-US" sz="2400" dirty="0" err="1">
                <a:latin typeface="Arial Narrow" panose="020B0606020202030204" pitchFamily="34" charset="0"/>
              </a:rPr>
              <a:t>Karagiannis</a:t>
            </a:r>
            <a:r>
              <a:rPr lang="en-US" sz="2400" dirty="0">
                <a:latin typeface="Arial Narrow" panose="020B0606020202030204" pitchFamily="34" charset="0"/>
              </a:rPr>
              <a:t> et al., 1996).</a:t>
            </a:r>
          </a:p>
          <a:p>
            <a:pPr marL="355600" indent="-355600" algn="just">
              <a:spcAft>
                <a:spcPts val="1200"/>
              </a:spcAft>
              <a:buClr>
                <a:schemeClr val="accent5">
                  <a:lumMod val="50000"/>
                </a:schemeClr>
              </a:buClr>
              <a:buSzPct val="100000"/>
              <a:buFont typeface="Arial" panose="020B0604020202020204" pitchFamily="34" charset="0"/>
              <a:buChar char="•"/>
            </a:pPr>
            <a:r>
              <a:rPr lang="en-US" sz="2400" dirty="0" err="1">
                <a:latin typeface="Arial Narrow" panose="020B0606020202030204" pitchFamily="34" charset="0"/>
              </a:rPr>
              <a:t>schätzt</a:t>
            </a:r>
            <a:r>
              <a:rPr lang="en-US" sz="2400" dirty="0">
                <a:latin typeface="Arial Narrow" panose="020B0606020202030204" pitchFamily="34" charset="0"/>
              </a:rPr>
              <a:t> </a:t>
            </a:r>
            <a:r>
              <a:rPr lang="en-US" sz="2400" dirty="0" err="1">
                <a:latin typeface="Arial Narrow" panose="020B0606020202030204" pitchFamily="34" charset="0"/>
              </a:rPr>
              <a:t>Teilhabe</a:t>
            </a:r>
            <a:r>
              <a:rPr lang="en-US" sz="2400" dirty="0">
                <a:latin typeface="Arial Narrow" panose="020B0606020202030204" pitchFamily="34" charset="0"/>
              </a:rPr>
              <a:t> und (</a:t>
            </a:r>
            <a:r>
              <a:rPr lang="en-US" sz="2400" dirty="0" err="1">
                <a:latin typeface="Arial Narrow" panose="020B0606020202030204" pitchFamily="34" charset="0"/>
              </a:rPr>
              <a:t>Selbst</a:t>
            </a:r>
            <a:r>
              <a:rPr lang="en-US" sz="2400" dirty="0">
                <a:latin typeface="Arial Narrow" panose="020B0606020202030204" pitchFamily="34" charset="0"/>
              </a:rPr>
              <a:t>-) </a:t>
            </a:r>
            <a:r>
              <a:rPr lang="en-US" sz="2400" dirty="0" err="1">
                <a:latin typeface="Arial Narrow" panose="020B0606020202030204" pitchFamily="34" charset="0"/>
              </a:rPr>
              <a:t>Ermächtigung</a:t>
            </a:r>
            <a:r>
              <a:rPr lang="en-US" sz="2400" dirty="0">
                <a:latin typeface="Arial Narrow" panose="020B0606020202030204" pitchFamily="34" charset="0"/>
              </a:rPr>
              <a:t> </a:t>
            </a:r>
            <a:r>
              <a:rPr lang="en-US" sz="2400" dirty="0" err="1">
                <a:latin typeface="Arial Narrow" panose="020B0606020202030204" pitchFamily="34" charset="0"/>
              </a:rPr>
              <a:t>als</a:t>
            </a:r>
            <a:r>
              <a:rPr lang="en-US" sz="2400" dirty="0">
                <a:latin typeface="Arial Narrow" panose="020B0606020202030204" pitchFamily="34" charset="0"/>
              </a:rPr>
              <a:t> </a:t>
            </a:r>
            <a:r>
              <a:rPr lang="en-US" sz="2400" dirty="0" err="1">
                <a:latin typeface="Arial Narrow" panose="020B0606020202030204" pitchFamily="34" charset="0"/>
              </a:rPr>
              <a:t>hohen</a:t>
            </a:r>
            <a:r>
              <a:rPr lang="en-US" sz="2400" dirty="0">
                <a:latin typeface="Arial Narrow" panose="020B0606020202030204" pitchFamily="34" charset="0"/>
              </a:rPr>
              <a:t> Wert (</a:t>
            </a:r>
            <a:r>
              <a:rPr lang="en-US" sz="2400" dirty="0" err="1">
                <a:latin typeface="Arial Narrow" panose="020B0606020202030204" pitchFamily="34" charset="0"/>
              </a:rPr>
              <a:t>Karagiannis</a:t>
            </a:r>
            <a:r>
              <a:rPr lang="en-US" sz="2400" dirty="0">
                <a:latin typeface="Arial Narrow" panose="020B0606020202030204" pitchFamily="34" charset="0"/>
              </a:rPr>
              <a:t> et al., 1996)</a:t>
            </a:r>
          </a:p>
          <a:p>
            <a:pPr marL="355600" indent="-355600" algn="just">
              <a:spcAft>
                <a:spcPts val="1200"/>
              </a:spcAft>
              <a:buClr>
                <a:schemeClr val="accent5">
                  <a:lumMod val="50000"/>
                </a:schemeClr>
              </a:buClr>
              <a:buSzPct val="100000"/>
              <a:buFont typeface="Arial" panose="020B0604020202020204" pitchFamily="34" charset="0"/>
              <a:buChar char="•"/>
            </a:pPr>
            <a:r>
              <a:rPr lang="en-US" sz="2400" dirty="0" err="1">
                <a:latin typeface="Arial Narrow" panose="020B0606020202030204" pitchFamily="34" charset="0"/>
              </a:rPr>
              <a:t>entwickelt</a:t>
            </a:r>
            <a:r>
              <a:rPr lang="en-US" sz="2400" dirty="0">
                <a:latin typeface="Arial Narrow" panose="020B0606020202030204" pitchFamily="34" charset="0"/>
              </a:rPr>
              <a:t> </a:t>
            </a:r>
            <a:r>
              <a:rPr lang="en-US" sz="2400" dirty="0" err="1">
                <a:latin typeface="Arial Narrow" panose="020B0606020202030204" pitchFamily="34" charset="0"/>
              </a:rPr>
              <a:t>Unterstützungsnetzwerke</a:t>
            </a:r>
            <a:r>
              <a:rPr lang="en-US" sz="2400" dirty="0">
                <a:latin typeface="Arial Narrow" panose="020B0606020202030204" pitchFamily="34" charset="0"/>
              </a:rPr>
              <a:t> (Schaffner &amp; </a:t>
            </a:r>
            <a:r>
              <a:rPr lang="en-US" sz="2400" dirty="0" err="1">
                <a:latin typeface="Arial Narrow" panose="020B0606020202030204" pitchFamily="34" charset="0"/>
              </a:rPr>
              <a:t>Buswell</a:t>
            </a:r>
            <a:r>
              <a:rPr lang="en-US" sz="2400" dirty="0">
                <a:latin typeface="Arial Narrow" panose="020B0606020202030204" pitchFamily="34" charset="0"/>
              </a:rPr>
              <a:t>, 1996)</a:t>
            </a:r>
          </a:p>
          <a:p>
            <a:pPr marL="355600" indent="-355600" algn="just">
              <a:spcAft>
                <a:spcPts val="1200"/>
              </a:spcAft>
              <a:buClr>
                <a:schemeClr val="accent5">
                  <a:lumMod val="50000"/>
                </a:schemeClr>
              </a:buClr>
              <a:buSzPct val="100000"/>
              <a:buFont typeface="Arial" panose="020B0604020202020204" pitchFamily="34" charset="0"/>
              <a:buChar char="•"/>
            </a:pPr>
            <a:endParaRPr lang="en-US" sz="2400" dirty="0">
              <a:latin typeface="Arial Narrow" panose="020B0606020202030204" pitchFamily="34" charset="0"/>
            </a:endParaRPr>
          </a:p>
        </p:txBody>
      </p:sp>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grpSp>
        <p:nvGrpSpPr>
          <p:cNvPr id="17" name="Grupo 16"/>
          <p:cNvGrpSpPr/>
          <p:nvPr/>
        </p:nvGrpSpPr>
        <p:grpSpPr>
          <a:xfrm>
            <a:off x="6623720" y="98628"/>
            <a:ext cx="2520280" cy="991554"/>
            <a:chOff x="6623720" y="98628"/>
            <a:chExt cx="2520280" cy="991554"/>
          </a:xfrm>
        </p:grpSpPr>
        <p:pic>
          <p:nvPicPr>
            <p:cNvPr id="18" name="Image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9" name="Retângulo 18"/>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5" name="Marcador de Posição do Número do Diapositivo 4"/>
          <p:cNvSpPr>
            <a:spLocks noGrp="1"/>
          </p:cNvSpPr>
          <p:nvPr>
            <p:ph type="sldNum" sz="quarter" idx="12"/>
          </p:nvPr>
        </p:nvSpPr>
        <p:spPr/>
        <p:txBody>
          <a:bodyPr/>
          <a:lstStyle/>
          <a:p>
            <a:fld id="{35BA1E5D-A24E-4249-ACDB-C6F8AD62BBF2}" type="slidenum">
              <a:rPr lang="pt-PT" smtClean="0"/>
              <a:t>14</a:t>
            </a:fld>
            <a:endParaRPr lang="pt-PT"/>
          </a:p>
        </p:txBody>
      </p:sp>
      <p:sp>
        <p:nvSpPr>
          <p:cNvPr id="13" name="Retângulo 19">
            <a:extLst>
              <a:ext uri="{FF2B5EF4-FFF2-40B4-BE49-F238E27FC236}">
                <a16:creationId xmlns:a16="http://schemas.microsoft.com/office/drawing/2014/main" id="{248CF105-E595-4411-B7CC-45D7D3B690EE}"/>
              </a:ext>
            </a:extLst>
          </p:cNvPr>
          <p:cNvSpPr/>
          <p:nvPr/>
        </p:nvSpPr>
        <p:spPr>
          <a:xfrm>
            <a:off x="82777" y="244229"/>
            <a:ext cx="6540943" cy="830997"/>
          </a:xfrm>
          <a:prstGeom prst="rect">
            <a:avLst/>
          </a:prstGeom>
          <a:solidFill>
            <a:schemeClr val="accent1">
              <a:lumMod val="20000"/>
              <a:lumOff val="80000"/>
            </a:schemeClr>
          </a:solidFill>
        </p:spPr>
        <p:txBody>
          <a:bodyPr wrap="square">
            <a:spAutoFit/>
          </a:bodyPr>
          <a:lstStyle/>
          <a:p>
            <a:pPr algn="ctr">
              <a:buClr>
                <a:srgbClr val="C00000"/>
              </a:buClr>
            </a:pPr>
            <a:r>
              <a:rPr lang="de-DE" sz="2400" b="1" dirty="0">
                <a:solidFill>
                  <a:prstClr val="black"/>
                </a:solidFill>
                <a:latin typeface="Arial Narrow" panose="020B0606020202030204" pitchFamily="34" charset="0"/>
              </a:rPr>
              <a:t>Entscheidende Faktoren für die Schaffung einer </a:t>
            </a:r>
          </a:p>
          <a:p>
            <a:pPr algn="ctr">
              <a:buClr>
                <a:srgbClr val="C00000"/>
              </a:buClr>
            </a:pPr>
            <a:r>
              <a:rPr lang="de-DE" sz="2400" b="1" dirty="0">
                <a:solidFill>
                  <a:prstClr val="black"/>
                </a:solidFill>
                <a:latin typeface="Arial Narrow" panose="020B0606020202030204" pitchFamily="34" charset="0"/>
              </a:rPr>
              <a:t>inklusiven Gesellschaft</a:t>
            </a:r>
          </a:p>
        </p:txBody>
      </p:sp>
    </p:spTree>
    <p:extLst>
      <p:ext uri="{BB962C8B-B14F-4D97-AF65-F5344CB8AC3E}">
        <p14:creationId xmlns:p14="http://schemas.microsoft.com/office/powerpoint/2010/main" val="372909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89000" y="1428310"/>
            <a:ext cx="8136904" cy="4678204"/>
          </a:xfrm>
          <a:prstGeom prst="rect">
            <a:avLst/>
          </a:prstGeom>
          <a:solidFill>
            <a:schemeClr val="accent1">
              <a:lumMod val="20000"/>
              <a:lumOff val="80000"/>
            </a:schemeClr>
          </a:solidFill>
        </p:spPr>
        <p:txBody>
          <a:bodyPr wrap="square">
            <a:spAutoFit/>
          </a:bodyPr>
          <a:lstStyle/>
          <a:p>
            <a:pPr algn="ctr">
              <a:buClr>
                <a:srgbClr val="C00000"/>
              </a:buClr>
            </a:pPr>
            <a:endParaRPr lang="en-US" sz="2800" b="1" dirty="0">
              <a:latin typeface="Arial Narrow" panose="020B0606020202030204" pitchFamily="34" charset="0"/>
            </a:endParaRPr>
          </a:p>
          <a:p>
            <a:pPr marL="355600" indent="-355600" algn="just">
              <a:spcAft>
                <a:spcPts val="1200"/>
              </a:spcAft>
              <a:buClr>
                <a:schemeClr val="accent5">
                  <a:lumMod val="50000"/>
                </a:schemeClr>
              </a:buClr>
              <a:buSzPct val="100000"/>
              <a:buFont typeface="Arial" panose="020B0604020202020204" pitchFamily="34" charset="0"/>
              <a:buChar char="•"/>
            </a:pPr>
            <a:r>
              <a:rPr lang="de-DE" sz="2400" dirty="0">
                <a:latin typeface="Arial Narrow" panose="020B0606020202030204" pitchFamily="34" charset="0"/>
              </a:rPr>
              <a:t>erfordert ein starkes öffentliches Engagement, um "viele Hindernisse, die je nach kulturellen und wirtschaftlichen Strukturen der Gemeinschaften variieren", zu beseitigen. </a:t>
            </a:r>
            <a:r>
              <a:rPr lang="en-US" sz="2400" dirty="0">
                <a:latin typeface="Arial Narrow" panose="020B0606020202030204" pitchFamily="34" charset="0"/>
              </a:rPr>
              <a:t>(</a:t>
            </a:r>
            <a:r>
              <a:rPr lang="en-US" sz="2400" dirty="0" err="1">
                <a:latin typeface="Arial Narrow" panose="020B0606020202030204" pitchFamily="34" charset="0"/>
              </a:rPr>
              <a:t>Dillenburger</a:t>
            </a:r>
            <a:r>
              <a:rPr lang="en-US" sz="2400" dirty="0">
                <a:latin typeface="Arial Narrow" panose="020B0606020202030204" pitchFamily="34" charset="0"/>
              </a:rPr>
              <a:t>, 2015, p. 330 )</a:t>
            </a:r>
          </a:p>
          <a:p>
            <a:pPr marL="355600" indent="-355600" algn="just">
              <a:spcAft>
                <a:spcPts val="1200"/>
              </a:spcAft>
              <a:buClr>
                <a:schemeClr val="accent5">
                  <a:lumMod val="50000"/>
                </a:schemeClr>
              </a:buClr>
              <a:buSzPct val="100000"/>
              <a:buFont typeface="Arial" panose="020B0604020202020204" pitchFamily="34" charset="0"/>
              <a:buChar char="•"/>
            </a:pPr>
            <a:r>
              <a:rPr lang="de-DE" sz="2400" dirty="0">
                <a:latin typeface="Arial Narrow" panose="020B0606020202030204" pitchFamily="34" charset="0"/>
              </a:rPr>
              <a:t>erfordert ein "Engagement für inklusive Ideale, die in der Schule und in der Gemeinschaft kommuniziert werden" </a:t>
            </a:r>
            <a:r>
              <a:rPr lang="en-US" sz="2400" dirty="0">
                <a:latin typeface="Arial Narrow" panose="020B0606020202030204" pitchFamily="34" charset="0"/>
              </a:rPr>
              <a:t>(</a:t>
            </a:r>
            <a:r>
              <a:rPr lang="pt-PT" sz="2400" dirty="0" err="1">
                <a:latin typeface="Arial Narrow" panose="020B0606020202030204" pitchFamily="34" charset="0"/>
              </a:rPr>
              <a:t>Kugelmass</a:t>
            </a:r>
            <a:r>
              <a:rPr lang="pt-PT" sz="2400" dirty="0">
                <a:latin typeface="Arial Narrow" panose="020B0606020202030204" pitchFamily="34" charset="0"/>
              </a:rPr>
              <a:t>, 2006, as </a:t>
            </a:r>
            <a:r>
              <a:rPr lang="pt-PT" sz="2400" dirty="0" err="1">
                <a:latin typeface="Arial Narrow" panose="020B0606020202030204" pitchFamily="34" charset="0"/>
              </a:rPr>
              <a:t>cited</a:t>
            </a:r>
            <a:r>
              <a:rPr lang="pt-PT" sz="2400" dirty="0">
                <a:latin typeface="Arial Narrow" panose="020B0606020202030204" pitchFamily="34" charset="0"/>
              </a:rPr>
              <a:t> in </a:t>
            </a:r>
            <a:r>
              <a:rPr lang="pt-PT" sz="2400" dirty="0" err="1">
                <a:latin typeface="Arial Narrow" panose="020B0606020202030204" pitchFamily="34" charset="0"/>
              </a:rPr>
              <a:t>McMaster</a:t>
            </a:r>
            <a:r>
              <a:rPr lang="pt-PT" sz="2400" dirty="0">
                <a:latin typeface="Arial Narrow" panose="020B0606020202030204" pitchFamily="34" charset="0"/>
              </a:rPr>
              <a:t>, 2006, p. 42)</a:t>
            </a:r>
            <a:r>
              <a:rPr lang="en-US" sz="2400" dirty="0">
                <a:latin typeface="Arial Narrow" panose="020B0606020202030204" pitchFamily="34" charset="0"/>
              </a:rPr>
              <a:t>  </a:t>
            </a:r>
          </a:p>
          <a:p>
            <a:pPr marL="355600" indent="-355600" algn="just">
              <a:spcAft>
                <a:spcPts val="1200"/>
              </a:spcAft>
              <a:buClr>
                <a:schemeClr val="accent5">
                  <a:lumMod val="50000"/>
                </a:schemeClr>
              </a:buClr>
              <a:buSzPct val="100000"/>
              <a:buFont typeface="Arial" panose="020B0604020202020204" pitchFamily="34" charset="0"/>
              <a:buChar char="•"/>
            </a:pPr>
            <a:r>
              <a:rPr lang="de-DE" sz="2400" dirty="0">
                <a:latin typeface="Arial Narrow" panose="020B0606020202030204" pitchFamily="34" charset="0"/>
              </a:rPr>
              <a:t>erfordert einen "kompromisslosen Einsatz </a:t>
            </a:r>
            <a:r>
              <a:rPr lang="de-DE" sz="2400" i="1" dirty="0">
                <a:latin typeface="Arial Narrow" panose="020B0606020202030204" pitchFamily="34" charset="0"/>
              </a:rPr>
              <a:t>für</a:t>
            </a:r>
            <a:r>
              <a:rPr lang="de-DE" sz="2400" dirty="0">
                <a:latin typeface="Arial Narrow" panose="020B0606020202030204" pitchFamily="34" charset="0"/>
              </a:rPr>
              <a:t> und den Glauben </a:t>
            </a:r>
            <a:r>
              <a:rPr lang="de-DE" sz="2400" i="1" dirty="0">
                <a:latin typeface="Arial Narrow" panose="020B0606020202030204" pitchFamily="34" charset="0"/>
              </a:rPr>
              <a:t>an</a:t>
            </a:r>
            <a:r>
              <a:rPr lang="de-DE" sz="2400" dirty="0">
                <a:latin typeface="Arial Narrow" panose="020B0606020202030204" pitchFamily="34" charset="0"/>
              </a:rPr>
              <a:t> Inklusion" </a:t>
            </a:r>
            <a:r>
              <a:rPr lang="en-US" sz="2400" dirty="0">
                <a:latin typeface="Arial Narrow" panose="020B0606020202030204" pitchFamily="34" charset="0"/>
              </a:rPr>
              <a:t>(</a:t>
            </a:r>
            <a:r>
              <a:rPr lang="pt-PT" sz="2400" dirty="0" err="1">
                <a:latin typeface="Arial Narrow" panose="020B0606020202030204" pitchFamily="34" charset="0"/>
              </a:rPr>
              <a:t>Kugelmass</a:t>
            </a:r>
            <a:r>
              <a:rPr lang="pt-PT" sz="2400" dirty="0">
                <a:latin typeface="Arial Narrow" panose="020B0606020202030204" pitchFamily="34" charset="0"/>
              </a:rPr>
              <a:t>, 2006, as </a:t>
            </a:r>
            <a:r>
              <a:rPr lang="pt-PT" sz="2400" dirty="0" err="1">
                <a:latin typeface="Arial Narrow" panose="020B0606020202030204" pitchFamily="34" charset="0"/>
              </a:rPr>
              <a:t>cited</a:t>
            </a:r>
            <a:r>
              <a:rPr lang="pt-PT" sz="2400" dirty="0">
                <a:latin typeface="Arial Narrow" panose="020B0606020202030204" pitchFamily="34" charset="0"/>
              </a:rPr>
              <a:t> in </a:t>
            </a:r>
            <a:r>
              <a:rPr lang="pt-PT" sz="2400" dirty="0" err="1">
                <a:latin typeface="Arial Narrow" panose="020B0606020202030204" pitchFamily="34" charset="0"/>
              </a:rPr>
              <a:t>McMaster</a:t>
            </a:r>
            <a:r>
              <a:rPr lang="pt-PT" sz="2400" dirty="0">
                <a:latin typeface="Arial Narrow" panose="020B0606020202030204" pitchFamily="34" charset="0"/>
              </a:rPr>
              <a:t>, 2006, p. 42)</a:t>
            </a:r>
            <a:r>
              <a:rPr lang="en-US" sz="2400" dirty="0">
                <a:latin typeface="Arial Narrow" panose="020B0606020202030204" pitchFamily="34" charset="0"/>
              </a:rPr>
              <a:t>  </a:t>
            </a:r>
          </a:p>
          <a:p>
            <a:pPr marL="355600" indent="-355600" algn="just">
              <a:spcAft>
                <a:spcPts val="1200"/>
              </a:spcAft>
              <a:buClr>
                <a:schemeClr val="accent2">
                  <a:lumMod val="75000"/>
                </a:schemeClr>
              </a:buClr>
              <a:buSzPct val="102000"/>
              <a:buFont typeface="Arial" panose="020B0604020202020204" pitchFamily="34" charset="0"/>
              <a:buChar char="•"/>
            </a:pPr>
            <a:endParaRPr lang="en-US" sz="2400" dirty="0">
              <a:latin typeface="Arial Narrow" panose="020B0606020202030204" pitchFamily="34" charset="0"/>
            </a:endParaRPr>
          </a:p>
        </p:txBody>
      </p:sp>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grpSp>
        <p:nvGrpSpPr>
          <p:cNvPr id="17" name="Grupo 16"/>
          <p:cNvGrpSpPr/>
          <p:nvPr/>
        </p:nvGrpSpPr>
        <p:grpSpPr>
          <a:xfrm>
            <a:off x="6623720" y="98628"/>
            <a:ext cx="2520280" cy="991554"/>
            <a:chOff x="6623720" y="98628"/>
            <a:chExt cx="2520280" cy="991554"/>
          </a:xfrm>
        </p:grpSpPr>
        <p:pic>
          <p:nvPicPr>
            <p:cNvPr id="18" name="Image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9" name="Retângulo 18"/>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5" name="Marcador de Posição do Número do Diapositivo 4"/>
          <p:cNvSpPr>
            <a:spLocks noGrp="1"/>
          </p:cNvSpPr>
          <p:nvPr>
            <p:ph type="sldNum" sz="quarter" idx="12"/>
          </p:nvPr>
        </p:nvSpPr>
        <p:spPr/>
        <p:txBody>
          <a:bodyPr/>
          <a:lstStyle/>
          <a:p>
            <a:fld id="{35BA1E5D-A24E-4249-ACDB-C6F8AD62BBF2}" type="slidenum">
              <a:rPr lang="pt-PT" smtClean="0"/>
              <a:t>15</a:t>
            </a:fld>
            <a:endParaRPr lang="pt-PT"/>
          </a:p>
        </p:txBody>
      </p:sp>
      <p:sp>
        <p:nvSpPr>
          <p:cNvPr id="11" name="Retângulo 19">
            <a:extLst>
              <a:ext uri="{FF2B5EF4-FFF2-40B4-BE49-F238E27FC236}">
                <a16:creationId xmlns:a16="http://schemas.microsoft.com/office/drawing/2014/main" id="{EB8BCDB6-7A7D-4B24-BC21-9CD1275F22EA}"/>
              </a:ext>
            </a:extLst>
          </p:cNvPr>
          <p:cNvSpPr/>
          <p:nvPr/>
        </p:nvSpPr>
        <p:spPr>
          <a:xfrm>
            <a:off x="82777" y="244229"/>
            <a:ext cx="6540943" cy="830997"/>
          </a:xfrm>
          <a:prstGeom prst="rect">
            <a:avLst/>
          </a:prstGeom>
          <a:solidFill>
            <a:schemeClr val="accent1">
              <a:lumMod val="20000"/>
              <a:lumOff val="80000"/>
            </a:schemeClr>
          </a:solidFill>
        </p:spPr>
        <p:txBody>
          <a:bodyPr wrap="square">
            <a:spAutoFit/>
          </a:bodyPr>
          <a:lstStyle/>
          <a:p>
            <a:pPr algn="ctr">
              <a:buClr>
                <a:srgbClr val="C00000"/>
              </a:buClr>
            </a:pPr>
            <a:r>
              <a:rPr lang="de-DE" sz="2400" b="1" dirty="0">
                <a:solidFill>
                  <a:prstClr val="black"/>
                </a:solidFill>
                <a:latin typeface="Arial Narrow" panose="020B0606020202030204" pitchFamily="34" charset="0"/>
              </a:rPr>
              <a:t>Entscheidende Faktoren für die Schaffung einer </a:t>
            </a:r>
          </a:p>
          <a:p>
            <a:pPr algn="ctr">
              <a:buClr>
                <a:srgbClr val="C00000"/>
              </a:buClr>
            </a:pPr>
            <a:r>
              <a:rPr lang="de-DE" sz="2400" b="1" dirty="0">
                <a:solidFill>
                  <a:prstClr val="black"/>
                </a:solidFill>
                <a:latin typeface="Arial Narrow" panose="020B0606020202030204" pitchFamily="34" charset="0"/>
              </a:rPr>
              <a:t>inklusiven Gesellschaft</a:t>
            </a:r>
          </a:p>
        </p:txBody>
      </p:sp>
    </p:spTree>
    <p:extLst>
      <p:ext uri="{BB962C8B-B14F-4D97-AF65-F5344CB8AC3E}">
        <p14:creationId xmlns:p14="http://schemas.microsoft.com/office/powerpoint/2010/main" val="4112547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49382" y="252431"/>
            <a:ext cx="6208567" cy="656655"/>
          </a:xfrm>
          <a:prstGeom prst="rect">
            <a:avLst/>
          </a:prstGeom>
          <a:solidFill>
            <a:schemeClr val="accent1">
              <a:lumMod val="20000"/>
              <a:lumOff val="80000"/>
            </a:schemeClr>
          </a:solidFill>
        </p:spPr>
        <p:txBody>
          <a:bodyPr wrap="square">
            <a:spAutoFit/>
          </a:bodyPr>
          <a:lstStyle/>
          <a:p>
            <a:pPr algn="ctr" defTabSz="685800">
              <a:lnSpc>
                <a:spcPct val="150000"/>
              </a:lnSpc>
            </a:pPr>
            <a:r>
              <a:rPr lang="en-US" sz="2800" b="1" i="1" dirty="0" err="1">
                <a:latin typeface="Arial Narrow" panose="020B0606020202030204" pitchFamily="34" charset="0"/>
              </a:rPr>
              <a:t>Aktivität</a:t>
            </a:r>
            <a:r>
              <a:rPr lang="en-US" sz="2800" b="1" i="1" dirty="0">
                <a:latin typeface="Arial Narrow" panose="020B0606020202030204" pitchFamily="34" charset="0"/>
              </a:rPr>
              <a:t>: </a:t>
            </a:r>
            <a:r>
              <a:rPr lang="en-US" sz="2800" b="1" i="1" dirty="0" err="1">
                <a:latin typeface="Arial Narrow" panose="020B0606020202030204" pitchFamily="34" charset="0"/>
              </a:rPr>
              <a:t>Denke</a:t>
            </a:r>
            <a:r>
              <a:rPr lang="en-US" sz="2800" b="1" i="1" dirty="0">
                <a:latin typeface="Arial Narrow" panose="020B0606020202030204" pitchFamily="34" charset="0"/>
              </a:rPr>
              <a:t> &amp; </a:t>
            </a:r>
            <a:r>
              <a:rPr lang="en-US" sz="2800" b="1" i="1" dirty="0" err="1">
                <a:latin typeface="Arial Narrow" panose="020B0606020202030204" pitchFamily="34" charset="0"/>
              </a:rPr>
              <a:t>reflektiere</a:t>
            </a:r>
            <a:r>
              <a:rPr lang="en-US" sz="2800" b="1" i="1" dirty="0">
                <a:latin typeface="Arial Narrow" panose="020B0606020202030204" pitchFamily="34" charset="0"/>
              </a:rPr>
              <a:t> 1.1- Inklusion</a:t>
            </a:r>
          </a:p>
        </p:txBody>
      </p:sp>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5" name="Retângulo 14"/>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6" name="Grupo 15"/>
          <p:cNvGrpSpPr/>
          <p:nvPr/>
        </p:nvGrpSpPr>
        <p:grpSpPr>
          <a:xfrm>
            <a:off x="82777" y="6412675"/>
            <a:ext cx="7351175" cy="445325"/>
            <a:chOff x="178130" y="6412675"/>
            <a:chExt cx="9128049" cy="445325"/>
          </a:xfrm>
        </p:grpSpPr>
        <p:sp>
          <p:nvSpPr>
            <p:cNvPr id="17" name="Retângulo 16"/>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8"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10" name="Retângulo 9"/>
          <p:cNvSpPr/>
          <p:nvPr/>
        </p:nvSpPr>
        <p:spPr>
          <a:xfrm>
            <a:off x="206612" y="1194945"/>
            <a:ext cx="8658521" cy="4893647"/>
          </a:xfrm>
          <a:prstGeom prst="rect">
            <a:avLst/>
          </a:prstGeom>
          <a:solidFill>
            <a:schemeClr val="accent1">
              <a:lumMod val="20000"/>
              <a:lumOff val="80000"/>
            </a:schemeClr>
          </a:solidFill>
        </p:spPr>
        <p:txBody>
          <a:bodyPr wrap="square">
            <a:spAutoFit/>
          </a:bodyPr>
          <a:lstStyle/>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p:txBody>
      </p:sp>
      <p:sp>
        <p:nvSpPr>
          <p:cNvPr id="11" name="Retângulo 10"/>
          <p:cNvSpPr/>
          <p:nvPr/>
        </p:nvSpPr>
        <p:spPr>
          <a:xfrm>
            <a:off x="683568" y="1147378"/>
            <a:ext cx="7992888" cy="923330"/>
          </a:xfrm>
          <a:prstGeom prst="rect">
            <a:avLst/>
          </a:prstGeom>
        </p:spPr>
        <p:txBody>
          <a:bodyPr wrap="square">
            <a:spAutoFit/>
          </a:bodyPr>
          <a:lstStyle/>
          <a:p>
            <a:r>
              <a:rPr lang="en-US" b="1" kern="0" dirty="0" err="1">
                <a:solidFill>
                  <a:prstClr val="black"/>
                </a:solidFill>
                <a:latin typeface="Arial Narrow" panose="020B0606020202030204" pitchFamily="34" charset="0"/>
              </a:rPr>
              <a:t>Behindertenstrategie</a:t>
            </a:r>
            <a:r>
              <a:rPr lang="en-US" b="1" kern="0" dirty="0">
                <a:solidFill>
                  <a:prstClr val="black"/>
                </a:solidFill>
                <a:latin typeface="Arial Narrow" panose="020B0606020202030204" pitchFamily="34" charset="0"/>
              </a:rPr>
              <a:t> der </a:t>
            </a:r>
            <a:r>
              <a:rPr lang="en-US" b="1" kern="0" dirty="0" err="1">
                <a:solidFill>
                  <a:prstClr val="black"/>
                </a:solidFill>
                <a:latin typeface="Arial Narrow" panose="020B0606020202030204" pitchFamily="34" charset="0"/>
              </a:rPr>
              <a:t>Vereinten</a:t>
            </a:r>
            <a:r>
              <a:rPr lang="en-US" b="1" kern="0" dirty="0">
                <a:solidFill>
                  <a:prstClr val="black"/>
                </a:solidFill>
                <a:latin typeface="Arial Narrow" panose="020B0606020202030204" pitchFamily="34" charset="0"/>
              </a:rPr>
              <a:t> </a:t>
            </a:r>
            <a:r>
              <a:rPr lang="en-US" b="1" kern="0" dirty="0" err="1">
                <a:solidFill>
                  <a:prstClr val="black"/>
                </a:solidFill>
                <a:latin typeface="Arial Narrow" panose="020B0606020202030204" pitchFamily="34" charset="0"/>
              </a:rPr>
              <a:t>Nationen</a:t>
            </a:r>
            <a:r>
              <a:rPr lang="en-US" b="1" kern="0" dirty="0">
                <a:solidFill>
                  <a:prstClr val="black"/>
                </a:solidFill>
                <a:latin typeface="Arial Narrow" panose="020B0606020202030204" pitchFamily="34" charset="0"/>
              </a:rPr>
              <a:t> 
</a:t>
            </a:r>
            <a:r>
              <a:rPr lang="de-DE" dirty="0">
                <a:latin typeface="Arial Narrow" panose="020B0606020202030204" pitchFamily="34" charset="0"/>
              </a:rPr>
              <a:t>Schauen wir uns den UN-Generalsekretär an:
</a:t>
            </a:r>
            <a:r>
              <a:rPr lang="pt-PT" dirty="0">
                <a:latin typeface="Arial Narrow" panose="020B0606020202030204" pitchFamily="34" charset="0"/>
              </a:rPr>
              <a:t>https://www.youtube.com/watch?v=LDbPgSWwEuU&amp;feature=emb_logo</a:t>
            </a:r>
          </a:p>
        </p:txBody>
      </p:sp>
      <p:pic>
        <p:nvPicPr>
          <p:cNvPr id="13" name="Imagem 12">
            <a:hlinkClick r:id="rId4"/>
          </p:cNvPr>
          <p:cNvPicPr>
            <a:picLocks noChangeAspect="1"/>
          </p:cNvPicPr>
          <p:nvPr/>
        </p:nvPicPr>
        <p:blipFill rotWithShape="1">
          <a:blip r:embed="rId5"/>
          <a:srcRect l="10631" t="18899" r="38576" b="26502"/>
          <a:stretch/>
        </p:blipFill>
        <p:spPr>
          <a:xfrm>
            <a:off x="1115616" y="2137370"/>
            <a:ext cx="6264973" cy="3788123"/>
          </a:xfrm>
          <a:prstGeom prst="rect">
            <a:avLst/>
          </a:prstGeom>
        </p:spPr>
      </p:pic>
      <p:sp>
        <p:nvSpPr>
          <p:cNvPr id="2" name="Marcador de Posição do Número do Diapositivo 1"/>
          <p:cNvSpPr>
            <a:spLocks noGrp="1"/>
          </p:cNvSpPr>
          <p:nvPr>
            <p:ph type="sldNum" sz="quarter" idx="12"/>
          </p:nvPr>
        </p:nvSpPr>
        <p:spPr/>
        <p:txBody>
          <a:bodyPr/>
          <a:lstStyle/>
          <a:p>
            <a:fld id="{35BA1E5D-A24E-4249-ACDB-C6F8AD62BBF2}" type="slidenum">
              <a:rPr lang="pt-PT" smtClean="0"/>
              <a:t>16</a:t>
            </a:fld>
            <a:endParaRPr lang="pt-PT"/>
          </a:p>
        </p:txBody>
      </p:sp>
    </p:spTree>
    <p:extLst>
      <p:ext uri="{BB962C8B-B14F-4D97-AF65-F5344CB8AC3E}">
        <p14:creationId xmlns:p14="http://schemas.microsoft.com/office/powerpoint/2010/main" val="36041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5" name="Retângulo 14"/>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11" name="Retângulo 10"/>
          <p:cNvSpPr/>
          <p:nvPr/>
        </p:nvSpPr>
        <p:spPr>
          <a:xfrm>
            <a:off x="582059" y="1515909"/>
            <a:ext cx="7992093" cy="4893647"/>
          </a:xfrm>
          <a:prstGeom prst="rect">
            <a:avLst/>
          </a:prstGeom>
          <a:solidFill>
            <a:schemeClr val="accent1">
              <a:lumMod val="20000"/>
              <a:lumOff val="80000"/>
            </a:schemeClr>
          </a:solidFill>
        </p:spPr>
        <p:txBody>
          <a:bodyPr wrap="square">
            <a:spAutoFit/>
          </a:bodyPr>
          <a:lstStyle/>
          <a:p>
            <a:endParaRPr lang="en-US" sz="2400" b="1" dirty="0">
              <a:latin typeface="Arial Narrow" panose="020B0606020202030204" pitchFamily="34" charset="0"/>
            </a:endParaRPr>
          </a:p>
          <a:p>
            <a:endParaRPr lang="en-US" sz="2400" b="1" dirty="0">
              <a:latin typeface="Arial Narrow" panose="020B0606020202030204" pitchFamily="34" charset="0"/>
            </a:endParaRPr>
          </a:p>
          <a:p>
            <a:endParaRPr lang="en-US" sz="2400" b="1" dirty="0">
              <a:latin typeface="Arial Narrow" panose="020B0606020202030204" pitchFamily="34" charset="0"/>
            </a:endParaRPr>
          </a:p>
          <a:p>
            <a:endParaRPr lang="en-US" sz="2400" b="1" dirty="0">
              <a:latin typeface="Arial Narrow" panose="020B0606020202030204" pitchFamily="34" charset="0"/>
            </a:endParaRPr>
          </a:p>
          <a:p>
            <a:endParaRPr lang="en-US" sz="2400" b="1" dirty="0">
              <a:latin typeface="Arial Narrow" panose="020B0606020202030204" pitchFamily="34" charset="0"/>
            </a:endParaRPr>
          </a:p>
          <a:p>
            <a:endParaRPr lang="en-US" sz="2400" b="1" dirty="0">
              <a:latin typeface="Arial Narrow" panose="020B0606020202030204" pitchFamily="34" charset="0"/>
            </a:endParaRPr>
          </a:p>
          <a:p>
            <a:r>
              <a:rPr lang="en-US" sz="2400" b="1" dirty="0" err="1">
                <a:latin typeface="Arial Narrow" panose="020B0606020202030204" pitchFamily="34" charset="0"/>
              </a:rPr>
              <a:t>Fragen</a:t>
            </a:r>
            <a:r>
              <a:rPr lang="en-US" sz="2400" b="1" dirty="0">
                <a:latin typeface="Arial Narrow" panose="020B0606020202030204" pitchFamily="34" charset="0"/>
              </a:rPr>
              <a:t>/</a:t>
            </a:r>
            <a:r>
              <a:rPr lang="en-US" sz="2400" b="1" dirty="0" err="1">
                <a:latin typeface="Arial Narrow" panose="020B0606020202030204" pitchFamily="34" charset="0"/>
              </a:rPr>
              <a:t>Diskussionsthemen</a:t>
            </a:r>
            <a:r>
              <a:rPr lang="en-US" sz="2400" b="1" dirty="0">
                <a:latin typeface="Arial Narrow" panose="020B0606020202030204" pitchFamily="34" charset="0"/>
              </a:rPr>
              <a:t>:
</a:t>
            </a:r>
            <a:r>
              <a:rPr lang="en-US" sz="2400" b="1" dirty="0">
                <a:solidFill>
                  <a:schemeClr val="accent1">
                    <a:lumMod val="50000"/>
                  </a:schemeClr>
                </a:solidFill>
                <a:latin typeface="Arial Narrow" panose="020B0606020202030204" pitchFamily="34" charset="0"/>
              </a:rPr>
              <a:t>1. </a:t>
            </a:r>
            <a:r>
              <a:rPr lang="de-DE" sz="2400" dirty="0">
                <a:latin typeface="Arial Narrow" panose="020B0606020202030204" pitchFamily="34" charset="0"/>
              </a:rPr>
              <a:t>Was denken Sie über das, was Sie gehört haben?
</a:t>
            </a:r>
            <a:r>
              <a:rPr lang="en-US" sz="2400" b="1" dirty="0">
                <a:solidFill>
                  <a:schemeClr val="accent1">
                    <a:lumMod val="50000"/>
                  </a:schemeClr>
                </a:solidFill>
                <a:latin typeface="Arial Narrow" panose="020B0606020202030204" pitchFamily="34" charset="0"/>
              </a:rPr>
              <a:t>2. </a:t>
            </a:r>
            <a:r>
              <a:rPr lang="de-DE" sz="2400" dirty="0">
                <a:latin typeface="Arial Narrow" panose="020B0606020202030204" pitchFamily="34" charset="0"/>
              </a:rPr>
              <a:t>Was ist Ihre Vorstellung von Inklusion? </a:t>
            </a:r>
            <a:endParaRPr lang="pt-PT" sz="2400" dirty="0">
              <a:latin typeface="Arial Narrow" panose="020B0606020202030204" pitchFamily="34" charset="0"/>
            </a:endParaRPr>
          </a:p>
          <a:p>
            <a:r>
              <a:rPr lang="en-US" sz="2400" b="1" dirty="0">
                <a:solidFill>
                  <a:schemeClr val="accent1">
                    <a:lumMod val="50000"/>
                  </a:schemeClr>
                </a:solidFill>
                <a:latin typeface="Arial Narrow" panose="020B0606020202030204" pitchFamily="34" charset="0"/>
              </a:rPr>
              <a:t>3. </a:t>
            </a:r>
            <a:r>
              <a:rPr lang="en-US" sz="2400" dirty="0">
                <a:latin typeface="Arial Narrow" panose="020B0606020202030204" pitchFamily="34" charset="0"/>
              </a:rPr>
              <a:t>Was für </a:t>
            </a:r>
            <a:r>
              <a:rPr lang="en-US" sz="2400" dirty="0" err="1">
                <a:latin typeface="Arial Narrow" panose="020B0606020202030204" pitchFamily="34" charset="0"/>
              </a:rPr>
              <a:t>eine</a:t>
            </a:r>
            <a:r>
              <a:rPr lang="en-US" sz="2400" dirty="0">
                <a:latin typeface="Arial Narrow" panose="020B0606020202030204" pitchFamily="34" charset="0"/>
              </a:rPr>
              <a:t> Welt </a:t>
            </a:r>
            <a:r>
              <a:rPr lang="en-US" sz="2400" dirty="0" err="1">
                <a:latin typeface="Arial Narrow" panose="020B0606020202030204" pitchFamily="34" charset="0"/>
              </a:rPr>
              <a:t>möchte</a:t>
            </a:r>
            <a:r>
              <a:rPr lang="en-US" sz="2400" dirty="0">
                <a:latin typeface="Arial Narrow" panose="020B0606020202030204" pitchFamily="34" charset="0"/>
              </a:rPr>
              <a:t> der UN-</a:t>
            </a:r>
            <a:r>
              <a:rPr lang="en-US" sz="2400" dirty="0" err="1">
                <a:latin typeface="Arial Narrow" panose="020B0606020202030204" pitchFamily="34" charset="0"/>
              </a:rPr>
              <a:t>Generalsekretär</a:t>
            </a:r>
            <a:r>
              <a:rPr lang="en-US" sz="2400" dirty="0">
                <a:latin typeface="Arial Narrow" panose="020B0606020202030204" pitchFamily="34" charset="0"/>
              </a:rPr>
              <a:t> für die Zukunft </a:t>
            </a:r>
            <a:r>
              <a:rPr lang="en-US" sz="2400" dirty="0" err="1">
                <a:latin typeface="Arial Narrow" panose="020B0606020202030204" pitchFamily="34" charset="0"/>
              </a:rPr>
              <a:t>entwerfen</a:t>
            </a:r>
            <a:r>
              <a:rPr lang="en-US" sz="2400" dirty="0">
                <a:latin typeface="Arial Narrow" panose="020B0606020202030204" pitchFamily="34" charset="0"/>
              </a:rPr>
              <a:t>? Was </a:t>
            </a:r>
            <a:r>
              <a:rPr lang="en-US" sz="2400" dirty="0" err="1">
                <a:latin typeface="Arial Narrow" panose="020B0606020202030204" pitchFamily="34" charset="0"/>
              </a:rPr>
              <a:t>halten</a:t>
            </a:r>
            <a:r>
              <a:rPr lang="en-US" sz="2400" dirty="0">
                <a:latin typeface="Arial Narrow" panose="020B0606020202030204" pitchFamily="34" charset="0"/>
              </a:rPr>
              <a:t> Sie </a:t>
            </a:r>
            <a:r>
              <a:rPr lang="en-US" sz="2400" dirty="0" err="1">
                <a:latin typeface="Arial Narrow" panose="020B0606020202030204" pitchFamily="34" charset="0"/>
              </a:rPr>
              <a:t>davon</a:t>
            </a:r>
            <a:r>
              <a:rPr lang="en-US" sz="2400" dirty="0">
                <a:latin typeface="Arial Narrow" panose="020B0606020202030204" pitchFamily="34" charset="0"/>
              </a:rPr>
              <a:t>? </a:t>
            </a:r>
            <a:r>
              <a:rPr lang="de-DE" sz="2400" dirty="0">
                <a:latin typeface="Arial Narrow" panose="020B0606020202030204" pitchFamily="34" charset="0"/>
              </a:rPr>
              <a:t>Passt es zu Ihrer Vorstellung von Inklusion?</a:t>
            </a:r>
            <a:endParaRPr lang="en-US" sz="2400" dirty="0">
              <a:latin typeface="Arial Narrow" panose="020B0606020202030204" pitchFamily="34" charset="0"/>
            </a:endParaRPr>
          </a:p>
          <a:p>
            <a:endParaRPr lang="pt-PT" sz="2400" dirty="0">
              <a:latin typeface="Arial Narrow" panose="020B0606020202030204" pitchFamily="34" charset="0"/>
            </a:endParaRPr>
          </a:p>
        </p:txBody>
      </p:sp>
      <p:pic>
        <p:nvPicPr>
          <p:cNvPr id="13" name="Imagem 12"/>
          <p:cNvPicPr>
            <a:picLocks noChangeAspect="1"/>
          </p:cNvPicPr>
          <p:nvPr/>
        </p:nvPicPr>
        <p:blipFill rotWithShape="1">
          <a:blip r:embed="rId3"/>
          <a:srcRect l="10631" t="18899" r="38576" b="26502"/>
          <a:stretch/>
        </p:blipFill>
        <p:spPr>
          <a:xfrm>
            <a:off x="3158768" y="1864425"/>
            <a:ext cx="2639077" cy="1595721"/>
          </a:xfrm>
          <a:prstGeom prst="rect">
            <a:avLst/>
          </a:prstGeom>
        </p:spPr>
      </p:pic>
      <p:sp>
        <p:nvSpPr>
          <p:cNvPr id="2" name="Marcador de Posição do Número do Diapositivo 1"/>
          <p:cNvSpPr>
            <a:spLocks noGrp="1"/>
          </p:cNvSpPr>
          <p:nvPr>
            <p:ph type="sldNum" sz="quarter" idx="12"/>
          </p:nvPr>
        </p:nvSpPr>
        <p:spPr/>
        <p:txBody>
          <a:bodyPr/>
          <a:lstStyle/>
          <a:p>
            <a:fld id="{35BA1E5D-A24E-4249-ACDB-C6F8AD62BBF2}" type="slidenum">
              <a:rPr lang="pt-PT" smtClean="0"/>
              <a:t>17</a:t>
            </a:fld>
            <a:endParaRPr lang="pt-PT"/>
          </a:p>
        </p:txBody>
      </p:sp>
      <p:sp>
        <p:nvSpPr>
          <p:cNvPr id="19" name="Retângulo 18"/>
          <p:cNvSpPr/>
          <p:nvPr/>
        </p:nvSpPr>
        <p:spPr>
          <a:xfrm>
            <a:off x="296883" y="252431"/>
            <a:ext cx="5450774" cy="523220"/>
          </a:xfrm>
          <a:prstGeom prst="rect">
            <a:avLst/>
          </a:prstGeom>
          <a:solidFill>
            <a:schemeClr val="accent1">
              <a:lumMod val="20000"/>
              <a:lumOff val="80000"/>
            </a:schemeClr>
          </a:solidFill>
        </p:spPr>
        <p:txBody>
          <a:bodyPr wrap="square">
            <a:spAutoFit/>
          </a:bodyPr>
          <a:lstStyle/>
          <a:p>
            <a:pPr algn="ctr"/>
            <a:r>
              <a:rPr lang="en-US" sz="2800" b="1" i="1" dirty="0" err="1">
                <a:latin typeface="Arial Narrow" panose="020B0606020202030204" pitchFamily="34" charset="0"/>
              </a:rPr>
              <a:t>Aktivität</a:t>
            </a:r>
            <a:r>
              <a:rPr lang="en-US" sz="2800" b="1" i="1" dirty="0">
                <a:latin typeface="Arial Narrow" panose="020B0606020202030204" pitchFamily="34" charset="0"/>
              </a:rPr>
              <a:t>: </a:t>
            </a:r>
            <a:r>
              <a:rPr lang="en-US" sz="2800" b="1" i="1" dirty="0" err="1">
                <a:latin typeface="Arial Narrow" panose="020B0606020202030204" pitchFamily="34" charset="0"/>
              </a:rPr>
              <a:t>Denke</a:t>
            </a:r>
            <a:r>
              <a:rPr lang="en-US" sz="2800" b="1" i="1" dirty="0">
                <a:latin typeface="Arial Narrow" panose="020B0606020202030204" pitchFamily="34" charset="0"/>
              </a:rPr>
              <a:t> &amp; </a:t>
            </a:r>
            <a:r>
              <a:rPr lang="en-US" sz="2800" b="1" i="1" dirty="0" err="1">
                <a:latin typeface="Arial Narrow" panose="020B0606020202030204" pitchFamily="34" charset="0"/>
              </a:rPr>
              <a:t>Reflektiere</a:t>
            </a:r>
            <a:r>
              <a:rPr lang="en-US" sz="2800" b="1" i="1" dirty="0">
                <a:latin typeface="Arial Narrow" panose="020B0606020202030204" pitchFamily="34" charset="0"/>
              </a:rPr>
              <a:t> 1.1 </a:t>
            </a:r>
          </a:p>
        </p:txBody>
      </p:sp>
      <p:grpSp>
        <p:nvGrpSpPr>
          <p:cNvPr id="20" name="Grupo 19"/>
          <p:cNvGrpSpPr/>
          <p:nvPr/>
        </p:nvGrpSpPr>
        <p:grpSpPr>
          <a:xfrm>
            <a:off x="82777" y="6412675"/>
            <a:ext cx="7351175" cy="445325"/>
            <a:chOff x="178130" y="6412675"/>
            <a:chExt cx="9128049" cy="445325"/>
          </a:xfrm>
        </p:grpSpPr>
        <p:sp>
          <p:nvSpPr>
            <p:cNvPr id="21" name="Retângulo 20"/>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22" name="Grafik 1" descr="Ein Bild, das Text enthält.&#10;&#10;Automatisch generierte Beschreibung"/>
            <p:cNvPicPr/>
            <p:nvPr/>
          </p:nvPicPr>
          <p:blipFill rotWithShape="1">
            <a:blip r:embed="rId4"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Tree>
    <p:extLst>
      <p:ext uri="{BB962C8B-B14F-4D97-AF65-F5344CB8AC3E}">
        <p14:creationId xmlns:p14="http://schemas.microsoft.com/office/powerpoint/2010/main" val="222365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5" name="Retângulo 14"/>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6" name="Grupo 15"/>
          <p:cNvGrpSpPr/>
          <p:nvPr/>
        </p:nvGrpSpPr>
        <p:grpSpPr>
          <a:xfrm>
            <a:off x="82777" y="6412675"/>
            <a:ext cx="7351175" cy="445325"/>
            <a:chOff x="178130" y="6412675"/>
            <a:chExt cx="9128049" cy="445325"/>
          </a:xfrm>
        </p:grpSpPr>
        <p:sp>
          <p:nvSpPr>
            <p:cNvPr id="17" name="Retângulo 16"/>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8"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11" name="Retângulo 10"/>
          <p:cNvSpPr/>
          <p:nvPr/>
        </p:nvSpPr>
        <p:spPr>
          <a:xfrm>
            <a:off x="2713012" y="1090183"/>
            <a:ext cx="6348211" cy="5262979"/>
          </a:xfrm>
          <a:prstGeom prst="rect">
            <a:avLst/>
          </a:prstGeom>
          <a:solidFill>
            <a:schemeClr val="accent1">
              <a:lumMod val="20000"/>
              <a:lumOff val="80000"/>
            </a:schemeClr>
          </a:solidFill>
        </p:spPr>
        <p:txBody>
          <a:bodyPr wrap="square">
            <a:spAutoFit/>
          </a:bodyPr>
          <a:lstStyle/>
          <a:p>
            <a:pPr marL="285750" indent="-285750" algn="just">
              <a:buFontTx/>
              <a:buChar char="-"/>
            </a:pPr>
            <a:r>
              <a:rPr lang="de-DE" sz="2400" dirty="0">
                <a:latin typeface="Arial Narrow" panose="020B0606020202030204" pitchFamily="34" charset="0"/>
              </a:rPr>
              <a:t>Es gibt mehr als </a:t>
            </a:r>
            <a:r>
              <a:rPr lang="de-DE" sz="2400" u="sng" dirty="0">
                <a:latin typeface="Arial Narrow" panose="020B0606020202030204" pitchFamily="34" charset="0"/>
              </a:rPr>
              <a:t>eine Milliarde</a:t>
            </a:r>
            <a:r>
              <a:rPr lang="de-DE" sz="2400" dirty="0">
                <a:latin typeface="Arial Narrow" panose="020B0606020202030204" pitchFamily="34" charset="0"/>
              </a:rPr>
              <a:t> Menschen mit Behinderungen auf der Welt 
Die Berücksichtigung von Inklusion und den Rechten von Menschen mit Behinderungen ist eine </a:t>
            </a:r>
            <a:r>
              <a:rPr lang="de-DE" sz="2400" u="sng" dirty="0">
                <a:latin typeface="Arial Narrow" panose="020B0606020202030204" pitchFamily="34" charset="0"/>
              </a:rPr>
              <a:t>Frage der Gerechtigkeit</a:t>
            </a:r>
            <a:r>
              <a:rPr lang="de-DE" sz="2400" dirty="0">
                <a:latin typeface="Arial Narrow" panose="020B0606020202030204" pitchFamily="34" charset="0"/>
              </a:rPr>
              <a:t> und eine </a:t>
            </a:r>
            <a:r>
              <a:rPr lang="de-DE" sz="2400" u="sng" dirty="0">
                <a:latin typeface="Arial Narrow" panose="020B0606020202030204" pitchFamily="34" charset="0"/>
              </a:rPr>
              <a:t>Investition in unsere gemeinsame Zukunft</a:t>
            </a:r>
            <a:r>
              <a:rPr lang="de-DE" sz="2400" dirty="0">
                <a:latin typeface="Arial Narrow" panose="020B0606020202030204" pitchFamily="34" charset="0"/>
              </a:rPr>
              <a:t>.</a:t>
            </a:r>
            <a:endParaRPr lang="en-US" sz="2400" dirty="0">
              <a:latin typeface="Arial Narrow" panose="020B0606020202030204" pitchFamily="34" charset="0"/>
            </a:endParaRPr>
          </a:p>
          <a:p>
            <a:pPr marL="285750" indent="-285750" algn="just">
              <a:buFontTx/>
              <a:buChar char="-"/>
            </a:pPr>
            <a:r>
              <a:rPr lang="en-US" sz="2400" dirty="0">
                <a:latin typeface="Arial Narrow" panose="020B0606020202030204" pitchFamily="34" charset="0"/>
              </a:rPr>
              <a:t>Agenda 2030 – </a:t>
            </a:r>
            <a:r>
              <a:rPr lang="en-US" sz="2400" u="sng" dirty="0" err="1">
                <a:latin typeface="Arial Narrow" panose="020B0606020202030204" pitchFamily="34" charset="0"/>
              </a:rPr>
              <a:t>niemanden</a:t>
            </a:r>
            <a:r>
              <a:rPr lang="en-US" sz="2400" u="sng" dirty="0">
                <a:latin typeface="Arial Narrow" panose="020B0606020202030204" pitchFamily="34" charset="0"/>
              </a:rPr>
              <a:t> </a:t>
            </a:r>
            <a:r>
              <a:rPr lang="en-US" sz="2400" u="sng" dirty="0" err="1">
                <a:latin typeface="Arial Narrow" panose="020B0606020202030204" pitchFamily="34" charset="0"/>
              </a:rPr>
              <a:t>zurücklassen</a:t>
            </a:r>
            <a:r>
              <a:rPr lang="en-US" sz="2400" u="sng" dirty="0">
                <a:latin typeface="Arial Narrow" panose="020B0606020202030204" pitchFamily="34" charset="0"/>
              </a:rPr>
              <a:t> </a:t>
            </a:r>
            <a:r>
              <a:rPr lang="en-US" sz="2400" dirty="0">
                <a:latin typeface="Arial Narrow" panose="020B0606020202030204" pitchFamily="34" charset="0"/>
              </a:rPr>
              <a:t>
</a:t>
            </a:r>
            <a:r>
              <a:rPr lang="de-DE" sz="2400" dirty="0">
                <a:latin typeface="Arial Narrow" panose="020B0606020202030204" pitchFamily="34" charset="0"/>
              </a:rPr>
              <a:t>Eine Welt, in der alle Menschen, auch die mit Behinderungen, </a:t>
            </a:r>
            <a:r>
              <a:rPr lang="de-DE" sz="2400" u="sng" dirty="0">
                <a:latin typeface="Arial Narrow" panose="020B0606020202030204" pitchFamily="34" charset="0"/>
              </a:rPr>
              <a:t>gleiche Möglichkeiten</a:t>
            </a:r>
            <a:r>
              <a:rPr lang="de-DE" sz="2400" dirty="0">
                <a:latin typeface="Arial Narrow" panose="020B0606020202030204" pitchFamily="34" charset="0"/>
              </a:rPr>
              <a:t> genießen, ein volles Mitspracherecht bei </a:t>
            </a:r>
            <a:r>
              <a:rPr lang="de-DE" sz="2400" u="sng" dirty="0">
                <a:latin typeface="Arial Narrow" panose="020B0606020202030204" pitchFamily="34" charset="0"/>
              </a:rPr>
              <a:t>Entscheidungsprozessen</a:t>
            </a:r>
            <a:r>
              <a:rPr lang="de-DE" sz="2400" dirty="0">
                <a:latin typeface="Arial Narrow" panose="020B0606020202030204" pitchFamily="34" charset="0"/>
              </a:rPr>
              <a:t> haben und wirklich vom </a:t>
            </a:r>
            <a:r>
              <a:rPr lang="de-DE" sz="2400" u="sng" dirty="0">
                <a:latin typeface="Arial Narrow" panose="020B0606020202030204" pitchFamily="34" charset="0"/>
              </a:rPr>
              <a:t>wirtschaftlichen, sozialen, politischen und kulturellen</a:t>
            </a:r>
            <a:r>
              <a:rPr lang="de-DE" sz="2400" dirty="0">
                <a:latin typeface="Arial Narrow" panose="020B0606020202030204" pitchFamily="34" charset="0"/>
              </a:rPr>
              <a:t> Leben profitieren
</a:t>
            </a:r>
            <a:r>
              <a:rPr lang="de-DE" sz="2400" u="sng" dirty="0">
                <a:latin typeface="Arial Narrow" panose="020B0606020202030204" pitchFamily="34" charset="0"/>
              </a:rPr>
              <a:t>gemeinsam</a:t>
            </a:r>
            <a:r>
              <a:rPr lang="de-DE" sz="2400" dirty="0">
                <a:latin typeface="Arial Narrow" panose="020B0606020202030204" pitchFamily="34" charset="0"/>
              </a:rPr>
              <a:t> können wir eine inklusive, zugängliche und nachhaltige Welt für alle schaffen</a:t>
            </a:r>
            <a:endParaRPr lang="en-US" sz="2400" dirty="0">
              <a:latin typeface="Arial Narrow" panose="020B0606020202030204" pitchFamily="34" charset="0"/>
            </a:endParaRPr>
          </a:p>
        </p:txBody>
      </p:sp>
      <p:pic>
        <p:nvPicPr>
          <p:cNvPr id="13" name="Imagem 12"/>
          <p:cNvPicPr>
            <a:picLocks noChangeAspect="1"/>
          </p:cNvPicPr>
          <p:nvPr/>
        </p:nvPicPr>
        <p:blipFill rotWithShape="1">
          <a:blip r:embed="rId4"/>
          <a:srcRect l="10631" t="18899" r="38576" b="26502"/>
          <a:stretch/>
        </p:blipFill>
        <p:spPr>
          <a:xfrm>
            <a:off x="59308" y="2826327"/>
            <a:ext cx="2639077" cy="1595721"/>
          </a:xfrm>
          <a:prstGeom prst="rect">
            <a:avLst/>
          </a:prstGeom>
        </p:spPr>
      </p:pic>
      <p:sp>
        <p:nvSpPr>
          <p:cNvPr id="2" name="Marcador de Posição do Número do Diapositivo 1"/>
          <p:cNvSpPr>
            <a:spLocks noGrp="1"/>
          </p:cNvSpPr>
          <p:nvPr>
            <p:ph type="sldNum" sz="quarter" idx="12"/>
          </p:nvPr>
        </p:nvSpPr>
        <p:spPr/>
        <p:txBody>
          <a:bodyPr/>
          <a:lstStyle/>
          <a:p>
            <a:fld id="{35BA1E5D-A24E-4249-ACDB-C6F8AD62BBF2}" type="slidenum">
              <a:rPr lang="pt-PT" smtClean="0"/>
              <a:t>18</a:t>
            </a:fld>
            <a:endParaRPr lang="pt-PT"/>
          </a:p>
        </p:txBody>
      </p:sp>
      <p:sp>
        <p:nvSpPr>
          <p:cNvPr id="19" name="Retângulo 18"/>
          <p:cNvSpPr/>
          <p:nvPr/>
        </p:nvSpPr>
        <p:spPr>
          <a:xfrm>
            <a:off x="296883" y="252431"/>
            <a:ext cx="5973288" cy="523220"/>
          </a:xfrm>
          <a:prstGeom prst="rect">
            <a:avLst/>
          </a:prstGeom>
          <a:solidFill>
            <a:schemeClr val="accent1">
              <a:lumMod val="20000"/>
              <a:lumOff val="80000"/>
            </a:schemeClr>
          </a:solidFill>
        </p:spPr>
        <p:txBody>
          <a:bodyPr wrap="square">
            <a:spAutoFit/>
          </a:bodyPr>
          <a:lstStyle/>
          <a:p>
            <a:pPr algn="ctr"/>
            <a:r>
              <a:rPr lang="en-US" sz="2800" b="1" i="1" dirty="0">
                <a:latin typeface="Arial Narrow" panose="020B0606020202030204" pitchFamily="34" charset="0"/>
              </a:rPr>
              <a:t>Activity: Think &amp; Reflect 1.1- inclusion</a:t>
            </a:r>
          </a:p>
        </p:txBody>
      </p:sp>
      <p:sp>
        <p:nvSpPr>
          <p:cNvPr id="20" name="Retângulo 7">
            <a:extLst>
              <a:ext uri="{FF2B5EF4-FFF2-40B4-BE49-F238E27FC236}">
                <a16:creationId xmlns:a16="http://schemas.microsoft.com/office/drawing/2014/main" id="{721DCE99-068D-48D3-92E7-4654A658F6A0}"/>
              </a:ext>
            </a:extLst>
          </p:cNvPr>
          <p:cNvSpPr/>
          <p:nvPr/>
        </p:nvSpPr>
        <p:spPr>
          <a:xfrm>
            <a:off x="249382" y="252431"/>
            <a:ext cx="6208567" cy="656655"/>
          </a:xfrm>
          <a:prstGeom prst="rect">
            <a:avLst/>
          </a:prstGeom>
          <a:solidFill>
            <a:schemeClr val="accent1">
              <a:lumMod val="20000"/>
              <a:lumOff val="80000"/>
            </a:schemeClr>
          </a:solidFill>
        </p:spPr>
        <p:txBody>
          <a:bodyPr wrap="square">
            <a:spAutoFit/>
          </a:bodyPr>
          <a:lstStyle/>
          <a:p>
            <a:pPr algn="ctr" defTabSz="685800">
              <a:lnSpc>
                <a:spcPct val="150000"/>
              </a:lnSpc>
            </a:pPr>
            <a:r>
              <a:rPr lang="en-US" sz="2800" b="1" i="1" dirty="0" err="1">
                <a:latin typeface="Arial Narrow" panose="020B0606020202030204" pitchFamily="34" charset="0"/>
              </a:rPr>
              <a:t>Aktivität</a:t>
            </a:r>
            <a:r>
              <a:rPr lang="en-US" sz="2800" b="1" i="1" dirty="0">
                <a:latin typeface="Arial Narrow" panose="020B0606020202030204" pitchFamily="34" charset="0"/>
              </a:rPr>
              <a:t>: </a:t>
            </a:r>
            <a:r>
              <a:rPr lang="en-US" sz="2800" b="1" i="1" dirty="0" err="1">
                <a:latin typeface="Arial Narrow" panose="020B0606020202030204" pitchFamily="34" charset="0"/>
              </a:rPr>
              <a:t>Denke</a:t>
            </a:r>
            <a:r>
              <a:rPr lang="en-US" sz="2800" b="1" i="1" dirty="0">
                <a:latin typeface="Arial Narrow" panose="020B0606020202030204" pitchFamily="34" charset="0"/>
              </a:rPr>
              <a:t> &amp; </a:t>
            </a:r>
            <a:r>
              <a:rPr lang="en-US" sz="2800" b="1" i="1" dirty="0" err="1">
                <a:latin typeface="Arial Narrow" panose="020B0606020202030204" pitchFamily="34" charset="0"/>
              </a:rPr>
              <a:t>Reflektiere</a:t>
            </a:r>
            <a:r>
              <a:rPr lang="en-US" sz="2800" b="1" i="1" dirty="0">
                <a:latin typeface="Arial Narrow" panose="020B0606020202030204" pitchFamily="34" charset="0"/>
              </a:rPr>
              <a:t> 1.1- Inklusion</a:t>
            </a:r>
          </a:p>
        </p:txBody>
      </p:sp>
    </p:spTree>
    <p:extLst>
      <p:ext uri="{BB962C8B-B14F-4D97-AF65-F5344CB8AC3E}">
        <p14:creationId xmlns:p14="http://schemas.microsoft.com/office/powerpoint/2010/main" val="23308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42233" y="1989333"/>
            <a:ext cx="9071746" cy="2339102"/>
          </a:xfrm>
          <a:prstGeom prst="rect">
            <a:avLst/>
          </a:prstGeom>
          <a:solidFill>
            <a:schemeClr val="accent6">
              <a:lumMod val="40000"/>
              <a:lumOff val="60000"/>
            </a:schemeClr>
          </a:solidFill>
        </p:spPr>
        <p:txBody>
          <a:bodyPr wrap="square">
            <a:spAutoFit/>
          </a:bodyPr>
          <a:lstStyle/>
          <a:p>
            <a:pPr algn="ctr"/>
            <a:endParaRPr lang="de-DE" sz="2400" b="1" dirty="0">
              <a:latin typeface="Arial Narrow" panose="020B0606020202030204" pitchFamily="34" charset="0"/>
            </a:endParaRPr>
          </a:p>
          <a:p>
            <a:r>
              <a:rPr lang="de-AT" b="1" dirty="0"/>
              <a:t> </a:t>
            </a:r>
            <a:endParaRPr lang="pt-PT" dirty="0"/>
          </a:p>
          <a:p>
            <a:pPr algn="ctr"/>
            <a:r>
              <a:rPr lang="de-AT" sz="2800" b="1" dirty="0">
                <a:latin typeface="Arial Narrow" panose="020B0606020202030204" pitchFamily="34" charset="0"/>
              </a:rPr>
              <a:t>10:15 – 10:45 </a:t>
            </a:r>
            <a:endParaRPr lang="pt-PT" sz="2800" dirty="0">
              <a:latin typeface="Arial Narrow" panose="020B0606020202030204" pitchFamily="34" charset="0"/>
            </a:endParaRPr>
          </a:p>
          <a:p>
            <a:pPr algn="ctr"/>
            <a:r>
              <a:rPr lang="en-US" sz="2800" b="1" dirty="0">
                <a:latin typeface="Arial Narrow" panose="020B0606020202030204" pitchFamily="34" charset="0"/>
              </a:rPr>
              <a:t>Pause</a:t>
            </a:r>
            <a:r>
              <a:rPr lang="en-US" b="1" dirty="0"/>
              <a:t> </a:t>
            </a:r>
            <a:endParaRPr lang="pt-PT" dirty="0"/>
          </a:p>
          <a:p>
            <a:pPr algn="ctr"/>
            <a:endParaRPr lang="de-DE" sz="2400" b="1" dirty="0">
              <a:latin typeface="Arial Narrow" panose="020B0606020202030204" pitchFamily="34" charset="0"/>
            </a:endParaRPr>
          </a:p>
          <a:p>
            <a:pPr algn="ctr"/>
            <a:endParaRPr lang="de-DE" sz="2400" b="1" dirty="0">
              <a:latin typeface="Arial Narrow" panose="020B0606020202030204" pitchFamily="34" charset="0"/>
            </a:endParaRPr>
          </a:p>
        </p:txBody>
      </p:sp>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grpSp>
        <p:nvGrpSpPr>
          <p:cNvPr id="8" name="Grupo 7"/>
          <p:cNvGrpSpPr/>
          <p:nvPr/>
        </p:nvGrpSpPr>
        <p:grpSpPr>
          <a:xfrm>
            <a:off x="6623720" y="98628"/>
            <a:ext cx="2520280" cy="991554"/>
            <a:chOff x="6623720" y="98628"/>
            <a:chExt cx="2520280" cy="991554"/>
          </a:xfrm>
        </p:grpSpPr>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0" name="Retângulo 9"/>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2" name="Marcador de Posição do Número do Diapositivo 1"/>
          <p:cNvSpPr>
            <a:spLocks noGrp="1"/>
          </p:cNvSpPr>
          <p:nvPr>
            <p:ph type="sldNum" sz="quarter" idx="12"/>
          </p:nvPr>
        </p:nvSpPr>
        <p:spPr/>
        <p:txBody>
          <a:bodyPr/>
          <a:lstStyle/>
          <a:p>
            <a:fld id="{35BA1E5D-A24E-4249-ACDB-C6F8AD62BBF2}" type="slidenum">
              <a:rPr lang="pt-PT" smtClean="0"/>
              <a:t>19</a:t>
            </a:fld>
            <a:endParaRPr lang="pt-PT"/>
          </a:p>
        </p:txBody>
      </p:sp>
    </p:spTree>
    <p:extLst>
      <p:ext uri="{BB962C8B-B14F-4D97-AF65-F5344CB8AC3E}">
        <p14:creationId xmlns:p14="http://schemas.microsoft.com/office/powerpoint/2010/main" val="209273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0" y="1684255"/>
            <a:ext cx="9071746" cy="1261884"/>
          </a:xfrm>
          <a:prstGeom prst="rect">
            <a:avLst/>
          </a:prstGeom>
          <a:solidFill>
            <a:schemeClr val="accent4">
              <a:lumMod val="20000"/>
              <a:lumOff val="80000"/>
            </a:schemeClr>
          </a:solidFill>
        </p:spPr>
        <p:txBody>
          <a:bodyPr wrap="square">
            <a:spAutoFit/>
          </a:bodyPr>
          <a:lstStyle/>
          <a:p>
            <a:pPr algn="ctr"/>
            <a:endParaRPr lang="en-US" sz="2400" b="1" dirty="0"/>
          </a:p>
          <a:p>
            <a:pPr algn="ctr"/>
            <a:r>
              <a:rPr lang="en-US" sz="2800" b="1" dirty="0">
                <a:latin typeface="Arial Narrow" panose="020B0606020202030204" pitchFamily="34" charset="0"/>
              </a:rPr>
              <a:t>EINSTIEG</a:t>
            </a:r>
          </a:p>
          <a:p>
            <a:pPr algn="ctr"/>
            <a:endParaRPr lang="en-US" sz="2400" b="1" dirty="0"/>
          </a:p>
        </p:txBody>
      </p:sp>
      <p:grpSp>
        <p:nvGrpSpPr>
          <p:cNvPr id="5" name="Grupo 4"/>
          <p:cNvGrpSpPr/>
          <p:nvPr/>
        </p:nvGrpSpPr>
        <p:grpSpPr>
          <a:xfrm>
            <a:off x="82777" y="6412675"/>
            <a:ext cx="7351175" cy="445325"/>
            <a:chOff x="178130" y="6412675"/>
            <a:chExt cx="9128049" cy="445325"/>
          </a:xfrm>
        </p:grpSpPr>
        <p:sp>
          <p:nvSpPr>
            <p:cNvPr id="9" name="Retângulo 8"/>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grpSp>
        <p:nvGrpSpPr>
          <p:cNvPr id="6" name="Grupo 5"/>
          <p:cNvGrpSpPr/>
          <p:nvPr/>
        </p:nvGrpSpPr>
        <p:grpSpPr>
          <a:xfrm>
            <a:off x="6623720" y="98628"/>
            <a:ext cx="2520280" cy="991554"/>
            <a:chOff x="6623720" y="98628"/>
            <a:chExt cx="2520280" cy="991554"/>
          </a:xfrm>
        </p:grpSpPr>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3" name="Retângulo 12"/>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2</a:t>
            </a:fld>
            <a:endParaRPr lang="pt-PT" dirty="0"/>
          </a:p>
        </p:txBody>
      </p:sp>
      <p:sp>
        <p:nvSpPr>
          <p:cNvPr id="12" name="Retângulo 11"/>
          <p:cNvSpPr/>
          <p:nvPr/>
        </p:nvSpPr>
        <p:spPr>
          <a:xfrm>
            <a:off x="3236237" y="3170789"/>
            <a:ext cx="2683747" cy="2342757"/>
          </a:xfrm>
          <a:prstGeom prst="rect">
            <a:avLst/>
          </a:prstGeom>
          <a:solidFill>
            <a:schemeClr val="accent4">
              <a:lumMod val="20000"/>
              <a:lumOff val="80000"/>
            </a:schemeClr>
          </a:solidFill>
        </p:spPr>
        <p:txBody>
          <a:bodyPr wrap="none">
            <a:spAutoFit/>
          </a:bodyPr>
          <a:lstStyle/>
          <a:p>
            <a:pPr algn="ctr">
              <a:lnSpc>
                <a:spcPct val="150000"/>
              </a:lnSpc>
              <a:buClr>
                <a:schemeClr val="accent2">
                  <a:lumMod val="75000"/>
                </a:schemeClr>
              </a:buClr>
              <a:buSzPct val="102000"/>
            </a:pPr>
            <a:r>
              <a:rPr lang="de-DE" sz="2000" dirty="0">
                <a:latin typeface="Arial Narrow" panose="020B0606020202030204" pitchFamily="34" charset="0"/>
              </a:rPr>
              <a:t>Ziel</a:t>
            </a:r>
          </a:p>
          <a:p>
            <a:pPr algn="ctr">
              <a:lnSpc>
                <a:spcPct val="150000"/>
              </a:lnSpc>
              <a:buClr>
                <a:schemeClr val="accent2">
                  <a:lumMod val="75000"/>
                </a:schemeClr>
              </a:buClr>
              <a:buSzPct val="102000"/>
            </a:pPr>
            <a:r>
              <a:rPr lang="de-DE" sz="2000" dirty="0">
                <a:latin typeface="Arial Narrow" panose="020B0606020202030204" pitchFamily="34" charset="0"/>
              </a:rPr>
              <a:t>Inhalte</a:t>
            </a:r>
          </a:p>
          <a:p>
            <a:pPr algn="ctr">
              <a:lnSpc>
                <a:spcPct val="150000"/>
              </a:lnSpc>
              <a:buClr>
                <a:schemeClr val="accent2">
                  <a:lumMod val="75000"/>
                </a:schemeClr>
              </a:buClr>
              <a:buSzPct val="102000"/>
            </a:pPr>
            <a:r>
              <a:rPr lang="de-DE" sz="2000" dirty="0">
                <a:latin typeface="Arial Narrow" panose="020B0606020202030204" pitchFamily="34" charset="0"/>
              </a:rPr>
              <a:t>Lernergebnisse</a:t>
            </a:r>
          </a:p>
          <a:p>
            <a:pPr algn="ctr">
              <a:lnSpc>
                <a:spcPct val="150000"/>
              </a:lnSpc>
              <a:buClr>
                <a:schemeClr val="accent2">
                  <a:lumMod val="75000"/>
                </a:schemeClr>
              </a:buClr>
              <a:buSzPct val="102000"/>
            </a:pPr>
            <a:r>
              <a:rPr lang="en-GB" sz="2000" dirty="0">
                <a:latin typeface="Arial Narrow" panose="020B0606020202030204" pitchFamily="34" charset="0"/>
              </a:rPr>
              <a:t>Organisation</a:t>
            </a:r>
          </a:p>
          <a:p>
            <a:pPr algn="ctr">
              <a:lnSpc>
                <a:spcPct val="150000"/>
              </a:lnSpc>
              <a:buClr>
                <a:schemeClr val="accent2">
                  <a:lumMod val="75000"/>
                </a:schemeClr>
              </a:buClr>
              <a:buSzPct val="102000"/>
            </a:pPr>
            <a:r>
              <a:rPr lang="en-GB" sz="2000" dirty="0" err="1">
                <a:latin typeface="Arial Narrow" panose="020B0606020202030204" pitchFamily="34" charset="0"/>
              </a:rPr>
              <a:t>Aktivität</a:t>
            </a:r>
            <a:r>
              <a:rPr lang="en-GB" sz="2000" dirty="0">
                <a:latin typeface="Arial Narrow" panose="020B0606020202030204" pitchFamily="34" charset="0"/>
              </a:rPr>
              <a:t>: </a:t>
            </a:r>
            <a:r>
              <a:rPr lang="pt-PT" sz="2000" i="1" dirty="0">
                <a:latin typeface="Arial Narrow" panose="020B0606020202030204" pitchFamily="34" charset="0"/>
              </a:rPr>
              <a:t>Brainstorming 1.1</a:t>
            </a:r>
          </a:p>
        </p:txBody>
      </p:sp>
    </p:spTree>
    <p:extLst>
      <p:ext uri="{BB962C8B-B14F-4D97-AF65-F5344CB8AC3E}">
        <p14:creationId xmlns:p14="http://schemas.microsoft.com/office/powerpoint/2010/main" val="166523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3" name="Retângulo 12"/>
          <p:cNvSpPr/>
          <p:nvPr/>
        </p:nvSpPr>
        <p:spPr>
          <a:xfrm>
            <a:off x="6623720" y="828572"/>
            <a:ext cx="252028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rPr>
              <a:t>Grant Agreement: 2019-1-AT-KA202-051218</a:t>
            </a:r>
            <a:endParaRPr kumimoji="0" lang="en-GB"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5" name="Retângulo 14"/>
          <p:cNvSpPr/>
          <p:nvPr/>
        </p:nvSpPr>
        <p:spPr>
          <a:xfrm>
            <a:off x="42233" y="1191721"/>
            <a:ext cx="9071746" cy="2000548"/>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ERARBEITUNG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kumimoji="0" lang="en-GB"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pic>
          <p:nvPicPr>
            <p:cNvPr id="16"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4" name="Marcador de Posição do Número do Diapositivo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A1E5D-A24E-4249-ACDB-C6F8AD62BBF2}" type="slidenum">
              <a:rPr kumimoji="0" lang="pt-P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t-P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tângulo 4"/>
          <p:cNvSpPr/>
          <p:nvPr/>
        </p:nvSpPr>
        <p:spPr>
          <a:xfrm>
            <a:off x="1875114" y="3498633"/>
            <a:ext cx="6008746" cy="2246769"/>
          </a:xfrm>
          <a:prstGeom prst="rect">
            <a:avLst/>
          </a:prstGeom>
          <a:solidFill>
            <a:schemeClr val="accent1">
              <a:lumMod val="20000"/>
              <a:lumOff val="80000"/>
            </a:schemeClr>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chemeClr val="bg2">
                    <a:lumMod val="75000"/>
                  </a:schemeClr>
                </a:solidFill>
                <a:effectLst/>
                <a:uLnTx/>
                <a:uFillTx/>
                <a:latin typeface="Arial Narrow" panose="020B0606020202030204" pitchFamily="34" charset="0"/>
                <a:ea typeface="+mn-ea"/>
                <a:cs typeface="+mn-cs"/>
              </a:rPr>
              <a:t>Inklusion aus unterschiedlichen Perspektiven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chemeClr val="bg2">
                    <a:lumMod val="75000"/>
                  </a:schemeClr>
                </a:solidFill>
                <a:effectLst/>
                <a:uLnTx/>
                <a:uFillTx/>
                <a:latin typeface="Arial Narrow" panose="020B0606020202030204" pitchFamily="34" charset="0"/>
                <a:ea typeface="+mn-ea"/>
                <a:cs typeface="+mn-cs"/>
              </a:rPr>
              <a:t>Entscheidende Faktoren für die Schaffung einer inklusiven Gesellschaft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chemeClr val="bg2">
                    <a:lumMod val="75000"/>
                  </a:schemeClr>
                </a:solidFill>
                <a:effectLst/>
                <a:uLnTx/>
                <a:uFillTx/>
                <a:latin typeface="Arial Narrow" panose="020B0606020202030204" pitchFamily="34" charset="0"/>
                <a:ea typeface="+mn-ea"/>
                <a:cs typeface="+mn-cs"/>
              </a:rPr>
              <a:t>Aktivität: Denke und reflektiere 1.1 - Inklusion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Allgemeine Terminologie/ unterschiedliche Ansichten zu </a:t>
            </a:r>
            <a:r>
              <a:rPr kumimoji="0" lang="de-DE" sz="20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autismusfreundlicher</a:t>
            </a:r>
            <a:r>
              <a:rPr kumimoji="0" lang="de-DE"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Sprache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Aktivität: Denke und reflektiere 1.2 - Sprache</a:t>
            </a:r>
          </a:p>
        </p:txBody>
      </p:sp>
    </p:spTree>
    <p:extLst>
      <p:ext uri="{BB962C8B-B14F-4D97-AF65-F5344CB8AC3E}">
        <p14:creationId xmlns:p14="http://schemas.microsoft.com/office/powerpoint/2010/main" val="288548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88639" y="1297846"/>
            <a:ext cx="8658521" cy="4832092"/>
          </a:xfrm>
          <a:prstGeom prst="rect">
            <a:avLst/>
          </a:prstGeom>
          <a:solidFill>
            <a:schemeClr val="accent1">
              <a:lumMod val="20000"/>
              <a:lumOff val="80000"/>
            </a:schemeClr>
          </a:solidFill>
        </p:spPr>
        <p:txBody>
          <a:bodyPr wrap="square">
            <a:spAutoFit/>
          </a:bodyPr>
          <a:lstStyle/>
          <a:p>
            <a:pPr marL="342900" lvl="0" indent="-342900" algn="just">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342900" lvl="0" indent="-342900" algn="jus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Narrow" pitchFamily="34" charset="0"/>
                <a:ea typeface="+mn-ea"/>
                <a:cs typeface="+mn-cs"/>
              </a:rPr>
              <a:t>“</a:t>
            </a:r>
            <a:r>
              <a:rPr lang="de-DE" dirty="0">
                <a:solidFill>
                  <a:prstClr val="black"/>
                </a:solidFill>
                <a:latin typeface="Arial Narrow" pitchFamily="34" charset="0"/>
              </a:rPr>
              <a:t>Menschen mit Behinderungen beschäftigt es in der Regel sehr, wie – in welcher Sprache, mit welchen Worten und in welchen Bildern – über sie gesprochen wird. Diese Frage ist aber nicht nur aus „emotionalen“ Gründen enorm wichtig, sondern auch, weil Worte Botschaften transportieren – gerade auch über das Maß an Respekt, mit denen man ihnen begegnet.</a:t>
            </a:r>
            <a:endParaRPr kumimoji="0" lang="en-US" b="0"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342900" lvl="0" indent="-342900" algn="just">
              <a:buFont typeface="Arial" panose="020B0604020202020204" pitchFamily="34" charset="0"/>
              <a:buChar char="•"/>
              <a:defRPr/>
            </a:pPr>
            <a:r>
              <a:rPr lang="de-DE" dirty="0">
                <a:solidFill>
                  <a:prstClr val="black"/>
                </a:solidFill>
                <a:latin typeface="Arial Narrow" pitchFamily="34" charset="0"/>
              </a:rPr>
              <a:t>Sprache ist in ständiger Entwicklung begriffen. Sie spiegelt sich ändernde Konzepte, Zugänge und Überzeugungen wider. Einige dieser Konzepte und Bezeichnungen mögen zu anderen/früheren Zeitpunkten gesellschaftlich akzeptabel gewesen sein. In anderen Zusammenhängen wirken sie jedoch beleidigend. (…) In den meisten Fällen ist es sogar so, dass sie ursprünglich nicht als verletzend, abwertend u.Ä. angesehen wurden, sondern diese negativen Bedeutungen erst mit der Zeit angenommen haben.</a:t>
            </a:r>
          </a:p>
          <a:p>
            <a:pPr lvl="0" algn="just">
              <a:defRPr/>
            </a:pPr>
            <a:endParaRPr kumimoji="0" lang="en-US" b="0"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prstClr val="black"/>
                </a:solidFill>
                <a:latin typeface="Arial Narrow" pitchFamily="34" charset="0"/>
              </a:rPr>
              <a:t>Infolge einer starken Bewegung an der Basis (im Sinne einer </a:t>
            </a:r>
            <a:r>
              <a:rPr kumimoji="0" lang="de-DE" b="0" i="0" u="none" strike="noStrike" kern="1200" cap="none" spc="0" normalizeH="0" baseline="0" noProof="0" dirty="0">
                <a:ln>
                  <a:noFill/>
                </a:ln>
                <a:solidFill>
                  <a:prstClr val="black"/>
                </a:solidFill>
                <a:effectLst/>
                <a:uLnTx/>
                <a:uFillTx/>
                <a:latin typeface="Arial Narrow" pitchFamily="34" charset="0"/>
                <a:ea typeface="+mn-ea"/>
                <a:cs typeface="+mn-cs"/>
              </a:rPr>
              <a:t>Interessenvertretung von und für Menschen mit Behinderungen) war es in der jüngeren Vergangenheit möglich, die Sprache der Mehrheit über die Minderheit ein gutes Stück in Sinne der Letzteren zu beeinflussen.</a:t>
            </a:r>
            <a:r>
              <a:rPr lang="en-US" dirty="0">
                <a:solidFill>
                  <a:prstClr val="black"/>
                </a:solidFill>
                <a:latin typeface="Arial Narrow" pitchFamily="34" charset="0"/>
              </a:rPr>
              <a:t> </a:t>
            </a:r>
            <a:r>
              <a:rPr lang="pt-PT" dirty="0">
                <a:solidFill>
                  <a:prstClr val="black"/>
                </a:solidFill>
                <a:latin typeface="Arial Narrow" pitchFamily="34" charset="0"/>
              </a:rPr>
              <a:t>(Smith, 2007, pp. 17-18)</a:t>
            </a:r>
          </a:p>
        </p:txBody>
      </p:sp>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5" name="Retângulo 14"/>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6" name="Grupo 15"/>
          <p:cNvGrpSpPr/>
          <p:nvPr/>
        </p:nvGrpSpPr>
        <p:grpSpPr>
          <a:xfrm>
            <a:off x="82777" y="6412675"/>
            <a:ext cx="7351175" cy="445325"/>
            <a:chOff x="178130" y="6412675"/>
            <a:chExt cx="9128049" cy="445325"/>
          </a:xfrm>
        </p:grpSpPr>
        <p:sp>
          <p:nvSpPr>
            <p:cNvPr id="17" name="Retângulo 16"/>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8"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21</a:t>
            </a:fld>
            <a:endParaRPr lang="pt-PT" dirty="0"/>
          </a:p>
        </p:txBody>
      </p:sp>
      <p:sp>
        <p:nvSpPr>
          <p:cNvPr id="4" name="Retângulo 3"/>
          <p:cNvSpPr/>
          <p:nvPr/>
        </p:nvSpPr>
        <p:spPr>
          <a:xfrm>
            <a:off x="188639" y="160016"/>
            <a:ext cx="6269311" cy="830997"/>
          </a:xfrm>
          <a:prstGeom prst="rect">
            <a:avLst/>
          </a:prstGeom>
          <a:solidFill>
            <a:schemeClr val="accent1">
              <a:lumMod val="20000"/>
              <a:lumOff val="80000"/>
            </a:schemeClr>
          </a:solidFill>
        </p:spPr>
        <p:txBody>
          <a:bodyPr wrap="square">
            <a:spAutoFit/>
          </a:bodyPr>
          <a:lstStyle/>
          <a:p>
            <a:r>
              <a:rPr lang="de-DE" sz="2400" b="1" dirty="0">
                <a:solidFill>
                  <a:prstClr val="black"/>
                </a:solidFill>
                <a:latin typeface="Arial Narrow" panose="020B0606020202030204" pitchFamily="34" charset="0"/>
              </a:rPr>
              <a:t>Allgemeine Terminologie/ unterschiedliche Ansichten zu </a:t>
            </a:r>
            <a:r>
              <a:rPr lang="de-DE" sz="2400" b="1" dirty="0" err="1">
                <a:solidFill>
                  <a:prstClr val="black"/>
                </a:solidFill>
                <a:latin typeface="Arial Narrow" panose="020B0606020202030204" pitchFamily="34" charset="0"/>
              </a:rPr>
              <a:t>autismusfreundlicher</a:t>
            </a:r>
            <a:r>
              <a:rPr lang="de-DE" sz="2400" b="1" dirty="0">
                <a:solidFill>
                  <a:prstClr val="black"/>
                </a:solidFill>
                <a:latin typeface="Arial Narrow" panose="020B0606020202030204" pitchFamily="34" charset="0"/>
              </a:rPr>
              <a:t> Sprache</a:t>
            </a:r>
          </a:p>
        </p:txBody>
      </p:sp>
    </p:spTree>
    <p:extLst>
      <p:ext uri="{BB962C8B-B14F-4D97-AF65-F5344CB8AC3E}">
        <p14:creationId xmlns:p14="http://schemas.microsoft.com/office/powerpoint/2010/main" val="276891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5" name="Retângulo 14"/>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6" name="Grupo 15"/>
          <p:cNvGrpSpPr/>
          <p:nvPr/>
        </p:nvGrpSpPr>
        <p:grpSpPr>
          <a:xfrm>
            <a:off x="82777" y="6412675"/>
            <a:ext cx="7351175" cy="445325"/>
            <a:chOff x="178130" y="6412675"/>
            <a:chExt cx="9128049" cy="445325"/>
          </a:xfrm>
        </p:grpSpPr>
        <p:sp>
          <p:nvSpPr>
            <p:cNvPr id="17" name="Retângulo 16"/>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8"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22</a:t>
            </a:fld>
            <a:endParaRPr lang="pt-PT"/>
          </a:p>
        </p:txBody>
      </p:sp>
      <p:sp>
        <p:nvSpPr>
          <p:cNvPr id="11" name="Retângulo 10"/>
          <p:cNvSpPr/>
          <p:nvPr/>
        </p:nvSpPr>
        <p:spPr>
          <a:xfrm>
            <a:off x="467544" y="1150624"/>
            <a:ext cx="8035873" cy="5693866"/>
          </a:xfrm>
          <a:prstGeom prst="rect">
            <a:avLst/>
          </a:prstGeom>
          <a:solidFill>
            <a:srgbClr val="7598D9">
              <a:lumMod val="20000"/>
              <a:lumOff val="80000"/>
            </a:srgbClr>
          </a:solidFill>
        </p:spPr>
        <p:txBody>
          <a:bodyPr wrap="square">
            <a:spAutoFit/>
          </a:bodyPr>
          <a:lstStyle/>
          <a:p>
            <a:pPr marL="342900" marR="0" lvl="0" indent="-342900" algn="just" defTabSz="914400" eaLnBrk="1" fontAlgn="auto" latinLnBrk="0" hangingPunct="1">
              <a:lnSpc>
                <a:spcPct val="100000"/>
              </a:lnSpc>
              <a:spcBef>
                <a:spcPts val="0"/>
              </a:spcBef>
              <a:spcAft>
                <a:spcPts val="0"/>
              </a:spcAft>
              <a:buClr>
                <a:srgbClr val="7598D9">
                  <a:lumMod val="75000"/>
                </a:srgbClr>
              </a:buClr>
              <a:buSzTx/>
              <a:buFont typeface="Arial" panose="020B0604020202020204" pitchFamily="34" charset="0"/>
              <a:buChar char="•"/>
              <a:tabLst/>
              <a:defRPr/>
            </a:pP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Viele</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Gemeinschaften</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von Menschen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mit</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lang="en-US" sz="2400" kern="0" dirty="0" err="1">
                <a:solidFill>
                  <a:prstClr val="black"/>
                </a:solidFill>
                <a:latin typeface="Arial Narrow" panose="020B0606020202030204" pitchFamily="34" charset="0"/>
              </a:rPr>
              <a:t>Behinderungen</a:t>
            </a:r>
            <a:r>
              <a:rPr lang="en-US" sz="2400" kern="0" dirty="0">
                <a:solidFill>
                  <a:prstClr val="black"/>
                </a:solidFill>
                <a:latin typeface="Arial Narrow" panose="020B0606020202030204" pitchFamily="34" charset="0"/>
              </a:rPr>
              <a:t> </a:t>
            </a:r>
            <a:r>
              <a:rPr lang="en-US" sz="2400" kern="0" dirty="0" err="1">
                <a:solidFill>
                  <a:prstClr val="black"/>
                </a:solidFill>
                <a:latin typeface="Arial Narrow" panose="020B0606020202030204" pitchFamily="34" charset="0"/>
              </a:rPr>
              <a:t>verwenden</a:t>
            </a:r>
            <a:r>
              <a:rPr lang="en-US" sz="2400" kern="0" dirty="0">
                <a:solidFill>
                  <a:prstClr val="black"/>
                </a:solidFill>
                <a:latin typeface="Arial Narrow" panose="020B0606020202030204" pitchFamily="34" charset="0"/>
              </a:rPr>
              <a:t> “</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person-first”-</a:t>
            </a:r>
            <a:r>
              <a:rPr kumimoji="0" lang="en-US" sz="2400" b="1" i="0" u="none" strike="noStrike" kern="0" cap="none" spc="0" normalizeH="0" baseline="0" noProof="0" dirty="0" err="1">
                <a:ln>
                  <a:noFill/>
                </a:ln>
                <a:solidFill>
                  <a:prstClr val="black"/>
                </a:solidFill>
                <a:effectLst/>
                <a:uLnTx/>
                <a:uFillTx/>
                <a:latin typeface="Arial Narrow" panose="020B0606020202030204" pitchFamily="34" charset="0"/>
              </a:rPr>
              <a:t>Sprache</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 </a:t>
            </a:r>
            <a:r>
              <a:rPr kumimoji="0" lang="de-DE" sz="2400" i="0" u="none" strike="noStrike" kern="0" cap="none" spc="0" normalizeH="0" baseline="0" noProof="0" dirty="0">
                <a:ln>
                  <a:noFill/>
                </a:ln>
                <a:solidFill>
                  <a:prstClr val="black"/>
                </a:solidFill>
                <a:effectLst/>
                <a:uLnTx/>
                <a:uFillTx/>
                <a:latin typeface="Arial Narrow" panose="020B0606020202030204" pitchFamily="34" charset="0"/>
              </a:rPr>
              <a:t>und plädieren dafür, dass der Mensch an erster Stelle steht und die Person nicht der Behinderung gleichgestellt wird.</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(Smith, 1998)</a:t>
            </a:r>
          </a:p>
          <a:p>
            <a:pPr marL="185738" marR="0" lvl="0" indent="-185738"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Arial Narrow" panose="020B0606020202030204" pitchFamily="34" charset="0"/>
            </a:endParaRPr>
          </a:p>
          <a:p>
            <a:pPr marL="185738" marR="0" lvl="0" indent="-185738" algn="just" defTabSz="914400" eaLnBrk="1" fontAlgn="auto" latinLnBrk="0" hangingPunct="1">
              <a:lnSpc>
                <a:spcPct val="100000"/>
              </a:lnSpc>
              <a:spcBef>
                <a:spcPts val="0"/>
              </a:spcBef>
              <a:spcAft>
                <a:spcPts val="0"/>
              </a:spcAft>
              <a:buClr>
                <a:srgbClr val="7598D9">
                  <a:lumMod val="75000"/>
                </a:srgbClr>
              </a:buClr>
              <a:buSzTx/>
              <a:buFont typeface="Arial" panose="020B0604020202020204" pitchFamily="34" charset="0"/>
              <a:buChar char="•"/>
              <a:tabLst/>
              <a:defRPr/>
            </a:pP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Viele</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Interessen</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bzw</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Selbst</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Vertreter</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sowie</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Wissenschaftler</a:t>
            </a:r>
            <a:r>
              <a:rPr lang="pt-PT" sz="2400" kern="0" dirty="0">
                <a:solidFill>
                  <a:prstClr val="black"/>
                </a:solidFill>
                <a:latin typeface="Arial Narrow" panose="020B0606020202030204" pitchFamily="34" charset="0"/>
              </a:rPr>
              <a:t> </a:t>
            </a:r>
            <a:r>
              <a:rPr kumimoji="0" lang="pt-PT" sz="2400" b="0" i="0" u="none" strike="noStrike" kern="0" cap="none" spc="0" normalizeH="0" baseline="0" noProof="0" dirty="0">
                <a:ln>
                  <a:noFill/>
                </a:ln>
                <a:solidFill>
                  <a:prstClr val="black"/>
                </a:solidFill>
                <a:effectLst/>
                <a:uLnTx/>
                <a:uFillTx/>
                <a:latin typeface="Arial Narrow" panose="020B0606020202030204" pitchFamily="34" charset="0"/>
              </a:rPr>
              <a:t>erwägen aber auch die “</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identity-first”-</a:t>
            </a:r>
            <a:r>
              <a:rPr kumimoji="0" lang="en-US" sz="2400" b="1" i="0" u="none" strike="noStrike" kern="0" cap="none" spc="0" normalizeH="0" baseline="0" noProof="0" dirty="0" err="1">
                <a:ln>
                  <a:noFill/>
                </a:ln>
                <a:solidFill>
                  <a:prstClr val="black"/>
                </a:solidFill>
                <a:effectLst/>
                <a:uLnTx/>
                <a:uFillTx/>
                <a:latin typeface="Arial Narrow" panose="020B0606020202030204" pitchFamily="34" charset="0"/>
              </a:rPr>
              <a:t>Sprache</a:t>
            </a:r>
            <a:r>
              <a:rPr kumimoji="0" lang="en-US" sz="2400" i="0" u="none" strike="noStrike" kern="0" cap="none" spc="0" normalizeH="0" baseline="0" noProof="0" dirty="0">
                <a:ln>
                  <a:noFill/>
                </a:ln>
                <a:solidFill>
                  <a:prstClr val="black"/>
                </a:solidFill>
                <a:effectLst/>
                <a:uLnTx/>
                <a:uFillTx/>
                <a:latin typeface="Arial Narrow" panose="020B0606020202030204" pitchFamily="34" charset="0"/>
              </a:rPr>
              <a:t>. Und </a:t>
            </a:r>
            <a:r>
              <a:rPr kumimoji="0" lang="en-US" sz="2400" i="0" u="none" strike="noStrike" kern="0" cap="none" spc="0" normalizeH="0" baseline="0" noProof="0" dirty="0" err="1">
                <a:ln>
                  <a:noFill/>
                </a:ln>
                <a:solidFill>
                  <a:prstClr val="black"/>
                </a:solidFill>
                <a:effectLst/>
                <a:uLnTx/>
                <a:uFillTx/>
                <a:latin typeface="Arial Narrow" panose="020B0606020202030204" pitchFamily="34" charset="0"/>
              </a:rPr>
              <a:t>zwar</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aufgrund</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folgender</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err="1">
                <a:ln>
                  <a:noFill/>
                </a:ln>
                <a:solidFill>
                  <a:prstClr val="black"/>
                </a:solidFill>
                <a:effectLst/>
                <a:uLnTx/>
                <a:uFillTx/>
                <a:latin typeface="Arial Narrow" panose="020B0606020202030204" pitchFamily="34" charset="0"/>
              </a:rPr>
              <a:t>Punkte</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a:t>
            </a:r>
          </a:p>
          <a:p>
            <a:pPr marL="622300" lvl="0" algn="just">
              <a:defRPr/>
            </a:pPr>
            <a:r>
              <a:rPr kumimoji="0" lang="en-US" sz="2200" b="0" i="0" u="none" strike="noStrike" kern="0" cap="none" spc="0" normalizeH="0" baseline="0" noProof="0" dirty="0">
                <a:ln>
                  <a:noFill/>
                </a:ln>
                <a:solidFill>
                  <a:prstClr val="black"/>
                </a:solidFill>
                <a:effectLst/>
                <a:uLnTx/>
                <a:uFillTx/>
                <a:latin typeface="Arial Narrow" panose="020B0606020202030204" pitchFamily="34" charset="0"/>
              </a:rPr>
              <a:t>“</a:t>
            </a:r>
            <a:r>
              <a:rPr kumimoji="0" lang="pt-PT" sz="2200" b="0" i="0" u="none" strike="noStrike" kern="0" cap="none" spc="0" normalizeH="0" baseline="0" noProof="0" dirty="0">
                <a:ln>
                  <a:noFill/>
                </a:ln>
                <a:solidFill>
                  <a:prstClr val="black"/>
                </a:solidFill>
                <a:effectLst/>
                <a:uLnTx/>
                <a:uFillTx/>
                <a:latin typeface="Arial Narrow" panose="020B0606020202030204" pitchFamily="34" charset="0"/>
              </a:rPr>
              <a:t>(a) </a:t>
            </a:r>
            <a:r>
              <a:rPr lang="de-DE" sz="2200" kern="0" dirty="0">
                <a:solidFill>
                  <a:prstClr val="black"/>
                </a:solidFill>
                <a:latin typeface="Arial Narrow" panose="020B0606020202030204" pitchFamily="34" charset="0"/>
              </a:rPr>
              <a:t>Autismus ist ein zentrales, identitätsbestimmendes Merkmal, das nicht vom Individuum getrennt werden kann und </a:t>
            </a:r>
            <a:endParaRPr kumimoji="0" lang="en-US" sz="2200" b="0" i="0" u="none" strike="noStrike" kern="0" cap="none" spc="0" normalizeH="0" baseline="0" noProof="0" dirty="0">
              <a:ln>
                <a:noFill/>
              </a:ln>
              <a:solidFill>
                <a:prstClr val="black"/>
              </a:solidFill>
              <a:effectLst/>
              <a:uLnTx/>
              <a:uFillTx/>
              <a:latin typeface="Arial Narrow" panose="020B0606020202030204" pitchFamily="34" charset="0"/>
            </a:endParaRPr>
          </a:p>
          <a:p>
            <a:pPr marL="622300" lvl="0" algn="just">
              <a:defRPr/>
            </a:pPr>
            <a:r>
              <a:rPr kumimoji="0" lang="en-US" sz="2200" b="0" i="0" u="none" strike="noStrike" kern="0" cap="none" spc="0" normalizeH="0" baseline="0" noProof="0" dirty="0">
                <a:ln>
                  <a:noFill/>
                </a:ln>
                <a:solidFill>
                  <a:prstClr val="black"/>
                </a:solidFill>
                <a:effectLst/>
                <a:uLnTx/>
                <a:uFillTx/>
                <a:latin typeface="Arial Narrow" panose="020B0606020202030204" pitchFamily="34" charset="0"/>
              </a:rPr>
              <a:t>(b) </a:t>
            </a:r>
            <a:r>
              <a:rPr lang="de-DE" sz="2200" kern="0" dirty="0">
                <a:solidFill>
                  <a:prstClr val="black"/>
                </a:solidFill>
                <a:latin typeface="Arial Narrow" panose="020B0606020202030204" pitchFamily="34" charset="0"/>
              </a:rPr>
              <a:t>die Verwendung von ‚</a:t>
            </a:r>
            <a:r>
              <a:rPr lang="de-DE" sz="2200" kern="0" dirty="0" err="1">
                <a:solidFill>
                  <a:prstClr val="black"/>
                </a:solidFill>
                <a:latin typeface="Arial Narrow" panose="020B0606020202030204" pitchFamily="34" charset="0"/>
              </a:rPr>
              <a:t>person</a:t>
            </a:r>
            <a:r>
              <a:rPr lang="de-DE" sz="2200" kern="0" dirty="0">
                <a:solidFill>
                  <a:prstClr val="black"/>
                </a:solidFill>
                <a:latin typeface="Arial Narrow" panose="020B0606020202030204" pitchFamily="34" charset="0"/>
              </a:rPr>
              <a:t>-first‘-Sprache könnte stigmatisierende Ansichten aufrechterhalten</a:t>
            </a:r>
            <a:r>
              <a:rPr kumimoji="0" lang="en-US" sz="2200" b="0" i="0" u="none" strike="noStrike" kern="0" cap="none" spc="0" normalizeH="0" baseline="0" noProof="0" dirty="0">
                <a:ln>
                  <a:noFill/>
                </a:ln>
                <a:solidFill>
                  <a:prstClr val="black"/>
                </a:solidFill>
                <a:effectLst/>
                <a:uLnTx/>
                <a:uFillTx/>
                <a:latin typeface="Arial Narrow" panose="020B0606020202030204" pitchFamily="34" charset="0"/>
              </a:rPr>
              <a:t>, </a:t>
            </a:r>
            <a:r>
              <a:rPr lang="de-DE" sz="2200" kern="0" dirty="0">
                <a:solidFill>
                  <a:prstClr val="black"/>
                </a:solidFill>
                <a:latin typeface="Arial Narrow" panose="020B0606020202030204" pitchFamily="34" charset="0"/>
              </a:rPr>
              <a:t>da wünschenswerte Attribute normalerweise durch Pronomen vor Substantiven ausgedrückt werden (z.B. ‚ein intelligentes Kind‘); und alternative sprachliche Konstruktionen könnten unerwünschte Attribute nahelegen." </a:t>
            </a:r>
            <a:r>
              <a:rPr kumimoji="0" lang="en-US" sz="2200" b="0" i="0" u="none" strike="noStrike" kern="0" cap="none" spc="0" normalizeH="0" baseline="0" noProof="0" dirty="0">
                <a:ln>
                  <a:noFill/>
                </a:ln>
                <a:solidFill>
                  <a:prstClr val="black"/>
                </a:solidFill>
                <a:effectLst/>
                <a:uLnTx/>
                <a:uFillTx/>
                <a:latin typeface="Arial Narrow" panose="020B0606020202030204" pitchFamily="34" charset="0"/>
              </a:rPr>
              <a:t>(</a:t>
            </a:r>
            <a:r>
              <a:rPr kumimoji="0" lang="pt-PT" sz="2200" b="0" i="0" u="none" strike="noStrike" kern="0" cap="none" spc="0" normalizeH="0" baseline="0" noProof="0" dirty="0" err="1">
                <a:ln>
                  <a:noFill/>
                </a:ln>
                <a:solidFill>
                  <a:prstClr val="black"/>
                </a:solidFill>
                <a:effectLst/>
                <a:uLnTx/>
                <a:uFillTx/>
                <a:latin typeface="Arial Narrow" panose="020B0606020202030204" pitchFamily="34" charset="0"/>
              </a:rPr>
              <a:t>Vivanti</a:t>
            </a:r>
            <a:r>
              <a:rPr kumimoji="0" lang="pt-PT" sz="2200" b="0" i="0" u="none" strike="noStrike" kern="0" cap="none" spc="0" normalizeH="0" baseline="0" noProof="0" dirty="0">
                <a:ln>
                  <a:noFill/>
                </a:ln>
                <a:solidFill>
                  <a:prstClr val="black"/>
                </a:solidFill>
                <a:effectLst/>
                <a:uLnTx/>
                <a:uFillTx/>
                <a:latin typeface="Arial Narrow" panose="020B0606020202030204" pitchFamily="34" charset="0"/>
              </a:rPr>
              <a:t>, 2020, p. 691)</a:t>
            </a:r>
          </a:p>
        </p:txBody>
      </p:sp>
      <p:sp>
        <p:nvSpPr>
          <p:cNvPr id="19" name="Retângulo 3">
            <a:extLst>
              <a:ext uri="{FF2B5EF4-FFF2-40B4-BE49-F238E27FC236}">
                <a16:creationId xmlns:a16="http://schemas.microsoft.com/office/drawing/2014/main" id="{6EC65A38-6894-4603-9713-DE544274AF9B}"/>
              </a:ext>
            </a:extLst>
          </p:cNvPr>
          <p:cNvSpPr/>
          <p:nvPr/>
        </p:nvSpPr>
        <p:spPr>
          <a:xfrm>
            <a:off x="188639" y="160016"/>
            <a:ext cx="6269311" cy="830997"/>
          </a:xfrm>
          <a:prstGeom prst="rect">
            <a:avLst/>
          </a:prstGeom>
          <a:solidFill>
            <a:schemeClr val="accent1">
              <a:lumMod val="20000"/>
              <a:lumOff val="80000"/>
            </a:schemeClr>
          </a:solidFill>
        </p:spPr>
        <p:txBody>
          <a:bodyPr wrap="square">
            <a:spAutoFit/>
          </a:bodyPr>
          <a:lstStyle/>
          <a:p>
            <a:r>
              <a:rPr lang="de-DE" sz="2400" b="1" dirty="0">
                <a:solidFill>
                  <a:prstClr val="black"/>
                </a:solidFill>
                <a:latin typeface="Arial Narrow" panose="020B0606020202030204" pitchFamily="34" charset="0"/>
              </a:rPr>
              <a:t>Allgemeine Terminologie/ unterschiedliche Ansichten zu </a:t>
            </a:r>
            <a:r>
              <a:rPr lang="de-DE" sz="2400" b="1" dirty="0" err="1">
                <a:solidFill>
                  <a:prstClr val="black"/>
                </a:solidFill>
                <a:latin typeface="Arial Narrow" panose="020B0606020202030204" pitchFamily="34" charset="0"/>
              </a:rPr>
              <a:t>autismusfreundlicher</a:t>
            </a:r>
            <a:r>
              <a:rPr lang="de-DE" sz="2400" b="1" dirty="0">
                <a:solidFill>
                  <a:prstClr val="black"/>
                </a:solidFill>
                <a:latin typeface="Arial Narrow" panose="020B0606020202030204" pitchFamily="34" charset="0"/>
              </a:rPr>
              <a:t> Sprache</a:t>
            </a:r>
          </a:p>
        </p:txBody>
      </p:sp>
    </p:spTree>
    <p:extLst>
      <p:ext uri="{BB962C8B-B14F-4D97-AF65-F5344CB8AC3E}">
        <p14:creationId xmlns:p14="http://schemas.microsoft.com/office/powerpoint/2010/main" val="2742041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37507" y="252431"/>
            <a:ext cx="6473686" cy="954107"/>
          </a:xfrm>
          <a:prstGeom prst="rect">
            <a:avLst/>
          </a:prstGeom>
          <a:solidFill>
            <a:schemeClr val="accent1">
              <a:lumMod val="20000"/>
              <a:lumOff val="80000"/>
            </a:schemeClr>
          </a:solidFill>
        </p:spPr>
        <p:txBody>
          <a:bodyPr wrap="square">
            <a:spAutoFit/>
          </a:bodyPr>
          <a:lstStyle/>
          <a:p>
            <a:pPr algn="ctr"/>
            <a:r>
              <a:rPr lang="en-US" sz="2800" b="1" i="1" dirty="0" err="1">
                <a:latin typeface="Arial Narrow" panose="020B0606020202030204" pitchFamily="34" charset="0"/>
              </a:rPr>
              <a:t>Aktivität</a:t>
            </a:r>
            <a:r>
              <a:rPr lang="en-US" sz="2800" b="1" i="1" dirty="0">
                <a:latin typeface="Arial Narrow" panose="020B0606020202030204" pitchFamily="34" charset="0"/>
              </a:rPr>
              <a:t>: </a:t>
            </a:r>
            <a:r>
              <a:rPr lang="en-US" sz="2800" b="1" i="1" dirty="0" err="1">
                <a:latin typeface="Arial Narrow" panose="020B0606020202030204" pitchFamily="34" charset="0"/>
              </a:rPr>
              <a:t>Denke</a:t>
            </a:r>
            <a:r>
              <a:rPr lang="en-US" sz="2800" b="1" i="1" dirty="0">
                <a:latin typeface="Arial Narrow" panose="020B0606020202030204" pitchFamily="34" charset="0"/>
              </a:rPr>
              <a:t> und </a:t>
            </a:r>
            <a:r>
              <a:rPr lang="en-US" sz="2800" b="1" i="1" dirty="0" err="1">
                <a:latin typeface="Arial Narrow" panose="020B0606020202030204" pitchFamily="34" charset="0"/>
              </a:rPr>
              <a:t>Reflektiere</a:t>
            </a:r>
            <a:r>
              <a:rPr lang="en-US" sz="2800" b="1" i="1" dirty="0">
                <a:latin typeface="Arial Narrow" panose="020B0606020202030204" pitchFamily="34" charset="0"/>
              </a:rPr>
              <a:t> 1.2  - </a:t>
            </a:r>
            <a:r>
              <a:rPr lang="en-US" sz="2800" b="1" i="1" dirty="0" err="1">
                <a:latin typeface="Arial Narrow" panose="020B0606020202030204" pitchFamily="34" charset="0"/>
              </a:rPr>
              <a:t>Sprache</a:t>
            </a:r>
            <a:endParaRPr lang="en-US" sz="2800" b="1" i="1" dirty="0">
              <a:latin typeface="Arial Narrow" panose="020B0606020202030204" pitchFamily="34" charset="0"/>
            </a:endParaRPr>
          </a:p>
        </p:txBody>
      </p:sp>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5" name="Retângulo 14"/>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6" name="Grupo 15"/>
          <p:cNvGrpSpPr/>
          <p:nvPr/>
        </p:nvGrpSpPr>
        <p:grpSpPr>
          <a:xfrm>
            <a:off x="82777" y="6412675"/>
            <a:ext cx="7351175" cy="445325"/>
            <a:chOff x="178130" y="6412675"/>
            <a:chExt cx="9128049" cy="445325"/>
          </a:xfrm>
        </p:grpSpPr>
        <p:sp>
          <p:nvSpPr>
            <p:cNvPr id="17" name="Retângulo 16"/>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8"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10" name="Retângulo 9"/>
          <p:cNvSpPr/>
          <p:nvPr/>
        </p:nvSpPr>
        <p:spPr>
          <a:xfrm>
            <a:off x="206612" y="1194945"/>
            <a:ext cx="8658521" cy="4893647"/>
          </a:xfrm>
          <a:prstGeom prst="rect">
            <a:avLst/>
          </a:prstGeom>
          <a:solidFill>
            <a:schemeClr val="accent1">
              <a:lumMod val="20000"/>
              <a:lumOff val="80000"/>
            </a:schemeClr>
          </a:solidFill>
        </p:spPr>
        <p:txBody>
          <a:bodyPr wrap="square">
            <a:spAutoFit/>
          </a:bodyPr>
          <a:lstStyle/>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a:p>
            <a:pPr algn="just">
              <a:buClr>
                <a:schemeClr val="accent2">
                  <a:lumMod val="75000"/>
                </a:schemeClr>
              </a:buClr>
            </a:pPr>
            <a:endParaRPr lang="pt-PT" sz="2400" dirty="0">
              <a:latin typeface="Arial Narrow" panose="020B0606020202030204" pitchFamily="34" charset="0"/>
            </a:endParaRPr>
          </a:p>
        </p:txBody>
      </p:sp>
      <p:sp>
        <p:nvSpPr>
          <p:cNvPr id="11" name="Retângulo 10"/>
          <p:cNvSpPr/>
          <p:nvPr/>
        </p:nvSpPr>
        <p:spPr>
          <a:xfrm>
            <a:off x="683568" y="1147378"/>
            <a:ext cx="7992888" cy="646331"/>
          </a:xfrm>
          <a:prstGeom prst="rect">
            <a:avLst/>
          </a:prstGeom>
        </p:spPr>
        <p:txBody>
          <a:bodyPr wrap="square">
            <a:spAutoFit/>
          </a:bodyPr>
          <a:lstStyle/>
          <a:p>
            <a:r>
              <a:rPr lang="de-DE" b="1" dirty="0">
                <a:latin typeface="Arial Narrow" panose="020B0606020202030204" pitchFamily="34" charset="0"/>
              </a:rPr>
              <a:t>Schauen wir uns das Video an:
</a:t>
            </a:r>
            <a:r>
              <a:rPr lang="pt-PT" b="1" dirty="0">
                <a:solidFill>
                  <a:prstClr val="black"/>
                </a:solidFill>
                <a:latin typeface="Arial Narrow" panose="020B0606020202030204" pitchFamily="34" charset="0"/>
              </a:rPr>
              <a:t>https://www.youtube.com/watch?v=-LX0KI4xkco</a:t>
            </a:r>
          </a:p>
        </p:txBody>
      </p:sp>
      <p:sp>
        <p:nvSpPr>
          <p:cNvPr id="2" name="Marcador de Posição do Número do Diapositivo 1"/>
          <p:cNvSpPr>
            <a:spLocks noGrp="1"/>
          </p:cNvSpPr>
          <p:nvPr>
            <p:ph type="sldNum" sz="quarter" idx="12"/>
          </p:nvPr>
        </p:nvSpPr>
        <p:spPr/>
        <p:txBody>
          <a:bodyPr/>
          <a:lstStyle/>
          <a:p>
            <a:fld id="{35BA1E5D-A24E-4249-ACDB-C6F8AD62BBF2}" type="slidenum">
              <a:rPr lang="pt-PT" smtClean="0"/>
              <a:t>23</a:t>
            </a:fld>
            <a:endParaRPr lang="pt-PT"/>
          </a:p>
        </p:txBody>
      </p:sp>
      <p:pic>
        <p:nvPicPr>
          <p:cNvPr id="19" name="Imagem 18">
            <a:hlinkClick r:id="rId4"/>
          </p:cNvPr>
          <p:cNvPicPr>
            <a:picLocks noChangeAspect="1"/>
          </p:cNvPicPr>
          <p:nvPr/>
        </p:nvPicPr>
        <p:blipFill rotWithShape="1">
          <a:blip r:embed="rId5"/>
          <a:srcRect l="13780" t="25900" r="29913" b="21602"/>
          <a:stretch/>
        </p:blipFill>
        <p:spPr>
          <a:xfrm>
            <a:off x="683568" y="2132856"/>
            <a:ext cx="7056784" cy="3701110"/>
          </a:xfrm>
          <a:prstGeom prst="rect">
            <a:avLst/>
          </a:prstGeom>
        </p:spPr>
      </p:pic>
    </p:spTree>
    <p:extLst>
      <p:ext uri="{BB962C8B-B14F-4D97-AF65-F5344CB8AC3E}">
        <p14:creationId xmlns:p14="http://schemas.microsoft.com/office/powerpoint/2010/main" val="188624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21696" y="1199851"/>
            <a:ext cx="7920880" cy="5170646"/>
          </a:xfrm>
          <a:prstGeom prst="rect">
            <a:avLst/>
          </a:prstGeom>
          <a:solidFill>
            <a:schemeClr val="accent1">
              <a:lumMod val="20000"/>
              <a:lumOff val="80000"/>
            </a:schemeClr>
          </a:solidFill>
          <a:ln w="76200">
            <a:solidFill>
              <a:schemeClr val="accent1">
                <a:lumMod val="20000"/>
                <a:lumOff val="8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Person-First </a:t>
            </a:r>
            <a:r>
              <a:rPr kumimoji="0" lang="en-US" sz="24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versus</a:t>
            </a:r>
            <a:r>
              <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Identity-</a:t>
            </a:r>
            <a:r>
              <a:rPr lang="en-US" sz="2400" b="1" dirty="0">
                <a:solidFill>
                  <a:prstClr val="black"/>
                </a:solidFill>
                <a:latin typeface="Arial Narrow" panose="020B0606020202030204" pitchFamily="34" charset="0"/>
              </a:rPr>
              <a:t>F</a:t>
            </a:r>
            <a:r>
              <a:rPr kumimoji="0" lang="en-US" sz="24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irst-Sprache</a:t>
            </a:r>
            <a:endPar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algn="ctr"/>
            <a:r>
              <a:rPr lang="en-US" sz="2400" b="1" dirty="0" err="1">
                <a:latin typeface="Arial Narrow" panose="020B0606020202030204" pitchFamily="34" charset="0"/>
              </a:rPr>
              <a:t>Fragen</a:t>
            </a:r>
            <a:r>
              <a:rPr lang="en-US" sz="2400" b="1" dirty="0">
                <a:latin typeface="Arial Narrow" panose="020B0606020202030204" pitchFamily="34" charset="0"/>
              </a:rPr>
              <a:t>/</a:t>
            </a:r>
            <a:r>
              <a:rPr lang="en-US" sz="2400" b="1" dirty="0" err="1">
                <a:latin typeface="Arial Narrow" panose="020B0606020202030204" pitchFamily="34" charset="0"/>
              </a:rPr>
              <a:t>Diskussionsthemen</a:t>
            </a:r>
            <a:r>
              <a:rPr lang="en-US" sz="2400" b="1" dirty="0">
                <a:latin typeface="Arial Narrow" panose="020B0606020202030204" pitchFamily="34" charset="0"/>
              </a:rPr>
              <a:t>:</a:t>
            </a:r>
            <a:endPar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algn="just">
              <a:defRPr/>
            </a:pPr>
            <a:r>
              <a:rPr kumimoji="0" lang="en-US" sz="2200" b="1"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mn-ea"/>
                <a:cs typeface="+mn-cs"/>
              </a:rPr>
              <a:t>a</a:t>
            </a:r>
            <a:r>
              <a:rPr kumimoji="0" lang="en-US" sz="2000" b="1"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mn-ea"/>
                <a:cs typeface="+mn-cs"/>
              </a:rPr>
              <a:t>. </a:t>
            </a:r>
            <a:r>
              <a:rPr lang="de-DE" sz="2000" dirty="0">
                <a:solidFill>
                  <a:prstClr val="black"/>
                </a:solidFill>
                <a:latin typeface="Arial Narrow" panose="020B0606020202030204" pitchFamily="34" charset="0"/>
              </a:rPr>
              <a:t>Welche Gedanken hatten Sie während dieses Videos mit zwei unterschiedlichen Perspektiven auf eine (Behinderten- bzw. Autismus-) freundliche Sprache?</a:t>
            </a:r>
            <a:endParaRPr lang="en-US" sz="2000" dirty="0">
              <a:solidFill>
                <a:prstClr val="black"/>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algn="just">
              <a:defRPr/>
            </a:pPr>
            <a:r>
              <a:rPr kumimoji="0" lang="en-US" sz="2000" b="1"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mn-ea"/>
                <a:cs typeface="+mn-cs"/>
              </a:rPr>
              <a:t>b. </a:t>
            </a:r>
            <a:r>
              <a:rPr lang="de-DE" sz="2000" dirty="0">
                <a:solidFill>
                  <a:prstClr val="black"/>
                </a:solidFill>
                <a:latin typeface="Arial Narrow" panose="020B0606020202030204" pitchFamily="34" charset="0"/>
              </a:rPr>
              <a:t>Welche Konzepte verbergen sich hinter diesen beiden unterschiedlichen Perspektiven?</a:t>
            </a:r>
          </a:p>
          <a:p>
            <a:pPr algn="just">
              <a:defRPr/>
            </a:pPr>
            <a:r>
              <a:rPr lang="de-DE" sz="2000" dirty="0">
                <a:solidFill>
                  <a:prstClr val="black"/>
                </a:solidFill>
                <a:latin typeface="Arial Narrow" panose="020B0606020202030204" pitchFamily="34" charset="0"/>
              </a:rPr>
              <a:t>Erklären Sie</a:t>
            </a:r>
          </a:p>
          <a:p>
            <a:pPr algn="just">
              <a:defRPr/>
            </a:pPr>
            <a:endParaRPr lang="en-US" sz="2000" dirty="0">
              <a:solidFill>
                <a:prstClr val="black"/>
              </a:solidFill>
              <a:latin typeface="Arial Narrow" panose="020B0606020202030204" pitchFamily="34" charset="0"/>
            </a:endParaRPr>
          </a:p>
          <a:p>
            <a:pPr lvl="0" algn="just">
              <a:defRPr/>
            </a:pPr>
            <a:r>
              <a:rPr kumimoji="0" lang="en-US" sz="2000" b="1"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mn-ea"/>
                <a:cs typeface="+mn-cs"/>
              </a:rPr>
              <a:t>c. </a:t>
            </a:r>
            <a:r>
              <a:rPr lang="de-DE" sz="2000" dirty="0">
                <a:solidFill>
                  <a:prstClr val="black"/>
                </a:solidFill>
                <a:latin typeface="Arial Narrow" panose="020B0606020202030204" pitchFamily="34" charset="0"/>
              </a:rPr>
              <a:t>Wie wichtig ist es Ihrer Meinung nach, dass sich „ASD-</a:t>
            </a:r>
            <a:r>
              <a:rPr lang="de-DE" sz="2000" dirty="0" err="1">
                <a:solidFill>
                  <a:prstClr val="black"/>
                </a:solidFill>
                <a:latin typeface="Arial Narrow" panose="020B0606020202030204" pitchFamily="34" charset="0"/>
              </a:rPr>
              <a:t>Adivors</a:t>
            </a:r>
            <a:r>
              <a:rPr lang="de-DE" sz="2000" dirty="0">
                <a:solidFill>
                  <a:prstClr val="black"/>
                </a:solidFill>
                <a:latin typeface="Arial Narrow" panose="020B0606020202030204" pitchFamily="34" charset="0"/>
              </a:rPr>
              <a:t>“ der Vielfalt der Sprache bewusst sind, wenn sie Menschen mit ASD kontaktieren? Erklären Sie Ihre Antwort</a:t>
            </a:r>
            <a:endParaRPr kumimoji="0" lang="pt-PT"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lvl="0" algn="just">
              <a:defRPr/>
            </a:pPr>
            <a:r>
              <a:rPr kumimoji="0" lang="en-US" sz="2000" b="1"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mn-ea"/>
                <a:cs typeface="+mn-cs"/>
              </a:rPr>
              <a:t>d. </a:t>
            </a:r>
            <a:r>
              <a:rPr lang="de-DE" sz="2000" dirty="0">
                <a:solidFill>
                  <a:prstClr val="black"/>
                </a:solidFill>
                <a:latin typeface="Arial Narrow" panose="020B0606020202030204" pitchFamily="34" charset="0"/>
              </a:rPr>
              <a:t>Wie wichtig ist es Ihrer Meinung nach, dass „ASD-</a:t>
            </a:r>
            <a:r>
              <a:rPr lang="de-DE" sz="2000" dirty="0" err="1">
                <a:solidFill>
                  <a:prstClr val="black"/>
                </a:solidFill>
                <a:latin typeface="Arial Narrow" panose="020B0606020202030204" pitchFamily="34" charset="0"/>
              </a:rPr>
              <a:t>Advisors</a:t>
            </a:r>
            <a:r>
              <a:rPr lang="de-DE" sz="2000" dirty="0">
                <a:solidFill>
                  <a:prstClr val="black"/>
                </a:solidFill>
                <a:latin typeface="Arial Narrow" panose="020B0606020202030204" pitchFamily="34" charset="0"/>
              </a:rPr>
              <a:t>“ eine angemessene Sprache verwenden, wenn sie Menschen mit ASD kontaktieren? Erklären Sie Ihre Antwort</a:t>
            </a:r>
            <a:endPar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6" name="Retângulo 15"/>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7" name="Grupo 16"/>
          <p:cNvGrpSpPr/>
          <p:nvPr/>
        </p:nvGrpSpPr>
        <p:grpSpPr>
          <a:xfrm>
            <a:off x="82777" y="6412675"/>
            <a:ext cx="7351175" cy="445325"/>
            <a:chOff x="178130" y="6412675"/>
            <a:chExt cx="9128049" cy="445325"/>
          </a:xfrm>
        </p:grpSpPr>
        <p:sp>
          <p:nvSpPr>
            <p:cNvPr id="18" name="Retângulo 17"/>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9"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24</a:t>
            </a:fld>
            <a:endParaRPr lang="pt-PT"/>
          </a:p>
        </p:txBody>
      </p:sp>
      <p:sp>
        <p:nvSpPr>
          <p:cNvPr id="11" name="Retângulo 7">
            <a:extLst>
              <a:ext uri="{FF2B5EF4-FFF2-40B4-BE49-F238E27FC236}">
                <a16:creationId xmlns:a16="http://schemas.microsoft.com/office/drawing/2014/main" id="{B9A0CD7B-567D-4E5E-A7F1-7969B016FDA0}"/>
              </a:ext>
            </a:extLst>
          </p:cNvPr>
          <p:cNvSpPr/>
          <p:nvPr/>
        </p:nvSpPr>
        <p:spPr>
          <a:xfrm>
            <a:off x="223457" y="221654"/>
            <a:ext cx="6473686" cy="523220"/>
          </a:xfrm>
          <a:prstGeom prst="rect">
            <a:avLst/>
          </a:prstGeom>
          <a:solidFill>
            <a:schemeClr val="accent1">
              <a:lumMod val="20000"/>
              <a:lumOff val="80000"/>
            </a:schemeClr>
          </a:solidFill>
        </p:spPr>
        <p:txBody>
          <a:bodyPr wrap="square">
            <a:spAutoFit/>
          </a:bodyPr>
          <a:lstStyle/>
          <a:p>
            <a:pPr algn="ctr"/>
            <a:r>
              <a:rPr lang="en-US" sz="2800" b="1" i="1" dirty="0" err="1">
                <a:latin typeface="Arial Narrow" panose="020B0606020202030204" pitchFamily="34" charset="0"/>
              </a:rPr>
              <a:t>Aktivität</a:t>
            </a:r>
            <a:r>
              <a:rPr lang="en-US" sz="2800" b="1" i="1" dirty="0">
                <a:latin typeface="Arial Narrow" panose="020B0606020202030204" pitchFamily="34" charset="0"/>
              </a:rPr>
              <a:t>: </a:t>
            </a:r>
            <a:r>
              <a:rPr lang="en-US" sz="2800" b="1" i="1" dirty="0" err="1">
                <a:latin typeface="Arial Narrow" panose="020B0606020202030204" pitchFamily="34" charset="0"/>
              </a:rPr>
              <a:t>Denke</a:t>
            </a:r>
            <a:r>
              <a:rPr lang="en-US" sz="2800" b="1" i="1" dirty="0">
                <a:latin typeface="Arial Narrow" panose="020B0606020202030204" pitchFamily="34" charset="0"/>
              </a:rPr>
              <a:t> und </a:t>
            </a:r>
            <a:r>
              <a:rPr lang="en-US" sz="2800" b="1" i="1" dirty="0" err="1">
                <a:latin typeface="Arial Narrow" panose="020B0606020202030204" pitchFamily="34" charset="0"/>
              </a:rPr>
              <a:t>reflektiere</a:t>
            </a:r>
            <a:r>
              <a:rPr lang="en-US" sz="2800" b="1" i="1" dirty="0">
                <a:latin typeface="Arial Narrow" panose="020B0606020202030204" pitchFamily="34" charset="0"/>
              </a:rPr>
              <a:t> 1.2  - </a:t>
            </a:r>
            <a:r>
              <a:rPr lang="en-US" sz="2800" b="1" i="1" dirty="0" err="1">
                <a:latin typeface="Arial Narrow" panose="020B0606020202030204" pitchFamily="34" charset="0"/>
              </a:rPr>
              <a:t>Sprache</a:t>
            </a:r>
            <a:endParaRPr lang="en-US" sz="2800" b="1" i="1" dirty="0">
              <a:latin typeface="Arial Narrow" panose="020B0606020202030204" pitchFamily="34" charset="0"/>
            </a:endParaRPr>
          </a:p>
        </p:txBody>
      </p:sp>
    </p:spTree>
    <p:extLst>
      <p:ext uri="{BB962C8B-B14F-4D97-AF65-F5344CB8AC3E}">
        <p14:creationId xmlns:p14="http://schemas.microsoft.com/office/powerpoint/2010/main" val="220407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6" name="Retângulo 15"/>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7" name="Grupo 16"/>
          <p:cNvGrpSpPr/>
          <p:nvPr/>
        </p:nvGrpSpPr>
        <p:grpSpPr>
          <a:xfrm>
            <a:off x="82777" y="6412675"/>
            <a:ext cx="7351175" cy="445325"/>
            <a:chOff x="178130" y="6412675"/>
            <a:chExt cx="9128049" cy="445325"/>
          </a:xfrm>
        </p:grpSpPr>
        <p:sp>
          <p:nvSpPr>
            <p:cNvPr id="18" name="Retângulo 17"/>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9"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25</a:t>
            </a:fld>
            <a:endParaRPr lang="pt-PT"/>
          </a:p>
        </p:txBody>
      </p:sp>
      <p:sp>
        <p:nvSpPr>
          <p:cNvPr id="13" name="Retângulo 12"/>
          <p:cNvSpPr/>
          <p:nvPr/>
        </p:nvSpPr>
        <p:spPr>
          <a:xfrm>
            <a:off x="416992" y="1047891"/>
            <a:ext cx="8280920" cy="5262979"/>
          </a:xfrm>
          <a:prstGeom prst="rect">
            <a:avLst/>
          </a:prstGeom>
          <a:solidFill>
            <a:srgbClr val="7598D9">
              <a:lumMod val="20000"/>
              <a:lumOff val="80000"/>
            </a:srgbClr>
          </a:solidFill>
        </p:spPr>
        <p:txBody>
          <a:bodyPr wrap="square">
            <a:spAutoFit/>
          </a:bodyPr>
          <a:lstStyle/>
          <a:p>
            <a:pPr marL="0" marR="0" lvl="0" indent="0" algn="ctr" defTabSz="914400" eaLnBrk="1" fontAlgn="auto" latinLnBrk="0" hangingPunct="1">
              <a:lnSpc>
                <a:spcPct val="150000"/>
              </a:lnSpc>
              <a:spcBef>
                <a:spcPts val="0"/>
              </a:spcBef>
              <a:spcAft>
                <a:spcPts val="0"/>
              </a:spcAft>
              <a:buClr>
                <a:srgbClr val="7598D9">
                  <a:lumMod val="75000"/>
                </a:srgbClr>
              </a:buClr>
              <a:buSzTx/>
              <a:buFontTx/>
              <a:buNone/>
              <a:tabLst/>
              <a:defRPr/>
            </a:pPr>
            <a:r>
              <a:rPr kumimoji="0" lang="en-US" sz="2400" b="1" i="0" u="none" strike="noStrike" kern="0" cap="none" spc="0" normalizeH="0" baseline="0" noProof="0" dirty="0" err="1">
                <a:ln>
                  <a:noFill/>
                </a:ln>
                <a:solidFill>
                  <a:prstClr val="black"/>
                </a:solidFill>
                <a:effectLst/>
                <a:uLnTx/>
                <a:uFillTx/>
                <a:latin typeface="Arial Narrow" panose="020B0606020202030204" pitchFamily="34" charset="0"/>
              </a:rPr>
              <a:t>Beachten</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 Sie </a:t>
            </a:r>
            <a:r>
              <a:rPr kumimoji="0" lang="en-US" sz="2400" b="1" i="0" u="none" strike="noStrike" kern="0" cap="none" spc="0" normalizeH="0" baseline="0" noProof="0" dirty="0" err="1">
                <a:ln>
                  <a:noFill/>
                </a:ln>
                <a:solidFill>
                  <a:prstClr val="black"/>
                </a:solidFill>
                <a:effectLst/>
                <a:uLnTx/>
                <a:uFillTx/>
                <a:latin typeface="Arial Narrow" panose="020B0606020202030204" pitchFamily="34" charset="0"/>
              </a:rPr>
              <a:t>folgende</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1" i="0" u="none" strike="noStrike" kern="0" cap="none" spc="0" normalizeH="0" baseline="0" noProof="0" dirty="0" err="1">
                <a:ln>
                  <a:noFill/>
                </a:ln>
                <a:solidFill>
                  <a:prstClr val="black"/>
                </a:solidFill>
                <a:effectLst/>
                <a:uLnTx/>
                <a:uFillTx/>
                <a:latin typeface="Arial Narrow" panose="020B0606020202030204" pitchFamily="34" charset="0"/>
              </a:rPr>
              <a:t>Punkte</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a:t>
            </a:r>
            <a:r>
              <a:rPr kumimoji="0" lang="pt-PT" sz="2400" b="0" i="0" u="none" strike="noStrike" kern="0" cap="none" spc="0" normalizeH="0" baseline="0" noProof="0" dirty="0">
                <a:ln>
                  <a:noFill/>
                </a:ln>
                <a:solidFill>
                  <a:prstClr val="black"/>
                </a:solidFill>
                <a:effectLst/>
                <a:uLnTx/>
                <a:uFillTx/>
                <a:latin typeface="Arial Narrow" panose="020B0606020202030204" pitchFamily="34" charset="0"/>
              </a:rPr>
              <a:t>Vivanti, 2020) </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a:t>
            </a:r>
          </a:p>
          <a:p>
            <a:pPr marL="0" marR="0" lvl="0" indent="0" algn="ctr" defTabSz="914400" eaLnBrk="1" fontAlgn="auto" latinLnBrk="0" hangingPunct="1">
              <a:lnSpc>
                <a:spcPct val="150000"/>
              </a:lnSpc>
              <a:spcBef>
                <a:spcPts val="0"/>
              </a:spcBef>
              <a:spcAft>
                <a:spcPts val="0"/>
              </a:spcAft>
              <a:buClr>
                <a:srgbClr val="7598D9">
                  <a:lumMod val="75000"/>
                </a:srgbClr>
              </a:buClr>
              <a:buSzTx/>
              <a:buFontTx/>
              <a:buNone/>
              <a:tabLst/>
              <a:defRPr/>
            </a:pPr>
            <a:endParaRPr kumimoji="0" lang="en-US" sz="2400" b="1" i="0" u="none" strike="noStrike" kern="0" cap="none" spc="0" normalizeH="0" baseline="0" noProof="0" dirty="0">
              <a:ln>
                <a:noFill/>
              </a:ln>
              <a:solidFill>
                <a:prstClr val="black"/>
              </a:solidFill>
              <a:effectLst/>
              <a:uLnTx/>
              <a:uFillTx/>
              <a:latin typeface="Arial Narrow" panose="020B0606020202030204" pitchFamily="34" charset="0"/>
            </a:endParaRPr>
          </a:p>
          <a:p>
            <a:pPr marL="342900" indent="-342900" algn="just">
              <a:buClr>
                <a:srgbClr val="7598D9">
                  <a:lumMod val="75000"/>
                </a:srgbClr>
              </a:buClr>
              <a:buFont typeface="Arial" panose="020B0604020202020204" pitchFamily="34" charset="0"/>
              <a:buChar char="•"/>
              <a:defRPr/>
            </a:pPr>
            <a:r>
              <a:rPr lang="de-DE" sz="2400" kern="0" dirty="0">
                <a:solidFill>
                  <a:prstClr val="black"/>
                </a:solidFill>
                <a:latin typeface="Arial Narrow" panose="020B0606020202030204" pitchFamily="34" charset="0"/>
              </a:rPr>
              <a:t>Gehen Sie stets auf die Anliegen von Behindertengruppen ein, während sie sich – professionell und am wissenschaftlichen Diskurs orientiert – daran machen, die Menschenwürde zu fördern</a:t>
            </a:r>
          </a:p>
          <a:p>
            <a:pPr marL="342900" indent="-342900" algn="just">
              <a:buClr>
                <a:srgbClr val="7598D9">
                  <a:lumMod val="75000"/>
                </a:srgbClr>
              </a:buClr>
              <a:buFont typeface="Arial" panose="020B0604020202020204" pitchFamily="34" charset="0"/>
              <a:buChar char="•"/>
              <a:defRPr/>
            </a:pPr>
            <a:r>
              <a:rPr lang="de-DE" sz="2400" kern="0" dirty="0">
                <a:solidFill>
                  <a:prstClr val="black"/>
                </a:solidFill>
                <a:latin typeface="Arial Narrow" panose="020B0606020202030204" pitchFamily="34" charset="0"/>
              </a:rPr>
              <a:t>Berücksichtigen Sie die Präferenzen der betreffenden Personen – seien es Klient*innen, Student*innen oder Freund*innen etc.</a:t>
            </a:r>
          </a:p>
          <a:p>
            <a:pPr marL="342900" indent="-342900" algn="just">
              <a:buClr>
                <a:srgbClr val="7598D9">
                  <a:lumMod val="75000"/>
                </a:srgbClr>
              </a:buClr>
              <a:buFont typeface="Arial" panose="020B0604020202020204" pitchFamily="34" charset="0"/>
              <a:buChar char="•"/>
              <a:defRPr/>
            </a:pPr>
            <a:r>
              <a:rPr lang="de-DE" sz="2400" kern="0" dirty="0">
                <a:solidFill>
                  <a:prstClr val="black"/>
                </a:solidFill>
                <a:latin typeface="Arial Narrow" panose="020B0606020202030204" pitchFamily="34" charset="0"/>
              </a:rPr>
              <a:t>Seien Sie sich der gemeinsamen Absicht bewusst, Autismus zu </a:t>
            </a:r>
            <a:r>
              <a:rPr lang="de-DE" sz="2400" kern="0" dirty="0" err="1">
                <a:solidFill>
                  <a:prstClr val="black"/>
                </a:solidFill>
                <a:latin typeface="Arial Narrow" panose="020B0606020202030204" pitchFamily="34" charset="0"/>
              </a:rPr>
              <a:t>entpathologisieren</a:t>
            </a:r>
            <a:r>
              <a:rPr lang="de-DE" sz="2400" kern="0" dirty="0">
                <a:solidFill>
                  <a:prstClr val="black"/>
                </a:solidFill>
                <a:latin typeface="Arial Narrow" panose="020B0606020202030204" pitchFamily="34" charset="0"/>
              </a:rPr>
              <a:t> und Respekt zu wecken
Überlegen Sie, wie sich verschiedene sprachliche Formulierungen auf unterschiedliche historische Agenden, auf Prioritäten und Erfahrungen verschiedener Gruppen und Individuen innerhalb der Autismus-Gemeinschaft beziehen</a:t>
            </a:r>
            <a:endParaRPr lang="en-US" sz="2400" kern="0" dirty="0">
              <a:solidFill>
                <a:prstClr val="black"/>
              </a:solidFill>
              <a:latin typeface="Arial Narrow" panose="020B0606020202030204" pitchFamily="34" charset="0"/>
            </a:endParaRPr>
          </a:p>
        </p:txBody>
      </p:sp>
      <p:sp>
        <p:nvSpPr>
          <p:cNvPr id="11" name="Retângulo 7">
            <a:extLst>
              <a:ext uri="{FF2B5EF4-FFF2-40B4-BE49-F238E27FC236}">
                <a16:creationId xmlns:a16="http://schemas.microsoft.com/office/drawing/2014/main" id="{CCDB465C-1A39-4B97-868F-7BC7FD04E810}"/>
              </a:ext>
            </a:extLst>
          </p:cNvPr>
          <p:cNvSpPr/>
          <p:nvPr/>
        </p:nvSpPr>
        <p:spPr>
          <a:xfrm>
            <a:off x="223457" y="221654"/>
            <a:ext cx="6473686" cy="523220"/>
          </a:xfrm>
          <a:prstGeom prst="rect">
            <a:avLst/>
          </a:prstGeom>
          <a:solidFill>
            <a:schemeClr val="accent1">
              <a:lumMod val="20000"/>
              <a:lumOff val="80000"/>
            </a:schemeClr>
          </a:solidFill>
        </p:spPr>
        <p:txBody>
          <a:bodyPr wrap="square">
            <a:spAutoFit/>
          </a:bodyPr>
          <a:lstStyle/>
          <a:p>
            <a:pPr algn="ctr"/>
            <a:r>
              <a:rPr lang="en-US" sz="2800" b="1" i="1" dirty="0" err="1">
                <a:latin typeface="Arial Narrow" panose="020B0606020202030204" pitchFamily="34" charset="0"/>
              </a:rPr>
              <a:t>Aktivität</a:t>
            </a:r>
            <a:r>
              <a:rPr lang="en-US" sz="2800" b="1" i="1" dirty="0">
                <a:latin typeface="Arial Narrow" panose="020B0606020202030204" pitchFamily="34" charset="0"/>
              </a:rPr>
              <a:t>: </a:t>
            </a:r>
            <a:r>
              <a:rPr lang="en-US" sz="2800" b="1" i="1" dirty="0" err="1">
                <a:latin typeface="Arial Narrow" panose="020B0606020202030204" pitchFamily="34" charset="0"/>
              </a:rPr>
              <a:t>Denke</a:t>
            </a:r>
            <a:r>
              <a:rPr lang="en-US" sz="2800" b="1" i="1" dirty="0">
                <a:latin typeface="Arial Narrow" panose="020B0606020202030204" pitchFamily="34" charset="0"/>
              </a:rPr>
              <a:t> und </a:t>
            </a:r>
            <a:r>
              <a:rPr lang="en-US" sz="2800" b="1" i="1" dirty="0" err="1">
                <a:latin typeface="Arial Narrow" panose="020B0606020202030204" pitchFamily="34" charset="0"/>
              </a:rPr>
              <a:t>reflektiere</a:t>
            </a:r>
            <a:r>
              <a:rPr lang="en-US" sz="2800" b="1" i="1" dirty="0">
                <a:latin typeface="Arial Narrow" panose="020B0606020202030204" pitchFamily="34" charset="0"/>
              </a:rPr>
              <a:t> 1.2  - </a:t>
            </a:r>
            <a:r>
              <a:rPr lang="en-US" sz="2800" b="1" i="1" dirty="0" err="1">
                <a:latin typeface="Arial Narrow" panose="020B0606020202030204" pitchFamily="34" charset="0"/>
              </a:rPr>
              <a:t>Sprache</a:t>
            </a:r>
            <a:endParaRPr lang="en-US" sz="2800" b="1" i="1" dirty="0">
              <a:latin typeface="Arial Narrow" panose="020B0606020202030204" pitchFamily="34" charset="0"/>
            </a:endParaRPr>
          </a:p>
        </p:txBody>
      </p:sp>
    </p:spTree>
    <p:extLst>
      <p:ext uri="{BB962C8B-B14F-4D97-AF65-F5344CB8AC3E}">
        <p14:creationId xmlns:p14="http://schemas.microsoft.com/office/powerpoint/2010/main" val="3822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6623720" y="98628"/>
            <a:ext cx="2520280" cy="991554"/>
            <a:chOff x="6623720" y="98628"/>
            <a:chExt cx="2520280" cy="991554"/>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6" name="Retângulo 15"/>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7" name="Grupo 16"/>
          <p:cNvGrpSpPr/>
          <p:nvPr/>
        </p:nvGrpSpPr>
        <p:grpSpPr>
          <a:xfrm>
            <a:off x="82777" y="6412675"/>
            <a:ext cx="7351175" cy="445325"/>
            <a:chOff x="178130" y="6412675"/>
            <a:chExt cx="9128049" cy="445325"/>
          </a:xfrm>
        </p:grpSpPr>
        <p:sp>
          <p:nvSpPr>
            <p:cNvPr id="18" name="Retângulo 17"/>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9"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26</a:t>
            </a:fld>
            <a:endParaRPr lang="pt-PT"/>
          </a:p>
        </p:txBody>
      </p:sp>
      <p:sp>
        <p:nvSpPr>
          <p:cNvPr id="15" name="Retângulo 14"/>
          <p:cNvSpPr/>
          <p:nvPr/>
        </p:nvSpPr>
        <p:spPr>
          <a:xfrm>
            <a:off x="437646" y="1424254"/>
            <a:ext cx="8280920" cy="4708981"/>
          </a:xfrm>
          <a:prstGeom prst="rect">
            <a:avLst/>
          </a:prstGeom>
          <a:solidFill>
            <a:srgbClr val="7598D9">
              <a:lumMod val="20000"/>
              <a:lumOff val="80000"/>
            </a:srgbClr>
          </a:solidFill>
        </p:spPr>
        <p:txBody>
          <a:bodyPr wrap="square">
            <a:spAutoFit/>
          </a:bodyPr>
          <a:lstStyle/>
          <a:p>
            <a:pPr marL="0" marR="0" lvl="0" indent="0" algn="just" defTabSz="914400" eaLnBrk="1" fontAlgn="auto" latinLnBrk="0" hangingPunct="1">
              <a:lnSpc>
                <a:spcPct val="100000"/>
              </a:lnSpc>
              <a:spcBef>
                <a:spcPts val="0"/>
              </a:spcBef>
              <a:spcAft>
                <a:spcPts val="0"/>
              </a:spcAft>
              <a:buClr>
                <a:srgbClr val="7598D9">
                  <a:lumMod val="50000"/>
                </a:srgbClr>
              </a:buClr>
              <a:buSzTx/>
              <a:buFontTx/>
              <a:buNone/>
              <a:tabLst/>
              <a:defRPr/>
            </a:pPr>
            <a:r>
              <a:rPr kumimoji="0" lang="en-US" sz="2400" b="0" i="0" u="none" strike="noStrike" kern="0" cap="none" spc="0" normalizeH="0" baseline="0" noProof="0" dirty="0">
                <a:ln>
                  <a:noFill/>
                </a:ln>
                <a:solidFill>
                  <a:prstClr val="black"/>
                </a:solidFill>
                <a:effectLst/>
                <a:uLnTx/>
                <a:uFillTx/>
                <a:latin typeface="Arial Narrow" panose="020B0606020202030204" pitchFamily="34" charset="0"/>
              </a:rPr>
              <a:t> </a:t>
            </a:r>
            <a:r>
              <a:rPr kumimoji="0" lang="en-US" sz="2400" b="1" i="0" u="none" strike="noStrike" kern="0" cap="none" spc="0" normalizeH="0" baseline="0" noProof="0" dirty="0" err="1">
                <a:ln>
                  <a:noFill/>
                </a:ln>
                <a:solidFill>
                  <a:prstClr val="black"/>
                </a:solidFill>
                <a:effectLst/>
                <a:uLnTx/>
                <a:uFillTx/>
                <a:latin typeface="Arial Narrow" panose="020B0606020202030204" pitchFamily="34" charset="0"/>
              </a:rPr>
              <a:t>Beachten</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 Sie </a:t>
            </a:r>
            <a:r>
              <a:rPr kumimoji="0" lang="en-US" sz="2400" b="1" i="0" u="none" strike="noStrike" kern="0" cap="none" spc="0" normalizeH="0" baseline="0" noProof="0" dirty="0" err="1">
                <a:ln>
                  <a:noFill/>
                </a:ln>
                <a:solidFill>
                  <a:prstClr val="black"/>
                </a:solidFill>
                <a:effectLst/>
                <a:uLnTx/>
                <a:uFillTx/>
                <a:latin typeface="Arial Narrow" panose="020B0606020202030204" pitchFamily="34" charset="0"/>
              </a:rPr>
              <a:t>schließlich</a:t>
            </a:r>
            <a:r>
              <a:rPr kumimoji="0" lang="en-US" sz="2400" b="1" i="0" u="none" strike="noStrike" kern="0" cap="none" spc="0" normalizeH="0" baseline="0" noProof="0" dirty="0">
                <a:ln>
                  <a:noFill/>
                </a:ln>
                <a:solidFill>
                  <a:prstClr val="black"/>
                </a:solidFill>
                <a:effectLst/>
                <a:uLnTx/>
                <a:uFillTx/>
                <a:latin typeface="Arial Narrow" panose="020B0606020202030204" pitchFamily="34" charset="0"/>
              </a:rPr>
              <a:t>:</a:t>
            </a:r>
          </a:p>
          <a:p>
            <a:pPr marL="0" marR="0" lvl="0" indent="0" algn="just" defTabSz="914400" eaLnBrk="1" fontAlgn="auto" latinLnBrk="0" hangingPunct="1">
              <a:lnSpc>
                <a:spcPct val="100000"/>
              </a:lnSpc>
              <a:spcBef>
                <a:spcPts val="0"/>
              </a:spcBef>
              <a:spcAft>
                <a:spcPts val="0"/>
              </a:spcAft>
              <a:buClr>
                <a:srgbClr val="7598D9">
                  <a:lumMod val="50000"/>
                </a:srgbClr>
              </a:buClr>
              <a:buSzTx/>
              <a:buFontTx/>
              <a:buNone/>
              <a:tabLst/>
              <a:defRPr/>
            </a:pPr>
            <a:endParaRPr kumimoji="0" lang="en-US" sz="2400" b="1" i="0" u="none" strike="noStrike" kern="0" cap="none" spc="0" normalizeH="0" baseline="0" noProof="0" dirty="0">
              <a:ln>
                <a:noFill/>
              </a:ln>
              <a:solidFill>
                <a:prstClr val="black"/>
              </a:solidFill>
              <a:effectLst/>
              <a:uLnTx/>
              <a:uFillTx/>
              <a:latin typeface="Arial Narrow" panose="020B0606020202030204" pitchFamily="34" charset="0"/>
            </a:endParaRPr>
          </a:p>
          <a:p>
            <a:pPr marL="342900" lvl="0" indent="-342900" algn="just">
              <a:buClr>
                <a:srgbClr val="7598D9">
                  <a:lumMod val="50000"/>
                </a:srgbClr>
              </a:buClr>
              <a:buFont typeface="Arial" panose="020B0604020202020204" pitchFamily="34" charset="0"/>
              <a:buChar char="•"/>
              <a:defRPr/>
            </a:pPr>
            <a:r>
              <a:rPr lang="de-DE" sz="2400" kern="0" dirty="0">
                <a:solidFill>
                  <a:prstClr val="black"/>
                </a:solidFill>
                <a:latin typeface="Arial Narrow" panose="020B0606020202030204" pitchFamily="34" charset="0"/>
              </a:rPr>
              <a:t>Seien Sie sich bewusst, dass die "Wörter, die zur Beschreibung von Personen mit ASD verwendet werden, die gesellschaftliche Wahrnehmung, die öffentliche Politik, die klinische Praxis und die Forschungsrichtungen beeinflussen".</a:t>
            </a:r>
            <a:r>
              <a:rPr kumimoji="0" lang="pt-PT" sz="2400" b="0" i="0" u="none" strike="noStrike" kern="0" cap="none" spc="0" normalizeH="0" baseline="0" noProof="0" dirty="0">
                <a:ln>
                  <a:noFill/>
                </a:ln>
                <a:solidFill>
                  <a:prstClr val="black"/>
                </a:solidFill>
                <a:effectLst/>
                <a:uLnTx/>
                <a:uFillTx/>
                <a:latin typeface="Arial Narrow" panose="020B0606020202030204" pitchFamily="34" charset="0"/>
              </a:rPr>
              <a:t> (Vivanti, 2020, S. 691) </a:t>
            </a:r>
          </a:p>
          <a:p>
            <a:pPr marR="0" lvl="0" algn="just" defTabSz="914400" eaLnBrk="1" fontAlgn="auto" latinLnBrk="0" hangingPunct="1">
              <a:lnSpc>
                <a:spcPct val="150000"/>
              </a:lnSpc>
              <a:spcBef>
                <a:spcPts val="0"/>
              </a:spcBef>
              <a:spcAft>
                <a:spcPts val="0"/>
              </a:spcAft>
              <a:buClr>
                <a:srgbClr val="7598D9">
                  <a:lumMod val="50000"/>
                </a:srgbClr>
              </a:buClr>
              <a:buSzTx/>
              <a:tabLst/>
              <a:defRPr/>
            </a:pPr>
            <a:endParaRPr kumimoji="0" lang="en-US" sz="2400" b="0" i="0" u="none" strike="noStrike" kern="0" cap="none" spc="0" normalizeH="0" baseline="0" noProof="0" dirty="0">
              <a:ln>
                <a:noFill/>
              </a:ln>
              <a:solidFill>
                <a:prstClr val="black"/>
              </a:solidFill>
              <a:effectLst/>
              <a:uLnTx/>
              <a:uFillTx/>
              <a:latin typeface="Arial Narrow" panose="020B0606020202030204" pitchFamily="34" charset="0"/>
            </a:endParaRPr>
          </a:p>
          <a:p>
            <a:pPr marL="342900" marR="0" lvl="0" indent="-342900" algn="just" defTabSz="914400" eaLnBrk="1" fontAlgn="auto" latinLnBrk="0" hangingPunct="1">
              <a:lnSpc>
                <a:spcPct val="100000"/>
              </a:lnSpc>
              <a:spcBef>
                <a:spcPts val="0"/>
              </a:spcBef>
              <a:spcAft>
                <a:spcPts val="0"/>
              </a:spcAft>
              <a:buClr>
                <a:srgbClr val="7598D9">
                  <a:lumMod val="50000"/>
                </a:srgbClr>
              </a:buClr>
              <a:buSzTx/>
              <a:buFont typeface="Arial" panose="020B0604020202020204" pitchFamily="34" charset="0"/>
              <a:buChar char="•"/>
              <a:tabLst/>
              <a:defRPr/>
            </a:pPr>
            <a:r>
              <a:rPr kumimoji="0" lang="de-DE" sz="2400" b="0" i="0" u="none" strike="noStrike" kern="0" cap="none" spc="0" normalizeH="0" baseline="0" noProof="0" dirty="0">
                <a:ln>
                  <a:noFill/>
                </a:ln>
                <a:solidFill>
                  <a:prstClr val="black"/>
                </a:solidFill>
                <a:effectLst/>
                <a:uLnTx/>
                <a:uFillTx/>
                <a:latin typeface="Arial Narrow" panose="020B0606020202030204" pitchFamily="34" charset="0"/>
              </a:rPr>
              <a:t>„Die Priorität der Forschung sollte darin bestehen, autistische Menschen (seien sie nun sich selbst mitteilende Autist*innen oder nicht, seien sie Personen mit Lernbehinderungen oder nicht) in das Gespräch über die Sprache, in der über sie gesprochen wird, miteinzubeziehen.“ </a:t>
            </a:r>
            <a:r>
              <a:rPr kumimoji="0" lang="pt-PT" sz="2400" b="0" i="0" u="none" strike="noStrike" kern="0" cap="none" spc="0" normalizeH="0" baseline="0" noProof="0" dirty="0">
                <a:ln>
                  <a:noFill/>
                </a:ln>
                <a:solidFill>
                  <a:prstClr val="black"/>
                </a:solidFill>
                <a:effectLst/>
                <a:uLnTx/>
                <a:uFillTx/>
                <a:latin typeface="Arial Narrow" panose="020B0606020202030204" pitchFamily="34" charset="0"/>
              </a:rPr>
              <a:t>(Botha, 2020, online)</a:t>
            </a:r>
            <a:endParaRPr kumimoji="0" lang="en-US" sz="2400" b="0"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1" name="Retângulo 7">
            <a:extLst>
              <a:ext uri="{FF2B5EF4-FFF2-40B4-BE49-F238E27FC236}">
                <a16:creationId xmlns:a16="http://schemas.microsoft.com/office/drawing/2014/main" id="{9E5A0DC1-4F9F-4B70-A0BF-27BB18F6C25E}"/>
              </a:ext>
            </a:extLst>
          </p:cNvPr>
          <p:cNvSpPr/>
          <p:nvPr/>
        </p:nvSpPr>
        <p:spPr>
          <a:xfrm>
            <a:off x="223457" y="221654"/>
            <a:ext cx="6473686" cy="523220"/>
          </a:xfrm>
          <a:prstGeom prst="rect">
            <a:avLst/>
          </a:prstGeom>
          <a:solidFill>
            <a:schemeClr val="accent1">
              <a:lumMod val="20000"/>
              <a:lumOff val="80000"/>
            </a:schemeClr>
          </a:solidFill>
        </p:spPr>
        <p:txBody>
          <a:bodyPr wrap="square">
            <a:spAutoFit/>
          </a:bodyPr>
          <a:lstStyle/>
          <a:p>
            <a:pPr algn="ctr"/>
            <a:r>
              <a:rPr lang="en-US" sz="2800" b="1" i="1" dirty="0" err="1">
                <a:latin typeface="Arial Narrow" panose="020B0606020202030204" pitchFamily="34" charset="0"/>
              </a:rPr>
              <a:t>Aktivität</a:t>
            </a:r>
            <a:r>
              <a:rPr lang="en-US" sz="2800" b="1" i="1" dirty="0">
                <a:latin typeface="Arial Narrow" panose="020B0606020202030204" pitchFamily="34" charset="0"/>
              </a:rPr>
              <a:t>: </a:t>
            </a:r>
            <a:r>
              <a:rPr lang="en-US" sz="2800" b="1" i="1" dirty="0" err="1">
                <a:latin typeface="Arial Narrow" panose="020B0606020202030204" pitchFamily="34" charset="0"/>
              </a:rPr>
              <a:t>Denke</a:t>
            </a:r>
            <a:r>
              <a:rPr lang="en-US" sz="2800" b="1" i="1" dirty="0">
                <a:latin typeface="Arial Narrow" panose="020B0606020202030204" pitchFamily="34" charset="0"/>
              </a:rPr>
              <a:t> und </a:t>
            </a:r>
            <a:r>
              <a:rPr lang="en-US" sz="2800" b="1" i="1" dirty="0" err="1">
                <a:latin typeface="Arial Narrow" panose="020B0606020202030204" pitchFamily="34" charset="0"/>
              </a:rPr>
              <a:t>reflektiere</a:t>
            </a:r>
            <a:r>
              <a:rPr lang="en-US" sz="2800" b="1" i="1" dirty="0">
                <a:latin typeface="Arial Narrow" panose="020B0606020202030204" pitchFamily="34" charset="0"/>
              </a:rPr>
              <a:t> 1.2  - </a:t>
            </a:r>
            <a:r>
              <a:rPr lang="en-US" sz="2800" b="1" i="1" dirty="0" err="1">
                <a:latin typeface="Arial Narrow" panose="020B0606020202030204" pitchFamily="34" charset="0"/>
              </a:rPr>
              <a:t>Sprache</a:t>
            </a:r>
            <a:endParaRPr lang="en-US" sz="2800" b="1" i="1" dirty="0">
              <a:latin typeface="Arial Narrow" panose="020B0606020202030204" pitchFamily="34" charset="0"/>
            </a:endParaRPr>
          </a:p>
        </p:txBody>
      </p:sp>
    </p:spTree>
    <p:extLst>
      <p:ext uri="{BB962C8B-B14F-4D97-AF65-F5344CB8AC3E}">
        <p14:creationId xmlns:p14="http://schemas.microsoft.com/office/powerpoint/2010/main" val="330436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5" name="Marcador de Posição do Número do Diapositivo 4"/>
          <p:cNvSpPr>
            <a:spLocks noGrp="1"/>
          </p:cNvSpPr>
          <p:nvPr>
            <p:ph type="sldNum" sz="quarter" idx="12"/>
          </p:nvPr>
        </p:nvSpPr>
        <p:spPr/>
        <p:txBody>
          <a:bodyPr/>
          <a:lstStyle/>
          <a:p>
            <a:fld id="{35BA1E5D-A24E-4249-ACDB-C6F8AD62BBF2}" type="slidenum">
              <a:rPr lang="pt-PT" smtClean="0"/>
              <a:t>27</a:t>
            </a:fld>
            <a:endParaRPr lang="pt-PT"/>
          </a:p>
        </p:txBody>
      </p:sp>
      <p:grpSp>
        <p:nvGrpSpPr>
          <p:cNvPr id="20" name="Grupo 19"/>
          <p:cNvGrpSpPr/>
          <p:nvPr/>
        </p:nvGrpSpPr>
        <p:grpSpPr>
          <a:xfrm>
            <a:off x="6623720" y="98628"/>
            <a:ext cx="2520280" cy="991554"/>
            <a:chOff x="6623720" y="98628"/>
            <a:chExt cx="2520280" cy="991554"/>
          </a:xfrm>
        </p:grpSpPr>
        <p:pic>
          <p:nvPicPr>
            <p:cNvPr id="21" name="Imagem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22" name="Retângulo 21"/>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18" name="Retângulo 17"/>
          <p:cNvSpPr/>
          <p:nvPr/>
        </p:nvSpPr>
        <p:spPr>
          <a:xfrm>
            <a:off x="42233" y="2030323"/>
            <a:ext cx="9071746" cy="1384995"/>
          </a:xfrm>
          <a:prstGeom prst="rect">
            <a:avLst/>
          </a:prstGeom>
          <a:solidFill>
            <a:srgbClr val="F9DAD9"/>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a:ln>
                  <a:noFill/>
                </a:ln>
                <a:solidFill>
                  <a:prstClr val="black"/>
                </a:solidFill>
                <a:effectLst/>
                <a:uLnTx/>
                <a:uFillTx/>
                <a:latin typeface="Arial Narrow" panose="020B0606020202030204" pitchFamily="34" charset="0"/>
              </a:rPr>
              <a:t>ABSCHLUSS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800" b="1" i="0" u="none" strike="noStrike" kern="0" cap="none" spc="0" normalizeH="0" baseline="0" noProof="0" dirty="0">
              <a:ln>
                <a:noFill/>
              </a:ln>
              <a:solidFill>
                <a:prstClr val="black"/>
              </a:solidFill>
              <a:effectLst/>
              <a:uLnTx/>
              <a:uFillTx/>
              <a:latin typeface="Arial Narrow" panose="020B0606020202030204" pitchFamily="34" charset="0"/>
            </a:endParaRPr>
          </a:p>
        </p:txBody>
      </p:sp>
      <p:sp>
        <p:nvSpPr>
          <p:cNvPr id="19" name="Retângulo 18"/>
          <p:cNvSpPr/>
          <p:nvPr/>
        </p:nvSpPr>
        <p:spPr>
          <a:xfrm>
            <a:off x="2421110" y="3513562"/>
            <a:ext cx="4314001" cy="1881797"/>
          </a:xfrm>
          <a:prstGeom prst="rect">
            <a:avLst/>
          </a:prstGeom>
          <a:solidFill>
            <a:srgbClr val="F9DAD9"/>
          </a:solidFill>
        </p:spPr>
        <p:txBody>
          <a:bodyPr wrap="none">
            <a:spAutoFit/>
          </a:bodyPr>
          <a:lstStyle/>
          <a:p>
            <a:pPr algn="ctr">
              <a:lnSpc>
                <a:spcPct val="150000"/>
              </a:lnSpc>
              <a:buClr>
                <a:srgbClr val="7598D9">
                  <a:lumMod val="75000"/>
                </a:srgbClr>
              </a:buClr>
              <a:buSzPct val="102000"/>
              <a:defRPr/>
            </a:pPr>
            <a:r>
              <a:rPr lang="de-DE" sz="2000" kern="0" dirty="0">
                <a:solidFill>
                  <a:prstClr val="black"/>
                </a:solidFill>
                <a:latin typeface="Arial Narrow" panose="020B0606020202030204" pitchFamily="34" charset="0"/>
              </a:rPr>
              <a:t>Zusammenfassung
</a:t>
            </a:r>
            <a:r>
              <a:rPr lang="de-DE" sz="2000" i="1" kern="0" dirty="0">
                <a:solidFill>
                  <a:prstClr val="black"/>
                </a:solidFill>
                <a:latin typeface="Arial Narrow" panose="020B0606020202030204" pitchFamily="34" charset="0"/>
                <a:sym typeface="Wingdings" panose="05000000000000000000" pitchFamily="2" charset="2"/>
              </a:rPr>
              <a:t>Aktivität: Anwendung in der Praxis 1.1</a:t>
            </a:r>
          </a:p>
          <a:p>
            <a:pPr algn="ctr">
              <a:lnSpc>
                <a:spcPct val="150000"/>
              </a:lnSpc>
              <a:buClr>
                <a:srgbClr val="7598D9">
                  <a:lumMod val="75000"/>
                </a:srgbClr>
              </a:buClr>
              <a:buSzPct val="102000"/>
              <a:defRPr/>
            </a:pPr>
            <a:r>
              <a:rPr lang="de-DE" sz="2000" kern="0" dirty="0">
                <a:solidFill>
                  <a:prstClr val="black"/>
                </a:solidFill>
                <a:latin typeface="Arial Narrow" panose="020B0606020202030204" pitchFamily="34" charset="0"/>
                <a:sym typeface="Wingdings" panose="05000000000000000000" pitchFamily="2" charset="2"/>
              </a:rPr>
              <a:t>Referenzen und weiterführende Ressourcen</a:t>
            </a:r>
          </a:p>
          <a:p>
            <a:pPr algn="ctr">
              <a:lnSpc>
                <a:spcPct val="150000"/>
              </a:lnSpc>
              <a:buClr>
                <a:srgbClr val="7598D9">
                  <a:lumMod val="75000"/>
                </a:srgbClr>
              </a:buClr>
              <a:buSzPct val="102000"/>
              <a:defRPr/>
            </a:pPr>
            <a:r>
              <a:rPr kumimoji="0" lang="en-US" sz="2000" b="0" i="0" u="none" strike="noStrike" kern="0" cap="none" spc="0" normalizeH="0" baseline="0" noProof="0" dirty="0" err="1">
                <a:ln>
                  <a:noFill/>
                </a:ln>
                <a:solidFill>
                  <a:prstClr val="black"/>
                </a:solidFill>
                <a:effectLst/>
                <a:uLnTx/>
                <a:uFillTx/>
                <a:latin typeface="Arial Narrow" panose="020B0606020202030204" pitchFamily="34" charset="0"/>
              </a:rPr>
              <a:t>Fragen</a:t>
            </a:r>
            <a:r>
              <a:rPr kumimoji="0" lang="en-US" sz="2000" b="0" i="0" u="none" strike="noStrike" kern="0" cap="none" spc="0" normalizeH="0" baseline="0" noProof="0" dirty="0">
                <a:ln>
                  <a:noFill/>
                </a:ln>
                <a:solidFill>
                  <a:prstClr val="black"/>
                </a:solidFill>
                <a:effectLst/>
                <a:uLnTx/>
                <a:uFillTx/>
                <a:latin typeface="Arial Narrow" panose="020B0606020202030204" pitchFamily="34" charset="0"/>
              </a:rPr>
              <a:t>?</a:t>
            </a:r>
            <a:r>
              <a:rPr lang="en-US" sz="2000" kern="0" noProof="0" dirty="0">
                <a:solidFill>
                  <a:prstClr val="black"/>
                </a:solidFill>
                <a:latin typeface="Arial Narrow" panose="020B0606020202030204" pitchFamily="34" charset="0"/>
              </a:rPr>
              <a:t> </a:t>
            </a:r>
            <a:r>
              <a:rPr lang="de-DE" sz="2000" kern="0" dirty="0">
                <a:solidFill>
                  <a:prstClr val="black"/>
                </a:solidFill>
                <a:latin typeface="Arial Narrow" panose="020B0606020202030204" pitchFamily="34" charset="0"/>
                <a:sym typeface="Wingdings" panose="05000000000000000000" pitchFamily="2" charset="2"/>
              </a:rPr>
              <a:t>Auf Wiedersehen &amp; Danke </a:t>
            </a:r>
            <a:r>
              <a:rPr kumimoji="0" lang="en-US" sz="2000" b="0" i="0" u="none" strike="noStrike" kern="0" cap="none" spc="0" normalizeH="0" baseline="0" noProof="0" dirty="0">
                <a:ln>
                  <a:noFill/>
                </a:ln>
                <a:solidFill>
                  <a:prstClr val="black"/>
                </a:solidFill>
                <a:effectLst/>
                <a:uLnTx/>
                <a:uFillTx/>
                <a:latin typeface="Arial Narrow" panose="020B0606020202030204" pitchFamily="34" charset="0"/>
              </a:rPr>
              <a:t> </a:t>
            </a:r>
          </a:p>
        </p:txBody>
      </p:sp>
    </p:spTree>
    <p:extLst>
      <p:ext uri="{BB962C8B-B14F-4D97-AF65-F5344CB8AC3E}">
        <p14:creationId xmlns:p14="http://schemas.microsoft.com/office/powerpoint/2010/main" val="1470961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27044" y="1893222"/>
            <a:ext cx="8280920" cy="3785652"/>
          </a:xfrm>
          <a:prstGeom prst="rect">
            <a:avLst/>
          </a:prstGeom>
          <a:solidFill>
            <a:srgbClr val="F9DAD9"/>
          </a:solidFill>
        </p:spPr>
        <p:txBody>
          <a:bodyPr wrap="square">
            <a:spAutoFit/>
          </a:bodyPr>
          <a:lstStyle/>
          <a:p>
            <a:pPr marL="342900" indent="-342900" algn="just">
              <a:buClr>
                <a:schemeClr val="accent1">
                  <a:lumMod val="75000"/>
                </a:schemeClr>
              </a:buClr>
              <a:buSzPct val="102000"/>
              <a:buFont typeface="Arial" panose="020B0604020202020204" pitchFamily="34" charset="0"/>
              <a:buChar char="•"/>
            </a:pPr>
            <a:r>
              <a:rPr lang="de-DE" sz="2400" dirty="0">
                <a:latin typeface="Arial Narrow" panose="020B0606020202030204" pitchFamily="34" charset="0"/>
              </a:rPr>
              <a:t>Inklusion ist ein Recht und eine Verantwortung
</a:t>
            </a:r>
            <a:r>
              <a:rPr lang="en-US" sz="2400" dirty="0">
                <a:latin typeface="Arial Narrow" panose="020B0606020202030204" pitchFamily="34" charset="0"/>
              </a:rPr>
              <a:t>Inklusion </a:t>
            </a:r>
            <a:r>
              <a:rPr lang="en-US" sz="2400" dirty="0" err="1">
                <a:latin typeface="Arial Narrow" panose="020B0606020202030204" pitchFamily="34" charset="0"/>
              </a:rPr>
              <a:t>kommt</a:t>
            </a:r>
            <a:r>
              <a:rPr lang="en-US" sz="2400" dirty="0">
                <a:latin typeface="Arial Narrow" panose="020B0606020202030204" pitchFamily="34" charset="0"/>
              </a:rPr>
              <a:t> </a:t>
            </a:r>
            <a:r>
              <a:rPr lang="en-US" sz="2400" dirty="0" err="1">
                <a:latin typeface="Arial Narrow" panose="020B0606020202030204" pitchFamily="34" charset="0"/>
              </a:rPr>
              <a:t>allen</a:t>
            </a:r>
            <a:r>
              <a:rPr lang="en-US" sz="2400" dirty="0">
                <a:latin typeface="Arial Narrow" panose="020B0606020202030204" pitchFamily="34" charset="0"/>
              </a:rPr>
              <a:t> </a:t>
            </a:r>
            <a:r>
              <a:rPr lang="en-US" sz="2400" dirty="0" err="1">
                <a:latin typeface="Arial Narrow" panose="020B0606020202030204" pitchFamily="34" charset="0"/>
              </a:rPr>
              <a:t>zugute</a:t>
            </a:r>
            <a:endParaRPr lang="en-US" sz="2400" dirty="0">
              <a:latin typeface="Arial Narrow" panose="020B0606020202030204" pitchFamily="34" charset="0"/>
            </a:endParaRPr>
          </a:p>
          <a:p>
            <a:pPr marL="342900" lvl="0" indent="-342900" algn="just">
              <a:buClr>
                <a:schemeClr val="accent1">
                  <a:lumMod val="75000"/>
                </a:schemeClr>
              </a:buClr>
              <a:buFont typeface="Arial" panose="020B0604020202020204" pitchFamily="34" charset="0"/>
              <a:buChar char="•"/>
              <a:defRPr/>
            </a:pPr>
            <a:r>
              <a:rPr lang="de-DE" sz="2400" dirty="0">
                <a:latin typeface="Arial Narrow" panose="020B0606020202030204" pitchFamily="34" charset="0"/>
              </a:rPr>
              <a:t>Terminologie wird sich weiter ändern
Nicht jedes Mitglied jeder Gruppe ist mit diesen Entscheidungen zur Terminologie einverstanden</a:t>
            </a:r>
          </a:p>
          <a:p>
            <a:pPr marL="342900" lvl="0" indent="-342900" algn="just">
              <a:buClr>
                <a:schemeClr val="accent1">
                  <a:lumMod val="75000"/>
                </a:schemeClr>
              </a:buClr>
              <a:buFont typeface="Arial" panose="020B0604020202020204" pitchFamily="34" charset="0"/>
              <a:buChar char="•"/>
              <a:defRPr/>
            </a:pPr>
            <a:r>
              <a:rPr lang="de-DE" sz="2400" dirty="0">
                <a:latin typeface="Arial Narrow" panose="020B0606020202030204" pitchFamily="34" charset="0"/>
              </a:rPr>
              <a:t>ASS-Beauftragte, die sich dieser Probleme bewusst sind und in der Lage sind, die entsprechende Rücksichtnahme und Sensibilität an den Tag zu legen, können auf diese Weise vom Ansatz her verhindern, die betreffenden Menschen (wie deren Familien) vor den Kopf zu stoßen, (unwissentlich) zu beleidigen o.Ä.</a:t>
            </a:r>
            <a:endParaRPr lang="en-US" sz="2400" dirty="0">
              <a:latin typeface="Arial Narrow" panose="020B0606020202030204" pitchFamily="34" charset="0"/>
            </a:endParaRPr>
          </a:p>
        </p:txBody>
      </p:sp>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5" name="Marcador de Posição do Número do Diapositivo 4"/>
          <p:cNvSpPr>
            <a:spLocks noGrp="1"/>
          </p:cNvSpPr>
          <p:nvPr>
            <p:ph type="sldNum" sz="quarter" idx="12"/>
          </p:nvPr>
        </p:nvSpPr>
        <p:spPr/>
        <p:txBody>
          <a:bodyPr/>
          <a:lstStyle/>
          <a:p>
            <a:fld id="{35BA1E5D-A24E-4249-ACDB-C6F8AD62BBF2}" type="slidenum">
              <a:rPr lang="pt-PT" smtClean="0"/>
              <a:t>28</a:t>
            </a:fld>
            <a:endParaRPr lang="pt-PT" dirty="0"/>
          </a:p>
        </p:txBody>
      </p:sp>
      <p:grpSp>
        <p:nvGrpSpPr>
          <p:cNvPr id="20" name="Grupo 19"/>
          <p:cNvGrpSpPr/>
          <p:nvPr/>
        </p:nvGrpSpPr>
        <p:grpSpPr>
          <a:xfrm>
            <a:off x="6623720" y="98628"/>
            <a:ext cx="2520280" cy="991554"/>
            <a:chOff x="6623720" y="98628"/>
            <a:chExt cx="2520280" cy="991554"/>
          </a:xfrm>
        </p:grpSpPr>
        <p:pic>
          <p:nvPicPr>
            <p:cNvPr id="21" name="Imagem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22" name="Retângulo 21"/>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23" name="Retângulo 22"/>
          <p:cNvSpPr/>
          <p:nvPr/>
        </p:nvSpPr>
        <p:spPr>
          <a:xfrm>
            <a:off x="527044" y="221654"/>
            <a:ext cx="5369013" cy="523220"/>
          </a:xfrm>
          <a:prstGeom prst="rect">
            <a:avLst/>
          </a:prstGeom>
          <a:solidFill>
            <a:srgbClr val="F9DAD9"/>
          </a:solidFill>
        </p:spPr>
        <p:txBody>
          <a:bodyPr wrap="square">
            <a:spAutoFit/>
          </a:bodyPr>
          <a:lstStyle/>
          <a:p>
            <a:r>
              <a:rPr lang="de-DE" sz="2800" b="1" dirty="0">
                <a:latin typeface="Arial Narrow" panose="020B0606020202030204" pitchFamily="34" charset="0"/>
              </a:rPr>
              <a:t>Zusammenfassung</a:t>
            </a:r>
            <a:endParaRPr lang="en-US" sz="2800" b="1" dirty="0">
              <a:latin typeface="Arial Narrow" panose="020B0606020202030204" pitchFamily="34" charset="0"/>
            </a:endParaRPr>
          </a:p>
        </p:txBody>
      </p:sp>
    </p:spTree>
    <p:extLst>
      <p:ext uri="{BB962C8B-B14F-4D97-AF65-F5344CB8AC3E}">
        <p14:creationId xmlns:p14="http://schemas.microsoft.com/office/powerpoint/2010/main" val="28676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5" name="Marcador de Posição do Número do Diapositivo 4"/>
          <p:cNvSpPr>
            <a:spLocks noGrp="1"/>
          </p:cNvSpPr>
          <p:nvPr>
            <p:ph type="sldNum" sz="quarter" idx="12"/>
          </p:nvPr>
        </p:nvSpPr>
        <p:spPr/>
        <p:txBody>
          <a:bodyPr/>
          <a:lstStyle/>
          <a:p>
            <a:fld id="{35BA1E5D-A24E-4249-ACDB-C6F8AD62BBF2}" type="slidenum">
              <a:rPr lang="pt-PT" smtClean="0"/>
              <a:t>29</a:t>
            </a:fld>
            <a:endParaRPr lang="pt-PT"/>
          </a:p>
        </p:txBody>
      </p:sp>
      <p:grpSp>
        <p:nvGrpSpPr>
          <p:cNvPr id="20" name="Grupo 19"/>
          <p:cNvGrpSpPr/>
          <p:nvPr/>
        </p:nvGrpSpPr>
        <p:grpSpPr>
          <a:xfrm>
            <a:off x="6623720" y="98628"/>
            <a:ext cx="2520280" cy="991554"/>
            <a:chOff x="6623720" y="98628"/>
            <a:chExt cx="2520280" cy="991554"/>
          </a:xfrm>
        </p:grpSpPr>
        <p:pic>
          <p:nvPicPr>
            <p:cNvPr id="21" name="Imagem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22" name="Retângulo 21"/>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11" name="Retângulo 10"/>
          <p:cNvSpPr/>
          <p:nvPr/>
        </p:nvSpPr>
        <p:spPr>
          <a:xfrm>
            <a:off x="296883" y="1820126"/>
            <a:ext cx="8280920" cy="4194931"/>
          </a:xfrm>
          <a:prstGeom prst="rect">
            <a:avLst/>
          </a:prstGeom>
          <a:solidFill>
            <a:srgbClr val="F9DAD9"/>
          </a:solidFill>
        </p:spPr>
        <p:txBody>
          <a:bodyPr wrap="square">
            <a:spAutoFit/>
          </a:bodyPr>
          <a:lstStyle/>
          <a:p>
            <a:pPr>
              <a:lnSpc>
                <a:spcPct val="150000"/>
              </a:lnSpc>
            </a:pPr>
            <a:r>
              <a:rPr lang="en-US" b="1" dirty="0" err="1">
                <a:latin typeface="Arial Narrow" panose="020B0606020202030204" pitchFamily="34" charset="0"/>
              </a:rPr>
              <a:t>Fragen</a:t>
            </a:r>
            <a:r>
              <a:rPr lang="en-US" b="1" dirty="0">
                <a:latin typeface="Arial Narrow" panose="020B0606020202030204" pitchFamily="34" charset="0"/>
              </a:rPr>
              <a:t> </a:t>
            </a:r>
            <a:r>
              <a:rPr lang="en-US" b="1" dirty="0" err="1">
                <a:latin typeface="Arial Narrow" panose="020B0606020202030204" pitchFamily="34" charset="0"/>
              </a:rPr>
              <a:t>zur</a:t>
            </a:r>
            <a:r>
              <a:rPr lang="en-US" b="1" dirty="0">
                <a:latin typeface="Arial Narrow" panose="020B0606020202030204" pitchFamily="34" charset="0"/>
              </a:rPr>
              <a:t> </a:t>
            </a:r>
            <a:r>
              <a:rPr lang="en-US" b="1" dirty="0" err="1">
                <a:latin typeface="Arial Narrow" panose="020B0606020202030204" pitchFamily="34" charset="0"/>
              </a:rPr>
              <a:t>Reflexion</a:t>
            </a:r>
            <a:r>
              <a:rPr lang="en-US" b="1" dirty="0">
                <a:latin typeface="Arial Narrow" panose="020B0606020202030204" pitchFamily="34" charset="0"/>
              </a:rPr>
              <a:t>:</a:t>
            </a:r>
            <a:endParaRPr lang="pt-PT" dirty="0">
              <a:latin typeface="Arial Narrow" panose="020B0606020202030204" pitchFamily="34" charset="0"/>
            </a:endParaRPr>
          </a:p>
          <a:p>
            <a:pPr>
              <a:lnSpc>
                <a:spcPct val="150000"/>
              </a:lnSpc>
            </a:pPr>
            <a:r>
              <a:rPr lang="en-US" b="1" dirty="0">
                <a:latin typeface="Arial Narrow" panose="020B0606020202030204" pitchFamily="34" charset="0"/>
              </a:rPr>
              <a:t>a.</a:t>
            </a:r>
            <a:r>
              <a:rPr lang="en-US" dirty="0">
                <a:latin typeface="Arial Narrow" panose="020B0606020202030204" pitchFamily="34" charset="0"/>
              </a:rPr>
              <a:t> </a:t>
            </a:r>
            <a:r>
              <a:rPr lang="de-DE" dirty="0">
                <a:latin typeface="Arial Narrow" panose="020B0606020202030204" pitchFamily="34" charset="0"/>
              </a:rPr>
              <a:t>Was waren meine Vorannahmen zur hier behandelten Thematik? </a:t>
            </a:r>
            <a:endParaRPr lang="pt-PT" dirty="0">
              <a:latin typeface="Arial Narrow" panose="020B0606020202030204" pitchFamily="34" charset="0"/>
            </a:endParaRPr>
          </a:p>
          <a:p>
            <a:pPr>
              <a:lnSpc>
                <a:spcPct val="150000"/>
              </a:lnSpc>
            </a:pPr>
            <a:r>
              <a:rPr lang="en-US" b="1" dirty="0">
                <a:latin typeface="Arial Narrow" panose="020B0606020202030204" pitchFamily="34" charset="0"/>
              </a:rPr>
              <a:t>b.</a:t>
            </a:r>
            <a:r>
              <a:rPr lang="en-US" dirty="0">
                <a:latin typeface="Arial Narrow" panose="020B0606020202030204" pitchFamily="34" charset="0"/>
              </a:rPr>
              <a:t> </a:t>
            </a:r>
            <a:r>
              <a:rPr lang="de-DE" dirty="0">
                <a:latin typeface="Arial Narrow" panose="020B0606020202030204" pitchFamily="34" charset="0"/>
              </a:rPr>
              <a:t>Woher kommen/kamen diese (Vor-) Annahmen?
</a:t>
            </a:r>
            <a:r>
              <a:rPr lang="en-US" b="1" dirty="0">
                <a:latin typeface="Arial Narrow" panose="020B0606020202030204" pitchFamily="34" charset="0"/>
              </a:rPr>
              <a:t>c.</a:t>
            </a:r>
            <a:r>
              <a:rPr lang="en-US" dirty="0">
                <a:latin typeface="Arial Narrow" panose="020B0606020202030204" pitchFamily="34" charset="0"/>
              </a:rPr>
              <a:t> </a:t>
            </a:r>
            <a:r>
              <a:rPr lang="de-DE" dirty="0">
                <a:latin typeface="Arial Narrow" panose="020B0606020202030204" pitchFamily="34" charset="0"/>
              </a:rPr>
              <a:t>Inwieweit haben sich diese Annahmen im Zug dieses Moduls verändert? Wo und in welcher Hinsicht haben sie sich verändert? Wo und in welcher Hinsicht sind sie gleich geblieben? </a:t>
            </a:r>
            <a:endParaRPr lang="pt-PT" dirty="0">
              <a:latin typeface="Arial Narrow" panose="020B0606020202030204" pitchFamily="34" charset="0"/>
            </a:endParaRPr>
          </a:p>
          <a:p>
            <a:pPr>
              <a:lnSpc>
                <a:spcPct val="150000"/>
              </a:lnSpc>
            </a:pPr>
            <a:r>
              <a:rPr lang="en-US" b="1" dirty="0">
                <a:latin typeface="Arial Narrow" panose="020B0606020202030204" pitchFamily="34" charset="0"/>
              </a:rPr>
              <a:t>d.</a:t>
            </a:r>
            <a:r>
              <a:rPr lang="en-US" dirty="0">
                <a:latin typeface="Arial Narrow" panose="020B0606020202030204" pitchFamily="34" charset="0"/>
              </a:rPr>
              <a:t> </a:t>
            </a:r>
            <a:r>
              <a:rPr lang="de-DE" dirty="0">
                <a:latin typeface="Arial Narrow" panose="020B0606020202030204" pitchFamily="34" charset="0"/>
              </a:rPr>
              <a:t>Was hat mich überrascht? Hat mich etwas gestört und/oder geärgert? Falls ja, was?</a:t>
            </a:r>
            <a:endParaRPr lang="pt-PT" dirty="0">
              <a:latin typeface="Arial Narrow" panose="020B0606020202030204" pitchFamily="34" charset="0"/>
            </a:endParaRPr>
          </a:p>
          <a:p>
            <a:pPr>
              <a:lnSpc>
                <a:spcPct val="150000"/>
              </a:lnSpc>
            </a:pPr>
            <a:r>
              <a:rPr lang="en-US" b="1" dirty="0">
                <a:latin typeface="Arial Narrow" panose="020B0606020202030204" pitchFamily="34" charset="0"/>
              </a:rPr>
              <a:t>e.</a:t>
            </a:r>
            <a:r>
              <a:rPr lang="en-US" dirty="0">
                <a:latin typeface="Arial Narrow" panose="020B0606020202030204" pitchFamily="34" charset="0"/>
              </a:rPr>
              <a:t> </a:t>
            </a:r>
            <a:r>
              <a:rPr lang="de-DE" dirty="0">
                <a:latin typeface="Arial Narrow" panose="020B0606020202030204" pitchFamily="34" charset="0"/>
              </a:rPr>
              <a:t>Wie werde ich mit diesem (neu erworbenen) Wissen an meinem Arbeitsplatz umgeben? Werde ich/kann ich etwas davon „mitnehmen“?
</a:t>
            </a:r>
            <a:r>
              <a:rPr lang="en-US" b="1" dirty="0">
                <a:latin typeface="Arial Narrow" panose="020B0606020202030204" pitchFamily="34" charset="0"/>
              </a:rPr>
              <a:t>f. </a:t>
            </a:r>
            <a:r>
              <a:rPr lang="de-DE" dirty="0">
                <a:latin typeface="Arial Narrow" panose="020B0606020202030204" pitchFamily="34" charset="0"/>
              </a:rPr>
              <a:t>Welche Hürden finde ich diesbezüglich an meinem Arbeitsplatz? Wie stehen die Chancen, Menschen mit ASD effektiv(er) einzubeziehen? Erklären Sie. </a:t>
            </a:r>
            <a:endParaRPr lang="pt-PT" dirty="0">
              <a:latin typeface="Arial Narrow" panose="020B0606020202030204" pitchFamily="34" charset="0"/>
            </a:endParaRPr>
          </a:p>
        </p:txBody>
      </p:sp>
      <p:sp>
        <p:nvSpPr>
          <p:cNvPr id="13" name="Retângulo 12"/>
          <p:cNvSpPr/>
          <p:nvPr/>
        </p:nvSpPr>
        <p:spPr>
          <a:xfrm>
            <a:off x="296882" y="252431"/>
            <a:ext cx="5516689" cy="523220"/>
          </a:xfrm>
          <a:prstGeom prst="rect">
            <a:avLst/>
          </a:prstGeom>
          <a:solidFill>
            <a:srgbClr val="F9DAD9"/>
          </a:solidFill>
        </p:spPr>
        <p:txBody>
          <a:bodyPr wrap="square">
            <a:spAutoFit/>
          </a:bodyPr>
          <a:lstStyle/>
          <a:p>
            <a:pPr lvl="0">
              <a:defRPr/>
            </a:pPr>
            <a:r>
              <a:rPr lang="de-DE" sz="2800" b="1" dirty="0">
                <a:solidFill>
                  <a:prstClr val="black"/>
                </a:solidFill>
                <a:latin typeface="Arial Narrow" panose="020B0606020202030204" pitchFamily="34" charset="0"/>
              </a:rPr>
              <a:t>Aktivität: Anwendung in der Praxis 1.1</a:t>
            </a:r>
            <a:endPar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73033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6084168" y="116632"/>
            <a:ext cx="2916323" cy="1504721"/>
            <a:chOff x="4734019" y="913192"/>
            <a:chExt cx="2916323" cy="1504721"/>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4019" y="913192"/>
              <a:ext cx="2713565" cy="1246667"/>
            </a:xfrm>
            <a:prstGeom prst="rect">
              <a:avLst/>
            </a:prstGeom>
          </p:spPr>
        </p:pic>
        <p:sp>
          <p:nvSpPr>
            <p:cNvPr id="7" name="Retângulo 6"/>
            <p:cNvSpPr/>
            <p:nvPr/>
          </p:nvSpPr>
          <p:spPr>
            <a:xfrm>
              <a:off x="4842030" y="2140914"/>
              <a:ext cx="2808312" cy="276999"/>
            </a:xfrm>
            <a:prstGeom prst="rect">
              <a:avLst/>
            </a:prstGeom>
          </p:spPr>
          <p:txBody>
            <a:bodyPr wrap="square">
              <a:spAutoFit/>
            </a:bodyPr>
            <a:lstStyle/>
            <a:p>
              <a:pPr defTabSz="685800"/>
              <a:r>
                <a:rPr lang="en-US" sz="1200" dirty="0">
                  <a:solidFill>
                    <a:prstClr val="black"/>
                  </a:solidFill>
                  <a:latin typeface="Arial Narrow" panose="020B0606020202030204" pitchFamily="34" charset="0"/>
                  <a:ea typeface="Times New Roman" panose="02020603050405020304" pitchFamily="18" charset="0"/>
                </a:rPr>
                <a:t>Grant Agreement: 2019-1-AT-KA202-051218</a:t>
              </a:r>
              <a:endParaRPr lang="en-GB" sz="1200" dirty="0">
                <a:solidFill>
                  <a:prstClr val="black"/>
                </a:solidFill>
                <a:latin typeface="Arial Narrow" panose="020B0606020202030204" pitchFamily="34" charset="0"/>
              </a:endParaRPr>
            </a:p>
          </p:txBody>
        </p:sp>
      </p:grpSp>
      <p:sp>
        <p:nvSpPr>
          <p:cNvPr id="8" name="Retângulo 7"/>
          <p:cNvSpPr/>
          <p:nvPr/>
        </p:nvSpPr>
        <p:spPr>
          <a:xfrm>
            <a:off x="516813" y="2345596"/>
            <a:ext cx="8280920" cy="5193088"/>
          </a:xfrm>
          <a:prstGeom prst="rect">
            <a:avLst/>
          </a:prstGeom>
          <a:solidFill>
            <a:schemeClr val="accent4">
              <a:lumMod val="20000"/>
              <a:lumOff val="80000"/>
            </a:schemeClr>
          </a:solidFill>
        </p:spPr>
        <p:txBody>
          <a:bodyPr wrap="square">
            <a:spAutoFit/>
          </a:bodyPr>
          <a:lstStyle/>
          <a:p>
            <a:pPr algn="ctr" defTabSz="685800"/>
            <a:endParaRPr lang="en-US" sz="2400" b="1" dirty="0">
              <a:solidFill>
                <a:prstClr val="black"/>
              </a:solidFill>
              <a:latin typeface="Arial Narrow" panose="020B0606020202030204" pitchFamily="34" charset="0"/>
            </a:endParaRPr>
          </a:p>
          <a:p>
            <a:pPr algn="ctr" defTabSz="685800"/>
            <a:r>
              <a:rPr lang="en-US" sz="2400" b="1" dirty="0">
                <a:solidFill>
                  <a:prstClr val="black"/>
                </a:solidFill>
                <a:latin typeface="Arial Narrow" panose="020B0606020202030204" pitchFamily="34" charset="0"/>
              </a:rPr>
              <a:t>Modul 1: Eine </a:t>
            </a:r>
            <a:r>
              <a:rPr lang="en-US" sz="2400" b="1" dirty="0" err="1">
                <a:solidFill>
                  <a:prstClr val="black"/>
                </a:solidFill>
                <a:latin typeface="Arial Narrow" panose="020B0606020202030204" pitchFamily="34" charset="0"/>
              </a:rPr>
              <a:t>inklusive</a:t>
            </a:r>
            <a:r>
              <a:rPr lang="en-US" sz="2400" b="1" dirty="0">
                <a:solidFill>
                  <a:prstClr val="black"/>
                </a:solidFill>
                <a:latin typeface="Arial Narrow" panose="020B0606020202030204" pitchFamily="34" charset="0"/>
              </a:rPr>
              <a:t> Gesellschaft </a:t>
            </a:r>
            <a:r>
              <a:rPr lang="en-US" sz="2400" b="1" dirty="0" err="1">
                <a:solidFill>
                  <a:prstClr val="black"/>
                </a:solidFill>
                <a:latin typeface="Arial Narrow" panose="020B0606020202030204" pitchFamily="34" charset="0"/>
              </a:rPr>
              <a:t>schaffen</a:t>
            </a:r>
            <a:endParaRPr lang="en-US" sz="2400" b="1" dirty="0">
              <a:solidFill>
                <a:prstClr val="black"/>
              </a:solidFill>
              <a:latin typeface="Arial Narrow" panose="020B0606020202030204" pitchFamily="34" charset="0"/>
            </a:endParaRPr>
          </a:p>
          <a:p>
            <a:pPr algn="just" defTabSz="685800">
              <a:lnSpc>
                <a:spcPct val="150000"/>
              </a:lnSpc>
            </a:pPr>
            <a:endParaRPr lang="de-DE" sz="2400" dirty="0">
              <a:solidFill>
                <a:prstClr val="black"/>
              </a:solidFill>
              <a:latin typeface="Arial Narrow" panose="020B0606020202030204" pitchFamily="34" charset="0"/>
            </a:endParaRPr>
          </a:p>
          <a:p>
            <a:pPr algn="just" defTabSz="685800">
              <a:lnSpc>
                <a:spcPct val="150000"/>
              </a:lnSpc>
            </a:pPr>
            <a:r>
              <a:rPr lang="de-DE" sz="2400" dirty="0">
                <a:solidFill>
                  <a:prstClr val="black"/>
                </a:solidFill>
                <a:latin typeface="Arial Narrow" panose="020B0606020202030204" pitchFamily="34" charset="0"/>
              </a:rPr>
              <a:t>Entwickeln/Erweitern des Verständnisses für die Bedingungen einer „inklusiven Gesellschaft“ – und für die Auswirkungen, die eine solche Gesellschaft auf das Leben und Wohlbefinden von Menschen mit ASS haben kann. </a:t>
            </a:r>
          </a:p>
          <a:p>
            <a:pPr algn="just" defTabSz="685800">
              <a:lnSpc>
                <a:spcPct val="150000"/>
              </a:lnSpc>
            </a:pPr>
            <a:endParaRPr lang="de-DE" sz="2400" dirty="0">
              <a:solidFill>
                <a:prstClr val="black"/>
              </a:solidFill>
              <a:latin typeface="Arial Narrow" panose="020B0606020202030204" pitchFamily="34" charset="0"/>
            </a:endParaRPr>
          </a:p>
          <a:p>
            <a:pPr algn="just" defTabSz="685800">
              <a:lnSpc>
                <a:spcPct val="150000"/>
              </a:lnSpc>
            </a:pPr>
            <a:endParaRPr lang="de-DE" sz="2400" dirty="0">
              <a:solidFill>
                <a:prstClr val="black"/>
              </a:solidFill>
              <a:latin typeface="Arial Narrow" panose="020B0606020202030204" pitchFamily="34" charset="0"/>
            </a:endParaRPr>
          </a:p>
          <a:p>
            <a:pPr algn="just" defTabSz="685800">
              <a:lnSpc>
                <a:spcPct val="150000"/>
              </a:lnSpc>
            </a:pPr>
            <a:endParaRPr lang="en-US" sz="2400" dirty="0">
              <a:solidFill>
                <a:prstClr val="black"/>
              </a:solidFill>
              <a:latin typeface="Arial Narrow" panose="020B0606020202030204" pitchFamily="34" charset="0"/>
            </a:endParaRPr>
          </a:p>
        </p:txBody>
      </p:sp>
      <p:grpSp>
        <p:nvGrpSpPr>
          <p:cNvPr id="11" name="Grupo 10"/>
          <p:cNvGrpSpPr/>
          <p:nvPr/>
        </p:nvGrpSpPr>
        <p:grpSpPr>
          <a:xfrm>
            <a:off x="1331640" y="5700290"/>
            <a:ext cx="6777372" cy="1050370"/>
            <a:chOff x="1331640" y="5700290"/>
            <a:chExt cx="6777372" cy="1050370"/>
          </a:xfrm>
        </p:grpSpPr>
        <p:sp>
          <p:nvSpPr>
            <p:cNvPr id="12" name="Retângulo 11"/>
            <p:cNvSpPr/>
            <p:nvPr/>
          </p:nvSpPr>
          <p:spPr>
            <a:xfrm>
              <a:off x="1331640" y="6381328"/>
              <a:ext cx="6777372" cy="369332"/>
            </a:xfrm>
            <a:prstGeom prst="rect">
              <a:avLst/>
            </a:prstGeom>
          </p:spPr>
          <p:txBody>
            <a:bodyPr wrap="square">
              <a:spAutoFit/>
            </a:bodyPr>
            <a:lstStyle/>
            <a:p>
              <a:pPr defTabSz="685800"/>
              <a:r>
                <a:rPr lang="en-US" sz="9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900" dirty="0">
                <a:solidFill>
                  <a:prstClr val="black"/>
                </a:solidFill>
                <a:latin typeface="Arial Narrow" panose="020B0606020202030204" pitchFamily="34" charset="0"/>
                <a:cs typeface="Arial" panose="020B0604020202020204" pitchFamily="34" charset="0"/>
              </a:endParaRPr>
            </a:p>
          </p:txBody>
        </p:sp>
        <p:pic>
          <p:nvPicPr>
            <p:cNvPr id="13"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701634" y="5700290"/>
              <a:ext cx="3098959" cy="681038"/>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3</a:t>
            </a:fld>
            <a:endParaRPr lang="pt-PT" dirty="0"/>
          </a:p>
        </p:txBody>
      </p:sp>
      <p:sp>
        <p:nvSpPr>
          <p:cNvPr id="14" name="Retângulo 13"/>
          <p:cNvSpPr/>
          <p:nvPr/>
        </p:nvSpPr>
        <p:spPr>
          <a:xfrm>
            <a:off x="900733" y="478354"/>
            <a:ext cx="1181734" cy="523220"/>
          </a:xfrm>
          <a:prstGeom prst="rect">
            <a:avLst/>
          </a:prstGeom>
          <a:solidFill>
            <a:schemeClr val="accent4">
              <a:lumMod val="20000"/>
              <a:lumOff val="80000"/>
            </a:schemeClr>
          </a:solidFill>
        </p:spPr>
        <p:txBody>
          <a:bodyPr wrap="none">
            <a:spAutoFit/>
          </a:bodyPr>
          <a:lstStyle/>
          <a:p>
            <a:pPr algn="ctr">
              <a:buClr>
                <a:srgbClr val="C00000"/>
              </a:buClr>
            </a:pPr>
            <a:r>
              <a:rPr lang="en-US" sz="2800" b="1" dirty="0" err="1">
                <a:solidFill>
                  <a:prstClr val="black"/>
                </a:solidFill>
                <a:latin typeface="Arial Narrow" panose="020B0606020202030204" pitchFamily="34" charset="0"/>
              </a:rPr>
              <a:t>Ziel</a:t>
            </a:r>
            <a:r>
              <a:rPr lang="en-US" sz="2800" b="1"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2007432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5" name="Marcador de Posição do Número do Diapositivo 4"/>
          <p:cNvSpPr>
            <a:spLocks noGrp="1"/>
          </p:cNvSpPr>
          <p:nvPr>
            <p:ph type="sldNum" sz="quarter" idx="12"/>
          </p:nvPr>
        </p:nvSpPr>
        <p:spPr/>
        <p:txBody>
          <a:bodyPr/>
          <a:lstStyle/>
          <a:p>
            <a:fld id="{35BA1E5D-A24E-4249-ACDB-C6F8AD62BBF2}" type="slidenum">
              <a:rPr lang="pt-PT" smtClean="0"/>
              <a:t>30</a:t>
            </a:fld>
            <a:endParaRPr lang="pt-PT"/>
          </a:p>
        </p:txBody>
      </p:sp>
      <p:grpSp>
        <p:nvGrpSpPr>
          <p:cNvPr id="20" name="Grupo 19"/>
          <p:cNvGrpSpPr/>
          <p:nvPr/>
        </p:nvGrpSpPr>
        <p:grpSpPr>
          <a:xfrm>
            <a:off x="6623720" y="98628"/>
            <a:ext cx="2520280" cy="991554"/>
            <a:chOff x="6623720" y="98628"/>
            <a:chExt cx="2520280" cy="991554"/>
          </a:xfrm>
        </p:grpSpPr>
        <p:pic>
          <p:nvPicPr>
            <p:cNvPr id="21" name="Imagem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22" name="Retângulo 21"/>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15" name="Retângulo 14"/>
          <p:cNvSpPr/>
          <p:nvPr/>
        </p:nvSpPr>
        <p:spPr>
          <a:xfrm>
            <a:off x="437646" y="1079308"/>
            <a:ext cx="8280920" cy="4524315"/>
          </a:xfrm>
          <a:prstGeom prst="rect">
            <a:avLst/>
          </a:prstGeom>
          <a:solidFill>
            <a:srgbClr val="F9DAD9"/>
          </a:solidFill>
        </p:spPr>
        <p:txBody>
          <a:bodyPr wrap="square">
            <a:spAutoFit/>
          </a:bodyPr>
          <a:lstStyle/>
          <a:p>
            <a:pPr marL="0" marR="0" lvl="0" indent="355600" algn="l" defTabSz="914400" rtl="0" eaLnBrk="1" fontAlgn="auto" latinLnBrk="0" hangingPunct="1">
              <a:buClrTx/>
              <a:buSzTx/>
              <a:buFontTx/>
              <a:buNone/>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rPr>
              <a:t>Botha, M., Hanlon, J. &amp; Williams, G.L. (2021). Does Language Matter? Identity-First Versus Person-First Language Use in Autism Research: A Response to </a:t>
            </a:r>
            <a:r>
              <a:rPr kumimoji="0" lang="en-US" b="0" i="0" u="none" strike="noStrike" kern="1200" cap="none" spc="0" normalizeH="0" baseline="0" noProof="0" dirty="0" err="1">
                <a:ln>
                  <a:noFill/>
                </a:ln>
                <a:solidFill>
                  <a:prstClr val="black"/>
                </a:solidFill>
                <a:effectLst/>
                <a:uLnTx/>
                <a:uFillTx/>
                <a:latin typeface="Arial Narrow" panose="020B0606020202030204" pitchFamily="34" charset="0"/>
              </a:rPr>
              <a:t>Vivanti</a:t>
            </a:r>
            <a:r>
              <a:rPr kumimoji="0" lang="en-US" b="0"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en-US" b="0" i="1" u="none" strike="noStrike" kern="1200" cap="none" spc="0" normalizeH="0" baseline="0" noProof="0" dirty="0">
                <a:ln>
                  <a:noFill/>
                </a:ln>
                <a:solidFill>
                  <a:prstClr val="black"/>
                </a:solidFill>
                <a:effectLst/>
                <a:uLnTx/>
                <a:uFillTx/>
                <a:latin typeface="Arial Narrow" panose="020B0606020202030204" pitchFamily="34" charset="0"/>
              </a:rPr>
              <a:t> Journal of Autism and Developmental. Online. </a:t>
            </a:r>
            <a:r>
              <a:rPr kumimoji="0" lang="en-US" b="0" i="0" u="none" strike="noStrike" kern="1200" cap="none" spc="0" normalizeH="0" baseline="0" noProof="0" dirty="0">
                <a:ln>
                  <a:noFill/>
                </a:ln>
                <a:solidFill>
                  <a:prstClr val="black"/>
                </a:solidFill>
                <a:effectLst/>
                <a:uLnTx/>
                <a:uFillTx/>
                <a:latin typeface="Arial Narrow" panose="020B0606020202030204" pitchFamily="34" charset="0"/>
                <a:hlinkClick r:id="rId5"/>
              </a:rPr>
              <a:t>https://doi.org/10.1007/s10803-020-04858-w</a:t>
            </a:r>
            <a:endParaRPr kumimoji="0" lang="en-US" b="0" i="0" u="none" strike="noStrike" kern="1200" cap="none" spc="0" normalizeH="0" baseline="0" noProof="0" dirty="0">
              <a:ln>
                <a:noFill/>
              </a:ln>
              <a:solidFill>
                <a:prstClr val="black"/>
              </a:solidFill>
              <a:effectLst/>
              <a:uLnTx/>
              <a:uFillTx/>
              <a:latin typeface="Arial Narrow" panose="020B0606020202030204" pitchFamily="34" charset="0"/>
            </a:endParaRPr>
          </a:p>
          <a:p>
            <a:pPr indent="355600" algn="just"/>
            <a:r>
              <a:rPr lang="en-US" dirty="0" err="1">
                <a:latin typeface="Arial Narrow" panose="020B0606020202030204" pitchFamily="34" charset="0"/>
              </a:rPr>
              <a:t>Dillenburger</a:t>
            </a:r>
            <a:r>
              <a:rPr lang="en-US" dirty="0">
                <a:latin typeface="Arial Narrow" panose="020B0606020202030204" pitchFamily="34" charset="0"/>
              </a:rPr>
              <a:t>, K., </a:t>
            </a:r>
            <a:r>
              <a:rPr lang="en-US" dirty="0" err="1">
                <a:latin typeface="Arial Narrow" panose="020B0606020202030204" pitchFamily="34" charset="0"/>
              </a:rPr>
              <a:t>McKerr</a:t>
            </a:r>
            <a:r>
              <a:rPr lang="en-US" dirty="0">
                <a:latin typeface="Arial Narrow" panose="020B0606020202030204" pitchFamily="34" charset="0"/>
              </a:rPr>
              <a:t>, L., Jordan, J. A., Devine, P., &amp; Keenan, M. (2015). Creating an Inclusive Society… How Close are We in Relation to Autism Spectrum Disorder? A General Population Survey. </a:t>
            </a:r>
            <a:r>
              <a:rPr lang="en-US" i="1" dirty="0">
                <a:latin typeface="Arial Narrow" panose="020B0606020202030204" pitchFamily="34" charset="0"/>
              </a:rPr>
              <a:t>Journal of Applied Research in Intellectual Disabilities</a:t>
            </a:r>
            <a:r>
              <a:rPr lang="en-US" dirty="0">
                <a:latin typeface="Arial Narrow" panose="020B0606020202030204" pitchFamily="34" charset="0"/>
              </a:rPr>
              <a:t>, 28(4), 330-340. </a:t>
            </a:r>
            <a:r>
              <a:rPr lang="en-US" dirty="0">
                <a:latin typeface="Arial Narrow" panose="020B0606020202030204" pitchFamily="34" charset="0"/>
                <a:hlinkClick r:id="rId6"/>
              </a:rPr>
              <a:t>https://doi.org/10.1111/jar.12144</a:t>
            </a:r>
            <a:endParaRPr lang="en-US" dirty="0">
              <a:latin typeface="Arial Narrow" panose="020B0606020202030204" pitchFamily="34" charset="0"/>
            </a:endParaRPr>
          </a:p>
          <a:p>
            <a:pPr indent="355600" algn="just"/>
            <a:r>
              <a:rPr lang="en-US" dirty="0" err="1">
                <a:latin typeface="Arial Narrow" panose="020B0606020202030204" pitchFamily="34" charset="0"/>
              </a:rPr>
              <a:t>Schaffner</a:t>
            </a:r>
            <a:r>
              <a:rPr lang="en-US" dirty="0">
                <a:latin typeface="Arial Narrow" panose="020B0606020202030204" pitchFamily="34" charset="0"/>
              </a:rPr>
              <a:t> C.B. &amp; </a:t>
            </a:r>
            <a:r>
              <a:rPr lang="en-US" dirty="0" err="1">
                <a:latin typeface="Arial Narrow" panose="020B0606020202030204" pitchFamily="34" charset="0"/>
              </a:rPr>
              <a:t>Buswell</a:t>
            </a:r>
            <a:r>
              <a:rPr lang="en-US" dirty="0">
                <a:latin typeface="Arial Narrow" panose="020B0606020202030204" pitchFamily="34" charset="0"/>
              </a:rPr>
              <a:t>, B.E. (1996). Ten critical elements for creating inclusive and effective </a:t>
            </a:r>
            <a:r>
              <a:rPr lang="en-US" dirty="0" err="1">
                <a:latin typeface="Arial Narrow" panose="020B0606020202030204" pitchFamily="34" charset="0"/>
              </a:rPr>
              <a:t>scholl</a:t>
            </a:r>
            <a:r>
              <a:rPr lang="en-US" dirty="0">
                <a:latin typeface="Arial Narrow" panose="020B0606020202030204" pitchFamily="34" charset="0"/>
              </a:rPr>
              <a:t> communities. In S. </a:t>
            </a:r>
            <a:r>
              <a:rPr lang="en-US" dirty="0" err="1">
                <a:latin typeface="Arial Narrow" panose="020B0606020202030204" pitchFamily="34" charset="0"/>
              </a:rPr>
              <a:t>Stainback</a:t>
            </a:r>
            <a:r>
              <a:rPr lang="en-US" dirty="0">
                <a:latin typeface="Arial Narrow" panose="020B0606020202030204" pitchFamily="34" charset="0"/>
              </a:rPr>
              <a:t> &amp; W. </a:t>
            </a:r>
            <a:r>
              <a:rPr lang="en-US" dirty="0" err="1">
                <a:latin typeface="Arial Narrow" panose="020B0606020202030204" pitchFamily="34" charset="0"/>
              </a:rPr>
              <a:t>Stainback</a:t>
            </a:r>
            <a:r>
              <a:rPr lang="en-US" dirty="0">
                <a:latin typeface="Arial Narrow" panose="020B0606020202030204" pitchFamily="34" charset="0"/>
              </a:rPr>
              <a:t> (Eds.). </a:t>
            </a:r>
            <a:r>
              <a:rPr lang="en-US" i="1" dirty="0">
                <a:latin typeface="Arial Narrow" panose="020B0606020202030204" pitchFamily="34" charset="0"/>
              </a:rPr>
              <a:t>Inclusion: A guide for educators </a:t>
            </a:r>
            <a:r>
              <a:rPr lang="en-US" dirty="0">
                <a:latin typeface="Arial Narrow" panose="020B0606020202030204" pitchFamily="34" charset="0"/>
              </a:rPr>
              <a:t>(pp. 49-66). Paul Brookes.</a:t>
            </a:r>
          </a:p>
          <a:p>
            <a:pPr lvl="0" indent="355600" algn="just"/>
            <a:r>
              <a:rPr lang="en-GB" dirty="0">
                <a:solidFill>
                  <a:prstClr val="black"/>
                </a:solidFill>
                <a:latin typeface="Arial Narrow" panose="020B0606020202030204" pitchFamily="34" charset="0"/>
              </a:rPr>
              <a:t>Smith, D. D. (2007). </a:t>
            </a:r>
            <a:r>
              <a:rPr lang="en-GB" i="1" dirty="0">
                <a:solidFill>
                  <a:prstClr val="black"/>
                </a:solidFill>
                <a:latin typeface="Arial Narrow" panose="020B0606020202030204" pitchFamily="34" charset="0"/>
              </a:rPr>
              <a:t>Introduction to special education: Making a difference</a:t>
            </a:r>
            <a:r>
              <a:rPr lang="en-GB" dirty="0">
                <a:solidFill>
                  <a:prstClr val="black"/>
                </a:solidFill>
                <a:latin typeface="Arial Narrow" panose="020B0606020202030204" pitchFamily="34" charset="0"/>
              </a:rPr>
              <a:t>. Boston: </a:t>
            </a:r>
            <a:r>
              <a:rPr lang="en-GB" dirty="0" err="1">
                <a:solidFill>
                  <a:prstClr val="black"/>
                </a:solidFill>
                <a:latin typeface="Arial Narrow" panose="020B0606020202030204" pitchFamily="34" charset="0"/>
              </a:rPr>
              <a:t>Allyn</a:t>
            </a:r>
            <a:r>
              <a:rPr lang="en-GB" dirty="0">
                <a:solidFill>
                  <a:prstClr val="black"/>
                </a:solidFill>
                <a:latin typeface="Arial Narrow" panose="020B0606020202030204" pitchFamily="34" charset="0"/>
              </a:rPr>
              <a:t> and Bacon.</a:t>
            </a:r>
            <a:endParaRPr lang="pt-PT" dirty="0">
              <a:solidFill>
                <a:prstClr val="black"/>
              </a:solidFill>
              <a:latin typeface="Arial Narrow" panose="020B0606020202030204" pitchFamily="34" charset="0"/>
            </a:endParaRPr>
          </a:p>
          <a:p>
            <a:pPr indent="355600" algn="just"/>
            <a:r>
              <a:rPr lang="pt-PT" dirty="0" err="1">
                <a:latin typeface="Arial Narrow" panose="020B0606020202030204" pitchFamily="34" charset="0"/>
              </a:rPr>
              <a:t>McMaster</a:t>
            </a:r>
            <a:r>
              <a:rPr lang="pt-PT" dirty="0">
                <a:latin typeface="Arial Narrow" panose="020B0606020202030204" pitchFamily="34" charset="0"/>
              </a:rPr>
              <a:t>, C. (2006)</a:t>
            </a:r>
            <a:r>
              <a:rPr lang="en-US" dirty="0">
                <a:latin typeface="Arial Narrow" panose="020B0606020202030204" pitchFamily="34" charset="0"/>
              </a:rPr>
              <a:t>. Elements of inclusion: Findings from the Field. </a:t>
            </a:r>
            <a:r>
              <a:rPr lang="pt-PT" i="1" dirty="0" err="1">
                <a:latin typeface="Arial Narrow" panose="020B0606020202030204" pitchFamily="34" charset="0"/>
              </a:rPr>
              <a:t>Kairarang</a:t>
            </a:r>
            <a:r>
              <a:rPr lang="pt-PT" dirty="0" err="1">
                <a:latin typeface="Arial Narrow" panose="020B0606020202030204" pitchFamily="34" charset="0"/>
              </a:rPr>
              <a:t>a</a:t>
            </a:r>
            <a:r>
              <a:rPr lang="pt-PT" dirty="0">
                <a:latin typeface="Arial Narrow" panose="020B0606020202030204" pitchFamily="34" charset="0"/>
              </a:rPr>
              <a:t>, </a:t>
            </a:r>
            <a:r>
              <a:rPr lang="pt-PT" i="1" dirty="0">
                <a:latin typeface="Arial Narrow" panose="020B0606020202030204" pitchFamily="34" charset="0"/>
              </a:rPr>
              <a:t>15</a:t>
            </a:r>
            <a:r>
              <a:rPr lang="pt-PT" dirty="0">
                <a:latin typeface="Arial Narrow" panose="020B0606020202030204" pitchFamily="34" charset="0"/>
              </a:rPr>
              <a:t>(1), 42-49.</a:t>
            </a:r>
            <a:endParaRPr lang="en-US" dirty="0">
              <a:latin typeface="Arial Narrow" panose="020B0606020202030204" pitchFamily="34" charset="0"/>
            </a:endParaRPr>
          </a:p>
          <a:p>
            <a:pPr indent="355600" algn="just"/>
            <a:r>
              <a:rPr lang="en-US" dirty="0">
                <a:latin typeface="Arial Narrow" panose="020B0606020202030204" pitchFamily="34" charset="0"/>
              </a:rPr>
              <a:t>Thomas, G. (1997). Inclusive schools for an inclusive society. </a:t>
            </a:r>
            <a:r>
              <a:rPr lang="en-US" i="1" dirty="0">
                <a:latin typeface="Arial Narrow" panose="020B0606020202030204" pitchFamily="34" charset="0"/>
              </a:rPr>
              <a:t>British Journal of Special Education</a:t>
            </a:r>
            <a:r>
              <a:rPr lang="en-US" dirty="0">
                <a:latin typeface="Arial Narrow" panose="020B0606020202030204" pitchFamily="34" charset="0"/>
              </a:rPr>
              <a:t>, 24 (3), 103-107.</a:t>
            </a:r>
          </a:p>
        </p:txBody>
      </p:sp>
      <p:sp>
        <p:nvSpPr>
          <p:cNvPr id="17" name="Retângulo 16"/>
          <p:cNvSpPr/>
          <p:nvPr/>
        </p:nvSpPr>
        <p:spPr>
          <a:xfrm>
            <a:off x="437646" y="377605"/>
            <a:ext cx="5450774" cy="523220"/>
          </a:xfrm>
          <a:prstGeom prst="rect">
            <a:avLst/>
          </a:prstGeom>
          <a:solidFill>
            <a:srgbClr val="F9DAD9"/>
          </a:solidFill>
        </p:spPr>
        <p:txBody>
          <a:bodyPr wrap="square">
            <a:spAutoFit/>
          </a:bodyPr>
          <a:lstStyle/>
          <a:p>
            <a:r>
              <a:rPr lang="en-GB" sz="2800" b="1" kern="0" dirty="0" err="1">
                <a:solidFill>
                  <a:prstClr val="black"/>
                </a:solidFill>
                <a:latin typeface="Arial Narrow" panose="020B0606020202030204" pitchFamily="34" charset="0"/>
              </a:rPr>
              <a:t>Referenzen</a:t>
            </a:r>
            <a:endParaRPr lang="en-US"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33115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37646" y="1604670"/>
            <a:ext cx="8280920" cy="4524315"/>
          </a:xfrm>
          <a:prstGeom prst="rect">
            <a:avLst/>
          </a:prstGeom>
          <a:solidFill>
            <a:srgbClr val="F9DAD9"/>
          </a:solidFill>
        </p:spPr>
        <p:txBody>
          <a:bodyPr wrap="square">
            <a:spAutoFit/>
          </a:bodyPr>
          <a:lstStyle/>
          <a:p>
            <a:pPr indent="355600" algn="just"/>
            <a:r>
              <a:rPr lang="en-US" dirty="0">
                <a:latin typeface="Arial Narrow" panose="020B0606020202030204" pitchFamily="34" charset="0"/>
              </a:rPr>
              <a:t>Thomas, G., Walker, D., Webb, J.  (1998). </a:t>
            </a:r>
            <a:r>
              <a:rPr lang="en-US" i="1" dirty="0">
                <a:latin typeface="Arial Narrow" panose="020B0606020202030204" pitchFamily="34" charset="0"/>
              </a:rPr>
              <a:t>The making of the inclusive school</a:t>
            </a:r>
            <a:r>
              <a:rPr lang="en-US" dirty="0">
                <a:latin typeface="Arial Narrow" panose="020B0606020202030204" pitchFamily="34" charset="0"/>
              </a:rPr>
              <a:t>. </a:t>
            </a:r>
            <a:r>
              <a:rPr lang="en-US" dirty="0" err="1">
                <a:latin typeface="Arial Narrow" panose="020B0606020202030204" pitchFamily="34" charset="0"/>
              </a:rPr>
              <a:t>Routlege</a:t>
            </a:r>
            <a:r>
              <a:rPr lang="en-US" dirty="0">
                <a:latin typeface="Arial Narrow" panose="020B0606020202030204" pitchFamily="34" charset="0"/>
              </a:rPr>
              <a:t>.</a:t>
            </a:r>
          </a:p>
          <a:p>
            <a:pPr indent="355600" algn="just"/>
            <a:r>
              <a:rPr lang="en-US" dirty="0">
                <a:latin typeface="Arial Narrow" panose="020B0606020202030204" pitchFamily="34" charset="0"/>
              </a:rPr>
              <a:t> </a:t>
            </a:r>
            <a:r>
              <a:rPr lang="en-US" dirty="0" err="1">
                <a:latin typeface="Arial Narrow" pitchFamily="34" charset="0"/>
              </a:rPr>
              <a:t>Karagiannis</a:t>
            </a:r>
            <a:r>
              <a:rPr lang="en-US" dirty="0">
                <a:latin typeface="Arial Narrow" pitchFamily="34" charset="0"/>
              </a:rPr>
              <a:t>, A., </a:t>
            </a:r>
            <a:r>
              <a:rPr lang="en-US" dirty="0" err="1">
                <a:latin typeface="Arial Narrow" pitchFamily="34" charset="0"/>
              </a:rPr>
              <a:t>Stainback</a:t>
            </a:r>
            <a:r>
              <a:rPr lang="en-US" dirty="0">
                <a:latin typeface="Arial Narrow" pitchFamily="34" charset="0"/>
              </a:rPr>
              <a:t>, &amp; W. </a:t>
            </a:r>
            <a:r>
              <a:rPr lang="en-US" dirty="0" err="1">
                <a:latin typeface="Arial Narrow" panose="020B0606020202030204" pitchFamily="34" charset="0"/>
              </a:rPr>
              <a:t>Stainback</a:t>
            </a:r>
            <a:r>
              <a:rPr lang="en-US" dirty="0">
                <a:latin typeface="Arial Narrow" panose="020B0606020202030204" pitchFamily="34" charset="0"/>
              </a:rPr>
              <a:t> (1996). Rationale for inclusive schooling. In S. </a:t>
            </a:r>
            <a:r>
              <a:rPr lang="en-US" dirty="0" err="1">
                <a:latin typeface="Arial Narrow" panose="020B0606020202030204" pitchFamily="34" charset="0"/>
              </a:rPr>
              <a:t>Stainback</a:t>
            </a:r>
            <a:r>
              <a:rPr lang="en-US" dirty="0">
                <a:latin typeface="Arial Narrow" panose="020B0606020202030204" pitchFamily="34" charset="0"/>
              </a:rPr>
              <a:t> &amp; W. </a:t>
            </a:r>
            <a:r>
              <a:rPr lang="en-US" dirty="0" err="1">
                <a:latin typeface="Arial Narrow" panose="020B0606020202030204" pitchFamily="34" charset="0"/>
              </a:rPr>
              <a:t>Stainback</a:t>
            </a:r>
            <a:r>
              <a:rPr lang="en-US" dirty="0">
                <a:latin typeface="Arial Narrow" panose="020B0606020202030204" pitchFamily="34" charset="0"/>
              </a:rPr>
              <a:t> (Eds.). </a:t>
            </a:r>
            <a:r>
              <a:rPr lang="en-US" i="1" dirty="0">
                <a:latin typeface="Arial Narrow" panose="020B0606020202030204" pitchFamily="34" charset="0"/>
              </a:rPr>
              <a:t>Inclusion: A guide for educators </a:t>
            </a:r>
            <a:r>
              <a:rPr lang="en-US" dirty="0">
                <a:latin typeface="Arial Narrow" panose="020B0606020202030204" pitchFamily="34" charset="0"/>
              </a:rPr>
              <a:t>(pp. 3-16). Paul Brookes.</a:t>
            </a:r>
          </a:p>
          <a:p>
            <a:pPr indent="355600" algn="just"/>
            <a:r>
              <a:rPr lang="en-US" dirty="0">
                <a:latin typeface="Arial Narrow" panose="020B0606020202030204" pitchFamily="34" charset="0"/>
              </a:rPr>
              <a:t>United Nations (1996). </a:t>
            </a:r>
            <a:r>
              <a:rPr lang="en-US" i="1" dirty="0">
                <a:latin typeface="Arial Narrow" panose="020B0606020202030204" pitchFamily="34" charset="0"/>
              </a:rPr>
              <a:t>Report of the World Summit for Social Development, 1995</a:t>
            </a:r>
            <a:r>
              <a:rPr lang="en-US" dirty="0">
                <a:latin typeface="Arial Narrow" panose="020B0606020202030204" pitchFamily="34" charset="0"/>
              </a:rPr>
              <a:t>. Author.</a:t>
            </a:r>
          </a:p>
          <a:p>
            <a:pPr indent="355600" algn="just"/>
            <a:r>
              <a:rPr lang="en-US" dirty="0">
                <a:latin typeface="Arial Narrow" panose="020B0606020202030204" pitchFamily="34" charset="0"/>
              </a:rPr>
              <a:t>United Nations (2006). Convention on the Rights of Persons with Disabilities (UNCRPD) (2006) .. Available at: https://www.un.org/development/desa/disabilities/convention-on-the-rights-of-persons-with-disabilities.html. (accessed on 8 February 2021).</a:t>
            </a:r>
          </a:p>
          <a:p>
            <a:pPr lvl="0" indent="355600" algn="just">
              <a:defRPr/>
            </a:pPr>
            <a:r>
              <a:rPr lang="pt-PT" dirty="0" err="1">
                <a:solidFill>
                  <a:prstClr val="black"/>
                </a:solidFill>
                <a:latin typeface="Arial Narrow" panose="020B0606020202030204" pitchFamily="34" charset="0"/>
              </a:rPr>
              <a:t>Vivanti</a:t>
            </a:r>
            <a:r>
              <a:rPr lang="pt-PT" dirty="0">
                <a:solidFill>
                  <a:prstClr val="black"/>
                </a:solidFill>
                <a:latin typeface="Arial Narrow" panose="020B0606020202030204" pitchFamily="34" charset="0"/>
              </a:rPr>
              <a:t>, G. (2020). </a:t>
            </a:r>
            <a:r>
              <a:rPr lang="en-US" dirty="0" err="1">
                <a:solidFill>
                  <a:prstClr val="black"/>
                </a:solidFill>
                <a:latin typeface="Arial Narrow" panose="020B0606020202030204" pitchFamily="34" charset="0"/>
              </a:rPr>
              <a:t>Vivanti</a:t>
            </a:r>
            <a:r>
              <a:rPr lang="en-US" dirty="0">
                <a:solidFill>
                  <a:prstClr val="black"/>
                </a:solidFill>
                <a:latin typeface="Arial Narrow" panose="020B0606020202030204" pitchFamily="34" charset="0"/>
              </a:rPr>
              <a:t>, G. ask the editor: What is the most appropriate way to talk about individuals with a diagnosis of autism?. </a:t>
            </a:r>
            <a:r>
              <a:rPr lang="en-US" i="1" dirty="0">
                <a:solidFill>
                  <a:prstClr val="black"/>
                </a:solidFill>
                <a:latin typeface="Arial Narrow" panose="020B0606020202030204" pitchFamily="34" charset="0"/>
              </a:rPr>
              <a:t>Journal of Autism and Developmental Disorders</a:t>
            </a:r>
            <a:r>
              <a:rPr lang="en-US" dirty="0">
                <a:solidFill>
                  <a:prstClr val="black"/>
                </a:solidFill>
                <a:latin typeface="Arial Narrow" panose="020B0606020202030204" pitchFamily="34" charset="0"/>
              </a:rPr>
              <a:t>, 50, 691–693. https://doi.org/10.1007/s10803-019-04280-x</a:t>
            </a:r>
          </a:p>
          <a:p>
            <a:pPr lvl="0" indent="355600" algn="just">
              <a:defRPr/>
            </a:pPr>
            <a:r>
              <a:rPr lang="pt-PT" dirty="0" err="1">
                <a:solidFill>
                  <a:prstClr val="black"/>
                </a:solidFill>
                <a:latin typeface="Arial Narrow" panose="020B0606020202030204" pitchFamily="34" charset="0"/>
              </a:rPr>
              <a:t>Waltz</a:t>
            </a:r>
            <a:r>
              <a:rPr lang="pt-PT" dirty="0">
                <a:solidFill>
                  <a:prstClr val="black"/>
                </a:solidFill>
                <a:latin typeface="Arial Narrow" panose="020B0606020202030204" pitchFamily="34" charset="0"/>
              </a:rPr>
              <a:t>, M., </a:t>
            </a:r>
            <a:r>
              <a:rPr lang="pt-PT" dirty="0" err="1">
                <a:solidFill>
                  <a:prstClr val="black"/>
                </a:solidFill>
                <a:latin typeface="Arial Narrow" panose="020B0606020202030204" pitchFamily="34" charset="0"/>
              </a:rPr>
              <a:t>Bosch</a:t>
            </a:r>
            <a:r>
              <a:rPr lang="pt-PT" dirty="0">
                <a:solidFill>
                  <a:prstClr val="black"/>
                </a:solidFill>
                <a:latin typeface="Arial Narrow" panose="020B0606020202030204" pitchFamily="34" charset="0"/>
              </a:rPr>
              <a:t>, K., </a:t>
            </a:r>
            <a:r>
              <a:rPr lang="pt-PT" dirty="0" err="1">
                <a:solidFill>
                  <a:prstClr val="black"/>
                </a:solidFill>
                <a:latin typeface="Arial Narrow" panose="020B0606020202030204" pitchFamily="34" charset="0"/>
              </a:rPr>
              <a:t>Ebben</a:t>
            </a:r>
            <a:r>
              <a:rPr lang="pt-PT" dirty="0">
                <a:solidFill>
                  <a:prstClr val="black"/>
                </a:solidFill>
                <a:latin typeface="Arial Narrow" panose="020B0606020202030204" pitchFamily="34" charset="0"/>
              </a:rPr>
              <a:t>, H., </a:t>
            </a:r>
            <a:r>
              <a:rPr lang="pt-PT" dirty="0" err="1">
                <a:solidFill>
                  <a:prstClr val="black"/>
                </a:solidFill>
                <a:latin typeface="Arial Narrow" panose="020B0606020202030204" pitchFamily="34" charset="0"/>
              </a:rPr>
              <a:t>Hal</a:t>
            </a:r>
            <a:r>
              <a:rPr lang="pt-PT" dirty="0">
                <a:solidFill>
                  <a:prstClr val="black"/>
                </a:solidFill>
                <a:latin typeface="Arial Narrow" panose="020B0606020202030204" pitchFamily="34" charset="0"/>
              </a:rPr>
              <a:t>, L., &amp; </a:t>
            </a:r>
            <a:r>
              <a:rPr lang="en-US" dirty="0" err="1">
                <a:solidFill>
                  <a:prstClr val="black"/>
                </a:solidFill>
                <a:latin typeface="Arial Narrow" panose="020B0606020202030204" pitchFamily="34" charset="0"/>
              </a:rPr>
              <a:t>Schippers</a:t>
            </a:r>
            <a:r>
              <a:rPr lang="en-US" dirty="0">
                <a:solidFill>
                  <a:prstClr val="black"/>
                </a:solidFill>
                <a:latin typeface="Arial Narrow" panose="020B0606020202030204" pitchFamily="34" charset="0"/>
              </a:rPr>
              <a:t>, A.  (2015) Autism self-advocacy in the Netherlands: Past, present and future. </a:t>
            </a:r>
            <a:r>
              <a:rPr lang="en-US" i="1" dirty="0">
                <a:solidFill>
                  <a:prstClr val="black"/>
                </a:solidFill>
                <a:latin typeface="Arial Narrow" panose="020B0606020202030204" pitchFamily="34" charset="0"/>
              </a:rPr>
              <a:t>Disability &amp; Society</a:t>
            </a:r>
            <a:r>
              <a:rPr lang="en-US" dirty="0">
                <a:solidFill>
                  <a:prstClr val="black"/>
                </a:solidFill>
                <a:latin typeface="Arial Narrow" panose="020B0606020202030204" pitchFamily="34" charset="0"/>
              </a:rPr>
              <a:t>, 30 (8), 1174-1191. DOI: 10.1080/09687599.2015.1090954</a:t>
            </a:r>
            <a:endParaRPr lang="en-US" dirty="0">
              <a:latin typeface="Arial Narrow" panose="020B0606020202030204" pitchFamily="34" charset="0"/>
            </a:endParaRPr>
          </a:p>
          <a:p>
            <a:pPr indent="355600"/>
            <a:r>
              <a:rPr lang="pt-PT" dirty="0" err="1">
                <a:latin typeface="Arial Narrow" panose="020B0606020202030204" pitchFamily="34" charset="0"/>
              </a:rPr>
              <a:t>Waltz</a:t>
            </a:r>
            <a:r>
              <a:rPr lang="pt-PT" dirty="0">
                <a:latin typeface="Arial Narrow" panose="020B0606020202030204" pitchFamily="34" charset="0"/>
              </a:rPr>
              <a:t>, M., </a:t>
            </a:r>
            <a:r>
              <a:rPr lang="pt-PT" dirty="0" err="1">
                <a:latin typeface="Arial Narrow" panose="020B0606020202030204" pitchFamily="34" charset="0"/>
              </a:rPr>
              <a:t>Bosch</a:t>
            </a:r>
            <a:r>
              <a:rPr lang="pt-PT" dirty="0">
                <a:latin typeface="Arial Narrow" panose="020B0606020202030204" pitchFamily="34" charset="0"/>
              </a:rPr>
              <a:t>, K., </a:t>
            </a:r>
            <a:r>
              <a:rPr lang="pt-PT" dirty="0" err="1">
                <a:latin typeface="Arial Narrow" panose="020B0606020202030204" pitchFamily="34" charset="0"/>
              </a:rPr>
              <a:t>Ebben</a:t>
            </a:r>
            <a:r>
              <a:rPr lang="pt-PT" dirty="0">
                <a:latin typeface="Arial Narrow" panose="020B0606020202030204" pitchFamily="34" charset="0"/>
              </a:rPr>
              <a:t>, H., </a:t>
            </a:r>
            <a:r>
              <a:rPr lang="pt-PT" dirty="0" err="1">
                <a:latin typeface="Arial Narrow" panose="020B0606020202030204" pitchFamily="34" charset="0"/>
              </a:rPr>
              <a:t>Hal</a:t>
            </a:r>
            <a:r>
              <a:rPr lang="pt-PT" dirty="0">
                <a:latin typeface="Arial Narrow" panose="020B0606020202030204" pitchFamily="34" charset="0"/>
              </a:rPr>
              <a:t>, L., &amp; </a:t>
            </a:r>
            <a:r>
              <a:rPr lang="en-US" dirty="0" err="1">
                <a:latin typeface="Arial Narrow" panose="020B0606020202030204" pitchFamily="34" charset="0"/>
              </a:rPr>
              <a:t>Schippers</a:t>
            </a:r>
            <a:r>
              <a:rPr lang="en-US" dirty="0">
                <a:latin typeface="Arial Narrow" panose="020B0606020202030204" pitchFamily="34" charset="0"/>
              </a:rPr>
              <a:t>, A.  (2015) Autism self-advocacy in the Netherlands: Past, present and future. </a:t>
            </a:r>
            <a:r>
              <a:rPr lang="en-US" i="1" dirty="0">
                <a:latin typeface="Arial Narrow" panose="020B0606020202030204" pitchFamily="34" charset="0"/>
              </a:rPr>
              <a:t>Disability &amp; Society</a:t>
            </a:r>
            <a:r>
              <a:rPr lang="en-US" dirty="0">
                <a:latin typeface="Arial Narrow" panose="020B0606020202030204" pitchFamily="34" charset="0"/>
              </a:rPr>
              <a:t>, 30 (8), 1174-1191. DOI: 10.1080/09687599.2015.1090954</a:t>
            </a:r>
          </a:p>
        </p:txBody>
      </p:sp>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5" name="Marcador de Posição do Número do Diapositivo 4"/>
          <p:cNvSpPr>
            <a:spLocks noGrp="1"/>
          </p:cNvSpPr>
          <p:nvPr>
            <p:ph type="sldNum" sz="quarter" idx="12"/>
          </p:nvPr>
        </p:nvSpPr>
        <p:spPr/>
        <p:txBody>
          <a:bodyPr/>
          <a:lstStyle/>
          <a:p>
            <a:fld id="{35BA1E5D-A24E-4249-ACDB-C6F8AD62BBF2}" type="slidenum">
              <a:rPr lang="pt-PT" smtClean="0"/>
              <a:t>31</a:t>
            </a:fld>
            <a:endParaRPr lang="pt-PT"/>
          </a:p>
        </p:txBody>
      </p:sp>
      <p:grpSp>
        <p:nvGrpSpPr>
          <p:cNvPr id="17" name="Grupo 16"/>
          <p:cNvGrpSpPr/>
          <p:nvPr/>
        </p:nvGrpSpPr>
        <p:grpSpPr>
          <a:xfrm>
            <a:off x="6623720" y="98628"/>
            <a:ext cx="2520280" cy="991554"/>
            <a:chOff x="6623720" y="98628"/>
            <a:chExt cx="2520280" cy="991554"/>
          </a:xfrm>
        </p:grpSpPr>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9" name="Retângulo 18"/>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sp>
        <p:nvSpPr>
          <p:cNvPr id="20" name="Retângulo 19"/>
          <p:cNvSpPr/>
          <p:nvPr/>
        </p:nvSpPr>
        <p:spPr>
          <a:xfrm>
            <a:off x="437646" y="377605"/>
            <a:ext cx="5450774" cy="523220"/>
          </a:xfrm>
          <a:prstGeom prst="rect">
            <a:avLst/>
          </a:prstGeom>
          <a:solidFill>
            <a:srgbClr val="F9DAD9"/>
          </a:solidFill>
        </p:spPr>
        <p:txBody>
          <a:bodyPr wrap="square">
            <a:spAutoFit/>
          </a:bodyPr>
          <a:lstStyle/>
          <a:p>
            <a:r>
              <a:rPr lang="en-GB" sz="2800" b="1" kern="0" dirty="0" err="1">
                <a:solidFill>
                  <a:prstClr val="black"/>
                </a:solidFill>
                <a:latin typeface="Arial Narrow" panose="020B0606020202030204" pitchFamily="34" charset="0"/>
              </a:rPr>
              <a:t>Referenzen</a:t>
            </a:r>
            <a:endParaRPr lang="en-US"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589958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6623720" y="98628"/>
            <a:ext cx="2520280" cy="991554"/>
            <a:chOff x="6623720" y="98628"/>
            <a:chExt cx="2520280" cy="991554"/>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4" name="Retângulo 13"/>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5" name="Grupo 14"/>
          <p:cNvGrpSpPr/>
          <p:nvPr/>
        </p:nvGrpSpPr>
        <p:grpSpPr>
          <a:xfrm>
            <a:off x="82777" y="6412675"/>
            <a:ext cx="7351175" cy="445325"/>
            <a:chOff x="178130" y="6412675"/>
            <a:chExt cx="9128049" cy="445325"/>
          </a:xfrm>
        </p:grpSpPr>
        <p:sp>
          <p:nvSpPr>
            <p:cNvPr id="16" name="Retângulo 15"/>
            <p:cNvSpPr/>
            <p:nvPr/>
          </p:nvSpPr>
          <p:spPr>
            <a:xfrm>
              <a:off x="2213898" y="6457890"/>
              <a:ext cx="7092281" cy="338554"/>
            </a:xfrm>
            <a:prstGeom prst="rect">
              <a:avLst/>
            </a:prstGeom>
          </p:spPr>
          <p:txBody>
            <a:bodyPr wrap="square">
              <a:spAutoFit/>
            </a:bodyPr>
            <a:lstStyle/>
            <a:p>
              <a:r>
                <a:rPr lang="en-US" sz="8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solidFill>
                  <a:prstClr val="black"/>
                </a:solidFill>
                <a:latin typeface="Arial Narrow" panose="020B0606020202030204" pitchFamily="34" charset="0"/>
                <a:cs typeface="Arial" panose="020B0604020202020204" pitchFamily="34" charset="0"/>
              </a:endParaRPr>
            </a:p>
          </p:txBody>
        </p:sp>
        <p:pic>
          <p:nvPicPr>
            <p:cNvPr id="17"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32</a:t>
            </a:fld>
            <a:endParaRPr lang="pt-PT"/>
          </a:p>
        </p:txBody>
      </p:sp>
      <p:sp>
        <p:nvSpPr>
          <p:cNvPr id="22" name="Retângulo 21"/>
          <p:cNvSpPr/>
          <p:nvPr/>
        </p:nvSpPr>
        <p:spPr>
          <a:xfrm>
            <a:off x="210530" y="1095026"/>
            <a:ext cx="8826591" cy="5080143"/>
          </a:xfrm>
          <a:prstGeom prst="rect">
            <a:avLst/>
          </a:prstGeom>
          <a:solidFill>
            <a:srgbClr val="F9DAD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prstClr val="black"/>
              </a:solidFill>
              <a:effectLst/>
              <a:uLnTx/>
              <a:uFillTx/>
              <a:latin typeface="Arial Narrow" pitchFamily="34" charset="0"/>
            </a:endParaRPr>
          </a:p>
          <a:p>
            <a:pPr lvl="0" algn="just">
              <a:defRPr/>
            </a:pPr>
            <a:r>
              <a:rPr lang="de-DE" sz="2000" b="1" kern="0" dirty="0">
                <a:solidFill>
                  <a:prstClr val="black"/>
                </a:solidFill>
                <a:latin typeface="Arial Narrow" pitchFamily="34" charset="0"/>
              </a:rPr>
              <a:t>Inklusive Kommunikation (Lesen Sie die auf S. 10 vorgestellten Leitlinien)
</a:t>
            </a:r>
            <a:r>
              <a:rPr kumimoji="0" lang="pt-PT" sz="2400" b="0" i="0" u="none" strike="noStrike" kern="0" cap="none" spc="0" normalizeH="0" baseline="0" noProof="0" dirty="0">
                <a:ln>
                  <a:noFill/>
                </a:ln>
                <a:solidFill>
                  <a:prstClr val="black"/>
                </a:solidFill>
                <a:effectLst/>
                <a:uLnTx/>
                <a:uFillTx/>
                <a:latin typeface="Arial Narrow" pitchFamily="34" charset="0"/>
              </a:rPr>
              <a:t>https://www.consilium.europa.eu/media/35446/en_brochure-inclusive-communication-in-the-gsc.pdf</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srgbClr val="00B0F0"/>
              </a:solidFill>
              <a:effectLst/>
              <a:uLnTx/>
              <a:uFillTx/>
              <a:latin typeface="Arial Narrow" pitchFamily="34" charset="0"/>
            </a:endParaRPr>
          </a:p>
        </p:txBody>
      </p:sp>
      <p:pic>
        <p:nvPicPr>
          <p:cNvPr id="23" name="Imagem 22"/>
          <p:cNvPicPr>
            <a:picLocks noChangeAspect="1"/>
          </p:cNvPicPr>
          <p:nvPr/>
        </p:nvPicPr>
        <p:blipFill>
          <a:blip r:embed="rId4"/>
          <a:stretch>
            <a:fillRect/>
          </a:stretch>
        </p:blipFill>
        <p:spPr>
          <a:xfrm>
            <a:off x="417150" y="2718862"/>
            <a:ext cx="2376264" cy="2689575"/>
          </a:xfrm>
          <a:prstGeom prst="rect">
            <a:avLst/>
          </a:prstGeom>
        </p:spPr>
      </p:pic>
      <p:sp>
        <p:nvSpPr>
          <p:cNvPr id="24" name="Retângulo 23"/>
          <p:cNvSpPr/>
          <p:nvPr/>
        </p:nvSpPr>
        <p:spPr>
          <a:xfrm>
            <a:off x="3158836" y="2549850"/>
            <a:ext cx="5786845" cy="3477875"/>
          </a:xfrm>
          <a:prstGeom prst="rect">
            <a:avLst/>
          </a:prstGeom>
          <a:solidFill>
            <a:srgbClr val="FE8637">
              <a:lumMod val="20000"/>
              <a:lumOff val="80000"/>
            </a:srgbClr>
          </a:solidFill>
          <a:ln>
            <a:solidFill>
              <a:srgbClr val="FE8637">
                <a:lumMod val="60000"/>
                <a:lumOff val="40000"/>
              </a:srgbClr>
            </a:solidFill>
          </a:ln>
        </p:spPr>
        <p:txBody>
          <a:bodyPr wrap="square">
            <a:spAutoFit/>
          </a:bodyPr>
          <a:lstStyle/>
          <a:p>
            <a:pPr lvl="0">
              <a:defRPr/>
            </a:pPr>
            <a:r>
              <a:rPr lang="pt-PT" sz="2000" b="1" kern="0" dirty="0">
                <a:solidFill>
                  <a:prstClr val="black"/>
                </a:solidFill>
                <a:latin typeface="Arial Narrow" pitchFamily="34" charset="0"/>
              </a:rPr>
              <a:t>Akzeptable Sprache:
</a:t>
            </a:r>
            <a:r>
              <a:rPr kumimoji="0" lang="pt-PT" sz="2000" b="0" i="0" u="none" strike="noStrike" kern="0" cap="none" spc="0" normalizeH="0" baseline="0" noProof="0" dirty="0">
                <a:ln>
                  <a:noFill/>
                </a:ln>
                <a:solidFill>
                  <a:prstClr val="black"/>
                </a:solidFill>
                <a:effectLst/>
                <a:uLnTx/>
                <a:uFillTx/>
                <a:latin typeface="Arial Narrow" panose="020B0606020202030204" pitchFamily="34" charset="0"/>
              </a:rPr>
              <a:t>https://www.autismeurope.org/about-autism/acceptable-language/</a:t>
            </a:r>
          </a:p>
          <a:p>
            <a:pPr lvl="0">
              <a:defRPr/>
            </a:pPr>
            <a:endParaRPr lang="en-US" sz="2000" b="1" kern="0" dirty="0">
              <a:solidFill>
                <a:prstClr val="black"/>
              </a:solidFill>
              <a:latin typeface="Arial Narrow" panose="020B0606020202030204" pitchFamily="34" charset="0"/>
            </a:endParaRPr>
          </a:p>
          <a:p>
            <a:pPr lvl="0">
              <a:defRPr/>
            </a:pPr>
            <a:r>
              <a:rPr lang="en-US" sz="2000" b="1" kern="0" dirty="0" err="1">
                <a:solidFill>
                  <a:prstClr val="black"/>
                </a:solidFill>
                <a:latin typeface="Arial Narrow" panose="020B0606020202030204" pitchFamily="34" charset="0"/>
              </a:rPr>
              <a:t>Sprache</a:t>
            </a:r>
            <a:r>
              <a:rPr lang="en-US" sz="2000" b="1" kern="0" dirty="0">
                <a:solidFill>
                  <a:prstClr val="black"/>
                </a:solidFill>
                <a:latin typeface="Arial Narrow" panose="020B0606020202030204" pitchFamily="34" charset="0"/>
              </a:rPr>
              <a:t> (Special Olympics </a:t>
            </a:r>
            <a:r>
              <a:rPr lang="en-US" sz="2000" b="1" kern="0" dirty="0" err="1">
                <a:solidFill>
                  <a:prstClr val="black"/>
                </a:solidFill>
                <a:latin typeface="Arial Narrow" panose="020B0606020202030204" pitchFamily="34" charset="0"/>
              </a:rPr>
              <a:t>Bewegung</a:t>
            </a:r>
            <a:r>
              <a:rPr lang="en-US" sz="2000" b="1" kern="0" dirty="0">
                <a:solidFill>
                  <a:prstClr val="black"/>
                </a:solidFill>
                <a:latin typeface="Arial Narrow" panose="020B0606020202030204" pitchFamily="34" charset="0"/>
              </a:rPr>
              <a:t>):
</a:t>
            </a:r>
            <a:r>
              <a:rPr lang="pt-PT" sz="2000" kern="0" dirty="0">
                <a:solidFill>
                  <a:prstClr val="black"/>
                </a:solidFill>
                <a:latin typeface="Arial Narrow" panose="020B0606020202030204" pitchFamily="34" charset="0"/>
                <a:hlinkClick r:id="rId5"/>
              </a:rPr>
              <a:t>https://www.youtube.com/watch?v=obbwb1bJ5io&amp;feature=emb_logo</a:t>
            </a:r>
            <a:endParaRPr lang="pt-PT" sz="2000" kern="0" dirty="0">
              <a:solidFill>
                <a:prstClr val="black"/>
              </a:solidFill>
              <a:latin typeface="Arial Narrow" panose="020B0606020202030204" pitchFamily="34" charset="0"/>
            </a:endParaRPr>
          </a:p>
          <a:p>
            <a:pPr lvl="0">
              <a:defRPr/>
            </a:pPr>
            <a:endParaRPr lang="pt-PT" sz="2000" kern="0" dirty="0">
              <a:solidFill>
                <a:prstClr val="black"/>
              </a:solidFill>
              <a:latin typeface="Century Schoolbook"/>
            </a:endParaRPr>
          </a:p>
          <a:p>
            <a:pPr lvl="0">
              <a:defRPr/>
            </a:pPr>
            <a:endParaRPr lang="pt-PT" sz="2000" kern="0" dirty="0">
              <a:solidFill>
                <a:prstClr val="black"/>
              </a:solidFill>
              <a:latin typeface="Century Schoolbook"/>
            </a:endParaRPr>
          </a:p>
          <a:p>
            <a:pPr lvl="0">
              <a:defRPr/>
            </a:pPr>
            <a:endParaRPr lang="pt-PT" sz="2000" kern="0" dirty="0">
              <a:solidFill>
                <a:prstClr val="black"/>
              </a:solidFill>
              <a:latin typeface="Century Schoolbook"/>
            </a:endParaRPr>
          </a:p>
          <a:p>
            <a:pPr lvl="0">
              <a:defRPr/>
            </a:pPr>
            <a:endParaRPr lang="pt-PT" sz="2000" b="1" kern="0" dirty="0">
              <a:solidFill>
                <a:prstClr val="black"/>
              </a:solidFill>
              <a:latin typeface="Arial Narrow" pitchFamily="34" charset="0"/>
            </a:endParaRPr>
          </a:p>
        </p:txBody>
      </p:sp>
      <p:sp>
        <p:nvSpPr>
          <p:cNvPr id="25" name="Retângulo 24"/>
          <p:cNvSpPr/>
          <p:nvPr/>
        </p:nvSpPr>
        <p:spPr>
          <a:xfrm>
            <a:off x="210531" y="341645"/>
            <a:ext cx="5450774" cy="523220"/>
          </a:xfrm>
          <a:prstGeom prst="rect">
            <a:avLst/>
          </a:prstGeom>
          <a:solidFill>
            <a:srgbClr val="F9DAD9"/>
          </a:solidFill>
        </p:spPr>
        <p:txBody>
          <a:bodyPr wrap="square">
            <a:spAutoFit/>
          </a:bodyPr>
          <a:lstStyle/>
          <a:p>
            <a:pPr lvl="0" algn="ctr">
              <a:defRPr/>
            </a:pPr>
            <a:r>
              <a:rPr lang="en-US" sz="2800" b="1" kern="0" dirty="0" err="1">
                <a:solidFill>
                  <a:prstClr val="black"/>
                </a:solidFill>
                <a:latin typeface="Arial Narrow" panose="020B0606020202030204" pitchFamily="34" charset="0"/>
              </a:rPr>
              <a:t>Weiterführende</a:t>
            </a:r>
            <a:r>
              <a:rPr lang="en-US" sz="2800" b="1" kern="0" dirty="0">
                <a:solidFill>
                  <a:prstClr val="black"/>
                </a:solidFill>
                <a:latin typeface="Arial Narrow" panose="020B0606020202030204" pitchFamily="34" charset="0"/>
              </a:rPr>
              <a:t> </a:t>
            </a:r>
            <a:r>
              <a:rPr lang="en-US" sz="2800" b="1" kern="0" dirty="0" err="1">
                <a:solidFill>
                  <a:prstClr val="black"/>
                </a:solidFill>
                <a:latin typeface="Arial Narrow" panose="020B0606020202030204" pitchFamily="34" charset="0"/>
              </a:rPr>
              <a:t>Ressourcen</a:t>
            </a:r>
            <a:endParaRPr kumimoji="0" lang="de-DE" sz="2800" b="1" i="0" u="none" strike="noStrike" kern="0" cap="none" spc="0" normalizeH="0" baseline="0" noProof="0" dirty="0">
              <a:ln>
                <a:noFill/>
              </a:ln>
              <a:solidFill>
                <a:prstClr val="black"/>
              </a:solidFill>
              <a:effectLst/>
              <a:uLnTx/>
              <a:uFillTx/>
              <a:latin typeface="Arial Narrow" panose="020B0606020202030204" pitchFamily="34" charset="0"/>
            </a:endParaRPr>
          </a:p>
        </p:txBody>
      </p:sp>
      <p:pic>
        <p:nvPicPr>
          <p:cNvPr id="18" name="Imagem 17">
            <a:hlinkClick r:id="rId5"/>
          </p:cNvPr>
          <p:cNvPicPr>
            <a:picLocks noChangeAspect="1"/>
          </p:cNvPicPr>
          <p:nvPr/>
        </p:nvPicPr>
        <p:blipFill rotWithShape="1">
          <a:blip r:embed="rId6"/>
          <a:srcRect l="11025" t="18136" r="31881" b="24465"/>
          <a:stretch/>
        </p:blipFill>
        <p:spPr>
          <a:xfrm>
            <a:off x="3320667" y="4827122"/>
            <a:ext cx="2055868" cy="1162629"/>
          </a:xfrm>
          <a:prstGeom prst="rect">
            <a:avLst/>
          </a:prstGeom>
        </p:spPr>
      </p:pic>
    </p:spTree>
    <p:extLst>
      <p:ext uri="{BB962C8B-B14F-4D97-AF65-F5344CB8AC3E}">
        <p14:creationId xmlns:p14="http://schemas.microsoft.com/office/powerpoint/2010/main" val="1711186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6623720" y="98628"/>
            <a:ext cx="2520280" cy="991554"/>
            <a:chOff x="6623720" y="98628"/>
            <a:chExt cx="2520280" cy="991554"/>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4" name="Retângulo 13"/>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5" name="Grupo 14"/>
          <p:cNvGrpSpPr/>
          <p:nvPr/>
        </p:nvGrpSpPr>
        <p:grpSpPr>
          <a:xfrm>
            <a:off x="82777" y="6412675"/>
            <a:ext cx="7351175" cy="445325"/>
            <a:chOff x="178130" y="6412675"/>
            <a:chExt cx="9128049" cy="445325"/>
          </a:xfrm>
        </p:grpSpPr>
        <p:sp>
          <p:nvSpPr>
            <p:cNvPr id="16" name="Retângulo 15"/>
            <p:cNvSpPr/>
            <p:nvPr/>
          </p:nvSpPr>
          <p:spPr>
            <a:xfrm>
              <a:off x="2213898" y="6457890"/>
              <a:ext cx="7092281" cy="338554"/>
            </a:xfrm>
            <a:prstGeom prst="rect">
              <a:avLst/>
            </a:prstGeom>
          </p:spPr>
          <p:txBody>
            <a:bodyPr wrap="square">
              <a:spAutoFit/>
            </a:bodyPr>
            <a:lstStyle/>
            <a:p>
              <a:r>
                <a:rPr lang="en-US" sz="8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solidFill>
                  <a:prstClr val="black"/>
                </a:solidFill>
                <a:latin typeface="Arial Narrow" panose="020B0606020202030204" pitchFamily="34" charset="0"/>
                <a:cs typeface="Arial" panose="020B0604020202020204" pitchFamily="34" charset="0"/>
              </a:endParaRPr>
            </a:p>
          </p:txBody>
        </p:sp>
        <p:pic>
          <p:nvPicPr>
            <p:cNvPr id="17"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33</a:t>
            </a:fld>
            <a:endParaRPr lang="pt-PT"/>
          </a:p>
        </p:txBody>
      </p:sp>
      <p:sp>
        <p:nvSpPr>
          <p:cNvPr id="20" name="Retângulo 19"/>
          <p:cNvSpPr/>
          <p:nvPr/>
        </p:nvSpPr>
        <p:spPr>
          <a:xfrm>
            <a:off x="522462" y="1594809"/>
            <a:ext cx="7992888" cy="4647426"/>
          </a:xfrm>
          <a:prstGeom prst="rect">
            <a:avLst/>
          </a:prstGeom>
          <a:solidFill>
            <a:srgbClr val="F9DAD9"/>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entury Schoolbook"/>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latin typeface="Century Schoolbook"/>
            </a:endParaRPr>
          </a:p>
          <a:p>
            <a:pPr lvl="0">
              <a:defRPr/>
            </a:pPr>
            <a:r>
              <a:rPr lang="en-US" sz="2000" kern="0" dirty="0" err="1">
                <a:solidFill>
                  <a:prstClr val="black"/>
                </a:solidFill>
                <a:latin typeface="Arial Narrow" panose="020B0606020202030204" pitchFamily="34" charset="0"/>
              </a:rPr>
              <a:t>Behindertenstrategie</a:t>
            </a:r>
            <a:r>
              <a:rPr lang="en-US" sz="2000" kern="0" dirty="0">
                <a:solidFill>
                  <a:prstClr val="black"/>
                </a:solidFill>
                <a:latin typeface="Arial Narrow" panose="020B0606020202030204" pitchFamily="34" charset="0"/>
              </a:rPr>
              <a:t> der </a:t>
            </a:r>
            <a:r>
              <a:rPr lang="en-US" sz="2000" kern="0" dirty="0" err="1">
                <a:solidFill>
                  <a:prstClr val="black"/>
                </a:solidFill>
                <a:latin typeface="Arial Narrow" panose="020B0606020202030204" pitchFamily="34" charset="0"/>
              </a:rPr>
              <a:t>Vereinten</a:t>
            </a:r>
            <a:r>
              <a:rPr lang="en-US" sz="2000" kern="0" dirty="0">
                <a:solidFill>
                  <a:prstClr val="black"/>
                </a:solidFill>
                <a:latin typeface="Arial Narrow" panose="020B0606020202030204" pitchFamily="34" charset="0"/>
              </a:rPr>
              <a:t> </a:t>
            </a:r>
            <a:r>
              <a:rPr lang="en-US" sz="2000" kern="0" dirty="0" err="1">
                <a:solidFill>
                  <a:prstClr val="black"/>
                </a:solidFill>
                <a:latin typeface="Arial Narrow" panose="020B0606020202030204" pitchFamily="34" charset="0"/>
              </a:rPr>
              <a:t>Nationen</a:t>
            </a:r>
            <a:r>
              <a:rPr lang="en-US" sz="2000" kern="0" dirty="0">
                <a:solidFill>
                  <a:prstClr val="black"/>
                </a:solidFill>
                <a:latin typeface="Arial Narrow" panose="020B0606020202030204" pitchFamily="34" charset="0"/>
              </a:rPr>
              <a:t>:
</a:t>
            </a:r>
            <a:r>
              <a:rPr lang="pt-PT" sz="2000" kern="0" dirty="0">
                <a:solidFill>
                  <a:prstClr val="black"/>
                </a:solidFill>
                <a:latin typeface="Arial Narrow" panose="020B0606020202030204" pitchFamily="34" charset="0"/>
                <a:hlinkClick r:id="rId4"/>
              </a:rPr>
              <a:t>https://www.un.org/en/content/disabilitystrategy/</a:t>
            </a:r>
            <a:endParaRPr kumimoji="0" lang="pt-PT" sz="20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Arial Narrow" panose="020B0606020202030204" pitchFamily="34" charset="0"/>
            </a:endParaRPr>
          </a:p>
          <a:p>
            <a:pPr lvl="0" algn="just">
              <a:defRPr/>
            </a:pPr>
            <a:r>
              <a:rPr lang="de-DE" sz="2000" kern="0" dirty="0">
                <a:solidFill>
                  <a:prstClr val="black"/>
                </a:solidFill>
                <a:latin typeface="Arial Narrow" panose="020B0606020202030204" pitchFamily="34" charset="0"/>
              </a:rPr>
              <a:t>Das Übereinkommen der Nationen über die Rechte von Menschen mit Behinderungen:
</a:t>
            </a:r>
            <a:r>
              <a:rPr kumimoji="0" lang="pt-PT" sz="2000" b="0" i="0" u="none" strike="noStrike" kern="0" cap="none" spc="0" normalizeH="0" baseline="0" noProof="0" dirty="0">
                <a:ln>
                  <a:noFill/>
                </a:ln>
                <a:solidFill>
                  <a:prstClr val="black"/>
                </a:solidFill>
                <a:effectLst/>
                <a:uLnTx/>
                <a:uFillTx/>
                <a:latin typeface="Arial Narrow" panose="020B0606020202030204" pitchFamily="34" charset="0"/>
                <a:hlinkClick r:id="rId5"/>
              </a:rPr>
              <a:t>https://www.un.org/development/desa/disabilities/convention-on-the-rights-of-persons-with-disabilities/convention-on-the-rights-of-persons-with-disabilities-2.html</a:t>
            </a:r>
            <a:endParaRPr kumimoji="0" lang="pt-PT" sz="20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20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prstClr val="black"/>
                </a:solidFill>
                <a:effectLst/>
                <a:uLnTx/>
                <a:uFillTx/>
                <a:latin typeface="Arial Narrow" panose="020B0606020202030204" pitchFamily="34" charset="0"/>
              </a:rPr>
              <a:t>Autism Europe website: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prstClr val="black"/>
                </a:solidFill>
                <a:effectLst/>
                <a:uLnTx/>
                <a:uFillTx/>
                <a:latin typeface="Arial Narrow" panose="020B0606020202030204" pitchFamily="34" charset="0"/>
                <a:hlinkClick r:id="rId6"/>
              </a:rPr>
              <a:t>https://www.autismeurope.org/</a:t>
            </a:r>
            <a:endParaRPr kumimoji="0" lang="pt-PT" sz="2000" b="0" i="0"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pt-PT" sz="2000" kern="0" dirty="0">
              <a:solidFill>
                <a:prstClr val="black"/>
              </a:solidFill>
              <a:latin typeface="Arial Narrow" panose="020B0606020202030204" pitchFamily="34" charset="0"/>
            </a:endParaRPr>
          </a:p>
          <a:p>
            <a:pPr lvl="0">
              <a:defRPr/>
            </a:pPr>
            <a:r>
              <a:rPr lang="de-DE" sz="2000" kern="0" dirty="0">
                <a:solidFill>
                  <a:prstClr val="black"/>
                </a:solidFill>
                <a:latin typeface="Arial Narrow" panose="020B0606020202030204" pitchFamily="34" charset="0"/>
              </a:rPr>
              <a:t>Website der Europäischen Agentur für sonderpädagogische und inklusive Bildung
</a:t>
            </a:r>
            <a:r>
              <a:rPr lang="pt-PT" sz="2000" kern="0" dirty="0">
                <a:solidFill>
                  <a:prstClr val="black"/>
                </a:solidFill>
                <a:latin typeface="Arial Narrow" panose="020B0606020202030204" pitchFamily="34" charset="0"/>
                <a:hlinkClick r:id="rId7"/>
              </a:rPr>
              <a:t>https://www.european-agency.org/</a:t>
            </a:r>
            <a:endParaRPr lang="pt-PT" sz="2000" kern="0" dirty="0">
              <a:solidFill>
                <a:prstClr val="black"/>
              </a:solidFill>
              <a:latin typeface="Arial Narrow" panose="020B0606020202030204" pitchFamily="34" charset="0"/>
            </a:endParaRPr>
          </a:p>
        </p:txBody>
      </p:sp>
      <p:sp>
        <p:nvSpPr>
          <p:cNvPr id="11" name="Retângulo 24">
            <a:extLst>
              <a:ext uri="{FF2B5EF4-FFF2-40B4-BE49-F238E27FC236}">
                <a16:creationId xmlns:a16="http://schemas.microsoft.com/office/drawing/2014/main" id="{9F293683-A64D-4C58-AFDC-8395CF3B6EB3}"/>
              </a:ext>
            </a:extLst>
          </p:cNvPr>
          <p:cNvSpPr/>
          <p:nvPr/>
        </p:nvSpPr>
        <p:spPr>
          <a:xfrm>
            <a:off x="362931" y="305352"/>
            <a:ext cx="5450774" cy="523220"/>
          </a:xfrm>
          <a:prstGeom prst="rect">
            <a:avLst/>
          </a:prstGeom>
          <a:solidFill>
            <a:srgbClr val="F9DAD9"/>
          </a:solidFill>
        </p:spPr>
        <p:txBody>
          <a:bodyPr wrap="square">
            <a:spAutoFit/>
          </a:bodyPr>
          <a:lstStyle/>
          <a:p>
            <a:pPr lvl="0" algn="ctr">
              <a:defRPr/>
            </a:pPr>
            <a:r>
              <a:rPr lang="en-US" sz="2800" b="1" kern="0" dirty="0" err="1">
                <a:solidFill>
                  <a:prstClr val="black"/>
                </a:solidFill>
                <a:latin typeface="Arial Narrow" panose="020B0606020202030204" pitchFamily="34" charset="0"/>
              </a:rPr>
              <a:t>Weiterführende</a:t>
            </a:r>
            <a:r>
              <a:rPr lang="en-US" sz="2800" b="1" kern="0" dirty="0">
                <a:solidFill>
                  <a:prstClr val="black"/>
                </a:solidFill>
                <a:latin typeface="Arial Narrow" panose="020B0606020202030204" pitchFamily="34" charset="0"/>
              </a:rPr>
              <a:t> </a:t>
            </a:r>
            <a:r>
              <a:rPr lang="en-US" sz="2800" b="1" kern="0" dirty="0" err="1">
                <a:solidFill>
                  <a:prstClr val="black"/>
                </a:solidFill>
                <a:latin typeface="Arial Narrow" panose="020B0606020202030204" pitchFamily="34" charset="0"/>
              </a:rPr>
              <a:t>Ressourcen</a:t>
            </a:r>
            <a:endParaRPr kumimoji="0" lang="de-DE" sz="2800" b="1" i="0" u="none" strike="noStrike" kern="0" cap="none" spc="0" normalizeH="0" baseline="0" noProof="0" dirty="0">
              <a:ln>
                <a:noFill/>
              </a:ln>
              <a:solidFill>
                <a:prstClr val="black"/>
              </a:solidFill>
              <a:effectLst/>
              <a:uLnTx/>
              <a:uFillTx/>
              <a:latin typeface="Arial Narrow" panose="020B0606020202030204" pitchFamily="34" charset="0"/>
            </a:endParaRPr>
          </a:p>
        </p:txBody>
      </p:sp>
    </p:spTree>
    <p:extLst>
      <p:ext uri="{BB962C8B-B14F-4D97-AF65-F5344CB8AC3E}">
        <p14:creationId xmlns:p14="http://schemas.microsoft.com/office/powerpoint/2010/main" val="1435363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75541" y="1558058"/>
            <a:ext cx="7042068" cy="3385735"/>
          </a:xfrm>
          <a:prstGeom prst="rect">
            <a:avLst/>
          </a:prstGeom>
          <a:solidFill>
            <a:srgbClr val="F9DAD9"/>
          </a:solidFill>
        </p:spPr>
        <p:txBody>
          <a:bodyPr wrap="square">
            <a:spAutoFit/>
          </a:bodyPr>
          <a:lstStyle/>
          <a:p>
            <a:pPr algn="ctr">
              <a:lnSpc>
                <a:spcPct val="170000"/>
              </a:lnSpc>
            </a:pPr>
            <a:r>
              <a:rPr lang="de-AT" sz="4400" b="1" dirty="0">
                <a:solidFill>
                  <a:srgbClr val="024E94"/>
                </a:solidFill>
                <a:latin typeface="Arial Narrow" panose="020B0606020202030204" pitchFamily="34" charset="0"/>
              </a:rPr>
              <a:t>Fragen?</a:t>
            </a:r>
          </a:p>
          <a:p>
            <a:pPr algn="ctr">
              <a:lnSpc>
                <a:spcPct val="170000"/>
              </a:lnSpc>
            </a:pPr>
            <a:r>
              <a:rPr lang="de-AT" sz="4400" b="1" dirty="0">
                <a:solidFill>
                  <a:srgbClr val="024E94"/>
                </a:solidFill>
                <a:latin typeface="Arial Narrow" panose="020B0606020202030204" pitchFamily="34" charset="0"/>
              </a:rPr>
              <a:t>Auf Wiedersehen &amp;</a:t>
            </a:r>
          </a:p>
          <a:p>
            <a:pPr algn="ctr">
              <a:lnSpc>
                <a:spcPct val="170000"/>
              </a:lnSpc>
            </a:pPr>
            <a:r>
              <a:rPr lang="de-DE" sz="4400" b="1" dirty="0">
                <a:solidFill>
                  <a:srgbClr val="024E94"/>
                </a:solidFill>
                <a:latin typeface="Arial Narrow" panose="020B0606020202030204" pitchFamily="34" charset="0"/>
              </a:rPr>
              <a:t>vielen Dank für Ihr Kommen </a:t>
            </a:r>
            <a:r>
              <a:rPr lang="de-AT" sz="4400" b="1" dirty="0">
                <a:solidFill>
                  <a:srgbClr val="024E94"/>
                </a:solidFill>
                <a:latin typeface="Arial Narrow" panose="020B0606020202030204" pitchFamily="34" charset="0"/>
                <a:sym typeface="Wingdings" panose="05000000000000000000" pitchFamily="2" charset="2"/>
              </a:rPr>
              <a:t></a:t>
            </a:r>
          </a:p>
        </p:txBody>
      </p:sp>
      <p:grpSp>
        <p:nvGrpSpPr>
          <p:cNvPr id="12" name="Grupo 11"/>
          <p:cNvGrpSpPr/>
          <p:nvPr/>
        </p:nvGrpSpPr>
        <p:grpSpPr>
          <a:xfrm>
            <a:off x="6623720" y="98628"/>
            <a:ext cx="2520280" cy="991554"/>
            <a:chOff x="6623720" y="98628"/>
            <a:chExt cx="2520280" cy="991554"/>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4" name="Retângulo 13"/>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grpSp>
      <p:grpSp>
        <p:nvGrpSpPr>
          <p:cNvPr id="15" name="Grupo 14"/>
          <p:cNvGrpSpPr/>
          <p:nvPr/>
        </p:nvGrpSpPr>
        <p:grpSpPr>
          <a:xfrm>
            <a:off x="82777" y="6412675"/>
            <a:ext cx="7351175" cy="445325"/>
            <a:chOff x="178130" y="6412675"/>
            <a:chExt cx="9128049" cy="445325"/>
          </a:xfrm>
        </p:grpSpPr>
        <p:sp>
          <p:nvSpPr>
            <p:cNvPr id="16" name="Retângulo 15"/>
            <p:cNvSpPr/>
            <p:nvPr/>
          </p:nvSpPr>
          <p:spPr>
            <a:xfrm>
              <a:off x="2213898" y="6457890"/>
              <a:ext cx="7092281" cy="338554"/>
            </a:xfrm>
            <a:prstGeom prst="rect">
              <a:avLst/>
            </a:prstGeom>
          </p:spPr>
          <p:txBody>
            <a:bodyPr wrap="square">
              <a:spAutoFit/>
            </a:bodyPr>
            <a:lstStyle/>
            <a:p>
              <a:r>
                <a:rPr lang="en-US" sz="8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solidFill>
                  <a:prstClr val="black"/>
                </a:solidFill>
                <a:latin typeface="Arial Narrow" panose="020B0606020202030204" pitchFamily="34" charset="0"/>
                <a:cs typeface="Arial" panose="020B0604020202020204" pitchFamily="34" charset="0"/>
              </a:endParaRPr>
            </a:p>
          </p:txBody>
        </p:sp>
        <p:pic>
          <p:nvPicPr>
            <p:cNvPr id="17"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34</a:t>
            </a:fld>
            <a:endParaRPr lang="pt-PT"/>
          </a:p>
        </p:txBody>
      </p:sp>
    </p:spTree>
    <p:extLst>
      <p:ext uri="{BB962C8B-B14F-4D97-AF65-F5344CB8AC3E}">
        <p14:creationId xmlns:p14="http://schemas.microsoft.com/office/powerpoint/2010/main" val="263536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1022346" y="2565535"/>
            <a:ext cx="7801020" cy="2980241"/>
          </a:xfrm>
          <a:prstGeom prst="rect">
            <a:avLst/>
          </a:prstGeom>
          <a:solidFill>
            <a:schemeClr val="accent1">
              <a:lumMod val="40000"/>
              <a:lumOff val="60000"/>
            </a:schemeClr>
          </a:solidFill>
        </p:spPr>
        <p:txBody>
          <a:bodyPr vert="horz" lIns="91440" tIns="45720" rIns="91440" bIns="45720" rtlCol="0" anchor="b">
            <a:normAutofit fontScale="3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br>
              <a:rPr lang="de-AT" dirty="0">
                <a:solidFill>
                  <a:srgbClr val="024E94"/>
                </a:solidFill>
              </a:rPr>
            </a:br>
            <a:r>
              <a:rPr lang="en-US" sz="7500" b="1" dirty="0">
                <a:solidFill>
                  <a:srgbClr val="024E94"/>
                </a:solidFill>
                <a:latin typeface="Arial Narrow" panose="020B0606020202030204" pitchFamily="34" charset="0"/>
              </a:rPr>
              <a:t>Curriculum für den </a:t>
            </a:r>
            <a:r>
              <a:rPr lang="en-US" sz="7500" b="1" dirty="0" err="1">
                <a:solidFill>
                  <a:srgbClr val="024E94"/>
                </a:solidFill>
                <a:latin typeface="Arial Narrow" panose="020B0606020202030204" pitchFamily="34" charset="0"/>
              </a:rPr>
              <a:t>Trainingskurs</a:t>
            </a:r>
            <a:r>
              <a:rPr lang="en-US" sz="7500" b="1" dirty="0">
                <a:solidFill>
                  <a:srgbClr val="024E94"/>
                </a:solidFill>
                <a:latin typeface="Arial Narrow" panose="020B0606020202030204" pitchFamily="34" charset="0"/>
              </a:rPr>
              <a:t> </a:t>
            </a:r>
            <a:br>
              <a:rPr lang="pt-PT" sz="7500" b="1" dirty="0">
                <a:solidFill>
                  <a:srgbClr val="024E94"/>
                </a:solidFill>
                <a:latin typeface="Arial Narrow" panose="020B0606020202030204" pitchFamily="34" charset="0"/>
              </a:rPr>
            </a:br>
            <a:r>
              <a:rPr lang="en-US" sz="7500" b="1" dirty="0">
                <a:solidFill>
                  <a:srgbClr val="024E94"/>
                </a:solidFill>
                <a:latin typeface="Arial Narrow" panose="020B0606020202030204" pitchFamily="34" charset="0"/>
              </a:rPr>
              <a:t>“</a:t>
            </a:r>
            <a:r>
              <a:rPr lang="en-US" sz="7500" b="1" dirty="0" err="1">
                <a:solidFill>
                  <a:srgbClr val="024E94"/>
                </a:solidFill>
                <a:latin typeface="Arial Narrow" panose="020B0606020202030204" pitchFamily="34" charset="0"/>
              </a:rPr>
              <a:t>Autismusbeauftragte</a:t>
            </a:r>
            <a:r>
              <a:rPr lang="en-US" sz="7500" b="1" dirty="0">
                <a:solidFill>
                  <a:srgbClr val="024E94"/>
                </a:solidFill>
                <a:latin typeface="Arial Narrow" panose="020B0606020202030204" pitchFamily="34" charset="0"/>
              </a:rPr>
              <a:t>/r”</a:t>
            </a:r>
          </a:p>
          <a:p>
            <a:endParaRPr lang="en-GB" b="1" cap="small" dirty="0">
              <a:solidFill>
                <a:srgbClr val="024E94"/>
              </a:solidFill>
              <a:latin typeface="Arial Narrow" panose="020B0606020202030204" pitchFamily="34" charset="0"/>
            </a:endParaRPr>
          </a:p>
          <a:p>
            <a:r>
              <a:rPr lang="en-GB" cap="small" dirty="0">
                <a:solidFill>
                  <a:srgbClr val="024E94"/>
                </a:solidFill>
                <a:latin typeface="Arial Narrow" panose="020B0606020202030204" pitchFamily="34" charset="0"/>
              </a:rPr>
              <a:t>https://www.autrain.eu/pt/curriculo/</a:t>
            </a:r>
            <a:endParaRPr lang="en-GB" sz="5400" cap="small" dirty="0">
              <a:solidFill>
                <a:schemeClr val="accent3">
                  <a:lumMod val="75000"/>
                </a:schemeClr>
              </a:solidFill>
              <a:latin typeface="Arial Narrow" panose="020B0606020202030204" pitchFamily="34" charset="0"/>
            </a:endParaRPr>
          </a:p>
          <a:p>
            <a:br>
              <a:rPr lang="pt-PT" dirty="0">
                <a:solidFill>
                  <a:srgbClr val="024E94"/>
                </a:solidFill>
                <a:latin typeface="Arial Narrow" panose="020B0606020202030204" pitchFamily="34" charset="0"/>
              </a:rPr>
            </a:br>
            <a:endParaRPr lang="de-AT" dirty="0">
              <a:solidFill>
                <a:srgbClr val="024E94"/>
              </a:solidFill>
              <a:latin typeface="Arial Narrow" panose="020B0606020202030204"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74590"/>
            <a:ext cx="3618087" cy="1662222"/>
          </a:xfrm>
          <a:prstGeom prst="rect">
            <a:avLst/>
          </a:prstGeom>
        </p:spPr>
      </p:pic>
      <p:sp>
        <p:nvSpPr>
          <p:cNvPr id="6" name="Retângulo 5"/>
          <p:cNvSpPr/>
          <p:nvPr/>
        </p:nvSpPr>
        <p:spPr>
          <a:xfrm>
            <a:off x="5076056" y="1715035"/>
            <a:ext cx="3600400"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grpSp>
        <p:nvGrpSpPr>
          <p:cNvPr id="8" name="Grupo 7"/>
          <p:cNvGrpSpPr/>
          <p:nvPr/>
        </p:nvGrpSpPr>
        <p:grpSpPr>
          <a:xfrm>
            <a:off x="1331640" y="5700290"/>
            <a:ext cx="6777372" cy="1050370"/>
            <a:chOff x="1331640" y="5700290"/>
            <a:chExt cx="6777372" cy="1050370"/>
          </a:xfrm>
        </p:grpSpPr>
        <p:sp>
          <p:nvSpPr>
            <p:cNvPr id="9" name="Retângulo 8"/>
            <p:cNvSpPr/>
            <p:nvPr/>
          </p:nvSpPr>
          <p:spPr>
            <a:xfrm>
              <a:off x="1331640" y="6381328"/>
              <a:ext cx="6777372" cy="369332"/>
            </a:xfrm>
            <a:prstGeom prst="rect">
              <a:avLst/>
            </a:prstGeom>
          </p:spPr>
          <p:txBody>
            <a:bodyPr wrap="square">
              <a:spAutoFit/>
            </a:bodyPr>
            <a:lstStyle/>
            <a:p>
              <a:pPr defTabSz="685800"/>
              <a:r>
                <a:rPr lang="en-US" sz="9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900" dirty="0">
                <a:solidFill>
                  <a:prstClr val="black"/>
                </a:solidFill>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701634" y="5700290"/>
              <a:ext cx="3098959" cy="681038"/>
            </a:xfrm>
            <a:prstGeom prst="rect">
              <a:avLst/>
            </a:prstGeom>
          </p:spPr>
        </p:pic>
      </p:grpSp>
      <p:sp>
        <p:nvSpPr>
          <p:cNvPr id="11" name="Marcador de Posição do Número do Diapositivo 10"/>
          <p:cNvSpPr>
            <a:spLocks noGrp="1"/>
          </p:cNvSpPr>
          <p:nvPr>
            <p:ph type="sldNum" sz="quarter" idx="12"/>
          </p:nvPr>
        </p:nvSpPr>
        <p:spPr/>
        <p:txBody>
          <a:bodyPr/>
          <a:lstStyle/>
          <a:p>
            <a:fld id="{35BA1E5D-A24E-4249-ACDB-C6F8AD62BBF2}" type="slidenum">
              <a:rPr lang="pt-PT" smtClean="0"/>
              <a:t>35</a:t>
            </a:fld>
            <a:endParaRPr lang="pt-PT"/>
          </a:p>
        </p:txBody>
      </p:sp>
    </p:spTree>
    <p:extLst>
      <p:ext uri="{BB962C8B-B14F-4D97-AF65-F5344CB8AC3E}">
        <p14:creationId xmlns:p14="http://schemas.microsoft.com/office/powerpoint/2010/main" val="312505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6084168" y="116632"/>
            <a:ext cx="2916323" cy="1504721"/>
            <a:chOff x="4734019" y="913192"/>
            <a:chExt cx="2916323" cy="1504721"/>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4019" y="913192"/>
              <a:ext cx="2713565" cy="1246667"/>
            </a:xfrm>
            <a:prstGeom prst="rect">
              <a:avLst/>
            </a:prstGeom>
          </p:spPr>
        </p:pic>
        <p:sp>
          <p:nvSpPr>
            <p:cNvPr id="7" name="Retângulo 6"/>
            <p:cNvSpPr/>
            <p:nvPr/>
          </p:nvSpPr>
          <p:spPr>
            <a:xfrm>
              <a:off x="4842030" y="2140914"/>
              <a:ext cx="2808312" cy="276999"/>
            </a:xfrm>
            <a:prstGeom prst="rect">
              <a:avLst/>
            </a:prstGeom>
          </p:spPr>
          <p:txBody>
            <a:bodyPr wrap="square">
              <a:spAutoFit/>
            </a:bodyPr>
            <a:lstStyle/>
            <a:p>
              <a:pPr defTabSz="685800"/>
              <a:r>
                <a:rPr lang="en-US" sz="1200" dirty="0">
                  <a:solidFill>
                    <a:prstClr val="black"/>
                  </a:solidFill>
                  <a:latin typeface="Arial Narrow" panose="020B0606020202030204" pitchFamily="34" charset="0"/>
                  <a:ea typeface="Times New Roman" panose="02020603050405020304" pitchFamily="18" charset="0"/>
                </a:rPr>
                <a:t>Grant Agreement: 2019-1-AT-KA202-051218</a:t>
              </a:r>
              <a:endParaRPr lang="en-GB" sz="1200" dirty="0">
                <a:solidFill>
                  <a:prstClr val="black"/>
                </a:solidFill>
                <a:latin typeface="Arial Narrow" panose="020B0606020202030204" pitchFamily="34" charset="0"/>
              </a:endParaRPr>
            </a:p>
          </p:txBody>
        </p:sp>
      </p:grpSp>
      <p:sp>
        <p:nvSpPr>
          <p:cNvPr id="8" name="Retângulo 7"/>
          <p:cNvSpPr/>
          <p:nvPr/>
        </p:nvSpPr>
        <p:spPr>
          <a:xfrm>
            <a:off x="494950" y="2044338"/>
            <a:ext cx="8302783" cy="3346429"/>
          </a:xfrm>
          <a:prstGeom prst="rect">
            <a:avLst/>
          </a:prstGeom>
          <a:solidFill>
            <a:schemeClr val="accent4">
              <a:lumMod val="20000"/>
              <a:lumOff val="80000"/>
            </a:schemeClr>
          </a:solidFill>
        </p:spPr>
        <p:txBody>
          <a:bodyPr wrap="square">
            <a:spAutoFit/>
          </a:bodyPr>
          <a:lstStyle/>
          <a:p>
            <a:pPr algn="ctr" defTabSz="685800"/>
            <a:endParaRPr lang="en-US" sz="2400" b="1" dirty="0">
              <a:solidFill>
                <a:prstClr val="black"/>
              </a:solidFill>
              <a:latin typeface="Arial Narrow" panose="020B0606020202030204" pitchFamily="34" charset="0"/>
            </a:endParaRPr>
          </a:p>
          <a:p>
            <a:pPr algn="ctr" defTabSz="685800"/>
            <a:r>
              <a:rPr lang="de-DE" sz="2400" b="1" dirty="0">
                <a:solidFill>
                  <a:prstClr val="black"/>
                </a:solidFill>
                <a:latin typeface="Arial Narrow" panose="020B0606020202030204" pitchFamily="34" charset="0"/>
              </a:rPr>
              <a:t>Modul 1: Eine inklusive Gesellschaft schaffen</a:t>
            </a:r>
          </a:p>
          <a:p>
            <a:pPr algn="ctr" defTabSz="685800"/>
            <a:endParaRPr lang="en-US" sz="2400" dirty="0">
              <a:solidFill>
                <a:prstClr val="black"/>
              </a:solidFill>
              <a:latin typeface="Arial Narrow" panose="020B0606020202030204" pitchFamily="34" charset="0"/>
            </a:endParaRPr>
          </a:p>
          <a:p>
            <a:pPr defTabSz="685800">
              <a:lnSpc>
                <a:spcPct val="150000"/>
              </a:lnSpc>
            </a:pPr>
            <a:r>
              <a:rPr lang="en-US" sz="2400" b="1" dirty="0">
                <a:solidFill>
                  <a:prstClr val="black"/>
                </a:solidFill>
                <a:latin typeface="Arial Narrow" panose="020B0606020202030204" pitchFamily="34" charset="0"/>
              </a:rPr>
              <a:t>- </a:t>
            </a:r>
            <a:r>
              <a:rPr lang="en-US" sz="2400" dirty="0">
                <a:solidFill>
                  <a:prstClr val="black"/>
                </a:solidFill>
                <a:latin typeface="Arial Narrow" panose="020B0606020202030204" pitchFamily="34" charset="0"/>
              </a:rPr>
              <a:t>Inklusion </a:t>
            </a:r>
            <a:r>
              <a:rPr lang="en-US" sz="2400" dirty="0" err="1">
                <a:solidFill>
                  <a:prstClr val="black"/>
                </a:solidFill>
                <a:latin typeface="Arial Narrow" panose="020B0606020202030204" pitchFamily="34" charset="0"/>
              </a:rPr>
              <a:t>aus</a:t>
            </a:r>
            <a:r>
              <a:rPr lang="en-US" sz="2400"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unterschiedlichen</a:t>
            </a:r>
            <a:r>
              <a:rPr lang="en-US" sz="2400"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Perspektiven</a:t>
            </a:r>
            <a:endParaRPr lang="en-US" sz="2400" dirty="0">
              <a:solidFill>
                <a:prstClr val="black"/>
              </a:solidFill>
              <a:latin typeface="Arial Narrow" panose="020B0606020202030204" pitchFamily="34" charset="0"/>
            </a:endParaRPr>
          </a:p>
          <a:p>
            <a:pPr defTabSz="685800">
              <a:lnSpc>
                <a:spcPct val="150000"/>
              </a:lnSpc>
            </a:pPr>
            <a:r>
              <a:rPr lang="en-US" sz="2400" b="1" dirty="0">
                <a:solidFill>
                  <a:prstClr val="black"/>
                </a:solidFill>
                <a:latin typeface="Arial Narrow" panose="020B0606020202030204" pitchFamily="34" charset="0"/>
              </a:rPr>
              <a:t>- </a:t>
            </a:r>
            <a:r>
              <a:rPr lang="en-US" sz="2400" dirty="0">
                <a:solidFill>
                  <a:prstClr val="black"/>
                </a:solidFill>
                <a:latin typeface="Arial Narrow" panose="020B0606020202030204" pitchFamily="34" charset="0"/>
              </a:rPr>
              <a:t>die</a:t>
            </a:r>
            <a:r>
              <a:rPr lang="en-US" sz="2400" b="1"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wichtigen</a:t>
            </a:r>
            <a:r>
              <a:rPr lang="en-US" sz="2400" dirty="0">
                <a:solidFill>
                  <a:prstClr val="black"/>
                </a:solidFill>
                <a:latin typeface="Arial Narrow" panose="020B0606020202030204" pitchFamily="34" charset="0"/>
              </a:rPr>
              <a:t> Parameter </a:t>
            </a:r>
            <a:r>
              <a:rPr lang="en-US" sz="2400" dirty="0" err="1">
                <a:solidFill>
                  <a:prstClr val="black"/>
                </a:solidFill>
                <a:latin typeface="Arial Narrow" panose="020B0606020202030204" pitchFamily="34" charset="0"/>
              </a:rPr>
              <a:t>einer</a:t>
            </a:r>
            <a:r>
              <a:rPr lang="en-US" sz="2400"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inklusiven</a:t>
            </a:r>
            <a:r>
              <a:rPr lang="en-US" sz="2400" dirty="0">
                <a:solidFill>
                  <a:prstClr val="black"/>
                </a:solidFill>
                <a:latin typeface="Arial Narrow" panose="020B0606020202030204" pitchFamily="34" charset="0"/>
              </a:rPr>
              <a:t> Gesellschaft</a:t>
            </a:r>
          </a:p>
          <a:p>
            <a:pPr defTabSz="685800">
              <a:lnSpc>
                <a:spcPct val="150000"/>
              </a:lnSpc>
            </a:pPr>
            <a:r>
              <a:rPr lang="en-US" sz="2400" b="1"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terminologische</a:t>
            </a:r>
            <a:r>
              <a:rPr lang="en-US" sz="2400"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Fragen</a:t>
            </a:r>
            <a:r>
              <a:rPr lang="en-US" sz="2400" dirty="0">
                <a:solidFill>
                  <a:prstClr val="black"/>
                </a:solidFill>
                <a:latin typeface="Arial Narrow" panose="020B0606020202030204" pitchFamily="34" charset="0"/>
              </a:rPr>
              <a:t> / (</a:t>
            </a:r>
            <a:r>
              <a:rPr lang="en-US" sz="2400" dirty="0" err="1">
                <a:solidFill>
                  <a:prstClr val="black"/>
                </a:solidFill>
                <a:latin typeface="Arial Narrow" panose="020B0606020202030204" pitchFamily="34" charset="0"/>
              </a:rPr>
              <a:t>unterschiedliche</a:t>
            </a:r>
            <a:r>
              <a:rPr lang="en-US" sz="2400"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Ansichten</a:t>
            </a:r>
            <a:r>
              <a:rPr lang="en-US" sz="2400"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zu</a:t>
            </a:r>
            <a:r>
              <a:rPr lang="en-US" sz="2400"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autismusfreundlicher</a:t>
            </a:r>
            <a:r>
              <a:rPr lang="en-US" sz="2400" dirty="0">
                <a:solidFill>
                  <a:prstClr val="black"/>
                </a:solidFill>
                <a:latin typeface="Arial Narrow" panose="020B0606020202030204" pitchFamily="34" charset="0"/>
              </a:rPr>
              <a:t> </a:t>
            </a:r>
            <a:r>
              <a:rPr lang="en-US" sz="2400" dirty="0" err="1">
                <a:solidFill>
                  <a:prstClr val="black"/>
                </a:solidFill>
                <a:latin typeface="Arial Narrow" panose="020B0606020202030204" pitchFamily="34" charset="0"/>
              </a:rPr>
              <a:t>Sprache</a:t>
            </a:r>
            <a:endParaRPr lang="en-US" sz="2400" dirty="0">
              <a:solidFill>
                <a:prstClr val="black"/>
              </a:solidFill>
              <a:latin typeface="Arial Narrow" panose="020B0606020202030204" pitchFamily="34" charset="0"/>
            </a:endParaRPr>
          </a:p>
        </p:txBody>
      </p:sp>
      <p:grpSp>
        <p:nvGrpSpPr>
          <p:cNvPr id="11" name="Grupo 10"/>
          <p:cNvGrpSpPr/>
          <p:nvPr/>
        </p:nvGrpSpPr>
        <p:grpSpPr>
          <a:xfrm>
            <a:off x="1331640" y="5700290"/>
            <a:ext cx="6777372" cy="1050370"/>
            <a:chOff x="1331640" y="5700290"/>
            <a:chExt cx="6777372" cy="1050370"/>
          </a:xfrm>
        </p:grpSpPr>
        <p:sp>
          <p:nvSpPr>
            <p:cNvPr id="12" name="Retângulo 11"/>
            <p:cNvSpPr/>
            <p:nvPr/>
          </p:nvSpPr>
          <p:spPr>
            <a:xfrm>
              <a:off x="1331640" y="6381328"/>
              <a:ext cx="6777372" cy="369332"/>
            </a:xfrm>
            <a:prstGeom prst="rect">
              <a:avLst/>
            </a:prstGeom>
          </p:spPr>
          <p:txBody>
            <a:bodyPr wrap="square">
              <a:spAutoFit/>
            </a:bodyPr>
            <a:lstStyle/>
            <a:p>
              <a:pPr defTabSz="685800"/>
              <a:r>
                <a:rPr lang="en-US" sz="9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900" dirty="0">
                <a:solidFill>
                  <a:prstClr val="black"/>
                </a:solidFill>
                <a:latin typeface="Arial Narrow" panose="020B0606020202030204" pitchFamily="34" charset="0"/>
                <a:cs typeface="Arial" panose="020B0604020202020204" pitchFamily="34" charset="0"/>
              </a:endParaRPr>
            </a:p>
          </p:txBody>
        </p:sp>
        <p:pic>
          <p:nvPicPr>
            <p:cNvPr id="13"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701634" y="5700290"/>
              <a:ext cx="3098959" cy="681038"/>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4</a:t>
            </a:fld>
            <a:endParaRPr lang="pt-PT" dirty="0"/>
          </a:p>
        </p:txBody>
      </p:sp>
      <p:sp>
        <p:nvSpPr>
          <p:cNvPr id="14" name="Retângulo 13"/>
          <p:cNvSpPr/>
          <p:nvPr/>
        </p:nvSpPr>
        <p:spPr>
          <a:xfrm>
            <a:off x="680320" y="478354"/>
            <a:ext cx="1622560" cy="523220"/>
          </a:xfrm>
          <a:prstGeom prst="rect">
            <a:avLst/>
          </a:prstGeom>
          <a:solidFill>
            <a:schemeClr val="accent4">
              <a:lumMod val="20000"/>
              <a:lumOff val="80000"/>
            </a:schemeClr>
          </a:solidFill>
        </p:spPr>
        <p:txBody>
          <a:bodyPr wrap="none">
            <a:spAutoFit/>
          </a:bodyPr>
          <a:lstStyle/>
          <a:p>
            <a:pPr algn="ctr">
              <a:buClr>
                <a:srgbClr val="C00000"/>
              </a:buClr>
            </a:pPr>
            <a:r>
              <a:rPr lang="en-US" sz="2800" b="1" dirty="0" err="1">
                <a:solidFill>
                  <a:prstClr val="black"/>
                </a:solidFill>
                <a:latin typeface="Arial Narrow" panose="020B0606020202030204" pitchFamily="34" charset="0"/>
              </a:rPr>
              <a:t>Inhalte</a:t>
            </a:r>
            <a:r>
              <a:rPr lang="en-US" sz="2800" b="1"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331505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6084168" y="116632"/>
            <a:ext cx="2916323" cy="1504721"/>
            <a:chOff x="4734019" y="913192"/>
            <a:chExt cx="2916323" cy="1504721"/>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4019" y="913192"/>
              <a:ext cx="2713565" cy="1246667"/>
            </a:xfrm>
            <a:prstGeom prst="rect">
              <a:avLst/>
            </a:prstGeom>
          </p:spPr>
        </p:pic>
        <p:sp>
          <p:nvSpPr>
            <p:cNvPr id="7" name="Retângulo 6"/>
            <p:cNvSpPr/>
            <p:nvPr/>
          </p:nvSpPr>
          <p:spPr>
            <a:xfrm>
              <a:off x="4842030" y="2140914"/>
              <a:ext cx="2808312" cy="276999"/>
            </a:xfrm>
            <a:prstGeom prst="rect">
              <a:avLst/>
            </a:prstGeom>
          </p:spPr>
          <p:txBody>
            <a:bodyPr wrap="square">
              <a:spAutoFit/>
            </a:bodyPr>
            <a:lstStyle/>
            <a:p>
              <a:pPr defTabSz="685800"/>
              <a:r>
                <a:rPr lang="en-US" sz="1200" dirty="0">
                  <a:solidFill>
                    <a:prstClr val="black"/>
                  </a:solidFill>
                  <a:latin typeface="Arial Narrow" panose="020B0606020202030204" pitchFamily="34" charset="0"/>
                  <a:ea typeface="Times New Roman" panose="02020603050405020304" pitchFamily="18" charset="0"/>
                </a:rPr>
                <a:t>Grant Agreement: 2019-1-AT-KA202-051218</a:t>
              </a:r>
              <a:endParaRPr lang="en-GB" sz="1200" dirty="0">
                <a:solidFill>
                  <a:prstClr val="black"/>
                </a:solidFill>
                <a:latin typeface="Arial Narrow" panose="020B0606020202030204" pitchFamily="34" charset="0"/>
              </a:endParaRPr>
            </a:p>
          </p:txBody>
        </p:sp>
      </p:grpSp>
      <p:sp>
        <p:nvSpPr>
          <p:cNvPr id="8" name="Retângulo 7"/>
          <p:cNvSpPr/>
          <p:nvPr/>
        </p:nvSpPr>
        <p:spPr>
          <a:xfrm>
            <a:off x="516813" y="1850460"/>
            <a:ext cx="8280920" cy="3416320"/>
          </a:xfrm>
          <a:prstGeom prst="rect">
            <a:avLst/>
          </a:prstGeom>
          <a:solidFill>
            <a:schemeClr val="accent4">
              <a:lumMod val="20000"/>
              <a:lumOff val="80000"/>
            </a:schemeClr>
          </a:solidFill>
        </p:spPr>
        <p:txBody>
          <a:bodyPr wrap="square">
            <a:spAutoFit/>
          </a:bodyPr>
          <a:lstStyle/>
          <a:p>
            <a:pPr algn="ctr" defTabSz="685800"/>
            <a:endParaRPr lang="en-US" sz="2400" b="1" dirty="0">
              <a:solidFill>
                <a:prstClr val="black"/>
              </a:solidFill>
              <a:latin typeface="Arial Narrow" panose="020B0606020202030204" pitchFamily="34" charset="0"/>
            </a:endParaRPr>
          </a:p>
          <a:p>
            <a:pPr algn="ctr" defTabSz="685800"/>
            <a:r>
              <a:rPr lang="de-DE" sz="2400" b="1" dirty="0">
                <a:solidFill>
                  <a:prstClr val="black"/>
                </a:solidFill>
                <a:latin typeface="Arial Narrow" panose="020B0606020202030204" pitchFamily="34" charset="0"/>
              </a:rPr>
              <a:t>Modul 1: Eine inklusive Gesellschaft schaffen</a:t>
            </a:r>
          </a:p>
          <a:p>
            <a:pPr algn="ctr" defTabSz="685800">
              <a:lnSpc>
                <a:spcPct val="150000"/>
              </a:lnSpc>
            </a:pPr>
            <a:endParaRPr lang="en-US" sz="2400" b="1" dirty="0">
              <a:solidFill>
                <a:prstClr val="black"/>
              </a:solidFill>
              <a:latin typeface="Arial Narrow" panose="020B0606020202030204" pitchFamily="34" charset="0"/>
            </a:endParaRPr>
          </a:p>
          <a:p>
            <a:pPr marL="342900" indent="-342900" defTabSz="685800">
              <a:lnSpc>
                <a:spcPct val="150000"/>
              </a:lnSpc>
              <a:buFontTx/>
              <a:buChar char="-"/>
            </a:pPr>
            <a:r>
              <a:rPr lang="en-US" sz="2400" dirty="0">
                <a:latin typeface="Arial Narrow" panose="020B0606020202030204" pitchFamily="34" charset="0"/>
              </a:rPr>
              <a:t>das </a:t>
            </a:r>
            <a:r>
              <a:rPr lang="en-US" sz="2400" dirty="0" err="1">
                <a:latin typeface="Arial Narrow" panose="020B0606020202030204" pitchFamily="34" charset="0"/>
              </a:rPr>
              <a:t>Wesen</a:t>
            </a:r>
            <a:r>
              <a:rPr lang="en-US" sz="2400" dirty="0">
                <a:latin typeface="Arial Narrow" panose="020B0606020202030204" pitchFamily="34" charset="0"/>
              </a:rPr>
              <a:t> von </a:t>
            </a:r>
            <a:r>
              <a:rPr lang="en-US" sz="2400" dirty="0" err="1">
                <a:latin typeface="Arial Narrow" panose="020B0606020202030204" pitchFamily="34" charset="0"/>
              </a:rPr>
              <a:t>Inklusion</a:t>
            </a:r>
            <a:r>
              <a:rPr lang="en-US" sz="2400" dirty="0">
                <a:latin typeface="Arial Narrow" panose="020B0606020202030204" pitchFamily="34" charset="0"/>
              </a:rPr>
              <a:t> </a:t>
            </a:r>
            <a:r>
              <a:rPr lang="en-US" sz="2400" dirty="0" err="1">
                <a:latin typeface="Arial Narrow" panose="020B0606020202030204" pitchFamily="34" charset="0"/>
              </a:rPr>
              <a:t>diskutieren</a:t>
            </a:r>
            <a:r>
              <a:rPr lang="en-US" sz="2400" dirty="0">
                <a:latin typeface="Arial Narrow" panose="020B0606020202030204" pitchFamily="34" charset="0"/>
              </a:rPr>
              <a:t> (</a:t>
            </a:r>
            <a:r>
              <a:rPr lang="en-US" sz="2400" dirty="0" err="1">
                <a:latin typeface="Arial Narrow" panose="020B0606020202030204" pitchFamily="34" charset="0"/>
              </a:rPr>
              <a:t>können</a:t>
            </a:r>
            <a:r>
              <a:rPr lang="en-US" sz="2400" dirty="0">
                <a:latin typeface="Arial Narrow" panose="020B0606020202030204" pitchFamily="34" charset="0"/>
              </a:rPr>
              <a:t>)</a:t>
            </a:r>
          </a:p>
          <a:p>
            <a:pPr marL="342900" indent="-342900" defTabSz="685800">
              <a:lnSpc>
                <a:spcPct val="150000"/>
              </a:lnSpc>
              <a:buFontTx/>
              <a:buChar char="-"/>
            </a:pPr>
            <a:r>
              <a:rPr lang="en-US" sz="2400" dirty="0" err="1">
                <a:latin typeface="Arial Narrow" panose="020B0606020202030204" pitchFamily="34" charset="0"/>
              </a:rPr>
              <a:t>entscheidende</a:t>
            </a:r>
            <a:r>
              <a:rPr lang="en-US" sz="2400" dirty="0">
                <a:latin typeface="Arial Narrow" panose="020B0606020202030204" pitchFamily="34" charset="0"/>
              </a:rPr>
              <a:t> </a:t>
            </a:r>
            <a:r>
              <a:rPr lang="en-US" sz="2400" dirty="0" err="1">
                <a:latin typeface="Arial Narrow" panose="020B0606020202030204" pitchFamily="34" charset="0"/>
              </a:rPr>
              <a:t>Faktoren</a:t>
            </a:r>
            <a:r>
              <a:rPr lang="en-US" sz="2400" dirty="0">
                <a:latin typeface="Arial Narrow" panose="020B0606020202030204" pitchFamily="34" charset="0"/>
              </a:rPr>
              <a:t> </a:t>
            </a:r>
            <a:r>
              <a:rPr lang="en-US" sz="2400" dirty="0" err="1">
                <a:latin typeface="Arial Narrow" panose="020B0606020202030204" pitchFamily="34" charset="0"/>
              </a:rPr>
              <a:t>einer</a:t>
            </a:r>
            <a:r>
              <a:rPr lang="en-US" sz="2400" dirty="0">
                <a:latin typeface="Arial Narrow" panose="020B0606020202030204" pitchFamily="34" charset="0"/>
              </a:rPr>
              <a:t> </a:t>
            </a:r>
            <a:r>
              <a:rPr lang="en-US" sz="2400" dirty="0" err="1">
                <a:latin typeface="Arial Narrow" panose="020B0606020202030204" pitchFamily="34" charset="0"/>
              </a:rPr>
              <a:t>inklusiven</a:t>
            </a:r>
            <a:r>
              <a:rPr lang="en-US" sz="2400" dirty="0">
                <a:latin typeface="Arial Narrow" panose="020B0606020202030204" pitchFamily="34" charset="0"/>
              </a:rPr>
              <a:t> Gesellschaft </a:t>
            </a:r>
            <a:r>
              <a:rPr lang="en-US" sz="2400" dirty="0" err="1">
                <a:latin typeface="Arial Narrow" panose="020B0606020202030204" pitchFamily="34" charset="0"/>
              </a:rPr>
              <a:t>identifizieren</a:t>
            </a:r>
            <a:endParaRPr lang="en-US" sz="2400" dirty="0">
              <a:latin typeface="Arial Narrow" panose="020B0606020202030204" pitchFamily="34" charset="0"/>
            </a:endParaRPr>
          </a:p>
          <a:p>
            <a:pPr marL="342900" indent="-342900" defTabSz="685800">
              <a:lnSpc>
                <a:spcPct val="150000"/>
              </a:lnSpc>
              <a:buFontTx/>
              <a:buChar char="-"/>
            </a:pPr>
            <a:r>
              <a:rPr lang="en-US" sz="2400" dirty="0">
                <a:latin typeface="Arial Narrow" panose="020B0606020202030204" pitchFamily="34" charset="0"/>
              </a:rPr>
              <a:t>Verstehen von “person-first”- vs. “identity-first”- </a:t>
            </a:r>
            <a:r>
              <a:rPr lang="en-US" sz="2400" dirty="0" err="1">
                <a:latin typeface="Arial Narrow" panose="020B0606020202030204" pitchFamily="34" charset="0"/>
              </a:rPr>
              <a:t>Sprache</a:t>
            </a:r>
            <a:endParaRPr lang="en-US" sz="2400" dirty="0">
              <a:latin typeface="Arial Narrow" panose="020B0606020202030204" pitchFamily="34" charset="0"/>
            </a:endParaRPr>
          </a:p>
          <a:p>
            <a:pPr defTabSz="685800"/>
            <a:r>
              <a:rPr lang="en-US" sz="2400" dirty="0">
                <a:solidFill>
                  <a:prstClr val="black"/>
                </a:solidFill>
                <a:latin typeface="Arial Narrow" panose="020B0606020202030204" pitchFamily="34" charset="0"/>
              </a:rPr>
              <a:t> </a:t>
            </a:r>
          </a:p>
        </p:txBody>
      </p:sp>
      <p:grpSp>
        <p:nvGrpSpPr>
          <p:cNvPr id="11" name="Grupo 10"/>
          <p:cNvGrpSpPr/>
          <p:nvPr/>
        </p:nvGrpSpPr>
        <p:grpSpPr>
          <a:xfrm>
            <a:off x="1331640" y="5700290"/>
            <a:ext cx="6777372" cy="1050370"/>
            <a:chOff x="1331640" y="5700290"/>
            <a:chExt cx="6777372" cy="1050370"/>
          </a:xfrm>
        </p:grpSpPr>
        <p:sp>
          <p:nvSpPr>
            <p:cNvPr id="12" name="Retângulo 11"/>
            <p:cNvSpPr/>
            <p:nvPr/>
          </p:nvSpPr>
          <p:spPr>
            <a:xfrm>
              <a:off x="1331640" y="6381328"/>
              <a:ext cx="6777372" cy="369332"/>
            </a:xfrm>
            <a:prstGeom prst="rect">
              <a:avLst/>
            </a:prstGeom>
          </p:spPr>
          <p:txBody>
            <a:bodyPr wrap="square">
              <a:spAutoFit/>
            </a:bodyPr>
            <a:lstStyle/>
            <a:p>
              <a:pPr defTabSz="685800"/>
              <a:r>
                <a:rPr lang="en-US" sz="9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900" dirty="0">
                <a:solidFill>
                  <a:prstClr val="black"/>
                </a:solidFill>
                <a:latin typeface="Arial Narrow" panose="020B0606020202030204" pitchFamily="34" charset="0"/>
                <a:cs typeface="Arial" panose="020B0604020202020204" pitchFamily="34" charset="0"/>
              </a:endParaRPr>
            </a:p>
          </p:txBody>
        </p:sp>
        <p:pic>
          <p:nvPicPr>
            <p:cNvPr id="13"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701634" y="5700290"/>
              <a:ext cx="3098959" cy="681038"/>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5</a:t>
            </a:fld>
            <a:endParaRPr lang="pt-PT" dirty="0"/>
          </a:p>
        </p:txBody>
      </p:sp>
      <p:sp>
        <p:nvSpPr>
          <p:cNvPr id="10" name="Retângulo 9"/>
          <p:cNvSpPr/>
          <p:nvPr/>
        </p:nvSpPr>
        <p:spPr>
          <a:xfrm>
            <a:off x="982488" y="474302"/>
            <a:ext cx="2372765" cy="523220"/>
          </a:xfrm>
          <a:prstGeom prst="rect">
            <a:avLst/>
          </a:prstGeom>
          <a:solidFill>
            <a:schemeClr val="accent4">
              <a:lumMod val="20000"/>
              <a:lumOff val="80000"/>
            </a:schemeClr>
          </a:solidFill>
        </p:spPr>
        <p:txBody>
          <a:bodyPr wrap="none">
            <a:spAutoFit/>
          </a:bodyPr>
          <a:lstStyle/>
          <a:p>
            <a:pPr algn="ctr">
              <a:buClr>
                <a:srgbClr val="C00000"/>
              </a:buClr>
            </a:pPr>
            <a:r>
              <a:rPr lang="en-US" sz="2800" b="1" dirty="0" err="1">
                <a:solidFill>
                  <a:prstClr val="black"/>
                </a:solidFill>
                <a:latin typeface="Arial Narrow" panose="020B0606020202030204" pitchFamily="34" charset="0"/>
              </a:rPr>
              <a:t>Lernergebnisse</a:t>
            </a:r>
            <a:endParaRPr lang="en-US" sz="28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94748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6028488" y="104757"/>
            <a:ext cx="2916323" cy="1504721"/>
            <a:chOff x="4734019" y="913192"/>
            <a:chExt cx="2916323" cy="1504721"/>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4019" y="913192"/>
              <a:ext cx="2713565" cy="1246667"/>
            </a:xfrm>
            <a:prstGeom prst="rect">
              <a:avLst/>
            </a:prstGeom>
          </p:spPr>
        </p:pic>
        <p:sp>
          <p:nvSpPr>
            <p:cNvPr id="7" name="Retângulo 6"/>
            <p:cNvSpPr/>
            <p:nvPr/>
          </p:nvSpPr>
          <p:spPr>
            <a:xfrm>
              <a:off x="4842030" y="2140914"/>
              <a:ext cx="2808312" cy="276999"/>
            </a:xfrm>
            <a:prstGeom prst="rect">
              <a:avLst/>
            </a:prstGeom>
          </p:spPr>
          <p:txBody>
            <a:bodyPr wrap="square">
              <a:spAutoFit/>
            </a:bodyPr>
            <a:lstStyle/>
            <a:p>
              <a:pPr defTabSz="685800"/>
              <a:r>
                <a:rPr lang="en-US" sz="1200" dirty="0">
                  <a:solidFill>
                    <a:prstClr val="black"/>
                  </a:solidFill>
                  <a:latin typeface="Arial Narrow" panose="020B0606020202030204" pitchFamily="34" charset="0"/>
                  <a:ea typeface="Times New Roman" panose="02020603050405020304" pitchFamily="18" charset="0"/>
                </a:rPr>
                <a:t>Grant Agreement: 2019-1-AT-KA202-051218</a:t>
              </a:r>
              <a:endParaRPr lang="en-GB" sz="1200" dirty="0">
                <a:solidFill>
                  <a:prstClr val="black"/>
                </a:solidFill>
                <a:latin typeface="Arial Narrow" panose="020B0606020202030204" pitchFamily="34" charset="0"/>
              </a:endParaRPr>
            </a:p>
          </p:txBody>
        </p:sp>
      </p:grpSp>
      <p:sp>
        <p:nvSpPr>
          <p:cNvPr id="8" name="Retângulo 7"/>
          <p:cNvSpPr/>
          <p:nvPr/>
        </p:nvSpPr>
        <p:spPr>
          <a:xfrm>
            <a:off x="516813" y="1850460"/>
            <a:ext cx="8280920" cy="3346429"/>
          </a:xfrm>
          <a:prstGeom prst="rect">
            <a:avLst/>
          </a:prstGeom>
          <a:solidFill>
            <a:schemeClr val="accent4">
              <a:lumMod val="20000"/>
              <a:lumOff val="80000"/>
            </a:schemeClr>
          </a:solidFill>
        </p:spPr>
        <p:txBody>
          <a:bodyPr wrap="square">
            <a:spAutoFit/>
          </a:bodyPr>
          <a:lstStyle/>
          <a:p>
            <a:pPr algn="ctr" defTabSz="685800"/>
            <a:endParaRPr lang="en-US" sz="2400" b="1" dirty="0">
              <a:solidFill>
                <a:prstClr val="black"/>
              </a:solidFill>
              <a:latin typeface="Arial Narrow" panose="020B0606020202030204" pitchFamily="34" charset="0"/>
            </a:endParaRPr>
          </a:p>
          <a:p>
            <a:pPr algn="ctr" defTabSz="685800"/>
            <a:r>
              <a:rPr lang="de-DE" sz="2400" b="1" dirty="0">
                <a:solidFill>
                  <a:prstClr val="black"/>
                </a:solidFill>
                <a:latin typeface="Arial Narrow" panose="020B0606020202030204" pitchFamily="34" charset="0"/>
              </a:rPr>
              <a:t>Modul 1: Eine inklusive Gesellschaft schaffen</a:t>
            </a:r>
          </a:p>
          <a:p>
            <a:pPr algn="ctr"/>
            <a:endParaRPr lang="en-US" sz="2400" b="1" dirty="0">
              <a:latin typeface="Arial Narrow" panose="020B0606020202030204" pitchFamily="34" charset="0"/>
            </a:endParaRPr>
          </a:p>
          <a:p>
            <a:pPr algn="just">
              <a:lnSpc>
                <a:spcPct val="150000"/>
              </a:lnSpc>
            </a:pPr>
            <a:r>
              <a:rPr lang="en-US" sz="2400" b="1" dirty="0" err="1">
                <a:latin typeface="Arial Narrow" panose="020B0606020202030204" pitchFamily="34" charset="0"/>
              </a:rPr>
              <a:t>Geschätzte</a:t>
            </a:r>
            <a:r>
              <a:rPr lang="en-US" sz="2400" b="1" dirty="0">
                <a:latin typeface="Arial Narrow" panose="020B0606020202030204" pitchFamily="34" charset="0"/>
              </a:rPr>
              <a:t> Zeit, </a:t>
            </a:r>
            <a:r>
              <a:rPr lang="en-US" sz="2400" dirty="0">
                <a:latin typeface="Arial Narrow" panose="020B0606020202030204" pitchFamily="34" charset="0"/>
              </a:rPr>
              <a:t>um das Modul </a:t>
            </a:r>
            <a:r>
              <a:rPr lang="en-US" sz="2400" dirty="0" err="1">
                <a:latin typeface="Arial Narrow" panose="020B0606020202030204" pitchFamily="34" charset="0"/>
              </a:rPr>
              <a:t>abzuschließen</a:t>
            </a:r>
            <a:r>
              <a:rPr lang="en-US" sz="2400" b="1" dirty="0">
                <a:latin typeface="Arial Narrow" panose="020B0606020202030204" pitchFamily="34" charset="0"/>
              </a:rPr>
              <a:t>: </a:t>
            </a:r>
            <a:r>
              <a:rPr lang="en-US" sz="2400" dirty="0">
                <a:latin typeface="Arial Narrow" panose="020B0606020202030204" pitchFamily="34" charset="0"/>
              </a:rPr>
              <a:t>3 </a:t>
            </a:r>
            <a:r>
              <a:rPr lang="en-US" sz="2400" dirty="0" err="1">
                <a:latin typeface="Arial Narrow" panose="020B0606020202030204" pitchFamily="34" charset="0"/>
              </a:rPr>
              <a:t>Stunden</a:t>
            </a:r>
            <a:endParaRPr lang="en-US" sz="2400" dirty="0">
              <a:latin typeface="Arial Narrow" panose="020B0606020202030204" pitchFamily="34" charset="0"/>
            </a:endParaRPr>
          </a:p>
          <a:p>
            <a:pPr algn="just">
              <a:lnSpc>
                <a:spcPct val="150000"/>
              </a:lnSpc>
            </a:pPr>
            <a:endParaRPr lang="en-US" sz="2400" b="1" dirty="0">
              <a:latin typeface="Arial Narrow" panose="020B0606020202030204" pitchFamily="34" charset="0"/>
            </a:endParaRPr>
          </a:p>
          <a:p>
            <a:pPr algn="just">
              <a:lnSpc>
                <a:spcPct val="150000"/>
              </a:lnSpc>
            </a:pPr>
            <a:r>
              <a:rPr lang="en-US" sz="2400" b="1" dirty="0">
                <a:latin typeface="Arial Narrow" panose="020B0606020202030204" pitchFamily="34" charset="0"/>
              </a:rPr>
              <a:t>Pause: </a:t>
            </a:r>
            <a:r>
              <a:rPr lang="en-US" sz="2400" dirty="0">
                <a:latin typeface="Arial Narrow" panose="020B0606020202030204" pitchFamily="34" charset="0"/>
              </a:rPr>
              <a:t>30 </a:t>
            </a:r>
            <a:r>
              <a:rPr lang="en-US" sz="2400" dirty="0" err="1">
                <a:latin typeface="Arial Narrow" panose="020B0606020202030204" pitchFamily="34" charset="0"/>
              </a:rPr>
              <a:t>Minuten</a:t>
            </a:r>
            <a:r>
              <a:rPr lang="en-US" sz="2400" dirty="0">
                <a:latin typeface="Arial Narrow" panose="020B0606020202030204" pitchFamily="34" charset="0"/>
              </a:rPr>
              <a:t> </a:t>
            </a:r>
            <a:r>
              <a:rPr lang="en-US" sz="2400" dirty="0" err="1">
                <a:latin typeface="Arial Narrow" panose="020B0606020202030204" pitchFamily="34" charset="0"/>
              </a:rPr>
              <a:t>oder</a:t>
            </a:r>
            <a:r>
              <a:rPr lang="en-US" sz="2400" dirty="0">
                <a:latin typeface="Arial Narrow" panose="020B0606020202030204" pitchFamily="34" charset="0"/>
              </a:rPr>
              <a:t> </a:t>
            </a:r>
            <a:r>
              <a:rPr lang="en-US" sz="2400" dirty="0" err="1">
                <a:latin typeface="Arial Narrow" panose="020B0606020202030204" pitchFamily="34" charset="0"/>
              </a:rPr>
              <a:t>zwei</a:t>
            </a:r>
            <a:r>
              <a:rPr lang="en-US" sz="2400" dirty="0">
                <a:latin typeface="Arial Narrow" panose="020B0606020202030204" pitchFamily="34" charset="0"/>
              </a:rPr>
              <a:t> </a:t>
            </a:r>
            <a:r>
              <a:rPr lang="en-US" sz="2400" dirty="0" err="1">
                <a:latin typeface="Arial Narrow" panose="020B0606020202030204" pitchFamily="34" charset="0"/>
              </a:rPr>
              <a:t>Pausen</a:t>
            </a:r>
            <a:r>
              <a:rPr lang="en-US" sz="2400" dirty="0">
                <a:latin typeface="Arial Narrow" panose="020B0606020202030204" pitchFamily="34" charset="0"/>
              </a:rPr>
              <a:t> von </a:t>
            </a:r>
            <a:r>
              <a:rPr lang="en-US" sz="2400" dirty="0" err="1">
                <a:latin typeface="Arial Narrow" panose="020B0606020202030204" pitchFamily="34" charset="0"/>
              </a:rPr>
              <a:t>jeweils</a:t>
            </a:r>
            <a:r>
              <a:rPr lang="en-US" sz="2400" dirty="0">
                <a:latin typeface="Arial Narrow" panose="020B0606020202030204" pitchFamily="34" charset="0"/>
              </a:rPr>
              <a:t> 10-15 </a:t>
            </a:r>
            <a:r>
              <a:rPr lang="en-US" sz="2400" dirty="0" err="1">
                <a:latin typeface="Arial Narrow" panose="020B0606020202030204" pitchFamily="34" charset="0"/>
              </a:rPr>
              <a:t>Minuten</a:t>
            </a:r>
            <a:endParaRPr lang="en-US" sz="2400" dirty="0">
              <a:latin typeface="Arial Narrow" panose="020B0606020202030204" pitchFamily="34" charset="0"/>
            </a:endParaRPr>
          </a:p>
          <a:p>
            <a:pPr algn="just">
              <a:lnSpc>
                <a:spcPct val="150000"/>
              </a:lnSpc>
            </a:pPr>
            <a:endParaRPr lang="en-US" sz="2400" dirty="0">
              <a:solidFill>
                <a:prstClr val="black"/>
              </a:solidFill>
              <a:latin typeface="Arial Narrow" panose="020B0606020202030204" pitchFamily="34" charset="0"/>
            </a:endParaRPr>
          </a:p>
        </p:txBody>
      </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6</a:t>
            </a:fld>
            <a:endParaRPr lang="pt-PT" dirty="0"/>
          </a:p>
        </p:txBody>
      </p:sp>
      <p:grpSp>
        <p:nvGrpSpPr>
          <p:cNvPr id="10" name="Grupo 9"/>
          <p:cNvGrpSpPr/>
          <p:nvPr/>
        </p:nvGrpSpPr>
        <p:grpSpPr>
          <a:xfrm>
            <a:off x="1331640" y="5700290"/>
            <a:ext cx="6777372" cy="1050370"/>
            <a:chOff x="1331640" y="5700290"/>
            <a:chExt cx="6777372" cy="1050370"/>
          </a:xfrm>
        </p:grpSpPr>
        <p:sp>
          <p:nvSpPr>
            <p:cNvPr id="14" name="Retângulo 13"/>
            <p:cNvSpPr/>
            <p:nvPr/>
          </p:nvSpPr>
          <p:spPr>
            <a:xfrm>
              <a:off x="1331640" y="6381328"/>
              <a:ext cx="6777372" cy="369332"/>
            </a:xfrm>
            <a:prstGeom prst="rect">
              <a:avLst/>
            </a:prstGeom>
          </p:spPr>
          <p:txBody>
            <a:bodyPr wrap="square">
              <a:spAutoFit/>
            </a:bodyPr>
            <a:lstStyle/>
            <a:p>
              <a:pPr defTabSz="685800"/>
              <a:r>
                <a:rPr lang="en-US" sz="9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900" dirty="0">
                <a:solidFill>
                  <a:prstClr val="black"/>
                </a:solidFill>
                <a:latin typeface="Arial Narrow" panose="020B0606020202030204" pitchFamily="34" charset="0"/>
                <a:cs typeface="Arial" panose="020B0604020202020204" pitchFamily="34" charset="0"/>
              </a:endParaRPr>
            </a:p>
          </p:txBody>
        </p:sp>
        <p:pic>
          <p:nvPicPr>
            <p:cNvPr id="15"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701634" y="5700290"/>
              <a:ext cx="3098959" cy="681038"/>
            </a:xfrm>
            <a:prstGeom prst="rect">
              <a:avLst/>
            </a:prstGeom>
          </p:spPr>
        </p:pic>
      </p:grpSp>
      <p:sp>
        <p:nvSpPr>
          <p:cNvPr id="16" name="Retângulo 15"/>
          <p:cNvSpPr/>
          <p:nvPr/>
        </p:nvSpPr>
        <p:spPr>
          <a:xfrm>
            <a:off x="508801" y="466480"/>
            <a:ext cx="2488182" cy="523220"/>
          </a:xfrm>
          <a:prstGeom prst="rect">
            <a:avLst/>
          </a:prstGeom>
          <a:solidFill>
            <a:schemeClr val="accent4">
              <a:lumMod val="20000"/>
              <a:lumOff val="80000"/>
            </a:schemeClr>
          </a:solidFill>
        </p:spPr>
        <p:txBody>
          <a:bodyPr wrap="none">
            <a:spAutoFit/>
          </a:bodyPr>
          <a:lstStyle/>
          <a:p>
            <a:pPr algn="ctr">
              <a:buClr>
                <a:srgbClr val="C00000"/>
              </a:buClr>
            </a:pPr>
            <a:r>
              <a:rPr lang="en-US" sz="2800" b="1" dirty="0" err="1">
                <a:latin typeface="Arial Narrow" panose="020B0606020202030204" pitchFamily="34" charset="0"/>
              </a:rPr>
              <a:t>Organisation</a:t>
            </a:r>
            <a:r>
              <a:rPr lang="en-US" sz="2800" b="1"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229163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6028488" y="104757"/>
            <a:ext cx="2916323" cy="1504721"/>
            <a:chOff x="4734019" y="913192"/>
            <a:chExt cx="2916323" cy="1504721"/>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4019" y="913192"/>
              <a:ext cx="2713565" cy="1246667"/>
            </a:xfrm>
            <a:prstGeom prst="rect">
              <a:avLst/>
            </a:prstGeom>
          </p:spPr>
        </p:pic>
        <p:sp>
          <p:nvSpPr>
            <p:cNvPr id="7" name="Retângulo 6"/>
            <p:cNvSpPr/>
            <p:nvPr/>
          </p:nvSpPr>
          <p:spPr>
            <a:xfrm>
              <a:off x="4842030" y="2140914"/>
              <a:ext cx="2808312" cy="276999"/>
            </a:xfrm>
            <a:prstGeom prst="rect">
              <a:avLst/>
            </a:prstGeom>
          </p:spPr>
          <p:txBody>
            <a:bodyPr wrap="square">
              <a:spAutoFit/>
            </a:bodyPr>
            <a:lstStyle/>
            <a:p>
              <a:pPr defTabSz="685800"/>
              <a:r>
                <a:rPr lang="en-US" sz="1200" dirty="0">
                  <a:solidFill>
                    <a:prstClr val="black"/>
                  </a:solidFill>
                  <a:latin typeface="Arial Narrow" panose="020B0606020202030204" pitchFamily="34" charset="0"/>
                  <a:ea typeface="Times New Roman" panose="02020603050405020304" pitchFamily="18" charset="0"/>
                </a:rPr>
                <a:t>Grant Agreement: 2019-1-AT-KA202-051218</a:t>
              </a:r>
              <a:endParaRPr lang="en-GB" sz="1200" dirty="0">
                <a:solidFill>
                  <a:prstClr val="black"/>
                </a:solidFill>
                <a:latin typeface="Arial Narrow" panose="020B0606020202030204" pitchFamily="34" charset="0"/>
              </a:endParaRPr>
            </a:p>
          </p:txBody>
        </p:sp>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7</a:t>
            </a:fld>
            <a:endParaRPr lang="pt-PT" dirty="0"/>
          </a:p>
        </p:txBody>
      </p:sp>
      <p:grpSp>
        <p:nvGrpSpPr>
          <p:cNvPr id="10" name="Grupo 9"/>
          <p:cNvGrpSpPr/>
          <p:nvPr/>
        </p:nvGrpSpPr>
        <p:grpSpPr>
          <a:xfrm>
            <a:off x="1295036" y="5807630"/>
            <a:ext cx="6777372" cy="1050370"/>
            <a:chOff x="1331640" y="5700290"/>
            <a:chExt cx="6777372" cy="1050370"/>
          </a:xfrm>
        </p:grpSpPr>
        <p:sp>
          <p:nvSpPr>
            <p:cNvPr id="14" name="Retângulo 13"/>
            <p:cNvSpPr/>
            <p:nvPr/>
          </p:nvSpPr>
          <p:spPr>
            <a:xfrm>
              <a:off x="1331640" y="6381328"/>
              <a:ext cx="6777372" cy="369332"/>
            </a:xfrm>
            <a:prstGeom prst="rect">
              <a:avLst/>
            </a:prstGeom>
          </p:spPr>
          <p:txBody>
            <a:bodyPr wrap="square">
              <a:spAutoFit/>
            </a:bodyPr>
            <a:lstStyle/>
            <a:p>
              <a:pPr defTabSz="685800"/>
              <a:r>
                <a:rPr lang="en-US" sz="9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900" dirty="0">
                <a:solidFill>
                  <a:prstClr val="black"/>
                </a:solidFill>
                <a:latin typeface="Arial Narrow" panose="020B0606020202030204" pitchFamily="34" charset="0"/>
                <a:cs typeface="Arial" panose="020B0604020202020204" pitchFamily="34" charset="0"/>
              </a:endParaRPr>
            </a:p>
          </p:txBody>
        </p:sp>
        <p:pic>
          <p:nvPicPr>
            <p:cNvPr id="15"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701634" y="5700290"/>
              <a:ext cx="3098959" cy="681038"/>
            </a:xfrm>
            <a:prstGeom prst="rect">
              <a:avLst/>
            </a:prstGeom>
          </p:spPr>
        </p:pic>
      </p:grpSp>
      <p:sp>
        <p:nvSpPr>
          <p:cNvPr id="16" name="Retângulo 15"/>
          <p:cNvSpPr/>
          <p:nvPr/>
        </p:nvSpPr>
        <p:spPr>
          <a:xfrm>
            <a:off x="508801" y="466480"/>
            <a:ext cx="2488182" cy="523220"/>
          </a:xfrm>
          <a:prstGeom prst="rect">
            <a:avLst/>
          </a:prstGeom>
          <a:solidFill>
            <a:schemeClr val="accent4">
              <a:lumMod val="20000"/>
              <a:lumOff val="80000"/>
            </a:schemeClr>
          </a:solidFill>
        </p:spPr>
        <p:txBody>
          <a:bodyPr wrap="none">
            <a:spAutoFit/>
          </a:bodyPr>
          <a:lstStyle/>
          <a:p>
            <a:pPr algn="ctr">
              <a:buClr>
                <a:srgbClr val="C00000"/>
              </a:buClr>
            </a:pPr>
            <a:r>
              <a:rPr lang="en-US" sz="2800" b="1" dirty="0" err="1">
                <a:latin typeface="Arial Narrow" panose="020B0606020202030204" pitchFamily="34" charset="0"/>
              </a:rPr>
              <a:t>Organisation</a:t>
            </a:r>
            <a:r>
              <a:rPr lang="en-US" sz="2800" b="1" dirty="0">
                <a:solidFill>
                  <a:prstClr val="black"/>
                </a:solidFill>
                <a:latin typeface="Arial Narrow" panose="020B0606020202030204" pitchFamily="34" charset="0"/>
              </a:rPr>
              <a:t>      </a:t>
            </a:r>
          </a:p>
        </p:txBody>
      </p:sp>
      <p:graphicFrame>
        <p:nvGraphicFramePr>
          <p:cNvPr id="5" name="Tabela 4"/>
          <p:cNvGraphicFramePr>
            <a:graphicFrameLocks noGrp="1"/>
          </p:cNvGraphicFramePr>
          <p:nvPr>
            <p:extLst>
              <p:ext uri="{D42A27DB-BD31-4B8C-83A1-F6EECF244321}">
                <p14:modId xmlns:p14="http://schemas.microsoft.com/office/powerpoint/2010/main" val="3238122043"/>
              </p:ext>
            </p:extLst>
          </p:nvPr>
        </p:nvGraphicFramePr>
        <p:xfrm>
          <a:off x="897866" y="1741876"/>
          <a:ext cx="7844187" cy="3801688"/>
        </p:xfrm>
        <a:graphic>
          <a:graphicData uri="http://schemas.openxmlformats.org/drawingml/2006/table">
            <a:tbl>
              <a:tblPr firstRow="1" firstCol="1" bandRow="1">
                <a:tableStyleId>{5C22544A-7EE6-4342-B048-85BDC9FD1C3A}</a:tableStyleId>
              </a:tblPr>
              <a:tblGrid>
                <a:gridCol w="3797947">
                  <a:extLst>
                    <a:ext uri="{9D8B030D-6E8A-4147-A177-3AD203B41FA5}">
                      <a16:colId xmlns:a16="http://schemas.microsoft.com/office/drawing/2014/main" val="635721867"/>
                    </a:ext>
                  </a:extLst>
                </a:gridCol>
                <a:gridCol w="4046240">
                  <a:extLst>
                    <a:ext uri="{9D8B030D-6E8A-4147-A177-3AD203B41FA5}">
                      <a16:colId xmlns:a16="http://schemas.microsoft.com/office/drawing/2014/main" val="3240990846"/>
                    </a:ext>
                  </a:extLst>
                </a:gridCol>
              </a:tblGrid>
              <a:tr h="1579600">
                <a:tc>
                  <a:txBody>
                    <a:bodyPr/>
                    <a:lstStyle/>
                    <a:p>
                      <a:pPr algn="ctr">
                        <a:lnSpc>
                          <a:spcPct val="115000"/>
                        </a:lnSpc>
                        <a:spcAft>
                          <a:spcPts val="0"/>
                        </a:spcAft>
                      </a:pPr>
                      <a:r>
                        <a:rPr lang="en-US" sz="1600" dirty="0" err="1">
                          <a:solidFill>
                            <a:schemeClr val="tx1"/>
                          </a:solidFill>
                          <a:effectLst/>
                          <a:latin typeface="Arial Narrow" panose="020B0606020202030204" pitchFamily="34" charset="0"/>
                        </a:rPr>
                        <a:t>Einstieg</a:t>
                      </a:r>
                      <a:r>
                        <a:rPr lang="en-US" sz="1600" dirty="0">
                          <a:solidFill>
                            <a:schemeClr val="tx1"/>
                          </a:solidFill>
                          <a:effectLst/>
                          <a:latin typeface="Arial Narrow" panose="020B0606020202030204" pitchFamily="34" charset="0"/>
                        </a:rPr>
                        <a:t> 09:00 – 9:30</a:t>
                      </a:r>
                      <a:endParaRPr lang="pt-PT" sz="1600" dirty="0">
                        <a:solidFill>
                          <a:schemeClr val="tx1"/>
                        </a:solidFill>
                        <a:effectLst/>
                        <a:latin typeface="Arial Narrow" panose="020B0606020202030204" pitchFamily="34" charset="0"/>
                      </a:endParaRPr>
                    </a:p>
                    <a:p>
                      <a:pPr marL="174625" lvl="3" indent="-174625" algn="l">
                        <a:lnSpc>
                          <a:spcPct val="115000"/>
                        </a:lnSpc>
                        <a:spcAft>
                          <a:spcPts val="0"/>
                        </a:spcAft>
                        <a:buFont typeface="Symbol" panose="05050102010706020507" pitchFamily="18" charset="2"/>
                        <a:buChar char=""/>
                        <a:tabLst>
                          <a:tab pos="113030" algn="l"/>
                        </a:tabLst>
                      </a:pPr>
                      <a:r>
                        <a:rPr lang="de-DE" sz="1600" b="0" dirty="0">
                          <a:solidFill>
                            <a:schemeClr val="tx1"/>
                          </a:solidFill>
                          <a:effectLst/>
                          <a:latin typeface="Arial Narrow" panose="020B0606020202030204" pitchFamily="34" charset="0"/>
                        </a:rPr>
                        <a:t>Ziel</a:t>
                      </a:r>
                      <a:endParaRPr lang="pt-PT" sz="1600" b="0" dirty="0">
                        <a:solidFill>
                          <a:schemeClr val="tx1"/>
                        </a:solidFill>
                        <a:effectLst/>
                        <a:latin typeface="Arial Narrow" panose="020B0606020202030204" pitchFamily="34" charset="0"/>
                      </a:endParaRPr>
                    </a:p>
                    <a:p>
                      <a:pPr marL="174625" lvl="0" indent="-174625" algn="l">
                        <a:lnSpc>
                          <a:spcPct val="115000"/>
                        </a:lnSpc>
                        <a:spcAft>
                          <a:spcPts val="0"/>
                        </a:spcAft>
                        <a:buFont typeface="Symbol" panose="05050102010706020507" pitchFamily="18" charset="2"/>
                        <a:buChar char=""/>
                      </a:pPr>
                      <a:r>
                        <a:rPr lang="de-DE" sz="1600" b="0" dirty="0">
                          <a:solidFill>
                            <a:schemeClr val="tx1"/>
                          </a:solidFill>
                          <a:effectLst/>
                          <a:latin typeface="Arial Narrow" panose="020B0606020202030204" pitchFamily="34" charset="0"/>
                        </a:rPr>
                        <a:t>Inhalte</a:t>
                      </a:r>
                      <a:endParaRPr lang="pt-PT" sz="1600" b="0" dirty="0">
                        <a:solidFill>
                          <a:schemeClr val="tx1"/>
                        </a:solidFill>
                        <a:effectLst/>
                        <a:latin typeface="Arial Narrow" panose="020B0606020202030204" pitchFamily="34" charset="0"/>
                      </a:endParaRPr>
                    </a:p>
                    <a:p>
                      <a:pPr marL="174625" lvl="0" indent="-174625" algn="l">
                        <a:lnSpc>
                          <a:spcPct val="115000"/>
                        </a:lnSpc>
                        <a:spcAft>
                          <a:spcPts val="0"/>
                        </a:spcAft>
                        <a:buFont typeface="Symbol" panose="05050102010706020507" pitchFamily="18" charset="2"/>
                        <a:buChar char=""/>
                      </a:pPr>
                      <a:r>
                        <a:rPr lang="de-DE" sz="1600" b="0" dirty="0">
                          <a:solidFill>
                            <a:schemeClr val="tx1"/>
                          </a:solidFill>
                          <a:effectLst/>
                          <a:latin typeface="Arial Narrow" panose="020B0606020202030204" pitchFamily="34" charset="0"/>
                        </a:rPr>
                        <a:t>Lernergebnisse</a:t>
                      </a:r>
                      <a:endParaRPr lang="pt-PT" sz="1600" b="0" dirty="0">
                        <a:solidFill>
                          <a:schemeClr val="tx1"/>
                        </a:solidFill>
                        <a:effectLst/>
                        <a:latin typeface="Arial Narrow" panose="020B0606020202030204" pitchFamily="34" charset="0"/>
                      </a:endParaRPr>
                    </a:p>
                    <a:p>
                      <a:pPr marL="174625" lvl="0" indent="-174625" algn="l">
                        <a:lnSpc>
                          <a:spcPct val="115000"/>
                        </a:lnSpc>
                        <a:spcAft>
                          <a:spcPts val="0"/>
                        </a:spcAft>
                        <a:buFont typeface="Symbol" panose="05050102010706020507" pitchFamily="18" charset="2"/>
                        <a:buChar char=""/>
                      </a:pPr>
                      <a:r>
                        <a:rPr lang="en-US" sz="1600" b="0" dirty="0" err="1">
                          <a:solidFill>
                            <a:schemeClr val="tx1"/>
                          </a:solidFill>
                          <a:effectLst/>
                          <a:latin typeface="Arial Narrow" panose="020B0606020202030204" pitchFamily="34" charset="0"/>
                        </a:rPr>
                        <a:t>Organisation</a:t>
                      </a:r>
                      <a:endParaRPr lang="pt-PT" sz="1600" b="0" dirty="0">
                        <a:solidFill>
                          <a:schemeClr val="tx1"/>
                        </a:solidFill>
                        <a:effectLst/>
                        <a:latin typeface="Arial Narrow" panose="020B0606020202030204" pitchFamily="34" charset="0"/>
                      </a:endParaRPr>
                    </a:p>
                    <a:p>
                      <a:pPr marL="174625" lvl="0" indent="-174625" algn="l">
                        <a:lnSpc>
                          <a:spcPct val="115000"/>
                        </a:lnSpc>
                        <a:spcAft>
                          <a:spcPts val="0"/>
                        </a:spcAft>
                        <a:buFont typeface="Symbol" panose="05050102010706020507" pitchFamily="18" charset="2"/>
                        <a:buChar char=""/>
                      </a:pPr>
                      <a:r>
                        <a:rPr lang="pt-PT" sz="1600" b="0" dirty="0">
                          <a:solidFill>
                            <a:schemeClr val="tx1"/>
                          </a:solidFill>
                          <a:effectLst/>
                          <a:latin typeface="Arial Narrow" panose="020B0606020202030204" pitchFamily="34" charset="0"/>
                        </a:rPr>
                        <a:t>Aktivität: </a:t>
                      </a:r>
                      <a:r>
                        <a:rPr lang="pt-PT" sz="1600" b="0" i="1" dirty="0">
                          <a:solidFill>
                            <a:schemeClr val="tx1"/>
                          </a:solidFill>
                          <a:effectLst/>
                          <a:latin typeface="Arial Narrow" panose="020B0606020202030204" pitchFamily="34" charset="0"/>
                        </a:rPr>
                        <a:t>Brainstorming 1.1 </a:t>
                      </a:r>
                      <a:endParaRPr lang="pt-PT" sz="1600" b="0" i="1"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4">
                        <a:lumMod val="20000"/>
                        <a:lumOff val="80000"/>
                      </a:schemeClr>
                    </a:solidFill>
                  </a:tcPr>
                </a:tc>
                <a:tc>
                  <a:txBody>
                    <a:bodyPr/>
                    <a:lstStyle/>
                    <a:p>
                      <a:pPr algn="ctr">
                        <a:lnSpc>
                          <a:spcPct val="115000"/>
                        </a:lnSpc>
                        <a:spcAft>
                          <a:spcPts val="0"/>
                        </a:spcAft>
                      </a:pPr>
                      <a:r>
                        <a:rPr lang="en-US" sz="1600" dirty="0" err="1">
                          <a:solidFill>
                            <a:schemeClr val="tx1"/>
                          </a:solidFill>
                          <a:effectLst/>
                          <a:latin typeface="Arial Narrow" panose="020B0606020202030204" pitchFamily="34" charset="0"/>
                        </a:rPr>
                        <a:t>Erarbeitung</a:t>
                      </a:r>
                      <a:r>
                        <a:rPr lang="en-US" sz="1600" dirty="0">
                          <a:solidFill>
                            <a:schemeClr val="tx1"/>
                          </a:solidFill>
                          <a:effectLst/>
                          <a:latin typeface="Arial Narrow" panose="020B0606020202030204" pitchFamily="34" charset="0"/>
                        </a:rPr>
                        <a:t> 09:30 – 10:15 </a:t>
                      </a:r>
                      <a:endParaRPr lang="pt-PT" sz="160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a:solidFill>
                            <a:schemeClr val="tx1"/>
                          </a:solidFill>
                          <a:effectLst/>
                          <a:latin typeface="Arial Narrow" panose="020B0606020202030204" pitchFamily="34" charset="0"/>
                        </a:rPr>
                        <a:t>Inklusion </a:t>
                      </a:r>
                      <a:r>
                        <a:rPr lang="en-US" sz="1600" b="0" dirty="0" err="1">
                          <a:solidFill>
                            <a:schemeClr val="tx1"/>
                          </a:solidFill>
                          <a:effectLst/>
                          <a:latin typeface="Arial Narrow" panose="020B0606020202030204" pitchFamily="34" charset="0"/>
                        </a:rPr>
                        <a:t>aus</a:t>
                      </a:r>
                      <a:r>
                        <a:rPr lang="en-US" sz="1600" b="0" dirty="0">
                          <a:solidFill>
                            <a:schemeClr val="tx1"/>
                          </a:solidFill>
                          <a:effectLst/>
                          <a:latin typeface="Arial Narrow" panose="020B0606020202030204" pitchFamily="34" charset="0"/>
                        </a:rPr>
                        <a:t> </a:t>
                      </a:r>
                      <a:r>
                        <a:rPr lang="en-US" sz="1600" b="0" dirty="0" err="1">
                          <a:solidFill>
                            <a:schemeClr val="tx1"/>
                          </a:solidFill>
                          <a:effectLst/>
                          <a:latin typeface="Arial Narrow" panose="020B0606020202030204" pitchFamily="34" charset="0"/>
                        </a:rPr>
                        <a:t>unterschiedlichen</a:t>
                      </a:r>
                      <a:r>
                        <a:rPr lang="en-US" sz="1600" b="0" dirty="0">
                          <a:solidFill>
                            <a:schemeClr val="tx1"/>
                          </a:solidFill>
                          <a:effectLst/>
                          <a:latin typeface="Arial Narrow" panose="020B0606020202030204" pitchFamily="34" charset="0"/>
                        </a:rPr>
                        <a:t> </a:t>
                      </a:r>
                      <a:r>
                        <a:rPr lang="en-US" sz="1600" b="0" dirty="0" err="1">
                          <a:solidFill>
                            <a:schemeClr val="tx1"/>
                          </a:solidFill>
                          <a:effectLst/>
                          <a:latin typeface="Arial Narrow" panose="020B0606020202030204" pitchFamily="34" charset="0"/>
                        </a:rPr>
                        <a:t>Perspektiven</a:t>
                      </a:r>
                      <a:endParaRPr lang="pt-PT" sz="1600" b="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err="1">
                          <a:solidFill>
                            <a:schemeClr val="tx1"/>
                          </a:solidFill>
                          <a:effectLst/>
                          <a:latin typeface="Arial Narrow" panose="020B0606020202030204" pitchFamily="34" charset="0"/>
                        </a:rPr>
                        <a:t>Entscheidende</a:t>
                      </a:r>
                      <a:r>
                        <a:rPr lang="en-US" sz="1600" b="0" dirty="0">
                          <a:solidFill>
                            <a:schemeClr val="tx1"/>
                          </a:solidFill>
                          <a:effectLst/>
                          <a:latin typeface="Arial Narrow" panose="020B0606020202030204" pitchFamily="34" charset="0"/>
                        </a:rPr>
                        <a:t> </a:t>
                      </a:r>
                      <a:r>
                        <a:rPr lang="en-US" sz="1600" b="0" dirty="0" err="1">
                          <a:solidFill>
                            <a:schemeClr val="tx1"/>
                          </a:solidFill>
                          <a:effectLst/>
                          <a:latin typeface="Arial Narrow" panose="020B0606020202030204" pitchFamily="34" charset="0"/>
                        </a:rPr>
                        <a:t>Faktoren</a:t>
                      </a:r>
                      <a:r>
                        <a:rPr lang="en-US" sz="1600" b="0" dirty="0">
                          <a:solidFill>
                            <a:schemeClr val="tx1"/>
                          </a:solidFill>
                          <a:effectLst/>
                          <a:latin typeface="Arial Narrow" panose="020B0606020202030204" pitchFamily="34" charset="0"/>
                        </a:rPr>
                        <a:t> </a:t>
                      </a:r>
                      <a:r>
                        <a:rPr lang="en-US" sz="1600" b="0" dirty="0" err="1">
                          <a:solidFill>
                            <a:schemeClr val="tx1"/>
                          </a:solidFill>
                          <a:effectLst/>
                          <a:latin typeface="Arial Narrow" panose="020B0606020202030204" pitchFamily="34" charset="0"/>
                        </a:rPr>
                        <a:t>für</a:t>
                      </a:r>
                      <a:r>
                        <a:rPr lang="en-US" sz="1600" b="0" dirty="0">
                          <a:solidFill>
                            <a:schemeClr val="tx1"/>
                          </a:solidFill>
                          <a:effectLst/>
                          <a:latin typeface="Arial Narrow" panose="020B0606020202030204" pitchFamily="34" charset="0"/>
                        </a:rPr>
                        <a:t> die </a:t>
                      </a:r>
                      <a:r>
                        <a:rPr lang="en-US" sz="1600" b="0" dirty="0" err="1">
                          <a:solidFill>
                            <a:schemeClr val="tx1"/>
                          </a:solidFill>
                          <a:effectLst/>
                          <a:latin typeface="Arial Narrow" panose="020B0606020202030204" pitchFamily="34" charset="0"/>
                        </a:rPr>
                        <a:t>Schaffung</a:t>
                      </a:r>
                      <a:r>
                        <a:rPr lang="en-US" sz="1600" b="0" dirty="0">
                          <a:solidFill>
                            <a:schemeClr val="tx1"/>
                          </a:solidFill>
                          <a:effectLst/>
                          <a:latin typeface="Arial Narrow" panose="020B0606020202030204" pitchFamily="34" charset="0"/>
                        </a:rPr>
                        <a:t> </a:t>
                      </a:r>
                      <a:r>
                        <a:rPr lang="en-US" sz="1600" b="0" dirty="0" err="1">
                          <a:solidFill>
                            <a:schemeClr val="tx1"/>
                          </a:solidFill>
                          <a:effectLst/>
                          <a:latin typeface="Arial Narrow" panose="020B0606020202030204" pitchFamily="34" charset="0"/>
                        </a:rPr>
                        <a:t>einer</a:t>
                      </a:r>
                      <a:r>
                        <a:rPr lang="en-US" sz="1600" b="0" dirty="0">
                          <a:solidFill>
                            <a:schemeClr val="tx1"/>
                          </a:solidFill>
                          <a:effectLst/>
                          <a:latin typeface="Arial Narrow" panose="020B0606020202030204" pitchFamily="34" charset="0"/>
                        </a:rPr>
                        <a:t> </a:t>
                      </a:r>
                      <a:r>
                        <a:rPr lang="en-US" sz="1600" b="0" dirty="0" err="1">
                          <a:solidFill>
                            <a:schemeClr val="tx1"/>
                          </a:solidFill>
                          <a:effectLst/>
                          <a:latin typeface="Arial Narrow" panose="020B0606020202030204" pitchFamily="34" charset="0"/>
                        </a:rPr>
                        <a:t>inklusiven</a:t>
                      </a:r>
                      <a:r>
                        <a:rPr lang="en-US" sz="1600" b="0" dirty="0">
                          <a:solidFill>
                            <a:schemeClr val="tx1"/>
                          </a:solidFill>
                          <a:effectLst/>
                          <a:latin typeface="Arial Narrow" panose="020B0606020202030204" pitchFamily="34" charset="0"/>
                        </a:rPr>
                        <a:t> Gesellschaft</a:t>
                      </a:r>
                      <a:endParaRPr lang="pt-PT" sz="1600" b="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n-US" sz="1600" b="0" dirty="0" err="1">
                          <a:solidFill>
                            <a:schemeClr val="tx1"/>
                          </a:solidFill>
                          <a:effectLst/>
                          <a:latin typeface="Arial Narrow" panose="020B0606020202030204" pitchFamily="34" charset="0"/>
                        </a:rPr>
                        <a:t>Aktivität</a:t>
                      </a:r>
                      <a:r>
                        <a:rPr lang="en-US" sz="1600" b="0" dirty="0">
                          <a:solidFill>
                            <a:schemeClr val="tx1"/>
                          </a:solidFill>
                          <a:effectLst/>
                          <a:latin typeface="Arial Narrow" panose="020B0606020202030204" pitchFamily="34" charset="0"/>
                        </a:rPr>
                        <a:t>: </a:t>
                      </a:r>
                      <a:r>
                        <a:rPr lang="en-US" sz="1600" b="0" i="1" dirty="0" err="1">
                          <a:solidFill>
                            <a:schemeClr val="tx1"/>
                          </a:solidFill>
                          <a:effectLst/>
                          <a:latin typeface="Arial Narrow" panose="020B0606020202030204" pitchFamily="34" charset="0"/>
                        </a:rPr>
                        <a:t>Denke</a:t>
                      </a:r>
                      <a:r>
                        <a:rPr lang="en-US" sz="1600" b="0" i="1" dirty="0">
                          <a:solidFill>
                            <a:schemeClr val="tx1"/>
                          </a:solidFill>
                          <a:effectLst/>
                          <a:latin typeface="Arial Narrow" panose="020B0606020202030204" pitchFamily="34" charset="0"/>
                        </a:rPr>
                        <a:t> und </a:t>
                      </a:r>
                      <a:r>
                        <a:rPr lang="en-US" sz="1600" b="0" i="1" dirty="0" err="1">
                          <a:solidFill>
                            <a:schemeClr val="tx1"/>
                          </a:solidFill>
                          <a:effectLst/>
                          <a:latin typeface="Arial Narrow" panose="020B0606020202030204" pitchFamily="34" charset="0"/>
                        </a:rPr>
                        <a:t>reflektiere</a:t>
                      </a:r>
                      <a:r>
                        <a:rPr lang="en-US" sz="1600" b="0" i="1" dirty="0">
                          <a:solidFill>
                            <a:schemeClr val="tx1"/>
                          </a:solidFill>
                          <a:effectLst/>
                          <a:latin typeface="Arial Narrow" panose="020B0606020202030204" pitchFamily="34" charset="0"/>
                        </a:rPr>
                        <a:t> 1.1 - Inklusion</a:t>
                      </a:r>
                      <a:endParaRPr lang="pt-PT" sz="1600" b="0" i="1" dirty="0">
                        <a:solidFill>
                          <a:schemeClr val="tx1"/>
                        </a:solidFill>
                        <a:effectLst/>
                        <a:latin typeface="Arial Narrow" panose="020B0606020202030204" pitchFamily="34" charset="0"/>
                      </a:endParaRPr>
                    </a:p>
                    <a:p>
                      <a:pPr marL="13335" algn="just">
                        <a:lnSpc>
                          <a:spcPct val="115000"/>
                        </a:lnSpc>
                        <a:spcAft>
                          <a:spcPts val="0"/>
                        </a:spcAft>
                      </a:pPr>
                      <a:r>
                        <a:rPr lang="pt-PT" sz="1600" dirty="0">
                          <a:solidFill>
                            <a:schemeClr val="tx1"/>
                          </a:solidFill>
                          <a:effectLst/>
                          <a:latin typeface="Arial Narrow" panose="020B0606020202030204" pitchFamily="34" charset="0"/>
                        </a:rPr>
                        <a:t> </a:t>
                      </a:r>
                      <a:endParaRPr lang="pt-P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5">
                        <a:lumMod val="20000"/>
                        <a:lumOff val="80000"/>
                      </a:schemeClr>
                    </a:solidFill>
                  </a:tcPr>
                </a:tc>
                <a:extLst>
                  <a:ext uri="{0D108BD9-81ED-4DB2-BD59-A6C34878D82A}">
                    <a16:rowId xmlns:a16="http://schemas.microsoft.com/office/drawing/2014/main" val="3586345835"/>
                  </a:ext>
                </a:extLst>
              </a:tr>
              <a:tr h="510398">
                <a:tc gridSpan="2">
                  <a:txBody>
                    <a:bodyPr/>
                    <a:lstStyle/>
                    <a:p>
                      <a:pPr algn="ctr">
                        <a:lnSpc>
                          <a:spcPct val="115000"/>
                        </a:lnSpc>
                        <a:spcAft>
                          <a:spcPts val="0"/>
                        </a:spcAft>
                      </a:pPr>
                      <a:r>
                        <a:rPr lang="de-AT" sz="1600" dirty="0">
                          <a:solidFill>
                            <a:schemeClr val="tx1"/>
                          </a:solidFill>
                          <a:effectLst/>
                          <a:latin typeface="Arial Narrow" panose="020B0606020202030204" pitchFamily="34" charset="0"/>
                        </a:rPr>
                        <a:t>10:15 – 10:45 </a:t>
                      </a:r>
                      <a:endParaRPr lang="pt-PT" sz="1600" dirty="0">
                        <a:solidFill>
                          <a:schemeClr val="tx1"/>
                        </a:solidFill>
                        <a:effectLst/>
                        <a:latin typeface="Arial Narrow" panose="020B0606020202030204" pitchFamily="34" charset="0"/>
                      </a:endParaRPr>
                    </a:p>
                    <a:p>
                      <a:pPr algn="ctr">
                        <a:lnSpc>
                          <a:spcPct val="115000"/>
                        </a:lnSpc>
                        <a:spcAft>
                          <a:spcPts val="0"/>
                        </a:spcAft>
                      </a:pPr>
                      <a:r>
                        <a:rPr lang="en-US" sz="1600" dirty="0">
                          <a:solidFill>
                            <a:schemeClr val="tx1"/>
                          </a:solidFill>
                          <a:effectLst/>
                          <a:latin typeface="Arial Narrow" panose="020B0606020202030204" pitchFamily="34" charset="0"/>
                        </a:rPr>
                        <a:t>PAUSE</a:t>
                      </a:r>
                      <a:endParaRPr lang="pt-P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6">
                        <a:lumMod val="60000"/>
                        <a:lumOff val="40000"/>
                      </a:schemeClr>
                    </a:solidFill>
                  </a:tcPr>
                </a:tc>
                <a:tc hMerge="1">
                  <a:txBody>
                    <a:bodyPr/>
                    <a:lstStyle/>
                    <a:p>
                      <a:endParaRPr lang="pt-PT"/>
                    </a:p>
                  </a:txBody>
                  <a:tcPr/>
                </a:tc>
                <a:extLst>
                  <a:ext uri="{0D108BD9-81ED-4DB2-BD59-A6C34878D82A}">
                    <a16:rowId xmlns:a16="http://schemas.microsoft.com/office/drawing/2014/main" val="3299380523"/>
                  </a:ext>
                </a:extLst>
              </a:tr>
              <a:tr h="1608143">
                <a:tc>
                  <a:txBody>
                    <a:bodyPr/>
                    <a:lstStyle/>
                    <a:p>
                      <a:pPr marL="174625" indent="-174625" algn="ctr">
                        <a:lnSpc>
                          <a:spcPct val="115000"/>
                        </a:lnSpc>
                        <a:spcAft>
                          <a:spcPts val="0"/>
                        </a:spcAft>
                      </a:pPr>
                      <a:r>
                        <a:rPr lang="en-US" sz="1600" b="1" dirty="0" err="1">
                          <a:solidFill>
                            <a:schemeClr val="tx1"/>
                          </a:solidFill>
                          <a:effectLst/>
                          <a:latin typeface="Arial Narrow" panose="020B0606020202030204" pitchFamily="34" charset="0"/>
                        </a:rPr>
                        <a:t>Erarbeitung</a:t>
                      </a:r>
                      <a:r>
                        <a:rPr lang="en-US" sz="1600" b="1" dirty="0">
                          <a:solidFill>
                            <a:schemeClr val="tx1"/>
                          </a:solidFill>
                          <a:effectLst/>
                          <a:latin typeface="Arial Narrow" panose="020B0606020202030204" pitchFamily="34" charset="0"/>
                        </a:rPr>
                        <a:t> 10:45 – 11:30</a:t>
                      </a:r>
                      <a:endParaRPr lang="pt-PT" sz="1600" b="1"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de-DE" sz="1600" b="0" dirty="0">
                          <a:solidFill>
                            <a:schemeClr val="tx1"/>
                          </a:solidFill>
                          <a:effectLst/>
                          <a:latin typeface="Arial Narrow" panose="020B0606020202030204" pitchFamily="34" charset="0"/>
                        </a:rPr>
                        <a:t>Allgemeine Terminologie/ unterschiedliche Ansichten zu </a:t>
                      </a:r>
                      <a:r>
                        <a:rPr lang="de-DE" sz="1600" b="0" dirty="0" err="1">
                          <a:solidFill>
                            <a:schemeClr val="tx1"/>
                          </a:solidFill>
                          <a:effectLst/>
                          <a:latin typeface="Arial Narrow" panose="020B0606020202030204" pitchFamily="34" charset="0"/>
                        </a:rPr>
                        <a:t>autismusfreundlicher</a:t>
                      </a:r>
                      <a:r>
                        <a:rPr lang="de-DE" sz="1600" b="0" dirty="0">
                          <a:solidFill>
                            <a:schemeClr val="tx1"/>
                          </a:solidFill>
                          <a:effectLst/>
                          <a:latin typeface="Arial Narrow" panose="020B0606020202030204" pitchFamily="34" charset="0"/>
                        </a:rPr>
                        <a:t> Sprache</a:t>
                      </a:r>
                    </a:p>
                    <a:p>
                      <a:pPr marL="174625" lvl="0" indent="-174625" algn="just">
                        <a:lnSpc>
                          <a:spcPct val="115000"/>
                        </a:lnSpc>
                        <a:spcAft>
                          <a:spcPts val="0"/>
                        </a:spcAft>
                        <a:buFont typeface="Symbol" panose="05050102010706020507" pitchFamily="18" charset="2"/>
                        <a:buChar char=""/>
                      </a:pPr>
                      <a:r>
                        <a:rPr lang="en-US" sz="1600" b="0" dirty="0" err="1">
                          <a:solidFill>
                            <a:schemeClr val="tx1"/>
                          </a:solidFill>
                          <a:effectLst/>
                          <a:latin typeface="Arial Narrow" panose="020B0606020202030204" pitchFamily="34" charset="0"/>
                        </a:rPr>
                        <a:t>Aktivität</a:t>
                      </a:r>
                      <a:r>
                        <a:rPr lang="en-US" sz="1600" b="0" dirty="0">
                          <a:solidFill>
                            <a:schemeClr val="tx1"/>
                          </a:solidFill>
                          <a:effectLst/>
                          <a:latin typeface="Arial Narrow" panose="020B0606020202030204" pitchFamily="34" charset="0"/>
                        </a:rPr>
                        <a:t>: </a:t>
                      </a:r>
                      <a:r>
                        <a:rPr lang="en-US" sz="1600" b="0" i="1" dirty="0" err="1">
                          <a:solidFill>
                            <a:schemeClr val="tx1"/>
                          </a:solidFill>
                          <a:effectLst/>
                          <a:latin typeface="Arial Narrow" panose="020B0606020202030204" pitchFamily="34" charset="0"/>
                        </a:rPr>
                        <a:t>Denke</a:t>
                      </a:r>
                      <a:r>
                        <a:rPr lang="en-US" sz="1600" b="0" i="1" dirty="0">
                          <a:solidFill>
                            <a:schemeClr val="tx1"/>
                          </a:solidFill>
                          <a:effectLst/>
                          <a:latin typeface="Arial Narrow" panose="020B0606020202030204" pitchFamily="34" charset="0"/>
                        </a:rPr>
                        <a:t> und </a:t>
                      </a:r>
                      <a:r>
                        <a:rPr lang="en-US" sz="1600" b="0" i="1" dirty="0" err="1">
                          <a:solidFill>
                            <a:schemeClr val="tx1"/>
                          </a:solidFill>
                          <a:effectLst/>
                          <a:latin typeface="Arial Narrow" panose="020B0606020202030204" pitchFamily="34" charset="0"/>
                        </a:rPr>
                        <a:t>reflektiere</a:t>
                      </a:r>
                      <a:r>
                        <a:rPr lang="en-US" sz="1600" b="0" i="1" dirty="0">
                          <a:solidFill>
                            <a:schemeClr val="tx1"/>
                          </a:solidFill>
                          <a:effectLst/>
                          <a:latin typeface="Arial Narrow" panose="020B0606020202030204" pitchFamily="34" charset="0"/>
                        </a:rPr>
                        <a:t> 1.2 - </a:t>
                      </a:r>
                      <a:r>
                        <a:rPr lang="en-US" sz="1600" b="0" i="1" dirty="0" err="1">
                          <a:solidFill>
                            <a:schemeClr val="tx1"/>
                          </a:solidFill>
                          <a:effectLst/>
                          <a:latin typeface="Arial Narrow" panose="020B0606020202030204" pitchFamily="34" charset="0"/>
                        </a:rPr>
                        <a:t>Sprache</a:t>
                      </a:r>
                      <a:endParaRPr lang="pt-PT" sz="1600" b="0" i="1" dirty="0">
                        <a:solidFill>
                          <a:schemeClr val="tx1"/>
                        </a:solidFill>
                        <a:effectLst/>
                        <a:latin typeface="Arial Narrow" panose="020B0606020202030204" pitchFamily="34" charset="0"/>
                      </a:endParaRPr>
                    </a:p>
                    <a:p>
                      <a:pPr algn="ctr">
                        <a:lnSpc>
                          <a:spcPct val="115000"/>
                        </a:lnSpc>
                        <a:spcAft>
                          <a:spcPts val="0"/>
                        </a:spcAft>
                      </a:pPr>
                      <a:r>
                        <a:rPr lang="en-US" sz="1600" dirty="0">
                          <a:effectLst/>
                          <a:latin typeface="Arial Narrow" panose="020B0606020202030204" pitchFamily="34" charset="0"/>
                        </a:rPr>
                        <a:t> </a:t>
                      </a:r>
                      <a:endParaRPr lang="pt-PT" sz="1600" dirty="0">
                        <a:effectLst/>
                        <a:latin typeface="Arial Narrow" panose="020B0606020202030204" pitchFamily="34" charset="0"/>
                        <a:ea typeface="Calibri" panose="020F0502020204030204" pitchFamily="34" charset="0"/>
                        <a:cs typeface="Vrinda"/>
                      </a:endParaRPr>
                    </a:p>
                  </a:txBody>
                  <a:tcPr marL="68580" marR="68580" marT="0" marB="0"/>
                </a:tc>
                <a:tc>
                  <a:txBody>
                    <a:bodyPr/>
                    <a:lstStyle/>
                    <a:p>
                      <a:pPr algn="ctr">
                        <a:lnSpc>
                          <a:spcPct val="115000"/>
                        </a:lnSpc>
                        <a:spcAft>
                          <a:spcPts val="0"/>
                        </a:spcAft>
                      </a:pPr>
                      <a:r>
                        <a:rPr lang="de-DE" sz="1600" b="1" dirty="0">
                          <a:solidFill>
                            <a:schemeClr val="tx1"/>
                          </a:solidFill>
                          <a:effectLst/>
                          <a:latin typeface="Arial Narrow" panose="020B0606020202030204" pitchFamily="34" charset="0"/>
                        </a:rPr>
                        <a:t>Abschluss </a:t>
                      </a:r>
                      <a:r>
                        <a:rPr lang="en-US" sz="1600" b="1" dirty="0">
                          <a:solidFill>
                            <a:schemeClr val="tx1"/>
                          </a:solidFill>
                          <a:effectLst/>
                          <a:latin typeface="Arial Narrow" panose="020B0606020202030204" pitchFamily="34" charset="0"/>
                        </a:rPr>
                        <a:t>11:30 – 12:00</a:t>
                      </a:r>
                      <a:endParaRPr lang="pt-PT" sz="1600" b="1"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de-DE" sz="1600" dirty="0">
                          <a:solidFill>
                            <a:schemeClr val="tx1"/>
                          </a:solidFill>
                          <a:effectLst/>
                          <a:latin typeface="Arial Narrow" panose="020B0606020202030204" pitchFamily="34" charset="0"/>
                        </a:rPr>
                        <a:t>Zusammenfassung</a:t>
                      </a:r>
                      <a:endParaRPr lang="pt-PT" sz="1600"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en-US" sz="1600" dirty="0" err="1">
                          <a:solidFill>
                            <a:schemeClr val="tx1"/>
                          </a:solidFill>
                          <a:effectLst/>
                          <a:latin typeface="Arial Narrow" panose="020B0606020202030204" pitchFamily="34" charset="0"/>
                        </a:rPr>
                        <a:t>Aktivität</a:t>
                      </a:r>
                      <a:r>
                        <a:rPr lang="en-US" sz="1600" dirty="0">
                          <a:solidFill>
                            <a:schemeClr val="tx1"/>
                          </a:solidFill>
                          <a:effectLst/>
                          <a:latin typeface="Arial Narrow" panose="020B0606020202030204" pitchFamily="34" charset="0"/>
                        </a:rPr>
                        <a:t>: </a:t>
                      </a:r>
                      <a:r>
                        <a:rPr lang="en-US" sz="1600" i="1" dirty="0" err="1">
                          <a:solidFill>
                            <a:schemeClr val="tx1"/>
                          </a:solidFill>
                          <a:effectLst/>
                          <a:latin typeface="Arial Narrow" panose="020B0606020202030204" pitchFamily="34" charset="0"/>
                        </a:rPr>
                        <a:t>Anwendung</a:t>
                      </a:r>
                      <a:r>
                        <a:rPr lang="en-US" sz="1600" i="1" dirty="0">
                          <a:solidFill>
                            <a:schemeClr val="tx1"/>
                          </a:solidFill>
                          <a:effectLst/>
                          <a:latin typeface="Arial Narrow" panose="020B0606020202030204" pitchFamily="34" charset="0"/>
                        </a:rPr>
                        <a:t> in der Praxis 1.1</a:t>
                      </a:r>
                      <a:endParaRPr lang="pt-PT" sz="1600" i="1"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de-DE" sz="1600" dirty="0">
                          <a:solidFill>
                            <a:schemeClr val="tx1"/>
                          </a:solidFill>
                          <a:effectLst/>
                          <a:latin typeface="Arial Narrow" panose="020B0606020202030204" pitchFamily="34" charset="0"/>
                        </a:rPr>
                        <a:t>Referenzen und weiterführende Ressourcen</a:t>
                      </a:r>
                      <a:endParaRPr lang="pt-PT" sz="1600" dirty="0">
                        <a:solidFill>
                          <a:schemeClr val="tx1"/>
                        </a:solidFill>
                        <a:effectLst/>
                        <a:latin typeface="Arial Narrow" panose="020B0606020202030204" pitchFamily="34" charset="0"/>
                      </a:endParaRPr>
                    </a:p>
                    <a:p>
                      <a:pPr marL="174625" lvl="0" indent="-174625">
                        <a:lnSpc>
                          <a:spcPct val="115000"/>
                        </a:lnSpc>
                        <a:spcAft>
                          <a:spcPts val="0"/>
                        </a:spcAft>
                        <a:buFont typeface="Symbol" panose="05050102010706020507" pitchFamily="18" charset="2"/>
                        <a:buChar char=""/>
                      </a:pPr>
                      <a:r>
                        <a:rPr lang="en-US" sz="1600" dirty="0">
                          <a:solidFill>
                            <a:schemeClr val="tx1"/>
                          </a:solidFill>
                          <a:effectLst/>
                          <a:latin typeface="Arial Narrow" panose="020B0606020202030204" pitchFamily="34" charset="0"/>
                        </a:rPr>
                        <a:t>Auf Wiedersehen </a:t>
                      </a:r>
                      <a:r>
                        <a:rPr lang="en-US" sz="1600" dirty="0">
                          <a:solidFill>
                            <a:schemeClr val="tx1"/>
                          </a:solidFill>
                          <a:effectLst/>
                          <a:latin typeface="Arial Narrow" panose="020B0606020202030204" pitchFamily="34" charset="0"/>
                          <a:sym typeface="Wingdings" panose="05000000000000000000" pitchFamily="2" charset="2"/>
                        </a:rPr>
                        <a:t></a:t>
                      </a:r>
                      <a:r>
                        <a:rPr lang="en-US" sz="1600" dirty="0">
                          <a:solidFill>
                            <a:schemeClr val="tx1"/>
                          </a:solidFill>
                          <a:effectLst/>
                          <a:latin typeface="Arial Narrow" panose="020B0606020202030204" pitchFamily="34" charset="0"/>
                        </a:rPr>
                        <a:t> </a:t>
                      </a:r>
                      <a:endParaRPr lang="pt-P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rgbClr val="F9DAD9"/>
                    </a:solidFill>
                  </a:tcPr>
                </a:tc>
                <a:extLst>
                  <a:ext uri="{0D108BD9-81ED-4DB2-BD59-A6C34878D82A}">
                    <a16:rowId xmlns:a16="http://schemas.microsoft.com/office/drawing/2014/main" val="460419655"/>
                  </a:ext>
                </a:extLst>
              </a:tr>
            </a:tbl>
          </a:graphicData>
        </a:graphic>
      </p:graphicFrame>
    </p:spTree>
    <p:extLst>
      <p:ext uri="{BB962C8B-B14F-4D97-AF65-F5344CB8AC3E}">
        <p14:creationId xmlns:p14="http://schemas.microsoft.com/office/powerpoint/2010/main" val="116870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445705" y="2837200"/>
            <a:ext cx="6858000" cy="1815882"/>
          </a:xfrm>
          <a:prstGeom prst="rect">
            <a:avLst/>
          </a:prstGeom>
          <a:solidFill>
            <a:schemeClr val="accent4">
              <a:lumMod val="20000"/>
              <a:lumOff val="80000"/>
            </a:schemeClr>
          </a:solidFill>
        </p:spPr>
        <p:txBody>
          <a:bodyPr wrap="square">
            <a:spAutoFit/>
          </a:bodyPr>
          <a:lstStyle/>
          <a:p>
            <a:pPr algn="ctr" defTabSz="685800"/>
            <a:endParaRPr lang="en-US" sz="2400" dirty="0">
              <a:solidFill>
                <a:prstClr val="black"/>
              </a:solidFill>
              <a:latin typeface="Arial Narrow" panose="020B0606020202030204" pitchFamily="34" charset="0"/>
            </a:endParaRPr>
          </a:p>
          <a:p>
            <a:pPr algn="ctr" defTabSz="685800"/>
            <a:endParaRPr lang="en-US" sz="2400" dirty="0">
              <a:solidFill>
                <a:prstClr val="black"/>
              </a:solidFill>
              <a:latin typeface="Arial Narrow" panose="020B0606020202030204" pitchFamily="34" charset="0"/>
            </a:endParaRPr>
          </a:p>
          <a:p>
            <a:pPr algn="ctr"/>
            <a:r>
              <a:rPr lang="en-US" sz="2800" b="1" dirty="0">
                <a:latin typeface="Arial Narrow" panose="020B0606020202030204" pitchFamily="34" charset="0"/>
              </a:rPr>
              <a:t>“</a:t>
            </a:r>
            <a:r>
              <a:rPr lang="en-US" sz="2800" b="1" dirty="0" err="1">
                <a:latin typeface="Arial Narrow" panose="020B0606020202030204" pitchFamily="34" charset="0"/>
              </a:rPr>
              <a:t>Auflistung</a:t>
            </a:r>
            <a:r>
              <a:rPr lang="en-US" sz="2800" b="1" dirty="0">
                <a:latin typeface="Arial Narrow" panose="020B0606020202030204" pitchFamily="34" charset="0"/>
              </a:rPr>
              <a:t> / Mapping… ”</a:t>
            </a:r>
            <a:endParaRPr lang="pt-PT" sz="2800" dirty="0">
              <a:latin typeface="Arial Narrow" panose="020B0606020202030204" pitchFamily="34" charset="0"/>
            </a:endParaRPr>
          </a:p>
          <a:p>
            <a:pPr algn="ctr" defTabSz="685800"/>
            <a:endParaRPr lang="en-US" dirty="0">
              <a:solidFill>
                <a:prstClr val="black"/>
              </a:solidFill>
              <a:latin typeface="Arial Narrow" panose="020B0606020202030204" pitchFamily="34" charset="0"/>
            </a:endParaRPr>
          </a:p>
          <a:p>
            <a:pPr algn="ctr" defTabSz="685800"/>
            <a:endParaRPr lang="en-US" b="1" cap="small" dirty="0">
              <a:solidFill>
                <a:srgbClr val="B32C16">
                  <a:lumMod val="75000"/>
                </a:srgbClr>
              </a:solidFill>
              <a:latin typeface="Arial Rounded MT Bold" pitchFamily="34" charset="0"/>
            </a:endParaRPr>
          </a:p>
        </p:txBody>
      </p:sp>
      <p:grpSp>
        <p:nvGrpSpPr>
          <p:cNvPr id="4" name="Grupo 3"/>
          <p:cNvGrpSpPr/>
          <p:nvPr/>
        </p:nvGrpSpPr>
        <p:grpSpPr>
          <a:xfrm>
            <a:off x="1331640" y="5700290"/>
            <a:ext cx="6777372" cy="1050370"/>
            <a:chOff x="1331640" y="5700290"/>
            <a:chExt cx="6777372" cy="1050370"/>
          </a:xfrm>
        </p:grpSpPr>
        <p:sp>
          <p:nvSpPr>
            <p:cNvPr id="9" name="Retângulo 8"/>
            <p:cNvSpPr/>
            <p:nvPr/>
          </p:nvSpPr>
          <p:spPr>
            <a:xfrm>
              <a:off x="1331640" y="6381328"/>
              <a:ext cx="6777372" cy="369332"/>
            </a:xfrm>
            <a:prstGeom prst="rect">
              <a:avLst/>
            </a:prstGeom>
          </p:spPr>
          <p:txBody>
            <a:bodyPr wrap="square">
              <a:spAutoFit/>
            </a:bodyPr>
            <a:lstStyle/>
            <a:p>
              <a:pPr defTabSz="685800"/>
              <a:r>
                <a:rPr lang="en-US" sz="9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900" dirty="0">
                <a:solidFill>
                  <a:prstClr val="black"/>
                </a:solidFill>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2" cstate="print">
              <a:extLst>
                <a:ext uri="{28A0092B-C50C-407E-A947-70E740481C1C}">
                  <a14:useLocalDpi xmlns:a14="http://schemas.microsoft.com/office/drawing/2010/main" val="0"/>
                </a:ext>
              </a:extLst>
            </a:blip>
            <a:stretch>
              <a:fillRect/>
            </a:stretch>
          </p:blipFill>
          <p:spPr>
            <a:xfrm>
              <a:off x="2701634" y="5700290"/>
              <a:ext cx="3098959" cy="681038"/>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8</a:t>
            </a:fld>
            <a:endParaRPr lang="pt-PT" dirty="0"/>
          </a:p>
        </p:txBody>
      </p:sp>
      <p:grpSp>
        <p:nvGrpSpPr>
          <p:cNvPr id="11" name="Grupo 10"/>
          <p:cNvGrpSpPr/>
          <p:nvPr/>
        </p:nvGrpSpPr>
        <p:grpSpPr>
          <a:xfrm>
            <a:off x="6028488" y="104757"/>
            <a:ext cx="2916323" cy="1504721"/>
            <a:chOff x="4734019" y="913192"/>
            <a:chExt cx="2916323" cy="1504721"/>
          </a:xfrm>
        </p:grpSpPr>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4019" y="913192"/>
              <a:ext cx="2713565" cy="1246667"/>
            </a:xfrm>
            <a:prstGeom prst="rect">
              <a:avLst/>
            </a:prstGeom>
          </p:spPr>
        </p:pic>
        <p:sp>
          <p:nvSpPr>
            <p:cNvPr id="13" name="Retângulo 12"/>
            <p:cNvSpPr/>
            <p:nvPr/>
          </p:nvSpPr>
          <p:spPr>
            <a:xfrm>
              <a:off x="4842030" y="2140914"/>
              <a:ext cx="2808312" cy="276999"/>
            </a:xfrm>
            <a:prstGeom prst="rect">
              <a:avLst/>
            </a:prstGeom>
          </p:spPr>
          <p:txBody>
            <a:bodyPr wrap="square">
              <a:spAutoFit/>
            </a:bodyPr>
            <a:lstStyle/>
            <a:p>
              <a:pPr defTabSz="685800"/>
              <a:r>
                <a:rPr lang="en-US" sz="1200" dirty="0">
                  <a:solidFill>
                    <a:prstClr val="black"/>
                  </a:solidFill>
                  <a:latin typeface="Arial Narrow" panose="020B0606020202030204" pitchFamily="34" charset="0"/>
                  <a:ea typeface="Times New Roman" panose="02020603050405020304" pitchFamily="18" charset="0"/>
                </a:rPr>
                <a:t>Grant Agreement: 2019-1-AT-KA202-051218</a:t>
              </a:r>
              <a:endParaRPr lang="en-GB" sz="1200" dirty="0">
                <a:solidFill>
                  <a:prstClr val="black"/>
                </a:solidFill>
                <a:latin typeface="Arial Narrow" panose="020B0606020202030204" pitchFamily="34" charset="0"/>
              </a:endParaRPr>
            </a:p>
          </p:txBody>
        </p:sp>
      </p:grpSp>
      <p:sp>
        <p:nvSpPr>
          <p:cNvPr id="14" name="Retângulo 13"/>
          <p:cNvSpPr/>
          <p:nvPr/>
        </p:nvSpPr>
        <p:spPr>
          <a:xfrm>
            <a:off x="1445705" y="1012274"/>
            <a:ext cx="4023858" cy="523220"/>
          </a:xfrm>
          <a:prstGeom prst="rect">
            <a:avLst/>
          </a:prstGeom>
          <a:solidFill>
            <a:schemeClr val="accent4">
              <a:lumMod val="20000"/>
              <a:lumOff val="80000"/>
            </a:schemeClr>
          </a:solidFill>
        </p:spPr>
        <p:txBody>
          <a:bodyPr wrap="none">
            <a:spAutoFit/>
          </a:bodyPr>
          <a:lstStyle/>
          <a:p>
            <a:r>
              <a:rPr lang="en-GB" sz="2800" b="1" dirty="0" err="1">
                <a:latin typeface="Arial Narrow" panose="020B0606020202030204" pitchFamily="34" charset="0"/>
              </a:rPr>
              <a:t>Aktivität</a:t>
            </a:r>
            <a:r>
              <a:rPr lang="en-GB" sz="2800" b="1" dirty="0">
                <a:latin typeface="Arial Narrow" panose="020B0606020202030204" pitchFamily="34" charset="0"/>
              </a:rPr>
              <a:t>: Brainstorming 1.1</a:t>
            </a:r>
          </a:p>
        </p:txBody>
      </p:sp>
    </p:spTree>
    <p:extLst>
      <p:ext uri="{BB962C8B-B14F-4D97-AF65-F5344CB8AC3E}">
        <p14:creationId xmlns:p14="http://schemas.microsoft.com/office/powerpoint/2010/main" val="155806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3" name="Retângulo 12"/>
          <p:cNvSpPr/>
          <p:nvPr/>
        </p:nvSpPr>
        <p:spPr>
          <a:xfrm>
            <a:off x="6623720" y="828572"/>
            <a:ext cx="2520280" cy="261610"/>
          </a:xfrm>
          <a:prstGeom prst="rect">
            <a:avLst/>
          </a:prstGeom>
        </p:spPr>
        <p:txBody>
          <a:bodyPr wrap="square">
            <a:spAutoFit/>
          </a:bodyPr>
          <a:lstStyle/>
          <a:p>
            <a:r>
              <a:rPr lang="en-US" sz="1100" dirty="0">
                <a:latin typeface="Arial Narrow" panose="020B0606020202030204" pitchFamily="34" charset="0"/>
                <a:ea typeface="Times New Roman" panose="02020603050405020304" pitchFamily="18" charset="0"/>
              </a:rPr>
              <a:t>Grant Agreement: 2019-1-AT-KA202-051218</a:t>
            </a:r>
            <a:endParaRPr lang="en-GB" sz="1100" dirty="0">
              <a:latin typeface="Arial Narrow" panose="020B0606020202030204" pitchFamily="34" charset="0"/>
            </a:endParaRPr>
          </a:p>
        </p:txBody>
      </p:sp>
      <p:sp>
        <p:nvSpPr>
          <p:cNvPr id="15" name="Retângulo 14"/>
          <p:cNvSpPr/>
          <p:nvPr/>
        </p:nvSpPr>
        <p:spPr>
          <a:xfrm>
            <a:off x="42233" y="1191721"/>
            <a:ext cx="9071746" cy="2000548"/>
          </a:xfrm>
          <a:prstGeom prst="rect">
            <a:avLst/>
          </a:prstGeom>
          <a:solidFill>
            <a:schemeClr val="accent1">
              <a:lumMod val="20000"/>
              <a:lumOff val="80000"/>
            </a:schemeClr>
          </a:solidFill>
        </p:spPr>
        <p:txBody>
          <a:bodyPr wrap="square">
            <a:spAutoFit/>
          </a:bodyPr>
          <a:lstStyle/>
          <a:p>
            <a:pPr algn="ctr"/>
            <a:endParaRPr lang="de-DE" sz="2400" b="1" dirty="0">
              <a:latin typeface="Arial Narrow" panose="020B0606020202030204" pitchFamily="34" charset="0"/>
            </a:endParaRPr>
          </a:p>
          <a:p>
            <a:pPr algn="ctr"/>
            <a:endParaRPr lang="de-DE" sz="2400" b="1" dirty="0">
              <a:latin typeface="Arial Narrow" panose="020B0606020202030204" pitchFamily="34" charset="0"/>
            </a:endParaRPr>
          </a:p>
          <a:p>
            <a:pPr algn="ctr"/>
            <a:r>
              <a:rPr lang="de-DE" sz="2800" b="1" dirty="0">
                <a:latin typeface="Arial Narrow" panose="020B0606020202030204" pitchFamily="34" charset="0"/>
              </a:rPr>
              <a:t>ERARBEITUNG</a:t>
            </a:r>
          </a:p>
          <a:p>
            <a:pPr algn="ctr"/>
            <a:endParaRPr lang="de-DE" sz="2400" b="1" dirty="0">
              <a:latin typeface="Arial Narrow" panose="020B0606020202030204" pitchFamily="34" charset="0"/>
            </a:endParaRPr>
          </a:p>
          <a:p>
            <a:pPr algn="ctr"/>
            <a:endParaRPr lang="de-DE" sz="2400" b="1" dirty="0">
              <a:latin typeface="Arial Narrow" panose="020B0606020202030204" pitchFamily="34" charset="0"/>
            </a:endParaRPr>
          </a:p>
        </p:txBody>
      </p:sp>
      <p:grpSp>
        <p:nvGrpSpPr>
          <p:cNvPr id="12" name="Grupo 11"/>
          <p:cNvGrpSpPr/>
          <p:nvPr/>
        </p:nvGrpSpPr>
        <p:grpSpPr>
          <a:xfrm>
            <a:off x="82777" y="6412675"/>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n-US" sz="8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4" name="Marcador de Posição do Número do Diapositivo 3"/>
          <p:cNvSpPr>
            <a:spLocks noGrp="1"/>
          </p:cNvSpPr>
          <p:nvPr>
            <p:ph type="sldNum" sz="quarter" idx="12"/>
          </p:nvPr>
        </p:nvSpPr>
        <p:spPr/>
        <p:txBody>
          <a:bodyPr/>
          <a:lstStyle/>
          <a:p>
            <a:fld id="{35BA1E5D-A24E-4249-ACDB-C6F8AD62BBF2}" type="slidenum">
              <a:rPr lang="pt-PT" smtClean="0"/>
              <a:t>9</a:t>
            </a:fld>
            <a:endParaRPr lang="pt-PT" dirty="0"/>
          </a:p>
        </p:txBody>
      </p:sp>
      <p:sp>
        <p:nvSpPr>
          <p:cNvPr id="5" name="Retângulo 4"/>
          <p:cNvSpPr/>
          <p:nvPr/>
        </p:nvSpPr>
        <p:spPr>
          <a:xfrm>
            <a:off x="1875114" y="3498633"/>
            <a:ext cx="6008746" cy="2246769"/>
          </a:xfrm>
          <a:prstGeom prst="rect">
            <a:avLst/>
          </a:prstGeom>
          <a:solidFill>
            <a:schemeClr val="accent1">
              <a:lumMod val="20000"/>
              <a:lumOff val="80000"/>
            </a:schemeClr>
          </a:solidFill>
        </p:spPr>
        <p:txBody>
          <a:bodyPr wrap="square">
            <a:spAutoFit/>
          </a:bodyPr>
          <a:lstStyle/>
          <a:p>
            <a:pPr algn="ctr" defTabSz="685800"/>
            <a:r>
              <a:rPr lang="en-US" sz="2000" dirty="0">
                <a:solidFill>
                  <a:prstClr val="black"/>
                </a:solidFill>
                <a:latin typeface="Arial Narrow" panose="020B0606020202030204" pitchFamily="34" charset="0"/>
              </a:rPr>
              <a:t>Inklusion </a:t>
            </a:r>
            <a:r>
              <a:rPr lang="en-US" sz="2000" dirty="0" err="1">
                <a:solidFill>
                  <a:prstClr val="black"/>
                </a:solidFill>
                <a:latin typeface="Arial Narrow" panose="020B0606020202030204" pitchFamily="34" charset="0"/>
              </a:rPr>
              <a:t>aus</a:t>
            </a:r>
            <a:r>
              <a:rPr lang="en-US" sz="2000" dirty="0">
                <a:solidFill>
                  <a:prstClr val="black"/>
                </a:solidFill>
                <a:latin typeface="Arial Narrow" panose="020B0606020202030204" pitchFamily="34" charset="0"/>
              </a:rPr>
              <a:t> </a:t>
            </a:r>
            <a:r>
              <a:rPr lang="en-US" sz="2000" dirty="0" err="1">
                <a:solidFill>
                  <a:prstClr val="black"/>
                </a:solidFill>
                <a:latin typeface="Arial Narrow" panose="020B0606020202030204" pitchFamily="34" charset="0"/>
              </a:rPr>
              <a:t>unterschiedlichen</a:t>
            </a:r>
            <a:r>
              <a:rPr lang="en-US" sz="2000" dirty="0">
                <a:solidFill>
                  <a:prstClr val="black"/>
                </a:solidFill>
                <a:latin typeface="Arial Narrow" panose="020B0606020202030204" pitchFamily="34" charset="0"/>
              </a:rPr>
              <a:t> </a:t>
            </a:r>
            <a:r>
              <a:rPr lang="en-US" sz="2000" dirty="0" err="1">
                <a:solidFill>
                  <a:prstClr val="black"/>
                </a:solidFill>
                <a:latin typeface="Arial Narrow" panose="020B0606020202030204" pitchFamily="34" charset="0"/>
              </a:rPr>
              <a:t>Perspektiven</a:t>
            </a:r>
            <a:endParaRPr lang="en-US" sz="2000" dirty="0">
              <a:solidFill>
                <a:prstClr val="black"/>
              </a:solidFill>
              <a:latin typeface="Arial Narrow" panose="020B0606020202030204" pitchFamily="34" charset="0"/>
            </a:endParaRPr>
          </a:p>
          <a:p>
            <a:pPr algn="ctr" defTabSz="685800"/>
            <a:r>
              <a:rPr lang="de-DE" sz="2000" dirty="0">
                <a:solidFill>
                  <a:prstClr val="black"/>
                </a:solidFill>
                <a:latin typeface="Arial Narrow" panose="020B0606020202030204" pitchFamily="34" charset="0"/>
              </a:rPr>
              <a:t>Entscheidende Faktoren für die Schaffung einer inklusiven Gesellschaft</a:t>
            </a:r>
          </a:p>
          <a:p>
            <a:pPr algn="ctr" defTabSz="685800"/>
            <a:r>
              <a:rPr lang="de-DE" sz="2000" i="1" dirty="0">
                <a:solidFill>
                  <a:prstClr val="black"/>
                </a:solidFill>
                <a:latin typeface="Arial Narrow" panose="020B0606020202030204" pitchFamily="34" charset="0"/>
              </a:rPr>
              <a:t>Aktivität: Denke und reflektiere 1.1 - Inklusion</a:t>
            </a:r>
          </a:p>
          <a:p>
            <a:pPr algn="ctr" defTabSz="685800"/>
            <a:r>
              <a:rPr lang="de-DE" sz="2000" dirty="0">
                <a:solidFill>
                  <a:prstClr val="black"/>
                </a:solidFill>
                <a:latin typeface="Arial Narrow" panose="020B0606020202030204" pitchFamily="34" charset="0"/>
              </a:rPr>
              <a:t>Allgemeine Terminologie/ unterschiedliche Ansichten zu </a:t>
            </a:r>
            <a:r>
              <a:rPr lang="de-DE" sz="2000" dirty="0" err="1">
                <a:solidFill>
                  <a:prstClr val="black"/>
                </a:solidFill>
                <a:latin typeface="Arial Narrow" panose="020B0606020202030204" pitchFamily="34" charset="0"/>
              </a:rPr>
              <a:t>autismusfreundlicher</a:t>
            </a:r>
            <a:r>
              <a:rPr lang="de-DE" sz="2000" dirty="0">
                <a:solidFill>
                  <a:prstClr val="black"/>
                </a:solidFill>
                <a:latin typeface="Arial Narrow" panose="020B0606020202030204" pitchFamily="34" charset="0"/>
              </a:rPr>
              <a:t> Sprache</a:t>
            </a:r>
          </a:p>
          <a:p>
            <a:pPr algn="ctr" defTabSz="685800"/>
            <a:r>
              <a:rPr lang="de-DE" sz="2000" i="1" dirty="0">
                <a:solidFill>
                  <a:prstClr val="black"/>
                </a:solidFill>
                <a:latin typeface="Arial Narrow" panose="020B0606020202030204" pitchFamily="34" charset="0"/>
              </a:rPr>
              <a:t>Aktivität: Denke und reflektiere 1.2 - Sprache</a:t>
            </a:r>
          </a:p>
        </p:txBody>
      </p:sp>
    </p:spTree>
    <p:extLst>
      <p:ext uri="{BB962C8B-B14F-4D97-AF65-F5344CB8AC3E}">
        <p14:creationId xmlns:p14="http://schemas.microsoft.com/office/powerpoint/2010/main" val="34484865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reus">
  <a:themeElements>
    <a:clrScheme name="Nereu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Nereu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Nereu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4521</Words>
  <Application>Microsoft Office PowerPoint</Application>
  <PresentationFormat>Bildschirmpräsentation (4:3)</PresentationFormat>
  <Paragraphs>378</Paragraphs>
  <Slides>35</Slides>
  <Notes>5</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35</vt:i4>
      </vt:variant>
    </vt:vector>
  </HeadingPairs>
  <TitlesOfParts>
    <vt:vector size="47" baseType="lpstr">
      <vt:lpstr>Arial</vt:lpstr>
      <vt:lpstr>Arial Narrow</vt:lpstr>
      <vt:lpstr>Arial Rounded MT Bold</vt:lpstr>
      <vt:lpstr>Calibri</vt:lpstr>
      <vt:lpstr>Calibri Light</vt:lpstr>
      <vt:lpstr>Century Gothic</vt:lpstr>
      <vt:lpstr>Century Schoolbook</vt:lpstr>
      <vt:lpstr>Symbol</vt:lpstr>
      <vt:lpstr>Wingdings</vt:lpstr>
      <vt:lpstr>Wingdings 2</vt:lpstr>
      <vt:lpstr>Tema do Office</vt:lpstr>
      <vt:lpstr>Nereus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APLM</dc:creator>
  <cp:lastModifiedBy>Wolfgang Winkler</cp:lastModifiedBy>
  <cp:revision>83</cp:revision>
  <dcterms:created xsi:type="dcterms:W3CDTF">2021-03-29T18:05:27Z</dcterms:created>
  <dcterms:modified xsi:type="dcterms:W3CDTF">2022-01-13T11:27:24Z</dcterms:modified>
</cp:coreProperties>
</file>