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334" r:id="rId2"/>
    <p:sldId id="336" r:id="rId3"/>
    <p:sldId id="306" r:id="rId4"/>
    <p:sldId id="335" r:id="rId5"/>
    <p:sldId id="337" r:id="rId6"/>
    <p:sldId id="338" r:id="rId7"/>
    <p:sldId id="339" r:id="rId8"/>
    <p:sldId id="340" r:id="rId9"/>
    <p:sldId id="341" r:id="rId10"/>
    <p:sldId id="342" r:id="rId11"/>
    <p:sldId id="343" r:id="rId12"/>
    <p:sldId id="344" r:id="rId13"/>
    <p:sldId id="345" r:id="rId14"/>
    <p:sldId id="346" r:id="rId15"/>
    <p:sldId id="299" r:id="rId16"/>
    <p:sldId id="347" r:id="rId17"/>
    <p:sldId id="348" r:id="rId18"/>
    <p:sldId id="349" r:id="rId19"/>
    <p:sldId id="350" r:id="rId20"/>
    <p:sldId id="351" r:id="rId21"/>
    <p:sldId id="352" r:id="rId22"/>
    <p:sldId id="353" r:id="rId23"/>
    <p:sldId id="354" r:id="rId24"/>
    <p:sldId id="314" r:id="rId25"/>
    <p:sldId id="355" r:id="rId26"/>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AD9"/>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2"/>
    <p:restoredTop sz="94719"/>
  </p:normalViewPr>
  <p:slideViewPr>
    <p:cSldViewPr snapToGrid="0" snapToObjects="1">
      <p:cViewPr varScale="1">
        <p:scale>
          <a:sx n="64" d="100"/>
          <a:sy n="64" d="100"/>
        </p:scale>
        <p:origin x="90" y="9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11.11.2021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ki.s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topics/communica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nSpc>
                <a:spcPct val="170000"/>
              </a:lnSpc>
              <a:buClr>
                <a:srgbClr val="024E94"/>
              </a:buClr>
              <a:buSzPct val="100000"/>
            </a:pPr>
            <a:r>
              <a:rPr lang="el-GR" sz="3200" b="1" dirty="0">
                <a:solidFill>
                  <a:srgbClr val="024E94"/>
                </a:solidFill>
                <a:latin typeface="Arial Narrow"/>
                <a:ea typeface="Arial Narrow"/>
                <a:cs typeface="Arial Narrow"/>
                <a:sym typeface="Arial Narrow"/>
              </a:rPr>
              <a:t>Πρόγραμμα μαθημάτων για το εκπαιδευτικό πρόγραμμα «Σύμβουλος σε θέματα διαταραχών αυτιστικού φάσματος (ΔΑΦ)»</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1907925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a:t>
            </a:r>
            <a:r>
              <a:rPr lang="en-US" dirty="0"/>
              <a:t>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807926" cy="1009651"/>
          </a:xfrm>
          <a:prstGeom prst="rect">
            <a:avLst/>
          </a:prstGeom>
          <a:solidFill>
            <a:srgbClr val="FFF2CC"/>
          </a:solidFill>
          <a:ln>
            <a:noFill/>
          </a:ln>
        </p:spPr>
        <p:txBody>
          <a:bodyPr spcFirstLastPara="1" wrap="square" lIns="121900" tIns="60933" rIns="121900" bIns="60933" anchor="ctr" anchorCtr="0">
            <a:noAutofit/>
          </a:bodyPr>
          <a:lstStyle/>
          <a:p>
            <a:r>
              <a:rPr lang="el-GR" sz="4000" b="1" dirty="0">
                <a:latin typeface="Arial Narrow" panose="020B0606020202030204" pitchFamily="34" charset="0"/>
              </a:rPr>
              <a:t>Δραστηριότητα</a:t>
            </a:r>
            <a:r>
              <a:rPr lang="en-GB" sz="4000" b="1" dirty="0">
                <a:latin typeface="Arial Narrow" panose="020B0606020202030204" pitchFamily="34" charset="0"/>
              </a:rPr>
              <a:t>: </a:t>
            </a:r>
            <a:r>
              <a:rPr lang="el-GR" sz="4000" b="1" dirty="0">
                <a:latin typeface="Arial Narrow" panose="020B0606020202030204" pitchFamily="34" charset="0"/>
              </a:rPr>
              <a:t>Καταιγισμός ιδεών</a:t>
            </a:r>
            <a:r>
              <a:rPr lang="en-GB" sz="4000" b="1" dirty="0">
                <a:latin typeface="Arial Narrow" panose="020B0606020202030204" pitchFamily="34" charset="0"/>
              </a:rPr>
              <a:t> 6.1-</a:t>
            </a:r>
            <a:r>
              <a:rPr lang="el-GR" sz="4000" b="1" dirty="0">
                <a:latin typeface="Arial Narrow" panose="020B0606020202030204" pitchFamily="34" charset="0"/>
              </a:rPr>
              <a:t>ΕΟΓ</a:t>
            </a:r>
            <a:endParaRPr lang="en-GB" sz="40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200" b="1" dirty="0">
                <a:latin typeface="Arial Narrow" panose="020B0606020202030204" pitchFamily="34" charset="0"/>
              </a:rPr>
              <a:t>“</a:t>
            </a:r>
            <a:r>
              <a:rPr lang="el-GR" sz="3200" b="1" dirty="0">
                <a:latin typeface="Arial Narrow" panose="020B0606020202030204" pitchFamily="34" charset="0"/>
              </a:rPr>
              <a:t>ΕΟΓ</a:t>
            </a:r>
            <a:r>
              <a:rPr lang="en-US" sz="3200" b="1" dirty="0">
                <a:latin typeface="Arial Narrow" panose="020B0606020202030204" pitchFamily="34" charset="0"/>
              </a:rPr>
              <a:t>… ”</a:t>
            </a:r>
            <a:endParaRPr lang="pt-PT" sz="3200" dirty="0">
              <a:latin typeface="Arial Narrow" panose="020B0606020202030204" pitchFamily="34" charset="0"/>
            </a:endParaRPr>
          </a:p>
        </p:txBody>
      </p:sp>
    </p:spTree>
    <p:extLst>
      <p:ext uri="{BB962C8B-B14F-4D97-AF65-F5344CB8AC3E}">
        <p14:creationId xmlns:p14="http://schemas.microsoft.com/office/powerpoint/2010/main" val="1750763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807926" cy="1009651"/>
          </a:xfrm>
          <a:prstGeom prst="rect">
            <a:avLst/>
          </a:prstGeom>
          <a:solidFill>
            <a:srgbClr val="FFF2CC"/>
          </a:solidFill>
          <a:ln>
            <a:noFill/>
          </a:ln>
        </p:spPr>
        <p:txBody>
          <a:bodyPr spcFirstLastPara="1" wrap="square" lIns="121900" tIns="60933" rIns="121900" bIns="60933" anchor="ctr" anchorCtr="0">
            <a:noAutofit/>
          </a:bodyPr>
          <a:lstStyle/>
          <a:p>
            <a:r>
              <a:rPr lang="el-GR" sz="4000" b="1" dirty="0">
                <a:latin typeface="Arial Narrow" panose="020B0606020202030204" pitchFamily="34" charset="0"/>
              </a:rPr>
              <a:t>Δραστηριότητα</a:t>
            </a:r>
            <a:r>
              <a:rPr lang="en-GB" sz="4000" b="1" dirty="0">
                <a:latin typeface="Arial Narrow" panose="020B0606020202030204" pitchFamily="34" charset="0"/>
              </a:rPr>
              <a:t>: </a:t>
            </a:r>
            <a:r>
              <a:rPr lang="el-GR" sz="4000" b="1" dirty="0">
                <a:latin typeface="Arial Narrow" panose="020B0606020202030204" pitchFamily="34" charset="0"/>
              </a:rPr>
              <a:t>Καταιγισμός ιδεών</a:t>
            </a:r>
            <a:r>
              <a:rPr lang="en-GB" sz="4000" b="1" dirty="0">
                <a:latin typeface="Arial Narrow" panose="020B0606020202030204" pitchFamily="34" charset="0"/>
              </a:rPr>
              <a:t> 6.1-</a:t>
            </a:r>
            <a:r>
              <a:rPr lang="el-GR" sz="4000" b="1" dirty="0">
                <a:latin typeface="Arial Narrow" panose="020B0606020202030204" pitchFamily="34" charset="0"/>
              </a:rPr>
              <a:t>ΕΟΓ</a:t>
            </a:r>
            <a:endParaRPr lang="en-GB" sz="40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l-GR" sz="3200" b="1" dirty="0">
                <a:solidFill>
                  <a:schemeClr val="accent1">
                    <a:lumMod val="50000"/>
                  </a:schemeClr>
                </a:solidFill>
                <a:latin typeface="Arial Narrow" panose="020B0606020202030204" pitchFamily="34" charset="0"/>
              </a:rPr>
              <a:t>ΕΟΓ</a:t>
            </a:r>
            <a:r>
              <a:rPr lang="en-US" sz="3200" b="1" dirty="0">
                <a:solidFill>
                  <a:schemeClr val="accent1">
                    <a:lumMod val="50000"/>
                  </a:schemeClr>
                </a:solidFill>
                <a:latin typeface="Arial Narrow" panose="020B0606020202030204" pitchFamily="34" charset="0"/>
              </a:rPr>
              <a:t>*</a:t>
            </a:r>
          </a:p>
          <a:p>
            <a:pPr algn="ctr" defTabSz="685800"/>
            <a:r>
              <a:rPr lang="el-GR" sz="3200" b="1" dirty="0">
                <a:solidFill>
                  <a:schemeClr val="accent1">
                    <a:lumMod val="50000"/>
                  </a:schemeClr>
                </a:solidFill>
                <a:latin typeface="Arial Narrow" panose="020B0606020202030204" pitchFamily="34" charset="0"/>
              </a:rPr>
              <a:t>Ε</a:t>
            </a:r>
            <a:r>
              <a:rPr lang="en-US" sz="3200" b="1" dirty="0">
                <a:latin typeface="Arial Narrow" panose="020B0606020202030204" pitchFamily="34" charset="0"/>
              </a:rPr>
              <a:t> = </a:t>
            </a:r>
            <a:r>
              <a:rPr lang="el-GR" sz="3200" b="1" dirty="0">
                <a:latin typeface="Arial Narrow" panose="020B0606020202030204" pitchFamily="34" charset="0"/>
              </a:rPr>
              <a:t>Επιλέξτε τις ιδέες</a:t>
            </a:r>
            <a:endParaRPr lang="en-US" sz="3200" b="1" dirty="0">
              <a:latin typeface="Arial Narrow" panose="020B0606020202030204" pitchFamily="34" charset="0"/>
            </a:endParaRPr>
          </a:p>
          <a:p>
            <a:pPr algn="ctr" defTabSz="685800"/>
            <a:r>
              <a:rPr lang="en-US" sz="3200" b="1" dirty="0">
                <a:solidFill>
                  <a:schemeClr val="accent1">
                    <a:lumMod val="50000"/>
                  </a:schemeClr>
                </a:solidFill>
                <a:latin typeface="Arial Narrow" panose="020B0606020202030204" pitchFamily="34" charset="0"/>
              </a:rPr>
              <a:t>O</a:t>
            </a:r>
            <a:r>
              <a:rPr lang="en-US" sz="3200" b="1" dirty="0">
                <a:latin typeface="Arial Narrow" panose="020B0606020202030204" pitchFamily="34" charset="0"/>
              </a:rPr>
              <a:t> = </a:t>
            </a:r>
            <a:r>
              <a:rPr lang="el-GR" sz="3200" b="1" dirty="0">
                <a:latin typeface="Arial Narrow" panose="020B0606020202030204" pitchFamily="34" charset="0"/>
              </a:rPr>
              <a:t>Οργανώστε τις σημειώσεις</a:t>
            </a:r>
            <a:endParaRPr lang="en-US" sz="3200" b="1" dirty="0">
              <a:latin typeface="Arial Narrow" panose="020B0606020202030204" pitchFamily="34" charset="0"/>
            </a:endParaRPr>
          </a:p>
          <a:p>
            <a:pPr algn="ctr" defTabSz="685800"/>
            <a:r>
              <a:rPr lang="el-GR" sz="3200" b="1" dirty="0">
                <a:solidFill>
                  <a:schemeClr val="accent1">
                    <a:lumMod val="50000"/>
                  </a:schemeClr>
                </a:solidFill>
                <a:latin typeface="Arial Narrow" panose="020B0606020202030204" pitchFamily="34" charset="0"/>
              </a:rPr>
              <a:t>Γ</a:t>
            </a:r>
            <a:r>
              <a:rPr lang="en-US" sz="3200" b="1" dirty="0">
                <a:latin typeface="Arial Narrow" panose="020B0606020202030204" pitchFamily="34" charset="0"/>
              </a:rPr>
              <a:t> = </a:t>
            </a:r>
            <a:r>
              <a:rPr lang="el-GR" sz="3200" b="1" dirty="0">
                <a:latin typeface="Arial Narrow" panose="020B0606020202030204" pitchFamily="34" charset="0"/>
              </a:rPr>
              <a:t>Γράψτε και σκεφτείτε περισσότερες λεπτομέρειες</a:t>
            </a:r>
            <a:endParaRPr lang="pt-PT" sz="3200" dirty="0">
              <a:latin typeface="Arial Narrow" panose="020B0606020202030204" pitchFamily="34" charset="0"/>
            </a:endParaRPr>
          </a:p>
          <a:p>
            <a:pPr algn="ctr" defTabSz="685800"/>
            <a:endParaRPr lang="en-US" sz="3200" dirty="0">
              <a:solidFill>
                <a:prstClr val="black"/>
              </a:solidFill>
              <a:latin typeface="Arial Narrow" panose="020B0606020202030204" pitchFamily="34" charset="0"/>
            </a:endParaRPr>
          </a:p>
          <a:p>
            <a:pPr algn="ctr" defTabSz="685800"/>
            <a:r>
              <a:rPr lang="en-US" sz="3200" b="1" dirty="0">
                <a:solidFill>
                  <a:schemeClr val="accent1">
                    <a:lumMod val="50000"/>
                  </a:schemeClr>
                </a:solidFill>
                <a:latin typeface="Arial Narrow" panose="020B0606020202030204" pitchFamily="34" charset="0"/>
              </a:rPr>
              <a:t>*</a:t>
            </a:r>
            <a:r>
              <a:rPr lang="en-US" sz="3200" b="1" cap="small" dirty="0">
                <a:solidFill>
                  <a:srgbClr val="B32C16">
                    <a:lumMod val="75000"/>
                  </a:srgbClr>
                </a:solidFill>
                <a:latin typeface="Arial Rounded MT Bold" pitchFamily="34" charset="0"/>
              </a:rPr>
              <a:t> </a:t>
            </a:r>
            <a:r>
              <a:rPr lang="en-US" dirty="0">
                <a:latin typeface="Arial Narrow" panose="020B0606020202030204" pitchFamily="34" charset="0"/>
              </a:rPr>
              <a:t>Harris et al (2008)</a:t>
            </a:r>
            <a:endParaRPr lang="en-US" b="1" cap="small" dirty="0">
              <a:solidFill>
                <a:srgbClr val="B32C16">
                  <a:lumMod val="75000"/>
                </a:srgbClr>
              </a:solidFill>
              <a:latin typeface="Arial Rounded MT Bold" pitchFamily="34" charset="0"/>
            </a:endParaRPr>
          </a:p>
        </p:txBody>
      </p:sp>
    </p:spTree>
    <p:extLst>
      <p:ext uri="{BB962C8B-B14F-4D97-AF65-F5344CB8AC3E}">
        <p14:creationId xmlns:p14="http://schemas.microsoft.com/office/powerpoint/2010/main" val="134189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l-GR" sz="4000" b="1" dirty="0">
                <a:solidFill>
                  <a:schemeClr val="dk1"/>
                </a:solidFill>
                <a:latin typeface="Arial Narrow"/>
                <a:ea typeface="Arial Narrow"/>
                <a:cs typeface="Arial Narrow"/>
                <a:sym typeface="Arial Narrow"/>
              </a:rPr>
              <a:t>ΑΝΑΠΤΥΞΗ</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just">
              <a:lnSpc>
                <a:spcPct val="115000"/>
              </a:lnSpc>
            </a:pPr>
            <a:endParaRPr lang="en-US" sz="2400" dirty="0">
              <a:latin typeface="Arial Narrow" panose="020B0606020202030204" pitchFamily="34" charset="0"/>
            </a:endParaRPr>
          </a:p>
          <a:p>
            <a:pPr algn="ctr">
              <a:lnSpc>
                <a:spcPct val="115000"/>
              </a:lnSpc>
            </a:pPr>
            <a:r>
              <a:rPr lang="el-GR" sz="2400" dirty="0">
                <a:latin typeface="Arial Narrow" panose="020B0606020202030204" pitchFamily="34" charset="0"/>
              </a:rPr>
              <a:t>Ασκήσεις πραγματικών συνθηκών για αναστοχασμό και ανάλυση</a:t>
            </a:r>
            <a:r>
              <a:rPr lang="el-GR" sz="2400" dirty="0">
                <a:solidFill>
                  <a:prstClr val="black"/>
                </a:solidFill>
                <a:latin typeface="Arial Narrow" panose="020B0606020202030204" pitchFamily="34" charset="0"/>
              </a:rPr>
              <a:t> </a:t>
            </a:r>
            <a:r>
              <a:rPr lang="en-US" sz="2400" dirty="0">
                <a:latin typeface="Arial Narrow" panose="020B0606020202030204" pitchFamily="34" charset="0"/>
              </a:rPr>
              <a:t>– </a:t>
            </a:r>
            <a:endParaRPr lang="el-GR" sz="2400" dirty="0">
              <a:latin typeface="Arial Narrow" panose="020B0606020202030204" pitchFamily="34" charset="0"/>
            </a:endParaRPr>
          </a:p>
          <a:p>
            <a:pPr algn="ctr">
              <a:lnSpc>
                <a:spcPct val="115000"/>
              </a:lnSpc>
            </a:pPr>
            <a:r>
              <a:rPr lang="el-GR" sz="2400" dirty="0">
                <a:latin typeface="Arial Narrow" panose="020B0606020202030204" pitchFamily="34" charset="0"/>
              </a:rPr>
              <a:t>Δημιουργία μελετών περίπτωσης </a:t>
            </a:r>
            <a:r>
              <a:rPr lang="en-US" sz="2400" dirty="0">
                <a:latin typeface="Arial Narrow" panose="020B0606020202030204" pitchFamily="34" charset="0"/>
              </a:rPr>
              <a:t>(</a:t>
            </a:r>
            <a:r>
              <a:rPr lang="el-GR" sz="2400" dirty="0">
                <a:latin typeface="Arial Narrow" panose="020B0606020202030204" pitchFamily="34" charset="0"/>
              </a:rPr>
              <a:t>Συν</a:t>
            </a:r>
            <a:r>
              <a:rPr lang="en-US" sz="2400" dirty="0">
                <a:latin typeface="Arial Narrow" panose="020B0606020202030204" pitchFamily="34" charset="0"/>
              </a:rPr>
              <a:t>.)</a:t>
            </a:r>
          </a:p>
          <a:p>
            <a:pPr lvl="0" algn="ctr">
              <a:lnSpc>
                <a:spcPct val="115000"/>
              </a:lnSpc>
              <a:defRPr/>
            </a:pPr>
            <a:r>
              <a:rPr lang="el-GR" sz="2400" dirty="0">
                <a:solidFill>
                  <a:prstClr val="black"/>
                </a:solidFill>
                <a:latin typeface="Arial Narrow" panose="020B0606020202030204" pitchFamily="34" charset="0"/>
              </a:rPr>
              <a:t>Δραστηριότητα</a:t>
            </a:r>
            <a:r>
              <a:rPr lang="en-US" sz="2400" dirty="0">
                <a:solidFill>
                  <a:prstClr val="black"/>
                </a:solidFill>
                <a:latin typeface="Arial Narrow" panose="020B0606020202030204" pitchFamily="34" charset="0"/>
              </a:rPr>
              <a:t>:</a:t>
            </a:r>
            <a:r>
              <a:rPr lang="en-US" sz="2400" dirty="0">
                <a:latin typeface="Arial Narrow" panose="020B0606020202030204" pitchFamily="34" charset="0"/>
              </a:rPr>
              <a:t> </a:t>
            </a:r>
            <a:r>
              <a:rPr lang="el-GR" sz="2400" i="1" dirty="0">
                <a:solidFill>
                  <a:prstClr val="black"/>
                </a:solidFill>
                <a:latin typeface="Arial Narrow" panose="020B0606020202030204" pitchFamily="34" charset="0"/>
              </a:rPr>
              <a:t>Καταιγισμός ιδεών</a:t>
            </a:r>
            <a:r>
              <a:rPr lang="en-US" sz="2400" i="1" dirty="0">
                <a:solidFill>
                  <a:prstClr val="black"/>
                </a:solidFill>
                <a:latin typeface="Arial Narrow" panose="020B0606020202030204" pitchFamily="34" charset="0"/>
              </a:rPr>
              <a:t> 6.1</a:t>
            </a:r>
          </a:p>
        </p:txBody>
      </p:sp>
    </p:spTree>
    <p:extLst>
      <p:ext uri="{BB962C8B-B14F-4D97-AF65-F5344CB8AC3E}">
        <p14:creationId xmlns:p14="http://schemas.microsoft.com/office/powerpoint/2010/main" val="2336821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591697" cy="1009651"/>
          </a:xfrm>
          <a:prstGeom prst="rect">
            <a:avLst/>
          </a:prstGeom>
          <a:solidFill>
            <a:srgbClr val="DEEBF7"/>
          </a:solidFill>
          <a:ln>
            <a:noFill/>
          </a:ln>
        </p:spPr>
        <p:txBody>
          <a:bodyPr spcFirstLastPara="1" wrap="square" lIns="121900" tIns="60933" rIns="121900" bIns="60933" anchor="ctr" anchorCtr="0">
            <a:noAutofit/>
          </a:bodyPr>
          <a:lstStyle/>
          <a:p>
            <a:pPr lvl="0" algn="ctr">
              <a:lnSpc>
                <a:spcPct val="115000"/>
              </a:lnSpc>
              <a:defRPr/>
            </a:pPr>
            <a:r>
              <a:rPr lang="el-GR" sz="3600" b="1" dirty="0">
                <a:solidFill>
                  <a:prstClr val="black"/>
                </a:solidFill>
                <a:latin typeface="Arial Narrow" panose="020B0606020202030204" pitchFamily="34" charset="0"/>
              </a:rPr>
              <a:t>Δραστηριότητα</a:t>
            </a:r>
            <a:r>
              <a:rPr lang="en-US" sz="3600" b="1" dirty="0">
                <a:solidFill>
                  <a:prstClr val="black"/>
                </a:solidFill>
                <a:latin typeface="Arial Narrow" panose="020B0606020202030204" pitchFamily="34" charset="0"/>
              </a:rPr>
              <a:t>:</a:t>
            </a:r>
            <a:r>
              <a:rPr lang="en-US" sz="3600" b="1" dirty="0">
                <a:latin typeface="Arial Narrow" panose="020B0606020202030204" pitchFamily="34" charset="0"/>
              </a:rPr>
              <a:t> </a:t>
            </a:r>
            <a:r>
              <a:rPr lang="el-GR" sz="3600" b="1" i="1" dirty="0">
                <a:solidFill>
                  <a:prstClr val="black"/>
                </a:solidFill>
                <a:latin typeface="Arial Narrow" panose="020B0606020202030204" pitchFamily="34" charset="0"/>
              </a:rPr>
              <a:t>Καταιγισμός ιδεών</a:t>
            </a:r>
            <a:r>
              <a:rPr lang="en-US" sz="3600" b="1" i="1" dirty="0">
                <a:solidFill>
                  <a:prstClr val="black"/>
                </a:solidFill>
                <a:latin typeface="Arial Narrow" panose="020B0606020202030204" pitchFamily="34" charset="0"/>
              </a:rPr>
              <a:t> 6.1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a:buClr>
                <a:schemeClr val="accent5">
                  <a:lumMod val="50000"/>
                </a:schemeClr>
              </a:buClr>
            </a:pPr>
            <a:endParaRPr lang="en-US" sz="3600" b="1" baseline="30000" dirty="0">
              <a:solidFill>
                <a:srgbClr val="C00000"/>
              </a:solidFill>
              <a:latin typeface="Arial Narrow" panose="020B0606020202030204" pitchFamily="34" charset="0"/>
            </a:endParaRPr>
          </a:p>
          <a:p>
            <a:pPr marL="1797050" indent="-1528763">
              <a:buClr>
                <a:srgbClr val="C00000"/>
              </a:buClr>
              <a:buFontTx/>
              <a:buAutoNum type="arabicPeriod"/>
            </a:pPr>
            <a:r>
              <a:rPr lang="el-GR" sz="3600" b="1" dirty="0">
                <a:solidFill>
                  <a:srgbClr val="C00000"/>
                </a:solidFill>
                <a:latin typeface="Arial Narrow" panose="020B0606020202030204" pitchFamily="34" charset="0"/>
              </a:rPr>
              <a:t>Π</a:t>
            </a:r>
            <a:r>
              <a:rPr lang="el-GR" dirty="0">
                <a:latin typeface="Arial Narrow" panose="020B0606020202030204" pitchFamily="34" charset="0"/>
              </a:rPr>
              <a:t>οιοι είναι οι χαρακτήρες;</a:t>
            </a:r>
            <a:endParaRPr lang="en-GB" dirty="0">
              <a:solidFill>
                <a:srgbClr val="000000"/>
              </a:solidFill>
              <a:latin typeface="Arial Narrow" pitchFamily="34" charset="0"/>
            </a:endParaRPr>
          </a:p>
          <a:p>
            <a:pPr marL="1797050" indent="-1528763">
              <a:buClr>
                <a:srgbClr val="C00000"/>
              </a:buClr>
              <a:buFontTx/>
              <a:buAutoNum type="arabicPeriod"/>
            </a:pPr>
            <a:r>
              <a:rPr lang="el-GR" sz="3600" b="1" dirty="0">
                <a:solidFill>
                  <a:srgbClr val="C00000"/>
                </a:solidFill>
                <a:latin typeface="Arial Narrow" panose="020B0606020202030204" pitchFamily="34" charset="0"/>
              </a:rPr>
              <a:t>Π</a:t>
            </a:r>
            <a:r>
              <a:rPr lang="el-GR" dirty="0">
                <a:solidFill>
                  <a:srgbClr val="000000"/>
                </a:solidFill>
                <a:latin typeface="Arial Narrow" pitchFamily="34" charset="0"/>
              </a:rPr>
              <a:t>ού λαμβάνει χώρα η κατάσταση;</a:t>
            </a:r>
            <a:endParaRPr lang="en-AU" dirty="0">
              <a:solidFill>
                <a:srgbClr val="000000"/>
              </a:solidFill>
              <a:latin typeface="Arial Narrow" pitchFamily="34" charset="0"/>
            </a:endParaRPr>
          </a:p>
          <a:p>
            <a:pPr marL="1797050" indent="-1528763">
              <a:buClr>
                <a:srgbClr val="C00000"/>
              </a:buClr>
              <a:buFontTx/>
              <a:buAutoNum type="arabicPeriod"/>
            </a:pPr>
            <a:r>
              <a:rPr lang="el-GR" sz="3600" b="1" dirty="0">
                <a:solidFill>
                  <a:srgbClr val="C00000"/>
                </a:solidFill>
                <a:latin typeface="Arial Narrow" panose="020B0606020202030204" pitchFamily="34" charset="0"/>
              </a:rPr>
              <a:t>Π</a:t>
            </a:r>
            <a:r>
              <a:rPr lang="el-GR" dirty="0">
                <a:solidFill>
                  <a:srgbClr val="000000"/>
                </a:solidFill>
                <a:latin typeface="Arial Narrow" pitchFamily="34" charset="0"/>
              </a:rPr>
              <a:t>οια είναι η κατάσταση;</a:t>
            </a:r>
            <a:endParaRPr lang="en-US" dirty="0">
              <a:solidFill>
                <a:srgbClr val="000000"/>
              </a:solidFill>
              <a:latin typeface="Arial Narrow" pitchFamily="34" charset="0"/>
            </a:endParaRPr>
          </a:p>
          <a:p>
            <a:pPr marL="1797050" indent="-1528763">
              <a:buClr>
                <a:srgbClr val="C00000"/>
              </a:buClr>
              <a:buFontTx/>
              <a:buAutoNum type="arabicPeriod"/>
            </a:pPr>
            <a:r>
              <a:rPr lang="el-GR" sz="3600" b="1" dirty="0">
                <a:solidFill>
                  <a:srgbClr val="C00000"/>
                </a:solidFill>
                <a:latin typeface="Arial Narrow" panose="020B0606020202030204" pitchFamily="34" charset="0"/>
              </a:rPr>
              <a:t>Π</a:t>
            </a:r>
            <a:r>
              <a:rPr lang="el-GR" dirty="0">
                <a:solidFill>
                  <a:srgbClr val="000000"/>
                </a:solidFill>
                <a:latin typeface="Arial Narrow" pitchFamily="34" charset="0"/>
              </a:rPr>
              <a:t>οια είναι η αρχή της κατάστασης;</a:t>
            </a:r>
            <a:endParaRPr lang="en-US" dirty="0">
              <a:solidFill>
                <a:srgbClr val="000000"/>
              </a:solidFill>
              <a:latin typeface="Arial Narrow" pitchFamily="34" charset="0"/>
            </a:endParaRPr>
          </a:p>
          <a:p>
            <a:pPr marL="1797050" indent="-1528763">
              <a:buClr>
                <a:srgbClr val="C00000"/>
              </a:buClr>
              <a:buFontTx/>
              <a:buAutoNum type="arabicPeriod"/>
            </a:pPr>
            <a:r>
              <a:rPr lang="el-GR" sz="3600" b="1" dirty="0">
                <a:solidFill>
                  <a:srgbClr val="C00000"/>
                </a:solidFill>
                <a:latin typeface="Arial Narrow" panose="020B0606020202030204" pitchFamily="34" charset="0"/>
              </a:rPr>
              <a:t>Τ</a:t>
            </a:r>
            <a:r>
              <a:rPr lang="el-GR" dirty="0">
                <a:solidFill>
                  <a:srgbClr val="000000"/>
                </a:solidFill>
                <a:latin typeface="Arial Narrow" pitchFamily="34" charset="0"/>
              </a:rPr>
              <a:t>ι συμβαίνει μετά;</a:t>
            </a:r>
            <a:endParaRPr lang="en-US" dirty="0">
              <a:solidFill>
                <a:srgbClr val="000000"/>
              </a:solidFill>
              <a:latin typeface="Arial Narrow" pitchFamily="34" charset="0"/>
            </a:endParaRPr>
          </a:p>
          <a:p>
            <a:pPr>
              <a:buClr>
                <a:srgbClr val="C00000"/>
              </a:buClr>
            </a:pPr>
            <a:endParaRPr lang="pt-PT" dirty="0">
              <a:solidFill>
                <a:srgbClr val="000000"/>
              </a:solidFill>
              <a:latin typeface="Arial Narrow" pitchFamily="34" charset="0"/>
            </a:endParaRPr>
          </a:p>
          <a:p>
            <a:pPr>
              <a:buClr>
                <a:srgbClr val="C00000"/>
              </a:buClr>
            </a:pPr>
            <a:r>
              <a:rPr lang="pt-PT" sz="1400" dirty="0">
                <a:solidFill>
                  <a:srgbClr val="000000"/>
                </a:solidFill>
                <a:latin typeface="Arial Narrow" pitchFamily="34" charset="0"/>
              </a:rPr>
              <a:t>* </a:t>
            </a:r>
            <a:r>
              <a:rPr lang="el-GR" sz="1400" dirty="0">
                <a:solidFill>
                  <a:srgbClr val="000000"/>
                </a:solidFill>
                <a:latin typeface="Arial Narrow" pitchFamily="34" charset="0"/>
              </a:rPr>
              <a:t>Προσαρμογή από </a:t>
            </a:r>
            <a:r>
              <a:rPr lang="en-US" sz="1400" dirty="0">
                <a:latin typeface="Arial Narrow" panose="020B0606020202030204" pitchFamily="34" charset="0"/>
              </a:rPr>
              <a:t>Harris et al. (2008)</a:t>
            </a:r>
            <a:endParaRPr lang="en-US" sz="1400" b="1" cap="small" dirty="0">
              <a:solidFill>
                <a:srgbClr val="B32C16">
                  <a:lumMod val="75000"/>
                </a:srgbClr>
              </a:solidFill>
              <a:latin typeface="Arial Rounded MT Bold" pitchFamily="34" charset="0"/>
            </a:endParaRPr>
          </a:p>
          <a:p>
            <a:pPr algn="ctr" defTabSz="685800"/>
            <a:endParaRPr lang="en-US" b="1" cap="small" dirty="0">
              <a:solidFill>
                <a:srgbClr val="B32C16">
                  <a:lumMod val="75000"/>
                </a:srgbClr>
              </a:solidFill>
              <a:latin typeface="Arial Rounded MT Bold" pitchFamily="34" charset="0"/>
            </a:endParaRPr>
          </a:p>
        </p:txBody>
      </p:sp>
      <p:pic>
        <p:nvPicPr>
          <p:cNvPr id="9" name="Imagem 12" descr="https://t3.ftcdn.net/jpg/02/92/35/12/240_F_292351283_TbC2oYyy1sTMtRfW1ady444JiaWYlKA5.jpg">
            <a:extLst>
              <a:ext uri="{FF2B5EF4-FFF2-40B4-BE49-F238E27FC236}">
                <a16:creationId xmlns:a16="http://schemas.microsoft.com/office/drawing/2014/main" id="{F4495227-E211-D247-AAEF-39F56A479B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00611" y="2436479"/>
            <a:ext cx="723900" cy="666638"/>
          </a:xfrm>
          <a:prstGeom prst="rect">
            <a:avLst/>
          </a:prstGeom>
          <a:noFill/>
          <a:ln>
            <a:noFill/>
          </a:ln>
        </p:spPr>
      </p:pic>
      <p:pic>
        <p:nvPicPr>
          <p:cNvPr id="10" name="Imagem 18" descr="https://t3.ftcdn.net/jpg/04/18/33/88/240_F_418338873_qii8fIFuwYXAlNIRFjARSjFhHtZweW6L.jpg">
            <a:extLst>
              <a:ext uri="{FF2B5EF4-FFF2-40B4-BE49-F238E27FC236}">
                <a16:creationId xmlns:a16="http://schemas.microsoft.com/office/drawing/2014/main" id="{FA40D692-793E-964C-9086-BE4B30E606B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3887" y="3066535"/>
            <a:ext cx="1253527" cy="544456"/>
          </a:xfrm>
          <a:prstGeom prst="rect">
            <a:avLst/>
          </a:prstGeom>
          <a:noFill/>
          <a:ln>
            <a:noFill/>
          </a:ln>
        </p:spPr>
      </p:pic>
      <p:pic>
        <p:nvPicPr>
          <p:cNvPr id="11" name="Imagem 19" descr="https://t4.ftcdn.net/jpg/02/48/77/85/240_F_248778565_Iwubwr3sZwSCZe0b6R8Su4pmqpMYbcdj.jpg">
            <a:extLst>
              <a:ext uri="{FF2B5EF4-FFF2-40B4-BE49-F238E27FC236}">
                <a16:creationId xmlns:a16="http://schemas.microsoft.com/office/drawing/2014/main" id="{397CC0BB-A257-7847-B338-0A9D2118FF3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33067" y="4290213"/>
            <a:ext cx="1004346" cy="509288"/>
          </a:xfrm>
          <a:prstGeom prst="rect">
            <a:avLst/>
          </a:prstGeom>
          <a:noFill/>
          <a:ln>
            <a:noFill/>
          </a:ln>
        </p:spPr>
      </p:pic>
      <p:pic>
        <p:nvPicPr>
          <p:cNvPr id="12" name="Imagem 20" descr="https://t3.ftcdn.net/jpg/02/42/17/60/240_F_242176010_bYcXGjbn5bm29wr8RRKyE7HqbahknldF.jpg">
            <a:extLst>
              <a:ext uri="{FF2B5EF4-FFF2-40B4-BE49-F238E27FC236}">
                <a16:creationId xmlns:a16="http://schemas.microsoft.com/office/drawing/2014/main" id="{452AEE35-CCA7-094D-BE15-61CC6CCEC685}"/>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69739" y="3610991"/>
            <a:ext cx="754773" cy="679222"/>
          </a:xfrm>
          <a:prstGeom prst="rect">
            <a:avLst/>
          </a:prstGeom>
          <a:noFill/>
          <a:ln>
            <a:noFill/>
          </a:ln>
        </p:spPr>
      </p:pic>
      <p:pic>
        <p:nvPicPr>
          <p:cNvPr id="13" name="Imagem 21" descr="https://t3.ftcdn.net/jpg/02/87/67/48/240_F_287674812_z5CL1FTUb9KiGT8rZzQsTWUQyahxICZ7.jpg">
            <a:extLst>
              <a:ext uri="{FF2B5EF4-FFF2-40B4-BE49-F238E27FC236}">
                <a16:creationId xmlns:a16="http://schemas.microsoft.com/office/drawing/2014/main" id="{2A494E7D-9ACF-FE45-A052-4A9B5584E4A6}"/>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885174" y="4798087"/>
            <a:ext cx="723900" cy="723900"/>
          </a:xfrm>
          <a:prstGeom prst="rect">
            <a:avLst/>
          </a:prstGeom>
          <a:noFill/>
          <a:ln>
            <a:noFill/>
          </a:ln>
        </p:spPr>
      </p:pic>
      <p:sp>
        <p:nvSpPr>
          <p:cNvPr id="14" name="Retângulo 22">
            <a:extLst>
              <a:ext uri="{FF2B5EF4-FFF2-40B4-BE49-F238E27FC236}">
                <a16:creationId xmlns:a16="http://schemas.microsoft.com/office/drawing/2014/main" id="{634BA7F2-67F8-9A43-8297-CFBCADC9F862}"/>
              </a:ext>
            </a:extLst>
          </p:cNvPr>
          <p:cNvSpPr/>
          <p:nvPr/>
        </p:nvSpPr>
        <p:spPr>
          <a:xfrm>
            <a:off x="7924670" y="5478723"/>
            <a:ext cx="2114681" cy="274691"/>
          </a:xfrm>
          <a:prstGeom prst="rect">
            <a:avLst/>
          </a:prstGeom>
        </p:spPr>
        <p:txBody>
          <a:bodyPr wrap="square">
            <a:spAutoFit/>
          </a:bodyPr>
          <a:lstStyle/>
          <a:p>
            <a:pPr algn="ctr">
              <a:lnSpc>
                <a:spcPct val="115000"/>
              </a:lnSpc>
            </a:pPr>
            <a:r>
              <a:rPr lang="en-US" sz="1100" dirty="0">
                <a:latin typeface="Times New Roman" panose="02020603050405020304" pitchFamily="18" charset="0"/>
                <a:ea typeface="Calibri" panose="020F0502020204030204" pitchFamily="34" charset="0"/>
                <a:cs typeface="Vrinda"/>
              </a:rPr>
              <a:t>(</a:t>
            </a:r>
            <a:r>
              <a:rPr lang="el-GR" sz="1100" dirty="0">
                <a:latin typeface="Times New Roman" panose="02020603050405020304" pitchFamily="18" charset="0"/>
                <a:ea typeface="Calibri" panose="020F0502020204030204" pitchFamily="34" charset="0"/>
                <a:cs typeface="Vrinda"/>
              </a:rPr>
              <a:t>Δωρεάν Εικόνες  </a:t>
            </a:r>
            <a:r>
              <a:rPr lang="en-US" sz="1100" dirty="0">
                <a:latin typeface="Times New Roman" panose="02020603050405020304" pitchFamily="18" charset="0"/>
                <a:ea typeface="Calibri" panose="020F0502020204030204" pitchFamily="34" charset="0"/>
                <a:cs typeface="Vrinda"/>
              </a:rPr>
              <a:t>Adobe Stock)</a:t>
            </a:r>
            <a:endParaRPr lang="pt-PT" sz="11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743199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591697" cy="1009651"/>
          </a:xfrm>
          <a:prstGeom prst="rect">
            <a:avLst/>
          </a:prstGeom>
          <a:solidFill>
            <a:srgbClr val="DEEBF7"/>
          </a:solidFill>
          <a:ln>
            <a:noFill/>
          </a:ln>
        </p:spPr>
        <p:txBody>
          <a:bodyPr spcFirstLastPara="1" wrap="square" lIns="121900" tIns="60933" rIns="121900" bIns="60933" anchor="ctr" anchorCtr="0">
            <a:noAutofit/>
          </a:bodyPr>
          <a:lstStyle/>
          <a:p>
            <a:pPr lvl="0" algn="ctr">
              <a:lnSpc>
                <a:spcPct val="115000"/>
              </a:lnSpc>
              <a:defRPr/>
            </a:pPr>
            <a:r>
              <a:rPr lang="el-GR" sz="4000" b="1" dirty="0">
                <a:solidFill>
                  <a:prstClr val="black"/>
                </a:solidFill>
                <a:latin typeface="Arial Narrow" panose="020B0606020202030204" pitchFamily="34" charset="0"/>
              </a:rPr>
              <a:t>Δραστηριότητα</a:t>
            </a:r>
            <a:r>
              <a:rPr lang="en-US" sz="4000" b="1" dirty="0">
                <a:solidFill>
                  <a:prstClr val="black"/>
                </a:solidFill>
                <a:latin typeface="Arial Narrow" panose="020B0606020202030204" pitchFamily="34" charset="0"/>
              </a:rPr>
              <a:t>:</a:t>
            </a:r>
            <a:r>
              <a:rPr lang="en-US" sz="4000" b="1" dirty="0">
                <a:latin typeface="Arial Narrow" panose="020B0606020202030204" pitchFamily="34" charset="0"/>
              </a:rPr>
              <a:t> </a:t>
            </a:r>
            <a:r>
              <a:rPr lang="el-GR" sz="4000" b="1" i="1" dirty="0">
                <a:solidFill>
                  <a:prstClr val="black"/>
                </a:solidFill>
                <a:latin typeface="Arial Narrow" panose="020B0606020202030204" pitchFamily="34" charset="0"/>
              </a:rPr>
              <a:t>Καταιγισμός ιδεών</a:t>
            </a:r>
            <a:r>
              <a:rPr lang="en-US" sz="4000" b="1" i="1" dirty="0">
                <a:solidFill>
                  <a:prstClr val="black"/>
                </a:solidFill>
                <a:latin typeface="Arial Narrow" panose="020B0606020202030204" pitchFamily="34" charset="0"/>
              </a:rPr>
              <a:t> 6.1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ctr" anchorCtr="0">
            <a:noAutofit/>
          </a:bodyPr>
          <a:lstStyle/>
          <a:p>
            <a:pPr algn="ctr">
              <a:buClr>
                <a:schemeClr val="accent5">
                  <a:lumMod val="50000"/>
                </a:schemeClr>
              </a:buClr>
            </a:pPr>
            <a:endParaRPr lang="en-US" sz="4400" b="1" dirty="0">
              <a:solidFill>
                <a:srgbClr val="C00000"/>
              </a:solidFill>
              <a:latin typeface="Arial Narrow" panose="020B0606020202030204" pitchFamily="34" charset="0"/>
            </a:endParaRPr>
          </a:p>
          <a:p>
            <a:pPr algn="ctr">
              <a:buClr>
                <a:schemeClr val="accent5">
                  <a:lumMod val="50000"/>
                </a:schemeClr>
              </a:buClr>
            </a:pPr>
            <a:endParaRPr lang="en-US" sz="4400" b="1" dirty="0">
              <a:solidFill>
                <a:srgbClr val="C00000"/>
              </a:solidFill>
              <a:latin typeface="Arial Narrow" panose="020B0606020202030204" pitchFamily="34" charset="0"/>
            </a:endParaRPr>
          </a:p>
          <a:p>
            <a:pPr marL="1797050" indent="-1528763">
              <a:buClr>
                <a:srgbClr val="C00000"/>
              </a:buClr>
              <a:buFontTx/>
              <a:buAutoNum type="arabicPeriod"/>
            </a:pPr>
            <a:r>
              <a:rPr lang="el-GR" sz="4400" b="1" dirty="0">
                <a:solidFill>
                  <a:srgbClr val="C00000"/>
                </a:solidFill>
                <a:latin typeface="Arial Narrow" panose="020B0606020202030204" pitchFamily="34" charset="0"/>
              </a:rPr>
              <a:t>Π</a:t>
            </a:r>
            <a:r>
              <a:rPr lang="el-GR" sz="2400" dirty="0">
                <a:solidFill>
                  <a:srgbClr val="000000"/>
                </a:solidFill>
                <a:latin typeface="Arial Narrow" pitchFamily="34" charset="0"/>
              </a:rPr>
              <a:t>ώς τελειώνει η κατάσταση;</a:t>
            </a:r>
            <a:endParaRPr lang="en-GB" sz="2400" dirty="0">
              <a:solidFill>
                <a:srgbClr val="000000"/>
              </a:solidFill>
              <a:latin typeface="Arial Narrow" pitchFamily="34" charset="0"/>
            </a:endParaRPr>
          </a:p>
          <a:p>
            <a:pPr marL="1797050" indent="-1528763">
              <a:buClr>
                <a:srgbClr val="C00000"/>
              </a:buClr>
              <a:buFontTx/>
              <a:buAutoNum type="arabicPeriod"/>
            </a:pPr>
            <a:r>
              <a:rPr lang="el-GR" sz="4400" b="1" dirty="0">
                <a:solidFill>
                  <a:srgbClr val="C00000"/>
                </a:solidFill>
                <a:latin typeface="Arial Narrow" panose="020B0606020202030204" pitchFamily="34" charset="0"/>
              </a:rPr>
              <a:t>Π</a:t>
            </a:r>
            <a:r>
              <a:rPr lang="el-GR" sz="2400" dirty="0">
                <a:solidFill>
                  <a:srgbClr val="000000"/>
                </a:solidFill>
                <a:latin typeface="Arial Narrow" pitchFamily="34" charset="0"/>
              </a:rPr>
              <a:t>ώς αισθάνονται οι χαρακτήρες;</a:t>
            </a:r>
            <a:endParaRPr lang="en-AU" sz="2400" dirty="0">
              <a:solidFill>
                <a:srgbClr val="000000"/>
              </a:solidFill>
              <a:latin typeface="Arial Narrow" pitchFamily="34" charset="0"/>
            </a:endParaRPr>
          </a:p>
          <a:p>
            <a:pPr marL="1797050" indent="-1528763">
              <a:buClr>
                <a:srgbClr val="C00000"/>
              </a:buClr>
              <a:buFontTx/>
              <a:buAutoNum type="arabicPeriod"/>
            </a:pPr>
            <a:endParaRPr lang="en-AU" sz="2400" dirty="0">
              <a:solidFill>
                <a:srgbClr val="000000"/>
              </a:solidFill>
              <a:latin typeface="Arial Narrow" pitchFamily="34" charset="0"/>
            </a:endParaRPr>
          </a:p>
          <a:p>
            <a:pPr marL="268287">
              <a:buClr>
                <a:srgbClr val="C00000"/>
              </a:buClr>
            </a:pPr>
            <a:endParaRPr lang="en-US" sz="2400" b="1" dirty="0">
              <a:solidFill>
                <a:srgbClr val="C00000"/>
              </a:solidFill>
              <a:latin typeface="Arial Narrow" panose="020B0606020202030204" pitchFamily="34" charset="0"/>
            </a:endParaRPr>
          </a:p>
          <a:p>
            <a:pPr marL="268287">
              <a:buClr>
                <a:srgbClr val="C00000"/>
              </a:buClr>
            </a:pPr>
            <a:r>
              <a:rPr lang="en-US" sz="2400" b="1" dirty="0">
                <a:solidFill>
                  <a:srgbClr val="C00000"/>
                </a:solidFill>
                <a:latin typeface="Arial Narrow" panose="020B0606020202030204" pitchFamily="34" charset="0"/>
              </a:rPr>
              <a:t>* </a:t>
            </a:r>
            <a:r>
              <a:rPr lang="el-GR" dirty="0">
                <a:solidFill>
                  <a:srgbClr val="000000"/>
                </a:solidFill>
                <a:latin typeface="Arial Narrow" pitchFamily="34" charset="0"/>
              </a:rPr>
              <a:t>Προσαρμογή από </a:t>
            </a:r>
            <a:r>
              <a:rPr lang="en-US" dirty="0">
                <a:latin typeface="Arial Narrow" panose="020B0606020202030204" pitchFamily="34" charset="0"/>
              </a:rPr>
              <a:t>Harris et al. (2008)</a:t>
            </a:r>
            <a:endParaRPr lang="en-US" cap="small" dirty="0">
              <a:solidFill>
                <a:srgbClr val="B32C16">
                  <a:lumMod val="75000"/>
                </a:srgbClr>
              </a:solidFill>
              <a:latin typeface="Arial Rounded MT Bold" pitchFamily="34" charset="0"/>
            </a:endParaRPr>
          </a:p>
        </p:txBody>
      </p:sp>
      <p:pic>
        <p:nvPicPr>
          <p:cNvPr id="15" name="Picture 2" descr="https://t3.ftcdn.net/jpg/02/14/36/04/240_F_214360442_GRepOGrA6aWRFGodCGMVpjc4du91oNIv.jpg">
            <a:extLst>
              <a:ext uri="{FF2B5EF4-FFF2-40B4-BE49-F238E27FC236}">
                <a16:creationId xmlns:a16="http://schemas.microsoft.com/office/drawing/2014/main" id="{6FA249E4-9FB7-DA48-9412-C0DA5896714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10600" y="3610258"/>
            <a:ext cx="1383181" cy="777432"/>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upo 2">
            <a:extLst>
              <a:ext uri="{FF2B5EF4-FFF2-40B4-BE49-F238E27FC236}">
                <a16:creationId xmlns:a16="http://schemas.microsoft.com/office/drawing/2014/main" id="{6BF4516F-DF3F-6A42-B954-E33445FCADE3}"/>
              </a:ext>
            </a:extLst>
          </p:cNvPr>
          <p:cNvGrpSpPr/>
          <p:nvPr/>
        </p:nvGrpSpPr>
        <p:grpSpPr>
          <a:xfrm>
            <a:off x="8320141" y="4387690"/>
            <a:ext cx="1707471" cy="582760"/>
            <a:chOff x="6451902" y="3835563"/>
            <a:chExt cx="1707471" cy="582760"/>
          </a:xfrm>
        </p:grpSpPr>
        <p:pic>
          <p:nvPicPr>
            <p:cNvPr id="17" name="Picture 8" descr="https://t3.ftcdn.net/jpg/00/83/19/86/240_F_83198611_pIYPe3Y70q2K5fOnztXjjlX6yh05G5Zw.jpg">
              <a:extLst>
                <a:ext uri="{FF2B5EF4-FFF2-40B4-BE49-F238E27FC236}">
                  <a16:creationId xmlns:a16="http://schemas.microsoft.com/office/drawing/2014/main" id="{C5F1B624-4259-884B-A55F-BD8EF9CE323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1902" y="3835563"/>
              <a:ext cx="560270" cy="56027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0" descr="https://t3.ftcdn.net/jpg/00/83/20/04/240_F_83200495_TLNjJe4NlCFBaoPweqMrWzQek44NKKne.jpg">
              <a:extLst>
                <a:ext uri="{FF2B5EF4-FFF2-40B4-BE49-F238E27FC236}">
                  <a16:creationId xmlns:a16="http://schemas.microsoft.com/office/drawing/2014/main" id="{B8F3273F-BEC3-C44B-9414-574BDB2722F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5501" y="3854008"/>
              <a:ext cx="541112" cy="54111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2" descr="https://t3.ftcdn.net/jpg/00/83/19/88/240_F_83198867_hu4Za2aCMCwnDVIZntRbYwUXu1j3zwNW.jpg">
              <a:extLst>
                <a:ext uri="{FF2B5EF4-FFF2-40B4-BE49-F238E27FC236}">
                  <a16:creationId xmlns:a16="http://schemas.microsoft.com/office/drawing/2014/main" id="{5254A9E3-3382-1943-A71F-886CA6934A3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76613" y="3835563"/>
              <a:ext cx="582760" cy="582760"/>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Retângulo 18">
            <a:extLst>
              <a:ext uri="{FF2B5EF4-FFF2-40B4-BE49-F238E27FC236}">
                <a16:creationId xmlns:a16="http://schemas.microsoft.com/office/drawing/2014/main" id="{01FCEAA5-BC57-7F4C-8BAD-B040EB6D1E3F}"/>
              </a:ext>
            </a:extLst>
          </p:cNvPr>
          <p:cNvSpPr/>
          <p:nvPr/>
        </p:nvSpPr>
        <p:spPr>
          <a:xfrm>
            <a:off x="7925908" y="4886011"/>
            <a:ext cx="2496774" cy="324384"/>
          </a:xfrm>
          <a:prstGeom prst="rect">
            <a:avLst/>
          </a:prstGeom>
        </p:spPr>
        <p:txBody>
          <a:bodyPr wrap="none">
            <a:spAutoFit/>
          </a:bodyPr>
          <a:lstStyle/>
          <a:p>
            <a:pPr algn="ctr">
              <a:lnSpc>
                <a:spcPct val="115000"/>
              </a:lnSpc>
            </a:pPr>
            <a:r>
              <a:rPr lang="en-US" sz="1400" dirty="0">
                <a:latin typeface="Times New Roman" panose="02020603050405020304" pitchFamily="18" charset="0"/>
                <a:ea typeface="Calibri" panose="020F0502020204030204" pitchFamily="34" charset="0"/>
                <a:cs typeface="Vrinda"/>
              </a:rPr>
              <a:t>(</a:t>
            </a:r>
            <a:r>
              <a:rPr lang="el-GR" sz="1400" dirty="0">
                <a:latin typeface="Times New Roman" panose="02020603050405020304" pitchFamily="18" charset="0"/>
                <a:ea typeface="Calibri" panose="020F0502020204030204" pitchFamily="34" charset="0"/>
                <a:cs typeface="Vrinda"/>
              </a:rPr>
              <a:t>Δωρεάν Εικόνες  </a:t>
            </a:r>
            <a:r>
              <a:rPr lang="en-US" sz="1400" dirty="0">
                <a:latin typeface="Times New Roman" panose="02020603050405020304" pitchFamily="18" charset="0"/>
                <a:ea typeface="Calibri" panose="020F0502020204030204" pitchFamily="34" charset="0"/>
                <a:cs typeface="Vrinda"/>
              </a:rPr>
              <a:t>Adobe Stock)</a:t>
            </a:r>
            <a:endParaRPr lang="pt-PT" sz="14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823996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259449"/>
            <a:ext cx="12192000" cy="2339102"/>
          </a:xfrm>
          <a:prstGeom prst="rect">
            <a:avLst/>
          </a:prstGeom>
          <a:solidFill>
            <a:schemeClr val="accent6">
              <a:lumMod val="40000"/>
              <a:lumOff val="60000"/>
            </a:schemeClr>
          </a:solidFill>
        </p:spPr>
        <p:txBody>
          <a:bodyPr wrap="square">
            <a:spAutoFit/>
          </a:bodyPr>
          <a:lstStyle/>
          <a:p>
            <a:pPr algn="ctr"/>
            <a:endParaRPr lang="de-DE" sz="2400" b="1" dirty="0">
              <a:latin typeface="Arial Narrow" panose="020B0606020202030204" pitchFamily="34" charset="0"/>
            </a:endParaRPr>
          </a:p>
          <a:p>
            <a:r>
              <a:rPr lang="de-AT" b="1" dirty="0"/>
              <a:t> </a:t>
            </a:r>
            <a:endParaRPr lang="pt-PT" dirty="0"/>
          </a:p>
          <a:p>
            <a:pPr algn="ctr"/>
            <a:r>
              <a:rPr lang="el-GR" sz="2800" b="1" dirty="0">
                <a:latin typeface="Arial Narrow" panose="020B0606020202030204" pitchFamily="34" charset="0"/>
              </a:rPr>
              <a:t>(30 λεπτά)</a:t>
            </a:r>
            <a:endParaRPr lang="pt-PT" sz="2800" dirty="0">
              <a:latin typeface="Arial Narrow" panose="020B0606020202030204" pitchFamily="34" charset="0"/>
            </a:endParaRPr>
          </a:p>
          <a:p>
            <a:pPr algn="ctr"/>
            <a:r>
              <a:rPr lang="el-GR" sz="2800" b="1" dirty="0">
                <a:latin typeface="Arial Narrow" panose="020B0606020202030204" pitchFamily="34" charset="0"/>
              </a:rPr>
              <a:t>Διάλειμμα</a:t>
            </a:r>
            <a:r>
              <a:rPr lang="en-US" b="1" dirty="0"/>
              <a:t> </a:t>
            </a:r>
            <a:endParaRPr lang="pt-PT" dirty="0"/>
          </a:p>
          <a:p>
            <a:pPr algn="ct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506880"/>
            <a:chOff x="178130" y="6412675"/>
            <a:chExt cx="9128049" cy="506880"/>
          </a:xfrm>
        </p:grpSpPr>
        <p:sp>
          <p:nvSpPr>
            <p:cNvPr id="14" name="Retângulo 13"/>
            <p:cNvSpPr/>
            <p:nvPr/>
          </p:nvSpPr>
          <p:spPr>
            <a:xfrm>
              <a:off x="2213898" y="6457890"/>
              <a:ext cx="7092281" cy="461665"/>
            </a:xfrm>
            <a:prstGeom prst="rect">
              <a:avLst/>
            </a:prstGeom>
          </p:spPr>
          <p:txBody>
            <a:bodyPr wrap="square">
              <a:spAutoFit/>
            </a:bodyPr>
            <a:lstStyle/>
            <a:p>
              <a:r>
                <a:rPr lang="el-GR" sz="800"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15</a:t>
            </a:fld>
            <a:endParaRPr lang="pt-PT"/>
          </a:p>
        </p:txBody>
      </p:sp>
    </p:spTree>
    <p:extLst>
      <p:ext uri="{BB962C8B-B14F-4D97-AF65-F5344CB8AC3E}">
        <p14:creationId xmlns:p14="http://schemas.microsoft.com/office/powerpoint/2010/main" val="2092730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l-GR" sz="700"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7"/>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l-GR" sz="4000" b="1" dirty="0">
                <a:solidFill>
                  <a:schemeClr val="dk1"/>
                </a:solidFill>
                <a:latin typeface="Arial Narrow"/>
                <a:ea typeface="Arial Narrow"/>
                <a:cs typeface="Arial Narrow"/>
                <a:sym typeface="Arial Narrow"/>
              </a:rPr>
              <a:t>ΑΝΑΠΤΥΞΗ</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DEEBF7"/>
          </a:solidFill>
          <a:ln>
            <a:noFill/>
          </a:ln>
        </p:spPr>
        <p:txBody>
          <a:bodyPr spcFirstLastPara="1" wrap="square" lIns="121900" tIns="60933" rIns="121900" bIns="60933" anchor="ctr" anchorCtr="0">
            <a:noAutofit/>
          </a:bodyPr>
          <a:lstStyle/>
          <a:p>
            <a:pPr algn="just">
              <a:lnSpc>
                <a:spcPct val="115000"/>
              </a:lnSpc>
            </a:pPr>
            <a:endParaRPr lang="en-US" sz="2400" dirty="0">
              <a:latin typeface="Arial Narrow" panose="020B0606020202030204" pitchFamily="34" charset="0"/>
            </a:endParaRPr>
          </a:p>
          <a:p>
            <a:pPr algn="ctr">
              <a:lnSpc>
                <a:spcPct val="115000"/>
              </a:lnSpc>
            </a:pPr>
            <a:r>
              <a:rPr lang="el-GR" sz="2400" dirty="0">
                <a:latin typeface="Arial Narrow" panose="020B0606020202030204" pitchFamily="34" charset="0"/>
              </a:rPr>
              <a:t>Μελέτες περίπτωσης για αναστοχασμό και ανάλυση</a:t>
            </a:r>
            <a:endParaRPr lang="en-US" sz="2400" dirty="0">
              <a:latin typeface="Arial Narrow" panose="020B0606020202030204" pitchFamily="34" charset="0"/>
            </a:endParaRPr>
          </a:p>
          <a:p>
            <a:pPr algn="ctr">
              <a:lnSpc>
                <a:spcPct val="115000"/>
              </a:lnSpc>
            </a:pPr>
            <a:r>
              <a:rPr lang="el-GR" sz="2400" dirty="0">
                <a:latin typeface="Arial Narrow" panose="020B0606020202030204" pitchFamily="34" charset="0"/>
              </a:rPr>
              <a:t>Δραστηριότητα</a:t>
            </a:r>
            <a:r>
              <a:rPr lang="en-US" sz="2400" dirty="0">
                <a:latin typeface="Arial Narrow" panose="020B0606020202030204" pitchFamily="34" charset="0"/>
              </a:rPr>
              <a:t>: </a:t>
            </a:r>
            <a:r>
              <a:rPr lang="el-GR" sz="2400" i="1" dirty="0">
                <a:latin typeface="Arial Narrow" panose="020B0606020202030204" pitchFamily="34" charset="0"/>
              </a:rPr>
              <a:t>Παιχνίδι ρόλων για τις περιπτώσεις</a:t>
            </a:r>
            <a:endParaRPr lang="en-GB" sz="2400" i="1" dirty="0">
              <a:latin typeface="Arial Narrow" panose="020B0606020202030204" pitchFamily="34" charset="0"/>
            </a:endParaRPr>
          </a:p>
        </p:txBody>
      </p:sp>
    </p:spTree>
    <p:extLst>
      <p:ext uri="{BB962C8B-B14F-4D97-AF65-F5344CB8AC3E}">
        <p14:creationId xmlns:p14="http://schemas.microsoft.com/office/powerpoint/2010/main" val="65391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6537961" cy="1009651"/>
          </a:xfrm>
          <a:prstGeom prst="rect">
            <a:avLst/>
          </a:prstGeom>
          <a:solidFill>
            <a:srgbClr val="DEEBF7"/>
          </a:solidFill>
          <a:ln>
            <a:noFill/>
          </a:ln>
        </p:spPr>
        <p:txBody>
          <a:bodyPr spcFirstLastPara="1" wrap="square" lIns="121900" tIns="60933" rIns="121900" bIns="60933" anchor="ctr" anchorCtr="0">
            <a:noAutofit/>
          </a:bodyPr>
          <a:lstStyle/>
          <a:p>
            <a:pPr>
              <a:lnSpc>
                <a:spcPct val="115000"/>
              </a:lnSpc>
            </a:pPr>
            <a:r>
              <a:rPr lang="el-GR" sz="3600" b="1" dirty="0">
                <a:latin typeface="Arial Narrow" panose="020B0606020202030204" pitchFamily="34" charset="0"/>
              </a:rPr>
              <a:t>Δραστηριότητες</a:t>
            </a:r>
            <a:r>
              <a:rPr lang="en-US" sz="3600" b="1" dirty="0">
                <a:latin typeface="Arial Narrow" panose="020B0606020202030204" pitchFamily="34" charset="0"/>
              </a:rPr>
              <a:t>: </a:t>
            </a:r>
            <a:r>
              <a:rPr lang="el-GR" sz="3600" b="1" i="1" dirty="0">
                <a:latin typeface="Arial Narrow" panose="020B0606020202030204" pitchFamily="34" charset="0"/>
              </a:rPr>
              <a:t>Παιχνίδι ρόλων για τις περιπτώσεις</a:t>
            </a:r>
            <a:endParaRPr lang="en-GB" sz="3600" b="1" i="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DEEBF7"/>
          </a:solidFill>
          <a:ln>
            <a:noFill/>
          </a:ln>
        </p:spPr>
        <p:txBody>
          <a:bodyPr spcFirstLastPara="1" wrap="square" lIns="121900" tIns="60933" rIns="121900" bIns="60933" anchor="t" anchorCtr="0">
            <a:noAutofit/>
          </a:bodyPr>
          <a:lstStyle/>
          <a:p>
            <a:pPr algn="just">
              <a:buClr>
                <a:srgbClr val="7598D9">
                  <a:lumMod val="50000"/>
                </a:srgbClr>
              </a:buClr>
              <a:defRPr/>
            </a:pPr>
            <a:r>
              <a:rPr lang="el-GR" sz="3600" b="1" kern="0" dirty="0">
                <a:solidFill>
                  <a:schemeClr val="accent1">
                    <a:lumMod val="75000"/>
                  </a:schemeClr>
                </a:solidFill>
                <a:latin typeface="Arial Narrow" panose="020B0606020202030204" pitchFamily="34" charset="0"/>
              </a:rPr>
              <a:t>Ας παίξουμε παιχνίδι ρόλων!</a:t>
            </a:r>
            <a:endParaRPr lang="en-US" sz="3600" b="1" kern="0" dirty="0">
              <a:solidFill>
                <a:schemeClr val="accent1">
                  <a:lumMod val="75000"/>
                </a:schemeClr>
              </a:solidFill>
              <a:latin typeface="Arial Narrow" panose="020B0606020202030204" pitchFamily="34" charset="0"/>
            </a:endParaRPr>
          </a:p>
        </p:txBody>
      </p:sp>
      <p:sp>
        <p:nvSpPr>
          <p:cNvPr id="21" name="Retângulo 1">
            <a:extLst>
              <a:ext uri="{FF2B5EF4-FFF2-40B4-BE49-F238E27FC236}">
                <a16:creationId xmlns:a16="http://schemas.microsoft.com/office/drawing/2014/main" id="{26CD362F-D608-5545-B900-05B92D7CA85F}"/>
              </a:ext>
            </a:extLst>
          </p:cNvPr>
          <p:cNvSpPr/>
          <p:nvPr/>
        </p:nvSpPr>
        <p:spPr>
          <a:xfrm>
            <a:off x="2209800" y="3216464"/>
            <a:ext cx="2748579" cy="1938992"/>
          </a:xfrm>
          <a:prstGeom prst="rect">
            <a:avLst/>
          </a:prstGeom>
          <a:solidFill>
            <a:schemeClr val="accent3">
              <a:lumMod val="20000"/>
              <a:lumOff val="80000"/>
            </a:schemeClr>
          </a:solidFill>
        </p:spPr>
        <p:txBody>
          <a:bodyPr wrap="square">
            <a:spAutoFit/>
          </a:bodyPr>
          <a:lstStyle/>
          <a:p>
            <a:r>
              <a:rPr lang="el-GR" sz="2400" dirty="0">
                <a:solidFill>
                  <a:schemeClr val="accent1">
                    <a:lumMod val="75000"/>
                  </a:schemeClr>
                </a:solidFill>
                <a:latin typeface="Arial Narrow" panose="020B0606020202030204" pitchFamily="34" charset="0"/>
              </a:rPr>
              <a:t>Και να εξασκήσουμε τις γνώσεις μας για τις ΔΑΦ σε προσομοίωση πραγματικών καταστάσεων</a:t>
            </a:r>
            <a:r>
              <a:rPr lang="pt-PT" sz="2400" b="1" dirty="0">
                <a:solidFill>
                  <a:schemeClr val="accent1">
                    <a:lumMod val="75000"/>
                  </a:schemeClr>
                </a:solidFill>
                <a:latin typeface="Arial Narrow" panose="020B0606020202030204" pitchFamily="34" charset="0"/>
              </a:rPr>
              <a:t>…</a:t>
            </a:r>
          </a:p>
        </p:txBody>
      </p:sp>
      <p:pic>
        <p:nvPicPr>
          <p:cNvPr id="22" name="Picture 2" descr="https://t4.ftcdn.net/jpg/03/01/77/03/240_F_301770315_wWHkvhMHSbga4XBh3JQdKncdykarGn53.jpg">
            <a:extLst>
              <a:ext uri="{FF2B5EF4-FFF2-40B4-BE49-F238E27FC236}">
                <a16:creationId xmlns:a16="http://schemas.microsoft.com/office/drawing/2014/main" id="{84C6050B-CA75-7F4E-986B-A5A5770BA8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1157" y="2726711"/>
            <a:ext cx="4864485" cy="2734138"/>
          </a:xfrm>
          <a:prstGeom prst="rect">
            <a:avLst/>
          </a:prstGeom>
          <a:noFill/>
          <a:extLst>
            <a:ext uri="{909E8E84-426E-40DD-AFC4-6F175D3DCCD1}">
              <a14:hiddenFill xmlns:a14="http://schemas.microsoft.com/office/drawing/2010/main">
                <a:solidFill>
                  <a:srgbClr val="FFFFFF"/>
                </a:solidFill>
              </a14:hiddenFill>
            </a:ext>
          </a:extLst>
        </p:spPr>
      </p:pic>
      <p:sp>
        <p:nvSpPr>
          <p:cNvPr id="23" name="Retângulo 12">
            <a:extLst>
              <a:ext uri="{FF2B5EF4-FFF2-40B4-BE49-F238E27FC236}">
                <a16:creationId xmlns:a16="http://schemas.microsoft.com/office/drawing/2014/main" id="{81D2970A-6317-D04D-AAB3-74BB31E80531}"/>
              </a:ext>
            </a:extLst>
          </p:cNvPr>
          <p:cNvSpPr/>
          <p:nvPr/>
        </p:nvSpPr>
        <p:spPr>
          <a:xfrm>
            <a:off x="6546352" y="5384039"/>
            <a:ext cx="3158045" cy="390684"/>
          </a:xfrm>
          <a:prstGeom prst="rect">
            <a:avLst/>
          </a:prstGeom>
        </p:spPr>
        <p:txBody>
          <a:bodyPr wrap="none">
            <a:spAutoFit/>
          </a:bodyPr>
          <a:lstStyle/>
          <a:p>
            <a:pPr algn="ctr">
              <a:lnSpc>
                <a:spcPct val="115000"/>
              </a:lnSpc>
            </a:pPr>
            <a:r>
              <a:rPr lang="en-US" dirty="0">
                <a:latin typeface="Times New Roman" panose="02020603050405020304" pitchFamily="18" charset="0"/>
                <a:ea typeface="Calibri" panose="020F0502020204030204" pitchFamily="34" charset="0"/>
                <a:cs typeface="Vrinda"/>
              </a:rPr>
              <a:t>(</a:t>
            </a:r>
            <a:r>
              <a:rPr lang="el-GR" dirty="0">
                <a:latin typeface="Times New Roman" panose="02020603050405020304" pitchFamily="18" charset="0"/>
                <a:ea typeface="Calibri" panose="020F0502020204030204" pitchFamily="34" charset="0"/>
                <a:cs typeface="Vrinda"/>
              </a:rPr>
              <a:t>Δωρεάν Εικόνες  </a:t>
            </a:r>
            <a:r>
              <a:rPr lang="en-US" dirty="0">
                <a:latin typeface="Times New Roman" panose="02020603050405020304" pitchFamily="18" charset="0"/>
                <a:ea typeface="Calibri" panose="020F0502020204030204" pitchFamily="34" charset="0"/>
                <a:cs typeface="Vrinda"/>
              </a:rPr>
              <a:t>Adobe Stock)</a:t>
            </a:r>
            <a:endParaRPr lang="pt-PT"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4067749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A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l-GR" sz="4000" b="1" dirty="0">
                <a:solidFill>
                  <a:schemeClr val="dk1"/>
                </a:solidFill>
                <a:latin typeface="Arial Narrow"/>
                <a:ea typeface="Arial Narrow"/>
                <a:cs typeface="Arial Narrow"/>
                <a:sym typeface="Arial Narrow"/>
              </a:rPr>
              <a:t>ΤΕΛΟΣ</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9DAD9"/>
          </a:solidFill>
          <a:ln>
            <a:noFill/>
          </a:ln>
        </p:spPr>
        <p:txBody>
          <a:bodyPr spcFirstLastPara="1" wrap="square" lIns="121900" tIns="60933" rIns="121900" bIns="60933" anchor="ctr" anchorCtr="0">
            <a:noAutofit/>
          </a:bodyPr>
          <a:lstStyle/>
          <a:p>
            <a:pPr algn="ctr">
              <a:lnSpc>
                <a:spcPct val="150000"/>
              </a:lnSpc>
              <a:defRPr/>
            </a:pPr>
            <a:r>
              <a:rPr lang="el-GR" sz="2400" kern="0" dirty="0">
                <a:solidFill>
                  <a:prstClr val="black"/>
                </a:solidFill>
                <a:latin typeface="Arial Narrow" panose="020B0606020202030204" pitchFamily="34" charset="0"/>
              </a:rPr>
              <a:t>Σύνοψη</a:t>
            </a:r>
            <a:endParaRPr lang="de-DE" sz="2400" kern="0" dirty="0">
              <a:solidFill>
                <a:prstClr val="black"/>
              </a:solidFill>
              <a:latin typeface="Arial Narrow" panose="020B0606020202030204" pitchFamily="34" charset="0"/>
            </a:endParaRPr>
          </a:p>
          <a:p>
            <a:pPr algn="ctr">
              <a:lnSpc>
                <a:spcPct val="150000"/>
              </a:lnSpc>
              <a:defRPr/>
            </a:pPr>
            <a:r>
              <a:rPr lang="el-GR" sz="2400" i="1" kern="0" dirty="0">
                <a:solidFill>
                  <a:prstClr val="black"/>
                </a:solidFill>
                <a:latin typeface="Arial Narrow" panose="020B0606020202030204" pitchFamily="34" charset="0"/>
              </a:rPr>
              <a:t>Δραστηριότητα</a:t>
            </a:r>
            <a:r>
              <a:rPr lang="en-US" sz="2400" i="1" kern="0" dirty="0">
                <a:solidFill>
                  <a:prstClr val="black"/>
                </a:solidFill>
                <a:latin typeface="Arial Narrow" panose="020B0606020202030204" pitchFamily="34" charset="0"/>
              </a:rPr>
              <a:t>: </a:t>
            </a:r>
            <a:r>
              <a:rPr lang="el-GR" sz="2400" i="1" kern="0" dirty="0">
                <a:solidFill>
                  <a:prstClr val="black"/>
                </a:solidFill>
                <a:latin typeface="Arial Narrow" panose="020B0606020202030204" pitchFamily="34" charset="0"/>
              </a:rPr>
              <a:t>Αναστοχασμός</a:t>
            </a:r>
            <a:r>
              <a:rPr lang="en-US" sz="2400" i="1" kern="0" dirty="0">
                <a:solidFill>
                  <a:prstClr val="black"/>
                </a:solidFill>
                <a:latin typeface="Arial Narrow" panose="020B0606020202030204" pitchFamily="34" charset="0"/>
              </a:rPr>
              <a:t> 6.1</a:t>
            </a:r>
            <a:endParaRPr lang="pt-PT" sz="2400" i="1" kern="0" dirty="0">
              <a:solidFill>
                <a:prstClr val="black"/>
              </a:solidFill>
              <a:latin typeface="Arial Narrow" panose="020B0606020202030204" pitchFamily="34" charset="0"/>
            </a:endParaRPr>
          </a:p>
          <a:p>
            <a:pPr algn="ctr">
              <a:lnSpc>
                <a:spcPct val="150000"/>
              </a:lnSpc>
              <a:buClr>
                <a:srgbClr val="7598D9">
                  <a:lumMod val="75000"/>
                </a:srgbClr>
              </a:buClr>
              <a:buSzPct val="102000"/>
              <a:defRPr/>
            </a:pPr>
            <a:r>
              <a:rPr lang="el-GR" sz="2400" kern="0" dirty="0">
                <a:solidFill>
                  <a:prstClr val="black"/>
                </a:solidFill>
                <a:latin typeface="Arial Narrow" panose="020B0606020202030204" pitchFamily="34" charset="0"/>
              </a:rPr>
              <a:t>Παραπομπές &amp; Πηγές</a:t>
            </a:r>
            <a:endParaRPr lang="en-US" sz="2400" kern="0" dirty="0">
              <a:solidFill>
                <a:prstClr val="black"/>
              </a:solidFill>
              <a:latin typeface="Arial Narrow" panose="020B0606020202030204" pitchFamily="34" charset="0"/>
            </a:endParaRPr>
          </a:p>
          <a:p>
            <a:pPr algn="ctr">
              <a:lnSpc>
                <a:spcPct val="150000"/>
              </a:lnSpc>
              <a:buClr>
                <a:srgbClr val="7598D9">
                  <a:lumMod val="75000"/>
                </a:srgbClr>
              </a:buClr>
              <a:buSzPct val="102000"/>
              <a:defRPr/>
            </a:pPr>
            <a:r>
              <a:rPr lang="el-GR" sz="2400" kern="0" dirty="0">
                <a:solidFill>
                  <a:prstClr val="black"/>
                </a:solidFill>
                <a:latin typeface="Arial Narrow" panose="020B0606020202030204" pitchFamily="34" charset="0"/>
              </a:rPr>
              <a:t>Ερωτήσεις; Αποχαιρετισμός &amp; Ευχαριστίες</a:t>
            </a:r>
            <a:r>
              <a:rPr lang="en-US" sz="2400" kern="0" dirty="0">
                <a:solidFill>
                  <a:prstClr val="black"/>
                </a:solidFill>
                <a:latin typeface="Arial Narrow" panose="020B0606020202030204" pitchFamily="34" charset="0"/>
              </a:rPr>
              <a:t> </a:t>
            </a:r>
            <a:r>
              <a:rPr lang="en-US" sz="2400" kern="0" dirty="0">
                <a:solidFill>
                  <a:prstClr val="black"/>
                </a:solidFill>
                <a:latin typeface="Arial Narrow" panose="020B0606020202030204" pitchFamily="34" charset="0"/>
                <a:sym typeface="Wingdings" panose="05000000000000000000" pitchFamily="2" charset="2"/>
              </a:rPr>
              <a:t></a:t>
            </a:r>
            <a:r>
              <a:rPr lang="en-US" sz="2400" kern="0" dirty="0">
                <a:solidFill>
                  <a:prstClr val="black"/>
                </a:solidFill>
                <a:latin typeface="Arial Narrow" panose="020B0606020202030204" pitchFamily="34" charset="0"/>
              </a:rPr>
              <a:t> </a:t>
            </a:r>
          </a:p>
        </p:txBody>
      </p:sp>
    </p:spTree>
    <p:extLst>
      <p:ext uri="{BB962C8B-B14F-4D97-AF65-F5344CB8AC3E}">
        <p14:creationId xmlns:p14="http://schemas.microsoft.com/office/powerpoint/2010/main" val="2841216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1913710" cy="1009651"/>
          </a:xfrm>
          <a:prstGeom prst="rect">
            <a:avLst/>
          </a:prstGeom>
          <a:solidFill>
            <a:srgbClr val="F9DAD9"/>
          </a:solidFill>
          <a:ln>
            <a:noFill/>
          </a:ln>
        </p:spPr>
        <p:txBody>
          <a:bodyPr spcFirstLastPara="1" wrap="square" lIns="121900" tIns="60933" rIns="121900" bIns="60933" anchor="ctr" anchorCtr="0">
            <a:noAutofit/>
          </a:bodyPr>
          <a:lstStyle/>
          <a:p>
            <a:r>
              <a:rPr lang="el-GR" sz="4000" b="1" dirty="0">
                <a:latin typeface="Arial Narrow" panose="020B0606020202030204" pitchFamily="34" charset="0"/>
              </a:rPr>
              <a:t>Σύνοψη</a:t>
            </a:r>
            <a:endParaRPr lang="en-US" sz="40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571500" indent="-571500">
              <a:lnSpc>
                <a:spcPct val="150000"/>
              </a:lnSpc>
              <a:buFont typeface="Arial" panose="020B0604020202020204" pitchFamily="34" charset="0"/>
              <a:buChar char="•"/>
            </a:pPr>
            <a:r>
              <a:rPr lang="el-GR" sz="2400" dirty="0">
                <a:latin typeface="Arial Narrow" panose="020B0606020202030204" pitchFamily="34" charset="0"/>
              </a:rPr>
              <a:t>Συνοψισμός και έμφαση στο τι έγινε κατά το παιχνίδι ρόλων</a:t>
            </a:r>
            <a:endParaRPr lang="en-CA" sz="2400" dirty="0">
              <a:latin typeface="Arial Narrow" panose="020B0606020202030204" pitchFamily="34" charset="0"/>
            </a:endParaRPr>
          </a:p>
          <a:p>
            <a:pPr marL="571500" indent="-571500">
              <a:lnSpc>
                <a:spcPct val="150000"/>
              </a:lnSpc>
              <a:buFont typeface="Arial" panose="020B0604020202020204" pitchFamily="34" charset="0"/>
              <a:buChar char="•"/>
            </a:pPr>
            <a:r>
              <a:rPr lang="el-GR" sz="2400" dirty="0">
                <a:latin typeface="Arial Narrow" panose="020B0606020202030204" pitchFamily="34" charset="0"/>
              </a:rPr>
              <a:t>Ξεκαθάρισμα τυχόν παρανοήσεων/Εκτίμηση για τη δουλειά που έγινε</a:t>
            </a:r>
            <a:endParaRPr lang="en-CA" sz="2400" dirty="0">
              <a:latin typeface="Arial Narrow" panose="020B0606020202030204" pitchFamily="34" charset="0"/>
            </a:endParaRPr>
          </a:p>
          <a:p>
            <a:pPr marL="571500" indent="-571500">
              <a:lnSpc>
                <a:spcPct val="150000"/>
              </a:lnSpc>
              <a:buFont typeface="Arial" panose="020B0604020202020204" pitchFamily="34" charset="0"/>
              <a:buChar char="•"/>
            </a:pPr>
            <a:r>
              <a:rPr lang="el-GR" sz="2400" dirty="0">
                <a:latin typeface="Arial Narrow" panose="020B0606020202030204" pitchFamily="34" charset="0"/>
              </a:rPr>
              <a:t>Εξερεύνηση άλλων πιθανοτήτων </a:t>
            </a:r>
            <a:r>
              <a:rPr lang="en-US" sz="2400" dirty="0">
                <a:latin typeface="Arial Narrow" panose="020B0606020202030204" pitchFamily="34" charset="0"/>
              </a:rPr>
              <a:t>– </a:t>
            </a:r>
            <a:r>
              <a:rPr lang="el-GR" sz="2400" dirty="0">
                <a:latin typeface="Arial Narrow" panose="020B0606020202030204" pitchFamily="34" charset="0"/>
              </a:rPr>
              <a:t>υπάρχουν; </a:t>
            </a:r>
            <a:r>
              <a:rPr lang="en-US" sz="2400" dirty="0">
                <a:latin typeface="Arial Narrow" panose="020B0606020202030204" pitchFamily="34" charset="0"/>
              </a:rPr>
              <a:t>(</a:t>
            </a:r>
            <a:r>
              <a:rPr lang="el-GR" sz="2400" dirty="0">
                <a:latin typeface="Arial Narrow" panose="020B0606020202030204" pitchFamily="34" charset="0"/>
              </a:rPr>
              <a:t>γενίκευση σε άλλα περιβάλλοντα, διαφορετικές προσεγγίσεις </a:t>
            </a:r>
            <a:r>
              <a:rPr lang="el-GR" sz="2400" dirty="0" err="1">
                <a:latin typeface="Arial Narrow" panose="020B0606020202030204" pitchFamily="34" charset="0"/>
              </a:rPr>
              <a:t>κτλ</a:t>
            </a:r>
            <a:r>
              <a:rPr lang="en-US" sz="2400" dirty="0">
                <a:latin typeface="Arial Narrow" panose="020B0606020202030204" pitchFamily="34" charset="0"/>
              </a:rPr>
              <a:t>.)</a:t>
            </a:r>
          </a:p>
          <a:p>
            <a:pPr marL="571500" indent="-571500">
              <a:lnSpc>
                <a:spcPct val="150000"/>
              </a:lnSpc>
              <a:buFont typeface="Arial" panose="020B0604020202020204" pitchFamily="34" charset="0"/>
              <a:buChar char="•"/>
            </a:pPr>
            <a:r>
              <a:rPr lang="el-GR" sz="2400" dirty="0">
                <a:latin typeface="Arial Narrow" panose="020B0606020202030204" pitchFamily="34" charset="0"/>
              </a:rPr>
              <a:t>Η άποψη ενός ειδικού στις ΔΑΦ </a:t>
            </a:r>
            <a:endParaRPr lang="en-US" sz="2400" dirty="0">
              <a:latin typeface="Arial Narrow" panose="020B0606020202030204" pitchFamily="34" charset="0"/>
            </a:endParaRPr>
          </a:p>
          <a:p>
            <a:pPr marL="571500" indent="-571500">
              <a:lnSpc>
                <a:spcPct val="150000"/>
              </a:lnSpc>
              <a:buFont typeface="Arial" panose="020B0604020202020204" pitchFamily="34" charset="0"/>
              <a:buChar char="•"/>
            </a:pPr>
            <a:r>
              <a:rPr lang="el-GR" sz="2400" dirty="0">
                <a:latin typeface="Arial Narrow" panose="020B0606020202030204" pitchFamily="34" charset="0"/>
              </a:rPr>
              <a:t>Συνοψισμός των δεξιοτήτων που αναπτύχθηκαν σαν αποτέλεσμα αυτής της εργασίας</a:t>
            </a:r>
            <a:endParaRPr lang="en-US" sz="2400" dirty="0">
              <a:latin typeface="Arial Narrow" panose="020B0606020202030204" pitchFamily="34" charset="0"/>
            </a:endParaRPr>
          </a:p>
          <a:p>
            <a:pPr marL="571500" indent="-571500">
              <a:lnSpc>
                <a:spcPct val="150000"/>
              </a:lnSpc>
              <a:buFont typeface="Arial" panose="020B0604020202020204" pitchFamily="34" charset="0"/>
              <a:buChar char="•"/>
            </a:pPr>
            <a:r>
              <a:rPr lang="el-GR" sz="2400" dirty="0">
                <a:latin typeface="Arial Narrow" panose="020B0606020202030204" pitchFamily="34" charset="0"/>
              </a:rPr>
              <a:t>Σύνδεση με μελλοντική μάθηση </a:t>
            </a:r>
            <a:endParaRPr lang="pt-PT" sz="2400" dirty="0">
              <a:latin typeface="Arial Narrow" panose="020B0606020202030204" pitchFamily="34" charset="0"/>
            </a:endParaRPr>
          </a:p>
        </p:txBody>
      </p:sp>
    </p:spTree>
    <p:extLst>
      <p:ext uri="{BB962C8B-B14F-4D97-AF65-F5344CB8AC3E}">
        <p14:creationId xmlns:p14="http://schemas.microsoft.com/office/powerpoint/2010/main" val="3509190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defTabSz="685800"/>
            <a:r>
              <a:rPr lang="el-GR" sz="3200" b="1" dirty="0">
                <a:solidFill>
                  <a:prstClr val="black"/>
                </a:solidFill>
                <a:latin typeface="Arial Narrow" panose="020B0606020202030204" pitchFamily="34" charset="0"/>
              </a:rPr>
              <a:t>Ενότητα 6: Πρακτική εφαρμογή - Σύνοψη</a:t>
            </a: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63653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a:t>
            </a:r>
            <a:r>
              <a:rPr lang="en-US" dirty="0"/>
              <a:t>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4813663" cy="1009651"/>
          </a:xfrm>
          <a:prstGeom prst="rect">
            <a:avLst/>
          </a:prstGeom>
          <a:solidFill>
            <a:srgbClr val="F9DAD9"/>
          </a:solidFill>
          <a:ln>
            <a:noFill/>
          </a:ln>
        </p:spPr>
        <p:txBody>
          <a:bodyPr spcFirstLastPara="1" wrap="square" lIns="121900" tIns="60933" rIns="121900" bIns="60933" anchor="ctr" anchorCtr="0">
            <a:noAutofit/>
          </a:bodyPr>
          <a:lstStyle/>
          <a:p>
            <a:pPr lvl="0">
              <a:defRPr/>
            </a:pPr>
            <a:r>
              <a:rPr lang="el-GR" sz="3600" b="1" dirty="0">
                <a:solidFill>
                  <a:prstClr val="black"/>
                </a:solidFill>
                <a:latin typeface="Arial Narrow" panose="020B0606020202030204" pitchFamily="34" charset="0"/>
              </a:rPr>
              <a:t>Δραστηριότητα: Αναστοχασμός </a:t>
            </a:r>
            <a:r>
              <a:rPr lang="en-US" sz="3600" b="1" dirty="0">
                <a:solidFill>
                  <a:prstClr val="black"/>
                </a:solidFill>
                <a:latin typeface="Arial Narrow" panose="020B0606020202030204" pitchFamily="34" charset="0"/>
              </a:rPr>
              <a:t>6.1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a:lnSpc>
                <a:spcPct val="150000"/>
              </a:lnSpc>
            </a:pPr>
            <a:r>
              <a:rPr lang="el-GR" sz="2800" b="1" dirty="0">
                <a:latin typeface="Arial Narrow" panose="020B0606020202030204" pitchFamily="34" charset="0"/>
              </a:rPr>
              <a:t>Πιθανές ερωτήσεις για αναστοχασμό</a:t>
            </a:r>
            <a:r>
              <a:rPr lang="en-US" sz="2800" b="1" dirty="0">
                <a:latin typeface="Arial Narrow" panose="020B0606020202030204" pitchFamily="34" charset="0"/>
              </a:rPr>
              <a:t>:</a:t>
            </a:r>
            <a:endParaRPr lang="pt-PT" sz="2800" dirty="0">
              <a:latin typeface="Arial Narrow" panose="020B0606020202030204" pitchFamily="34" charset="0"/>
            </a:endParaRPr>
          </a:p>
          <a:p>
            <a:r>
              <a:rPr lang="el-GR" sz="2000" b="1" dirty="0">
                <a:latin typeface="Arial Narrow" panose="020B0606020202030204" pitchFamily="34" charset="0"/>
              </a:rPr>
              <a:t>Α. </a:t>
            </a:r>
            <a:r>
              <a:rPr lang="el-GR" sz="2000" dirty="0">
                <a:latin typeface="Arial Narrow" panose="020B0606020202030204" pitchFamily="34" charset="0"/>
              </a:rPr>
              <a:t>Τι είδους κατανόηση που σχετίζεται με τις ΔΑΦ προέκυψε από το παιχνίδι ρόλων των ομάδων;</a:t>
            </a:r>
          </a:p>
          <a:p>
            <a:r>
              <a:rPr lang="el-GR" sz="2000" b="1" dirty="0">
                <a:latin typeface="Arial Narrow" panose="020B0606020202030204" pitchFamily="34" charset="0"/>
              </a:rPr>
              <a:t>Β. </a:t>
            </a:r>
            <a:r>
              <a:rPr lang="el-GR" sz="2000" dirty="0">
                <a:latin typeface="Arial Narrow" panose="020B0606020202030204" pitchFamily="34" charset="0"/>
              </a:rPr>
              <a:t>Μου άρεσε αυτή η άσκηση; Γιατί; Γιατί όχι? Τι με εξέπληξε; Τι με εκνεύρισε;</a:t>
            </a:r>
          </a:p>
          <a:p>
            <a:r>
              <a:rPr lang="el-GR" sz="2000" b="1" dirty="0">
                <a:latin typeface="Arial Narrow" panose="020B0606020202030204" pitchFamily="34" charset="0"/>
              </a:rPr>
              <a:t>Γ. </a:t>
            </a:r>
            <a:r>
              <a:rPr lang="el-GR" sz="2000" dirty="0">
                <a:latin typeface="Arial Narrow" panose="020B0606020202030204" pitchFamily="34" charset="0"/>
              </a:rPr>
              <a:t>Τι δυσκολίες συνάντησα στο να παίξω τον ρόλο μου;</a:t>
            </a:r>
          </a:p>
          <a:p>
            <a:r>
              <a:rPr lang="el-GR" sz="2000" b="1" dirty="0">
                <a:latin typeface="Arial Narrow" panose="020B0606020202030204" pitchFamily="34" charset="0"/>
              </a:rPr>
              <a:t>Δ. </a:t>
            </a:r>
            <a:r>
              <a:rPr lang="el-GR" sz="2000" dirty="0">
                <a:latin typeface="Arial Narrow" panose="020B0606020202030204" pitchFamily="34" charset="0"/>
              </a:rPr>
              <a:t>Πώς ταιριάζουν οι καταστάσεις στο χώρο εργασίας μου;</a:t>
            </a:r>
          </a:p>
          <a:p>
            <a:r>
              <a:rPr lang="el-GR" sz="2000" b="1" dirty="0">
                <a:latin typeface="Arial Narrow" panose="020B0606020202030204" pitchFamily="34" charset="0"/>
              </a:rPr>
              <a:t>Ε. </a:t>
            </a:r>
            <a:r>
              <a:rPr lang="el-GR" sz="2000" dirty="0">
                <a:latin typeface="Arial Narrow" panose="020B0606020202030204" pitchFamily="34" charset="0"/>
              </a:rPr>
              <a:t>Υπάρχει κάτι που θα έκανα διαφορετικά αν επρόκειτο να επαναλάβω το παιχνίδι ρόλων; Γιατί;</a:t>
            </a:r>
          </a:p>
          <a:p>
            <a:r>
              <a:rPr lang="el-GR" sz="2000" b="1" dirty="0">
                <a:latin typeface="Arial Narrow" panose="020B0606020202030204" pitchFamily="34" charset="0"/>
              </a:rPr>
              <a:t>ΣΤ. </a:t>
            </a:r>
            <a:r>
              <a:rPr lang="el-GR" sz="2000" dirty="0">
                <a:latin typeface="Arial Narrow" panose="020B0606020202030204" pitchFamily="34" charset="0"/>
              </a:rPr>
              <a:t>Πώς θα διέφερε αν είχα κάνει αυτήν τη δραστηριότητα με τη γνώση που είχα πριν ξεκινήσω τις ενότητες; (η βελτίωσή μου από την αρχή του μαθήματος)</a:t>
            </a:r>
          </a:p>
          <a:p>
            <a:r>
              <a:rPr lang="el-GR" sz="2000" b="1" dirty="0">
                <a:latin typeface="Arial Narrow" panose="020B0606020202030204" pitchFamily="34" charset="0"/>
              </a:rPr>
              <a:t>Ζ. </a:t>
            </a:r>
            <a:r>
              <a:rPr lang="el-GR" sz="2000" dirty="0">
                <a:latin typeface="Arial Narrow" panose="020B0606020202030204" pitchFamily="34" charset="0"/>
              </a:rPr>
              <a:t>Πώς θα συνεχίσω να μαθαίνω για τις ΔΑΦ στο μέλλον;</a:t>
            </a:r>
            <a:endParaRPr lang="en-US" sz="2000" dirty="0">
              <a:latin typeface="Arial Narrow" panose="020B0606020202030204" pitchFamily="34" charset="0"/>
            </a:endParaRPr>
          </a:p>
        </p:txBody>
      </p:sp>
    </p:spTree>
    <p:extLst>
      <p:ext uri="{BB962C8B-B14F-4D97-AF65-F5344CB8AC3E}">
        <p14:creationId xmlns:p14="http://schemas.microsoft.com/office/powerpoint/2010/main" val="2609722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a:t>
            </a:r>
            <a:r>
              <a:rPr lang="en-US" dirty="0"/>
              <a:t>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636520" cy="1009651"/>
          </a:xfrm>
          <a:prstGeom prst="rect">
            <a:avLst/>
          </a:prstGeom>
          <a:solidFill>
            <a:srgbClr val="F9DAD9"/>
          </a:solidFill>
          <a:ln>
            <a:noFill/>
          </a:ln>
        </p:spPr>
        <p:txBody>
          <a:bodyPr spcFirstLastPara="1" wrap="square" lIns="121900" tIns="60933" rIns="121900" bIns="60933" anchor="ctr" anchorCtr="0">
            <a:noAutofit/>
          </a:bodyPr>
          <a:lstStyle/>
          <a:p>
            <a:r>
              <a:rPr lang="el-GR" sz="3200" b="1" kern="0" dirty="0">
                <a:solidFill>
                  <a:prstClr val="black"/>
                </a:solidFill>
                <a:latin typeface="Arial Narrow" panose="020B0606020202030204" pitchFamily="34" charset="0"/>
              </a:rPr>
              <a:t>Παραπομπές</a:t>
            </a:r>
            <a:endParaRPr lang="en-US" sz="320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t" anchorCtr="0">
            <a:noAutofit/>
          </a:bodyPr>
          <a:lstStyle/>
          <a:p>
            <a:pPr marL="342900" indent="-342900">
              <a:buFont typeface="Arial" panose="020B0604020202020204" pitchFamily="34" charset="0"/>
              <a:buChar char="•"/>
              <a:defRPr/>
            </a:pPr>
            <a:r>
              <a:rPr lang="en-US" sz="2000" dirty="0">
                <a:latin typeface="Arial Narrow" panose="020B0606020202030204" pitchFamily="34" charset="0"/>
              </a:rPr>
              <a:t>Harris, K., Graham, S., Mason, L., &amp; Friedland, B. (2008). </a:t>
            </a:r>
            <a:r>
              <a:rPr lang="en-US" sz="2000" i="1" dirty="0">
                <a:latin typeface="Arial Narrow" panose="020B0606020202030204" pitchFamily="34" charset="0"/>
              </a:rPr>
              <a:t>Powerful writing strategies for all students</a:t>
            </a:r>
            <a:r>
              <a:rPr lang="en-US" sz="2000" dirty="0">
                <a:latin typeface="Arial Narrow" panose="020B0606020202030204" pitchFamily="34" charset="0"/>
              </a:rPr>
              <a:t>. Paul Brooks.</a:t>
            </a:r>
            <a:endParaRPr lang="pt-PT" sz="2000" dirty="0">
              <a:latin typeface="Arial Narrow" panose="020B0606020202030204" pitchFamily="34" charset="0"/>
            </a:endParaRPr>
          </a:p>
          <a:p>
            <a:pPr marL="457200" indent="-457200">
              <a:buFont typeface="Arial" panose="020B0604020202020204" pitchFamily="34" charset="0"/>
              <a:buChar char="•"/>
            </a:pPr>
            <a:r>
              <a:rPr lang="de-AT" sz="2000" dirty="0">
                <a:latin typeface="Arial Narrow" panose="020B0606020202030204" pitchFamily="34" charset="0"/>
              </a:rPr>
              <a:t>Mason, D., Ingham, B.,  </a:t>
            </a:r>
            <a:r>
              <a:rPr lang="de-AT" sz="2000" dirty="0" err="1">
                <a:latin typeface="Arial Narrow" panose="020B0606020202030204" pitchFamily="34" charset="0"/>
              </a:rPr>
              <a:t>Urbanowicz</a:t>
            </a:r>
            <a:r>
              <a:rPr lang="de-AT" sz="2000" dirty="0">
                <a:latin typeface="Arial Narrow" panose="020B0606020202030204" pitchFamily="34" charset="0"/>
              </a:rPr>
              <a:t>, A., Michael, C., </a:t>
            </a:r>
            <a:r>
              <a:rPr lang="de-AT" sz="2000" dirty="0" err="1">
                <a:latin typeface="Arial Narrow" panose="020B0606020202030204" pitchFamily="34" charset="0"/>
              </a:rPr>
              <a:t>Birtles</a:t>
            </a:r>
            <a:r>
              <a:rPr lang="de-AT" sz="2000" dirty="0">
                <a:latin typeface="Arial Narrow" panose="020B0606020202030204" pitchFamily="34" charset="0"/>
              </a:rPr>
              <a:t>, H., Woodbury‑Smith, M., Brown, T., James, I., Scarlett, C., </a:t>
            </a:r>
            <a:r>
              <a:rPr lang="de-AT" sz="2000" dirty="0" err="1">
                <a:latin typeface="Arial Narrow" panose="020B0606020202030204" pitchFamily="34" charset="0"/>
              </a:rPr>
              <a:t>Nicolaidis</a:t>
            </a:r>
            <a:r>
              <a:rPr lang="de-AT" sz="2000" dirty="0">
                <a:latin typeface="Arial Narrow" panose="020B0606020202030204" pitchFamily="34" charset="0"/>
              </a:rPr>
              <a:t>, C., &amp; Parr, J.R. (2019). A </a:t>
            </a:r>
            <a:r>
              <a:rPr lang="de-AT" sz="2000" dirty="0" err="1">
                <a:latin typeface="Arial Narrow" panose="020B0606020202030204" pitchFamily="34" charset="0"/>
              </a:rPr>
              <a:t>systematic</a:t>
            </a:r>
            <a:r>
              <a:rPr lang="de-AT" sz="2000" dirty="0">
                <a:latin typeface="Arial Narrow" panose="020B0606020202030204" pitchFamily="34" charset="0"/>
              </a:rPr>
              <a:t> </a:t>
            </a:r>
            <a:r>
              <a:rPr lang="de-AT" sz="2000" dirty="0" err="1">
                <a:latin typeface="Arial Narrow" panose="020B0606020202030204" pitchFamily="34" charset="0"/>
              </a:rPr>
              <a:t>review</a:t>
            </a:r>
            <a:r>
              <a:rPr lang="de-AT" sz="2000" dirty="0">
                <a:latin typeface="Arial Narrow" panose="020B0606020202030204" pitchFamily="34" charset="0"/>
              </a:rPr>
              <a:t> </a:t>
            </a:r>
            <a:r>
              <a:rPr lang="de-AT" sz="2000" dirty="0" err="1">
                <a:latin typeface="Arial Narrow" panose="020B0606020202030204" pitchFamily="34" charset="0"/>
              </a:rPr>
              <a:t>of</a:t>
            </a:r>
            <a:r>
              <a:rPr lang="de-AT" sz="2000" dirty="0">
                <a:latin typeface="Arial Narrow" panose="020B0606020202030204" pitchFamily="34" charset="0"/>
              </a:rPr>
              <a:t> </a:t>
            </a:r>
            <a:r>
              <a:rPr lang="de-AT" sz="2000" dirty="0" err="1">
                <a:latin typeface="Arial Narrow" panose="020B0606020202030204" pitchFamily="34" charset="0"/>
              </a:rPr>
              <a:t>what</a:t>
            </a:r>
            <a:r>
              <a:rPr lang="de-AT" sz="2000" dirty="0">
                <a:latin typeface="Arial Narrow" panose="020B0606020202030204" pitchFamily="34" charset="0"/>
              </a:rPr>
              <a:t> </a:t>
            </a:r>
            <a:r>
              <a:rPr lang="de-AT" sz="2000" dirty="0" err="1">
                <a:latin typeface="Arial Narrow" panose="020B0606020202030204" pitchFamily="34" charset="0"/>
              </a:rPr>
              <a:t>barriers</a:t>
            </a:r>
            <a:r>
              <a:rPr lang="de-AT" sz="2000" dirty="0">
                <a:latin typeface="Arial Narrow" panose="020B0606020202030204" pitchFamily="34" charset="0"/>
              </a:rPr>
              <a:t> </a:t>
            </a:r>
            <a:r>
              <a:rPr lang="de-AT" sz="2000" dirty="0" err="1">
                <a:latin typeface="Arial Narrow" panose="020B0606020202030204" pitchFamily="34" charset="0"/>
              </a:rPr>
              <a:t>and</a:t>
            </a:r>
            <a:r>
              <a:rPr lang="de-AT" sz="2000" dirty="0">
                <a:latin typeface="Arial Narrow" panose="020B0606020202030204" pitchFamily="34" charset="0"/>
              </a:rPr>
              <a:t> </a:t>
            </a:r>
            <a:r>
              <a:rPr lang="de-AT" sz="2000" dirty="0" err="1">
                <a:latin typeface="Arial Narrow" panose="020B0606020202030204" pitchFamily="34" charset="0"/>
              </a:rPr>
              <a:t>facilitators</a:t>
            </a:r>
            <a:r>
              <a:rPr lang="de-AT" sz="2000" dirty="0">
                <a:latin typeface="Arial Narrow" panose="020B0606020202030204" pitchFamily="34" charset="0"/>
              </a:rPr>
              <a:t> </a:t>
            </a:r>
            <a:r>
              <a:rPr lang="de-AT" sz="2000" dirty="0" err="1">
                <a:latin typeface="Arial Narrow" panose="020B0606020202030204" pitchFamily="34" charset="0"/>
              </a:rPr>
              <a:t>prevent</a:t>
            </a:r>
            <a:r>
              <a:rPr lang="de-AT" sz="2000" dirty="0">
                <a:latin typeface="Arial Narrow" panose="020B0606020202030204" pitchFamily="34" charset="0"/>
              </a:rPr>
              <a:t> </a:t>
            </a:r>
            <a:r>
              <a:rPr lang="de-AT" sz="2000" dirty="0" err="1">
                <a:latin typeface="Arial Narrow" panose="020B0606020202030204" pitchFamily="34" charset="0"/>
              </a:rPr>
              <a:t>and</a:t>
            </a:r>
            <a:r>
              <a:rPr lang="de-AT" sz="2000" dirty="0">
                <a:latin typeface="Arial Narrow" panose="020B0606020202030204" pitchFamily="34" charset="0"/>
              </a:rPr>
              <a:t> </a:t>
            </a:r>
            <a:r>
              <a:rPr lang="de-AT" sz="2000" dirty="0" err="1">
                <a:latin typeface="Arial Narrow" panose="020B0606020202030204" pitchFamily="34" charset="0"/>
              </a:rPr>
              <a:t>enable</a:t>
            </a:r>
            <a:r>
              <a:rPr lang="de-AT" sz="2000" dirty="0">
                <a:latin typeface="Arial Narrow" panose="020B0606020202030204" pitchFamily="34" charset="0"/>
              </a:rPr>
              <a:t> </a:t>
            </a:r>
            <a:r>
              <a:rPr lang="de-AT" sz="2000" dirty="0" err="1">
                <a:latin typeface="Arial Narrow" panose="020B0606020202030204" pitchFamily="34" charset="0"/>
              </a:rPr>
              <a:t>physical</a:t>
            </a:r>
            <a:r>
              <a:rPr lang="de-AT" sz="2000" dirty="0">
                <a:latin typeface="Arial Narrow" panose="020B0606020202030204" pitchFamily="34" charset="0"/>
              </a:rPr>
              <a:t> </a:t>
            </a:r>
            <a:r>
              <a:rPr lang="de-AT" sz="2000" dirty="0" err="1">
                <a:latin typeface="Arial Narrow" panose="020B0606020202030204" pitchFamily="34" charset="0"/>
              </a:rPr>
              <a:t>healthcare</a:t>
            </a:r>
            <a:r>
              <a:rPr lang="de-AT" sz="2000" dirty="0">
                <a:latin typeface="Arial Narrow" panose="020B0606020202030204" pitchFamily="34" charset="0"/>
              </a:rPr>
              <a:t> </a:t>
            </a:r>
            <a:r>
              <a:rPr lang="de-AT" sz="2000" dirty="0" err="1">
                <a:latin typeface="Arial Narrow" panose="020B0606020202030204" pitchFamily="34" charset="0"/>
              </a:rPr>
              <a:t>services</a:t>
            </a:r>
            <a:r>
              <a:rPr lang="de-AT" sz="2000" dirty="0">
                <a:latin typeface="Arial Narrow" panose="020B0606020202030204" pitchFamily="34" charset="0"/>
              </a:rPr>
              <a:t> </a:t>
            </a:r>
            <a:r>
              <a:rPr lang="de-AT" sz="2000" dirty="0" err="1">
                <a:latin typeface="Arial Narrow" panose="020B0606020202030204" pitchFamily="34" charset="0"/>
              </a:rPr>
              <a:t>access</a:t>
            </a:r>
            <a:r>
              <a:rPr lang="de-AT" sz="2000" dirty="0">
                <a:latin typeface="Arial Narrow" panose="020B0606020202030204" pitchFamily="34" charset="0"/>
              </a:rPr>
              <a:t> </a:t>
            </a:r>
            <a:r>
              <a:rPr lang="de-AT" sz="2000" dirty="0" err="1">
                <a:latin typeface="Arial Narrow" panose="020B0606020202030204" pitchFamily="34" charset="0"/>
              </a:rPr>
              <a:t>for</a:t>
            </a:r>
            <a:r>
              <a:rPr lang="de-AT" sz="2000" dirty="0">
                <a:latin typeface="Arial Narrow" panose="020B0606020202030204" pitchFamily="34" charset="0"/>
              </a:rPr>
              <a:t> </a:t>
            </a:r>
            <a:r>
              <a:rPr lang="de-AT" sz="2000" dirty="0" err="1">
                <a:latin typeface="Arial Narrow" panose="020B0606020202030204" pitchFamily="34" charset="0"/>
              </a:rPr>
              <a:t>autistic</a:t>
            </a:r>
            <a:r>
              <a:rPr lang="de-AT" sz="2000" dirty="0">
                <a:latin typeface="Arial Narrow" panose="020B0606020202030204" pitchFamily="34" charset="0"/>
              </a:rPr>
              <a:t> </a:t>
            </a:r>
            <a:r>
              <a:rPr lang="de-AT" sz="2000" dirty="0" err="1">
                <a:latin typeface="Arial Narrow" panose="020B0606020202030204" pitchFamily="34" charset="0"/>
              </a:rPr>
              <a:t>adults</a:t>
            </a:r>
            <a:r>
              <a:rPr lang="de-AT" sz="2000" dirty="0">
                <a:latin typeface="Arial Narrow" panose="020B0606020202030204" pitchFamily="34" charset="0"/>
              </a:rPr>
              <a:t>. </a:t>
            </a:r>
            <a:r>
              <a:rPr lang="de-AT" sz="2000" i="1" dirty="0">
                <a:latin typeface="Arial Narrow" panose="020B0606020202030204" pitchFamily="34" charset="0"/>
              </a:rPr>
              <a:t>Journal </a:t>
            </a:r>
            <a:r>
              <a:rPr lang="de-AT" sz="2000" i="1" dirty="0" err="1">
                <a:latin typeface="Arial Narrow" panose="020B0606020202030204" pitchFamily="34" charset="0"/>
              </a:rPr>
              <a:t>of</a:t>
            </a:r>
            <a:r>
              <a:rPr lang="de-AT" sz="2000" i="1" dirty="0">
                <a:latin typeface="Arial Narrow" panose="020B0606020202030204" pitchFamily="34" charset="0"/>
              </a:rPr>
              <a:t> </a:t>
            </a:r>
            <a:r>
              <a:rPr lang="de-AT" sz="2000" i="1" dirty="0" err="1">
                <a:latin typeface="Arial Narrow" panose="020B0606020202030204" pitchFamily="34" charset="0"/>
              </a:rPr>
              <a:t>Autism</a:t>
            </a:r>
            <a:r>
              <a:rPr lang="de-AT" sz="2000" i="1" dirty="0">
                <a:latin typeface="Arial Narrow" panose="020B0606020202030204" pitchFamily="34" charset="0"/>
              </a:rPr>
              <a:t> </a:t>
            </a:r>
            <a:r>
              <a:rPr lang="de-AT" sz="2000" i="1" dirty="0" err="1">
                <a:latin typeface="Arial Narrow" panose="020B0606020202030204" pitchFamily="34" charset="0"/>
              </a:rPr>
              <a:t>and</a:t>
            </a:r>
            <a:r>
              <a:rPr lang="de-AT" sz="2000" i="1" dirty="0">
                <a:latin typeface="Arial Narrow" panose="020B0606020202030204" pitchFamily="34" charset="0"/>
              </a:rPr>
              <a:t> </a:t>
            </a:r>
            <a:r>
              <a:rPr lang="de-AT" sz="2000" i="1" dirty="0" err="1">
                <a:latin typeface="Arial Narrow" panose="020B0606020202030204" pitchFamily="34" charset="0"/>
              </a:rPr>
              <a:t>Developmental</a:t>
            </a:r>
            <a:r>
              <a:rPr lang="de-AT" sz="2000" i="1" dirty="0">
                <a:latin typeface="Arial Narrow" panose="020B0606020202030204" pitchFamily="34" charset="0"/>
              </a:rPr>
              <a:t> </a:t>
            </a:r>
            <a:r>
              <a:rPr lang="de-AT" sz="2000" i="1" dirty="0" err="1">
                <a:latin typeface="Arial Narrow" panose="020B0606020202030204" pitchFamily="34" charset="0"/>
              </a:rPr>
              <a:t>Disorders</a:t>
            </a:r>
            <a:r>
              <a:rPr lang="de-AT" sz="2000" dirty="0">
                <a:latin typeface="Arial Narrow" panose="020B0606020202030204" pitchFamily="34" charset="0"/>
              </a:rPr>
              <a:t>, 49, 3387–3400</a:t>
            </a:r>
            <a:endParaRPr lang="pt-PT" sz="2000" dirty="0">
              <a:latin typeface="Arial Narrow" panose="020B0606020202030204" pitchFamily="34" charset="0"/>
            </a:endParaRPr>
          </a:p>
          <a:p>
            <a:pPr marL="457200" indent="-457200" algn="just">
              <a:buFont typeface="Arial" panose="020B0604020202020204" pitchFamily="34" charset="0"/>
              <a:buChar char="•"/>
            </a:pPr>
            <a:r>
              <a:rPr lang="en-US" sz="2000" dirty="0">
                <a:latin typeface="Arial Narrow" panose="020B0606020202030204" pitchFamily="34" charset="0"/>
              </a:rPr>
              <a:t>Shattuck, P.,  Garfield, T., Roux, A.M., </a:t>
            </a:r>
            <a:r>
              <a:rPr lang="en-US" sz="2000" dirty="0" err="1">
                <a:latin typeface="Arial Narrow" panose="020B0606020202030204" pitchFamily="34" charset="0"/>
              </a:rPr>
              <a:t>Rast</a:t>
            </a:r>
            <a:r>
              <a:rPr lang="en-US" sz="2000" dirty="0">
                <a:latin typeface="Arial Narrow" panose="020B0606020202030204" pitchFamily="34" charset="0"/>
              </a:rPr>
              <a:t>, J.E, Anderson, K., </a:t>
            </a:r>
            <a:r>
              <a:rPr lang="en-US" sz="2000" dirty="0" err="1">
                <a:latin typeface="Arial Narrow" panose="020B0606020202030204" pitchFamily="34" charset="0"/>
              </a:rPr>
              <a:t>Hassrick</a:t>
            </a:r>
            <a:r>
              <a:rPr lang="en-US" sz="2000" dirty="0">
                <a:latin typeface="Arial Narrow" panose="020B0606020202030204" pitchFamily="34" charset="0"/>
              </a:rPr>
              <a:t>, E.M., &amp; </a:t>
            </a:r>
            <a:r>
              <a:rPr lang="en-US" sz="2000" dirty="0" err="1">
                <a:latin typeface="Arial Narrow" panose="020B0606020202030204" pitchFamily="34" charset="0"/>
              </a:rPr>
              <a:t>Kuo</a:t>
            </a:r>
            <a:r>
              <a:rPr lang="en-US" sz="2000" dirty="0">
                <a:latin typeface="Arial Narrow" panose="020B0606020202030204" pitchFamily="34" charset="0"/>
              </a:rPr>
              <a:t>, A.  (2020). Services for adults with autism spectrum disorder: A systems perspective. </a:t>
            </a:r>
            <a:r>
              <a:rPr lang="en-US" sz="2000" i="1" dirty="0">
                <a:latin typeface="Arial Narrow" panose="020B0606020202030204" pitchFamily="34" charset="0"/>
              </a:rPr>
              <a:t>Current Psychiatry Reports,</a:t>
            </a:r>
            <a:r>
              <a:rPr lang="en-US" sz="2000" dirty="0">
                <a:latin typeface="Arial Narrow" panose="020B0606020202030204" pitchFamily="34" charset="0"/>
              </a:rPr>
              <a:t> 22, 13.</a:t>
            </a:r>
            <a:endParaRPr lang="pt-PT" sz="2000" dirty="0">
              <a:latin typeface="Arial Narrow" panose="020B0606020202030204" pitchFamily="34" charset="0"/>
            </a:endParaRPr>
          </a:p>
        </p:txBody>
      </p:sp>
      <p:pic>
        <p:nvPicPr>
          <p:cNvPr id="9" name="Picture 2" descr="https://t3.ftcdn.net/jpg/04/20/56/44/240_F_420564469_uA6VrRqOpBacLSFp6oDQLABLEHWl546q.jpg">
            <a:extLst>
              <a:ext uri="{FF2B5EF4-FFF2-40B4-BE49-F238E27FC236}">
                <a16:creationId xmlns:a16="http://schemas.microsoft.com/office/drawing/2014/main" id="{AE88C10F-6698-7B4B-B1EC-7C2B135822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7135" y="4461431"/>
            <a:ext cx="2183549" cy="1455700"/>
          </a:xfrm>
          <a:prstGeom prst="rect">
            <a:avLst/>
          </a:prstGeom>
          <a:noFill/>
          <a:extLst>
            <a:ext uri="{909E8E84-426E-40DD-AFC4-6F175D3DCCD1}">
              <a14:hiddenFill xmlns:a14="http://schemas.microsoft.com/office/drawing/2010/main">
                <a:solidFill>
                  <a:srgbClr val="FFFFFF"/>
                </a:solidFill>
              </a14:hiddenFill>
            </a:ext>
          </a:extLst>
        </p:spPr>
      </p:pic>
      <p:sp>
        <p:nvSpPr>
          <p:cNvPr id="10" name="Retângulo 12">
            <a:extLst>
              <a:ext uri="{FF2B5EF4-FFF2-40B4-BE49-F238E27FC236}">
                <a16:creationId xmlns:a16="http://schemas.microsoft.com/office/drawing/2014/main" id="{0B28385C-3A5A-464E-8BE5-3050925F7EF0}"/>
              </a:ext>
            </a:extLst>
          </p:cNvPr>
          <p:cNvSpPr/>
          <p:nvPr/>
        </p:nvSpPr>
        <p:spPr>
          <a:xfrm>
            <a:off x="4806241" y="5917131"/>
            <a:ext cx="2165336" cy="291298"/>
          </a:xfrm>
          <a:prstGeom prst="rect">
            <a:avLst/>
          </a:prstGeom>
        </p:spPr>
        <p:txBody>
          <a:bodyPr wrap="none">
            <a:spAutoFit/>
          </a:bodyPr>
          <a:lstStyle/>
          <a:p>
            <a:pPr algn="ctr">
              <a:lnSpc>
                <a:spcPct val="115000"/>
              </a:lnSpc>
            </a:pPr>
            <a:r>
              <a:rPr lang="en-US" sz="1200" dirty="0">
                <a:latin typeface="Times New Roman" panose="02020603050405020304" pitchFamily="18" charset="0"/>
                <a:ea typeface="Calibri" panose="020F0502020204030204" pitchFamily="34" charset="0"/>
                <a:cs typeface="Vrinda"/>
              </a:rPr>
              <a:t>(</a:t>
            </a:r>
            <a:r>
              <a:rPr lang="el-GR" sz="1200" dirty="0">
                <a:latin typeface="Times New Roman" panose="02020603050405020304" pitchFamily="18" charset="0"/>
                <a:ea typeface="Calibri" panose="020F0502020204030204" pitchFamily="34" charset="0"/>
                <a:cs typeface="Vrinda"/>
              </a:rPr>
              <a:t>Δωρεάν Εικόνες  </a:t>
            </a:r>
            <a:r>
              <a:rPr lang="en-US" sz="1200" dirty="0">
                <a:latin typeface="Times New Roman" panose="02020603050405020304" pitchFamily="18" charset="0"/>
                <a:ea typeface="Calibri" panose="020F0502020204030204" pitchFamily="34" charset="0"/>
                <a:cs typeface="Vrinda"/>
              </a:rPr>
              <a:t>Adobe Stock)</a:t>
            </a:r>
            <a:endParaRPr lang="pt-PT" sz="1200" dirty="0">
              <a:latin typeface="Calibri" panose="020F0502020204030204" pitchFamily="34" charset="0"/>
              <a:ea typeface="Calibri" panose="020F0502020204030204" pitchFamily="34" charset="0"/>
              <a:cs typeface="Vrinda"/>
            </a:endParaRPr>
          </a:p>
        </p:txBody>
      </p:sp>
    </p:spTree>
    <p:extLst>
      <p:ext uri="{BB962C8B-B14F-4D97-AF65-F5344CB8AC3E}">
        <p14:creationId xmlns:p14="http://schemas.microsoft.com/office/powerpoint/2010/main" val="2548025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a:t>
            </a:r>
            <a:r>
              <a:rPr lang="en-US" dirty="0"/>
              <a:t>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958935" cy="1009651"/>
          </a:xfrm>
          <a:prstGeom prst="rect">
            <a:avLst/>
          </a:prstGeom>
          <a:solidFill>
            <a:srgbClr val="F9DAD9"/>
          </a:solidFill>
          <a:ln>
            <a:noFill/>
          </a:ln>
        </p:spPr>
        <p:txBody>
          <a:bodyPr spcFirstLastPara="1" wrap="square" lIns="121900" tIns="60933" rIns="121900" bIns="60933" anchor="ctr" anchorCtr="0">
            <a:noAutofit/>
          </a:bodyPr>
          <a:lstStyle/>
          <a:p>
            <a:pPr lvl="0" algn="ctr">
              <a:defRPr/>
            </a:pPr>
            <a:r>
              <a:rPr lang="el-GR" sz="4000" b="1" kern="0" dirty="0">
                <a:solidFill>
                  <a:prstClr val="black"/>
                </a:solidFill>
                <a:latin typeface="Arial Narrow" panose="020B0606020202030204" pitchFamily="34" charset="0"/>
              </a:rPr>
              <a:t>Χρήσιμες πηγές</a:t>
            </a:r>
            <a:endParaRPr lang="de-DE"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defRPr/>
            </a:pPr>
            <a:r>
              <a:rPr lang="de-DE" sz="2000" dirty="0">
                <a:latin typeface="Arial Narrow" panose="020B0606020202030204" pitchFamily="34" charset="0"/>
              </a:rPr>
              <a:t>Black M.H., Mahdi S., </a:t>
            </a:r>
            <a:r>
              <a:rPr lang="de-DE" sz="2000" dirty="0" err="1">
                <a:latin typeface="Arial Narrow" panose="020B0606020202030204" pitchFamily="34" charset="0"/>
              </a:rPr>
              <a:t>Milbourn</a:t>
            </a:r>
            <a:r>
              <a:rPr lang="de-DE" sz="2000" dirty="0">
                <a:latin typeface="Arial Narrow" panose="020B0606020202030204" pitchFamily="34" charset="0"/>
              </a:rPr>
              <a:t>, B., Scott, M., Gerber, A., Esposito, C., </a:t>
            </a:r>
            <a:r>
              <a:rPr lang="de-DE" sz="2000" dirty="0" err="1">
                <a:latin typeface="Arial Narrow" panose="020B0606020202030204" pitchFamily="34" charset="0"/>
              </a:rPr>
              <a:t>Falkmer</a:t>
            </a:r>
            <a:r>
              <a:rPr lang="de-DE" sz="2000" dirty="0">
                <a:latin typeface="Arial Narrow" panose="020B0606020202030204" pitchFamily="34" charset="0"/>
              </a:rPr>
              <a:t> M., Lerner, M.D., </a:t>
            </a:r>
            <a:r>
              <a:rPr lang="de-DE" sz="2000" dirty="0" err="1">
                <a:latin typeface="Arial Narrow" panose="020B0606020202030204" pitchFamily="34" charset="0"/>
              </a:rPr>
              <a:t>Halladay</a:t>
            </a:r>
            <a:r>
              <a:rPr lang="de-DE" sz="2000" dirty="0">
                <a:latin typeface="Arial Narrow" panose="020B0606020202030204" pitchFamily="34" charset="0"/>
              </a:rPr>
              <a:t>, A., Ström, E., </a:t>
            </a:r>
            <a:r>
              <a:rPr lang="de-DE" sz="2000" dirty="0" err="1">
                <a:latin typeface="Arial Narrow" panose="020B0606020202030204" pitchFamily="34" charset="0"/>
              </a:rPr>
              <a:t>D'Angelo</a:t>
            </a:r>
            <a:r>
              <a:rPr lang="de-DE" sz="2000" dirty="0">
                <a:latin typeface="Arial Narrow" panose="020B0606020202030204" pitchFamily="34" charset="0"/>
              </a:rPr>
              <a:t>, A., </a:t>
            </a:r>
            <a:r>
              <a:rPr lang="de-DE" sz="2000" dirty="0" err="1">
                <a:latin typeface="Arial Narrow" panose="020B0606020202030204" pitchFamily="34" charset="0"/>
              </a:rPr>
              <a:t>Falkmer</a:t>
            </a:r>
            <a:r>
              <a:rPr lang="de-DE" sz="2000" dirty="0">
                <a:latin typeface="Arial Narrow" panose="020B0606020202030204" pitchFamily="34" charset="0"/>
              </a:rPr>
              <a:t>, T., Bölte, S., &amp; </a:t>
            </a:r>
            <a:r>
              <a:rPr lang="de-DE" sz="2000" dirty="0" err="1">
                <a:latin typeface="Arial Narrow" panose="020B0606020202030204" pitchFamily="34" charset="0"/>
              </a:rPr>
              <a:t>Girdler</a:t>
            </a:r>
            <a:r>
              <a:rPr lang="de-DE" sz="2000" dirty="0">
                <a:latin typeface="Arial Narrow" panose="020B0606020202030204" pitchFamily="34" charset="0"/>
              </a:rPr>
              <a:t>, S. (2018). </a:t>
            </a:r>
            <a:r>
              <a:rPr lang="de-DE" sz="2000" i="1" dirty="0">
                <a:latin typeface="Arial Narrow" panose="020B0606020202030204" pitchFamily="34" charset="0"/>
              </a:rPr>
              <a:t>Multi-informant international </a:t>
            </a:r>
            <a:r>
              <a:rPr lang="de-DE" sz="2000" i="1" dirty="0" err="1">
                <a:latin typeface="Arial Narrow" panose="020B0606020202030204" pitchFamily="34" charset="0"/>
              </a:rPr>
              <a:t>perspectives</a:t>
            </a:r>
            <a:r>
              <a:rPr lang="de-DE" sz="2000" i="1" dirty="0">
                <a:latin typeface="Arial Narrow" panose="020B0606020202030204" pitchFamily="34" charset="0"/>
              </a:rPr>
              <a:t> on </a:t>
            </a:r>
            <a:r>
              <a:rPr lang="de-DE" sz="2000" i="1" dirty="0" err="1">
                <a:latin typeface="Arial Narrow" panose="020B0606020202030204" pitchFamily="34" charset="0"/>
              </a:rPr>
              <a:t>the</a:t>
            </a:r>
            <a:r>
              <a:rPr lang="de-DE" sz="2000" i="1" dirty="0">
                <a:latin typeface="Arial Narrow" panose="020B0606020202030204" pitchFamily="34" charset="0"/>
              </a:rPr>
              <a:t> </a:t>
            </a:r>
            <a:r>
              <a:rPr lang="de-DE" sz="2000" i="1" dirty="0" err="1">
                <a:latin typeface="Arial Narrow" panose="020B0606020202030204" pitchFamily="34" charset="0"/>
              </a:rPr>
              <a:t>facilitators</a:t>
            </a:r>
            <a:r>
              <a:rPr lang="de-DE" sz="2000" i="1" dirty="0">
                <a:latin typeface="Arial Narrow" panose="020B0606020202030204" pitchFamily="34" charset="0"/>
              </a:rPr>
              <a:t> </a:t>
            </a:r>
            <a:r>
              <a:rPr lang="de-DE" sz="2000" i="1" dirty="0" err="1">
                <a:latin typeface="Arial Narrow" panose="020B0606020202030204" pitchFamily="34" charset="0"/>
              </a:rPr>
              <a:t>and</a:t>
            </a:r>
            <a:r>
              <a:rPr lang="de-DE" sz="2000" i="1" dirty="0">
                <a:latin typeface="Arial Narrow" panose="020B0606020202030204" pitchFamily="34" charset="0"/>
              </a:rPr>
              <a:t> </a:t>
            </a:r>
            <a:r>
              <a:rPr lang="de-DE" sz="2000" i="1" dirty="0" err="1">
                <a:latin typeface="Arial Narrow" panose="020B0606020202030204" pitchFamily="34" charset="0"/>
              </a:rPr>
              <a:t>barriers</a:t>
            </a:r>
            <a:r>
              <a:rPr lang="de-DE" sz="2000" i="1" dirty="0">
                <a:latin typeface="Arial Narrow" panose="020B0606020202030204" pitchFamily="34" charset="0"/>
              </a:rPr>
              <a:t> </a:t>
            </a:r>
            <a:r>
              <a:rPr lang="de-DE" sz="2000" i="1" dirty="0" err="1">
                <a:latin typeface="Arial Narrow" panose="020B0606020202030204" pitchFamily="34" charset="0"/>
              </a:rPr>
              <a:t>to</a:t>
            </a:r>
            <a:r>
              <a:rPr lang="de-DE" sz="2000" i="1" dirty="0">
                <a:latin typeface="Arial Narrow" panose="020B0606020202030204" pitchFamily="34" charset="0"/>
              </a:rPr>
              <a:t> </a:t>
            </a:r>
            <a:r>
              <a:rPr lang="de-DE" sz="2000" i="1" dirty="0" err="1">
                <a:latin typeface="Arial Narrow" panose="020B0606020202030204" pitchFamily="34" charset="0"/>
              </a:rPr>
              <a:t>employment</a:t>
            </a:r>
            <a:r>
              <a:rPr lang="de-DE" sz="2000" i="1" dirty="0">
                <a:latin typeface="Arial Narrow" panose="020B0606020202030204" pitchFamily="34" charset="0"/>
              </a:rPr>
              <a:t> </a:t>
            </a:r>
            <a:r>
              <a:rPr lang="de-DE" sz="2000" i="1" dirty="0" err="1">
                <a:latin typeface="Arial Narrow" panose="020B0606020202030204" pitchFamily="34" charset="0"/>
              </a:rPr>
              <a:t>for</a:t>
            </a:r>
            <a:r>
              <a:rPr lang="de-DE" sz="2000" i="1" dirty="0">
                <a:latin typeface="Arial Narrow" panose="020B0606020202030204" pitchFamily="34" charset="0"/>
              </a:rPr>
              <a:t> </a:t>
            </a:r>
            <a:r>
              <a:rPr lang="de-DE" sz="2000" i="1" dirty="0" err="1">
                <a:latin typeface="Arial Narrow" panose="020B0606020202030204" pitchFamily="34" charset="0"/>
              </a:rPr>
              <a:t>autistic</a:t>
            </a:r>
            <a:r>
              <a:rPr lang="de-DE" sz="2000" i="1" dirty="0">
                <a:latin typeface="Arial Narrow" panose="020B0606020202030204" pitchFamily="34" charset="0"/>
              </a:rPr>
              <a:t> </a:t>
            </a:r>
            <a:r>
              <a:rPr lang="de-DE" sz="2000" i="1" dirty="0" err="1">
                <a:latin typeface="Arial Narrow" panose="020B0606020202030204" pitchFamily="34" charset="0"/>
              </a:rPr>
              <a:t>adults</a:t>
            </a:r>
            <a:r>
              <a:rPr lang="de-DE" sz="2000" dirty="0">
                <a:latin typeface="Arial Narrow" panose="020B0606020202030204" pitchFamily="34" charset="0"/>
              </a:rPr>
              <a:t>. </a:t>
            </a:r>
            <a:r>
              <a:rPr lang="de-DE" sz="2000" i="1" dirty="0" err="1">
                <a:latin typeface="Arial Narrow" panose="020B0606020202030204" pitchFamily="34" charset="0"/>
              </a:rPr>
              <a:t>Autism</a:t>
            </a:r>
            <a:r>
              <a:rPr lang="de-DE" sz="2000" i="1" dirty="0">
                <a:latin typeface="Arial Narrow" panose="020B0606020202030204" pitchFamily="34" charset="0"/>
              </a:rPr>
              <a:t> Research</a:t>
            </a:r>
            <a:r>
              <a:rPr lang="de-DE" sz="2000" dirty="0">
                <a:latin typeface="Arial Narrow" panose="020B0606020202030204" pitchFamily="34" charset="0"/>
              </a:rPr>
              <a:t>, 13(7), 1195-1214.</a:t>
            </a:r>
          </a:p>
          <a:p>
            <a:pPr marL="342900" indent="-342900" algn="just">
              <a:buFont typeface="Arial" panose="020B0604020202020204" pitchFamily="34" charset="0"/>
              <a:buChar char="•"/>
              <a:defRPr/>
            </a:pPr>
            <a:endParaRPr lang="pt-PT" sz="2000" kern="0" dirty="0">
              <a:solidFill>
                <a:prstClr val="black"/>
              </a:solidFill>
              <a:latin typeface="Arial Narrow" panose="020B0606020202030204" pitchFamily="34" charset="0"/>
            </a:endParaRPr>
          </a:p>
          <a:p>
            <a:pPr marL="342900" indent="-342900" algn="just">
              <a:buFont typeface="Arial" panose="020B0604020202020204" pitchFamily="34" charset="0"/>
              <a:buChar char="•"/>
            </a:pPr>
            <a:r>
              <a:rPr lang="en-US" sz="2000" dirty="0">
                <a:latin typeface="Arial Narrow" panose="020B0606020202030204" pitchFamily="34" charset="0"/>
              </a:rPr>
              <a:t>Center of Neurodevelopmental Disorders at Karolinska </a:t>
            </a:r>
            <a:r>
              <a:rPr lang="en-US" sz="2000" dirty="0" err="1">
                <a:latin typeface="Arial Narrow" panose="020B0606020202030204" pitchFamily="34" charset="0"/>
              </a:rPr>
              <a:t>Institutet</a:t>
            </a:r>
            <a:r>
              <a:rPr lang="en-US" sz="2000" dirty="0">
                <a:latin typeface="Arial Narrow" panose="020B0606020202030204" pitchFamily="34" charset="0"/>
              </a:rPr>
              <a:t> (KIND), Karolinska </a:t>
            </a:r>
            <a:r>
              <a:rPr lang="en-US" sz="2000" dirty="0" err="1">
                <a:latin typeface="Arial Narrow" panose="020B0606020202030204" pitchFamily="34" charset="0"/>
              </a:rPr>
              <a:t>Institutet</a:t>
            </a:r>
            <a:r>
              <a:rPr lang="en-US" sz="2000" dirty="0">
                <a:latin typeface="Arial Narrow" panose="020B0606020202030204" pitchFamily="34" charset="0"/>
              </a:rPr>
              <a:t>. </a:t>
            </a:r>
            <a:r>
              <a:rPr lang="en-US" sz="2000" dirty="0">
                <a:latin typeface="Arial Narrow" panose="020B0606020202030204" pitchFamily="34" charset="0"/>
                <a:hlinkClick r:id="rId2"/>
              </a:rPr>
              <a:t>www.ki.se</a:t>
            </a:r>
            <a:endParaRPr lang="en-US" sz="2000" dirty="0">
              <a:latin typeface="Arial Narrow" panose="020B0606020202030204" pitchFamily="34" charset="0"/>
            </a:endParaRPr>
          </a:p>
          <a:p>
            <a:pPr marL="342900" indent="-342900" algn="just">
              <a:buFont typeface="Arial" panose="020B0604020202020204" pitchFamily="34" charset="0"/>
              <a:buChar char="•"/>
            </a:pPr>
            <a:endParaRPr lang="pt-PT" sz="2000" dirty="0">
              <a:latin typeface="Arial Narrow" panose="020B0606020202030204" pitchFamily="34" charset="0"/>
            </a:endParaRPr>
          </a:p>
          <a:p>
            <a:pPr marL="342900" indent="-342900" algn="just">
              <a:buFont typeface="Arial" panose="020B0604020202020204" pitchFamily="34" charset="0"/>
              <a:buChar char="•"/>
            </a:pPr>
            <a:r>
              <a:rPr lang="en-US" sz="2000" dirty="0">
                <a:latin typeface="Arial Narrow" panose="020B0606020202030204" pitchFamily="34" charset="0"/>
              </a:rPr>
              <a:t>Denning, C.B. &amp; Moody, A.K. (2018). </a:t>
            </a:r>
            <a:r>
              <a:rPr lang="en-US" sz="2000" i="1" dirty="0">
                <a:latin typeface="Arial Narrow" panose="020B0606020202030204" pitchFamily="34" charset="0"/>
              </a:rPr>
              <a:t>Inclusion and autism spectrum disorder: Proactive strategies to support students</a:t>
            </a:r>
            <a:r>
              <a:rPr lang="en-US" sz="2000" dirty="0">
                <a:latin typeface="Arial Narrow" panose="020B0606020202030204" pitchFamily="34" charset="0"/>
              </a:rPr>
              <a:t>. Routledge.</a:t>
            </a:r>
          </a:p>
          <a:p>
            <a:pPr marL="342900" indent="-342900" algn="just">
              <a:buFont typeface="Arial" panose="020B0604020202020204" pitchFamily="34" charset="0"/>
              <a:buChar char="•"/>
            </a:pPr>
            <a:endParaRPr lang="pt-PT" sz="2000" dirty="0">
              <a:latin typeface="Arial Narrow" panose="020B0606020202030204" pitchFamily="34" charset="0"/>
            </a:endParaRPr>
          </a:p>
          <a:p>
            <a:pPr marL="342900" indent="-342900" algn="just">
              <a:buFont typeface="Arial" panose="020B0604020202020204" pitchFamily="34" charset="0"/>
              <a:buChar char="•"/>
              <a:defRPr/>
            </a:pPr>
            <a:r>
              <a:rPr lang="en-US" sz="2000" dirty="0">
                <a:latin typeface="Arial Narrow" panose="020B0606020202030204" pitchFamily="34" charset="0"/>
              </a:rPr>
              <a:t>Myers, B. A. (2019). </a:t>
            </a:r>
            <a:r>
              <a:rPr lang="en-US" sz="2000" i="1" dirty="0">
                <a:latin typeface="Arial Narrow" panose="020B0606020202030204" pitchFamily="34" charset="0"/>
              </a:rPr>
              <a:t>Autobiography on the spectrum: Disrupting the autism narrative</a:t>
            </a:r>
            <a:r>
              <a:rPr lang="en-US" sz="2000" dirty="0">
                <a:latin typeface="Arial Narrow" panose="020B0606020202030204" pitchFamily="34" charset="0"/>
              </a:rPr>
              <a:t>. Teachers College Press.</a:t>
            </a:r>
            <a:endParaRPr lang="pt-PT" sz="2000" dirty="0">
              <a:latin typeface="Arial Narrow" panose="020B0606020202030204" pitchFamily="34" charset="0"/>
            </a:endParaRPr>
          </a:p>
        </p:txBody>
      </p:sp>
    </p:spTree>
    <p:extLst>
      <p:ext uri="{BB962C8B-B14F-4D97-AF65-F5344CB8AC3E}">
        <p14:creationId xmlns:p14="http://schemas.microsoft.com/office/powerpoint/2010/main" val="2227949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a:t>
            </a:r>
            <a:r>
              <a:rPr lang="en-US" dirty="0"/>
              <a:t>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958935" cy="1009651"/>
          </a:xfrm>
          <a:prstGeom prst="rect">
            <a:avLst/>
          </a:prstGeom>
          <a:solidFill>
            <a:srgbClr val="F9DAD9"/>
          </a:solidFill>
          <a:ln>
            <a:noFill/>
          </a:ln>
        </p:spPr>
        <p:txBody>
          <a:bodyPr spcFirstLastPara="1" wrap="square" lIns="121900" tIns="60933" rIns="121900" bIns="60933" anchor="ctr" anchorCtr="0">
            <a:noAutofit/>
          </a:bodyPr>
          <a:lstStyle/>
          <a:p>
            <a:pPr lvl="0" algn="ctr">
              <a:defRPr/>
            </a:pPr>
            <a:r>
              <a:rPr lang="el-GR" sz="4000" b="1" kern="0" dirty="0">
                <a:solidFill>
                  <a:prstClr val="black"/>
                </a:solidFill>
                <a:latin typeface="Arial Narrow" panose="020B0606020202030204" pitchFamily="34" charset="0"/>
              </a:rPr>
              <a:t>Χρήσιμες πηγές</a:t>
            </a:r>
            <a:endParaRPr lang="de-DE" sz="4000" b="1" kern="0"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5625"/>
            <a:ext cx="10515600" cy="4351338"/>
          </a:xfrm>
          <a:prstGeom prst="rect">
            <a:avLst/>
          </a:prstGeom>
          <a:solidFill>
            <a:srgbClr val="F9DAD9"/>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pPr>
            <a:r>
              <a:rPr lang="en-US" sz="2000" dirty="0">
                <a:latin typeface="Arial Narrow" panose="020B0606020202030204" pitchFamily="34" charset="0"/>
              </a:rPr>
              <a:t>National Autistic Society (2020). </a:t>
            </a:r>
            <a:r>
              <a:rPr lang="en-US" sz="2000" i="1" dirty="0">
                <a:latin typeface="Arial Narrow" panose="020B0606020202030204" pitchFamily="34" charset="0"/>
              </a:rPr>
              <a:t>Communication.</a:t>
            </a:r>
            <a:r>
              <a:rPr lang="en-US" sz="2000" dirty="0">
                <a:latin typeface="Arial Narrow" panose="020B0606020202030204" pitchFamily="34" charset="0"/>
              </a:rPr>
              <a:t> </a:t>
            </a:r>
            <a:r>
              <a:rPr lang="en-US" sz="2000" i="1" dirty="0">
                <a:latin typeface="Arial Narrow" panose="020B0606020202030204" pitchFamily="34" charset="0"/>
              </a:rPr>
              <a:t>Adult autism strategy</a:t>
            </a:r>
            <a:r>
              <a:rPr lang="en-US" sz="2000" dirty="0">
                <a:latin typeface="Arial Narrow" panose="020B0606020202030204" pitchFamily="34" charset="0"/>
              </a:rPr>
              <a:t>. </a:t>
            </a:r>
            <a:r>
              <a:rPr lang="en-US" sz="2000" u="sng" dirty="0">
                <a:latin typeface="Arial Narrow" panose="020B0606020202030204" pitchFamily="34" charset="0"/>
                <a:hlinkClick r:id="rId2"/>
              </a:rPr>
              <a:t>https://www.autism.org.uk/advice-and-guidance/topics/communication</a:t>
            </a:r>
            <a:r>
              <a:rPr lang="en-US" sz="2000" dirty="0">
                <a:latin typeface="Arial Narrow" panose="020B0606020202030204" pitchFamily="34" charset="0"/>
              </a:rPr>
              <a:t> </a:t>
            </a:r>
            <a:endParaRPr lang="pt-PT" sz="2000" dirty="0">
              <a:latin typeface="Arial Narrow" panose="020B0606020202030204" pitchFamily="34" charset="0"/>
            </a:endParaRPr>
          </a:p>
          <a:p>
            <a:pPr marL="342900" indent="-342900" algn="just">
              <a:buFont typeface="Arial" panose="020B0604020202020204" pitchFamily="34" charset="0"/>
              <a:buChar char="•"/>
            </a:pPr>
            <a:endParaRPr lang="en-US" sz="2000" dirty="0">
              <a:latin typeface="Arial Narrow" panose="020B0606020202030204" pitchFamily="34" charset="0"/>
            </a:endParaRPr>
          </a:p>
          <a:p>
            <a:pPr marL="342900" indent="-342900" algn="just">
              <a:buFont typeface="Arial" panose="020B0604020202020204" pitchFamily="34" charset="0"/>
              <a:buChar char="•"/>
            </a:pPr>
            <a:r>
              <a:rPr lang="en-US" sz="2000" dirty="0" err="1">
                <a:latin typeface="Arial Narrow" panose="020B0606020202030204" pitchFamily="34" charset="0"/>
              </a:rPr>
              <a:t>Wehman</a:t>
            </a:r>
            <a:r>
              <a:rPr lang="en-US" sz="2000" dirty="0">
                <a:latin typeface="Arial Narrow" panose="020B0606020202030204" pitchFamily="34" charset="0"/>
              </a:rPr>
              <a:t>, P., Smith, M.D., &amp; </a:t>
            </a:r>
            <a:r>
              <a:rPr lang="en-US" sz="2000" dirty="0" err="1">
                <a:latin typeface="Arial Narrow" panose="020B0606020202030204" pitchFamily="34" charset="0"/>
              </a:rPr>
              <a:t>Schall</a:t>
            </a:r>
            <a:r>
              <a:rPr lang="en-US" sz="2000" dirty="0">
                <a:latin typeface="Arial Narrow" panose="020B0606020202030204" pitchFamily="34" charset="0"/>
              </a:rPr>
              <a:t>, C. (2008). </a:t>
            </a:r>
            <a:r>
              <a:rPr lang="en-US" sz="2000" i="1" dirty="0">
                <a:latin typeface="Arial Narrow" panose="020B0606020202030204" pitchFamily="34" charset="0"/>
              </a:rPr>
              <a:t>Autism and the transition to adulthood success beyond the classroom.</a:t>
            </a:r>
            <a:r>
              <a:rPr lang="en-US" sz="2000" dirty="0">
                <a:latin typeface="Arial Narrow" panose="020B0606020202030204" pitchFamily="34" charset="0"/>
              </a:rPr>
              <a:t> Paul H. Brookes Publishing.</a:t>
            </a:r>
            <a:endParaRPr lang="pt-PT" sz="2000" dirty="0">
              <a:latin typeface="Arial Narrow" panose="020B0606020202030204" pitchFamily="34" charset="0"/>
            </a:endParaRPr>
          </a:p>
          <a:p>
            <a:pPr marL="342900" indent="-342900" algn="just">
              <a:buFont typeface="Arial" panose="020B0604020202020204" pitchFamily="34" charset="0"/>
              <a:buChar char="•"/>
              <a:defRPr/>
            </a:pPr>
            <a:endParaRPr lang="en-US" sz="2000" dirty="0">
              <a:latin typeface="Arial Narrow" panose="020B0606020202030204" pitchFamily="34" charset="0"/>
            </a:endParaRPr>
          </a:p>
          <a:p>
            <a:pPr marL="342900" indent="-342900" algn="just">
              <a:buFont typeface="Arial" panose="020B0604020202020204" pitchFamily="34" charset="0"/>
              <a:buChar char="•"/>
              <a:defRPr/>
            </a:pPr>
            <a:r>
              <a:rPr lang="en-US" sz="2000" dirty="0">
                <a:latin typeface="Arial Narrow" panose="020B0606020202030204" pitchFamily="34" charset="0"/>
              </a:rPr>
              <a:t>Steinbrenner, J. R., Hume, K., Odom, S. L., Morin, K.L., Nowell, S.W., Tomaszewski, B., </a:t>
            </a:r>
            <a:r>
              <a:rPr lang="en-US" sz="2000" dirty="0" err="1">
                <a:latin typeface="Arial Narrow" panose="020B0606020202030204" pitchFamily="34" charset="0"/>
              </a:rPr>
              <a:t>Szendrey</a:t>
            </a:r>
            <a:r>
              <a:rPr lang="en-US" sz="2000" dirty="0">
                <a:latin typeface="Arial Narrow" panose="020B0606020202030204" pitchFamily="34" charset="0"/>
              </a:rPr>
              <a:t>, S., McIntyre, N.S., </a:t>
            </a:r>
            <a:r>
              <a:rPr lang="en-US" sz="2000" dirty="0" err="1">
                <a:latin typeface="Arial Narrow" panose="020B0606020202030204" pitchFamily="34" charset="0"/>
              </a:rPr>
              <a:t>Yücesoy-Özkan</a:t>
            </a:r>
            <a:r>
              <a:rPr lang="en-US" sz="2000" dirty="0">
                <a:latin typeface="Arial Narrow" panose="020B0606020202030204" pitchFamily="34" charset="0"/>
              </a:rPr>
              <a:t>, S., &amp; Savage, M.N. (2020). </a:t>
            </a:r>
            <a:r>
              <a:rPr lang="en-US" sz="2000" i="1" dirty="0">
                <a:latin typeface="Arial Narrow" panose="020B0606020202030204" pitchFamily="34" charset="0"/>
              </a:rPr>
              <a:t>Evidence-based practices for children, youth, and young adults with autism</a:t>
            </a:r>
            <a:r>
              <a:rPr lang="en-US" sz="2000" dirty="0">
                <a:latin typeface="Arial Narrow" panose="020B0606020202030204" pitchFamily="34" charset="0"/>
              </a:rPr>
              <a:t>. The University of North Carolina at Chapel Hill, Frank Porter Graham Child Development Institute, National Clearinghouse on Autism Evidence and Practice Review Team.</a:t>
            </a:r>
            <a:endParaRPr lang="pt-PT" sz="2000" kern="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412602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9541" y="1558059"/>
            <a:ext cx="7042068" cy="4330416"/>
          </a:xfrm>
          <a:prstGeom prst="rect">
            <a:avLst/>
          </a:prstGeom>
          <a:solidFill>
            <a:srgbClr val="F9DAD9"/>
          </a:solidFill>
        </p:spPr>
        <p:txBody>
          <a:bodyPr wrap="square">
            <a:spAutoFit/>
          </a:bodyPr>
          <a:lstStyle/>
          <a:p>
            <a:pPr algn="ctr">
              <a:lnSpc>
                <a:spcPct val="170000"/>
              </a:lnSpc>
            </a:pPr>
            <a:r>
              <a:rPr lang="el-GR" sz="5400" b="1" dirty="0">
                <a:solidFill>
                  <a:srgbClr val="024E94"/>
                </a:solidFill>
                <a:latin typeface="Arial Narrow" panose="020B0606020202030204" pitchFamily="34" charset="0"/>
              </a:rPr>
              <a:t>Ερωτήσεις;</a:t>
            </a:r>
          </a:p>
          <a:p>
            <a:pPr algn="ctr">
              <a:lnSpc>
                <a:spcPct val="170000"/>
              </a:lnSpc>
            </a:pPr>
            <a:r>
              <a:rPr lang="el-GR" sz="5400" b="1" dirty="0">
                <a:solidFill>
                  <a:srgbClr val="024E94"/>
                </a:solidFill>
                <a:latin typeface="Arial Narrow" panose="020B0606020202030204" pitchFamily="34" charset="0"/>
                <a:sym typeface="Wingdings" panose="05000000000000000000" pitchFamily="2" charset="2"/>
              </a:rPr>
              <a:t>Αποχαιρετισμός &amp; Ευχαριστίες </a:t>
            </a:r>
            <a:r>
              <a:rPr lang="de-AT" sz="5400" b="1" dirty="0">
                <a:solidFill>
                  <a:srgbClr val="024E94"/>
                </a:solidFill>
                <a:latin typeface="Arial Narrow" panose="020B0606020202030204" pitchFamily="34" charset="0"/>
                <a:sym typeface="Wingdings" panose="05000000000000000000" pitchFamily="2" charset="2"/>
              </a:rPr>
              <a:t></a:t>
            </a:r>
          </a:p>
        </p:txBody>
      </p:sp>
      <p:grpSp>
        <p:nvGrpSpPr>
          <p:cNvPr id="15" name="Grupo 14"/>
          <p:cNvGrpSpPr/>
          <p:nvPr/>
        </p:nvGrpSpPr>
        <p:grpSpPr>
          <a:xfrm>
            <a:off x="1606778" y="6412676"/>
            <a:ext cx="7351175" cy="506880"/>
            <a:chOff x="178130" y="6412675"/>
            <a:chExt cx="9128049" cy="506880"/>
          </a:xfrm>
        </p:grpSpPr>
        <p:sp>
          <p:nvSpPr>
            <p:cNvPr id="16" name="Retângulo 15"/>
            <p:cNvSpPr/>
            <p:nvPr/>
          </p:nvSpPr>
          <p:spPr>
            <a:xfrm>
              <a:off x="2213898" y="6457890"/>
              <a:ext cx="7092281" cy="461665"/>
            </a:xfrm>
            <a:prstGeom prst="rect">
              <a:avLst/>
            </a:prstGeom>
          </p:spPr>
          <p:txBody>
            <a:bodyPr wrap="square">
              <a:spAutoFit/>
            </a:bodyPr>
            <a:lstStyle/>
            <a:p>
              <a:r>
                <a:rPr lang="el-GR" sz="800"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pic>
          <p:nvPicPr>
            <p:cNvPr id="17"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24</a:t>
            </a:fld>
            <a:endParaRPr lang="pt-PT"/>
          </a:p>
        </p:txBody>
      </p:sp>
    </p:spTree>
    <p:extLst>
      <p:ext uri="{BB962C8B-B14F-4D97-AF65-F5344CB8AC3E}">
        <p14:creationId xmlns:p14="http://schemas.microsoft.com/office/powerpoint/2010/main" val="2635363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l-GR" dirty="0"/>
              <a:t>3 Ιουνίου</a:t>
            </a:r>
            <a:r>
              <a:rPr lang="en-US" dirty="0"/>
              <a:t> 2021</a:t>
            </a:r>
            <a:endParaRPr lang="de-AT" dirty="0"/>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25</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nSpc>
                <a:spcPct val="170000"/>
              </a:lnSpc>
              <a:buClr>
                <a:srgbClr val="024E94"/>
              </a:buClr>
              <a:buSzPct val="100000"/>
            </a:pPr>
            <a:r>
              <a:rPr lang="el-GR" sz="3200" b="1" dirty="0">
                <a:solidFill>
                  <a:srgbClr val="024E94"/>
                </a:solidFill>
                <a:latin typeface="Arial Narrow"/>
                <a:ea typeface="Arial Narrow"/>
                <a:cs typeface="Arial Narrow"/>
                <a:sym typeface="Arial Narrow"/>
              </a:rPr>
              <a:t>Πρόγραμμα μαθημάτων για το εκπαιδευτικό πρόγραμμα </a:t>
            </a:r>
            <a:r>
              <a:rPr lang="el-GR" sz="3200" b="1">
                <a:solidFill>
                  <a:srgbClr val="024E94"/>
                </a:solidFill>
                <a:latin typeface="Arial Narrow"/>
                <a:ea typeface="Arial Narrow"/>
                <a:cs typeface="Arial Narrow"/>
                <a:sym typeface="Arial Narrow"/>
              </a:rPr>
              <a:t>«Σύμβουλος </a:t>
            </a:r>
            <a:r>
              <a:rPr lang="el-GR" sz="3200" b="1" dirty="0">
                <a:solidFill>
                  <a:srgbClr val="024E94"/>
                </a:solidFill>
                <a:latin typeface="Arial Narrow"/>
                <a:ea typeface="Arial Narrow"/>
                <a:cs typeface="Arial Narrow"/>
                <a:sym typeface="Arial Narrow"/>
              </a:rPr>
              <a:t>σε θέματα διαταραχών αυτιστικού φάσματος (</a:t>
            </a:r>
            <a:r>
              <a:rPr lang="el-GR" sz="3200" b="1" dirty="0" err="1">
                <a:solidFill>
                  <a:srgbClr val="024E94"/>
                </a:solidFill>
                <a:latin typeface="Arial Narrow"/>
                <a:ea typeface="Arial Narrow"/>
                <a:cs typeface="Arial Narrow"/>
                <a:sym typeface="Arial Narrow"/>
              </a:rPr>
              <a:t>ΔΑΦ</a:t>
            </a:r>
            <a:r>
              <a:rPr lang="el-GR" sz="3200" b="1" dirty="0">
                <a:solidFill>
                  <a:srgbClr val="024E94"/>
                </a:solidFill>
                <a:latin typeface="Arial Narrow"/>
                <a:ea typeface="Arial Narrow"/>
                <a:cs typeface="Arial Narrow"/>
                <a:sym typeface="Arial Narrow"/>
              </a:rPr>
              <a:t>)»</a:t>
            </a: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092985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l-GR" sz="4000" b="1" dirty="0">
                <a:solidFill>
                  <a:schemeClr val="dk1"/>
                </a:solidFill>
                <a:latin typeface="Arial Narrow"/>
                <a:ea typeface="Arial Narrow"/>
                <a:cs typeface="Arial Narrow"/>
                <a:sym typeface="Arial Narrow"/>
              </a:rPr>
              <a:t>ΕΝΑΡΞΗ</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t" anchorCtr="0">
            <a:noAutofit/>
          </a:bodyPr>
          <a:lstStyle/>
          <a:p>
            <a:pPr algn="ctr">
              <a:lnSpc>
                <a:spcPct val="150000"/>
              </a:lnSpc>
              <a:buClr>
                <a:schemeClr val="accent2">
                  <a:lumMod val="75000"/>
                </a:schemeClr>
              </a:buClr>
              <a:buSzPct val="102000"/>
            </a:pPr>
            <a:r>
              <a:rPr lang="el-GR" sz="2000" dirty="0">
                <a:latin typeface="Arial Narrow" panose="020B0606020202030204" pitchFamily="34" charset="0"/>
              </a:rPr>
              <a:t>Σκοπός</a:t>
            </a:r>
            <a:endParaRPr lang="de-DE" sz="2000" dirty="0">
              <a:latin typeface="Arial Narrow" panose="020B0606020202030204" pitchFamily="34" charset="0"/>
            </a:endParaRPr>
          </a:p>
          <a:p>
            <a:pPr algn="ctr">
              <a:lnSpc>
                <a:spcPct val="150000"/>
              </a:lnSpc>
              <a:buClr>
                <a:schemeClr val="accent2">
                  <a:lumMod val="75000"/>
                </a:schemeClr>
              </a:buClr>
              <a:buSzPct val="102000"/>
            </a:pPr>
            <a:r>
              <a:rPr lang="el-GR" sz="2000" dirty="0">
                <a:latin typeface="Arial Narrow" panose="020B0606020202030204" pitchFamily="34" charset="0"/>
              </a:rPr>
              <a:t>Περιεχόμενα</a:t>
            </a:r>
            <a:endParaRPr lang="de-DE" sz="2000" dirty="0">
              <a:latin typeface="Arial Narrow" panose="020B0606020202030204" pitchFamily="34" charset="0"/>
            </a:endParaRPr>
          </a:p>
          <a:p>
            <a:pPr algn="ctr">
              <a:lnSpc>
                <a:spcPct val="150000"/>
              </a:lnSpc>
              <a:buClr>
                <a:schemeClr val="accent2">
                  <a:lumMod val="75000"/>
                </a:schemeClr>
              </a:buClr>
              <a:buSzPct val="102000"/>
            </a:pPr>
            <a:r>
              <a:rPr lang="el-GR" sz="2000" dirty="0">
                <a:latin typeface="Arial Narrow" panose="020B0606020202030204" pitchFamily="34" charset="0"/>
              </a:rPr>
              <a:t>Μαθησιακά αποτελέσματα</a:t>
            </a:r>
            <a:endParaRPr lang="de-DE" sz="2000" dirty="0">
              <a:latin typeface="Arial Narrow" panose="020B0606020202030204" pitchFamily="34" charset="0"/>
            </a:endParaRPr>
          </a:p>
          <a:p>
            <a:pPr algn="ctr">
              <a:lnSpc>
                <a:spcPct val="150000"/>
              </a:lnSpc>
              <a:buClr>
                <a:schemeClr val="accent2">
                  <a:lumMod val="75000"/>
                </a:schemeClr>
              </a:buClr>
              <a:buSzPct val="102000"/>
            </a:pPr>
            <a:r>
              <a:rPr lang="el-GR" sz="2000" dirty="0">
                <a:latin typeface="Arial Narrow" panose="020B0606020202030204" pitchFamily="34" charset="0"/>
              </a:rPr>
              <a:t>Οργάνωση</a:t>
            </a:r>
            <a:endParaRPr lang="en-GB" sz="2000" dirty="0">
              <a:latin typeface="Arial Narrow" panose="020B0606020202030204" pitchFamily="34" charset="0"/>
            </a:endParaRPr>
          </a:p>
          <a:p>
            <a:pPr lvl="0" algn="ctr">
              <a:lnSpc>
                <a:spcPct val="115000"/>
              </a:lnSpc>
              <a:defRPr/>
            </a:pPr>
            <a:r>
              <a:rPr lang="el-GR" sz="2000" dirty="0">
                <a:latin typeface="Arial Narrow" panose="020B0606020202030204" pitchFamily="34" charset="0"/>
              </a:rPr>
              <a:t>Ασκήσεις πραγματικών συνθηκών για αναστοχασμό και ανάλυση</a:t>
            </a:r>
            <a:endParaRPr lang="pt-PT" sz="2000" i="1" dirty="0">
              <a:latin typeface="Arial Narrow" panose="020B0606020202030204" pitchFamily="34" charset="0"/>
              <a:ea typeface="Calibri" panose="020F0502020204030204" pitchFamily="34" charset="0"/>
              <a:cs typeface="Vrinda"/>
            </a:endParaRPr>
          </a:p>
          <a:p>
            <a:pPr lvl="0" algn="ctr">
              <a:lnSpc>
                <a:spcPct val="115000"/>
              </a:lnSpc>
              <a:defRPr/>
            </a:pPr>
            <a:r>
              <a:rPr lang="el-GR" sz="2000" dirty="0">
                <a:latin typeface="Arial Narrow" panose="020B0606020202030204" pitchFamily="34" charset="0"/>
              </a:rPr>
              <a:t>Δραστηριότητα</a:t>
            </a:r>
            <a:r>
              <a:rPr lang="en-US" sz="2000" dirty="0">
                <a:latin typeface="Arial Narrow" panose="020B0606020202030204" pitchFamily="34" charset="0"/>
              </a:rPr>
              <a:t>: </a:t>
            </a:r>
            <a:r>
              <a:rPr lang="el-GR" sz="2000" i="1" dirty="0">
                <a:solidFill>
                  <a:prstClr val="black"/>
                </a:solidFill>
                <a:latin typeface="Arial Narrow" panose="020B0606020202030204" pitchFamily="34" charset="0"/>
              </a:rPr>
              <a:t>Καταιγισμός ιδεών</a:t>
            </a:r>
            <a:r>
              <a:rPr lang="en-US" sz="2000" i="1" dirty="0">
                <a:solidFill>
                  <a:prstClr val="black"/>
                </a:solidFill>
                <a:latin typeface="Arial Narrow" panose="020B0606020202030204" pitchFamily="34" charset="0"/>
              </a:rPr>
              <a:t> 6.1- </a:t>
            </a:r>
            <a:r>
              <a:rPr lang="el-GR" sz="2000" i="1" dirty="0">
                <a:solidFill>
                  <a:prstClr val="black"/>
                </a:solidFill>
                <a:latin typeface="Arial Narrow" panose="020B0606020202030204" pitchFamily="34" charset="0"/>
              </a:rPr>
              <a:t>ΕΟΓ</a:t>
            </a:r>
            <a:endParaRPr lang="pt-PT" sz="2000" i="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073345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r>
              <a:rPr lang="el-GR" sz="4800" b="1" dirty="0">
                <a:solidFill>
                  <a:srgbClr val="000000"/>
                </a:solidFill>
                <a:latin typeface="Arial Narrow"/>
                <a:ea typeface="Arial Narrow"/>
                <a:cs typeface="Arial Narrow"/>
                <a:sym typeface="Arial Narrow"/>
              </a:rPr>
              <a:t>Σκοπός</a:t>
            </a:r>
            <a:r>
              <a:rPr lang="it" sz="4800" b="1" dirty="0">
                <a:solidFill>
                  <a:srgbClr val="000000"/>
                </a:solidFill>
                <a:latin typeface="Arial Narrow"/>
                <a:ea typeface="Arial Narrow"/>
                <a:cs typeface="Arial Narrow"/>
                <a:sym typeface="Arial Narrow"/>
              </a:rPr>
              <a:t>      </a:t>
            </a:r>
            <a:endParaRPr sz="3600"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l-GR" sz="3200" b="1" dirty="0">
                <a:solidFill>
                  <a:prstClr val="black"/>
                </a:solidFill>
                <a:latin typeface="Arial Narrow" panose="020B0606020202030204" pitchFamily="34" charset="0"/>
              </a:rPr>
              <a:t>Ενότητα 6: Πρακτική εφαρμογή - Σύνοψη</a:t>
            </a:r>
            <a:endParaRPr lang="en-US" sz="3200" b="1" dirty="0">
              <a:solidFill>
                <a:prstClr val="black"/>
              </a:solidFill>
              <a:latin typeface="Arial Narrow" panose="020B0606020202030204" pitchFamily="34" charset="0"/>
            </a:endParaRPr>
          </a:p>
          <a:p>
            <a:pPr algn="ctr" defTabSz="685800"/>
            <a:endParaRPr lang="en-US" sz="3200" dirty="0">
              <a:solidFill>
                <a:prstClr val="black"/>
              </a:solidFill>
              <a:latin typeface="Arial Narrow" panose="020B0606020202030204" pitchFamily="34" charset="0"/>
            </a:endParaRPr>
          </a:p>
          <a:p>
            <a:pPr algn="just" defTabSz="685800">
              <a:lnSpc>
                <a:spcPct val="150000"/>
              </a:lnSpc>
            </a:pPr>
            <a:r>
              <a:rPr lang="el-GR" sz="3200" dirty="0">
                <a:solidFill>
                  <a:prstClr val="black"/>
                </a:solidFill>
                <a:latin typeface="Arial Narrow" panose="020B0606020202030204" pitchFamily="34" charset="0"/>
              </a:rPr>
              <a:t>Για την ενίσχυση των συμμετεχόντων στην εξάσκηση και τον προβληματισμό σχετικά με στρατηγικές που μπορεί να είναι χρήσιμες κατά την αντιμετώπιση και την διαχείριση ατόμων με Διαταραχή Αυτιστικού Φάσματος (ΔΑΦ)</a:t>
            </a: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19127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a:t>
            </a:r>
            <a:r>
              <a:rPr lang="en-US" dirty="0"/>
              <a:t>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el-GR" sz="3600" b="1" dirty="0">
                <a:solidFill>
                  <a:prstClr val="black"/>
                </a:solidFill>
                <a:latin typeface="Arial Narrow" panose="020B0606020202030204" pitchFamily="34" charset="0"/>
              </a:rPr>
              <a:t>Περιεχόμενα</a:t>
            </a:r>
            <a:r>
              <a:rPr lang="en-US" sz="36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el-GR" sz="3200" b="1" dirty="0">
                <a:solidFill>
                  <a:prstClr val="black"/>
                </a:solidFill>
                <a:latin typeface="Arial Narrow" panose="020B0606020202030204" pitchFamily="34" charset="0"/>
              </a:rPr>
              <a:t>Ενότητα 6: Πρακτική εφαρμογή - Σύνοψη</a:t>
            </a:r>
            <a:endParaRPr lang="en-US" sz="3200" b="1" dirty="0">
              <a:solidFill>
                <a:prstClr val="black"/>
              </a:solidFill>
              <a:latin typeface="Arial Narrow" panose="020B0606020202030204" pitchFamily="34" charset="0"/>
            </a:endParaRPr>
          </a:p>
          <a:p>
            <a:pPr algn="ctr" defTabSz="685800"/>
            <a:endParaRPr lang="en-US" sz="3200" dirty="0">
              <a:solidFill>
                <a:prstClr val="black"/>
              </a:solidFill>
              <a:latin typeface="Arial Narrow" panose="020B0606020202030204" pitchFamily="34" charset="0"/>
            </a:endParaRPr>
          </a:p>
          <a:p>
            <a:pPr marL="457200" indent="-457200" defTabSz="685800">
              <a:lnSpc>
                <a:spcPct val="150000"/>
              </a:lnSpc>
              <a:buFont typeface="Arial" panose="020B0604020202020204" pitchFamily="34" charset="0"/>
              <a:buChar char="•"/>
            </a:pPr>
            <a:r>
              <a:rPr lang="el-GR" sz="3200" dirty="0">
                <a:latin typeface="Arial Narrow" panose="020B0606020202030204" pitchFamily="34" charset="0"/>
              </a:rPr>
              <a:t>Ασκήσεις πραγματικών συνθηκών για αναστοχασμό και ανάλυση</a:t>
            </a:r>
            <a:r>
              <a:rPr lang="el-GR" sz="3200" dirty="0">
                <a:solidFill>
                  <a:prstClr val="black"/>
                </a:solidFill>
                <a:latin typeface="Arial Narrow" panose="020B0606020202030204" pitchFamily="34" charset="0"/>
              </a:rPr>
              <a:t> </a:t>
            </a:r>
            <a:endParaRPr lang="en-US" sz="3200" dirty="0">
              <a:solidFill>
                <a:prstClr val="black"/>
              </a:solidFill>
              <a:latin typeface="Arial Narrow" panose="020B0606020202030204" pitchFamily="34" charset="0"/>
            </a:endParaRPr>
          </a:p>
          <a:p>
            <a:pPr marL="457200" indent="-457200" defTabSz="685800">
              <a:lnSpc>
                <a:spcPct val="150000"/>
              </a:lnSpc>
              <a:buFont typeface="Arial" panose="020B0604020202020204" pitchFamily="34" charset="0"/>
              <a:buChar char="•"/>
            </a:pPr>
            <a:r>
              <a:rPr lang="el-GR" sz="3200" dirty="0">
                <a:solidFill>
                  <a:prstClr val="black"/>
                </a:solidFill>
                <a:latin typeface="Arial Narrow" panose="020B0606020202030204" pitchFamily="34" charset="0"/>
              </a:rPr>
              <a:t>Μελέτες περίπτωσης για αναστοχασμό και ανάλυση</a:t>
            </a:r>
            <a:endParaRPr lang="en-US" sz="3200" dirty="0">
              <a:solidFill>
                <a:prstClr val="black"/>
              </a:solidFill>
              <a:latin typeface="Arial Narrow" panose="020B0606020202030204" pitchFamily="34" charset="0"/>
            </a:endParaRPr>
          </a:p>
          <a:p>
            <a:pPr defTabSz="685800">
              <a:lnSpc>
                <a:spcPct val="150000"/>
              </a:lnSpc>
            </a:pP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336098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a:t>
            </a:r>
            <a:r>
              <a:rPr lang="en-US" dirty="0"/>
              <a:t>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125686"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l-GR" sz="2800" b="1" dirty="0">
                <a:solidFill>
                  <a:prstClr val="black"/>
                </a:solidFill>
                <a:latin typeface="Arial Narrow" panose="020B0606020202030204" pitchFamily="34" charset="0"/>
              </a:rPr>
              <a:t>Μαθησιακά αποτελέσματα</a:t>
            </a:r>
            <a:endParaRPr lang="en-US" sz="28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el-GR" sz="3200" b="1" dirty="0">
                <a:solidFill>
                  <a:prstClr val="black"/>
                </a:solidFill>
                <a:latin typeface="Arial Narrow" panose="020B0606020202030204" pitchFamily="34" charset="0"/>
              </a:rPr>
              <a:t>Ενότητα 6: Πρακτική εφαρμογή - Σύνοψη</a:t>
            </a:r>
            <a:endParaRPr lang="en-US" sz="3200" b="1" dirty="0">
              <a:solidFill>
                <a:prstClr val="black"/>
              </a:solidFill>
              <a:latin typeface="Arial Narrow" panose="020B0606020202030204" pitchFamily="34" charset="0"/>
            </a:endParaRPr>
          </a:p>
          <a:p>
            <a:pPr algn="ctr" defTabSz="685800"/>
            <a:endParaRPr lang="en-US" sz="3200" b="1"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el-GR" sz="2400" dirty="0">
                <a:solidFill>
                  <a:prstClr val="black"/>
                </a:solidFill>
                <a:latin typeface="Arial Narrow" panose="020B0606020202030204" pitchFamily="34" charset="0"/>
              </a:rPr>
              <a:t>Για τον εντοπισμό προκλήσεων και ευκαιριών στο χώρο εργασίας κατά την αντιμετώπιση ατόμων με ΔΑΦ</a:t>
            </a:r>
            <a:endParaRPr lang="en-US" sz="2400"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el-GR" sz="2400" dirty="0">
                <a:solidFill>
                  <a:prstClr val="black"/>
                </a:solidFill>
                <a:latin typeface="Arial Narrow" panose="020B0606020202030204" pitchFamily="34" charset="0"/>
              </a:rPr>
              <a:t>Για τη χρήση των γνώσεων που αποκτήθηκαν καθ' όλη τη διάρκεια του μαθήματος για να αντιμετωπίσουν τις προκλήσεις και τις ευκαιρίες που εντοπίστηκαν στο χώρο εργασίας κατά την αντιμετώπιση ατόμων με ΔΑΦ</a:t>
            </a:r>
            <a:r>
              <a:rPr lang="en-US" sz="2400" dirty="0">
                <a:solidFill>
                  <a:prstClr val="black"/>
                </a:solidFill>
                <a:latin typeface="Arial Narrow" panose="020B0606020202030204" pitchFamily="34" charset="0"/>
              </a:rPr>
              <a:t>;</a:t>
            </a:r>
            <a:endParaRPr lang="pt-PT" sz="2400" dirty="0">
              <a:solidFill>
                <a:prstClr val="black"/>
              </a:solidFill>
              <a:latin typeface="Arial Narrow" panose="020B0606020202030204" pitchFamily="34" charset="0"/>
            </a:endParaRPr>
          </a:p>
          <a:p>
            <a:pPr marL="457200" indent="-457200" algn="just">
              <a:buFont typeface="Arial" panose="020B0604020202020204" pitchFamily="34" charset="0"/>
              <a:buChar char="•"/>
            </a:pPr>
            <a:r>
              <a:rPr lang="el-GR" sz="2400" dirty="0">
                <a:solidFill>
                  <a:prstClr val="black"/>
                </a:solidFill>
                <a:latin typeface="Arial Narrow" panose="020B0606020202030204" pitchFamily="34" charset="0"/>
              </a:rPr>
              <a:t>Για την εκμάθηση της ενέργειας υπέρ των ατόμων με ΔΑΦ χρησιμοποιώντας φιλοσοφία που επινοήθηκε από την ανθρωπότητα, την ανάληψη ευθύνης και την επίλυση προβλημάτων, βιωματικά και κριτικά</a:t>
            </a:r>
            <a:r>
              <a:rPr lang="en-US" sz="2400" dirty="0">
                <a:solidFill>
                  <a:prstClr val="black"/>
                </a:solidFill>
                <a:latin typeface="Arial Narrow" panose="020B0606020202030204" pitchFamily="34" charset="0"/>
              </a:rPr>
              <a:t>.</a:t>
            </a:r>
          </a:p>
          <a:p>
            <a:pPr marL="342900" indent="-342900" algn="just">
              <a:buFontTx/>
              <a:buChar char="-"/>
            </a:pPr>
            <a:endParaRPr lang="en-US" sz="28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62547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a:t>
            </a:r>
            <a:r>
              <a:rPr lang="en-US" dirty="0"/>
              <a:t>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l-GR" sz="4000" b="1" dirty="0">
                <a:latin typeface="Arial Narrow" panose="020B0606020202030204" pitchFamily="34" charset="0"/>
              </a:rPr>
              <a:t>Οργάνωση</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defTabSz="685800"/>
            <a:endParaRPr lang="en-US" sz="3200" b="1" dirty="0">
              <a:solidFill>
                <a:prstClr val="black"/>
              </a:solidFill>
              <a:latin typeface="Arial Narrow" panose="020B0606020202030204" pitchFamily="34" charset="0"/>
            </a:endParaRPr>
          </a:p>
          <a:p>
            <a:pPr algn="ctr" defTabSz="685800"/>
            <a:r>
              <a:rPr lang="el-GR" sz="3200" b="1" dirty="0">
                <a:solidFill>
                  <a:prstClr val="black"/>
                </a:solidFill>
                <a:latin typeface="Arial Narrow" panose="020B0606020202030204" pitchFamily="34" charset="0"/>
              </a:rPr>
              <a:t>Ενότητα 6: Πρακτική εφαρμογή - Σύνοψη</a:t>
            </a:r>
            <a:endParaRPr lang="en-US" sz="3200" b="1" dirty="0">
              <a:solidFill>
                <a:prstClr val="black"/>
              </a:solidFill>
              <a:latin typeface="Arial Narrow" panose="020B0606020202030204" pitchFamily="34" charset="0"/>
            </a:endParaRPr>
          </a:p>
          <a:p>
            <a:pPr algn="ctr"/>
            <a:endParaRPr lang="en-US" sz="3200" b="1" dirty="0">
              <a:latin typeface="Arial Narrow" panose="020B0606020202030204" pitchFamily="34" charset="0"/>
            </a:endParaRPr>
          </a:p>
          <a:p>
            <a:pPr algn="just">
              <a:lnSpc>
                <a:spcPct val="150000"/>
              </a:lnSpc>
            </a:pPr>
            <a:r>
              <a:rPr lang="el-GR" sz="3200" b="1" dirty="0">
                <a:latin typeface="Arial Narrow" panose="020B0606020202030204" pitchFamily="34" charset="0"/>
              </a:rPr>
              <a:t>Εκτιμώμενος χρόνος ολοκλήρωσης της ενότητας: </a:t>
            </a:r>
            <a:r>
              <a:rPr lang="el-GR" sz="3200" dirty="0">
                <a:latin typeface="Arial Narrow" panose="020B0606020202030204" pitchFamily="34" charset="0"/>
              </a:rPr>
              <a:t>3 ώρες</a:t>
            </a:r>
          </a:p>
          <a:p>
            <a:pPr algn="just">
              <a:lnSpc>
                <a:spcPct val="150000"/>
              </a:lnSpc>
            </a:pPr>
            <a:r>
              <a:rPr lang="el-GR" sz="3200" b="1" dirty="0">
                <a:latin typeface="Arial Narrow" panose="020B0606020202030204" pitchFamily="34" charset="0"/>
              </a:rPr>
              <a:t>Διάλειμμα: </a:t>
            </a:r>
            <a:r>
              <a:rPr lang="el-GR" sz="3200" dirty="0">
                <a:latin typeface="Arial Narrow" panose="020B0606020202030204" pitchFamily="34" charset="0"/>
              </a:rPr>
              <a:t>30 λεπτά ή δύο διαλείμματα των 10-15 λεπτών το καθένα</a:t>
            </a:r>
            <a:endParaRPr lang="en-US" sz="32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257309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a:t>
            </a:r>
            <a:r>
              <a:rPr lang="en-US" dirty="0"/>
              <a:t>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36817" cy="1009651"/>
          </a:xfrm>
          <a:prstGeom prst="rect">
            <a:avLst/>
          </a:prstGeom>
          <a:solidFill>
            <a:srgbClr val="FFF2CC"/>
          </a:solidFill>
          <a:ln>
            <a:noFill/>
          </a:ln>
        </p:spPr>
        <p:txBody>
          <a:bodyPr spcFirstLastPara="1" wrap="square" lIns="121900" tIns="60933" rIns="121900" bIns="60933" anchor="ctr" anchorCtr="0">
            <a:noAutofit/>
          </a:bodyPr>
          <a:lstStyle/>
          <a:p>
            <a:pPr>
              <a:buClr>
                <a:srgbClr val="C00000"/>
              </a:buClr>
            </a:pPr>
            <a:r>
              <a:rPr lang="el-GR" sz="4000" b="1" dirty="0">
                <a:latin typeface="Arial Narrow" panose="020B0606020202030204" pitchFamily="34" charset="0"/>
              </a:rPr>
              <a:t>Οργάνωση</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9" name="Tabela 4">
            <a:extLst>
              <a:ext uri="{FF2B5EF4-FFF2-40B4-BE49-F238E27FC236}">
                <a16:creationId xmlns:a16="http://schemas.microsoft.com/office/drawing/2014/main" id="{4791D3D8-42DE-0645-8D02-BBE3B99E6F0B}"/>
              </a:ext>
            </a:extLst>
          </p:cNvPr>
          <p:cNvGraphicFramePr>
            <a:graphicFrameLocks noGrp="1"/>
          </p:cNvGraphicFramePr>
          <p:nvPr>
            <p:extLst>
              <p:ext uri="{D42A27DB-BD31-4B8C-83A1-F6EECF244321}">
                <p14:modId xmlns:p14="http://schemas.microsoft.com/office/powerpoint/2010/main" val="4147399025"/>
              </p:ext>
            </p:extLst>
          </p:nvPr>
        </p:nvGraphicFramePr>
        <p:xfrm>
          <a:off x="2256608" y="1825624"/>
          <a:ext cx="7844187" cy="4502080"/>
        </p:xfrm>
        <a:graphic>
          <a:graphicData uri="http://schemas.openxmlformats.org/drawingml/2006/table">
            <a:tbl>
              <a:tblPr firstRow="1" firstCol="1" bandRow="1">
                <a:tableStyleId>{5C22544A-7EE6-4342-B048-85BDC9FD1C3A}</a:tableStyleId>
              </a:tblPr>
              <a:tblGrid>
                <a:gridCol w="3797947">
                  <a:extLst>
                    <a:ext uri="{9D8B030D-6E8A-4147-A177-3AD203B41FA5}">
                      <a16:colId xmlns:a16="http://schemas.microsoft.com/office/drawing/2014/main" val="635721867"/>
                    </a:ext>
                  </a:extLst>
                </a:gridCol>
                <a:gridCol w="4046240">
                  <a:extLst>
                    <a:ext uri="{9D8B030D-6E8A-4147-A177-3AD203B41FA5}">
                      <a16:colId xmlns:a16="http://schemas.microsoft.com/office/drawing/2014/main" val="3240990846"/>
                    </a:ext>
                  </a:extLst>
                </a:gridCol>
              </a:tblGrid>
              <a:tr h="2064525">
                <a:tc>
                  <a:txBody>
                    <a:bodyPr/>
                    <a:lstStyle/>
                    <a:p>
                      <a:pPr algn="ctr">
                        <a:lnSpc>
                          <a:spcPct val="115000"/>
                        </a:lnSpc>
                        <a:spcAft>
                          <a:spcPts val="0"/>
                        </a:spcAft>
                      </a:pPr>
                      <a:r>
                        <a:rPr lang="el-GR" sz="1600" dirty="0">
                          <a:solidFill>
                            <a:schemeClr val="tx1"/>
                          </a:solidFill>
                          <a:effectLst/>
                          <a:latin typeface="Arial Narrow" panose="020B0606020202030204" pitchFamily="34" charset="0"/>
                        </a:rPr>
                        <a:t>Έναρξη</a:t>
                      </a:r>
                      <a:r>
                        <a:rPr lang="en-US" sz="1600" dirty="0">
                          <a:solidFill>
                            <a:schemeClr val="tx1"/>
                          </a:solidFill>
                          <a:effectLst/>
                          <a:latin typeface="Arial Narrow" panose="020B0606020202030204" pitchFamily="34" charset="0"/>
                        </a:rPr>
                        <a:t> </a:t>
                      </a:r>
                      <a:r>
                        <a:rPr lang="el-GR" sz="1600" dirty="0">
                          <a:solidFill>
                            <a:schemeClr val="tx1"/>
                          </a:solidFill>
                          <a:effectLst/>
                          <a:latin typeface="Arial Narrow" panose="020B0606020202030204" pitchFamily="34" charset="0"/>
                        </a:rPr>
                        <a:t>(30 λεπτά)</a:t>
                      </a:r>
                      <a:endParaRPr lang="pt-PT" sz="16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el-GR" sz="1600" b="0" dirty="0">
                          <a:solidFill>
                            <a:schemeClr val="tx1"/>
                          </a:solidFill>
                          <a:effectLst/>
                          <a:latin typeface="Arial Narrow" panose="020B0606020202030204" pitchFamily="34" charset="0"/>
                        </a:rPr>
                        <a:t>Σκοπός</a:t>
                      </a:r>
                      <a:endParaRPr lang="pt-PT" sz="16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l-GR" sz="1600" b="0" dirty="0">
                          <a:solidFill>
                            <a:schemeClr val="tx1"/>
                          </a:solidFill>
                          <a:effectLst/>
                          <a:latin typeface="Arial Narrow" panose="020B0606020202030204" pitchFamily="34" charset="0"/>
                        </a:rPr>
                        <a:t>Περιεχόμενα</a:t>
                      </a:r>
                      <a:endParaRPr lang="pt-PT" sz="16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l-GR" sz="1600" b="0" dirty="0">
                          <a:solidFill>
                            <a:schemeClr val="tx1"/>
                          </a:solidFill>
                          <a:effectLst/>
                          <a:latin typeface="Arial Narrow" panose="020B0606020202030204" pitchFamily="34" charset="0"/>
                        </a:rPr>
                        <a:t>Μαθησιακά αποτελέσματα</a:t>
                      </a:r>
                      <a:endParaRPr lang="pt-PT" sz="16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l-GR" sz="1600" b="0" dirty="0">
                          <a:solidFill>
                            <a:schemeClr val="tx1"/>
                          </a:solidFill>
                          <a:effectLst/>
                          <a:latin typeface="Arial Narrow" panose="020B0606020202030204" pitchFamily="34" charset="0"/>
                        </a:rPr>
                        <a:t>Οργάνωση</a:t>
                      </a:r>
                      <a:endParaRPr lang="pt-PT" sz="1600" b="0" dirty="0">
                        <a:solidFill>
                          <a:schemeClr val="tx1"/>
                        </a:solidFill>
                        <a:effectLst/>
                        <a:latin typeface="Arial Narrow" panose="020B0606020202030204" pitchFamily="34" charset="0"/>
                      </a:endParaRP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l-GR" sz="1600" b="0" dirty="0">
                          <a:solidFill>
                            <a:schemeClr val="tx1"/>
                          </a:solidFill>
                          <a:effectLst/>
                          <a:latin typeface="Arial Narrow" panose="020B0606020202030204" pitchFamily="34" charset="0"/>
                        </a:rPr>
                        <a:t>Ασκήσεις πραγματικών συνθηκών για αναστοχασμό και ανάλυση</a:t>
                      </a:r>
                      <a:endParaRPr lang="pt-PT" sz="1600" b="0" i="1" dirty="0">
                        <a:solidFill>
                          <a:schemeClr val="tx1"/>
                        </a:solidFill>
                        <a:effectLst/>
                        <a:latin typeface="Arial Narrow" panose="020B0606020202030204" pitchFamily="34" charset="0"/>
                        <a:ea typeface="Calibri" panose="020F0502020204030204" pitchFamily="34" charset="0"/>
                        <a:cs typeface="Vrinda"/>
                      </a:endParaRP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l-GR" sz="1600" b="0" noProof="0" dirty="0">
                          <a:solidFill>
                            <a:schemeClr val="tx1"/>
                          </a:solidFill>
                          <a:effectLst/>
                          <a:latin typeface="Arial Narrow" panose="020B0606020202030204" pitchFamily="34" charset="0"/>
                        </a:rPr>
                        <a:t>Δραστηριότητα</a:t>
                      </a:r>
                      <a:r>
                        <a:rPr lang="en-US" sz="1600" b="0" noProof="0" dirty="0">
                          <a:solidFill>
                            <a:schemeClr val="tx1"/>
                          </a:solidFill>
                          <a:effectLst/>
                          <a:latin typeface="Arial Narrow" panose="020B0606020202030204" pitchFamily="34" charset="0"/>
                        </a:rPr>
                        <a:t>:</a:t>
                      </a:r>
                      <a:r>
                        <a:rPr lang="en-US" sz="1600" b="0" baseline="0" noProof="0" dirty="0">
                          <a:solidFill>
                            <a:schemeClr val="tx1"/>
                          </a:solidFill>
                          <a:effectLst/>
                          <a:latin typeface="Arial Narrow" panose="020B0606020202030204" pitchFamily="34" charset="0"/>
                        </a:rPr>
                        <a:t> </a:t>
                      </a:r>
                      <a:r>
                        <a:rPr kumimoji="0" lang="el-GR"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Καταιγισμός ιδεών</a:t>
                      </a:r>
                      <a:r>
                        <a:rPr kumimoji="0" lang="en-US"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6.1- </a:t>
                      </a:r>
                      <a:r>
                        <a:rPr kumimoji="0" lang="el-GR"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ΕΟΓ</a:t>
                      </a:r>
                      <a:endParaRPr kumimoji="0" lang="pt-PT"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txBody>
                  <a:tcPr marL="68580" marR="68580" marT="0" marB="0">
                    <a:solidFill>
                      <a:schemeClr val="accent4">
                        <a:lumMod val="20000"/>
                        <a:lumOff val="80000"/>
                      </a:schemeClr>
                    </a:solidFill>
                  </a:tcPr>
                </a:tc>
                <a:tc>
                  <a:txBody>
                    <a:bodyPr/>
                    <a:lstStyle/>
                    <a:p>
                      <a:pPr algn="ctr">
                        <a:lnSpc>
                          <a:spcPct val="115000"/>
                        </a:lnSpc>
                        <a:spcAft>
                          <a:spcPts val="0"/>
                        </a:spcAft>
                      </a:pPr>
                      <a:r>
                        <a:rPr lang="el-GR" sz="1600" dirty="0">
                          <a:solidFill>
                            <a:schemeClr val="tx1"/>
                          </a:solidFill>
                          <a:effectLst/>
                          <a:latin typeface="Arial Narrow" panose="020B0606020202030204" pitchFamily="34" charset="0"/>
                        </a:rPr>
                        <a:t>Ανάπτυξη</a:t>
                      </a:r>
                      <a:r>
                        <a:rPr lang="en-US" sz="1600" dirty="0">
                          <a:solidFill>
                            <a:schemeClr val="tx1"/>
                          </a:solidFill>
                          <a:effectLst/>
                          <a:latin typeface="Arial Narrow" panose="020B0606020202030204" pitchFamily="34" charset="0"/>
                        </a:rPr>
                        <a:t> </a:t>
                      </a:r>
                      <a:r>
                        <a:rPr lang="el-GR" sz="1600" dirty="0">
                          <a:solidFill>
                            <a:schemeClr val="tx1"/>
                          </a:solidFill>
                          <a:effectLst/>
                          <a:latin typeface="Arial Narrow" panose="020B0606020202030204" pitchFamily="34" charset="0"/>
                        </a:rPr>
                        <a:t>(45 λεπτά)</a:t>
                      </a:r>
                      <a:endParaRPr lang="pt-PT" sz="1600" dirty="0">
                        <a:solidFill>
                          <a:schemeClr val="tx1"/>
                        </a:solidFill>
                        <a:effectLst/>
                        <a:latin typeface="Arial Narrow" panose="020B0606020202030204" pitchFamily="34" charset="0"/>
                      </a:endParaRPr>
                    </a:p>
                    <a:p>
                      <a:pPr marL="174625" marR="0" lvl="0" indent="-174625" algn="just"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l-GR" sz="1600" b="0" dirty="0">
                          <a:solidFill>
                            <a:schemeClr val="tx1"/>
                          </a:solidFill>
                          <a:effectLst/>
                          <a:latin typeface="Arial Narrow" panose="020B0606020202030204" pitchFamily="34" charset="0"/>
                        </a:rPr>
                        <a:t>Ασκήσεις πραγματικών συνθηκών για αναστοχασμό και ανάλυση</a:t>
                      </a:r>
                      <a:r>
                        <a:rPr lang="el-GR" sz="1600" b="0" i="1" baseline="0" dirty="0">
                          <a:solidFill>
                            <a:schemeClr val="tx1"/>
                          </a:solidFill>
                          <a:effectLst/>
                          <a:latin typeface="Arial Narrow" panose="020B0606020202030204" pitchFamily="34" charset="0"/>
                        </a:rPr>
                        <a:t> </a:t>
                      </a:r>
                      <a:r>
                        <a:rPr lang="en-US" sz="1600" b="0" dirty="0">
                          <a:solidFill>
                            <a:schemeClr val="tx1"/>
                          </a:solidFill>
                          <a:effectLst/>
                          <a:latin typeface="Arial Narrow" panose="020B0606020202030204" pitchFamily="34" charset="0"/>
                        </a:rPr>
                        <a:t>(</a:t>
                      </a:r>
                      <a:r>
                        <a:rPr lang="el-GR" sz="1600" b="0" dirty="0">
                          <a:solidFill>
                            <a:schemeClr val="tx1"/>
                          </a:solidFill>
                          <a:effectLst/>
                          <a:latin typeface="Arial Narrow" panose="020B0606020202030204" pitchFamily="34" charset="0"/>
                        </a:rPr>
                        <a:t>Συν</a:t>
                      </a:r>
                      <a:r>
                        <a:rPr lang="en-US" sz="1600" b="0" dirty="0">
                          <a:solidFill>
                            <a:schemeClr val="tx1"/>
                          </a:solidFill>
                          <a:effectLst/>
                          <a:latin typeface="Arial Narrow" panose="020B0606020202030204" pitchFamily="34" charset="0"/>
                        </a:rPr>
                        <a:t>.)</a:t>
                      </a:r>
                    </a:p>
                    <a:p>
                      <a:pPr marL="174625" marR="0" lvl="0" indent="-174625" algn="l" defTabSz="914400" rtl="0" eaLnBrk="1" fontAlgn="auto" latinLnBrk="0" hangingPunct="1">
                        <a:lnSpc>
                          <a:spcPct val="115000"/>
                        </a:lnSpc>
                        <a:spcBef>
                          <a:spcPts val="0"/>
                        </a:spcBef>
                        <a:spcAft>
                          <a:spcPts val="0"/>
                        </a:spcAft>
                        <a:buClrTx/>
                        <a:buSzTx/>
                        <a:buFont typeface="Symbol" panose="05050102010706020507" pitchFamily="18" charset="2"/>
                        <a:buChar char=""/>
                        <a:tabLst/>
                        <a:defRPr/>
                      </a:pPr>
                      <a:r>
                        <a:rPr kumimoji="0" lang="el-GR"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Δραστηριότητα</a:t>
                      </a:r>
                      <a:r>
                        <a:rPr kumimoji="0" lang="en-US"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a:t>
                      </a:r>
                      <a:r>
                        <a:rPr lang="el-GR" sz="1600" b="0" noProof="0" dirty="0">
                          <a:solidFill>
                            <a:schemeClr val="tx1"/>
                          </a:solidFill>
                          <a:effectLst/>
                          <a:latin typeface="Arial Narrow" panose="020B0606020202030204" pitchFamily="34" charset="0"/>
                        </a:rPr>
                        <a:t>Δραστηριότητα</a:t>
                      </a:r>
                      <a:r>
                        <a:rPr lang="en-US" sz="1600" b="0" noProof="0" dirty="0">
                          <a:solidFill>
                            <a:schemeClr val="tx1"/>
                          </a:solidFill>
                          <a:effectLst/>
                          <a:latin typeface="Arial Narrow" panose="020B0606020202030204" pitchFamily="34" charset="0"/>
                        </a:rPr>
                        <a:t>:</a:t>
                      </a:r>
                      <a:r>
                        <a:rPr lang="en-US" sz="1600" b="0" baseline="0" noProof="0" dirty="0">
                          <a:solidFill>
                            <a:schemeClr val="tx1"/>
                          </a:solidFill>
                          <a:effectLst/>
                          <a:latin typeface="Arial Narrow" panose="020B0606020202030204" pitchFamily="34" charset="0"/>
                        </a:rPr>
                        <a:t> </a:t>
                      </a:r>
                      <a:r>
                        <a:rPr kumimoji="0" lang="el-GR"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Καταιγισμός ιδεών</a:t>
                      </a:r>
                      <a:r>
                        <a:rPr kumimoji="0" lang="en-US" sz="1600" b="0" i="1"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 6.1</a:t>
                      </a:r>
                      <a:endParaRPr kumimoji="0" lang="pt-PT" sz="16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endParaRPr>
                    </a:p>
                    <a:p>
                      <a:pPr marL="13335" algn="just">
                        <a:lnSpc>
                          <a:spcPct val="115000"/>
                        </a:lnSpc>
                        <a:spcAft>
                          <a:spcPts val="0"/>
                        </a:spcAft>
                      </a:pPr>
                      <a:r>
                        <a:rPr lang="pt-PT" sz="1600" dirty="0">
                          <a:solidFill>
                            <a:schemeClr val="tx1"/>
                          </a:solidFill>
                          <a:effectLst/>
                          <a:latin typeface="Arial Narrow" panose="020B0606020202030204" pitchFamily="34" charset="0"/>
                        </a:rPr>
                        <a:t> </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extLst>
                  <a:ext uri="{0D108BD9-81ED-4DB2-BD59-A6C34878D82A}">
                    <a16:rowId xmlns:a16="http://schemas.microsoft.com/office/drawing/2014/main" val="3586345835"/>
                  </a:ext>
                </a:extLst>
              </a:tr>
              <a:tr h="570492">
                <a:tc gridSpan="2">
                  <a:txBody>
                    <a:bodyPr/>
                    <a:lstStyle/>
                    <a:p>
                      <a:pPr algn="ctr">
                        <a:lnSpc>
                          <a:spcPct val="115000"/>
                        </a:lnSpc>
                        <a:spcAft>
                          <a:spcPts val="0"/>
                        </a:spcAft>
                      </a:pPr>
                      <a:r>
                        <a:rPr lang="el-GR" sz="1600" dirty="0">
                          <a:solidFill>
                            <a:schemeClr val="tx1"/>
                          </a:solidFill>
                          <a:effectLst/>
                          <a:latin typeface="Arial Narrow" panose="020B0606020202030204" pitchFamily="34" charset="0"/>
                        </a:rPr>
                        <a:t>(30 λεπτά)</a:t>
                      </a:r>
                      <a:endParaRPr lang="pt-PT" sz="1600" dirty="0">
                        <a:solidFill>
                          <a:schemeClr val="tx1"/>
                        </a:solidFill>
                        <a:effectLst/>
                        <a:latin typeface="Arial Narrow" panose="020B0606020202030204" pitchFamily="34" charset="0"/>
                      </a:endParaRPr>
                    </a:p>
                    <a:p>
                      <a:pPr algn="ctr">
                        <a:lnSpc>
                          <a:spcPct val="115000"/>
                        </a:lnSpc>
                        <a:spcAft>
                          <a:spcPts val="0"/>
                        </a:spcAft>
                      </a:pPr>
                      <a:r>
                        <a:rPr lang="el-GR" sz="1600" dirty="0">
                          <a:solidFill>
                            <a:schemeClr val="tx1"/>
                          </a:solidFill>
                          <a:effectLst/>
                          <a:latin typeface="Arial Narrow" panose="020B0606020202030204" pitchFamily="34" charset="0"/>
                        </a:rPr>
                        <a:t>Διάλειμμα</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712834">
                <a:tc>
                  <a:txBody>
                    <a:bodyPr/>
                    <a:lstStyle/>
                    <a:p>
                      <a:pPr marL="174625" indent="-174625" algn="ctr">
                        <a:lnSpc>
                          <a:spcPct val="115000"/>
                        </a:lnSpc>
                        <a:spcAft>
                          <a:spcPts val="0"/>
                        </a:spcAft>
                      </a:pPr>
                      <a:r>
                        <a:rPr lang="el-GR" sz="1600" b="1" dirty="0">
                          <a:solidFill>
                            <a:schemeClr val="tx1"/>
                          </a:solidFill>
                          <a:effectLst/>
                          <a:latin typeface="Arial Narrow" panose="020B0606020202030204" pitchFamily="34" charset="0"/>
                        </a:rPr>
                        <a:t>Ανάπτυξη</a:t>
                      </a:r>
                      <a:r>
                        <a:rPr lang="en-US" sz="1600" b="1" dirty="0">
                          <a:solidFill>
                            <a:schemeClr val="tx1"/>
                          </a:solidFill>
                          <a:effectLst/>
                          <a:latin typeface="Arial Narrow" panose="020B0606020202030204" pitchFamily="34" charset="0"/>
                        </a:rPr>
                        <a:t> </a:t>
                      </a:r>
                      <a:r>
                        <a:rPr lang="el-GR" sz="1600" b="1" dirty="0">
                          <a:solidFill>
                            <a:schemeClr val="tx1"/>
                          </a:solidFill>
                          <a:effectLst/>
                          <a:latin typeface="Arial Narrow" panose="020B0606020202030204" pitchFamily="34" charset="0"/>
                        </a:rPr>
                        <a:t>(45 λεπτά)</a:t>
                      </a:r>
                      <a:endParaRPr lang="pt-PT" sz="16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l-GR" sz="1600" b="0" kern="1200" dirty="0">
                          <a:solidFill>
                            <a:schemeClr val="tx1"/>
                          </a:solidFill>
                          <a:effectLst/>
                          <a:latin typeface="Arial Narrow" panose="020B0606020202030204" pitchFamily="34" charset="0"/>
                          <a:ea typeface="+mn-ea"/>
                          <a:cs typeface="+mn-cs"/>
                        </a:rPr>
                        <a:t>Μελέτες περίπτωσης για αναστοχασμό και ανάλυση</a:t>
                      </a:r>
                      <a:endParaRPr lang="pt-PT" sz="1600" b="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l-GR" sz="1600" dirty="0">
                          <a:solidFill>
                            <a:schemeClr val="tx1"/>
                          </a:solidFill>
                          <a:effectLst/>
                          <a:latin typeface="Arial Narrow" panose="020B0606020202030204" pitchFamily="34" charset="0"/>
                        </a:rPr>
                        <a:t>Δραστηριότητα</a:t>
                      </a:r>
                      <a:r>
                        <a:rPr lang="en-US" sz="1600" dirty="0">
                          <a:solidFill>
                            <a:schemeClr val="tx1"/>
                          </a:solidFill>
                          <a:effectLst/>
                          <a:latin typeface="Arial Narrow" panose="020B0606020202030204" pitchFamily="34" charset="0"/>
                        </a:rPr>
                        <a:t>: </a:t>
                      </a:r>
                      <a:r>
                        <a:rPr lang="el-GR" sz="1600" b="0" i="1" kern="1200" dirty="0">
                          <a:solidFill>
                            <a:schemeClr val="tx1"/>
                          </a:solidFill>
                          <a:effectLst/>
                          <a:latin typeface="Arial Narrow" panose="020B0606020202030204" pitchFamily="34" charset="0"/>
                          <a:ea typeface="+mn-ea"/>
                          <a:cs typeface="+mn-cs"/>
                        </a:rPr>
                        <a:t>Παιχνίδι ρόλων για τις περιπτώσεις</a:t>
                      </a:r>
                      <a:endParaRPr lang="en-GB" sz="1600" b="0" i="1" kern="1200" dirty="0">
                        <a:solidFill>
                          <a:schemeClr val="tx1"/>
                        </a:solidFill>
                        <a:effectLst/>
                        <a:latin typeface="Arial Narrow" panose="020B0606020202030204" pitchFamily="34" charset="0"/>
                        <a:ea typeface="+mn-ea"/>
                        <a:cs typeface="+mn-cs"/>
                      </a:endParaRPr>
                    </a:p>
                    <a:p>
                      <a:pPr algn="ctr">
                        <a:lnSpc>
                          <a:spcPct val="115000"/>
                        </a:lnSpc>
                        <a:spcAft>
                          <a:spcPts val="0"/>
                        </a:spcAft>
                      </a:pPr>
                      <a:r>
                        <a:rPr lang="en-US" sz="1600" dirty="0">
                          <a:effectLst/>
                          <a:latin typeface="Arial Narrow" panose="020B0606020202030204" pitchFamily="34" charset="0"/>
                        </a:rPr>
                        <a:t> </a:t>
                      </a:r>
                      <a:endParaRPr lang="pt-PT" sz="1600" dirty="0">
                        <a:effectLst/>
                        <a:latin typeface="Arial Narrow" panose="020B0606020202030204" pitchFamily="34" charset="0"/>
                        <a:ea typeface="Calibri" panose="020F0502020204030204" pitchFamily="34" charset="0"/>
                        <a:cs typeface="Vrinda"/>
                      </a:endParaRPr>
                    </a:p>
                  </a:txBody>
                  <a:tcPr marL="68580" marR="68580" marT="0" marB="0">
                    <a:solidFill>
                      <a:srgbClr val="DEEBF7"/>
                    </a:solidFill>
                  </a:tcPr>
                </a:tc>
                <a:tc>
                  <a:txBody>
                    <a:bodyPr/>
                    <a:lstStyle/>
                    <a:p>
                      <a:pPr algn="ctr">
                        <a:lnSpc>
                          <a:spcPct val="115000"/>
                        </a:lnSpc>
                        <a:spcAft>
                          <a:spcPts val="0"/>
                        </a:spcAft>
                      </a:pPr>
                      <a:r>
                        <a:rPr lang="el-GR" sz="1600" b="1" dirty="0">
                          <a:solidFill>
                            <a:schemeClr val="tx1"/>
                          </a:solidFill>
                          <a:effectLst/>
                          <a:latin typeface="Arial Narrow" panose="020B0606020202030204" pitchFamily="34" charset="0"/>
                        </a:rPr>
                        <a:t>Τέλος</a:t>
                      </a:r>
                      <a:r>
                        <a:rPr lang="de-DE" sz="1600" b="1" dirty="0">
                          <a:solidFill>
                            <a:schemeClr val="tx1"/>
                          </a:solidFill>
                          <a:effectLst/>
                          <a:latin typeface="Arial Narrow" panose="020B0606020202030204" pitchFamily="34" charset="0"/>
                        </a:rPr>
                        <a:t> </a:t>
                      </a:r>
                      <a:r>
                        <a:rPr lang="el-GR" sz="1600" b="1" dirty="0">
                          <a:solidFill>
                            <a:schemeClr val="tx1"/>
                          </a:solidFill>
                          <a:effectLst/>
                          <a:latin typeface="Arial Narrow" panose="020B0606020202030204" pitchFamily="34" charset="0"/>
                        </a:rPr>
                        <a:t>(30 λεπτά)</a:t>
                      </a:r>
                      <a:endParaRPr lang="pt-PT" sz="16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l-GR" sz="1600" dirty="0">
                          <a:solidFill>
                            <a:schemeClr val="tx1"/>
                          </a:solidFill>
                          <a:effectLst/>
                          <a:latin typeface="Arial Narrow" panose="020B0606020202030204" pitchFamily="34" charset="0"/>
                        </a:rPr>
                        <a:t>Σύνοψη</a:t>
                      </a:r>
                      <a:endParaRPr lang="pt-PT" sz="160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l-GR" sz="1600" dirty="0">
                          <a:solidFill>
                            <a:schemeClr val="tx1"/>
                          </a:solidFill>
                          <a:effectLst/>
                          <a:latin typeface="Arial Narrow" panose="020B0606020202030204" pitchFamily="34" charset="0"/>
                        </a:rPr>
                        <a:t>Δραστηριότητα</a:t>
                      </a:r>
                      <a:r>
                        <a:rPr lang="en-US" sz="1600" dirty="0">
                          <a:solidFill>
                            <a:schemeClr val="tx1"/>
                          </a:solidFill>
                          <a:effectLst/>
                          <a:latin typeface="Arial Narrow" panose="020B0606020202030204" pitchFamily="34" charset="0"/>
                        </a:rPr>
                        <a:t>: </a:t>
                      </a:r>
                      <a:r>
                        <a:rPr lang="el-GR" sz="1600" b="0" i="1" kern="1200" dirty="0" err="1">
                          <a:solidFill>
                            <a:schemeClr val="tx1"/>
                          </a:solidFill>
                          <a:effectLst/>
                          <a:latin typeface="Arial Narrow" panose="020B0606020202030204" pitchFamily="34" charset="0"/>
                          <a:ea typeface="+mn-ea"/>
                          <a:cs typeface="+mn-cs"/>
                        </a:rPr>
                        <a:t>αναστοχασμός</a:t>
                      </a:r>
                      <a:r>
                        <a:rPr lang="en-GB" sz="1600" b="0" i="1" kern="1200" dirty="0">
                          <a:solidFill>
                            <a:schemeClr val="tx1"/>
                          </a:solidFill>
                          <a:effectLst/>
                          <a:latin typeface="Arial Narrow" panose="020B0606020202030204" pitchFamily="34" charset="0"/>
                          <a:ea typeface="+mn-ea"/>
                          <a:cs typeface="+mn-cs"/>
                        </a:rPr>
                        <a:t> 6.1</a:t>
                      </a:r>
                    </a:p>
                    <a:p>
                      <a:pPr marL="174625" lvl="0" indent="-174625">
                        <a:lnSpc>
                          <a:spcPct val="115000"/>
                        </a:lnSpc>
                        <a:spcAft>
                          <a:spcPts val="0"/>
                        </a:spcAft>
                        <a:buFont typeface="Symbol" panose="05050102010706020507" pitchFamily="18" charset="2"/>
                        <a:buChar char=""/>
                      </a:pPr>
                      <a:r>
                        <a:rPr lang="el-GR" sz="1600" dirty="0">
                          <a:solidFill>
                            <a:schemeClr val="tx1"/>
                          </a:solidFill>
                          <a:effectLst/>
                          <a:latin typeface="Arial Narrow" panose="020B0606020202030204" pitchFamily="34" charset="0"/>
                        </a:rPr>
                        <a:t>Παραπομπές &amp; Πηγές</a:t>
                      </a:r>
                      <a:endParaRPr lang="pt-PT" sz="160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l-GR" sz="1600" dirty="0">
                          <a:solidFill>
                            <a:schemeClr val="tx1"/>
                          </a:solidFill>
                          <a:effectLst/>
                          <a:latin typeface="Arial Narrow" panose="020B0606020202030204" pitchFamily="34" charset="0"/>
                        </a:rPr>
                        <a:t>Αποχαιρετισμός</a:t>
                      </a:r>
                      <a:r>
                        <a:rPr lang="en-US" sz="1600" dirty="0">
                          <a:solidFill>
                            <a:schemeClr val="tx1"/>
                          </a:solidFill>
                          <a:effectLst/>
                          <a:latin typeface="Arial Narrow" panose="020B0606020202030204" pitchFamily="34" charset="0"/>
                        </a:rPr>
                        <a:t> </a:t>
                      </a:r>
                      <a:r>
                        <a:rPr lang="en-US" sz="1600" dirty="0">
                          <a:solidFill>
                            <a:schemeClr val="tx1"/>
                          </a:solidFill>
                          <a:effectLst/>
                          <a:latin typeface="Arial Narrow" panose="020B0606020202030204" pitchFamily="34" charset="0"/>
                          <a:sym typeface="Wingdings" panose="05000000000000000000" pitchFamily="2" charset="2"/>
                        </a:rPr>
                        <a:t></a:t>
                      </a:r>
                      <a:r>
                        <a:rPr lang="en-US" sz="1600" dirty="0">
                          <a:solidFill>
                            <a:schemeClr val="tx1"/>
                          </a:solidFill>
                          <a:effectLst/>
                          <a:latin typeface="Arial Narrow" panose="020B0606020202030204" pitchFamily="34" charset="0"/>
                        </a:rPr>
                        <a:t> </a:t>
                      </a:r>
                      <a:endParaRPr lang="pt-PT" sz="1600" dirty="0">
                        <a:solidFill>
                          <a:schemeClr val="tx1"/>
                        </a:solidFill>
                        <a:effectLst/>
                        <a:latin typeface="Arial Narrow" panose="020B0606020202030204" pitchFamily="34" charset="0"/>
                        <a:ea typeface="Calibri" panose="020F0502020204030204" pitchFamily="34" charset="0"/>
                        <a:cs typeface="Vrinda"/>
                      </a:endParaRPr>
                    </a:p>
                  </a:txBody>
                  <a:tcPr marL="68580" marR="68580"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178552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dirty="0"/>
              <a:t>3 Ιουνίου </a:t>
            </a:r>
            <a:r>
              <a:rPr lang="en-US" dirty="0"/>
              <a:t>2021</a:t>
            </a:r>
            <a:endParaRPr lang="de-AT" dirty="0"/>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9080863" cy="1009651"/>
          </a:xfrm>
          <a:prstGeom prst="rect">
            <a:avLst/>
          </a:prstGeom>
          <a:solidFill>
            <a:srgbClr val="FFF2CC"/>
          </a:solidFill>
          <a:ln>
            <a:noFill/>
          </a:ln>
        </p:spPr>
        <p:txBody>
          <a:bodyPr spcFirstLastPara="1" wrap="square" lIns="121900" tIns="60933" rIns="121900" bIns="60933" anchor="ctr" anchorCtr="0">
            <a:noAutofit/>
          </a:bodyPr>
          <a:lstStyle/>
          <a:p>
            <a:pPr lvl="0">
              <a:lnSpc>
                <a:spcPct val="115000"/>
              </a:lnSpc>
              <a:defRPr/>
            </a:pPr>
            <a:r>
              <a:rPr lang="el-GR" sz="3600" b="1" dirty="0">
                <a:latin typeface="Arial Narrow" panose="020B0606020202030204" pitchFamily="34" charset="0"/>
              </a:rPr>
              <a:t>Ασκήσεις πραγματικών συνθηκών για αναστοχασμό και ανάλυση</a:t>
            </a:r>
            <a:endParaRPr lang="pt-PT" sz="3600" b="1" i="1" dirty="0">
              <a:latin typeface="Arial Narrow" panose="020B0606020202030204" pitchFamily="34" charset="0"/>
              <a:ea typeface="Calibri" panose="020F0502020204030204" pitchFamily="34" charset="0"/>
              <a:cs typeface="Vrinda"/>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marL="457200" indent="-457200">
              <a:buClr>
                <a:schemeClr val="tx1"/>
              </a:buClr>
              <a:buFont typeface="Arial" panose="020B0604020202020204" pitchFamily="34" charset="0"/>
              <a:buChar char="•"/>
            </a:pPr>
            <a:r>
              <a:rPr lang="el-GR" sz="2600" dirty="0">
                <a:latin typeface="Arial Narrow" panose="020B0606020202030204" pitchFamily="34" charset="0"/>
              </a:rPr>
              <a:t>«Προοπτική πορείας οικολογικής ζωής</a:t>
            </a:r>
          </a:p>
          <a:p>
            <a:pPr marL="457200" indent="-457200">
              <a:buClr>
                <a:schemeClr val="tx1"/>
              </a:buClr>
              <a:buFont typeface="Arial" panose="020B0604020202020204" pitchFamily="34" charset="0"/>
              <a:buChar char="•"/>
            </a:pPr>
            <a:r>
              <a:rPr lang="el-GR" sz="2600" dirty="0">
                <a:latin typeface="Arial Narrow" panose="020B0606020202030204" pitchFamily="34" charset="0"/>
              </a:rPr>
              <a:t>τονίζει την ανάγκη βελτίωσης των συστημάτων υπηρεσιών και φροντίδας</a:t>
            </a:r>
          </a:p>
          <a:p>
            <a:pPr marL="457200" indent="-457200">
              <a:buClr>
                <a:schemeClr val="tx1"/>
              </a:buClr>
              <a:buFont typeface="Arial" panose="020B0604020202020204" pitchFamily="34" charset="0"/>
              <a:buChar char="•"/>
            </a:pPr>
            <a:r>
              <a:rPr lang="el-GR" sz="2600" dirty="0">
                <a:latin typeface="Arial Narrow" panose="020B0606020202030204" pitchFamily="34" charset="0"/>
              </a:rPr>
              <a:t>ως βασικό συστατικό των προσπαθειών για την επίτευξη καλύτερων αποτελεσμάτων για την υγεία και την κοινωνία»</a:t>
            </a:r>
            <a:r>
              <a:rPr lang="en-US" sz="2600" dirty="0">
                <a:latin typeface="Arial Narrow" panose="020B0606020202030204" pitchFamily="34" charset="0"/>
              </a:rPr>
              <a:t> </a:t>
            </a:r>
            <a:r>
              <a:rPr lang="el-GR" sz="2600" dirty="0">
                <a:latin typeface="Arial Narrow" panose="020B0606020202030204" pitchFamily="34" charset="0"/>
              </a:rPr>
              <a:t>για τα άτομα με ΔΑΦ </a:t>
            </a:r>
            <a:r>
              <a:rPr lang="en-US" sz="2600" dirty="0">
                <a:latin typeface="Arial Narrow" panose="020B0606020202030204" pitchFamily="34" charset="0"/>
              </a:rPr>
              <a:t>(Shattuck et al., 2020, p. 13).</a:t>
            </a:r>
            <a:endParaRPr lang="pt-PT" sz="2600" dirty="0">
              <a:latin typeface="Arial Narrow" panose="020B0606020202030204" pitchFamily="34" charset="0"/>
            </a:endParaRPr>
          </a:p>
        </p:txBody>
      </p:sp>
      <p:sp>
        <p:nvSpPr>
          <p:cNvPr id="9" name="Retângulo 3">
            <a:extLst>
              <a:ext uri="{FF2B5EF4-FFF2-40B4-BE49-F238E27FC236}">
                <a16:creationId xmlns:a16="http://schemas.microsoft.com/office/drawing/2014/main" id="{671E18E5-8361-F441-B93D-DDBA32150CE9}"/>
              </a:ext>
            </a:extLst>
          </p:cNvPr>
          <p:cNvSpPr/>
          <p:nvPr/>
        </p:nvSpPr>
        <p:spPr>
          <a:xfrm>
            <a:off x="2428802" y="3997807"/>
            <a:ext cx="7603471" cy="1569660"/>
          </a:xfrm>
          <a:prstGeom prst="rect">
            <a:avLst/>
          </a:prstGeom>
          <a:solidFill>
            <a:srgbClr val="FFBD5D"/>
          </a:solidFill>
        </p:spPr>
        <p:txBody>
          <a:bodyPr wrap="square">
            <a:spAutoFit/>
          </a:bodyPr>
          <a:lstStyle/>
          <a:p>
            <a:pPr marL="342900" indent="-342900">
              <a:buClr>
                <a:schemeClr val="tx1"/>
              </a:buClr>
              <a:buFont typeface="Arial" panose="020B0604020202020204" pitchFamily="34" charset="0"/>
              <a:buChar char="•"/>
            </a:pPr>
            <a:r>
              <a:rPr lang="el-GR" sz="1600" dirty="0">
                <a:latin typeface="Arial Narrow" panose="020B0606020202030204" pitchFamily="34" charset="0"/>
              </a:rPr>
              <a:t>Βασισμένα σε πραγματικές ασκήσεις πάνω στο εργασιακό </a:t>
            </a:r>
          </a:p>
          <a:p>
            <a:pPr>
              <a:buClr>
                <a:schemeClr val="tx1"/>
              </a:buClr>
            </a:pPr>
            <a:r>
              <a:rPr lang="el-GR" sz="1600" dirty="0">
                <a:latin typeface="Arial Narrow" panose="020B0606020202030204" pitchFamily="34" charset="0"/>
              </a:rPr>
              <a:t>περιβάλλον</a:t>
            </a:r>
            <a:endParaRPr lang="en-US" sz="1600" dirty="0">
              <a:latin typeface="Arial Narrow" panose="020B0606020202030204" pitchFamily="34" charset="0"/>
            </a:endParaRPr>
          </a:p>
          <a:p>
            <a:pPr marL="342900" indent="-342900">
              <a:buClr>
                <a:schemeClr val="tx1"/>
              </a:buClr>
              <a:buFont typeface="Arial" panose="020B0604020202020204" pitchFamily="34" charset="0"/>
              <a:buChar char="•"/>
            </a:pPr>
            <a:r>
              <a:rPr lang="el-GR" sz="1600" dirty="0">
                <a:latin typeface="Arial Narrow" panose="020B0606020202030204" pitchFamily="34" charset="0"/>
              </a:rPr>
              <a:t>Αναπτύξτε μελέτες περίπτωσης και παίξτε παιχνίδια ρόλων</a:t>
            </a:r>
            <a:endParaRPr lang="en-US" sz="1600" dirty="0">
              <a:latin typeface="Arial Narrow" panose="020B0606020202030204" pitchFamily="34" charset="0"/>
            </a:endParaRPr>
          </a:p>
          <a:p>
            <a:pPr marL="342900" indent="-342900">
              <a:buClr>
                <a:schemeClr val="tx1"/>
              </a:buClr>
              <a:buFont typeface="Arial" panose="020B0604020202020204" pitchFamily="34" charset="0"/>
              <a:buChar char="•"/>
            </a:pPr>
            <a:r>
              <a:rPr lang="el-GR" sz="1600" dirty="0">
                <a:latin typeface="Arial Narrow" panose="020B0606020202030204" pitchFamily="34" charset="0"/>
              </a:rPr>
              <a:t>για την ενίσχυση των δεξιοτήτων αλληλεπίδρασης με άτομα με </a:t>
            </a:r>
          </a:p>
          <a:p>
            <a:pPr>
              <a:buClr>
                <a:schemeClr val="tx1"/>
              </a:buClr>
            </a:pPr>
            <a:r>
              <a:rPr lang="el-GR" sz="1600" dirty="0">
                <a:latin typeface="Arial Narrow" panose="020B0606020202030204" pitchFamily="34" charset="0"/>
              </a:rPr>
              <a:t>ΔΑΦ και</a:t>
            </a:r>
          </a:p>
          <a:p>
            <a:pPr marL="342900" indent="-342900">
              <a:buClr>
                <a:schemeClr val="tx1"/>
              </a:buClr>
              <a:buFont typeface="Arial" panose="020B0604020202020204" pitchFamily="34" charset="0"/>
              <a:buChar char="•"/>
            </a:pPr>
            <a:r>
              <a:rPr lang="el-GR" sz="1600" dirty="0">
                <a:latin typeface="Arial Narrow" panose="020B0606020202030204" pitchFamily="34" charset="0"/>
              </a:rPr>
              <a:t>Για κριτικό και εποικοδομητικό αναστοχασμό</a:t>
            </a:r>
            <a:endParaRPr lang="en-US" sz="1600" dirty="0">
              <a:latin typeface="Arial Narrow" panose="020B0606020202030204" pitchFamily="34" charset="0"/>
            </a:endParaRPr>
          </a:p>
        </p:txBody>
      </p:sp>
      <p:sp>
        <p:nvSpPr>
          <p:cNvPr id="10" name="Retângulo 2">
            <a:extLst>
              <a:ext uri="{FF2B5EF4-FFF2-40B4-BE49-F238E27FC236}">
                <a16:creationId xmlns:a16="http://schemas.microsoft.com/office/drawing/2014/main" id="{0F1E2837-9BC2-B04C-9B1B-00326334B221}"/>
              </a:ext>
            </a:extLst>
          </p:cNvPr>
          <p:cNvSpPr/>
          <p:nvPr/>
        </p:nvSpPr>
        <p:spPr>
          <a:xfrm>
            <a:off x="7710837" y="5534403"/>
            <a:ext cx="2096408" cy="304699"/>
          </a:xfrm>
          <a:prstGeom prst="rect">
            <a:avLst/>
          </a:prstGeom>
        </p:spPr>
        <p:txBody>
          <a:bodyPr wrap="none">
            <a:spAutoFit/>
          </a:bodyPr>
          <a:lstStyle/>
          <a:p>
            <a:pPr algn="ctr">
              <a:lnSpc>
                <a:spcPct val="115000"/>
              </a:lnSpc>
            </a:pPr>
            <a:r>
              <a:rPr lang="en-US" sz="1200" dirty="0">
                <a:latin typeface="Times New Roman" panose="02020603050405020304" pitchFamily="18" charset="0"/>
                <a:ea typeface="Calibri" panose="020F0502020204030204" pitchFamily="34" charset="0"/>
                <a:cs typeface="Vrinda"/>
              </a:rPr>
              <a:t>(</a:t>
            </a:r>
            <a:r>
              <a:rPr lang="el-GR" sz="1200" dirty="0">
                <a:latin typeface="Times New Roman" panose="02020603050405020304" pitchFamily="18" charset="0"/>
                <a:ea typeface="Calibri" panose="020F0502020204030204" pitchFamily="34" charset="0"/>
                <a:cs typeface="Vrinda"/>
              </a:rPr>
              <a:t>Δωρεάν εικόνες </a:t>
            </a:r>
            <a:r>
              <a:rPr lang="en-US" sz="1200" dirty="0">
                <a:latin typeface="Times New Roman" panose="02020603050405020304" pitchFamily="18" charset="0"/>
                <a:ea typeface="Calibri" panose="020F0502020204030204" pitchFamily="34" charset="0"/>
                <a:cs typeface="Vrinda"/>
              </a:rPr>
              <a:t>Adobe Stock)</a:t>
            </a:r>
            <a:endParaRPr lang="pt-PT" sz="1200" dirty="0">
              <a:latin typeface="Calibri" panose="020F0502020204030204" pitchFamily="34" charset="0"/>
              <a:ea typeface="Calibri" panose="020F0502020204030204" pitchFamily="34" charset="0"/>
              <a:cs typeface="Vrinda"/>
            </a:endParaRPr>
          </a:p>
        </p:txBody>
      </p:sp>
      <p:pic>
        <p:nvPicPr>
          <p:cNvPr id="11" name="Picture 2" descr="https://t3.ftcdn.net/jpg/03/39/04/50/240_F_339045015_tFShpjRG9vfYIUuyKhipj90gWIsnQIt9.jpg">
            <a:extLst>
              <a:ext uri="{FF2B5EF4-FFF2-40B4-BE49-F238E27FC236}">
                <a16:creationId xmlns:a16="http://schemas.microsoft.com/office/drawing/2014/main" id="{C420BBC6-D7FA-5743-95AF-C61766AB9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0588" y="4080914"/>
            <a:ext cx="2176902" cy="141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05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2524</Words>
  <Application>Microsoft Office PowerPoint</Application>
  <PresentationFormat>Ευρεία οθόνη</PresentationFormat>
  <Paragraphs>234</Paragraphs>
  <Slides>25</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25</vt:i4>
      </vt:variant>
    </vt:vector>
  </HeadingPairs>
  <TitlesOfParts>
    <vt:vector size="33" baseType="lpstr">
      <vt:lpstr>Arial</vt:lpstr>
      <vt:lpstr>Arial Narrow</vt:lpstr>
      <vt:lpstr>Arial Rounded MT Bold</vt:lpstr>
      <vt:lpstr>Calibri</vt:lpstr>
      <vt:lpstr>Calibri Light</vt:lpstr>
      <vt:lpstr>Symbol</vt:lpstr>
      <vt:lpstr>Times New Roman</vt:lpstr>
      <vt:lpstr>Office Theme</vt:lpstr>
      <vt:lpstr>Πρόγραμμα μαθημάτων για το εκπαιδευτικό πρόγραμμα «Σύμβουλος σε θέματα διαταραχών αυτιστικού φάσματος (ΔΑΦ)»  https://www.autrain.eu/pt/curriculo/</vt:lpstr>
      <vt:lpstr>Ενότητα 6: Πρακτική εφαρμογή - Σύνοψη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Πρόγραμμα μαθημάτων για το εκπαιδευτικό πρόγραμμα «Σύμβουλος σε θέματα διαταραχών αυτιστικού φάσματος (ΔΑΦ)»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Kalli Rodopoulou</cp:lastModifiedBy>
  <cp:revision>38</cp:revision>
  <dcterms:created xsi:type="dcterms:W3CDTF">2021-06-03T08:33:53Z</dcterms:created>
  <dcterms:modified xsi:type="dcterms:W3CDTF">2021-11-11T14:29:51Z</dcterms:modified>
</cp:coreProperties>
</file>