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69"/>
  </p:notesMasterIdLst>
  <p:sldIdLst>
    <p:sldId id="257" r:id="rId2"/>
    <p:sldId id="306" r:id="rId3"/>
    <p:sldId id="313" r:id="rId4"/>
    <p:sldId id="357" r:id="rId5"/>
    <p:sldId id="358" r:id="rId6"/>
    <p:sldId id="359" r:id="rId7"/>
    <p:sldId id="330" r:id="rId8"/>
    <p:sldId id="360" r:id="rId9"/>
    <p:sldId id="332" r:id="rId10"/>
    <p:sldId id="334" r:id="rId11"/>
    <p:sldId id="361" r:id="rId12"/>
    <p:sldId id="362" r:id="rId13"/>
    <p:sldId id="363" r:id="rId14"/>
    <p:sldId id="365" r:id="rId15"/>
    <p:sldId id="366" r:id="rId16"/>
    <p:sldId id="367" r:id="rId17"/>
    <p:sldId id="368" r:id="rId18"/>
    <p:sldId id="369" r:id="rId19"/>
    <p:sldId id="370" r:id="rId20"/>
    <p:sldId id="371" r:id="rId21"/>
    <p:sldId id="372" r:id="rId22"/>
    <p:sldId id="373" r:id="rId23"/>
    <p:sldId id="374" r:id="rId24"/>
    <p:sldId id="375" r:id="rId25"/>
    <p:sldId id="376" r:id="rId26"/>
    <p:sldId id="377" r:id="rId27"/>
    <p:sldId id="378" r:id="rId28"/>
    <p:sldId id="379" r:id="rId29"/>
    <p:sldId id="380" r:id="rId30"/>
    <p:sldId id="381" r:id="rId31"/>
    <p:sldId id="382" r:id="rId32"/>
    <p:sldId id="383" r:id="rId33"/>
    <p:sldId id="299" r:id="rId34"/>
    <p:sldId id="384" r:id="rId35"/>
    <p:sldId id="385" r:id="rId36"/>
    <p:sldId id="386" r:id="rId37"/>
    <p:sldId id="387" r:id="rId38"/>
    <p:sldId id="388" r:id="rId39"/>
    <p:sldId id="389" r:id="rId40"/>
    <p:sldId id="390" r:id="rId41"/>
    <p:sldId id="391" r:id="rId42"/>
    <p:sldId id="392" r:id="rId43"/>
    <p:sldId id="393" r:id="rId44"/>
    <p:sldId id="394" r:id="rId45"/>
    <p:sldId id="395" r:id="rId46"/>
    <p:sldId id="396" r:id="rId47"/>
    <p:sldId id="397" r:id="rId48"/>
    <p:sldId id="398" r:id="rId49"/>
    <p:sldId id="399" r:id="rId50"/>
    <p:sldId id="400" r:id="rId51"/>
    <p:sldId id="401" r:id="rId52"/>
    <p:sldId id="405" r:id="rId53"/>
    <p:sldId id="402" r:id="rId54"/>
    <p:sldId id="406" r:id="rId55"/>
    <p:sldId id="407" r:id="rId56"/>
    <p:sldId id="403" r:id="rId57"/>
    <p:sldId id="408" r:id="rId58"/>
    <p:sldId id="409" r:id="rId59"/>
    <p:sldId id="349" r:id="rId60"/>
    <p:sldId id="350" r:id="rId61"/>
    <p:sldId id="410" r:id="rId62"/>
    <p:sldId id="411" r:id="rId63"/>
    <p:sldId id="412" r:id="rId64"/>
    <p:sldId id="413" r:id="rId65"/>
    <p:sldId id="414" r:id="rId66"/>
    <p:sldId id="314" r:id="rId67"/>
    <p:sldId id="356" r:id="rId68"/>
  </p:sldIdLst>
  <p:sldSz cx="12192000" cy="6858000"/>
  <p:notesSz cx="6858000" cy="9144000"/>
  <p:defaultTextStyle>
    <a:defPPr>
      <a:defRPr lang="en-A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9922"/>
    <p:restoredTop sz="94719"/>
  </p:normalViewPr>
  <p:slideViewPr>
    <p:cSldViewPr snapToGrid="0" snapToObjects="1">
      <p:cViewPr varScale="1">
        <p:scale>
          <a:sx n="104" d="100"/>
          <a:sy n="104" d="100"/>
        </p:scale>
        <p:origin x="1080"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 Type="http://schemas.openxmlformats.org/officeDocument/2006/relationships/slide" Target="slides/slide6.xml"/><Relationship Id="rId71"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theme" Target="theme/theme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e-AT"/>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CB167C6-4F2B-9246-9DFA-824F9702B8B8}" type="datetimeFigureOut">
              <a:rPr lang="de-AT" smtClean="0"/>
              <a:t>06.10.2021</a:t>
            </a:fld>
            <a:endParaRPr lang="de-AT"/>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de-AT"/>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de-AT"/>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e-AT"/>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6AD2771-52E7-1A4B-AA32-D54E45C82436}" type="slidenum">
              <a:rPr lang="de-AT" smtClean="0"/>
              <a:t>‹#›</a:t>
            </a:fld>
            <a:endParaRPr lang="de-AT"/>
          </a:p>
        </p:txBody>
      </p:sp>
    </p:spTree>
    <p:extLst>
      <p:ext uri="{BB962C8B-B14F-4D97-AF65-F5344CB8AC3E}">
        <p14:creationId xmlns:p14="http://schemas.microsoft.com/office/powerpoint/2010/main" val="409618955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de-AT" dirty="0"/>
          </a:p>
        </p:txBody>
      </p:sp>
      <p:sp>
        <p:nvSpPr>
          <p:cNvPr id="4" name="Slide Number Placeholder 3"/>
          <p:cNvSpPr>
            <a:spLocks noGrp="1"/>
          </p:cNvSpPr>
          <p:nvPr>
            <p:ph type="sldNum" sz="quarter" idx="5"/>
          </p:nvPr>
        </p:nvSpPr>
        <p:spPr/>
        <p:txBody>
          <a:bodyPr/>
          <a:lstStyle/>
          <a:p>
            <a:fld id="{56AD2771-52E7-1A4B-AA32-D54E45C82436}" type="slidenum">
              <a:rPr lang="de-AT" smtClean="0"/>
              <a:t>9</a:t>
            </a:fld>
            <a:endParaRPr lang="de-AT"/>
          </a:p>
        </p:txBody>
      </p:sp>
    </p:spTree>
    <p:extLst>
      <p:ext uri="{BB962C8B-B14F-4D97-AF65-F5344CB8AC3E}">
        <p14:creationId xmlns:p14="http://schemas.microsoft.com/office/powerpoint/2010/main" val="32656226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de-AT" dirty="0"/>
          </a:p>
        </p:txBody>
      </p:sp>
      <p:sp>
        <p:nvSpPr>
          <p:cNvPr id="4" name="Slide Number Placeholder 3"/>
          <p:cNvSpPr>
            <a:spLocks noGrp="1"/>
          </p:cNvSpPr>
          <p:nvPr>
            <p:ph type="sldNum" sz="quarter" idx="5"/>
          </p:nvPr>
        </p:nvSpPr>
        <p:spPr/>
        <p:txBody>
          <a:bodyPr/>
          <a:lstStyle/>
          <a:p>
            <a:fld id="{56AD2771-52E7-1A4B-AA32-D54E45C82436}" type="slidenum">
              <a:rPr lang="de-AT" smtClean="0"/>
              <a:t>34</a:t>
            </a:fld>
            <a:endParaRPr lang="de-AT"/>
          </a:p>
        </p:txBody>
      </p:sp>
    </p:spTree>
    <p:extLst>
      <p:ext uri="{BB962C8B-B14F-4D97-AF65-F5344CB8AC3E}">
        <p14:creationId xmlns:p14="http://schemas.microsoft.com/office/powerpoint/2010/main" val="258310376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9E553C-B035-8B47-89B5-3DD7510C5201}"/>
              </a:ext>
            </a:extLst>
          </p:cNvPr>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endParaRPr lang="de-AT"/>
          </a:p>
        </p:txBody>
      </p:sp>
      <p:sp>
        <p:nvSpPr>
          <p:cNvPr id="3" name="Subtitle 2">
            <a:extLst>
              <a:ext uri="{FF2B5EF4-FFF2-40B4-BE49-F238E27FC236}">
                <a16:creationId xmlns:a16="http://schemas.microsoft.com/office/drawing/2014/main" id="{BA416932-4593-0347-9524-C0FCCEFFAF2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de-AT"/>
          </a:p>
        </p:txBody>
      </p:sp>
      <p:sp>
        <p:nvSpPr>
          <p:cNvPr id="4" name="Date Placeholder 3">
            <a:extLst>
              <a:ext uri="{FF2B5EF4-FFF2-40B4-BE49-F238E27FC236}">
                <a16:creationId xmlns:a16="http://schemas.microsoft.com/office/drawing/2014/main" id="{12D988DC-09CA-B247-8BB5-A7BCFB26371A}"/>
              </a:ext>
            </a:extLst>
          </p:cNvPr>
          <p:cNvSpPr>
            <a:spLocks noGrp="1"/>
          </p:cNvSpPr>
          <p:nvPr>
            <p:ph type="dt" sz="half" idx="10"/>
          </p:nvPr>
        </p:nvSpPr>
        <p:spPr/>
        <p:txBody>
          <a:bodyPr/>
          <a:lstStyle/>
          <a:p>
            <a:r>
              <a:rPr lang="en-US"/>
              <a:t>June 3, 2021</a:t>
            </a:r>
            <a:endParaRPr lang="de-AT" dirty="0"/>
          </a:p>
        </p:txBody>
      </p:sp>
      <p:sp>
        <p:nvSpPr>
          <p:cNvPr id="5" name="Footer Placeholder 4">
            <a:extLst>
              <a:ext uri="{FF2B5EF4-FFF2-40B4-BE49-F238E27FC236}">
                <a16:creationId xmlns:a16="http://schemas.microsoft.com/office/drawing/2014/main" id="{B499204A-C731-234C-96B0-4D2BCA9039E1}"/>
              </a:ext>
            </a:extLst>
          </p:cNvPr>
          <p:cNvSpPr>
            <a:spLocks noGrp="1"/>
          </p:cNvSpPr>
          <p:nvPr>
            <p:ph type="ftr" sz="quarter" idx="11"/>
          </p:nvPr>
        </p:nvSpPr>
        <p:spPr/>
        <p:txBody>
          <a:bodyPr/>
          <a:lstStyle/>
          <a:p>
            <a:r>
              <a:rPr lang="en-US" dirty="0">
                <a:solidFill>
                  <a:prstClr val="black"/>
                </a:solidFill>
                <a:ea typeface="Times New Roman" panose="02020603050405020304" pitchFamily="18" charset="0"/>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 </a:t>
            </a:r>
            <a:endParaRPr lang="en-GB" dirty="0">
              <a:solidFill>
                <a:prstClr val="black"/>
              </a:solidFill>
            </a:endParaRPr>
          </a:p>
        </p:txBody>
      </p:sp>
      <p:sp>
        <p:nvSpPr>
          <p:cNvPr id="6" name="Slide Number Placeholder 5">
            <a:extLst>
              <a:ext uri="{FF2B5EF4-FFF2-40B4-BE49-F238E27FC236}">
                <a16:creationId xmlns:a16="http://schemas.microsoft.com/office/drawing/2014/main" id="{9E86A5DB-177F-5843-A22D-E2C53991BFBA}"/>
              </a:ext>
            </a:extLst>
          </p:cNvPr>
          <p:cNvSpPr>
            <a:spLocks noGrp="1"/>
          </p:cNvSpPr>
          <p:nvPr>
            <p:ph type="sldNum" sz="quarter" idx="12"/>
          </p:nvPr>
        </p:nvSpPr>
        <p:spPr/>
        <p:txBody>
          <a:bodyPr/>
          <a:lstStyle/>
          <a:p>
            <a:fld id="{4AA10864-17D9-EB4A-80E3-89D1D8A92E63}" type="slidenum">
              <a:rPr lang="de-AT" smtClean="0"/>
              <a:pPr/>
              <a:t>‹#›</a:t>
            </a:fld>
            <a:endParaRPr lang="de-AT" dirty="0"/>
          </a:p>
        </p:txBody>
      </p:sp>
    </p:spTree>
    <p:extLst>
      <p:ext uri="{BB962C8B-B14F-4D97-AF65-F5344CB8AC3E}">
        <p14:creationId xmlns:p14="http://schemas.microsoft.com/office/powerpoint/2010/main" val="30007818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70B1A1-3E8C-D247-A85A-E6A4680B2BCB}"/>
              </a:ext>
            </a:extLst>
          </p:cNvPr>
          <p:cNvSpPr>
            <a:spLocks noGrp="1"/>
          </p:cNvSpPr>
          <p:nvPr>
            <p:ph type="title"/>
          </p:nvPr>
        </p:nvSpPr>
        <p:spPr/>
        <p:txBody>
          <a:bodyPr/>
          <a:lstStyle/>
          <a:p>
            <a:r>
              <a:rPr lang="en-GB"/>
              <a:t>Click to edit Master title style</a:t>
            </a:r>
            <a:endParaRPr lang="de-AT"/>
          </a:p>
        </p:txBody>
      </p:sp>
      <p:sp>
        <p:nvSpPr>
          <p:cNvPr id="3" name="Vertical Text Placeholder 2">
            <a:extLst>
              <a:ext uri="{FF2B5EF4-FFF2-40B4-BE49-F238E27FC236}">
                <a16:creationId xmlns:a16="http://schemas.microsoft.com/office/drawing/2014/main" id="{0ADE2D89-1C6C-7549-9660-5DC835A55FE1}"/>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de-AT"/>
          </a:p>
        </p:txBody>
      </p:sp>
      <p:sp>
        <p:nvSpPr>
          <p:cNvPr id="4" name="Date Placeholder 3">
            <a:extLst>
              <a:ext uri="{FF2B5EF4-FFF2-40B4-BE49-F238E27FC236}">
                <a16:creationId xmlns:a16="http://schemas.microsoft.com/office/drawing/2014/main" id="{BE94B648-33A7-2444-B7B1-3AAB618CD524}"/>
              </a:ext>
            </a:extLst>
          </p:cNvPr>
          <p:cNvSpPr>
            <a:spLocks noGrp="1"/>
          </p:cNvSpPr>
          <p:nvPr>
            <p:ph type="dt" sz="half" idx="10"/>
          </p:nvPr>
        </p:nvSpPr>
        <p:spPr/>
        <p:txBody>
          <a:bodyPr/>
          <a:lstStyle/>
          <a:p>
            <a:r>
              <a:rPr lang="en-US"/>
              <a:t>June 3, 2021</a:t>
            </a:r>
            <a:endParaRPr lang="de-AT"/>
          </a:p>
        </p:txBody>
      </p:sp>
      <p:sp>
        <p:nvSpPr>
          <p:cNvPr id="5" name="Footer Placeholder 4">
            <a:extLst>
              <a:ext uri="{FF2B5EF4-FFF2-40B4-BE49-F238E27FC236}">
                <a16:creationId xmlns:a16="http://schemas.microsoft.com/office/drawing/2014/main" id="{8CB6F374-95AC-E84E-9CA5-DC838E938F61}"/>
              </a:ext>
            </a:extLst>
          </p:cNvPr>
          <p:cNvSpPr>
            <a:spLocks noGrp="1"/>
          </p:cNvSpPr>
          <p:nvPr>
            <p:ph type="ftr" sz="quarter" idx="11"/>
          </p:nvPr>
        </p:nvSpPr>
        <p:spPr/>
        <p:txBody>
          <a:bodyPr/>
          <a:lstStyle/>
          <a:p>
            <a:r>
              <a:rPr lang="en-US">
                <a:solidFill>
                  <a:prstClr val="black"/>
                </a:solidFill>
                <a:ea typeface="Times New Roman" panose="02020603050405020304" pitchFamily="18" charset="0"/>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 </a:t>
            </a:r>
            <a:endParaRPr lang="de-AT" dirty="0"/>
          </a:p>
        </p:txBody>
      </p:sp>
      <p:sp>
        <p:nvSpPr>
          <p:cNvPr id="6" name="Slide Number Placeholder 5">
            <a:extLst>
              <a:ext uri="{FF2B5EF4-FFF2-40B4-BE49-F238E27FC236}">
                <a16:creationId xmlns:a16="http://schemas.microsoft.com/office/drawing/2014/main" id="{B0CE1BE6-8EE9-FC4F-BC27-142B6BFBB834}"/>
              </a:ext>
            </a:extLst>
          </p:cNvPr>
          <p:cNvSpPr>
            <a:spLocks noGrp="1"/>
          </p:cNvSpPr>
          <p:nvPr>
            <p:ph type="sldNum" sz="quarter" idx="12"/>
          </p:nvPr>
        </p:nvSpPr>
        <p:spPr/>
        <p:txBody>
          <a:bodyPr/>
          <a:lstStyle/>
          <a:p>
            <a:fld id="{B7618B1E-9B39-5F46-8B4F-4241E63FD3E3}" type="slidenum">
              <a:rPr lang="de-AT" smtClean="0"/>
              <a:t>‹#›</a:t>
            </a:fld>
            <a:endParaRPr lang="de-AT"/>
          </a:p>
        </p:txBody>
      </p:sp>
    </p:spTree>
    <p:extLst>
      <p:ext uri="{BB962C8B-B14F-4D97-AF65-F5344CB8AC3E}">
        <p14:creationId xmlns:p14="http://schemas.microsoft.com/office/powerpoint/2010/main" val="29645597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6120645-AAA2-624F-B612-ACE2936895A0}"/>
              </a:ext>
            </a:extLst>
          </p:cNvPr>
          <p:cNvSpPr>
            <a:spLocks noGrp="1"/>
          </p:cNvSpPr>
          <p:nvPr>
            <p:ph type="title" orient="vert"/>
          </p:nvPr>
        </p:nvSpPr>
        <p:spPr>
          <a:xfrm>
            <a:off x="8724900" y="365125"/>
            <a:ext cx="2628900" cy="5811838"/>
          </a:xfrm>
        </p:spPr>
        <p:txBody>
          <a:bodyPr vert="eaVert"/>
          <a:lstStyle/>
          <a:p>
            <a:r>
              <a:rPr lang="en-GB"/>
              <a:t>Click to edit Master title style</a:t>
            </a:r>
            <a:endParaRPr lang="de-AT"/>
          </a:p>
        </p:txBody>
      </p:sp>
      <p:sp>
        <p:nvSpPr>
          <p:cNvPr id="3" name="Vertical Text Placeholder 2">
            <a:extLst>
              <a:ext uri="{FF2B5EF4-FFF2-40B4-BE49-F238E27FC236}">
                <a16:creationId xmlns:a16="http://schemas.microsoft.com/office/drawing/2014/main" id="{526390C9-9EC9-CD49-96FB-FD06B27C6F01}"/>
              </a:ext>
            </a:extLst>
          </p:cNvPr>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de-AT"/>
          </a:p>
        </p:txBody>
      </p:sp>
      <p:sp>
        <p:nvSpPr>
          <p:cNvPr id="4" name="Date Placeholder 3">
            <a:extLst>
              <a:ext uri="{FF2B5EF4-FFF2-40B4-BE49-F238E27FC236}">
                <a16:creationId xmlns:a16="http://schemas.microsoft.com/office/drawing/2014/main" id="{AC295531-7B13-7D40-8389-B3FDAADC10A7}"/>
              </a:ext>
            </a:extLst>
          </p:cNvPr>
          <p:cNvSpPr>
            <a:spLocks noGrp="1"/>
          </p:cNvSpPr>
          <p:nvPr>
            <p:ph type="dt" sz="half" idx="10"/>
          </p:nvPr>
        </p:nvSpPr>
        <p:spPr/>
        <p:txBody>
          <a:bodyPr/>
          <a:lstStyle/>
          <a:p>
            <a:r>
              <a:rPr lang="en-US"/>
              <a:t>June 3, 2021</a:t>
            </a:r>
            <a:endParaRPr lang="de-AT"/>
          </a:p>
        </p:txBody>
      </p:sp>
      <p:sp>
        <p:nvSpPr>
          <p:cNvPr id="5" name="Footer Placeholder 4">
            <a:extLst>
              <a:ext uri="{FF2B5EF4-FFF2-40B4-BE49-F238E27FC236}">
                <a16:creationId xmlns:a16="http://schemas.microsoft.com/office/drawing/2014/main" id="{6CDA6262-E376-244E-8C5A-4E61B1123B83}"/>
              </a:ext>
            </a:extLst>
          </p:cNvPr>
          <p:cNvSpPr>
            <a:spLocks noGrp="1"/>
          </p:cNvSpPr>
          <p:nvPr>
            <p:ph type="ftr" sz="quarter" idx="11"/>
          </p:nvPr>
        </p:nvSpPr>
        <p:spPr/>
        <p:txBody>
          <a:bodyPr/>
          <a:lstStyle/>
          <a:p>
            <a:r>
              <a:rPr lang="en-US">
                <a:solidFill>
                  <a:prstClr val="black"/>
                </a:solidFill>
                <a:ea typeface="Times New Roman" panose="02020603050405020304" pitchFamily="18" charset="0"/>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 </a:t>
            </a:r>
            <a:endParaRPr lang="de-AT" dirty="0"/>
          </a:p>
        </p:txBody>
      </p:sp>
      <p:sp>
        <p:nvSpPr>
          <p:cNvPr id="6" name="Slide Number Placeholder 5">
            <a:extLst>
              <a:ext uri="{FF2B5EF4-FFF2-40B4-BE49-F238E27FC236}">
                <a16:creationId xmlns:a16="http://schemas.microsoft.com/office/drawing/2014/main" id="{A8A99900-ADA5-D047-8B31-9008CE68BB75}"/>
              </a:ext>
            </a:extLst>
          </p:cNvPr>
          <p:cNvSpPr>
            <a:spLocks noGrp="1"/>
          </p:cNvSpPr>
          <p:nvPr>
            <p:ph type="sldNum" sz="quarter" idx="12"/>
          </p:nvPr>
        </p:nvSpPr>
        <p:spPr/>
        <p:txBody>
          <a:bodyPr/>
          <a:lstStyle/>
          <a:p>
            <a:fld id="{B7618B1E-9B39-5F46-8B4F-4241E63FD3E3}" type="slidenum">
              <a:rPr lang="de-AT" smtClean="0"/>
              <a:t>‹#›</a:t>
            </a:fld>
            <a:endParaRPr lang="de-AT"/>
          </a:p>
        </p:txBody>
      </p:sp>
    </p:spTree>
    <p:extLst>
      <p:ext uri="{BB962C8B-B14F-4D97-AF65-F5344CB8AC3E}">
        <p14:creationId xmlns:p14="http://schemas.microsoft.com/office/powerpoint/2010/main" val="37981451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5A2A75-4E25-6D4F-80BD-3FBF28FA2B53}"/>
              </a:ext>
            </a:extLst>
          </p:cNvPr>
          <p:cNvSpPr>
            <a:spLocks noGrp="1"/>
          </p:cNvSpPr>
          <p:nvPr>
            <p:ph type="title"/>
          </p:nvPr>
        </p:nvSpPr>
        <p:spPr/>
        <p:txBody>
          <a:bodyPr/>
          <a:lstStyle/>
          <a:p>
            <a:r>
              <a:rPr lang="en-GB"/>
              <a:t>Click to edit Master title style</a:t>
            </a:r>
            <a:endParaRPr lang="de-AT"/>
          </a:p>
        </p:txBody>
      </p:sp>
      <p:sp>
        <p:nvSpPr>
          <p:cNvPr id="3" name="Content Placeholder 2">
            <a:extLst>
              <a:ext uri="{FF2B5EF4-FFF2-40B4-BE49-F238E27FC236}">
                <a16:creationId xmlns:a16="http://schemas.microsoft.com/office/drawing/2014/main" id="{3B54120E-B7E7-0643-A781-AF67905573C5}"/>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de-AT"/>
          </a:p>
        </p:txBody>
      </p:sp>
      <p:sp>
        <p:nvSpPr>
          <p:cNvPr id="4" name="Date Placeholder 3">
            <a:extLst>
              <a:ext uri="{FF2B5EF4-FFF2-40B4-BE49-F238E27FC236}">
                <a16:creationId xmlns:a16="http://schemas.microsoft.com/office/drawing/2014/main" id="{E7BF752B-2A53-6340-A163-4B58A1B4E720}"/>
              </a:ext>
            </a:extLst>
          </p:cNvPr>
          <p:cNvSpPr>
            <a:spLocks noGrp="1"/>
          </p:cNvSpPr>
          <p:nvPr>
            <p:ph type="dt" sz="half" idx="10"/>
          </p:nvPr>
        </p:nvSpPr>
        <p:spPr/>
        <p:txBody>
          <a:bodyPr/>
          <a:lstStyle/>
          <a:p>
            <a:r>
              <a:rPr lang="en-US"/>
              <a:t>June 3, 2021</a:t>
            </a:r>
            <a:endParaRPr lang="de-AT" dirty="0"/>
          </a:p>
        </p:txBody>
      </p:sp>
      <p:sp>
        <p:nvSpPr>
          <p:cNvPr id="5" name="Footer Placeholder 4">
            <a:extLst>
              <a:ext uri="{FF2B5EF4-FFF2-40B4-BE49-F238E27FC236}">
                <a16:creationId xmlns:a16="http://schemas.microsoft.com/office/drawing/2014/main" id="{A7DC3279-DA61-A84A-810D-F0A22AE3EB45}"/>
              </a:ext>
            </a:extLst>
          </p:cNvPr>
          <p:cNvSpPr>
            <a:spLocks noGrp="1"/>
          </p:cNvSpPr>
          <p:nvPr>
            <p:ph type="ftr" sz="quarter" idx="11"/>
          </p:nvPr>
        </p:nvSpPr>
        <p:spPr/>
        <p:txBody>
          <a:bodyPr/>
          <a:lstStyle/>
          <a:p>
            <a:r>
              <a:rPr lang="en-US">
                <a:solidFill>
                  <a:prstClr val="black"/>
                </a:solidFill>
                <a:ea typeface="Times New Roman" panose="02020603050405020304" pitchFamily="18" charset="0"/>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 </a:t>
            </a:r>
            <a:endParaRPr lang="de-AT" dirty="0"/>
          </a:p>
        </p:txBody>
      </p:sp>
      <p:sp>
        <p:nvSpPr>
          <p:cNvPr id="6" name="Slide Number Placeholder 5">
            <a:extLst>
              <a:ext uri="{FF2B5EF4-FFF2-40B4-BE49-F238E27FC236}">
                <a16:creationId xmlns:a16="http://schemas.microsoft.com/office/drawing/2014/main" id="{A9D19934-7DCF-EA4F-B4E1-F8CD8549F567}"/>
              </a:ext>
            </a:extLst>
          </p:cNvPr>
          <p:cNvSpPr>
            <a:spLocks noGrp="1"/>
          </p:cNvSpPr>
          <p:nvPr>
            <p:ph type="sldNum" sz="quarter" idx="12"/>
          </p:nvPr>
        </p:nvSpPr>
        <p:spPr/>
        <p:txBody>
          <a:bodyPr/>
          <a:lstStyle/>
          <a:p>
            <a:fld id="{CD37B2E7-1D31-7C4D-928B-66328FE9604A}" type="slidenum">
              <a:rPr lang="de-AT" smtClean="0"/>
              <a:pPr/>
              <a:t>‹#›</a:t>
            </a:fld>
            <a:endParaRPr lang="de-AT" dirty="0"/>
          </a:p>
        </p:txBody>
      </p:sp>
    </p:spTree>
    <p:extLst>
      <p:ext uri="{BB962C8B-B14F-4D97-AF65-F5344CB8AC3E}">
        <p14:creationId xmlns:p14="http://schemas.microsoft.com/office/powerpoint/2010/main" val="28033511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4D28EC-BC0C-3548-A846-99AFDF5C9358}"/>
              </a:ext>
            </a:extLst>
          </p:cNvPr>
          <p:cNvSpPr>
            <a:spLocks noGrp="1"/>
          </p:cNvSpPr>
          <p:nvPr>
            <p:ph type="title"/>
          </p:nvPr>
        </p:nvSpPr>
        <p:spPr>
          <a:xfrm>
            <a:off x="831850" y="1709738"/>
            <a:ext cx="10515600" cy="2852737"/>
          </a:xfrm>
        </p:spPr>
        <p:txBody>
          <a:bodyPr anchor="b"/>
          <a:lstStyle>
            <a:lvl1pPr>
              <a:defRPr sz="6000"/>
            </a:lvl1pPr>
          </a:lstStyle>
          <a:p>
            <a:r>
              <a:rPr lang="en-GB"/>
              <a:t>Click to edit Master title style</a:t>
            </a:r>
            <a:endParaRPr lang="de-AT"/>
          </a:p>
        </p:txBody>
      </p:sp>
      <p:sp>
        <p:nvSpPr>
          <p:cNvPr id="3" name="Text Placeholder 2">
            <a:extLst>
              <a:ext uri="{FF2B5EF4-FFF2-40B4-BE49-F238E27FC236}">
                <a16:creationId xmlns:a16="http://schemas.microsoft.com/office/drawing/2014/main" id="{7E739996-FDBC-8147-BFE4-B3A6C75D54B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3F8F50FD-8AF4-5940-B699-38D718D96E46}"/>
              </a:ext>
            </a:extLst>
          </p:cNvPr>
          <p:cNvSpPr>
            <a:spLocks noGrp="1"/>
          </p:cNvSpPr>
          <p:nvPr>
            <p:ph type="dt" sz="half" idx="10"/>
          </p:nvPr>
        </p:nvSpPr>
        <p:spPr/>
        <p:txBody>
          <a:bodyPr/>
          <a:lstStyle/>
          <a:p>
            <a:r>
              <a:rPr lang="en-US"/>
              <a:t>June 3, 2021</a:t>
            </a:r>
            <a:endParaRPr lang="de-AT" dirty="0"/>
          </a:p>
        </p:txBody>
      </p:sp>
      <p:sp>
        <p:nvSpPr>
          <p:cNvPr id="5" name="Footer Placeholder 4">
            <a:extLst>
              <a:ext uri="{FF2B5EF4-FFF2-40B4-BE49-F238E27FC236}">
                <a16:creationId xmlns:a16="http://schemas.microsoft.com/office/drawing/2014/main" id="{752EDD26-2F35-B74F-B461-2A921FD2360E}"/>
              </a:ext>
            </a:extLst>
          </p:cNvPr>
          <p:cNvSpPr>
            <a:spLocks noGrp="1"/>
          </p:cNvSpPr>
          <p:nvPr>
            <p:ph type="ftr" sz="quarter" idx="11"/>
          </p:nvPr>
        </p:nvSpPr>
        <p:spPr/>
        <p:txBody>
          <a:bodyPr/>
          <a:lstStyle/>
          <a:p>
            <a:r>
              <a:rPr lang="en-US">
                <a:solidFill>
                  <a:prstClr val="black"/>
                </a:solidFill>
                <a:ea typeface="Times New Roman" panose="02020603050405020304" pitchFamily="18" charset="0"/>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 </a:t>
            </a:r>
            <a:endParaRPr lang="de-AT" dirty="0"/>
          </a:p>
        </p:txBody>
      </p:sp>
      <p:sp>
        <p:nvSpPr>
          <p:cNvPr id="6" name="Slide Number Placeholder 5">
            <a:extLst>
              <a:ext uri="{FF2B5EF4-FFF2-40B4-BE49-F238E27FC236}">
                <a16:creationId xmlns:a16="http://schemas.microsoft.com/office/drawing/2014/main" id="{042DDBB0-C001-8544-BB8E-5974A7FF3203}"/>
              </a:ext>
            </a:extLst>
          </p:cNvPr>
          <p:cNvSpPr>
            <a:spLocks noGrp="1"/>
          </p:cNvSpPr>
          <p:nvPr>
            <p:ph type="sldNum" sz="quarter" idx="12"/>
          </p:nvPr>
        </p:nvSpPr>
        <p:spPr/>
        <p:txBody>
          <a:bodyPr/>
          <a:lstStyle/>
          <a:p>
            <a:fld id="{7B64C62E-5D99-A449-90C5-BF092B0CA596}" type="slidenum">
              <a:rPr lang="de-AT" smtClean="0"/>
              <a:pPr/>
              <a:t>‹#›</a:t>
            </a:fld>
            <a:endParaRPr lang="de-AT" dirty="0"/>
          </a:p>
        </p:txBody>
      </p:sp>
    </p:spTree>
    <p:extLst>
      <p:ext uri="{BB962C8B-B14F-4D97-AF65-F5344CB8AC3E}">
        <p14:creationId xmlns:p14="http://schemas.microsoft.com/office/powerpoint/2010/main" val="32409437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3F4E47-2430-3744-A62F-8DC6D8A9898F}"/>
              </a:ext>
            </a:extLst>
          </p:cNvPr>
          <p:cNvSpPr>
            <a:spLocks noGrp="1"/>
          </p:cNvSpPr>
          <p:nvPr>
            <p:ph type="title"/>
          </p:nvPr>
        </p:nvSpPr>
        <p:spPr/>
        <p:txBody>
          <a:bodyPr/>
          <a:lstStyle/>
          <a:p>
            <a:r>
              <a:rPr lang="en-GB"/>
              <a:t>Click to edit Master title style</a:t>
            </a:r>
            <a:endParaRPr lang="de-AT"/>
          </a:p>
        </p:txBody>
      </p:sp>
      <p:sp>
        <p:nvSpPr>
          <p:cNvPr id="3" name="Content Placeholder 2">
            <a:extLst>
              <a:ext uri="{FF2B5EF4-FFF2-40B4-BE49-F238E27FC236}">
                <a16:creationId xmlns:a16="http://schemas.microsoft.com/office/drawing/2014/main" id="{619B4170-E589-3943-8BEF-9D81BF0F083B}"/>
              </a:ext>
            </a:extLst>
          </p:cNvPr>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de-AT"/>
          </a:p>
        </p:txBody>
      </p:sp>
      <p:sp>
        <p:nvSpPr>
          <p:cNvPr id="4" name="Content Placeholder 3">
            <a:extLst>
              <a:ext uri="{FF2B5EF4-FFF2-40B4-BE49-F238E27FC236}">
                <a16:creationId xmlns:a16="http://schemas.microsoft.com/office/drawing/2014/main" id="{07CF8BAC-9193-A245-AC24-826DE35F577D}"/>
              </a:ext>
            </a:extLst>
          </p:cNvPr>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de-AT"/>
          </a:p>
        </p:txBody>
      </p:sp>
      <p:sp>
        <p:nvSpPr>
          <p:cNvPr id="5" name="Date Placeholder 4">
            <a:extLst>
              <a:ext uri="{FF2B5EF4-FFF2-40B4-BE49-F238E27FC236}">
                <a16:creationId xmlns:a16="http://schemas.microsoft.com/office/drawing/2014/main" id="{CE5BB2BC-04E2-B843-860C-87D25DEA8CC1}"/>
              </a:ext>
            </a:extLst>
          </p:cNvPr>
          <p:cNvSpPr>
            <a:spLocks noGrp="1"/>
          </p:cNvSpPr>
          <p:nvPr>
            <p:ph type="dt" sz="half" idx="10"/>
          </p:nvPr>
        </p:nvSpPr>
        <p:spPr/>
        <p:txBody>
          <a:bodyPr/>
          <a:lstStyle/>
          <a:p>
            <a:r>
              <a:rPr lang="en-US"/>
              <a:t>June 3, 2021</a:t>
            </a:r>
            <a:endParaRPr lang="de-AT" dirty="0"/>
          </a:p>
        </p:txBody>
      </p:sp>
      <p:sp>
        <p:nvSpPr>
          <p:cNvPr id="6" name="Footer Placeholder 5">
            <a:extLst>
              <a:ext uri="{FF2B5EF4-FFF2-40B4-BE49-F238E27FC236}">
                <a16:creationId xmlns:a16="http://schemas.microsoft.com/office/drawing/2014/main" id="{AD873E56-6D74-C245-A79A-016AE475434A}"/>
              </a:ext>
            </a:extLst>
          </p:cNvPr>
          <p:cNvSpPr>
            <a:spLocks noGrp="1"/>
          </p:cNvSpPr>
          <p:nvPr>
            <p:ph type="ftr" sz="quarter" idx="11"/>
          </p:nvPr>
        </p:nvSpPr>
        <p:spPr/>
        <p:txBody>
          <a:bodyPr/>
          <a:lstStyle/>
          <a:p>
            <a:r>
              <a:rPr lang="en-US">
                <a:solidFill>
                  <a:prstClr val="black"/>
                </a:solidFill>
                <a:ea typeface="Times New Roman" panose="02020603050405020304" pitchFamily="18" charset="0"/>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 </a:t>
            </a:r>
            <a:endParaRPr lang="de-AT" dirty="0"/>
          </a:p>
        </p:txBody>
      </p:sp>
      <p:sp>
        <p:nvSpPr>
          <p:cNvPr id="7" name="Slide Number Placeholder 6">
            <a:extLst>
              <a:ext uri="{FF2B5EF4-FFF2-40B4-BE49-F238E27FC236}">
                <a16:creationId xmlns:a16="http://schemas.microsoft.com/office/drawing/2014/main" id="{066108AA-9277-AD45-85BB-AD34E8AA197C}"/>
              </a:ext>
            </a:extLst>
          </p:cNvPr>
          <p:cNvSpPr>
            <a:spLocks noGrp="1"/>
          </p:cNvSpPr>
          <p:nvPr>
            <p:ph type="sldNum" sz="quarter" idx="12"/>
          </p:nvPr>
        </p:nvSpPr>
        <p:spPr/>
        <p:txBody>
          <a:bodyPr/>
          <a:lstStyle/>
          <a:p>
            <a:fld id="{98ACD221-72DD-5941-A0EA-B7232ABB8333}" type="slidenum">
              <a:rPr lang="de-AT" smtClean="0"/>
              <a:pPr/>
              <a:t>‹#›</a:t>
            </a:fld>
            <a:endParaRPr lang="de-AT" dirty="0"/>
          </a:p>
        </p:txBody>
      </p:sp>
    </p:spTree>
    <p:extLst>
      <p:ext uri="{BB962C8B-B14F-4D97-AF65-F5344CB8AC3E}">
        <p14:creationId xmlns:p14="http://schemas.microsoft.com/office/powerpoint/2010/main" val="15675457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CF2072-28E7-894E-AEDA-B10B52464A1B}"/>
              </a:ext>
            </a:extLst>
          </p:cNvPr>
          <p:cNvSpPr>
            <a:spLocks noGrp="1"/>
          </p:cNvSpPr>
          <p:nvPr>
            <p:ph type="title"/>
          </p:nvPr>
        </p:nvSpPr>
        <p:spPr>
          <a:xfrm>
            <a:off x="839788" y="668337"/>
            <a:ext cx="10515600" cy="1022351"/>
          </a:xfrm>
        </p:spPr>
        <p:txBody>
          <a:bodyPr/>
          <a:lstStyle/>
          <a:p>
            <a:r>
              <a:rPr lang="en-GB"/>
              <a:t>Click to edit Master title style</a:t>
            </a:r>
            <a:endParaRPr lang="de-AT"/>
          </a:p>
        </p:txBody>
      </p:sp>
      <p:sp>
        <p:nvSpPr>
          <p:cNvPr id="3" name="Text Placeholder 2">
            <a:extLst>
              <a:ext uri="{FF2B5EF4-FFF2-40B4-BE49-F238E27FC236}">
                <a16:creationId xmlns:a16="http://schemas.microsoft.com/office/drawing/2014/main" id="{7A08D5F7-F2D7-9E43-8935-05041763DFC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313A4B32-E6B0-324C-8726-476E33A55ECF}"/>
              </a:ext>
            </a:extLst>
          </p:cNvPr>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de-AT"/>
          </a:p>
        </p:txBody>
      </p:sp>
      <p:sp>
        <p:nvSpPr>
          <p:cNvPr id="5" name="Text Placeholder 4">
            <a:extLst>
              <a:ext uri="{FF2B5EF4-FFF2-40B4-BE49-F238E27FC236}">
                <a16:creationId xmlns:a16="http://schemas.microsoft.com/office/drawing/2014/main" id="{82A5F760-D563-B04D-A62D-2AC03826D09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6C1AE36C-5E05-0349-9530-601BEABC0A13}"/>
              </a:ext>
            </a:extLst>
          </p:cNvPr>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de-AT"/>
          </a:p>
        </p:txBody>
      </p:sp>
      <p:sp>
        <p:nvSpPr>
          <p:cNvPr id="7" name="Date Placeholder 6">
            <a:extLst>
              <a:ext uri="{FF2B5EF4-FFF2-40B4-BE49-F238E27FC236}">
                <a16:creationId xmlns:a16="http://schemas.microsoft.com/office/drawing/2014/main" id="{76F5B5EC-7696-0A44-8648-AA841F188D09}"/>
              </a:ext>
            </a:extLst>
          </p:cNvPr>
          <p:cNvSpPr>
            <a:spLocks noGrp="1"/>
          </p:cNvSpPr>
          <p:nvPr>
            <p:ph type="dt" sz="half" idx="10"/>
          </p:nvPr>
        </p:nvSpPr>
        <p:spPr/>
        <p:txBody>
          <a:bodyPr/>
          <a:lstStyle/>
          <a:p>
            <a:r>
              <a:rPr lang="en-US"/>
              <a:t>June 3, 2021</a:t>
            </a:r>
            <a:endParaRPr lang="de-AT" dirty="0"/>
          </a:p>
        </p:txBody>
      </p:sp>
      <p:sp>
        <p:nvSpPr>
          <p:cNvPr id="8" name="Footer Placeholder 7">
            <a:extLst>
              <a:ext uri="{FF2B5EF4-FFF2-40B4-BE49-F238E27FC236}">
                <a16:creationId xmlns:a16="http://schemas.microsoft.com/office/drawing/2014/main" id="{04232BC8-9211-A04A-B4EF-F513D87C7510}"/>
              </a:ext>
            </a:extLst>
          </p:cNvPr>
          <p:cNvSpPr>
            <a:spLocks noGrp="1"/>
          </p:cNvSpPr>
          <p:nvPr>
            <p:ph type="ftr" sz="quarter" idx="11"/>
          </p:nvPr>
        </p:nvSpPr>
        <p:spPr/>
        <p:txBody>
          <a:bodyPr/>
          <a:lstStyle/>
          <a:p>
            <a:r>
              <a:rPr lang="en-US">
                <a:solidFill>
                  <a:prstClr val="black"/>
                </a:solidFill>
                <a:ea typeface="Times New Roman" panose="02020603050405020304" pitchFamily="18" charset="0"/>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 </a:t>
            </a:r>
            <a:endParaRPr lang="de-AT" dirty="0"/>
          </a:p>
        </p:txBody>
      </p:sp>
      <p:sp>
        <p:nvSpPr>
          <p:cNvPr id="9" name="Slide Number Placeholder 8">
            <a:extLst>
              <a:ext uri="{FF2B5EF4-FFF2-40B4-BE49-F238E27FC236}">
                <a16:creationId xmlns:a16="http://schemas.microsoft.com/office/drawing/2014/main" id="{532F3225-302F-3541-9116-90357B2C6941}"/>
              </a:ext>
            </a:extLst>
          </p:cNvPr>
          <p:cNvSpPr>
            <a:spLocks noGrp="1"/>
          </p:cNvSpPr>
          <p:nvPr>
            <p:ph type="sldNum" sz="quarter" idx="12"/>
          </p:nvPr>
        </p:nvSpPr>
        <p:spPr/>
        <p:txBody>
          <a:bodyPr/>
          <a:lstStyle/>
          <a:p>
            <a:fld id="{2538C17B-25B9-CD4C-A534-BDFCB61EA119}" type="slidenum">
              <a:rPr lang="de-AT" smtClean="0"/>
              <a:pPr/>
              <a:t>‹#›</a:t>
            </a:fld>
            <a:endParaRPr lang="de-AT" dirty="0"/>
          </a:p>
        </p:txBody>
      </p:sp>
    </p:spTree>
    <p:extLst>
      <p:ext uri="{BB962C8B-B14F-4D97-AF65-F5344CB8AC3E}">
        <p14:creationId xmlns:p14="http://schemas.microsoft.com/office/powerpoint/2010/main" val="27642886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4AD5EB-4C94-8E44-BAC2-16B384051AAD}"/>
              </a:ext>
            </a:extLst>
          </p:cNvPr>
          <p:cNvSpPr>
            <a:spLocks noGrp="1"/>
          </p:cNvSpPr>
          <p:nvPr>
            <p:ph type="title"/>
          </p:nvPr>
        </p:nvSpPr>
        <p:spPr/>
        <p:txBody>
          <a:bodyPr/>
          <a:lstStyle/>
          <a:p>
            <a:r>
              <a:rPr lang="en-GB"/>
              <a:t>Click to edit Master title style</a:t>
            </a:r>
            <a:endParaRPr lang="de-AT"/>
          </a:p>
        </p:txBody>
      </p:sp>
      <p:sp>
        <p:nvSpPr>
          <p:cNvPr id="3" name="Date Placeholder 2">
            <a:extLst>
              <a:ext uri="{FF2B5EF4-FFF2-40B4-BE49-F238E27FC236}">
                <a16:creationId xmlns:a16="http://schemas.microsoft.com/office/drawing/2014/main" id="{5B609AA5-44DB-1743-9804-10937BCE0377}"/>
              </a:ext>
            </a:extLst>
          </p:cNvPr>
          <p:cNvSpPr>
            <a:spLocks noGrp="1"/>
          </p:cNvSpPr>
          <p:nvPr>
            <p:ph type="dt" sz="half" idx="10"/>
          </p:nvPr>
        </p:nvSpPr>
        <p:spPr/>
        <p:txBody>
          <a:bodyPr/>
          <a:lstStyle/>
          <a:p>
            <a:r>
              <a:rPr lang="en-US"/>
              <a:t>June 3, 2021</a:t>
            </a:r>
            <a:endParaRPr lang="de-AT" dirty="0"/>
          </a:p>
        </p:txBody>
      </p:sp>
      <p:sp>
        <p:nvSpPr>
          <p:cNvPr id="4" name="Footer Placeholder 3">
            <a:extLst>
              <a:ext uri="{FF2B5EF4-FFF2-40B4-BE49-F238E27FC236}">
                <a16:creationId xmlns:a16="http://schemas.microsoft.com/office/drawing/2014/main" id="{72273A5B-3D7B-B84A-BB01-88B5643278B4}"/>
              </a:ext>
            </a:extLst>
          </p:cNvPr>
          <p:cNvSpPr>
            <a:spLocks noGrp="1"/>
          </p:cNvSpPr>
          <p:nvPr>
            <p:ph type="ftr" sz="quarter" idx="11"/>
          </p:nvPr>
        </p:nvSpPr>
        <p:spPr/>
        <p:txBody>
          <a:bodyPr/>
          <a:lstStyle/>
          <a:p>
            <a:r>
              <a:rPr lang="en-US">
                <a:solidFill>
                  <a:prstClr val="black"/>
                </a:solidFill>
                <a:ea typeface="Times New Roman" panose="02020603050405020304" pitchFamily="18" charset="0"/>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 </a:t>
            </a:r>
            <a:endParaRPr lang="de-AT" dirty="0"/>
          </a:p>
        </p:txBody>
      </p:sp>
      <p:sp>
        <p:nvSpPr>
          <p:cNvPr id="5" name="Slide Number Placeholder 4">
            <a:extLst>
              <a:ext uri="{FF2B5EF4-FFF2-40B4-BE49-F238E27FC236}">
                <a16:creationId xmlns:a16="http://schemas.microsoft.com/office/drawing/2014/main" id="{B634F532-2470-EA4F-8159-BD9C72F98EB9}"/>
              </a:ext>
            </a:extLst>
          </p:cNvPr>
          <p:cNvSpPr>
            <a:spLocks noGrp="1"/>
          </p:cNvSpPr>
          <p:nvPr>
            <p:ph type="sldNum" sz="quarter" idx="12"/>
          </p:nvPr>
        </p:nvSpPr>
        <p:spPr/>
        <p:txBody>
          <a:bodyPr/>
          <a:lstStyle/>
          <a:p>
            <a:fld id="{B4D1619B-771E-4547-A2E5-BA7F1DB680AE}" type="slidenum">
              <a:rPr lang="de-AT" smtClean="0"/>
              <a:pPr/>
              <a:t>‹#›</a:t>
            </a:fld>
            <a:endParaRPr lang="de-AT" dirty="0"/>
          </a:p>
        </p:txBody>
      </p:sp>
    </p:spTree>
    <p:extLst>
      <p:ext uri="{BB962C8B-B14F-4D97-AF65-F5344CB8AC3E}">
        <p14:creationId xmlns:p14="http://schemas.microsoft.com/office/powerpoint/2010/main" val="6476914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BC3FD9D-299E-5145-BB9A-46B7F91ED759}"/>
              </a:ext>
            </a:extLst>
          </p:cNvPr>
          <p:cNvSpPr>
            <a:spLocks noGrp="1"/>
          </p:cNvSpPr>
          <p:nvPr>
            <p:ph type="dt" sz="half" idx="10"/>
          </p:nvPr>
        </p:nvSpPr>
        <p:spPr/>
        <p:txBody>
          <a:bodyPr/>
          <a:lstStyle/>
          <a:p>
            <a:r>
              <a:rPr lang="en-US"/>
              <a:t>June 3, 2021</a:t>
            </a:r>
            <a:endParaRPr lang="de-AT" dirty="0"/>
          </a:p>
        </p:txBody>
      </p:sp>
      <p:sp>
        <p:nvSpPr>
          <p:cNvPr id="3" name="Footer Placeholder 2">
            <a:extLst>
              <a:ext uri="{FF2B5EF4-FFF2-40B4-BE49-F238E27FC236}">
                <a16:creationId xmlns:a16="http://schemas.microsoft.com/office/drawing/2014/main" id="{DB11FC4A-3C4E-604E-B31F-52C87C86A1DC}"/>
              </a:ext>
            </a:extLst>
          </p:cNvPr>
          <p:cNvSpPr>
            <a:spLocks noGrp="1"/>
          </p:cNvSpPr>
          <p:nvPr>
            <p:ph type="ftr" sz="quarter" idx="11"/>
          </p:nvPr>
        </p:nvSpPr>
        <p:spPr/>
        <p:txBody>
          <a:bodyPr/>
          <a:lstStyle/>
          <a:p>
            <a:r>
              <a:rPr lang="en-US">
                <a:solidFill>
                  <a:prstClr val="black"/>
                </a:solidFill>
                <a:ea typeface="Times New Roman" panose="02020603050405020304" pitchFamily="18" charset="0"/>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 </a:t>
            </a:r>
            <a:endParaRPr lang="de-AT" dirty="0"/>
          </a:p>
        </p:txBody>
      </p:sp>
      <p:sp>
        <p:nvSpPr>
          <p:cNvPr id="4" name="Slide Number Placeholder 3">
            <a:extLst>
              <a:ext uri="{FF2B5EF4-FFF2-40B4-BE49-F238E27FC236}">
                <a16:creationId xmlns:a16="http://schemas.microsoft.com/office/drawing/2014/main" id="{30EDEF6C-8F3B-DE44-A98A-D51299D403B6}"/>
              </a:ext>
            </a:extLst>
          </p:cNvPr>
          <p:cNvSpPr>
            <a:spLocks noGrp="1"/>
          </p:cNvSpPr>
          <p:nvPr>
            <p:ph type="sldNum" sz="quarter" idx="12"/>
          </p:nvPr>
        </p:nvSpPr>
        <p:spPr/>
        <p:txBody>
          <a:bodyPr/>
          <a:lstStyle/>
          <a:p>
            <a:fld id="{FF25E065-A395-7048-9208-62E67D87C980}" type="slidenum">
              <a:rPr lang="de-AT" smtClean="0"/>
              <a:pPr/>
              <a:t>‹#›</a:t>
            </a:fld>
            <a:endParaRPr lang="de-AT" dirty="0"/>
          </a:p>
        </p:txBody>
      </p:sp>
    </p:spTree>
    <p:extLst>
      <p:ext uri="{BB962C8B-B14F-4D97-AF65-F5344CB8AC3E}">
        <p14:creationId xmlns:p14="http://schemas.microsoft.com/office/powerpoint/2010/main" val="19541055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3538A3-3D27-7243-A4E0-616C8D0A8F8B}"/>
              </a:ext>
            </a:extLst>
          </p:cNvPr>
          <p:cNvSpPr>
            <a:spLocks noGrp="1"/>
          </p:cNvSpPr>
          <p:nvPr>
            <p:ph type="title"/>
          </p:nvPr>
        </p:nvSpPr>
        <p:spPr>
          <a:xfrm>
            <a:off x="839788" y="987424"/>
            <a:ext cx="3932237" cy="1069975"/>
          </a:xfrm>
        </p:spPr>
        <p:txBody>
          <a:bodyPr anchor="b"/>
          <a:lstStyle>
            <a:lvl1pPr>
              <a:defRPr sz="3200"/>
            </a:lvl1pPr>
          </a:lstStyle>
          <a:p>
            <a:r>
              <a:rPr lang="en-GB"/>
              <a:t>Click to edit Master title style</a:t>
            </a:r>
            <a:endParaRPr lang="de-AT"/>
          </a:p>
        </p:txBody>
      </p:sp>
      <p:sp>
        <p:nvSpPr>
          <p:cNvPr id="3" name="Content Placeholder 2">
            <a:extLst>
              <a:ext uri="{FF2B5EF4-FFF2-40B4-BE49-F238E27FC236}">
                <a16:creationId xmlns:a16="http://schemas.microsoft.com/office/drawing/2014/main" id="{787333A4-45CD-8342-A220-5D8F80ED127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de-AT"/>
          </a:p>
        </p:txBody>
      </p:sp>
      <p:sp>
        <p:nvSpPr>
          <p:cNvPr id="4" name="Text Placeholder 3">
            <a:extLst>
              <a:ext uri="{FF2B5EF4-FFF2-40B4-BE49-F238E27FC236}">
                <a16:creationId xmlns:a16="http://schemas.microsoft.com/office/drawing/2014/main" id="{AD11CF0F-DB17-F34B-8BC0-1A0024470A3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DF709878-7665-104F-9042-D4EAFF128BA3}"/>
              </a:ext>
            </a:extLst>
          </p:cNvPr>
          <p:cNvSpPr>
            <a:spLocks noGrp="1"/>
          </p:cNvSpPr>
          <p:nvPr>
            <p:ph type="dt" sz="half" idx="10"/>
          </p:nvPr>
        </p:nvSpPr>
        <p:spPr/>
        <p:txBody>
          <a:bodyPr/>
          <a:lstStyle/>
          <a:p>
            <a:r>
              <a:rPr lang="en-US"/>
              <a:t>June 3, 2021</a:t>
            </a:r>
            <a:endParaRPr lang="de-AT"/>
          </a:p>
        </p:txBody>
      </p:sp>
      <p:sp>
        <p:nvSpPr>
          <p:cNvPr id="6" name="Footer Placeholder 5">
            <a:extLst>
              <a:ext uri="{FF2B5EF4-FFF2-40B4-BE49-F238E27FC236}">
                <a16:creationId xmlns:a16="http://schemas.microsoft.com/office/drawing/2014/main" id="{3472AC9E-0358-D34D-A11B-649F01223D9A}"/>
              </a:ext>
            </a:extLst>
          </p:cNvPr>
          <p:cNvSpPr>
            <a:spLocks noGrp="1"/>
          </p:cNvSpPr>
          <p:nvPr>
            <p:ph type="ftr" sz="quarter" idx="11"/>
          </p:nvPr>
        </p:nvSpPr>
        <p:spPr/>
        <p:txBody>
          <a:bodyPr/>
          <a:lstStyle/>
          <a:p>
            <a:r>
              <a:rPr lang="en-US">
                <a:solidFill>
                  <a:prstClr val="black"/>
                </a:solidFill>
                <a:ea typeface="Times New Roman" panose="02020603050405020304" pitchFamily="18" charset="0"/>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 </a:t>
            </a:r>
            <a:endParaRPr lang="de-AT" dirty="0"/>
          </a:p>
        </p:txBody>
      </p:sp>
      <p:sp>
        <p:nvSpPr>
          <p:cNvPr id="7" name="Slide Number Placeholder 6">
            <a:extLst>
              <a:ext uri="{FF2B5EF4-FFF2-40B4-BE49-F238E27FC236}">
                <a16:creationId xmlns:a16="http://schemas.microsoft.com/office/drawing/2014/main" id="{6A11C531-99D8-D84A-9F31-20A32681BF30}"/>
              </a:ext>
            </a:extLst>
          </p:cNvPr>
          <p:cNvSpPr>
            <a:spLocks noGrp="1"/>
          </p:cNvSpPr>
          <p:nvPr>
            <p:ph type="sldNum" sz="quarter" idx="12"/>
          </p:nvPr>
        </p:nvSpPr>
        <p:spPr/>
        <p:txBody>
          <a:bodyPr/>
          <a:lstStyle/>
          <a:p>
            <a:fld id="{B7618B1E-9B39-5F46-8B4F-4241E63FD3E3}" type="slidenum">
              <a:rPr lang="de-AT" smtClean="0"/>
              <a:t>‹#›</a:t>
            </a:fld>
            <a:endParaRPr lang="de-AT"/>
          </a:p>
        </p:txBody>
      </p:sp>
    </p:spTree>
    <p:extLst>
      <p:ext uri="{BB962C8B-B14F-4D97-AF65-F5344CB8AC3E}">
        <p14:creationId xmlns:p14="http://schemas.microsoft.com/office/powerpoint/2010/main" val="35474189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F64F93-41B1-D64E-8566-6368511BC904}"/>
              </a:ext>
            </a:extLst>
          </p:cNvPr>
          <p:cNvSpPr>
            <a:spLocks noGrp="1"/>
          </p:cNvSpPr>
          <p:nvPr>
            <p:ph type="title"/>
          </p:nvPr>
        </p:nvSpPr>
        <p:spPr>
          <a:xfrm>
            <a:off x="839788" y="987424"/>
            <a:ext cx="3932237" cy="1069975"/>
          </a:xfrm>
        </p:spPr>
        <p:txBody>
          <a:bodyPr anchor="b"/>
          <a:lstStyle>
            <a:lvl1pPr>
              <a:defRPr sz="3200"/>
            </a:lvl1pPr>
          </a:lstStyle>
          <a:p>
            <a:r>
              <a:rPr lang="en-GB"/>
              <a:t>Click to edit Master title style</a:t>
            </a:r>
            <a:endParaRPr lang="de-AT"/>
          </a:p>
        </p:txBody>
      </p:sp>
      <p:sp>
        <p:nvSpPr>
          <p:cNvPr id="3" name="Picture Placeholder 2">
            <a:extLst>
              <a:ext uri="{FF2B5EF4-FFF2-40B4-BE49-F238E27FC236}">
                <a16:creationId xmlns:a16="http://schemas.microsoft.com/office/drawing/2014/main" id="{9FB87830-D5D7-914F-A7CE-485268B7003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AT"/>
          </a:p>
        </p:txBody>
      </p:sp>
      <p:sp>
        <p:nvSpPr>
          <p:cNvPr id="4" name="Text Placeholder 3">
            <a:extLst>
              <a:ext uri="{FF2B5EF4-FFF2-40B4-BE49-F238E27FC236}">
                <a16:creationId xmlns:a16="http://schemas.microsoft.com/office/drawing/2014/main" id="{98555AEF-3FD1-664E-8AA1-FD84689C7C4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44AC2383-43C7-6640-9A88-7312AC97D633}"/>
              </a:ext>
            </a:extLst>
          </p:cNvPr>
          <p:cNvSpPr>
            <a:spLocks noGrp="1"/>
          </p:cNvSpPr>
          <p:nvPr>
            <p:ph type="dt" sz="half" idx="10"/>
          </p:nvPr>
        </p:nvSpPr>
        <p:spPr/>
        <p:txBody>
          <a:bodyPr/>
          <a:lstStyle/>
          <a:p>
            <a:r>
              <a:rPr lang="en-US"/>
              <a:t>June 3, 2021</a:t>
            </a:r>
            <a:endParaRPr lang="de-AT"/>
          </a:p>
        </p:txBody>
      </p:sp>
      <p:sp>
        <p:nvSpPr>
          <p:cNvPr id="6" name="Footer Placeholder 5">
            <a:extLst>
              <a:ext uri="{FF2B5EF4-FFF2-40B4-BE49-F238E27FC236}">
                <a16:creationId xmlns:a16="http://schemas.microsoft.com/office/drawing/2014/main" id="{654618D2-889B-8C44-BFBA-00F3C0E1719A}"/>
              </a:ext>
            </a:extLst>
          </p:cNvPr>
          <p:cNvSpPr>
            <a:spLocks noGrp="1"/>
          </p:cNvSpPr>
          <p:nvPr>
            <p:ph type="ftr" sz="quarter" idx="11"/>
          </p:nvPr>
        </p:nvSpPr>
        <p:spPr/>
        <p:txBody>
          <a:bodyPr/>
          <a:lstStyle/>
          <a:p>
            <a:r>
              <a:rPr lang="en-US">
                <a:solidFill>
                  <a:prstClr val="black"/>
                </a:solidFill>
                <a:ea typeface="Times New Roman" panose="02020603050405020304" pitchFamily="18" charset="0"/>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 </a:t>
            </a:r>
            <a:endParaRPr lang="de-AT" dirty="0"/>
          </a:p>
        </p:txBody>
      </p:sp>
      <p:sp>
        <p:nvSpPr>
          <p:cNvPr id="7" name="Slide Number Placeholder 6">
            <a:extLst>
              <a:ext uri="{FF2B5EF4-FFF2-40B4-BE49-F238E27FC236}">
                <a16:creationId xmlns:a16="http://schemas.microsoft.com/office/drawing/2014/main" id="{8126629C-2D56-0345-80B5-1500B88C3584}"/>
              </a:ext>
            </a:extLst>
          </p:cNvPr>
          <p:cNvSpPr>
            <a:spLocks noGrp="1"/>
          </p:cNvSpPr>
          <p:nvPr>
            <p:ph type="sldNum" sz="quarter" idx="12"/>
          </p:nvPr>
        </p:nvSpPr>
        <p:spPr/>
        <p:txBody>
          <a:bodyPr/>
          <a:lstStyle/>
          <a:p>
            <a:fld id="{B7618B1E-9B39-5F46-8B4F-4241E63FD3E3}" type="slidenum">
              <a:rPr lang="de-AT" smtClean="0"/>
              <a:t>‹#›</a:t>
            </a:fld>
            <a:endParaRPr lang="de-AT"/>
          </a:p>
        </p:txBody>
      </p:sp>
    </p:spTree>
    <p:extLst>
      <p:ext uri="{BB962C8B-B14F-4D97-AF65-F5344CB8AC3E}">
        <p14:creationId xmlns:p14="http://schemas.microsoft.com/office/powerpoint/2010/main" val="19024999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1004004-F493-A943-935C-3E5211EB10DD}"/>
              </a:ext>
            </a:extLst>
          </p:cNvPr>
          <p:cNvSpPr>
            <a:spLocks noGrp="1"/>
          </p:cNvSpPr>
          <p:nvPr>
            <p:ph type="title"/>
          </p:nvPr>
        </p:nvSpPr>
        <p:spPr>
          <a:xfrm>
            <a:off x="838200" y="723582"/>
            <a:ext cx="10515600" cy="967106"/>
          </a:xfrm>
          <a:prstGeom prst="rect">
            <a:avLst/>
          </a:prstGeom>
        </p:spPr>
        <p:txBody>
          <a:bodyPr vert="horz" lIns="91440" tIns="45720" rIns="91440" bIns="45720" rtlCol="0" anchor="ctr">
            <a:normAutofit/>
          </a:bodyPr>
          <a:lstStyle/>
          <a:p>
            <a:r>
              <a:rPr lang="en-GB"/>
              <a:t>Click to edit Master title style</a:t>
            </a:r>
            <a:endParaRPr lang="de-AT"/>
          </a:p>
        </p:txBody>
      </p:sp>
      <p:sp>
        <p:nvSpPr>
          <p:cNvPr id="3" name="Text Placeholder 2">
            <a:extLst>
              <a:ext uri="{FF2B5EF4-FFF2-40B4-BE49-F238E27FC236}">
                <a16:creationId xmlns:a16="http://schemas.microsoft.com/office/drawing/2014/main" id="{9C89D8AD-6304-A545-8708-2233B1DAC2B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de-AT" dirty="0"/>
          </a:p>
        </p:txBody>
      </p:sp>
      <p:sp>
        <p:nvSpPr>
          <p:cNvPr id="4" name="Date Placeholder 3">
            <a:extLst>
              <a:ext uri="{FF2B5EF4-FFF2-40B4-BE49-F238E27FC236}">
                <a16:creationId xmlns:a16="http://schemas.microsoft.com/office/drawing/2014/main" id="{819D263D-61D4-874A-99D0-C3245F469A1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t>June 3, 2021</a:t>
            </a:r>
            <a:endParaRPr lang="de-AT" dirty="0"/>
          </a:p>
        </p:txBody>
      </p:sp>
      <p:sp>
        <p:nvSpPr>
          <p:cNvPr id="5" name="Footer Placeholder 4">
            <a:extLst>
              <a:ext uri="{FF2B5EF4-FFF2-40B4-BE49-F238E27FC236}">
                <a16:creationId xmlns:a16="http://schemas.microsoft.com/office/drawing/2014/main" id="{FBFAD651-6330-A944-AF05-F554578710A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600">
                <a:solidFill>
                  <a:schemeClr val="tx1">
                    <a:tint val="75000"/>
                  </a:schemeClr>
                </a:solidFill>
                <a:latin typeface="Calibri" panose="020F0502020204030204" pitchFamily="34" charset="0"/>
                <a:cs typeface="Calibri" panose="020F0502020204030204" pitchFamily="34" charset="0"/>
              </a:defRPr>
            </a:lvl1pPr>
          </a:lstStyle>
          <a:p>
            <a:r>
              <a:rPr lang="en-US" dirty="0">
                <a:solidFill>
                  <a:prstClr val="black"/>
                </a:solidFill>
                <a:ea typeface="Times New Roman" panose="02020603050405020304" pitchFamily="18" charset="0"/>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 </a:t>
            </a:r>
            <a:endParaRPr lang="en-GB" dirty="0">
              <a:solidFill>
                <a:prstClr val="black"/>
              </a:solidFill>
            </a:endParaRPr>
          </a:p>
        </p:txBody>
      </p:sp>
      <p:sp>
        <p:nvSpPr>
          <p:cNvPr id="6" name="Slide Number Placeholder 5">
            <a:extLst>
              <a:ext uri="{FF2B5EF4-FFF2-40B4-BE49-F238E27FC236}">
                <a16:creationId xmlns:a16="http://schemas.microsoft.com/office/drawing/2014/main" id="{0432A269-C290-B049-887D-EDAF680B984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3541568-FC6B-1541-8F84-5F21A74BFC9E}" type="slidenum">
              <a:rPr lang="de-AT" smtClean="0"/>
              <a:pPr/>
              <a:t>‹#›</a:t>
            </a:fld>
            <a:endParaRPr lang="de-AT" dirty="0"/>
          </a:p>
        </p:txBody>
      </p:sp>
      <p:pic>
        <p:nvPicPr>
          <p:cNvPr id="8" name="Grafik 3" descr="Logo, company name&#10;&#10;Description automatically generated">
            <a:extLst>
              <a:ext uri="{FF2B5EF4-FFF2-40B4-BE49-F238E27FC236}">
                <a16:creationId xmlns:a16="http://schemas.microsoft.com/office/drawing/2014/main" id="{5CA751FF-F387-E246-98ED-5B25D444E5FF}"/>
              </a:ext>
            </a:extLst>
          </p:cNvPr>
          <p:cNvPicPr/>
          <p:nvPr userDrawn="1"/>
        </p:nvPicPr>
        <p:blipFill>
          <a:blip r:embed="rId13">
            <a:extLst>
              <a:ext uri="{28A0092B-C50C-407E-A947-70E740481C1C}">
                <a14:useLocalDpi xmlns:a14="http://schemas.microsoft.com/office/drawing/2010/main" val="0"/>
              </a:ext>
            </a:extLst>
          </a:blip>
          <a:stretch>
            <a:fillRect/>
          </a:stretch>
        </p:blipFill>
        <p:spPr>
          <a:xfrm>
            <a:off x="4361238" y="70197"/>
            <a:ext cx="921385" cy="546735"/>
          </a:xfrm>
          <a:prstGeom prst="rect">
            <a:avLst/>
          </a:prstGeom>
        </p:spPr>
      </p:pic>
      <p:pic>
        <p:nvPicPr>
          <p:cNvPr id="9" name="Grafik 2" descr="Ein Bild, das Text enthält.&#10;&#10;Automatisch generierte Beschreibung">
            <a:extLst>
              <a:ext uri="{FF2B5EF4-FFF2-40B4-BE49-F238E27FC236}">
                <a16:creationId xmlns:a16="http://schemas.microsoft.com/office/drawing/2014/main" id="{388BC5B0-F641-644D-86AA-69EF18E10E51}"/>
              </a:ext>
            </a:extLst>
          </p:cNvPr>
          <p:cNvPicPr/>
          <p:nvPr userDrawn="1"/>
        </p:nvPicPr>
        <p:blipFill rotWithShape="1">
          <a:blip r:embed="rId14">
            <a:extLst>
              <a:ext uri="{28A0092B-C50C-407E-A947-70E740481C1C}">
                <a14:useLocalDpi xmlns:a14="http://schemas.microsoft.com/office/drawing/2010/main" val="0"/>
              </a:ext>
            </a:extLst>
          </a:blip>
          <a:srcRect l="24620" b="-22"/>
          <a:stretch/>
        </p:blipFill>
        <p:spPr bwMode="auto">
          <a:xfrm>
            <a:off x="5282623" y="72737"/>
            <a:ext cx="1924685" cy="561340"/>
          </a:xfrm>
          <a:prstGeom prst="rect">
            <a:avLst/>
          </a:prstGeom>
          <a:ln>
            <a:noFill/>
          </a:ln>
          <a:extLst>
            <a:ext uri="{53640926-AAD7-44D8-BBD7-CCE9431645EC}">
              <a14:shadowObscured xmlns:a14="http://schemas.microsoft.com/office/drawing/2010/main"/>
            </a:ext>
          </a:extLst>
        </p:spPr>
      </p:pic>
      <p:sp>
        <p:nvSpPr>
          <p:cNvPr id="10" name="Rectangle 9">
            <a:extLst>
              <a:ext uri="{FF2B5EF4-FFF2-40B4-BE49-F238E27FC236}">
                <a16:creationId xmlns:a16="http://schemas.microsoft.com/office/drawing/2014/main" id="{3C5E66F8-7234-B846-8CA0-68D8DFC64179}"/>
              </a:ext>
            </a:extLst>
          </p:cNvPr>
          <p:cNvSpPr/>
          <p:nvPr userDrawn="1"/>
        </p:nvSpPr>
        <p:spPr>
          <a:xfrm>
            <a:off x="10287548" y="70197"/>
            <a:ext cx="1797287" cy="200055"/>
          </a:xfrm>
          <a:prstGeom prst="rect">
            <a:avLst/>
          </a:prstGeom>
        </p:spPr>
        <p:txBody>
          <a:bodyPr wrap="none">
            <a:spAutoFit/>
          </a:bodyPr>
          <a:lstStyle/>
          <a:p>
            <a:r>
              <a:rPr lang="en-US" sz="700" dirty="0">
                <a:latin typeface="Calibri" panose="020F0502020204030204" pitchFamily="34" charset="0"/>
                <a:ea typeface="Times New Roman" panose="02020603050405020304" pitchFamily="18" charset="0"/>
                <a:cs typeface="Calibri" panose="020F0502020204030204" pitchFamily="34" charset="0"/>
              </a:rPr>
              <a:t>Grant Agreement: 2019-1-AT-KA202-051218</a:t>
            </a:r>
            <a:endParaRPr lang="en-GB" sz="7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63913914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A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youtu.be/3b5OGx-v6Ao" TargetMode="External"/><Relationship Id="rId2" Type="http://schemas.openxmlformats.org/officeDocument/2006/relationships/hyperlink" Target="https://youtu.be/3b5OGx-v6A"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hyperlink" Target="https://www.autism.org.uk/advice-and-guidance/professional-practice/employment-adjustments-tips"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hyperlink" Target="https://www.ocali.org/project/employee_with_asd" TargetMode="Externa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hyperlink" Target="https://youtu.be/cF2dhWWUyQ4" TargetMode="External"/><Relationship Id="rId2" Type="http://schemas.openxmlformats.org/officeDocument/2006/relationships/hyperlink" Target="https://www.youtube.com/watch?v=cF2dhWWUyQ4&amp;ab_channel=TEDxTalks" TargetMode="Externa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hyperlink" Target="https://youtu.be/DZXjJVrm1Jw" TargetMode="Externa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3" Type="http://schemas.openxmlformats.org/officeDocument/2006/relationships/hyperlink" Target="https://accessibility.blog.gov.uk/2016/09/02/dos-and-donts-on-designing-for-accessibility/" TargetMode="External"/><Relationship Id="rId2" Type="http://schemas.openxmlformats.org/officeDocument/2006/relationships/hyperlink" Target="https://accessibility.campaign.gov.uk/?utm_source=Blogs&amp;utm_medium=GDS&amp;utm_campaign=access_regs" TargetMode="Externa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hyperlink" Target="https://youtu.be/tQ7Nku_pFXc" TargetMode="Externa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hyperlink" Target="http://www.autism.org.uk/socialeyes" TargetMode="Externa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3" Type="http://schemas.openxmlformats.org/officeDocument/2006/relationships/hyperlink" Target="https://www.iidc.indiana.edu/irca/articles/autism-awareness-month-a-facts-andtips-for-working-with-individuals-on-the-autism-spectrum.html" TargetMode="External"/><Relationship Id="rId2" Type="http://schemas.openxmlformats.org/officeDocument/2006/relationships/hyperlink" Target="https://www.autism.org.uk/" TargetMode="External"/><Relationship Id="rId1" Type="http://schemas.openxmlformats.org/officeDocument/2006/relationships/slideLayout" Target="../slideLayouts/slideLayout2.xml"/><Relationship Id="rId6" Type="http://schemas.openxmlformats.org/officeDocument/2006/relationships/hyperlink" Target="https://assets.publishing.service.gov.uk/government/uploads/system/uploads/attachment_data/file/467392/Pt1_Autism_Learning_Materials_Accessible.pdf" TargetMode="External"/><Relationship Id="rId5" Type="http://schemas.openxmlformats.org/officeDocument/2006/relationships/hyperlink" Target="https://www.ocali.org/project/employee_with_asd" TargetMode="External"/><Relationship Id="rId4" Type="http://schemas.openxmlformats.org/officeDocument/2006/relationships/hyperlink" Target="https://www.milestones.org/get-started/for-community-at-large/supporting-employees-with-autism" TargetMode="External"/></Relationships>
</file>

<file path=ppt/slides/_rels/slide64.xml.rels><?xml version="1.0" encoding="UTF-8" standalone="yes"?>
<Relationships xmlns="http://schemas.openxmlformats.org/package/2006/relationships"><Relationship Id="rId3" Type="http://schemas.openxmlformats.org/officeDocument/2006/relationships/hyperlink" Target="https://www.autism.org.uk/advice-and-guidance/topics/employment/employing-autistic-people/employers#:~:text=%E2%80%9CAutistic%20people%20have%20some%20very,be%20very%20punctual%20and%20reliable" TargetMode="External"/><Relationship Id="rId2" Type="http://schemas.openxmlformats.org/officeDocument/2006/relationships/hyperlink" Target="http://www.improvinghealthandlives.org.uk/securefiles/150219_1431/Autism%20SAF%202013%20Personal%20stories.pdf" TargetMode="Externa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8" Type="http://schemas.openxmlformats.org/officeDocument/2006/relationships/hyperlink" Target="https://www.autismspeaks.org/" TargetMode="External"/><Relationship Id="rId13" Type="http://schemas.openxmlformats.org/officeDocument/2006/relationships/hyperlink" Target="https://www.scottishautism.org/services-support" TargetMode="External"/><Relationship Id="rId3" Type="http://schemas.openxmlformats.org/officeDocument/2006/relationships/hyperlink" Target="https://www.autismeducationtrust.org.uk/" TargetMode="External"/><Relationship Id="rId7" Type="http://schemas.openxmlformats.org/officeDocument/2006/relationships/hyperlink" Target="https://www.ocali.org/up_doc/FIT_for_Success.pdf" TargetMode="External"/><Relationship Id="rId12" Type="http://schemas.openxmlformats.org/officeDocument/2006/relationships/hyperlink" Target="https://www.ocali.org/center/transitions" TargetMode="External"/><Relationship Id="rId2" Type="http://schemas.openxmlformats.org/officeDocument/2006/relationships/hyperlink" Target="https://www.autismeurope.org/" TargetMode="External"/><Relationship Id="rId1" Type="http://schemas.openxmlformats.org/officeDocument/2006/relationships/slideLayout" Target="../slideLayouts/slideLayout2.xml"/><Relationship Id="rId6" Type="http://schemas.openxmlformats.org/officeDocument/2006/relationships/hyperlink" Target="http://www.autismempowerment.org/understanding-autism/co-existing-conditions/" TargetMode="External"/><Relationship Id="rId11" Type="http://schemas.openxmlformats.org/officeDocument/2006/relationships/hyperlink" Target="https://autisminternetmodules.org/" TargetMode="External"/><Relationship Id="rId5" Type="http://schemas.openxmlformats.org/officeDocument/2006/relationships/hyperlink" Target="https://www.autismonlinetraining.com/" TargetMode="External"/><Relationship Id="rId10" Type="http://schemas.openxmlformats.org/officeDocument/2006/relationships/hyperlink" Target="http://www.nice.org.uk/guidance/cg142/chapter/introduction" TargetMode="External"/><Relationship Id="rId4" Type="http://schemas.openxmlformats.org/officeDocument/2006/relationships/hyperlink" Target="https://www.autism.org.uk/" TargetMode="External"/><Relationship Id="rId9" Type="http://schemas.openxmlformats.org/officeDocument/2006/relationships/hyperlink" Target="https://autismpdc.fpg.unc.edu/" TargetMode="External"/><Relationship Id="rId14" Type="http://schemas.openxmlformats.org/officeDocument/2006/relationships/hyperlink" Target="https://www.autismeurope.org/wp-content/uploads/2020/11/AE-AE-Member-organisations_March_2020_EN.pdf" TargetMode="External"/></Relationships>
</file>

<file path=ppt/slides/_rels/slide6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CB17A013-6D54-C944-95A1-232723112481}"/>
              </a:ext>
            </a:extLst>
          </p:cNvPr>
          <p:cNvSpPr>
            <a:spLocks noGrp="1"/>
          </p:cNvSpPr>
          <p:nvPr>
            <p:ph type="dt" sz="half" idx="10"/>
          </p:nvPr>
        </p:nvSpPr>
        <p:spPr/>
        <p:txBody>
          <a:bodyPr/>
          <a:lstStyle/>
          <a:p>
            <a:r>
              <a:rPr lang="el-GR"/>
              <a:t>3 Ιουνίου 2021</a:t>
            </a:r>
          </a:p>
        </p:txBody>
      </p:sp>
      <p:sp>
        <p:nvSpPr>
          <p:cNvPr id="5" name="Footer Placeholder 4">
            <a:extLst>
              <a:ext uri="{FF2B5EF4-FFF2-40B4-BE49-F238E27FC236}">
                <a16:creationId xmlns:a16="http://schemas.microsoft.com/office/drawing/2014/main" id="{42998A59-E0C5-6C47-ABCE-4440933FA3DA}"/>
              </a:ext>
            </a:extLst>
          </p:cNvPr>
          <p:cNvSpPr>
            <a:spLocks noGrp="1"/>
          </p:cNvSpPr>
          <p:nvPr>
            <p:ph type="ftr" sz="quarter" idx="11"/>
          </p:nvPr>
        </p:nvSpPr>
        <p:spPr>
          <a:xfrm>
            <a:off x="4038599" y="6356350"/>
            <a:ext cx="4274127" cy="365125"/>
          </a:xfrm>
        </p:spPr>
        <p:txBody>
          <a:bodyPr/>
          <a:lstStyle/>
          <a:p>
            <a:r>
              <a:rPr lang="el-GR" dirty="0">
                <a:solidFill>
                  <a:prstClr val="black"/>
                </a:solidFill>
                <a:ea typeface="Times New Roman" panose="02020603050405020304" pitchFamily="18" charset="0"/>
              </a:rPr>
              <a:t>Η υποστήριξη της Ευρωπαϊκής Επιτροπής για την παραγωγή της παρούσας δημοσίευσης δεν συνιστά έγκριση του περιεχομένου, το οποίο αντικατοπτρίζει μόνο τις απόψεις των συντακτών, και η Επιτροπή δεν μπορεί να θεωρηθεί υπεύθυνη για οποιαδήποτε χρήση των πληροφοριών που περιέχονται σε αυτήν. </a:t>
            </a:r>
          </a:p>
        </p:txBody>
      </p:sp>
      <p:sp>
        <p:nvSpPr>
          <p:cNvPr id="6" name="Slide Number Placeholder 5">
            <a:extLst>
              <a:ext uri="{FF2B5EF4-FFF2-40B4-BE49-F238E27FC236}">
                <a16:creationId xmlns:a16="http://schemas.microsoft.com/office/drawing/2014/main" id="{49A72AF7-D2B8-5149-BDE0-B78EABF65A7A}"/>
              </a:ext>
            </a:extLst>
          </p:cNvPr>
          <p:cNvSpPr>
            <a:spLocks noGrp="1"/>
          </p:cNvSpPr>
          <p:nvPr>
            <p:ph type="sldNum" sz="quarter" idx="12"/>
          </p:nvPr>
        </p:nvSpPr>
        <p:spPr/>
        <p:txBody>
          <a:bodyPr/>
          <a:lstStyle/>
          <a:p>
            <a:fld id="{4AA10864-17D9-EB4A-80E3-89D1D8A92E63}" type="slidenum">
              <a:rPr lang="de-AT" smtClean="0"/>
              <a:pPr/>
              <a:t>1</a:t>
            </a:fld>
            <a:endParaRPr lang="de-AT"/>
          </a:p>
        </p:txBody>
      </p:sp>
      <p:sp>
        <p:nvSpPr>
          <p:cNvPr id="7" name="Google Shape;132;p26">
            <a:extLst>
              <a:ext uri="{FF2B5EF4-FFF2-40B4-BE49-F238E27FC236}">
                <a16:creationId xmlns:a16="http://schemas.microsoft.com/office/drawing/2014/main" id="{10578B7F-A3DA-3340-BED7-F6F49636EF47}"/>
              </a:ext>
            </a:extLst>
          </p:cNvPr>
          <p:cNvSpPr txBox="1">
            <a:spLocks noGrp="1"/>
          </p:cNvSpPr>
          <p:nvPr>
            <p:ph type="ctrTitle"/>
          </p:nvPr>
        </p:nvSpPr>
        <p:spPr>
          <a:xfrm>
            <a:off x="351936" y="1929161"/>
            <a:ext cx="11488128" cy="2999678"/>
          </a:xfrm>
          <a:prstGeom prst="rect">
            <a:avLst/>
          </a:prstGeom>
          <a:solidFill>
            <a:srgbClr val="BBD6EE"/>
          </a:solidFill>
          <a:ln>
            <a:noFill/>
          </a:ln>
        </p:spPr>
        <p:txBody>
          <a:bodyPr spcFirstLastPara="1" wrap="square" lIns="121900" tIns="60933" rIns="121900" bIns="60933" anchor="ctr" anchorCtr="0">
            <a:noAutofit/>
          </a:bodyPr>
          <a:lstStyle/>
          <a:p>
            <a:pPr algn="ctr">
              <a:lnSpc>
                <a:spcPct val="170000"/>
              </a:lnSpc>
              <a:buClr>
                <a:srgbClr val="024E94"/>
              </a:buClr>
              <a:buSzPct val="100000"/>
            </a:pPr>
            <a:r>
              <a:rPr lang="el-GR" sz="3200" b="1">
                <a:solidFill>
                  <a:srgbClr val="024E94"/>
                </a:solidFill>
                <a:latin typeface="Arial Narrow"/>
                <a:ea typeface="Arial Narrow"/>
                <a:cs typeface="Arial Narrow"/>
                <a:sym typeface="Arial Narrow"/>
              </a:rPr>
              <a:t>Πρόγραμμα μαθημάτων για το εκπαιδευτικό πρόγραμμα «Υπεύθυνος σε θέματα διαταραχών αυτιστικού φάσματος (ΔΑΦ)»</a:t>
            </a:r>
          </a:p>
          <a:p>
            <a:pPr algn="ctr">
              <a:lnSpc>
                <a:spcPct val="90000"/>
              </a:lnSpc>
              <a:buClr>
                <a:schemeClr val="dk1"/>
              </a:buClr>
              <a:buSzPct val="100000"/>
            </a:pPr>
            <a:endParaRPr sz="2000" b="1" cap="small" dirty="0">
              <a:solidFill>
                <a:srgbClr val="024E94"/>
              </a:solidFill>
              <a:latin typeface="Arial Narrow"/>
              <a:ea typeface="Arial Narrow"/>
              <a:cs typeface="Arial Narrow"/>
              <a:sym typeface="Arial Narrow"/>
            </a:endParaRPr>
          </a:p>
          <a:p>
            <a:pPr algn="ctr">
              <a:lnSpc>
                <a:spcPct val="90000"/>
              </a:lnSpc>
              <a:buClr>
                <a:srgbClr val="024E94"/>
              </a:buClr>
              <a:buSzPct val="100000"/>
            </a:pPr>
            <a:r>
              <a:rPr lang="el-GR" sz="2000" cap="small">
                <a:solidFill>
                  <a:srgbClr val="024E94"/>
                </a:solidFill>
                <a:latin typeface="Arial Narrow"/>
                <a:ea typeface="Arial Narrow"/>
                <a:cs typeface="Arial Narrow"/>
                <a:sym typeface="Arial Narrow"/>
              </a:rPr>
              <a:t>https://www.autrain.eu/pt/curriculo/</a:t>
            </a:r>
          </a:p>
        </p:txBody>
      </p:sp>
    </p:spTree>
    <p:extLst>
      <p:ext uri="{BB962C8B-B14F-4D97-AF65-F5344CB8AC3E}">
        <p14:creationId xmlns:p14="http://schemas.microsoft.com/office/powerpoint/2010/main" val="234759602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456F592-A255-3649-AAA0-340AF83F2F42}"/>
              </a:ext>
            </a:extLst>
          </p:cNvPr>
          <p:cNvSpPr>
            <a:spLocks noGrp="1"/>
          </p:cNvSpPr>
          <p:nvPr>
            <p:ph idx="1"/>
          </p:nvPr>
        </p:nvSpPr>
        <p:spPr/>
        <p:txBody>
          <a:bodyPr/>
          <a:lstStyle/>
          <a:p>
            <a:endParaRPr lang="de-AT"/>
          </a:p>
        </p:txBody>
      </p:sp>
      <p:sp>
        <p:nvSpPr>
          <p:cNvPr id="4" name="Date Placeholder 3">
            <a:extLst>
              <a:ext uri="{FF2B5EF4-FFF2-40B4-BE49-F238E27FC236}">
                <a16:creationId xmlns:a16="http://schemas.microsoft.com/office/drawing/2014/main" id="{2D6AFFFE-E3C6-F644-AE8D-1AB9EC925E35}"/>
              </a:ext>
            </a:extLst>
          </p:cNvPr>
          <p:cNvSpPr>
            <a:spLocks noGrp="1"/>
          </p:cNvSpPr>
          <p:nvPr>
            <p:ph type="dt" sz="half" idx="10"/>
          </p:nvPr>
        </p:nvSpPr>
        <p:spPr/>
        <p:txBody>
          <a:bodyPr/>
          <a:lstStyle/>
          <a:p>
            <a:r>
              <a:rPr lang="el-GR"/>
              <a:t>3 Ιουνίου 2021</a:t>
            </a:r>
          </a:p>
        </p:txBody>
      </p:sp>
      <p:sp>
        <p:nvSpPr>
          <p:cNvPr id="5" name="Footer Placeholder 4">
            <a:extLst>
              <a:ext uri="{FF2B5EF4-FFF2-40B4-BE49-F238E27FC236}">
                <a16:creationId xmlns:a16="http://schemas.microsoft.com/office/drawing/2014/main" id="{994612C7-4A4B-9C44-8F2E-21721F9238BA}"/>
              </a:ext>
            </a:extLst>
          </p:cNvPr>
          <p:cNvSpPr>
            <a:spLocks noGrp="1"/>
          </p:cNvSpPr>
          <p:nvPr>
            <p:ph type="ftr" sz="quarter" idx="11"/>
          </p:nvPr>
        </p:nvSpPr>
        <p:spPr/>
        <p:txBody>
          <a:bodyPr/>
          <a:lstStyle/>
          <a:p>
            <a:r>
              <a:rPr lang="el-GR">
                <a:solidFill>
                  <a:prstClr val="black"/>
                </a:solidFill>
                <a:ea typeface="Times New Roman" panose="02020603050405020304" pitchFamily="18" charset="0"/>
              </a:rPr>
              <a:t>Η υποστήριξη της Ευρωπαϊκής Επιτροπής για την παραγωγή της παρούσας δημοσίευσης δεν συνιστά έγκριση του περιεχομένου, το οποίο αντικατοπτρίζει μόνο τις απόψεις των συντακτών, και η Επιτροπή δεν μπορεί να θεωρηθεί υπεύθυνη για οποιαδήποτε χρήση των πληροφοριών που περιέχονται σε αυτήν. </a:t>
            </a:r>
          </a:p>
        </p:txBody>
      </p:sp>
      <p:sp>
        <p:nvSpPr>
          <p:cNvPr id="6" name="Slide Number Placeholder 5">
            <a:extLst>
              <a:ext uri="{FF2B5EF4-FFF2-40B4-BE49-F238E27FC236}">
                <a16:creationId xmlns:a16="http://schemas.microsoft.com/office/drawing/2014/main" id="{C383482E-1D2F-1248-9E5B-88F5DC3B2673}"/>
              </a:ext>
            </a:extLst>
          </p:cNvPr>
          <p:cNvSpPr>
            <a:spLocks noGrp="1"/>
          </p:cNvSpPr>
          <p:nvPr>
            <p:ph type="sldNum" sz="quarter" idx="12"/>
          </p:nvPr>
        </p:nvSpPr>
        <p:spPr/>
        <p:txBody>
          <a:bodyPr/>
          <a:lstStyle/>
          <a:p>
            <a:fld id="{CD37B2E7-1D31-7C4D-928B-66328FE9604A}" type="slidenum">
              <a:rPr lang="de-AT" smtClean="0"/>
              <a:pPr/>
              <a:t>10</a:t>
            </a:fld>
            <a:endParaRPr lang="de-AT"/>
          </a:p>
        </p:txBody>
      </p:sp>
      <p:sp>
        <p:nvSpPr>
          <p:cNvPr id="7" name="Google Shape;164;p28">
            <a:extLst>
              <a:ext uri="{FF2B5EF4-FFF2-40B4-BE49-F238E27FC236}">
                <a16:creationId xmlns:a16="http://schemas.microsoft.com/office/drawing/2014/main" id="{CDB88214-0CC1-264B-A2A6-4D53AE51E3CC}"/>
              </a:ext>
            </a:extLst>
          </p:cNvPr>
          <p:cNvSpPr/>
          <p:nvPr/>
        </p:nvSpPr>
        <p:spPr>
          <a:xfrm>
            <a:off x="838199" y="681036"/>
            <a:ext cx="10515599" cy="1009651"/>
          </a:xfrm>
          <a:prstGeom prst="rect">
            <a:avLst/>
          </a:prstGeom>
          <a:solidFill>
            <a:srgbClr val="DEEBF8"/>
          </a:solidFill>
          <a:ln>
            <a:noFill/>
          </a:ln>
        </p:spPr>
        <p:txBody>
          <a:bodyPr spcFirstLastPara="1" wrap="square" lIns="121900" tIns="60933" rIns="121900" bIns="60933" anchor="ctr" anchorCtr="0">
            <a:noAutofit/>
          </a:bodyPr>
          <a:lstStyle/>
          <a:p>
            <a:pPr defTabSz="685800">
              <a:buClr>
                <a:srgbClr val="C00000"/>
              </a:buClr>
            </a:pPr>
            <a:endParaRPr lang="en-US" sz="3200" b="1" dirty="0">
              <a:solidFill>
                <a:prstClr val="black"/>
              </a:solidFill>
              <a:latin typeface="Arial Narrow" panose="020B0606020202030204" pitchFamily="34" charset="0"/>
            </a:endParaRPr>
          </a:p>
          <a:p>
            <a:pPr defTabSz="685800">
              <a:buClr>
                <a:srgbClr val="C00000"/>
              </a:buClr>
            </a:pPr>
            <a:r>
              <a:rPr lang="el-GR" sz="3200" b="1">
                <a:solidFill>
                  <a:prstClr val="black"/>
                </a:solidFill>
                <a:latin typeface="Arial Narrow" panose="020B0606020202030204" pitchFamily="34" charset="0"/>
              </a:rPr>
              <a:t>Στρατηγικές για μια επαρκή, θετική και αποτελεσματική επαφή και αλληλεπίδραση με άτομα με ΔΑΦ</a:t>
            </a:r>
          </a:p>
          <a:p>
            <a:pPr defTabSz="685800">
              <a:buClr>
                <a:srgbClr val="C00000"/>
              </a:buClr>
            </a:pPr>
            <a:endParaRPr lang="en-US" sz="3200" b="1" dirty="0">
              <a:solidFill>
                <a:prstClr val="black"/>
              </a:solidFill>
              <a:latin typeface="Arial Narrow" panose="020B0606020202030204" pitchFamily="34" charset="0"/>
            </a:endParaRPr>
          </a:p>
        </p:txBody>
      </p:sp>
      <p:sp>
        <p:nvSpPr>
          <p:cNvPr id="8" name="Google Shape;159;p28">
            <a:extLst>
              <a:ext uri="{FF2B5EF4-FFF2-40B4-BE49-F238E27FC236}">
                <a16:creationId xmlns:a16="http://schemas.microsoft.com/office/drawing/2014/main" id="{20FCD049-3731-324D-B2E7-AF5E905F3735}"/>
              </a:ext>
            </a:extLst>
          </p:cNvPr>
          <p:cNvSpPr/>
          <p:nvPr/>
        </p:nvSpPr>
        <p:spPr>
          <a:xfrm>
            <a:off x="838200" y="1822138"/>
            <a:ext cx="10515600" cy="4351338"/>
          </a:xfrm>
          <a:prstGeom prst="rect">
            <a:avLst/>
          </a:prstGeom>
          <a:solidFill>
            <a:srgbClr val="DEEBF8"/>
          </a:solidFill>
          <a:ln>
            <a:noFill/>
          </a:ln>
        </p:spPr>
        <p:txBody>
          <a:bodyPr spcFirstLastPara="1" wrap="square" lIns="121900" tIns="60933" rIns="121900" bIns="60933" anchor="ctr" anchorCtr="0">
            <a:noAutofit/>
          </a:bodyPr>
          <a:lstStyle/>
          <a:p>
            <a:pPr marL="457200" indent="-457200" algn="just">
              <a:buFont typeface="Arial" panose="020B0604020202020204" pitchFamily="34" charset="0"/>
              <a:buChar char="•"/>
            </a:pPr>
            <a:r>
              <a:rPr lang="el-GR" sz="2800" dirty="0">
                <a:latin typeface="Arial Narrow" panose="020B0606020202030204" pitchFamily="34" charset="0"/>
              </a:rPr>
              <a:t>Τα άτομα με διαταραχές αυτιστικού φάσματος (</a:t>
            </a:r>
            <a:r>
              <a:rPr lang="el-GR" sz="2800" dirty="0" err="1">
                <a:latin typeface="Arial Narrow" panose="020B0606020202030204" pitchFamily="34" charset="0"/>
              </a:rPr>
              <a:t>ΔΑΦ</a:t>
            </a:r>
            <a:r>
              <a:rPr lang="el-GR" sz="2800" dirty="0">
                <a:latin typeface="Arial Narrow" panose="020B0606020202030204" pitchFamily="34" charset="0"/>
              </a:rPr>
              <a:t>) διαθέτουν ειδικά ταλέντα, δεξιότητες και τη δική τους μοναδική οπτική στην εκπλήρωση των στόχων του οργανισμού σας.</a:t>
            </a:r>
          </a:p>
          <a:p>
            <a:pPr marL="457200" indent="-457200" algn="just">
              <a:buFont typeface="Arial" panose="020B0604020202020204" pitchFamily="34" charset="0"/>
              <a:buChar char="•"/>
            </a:pPr>
            <a:endParaRPr lang="en-US" sz="2800" dirty="0">
              <a:latin typeface="Arial Narrow" panose="020B0606020202030204" pitchFamily="34" charset="0"/>
            </a:endParaRPr>
          </a:p>
          <a:p>
            <a:pPr marL="457200" indent="-457200" algn="just">
              <a:buFont typeface="Arial" panose="020B0604020202020204" pitchFamily="34" charset="0"/>
              <a:buChar char="•"/>
            </a:pPr>
            <a:r>
              <a:rPr lang="el-GR" sz="2800" dirty="0">
                <a:latin typeface="Arial Narrow" panose="020B0606020202030204" pitchFamily="34" charset="0"/>
              </a:rPr>
              <a:t>Η διαφορετικότητα της σκέψης μπορεί να βοηθήσει την εταιρεία σας να λύσει προβλήματα με διαφορετικούς τρόπους.</a:t>
            </a:r>
            <a:r>
              <a:rPr lang="el-GR" sz="2000" dirty="0">
                <a:solidFill>
                  <a:srgbClr val="241E4E"/>
                </a:solidFill>
                <a:latin typeface="Brandon-Grotesque"/>
              </a:rPr>
              <a:t> </a:t>
            </a:r>
          </a:p>
        </p:txBody>
      </p:sp>
    </p:spTree>
    <p:extLst>
      <p:ext uri="{BB962C8B-B14F-4D97-AF65-F5344CB8AC3E}">
        <p14:creationId xmlns:p14="http://schemas.microsoft.com/office/powerpoint/2010/main" val="171574495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456F592-A255-3649-AAA0-340AF83F2F42}"/>
              </a:ext>
            </a:extLst>
          </p:cNvPr>
          <p:cNvSpPr>
            <a:spLocks noGrp="1"/>
          </p:cNvSpPr>
          <p:nvPr>
            <p:ph idx="1"/>
          </p:nvPr>
        </p:nvSpPr>
        <p:spPr/>
        <p:txBody>
          <a:bodyPr/>
          <a:lstStyle/>
          <a:p>
            <a:endParaRPr lang="de-AT"/>
          </a:p>
        </p:txBody>
      </p:sp>
      <p:sp>
        <p:nvSpPr>
          <p:cNvPr id="4" name="Date Placeholder 3">
            <a:extLst>
              <a:ext uri="{FF2B5EF4-FFF2-40B4-BE49-F238E27FC236}">
                <a16:creationId xmlns:a16="http://schemas.microsoft.com/office/drawing/2014/main" id="{2D6AFFFE-E3C6-F644-AE8D-1AB9EC925E35}"/>
              </a:ext>
            </a:extLst>
          </p:cNvPr>
          <p:cNvSpPr>
            <a:spLocks noGrp="1"/>
          </p:cNvSpPr>
          <p:nvPr>
            <p:ph type="dt" sz="half" idx="10"/>
          </p:nvPr>
        </p:nvSpPr>
        <p:spPr/>
        <p:txBody>
          <a:bodyPr/>
          <a:lstStyle/>
          <a:p>
            <a:r>
              <a:rPr lang="el-GR"/>
              <a:t>3 Ιουνίου 2021</a:t>
            </a:r>
          </a:p>
        </p:txBody>
      </p:sp>
      <p:sp>
        <p:nvSpPr>
          <p:cNvPr id="5" name="Footer Placeholder 4">
            <a:extLst>
              <a:ext uri="{FF2B5EF4-FFF2-40B4-BE49-F238E27FC236}">
                <a16:creationId xmlns:a16="http://schemas.microsoft.com/office/drawing/2014/main" id="{994612C7-4A4B-9C44-8F2E-21721F9238BA}"/>
              </a:ext>
            </a:extLst>
          </p:cNvPr>
          <p:cNvSpPr>
            <a:spLocks noGrp="1"/>
          </p:cNvSpPr>
          <p:nvPr>
            <p:ph type="ftr" sz="quarter" idx="11"/>
          </p:nvPr>
        </p:nvSpPr>
        <p:spPr/>
        <p:txBody>
          <a:bodyPr/>
          <a:lstStyle/>
          <a:p>
            <a:r>
              <a:rPr lang="el-GR">
                <a:solidFill>
                  <a:prstClr val="black"/>
                </a:solidFill>
                <a:ea typeface="Times New Roman" panose="02020603050405020304" pitchFamily="18" charset="0"/>
              </a:rPr>
              <a:t>Η υποστήριξη της Ευρωπαϊκής Επιτροπής για την παραγωγή της παρούσας δημοσίευσης δεν συνιστά έγκριση του περιεχομένου, το οποίο αντικατοπτρίζει μόνο τις απόψεις των συντακτών, και η Επιτροπή δεν μπορεί να θεωρηθεί υπεύθυνη για οποιαδήποτε χρήση των πληροφοριών που περιέχονται σε αυτήν. </a:t>
            </a:r>
          </a:p>
        </p:txBody>
      </p:sp>
      <p:sp>
        <p:nvSpPr>
          <p:cNvPr id="6" name="Slide Number Placeholder 5">
            <a:extLst>
              <a:ext uri="{FF2B5EF4-FFF2-40B4-BE49-F238E27FC236}">
                <a16:creationId xmlns:a16="http://schemas.microsoft.com/office/drawing/2014/main" id="{C383482E-1D2F-1248-9E5B-88F5DC3B2673}"/>
              </a:ext>
            </a:extLst>
          </p:cNvPr>
          <p:cNvSpPr>
            <a:spLocks noGrp="1"/>
          </p:cNvSpPr>
          <p:nvPr>
            <p:ph type="sldNum" sz="quarter" idx="12"/>
          </p:nvPr>
        </p:nvSpPr>
        <p:spPr/>
        <p:txBody>
          <a:bodyPr/>
          <a:lstStyle/>
          <a:p>
            <a:fld id="{CD37B2E7-1D31-7C4D-928B-66328FE9604A}" type="slidenum">
              <a:rPr lang="de-AT" smtClean="0"/>
              <a:pPr/>
              <a:t>11</a:t>
            </a:fld>
            <a:endParaRPr lang="de-AT"/>
          </a:p>
        </p:txBody>
      </p:sp>
      <p:sp>
        <p:nvSpPr>
          <p:cNvPr id="8" name="Google Shape;159;p28">
            <a:extLst>
              <a:ext uri="{FF2B5EF4-FFF2-40B4-BE49-F238E27FC236}">
                <a16:creationId xmlns:a16="http://schemas.microsoft.com/office/drawing/2014/main" id="{20FCD049-3731-324D-B2E7-AF5E905F3735}"/>
              </a:ext>
            </a:extLst>
          </p:cNvPr>
          <p:cNvSpPr/>
          <p:nvPr/>
        </p:nvSpPr>
        <p:spPr>
          <a:xfrm>
            <a:off x="838200" y="681037"/>
            <a:ext cx="10515600" cy="5492439"/>
          </a:xfrm>
          <a:prstGeom prst="rect">
            <a:avLst/>
          </a:prstGeom>
          <a:solidFill>
            <a:srgbClr val="DEEBF8"/>
          </a:solidFill>
          <a:ln>
            <a:noFill/>
          </a:ln>
        </p:spPr>
        <p:txBody>
          <a:bodyPr spcFirstLastPara="1" wrap="square" lIns="121900" tIns="60933" rIns="121900" bIns="60933" anchor="ctr" anchorCtr="0">
            <a:noAutofit/>
          </a:bodyPr>
          <a:lstStyle/>
          <a:p>
            <a:pPr algn="just"/>
            <a:r>
              <a:rPr lang="el-GR" sz="2800" dirty="0">
                <a:latin typeface="Arial Narrow" panose="020B0606020202030204" pitchFamily="34" charset="0"/>
              </a:rPr>
              <a:t>Τα άτομα με </a:t>
            </a:r>
            <a:r>
              <a:rPr lang="el-GR" sz="2800" dirty="0" err="1">
                <a:latin typeface="Arial Narrow" panose="020B0606020202030204" pitchFamily="34" charset="0"/>
              </a:rPr>
              <a:t>ΔΑΦ</a:t>
            </a:r>
            <a:r>
              <a:rPr lang="el-GR" sz="2800" dirty="0">
                <a:latin typeface="Arial Narrow" panose="020B0606020202030204" pitchFamily="34" charset="0"/>
              </a:rPr>
              <a:t>, ωστόσο, μπορεί να συναντήσουν κάποιες προκλήσεις, οι οποίες μπορούν να αντιμετωπιστούν μέσω προσαρμογών:</a:t>
            </a:r>
          </a:p>
          <a:p>
            <a:pPr algn="just"/>
            <a:endParaRPr lang="en-US" sz="2800" dirty="0">
              <a:latin typeface="Arial Narrow" panose="020B0606020202030204" pitchFamily="34" charset="0"/>
            </a:endParaRPr>
          </a:p>
          <a:p>
            <a:pPr marL="457200" indent="-457200" algn="just">
              <a:buFont typeface="Arial" panose="020B0604020202020204" pitchFamily="34" charset="0"/>
              <a:buChar char="•"/>
            </a:pPr>
            <a:r>
              <a:rPr lang="el-GR" sz="2400" dirty="0">
                <a:latin typeface="Arial Narrow" panose="020B0606020202030204" pitchFamily="34" charset="0"/>
              </a:rPr>
              <a:t> Αφηρημένες έννοιες.</a:t>
            </a:r>
          </a:p>
          <a:p>
            <a:pPr marL="457200" indent="-457200" algn="just">
              <a:buFont typeface="Arial" panose="020B0604020202020204" pitchFamily="34" charset="0"/>
              <a:buChar char="•"/>
            </a:pPr>
            <a:r>
              <a:rPr lang="el-GR" sz="2400" dirty="0">
                <a:latin typeface="Arial Narrow" panose="020B0606020202030204" pitchFamily="34" charset="0"/>
              </a:rPr>
              <a:t> Άγχος.</a:t>
            </a:r>
          </a:p>
          <a:p>
            <a:pPr marL="457200" indent="-457200" algn="just">
              <a:buFont typeface="Arial" panose="020B0604020202020204" pitchFamily="34" charset="0"/>
              <a:buChar char="•"/>
            </a:pPr>
            <a:r>
              <a:rPr lang="el-GR" sz="2400" dirty="0">
                <a:latin typeface="Arial Narrow" panose="020B0606020202030204" pitchFamily="34" charset="0"/>
              </a:rPr>
              <a:t> Κατανόηση άλλων απόψεων.</a:t>
            </a:r>
          </a:p>
          <a:p>
            <a:pPr marL="457200" indent="-457200" algn="just">
              <a:buFont typeface="Arial" panose="020B0604020202020204" pitchFamily="34" charset="0"/>
              <a:buChar char="•"/>
            </a:pPr>
            <a:r>
              <a:rPr lang="el-GR" sz="2400" dirty="0">
                <a:latin typeface="Arial Narrow" panose="020B0606020202030204" pitchFamily="34" charset="0"/>
              </a:rPr>
              <a:t> Εκτελεστική λειτουργία.</a:t>
            </a:r>
          </a:p>
          <a:p>
            <a:pPr marL="457200" indent="-457200" algn="just">
              <a:buFont typeface="Arial" panose="020B0604020202020204" pitchFamily="34" charset="0"/>
              <a:buChar char="•"/>
            </a:pPr>
            <a:r>
              <a:rPr lang="el-GR" sz="2400" dirty="0">
                <a:latin typeface="Arial Narrow" panose="020B0606020202030204" pitchFamily="34" charset="0"/>
              </a:rPr>
              <a:t> Περιορισμένο εύρος ενδιαφερόντων.</a:t>
            </a:r>
          </a:p>
          <a:p>
            <a:pPr marL="457200" indent="-457200" algn="just">
              <a:buFont typeface="Arial" panose="020B0604020202020204" pitchFamily="34" charset="0"/>
              <a:buChar char="•"/>
            </a:pPr>
            <a:r>
              <a:rPr lang="el-GR" sz="2400" dirty="0">
                <a:latin typeface="Arial Narrow" panose="020B0606020202030204" pitchFamily="34" charset="0"/>
              </a:rPr>
              <a:t> Λανθασμένη ερμηνεία κοινωνικών ενδείξεων, συζήτησης και γλώσσας του σώματος.</a:t>
            </a:r>
          </a:p>
          <a:p>
            <a:pPr marL="457200" indent="-457200" algn="just">
              <a:buFont typeface="Arial" panose="020B0604020202020204" pitchFamily="34" charset="0"/>
              <a:buChar char="•"/>
            </a:pPr>
            <a:r>
              <a:rPr lang="el-GR" sz="2400" dirty="0">
                <a:latin typeface="Arial Narrow" panose="020B0606020202030204" pitchFamily="34" charset="0"/>
              </a:rPr>
              <a:t> Ευαισθησία σε έντονες μυρωδιές, έντονα φώτα και δυνατούς ήχους.</a:t>
            </a:r>
          </a:p>
          <a:p>
            <a:pPr marL="457200" indent="-457200" algn="just">
              <a:buFont typeface="Arial" panose="020B0604020202020204" pitchFamily="34" charset="0"/>
              <a:buChar char="•"/>
            </a:pPr>
            <a:r>
              <a:rPr lang="el-GR" sz="2400" dirty="0">
                <a:latin typeface="Arial Narrow" panose="020B0606020202030204" pitchFamily="34" charset="0"/>
              </a:rPr>
              <a:t> Δυσφορία με την αλλαγή.</a:t>
            </a:r>
          </a:p>
        </p:txBody>
      </p:sp>
    </p:spTree>
    <p:extLst>
      <p:ext uri="{BB962C8B-B14F-4D97-AF65-F5344CB8AC3E}">
        <p14:creationId xmlns:p14="http://schemas.microsoft.com/office/powerpoint/2010/main" val="351862723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456F592-A255-3649-AAA0-340AF83F2F42}"/>
              </a:ext>
            </a:extLst>
          </p:cNvPr>
          <p:cNvSpPr>
            <a:spLocks noGrp="1"/>
          </p:cNvSpPr>
          <p:nvPr>
            <p:ph idx="1"/>
          </p:nvPr>
        </p:nvSpPr>
        <p:spPr/>
        <p:txBody>
          <a:bodyPr/>
          <a:lstStyle/>
          <a:p>
            <a:endParaRPr lang="de-AT"/>
          </a:p>
        </p:txBody>
      </p:sp>
      <p:sp>
        <p:nvSpPr>
          <p:cNvPr id="4" name="Date Placeholder 3">
            <a:extLst>
              <a:ext uri="{FF2B5EF4-FFF2-40B4-BE49-F238E27FC236}">
                <a16:creationId xmlns:a16="http://schemas.microsoft.com/office/drawing/2014/main" id="{2D6AFFFE-E3C6-F644-AE8D-1AB9EC925E35}"/>
              </a:ext>
            </a:extLst>
          </p:cNvPr>
          <p:cNvSpPr>
            <a:spLocks noGrp="1"/>
          </p:cNvSpPr>
          <p:nvPr>
            <p:ph type="dt" sz="half" idx="10"/>
          </p:nvPr>
        </p:nvSpPr>
        <p:spPr/>
        <p:txBody>
          <a:bodyPr/>
          <a:lstStyle/>
          <a:p>
            <a:r>
              <a:rPr lang="el-GR"/>
              <a:t>3 Ιουνίου 2021</a:t>
            </a:r>
          </a:p>
        </p:txBody>
      </p:sp>
      <p:sp>
        <p:nvSpPr>
          <p:cNvPr id="5" name="Footer Placeholder 4">
            <a:extLst>
              <a:ext uri="{FF2B5EF4-FFF2-40B4-BE49-F238E27FC236}">
                <a16:creationId xmlns:a16="http://schemas.microsoft.com/office/drawing/2014/main" id="{994612C7-4A4B-9C44-8F2E-21721F9238BA}"/>
              </a:ext>
            </a:extLst>
          </p:cNvPr>
          <p:cNvSpPr>
            <a:spLocks noGrp="1"/>
          </p:cNvSpPr>
          <p:nvPr>
            <p:ph type="ftr" sz="quarter" idx="11"/>
          </p:nvPr>
        </p:nvSpPr>
        <p:spPr/>
        <p:txBody>
          <a:bodyPr/>
          <a:lstStyle/>
          <a:p>
            <a:r>
              <a:rPr lang="el-GR">
                <a:solidFill>
                  <a:prstClr val="black"/>
                </a:solidFill>
                <a:ea typeface="Times New Roman" panose="02020603050405020304" pitchFamily="18" charset="0"/>
              </a:rPr>
              <a:t>Η υποστήριξη της Ευρωπαϊκής Επιτροπής για την παραγωγή της παρούσας δημοσίευσης δεν συνιστά έγκριση του περιεχομένου, το οποίο αντικατοπτρίζει μόνο τις απόψεις των συντακτών, και η Επιτροπή δεν μπορεί να θεωρηθεί υπεύθυνη για οποιαδήποτε χρήση των πληροφοριών που περιέχονται σε αυτήν. </a:t>
            </a:r>
          </a:p>
        </p:txBody>
      </p:sp>
      <p:sp>
        <p:nvSpPr>
          <p:cNvPr id="6" name="Slide Number Placeholder 5">
            <a:extLst>
              <a:ext uri="{FF2B5EF4-FFF2-40B4-BE49-F238E27FC236}">
                <a16:creationId xmlns:a16="http://schemas.microsoft.com/office/drawing/2014/main" id="{C383482E-1D2F-1248-9E5B-88F5DC3B2673}"/>
              </a:ext>
            </a:extLst>
          </p:cNvPr>
          <p:cNvSpPr>
            <a:spLocks noGrp="1"/>
          </p:cNvSpPr>
          <p:nvPr>
            <p:ph type="sldNum" sz="quarter" idx="12"/>
          </p:nvPr>
        </p:nvSpPr>
        <p:spPr/>
        <p:txBody>
          <a:bodyPr/>
          <a:lstStyle/>
          <a:p>
            <a:fld id="{CD37B2E7-1D31-7C4D-928B-66328FE9604A}" type="slidenum">
              <a:rPr lang="de-AT" smtClean="0"/>
              <a:pPr/>
              <a:t>12</a:t>
            </a:fld>
            <a:endParaRPr lang="de-AT"/>
          </a:p>
        </p:txBody>
      </p:sp>
      <p:sp>
        <p:nvSpPr>
          <p:cNvPr id="8" name="Google Shape;159;p28">
            <a:extLst>
              <a:ext uri="{FF2B5EF4-FFF2-40B4-BE49-F238E27FC236}">
                <a16:creationId xmlns:a16="http://schemas.microsoft.com/office/drawing/2014/main" id="{20FCD049-3731-324D-B2E7-AF5E905F3735}"/>
              </a:ext>
            </a:extLst>
          </p:cNvPr>
          <p:cNvSpPr/>
          <p:nvPr/>
        </p:nvSpPr>
        <p:spPr>
          <a:xfrm>
            <a:off x="838200" y="681037"/>
            <a:ext cx="10515600" cy="5492439"/>
          </a:xfrm>
          <a:prstGeom prst="rect">
            <a:avLst/>
          </a:prstGeom>
          <a:solidFill>
            <a:srgbClr val="DEEBF8"/>
          </a:solidFill>
          <a:ln>
            <a:noFill/>
          </a:ln>
        </p:spPr>
        <p:txBody>
          <a:bodyPr spcFirstLastPara="1" wrap="square" lIns="121900" tIns="60933" rIns="121900" bIns="60933" anchor="ctr" anchorCtr="0">
            <a:noAutofit/>
          </a:bodyPr>
          <a:lstStyle/>
          <a:p>
            <a:pPr algn="just"/>
            <a:r>
              <a:rPr lang="el-GR" sz="3200" dirty="0">
                <a:latin typeface="Arial Narrow" panose="020B0606020202030204" pitchFamily="34" charset="0"/>
              </a:rPr>
              <a:t>Όλα αυτά τα θέματα μπορούν να αντιμετωπιστούν ακολουθώντας ορισμένα βήματα:</a:t>
            </a:r>
          </a:p>
          <a:p>
            <a:pPr algn="just"/>
            <a:endParaRPr lang="en-US" sz="2800" dirty="0">
              <a:latin typeface="Arial Narrow" panose="020B0606020202030204" pitchFamily="34" charset="0"/>
            </a:endParaRPr>
          </a:p>
          <a:p>
            <a:pPr marL="342900" indent="-342900" algn="just">
              <a:buFont typeface="Arial" panose="020B0604020202020204" pitchFamily="34" charset="0"/>
              <a:buChar char="•"/>
            </a:pPr>
            <a:r>
              <a:rPr lang="el-GR" sz="2800" dirty="0">
                <a:latin typeface="Arial Narrow" panose="020B0606020202030204" pitchFamily="34" charset="0"/>
              </a:rPr>
              <a:t>Γνωρίστε τον υπάλληλό σας με αυτισμό.</a:t>
            </a:r>
          </a:p>
          <a:p>
            <a:pPr marL="342900" indent="-342900" algn="just">
              <a:buFont typeface="Arial" panose="020B0604020202020204" pitchFamily="34" charset="0"/>
              <a:buChar char="•"/>
            </a:pPr>
            <a:r>
              <a:rPr lang="el-GR" sz="2800" dirty="0">
                <a:latin typeface="Arial Narrow" panose="020B0606020202030204" pitchFamily="34" charset="0"/>
              </a:rPr>
              <a:t>Μάθετε τα ξεχωριστά δυνατά σημεία και τις προκλήσεις του υπαλλήλου σας</a:t>
            </a:r>
          </a:p>
          <a:p>
            <a:pPr marL="342900" indent="-342900" algn="just">
              <a:buFont typeface="Arial" panose="020B0604020202020204" pitchFamily="34" charset="0"/>
              <a:buChar char="•"/>
            </a:pPr>
            <a:r>
              <a:rPr lang="el-GR" sz="2800" dirty="0">
                <a:latin typeface="Arial Narrow" panose="020B0606020202030204" pitchFamily="34" charset="0"/>
              </a:rPr>
              <a:t>Καθοδηγείστε και εκπαιδεύστε τους υπαλλήλους στα συγκεκριμένα καθήκοντά τους.</a:t>
            </a:r>
          </a:p>
          <a:p>
            <a:pPr marL="342900" indent="-342900" algn="just">
              <a:buFont typeface="Arial" panose="020B0604020202020204" pitchFamily="34" charset="0"/>
              <a:buChar char="•"/>
            </a:pPr>
            <a:r>
              <a:rPr lang="el-GR" sz="2800" dirty="0">
                <a:latin typeface="Arial Narrow" panose="020B0606020202030204" pitchFamily="34" charset="0"/>
              </a:rPr>
              <a:t>Προωθήστε ένα φιλόξενο και υποστηρικτικό περιβάλλον.</a:t>
            </a:r>
          </a:p>
          <a:p>
            <a:pPr marL="342900" indent="-342900" algn="just">
              <a:buFont typeface="Arial" panose="020B0604020202020204" pitchFamily="34" charset="0"/>
              <a:buChar char="•"/>
            </a:pPr>
            <a:r>
              <a:rPr lang="el-GR" sz="2800" dirty="0">
                <a:latin typeface="Arial Narrow" panose="020B0606020202030204" pitchFamily="34" charset="0"/>
              </a:rPr>
              <a:t>Μεγιστοποιήστε τα υπάρχοντα συστήματα στήριξης της εταιρείας σας.</a:t>
            </a:r>
          </a:p>
          <a:p>
            <a:pPr marL="342900" indent="-342900" algn="just">
              <a:buFont typeface="Arial" panose="020B0604020202020204" pitchFamily="34" charset="0"/>
              <a:buChar char="•"/>
            </a:pPr>
            <a:r>
              <a:rPr lang="el-GR" sz="2800" dirty="0">
                <a:latin typeface="Arial Narrow" panose="020B0606020202030204" pitchFamily="34" charset="0"/>
              </a:rPr>
              <a:t>Δώστε σαφείς οδηγίες και ανατροφοδότηση της επίδοσης.</a:t>
            </a:r>
          </a:p>
        </p:txBody>
      </p:sp>
    </p:spTree>
    <p:extLst>
      <p:ext uri="{BB962C8B-B14F-4D97-AF65-F5344CB8AC3E}">
        <p14:creationId xmlns:p14="http://schemas.microsoft.com/office/powerpoint/2010/main" val="368169728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456F592-A255-3649-AAA0-340AF83F2F42}"/>
              </a:ext>
            </a:extLst>
          </p:cNvPr>
          <p:cNvSpPr>
            <a:spLocks noGrp="1"/>
          </p:cNvSpPr>
          <p:nvPr>
            <p:ph idx="1"/>
          </p:nvPr>
        </p:nvSpPr>
        <p:spPr/>
        <p:txBody>
          <a:bodyPr/>
          <a:lstStyle/>
          <a:p>
            <a:endParaRPr lang="de-AT"/>
          </a:p>
        </p:txBody>
      </p:sp>
      <p:sp>
        <p:nvSpPr>
          <p:cNvPr id="4" name="Date Placeholder 3">
            <a:extLst>
              <a:ext uri="{FF2B5EF4-FFF2-40B4-BE49-F238E27FC236}">
                <a16:creationId xmlns:a16="http://schemas.microsoft.com/office/drawing/2014/main" id="{2D6AFFFE-E3C6-F644-AE8D-1AB9EC925E35}"/>
              </a:ext>
            </a:extLst>
          </p:cNvPr>
          <p:cNvSpPr>
            <a:spLocks noGrp="1"/>
          </p:cNvSpPr>
          <p:nvPr>
            <p:ph type="dt" sz="half" idx="10"/>
          </p:nvPr>
        </p:nvSpPr>
        <p:spPr/>
        <p:txBody>
          <a:bodyPr/>
          <a:lstStyle/>
          <a:p>
            <a:r>
              <a:rPr lang="el-GR"/>
              <a:t>3 Ιουνίου 2021</a:t>
            </a:r>
          </a:p>
        </p:txBody>
      </p:sp>
      <p:sp>
        <p:nvSpPr>
          <p:cNvPr id="5" name="Footer Placeholder 4">
            <a:extLst>
              <a:ext uri="{FF2B5EF4-FFF2-40B4-BE49-F238E27FC236}">
                <a16:creationId xmlns:a16="http://schemas.microsoft.com/office/drawing/2014/main" id="{994612C7-4A4B-9C44-8F2E-21721F9238BA}"/>
              </a:ext>
            </a:extLst>
          </p:cNvPr>
          <p:cNvSpPr>
            <a:spLocks noGrp="1"/>
          </p:cNvSpPr>
          <p:nvPr>
            <p:ph type="ftr" sz="quarter" idx="11"/>
          </p:nvPr>
        </p:nvSpPr>
        <p:spPr/>
        <p:txBody>
          <a:bodyPr/>
          <a:lstStyle/>
          <a:p>
            <a:r>
              <a:rPr lang="el-GR">
                <a:solidFill>
                  <a:prstClr val="black"/>
                </a:solidFill>
                <a:ea typeface="Times New Roman" panose="02020603050405020304" pitchFamily="18" charset="0"/>
              </a:rPr>
              <a:t>Η υποστήριξη της Ευρωπαϊκής Επιτροπής για την παραγωγή της παρούσας δημοσίευσης δεν συνιστά έγκριση του περιεχομένου, το οποίο αντικατοπτρίζει μόνο τις απόψεις των συντακτών, και η Επιτροπή δεν μπορεί να θεωρηθεί υπεύθυνη για οποιαδήποτε χρήση των πληροφοριών που περιέχονται σε αυτήν. </a:t>
            </a:r>
          </a:p>
        </p:txBody>
      </p:sp>
      <p:sp>
        <p:nvSpPr>
          <p:cNvPr id="6" name="Slide Number Placeholder 5">
            <a:extLst>
              <a:ext uri="{FF2B5EF4-FFF2-40B4-BE49-F238E27FC236}">
                <a16:creationId xmlns:a16="http://schemas.microsoft.com/office/drawing/2014/main" id="{C383482E-1D2F-1248-9E5B-88F5DC3B2673}"/>
              </a:ext>
            </a:extLst>
          </p:cNvPr>
          <p:cNvSpPr>
            <a:spLocks noGrp="1"/>
          </p:cNvSpPr>
          <p:nvPr>
            <p:ph type="sldNum" sz="quarter" idx="12"/>
          </p:nvPr>
        </p:nvSpPr>
        <p:spPr/>
        <p:txBody>
          <a:bodyPr/>
          <a:lstStyle/>
          <a:p>
            <a:fld id="{CD37B2E7-1D31-7C4D-928B-66328FE9604A}" type="slidenum">
              <a:rPr lang="de-AT" smtClean="0"/>
              <a:pPr/>
              <a:t>13</a:t>
            </a:fld>
            <a:endParaRPr lang="de-AT"/>
          </a:p>
        </p:txBody>
      </p:sp>
      <p:sp>
        <p:nvSpPr>
          <p:cNvPr id="8" name="Google Shape;159;p28">
            <a:extLst>
              <a:ext uri="{FF2B5EF4-FFF2-40B4-BE49-F238E27FC236}">
                <a16:creationId xmlns:a16="http://schemas.microsoft.com/office/drawing/2014/main" id="{20FCD049-3731-324D-B2E7-AF5E905F3735}"/>
              </a:ext>
            </a:extLst>
          </p:cNvPr>
          <p:cNvSpPr/>
          <p:nvPr/>
        </p:nvSpPr>
        <p:spPr>
          <a:xfrm>
            <a:off x="838200" y="681037"/>
            <a:ext cx="10515600" cy="5492439"/>
          </a:xfrm>
          <a:prstGeom prst="rect">
            <a:avLst/>
          </a:prstGeom>
          <a:solidFill>
            <a:srgbClr val="DEEBF8"/>
          </a:solidFill>
          <a:ln>
            <a:noFill/>
          </a:ln>
        </p:spPr>
        <p:txBody>
          <a:bodyPr spcFirstLastPara="1" wrap="square" lIns="121900" tIns="60933" rIns="121900" bIns="60933" anchor="ctr" anchorCtr="0">
            <a:noAutofit/>
          </a:bodyPr>
          <a:lstStyle/>
          <a:p>
            <a:pPr algn="ctr"/>
            <a:r>
              <a:rPr lang="el-GR" sz="2800" dirty="0">
                <a:latin typeface="Arial Narrow" panose="020B0606020202030204" pitchFamily="34" charset="0"/>
              </a:rPr>
              <a:t>Το 2015, η Microsoft ανακοίνωσε ότι ξεκινούσε ένα πιλοτικό πρόγραμμα για την πρόσληψη εργαζομένων με αυτισμό, σύμφωνα με το παράδειγμα της γερμανικής εταιρείας κατασκευής λογισμικού </a:t>
            </a:r>
            <a:r>
              <a:rPr lang="el-GR" sz="2800" dirty="0" err="1">
                <a:latin typeface="Arial Narrow" panose="020B0606020202030204" pitchFamily="34" charset="0"/>
              </a:rPr>
              <a:t>SAP</a:t>
            </a:r>
            <a:r>
              <a:rPr lang="el-GR" sz="2800" dirty="0">
                <a:latin typeface="Arial Narrow" panose="020B0606020202030204" pitchFamily="34" charset="0"/>
              </a:rPr>
              <a:t>, η οποία θέσπισε ένα πρόγραμμα ενσωμάτωσης ατόμων με αυτισμό στο εργατικό δυναμικό της παγκοσμίως. Ακολούθησαν και άλλες εταιρείες.</a:t>
            </a:r>
          </a:p>
          <a:p>
            <a:pPr algn="ctr"/>
            <a:r>
              <a:rPr lang="el-GR" sz="2800" dirty="0">
                <a:latin typeface="Arial Narrow" panose="020B0606020202030204" pitchFamily="34" charset="0"/>
              </a:rPr>
              <a:t>Από όλες τις απόψεις, το να δίνεις την ευκαιρία σε άτομα αυτού του φάσματος να χρησιμοποιήσουν τα ταλέντα τους παραγωγικά ήταν μια τεράστια επιτυχία. Ο </a:t>
            </a:r>
            <a:r>
              <a:rPr lang="el-GR" sz="2800" dirty="0" err="1">
                <a:latin typeface="Arial Narrow" panose="020B0606020202030204" pitchFamily="34" charset="0"/>
              </a:rPr>
              <a:t>Lee</a:t>
            </a:r>
            <a:r>
              <a:rPr lang="el-GR" sz="2800" dirty="0">
                <a:latin typeface="Arial Narrow" panose="020B0606020202030204" pitchFamily="34" charset="0"/>
              </a:rPr>
              <a:t> </a:t>
            </a:r>
            <a:r>
              <a:rPr lang="el-GR" sz="2800" dirty="0" err="1">
                <a:latin typeface="Arial Narrow" panose="020B0606020202030204" pitchFamily="34" charset="0"/>
              </a:rPr>
              <a:t>Cowan</a:t>
            </a:r>
            <a:r>
              <a:rPr lang="el-GR" sz="2800" dirty="0">
                <a:latin typeface="Arial Narrow" panose="020B0606020202030204" pitchFamily="34" charset="0"/>
              </a:rPr>
              <a:t> από το αμερικανικό τηλεοπτικό πρόγραμμα «</a:t>
            </a:r>
            <a:r>
              <a:rPr lang="el-GR" sz="2800" dirty="0" err="1">
                <a:latin typeface="Arial Narrow" panose="020B0606020202030204" pitchFamily="34" charset="0"/>
              </a:rPr>
              <a:t>CBS</a:t>
            </a:r>
            <a:r>
              <a:rPr lang="el-GR" sz="2800" dirty="0">
                <a:latin typeface="Arial Narrow" panose="020B0606020202030204" pitchFamily="34" charset="0"/>
              </a:rPr>
              <a:t> </a:t>
            </a:r>
            <a:r>
              <a:rPr lang="el-GR" sz="2800" dirty="0" err="1">
                <a:latin typeface="Arial Narrow" panose="020B0606020202030204" pitchFamily="34" charset="0"/>
              </a:rPr>
              <a:t>Sunday</a:t>
            </a:r>
            <a:r>
              <a:rPr lang="el-GR" sz="2800" dirty="0">
                <a:latin typeface="Arial Narrow" panose="020B0606020202030204" pitchFamily="34" charset="0"/>
              </a:rPr>
              <a:t> </a:t>
            </a:r>
            <a:r>
              <a:rPr lang="el-GR" sz="2800" dirty="0" err="1">
                <a:latin typeface="Arial Narrow" panose="020B0606020202030204" pitchFamily="34" charset="0"/>
              </a:rPr>
              <a:t>Morning</a:t>
            </a:r>
            <a:r>
              <a:rPr lang="el-GR" sz="2800" dirty="0">
                <a:latin typeface="Arial Narrow" panose="020B0606020202030204" pitchFamily="34" charset="0"/>
              </a:rPr>
              <a:t>» αφιερώνει χρόνο για αυτούς τους χώρους εργασίας.</a:t>
            </a:r>
          </a:p>
          <a:p>
            <a:pPr algn="ctr"/>
            <a:endParaRPr lang="en-US" sz="2800" dirty="0">
              <a:latin typeface="Arial Narrow" panose="020B0606020202030204" pitchFamily="34" charset="0"/>
            </a:endParaRPr>
          </a:p>
          <a:p>
            <a:pPr algn="ctr"/>
            <a:r>
              <a:rPr lang="el-GR" sz="2800" dirty="0">
                <a:latin typeface="Arial Narrow" panose="020B0606020202030204" pitchFamily="34" charset="0"/>
                <a:hlinkClick r:id="rId2">
                  <a:extLst>
                    <a:ext uri="{A12FA001-AC4F-418D-AE19-62706E023703}">
                      <ahyp:hlinkClr xmlns:ahyp="http://schemas.microsoft.com/office/drawing/2018/hyperlinkcolor" val="tx"/>
                    </a:ext>
                  </a:extLst>
                </a:hlinkClick>
              </a:rPr>
              <a:t>https://youtu.be/3b5OGx-v6A</a:t>
            </a:r>
            <a:r>
              <a:rPr lang="el-GR" sz="2800" dirty="0">
                <a:latin typeface="Arial Narrow" panose="020B0606020202030204" pitchFamily="34" charset="0"/>
                <a:hlinkClick r:id="rId3">
                  <a:extLst>
                    <a:ext uri="{A12FA001-AC4F-418D-AE19-62706E023703}">
                      <ahyp:hlinkClr xmlns:ahyp="http://schemas.microsoft.com/office/drawing/2018/hyperlinkcolor" val="tx"/>
                    </a:ext>
                  </a:extLst>
                </a:hlinkClick>
              </a:rPr>
              <a:t>o</a:t>
            </a:r>
          </a:p>
        </p:txBody>
      </p:sp>
    </p:spTree>
    <p:extLst>
      <p:ext uri="{BB962C8B-B14F-4D97-AF65-F5344CB8AC3E}">
        <p14:creationId xmlns:p14="http://schemas.microsoft.com/office/powerpoint/2010/main" val="280847784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456F592-A255-3649-AAA0-340AF83F2F42}"/>
              </a:ext>
            </a:extLst>
          </p:cNvPr>
          <p:cNvSpPr>
            <a:spLocks noGrp="1"/>
          </p:cNvSpPr>
          <p:nvPr>
            <p:ph idx="1"/>
          </p:nvPr>
        </p:nvSpPr>
        <p:spPr/>
        <p:txBody>
          <a:bodyPr/>
          <a:lstStyle/>
          <a:p>
            <a:endParaRPr lang="de-AT"/>
          </a:p>
        </p:txBody>
      </p:sp>
      <p:sp>
        <p:nvSpPr>
          <p:cNvPr id="4" name="Date Placeholder 3">
            <a:extLst>
              <a:ext uri="{FF2B5EF4-FFF2-40B4-BE49-F238E27FC236}">
                <a16:creationId xmlns:a16="http://schemas.microsoft.com/office/drawing/2014/main" id="{2D6AFFFE-E3C6-F644-AE8D-1AB9EC925E35}"/>
              </a:ext>
            </a:extLst>
          </p:cNvPr>
          <p:cNvSpPr>
            <a:spLocks noGrp="1"/>
          </p:cNvSpPr>
          <p:nvPr>
            <p:ph type="dt" sz="half" idx="10"/>
          </p:nvPr>
        </p:nvSpPr>
        <p:spPr/>
        <p:txBody>
          <a:bodyPr/>
          <a:lstStyle/>
          <a:p>
            <a:r>
              <a:rPr lang="el-GR"/>
              <a:t>3 Ιουνίου 2021</a:t>
            </a:r>
          </a:p>
        </p:txBody>
      </p:sp>
      <p:sp>
        <p:nvSpPr>
          <p:cNvPr id="5" name="Footer Placeholder 4">
            <a:extLst>
              <a:ext uri="{FF2B5EF4-FFF2-40B4-BE49-F238E27FC236}">
                <a16:creationId xmlns:a16="http://schemas.microsoft.com/office/drawing/2014/main" id="{994612C7-4A4B-9C44-8F2E-21721F9238BA}"/>
              </a:ext>
            </a:extLst>
          </p:cNvPr>
          <p:cNvSpPr>
            <a:spLocks noGrp="1"/>
          </p:cNvSpPr>
          <p:nvPr>
            <p:ph type="ftr" sz="quarter" idx="11"/>
          </p:nvPr>
        </p:nvSpPr>
        <p:spPr/>
        <p:txBody>
          <a:bodyPr/>
          <a:lstStyle/>
          <a:p>
            <a:r>
              <a:rPr lang="el-GR">
                <a:solidFill>
                  <a:prstClr val="black"/>
                </a:solidFill>
                <a:ea typeface="Times New Roman" panose="02020603050405020304" pitchFamily="18" charset="0"/>
              </a:rPr>
              <a:t>Η υποστήριξη της Ευρωπαϊκής Επιτροπής για την παραγωγή της παρούσας δημοσίευσης δεν συνιστά έγκριση του περιεχομένου, το οποίο αντικατοπτρίζει μόνο τις απόψεις των συντακτών, και η Επιτροπή δεν μπορεί να θεωρηθεί υπεύθυνη για οποιαδήποτε χρήση των πληροφοριών που περιέχονται σε αυτήν. </a:t>
            </a:r>
          </a:p>
        </p:txBody>
      </p:sp>
      <p:sp>
        <p:nvSpPr>
          <p:cNvPr id="6" name="Slide Number Placeholder 5">
            <a:extLst>
              <a:ext uri="{FF2B5EF4-FFF2-40B4-BE49-F238E27FC236}">
                <a16:creationId xmlns:a16="http://schemas.microsoft.com/office/drawing/2014/main" id="{C383482E-1D2F-1248-9E5B-88F5DC3B2673}"/>
              </a:ext>
            </a:extLst>
          </p:cNvPr>
          <p:cNvSpPr>
            <a:spLocks noGrp="1"/>
          </p:cNvSpPr>
          <p:nvPr>
            <p:ph type="sldNum" sz="quarter" idx="12"/>
          </p:nvPr>
        </p:nvSpPr>
        <p:spPr/>
        <p:txBody>
          <a:bodyPr/>
          <a:lstStyle/>
          <a:p>
            <a:fld id="{CD37B2E7-1D31-7C4D-928B-66328FE9604A}" type="slidenum">
              <a:rPr lang="de-AT" smtClean="0"/>
              <a:pPr/>
              <a:t>14</a:t>
            </a:fld>
            <a:endParaRPr lang="de-AT"/>
          </a:p>
        </p:txBody>
      </p:sp>
      <p:sp>
        <p:nvSpPr>
          <p:cNvPr id="7" name="Google Shape;164;p28">
            <a:extLst>
              <a:ext uri="{FF2B5EF4-FFF2-40B4-BE49-F238E27FC236}">
                <a16:creationId xmlns:a16="http://schemas.microsoft.com/office/drawing/2014/main" id="{CDB88214-0CC1-264B-A2A6-4D53AE51E3CC}"/>
              </a:ext>
            </a:extLst>
          </p:cNvPr>
          <p:cNvSpPr/>
          <p:nvPr/>
        </p:nvSpPr>
        <p:spPr>
          <a:xfrm>
            <a:off x="4440381" y="722793"/>
            <a:ext cx="3986350" cy="1009651"/>
          </a:xfrm>
          <a:prstGeom prst="rect">
            <a:avLst/>
          </a:prstGeom>
          <a:solidFill>
            <a:srgbClr val="DEEBF8"/>
          </a:solidFill>
          <a:ln>
            <a:noFill/>
          </a:ln>
        </p:spPr>
        <p:txBody>
          <a:bodyPr spcFirstLastPara="1" wrap="square" lIns="121900" tIns="60933" rIns="121900" bIns="60933" anchor="ctr" anchorCtr="0">
            <a:noAutofit/>
          </a:bodyPr>
          <a:lstStyle/>
          <a:p>
            <a:pPr defTabSz="685800">
              <a:buClr>
                <a:srgbClr val="C00000"/>
              </a:buClr>
            </a:pPr>
            <a:endParaRPr lang="en-US" sz="4000" b="1" dirty="0">
              <a:solidFill>
                <a:prstClr val="black"/>
              </a:solidFill>
              <a:latin typeface="Arial Narrow" panose="020B0606020202030204" pitchFamily="34" charset="0"/>
            </a:endParaRPr>
          </a:p>
          <a:p>
            <a:pPr defTabSz="685800">
              <a:buClr>
                <a:srgbClr val="C00000"/>
              </a:buClr>
            </a:pPr>
            <a:r>
              <a:rPr lang="el-GR" sz="4000" b="1" dirty="0">
                <a:solidFill>
                  <a:prstClr val="black"/>
                </a:solidFill>
                <a:latin typeface="Arial Narrow" panose="020B0606020202030204" pitchFamily="34" charset="0"/>
              </a:rPr>
              <a:t>Διαχείριση χρόνου</a:t>
            </a:r>
          </a:p>
          <a:p>
            <a:pPr defTabSz="685800">
              <a:buClr>
                <a:srgbClr val="C00000"/>
              </a:buClr>
            </a:pPr>
            <a:endParaRPr lang="en-US" sz="4000" b="1" dirty="0">
              <a:solidFill>
                <a:prstClr val="black"/>
              </a:solidFill>
              <a:latin typeface="Arial Narrow" panose="020B0606020202030204" pitchFamily="34" charset="0"/>
            </a:endParaRPr>
          </a:p>
        </p:txBody>
      </p:sp>
      <p:sp>
        <p:nvSpPr>
          <p:cNvPr id="8" name="Google Shape;159;p28">
            <a:extLst>
              <a:ext uri="{FF2B5EF4-FFF2-40B4-BE49-F238E27FC236}">
                <a16:creationId xmlns:a16="http://schemas.microsoft.com/office/drawing/2014/main" id="{20FCD049-3731-324D-B2E7-AF5E905F3735}"/>
              </a:ext>
            </a:extLst>
          </p:cNvPr>
          <p:cNvSpPr/>
          <p:nvPr/>
        </p:nvSpPr>
        <p:spPr>
          <a:xfrm>
            <a:off x="838200" y="1822138"/>
            <a:ext cx="10515600" cy="4351338"/>
          </a:xfrm>
          <a:prstGeom prst="rect">
            <a:avLst/>
          </a:prstGeom>
          <a:solidFill>
            <a:srgbClr val="DEEBF8"/>
          </a:solidFill>
          <a:ln>
            <a:noFill/>
          </a:ln>
        </p:spPr>
        <p:txBody>
          <a:bodyPr spcFirstLastPara="1" wrap="square" lIns="121900" tIns="60933" rIns="121900" bIns="60933" anchor="ctr" anchorCtr="0">
            <a:noAutofit/>
          </a:bodyPr>
          <a:lstStyle/>
          <a:p>
            <a:pPr marL="457200" indent="-457200" algn="just">
              <a:buFont typeface="Arial" panose="020B0604020202020204" pitchFamily="34" charset="0"/>
              <a:buChar char="•"/>
            </a:pPr>
            <a:r>
              <a:rPr lang="el-GR" sz="2800" dirty="0">
                <a:latin typeface="Arial Narrow" panose="020B0606020202030204" pitchFamily="34" charset="0"/>
              </a:rPr>
              <a:t>Κάντε καταμερισμό καθηκόντων σε διάφορα μικρότερα καθήκοντα.</a:t>
            </a:r>
          </a:p>
          <a:p>
            <a:pPr marL="457200" indent="-457200" algn="just">
              <a:buFont typeface="Arial" panose="020B0604020202020204" pitchFamily="34" charset="0"/>
              <a:buChar char="•"/>
            </a:pPr>
            <a:r>
              <a:rPr lang="el-GR" sz="2800" dirty="0">
                <a:latin typeface="Arial Narrow" panose="020B0606020202030204" pitchFamily="34" charset="0"/>
              </a:rPr>
              <a:t>Χρησιμοποιήστε συστήματα ειδοποίησης ή χρονοδιακοπτών.</a:t>
            </a:r>
          </a:p>
          <a:p>
            <a:pPr marL="457200" indent="-457200" algn="just">
              <a:buFont typeface="Arial" panose="020B0604020202020204" pitchFamily="34" charset="0"/>
              <a:buChar char="•"/>
            </a:pPr>
            <a:r>
              <a:rPr lang="el-GR" sz="2800" dirty="0">
                <a:latin typeface="Arial Narrow" panose="020B0606020202030204" pitchFamily="34" charset="0"/>
              </a:rPr>
              <a:t>Δώστε ένα γραπτό κατάλογο ελέγχου των εργασιών ή ελέγξτε τον γραπτό κατάλογο εργασιών των εργαζομένων.</a:t>
            </a:r>
          </a:p>
          <a:p>
            <a:pPr marL="457200" indent="-457200" algn="just">
              <a:buFont typeface="Arial" panose="020B0604020202020204" pitchFamily="34" charset="0"/>
              <a:buChar char="•"/>
            </a:pPr>
            <a:r>
              <a:rPr lang="el-GR" sz="2800" dirty="0">
                <a:latin typeface="Arial Narrow" panose="020B0606020202030204" pitchFamily="34" charset="0"/>
              </a:rPr>
              <a:t>Προμηθευτείτε/προτείνετε έναν ηλεκτρονικό ή έντυπο διοργανωτή και δείξτε στους ανθρώπους πώς να τον χρησιμοποιούν.</a:t>
            </a:r>
          </a:p>
          <a:p>
            <a:pPr marL="457200" indent="-457200" algn="just">
              <a:buFont typeface="Arial" panose="020B0604020202020204" pitchFamily="34" charset="0"/>
              <a:buChar char="•"/>
            </a:pPr>
            <a:r>
              <a:rPr lang="el-GR" sz="2800" dirty="0">
                <a:latin typeface="Arial Narrow" panose="020B0606020202030204" pitchFamily="34" charset="0"/>
              </a:rPr>
              <a:t>Χρησιμοποιήστε </a:t>
            </a:r>
            <a:r>
              <a:rPr lang="el-GR" sz="2800" dirty="0" err="1">
                <a:latin typeface="Arial Narrow" panose="020B0606020202030204" pitchFamily="34" charset="0"/>
              </a:rPr>
              <a:t>επιτοίχιο</a:t>
            </a:r>
            <a:r>
              <a:rPr lang="el-GR" sz="2800" dirty="0">
                <a:latin typeface="Arial Narrow" panose="020B0606020202030204" pitchFamily="34" charset="0"/>
              </a:rPr>
              <a:t> ημερολόγιο για να τονίσετε τις προθεσμίες.</a:t>
            </a:r>
          </a:p>
          <a:p>
            <a:pPr marL="457200" indent="-457200" algn="just">
              <a:buFont typeface="Arial" panose="020B0604020202020204" pitchFamily="34" charset="0"/>
              <a:buChar char="•"/>
            </a:pPr>
            <a:r>
              <a:rPr lang="el-GR" sz="2800" dirty="0">
                <a:latin typeface="Arial Narrow" panose="020B0606020202030204" pitchFamily="34" charset="0"/>
              </a:rPr>
              <a:t>Να έχετε δομημένους στόχους και ημερομηνίες για τα προγράμματα, τα καθήκοντα και να ανατρέχετε σε αυτούς με συνέπεια.</a:t>
            </a:r>
          </a:p>
        </p:txBody>
      </p:sp>
    </p:spTree>
    <p:extLst>
      <p:ext uri="{BB962C8B-B14F-4D97-AF65-F5344CB8AC3E}">
        <p14:creationId xmlns:p14="http://schemas.microsoft.com/office/powerpoint/2010/main" val="375283080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456F592-A255-3649-AAA0-340AF83F2F42}"/>
              </a:ext>
            </a:extLst>
          </p:cNvPr>
          <p:cNvSpPr>
            <a:spLocks noGrp="1"/>
          </p:cNvSpPr>
          <p:nvPr>
            <p:ph idx="1"/>
          </p:nvPr>
        </p:nvSpPr>
        <p:spPr/>
        <p:txBody>
          <a:bodyPr/>
          <a:lstStyle/>
          <a:p>
            <a:endParaRPr lang="de-AT"/>
          </a:p>
        </p:txBody>
      </p:sp>
      <p:sp>
        <p:nvSpPr>
          <p:cNvPr id="4" name="Date Placeholder 3">
            <a:extLst>
              <a:ext uri="{FF2B5EF4-FFF2-40B4-BE49-F238E27FC236}">
                <a16:creationId xmlns:a16="http://schemas.microsoft.com/office/drawing/2014/main" id="{2D6AFFFE-E3C6-F644-AE8D-1AB9EC925E35}"/>
              </a:ext>
            </a:extLst>
          </p:cNvPr>
          <p:cNvSpPr>
            <a:spLocks noGrp="1"/>
          </p:cNvSpPr>
          <p:nvPr>
            <p:ph type="dt" sz="half" idx="10"/>
          </p:nvPr>
        </p:nvSpPr>
        <p:spPr/>
        <p:txBody>
          <a:bodyPr/>
          <a:lstStyle/>
          <a:p>
            <a:r>
              <a:rPr lang="el-GR"/>
              <a:t>3 Ιουνίου 2021</a:t>
            </a:r>
          </a:p>
        </p:txBody>
      </p:sp>
      <p:sp>
        <p:nvSpPr>
          <p:cNvPr id="5" name="Footer Placeholder 4">
            <a:extLst>
              <a:ext uri="{FF2B5EF4-FFF2-40B4-BE49-F238E27FC236}">
                <a16:creationId xmlns:a16="http://schemas.microsoft.com/office/drawing/2014/main" id="{994612C7-4A4B-9C44-8F2E-21721F9238BA}"/>
              </a:ext>
            </a:extLst>
          </p:cNvPr>
          <p:cNvSpPr>
            <a:spLocks noGrp="1"/>
          </p:cNvSpPr>
          <p:nvPr>
            <p:ph type="ftr" sz="quarter" idx="11"/>
          </p:nvPr>
        </p:nvSpPr>
        <p:spPr/>
        <p:txBody>
          <a:bodyPr/>
          <a:lstStyle/>
          <a:p>
            <a:r>
              <a:rPr lang="el-GR">
                <a:solidFill>
                  <a:prstClr val="black"/>
                </a:solidFill>
                <a:ea typeface="Times New Roman" panose="02020603050405020304" pitchFamily="18" charset="0"/>
              </a:rPr>
              <a:t>Η υποστήριξη της Ευρωπαϊκής Επιτροπής για την παραγωγή της παρούσας δημοσίευσης δεν συνιστά έγκριση του περιεχομένου, το οποίο αντικατοπτρίζει μόνο τις απόψεις των συντακτών, και η Επιτροπή δεν μπορεί να θεωρηθεί υπεύθυνη για οποιαδήποτε χρήση των πληροφοριών που περιέχονται σε αυτήν. </a:t>
            </a:r>
          </a:p>
        </p:txBody>
      </p:sp>
      <p:sp>
        <p:nvSpPr>
          <p:cNvPr id="6" name="Slide Number Placeholder 5">
            <a:extLst>
              <a:ext uri="{FF2B5EF4-FFF2-40B4-BE49-F238E27FC236}">
                <a16:creationId xmlns:a16="http://schemas.microsoft.com/office/drawing/2014/main" id="{C383482E-1D2F-1248-9E5B-88F5DC3B2673}"/>
              </a:ext>
            </a:extLst>
          </p:cNvPr>
          <p:cNvSpPr>
            <a:spLocks noGrp="1"/>
          </p:cNvSpPr>
          <p:nvPr>
            <p:ph type="sldNum" sz="quarter" idx="12"/>
          </p:nvPr>
        </p:nvSpPr>
        <p:spPr/>
        <p:txBody>
          <a:bodyPr/>
          <a:lstStyle/>
          <a:p>
            <a:fld id="{CD37B2E7-1D31-7C4D-928B-66328FE9604A}" type="slidenum">
              <a:rPr lang="de-AT" smtClean="0"/>
              <a:pPr/>
              <a:t>15</a:t>
            </a:fld>
            <a:endParaRPr lang="de-AT"/>
          </a:p>
        </p:txBody>
      </p:sp>
      <p:sp>
        <p:nvSpPr>
          <p:cNvPr id="7" name="Google Shape;164;p28">
            <a:extLst>
              <a:ext uri="{FF2B5EF4-FFF2-40B4-BE49-F238E27FC236}">
                <a16:creationId xmlns:a16="http://schemas.microsoft.com/office/drawing/2014/main" id="{CDB88214-0CC1-264B-A2A6-4D53AE51E3CC}"/>
              </a:ext>
            </a:extLst>
          </p:cNvPr>
          <p:cNvSpPr/>
          <p:nvPr/>
        </p:nvSpPr>
        <p:spPr>
          <a:xfrm>
            <a:off x="838199" y="681036"/>
            <a:ext cx="10515599" cy="1009651"/>
          </a:xfrm>
          <a:prstGeom prst="rect">
            <a:avLst/>
          </a:prstGeom>
          <a:solidFill>
            <a:srgbClr val="DEEBF8"/>
          </a:solidFill>
          <a:ln>
            <a:noFill/>
          </a:ln>
        </p:spPr>
        <p:txBody>
          <a:bodyPr spcFirstLastPara="1" wrap="square" lIns="121900" tIns="60933" rIns="121900" bIns="60933" anchor="ctr" anchorCtr="0">
            <a:noAutofit/>
          </a:bodyPr>
          <a:lstStyle/>
          <a:p>
            <a:pPr defTabSz="685800">
              <a:buClr>
                <a:srgbClr val="C00000"/>
              </a:buClr>
            </a:pPr>
            <a:endParaRPr lang="en-US" sz="4000" b="1" dirty="0">
              <a:solidFill>
                <a:prstClr val="black"/>
              </a:solidFill>
              <a:latin typeface="Arial Narrow" panose="020B0606020202030204" pitchFamily="34" charset="0"/>
            </a:endParaRPr>
          </a:p>
          <a:p>
            <a:pPr algn="ctr"/>
            <a:r>
              <a:rPr lang="el-GR" sz="4000" b="1" dirty="0">
                <a:solidFill>
                  <a:prstClr val="black"/>
                </a:solidFill>
                <a:latin typeface="Arial Narrow" panose="020B0606020202030204" pitchFamily="34" charset="0"/>
              </a:rPr>
              <a:t>Δομή Εταιρείας, Πολιτική Συμπεριφοράς και</a:t>
            </a:r>
            <a:r>
              <a:rPr lang="en-US" sz="4000" b="1" dirty="0">
                <a:solidFill>
                  <a:prstClr val="black"/>
                </a:solidFill>
                <a:latin typeface="Arial Narrow" panose="020B0606020202030204" pitchFamily="34" charset="0"/>
              </a:rPr>
              <a:t> </a:t>
            </a:r>
            <a:r>
              <a:rPr lang="el-GR" sz="4000" b="1" dirty="0">
                <a:solidFill>
                  <a:prstClr val="black"/>
                </a:solidFill>
                <a:latin typeface="Arial Narrow" panose="020B0606020202030204" pitchFamily="34" charset="0"/>
              </a:rPr>
              <a:t>Πειθαρχία</a:t>
            </a:r>
          </a:p>
          <a:p>
            <a:pPr defTabSz="685800">
              <a:buClr>
                <a:srgbClr val="C00000"/>
              </a:buClr>
            </a:pPr>
            <a:endParaRPr lang="en-US" sz="4000" b="1" dirty="0">
              <a:solidFill>
                <a:prstClr val="black"/>
              </a:solidFill>
              <a:latin typeface="Arial Narrow" panose="020B0606020202030204" pitchFamily="34" charset="0"/>
            </a:endParaRPr>
          </a:p>
        </p:txBody>
      </p:sp>
      <p:sp>
        <p:nvSpPr>
          <p:cNvPr id="8" name="Google Shape;159;p28">
            <a:extLst>
              <a:ext uri="{FF2B5EF4-FFF2-40B4-BE49-F238E27FC236}">
                <a16:creationId xmlns:a16="http://schemas.microsoft.com/office/drawing/2014/main" id="{20FCD049-3731-324D-B2E7-AF5E905F3735}"/>
              </a:ext>
            </a:extLst>
          </p:cNvPr>
          <p:cNvSpPr/>
          <p:nvPr/>
        </p:nvSpPr>
        <p:spPr>
          <a:xfrm>
            <a:off x="838200" y="1822138"/>
            <a:ext cx="10515600" cy="4351338"/>
          </a:xfrm>
          <a:prstGeom prst="rect">
            <a:avLst/>
          </a:prstGeom>
          <a:solidFill>
            <a:srgbClr val="DEEBF8"/>
          </a:solidFill>
          <a:ln>
            <a:noFill/>
          </a:ln>
        </p:spPr>
        <p:txBody>
          <a:bodyPr spcFirstLastPara="1" wrap="square" lIns="121900" tIns="60933" rIns="121900" bIns="60933" anchor="ctr" anchorCtr="0">
            <a:noAutofit/>
          </a:bodyPr>
          <a:lstStyle/>
          <a:p>
            <a:pPr marL="457200" indent="-457200" algn="just">
              <a:buFont typeface="Arial" panose="020B0604020202020204" pitchFamily="34" charset="0"/>
              <a:buChar char="•"/>
            </a:pPr>
            <a:r>
              <a:rPr lang="el-GR" sz="2800" dirty="0">
                <a:latin typeface="Arial Narrow" panose="020B0606020202030204" pitchFamily="34" charset="0"/>
              </a:rPr>
              <a:t>Εξηγήστε την εταιρική δομή στους εργαζόμενους, δώστε σαφείς περιγραφές των θέσεων και της δομής αναφοράς.</a:t>
            </a:r>
          </a:p>
          <a:p>
            <a:pPr marL="457200" indent="-457200" algn="just">
              <a:buFont typeface="Arial" panose="020B0604020202020204" pitchFamily="34" charset="0"/>
              <a:buChar char="•"/>
            </a:pPr>
            <a:r>
              <a:rPr lang="el-GR" sz="2800" dirty="0">
                <a:latin typeface="Arial Narrow" panose="020B0606020202030204" pitchFamily="34" charset="0"/>
              </a:rPr>
              <a:t>Μην υποθέσετε ότι ο εργαζόμενος θα κατανοήσει τη δομή από ένα απλό γράφημα τίτλων εργασίας. </a:t>
            </a:r>
          </a:p>
          <a:p>
            <a:pPr marL="457200" indent="-457200" algn="just">
              <a:buFont typeface="Arial" panose="020B0604020202020204" pitchFamily="34" charset="0"/>
              <a:buChar char="•"/>
            </a:pPr>
            <a:r>
              <a:rPr lang="el-GR" sz="2800" dirty="0">
                <a:latin typeface="Arial Narrow" panose="020B0606020202030204" pitchFamily="34" charset="0"/>
              </a:rPr>
              <a:t>Να εξηγήσετε στους υπαλλήλους τις μεθόδους ανατροφοδότησης, πειθαρχίας και άλλες επικοινωνίες σχετικά με την απόδοση της εργασίας.</a:t>
            </a:r>
          </a:p>
          <a:p>
            <a:pPr marL="457200" indent="-457200" algn="just">
              <a:buFont typeface="Arial" panose="020B0604020202020204" pitchFamily="34" charset="0"/>
              <a:buChar char="•"/>
            </a:pPr>
            <a:r>
              <a:rPr lang="el-GR" sz="2800" dirty="0">
                <a:latin typeface="Arial Narrow" panose="020B0606020202030204" pitchFamily="34" charset="0"/>
              </a:rPr>
              <a:t>Δώστε συγκεκριμένα παραδείγματα για να εξηγήσετε την αναμενόμενη συμπεριφορά.</a:t>
            </a:r>
          </a:p>
        </p:txBody>
      </p:sp>
    </p:spTree>
    <p:extLst>
      <p:ext uri="{BB962C8B-B14F-4D97-AF65-F5344CB8AC3E}">
        <p14:creationId xmlns:p14="http://schemas.microsoft.com/office/powerpoint/2010/main" val="114628238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456F592-A255-3649-AAA0-340AF83F2F42}"/>
              </a:ext>
            </a:extLst>
          </p:cNvPr>
          <p:cNvSpPr>
            <a:spLocks noGrp="1"/>
          </p:cNvSpPr>
          <p:nvPr>
            <p:ph idx="1"/>
          </p:nvPr>
        </p:nvSpPr>
        <p:spPr/>
        <p:txBody>
          <a:bodyPr/>
          <a:lstStyle/>
          <a:p>
            <a:endParaRPr lang="de-AT"/>
          </a:p>
        </p:txBody>
      </p:sp>
      <p:sp>
        <p:nvSpPr>
          <p:cNvPr id="4" name="Date Placeholder 3">
            <a:extLst>
              <a:ext uri="{FF2B5EF4-FFF2-40B4-BE49-F238E27FC236}">
                <a16:creationId xmlns:a16="http://schemas.microsoft.com/office/drawing/2014/main" id="{2D6AFFFE-E3C6-F644-AE8D-1AB9EC925E35}"/>
              </a:ext>
            </a:extLst>
          </p:cNvPr>
          <p:cNvSpPr>
            <a:spLocks noGrp="1"/>
          </p:cNvSpPr>
          <p:nvPr>
            <p:ph type="dt" sz="half" idx="10"/>
          </p:nvPr>
        </p:nvSpPr>
        <p:spPr/>
        <p:txBody>
          <a:bodyPr/>
          <a:lstStyle/>
          <a:p>
            <a:r>
              <a:rPr lang="el-GR"/>
              <a:t>3 Ιουνίου 2021</a:t>
            </a:r>
          </a:p>
        </p:txBody>
      </p:sp>
      <p:sp>
        <p:nvSpPr>
          <p:cNvPr id="5" name="Footer Placeholder 4">
            <a:extLst>
              <a:ext uri="{FF2B5EF4-FFF2-40B4-BE49-F238E27FC236}">
                <a16:creationId xmlns:a16="http://schemas.microsoft.com/office/drawing/2014/main" id="{994612C7-4A4B-9C44-8F2E-21721F9238BA}"/>
              </a:ext>
            </a:extLst>
          </p:cNvPr>
          <p:cNvSpPr>
            <a:spLocks noGrp="1"/>
          </p:cNvSpPr>
          <p:nvPr>
            <p:ph type="ftr" sz="quarter" idx="11"/>
          </p:nvPr>
        </p:nvSpPr>
        <p:spPr/>
        <p:txBody>
          <a:bodyPr/>
          <a:lstStyle/>
          <a:p>
            <a:r>
              <a:rPr lang="el-GR">
                <a:solidFill>
                  <a:prstClr val="black"/>
                </a:solidFill>
                <a:ea typeface="Times New Roman" panose="02020603050405020304" pitchFamily="18" charset="0"/>
              </a:rPr>
              <a:t>Η υποστήριξη της Ευρωπαϊκής Επιτροπής για την παραγωγή της παρούσας δημοσίευσης δεν συνιστά έγκριση του περιεχομένου, το οποίο αντικατοπτρίζει μόνο τις απόψεις των συντακτών, και η Επιτροπή δεν μπορεί να θεωρηθεί υπεύθυνη για οποιαδήποτε χρήση των πληροφοριών που περιέχονται σε αυτήν. </a:t>
            </a:r>
          </a:p>
        </p:txBody>
      </p:sp>
      <p:sp>
        <p:nvSpPr>
          <p:cNvPr id="6" name="Slide Number Placeholder 5">
            <a:extLst>
              <a:ext uri="{FF2B5EF4-FFF2-40B4-BE49-F238E27FC236}">
                <a16:creationId xmlns:a16="http://schemas.microsoft.com/office/drawing/2014/main" id="{C383482E-1D2F-1248-9E5B-88F5DC3B2673}"/>
              </a:ext>
            </a:extLst>
          </p:cNvPr>
          <p:cNvSpPr>
            <a:spLocks noGrp="1"/>
          </p:cNvSpPr>
          <p:nvPr>
            <p:ph type="sldNum" sz="quarter" idx="12"/>
          </p:nvPr>
        </p:nvSpPr>
        <p:spPr/>
        <p:txBody>
          <a:bodyPr/>
          <a:lstStyle/>
          <a:p>
            <a:fld id="{CD37B2E7-1D31-7C4D-928B-66328FE9604A}" type="slidenum">
              <a:rPr lang="de-AT" smtClean="0"/>
              <a:pPr/>
              <a:t>16</a:t>
            </a:fld>
            <a:endParaRPr lang="de-AT"/>
          </a:p>
        </p:txBody>
      </p:sp>
      <p:sp>
        <p:nvSpPr>
          <p:cNvPr id="8" name="Google Shape;159;p28">
            <a:extLst>
              <a:ext uri="{FF2B5EF4-FFF2-40B4-BE49-F238E27FC236}">
                <a16:creationId xmlns:a16="http://schemas.microsoft.com/office/drawing/2014/main" id="{20FCD049-3731-324D-B2E7-AF5E905F3735}"/>
              </a:ext>
            </a:extLst>
          </p:cNvPr>
          <p:cNvSpPr/>
          <p:nvPr/>
        </p:nvSpPr>
        <p:spPr>
          <a:xfrm>
            <a:off x="838200" y="681037"/>
            <a:ext cx="10515600" cy="5492439"/>
          </a:xfrm>
          <a:prstGeom prst="rect">
            <a:avLst/>
          </a:prstGeom>
          <a:solidFill>
            <a:srgbClr val="DEEBF8"/>
          </a:solidFill>
          <a:ln>
            <a:noFill/>
          </a:ln>
        </p:spPr>
        <p:txBody>
          <a:bodyPr spcFirstLastPara="1" wrap="square" lIns="121900" tIns="60933" rIns="121900" bIns="60933" anchor="ctr" anchorCtr="0">
            <a:noAutofit/>
          </a:bodyPr>
          <a:lstStyle/>
          <a:p>
            <a:pPr algn="just" fontAlgn="base"/>
            <a:r>
              <a:rPr lang="el-GR" sz="2800" dirty="0">
                <a:latin typeface="Arial Narrow" panose="020B0606020202030204" pitchFamily="34" charset="0"/>
              </a:rPr>
              <a:t>Πολλά άτομα με διαταραχή αυτιστικού φάσματος μπορεί να είναι λιγότερο επικοινωνιακά για κοινωνικούς λόγους και θα πρέπει να εξασκήσουν τις επικοινωνιακές δεξιότητές τους.</a:t>
            </a:r>
          </a:p>
          <a:p>
            <a:pPr algn="just" fontAlgn="base"/>
            <a:r>
              <a:rPr lang="el-GR" sz="2800" dirty="0">
                <a:latin typeface="Arial Narrow" panose="020B0606020202030204" pitchFamily="34" charset="0"/>
              </a:rPr>
              <a:t>Αυτό μπορεί να περιλαμβάνει τα εξής:</a:t>
            </a:r>
          </a:p>
          <a:p>
            <a:pPr marL="457200" indent="-457200" algn="just" fontAlgn="base">
              <a:buFont typeface="Arial" panose="020B0604020202020204" pitchFamily="34" charset="0"/>
              <a:buChar char="•"/>
            </a:pPr>
            <a:r>
              <a:rPr lang="el-GR" sz="2800" dirty="0">
                <a:latin typeface="Arial Narrow" panose="020B0606020202030204" pitchFamily="34" charset="0"/>
              </a:rPr>
              <a:t>Συζήτηση για ένα θέμα που δεν τα ενδιαφέρει ιδιαίτερα</a:t>
            </a:r>
          </a:p>
          <a:p>
            <a:pPr marL="457200" indent="-457200" algn="just" fontAlgn="base">
              <a:buFont typeface="Arial" panose="020B0604020202020204" pitchFamily="34" charset="0"/>
              <a:buChar char="•"/>
            </a:pPr>
            <a:r>
              <a:rPr lang="el-GR" sz="2800" dirty="0">
                <a:latin typeface="Arial Narrow" panose="020B0606020202030204" pitchFamily="34" charset="0"/>
              </a:rPr>
              <a:t>Παραμονή στο θέμα</a:t>
            </a:r>
          </a:p>
          <a:p>
            <a:pPr marL="457200" indent="-457200" algn="just" fontAlgn="base">
              <a:buFont typeface="Arial" panose="020B0604020202020204" pitchFamily="34" charset="0"/>
              <a:buChar char="•"/>
            </a:pPr>
            <a:r>
              <a:rPr lang="el-GR" sz="2800" dirty="0">
                <a:latin typeface="Arial Narrow" panose="020B0606020202030204" pitchFamily="34" charset="0"/>
              </a:rPr>
              <a:t>Εναλλαγή ρόλων</a:t>
            </a:r>
          </a:p>
          <a:p>
            <a:pPr marL="457200" indent="-457200" algn="just" fontAlgn="base">
              <a:buFont typeface="Arial" panose="020B0604020202020204" pitchFamily="34" charset="0"/>
              <a:buChar char="•"/>
            </a:pPr>
            <a:r>
              <a:rPr lang="el-GR" sz="2800" dirty="0">
                <a:latin typeface="Arial Narrow" panose="020B0606020202030204" pitchFamily="34" charset="0"/>
              </a:rPr>
              <a:t>Υποβολή σχετικών ή κατάλληλων ερωτημάτων</a:t>
            </a:r>
          </a:p>
          <a:p>
            <a:pPr marL="457200" indent="-457200" algn="just" fontAlgn="base">
              <a:buFont typeface="Arial" panose="020B0604020202020204" pitchFamily="34" charset="0"/>
              <a:buChar char="•"/>
            </a:pPr>
            <a:r>
              <a:rPr lang="el-GR" sz="2800" dirty="0">
                <a:latin typeface="Arial Narrow" panose="020B0606020202030204" pitchFamily="34" charset="0"/>
              </a:rPr>
              <a:t>Έλεγχος της κατανόησης του συνομιλητή τους και πρόβλεψη των πληροφοριών που μπορεί να γνωρίζει ή όχι ο συνομιλητής τους σχετικά με μια έννοια ή κατάσταση.</a:t>
            </a:r>
          </a:p>
        </p:txBody>
      </p:sp>
    </p:spTree>
    <p:extLst>
      <p:ext uri="{BB962C8B-B14F-4D97-AF65-F5344CB8AC3E}">
        <p14:creationId xmlns:p14="http://schemas.microsoft.com/office/powerpoint/2010/main" val="260757683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456F592-A255-3649-AAA0-340AF83F2F42}"/>
              </a:ext>
            </a:extLst>
          </p:cNvPr>
          <p:cNvSpPr>
            <a:spLocks noGrp="1"/>
          </p:cNvSpPr>
          <p:nvPr>
            <p:ph idx="1"/>
          </p:nvPr>
        </p:nvSpPr>
        <p:spPr/>
        <p:txBody>
          <a:bodyPr/>
          <a:lstStyle/>
          <a:p>
            <a:endParaRPr lang="de-AT"/>
          </a:p>
        </p:txBody>
      </p:sp>
      <p:sp>
        <p:nvSpPr>
          <p:cNvPr id="4" name="Date Placeholder 3">
            <a:extLst>
              <a:ext uri="{FF2B5EF4-FFF2-40B4-BE49-F238E27FC236}">
                <a16:creationId xmlns:a16="http://schemas.microsoft.com/office/drawing/2014/main" id="{2D6AFFFE-E3C6-F644-AE8D-1AB9EC925E35}"/>
              </a:ext>
            </a:extLst>
          </p:cNvPr>
          <p:cNvSpPr>
            <a:spLocks noGrp="1"/>
          </p:cNvSpPr>
          <p:nvPr>
            <p:ph type="dt" sz="half" idx="10"/>
          </p:nvPr>
        </p:nvSpPr>
        <p:spPr/>
        <p:txBody>
          <a:bodyPr/>
          <a:lstStyle/>
          <a:p>
            <a:r>
              <a:rPr lang="el-GR"/>
              <a:t>3 Ιουνίου 2021</a:t>
            </a:r>
          </a:p>
        </p:txBody>
      </p:sp>
      <p:sp>
        <p:nvSpPr>
          <p:cNvPr id="5" name="Footer Placeholder 4">
            <a:extLst>
              <a:ext uri="{FF2B5EF4-FFF2-40B4-BE49-F238E27FC236}">
                <a16:creationId xmlns:a16="http://schemas.microsoft.com/office/drawing/2014/main" id="{994612C7-4A4B-9C44-8F2E-21721F9238BA}"/>
              </a:ext>
            </a:extLst>
          </p:cNvPr>
          <p:cNvSpPr>
            <a:spLocks noGrp="1"/>
          </p:cNvSpPr>
          <p:nvPr>
            <p:ph type="ftr" sz="quarter" idx="11"/>
          </p:nvPr>
        </p:nvSpPr>
        <p:spPr/>
        <p:txBody>
          <a:bodyPr/>
          <a:lstStyle/>
          <a:p>
            <a:r>
              <a:rPr lang="el-GR">
                <a:solidFill>
                  <a:prstClr val="black"/>
                </a:solidFill>
                <a:ea typeface="Times New Roman" panose="02020603050405020304" pitchFamily="18" charset="0"/>
              </a:rPr>
              <a:t>Η υποστήριξη της Ευρωπαϊκής Επιτροπής για την παραγωγή της παρούσας δημοσίευσης δεν συνιστά έγκριση του περιεχομένου, το οποίο αντικατοπτρίζει μόνο τις απόψεις των συντακτών, και η Επιτροπή δεν μπορεί να θεωρηθεί υπεύθυνη για οποιαδήποτε χρήση των πληροφοριών που περιέχονται σε αυτήν. </a:t>
            </a:r>
          </a:p>
        </p:txBody>
      </p:sp>
      <p:sp>
        <p:nvSpPr>
          <p:cNvPr id="6" name="Slide Number Placeholder 5">
            <a:extLst>
              <a:ext uri="{FF2B5EF4-FFF2-40B4-BE49-F238E27FC236}">
                <a16:creationId xmlns:a16="http://schemas.microsoft.com/office/drawing/2014/main" id="{C383482E-1D2F-1248-9E5B-88F5DC3B2673}"/>
              </a:ext>
            </a:extLst>
          </p:cNvPr>
          <p:cNvSpPr>
            <a:spLocks noGrp="1"/>
          </p:cNvSpPr>
          <p:nvPr>
            <p:ph type="sldNum" sz="quarter" idx="12"/>
          </p:nvPr>
        </p:nvSpPr>
        <p:spPr/>
        <p:txBody>
          <a:bodyPr/>
          <a:lstStyle/>
          <a:p>
            <a:fld id="{CD37B2E7-1D31-7C4D-928B-66328FE9604A}" type="slidenum">
              <a:rPr lang="de-AT" smtClean="0"/>
              <a:pPr/>
              <a:t>17</a:t>
            </a:fld>
            <a:endParaRPr lang="de-AT"/>
          </a:p>
        </p:txBody>
      </p:sp>
      <p:sp>
        <p:nvSpPr>
          <p:cNvPr id="8" name="Google Shape;159;p28">
            <a:extLst>
              <a:ext uri="{FF2B5EF4-FFF2-40B4-BE49-F238E27FC236}">
                <a16:creationId xmlns:a16="http://schemas.microsoft.com/office/drawing/2014/main" id="{20FCD049-3731-324D-B2E7-AF5E905F3735}"/>
              </a:ext>
            </a:extLst>
          </p:cNvPr>
          <p:cNvSpPr/>
          <p:nvPr/>
        </p:nvSpPr>
        <p:spPr>
          <a:xfrm>
            <a:off x="838200" y="681037"/>
            <a:ext cx="10515600" cy="5492439"/>
          </a:xfrm>
          <a:prstGeom prst="rect">
            <a:avLst/>
          </a:prstGeom>
          <a:solidFill>
            <a:srgbClr val="DEEBF8"/>
          </a:solidFill>
          <a:ln>
            <a:noFill/>
          </a:ln>
        </p:spPr>
        <p:txBody>
          <a:bodyPr spcFirstLastPara="1" wrap="square" lIns="121900" tIns="60933" rIns="121900" bIns="60933" anchor="ctr" anchorCtr="0">
            <a:noAutofit/>
          </a:bodyPr>
          <a:lstStyle/>
          <a:p>
            <a:pPr algn="ctr"/>
            <a:r>
              <a:rPr lang="el-GR" sz="3200" dirty="0">
                <a:latin typeface="Arial Narrow" panose="020B0606020202030204" pitchFamily="34" charset="0"/>
              </a:rPr>
              <a:t>Μπορείτε να βοηθήσετε τα άτομα με </a:t>
            </a:r>
            <a:r>
              <a:rPr lang="el-GR" sz="3200" dirty="0" err="1">
                <a:latin typeface="Arial Narrow" panose="020B0606020202030204" pitchFamily="34" charset="0"/>
              </a:rPr>
              <a:t>ΔΑΦ</a:t>
            </a:r>
            <a:r>
              <a:rPr lang="el-GR" sz="3200" dirty="0">
                <a:latin typeface="Arial Narrow" panose="020B0606020202030204" pitchFamily="34" charset="0"/>
              </a:rPr>
              <a:t> να δημιουργήσουν σχέσεις με άλλους:</a:t>
            </a:r>
          </a:p>
          <a:p>
            <a:pPr marL="457200" indent="-457200" algn="ctr">
              <a:buFont typeface="Arial" panose="020B0604020202020204" pitchFamily="34" charset="0"/>
              <a:buChar char="•"/>
            </a:pPr>
            <a:r>
              <a:rPr lang="el-GR" sz="3200" dirty="0">
                <a:latin typeface="Arial Narrow" panose="020B0606020202030204" pitchFamily="34" charset="0"/>
              </a:rPr>
              <a:t>αναπτύσσοντας κατάλληλα κοινωνικά σενάρια και </a:t>
            </a:r>
            <a:r>
              <a:rPr lang="el-GR" sz="3200" dirty="0" err="1">
                <a:latin typeface="Arial Narrow" panose="020B0606020202030204" pitchFamily="34" charset="0"/>
              </a:rPr>
              <a:t>ρουτίνες</a:t>
            </a:r>
            <a:r>
              <a:rPr lang="el-GR" sz="3200" dirty="0">
                <a:latin typeface="Arial Narrow" panose="020B0606020202030204" pitchFamily="34" charset="0"/>
              </a:rPr>
              <a:t>,</a:t>
            </a:r>
          </a:p>
          <a:p>
            <a:pPr marL="457200" indent="-457200" algn="ctr">
              <a:buFont typeface="Arial" panose="020B0604020202020204" pitchFamily="34" charset="0"/>
              <a:buChar char="•"/>
            </a:pPr>
            <a:r>
              <a:rPr lang="el-GR" sz="3200" dirty="0">
                <a:latin typeface="Arial Narrow" panose="020B0606020202030204" pitchFamily="34" charset="0"/>
              </a:rPr>
              <a:t>στηρίζοντας τους στην αλληλεπίδραση με άλλα άτομα σε καθημερινή βάση.</a:t>
            </a:r>
          </a:p>
          <a:p>
            <a:pPr algn="ctr"/>
            <a:endParaRPr lang="en-US" sz="3200" dirty="0">
              <a:latin typeface="Arial Narrow" panose="020B0606020202030204" pitchFamily="34" charset="0"/>
            </a:endParaRPr>
          </a:p>
          <a:p>
            <a:pPr algn="ctr"/>
            <a:r>
              <a:rPr lang="el-GR" sz="3200" dirty="0">
                <a:latin typeface="Arial Narrow" panose="020B0606020202030204" pitchFamily="34" charset="0"/>
              </a:rPr>
              <a:t>Αυτό θα βοηθήσει στην κοινωνική και συναισθηματική ανάπτυξη</a:t>
            </a:r>
          </a:p>
          <a:p>
            <a:pPr algn="ctr"/>
            <a:r>
              <a:rPr lang="el-GR" sz="3200" dirty="0"/>
              <a:t>η οποία είναι ζωτικής σημασίας για όλους.</a:t>
            </a:r>
          </a:p>
        </p:txBody>
      </p:sp>
    </p:spTree>
    <p:extLst>
      <p:ext uri="{BB962C8B-B14F-4D97-AF65-F5344CB8AC3E}">
        <p14:creationId xmlns:p14="http://schemas.microsoft.com/office/powerpoint/2010/main" val="148620535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456F592-A255-3649-AAA0-340AF83F2F42}"/>
              </a:ext>
            </a:extLst>
          </p:cNvPr>
          <p:cNvSpPr>
            <a:spLocks noGrp="1"/>
          </p:cNvSpPr>
          <p:nvPr>
            <p:ph idx="1"/>
          </p:nvPr>
        </p:nvSpPr>
        <p:spPr/>
        <p:txBody>
          <a:bodyPr/>
          <a:lstStyle/>
          <a:p>
            <a:endParaRPr lang="de-AT"/>
          </a:p>
        </p:txBody>
      </p:sp>
      <p:sp>
        <p:nvSpPr>
          <p:cNvPr id="4" name="Date Placeholder 3">
            <a:extLst>
              <a:ext uri="{FF2B5EF4-FFF2-40B4-BE49-F238E27FC236}">
                <a16:creationId xmlns:a16="http://schemas.microsoft.com/office/drawing/2014/main" id="{2D6AFFFE-E3C6-F644-AE8D-1AB9EC925E35}"/>
              </a:ext>
            </a:extLst>
          </p:cNvPr>
          <p:cNvSpPr>
            <a:spLocks noGrp="1"/>
          </p:cNvSpPr>
          <p:nvPr>
            <p:ph type="dt" sz="half" idx="10"/>
          </p:nvPr>
        </p:nvSpPr>
        <p:spPr/>
        <p:txBody>
          <a:bodyPr/>
          <a:lstStyle/>
          <a:p>
            <a:r>
              <a:rPr lang="el-GR"/>
              <a:t>3 Ιουνίου 2021</a:t>
            </a:r>
          </a:p>
        </p:txBody>
      </p:sp>
      <p:sp>
        <p:nvSpPr>
          <p:cNvPr id="5" name="Footer Placeholder 4">
            <a:extLst>
              <a:ext uri="{FF2B5EF4-FFF2-40B4-BE49-F238E27FC236}">
                <a16:creationId xmlns:a16="http://schemas.microsoft.com/office/drawing/2014/main" id="{994612C7-4A4B-9C44-8F2E-21721F9238BA}"/>
              </a:ext>
            </a:extLst>
          </p:cNvPr>
          <p:cNvSpPr>
            <a:spLocks noGrp="1"/>
          </p:cNvSpPr>
          <p:nvPr>
            <p:ph type="ftr" sz="quarter" idx="11"/>
          </p:nvPr>
        </p:nvSpPr>
        <p:spPr/>
        <p:txBody>
          <a:bodyPr/>
          <a:lstStyle/>
          <a:p>
            <a:r>
              <a:rPr lang="el-GR">
                <a:solidFill>
                  <a:prstClr val="black"/>
                </a:solidFill>
                <a:ea typeface="Times New Roman" panose="02020603050405020304" pitchFamily="18" charset="0"/>
              </a:rPr>
              <a:t>Η υποστήριξη της Ευρωπαϊκής Επιτροπής για την παραγωγή της παρούσας δημοσίευσης δεν συνιστά έγκριση του περιεχομένου, το οποίο αντικατοπτρίζει μόνο τις απόψεις των συντακτών, και η Επιτροπή δεν μπορεί να θεωρηθεί υπεύθυνη για οποιαδήποτε χρήση των πληροφοριών που περιέχονται σε αυτήν. </a:t>
            </a:r>
          </a:p>
        </p:txBody>
      </p:sp>
      <p:sp>
        <p:nvSpPr>
          <p:cNvPr id="6" name="Slide Number Placeholder 5">
            <a:extLst>
              <a:ext uri="{FF2B5EF4-FFF2-40B4-BE49-F238E27FC236}">
                <a16:creationId xmlns:a16="http://schemas.microsoft.com/office/drawing/2014/main" id="{C383482E-1D2F-1248-9E5B-88F5DC3B2673}"/>
              </a:ext>
            </a:extLst>
          </p:cNvPr>
          <p:cNvSpPr>
            <a:spLocks noGrp="1"/>
          </p:cNvSpPr>
          <p:nvPr>
            <p:ph type="sldNum" sz="quarter" idx="12"/>
          </p:nvPr>
        </p:nvSpPr>
        <p:spPr/>
        <p:txBody>
          <a:bodyPr/>
          <a:lstStyle/>
          <a:p>
            <a:fld id="{CD37B2E7-1D31-7C4D-928B-66328FE9604A}" type="slidenum">
              <a:rPr lang="de-AT" smtClean="0"/>
              <a:pPr/>
              <a:t>18</a:t>
            </a:fld>
            <a:endParaRPr lang="de-AT"/>
          </a:p>
        </p:txBody>
      </p:sp>
      <p:sp>
        <p:nvSpPr>
          <p:cNvPr id="8" name="Google Shape;159;p28">
            <a:extLst>
              <a:ext uri="{FF2B5EF4-FFF2-40B4-BE49-F238E27FC236}">
                <a16:creationId xmlns:a16="http://schemas.microsoft.com/office/drawing/2014/main" id="{20FCD049-3731-324D-B2E7-AF5E905F3735}"/>
              </a:ext>
            </a:extLst>
          </p:cNvPr>
          <p:cNvSpPr/>
          <p:nvPr/>
        </p:nvSpPr>
        <p:spPr>
          <a:xfrm>
            <a:off x="838200" y="681037"/>
            <a:ext cx="10515600" cy="5492439"/>
          </a:xfrm>
          <a:prstGeom prst="rect">
            <a:avLst/>
          </a:prstGeom>
          <a:solidFill>
            <a:srgbClr val="DEEBF8"/>
          </a:solidFill>
          <a:ln>
            <a:noFill/>
          </a:ln>
        </p:spPr>
        <p:txBody>
          <a:bodyPr spcFirstLastPara="1" wrap="square" lIns="121900" tIns="60933" rIns="121900" bIns="60933" anchor="ctr" anchorCtr="0">
            <a:noAutofit/>
          </a:bodyPr>
          <a:lstStyle/>
          <a:p>
            <a:pPr algn="ctr" fontAlgn="base"/>
            <a:r>
              <a:rPr lang="el-GR" sz="3200" dirty="0">
                <a:latin typeface="Arial Narrow" panose="020B0606020202030204" pitchFamily="34" charset="0"/>
              </a:rPr>
              <a:t>Άτομα με </a:t>
            </a:r>
            <a:r>
              <a:rPr lang="el-GR" sz="3200" dirty="0" err="1">
                <a:latin typeface="Arial Narrow" panose="020B0606020202030204" pitchFamily="34" charset="0"/>
              </a:rPr>
              <a:t>ΔΑΦ</a:t>
            </a:r>
            <a:endParaRPr lang="el-GR" sz="3200" dirty="0">
              <a:latin typeface="Arial Narrow" panose="020B0606020202030204" pitchFamily="34" charset="0"/>
            </a:endParaRPr>
          </a:p>
          <a:p>
            <a:pPr algn="ctr" fontAlgn="base"/>
            <a:r>
              <a:rPr lang="el-GR" sz="3200" dirty="0">
                <a:latin typeface="Arial Narrow" panose="020B0606020202030204" pitchFamily="34" charset="0"/>
              </a:rPr>
              <a:t>θα διαβάσουν το συναισθηματικό μας επίπεδο για μια κατάσταση.</a:t>
            </a:r>
          </a:p>
          <a:p>
            <a:pPr algn="ctr" fontAlgn="base"/>
            <a:endParaRPr lang="en-US" sz="3200" dirty="0">
              <a:latin typeface="Arial Narrow" panose="020B0606020202030204" pitchFamily="34" charset="0"/>
            </a:endParaRPr>
          </a:p>
          <a:p>
            <a:pPr algn="ctr" fontAlgn="base"/>
            <a:r>
              <a:rPr lang="el-GR" sz="3200" dirty="0">
                <a:latin typeface="Arial Narrow" panose="020B0606020202030204" pitchFamily="34" charset="0"/>
              </a:rPr>
              <a:t>Χρησιμοποιήστε έναν ήρεμο τόνο φωνής, ακόμη και εν μέσω μιας εκρηκτικής συμπεριφοράς.</a:t>
            </a:r>
          </a:p>
          <a:p>
            <a:pPr algn="ctr" fontAlgn="base"/>
            <a:r>
              <a:rPr lang="el-GR" sz="3200" dirty="0">
                <a:latin typeface="Arial Narrow" panose="020B0606020202030204" pitchFamily="34" charset="0"/>
              </a:rPr>
              <a:t>Εξασκηθείτε στις τεχνικές διαχείρισης του θυμού σας.</a:t>
            </a:r>
          </a:p>
          <a:p>
            <a:pPr algn="ctr" fontAlgn="base"/>
            <a:endParaRPr lang="en-US" sz="3200" dirty="0">
              <a:latin typeface="Arial Narrow" panose="020B0606020202030204" pitchFamily="34" charset="0"/>
            </a:endParaRPr>
          </a:p>
          <a:p>
            <a:pPr algn="ctr" fontAlgn="base"/>
            <a:r>
              <a:rPr lang="el-GR" sz="3200" dirty="0">
                <a:latin typeface="Arial Narrow" panose="020B0606020202030204" pitchFamily="34" charset="0"/>
              </a:rPr>
              <a:t>Χρησιμοποιώντας μια αξιοσέβαστη και </a:t>
            </a:r>
            <a:r>
              <a:rPr lang="el-GR" sz="3200" dirty="0" err="1">
                <a:latin typeface="Arial Narrow" panose="020B0606020202030204" pitchFamily="34" charset="0"/>
              </a:rPr>
              <a:t>προδραστική</a:t>
            </a:r>
            <a:r>
              <a:rPr lang="el-GR" sz="3200" dirty="0">
                <a:latin typeface="Arial Narrow" panose="020B0606020202030204" pitchFamily="34" charset="0"/>
              </a:rPr>
              <a:t> προσέγγιση,</a:t>
            </a:r>
          </a:p>
          <a:p>
            <a:pPr algn="ctr" fontAlgn="base"/>
            <a:r>
              <a:rPr lang="el-GR" sz="3200" dirty="0">
                <a:latin typeface="Arial Narrow" panose="020B0606020202030204" pitchFamily="34" charset="0"/>
              </a:rPr>
              <a:t>το άτομο θα ενισχύσει την αυτοεκτίμηση, την εμπιστοσύνη και θα περιορίσει το άγχος.</a:t>
            </a:r>
          </a:p>
        </p:txBody>
      </p:sp>
    </p:spTree>
    <p:extLst>
      <p:ext uri="{BB962C8B-B14F-4D97-AF65-F5344CB8AC3E}">
        <p14:creationId xmlns:p14="http://schemas.microsoft.com/office/powerpoint/2010/main" val="86092531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456F592-A255-3649-AAA0-340AF83F2F42}"/>
              </a:ext>
            </a:extLst>
          </p:cNvPr>
          <p:cNvSpPr>
            <a:spLocks noGrp="1"/>
          </p:cNvSpPr>
          <p:nvPr>
            <p:ph idx="1"/>
          </p:nvPr>
        </p:nvSpPr>
        <p:spPr/>
        <p:txBody>
          <a:bodyPr/>
          <a:lstStyle/>
          <a:p>
            <a:endParaRPr lang="de-AT"/>
          </a:p>
        </p:txBody>
      </p:sp>
      <p:sp>
        <p:nvSpPr>
          <p:cNvPr id="4" name="Date Placeholder 3">
            <a:extLst>
              <a:ext uri="{FF2B5EF4-FFF2-40B4-BE49-F238E27FC236}">
                <a16:creationId xmlns:a16="http://schemas.microsoft.com/office/drawing/2014/main" id="{2D6AFFFE-E3C6-F644-AE8D-1AB9EC925E35}"/>
              </a:ext>
            </a:extLst>
          </p:cNvPr>
          <p:cNvSpPr>
            <a:spLocks noGrp="1"/>
          </p:cNvSpPr>
          <p:nvPr>
            <p:ph type="dt" sz="half" idx="10"/>
          </p:nvPr>
        </p:nvSpPr>
        <p:spPr/>
        <p:txBody>
          <a:bodyPr/>
          <a:lstStyle/>
          <a:p>
            <a:r>
              <a:rPr lang="el-GR"/>
              <a:t>3 Ιουνίου 2021</a:t>
            </a:r>
          </a:p>
        </p:txBody>
      </p:sp>
      <p:sp>
        <p:nvSpPr>
          <p:cNvPr id="5" name="Footer Placeholder 4">
            <a:extLst>
              <a:ext uri="{FF2B5EF4-FFF2-40B4-BE49-F238E27FC236}">
                <a16:creationId xmlns:a16="http://schemas.microsoft.com/office/drawing/2014/main" id="{994612C7-4A4B-9C44-8F2E-21721F9238BA}"/>
              </a:ext>
            </a:extLst>
          </p:cNvPr>
          <p:cNvSpPr>
            <a:spLocks noGrp="1"/>
          </p:cNvSpPr>
          <p:nvPr>
            <p:ph type="ftr" sz="quarter" idx="11"/>
          </p:nvPr>
        </p:nvSpPr>
        <p:spPr/>
        <p:txBody>
          <a:bodyPr/>
          <a:lstStyle/>
          <a:p>
            <a:r>
              <a:rPr lang="el-GR">
                <a:solidFill>
                  <a:prstClr val="black"/>
                </a:solidFill>
                <a:ea typeface="Times New Roman" panose="02020603050405020304" pitchFamily="18" charset="0"/>
              </a:rPr>
              <a:t>Η υποστήριξη της Ευρωπαϊκής Επιτροπής για την παραγωγή της παρούσας δημοσίευσης δεν συνιστά έγκριση του περιεχομένου, το οποίο αντικατοπτρίζει μόνο τις απόψεις των συντακτών, και η Επιτροπή δεν μπορεί να θεωρηθεί υπεύθυνη για οποιαδήποτε χρήση των πληροφοριών που περιέχονται σε αυτήν. </a:t>
            </a:r>
          </a:p>
        </p:txBody>
      </p:sp>
      <p:sp>
        <p:nvSpPr>
          <p:cNvPr id="6" name="Slide Number Placeholder 5">
            <a:extLst>
              <a:ext uri="{FF2B5EF4-FFF2-40B4-BE49-F238E27FC236}">
                <a16:creationId xmlns:a16="http://schemas.microsoft.com/office/drawing/2014/main" id="{C383482E-1D2F-1248-9E5B-88F5DC3B2673}"/>
              </a:ext>
            </a:extLst>
          </p:cNvPr>
          <p:cNvSpPr>
            <a:spLocks noGrp="1"/>
          </p:cNvSpPr>
          <p:nvPr>
            <p:ph type="sldNum" sz="quarter" idx="12"/>
          </p:nvPr>
        </p:nvSpPr>
        <p:spPr/>
        <p:txBody>
          <a:bodyPr/>
          <a:lstStyle/>
          <a:p>
            <a:fld id="{CD37B2E7-1D31-7C4D-928B-66328FE9604A}" type="slidenum">
              <a:rPr lang="de-AT" smtClean="0"/>
              <a:pPr/>
              <a:t>19</a:t>
            </a:fld>
            <a:endParaRPr lang="de-AT"/>
          </a:p>
        </p:txBody>
      </p:sp>
      <p:sp>
        <p:nvSpPr>
          <p:cNvPr id="7" name="Google Shape;164;p28">
            <a:extLst>
              <a:ext uri="{FF2B5EF4-FFF2-40B4-BE49-F238E27FC236}">
                <a16:creationId xmlns:a16="http://schemas.microsoft.com/office/drawing/2014/main" id="{CDB88214-0CC1-264B-A2A6-4D53AE51E3CC}"/>
              </a:ext>
            </a:extLst>
          </p:cNvPr>
          <p:cNvSpPr/>
          <p:nvPr/>
        </p:nvSpPr>
        <p:spPr>
          <a:xfrm>
            <a:off x="838201" y="681036"/>
            <a:ext cx="10515599" cy="1009651"/>
          </a:xfrm>
          <a:prstGeom prst="rect">
            <a:avLst/>
          </a:prstGeom>
          <a:solidFill>
            <a:srgbClr val="DEEBF8"/>
          </a:solidFill>
          <a:ln>
            <a:noFill/>
          </a:ln>
        </p:spPr>
        <p:txBody>
          <a:bodyPr spcFirstLastPara="1" wrap="square" lIns="121900" tIns="60933" rIns="121900" bIns="60933" anchor="ctr" anchorCtr="0">
            <a:noAutofit/>
          </a:bodyPr>
          <a:lstStyle/>
          <a:p>
            <a:pPr algn="ctr"/>
            <a:r>
              <a:rPr lang="el-GR" sz="4000" b="1" dirty="0">
                <a:solidFill>
                  <a:prstClr val="black"/>
                </a:solidFill>
                <a:latin typeface="Arial Narrow" panose="020B0606020202030204" pitchFamily="34" charset="0"/>
              </a:rPr>
              <a:t>Οργάνωση και θέση προτεραιοτήτων</a:t>
            </a:r>
          </a:p>
        </p:txBody>
      </p:sp>
      <p:sp>
        <p:nvSpPr>
          <p:cNvPr id="8" name="Google Shape;159;p28">
            <a:extLst>
              <a:ext uri="{FF2B5EF4-FFF2-40B4-BE49-F238E27FC236}">
                <a16:creationId xmlns:a16="http://schemas.microsoft.com/office/drawing/2014/main" id="{20FCD049-3731-324D-B2E7-AF5E905F3735}"/>
              </a:ext>
            </a:extLst>
          </p:cNvPr>
          <p:cNvSpPr/>
          <p:nvPr/>
        </p:nvSpPr>
        <p:spPr>
          <a:xfrm>
            <a:off x="838200" y="1822138"/>
            <a:ext cx="10515600" cy="4351338"/>
          </a:xfrm>
          <a:prstGeom prst="rect">
            <a:avLst/>
          </a:prstGeom>
          <a:solidFill>
            <a:srgbClr val="DEEBF8"/>
          </a:solidFill>
          <a:ln>
            <a:noFill/>
          </a:ln>
        </p:spPr>
        <p:txBody>
          <a:bodyPr spcFirstLastPara="1" wrap="square" lIns="121900" tIns="60933" rIns="121900" bIns="60933" anchor="ctr" anchorCtr="0">
            <a:noAutofit/>
          </a:bodyPr>
          <a:lstStyle/>
          <a:p>
            <a:pPr marL="457200" indent="-457200">
              <a:buFont typeface="Arial" panose="020B0604020202020204" pitchFamily="34" charset="0"/>
              <a:buChar char="•"/>
            </a:pPr>
            <a:r>
              <a:rPr lang="el-GR" sz="2500" dirty="0">
                <a:latin typeface="Arial Narrow" panose="020B0606020202030204" pitchFamily="34" charset="0"/>
              </a:rPr>
              <a:t>Ανάπτυξη έγχρωμου κωδικοποιημένου συστήματος για αρχεία, έργα ή δραστηριότητες.</a:t>
            </a:r>
          </a:p>
          <a:p>
            <a:pPr marL="457200" indent="-457200">
              <a:buFont typeface="Arial" panose="020B0604020202020204" pitchFamily="34" charset="0"/>
              <a:buChar char="•"/>
            </a:pPr>
            <a:r>
              <a:rPr lang="el-GR" sz="2500" dirty="0">
                <a:latin typeface="Arial Narrow" panose="020B0606020202030204" pitchFamily="34" charset="0"/>
              </a:rPr>
              <a:t>Χρήση εβδομαδιαίων γραφημάτων για τον προσδιορισμό ημερήσιων δραστηριοτήτων ή προτεραιοτήτων εργασίας.</a:t>
            </a:r>
          </a:p>
          <a:p>
            <a:pPr marL="457200" indent="-457200">
              <a:buFont typeface="Arial" panose="020B0604020202020204" pitchFamily="34" charset="0"/>
              <a:buChar char="•"/>
            </a:pPr>
            <a:r>
              <a:rPr lang="el-GR" sz="2500" dirty="0">
                <a:latin typeface="Arial Narrow" panose="020B0606020202030204" pitchFamily="34" charset="0"/>
              </a:rPr>
              <a:t>Ανάθεση ενός συμβούλου εργασίας για να διδάξει/ενισχύσει τις οργανωτικές δεξιότητες και να βοηθήσει τον νέο εργαζόμενο να δώσει προτεραιότητα στις εργασίες του.</a:t>
            </a:r>
          </a:p>
          <a:p>
            <a:pPr marL="457200" indent="-457200">
              <a:buFont typeface="Arial" panose="020B0604020202020204" pitchFamily="34" charset="0"/>
              <a:buChar char="•"/>
            </a:pPr>
            <a:r>
              <a:rPr lang="el-GR" sz="2500" dirty="0">
                <a:latin typeface="Arial Narrow" panose="020B0606020202030204" pitchFamily="34" charset="0"/>
              </a:rPr>
              <a:t>Ανάθεση νέου έργου μόνο αφού ολοκληρωθεί το προηγούμενο έργο.</a:t>
            </a:r>
          </a:p>
          <a:p>
            <a:pPr marL="457200" indent="-457200">
              <a:buFont typeface="Arial" panose="020B0604020202020204" pitchFamily="34" charset="0"/>
              <a:buChar char="•"/>
            </a:pPr>
            <a:r>
              <a:rPr lang="el-GR" sz="2500" dirty="0">
                <a:latin typeface="Arial Narrow" panose="020B0606020202030204" pitchFamily="34" charset="0"/>
              </a:rPr>
              <a:t>Παροχή ενός "φύλλου αναφοράς" έργων υψηλής προτεραιότητας, ατόμων κ.λπ. </a:t>
            </a:r>
          </a:p>
          <a:p>
            <a:pPr marL="457200" indent="-457200">
              <a:buFont typeface="Arial" panose="020B0604020202020204" pitchFamily="34" charset="0"/>
              <a:buChar char="•"/>
            </a:pPr>
            <a:r>
              <a:rPr lang="el-GR" sz="2500" dirty="0">
                <a:latin typeface="Arial Narrow" panose="020B0606020202030204" pitchFamily="34" charset="0"/>
              </a:rPr>
              <a:t>Προετοιμασία ενός "φύλλου αναφοράς" με τις πιο σημαντικές διαδικασίες.</a:t>
            </a:r>
          </a:p>
        </p:txBody>
      </p:sp>
    </p:spTree>
    <p:extLst>
      <p:ext uri="{BB962C8B-B14F-4D97-AF65-F5344CB8AC3E}">
        <p14:creationId xmlns:p14="http://schemas.microsoft.com/office/powerpoint/2010/main" val="13710222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27631B7B-E317-B346-8DFE-60139876228D}"/>
              </a:ext>
            </a:extLst>
          </p:cNvPr>
          <p:cNvSpPr>
            <a:spLocks noGrp="1"/>
          </p:cNvSpPr>
          <p:nvPr>
            <p:ph type="dt" sz="half" idx="10"/>
          </p:nvPr>
        </p:nvSpPr>
        <p:spPr/>
        <p:txBody>
          <a:bodyPr/>
          <a:lstStyle/>
          <a:p>
            <a:r>
              <a:rPr lang="el-GR"/>
              <a:t>3 Ιουνίου 2021</a:t>
            </a:r>
          </a:p>
        </p:txBody>
      </p:sp>
      <p:sp>
        <p:nvSpPr>
          <p:cNvPr id="5" name="Footer Placeholder 4">
            <a:extLst>
              <a:ext uri="{FF2B5EF4-FFF2-40B4-BE49-F238E27FC236}">
                <a16:creationId xmlns:a16="http://schemas.microsoft.com/office/drawing/2014/main" id="{0CA48045-4BB7-AD47-B9AF-E7028540D716}"/>
              </a:ext>
            </a:extLst>
          </p:cNvPr>
          <p:cNvSpPr>
            <a:spLocks noGrp="1"/>
          </p:cNvSpPr>
          <p:nvPr>
            <p:ph type="ftr" sz="quarter" idx="11"/>
          </p:nvPr>
        </p:nvSpPr>
        <p:spPr/>
        <p:txBody>
          <a:bodyPr/>
          <a:lstStyle/>
          <a:p>
            <a:r>
              <a:rPr lang="el-GR">
                <a:solidFill>
                  <a:prstClr val="black"/>
                </a:solidFill>
                <a:ea typeface="Times New Roman" panose="02020603050405020304" pitchFamily="18" charset="0"/>
              </a:rPr>
              <a:t>Η υποστήριξη της Ευρωπαϊκής Επιτροπής για την παραγωγή της παρούσας δημοσίευσης δεν συνιστά έγκριση του περιεχομένου, το οποίο αντικατοπτρίζει μόνο τις απόψεις των συντακτών, και η Επιτροπή δεν μπορεί να θεωρηθεί υπεύθυνη για οποιαδήποτε χρήση των πληροφοριών που περιέχονται σε αυτήν. </a:t>
            </a:r>
          </a:p>
        </p:txBody>
      </p:sp>
      <p:sp>
        <p:nvSpPr>
          <p:cNvPr id="6" name="Slide Number Placeholder 5">
            <a:extLst>
              <a:ext uri="{FF2B5EF4-FFF2-40B4-BE49-F238E27FC236}">
                <a16:creationId xmlns:a16="http://schemas.microsoft.com/office/drawing/2014/main" id="{03844065-72F0-C24F-A504-90E2B2DD5643}"/>
              </a:ext>
            </a:extLst>
          </p:cNvPr>
          <p:cNvSpPr>
            <a:spLocks noGrp="1"/>
          </p:cNvSpPr>
          <p:nvPr>
            <p:ph type="sldNum" sz="quarter" idx="12"/>
          </p:nvPr>
        </p:nvSpPr>
        <p:spPr/>
        <p:txBody>
          <a:bodyPr/>
          <a:lstStyle/>
          <a:p>
            <a:fld id="{CD37B2E7-1D31-7C4D-928B-66328FE9604A}" type="slidenum">
              <a:rPr lang="de-AT" smtClean="0"/>
              <a:pPr/>
              <a:t>2</a:t>
            </a:fld>
            <a:endParaRPr lang="de-AT"/>
          </a:p>
        </p:txBody>
      </p:sp>
      <p:sp>
        <p:nvSpPr>
          <p:cNvPr id="11" name="Google Shape;143;p27">
            <a:extLst>
              <a:ext uri="{FF2B5EF4-FFF2-40B4-BE49-F238E27FC236}">
                <a16:creationId xmlns:a16="http://schemas.microsoft.com/office/drawing/2014/main" id="{11371142-163D-DB42-9607-6A3E196B56BB}"/>
              </a:ext>
            </a:extLst>
          </p:cNvPr>
          <p:cNvSpPr/>
          <p:nvPr/>
        </p:nvSpPr>
        <p:spPr>
          <a:xfrm>
            <a:off x="0" y="1286553"/>
            <a:ext cx="12192000" cy="1486535"/>
          </a:xfrm>
          <a:prstGeom prst="rect">
            <a:avLst/>
          </a:prstGeom>
          <a:solidFill>
            <a:srgbClr val="FFF2CC"/>
          </a:solidFill>
          <a:ln>
            <a:noFill/>
          </a:ln>
        </p:spPr>
        <p:txBody>
          <a:bodyPr spcFirstLastPara="1" wrap="square" lIns="121900" tIns="60933" rIns="121900" bIns="60933" anchor="ctr" anchorCtr="0">
            <a:noAutofit/>
          </a:bodyPr>
          <a:lstStyle/>
          <a:p>
            <a:pPr algn="ctr"/>
            <a:endParaRPr lang="it" sz="3200" b="1" dirty="0">
              <a:solidFill>
                <a:schemeClr val="dk1"/>
              </a:solidFill>
              <a:latin typeface="Calibri"/>
              <a:ea typeface="Arial Narrow"/>
              <a:cs typeface="Calibri"/>
              <a:sym typeface="Calibri"/>
            </a:endParaRPr>
          </a:p>
          <a:p>
            <a:pPr algn="ctr"/>
            <a:r>
              <a:rPr lang="el-GR" sz="4000" b="1">
                <a:solidFill>
                  <a:schemeClr val="dk1"/>
                </a:solidFill>
                <a:latin typeface="Arial Narrow"/>
                <a:ea typeface="Arial Narrow"/>
                <a:cs typeface="Arial Narrow"/>
                <a:sym typeface="Arial Narrow"/>
              </a:rPr>
              <a:t>ΕΝΑΡΞΗ</a:t>
            </a:r>
          </a:p>
          <a:p>
            <a:pPr algn="ctr"/>
            <a:endParaRPr sz="3200" b="1" dirty="0">
              <a:solidFill>
                <a:schemeClr val="dk1"/>
              </a:solidFill>
              <a:latin typeface="Calibri"/>
              <a:ea typeface="Calibri"/>
              <a:cs typeface="Calibri"/>
              <a:sym typeface="Calibri"/>
            </a:endParaRPr>
          </a:p>
        </p:txBody>
      </p:sp>
      <p:sp>
        <p:nvSpPr>
          <p:cNvPr id="12" name="Google Shape;151;p27">
            <a:extLst>
              <a:ext uri="{FF2B5EF4-FFF2-40B4-BE49-F238E27FC236}">
                <a16:creationId xmlns:a16="http://schemas.microsoft.com/office/drawing/2014/main" id="{C2C82930-6332-F94C-82D1-60B6BD0BD1D5}"/>
              </a:ext>
            </a:extLst>
          </p:cNvPr>
          <p:cNvSpPr/>
          <p:nvPr/>
        </p:nvSpPr>
        <p:spPr>
          <a:xfrm>
            <a:off x="4338210" y="2971938"/>
            <a:ext cx="3515579" cy="3185561"/>
          </a:xfrm>
          <a:prstGeom prst="rect">
            <a:avLst/>
          </a:prstGeom>
          <a:solidFill>
            <a:srgbClr val="FFF2CC"/>
          </a:solidFill>
          <a:ln>
            <a:noFill/>
          </a:ln>
        </p:spPr>
        <p:txBody>
          <a:bodyPr spcFirstLastPara="1" wrap="square" lIns="121900" tIns="60933" rIns="121900" bIns="60933" anchor="ctr" anchorCtr="0">
            <a:noAutofit/>
          </a:bodyPr>
          <a:lstStyle/>
          <a:p>
            <a:pPr algn="ctr" defTabSz="685800">
              <a:lnSpc>
                <a:spcPct val="150000"/>
              </a:lnSpc>
              <a:buClr>
                <a:srgbClr val="ED7D31">
                  <a:lumMod val="75000"/>
                </a:srgbClr>
              </a:buClr>
              <a:buSzPct val="102000"/>
            </a:pPr>
            <a:r>
              <a:rPr lang="el-GR" sz="2000">
                <a:solidFill>
                  <a:prstClr val="black"/>
                </a:solidFill>
                <a:latin typeface="Arial Narrow" panose="020B0606020202030204" pitchFamily="34" charset="0"/>
              </a:rPr>
              <a:t>Στόχος</a:t>
            </a:r>
          </a:p>
          <a:p>
            <a:pPr algn="ctr" defTabSz="685800">
              <a:lnSpc>
                <a:spcPct val="150000"/>
              </a:lnSpc>
              <a:buClr>
                <a:srgbClr val="ED7D31">
                  <a:lumMod val="75000"/>
                </a:srgbClr>
              </a:buClr>
              <a:buSzPct val="102000"/>
            </a:pPr>
            <a:r>
              <a:rPr lang="el-GR" sz="2000">
                <a:solidFill>
                  <a:prstClr val="black"/>
                </a:solidFill>
                <a:latin typeface="Arial Narrow" panose="020B0606020202030204" pitchFamily="34" charset="0"/>
              </a:rPr>
              <a:t>Περιεχόμενα</a:t>
            </a:r>
          </a:p>
          <a:p>
            <a:pPr algn="ctr" defTabSz="685800">
              <a:lnSpc>
                <a:spcPct val="150000"/>
              </a:lnSpc>
              <a:buClr>
                <a:srgbClr val="ED7D31">
                  <a:lumMod val="75000"/>
                </a:srgbClr>
              </a:buClr>
              <a:buSzPct val="102000"/>
            </a:pPr>
            <a:r>
              <a:rPr lang="el-GR" sz="2000">
                <a:solidFill>
                  <a:prstClr val="black"/>
                </a:solidFill>
                <a:latin typeface="Arial Narrow" panose="020B0606020202030204" pitchFamily="34" charset="0"/>
              </a:rPr>
              <a:t>Μαθησιακά αποτελέσματα</a:t>
            </a:r>
          </a:p>
          <a:p>
            <a:pPr algn="ctr" defTabSz="685800">
              <a:lnSpc>
                <a:spcPct val="150000"/>
              </a:lnSpc>
              <a:buClr>
                <a:srgbClr val="ED7D31">
                  <a:lumMod val="75000"/>
                </a:srgbClr>
              </a:buClr>
              <a:buSzPct val="102000"/>
            </a:pPr>
            <a:r>
              <a:rPr lang="el-GR" sz="2000">
                <a:solidFill>
                  <a:prstClr val="black"/>
                </a:solidFill>
                <a:latin typeface="Arial Narrow" panose="020B0606020202030204" pitchFamily="34" charset="0"/>
              </a:rPr>
              <a:t>Οργάνωση</a:t>
            </a:r>
          </a:p>
          <a:p>
            <a:pPr algn="ctr" defTabSz="685800">
              <a:lnSpc>
                <a:spcPct val="150000"/>
              </a:lnSpc>
              <a:buClr>
                <a:srgbClr val="ED7D31">
                  <a:lumMod val="75000"/>
                </a:srgbClr>
              </a:buClr>
              <a:buSzPct val="102000"/>
            </a:pPr>
            <a:r>
              <a:rPr lang="el-GR" sz="2000">
                <a:latin typeface="Arial Narrow" panose="020B0606020202030204" pitchFamily="34" charset="0"/>
              </a:rPr>
              <a:t>Δραστηριότητα: </a:t>
            </a:r>
            <a:r>
              <a:rPr lang="el-GR" sz="2000" i="1">
                <a:latin typeface="Arial Narrow" panose="020B0606020202030204" pitchFamily="34" charset="0"/>
              </a:rPr>
              <a:t>Εισαγωγή στο θέμα</a:t>
            </a:r>
          </a:p>
        </p:txBody>
      </p:sp>
    </p:spTree>
    <p:extLst>
      <p:ext uri="{BB962C8B-B14F-4D97-AF65-F5344CB8AC3E}">
        <p14:creationId xmlns:p14="http://schemas.microsoft.com/office/powerpoint/2010/main" val="107334537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456F592-A255-3649-AAA0-340AF83F2F42}"/>
              </a:ext>
            </a:extLst>
          </p:cNvPr>
          <p:cNvSpPr>
            <a:spLocks noGrp="1"/>
          </p:cNvSpPr>
          <p:nvPr>
            <p:ph idx="1"/>
          </p:nvPr>
        </p:nvSpPr>
        <p:spPr/>
        <p:txBody>
          <a:bodyPr/>
          <a:lstStyle/>
          <a:p>
            <a:endParaRPr lang="de-AT"/>
          </a:p>
        </p:txBody>
      </p:sp>
      <p:sp>
        <p:nvSpPr>
          <p:cNvPr id="4" name="Date Placeholder 3">
            <a:extLst>
              <a:ext uri="{FF2B5EF4-FFF2-40B4-BE49-F238E27FC236}">
                <a16:creationId xmlns:a16="http://schemas.microsoft.com/office/drawing/2014/main" id="{2D6AFFFE-E3C6-F644-AE8D-1AB9EC925E35}"/>
              </a:ext>
            </a:extLst>
          </p:cNvPr>
          <p:cNvSpPr>
            <a:spLocks noGrp="1"/>
          </p:cNvSpPr>
          <p:nvPr>
            <p:ph type="dt" sz="half" idx="10"/>
          </p:nvPr>
        </p:nvSpPr>
        <p:spPr/>
        <p:txBody>
          <a:bodyPr/>
          <a:lstStyle/>
          <a:p>
            <a:r>
              <a:rPr lang="el-GR"/>
              <a:t>3 Ιουνίου 2021</a:t>
            </a:r>
          </a:p>
        </p:txBody>
      </p:sp>
      <p:sp>
        <p:nvSpPr>
          <p:cNvPr id="5" name="Footer Placeholder 4">
            <a:extLst>
              <a:ext uri="{FF2B5EF4-FFF2-40B4-BE49-F238E27FC236}">
                <a16:creationId xmlns:a16="http://schemas.microsoft.com/office/drawing/2014/main" id="{994612C7-4A4B-9C44-8F2E-21721F9238BA}"/>
              </a:ext>
            </a:extLst>
          </p:cNvPr>
          <p:cNvSpPr>
            <a:spLocks noGrp="1"/>
          </p:cNvSpPr>
          <p:nvPr>
            <p:ph type="ftr" sz="quarter" idx="11"/>
          </p:nvPr>
        </p:nvSpPr>
        <p:spPr/>
        <p:txBody>
          <a:bodyPr/>
          <a:lstStyle/>
          <a:p>
            <a:r>
              <a:rPr lang="el-GR">
                <a:solidFill>
                  <a:prstClr val="black"/>
                </a:solidFill>
                <a:ea typeface="Times New Roman" panose="02020603050405020304" pitchFamily="18" charset="0"/>
              </a:rPr>
              <a:t>Η υποστήριξη της Ευρωπαϊκής Επιτροπής για την παραγωγή της παρούσας δημοσίευσης δεν συνιστά έγκριση του περιεχομένου, το οποίο αντικατοπτρίζει μόνο τις απόψεις των συντακτών, και η Επιτροπή δεν μπορεί να θεωρηθεί υπεύθυνη για οποιαδήποτε χρήση των πληροφοριών που περιέχονται σε αυτήν. </a:t>
            </a:r>
          </a:p>
        </p:txBody>
      </p:sp>
      <p:sp>
        <p:nvSpPr>
          <p:cNvPr id="6" name="Slide Number Placeholder 5">
            <a:extLst>
              <a:ext uri="{FF2B5EF4-FFF2-40B4-BE49-F238E27FC236}">
                <a16:creationId xmlns:a16="http://schemas.microsoft.com/office/drawing/2014/main" id="{C383482E-1D2F-1248-9E5B-88F5DC3B2673}"/>
              </a:ext>
            </a:extLst>
          </p:cNvPr>
          <p:cNvSpPr>
            <a:spLocks noGrp="1"/>
          </p:cNvSpPr>
          <p:nvPr>
            <p:ph type="sldNum" sz="quarter" idx="12"/>
          </p:nvPr>
        </p:nvSpPr>
        <p:spPr/>
        <p:txBody>
          <a:bodyPr/>
          <a:lstStyle/>
          <a:p>
            <a:fld id="{CD37B2E7-1D31-7C4D-928B-66328FE9604A}" type="slidenum">
              <a:rPr lang="de-AT" smtClean="0"/>
              <a:pPr/>
              <a:t>20</a:t>
            </a:fld>
            <a:endParaRPr lang="de-AT"/>
          </a:p>
        </p:txBody>
      </p:sp>
      <p:sp>
        <p:nvSpPr>
          <p:cNvPr id="8" name="Google Shape;159;p28">
            <a:extLst>
              <a:ext uri="{FF2B5EF4-FFF2-40B4-BE49-F238E27FC236}">
                <a16:creationId xmlns:a16="http://schemas.microsoft.com/office/drawing/2014/main" id="{20FCD049-3731-324D-B2E7-AF5E905F3735}"/>
              </a:ext>
            </a:extLst>
          </p:cNvPr>
          <p:cNvSpPr/>
          <p:nvPr/>
        </p:nvSpPr>
        <p:spPr>
          <a:xfrm>
            <a:off x="838200" y="681037"/>
            <a:ext cx="10515600" cy="5492439"/>
          </a:xfrm>
          <a:prstGeom prst="rect">
            <a:avLst/>
          </a:prstGeom>
          <a:solidFill>
            <a:srgbClr val="DEEBF8"/>
          </a:solidFill>
          <a:ln>
            <a:noFill/>
          </a:ln>
        </p:spPr>
        <p:txBody>
          <a:bodyPr spcFirstLastPara="1" wrap="square" lIns="121900" tIns="60933" rIns="121900" bIns="60933" anchor="ctr" anchorCtr="0">
            <a:noAutofit/>
          </a:bodyPr>
          <a:lstStyle/>
          <a:p>
            <a:pPr algn="ctr" fontAlgn="base"/>
            <a:r>
              <a:rPr lang="el-GR" sz="3200" dirty="0">
                <a:latin typeface="Arial Narrow" panose="020B0606020202030204" pitchFamily="34" charset="0"/>
              </a:rPr>
              <a:t>Όταν διδάσκετε μια νέα δεξιότητα ή συμπεριφορά,</a:t>
            </a:r>
          </a:p>
          <a:p>
            <a:pPr algn="ctr" fontAlgn="base"/>
            <a:r>
              <a:rPr lang="el-GR" sz="3200" dirty="0">
                <a:latin typeface="Arial Narrow" panose="020B0606020202030204" pitchFamily="34" charset="0"/>
              </a:rPr>
              <a:t>αντιμετωπίστε τα κίνητρα των εργαζομένων, χρησιμοποιώντας παράγοντες ενίσχυσης υψηλής κινητοποίησης.</a:t>
            </a:r>
          </a:p>
          <a:p>
            <a:pPr algn="ctr" fontAlgn="base"/>
            <a:endParaRPr lang="en-US" sz="3200" dirty="0">
              <a:latin typeface="Arial Narrow" panose="020B0606020202030204" pitchFamily="34" charset="0"/>
            </a:endParaRPr>
          </a:p>
          <a:p>
            <a:pPr algn="ctr" fontAlgn="base"/>
            <a:r>
              <a:rPr lang="el-GR" sz="3200" dirty="0">
                <a:latin typeface="Arial Narrow" panose="020B0606020202030204" pitchFamily="34" charset="0"/>
              </a:rPr>
              <a:t> Οι παράγοντες ενίσχυσης υψηλής κινητοποίησης μπορεί να περιλαμβάνουν εμμονές ή ενθουσιασμό. </a:t>
            </a:r>
          </a:p>
          <a:p>
            <a:pPr algn="ctr" fontAlgn="base"/>
            <a:r>
              <a:rPr lang="el-GR" sz="3200" dirty="0">
                <a:latin typeface="Arial Narrow" panose="020B0606020202030204" pitchFamily="34" charset="0"/>
              </a:rPr>
              <a:t>Βεβαιωθείτε ότι όλο το προσωπικό γνωρίζει ποιες δεξιότητες επιδέχονται ενίσχυσης και πόσο συχνά.</a:t>
            </a:r>
          </a:p>
          <a:p>
            <a:pPr algn="ctr" fontAlgn="base"/>
            <a:r>
              <a:rPr lang="el-GR" sz="3200" dirty="0">
                <a:latin typeface="Arial Narrow" panose="020B0606020202030204" pitchFamily="34" charset="0"/>
              </a:rPr>
              <a:t>Να είστε συνεπείς.</a:t>
            </a:r>
          </a:p>
        </p:txBody>
      </p:sp>
    </p:spTree>
    <p:extLst>
      <p:ext uri="{BB962C8B-B14F-4D97-AF65-F5344CB8AC3E}">
        <p14:creationId xmlns:p14="http://schemas.microsoft.com/office/powerpoint/2010/main" val="212559781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456F592-A255-3649-AAA0-340AF83F2F42}"/>
              </a:ext>
            </a:extLst>
          </p:cNvPr>
          <p:cNvSpPr>
            <a:spLocks noGrp="1"/>
          </p:cNvSpPr>
          <p:nvPr>
            <p:ph idx="1"/>
          </p:nvPr>
        </p:nvSpPr>
        <p:spPr/>
        <p:txBody>
          <a:bodyPr/>
          <a:lstStyle/>
          <a:p>
            <a:endParaRPr lang="de-AT"/>
          </a:p>
        </p:txBody>
      </p:sp>
      <p:sp>
        <p:nvSpPr>
          <p:cNvPr id="4" name="Date Placeholder 3">
            <a:extLst>
              <a:ext uri="{FF2B5EF4-FFF2-40B4-BE49-F238E27FC236}">
                <a16:creationId xmlns:a16="http://schemas.microsoft.com/office/drawing/2014/main" id="{2D6AFFFE-E3C6-F644-AE8D-1AB9EC925E35}"/>
              </a:ext>
            </a:extLst>
          </p:cNvPr>
          <p:cNvSpPr>
            <a:spLocks noGrp="1"/>
          </p:cNvSpPr>
          <p:nvPr>
            <p:ph type="dt" sz="half" idx="10"/>
          </p:nvPr>
        </p:nvSpPr>
        <p:spPr/>
        <p:txBody>
          <a:bodyPr/>
          <a:lstStyle/>
          <a:p>
            <a:r>
              <a:rPr lang="el-GR"/>
              <a:t>3 Ιουνίου 2021</a:t>
            </a:r>
          </a:p>
        </p:txBody>
      </p:sp>
      <p:sp>
        <p:nvSpPr>
          <p:cNvPr id="5" name="Footer Placeholder 4">
            <a:extLst>
              <a:ext uri="{FF2B5EF4-FFF2-40B4-BE49-F238E27FC236}">
                <a16:creationId xmlns:a16="http://schemas.microsoft.com/office/drawing/2014/main" id="{994612C7-4A4B-9C44-8F2E-21721F9238BA}"/>
              </a:ext>
            </a:extLst>
          </p:cNvPr>
          <p:cNvSpPr>
            <a:spLocks noGrp="1"/>
          </p:cNvSpPr>
          <p:nvPr>
            <p:ph type="ftr" sz="quarter" idx="11"/>
          </p:nvPr>
        </p:nvSpPr>
        <p:spPr/>
        <p:txBody>
          <a:bodyPr/>
          <a:lstStyle/>
          <a:p>
            <a:r>
              <a:rPr lang="el-GR">
                <a:solidFill>
                  <a:prstClr val="black"/>
                </a:solidFill>
                <a:ea typeface="Times New Roman" panose="02020603050405020304" pitchFamily="18" charset="0"/>
              </a:rPr>
              <a:t>Η υποστήριξη της Ευρωπαϊκής Επιτροπής για την παραγωγή της παρούσας δημοσίευσης δεν συνιστά έγκριση του περιεχομένου, το οποίο αντικατοπτρίζει μόνο τις απόψεις των συντακτών, και η Επιτροπή δεν μπορεί να θεωρηθεί υπεύθυνη για οποιαδήποτε χρήση των πληροφοριών που περιέχονται σε αυτήν. </a:t>
            </a:r>
          </a:p>
        </p:txBody>
      </p:sp>
      <p:sp>
        <p:nvSpPr>
          <p:cNvPr id="6" name="Slide Number Placeholder 5">
            <a:extLst>
              <a:ext uri="{FF2B5EF4-FFF2-40B4-BE49-F238E27FC236}">
                <a16:creationId xmlns:a16="http://schemas.microsoft.com/office/drawing/2014/main" id="{C383482E-1D2F-1248-9E5B-88F5DC3B2673}"/>
              </a:ext>
            </a:extLst>
          </p:cNvPr>
          <p:cNvSpPr>
            <a:spLocks noGrp="1"/>
          </p:cNvSpPr>
          <p:nvPr>
            <p:ph type="sldNum" sz="quarter" idx="12"/>
          </p:nvPr>
        </p:nvSpPr>
        <p:spPr/>
        <p:txBody>
          <a:bodyPr/>
          <a:lstStyle/>
          <a:p>
            <a:fld id="{CD37B2E7-1D31-7C4D-928B-66328FE9604A}" type="slidenum">
              <a:rPr lang="de-AT" smtClean="0"/>
              <a:pPr/>
              <a:t>21</a:t>
            </a:fld>
            <a:endParaRPr lang="de-AT"/>
          </a:p>
        </p:txBody>
      </p:sp>
      <p:sp>
        <p:nvSpPr>
          <p:cNvPr id="8" name="Google Shape;159;p28">
            <a:extLst>
              <a:ext uri="{FF2B5EF4-FFF2-40B4-BE49-F238E27FC236}">
                <a16:creationId xmlns:a16="http://schemas.microsoft.com/office/drawing/2014/main" id="{20FCD049-3731-324D-B2E7-AF5E905F3735}"/>
              </a:ext>
            </a:extLst>
          </p:cNvPr>
          <p:cNvSpPr/>
          <p:nvPr/>
        </p:nvSpPr>
        <p:spPr>
          <a:xfrm>
            <a:off x="729673" y="681037"/>
            <a:ext cx="10624127" cy="5492439"/>
          </a:xfrm>
          <a:prstGeom prst="rect">
            <a:avLst/>
          </a:prstGeom>
          <a:solidFill>
            <a:srgbClr val="DEEBF8"/>
          </a:solidFill>
          <a:ln>
            <a:noFill/>
          </a:ln>
        </p:spPr>
        <p:txBody>
          <a:bodyPr spcFirstLastPara="1" wrap="square" lIns="121900" tIns="60933" rIns="121900" bIns="60933" anchor="ctr" anchorCtr="0">
            <a:noAutofit/>
          </a:bodyPr>
          <a:lstStyle/>
          <a:p>
            <a:pPr algn="ctr"/>
            <a:r>
              <a:rPr lang="el-GR" sz="3200" dirty="0">
                <a:latin typeface="Arial Narrow" panose="020B0606020202030204" pitchFamily="34" charset="0"/>
              </a:rPr>
              <a:t>Να έχετε επίγνωση των πιθανών αισθητήριων προβλημάτων στο περιβάλλον του ατόμου. Εξετάστε:</a:t>
            </a:r>
          </a:p>
          <a:p>
            <a:pPr algn="ctr"/>
            <a:endParaRPr lang="en-US" sz="3200" dirty="0">
              <a:latin typeface="Arial Narrow" panose="020B0606020202030204" pitchFamily="34" charset="0"/>
            </a:endParaRPr>
          </a:p>
          <a:p>
            <a:pPr algn="ctr"/>
            <a:r>
              <a:rPr lang="el-GR" sz="3200" dirty="0">
                <a:latin typeface="Arial Narrow" panose="020B0606020202030204" pitchFamily="34" charset="0"/>
              </a:rPr>
              <a:t>την εισαγωγή οπτικών στοιχείων (π.χ. φθοριζόντων ή έντονων φώτων),</a:t>
            </a:r>
          </a:p>
          <a:p>
            <a:pPr algn="ctr"/>
            <a:r>
              <a:rPr lang="el-GR" sz="3200" dirty="0">
                <a:latin typeface="Arial Narrow" panose="020B0606020202030204" pitchFamily="34" charset="0"/>
              </a:rPr>
              <a:t>την εισαγωγή ακουστικών στοιχείων (π.χ. δυνατών ήχων),</a:t>
            </a:r>
          </a:p>
          <a:p>
            <a:pPr algn="ctr"/>
            <a:r>
              <a:rPr lang="el-GR" sz="3200" dirty="0">
                <a:latin typeface="Arial Narrow" panose="020B0606020202030204" pitchFamily="34" charset="0"/>
              </a:rPr>
              <a:t>την εισαγωγή στοιχείων αφής (π.χ. ορισμένων επιφανειών, υφών, υφασμάτων),</a:t>
            </a:r>
          </a:p>
          <a:p>
            <a:pPr algn="ctr"/>
            <a:r>
              <a:rPr lang="el-GR" sz="3200" dirty="0">
                <a:latin typeface="Arial Narrow" panose="020B0606020202030204" pitchFamily="34" charset="0"/>
              </a:rPr>
              <a:t>μυρωδιές/γεύσεις (έντονα αρώματα ή ορισμένες υφές τροφίμων)</a:t>
            </a:r>
          </a:p>
          <a:p>
            <a:pPr algn="ctr"/>
            <a:r>
              <a:rPr lang="el-GR" sz="3200" dirty="0">
                <a:latin typeface="Arial Narrow" panose="020B0606020202030204" pitchFamily="34" charset="0"/>
              </a:rPr>
              <a:t>που μπορεί να ενοχλούν το άτομο με διαταραχές αυτιστικού φάσματος.</a:t>
            </a:r>
          </a:p>
        </p:txBody>
      </p:sp>
    </p:spTree>
    <p:extLst>
      <p:ext uri="{BB962C8B-B14F-4D97-AF65-F5344CB8AC3E}">
        <p14:creationId xmlns:p14="http://schemas.microsoft.com/office/powerpoint/2010/main" val="312409178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456F592-A255-3649-AAA0-340AF83F2F42}"/>
              </a:ext>
            </a:extLst>
          </p:cNvPr>
          <p:cNvSpPr>
            <a:spLocks noGrp="1"/>
          </p:cNvSpPr>
          <p:nvPr>
            <p:ph idx="1"/>
          </p:nvPr>
        </p:nvSpPr>
        <p:spPr/>
        <p:txBody>
          <a:bodyPr/>
          <a:lstStyle/>
          <a:p>
            <a:endParaRPr lang="de-AT"/>
          </a:p>
        </p:txBody>
      </p:sp>
      <p:sp>
        <p:nvSpPr>
          <p:cNvPr id="4" name="Date Placeholder 3">
            <a:extLst>
              <a:ext uri="{FF2B5EF4-FFF2-40B4-BE49-F238E27FC236}">
                <a16:creationId xmlns:a16="http://schemas.microsoft.com/office/drawing/2014/main" id="{2D6AFFFE-E3C6-F644-AE8D-1AB9EC925E35}"/>
              </a:ext>
            </a:extLst>
          </p:cNvPr>
          <p:cNvSpPr>
            <a:spLocks noGrp="1"/>
          </p:cNvSpPr>
          <p:nvPr>
            <p:ph type="dt" sz="half" idx="10"/>
          </p:nvPr>
        </p:nvSpPr>
        <p:spPr/>
        <p:txBody>
          <a:bodyPr/>
          <a:lstStyle/>
          <a:p>
            <a:r>
              <a:rPr lang="el-GR"/>
              <a:t>3 Ιουνίου 2021</a:t>
            </a:r>
          </a:p>
        </p:txBody>
      </p:sp>
      <p:sp>
        <p:nvSpPr>
          <p:cNvPr id="5" name="Footer Placeholder 4">
            <a:extLst>
              <a:ext uri="{FF2B5EF4-FFF2-40B4-BE49-F238E27FC236}">
                <a16:creationId xmlns:a16="http://schemas.microsoft.com/office/drawing/2014/main" id="{994612C7-4A4B-9C44-8F2E-21721F9238BA}"/>
              </a:ext>
            </a:extLst>
          </p:cNvPr>
          <p:cNvSpPr>
            <a:spLocks noGrp="1"/>
          </p:cNvSpPr>
          <p:nvPr>
            <p:ph type="ftr" sz="quarter" idx="11"/>
          </p:nvPr>
        </p:nvSpPr>
        <p:spPr/>
        <p:txBody>
          <a:bodyPr/>
          <a:lstStyle/>
          <a:p>
            <a:r>
              <a:rPr lang="el-GR">
                <a:solidFill>
                  <a:prstClr val="black"/>
                </a:solidFill>
                <a:ea typeface="Times New Roman" panose="02020603050405020304" pitchFamily="18" charset="0"/>
              </a:rPr>
              <a:t>Η υποστήριξη της Ευρωπαϊκής Επιτροπής για την παραγωγή της παρούσας δημοσίευσης δεν συνιστά έγκριση του περιεχομένου, το οποίο αντικατοπτρίζει μόνο τις απόψεις των συντακτών, και η Επιτροπή δεν μπορεί να θεωρηθεί υπεύθυνη για οποιαδήποτε χρήση των πληροφοριών που περιέχονται σε αυτήν. </a:t>
            </a:r>
          </a:p>
        </p:txBody>
      </p:sp>
      <p:sp>
        <p:nvSpPr>
          <p:cNvPr id="6" name="Slide Number Placeholder 5">
            <a:extLst>
              <a:ext uri="{FF2B5EF4-FFF2-40B4-BE49-F238E27FC236}">
                <a16:creationId xmlns:a16="http://schemas.microsoft.com/office/drawing/2014/main" id="{C383482E-1D2F-1248-9E5B-88F5DC3B2673}"/>
              </a:ext>
            </a:extLst>
          </p:cNvPr>
          <p:cNvSpPr>
            <a:spLocks noGrp="1"/>
          </p:cNvSpPr>
          <p:nvPr>
            <p:ph type="sldNum" sz="quarter" idx="12"/>
          </p:nvPr>
        </p:nvSpPr>
        <p:spPr/>
        <p:txBody>
          <a:bodyPr/>
          <a:lstStyle/>
          <a:p>
            <a:fld id="{CD37B2E7-1D31-7C4D-928B-66328FE9604A}" type="slidenum">
              <a:rPr lang="de-AT" smtClean="0"/>
              <a:pPr/>
              <a:t>22</a:t>
            </a:fld>
            <a:endParaRPr lang="de-AT"/>
          </a:p>
        </p:txBody>
      </p:sp>
      <p:sp>
        <p:nvSpPr>
          <p:cNvPr id="8" name="Google Shape;159;p28">
            <a:extLst>
              <a:ext uri="{FF2B5EF4-FFF2-40B4-BE49-F238E27FC236}">
                <a16:creationId xmlns:a16="http://schemas.microsoft.com/office/drawing/2014/main" id="{20FCD049-3731-324D-B2E7-AF5E905F3735}"/>
              </a:ext>
            </a:extLst>
          </p:cNvPr>
          <p:cNvSpPr/>
          <p:nvPr/>
        </p:nvSpPr>
        <p:spPr>
          <a:xfrm>
            <a:off x="838200" y="681037"/>
            <a:ext cx="10744200" cy="5492439"/>
          </a:xfrm>
          <a:prstGeom prst="rect">
            <a:avLst/>
          </a:prstGeom>
          <a:solidFill>
            <a:srgbClr val="DEEBF8"/>
          </a:solidFill>
          <a:ln>
            <a:noFill/>
          </a:ln>
        </p:spPr>
        <p:txBody>
          <a:bodyPr spcFirstLastPara="1" wrap="square" lIns="121900" tIns="60933" rIns="121900" bIns="60933" anchor="ctr" anchorCtr="0">
            <a:noAutofit/>
          </a:bodyPr>
          <a:lstStyle/>
          <a:p>
            <a:pPr algn="ctr"/>
            <a:r>
              <a:rPr lang="el-GR" sz="3200" dirty="0">
                <a:solidFill>
                  <a:srgbClr val="333333"/>
                </a:solidFill>
                <a:latin typeface="roboto"/>
              </a:rPr>
              <a:t> </a:t>
            </a:r>
            <a:r>
              <a:rPr lang="el-GR" sz="3200" dirty="0">
                <a:latin typeface="Arial Narrow" panose="020B0606020202030204" pitchFamily="34" charset="0"/>
              </a:rPr>
              <a:t>Να θυμάστε να εξατομικεύετε τα οπτικά βοηθήματα που δημιουργείτε</a:t>
            </a:r>
            <a:r>
              <a:rPr lang="en-US" sz="3200" dirty="0">
                <a:latin typeface="Arial Narrow" panose="020B0606020202030204" pitchFamily="34" charset="0"/>
              </a:rPr>
              <a:t>,</a:t>
            </a:r>
            <a:endParaRPr lang="el-GR" sz="3200" dirty="0">
              <a:latin typeface="Arial Narrow" panose="020B0606020202030204" pitchFamily="34" charset="0"/>
            </a:endParaRPr>
          </a:p>
          <a:p>
            <a:pPr algn="ctr"/>
            <a:r>
              <a:rPr lang="el-GR" sz="3200" dirty="0">
                <a:latin typeface="Arial Narrow" panose="020B0606020202030204" pitchFamily="34" charset="0"/>
              </a:rPr>
              <a:t>ώστε να ταιριάζουν με τις ικανότητες και τα ενδιαφέροντα του υπαλλήλου.</a:t>
            </a:r>
          </a:p>
          <a:p>
            <a:pPr algn="ctr"/>
            <a:r>
              <a:rPr lang="el-GR" sz="3200" dirty="0">
                <a:latin typeface="Arial Narrow" panose="020B0606020202030204" pitchFamily="34" charset="0"/>
              </a:rPr>
              <a:t>Μην γεμίζετε με οπτικά βοηθήματα.</a:t>
            </a:r>
          </a:p>
          <a:p>
            <a:pPr algn="ctr"/>
            <a:r>
              <a:rPr lang="el-GR" sz="3200" dirty="0">
                <a:latin typeface="Arial Narrow" panose="020B0606020202030204" pitchFamily="34" charset="0"/>
              </a:rPr>
              <a:t>Διασφαλίστε ότι καθένα εξυπηρετεί έναν πραγματικό σκοπό. </a:t>
            </a:r>
          </a:p>
        </p:txBody>
      </p:sp>
    </p:spTree>
    <p:extLst>
      <p:ext uri="{BB962C8B-B14F-4D97-AF65-F5344CB8AC3E}">
        <p14:creationId xmlns:p14="http://schemas.microsoft.com/office/powerpoint/2010/main" val="178530752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456F592-A255-3649-AAA0-340AF83F2F42}"/>
              </a:ext>
            </a:extLst>
          </p:cNvPr>
          <p:cNvSpPr>
            <a:spLocks noGrp="1"/>
          </p:cNvSpPr>
          <p:nvPr>
            <p:ph idx="1"/>
          </p:nvPr>
        </p:nvSpPr>
        <p:spPr/>
        <p:txBody>
          <a:bodyPr/>
          <a:lstStyle/>
          <a:p>
            <a:endParaRPr lang="de-AT"/>
          </a:p>
        </p:txBody>
      </p:sp>
      <p:sp>
        <p:nvSpPr>
          <p:cNvPr id="4" name="Date Placeholder 3">
            <a:extLst>
              <a:ext uri="{FF2B5EF4-FFF2-40B4-BE49-F238E27FC236}">
                <a16:creationId xmlns:a16="http://schemas.microsoft.com/office/drawing/2014/main" id="{2D6AFFFE-E3C6-F644-AE8D-1AB9EC925E35}"/>
              </a:ext>
            </a:extLst>
          </p:cNvPr>
          <p:cNvSpPr>
            <a:spLocks noGrp="1"/>
          </p:cNvSpPr>
          <p:nvPr>
            <p:ph type="dt" sz="half" idx="10"/>
          </p:nvPr>
        </p:nvSpPr>
        <p:spPr/>
        <p:txBody>
          <a:bodyPr/>
          <a:lstStyle/>
          <a:p>
            <a:r>
              <a:rPr lang="el-GR"/>
              <a:t>3 Ιουνίου 2021</a:t>
            </a:r>
          </a:p>
        </p:txBody>
      </p:sp>
      <p:sp>
        <p:nvSpPr>
          <p:cNvPr id="5" name="Footer Placeholder 4">
            <a:extLst>
              <a:ext uri="{FF2B5EF4-FFF2-40B4-BE49-F238E27FC236}">
                <a16:creationId xmlns:a16="http://schemas.microsoft.com/office/drawing/2014/main" id="{994612C7-4A4B-9C44-8F2E-21721F9238BA}"/>
              </a:ext>
            </a:extLst>
          </p:cNvPr>
          <p:cNvSpPr>
            <a:spLocks noGrp="1"/>
          </p:cNvSpPr>
          <p:nvPr>
            <p:ph type="ftr" sz="quarter" idx="11"/>
          </p:nvPr>
        </p:nvSpPr>
        <p:spPr/>
        <p:txBody>
          <a:bodyPr/>
          <a:lstStyle/>
          <a:p>
            <a:r>
              <a:rPr lang="el-GR">
                <a:solidFill>
                  <a:prstClr val="black"/>
                </a:solidFill>
                <a:ea typeface="Times New Roman" panose="02020603050405020304" pitchFamily="18" charset="0"/>
              </a:rPr>
              <a:t>Η υποστήριξη της Ευρωπαϊκής Επιτροπής για την παραγωγή της παρούσας δημοσίευσης δεν συνιστά έγκριση του περιεχομένου, το οποίο αντικατοπτρίζει μόνο τις απόψεις των συντακτών, και η Επιτροπή δεν μπορεί να θεωρηθεί υπεύθυνη για οποιαδήποτε χρήση των πληροφοριών που περιέχονται σε αυτήν. </a:t>
            </a:r>
          </a:p>
        </p:txBody>
      </p:sp>
      <p:sp>
        <p:nvSpPr>
          <p:cNvPr id="6" name="Slide Number Placeholder 5">
            <a:extLst>
              <a:ext uri="{FF2B5EF4-FFF2-40B4-BE49-F238E27FC236}">
                <a16:creationId xmlns:a16="http://schemas.microsoft.com/office/drawing/2014/main" id="{C383482E-1D2F-1248-9E5B-88F5DC3B2673}"/>
              </a:ext>
            </a:extLst>
          </p:cNvPr>
          <p:cNvSpPr>
            <a:spLocks noGrp="1"/>
          </p:cNvSpPr>
          <p:nvPr>
            <p:ph type="sldNum" sz="quarter" idx="12"/>
          </p:nvPr>
        </p:nvSpPr>
        <p:spPr/>
        <p:txBody>
          <a:bodyPr/>
          <a:lstStyle/>
          <a:p>
            <a:fld id="{CD37B2E7-1D31-7C4D-928B-66328FE9604A}" type="slidenum">
              <a:rPr lang="de-AT" smtClean="0"/>
              <a:pPr/>
              <a:t>23</a:t>
            </a:fld>
            <a:endParaRPr lang="de-AT"/>
          </a:p>
        </p:txBody>
      </p:sp>
      <p:sp>
        <p:nvSpPr>
          <p:cNvPr id="8" name="Google Shape;159;p28">
            <a:extLst>
              <a:ext uri="{FF2B5EF4-FFF2-40B4-BE49-F238E27FC236}">
                <a16:creationId xmlns:a16="http://schemas.microsoft.com/office/drawing/2014/main" id="{20FCD049-3731-324D-B2E7-AF5E905F3735}"/>
              </a:ext>
            </a:extLst>
          </p:cNvPr>
          <p:cNvSpPr/>
          <p:nvPr/>
        </p:nvSpPr>
        <p:spPr>
          <a:xfrm>
            <a:off x="838200" y="681037"/>
            <a:ext cx="10515600" cy="5492439"/>
          </a:xfrm>
          <a:prstGeom prst="rect">
            <a:avLst/>
          </a:prstGeom>
          <a:solidFill>
            <a:srgbClr val="DEEBF8"/>
          </a:solidFill>
          <a:ln>
            <a:noFill/>
          </a:ln>
        </p:spPr>
        <p:txBody>
          <a:bodyPr spcFirstLastPara="1" wrap="square" lIns="121900" tIns="60933" rIns="121900" bIns="60933" anchor="ctr" anchorCtr="0">
            <a:noAutofit/>
          </a:bodyPr>
          <a:lstStyle/>
          <a:p>
            <a:pPr algn="ctr"/>
            <a:r>
              <a:rPr lang="el-GR" sz="3200" dirty="0">
                <a:latin typeface="Arial Narrow" panose="020B0606020202030204" pitchFamily="34" charset="0"/>
              </a:rPr>
              <a:t>Δείτε δύο κινηματογραφημένες συνεντεύξεις με την </a:t>
            </a:r>
            <a:r>
              <a:rPr lang="el-GR" sz="3200" dirty="0" err="1">
                <a:latin typeface="Arial Narrow" panose="020B0606020202030204" pitchFamily="34" charset="0"/>
              </a:rPr>
              <a:t>Emily</a:t>
            </a:r>
            <a:r>
              <a:rPr lang="el-GR" sz="3200" dirty="0">
                <a:latin typeface="Arial Narrow" panose="020B0606020202030204" pitchFamily="34" charset="0"/>
              </a:rPr>
              <a:t> </a:t>
            </a:r>
            <a:r>
              <a:rPr lang="el-GR" sz="3200" dirty="0" err="1">
                <a:latin typeface="Arial Narrow" panose="020B0606020202030204" pitchFamily="34" charset="0"/>
              </a:rPr>
              <a:t>Swiatek</a:t>
            </a:r>
            <a:r>
              <a:rPr lang="el-GR" sz="3200" dirty="0">
                <a:latin typeface="Arial Narrow" panose="020B0606020202030204" pitchFamily="34" charset="0"/>
              </a:rPr>
              <a:t>, Σύμβουλο Κατάρτισης στον τομέα της Απασχόλησης και την Εθνική Εταιρεία Ατόμων με Αυτισμό, η οποία της δίνει κορυφαίες συμβουλές για λογικές προσαρμογές στον χώρο εργασίας, τόσο για εργοδότες όσο και για εργαζόμενους.</a:t>
            </a:r>
          </a:p>
          <a:p>
            <a:pPr algn="ctr"/>
            <a:endParaRPr lang="en-US" sz="3200" dirty="0">
              <a:latin typeface="Arial Narrow" panose="020B0606020202030204" pitchFamily="34" charset="0"/>
              <a:hlinkClick r:id="rId2">
                <a:extLst>
                  <a:ext uri="{A12FA001-AC4F-418D-AE19-62706E023703}">
                    <ahyp:hlinkClr xmlns:ahyp="http://schemas.microsoft.com/office/drawing/2018/hyperlinkcolor" val="tx"/>
                  </a:ext>
                </a:extLst>
              </a:hlinkClick>
            </a:endParaRPr>
          </a:p>
          <a:p>
            <a:pPr algn="ctr"/>
            <a:r>
              <a:rPr lang="el-GR" sz="2000" dirty="0">
                <a:latin typeface="Arial Narrow" panose="020B0606020202030204" pitchFamily="34" charset="0"/>
                <a:hlinkClick r:id="rId2">
                  <a:extLst>
                    <a:ext uri="{A12FA001-AC4F-418D-AE19-62706E023703}">
                      <ahyp:hlinkClr xmlns:ahyp="http://schemas.microsoft.com/office/drawing/2018/hyperlinkcolor" val="tx"/>
                    </a:ext>
                  </a:extLst>
                </a:hlinkClick>
              </a:rPr>
              <a:t>https://www.autism.org.uk/advice-and-guidance/professional-practice/employment-adjustments-tips</a:t>
            </a:r>
          </a:p>
          <a:p>
            <a:pPr algn="ctr"/>
            <a:r>
              <a:rPr lang="el-GR" sz="2000" dirty="0">
                <a:latin typeface="Arial Narrow" panose="020B0606020202030204" pitchFamily="34" charset="0"/>
              </a:rPr>
              <a:t> </a:t>
            </a:r>
          </a:p>
          <a:p>
            <a:endParaRPr lang="en-GB" dirty="0">
              <a:latin typeface="Arial Narrow" panose="020B0606020202030204" pitchFamily="34" charset="0"/>
            </a:endParaRPr>
          </a:p>
          <a:p>
            <a:r>
              <a:rPr lang="el-GR" dirty="0">
                <a:latin typeface="Arial Narrow" panose="020B0606020202030204" pitchFamily="34" charset="0"/>
              </a:rPr>
              <a:t>Δημοσιεύτηκε στις 2 Νοεμβρίου 2016</a:t>
            </a:r>
          </a:p>
          <a:p>
            <a:r>
              <a:rPr lang="el-GR" dirty="0">
                <a:latin typeface="Arial Narrow" panose="020B0606020202030204" pitchFamily="34" charset="0"/>
              </a:rPr>
              <a:t>Συγγραφέας. </a:t>
            </a:r>
            <a:r>
              <a:rPr lang="el-GR" dirty="0" err="1">
                <a:latin typeface="Arial Narrow" panose="020B0606020202030204" pitchFamily="34" charset="0"/>
              </a:rPr>
              <a:t>Emily</a:t>
            </a:r>
            <a:r>
              <a:rPr lang="el-GR" dirty="0">
                <a:latin typeface="Arial Narrow" panose="020B0606020202030204" pitchFamily="34" charset="0"/>
              </a:rPr>
              <a:t> </a:t>
            </a:r>
            <a:r>
              <a:rPr lang="el-GR" dirty="0" err="1">
                <a:latin typeface="Arial Narrow" panose="020B0606020202030204" pitchFamily="34" charset="0"/>
              </a:rPr>
              <a:t>Swiatek</a:t>
            </a:r>
            <a:r>
              <a:rPr lang="el-GR" dirty="0">
                <a:latin typeface="Arial Narrow" panose="020B0606020202030204" pitchFamily="34" charset="0"/>
              </a:rPr>
              <a:t>, Εθνική Εταιρεία Ατόμων με Αυτισμό</a:t>
            </a:r>
          </a:p>
        </p:txBody>
      </p:sp>
    </p:spTree>
    <p:extLst>
      <p:ext uri="{BB962C8B-B14F-4D97-AF65-F5344CB8AC3E}">
        <p14:creationId xmlns:p14="http://schemas.microsoft.com/office/powerpoint/2010/main" val="205813527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456F592-A255-3649-AAA0-340AF83F2F42}"/>
              </a:ext>
            </a:extLst>
          </p:cNvPr>
          <p:cNvSpPr>
            <a:spLocks noGrp="1"/>
          </p:cNvSpPr>
          <p:nvPr>
            <p:ph idx="1"/>
          </p:nvPr>
        </p:nvSpPr>
        <p:spPr/>
        <p:txBody>
          <a:bodyPr/>
          <a:lstStyle/>
          <a:p>
            <a:endParaRPr lang="de-AT"/>
          </a:p>
        </p:txBody>
      </p:sp>
      <p:sp>
        <p:nvSpPr>
          <p:cNvPr id="4" name="Date Placeholder 3">
            <a:extLst>
              <a:ext uri="{FF2B5EF4-FFF2-40B4-BE49-F238E27FC236}">
                <a16:creationId xmlns:a16="http://schemas.microsoft.com/office/drawing/2014/main" id="{2D6AFFFE-E3C6-F644-AE8D-1AB9EC925E35}"/>
              </a:ext>
            </a:extLst>
          </p:cNvPr>
          <p:cNvSpPr>
            <a:spLocks noGrp="1"/>
          </p:cNvSpPr>
          <p:nvPr>
            <p:ph type="dt" sz="half" idx="10"/>
          </p:nvPr>
        </p:nvSpPr>
        <p:spPr/>
        <p:txBody>
          <a:bodyPr/>
          <a:lstStyle/>
          <a:p>
            <a:r>
              <a:rPr lang="el-GR"/>
              <a:t>3 Ιουνίου 2021</a:t>
            </a:r>
          </a:p>
        </p:txBody>
      </p:sp>
      <p:sp>
        <p:nvSpPr>
          <p:cNvPr id="5" name="Footer Placeholder 4">
            <a:extLst>
              <a:ext uri="{FF2B5EF4-FFF2-40B4-BE49-F238E27FC236}">
                <a16:creationId xmlns:a16="http://schemas.microsoft.com/office/drawing/2014/main" id="{994612C7-4A4B-9C44-8F2E-21721F9238BA}"/>
              </a:ext>
            </a:extLst>
          </p:cNvPr>
          <p:cNvSpPr>
            <a:spLocks noGrp="1"/>
          </p:cNvSpPr>
          <p:nvPr>
            <p:ph type="ftr" sz="quarter" idx="11"/>
          </p:nvPr>
        </p:nvSpPr>
        <p:spPr/>
        <p:txBody>
          <a:bodyPr/>
          <a:lstStyle/>
          <a:p>
            <a:r>
              <a:rPr lang="el-GR">
                <a:solidFill>
                  <a:prstClr val="black"/>
                </a:solidFill>
                <a:ea typeface="Times New Roman" panose="02020603050405020304" pitchFamily="18" charset="0"/>
              </a:rPr>
              <a:t>Η υποστήριξη της Ευρωπαϊκής Επιτροπής για την παραγωγή της παρούσας δημοσίευσης δεν συνιστά έγκριση του περιεχομένου, το οποίο αντικατοπτρίζει μόνο τις απόψεις των συντακτών, και η Επιτροπή δεν μπορεί να θεωρηθεί υπεύθυνη για οποιαδήποτε χρήση των πληροφοριών που περιέχονται σε αυτήν. </a:t>
            </a:r>
          </a:p>
        </p:txBody>
      </p:sp>
      <p:sp>
        <p:nvSpPr>
          <p:cNvPr id="6" name="Slide Number Placeholder 5">
            <a:extLst>
              <a:ext uri="{FF2B5EF4-FFF2-40B4-BE49-F238E27FC236}">
                <a16:creationId xmlns:a16="http://schemas.microsoft.com/office/drawing/2014/main" id="{C383482E-1D2F-1248-9E5B-88F5DC3B2673}"/>
              </a:ext>
            </a:extLst>
          </p:cNvPr>
          <p:cNvSpPr>
            <a:spLocks noGrp="1"/>
          </p:cNvSpPr>
          <p:nvPr>
            <p:ph type="sldNum" sz="quarter" idx="12"/>
          </p:nvPr>
        </p:nvSpPr>
        <p:spPr/>
        <p:txBody>
          <a:bodyPr/>
          <a:lstStyle/>
          <a:p>
            <a:fld id="{CD37B2E7-1D31-7C4D-928B-66328FE9604A}" type="slidenum">
              <a:rPr lang="de-AT" smtClean="0"/>
              <a:pPr/>
              <a:t>24</a:t>
            </a:fld>
            <a:endParaRPr lang="de-AT"/>
          </a:p>
        </p:txBody>
      </p:sp>
      <p:sp>
        <p:nvSpPr>
          <p:cNvPr id="7" name="Google Shape;164;p28">
            <a:extLst>
              <a:ext uri="{FF2B5EF4-FFF2-40B4-BE49-F238E27FC236}">
                <a16:creationId xmlns:a16="http://schemas.microsoft.com/office/drawing/2014/main" id="{CDB88214-0CC1-264B-A2A6-4D53AE51E3CC}"/>
              </a:ext>
            </a:extLst>
          </p:cNvPr>
          <p:cNvSpPr/>
          <p:nvPr/>
        </p:nvSpPr>
        <p:spPr>
          <a:xfrm>
            <a:off x="3853542" y="600697"/>
            <a:ext cx="4523840" cy="882419"/>
          </a:xfrm>
          <a:prstGeom prst="rect">
            <a:avLst/>
          </a:prstGeom>
          <a:solidFill>
            <a:srgbClr val="DEEBF8"/>
          </a:solidFill>
          <a:ln>
            <a:noFill/>
          </a:ln>
        </p:spPr>
        <p:txBody>
          <a:bodyPr spcFirstLastPara="1" wrap="square" lIns="121900" tIns="60933" rIns="121900" bIns="60933" anchor="ctr" anchorCtr="0">
            <a:noAutofit/>
          </a:bodyPr>
          <a:lstStyle/>
          <a:p>
            <a:r>
              <a:rPr lang="el-GR" sz="4000" b="1" dirty="0">
                <a:solidFill>
                  <a:prstClr val="black"/>
                </a:solidFill>
                <a:latin typeface="Arial Narrow" panose="020B0606020202030204" pitchFamily="34" charset="0"/>
              </a:rPr>
              <a:t>Διαχείριση άγχους</a:t>
            </a:r>
          </a:p>
        </p:txBody>
      </p:sp>
      <p:sp>
        <p:nvSpPr>
          <p:cNvPr id="8" name="Google Shape;159;p28">
            <a:extLst>
              <a:ext uri="{FF2B5EF4-FFF2-40B4-BE49-F238E27FC236}">
                <a16:creationId xmlns:a16="http://schemas.microsoft.com/office/drawing/2014/main" id="{20FCD049-3731-324D-B2E7-AF5E905F3735}"/>
              </a:ext>
            </a:extLst>
          </p:cNvPr>
          <p:cNvSpPr/>
          <p:nvPr/>
        </p:nvSpPr>
        <p:spPr>
          <a:xfrm>
            <a:off x="838199" y="1483117"/>
            <a:ext cx="10790383" cy="5036356"/>
          </a:xfrm>
          <a:prstGeom prst="rect">
            <a:avLst/>
          </a:prstGeom>
          <a:solidFill>
            <a:srgbClr val="DEEBF8"/>
          </a:solidFill>
          <a:ln>
            <a:noFill/>
          </a:ln>
        </p:spPr>
        <p:txBody>
          <a:bodyPr spcFirstLastPara="1" wrap="square" lIns="121900" tIns="60933" rIns="121900" bIns="60933" anchor="ctr" anchorCtr="0">
            <a:noAutofit/>
          </a:bodyPr>
          <a:lstStyle/>
          <a:p>
            <a:pPr marL="457200" indent="-457200" algn="just">
              <a:buFont typeface="Arial" panose="020B0604020202020204" pitchFamily="34" charset="0"/>
              <a:buChar char="•"/>
            </a:pPr>
            <a:r>
              <a:rPr lang="el-GR" sz="2800" dirty="0">
                <a:latin typeface="Arial Narrow" panose="020B0606020202030204" pitchFamily="34" charset="0"/>
              </a:rPr>
              <a:t>Να επαινείτε και να ενισχύετε τους υπαλλήλους θετικά.</a:t>
            </a:r>
          </a:p>
          <a:p>
            <a:pPr marL="457200" indent="-457200" algn="just">
              <a:buFont typeface="Arial" panose="020B0604020202020204" pitchFamily="34" charset="0"/>
              <a:buChar char="•"/>
            </a:pPr>
            <a:r>
              <a:rPr lang="el-GR" sz="2800" dirty="0">
                <a:latin typeface="Arial Narrow" panose="020B0606020202030204" pitchFamily="34" charset="0"/>
              </a:rPr>
              <a:t>Να ενθαρρύνετε τους υπαλλήλους να θέτουν διευκρινιστικά ερωτήματα.</a:t>
            </a:r>
          </a:p>
          <a:p>
            <a:pPr marL="457200" indent="-457200" algn="just">
              <a:buFont typeface="Arial" panose="020B0604020202020204" pitchFamily="34" charset="0"/>
              <a:buChar char="•"/>
            </a:pPr>
            <a:r>
              <a:rPr lang="el-GR" sz="2800" dirty="0">
                <a:latin typeface="Arial Narrow" panose="020B0606020202030204" pitchFamily="34" charset="0"/>
              </a:rPr>
              <a:t>Να επιτρέπετε στους υπαλλήλους να κάνουν τηλεφωνικές κλήσεις για υποστήριξη στα διαλείμματα.</a:t>
            </a:r>
          </a:p>
          <a:p>
            <a:pPr marL="457200" indent="-457200" algn="just">
              <a:buFont typeface="Arial" panose="020B0604020202020204" pitchFamily="34" charset="0"/>
              <a:buChar char="•"/>
            </a:pPr>
            <a:r>
              <a:rPr lang="el-GR" sz="2800" dirty="0">
                <a:latin typeface="Arial Narrow" panose="020B0606020202030204" pitchFamily="34" charset="0"/>
              </a:rPr>
              <a:t>Να προειδοποιείτε για τυχόν αλλαγές σε προγραμματισμένο χρονοδιάγραμμα.</a:t>
            </a:r>
          </a:p>
          <a:p>
            <a:pPr marL="457200" indent="-457200" algn="just">
              <a:buFont typeface="Arial" panose="020B0604020202020204" pitchFamily="34" charset="0"/>
              <a:buChar char="•"/>
            </a:pPr>
            <a:r>
              <a:rPr lang="el-GR" sz="2800" dirty="0">
                <a:latin typeface="Arial Narrow" panose="020B0606020202030204" pitchFamily="34" charset="0"/>
              </a:rPr>
              <a:t>Να παράσχετε κατάρτιση ευαισθητοποίησης στους συναδέλφους.</a:t>
            </a:r>
          </a:p>
          <a:p>
            <a:pPr marL="457200" indent="-457200" algn="just">
              <a:buFont typeface="Arial" panose="020B0604020202020204" pitchFamily="34" charset="0"/>
              <a:buChar char="•"/>
            </a:pPr>
            <a:r>
              <a:rPr lang="el-GR" sz="2800" dirty="0">
                <a:latin typeface="Arial Narrow" panose="020B0606020202030204" pitchFamily="34" charset="0"/>
              </a:rPr>
              <a:t>Να επιτρέπονται οικεία αντικείμενα και η προσωποποίηση χώρου γραφείων.</a:t>
            </a:r>
          </a:p>
          <a:p>
            <a:pPr marL="457200" indent="-457200" algn="just">
              <a:buFont typeface="Arial" panose="020B0604020202020204" pitchFamily="34" charset="0"/>
              <a:buChar char="•"/>
            </a:pPr>
            <a:r>
              <a:rPr lang="el-GR" sz="2800" dirty="0">
                <a:latin typeface="Arial Narrow" panose="020B0606020202030204" pitchFamily="34" charset="0"/>
              </a:rPr>
              <a:t>Να επιτρέπεται η παρουσία καθοδηγητή εργασίας και να αξιοποιείται κατάλληλα.</a:t>
            </a:r>
          </a:p>
          <a:p>
            <a:pPr marL="457200" indent="-457200" algn="just">
              <a:buFont typeface="Arial" panose="020B0604020202020204" pitchFamily="34" charset="0"/>
              <a:buChar char="•"/>
            </a:pPr>
            <a:r>
              <a:rPr lang="el-GR" sz="2800" dirty="0">
                <a:latin typeface="Arial Narrow" panose="020B0606020202030204" pitchFamily="34" charset="0"/>
              </a:rPr>
              <a:t>Να τροποποιούνται τα προγράμματα εργασίας.</a:t>
            </a:r>
          </a:p>
          <a:p>
            <a:pPr marL="457200" indent="-457200" algn="just">
              <a:buFont typeface="Arial" panose="020B0604020202020204" pitchFamily="34" charset="0"/>
              <a:buChar char="•"/>
            </a:pPr>
            <a:r>
              <a:rPr lang="el-GR" sz="2800" dirty="0">
                <a:latin typeface="Arial Narrow" panose="020B0606020202030204" pitchFamily="34" charset="0"/>
              </a:rPr>
              <a:t>Να επιτρέπονται διαλείμματα.</a:t>
            </a:r>
          </a:p>
        </p:txBody>
      </p:sp>
    </p:spTree>
    <p:extLst>
      <p:ext uri="{BB962C8B-B14F-4D97-AF65-F5344CB8AC3E}">
        <p14:creationId xmlns:p14="http://schemas.microsoft.com/office/powerpoint/2010/main" val="44885504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456F592-A255-3649-AAA0-340AF83F2F42}"/>
              </a:ext>
            </a:extLst>
          </p:cNvPr>
          <p:cNvSpPr>
            <a:spLocks noGrp="1"/>
          </p:cNvSpPr>
          <p:nvPr>
            <p:ph idx="1"/>
          </p:nvPr>
        </p:nvSpPr>
        <p:spPr/>
        <p:txBody>
          <a:bodyPr/>
          <a:lstStyle/>
          <a:p>
            <a:endParaRPr lang="de-AT"/>
          </a:p>
        </p:txBody>
      </p:sp>
      <p:sp>
        <p:nvSpPr>
          <p:cNvPr id="4" name="Date Placeholder 3">
            <a:extLst>
              <a:ext uri="{FF2B5EF4-FFF2-40B4-BE49-F238E27FC236}">
                <a16:creationId xmlns:a16="http://schemas.microsoft.com/office/drawing/2014/main" id="{2D6AFFFE-E3C6-F644-AE8D-1AB9EC925E35}"/>
              </a:ext>
            </a:extLst>
          </p:cNvPr>
          <p:cNvSpPr>
            <a:spLocks noGrp="1"/>
          </p:cNvSpPr>
          <p:nvPr>
            <p:ph type="dt" sz="half" idx="10"/>
          </p:nvPr>
        </p:nvSpPr>
        <p:spPr/>
        <p:txBody>
          <a:bodyPr/>
          <a:lstStyle/>
          <a:p>
            <a:r>
              <a:rPr lang="el-GR"/>
              <a:t>3 Ιουνίου 2021</a:t>
            </a:r>
          </a:p>
        </p:txBody>
      </p:sp>
      <p:sp>
        <p:nvSpPr>
          <p:cNvPr id="5" name="Footer Placeholder 4">
            <a:extLst>
              <a:ext uri="{FF2B5EF4-FFF2-40B4-BE49-F238E27FC236}">
                <a16:creationId xmlns:a16="http://schemas.microsoft.com/office/drawing/2014/main" id="{994612C7-4A4B-9C44-8F2E-21721F9238BA}"/>
              </a:ext>
            </a:extLst>
          </p:cNvPr>
          <p:cNvSpPr>
            <a:spLocks noGrp="1"/>
          </p:cNvSpPr>
          <p:nvPr>
            <p:ph type="ftr" sz="quarter" idx="11"/>
          </p:nvPr>
        </p:nvSpPr>
        <p:spPr/>
        <p:txBody>
          <a:bodyPr/>
          <a:lstStyle/>
          <a:p>
            <a:r>
              <a:rPr lang="el-GR">
                <a:solidFill>
                  <a:prstClr val="black"/>
                </a:solidFill>
                <a:ea typeface="Times New Roman" panose="02020603050405020304" pitchFamily="18" charset="0"/>
              </a:rPr>
              <a:t>Η υποστήριξη της Ευρωπαϊκής Επιτροπής για την παραγωγή της παρούσας δημοσίευσης δεν συνιστά έγκριση του περιεχομένου, το οποίο αντικατοπτρίζει μόνο τις απόψεις των συντακτών, και η Επιτροπή δεν μπορεί να θεωρηθεί υπεύθυνη για οποιαδήποτε χρήση των πληροφοριών που περιέχονται σε αυτήν. </a:t>
            </a:r>
          </a:p>
        </p:txBody>
      </p:sp>
      <p:sp>
        <p:nvSpPr>
          <p:cNvPr id="6" name="Slide Number Placeholder 5">
            <a:extLst>
              <a:ext uri="{FF2B5EF4-FFF2-40B4-BE49-F238E27FC236}">
                <a16:creationId xmlns:a16="http://schemas.microsoft.com/office/drawing/2014/main" id="{C383482E-1D2F-1248-9E5B-88F5DC3B2673}"/>
              </a:ext>
            </a:extLst>
          </p:cNvPr>
          <p:cNvSpPr>
            <a:spLocks noGrp="1"/>
          </p:cNvSpPr>
          <p:nvPr>
            <p:ph type="sldNum" sz="quarter" idx="12"/>
          </p:nvPr>
        </p:nvSpPr>
        <p:spPr/>
        <p:txBody>
          <a:bodyPr/>
          <a:lstStyle/>
          <a:p>
            <a:fld id="{CD37B2E7-1D31-7C4D-928B-66328FE9604A}" type="slidenum">
              <a:rPr lang="de-AT" smtClean="0"/>
              <a:pPr/>
              <a:t>25</a:t>
            </a:fld>
            <a:endParaRPr lang="de-AT"/>
          </a:p>
        </p:txBody>
      </p:sp>
      <p:sp>
        <p:nvSpPr>
          <p:cNvPr id="8" name="Google Shape;159;p28">
            <a:extLst>
              <a:ext uri="{FF2B5EF4-FFF2-40B4-BE49-F238E27FC236}">
                <a16:creationId xmlns:a16="http://schemas.microsoft.com/office/drawing/2014/main" id="{20FCD049-3731-324D-B2E7-AF5E905F3735}"/>
              </a:ext>
            </a:extLst>
          </p:cNvPr>
          <p:cNvSpPr/>
          <p:nvPr/>
        </p:nvSpPr>
        <p:spPr>
          <a:xfrm>
            <a:off x="838200" y="681037"/>
            <a:ext cx="10515600" cy="5492439"/>
          </a:xfrm>
          <a:prstGeom prst="rect">
            <a:avLst/>
          </a:prstGeom>
          <a:solidFill>
            <a:srgbClr val="DEEBF8"/>
          </a:solidFill>
          <a:ln>
            <a:noFill/>
          </a:ln>
        </p:spPr>
        <p:txBody>
          <a:bodyPr spcFirstLastPara="1" wrap="square" lIns="121900" tIns="60933" rIns="121900" bIns="60933" anchor="ctr" anchorCtr="0">
            <a:noAutofit/>
          </a:bodyPr>
          <a:lstStyle/>
          <a:p>
            <a:pPr algn="ctr" fontAlgn="base"/>
            <a:r>
              <a:rPr lang="el-GR" sz="3200" dirty="0">
                <a:latin typeface="Arial Narrow" panose="020B0606020202030204" pitchFamily="34" charset="0"/>
              </a:rPr>
              <a:t>Η αβεβαιότητα δημιουργεί άγχος το οποίο, με τη σειρά του, μειώνει την ικανότητα του ατόμου να παρακολουθεί και να μαθαίνει. Αυξάνει επίσης τον κίνδυνο ξεσπασμάτων, επιθετικότητας και καταρρεύσεων. Τα άτομα στο φάσμα του αυτισμού χρειάζονται επιβεβαίωση και πληροφορίες σχετικά με επερχόμενα γεγονότα και αλλαγές. Μπορεί να βοηθήσει το να έχουν ένα πρόγραμμα καθημερινών εκδηλώσεων και να είναι προετοιμασμένοι για αλλαγές στο πρόγραμμά τους που ενδέχεται να κληθούν να αντιμετωπίσουν (π.χ. συναγερμοί πυρκαγιάς).</a:t>
            </a:r>
          </a:p>
        </p:txBody>
      </p:sp>
    </p:spTree>
    <p:extLst>
      <p:ext uri="{BB962C8B-B14F-4D97-AF65-F5344CB8AC3E}">
        <p14:creationId xmlns:p14="http://schemas.microsoft.com/office/powerpoint/2010/main" val="36351030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456F592-A255-3649-AAA0-340AF83F2F42}"/>
              </a:ext>
            </a:extLst>
          </p:cNvPr>
          <p:cNvSpPr>
            <a:spLocks noGrp="1"/>
          </p:cNvSpPr>
          <p:nvPr>
            <p:ph idx="1"/>
          </p:nvPr>
        </p:nvSpPr>
        <p:spPr/>
        <p:txBody>
          <a:bodyPr/>
          <a:lstStyle/>
          <a:p>
            <a:endParaRPr lang="de-AT"/>
          </a:p>
        </p:txBody>
      </p:sp>
      <p:sp>
        <p:nvSpPr>
          <p:cNvPr id="4" name="Date Placeholder 3">
            <a:extLst>
              <a:ext uri="{FF2B5EF4-FFF2-40B4-BE49-F238E27FC236}">
                <a16:creationId xmlns:a16="http://schemas.microsoft.com/office/drawing/2014/main" id="{2D6AFFFE-E3C6-F644-AE8D-1AB9EC925E35}"/>
              </a:ext>
            </a:extLst>
          </p:cNvPr>
          <p:cNvSpPr>
            <a:spLocks noGrp="1"/>
          </p:cNvSpPr>
          <p:nvPr>
            <p:ph type="dt" sz="half" idx="10"/>
          </p:nvPr>
        </p:nvSpPr>
        <p:spPr/>
        <p:txBody>
          <a:bodyPr/>
          <a:lstStyle/>
          <a:p>
            <a:r>
              <a:rPr lang="el-GR"/>
              <a:t>3 Ιουνίου 2021</a:t>
            </a:r>
          </a:p>
        </p:txBody>
      </p:sp>
      <p:sp>
        <p:nvSpPr>
          <p:cNvPr id="5" name="Footer Placeholder 4">
            <a:extLst>
              <a:ext uri="{FF2B5EF4-FFF2-40B4-BE49-F238E27FC236}">
                <a16:creationId xmlns:a16="http://schemas.microsoft.com/office/drawing/2014/main" id="{994612C7-4A4B-9C44-8F2E-21721F9238BA}"/>
              </a:ext>
            </a:extLst>
          </p:cNvPr>
          <p:cNvSpPr>
            <a:spLocks noGrp="1"/>
          </p:cNvSpPr>
          <p:nvPr>
            <p:ph type="ftr" sz="quarter" idx="11"/>
          </p:nvPr>
        </p:nvSpPr>
        <p:spPr/>
        <p:txBody>
          <a:bodyPr/>
          <a:lstStyle/>
          <a:p>
            <a:r>
              <a:rPr lang="el-GR">
                <a:solidFill>
                  <a:prstClr val="black"/>
                </a:solidFill>
                <a:ea typeface="Times New Roman" panose="02020603050405020304" pitchFamily="18" charset="0"/>
              </a:rPr>
              <a:t>Η υποστήριξη της Ευρωπαϊκής Επιτροπής για την παραγωγή της παρούσας δημοσίευσης δεν συνιστά έγκριση του περιεχομένου, το οποίο αντικατοπτρίζει μόνο τις απόψεις των συντακτών, και η Επιτροπή δεν μπορεί να θεωρηθεί υπεύθυνη για οποιαδήποτε χρήση των πληροφοριών που περιέχονται σε αυτήν. </a:t>
            </a:r>
          </a:p>
        </p:txBody>
      </p:sp>
      <p:sp>
        <p:nvSpPr>
          <p:cNvPr id="6" name="Slide Number Placeholder 5">
            <a:extLst>
              <a:ext uri="{FF2B5EF4-FFF2-40B4-BE49-F238E27FC236}">
                <a16:creationId xmlns:a16="http://schemas.microsoft.com/office/drawing/2014/main" id="{C383482E-1D2F-1248-9E5B-88F5DC3B2673}"/>
              </a:ext>
            </a:extLst>
          </p:cNvPr>
          <p:cNvSpPr>
            <a:spLocks noGrp="1"/>
          </p:cNvSpPr>
          <p:nvPr>
            <p:ph type="sldNum" sz="quarter" idx="12"/>
          </p:nvPr>
        </p:nvSpPr>
        <p:spPr/>
        <p:txBody>
          <a:bodyPr/>
          <a:lstStyle/>
          <a:p>
            <a:fld id="{CD37B2E7-1D31-7C4D-928B-66328FE9604A}" type="slidenum">
              <a:rPr lang="de-AT" smtClean="0"/>
              <a:pPr/>
              <a:t>26</a:t>
            </a:fld>
            <a:endParaRPr lang="de-AT"/>
          </a:p>
        </p:txBody>
      </p:sp>
      <p:sp>
        <p:nvSpPr>
          <p:cNvPr id="8" name="Google Shape;159;p28">
            <a:extLst>
              <a:ext uri="{FF2B5EF4-FFF2-40B4-BE49-F238E27FC236}">
                <a16:creationId xmlns:a16="http://schemas.microsoft.com/office/drawing/2014/main" id="{20FCD049-3731-324D-B2E7-AF5E905F3735}"/>
              </a:ext>
            </a:extLst>
          </p:cNvPr>
          <p:cNvSpPr/>
          <p:nvPr/>
        </p:nvSpPr>
        <p:spPr>
          <a:xfrm>
            <a:off x="838200" y="681037"/>
            <a:ext cx="10515600" cy="5492439"/>
          </a:xfrm>
          <a:prstGeom prst="rect">
            <a:avLst/>
          </a:prstGeom>
          <a:solidFill>
            <a:srgbClr val="DEEBF8"/>
          </a:solidFill>
          <a:ln>
            <a:noFill/>
          </a:ln>
        </p:spPr>
        <p:txBody>
          <a:bodyPr spcFirstLastPara="1" wrap="square" lIns="121900" tIns="60933" rIns="121900" bIns="60933" anchor="ctr" anchorCtr="0">
            <a:noAutofit/>
          </a:bodyPr>
          <a:lstStyle/>
          <a:p>
            <a:pPr algn="ctr"/>
            <a:r>
              <a:rPr lang="el-GR" sz="3200" dirty="0">
                <a:solidFill>
                  <a:srgbClr val="241E4E"/>
                </a:solidFill>
                <a:latin typeface="Brandon-Grotesque"/>
              </a:rPr>
              <a:t> </a:t>
            </a:r>
            <a:r>
              <a:rPr lang="el-GR" sz="3200" dirty="0">
                <a:latin typeface="Arial Narrow" panose="020B0606020202030204" pitchFamily="34" charset="0"/>
              </a:rPr>
              <a:t>Θα πρέπει να εφαρμόζεται μια προκαθορισμένη ρουτίνα</a:t>
            </a:r>
          </a:p>
          <a:p>
            <a:pPr algn="ctr"/>
            <a:r>
              <a:rPr lang="el-GR" sz="3200" dirty="0">
                <a:latin typeface="Arial Narrow" panose="020B0606020202030204" pitchFamily="34" charset="0"/>
              </a:rPr>
              <a:t>σε ημερήσια βάση για τη διαχείριση του άγχους.</a:t>
            </a:r>
          </a:p>
          <a:p>
            <a:pPr algn="ctr"/>
            <a:r>
              <a:rPr lang="el-GR" sz="3200" dirty="0">
                <a:latin typeface="Arial Narrow" panose="020B0606020202030204" pitchFamily="34" charset="0"/>
              </a:rPr>
              <a:t>Χρειάζονται διαλείμματα και τεχνικές ηρεμίας</a:t>
            </a:r>
          </a:p>
          <a:p>
            <a:pPr algn="ctr"/>
            <a:r>
              <a:rPr lang="el-GR" sz="3200" dirty="0">
                <a:latin typeface="Arial Narrow" panose="020B0606020202030204" pitchFamily="34" charset="0"/>
              </a:rPr>
              <a:t>προτού ένα άτομο στο φάσμα του αυτισμού νιώσει ότι «πνίγεται». Η παροχή διαλειμμάτων και τεχνικών ηρεμίας μόνο μετά την εμφάνιση ενός προβλήματος, μπορεί να ενισχύσει ακούσια αυτή τη συμπεριφορά. </a:t>
            </a:r>
          </a:p>
        </p:txBody>
      </p:sp>
    </p:spTree>
    <p:extLst>
      <p:ext uri="{BB962C8B-B14F-4D97-AF65-F5344CB8AC3E}">
        <p14:creationId xmlns:p14="http://schemas.microsoft.com/office/powerpoint/2010/main" val="146994165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456F592-A255-3649-AAA0-340AF83F2F42}"/>
              </a:ext>
            </a:extLst>
          </p:cNvPr>
          <p:cNvSpPr>
            <a:spLocks noGrp="1"/>
          </p:cNvSpPr>
          <p:nvPr>
            <p:ph idx="1"/>
          </p:nvPr>
        </p:nvSpPr>
        <p:spPr/>
        <p:txBody>
          <a:bodyPr/>
          <a:lstStyle/>
          <a:p>
            <a:endParaRPr lang="de-AT"/>
          </a:p>
        </p:txBody>
      </p:sp>
      <p:sp>
        <p:nvSpPr>
          <p:cNvPr id="4" name="Date Placeholder 3">
            <a:extLst>
              <a:ext uri="{FF2B5EF4-FFF2-40B4-BE49-F238E27FC236}">
                <a16:creationId xmlns:a16="http://schemas.microsoft.com/office/drawing/2014/main" id="{2D6AFFFE-E3C6-F644-AE8D-1AB9EC925E35}"/>
              </a:ext>
            </a:extLst>
          </p:cNvPr>
          <p:cNvSpPr>
            <a:spLocks noGrp="1"/>
          </p:cNvSpPr>
          <p:nvPr>
            <p:ph type="dt" sz="half" idx="10"/>
          </p:nvPr>
        </p:nvSpPr>
        <p:spPr/>
        <p:txBody>
          <a:bodyPr/>
          <a:lstStyle/>
          <a:p>
            <a:r>
              <a:rPr lang="el-GR"/>
              <a:t>3 Ιουνίου 2021</a:t>
            </a:r>
          </a:p>
        </p:txBody>
      </p:sp>
      <p:sp>
        <p:nvSpPr>
          <p:cNvPr id="5" name="Footer Placeholder 4">
            <a:extLst>
              <a:ext uri="{FF2B5EF4-FFF2-40B4-BE49-F238E27FC236}">
                <a16:creationId xmlns:a16="http://schemas.microsoft.com/office/drawing/2014/main" id="{994612C7-4A4B-9C44-8F2E-21721F9238BA}"/>
              </a:ext>
            </a:extLst>
          </p:cNvPr>
          <p:cNvSpPr>
            <a:spLocks noGrp="1"/>
          </p:cNvSpPr>
          <p:nvPr>
            <p:ph type="ftr" sz="quarter" idx="11"/>
          </p:nvPr>
        </p:nvSpPr>
        <p:spPr/>
        <p:txBody>
          <a:bodyPr/>
          <a:lstStyle/>
          <a:p>
            <a:r>
              <a:rPr lang="el-GR">
                <a:solidFill>
                  <a:prstClr val="black"/>
                </a:solidFill>
                <a:ea typeface="Times New Roman" panose="02020603050405020304" pitchFamily="18" charset="0"/>
              </a:rPr>
              <a:t>Η υποστήριξη της Ευρωπαϊκής Επιτροπής για την παραγωγή της παρούσας δημοσίευσης δεν συνιστά έγκριση του περιεχομένου, το οποίο αντικατοπτρίζει μόνο τις απόψεις των συντακτών, και η Επιτροπή δεν μπορεί να θεωρηθεί υπεύθυνη για οποιαδήποτε χρήση των πληροφοριών που περιέχονται σε αυτήν. </a:t>
            </a:r>
          </a:p>
        </p:txBody>
      </p:sp>
      <p:sp>
        <p:nvSpPr>
          <p:cNvPr id="6" name="Slide Number Placeholder 5">
            <a:extLst>
              <a:ext uri="{FF2B5EF4-FFF2-40B4-BE49-F238E27FC236}">
                <a16:creationId xmlns:a16="http://schemas.microsoft.com/office/drawing/2014/main" id="{C383482E-1D2F-1248-9E5B-88F5DC3B2673}"/>
              </a:ext>
            </a:extLst>
          </p:cNvPr>
          <p:cNvSpPr>
            <a:spLocks noGrp="1"/>
          </p:cNvSpPr>
          <p:nvPr>
            <p:ph type="sldNum" sz="quarter" idx="12"/>
          </p:nvPr>
        </p:nvSpPr>
        <p:spPr/>
        <p:txBody>
          <a:bodyPr/>
          <a:lstStyle/>
          <a:p>
            <a:fld id="{CD37B2E7-1D31-7C4D-928B-66328FE9604A}" type="slidenum">
              <a:rPr lang="de-AT" smtClean="0"/>
              <a:pPr/>
              <a:t>27</a:t>
            </a:fld>
            <a:endParaRPr lang="de-AT"/>
          </a:p>
        </p:txBody>
      </p:sp>
      <p:sp>
        <p:nvSpPr>
          <p:cNvPr id="8" name="Google Shape;159;p28">
            <a:extLst>
              <a:ext uri="{FF2B5EF4-FFF2-40B4-BE49-F238E27FC236}">
                <a16:creationId xmlns:a16="http://schemas.microsoft.com/office/drawing/2014/main" id="{20FCD049-3731-324D-B2E7-AF5E905F3735}"/>
              </a:ext>
            </a:extLst>
          </p:cNvPr>
          <p:cNvSpPr/>
          <p:nvPr/>
        </p:nvSpPr>
        <p:spPr>
          <a:xfrm>
            <a:off x="838200" y="681037"/>
            <a:ext cx="10515600" cy="5492439"/>
          </a:xfrm>
          <a:prstGeom prst="rect">
            <a:avLst/>
          </a:prstGeom>
          <a:solidFill>
            <a:srgbClr val="DEEBF8"/>
          </a:solidFill>
          <a:ln>
            <a:noFill/>
          </a:ln>
        </p:spPr>
        <p:txBody>
          <a:bodyPr spcFirstLastPara="1" wrap="square" lIns="121900" tIns="60933" rIns="121900" bIns="60933" anchor="ctr" anchorCtr="0">
            <a:noAutofit/>
          </a:bodyPr>
          <a:lstStyle/>
          <a:p>
            <a:pPr algn="ctr"/>
            <a:r>
              <a:rPr lang="el-GR" sz="3200" dirty="0">
                <a:latin typeface="Arial Narrow" panose="020B0606020202030204" pitchFamily="34" charset="0"/>
              </a:rPr>
              <a:t>Πολλά ικανά άτομα στο φάσμα του αυτισμού</a:t>
            </a:r>
          </a:p>
          <a:p>
            <a:pPr algn="ctr"/>
            <a:r>
              <a:rPr lang="el-GR" sz="3200" dirty="0">
                <a:latin typeface="Arial Narrow" panose="020B0606020202030204" pitchFamily="34" charset="0"/>
              </a:rPr>
              <a:t>ενδέχεται να συναντήσουν κάποιες δυσκολίες.</a:t>
            </a:r>
          </a:p>
          <a:p>
            <a:pPr algn="ctr"/>
            <a:r>
              <a:rPr lang="el-GR" sz="3200" dirty="0">
                <a:latin typeface="Arial Narrow" panose="020B0606020202030204" pitchFamily="34" charset="0"/>
              </a:rPr>
              <a:t>Το να περιμένει κανείς ότι οι δεξιότητες θα βελτιωθούν απλά με την πάροδο του χρόνου</a:t>
            </a:r>
          </a:p>
          <a:p>
            <a:pPr algn="ctr"/>
            <a:r>
              <a:rPr lang="el-GR" sz="3200" dirty="0">
                <a:latin typeface="Arial Narrow" panose="020B0606020202030204" pitchFamily="34" charset="0"/>
              </a:rPr>
              <a:t>δεν θα είναι τόσο αποτελεσματικό όσο η εφαρμογή στρατηγικών υποστήριξης.</a:t>
            </a:r>
          </a:p>
          <a:p>
            <a:pPr algn="ctr"/>
            <a:r>
              <a:rPr lang="el-GR" sz="3200" dirty="0">
                <a:latin typeface="Arial Narrow" panose="020B0606020202030204" pitchFamily="34" charset="0"/>
              </a:rPr>
              <a:t>Τελικά, το άτομο μπορεί να διδαχθεί να λειτουργεί αποτελεσματικά,</a:t>
            </a:r>
          </a:p>
          <a:p>
            <a:pPr algn="ctr"/>
            <a:r>
              <a:rPr lang="el-GR" sz="3200" dirty="0">
                <a:latin typeface="Arial Narrow" panose="020B0606020202030204" pitchFamily="34" charset="0"/>
              </a:rPr>
              <a:t>να δημιουργεί τους δικούς του καταλόγους ελέγχου και υπενθυμίσεις</a:t>
            </a:r>
          </a:p>
          <a:p>
            <a:pPr algn="ctr"/>
            <a:r>
              <a:rPr lang="el-GR" sz="3200" dirty="0">
                <a:latin typeface="Arial Narrow" panose="020B0606020202030204" pitchFamily="34" charset="0"/>
              </a:rPr>
              <a:t>και να αναγνωρίζει τα κοινωνικά πρότυπα.</a:t>
            </a:r>
          </a:p>
        </p:txBody>
      </p:sp>
    </p:spTree>
    <p:extLst>
      <p:ext uri="{BB962C8B-B14F-4D97-AF65-F5344CB8AC3E}">
        <p14:creationId xmlns:p14="http://schemas.microsoft.com/office/powerpoint/2010/main" val="256621381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456F592-A255-3649-AAA0-340AF83F2F42}"/>
              </a:ext>
            </a:extLst>
          </p:cNvPr>
          <p:cNvSpPr>
            <a:spLocks noGrp="1"/>
          </p:cNvSpPr>
          <p:nvPr>
            <p:ph idx="1"/>
          </p:nvPr>
        </p:nvSpPr>
        <p:spPr/>
        <p:txBody>
          <a:bodyPr/>
          <a:lstStyle/>
          <a:p>
            <a:endParaRPr lang="de-AT"/>
          </a:p>
        </p:txBody>
      </p:sp>
      <p:sp>
        <p:nvSpPr>
          <p:cNvPr id="4" name="Date Placeholder 3">
            <a:extLst>
              <a:ext uri="{FF2B5EF4-FFF2-40B4-BE49-F238E27FC236}">
                <a16:creationId xmlns:a16="http://schemas.microsoft.com/office/drawing/2014/main" id="{2D6AFFFE-E3C6-F644-AE8D-1AB9EC925E35}"/>
              </a:ext>
            </a:extLst>
          </p:cNvPr>
          <p:cNvSpPr>
            <a:spLocks noGrp="1"/>
          </p:cNvSpPr>
          <p:nvPr>
            <p:ph type="dt" sz="half" idx="10"/>
          </p:nvPr>
        </p:nvSpPr>
        <p:spPr/>
        <p:txBody>
          <a:bodyPr/>
          <a:lstStyle/>
          <a:p>
            <a:r>
              <a:rPr lang="el-GR"/>
              <a:t>3 Ιουνίου 2021</a:t>
            </a:r>
          </a:p>
        </p:txBody>
      </p:sp>
      <p:sp>
        <p:nvSpPr>
          <p:cNvPr id="5" name="Footer Placeholder 4">
            <a:extLst>
              <a:ext uri="{FF2B5EF4-FFF2-40B4-BE49-F238E27FC236}">
                <a16:creationId xmlns:a16="http://schemas.microsoft.com/office/drawing/2014/main" id="{994612C7-4A4B-9C44-8F2E-21721F9238BA}"/>
              </a:ext>
            </a:extLst>
          </p:cNvPr>
          <p:cNvSpPr>
            <a:spLocks noGrp="1"/>
          </p:cNvSpPr>
          <p:nvPr>
            <p:ph type="ftr" sz="quarter" idx="11"/>
          </p:nvPr>
        </p:nvSpPr>
        <p:spPr/>
        <p:txBody>
          <a:bodyPr/>
          <a:lstStyle/>
          <a:p>
            <a:r>
              <a:rPr lang="el-GR">
                <a:solidFill>
                  <a:prstClr val="black"/>
                </a:solidFill>
                <a:ea typeface="Times New Roman" panose="02020603050405020304" pitchFamily="18" charset="0"/>
              </a:rPr>
              <a:t>Η υποστήριξη της Ευρωπαϊκής Επιτροπής για την παραγωγή της παρούσας δημοσίευσης δεν συνιστά έγκριση του περιεχομένου, το οποίο αντικατοπτρίζει μόνο τις απόψεις των συντακτών, και η Επιτροπή δεν μπορεί να θεωρηθεί υπεύθυνη για οποιαδήποτε χρήση των πληροφοριών που περιέχονται σε αυτήν. </a:t>
            </a:r>
          </a:p>
        </p:txBody>
      </p:sp>
      <p:sp>
        <p:nvSpPr>
          <p:cNvPr id="6" name="Slide Number Placeholder 5">
            <a:extLst>
              <a:ext uri="{FF2B5EF4-FFF2-40B4-BE49-F238E27FC236}">
                <a16:creationId xmlns:a16="http://schemas.microsoft.com/office/drawing/2014/main" id="{C383482E-1D2F-1248-9E5B-88F5DC3B2673}"/>
              </a:ext>
            </a:extLst>
          </p:cNvPr>
          <p:cNvSpPr>
            <a:spLocks noGrp="1"/>
          </p:cNvSpPr>
          <p:nvPr>
            <p:ph type="sldNum" sz="quarter" idx="12"/>
          </p:nvPr>
        </p:nvSpPr>
        <p:spPr/>
        <p:txBody>
          <a:bodyPr/>
          <a:lstStyle/>
          <a:p>
            <a:fld id="{CD37B2E7-1D31-7C4D-928B-66328FE9604A}" type="slidenum">
              <a:rPr lang="de-AT" smtClean="0"/>
              <a:pPr/>
              <a:t>28</a:t>
            </a:fld>
            <a:endParaRPr lang="de-AT"/>
          </a:p>
        </p:txBody>
      </p:sp>
      <p:sp>
        <p:nvSpPr>
          <p:cNvPr id="8" name="Google Shape;159;p28">
            <a:extLst>
              <a:ext uri="{FF2B5EF4-FFF2-40B4-BE49-F238E27FC236}">
                <a16:creationId xmlns:a16="http://schemas.microsoft.com/office/drawing/2014/main" id="{20FCD049-3731-324D-B2E7-AF5E905F3735}"/>
              </a:ext>
            </a:extLst>
          </p:cNvPr>
          <p:cNvSpPr/>
          <p:nvPr/>
        </p:nvSpPr>
        <p:spPr>
          <a:xfrm>
            <a:off x="838200" y="681037"/>
            <a:ext cx="10515600" cy="5492439"/>
          </a:xfrm>
          <a:prstGeom prst="rect">
            <a:avLst/>
          </a:prstGeom>
          <a:solidFill>
            <a:srgbClr val="DEEBF8"/>
          </a:solidFill>
          <a:ln>
            <a:noFill/>
          </a:ln>
        </p:spPr>
        <p:txBody>
          <a:bodyPr spcFirstLastPara="1" wrap="square" lIns="121900" tIns="60933" rIns="121900" bIns="60933" anchor="ctr" anchorCtr="0">
            <a:noAutofit/>
          </a:bodyPr>
          <a:lstStyle/>
          <a:p>
            <a:pPr algn="ctr" fontAlgn="base"/>
            <a:r>
              <a:rPr lang="el-GR" sz="3200">
                <a:latin typeface="Arial Narrow" panose="020B0606020202030204" pitchFamily="34" charset="0"/>
              </a:rPr>
              <a:t>Παρακολουθήστε το ακόλουθο βίντεο για να δείτε πώς τα παραπάνω μπορούν να εφαρμοστούν: </a:t>
            </a:r>
          </a:p>
          <a:p>
            <a:pPr algn="ctr" fontAlgn="base"/>
            <a:r>
              <a:rPr lang="el-GR" sz="2800">
                <a:latin typeface="Arial Narrow" panose="020B0606020202030204" pitchFamily="34" charset="0"/>
                <a:hlinkClick r:id="rId2">
                  <a:extLst>
                    <a:ext uri="{A12FA001-AC4F-418D-AE19-62706E023703}">
                      <ahyp:hlinkClr xmlns:ahyp="http://schemas.microsoft.com/office/drawing/2018/hyperlinkcolor" val="tx"/>
                    </a:ext>
                  </a:extLst>
                </a:hlinkClick>
              </a:rPr>
              <a:t>https://www.ocali.org/project/employee_with_asd</a:t>
            </a:r>
            <a:r>
              <a:rPr lang="el-GR" sz="2800">
                <a:latin typeface="Arial Narrow" panose="020B0606020202030204" pitchFamily="34" charset="0"/>
              </a:rPr>
              <a:t> </a:t>
            </a:r>
          </a:p>
          <a:p>
            <a:pPr algn="ctr" fontAlgn="base"/>
            <a:endParaRPr lang="de-AT" sz="2800" dirty="0">
              <a:latin typeface="Arial Narrow" panose="020B0606020202030204" pitchFamily="34" charset="0"/>
            </a:endParaRPr>
          </a:p>
          <a:p>
            <a:pPr algn="ctr" fontAlgn="base"/>
            <a:r>
              <a:rPr lang="el-GR" sz="1000">
                <a:solidFill>
                  <a:srgbClr val="0F1111"/>
                </a:solidFill>
                <a:latin typeface="Arial" panose="020B0604020202020204" pitchFamily="34" charset="0"/>
              </a:rPr>
              <a:t>Ohio Center for Autism and Low Incidence (OCALI), ΗΠΑ</a:t>
            </a:r>
          </a:p>
        </p:txBody>
      </p:sp>
    </p:spTree>
    <p:extLst>
      <p:ext uri="{BB962C8B-B14F-4D97-AF65-F5344CB8AC3E}">
        <p14:creationId xmlns:p14="http://schemas.microsoft.com/office/powerpoint/2010/main" val="391991293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456F592-A255-3649-AAA0-340AF83F2F42}"/>
              </a:ext>
            </a:extLst>
          </p:cNvPr>
          <p:cNvSpPr>
            <a:spLocks noGrp="1"/>
          </p:cNvSpPr>
          <p:nvPr>
            <p:ph idx="1"/>
          </p:nvPr>
        </p:nvSpPr>
        <p:spPr/>
        <p:txBody>
          <a:bodyPr/>
          <a:lstStyle/>
          <a:p>
            <a:endParaRPr lang="de-AT"/>
          </a:p>
        </p:txBody>
      </p:sp>
      <p:sp>
        <p:nvSpPr>
          <p:cNvPr id="4" name="Date Placeholder 3">
            <a:extLst>
              <a:ext uri="{FF2B5EF4-FFF2-40B4-BE49-F238E27FC236}">
                <a16:creationId xmlns:a16="http://schemas.microsoft.com/office/drawing/2014/main" id="{2D6AFFFE-E3C6-F644-AE8D-1AB9EC925E35}"/>
              </a:ext>
            </a:extLst>
          </p:cNvPr>
          <p:cNvSpPr>
            <a:spLocks noGrp="1"/>
          </p:cNvSpPr>
          <p:nvPr>
            <p:ph type="dt" sz="half" idx="10"/>
          </p:nvPr>
        </p:nvSpPr>
        <p:spPr/>
        <p:txBody>
          <a:bodyPr/>
          <a:lstStyle/>
          <a:p>
            <a:r>
              <a:rPr lang="el-GR"/>
              <a:t>3 Ιουνίου 2021</a:t>
            </a:r>
          </a:p>
        </p:txBody>
      </p:sp>
      <p:sp>
        <p:nvSpPr>
          <p:cNvPr id="5" name="Footer Placeholder 4">
            <a:extLst>
              <a:ext uri="{FF2B5EF4-FFF2-40B4-BE49-F238E27FC236}">
                <a16:creationId xmlns:a16="http://schemas.microsoft.com/office/drawing/2014/main" id="{994612C7-4A4B-9C44-8F2E-21721F9238BA}"/>
              </a:ext>
            </a:extLst>
          </p:cNvPr>
          <p:cNvSpPr>
            <a:spLocks noGrp="1"/>
          </p:cNvSpPr>
          <p:nvPr>
            <p:ph type="ftr" sz="quarter" idx="11"/>
          </p:nvPr>
        </p:nvSpPr>
        <p:spPr/>
        <p:txBody>
          <a:bodyPr/>
          <a:lstStyle/>
          <a:p>
            <a:r>
              <a:rPr lang="el-GR">
                <a:solidFill>
                  <a:prstClr val="black"/>
                </a:solidFill>
                <a:ea typeface="Times New Roman" panose="02020603050405020304" pitchFamily="18" charset="0"/>
              </a:rPr>
              <a:t>Η υποστήριξη της Ευρωπαϊκής Επιτροπής για την παραγωγή της παρούσας δημοσίευσης δεν συνιστά έγκριση του περιεχομένου, το οποίο αντικατοπτρίζει μόνο τις απόψεις των συντακτών, και η Επιτροπή δεν μπορεί να θεωρηθεί υπεύθυνη για οποιαδήποτε χρήση των πληροφοριών που περιέχονται σε αυτήν. </a:t>
            </a:r>
          </a:p>
        </p:txBody>
      </p:sp>
      <p:sp>
        <p:nvSpPr>
          <p:cNvPr id="6" name="Slide Number Placeholder 5">
            <a:extLst>
              <a:ext uri="{FF2B5EF4-FFF2-40B4-BE49-F238E27FC236}">
                <a16:creationId xmlns:a16="http://schemas.microsoft.com/office/drawing/2014/main" id="{C383482E-1D2F-1248-9E5B-88F5DC3B2673}"/>
              </a:ext>
            </a:extLst>
          </p:cNvPr>
          <p:cNvSpPr>
            <a:spLocks noGrp="1"/>
          </p:cNvSpPr>
          <p:nvPr>
            <p:ph type="sldNum" sz="quarter" idx="12"/>
          </p:nvPr>
        </p:nvSpPr>
        <p:spPr/>
        <p:txBody>
          <a:bodyPr/>
          <a:lstStyle/>
          <a:p>
            <a:fld id="{CD37B2E7-1D31-7C4D-928B-66328FE9604A}" type="slidenum">
              <a:rPr lang="de-AT" smtClean="0"/>
              <a:pPr/>
              <a:t>29</a:t>
            </a:fld>
            <a:endParaRPr lang="de-AT"/>
          </a:p>
        </p:txBody>
      </p:sp>
      <p:sp>
        <p:nvSpPr>
          <p:cNvPr id="7" name="Google Shape;164;p28">
            <a:extLst>
              <a:ext uri="{FF2B5EF4-FFF2-40B4-BE49-F238E27FC236}">
                <a16:creationId xmlns:a16="http://schemas.microsoft.com/office/drawing/2014/main" id="{CDB88214-0CC1-264B-A2A6-4D53AE51E3CC}"/>
              </a:ext>
            </a:extLst>
          </p:cNvPr>
          <p:cNvSpPr/>
          <p:nvPr/>
        </p:nvSpPr>
        <p:spPr>
          <a:xfrm>
            <a:off x="4038600" y="649118"/>
            <a:ext cx="4417292" cy="1009651"/>
          </a:xfrm>
          <a:prstGeom prst="rect">
            <a:avLst/>
          </a:prstGeom>
          <a:solidFill>
            <a:srgbClr val="DEEBF8"/>
          </a:solidFill>
          <a:ln>
            <a:noFill/>
          </a:ln>
        </p:spPr>
        <p:txBody>
          <a:bodyPr spcFirstLastPara="1" wrap="square" lIns="121900" tIns="60933" rIns="121900" bIns="60933" anchor="ctr" anchorCtr="0">
            <a:noAutofit/>
          </a:bodyPr>
          <a:lstStyle/>
          <a:p>
            <a:r>
              <a:rPr lang="el-GR" sz="4000" b="1" dirty="0">
                <a:solidFill>
                  <a:prstClr val="black"/>
                </a:solidFill>
                <a:latin typeface="Arial Narrow" panose="020B0606020202030204" pitchFamily="34" charset="0"/>
              </a:rPr>
              <a:t>Προβληματισμός 1</a:t>
            </a:r>
          </a:p>
        </p:txBody>
      </p:sp>
      <p:sp>
        <p:nvSpPr>
          <p:cNvPr id="8" name="Google Shape;159;p28">
            <a:extLst>
              <a:ext uri="{FF2B5EF4-FFF2-40B4-BE49-F238E27FC236}">
                <a16:creationId xmlns:a16="http://schemas.microsoft.com/office/drawing/2014/main" id="{20FCD049-3731-324D-B2E7-AF5E905F3735}"/>
              </a:ext>
            </a:extLst>
          </p:cNvPr>
          <p:cNvSpPr/>
          <p:nvPr/>
        </p:nvSpPr>
        <p:spPr>
          <a:xfrm>
            <a:off x="838200" y="1822138"/>
            <a:ext cx="10515600" cy="4351338"/>
          </a:xfrm>
          <a:prstGeom prst="rect">
            <a:avLst/>
          </a:prstGeom>
          <a:solidFill>
            <a:srgbClr val="DEEBF8"/>
          </a:solidFill>
          <a:ln>
            <a:noFill/>
          </a:ln>
        </p:spPr>
        <p:txBody>
          <a:bodyPr spcFirstLastPara="1" wrap="square" lIns="121900" tIns="60933" rIns="121900" bIns="60933" anchor="ctr" anchorCtr="0">
            <a:noAutofit/>
          </a:bodyPr>
          <a:lstStyle/>
          <a:p>
            <a:pPr marL="457200" indent="-457200" algn="just" fontAlgn="base">
              <a:buFont typeface="Arial" panose="020B0604020202020204" pitchFamily="34" charset="0"/>
              <a:buChar char="•"/>
            </a:pPr>
            <a:r>
              <a:rPr lang="el-GR" sz="3200" dirty="0">
                <a:latin typeface="Arial Narrow" panose="020B0606020202030204" pitchFamily="34" charset="0"/>
              </a:rPr>
              <a:t>Ποια είναι η γνώμη σας για τις προσαρμογές που συνιστώνται στο βίντεο; </a:t>
            </a:r>
          </a:p>
          <a:p>
            <a:pPr marL="457200" indent="-457200" algn="just" fontAlgn="base">
              <a:buFont typeface="Arial" panose="020B0604020202020204" pitchFamily="34" charset="0"/>
              <a:buChar char="•"/>
            </a:pPr>
            <a:r>
              <a:rPr lang="el-GR" sz="3200" dirty="0">
                <a:latin typeface="Arial Narrow" panose="020B0606020202030204" pitchFamily="34" charset="0"/>
              </a:rPr>
              <a:t>Μπορείτε να προσαρμόσετε τη δική σας πρακτική σε αυτές; </a:t>
            </a:r>
          </a:p>
        </p:txBody>
      </p:sp>
    </p:spTree>
    <p:extLst>
      <p:ext uri="{BB962C8B-B14F-4D97-AF65-F5344CB8AC3E}">
        <p14:creationId xmlns:p14="http://schemas.microsoft.com/office/powerpoint/2010/main" val="13747445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456F592-A255-3649-AAA0-340AF83F2F42}"/>
              </a:ext>
            </a:extLst>
          </p:cNvPr>
          <p:cNvSpPr>
            <a:spLocks noGrp="1"/>
          </p:cNvSpPr>
          <p:nvPr>
            <p:ph idx="1"/>
          </p:nvPr>
        </p:nvSpPr>
        <p:spPr/>
        <p:txBody>
          <a:bodyPr/>
          <a:lstStyle/>
          <a:p>
            <a:endParaRPr lang="de-AT"/>
          </a:p>
        </p:txBody>
      </p:sp>
      <p:sp>
        <p:nvSpPr>
          <p:cNvPr id="4" name="Date Placeholder 3">
            <a:extLst>
              <a:ext uri="{FF2B5EF4-FFF2-40B4-BE49-F238E27FC236}">
                <a16:creationId xmlns:a16="http://schemas.microsoft.com/office/drawing/2014/main" id="{2D6AFFFE-E3C6-F644-AE8D-1AB9EC925E35}"/>
              </a:ext>
            </a:extLst>
          </p:cNvPr>
          <p:cNvSpPr>
            <a:spLocks noGrp="1"/>
          </p:cNvSpPr>
          <p:nvPr>
            <p:ph type="dt" sz="half" idx="10"/>
          </p:nvPr>
        </p:nvSpPr>
        <p:spPr/>
        <p:txBody>
          <a:bodyPr/>
          <a:lstStyle/>
          <a:p>
            <a:r>
              <a:rPr lang="el-GR"/>
              <a:t>3 Ιουνίου 2021</a:t>
            </a:r>
          </a:p>
        </p:txBody>
      </p:sp>
      <p:sp>
        <p:nvSpPr>
          <p:cNvPr id="5" name="Footer Placeholder 4">
            <a:extLst>
              <a:ext uri="{FF2B5EF4-FFF2-40B4-BE49-F238E27FC236}">
                <a16:creationId xmlns:a16="http://schemas.microsoft.com/office/drawing/2014/main" id="{994612C7-4A4B-9C44-8F2E-21721F9238BA}"/>
              </a:ext>
            </a:extLst>
          </p:cNvPr>
          <p:cNvSpPr>
            <a:spLocks noGrp="1"/>
          </p:cNvSpPr>
          <p:nvPr>
            <p:ph type="ftr" sz="quarter" idx="11"/>
          </p:nvPr>
        </p:nvSpPr>
        <p:spPr/>
        <p:txBody>
          <a:bodyPr/>
          <a:lstStyle/>
          <a:p>
            <a:r>
              <a:rPr lang="el-GR">
                <a:solidFill>
                  <a:prstClr val="black"/>
                </a:solidFill>
                <a:ea typeface="Times New Roman" panose="02020603050405020304" pitchFamily="18" charset="0"/>
              </a:rPr>
              <a:t>Η υποστήριξη της Ευρωπαϊκής Επιτροπής για την παραγωγή της παρούσας δημοσίευσης δεν συνιστά έγκριση του περιεχομένου, το οποίο αντικατοπτρίζει μόνο τις απόψεις των συντακτών, και η Επιτροπή δεν μπορεί να θεωρηθεί υπεύθυνη για οποιαδήποτε χρήση των πληροφοριών που περιέχονται σε αυτήν. </a:t>
            </a:r>
          </a:p>
        </p:txBody>
      </p:sp>
      <p:sp>
        <p:nvSpPr>
          <p:cNvPr id="6" name="Slide Number Placeholder 5">
            <a:extLst>
              <a:ext uri="{FF2B5EF4-FFF2-40B4-BE49-F238E27FC236}">
                <a16:creationId xmlns:a16="http://schemas.microsoft.com/office/drawing/2014/main" id="{C383482E-1D2F-1248-9E5B-88F5DC3B2673}"/>
              </a:ext>
            </a:extLst>
          </p:cNvPr>
          <p:cNvSpPr>
            <a:spLocks noGrp="1"/>
          </p:cNvSpPr>
          <p:nvPr>
            <p:ph type="sldNum" sz="quarter" idx="12"/>
          </p:nvPr>
        </p:nvSpPr>
        <p:spPr/>
        <p:txBody>
          <a:bodyPr/>
          <a:lstStyle/>
          <a:p>
            <a:fld id="{CD37B2E7-1D31-7C4D-928B-66328FE9604A}" type="slidenum">
              <a:rPr lang="de-AT" smtClean="0"/>
              <a:pPr/>
              <a:t>3</a:t>
            </a:fld>
            <a:endParaRPr lang="de-AT"/>
          </a:p>
        </p:txBody>
      </p:sp>
      <p:sp>
        <p:nvSpPr>
          <p:cNvPr id="7" name="Google Shape;164;p28">
            <a:extLst>
              <a:ext uri="{FF2B5EF4-FFF2-40B4-BE49-F238E27FC236}">
                <a16:creationId xmlns:a16="http://schemas.microsoft.com/office/drawing/2014/main" id="{CDB88214-0CC1-264B-A2A6-4D53AE51E3CC}"/>
              </a:ext>
            </a:extLst>
          </p:cNvPr>
          <p:cNvSpPr/>
          <p:nvPr/>
        </p:nvSpPr>
        <p:spPr>
          <a:xfrm>
            <a:off x="4274128" y="697055"/>
            <a:ext cx="2743200" cy="1009651"/>
          </a:xfrm>
          <a:prstGeom prst="rect">
            <a:avLst/>
          </a:prstGeom>
          <a:solidFill>
            <a:srgbClr val="FFF2CC"/>
          </a:solidFill>
          <a:ln>
            <a:noFill/>
          </a:ln>
        </p:spPr>
        <p:txBody>
          <a:bodyPr spcFirstLastPara="1" wrap="square" lIns="121900" tIns="60933" rIns="121900" bIns="60933" anchor="ctr" anchorCtr="0">
            <a:noAutofit/>
          </a:bodyPr>
          <a:lstStyle/>
          <a:p>
            <a:pPr algn="ctr" defTabSz="685800"/>
            <a:r>
              <a:rPr lang="el-GR" sz="4800" b="1" dirty="0">
                <a:solidFill>
                  <a:srgbClr val="000000"/>
                </a:solidFill>
                <a:latin typeface="Arial Narrow"/>
                <a:ea typeface="Arial Narrow"/>
                <a:cs typeface="Arial Narrow"/>
                <a:sym typeface="Arial Narrow"/>
              </a:rPr>
              <a:t>Στόχος</a:t>
            </a:r>
          </a:p>
        </p:txBody>
      </p:sp>
      <p:sp>
        <p:nvSpPr>
          <p:cNvPr id="8" name="Google Shape;159;p28">
            <a:extLst>
              <a:ext uri="{FF2B5EF4-FFF2-40B4-BE49-F238E27FC236}">
                <a16:creationId xmlns:a16="http://schemas.microsoft.com/office/drawing/2014/main" id="{20FCD049-3731-324D-B2E7-AF5E905F3735}"/>
              </a:ext>
            </a:extLst>
          </p:cNvPr>
          <p:cNvSpPr/>
          <p:nvPr/>
        </p:nvSpPr>
        <p:spPr>
          <a:xfrm>
            <a:off x="665019" y="1822137"/>
            <a:ext cx="10834254" cy="4449353"/>
          </a:xfrm>
          <a:prstGeom prst="rect">
            <a:avLst/>
          </a:prstGeom>
          <a:solidFill>
            <a:srgbClr val="FFF2CC"/>
          </a:solidFill>
          <a:ln>
            <a:noFill/>
          </a:ln>
        </p:spPr>
        <p:txBody>
          <a:bodyPr spcFirstLastPara="1" wrap="square" lIns="121900" tIns="60933" rIns="121900" bIns="60933" anchor="ctr" anchorCtr="0">
            <a:noAutofit/>
          </a:bodyPr>
          <a:lstStyle/>
          <a:p>
            <a:pPr algn="ctr" fontAlgn="base"/>
            <a:r>
              <a:rPr lang="el-GR" sz="3600" b="1" dirty="0">
                <a:solidFill>
                  <a:srgbClr val="241E4E"/>
                </a:solidFill>
                <a:latin typeface="Brandon-Grotesque"/>
              </a:rPr>
              <a:t>Ενότητα 5: Επαγγελματική στάση και συμπεριφορά</a:t>
            </a:r>
          </a:p>
          <a:p>
            <a:pPr algn="ctr" fontAlgn="base"/>
            <a:r>
              <a:rPr lang="el-GR" sz="3600" b="1" dirty="0">
                <a:solidFill>
                  <a:srgbClr val="241E4E"/>
                </a:solidFill>
                <a:latin typeface="Brandon-Grotesque"/>
              </a:rPr>
              <a:t>απέναντι σε άτομα με διαταραχές αυτιστικού φάσματος</a:t>
            </a:r>
            <a:endParaRPr lang="en-US" sz="2800" dirty="0">
              <a:solidFill>
                <a:srgbClr val="241E4E"/>
              </a:solidFill>
              <a:latin typeface="Brandon-Grotesque"/>
            </a:endParaRPr>
          </a:p>
          <a:p>
            <a:pPr algn="just" fontAlgn="base">
              <a:lnSpc>
                <a:spcPct val="150000"/>
              </a:lnSpc>
            </a:pPr>
            <a:r>
              <a:rPr lang="el-GR" sz="2800" dirty="0">
                <a:solidFill>
                  <a:srgbClr val="241E4E"/>
                </a:solidFill>
                <a:latin typeface="Brandon-Grotesque"/>
              </a:rPr>
              <a:t>Ανάπτυξη και επέκταση δεξιοτήτων προκειμένου να αναπτυχθούν προσεγγίσεις για την εξερεύνηση τεχνικών και στρατηγικών που θα αξιοποιηθούν με θετικό και αποτελεσματικό τρόπο κατά την επαφή με άτομα με διαταραχές αυτιστικού φάσματος</a:t>
            </a:r>
          </a:p>
        </p:txBody>
      </p:sp>
    </p:spTree>
    <p:extLst>
      <p:ext uri="{BB962C8B-B14F-4D97-AF65-F5344CB8AC3E}">
        <p14:creationId xmlns:p14="http://schemas.microsoft.com/office/powerpoint/2010/main" val="119127299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456F592-A255-3649-AAA0-340AF83F2F42}"/>
              </a:ext>
            </a:extLst>
          </p:cNvPr>
          <p:cNvSpPr>
            <a:spLocks noGrp="1"/>
          </p:cNvSpPr>
          <p:nvPr>
            <p:ph idx="1"/>
          </p:nvPr>
        </p:nvSpPr>
        <p:spPr/>
        <p:txBody>
          <a:bodyPr/>
          <a:lstStyle/>
          <a:p>
            <a:endParaRPr lang="de-AT"/>
          </a:p>
        </p:txBody>
      </p:sp>
      <p:sp>
        <p:nvSpPr>
          <p:cNvPr id="4" name="Date Placeholder 3">
            <a:extLst>
              <a:ext uri="{FF2B5EF4-FFF2-40B4-BE49-F238E27FC236}">
                <a16:creationId xmlns:a16="http://schemas.microsoft.com/office/drawing/2014/main" id="{2D6AFFFE-E3C6-F644-AE8D-1AB9EC925E35}"/>
              </a:ext>
            </a:extLst>
          </p:cNvPr>
          <p:cNvSpPr>
            <a:spLocks noGrp="1"/>
          </p:cNvSpPr>
          <p:nvPr>
            <p:ph type="dt" sz="half" idx="10"/>
          </p:nvPr>
        </p:nvSpPr>
        <p:spPr/>
        <p:txBody>
          <a:bodyPr/>
          <a:lstStyle/>
          <a:p>
            <a:r>
              <a:rPr lang="el-GR"/>
              <a:t>3 Ιουνίου 2021</a:t>
            </a:r>
          </a:p>
        </p:txBody>
      </p:sp>
      <p:sp>
        <p:nvSpPr>
          <p:cNvPr id="5" name="Footer Placeholder 4">
            <a:extLst>
              <a:ext uri="{FF2B5EF4-FFF2-40B4-BE49-F238E27FC236}">
                <a16:creationId xmlns:a16="http://schemas.microsoft.com/office/drawing/2014/main" id="{994612C7-4A4B-9C44-8F2E-21721F9238BA}"/>
              </a:ext>
            </a:extLst>
          </p:cNvPr>
          <p:cNvSpPr>
            <a:spLocks noGrp="1"/>
          </p:cNvSpPr>
          <p:nvPr>
            <p:ph type="ftr" sz="quarter" idx="11"/>
          </p:nvPr>
        </p:nvSpPr>
        <p:spPr/>
        <p:txBody>
          <a:bodyPr/>
          <a:lstStyle/>
          <a:p>
            <a:r>
              <a:rPr lang="el-GR">
                <a:solidFill>
                  <a:prstClr val="black"/>
                </a:solidFill>
                <a:ea typeface="Times New Roman" panose="02020603050405020304" pitchFamily="18" charset="0"/>
              </a:rPr>
              <a:t>Η υποστήριξη της Ευρωπαϊκής Επιτροπής για την παραγωγή της παρούσας δημοσίευσης δεν συνιστά έγκριση του περιεχομένου, το οποίο αντικατοπτρίζει μόνο τις απόψεις των συντακτών, και η Επιτροπή δεν μπορεί να θεωρηθεί υπεύθυνη για οποιαδήποτε χρήση των πληροφοριών που περιέχονται σε αυτήν. </a:t>
            </a:r>
          </a:p>
        </p:txBody>
      </p:sp>
      <p:sp>
        <p:nvSpPr>
          <p:cNvPr id="6" name="Slide Number Placeholder 5">
            <a:extLst>
              <a:ext uri="{FF2B5EF4-FFF2-40B4-BE49-F238E27FC236}">
                <a16:creationId xmlns:a16="http://schemas.microsoft.com/office/drawing/2014/main" id="{C383482E-1D2F-1248-9E5B-88F5DC3B2673}"/>
              </a:ext>
            </a:extLst>
          </p:cNvPr>
          <p:cNvSpPr>
            <a:spLocks noGrp="1"/>
          </p:cNvSpPr>
          <p:nvPr>
            <p:ph type="sldNum" sz="quarter" idx="12"/>
          </p:nvPr>
        </p:nvSpPr>
        <p:spPr/>
        <p:txBody>
          <a:bodyPr/>
          <a:lstStyle/>
          <a:p>
            <a:fld id="{CD37B2E7-1D31-7C4D-928B-66328FE9604A}" type="slidenum">
              <a:rPr lang="de-AT" smtClean="0"/>
              <a:pPr/>
              <a:t>30</a:t>
            </a:fld>
            <a:endParaRPr lang="de-AT"/>
          </a:p>
        </p:txBody>
      </p:sp>
      <p:sp>
        <p:nvSpPr>
          <p:cNvPr id="7" name="Google Shape;164;p28">
            <a:extLst>
              <a:ext uri="{FF2B5EF4-FFF2-40B4-BE49-F238E27FC236}">
                <a16:creationId xmlns:a16="http://schemas.microsoft.com/office/drawing/2014/main" id="{CDB88214-0CC1-264B-A2A6-4D53AE51E3CC}"/>
              </a:ext>
            </a:extLst>
          </p:cNvPr>
          <p:cNvSpPr/>
          <p:nvPr/>
        </p:nvSpPr>
        <p:spPr>
          <a:xfrm>
            <a:off x="3679536" y="630646"/>
            <a:ext cx="4832928" cy="1009651"/>
          </a:xfrm>
          <a:prstGeom prst="rect">
            <a:avLst/>
          </a:prstGeom>
          <a:solidFill>
            <a:srgbClr val="DEEBF8"/>
          </a:solidFill>
          <a:ln>
            <a:noFill/>
          </a:ln>
        </p:spPr>
        <p:txBody>
          <a:bodyPr spcFirstLastPara="1" wrap="square" lIns="121900" tIns="60933" rIns="121900" bIns="60933" anchor="ctr" anchorCtr="0">
            <a:noAutofit/>
          </a:bodyPr>
          <a:lstStyle/>
          <a:p>
            <a:r>
              <a:rPr lang="el-GR" sz="4000" b="1" dirty="0">
                <a:solidFill>
                  <a:prstClr val="black"/>
                </a:solidFill>
                <a:latin typeface="Arial Narrow" panose="020B0606020202030204" pitchFamily="34" charset="0"/>
              </a:rPr>
              <a:t>Προβληματισμός 2</a:t>
            </a:r>
          </a:p>
        </p:txBody>
      </p:sp>
      <p:sp>
        <p:nvSpPr>
          <p:cNvPr id="8" name="Google Shape;159;p28">
            <a:extLst>
              <a:ext uri="{FF2B5EF4-FFF2-40B4-BE49-F238E27FC236}">
                <a16:creationId xmlns:a16="http://schemas.microsoft.com/office/drawing/2014/main" id="{20FCD049-3731-324D-B2E7-AF5E905F3735}"/>
              </a:ext>
            </a:extLst>
          </p:cNvPr>
          <p:cNvSpPr/>
          <p:nvPr/>
        </p:nvSpPr>
        <p:spPr>
          <a:xfrm>
            <a:off x="838200" y="1822138"/>
            <a:ext cx="10515600" cy="4351338"/>
          </a:xfrm>
          <a:prstGeom prst="rect">
            <a:avLst/>
          </a:prstGeom>
          <a:solidFill>
            <a:srgbClr val="DEEBF8"/>
          </a:solidFill>
          <a:ln>
            <a:noFill/>
          </a:ln>
        </p:spPr>
        <p:txBody>
          <a:bodyPr spcFirstLastPara="1" wrap="square" lIns="121900" tIns="60933" rIns="121900" bIns="60933" anchor="ctr" anchorCtr="0">
            <a:noAutofit/>
          </a:bodyPr>
          <a:lstStyle/>
          <a:p>
            <a:pPr algn="ctr"/>
            <a:r>
              <a:rPr lang="el-GR" sz="3200" dirty="0">
                <a:latin typeface="Arial Narrow" panose="020B0606020202030204" pitchFamily="34" charset="0"/>
              </a:rPr>
              <a:t>Αναφερθείτε στο φύλλο εργασίας</a:t>
            </a:r>
          </a:p>
          <a:p>
            <a:pPr algn="ctr"/>
            <a:r>
              <a:rPr lang="el-GR" sz="3200" b="1" dirty="0">
                <a:latin typeface="Arial Narrow" panose="020B0606020202030204" pitchFamily="34" charset="0"/>
              </a:rPr>
              <a:t>Ενιαίο Σύστημα Σχεδιασμού για τον Αυτισμό (</a:t>
            </a:r>
            <a:r>
              <a:rPr lang="el-GR" sz="3200" b="1" dirty="0" err="1">
                <a:latin typeface="Arial Narrow" panose="020B0606020202030204" pitchFamily="34" charset="0"/>
              </a:rPr>
              <a:t>CAPS</a:t>
            </a:r>
            <a:r>
              <a:rPr lang="el-GR" sz="3200" b="1" dirty="0">
                <a:latin typeface="Arial Narrow" panose="020B0606020202030204" pitchFamily="34" charset="0"/>
              </a:rPr>
              <a:t>) 6 λεπτών.</a:t>
            </a:r>
          </a:p>
          <a:p>
            <a:pPr algn="ctr"/>
            <a:endParaRPr lang="en-GB" sz="3200" dirty="0">
              <a:latin typeface="Arial Narrow" panose="020B0606020202030204" pitchFamily="34" charset="0"/>
            </a:endParaRPr>
          </a:p>
          <a:p>
            <a:pPr algn="ctr"/>
            <a:r>
              <a:rPr lang="el-GR" sz="3200" dirty="0">
                <a:latin typeface="Arial Narrow" panose="020B0606020202030204" pitchFamily="34" charset="0"/>
              </a:rPr>
              <a:t>Σε ζεύγη, σκεφτείτε ένα φανταστικό παράδειγμα, χρησιμοποιώντας το πρότυπο.</a:t>
            </a:r>
          </a:p>
          <a:p>
            <a:pPr algn="ctr"/>
            <a:r>
              <a:rPr lang="el-GR" sz="3200" dirty="0">
                <a:latin typeface="Arial Narrow" panose="020B0606020202030204" pitchFamily="34" charset="0"/>
              </a:rPr>
              <a:t>Μοιραστείτε τα σενάριά σας με άλλους και συζητήστε τις ιδέες σας</a:t>
            </a:r>
            <a:r>
              <a:rPr lang="el-GR" sz="3200" dirty="0"/>
              <a:t>.</a:t>
            </a:r>
          </a:p>
        </p:txBody>
      </p:sp>
    </p:spTree>
    <p:extLst>
      <p:ext uri="{BB962C8B-B14F-4D97-AF65-F5344CB8AC3E}">
        <p14:creationId xmlns:p14="http://schemas.microsoft.com/office/powerpoint/2010/main" val="236777804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456F592-A255-3649-AAA0-340AF83F2F42}"/>
              </a:ext>
            </a:extLst>
          </p:cNvPr>
          <p:cNvSpPr>
            <a:spLocks noGrp="1"/>
          </p:cNvSpPr>
          <p:nvPr>
            <p:ph idx="1"/>
          </p:nvPr>
        </p:nvSpPr>
        <p:spPr/>
        <p:txBody>
          <a:bodyPr/>
          <a:lstStyle/>
          <a:p>
            <a:endParaRPr lang="de-AT"/>
          </a:p>
        </p:txBody>
      </p:sp>
      <p:sp>
        <p:nvSpPr>
          <p:cNvPr id="4" name="Date Placeholder 3">
            <a:extLst>
              <a:ext uri="{FF2B5EF4-FFF2-40B4-BE49-F238E27FC236}">
                <a16:creationId xmlns:a16="http://schemas.microsoft.com/office/drawing/2014/main" id="{2D6AFFFE-E3C6-F644-AE8D-1AB9EC925E35}"/>
              </a:ext>
            </a:extLst>
          </p:cNvPr>
          <p:cNvSpPr>
            <a:spLocks noGrp="1"/>
          </p:cNvSpPr>
          <p:nvPr>
            <p:ph type="dt" sz="half" idx="10"/>
          </p:nvPr>
        </p:nvSpPr>
        <p:spPr/>
        <p:txBody>
          <a:bodyPr/>
          <a:lstStyle/>
          <a:p>
            <a:r>
              <a:rPr lang="el-GR"/>
              <a:t>3 Ιουνίου 2021</a:t>
            </a:r>
          </a:p>
        </p:txBody>
      </p:sp>
      <p:sp>
        <p:nvSpPr>
          <p:cNvPr id="5" name="Footer Placeholder 4">
            <a:extLst>
              <a:ext uri="{FF2B5EF4-FFF2-40B4-BE49-F238E27FC236}">
                <a16:creationId xmlns:a16="http://schemas.microsoft.com/office/drawing/2014/main" id="{994612C7-4A4B-9C44-8F2E-21721F9238BA}"/>
              </a:ext>
            </a:extLst>
          </p:cNvPr>
          <p:cNvSpPr>
            <a:spLocks noGrp="1"/>
          </p:cNvSpPr>
          <p:nvPr>
            <p:ph type="ftr" sz="quarter" idx="11"/>
          </p:nvPr>
        </p:nvSpPr>
        <p:spPr/>
        <p:txBody>
          <a:bodyPr/>
          <a:lstStyle/>
          <a:p>
            <a:r>
              <a:rPr lang="el-GR">
                <a:solidFill>
                  <a:prstClr val="black"/>
                </a:solidFill>
                <a:ea typeface="Times New Roman" panose="02020603050405020304" pitchFamily="18" charset="0"/>
              </a:rPr>
              <a:t>Η υποστήριξη της Ευρωπαϊκής Επιτροπής για την παραγωγή της παρούσας δημοσίευσης δεν συνιστά έγκριση του περιεχομένου, το οποίο αντικατοπτρίζει μόνο τις απόψεις των συντακτών, και η Επιτροπή δεν μπορεί να θεωρηθεί υπεύθυνη για οποιαδήποτε χρήση των πληροφοριών που περιέχονται σε αυτήν. </a:t>
            </a:r>
          </a:p>
        </p:txBody>
      </p:sp>
      <p:sp>
        <p:nvSpPr>
          <p:cNvPr id="6" name="Slide Number Placeholder 5">
            <a:extLst>
              <a:ext uri="{FF2B5EF4-FFF2-40B4-BE49-F238E27FC236}">
                <a16:creationId xmlns:a16="http://schemas.microsoft.com/office/drawing/2014/main" id="{C383482E-1D2F-1248-9E5B-88F5DC3B2673}"/>
              </a:ext>
            </a:extLst>
          </p:cNvPr>
          <p:cNvSpPr>
            <a:spLocks noGrp="1"/>
          </p:cNvSpPr>
          <p:nvPr>
            <p:ph type="sldNum" sz="quarter" idx="12"/>
          </p:nvPr>
        </p:nvSpPr>
        <p:spPr/>
        <p:txBody>
          <a:bodyPr/>
          <a:lstStyle/>
          <a:p>
            <a:fld id="{CD37B2E7-1D31-7C4D-928B-66328FE9604A}" type="slidenum">
              <a:rPr lang="de-AT" smtClean="0"/>
              <a:pPr/>
              <a:t>31</a:t>
            </a:fld>
            <a:endParaRPr lang="de-AT"/>
          </a:p>
        </p:txBody>
      </p:sp>
      <p:sp>
        <p:nvSpPr>
          <p:cNvPr id="7" name="Google Shape;164;p28">
            <a:extLst>
              <a:ext uri="{FF2B5EF4-FFF2-40B4-BE49-F238E27FC236}">
                <a16:creationId xmlns:a16="http://schemas.microsoft.com/office/drawing/2014/main" id="{CDB88214-0CC1-264B-A2A6-4D53AE51E3CC}"/>
              </a:ext>
            </a:extLst>
          </p:cNvPr>
          <p:cNvSpPr/>
          <p:nvPr/>
        </p:nvSpPr>
        <p:spPr>
          <a:xfrm>
            <a:off x="4017817" y="678582"/>
            <a:ext cx="4592783" cy="1009651"/>
          </a:xfrm>
          <a:prstGeom prst="rect">
            <a:avLst/>
          </a:prstGeom>
          <a:solidFill>
            <a:srgbClr val="DEEBF8"/>
          </a:solidFill>
          <a:ln>
            <a:noFill/>
          </a:ln>
        </p:spPr>
        <p:txBody>
          <a:bodyPr spcFirstLastPara="1" wrap="square" lIns="121900" tIns="60933" rIns="121900" bIns="60933" anchor="ctr" anchorCtr="0">
            <a:noAutofit/>
          </a:bodyPr>
          <a:lstStyle/>
          <a:p>
            <a:r>
              <a:rPr lang="el-GR" sz="4000" b="1" dirty="0">
                <a:solidFill>
                  <a:prstClr val="black"/>
                </a:solidFill>
                <a:latin typeface="Arial Narrow" panose="020B0606020202030204" pitchFamily="34" charset="0"/>
              </a:rPr>
              <a:t>Προβληματισμός 3</a:t>
            </a:r>
          </a:p>
        </p:txBody>
      </p:sp>
      <p:sp>
        <p:nvSpPr>
          <p:cNvPr id="8" name="Google Shape;159;p28">
            <a:extLst>
              <a:ext uri="{FF2B5EF4-FFF2-40B4-BE49-F238E27FC236}">
                <a16:creationId xmlns:a16="http://schemas.microsoft.com/office/drawing/2014/main" id="{20FCD049-3731-324D-B2E7-AF5E905F3735}"/>
              </a:ext>
            </a:extLst>
          </p:cNvPr>
          <p:cNvSpPr/>
          <p:nvPr/>
        </p:nvSpPr>
        <p:spPr>
          <a:xfrm>
            <a:off x="838200" y="1822138"/>
            <a:ext cx="10515600" cy="4351338"/>
          </a:xfrm>
          <a:prstGeom prst="rect">
            <a:avLst/>
          </a:prstGeom>
          <a:solidFill>
            <a:srgbClr val="DEEBF8"/>
          </a:solidFill>
          <a:ln>
            <a:noFill/>
          </a:ln>
        </p:spPr>
        <p:txBody>
          <a:bodyPr spcFirstLastPara="1" wrap="square" lIns="121900" tIns="60933" rIns="121900" bIns="60933" anchor="ctr" anchorCtr="0">
            <a:noAutofit/>
          </a:bodyPr>
          <a:lstStyle/>
          <a:p>
            <a:pPr algn="just" fontAlgn="base"/>
            <a:r>
              <a:rPr lang="el-GR" sz="3200" dirty="0">
                <a:latin typeface="Arial Narrow" panose="020B0606020202030204" pitchFamily="34" charset="0"/>
              </a:rPr>
              <a:t>Αφού δείτε τις ανωτέρω πληροφορίες, συζητήστε σε ομάδες:</a:t>
            </a:r>
          </a:p>
          <a:p>
            <a:pPr marL="457200" indent="-457200" algn="just" fontAlgn="base">
              <a:buFont typeface="Arial" panose="020B0604020202020204" pitchFamily="34" charset="0"/>
              <a:buChar char="•"/>
            </a:pPr>
            <a:r>
              <a:rPr lang="el-GR" sz="3200" dirty="0">
                <a:latin typeface="Arial Narrow" panose="020B0606020202030204" pitchFamily="34" charset="0"/>
              </a:rPr>
              <a:t>Με ποιους τρόπους μπορείτε να συνεργαστείτε με άτομα με </a:t>
            </a:r>
            <a:r>
              <a:rPr lang="el-GR" sz="3200" dirty="0" err="1">
                <a:latin typeface="Arial Narrow" panose="020B0606020202030204" pitchFamily="34" charset="0"/>
              </a:rPr>
              <a:t>ΔΑΦ</a:t>
            </a:r>
            <a:r>
              <a:rPr lang="el-GR" sz="3200" dirty="0">
                <a:latin typeface="Arial Narrow" panose="020B0606020202030204" pitchFamily="34" charset="0"/>
              </a:rPr>
              <a:t>;</a:t>
            </a:r>
          </a:p>
          <a:p>
            <a:pPr marL="457200" indent="-457200" algn="just" fontAlgn="base">
              <a:buFont typeface="Arial" panose="020B0604020202020204" pitchFamily="34" charset="0"/>
              <a:buChar char="•"/>
            </a:pPr>
            <a:r>
              <a:rPr lang="el-GR" sz="3200" dirty="0">
                <a:latin typeface="Arial Narrow" panose="020B0606020202030204" pitchFamily="34" charset="0"/>
              </a:rPr>
              <a:t>Με ποιες από τις εν λόγω πρακτικές νιώθετε σίγουροι; </a:t>
            </a:r>
          </a:p>
          <a:p>
            <a:pPr marL="457200" indent="-457200" algn="just" fontAlgn="base">
              <a:buFont typeface="Arial" panose="020B0604020202020204" pitchFamily="34" charset="0"/>
              <a:buChar char="•"/>
            </a:pPr>
            <a:r>
              <a:rPr lang="el-GR" sz="3200" dirty="0">
                <a:latin typeface="Arial Narrow" panose="020B0606020202030204" pitchFamily="34" charset="0"/>
              </a:rPr>
              <a:t>Πόσο άνετα θα νιώθατε με την εφαρμογή αυτών των προσαρμογών;</a:t>
            </a:r>
          </a:p>
          <a:p>
            <a:pPr marL="457200" indent="-457200" algn="just" fontAlgn="base">
              <a:buFont typeface="Arial" panose="020B0604020202020204" pitchFamily="34" charset="0"/>
              <a:buChar char="•"/>
            </a:pPr>
            <a:r>
              <a:rPr lang="el-GR" sz="3200" dirty="0">
                <a:latin typeface="Arial Narrow" panose="020B0606020202030204" pitchFamily="34" charset="0"/>
              </a:rPr>
              <a:t>Ποιους τομείς νιώθετε ότι χρειάζεται να βελτιωθούν και πώς θα το επιτύχετε αυτό;</a:t>
            </a:r>
          </a:p>
          <a:p>
            <a:pPr algn="just" fontAlgn="base"/>
            <a:r>
              <a:rPr lang="el-GR" sz="3200" dirty="0">
                <a:latin typeface="Arial Narrow" panose="020B0606020202030204" pitchFamily="34" charset="0"/>
              </a:rPr>
              <a:t>Μοιραστείτε τις σκέψεις σας με άλλους.</a:t>
            </a:r>
          </a:p>
        </p:txBody>
      </p:sp>
    </p:spTree>
    <p:extLst>
      <p:ext uri="{BB962C8B-B14F-4D97-AF65-F5344CB8AC3E}">
        <p14:creationId xmlns:p14="http://schemas.microsoft.com/office/powerpoint/2010/main" val="107840160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456F592-A255-3649-AAA0-340AF83F2F42}"/>
              </a:ext>
            </a:extLst>
          </p:cNvPr>
          <p:cNvSpPr>
            <a:spLocks noGrp="1"/>
          </p:cNvSpPr>
          <p:nvPr>
            <p:ph idx="1"/>
          </p:nvPr>
        </p:nvSpPr>
        <p:spPr/>
        <p:txBody>
          <a:bodyPr/>
          <a:lstStyle/>
          <a:p>
            <a:endParaRPr lang="de-AT"/>
          </a:p>
        </p:txBody>
      </p:sp>
      <p:sp>
        <p:nvSpPr>
          <p:cNvPr id="4" name="Date Placeholder 3">
            <a:extLst>
              <a:ext uri="{FF2B5EF4-FFF2-40B4-BE49-F238E27FC236}">
                <a16:creationId xmlns:a16="http://schemas.microsoft.com/office/drawing/2014/main" id="{2D6AFFFE-E3C6-F644-AE8D-1AB9EC925E35}"/>
              </a:ext>
            </a:extLst>
          </p:cNvPr>
          <p:cNvSpPr>
            <a:spLocks noGrp="1"/>
          </p:cNvSpPr>
          <p:nvPr>
            <p:ph type="dt" sz="half" idx="10"/>
          </p:nvPr>
        </p:nvSpPr>
        <p:spPr/>
        <p:txBody>
          <a:bodyPr/>
          <a:lstStyle/>
          <a:p>
            <a:r>
              <a:rPr lang="el-GR"/>
              <a:t>3 Ιουνίου 2021</a:t>
            </a:r>
          </a:p>
        </p:txBody>
      </p:sp>
      <p:sp>
        <p:nvSpPr>
          <p:cNvPr id="5" name="Footer Placeholder 4">
            <a:extLst>
              <a:ext uri="{FF2B5EF4-FFF2-40B4-BE49-F238E27FC236}">
                <a16:creationId xmlns:a16="http://schemas.microsoft.com/office/drawing/2014/main" id="{994612C7-4A4B-9C44-8F2E-21721F9238BA}"/>
              </a:ext>
            </a:extLst>
          </p:cNvPr>
          <p:cNvSpPr>
            <a:spLocks noGrp="1"/>
          </p:cNvSpPr>
          <p:nvPr>
            <p:ph type="ftr" sz="quarter" idx="11"/>
          </p:nvPr>
        </p:nvSpPr>
        <p:spPr/>
        <p:txBody>
          <a:bodyPr/>
          <a:lstStyle/>
          <a:p>
            <a:r>
              <a:rPr lang="el-GR">
                <a:solidFill>
                  <a:prstClr val="black"/>
                </a:solidFill>
                <a:ea typeface="Times New Roman" panose="02020603050405020304" pitchFamily="18" charset="0"/>
              </a:rPr>
              <a:t>Η υποστήριξη της Ευρωπαϊκής Επιτροπής για την παραγωγή της παρούσας δημοσίευσης δεν συνιστά έγκριση του περιεχομένου, το οποίο αντικατοπτρίζει μόνο τις απόψεις των συντακτών, και η Επιτροπή δεν μπορεί να θεωρηθεί υπεύθυνη για οποιαδήποτε χρήση των πληροφοριών που περιέχονται σε αυτήν. </a:t>
            </a:r>
          </a:p>
        </p:txBody>
      </p:sp>
      <p:sp>
        <p:nvSpPr>
          <p:cNvPr id="6" name="Slide Number Placeholder 5">
            <a:extLst>
              <a:ext uri="{FF2B5EF4-FFF2-40B4-BE49-F238E27FC236}">
                <a16:creationId xmlns:a16="http://schemas.microsoft.com/office/drawing/2014/main" id="{C383482E-1D2F-1248-9E5B-88F5DC3B2673}"/>
              </a:ext>
            </a:extLst>
          </p:cNvPr>
          <p:cNvSpPr>
            <a:spLocks noGrp="1"/>
          </p:cNvSpPr>
          <p:nvPr>
            <p:ph type="sldNum" sz="quarter" idx="12"/>
          </p:nvPr>
        </p:nvSpPr>
        <p:spPr/>
        <p:txBody>
          <a:bodyPr/>
          <a:lstStyle/>
          <a:p>
            <a:fld id="{CD37B2E7-1D31-7C4D-928B-66328FE9604A}" type="slidenum">
              <a:rPr lang="de-AT" smtClean="0"/>
              <a:pPr/>
              <a:t>32</a:t>
            </a:fld>
            <a:endParaRPr lang="de-AT"/>
          </a:p>
        </p:txBody>
      </p:sp>
      <p:sp>
        <p:nvSpPr>
          <p:cNvPr id="7" name="Google Shape;164;p28">
            <a:extLst>
              <a:ext uri="{FF2B5EF4-FFF2-40B4-BE49-F238E27FC236}">
                <a16:creationId xmlns:a16="http://schemas.microsoft.com/office/drawing/2014/main" id="{CDB88214-0CC1-264B-A2A6-4D53AE51E3CC}"/>
              </a:ext>
            </a:extLst>
          </p:cNvPr>
          <p:cNvSpPr/>
          <p:nvPr/>
        </p:nvSpPr>
        <p:spPr>
          <a:xfrm>
            <a:off x="3193471" y="569767"/>
            <a:ext cx="6273800" cy="1009651"/>
          </a:xfrm>
          <a:prstGeom prst="rect">
            <a:avLst/>
          </a:prstGeom>
          <a:solidFill>
            <a:srgbClr val="DEEBF8"/>
          </a:solidFill>
          <a:ln>
            <a:noFill/>
          </a:ln>
        </p:spPr>
        <p:txBody>
          <a:bodyPr spcFirstLastPara="1" wrap="square" lIns="121900" tIns="60933" rIns="121900" bIns="60933" anchor="ctr" anchorCtr="0">
            <a:noAutofit/>
          </a:bodyPr>
          <a:lstStyle/>
          <a:p>
            <a:r>
              <a:rPr lang="el-GR" sz="4000" b="1" dirty="0">
                <a:solidFill>
                  <a:prstClr val="black"/>
                </a:solidFill>
                <a:latin typeface="Arial Narrow" panose="020B0606020202030204" pitchFamily="34" charset="0"/>
              </a:rPr>
              <a:t>Συζήτηση και Ανασκόπηση 1</a:t>
            </a:r>
          </a:p>
        </p:txBody>
      </p:sp>
      <p:sp>
        <p:nvSpPr>
          <p:cNvPr id="8" name="Google Shape;159;p28">
            <a:extLst>
              <a:ext uri="{FF2B5EF4-FFF2-40B4-BE49-F238E27FC236}">
                <a16:creationId xmlns:a16="http://schemas.microsoft.com/office/drawing/2014/main" id="{20FCD049-3731-324D-B2E7-AF5E905F3735}"/>
              </a:ext>
            </a:extLst>
          </p:cNvPr>
          <p:cNvSpPr/>
          <p:nvPr/>
        </p:nvSpPr>
        <p:spPr>
          <a:xfrm>
            <a:off x="838199" y="1579418"/>
            <a:ext cx="10984345" cy="5278582"/>
          </a:xfrm>
          <a:prstGeom prst="rect">
            <a:avLst/>
          </a:prstGeom>
          <a:solidFill>
            <a:srgbClr val="DEEBF8"/>
          </a:solidFill>
          <a:ln>
            <a:noFill/>
          </a:ln>
        </p:spPr>
        <p:txBody>
          <a:bodyPr spcFirstLastPara="1" wrap="square" lIns="121900" tIns="60933" rIns="121900" bIns="60933" anchor="ctr" anchorCtr="0">
            <a:noAutofit/>
          </a:bodyPr>
          <a:lstStyle/>
          <a:p>
            <a:pPr>
              <a:defRPr/>
            </a:pPr>
            <a:r>
              <a:rPr lang="el-GR" sz="2800" dirty="0">
                <a:latin typeface="Arial Narrow" panose="020B0606020202030204" pitchFamily="34" charset="0"/>
              </a:rPr>
              <a:t>Ανατρέξτε σε αυτά που έχουμε μάθει μέχρι τώρα.</a:t>
            </a:r>
          </a:p>
          <a:p>
            <a:pPr>
              <a:defRPr/>
            </a:pPr>
            <a:r>
              <a:rPr lang="el-GR" sz="2800" dirty="0">
                <a:latin typeface="Arial Narrow" panose="020B0606020202030204" pitchFamily="34" charset="0"/>
              </a:rPr>
              <a:t>Μπορείτε να θυμηθείτε τα πλέον κοινά ζητήματα που καλείται να αντιμετωπίσει ένα άτομο με </a:t>
            </a:r>
            <a:r>
              <a:rPr lang="el-GR" sz="2800" dirty="0" err="1">
                <a:latin typeface="Arial Narrow" panose="020B0606020202030204" pitchFamily="34" charset="0"/>
              </a:rPr>
              <a:t>ΔΑΦ</a:t>
            </a:r>
            <a:r>
              <a:rPr lang="el-GR" sz="2800" dirty="0">
                <a:latin typeface="Arial Narrow" panose="020B0606020202030204" pitchFamily="34" charset="0"/>
              </a:rPr>
              <a:t>;</a:t>
            </a:r>
          </a:p>
          <a:p>
            <a:pPr>
              <a:defRPr/>
            </a:pPr>
            <a:r>
              <a:rPr lang="el-GR" sz="2800" dirty="0">
                <a:latin typeface="Arial Narrow" panose="020B0606020202030204" pitchFamily="34" charset="0"/>
              </a:rPr>
              <a:t>Αναφέρετε ορισμένες τεχνικές που μπορεί να βοηθήσουν στη διαχείριση αυτών των ζητημάτων.</a:t>
            </a:r>
          </a:p>
          <a:p>
            <a:pPr>
              <a:defRPr/>
            </a:pPr>
            <a:endParaRPr lang="pt-PT" sz="2800" dirty="0">
              <a:latin typeface="Arial Narrow" panose="020B0606020202030204" pitchFamily="34" charset="0"/>
            </a:endParaRPr>
          </a:p>
          <a:p>
            <a:pPr>
              <a:defRPr/>
            </a:pPr>
            <a:r>
              <a:rPr lang="el-GR" sz="2800" dirty="0">
                <a:latin typeface="Arial Narrow" panose="020B0606020202030204" pitchFamily="34" charset="0"/>
              </a:rPr>
              <a:t>Τώρα σκεφτείτε τον δικό σας χώρο εργασίας, είτε είστε υπάλληλος είτε εργοδότης.</a:t>
            </a:r>
          </a:p>
          <a:p>
            <a:pPr>
              <a:defRPr/>
            </a:pPr>
            <a:r>
              <a:rPr lang="el-GR" sz="2800" dirty="0">
                <a:latin typeface="Arial Narrow" panose="020B0606020202030204" pitchFamily="34" charset="0"/>
              </a:rPr>
              <a:t>Σύμφωνα με όσα έχουμε μάθει, ποια θα ήταν τα υφιστάμενα εμπόδια για ένα νέο υπάλληλο με </a:t>
            </a:r>
            <a:r>
              <a:rPr lang="el-GR" sz="2800" dirty="0" err="1">
                <a:latin typeface="Arial Narrow" panose="020B0606020202030204" pitchFamily="34" charset="0"/>
              </a:rPr>
              <a:t>ΔΑΦ</a:t>
            </a:r>
            <a:r>
              <a:rPr lang="el-GR" sz="2800" dirty="0">
                <a:latin typeface="Arial Narrow" panose="020B0606020202030204" pitchFamily="34" charset="0"/>
              </a:rPr>
              <a:t>; Δώστε παραδείγματα πώς αυτά εμπλέκονται στην εργασία του νέου υπαλλήλου.</a:t>
            </a:r>
          </a:p>
          <a:p>
            <a:pPr>
              <a:defRPr/>
            </a:pPr>
            <a:r>
              <a:rPr lang="el-GR" sz="2800" dirty="0">
                <a:latin typeface="Arial Narrow" panose="020B0606020202030204" pitchFamily="34" charset="0"/>
              </a:rPr>
              <a:t>Στη συνέχεια, προτείνετε συγκεκριμένες λύσεις που θα μπορούσατε να εφαρμόσετε για να τα αντιμετωπίσετε.</a:t>
            </a:r>
          </a:p>
        </p:txBody>
      </p:sp>
    </p:spTree>
    <p:extLst>
      <p:ext uri="{BB962C8B-B14F-4D97-AF65-F5344CB8AC3E}">
        <p14:creationId xmlns:p14="http://schemas.microsoft.com/office/powerpoint/2010/main" val="139417502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Retângulo 14"/>
          <p:cNvSpPr/>
          <p:nvPr/>
        </p:nvSpPr>
        <p:spPr>
          <a:xfrm>
            <a:off x="0" y="2551837"/>
            <a:ext cx="12192000" cy="1754326"/>
          </a:xfrm>
          <a:prstGeom prst="rect">
            <a:avLst/>
          </a:prstGeom>
          <a:solidFill>
            <a:schemeClr val="accent6">
              <a:lumMod val="40000"/>
              <a:lumOff val="60000"/>
            </a:schemeClr>
          </a:solidFill>
        </p:spPr>
        <p:txBody>
          <a:bodyPr wrap="square" anchor="ctr">
            <a:spAutoFit/>
          </a:bodyPr>
          <a:lstStyle/>
          <a:p>
            <a:pPr algn="ctr"/>
            <a:endParaRPr lang="en-US" sz="2800" b="1" dirty="0">
              <a:latin typeface="Arial Narrow" panose="020B0606020202030204" pitchFamily="34" charset="0"/>
            </a:endParaRPr>
          </a:p>
          <a:p>
            <a:pPr algn="ctr"/>
            <a:r>
              <a:rPr lang="el-GR" sz="2800" b="1">
                <a:latin typeface="Arial Narrow" panose="020B0606020202030204" pitchFamily="34" charset="0"/>
              </a:rPr>
              <a:t>10:15 – 10:45</a:t>
            </a:r>
          </a:p>
          <a:p>
            <a:pPr algn="ctr"/>
            <a:r>
              <a:rPr lang="el-GR" sz="2800" b="1">
                <a:latin typeface="Arial Narrow" panose="020B0606020202030204" pitchFamily="34" charset="0"/>
              </a:rPr>
              <a:t>Διάλειμμα:</a:t>
            </a:r>
            <a:r>
              <a:rPr lang="el-GR" b="1"/>
              <a:t> </a:t>
            </a:r>
          </a:p>
          <a:p>
            <a:pPr algn="ctr"/>
            <a:endParaRPr lang="de-DE" sz="2400" b="1" dirty="0">
              <a:latin typeface="Arial Narrow" panose="020B0606020202030204" pitchFamily="34" charset="0"/>
            </a:endParaRPr>
          </a:p>
        </p:txBody>
      </p:sp>
      <p:grpSp>
        <p:nvGrpSpPr>
          <p:cNvPr id="12" name="Grupo 11"/>
          <p:cNvGrpSpPr/>
          <p:nvPr/>
        </p:nvGrpSpPr>
        <p:grpSpPr>
          <a:xfrm>
            <a:off x="1606778" y="6412676"/>
            <a:ext cx="7351175" cy="445325"/>
            <a:chOff x="178130" y="6412675"/>
            <a:chExt cx="9128049" cy="445325"/>
          </a:xfrm>
        </p:grpSpPr>
        <p:sp>
          <p:nvSpPr>
            <p:cNvPr id="14" name="Retângulo 13"/>
            <p:cNvSpPr/>
            <p:nvPr/>
          </p:nvSpPr>
          <p:spPr>
            <a:xfrm>
              <a:off x="2213898" y="6457890"/>
              <a:ext cx="7092281" cy="338554"/>
            </a:xfrm>
            <a:prstGeom prst="rect">
              <a:avLst/>
            </a:prstGeom>
          </p:spPr>
          <p:txBody>
            <a:bodyPr wrap="square">
              <a:spAutoFit/>
            </a:bodyPr>
            <a:lstStyle/>
            <a:p>
              <a:r>
                <a:rPr lang="el-GR" sz="800">
                  <a:latin typeface="Arial Narrow" panose="020B0606020202030204" pitchFamily="34" charset="0"/>
                  <a:ea typeface="Times New Roman" panose="02020603050405020304" pitchFamily="18" charset="0"/>
                  <a:cs typeface="Arial" panose="020B0604020202020204" pitchFamily="34" charset="0"/>
                </a:rPr>
                <a:t>Η υποστήριξη της Ευρωπαϊκής Επιτροπής για την παραγωγή της παρούσας δημοσίευσης δεν συνιστά έγκριση του περιεχομένου, το οποίο αντικατοπτρίζει μόνο τις απόψεις των συντακτών, και η Επιτροπή δεν μπορεί να θεωρηθεί υπεύθυνη για οποιαδήποτε χρήση των πληροφοριών που περιέχονται σε αυτήν. </a:t>
              </a:r>
            </a:p>
          </p:txBody>
        </p:sp>
        <p:pic>
          <p:nvPicPr>
            <p:cNvPr id="16" name="Grafik 1" descr="Ein Bild, das Text enthält.&#10;&#10;Automatisch generierte Beschreibung"/>
            <p:cNvPicPr/>
            <p:nvPr/>
          </p:nvPicPr>
          <p:blipFill rotWithShape="1">
            <a:blip r:embed="rId2" cstate="print">
              <a:extLst>
                <a:ext uri="{28A0092B-C50C-407E-A947-70E740481C1C}">
                  <a14:useLocalDpi xmlns:a14="http://schemas.microsoft.com/office/drawing/2010/main" val="0"/>
                </a:ext>
              </a:extLst>
            </a:blip>
            <a:srcRect l="26265" t="3861"/>
            <a:stretch/>
          </p:blipFill>
          <p:spPr>
            <a:xfrm>
              <a:off x="178130" y="6412675"/>
              <a:ext cx="2017606" cy="445325"/>
            </a:xfrm>
            <a:prstGeom prst="rect">
              <a:avLst/>
            </a:prstGeom>
          </p:spPr>
        </p:pic>
      </p:grpSp>
      <p:sp>
        <p:nvSpPr>
          <p:cNvPr id="2" name="Marcador de Posição do Número do Diapositivo 1"/>
          <p:cNvSpPr>
            <a:spLocks noGrp="1"/>
          </p:cNvSpPr>
          <p:nvPr>
            <p:ph type="sldNum" sz="quarter" idx="12"/>
          </p:nvPr>
        </p:nvSpPr>
        <p:spPr/>
        <p:txBody>
          <a:bodyPr/>
          <a:lstStyle/>
          <a:p>
            <a:fld id="{35BA1E5D-A24E-4249-ACDB-C6F8AD62BBF2}" type="slidenum">
              <a:rPr lang="pt-PT" smtClean="0"/>
              <a:t>33</a:t>
            </a:fld>
            <a:endParaRPr lang="pt-PT"/>
          </a:p>
        </p:txBody>
      </p:sp>
    </p:spTree>
    <p:extLst>
      <p:ext uri="{BB962C8B-B14F-4D97-AF65-F5344CB8AC3E}">
        <p14:creationId xmlns:p14="http://schemas.microsoft.com/office/powerpoint/2010/main" val="209273067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27631B7B-E317-B346-8DFE-60139876228D}"/>
              </a:ext>
            </a:extLst>
          </p:cNvPr>
          <p:cNvSpPr>
            <a:spLocks noGrp="1"/>
          </p:cNvSpPr>
          <p:nvPr>
            <p:ph type="dt" sz="half" idx="10"/>
          </p:nvPr>
        </p:nvSpPr>
        <p:spPr/>
        <p:txBody>
          <a:bodyPr/>
          <a:lstStyle/>
          <a:p>
            <a:r>
              <a:rPr lang="el-GR"/>
              <a:t>3 Ιουνίου 2021</a:t>
            </a:r>
          </a:p>
        </p:txBody>
      </p:sp>
      <p:sp>
        <p:nvSpPr>
          <p:cNvPr id="5" name="Footer Placeholder 4">
            <a:extLst>
              <a:ext uri="{FF2B5EF4-FFF2-40B4-BE49-F238E27FC236}">
                <a16:creationId xmlns:a16="http://schemas.microsoft.com/office/drawing/2014/main" id="{0CA48045-4BB7-AD47-B9AF-E7028540D716}"/>
              </a:ext>
            </a:extLst>
          </p:cNvPr>
          <p:cNvSpPr>
            <a:spLocks noGrp="1"/>
          </p:cNvSpPr>
          <p:nvPr>
            <p:ph type="ftr" sz="quarter" idx="11"/>
          </p:nvPr>
        </p:nvSpPr>
        <p:spPr/>
        <p:txBody>
          <a:bodyPr/>
          <a:lstStyle/>
          <a:p>
            <a:r>
              <a:rPr lang="el-GR">
                <a:solidFill>
                  <a:prstClr val="black"/>
                </a:solidFill>
                <a:ea typeface="Times New Roman" panose="02020603050405020304" pitchFamily="18" charset="0"/>
              </a:rPr>
              <a:t>Η υποστήριξη της Ευρωπαϊκής Επιτροπής για την παραγωγή της παρούσας δημοσίευσης δεν συνιστά έγκριση του περιεχομένου, το οποίο αντικατοπτρίζει μόνο τις απόψεις των συντακτών, και η Επιτροπή δεν μπορεί να θεωρηθεί υπεύθυνη για οποιαδήποτε χρήση των πληροφοριών που περιέχονται σε αυτήν. </a:t>
            </a:r>
          </a:p>
        </p:txBody>
      </p:sp>
      <p:sp>
        <p:nvSpPr>
          <p:cNvPr id="6" name="Slide Number Placeholder 5">
            <a:extLst>
              <a:ext uri="{FF2B5EF4-FFF2-40B4-BE49-F238E27FC236}">
                <a16:creationId xmlns:a16="http://schemas.microsoft.com/office/drawing/2014/main" id="{03844065-72F0-C24F-A504-90E2B2DD5643}"/>
              </a:ext>
            </a:extLst>
          </p:cNvPr>
          <p:cNvSpPr>
            <a:spLocks noGrp="1"/>
          </p:cNvSpPr>
          <p:nvPr>
            <p:ph type="sldNum" sz="quarter" idx="12"/>
          </p:nvPr>
        </p:nvSpPr>
        <p:spPr/>
        <p:txBody>
          <a:bodyPr/>
          <a:lstStyle/>
          <a:p>
            <a:fld id="{CD37B2E7-1D31-7C4D-928B-66328FE9604A}" type="slidenum">
              <a:rPr lang="de-AT" smtClean="0"/>
              <a:pPr/>
              <a:t>34</a:t>
            </a:fld>
            <a:endParaRPr lang="de-AT"/>
          </a:p>
        </p:txBody>
      </p:sp>
      <p:sp>
        <p:nvSpPr>
          <p:cNvPr id="11" name="Google Shape;143;p27">
            <a:extLst>
              <a:ext uri="{FF2B5EF4-FFF2-40B4-BE49-F238E27FC236}">
                <a16:creationId xmlns:a16="http://schemas.microsoft.com/office/drawing/2014/main" id="{11371142-163D-DB42-9607-6A3E196B56BB}"/>
              </a:ext>
            </a:extLst>
          </p:cNvPr>
          <p:cNvSpPr/>
          <p:nvPr/>
        </p:nvSpPr>
        <p:spPr>
          <a:xfrm>
            <a:off x="0" y="1286553"/>
            <a:ext cx="12192000" cy="1486535"/>
          </a:xfrm>
          <a:prstGeom prst="rect">
            <a:avLst/>
          </a:prstGeom>
          <a:solidFill>
            <a:srgbClr val="DEEBF8"/>
          </a:solidFill>
          <a:ln>
            <a:noFill/>
          </a:ln>
        </p:spPr>
        <p:txBody>
          <a:bodyPr spcFirstLastPara="1" wrap="square" lIns="121900" tIns="60933" rIns="121900" bIns="60933" anchor="ctr" anchorCtr="0">
            <a:noAutofit/>
          </a:bodyPr>
          <a:lstStyle/>
          <a:p>
            <a:pPr algn="ctr"/>
            <a:endParaRPr lang="it" sz="3200" b="1" dirty="0">
              <a:solidFill>
                <a:schemeClr val="dk1"/>
              </a:solidFill>
              <a:latin typeface="Calibri"/>
              <a:ea typeface="Arial Narrow"/>
              <a:cs typeface="Calibri"/>
              <a:sym typeface="Calibri"/>
            </a:endParaRPr>
          </a:p>
          <a:p>
            <a:pPr algn="ctr"/>
            <a:r>
              <a:rPr lang="el-GR" sz="4000" b="1">
                <a:solidFill>
                  <a:schemeClr val="dk1"/>
                </a:solidFill>
                <a:latin typeface="Arial Narrow"/>
                <a:ea typeface="Arial Narrow"/>
                <a:cs typeface="Arial Narrow"/>
                <a:sym typeface="Arial Narrow"/>
              </a:rPr>
              <a:t>ΑΝΑΠΤΥΞΗ</a:t>
            </a:r>
          </a:p>
          <a:p>
            <a:pPr algn="ctr"/>
            <a:endParaRPr sz="3200" b="1" dirty="0">
              <a:solidFill>
                <a:schemeClr val="dk1"/>
              </a:solidFill>
              <a:latin typeface="Calibri"/>
              <a:ea typeface="Calibri"/>
              <a:cs typeface="Calibri"/>
              <a:sym typeface="Calibri"/>
            </a:endParaRPr>
          </a:p>
        </p:txBody>
      </p:sp>
      <p:sp>
        <p:nvSpPr>
          <p:cNvPr id="12" name="Google Shape;151;p27">
            <a:extLst>
              <a:ext uri="{FF2B5EF4-FFF2-40B4-BE49-F238E27FC236}">
                <a16:creationId xmlns:a16="http://schemas.microsoft.com/office/drawing/2014/main" id="{C2C82930-6332-F94C-82D1-60B6BD0BD1D5}"/>
              </a:ext>
            </a:extLst>
          </p:cNvPr>
          <p:cNvSpPr/>
          <p:nvPr/>
        </p:nvSpPr>
        <p:spPr>
          <a:xfrm>
            <a:off x="4084990" y="2971938"/>
            <a:ext cx="4022019" cy="3185561"/>
          </a:xfrm>
          <a:prstGeom prst="rect">
            <a:avLst/>
          </a:prstGeom>
          <a:solidFill>
            <a:srgbClr val="DEEBF8"/>
          </a:solidFill>
          <a:ln>
            <a:noFill/>
          </a:ln>
        </p:spPr>
        <p:txBody>
          <a:bodyPr spcFirstLastPara="1" wrap="square" lIns="121900" tIns="60933" rIns="121900" bIns="60933" anchor="ctr" anchorCtr="0">
            <a:noAutofit/>
          </a:bodyPr>
          <a:lstStyle/>
          <a:p>
            <a:pPr algn="ctr" defTabSz="514350">
              <a:lnSpc>
                <a:spcPct val="150000"/>
              </a:lnSpc>
            </a:pPr>
            <a:r>
              <a:rPr lang="el-GR" sz="2000" dirty="0">
                <a:solidFill>
                  <a:prstClr val="black"/>
                </a:solidFill>
                <a:latin typeface="Arial Narrow" panose="020B0606020202030204" pitchFamily="34" charset="0"/>
              </a:rPr>
              <a:t>Χαρακτηριστικά των κοινωνικών υπηρεσιών και ο αντίκτυπός τους στη χρηστικότητα για τα άτομα με </a:t>
            </a:r>
            <a:r>
              <a:rPr lang="el-GR" sz="2000" dirty="0" err="1">
                <a:solidFill>
                  <a:prstClr val="black"/>
                </a:solidFill>
                <a:latin typeface="Arial Narrow" panose="020B0606020202030204" pitchFamily="34" charset="0"/>
              </a:rPr>
              <a:t>ΔΑΦ</a:t>
            </a:r>
            <a:endParaRPr lang="el-GR" sz="2000" dirty="0">
              <a:solidFill>
                <a:prstClr val="black"/>
              </a:solidFill>
              <a:latin typeface="Arial Narrow" panose="020B0606020202030204" pitchFamily="34" charset="0"/>
            </a:endParaRPr>
          </a:p>
          <a:p>
            <a:pPr algn="ctr" defTabSz="514350">
              <a:lnSpc>
                <a:spcPct val="150000"/>
              </a:lnSpc>
            </a:pPr>
            <a:r>
              <a:rPr lang="el-GR" sz="2000" dirty="0">
                <a:solidFill>
                  <a:prstClr val="black"/>
                </a:solidFill>
                <a:latin typeface="Arial Narrow" panose="020B0606020202030204" pitchFamily="34" charset="0"/>
              </a:rPr>
              <a:t>Σκέψη &amp; Προβληματισμός</a:t>
            </a:r>
          </a:p>
        </p:txBody>
      </p:sp>
    </p:spTree>
    <p:extLst>
      <p:ext uri="{BB962C8B-B14F-4D97-AF65-F5344CB8AC3E}">
        <p14:creationId xmlns:p14="http://schemas.microsoft.com/office/powerpoint/2010/main" val="278628208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456F592-A255-3649-AAA0-340AF83F2F42}"/>
              </a:ext>
            </a:extLst>
          </p:cNvPr>
          <p:cNvSpPr>
            <a:spLocks noGrp="1"/>
          </p:cNvSpPr>
          <p:nvPr>
            <p:ph idx="1"/>
          </p:nvPr>
        </p:nvSpPr>
        <p:spPr/>
        <p:txBody>
          <a:bodyPr/>
          <a:lstStyle/>
          <a:p>
            <a:endParaRPr lang="de-AT"/>
          </a:p>
        </p:txBody>
      </p:sp>
      <p:sp>
        <p:nvSpPr>
          <p:cNvPr id="4" name="Date Placeholder 3">
            <a:extLst>
              <a:ext uri="{FF2B5EF4-FFF2-40B4-BE49-F238E27FC236}">
                <a16:creationId xmlns:a16="http://schemas.microsoft.com/office/drawing/2014/main" id="{2D6AFFFE-E3C6-F644-AE8D-1AB9EC925E35}"/>
              </a:ext>
            </a:extLst>
          </p:cNvPr>
          <p:cNvSpPr>
            <a:spLocks noGrp="1"/>
          </p:cNvSpPr>
          <p:nvPr>
            <p:ph type="dt" sz="half" idx="10"/>
          </p:nvPr>
        </p:nvSpPr>
        <p:spPr/>
        <p:txBody>
          <a:bodyPr/>
          <a:lstStyle/>
          <a:p>
            <a:r>
              <a:rPr lang="el-GR"/>
              <a:t>3 Ιουνίου 2021</a:t>
            </a:r>
          </a:p>
        </p:txBody>
      </p:sp>
      <p:sp>
        <p:nvSpPr>
          <p:cNvPr id="5" name="Footer Placeholder 4">
            <a:extLst>
              <a:ext uri="{FF2B5EF4-FFF2-40B4-BE49-F238E27FC236}">
                <a16:creationId xmlns:a16="http://schemas.microsoft.com/office/drawing/2014/main" id="{994612C7-4A4B-9C44-8F2E-21721F9238BA}"/>
              </a:ext>
            </a:extLst>
          </p:cNvPr>
          <p:cNvSpPr>
            <a:spLocks noGrp="1"/>
          </p:cNvSpPr>
          <p:nvPr>
            <p:ph type="ftr" sz="quarter" idx="11"/>
          </p:nvPr>
        </p:nvSpPr>
        <p:spPr/>
        <p:txBody>
          <a:bodyPr/>
          <a:lstStyle/>
          <a:p>
            <a:r>
              <a:rPr lang="el-GR">
                <a:solidFill>
                  <a:prstClr val="black"/>
                </a:solidFill>
                <a:ea typeface="Times New Roman" panose="02020603050405020304" pitchFamily="18" charset="0"/>
              </a:rPr>
              <a:t>Η υποστήριξη της Ευρωπαϊκής Επιτροπής για την παραγωγή της παρούσας δημοσίευσης δεν συνιστά έγκριση του περιεχομένου, το οποίο αντικατοπτρίζει μόνο τις απόψεις των συντακτών, και η Επιτροπή δεν μπορεί να θεωρηθεί υπεύθυνη για οποιαδήποτε χρήση των πληροφοριών που περιέχονται σε αυτήν. </a:t>
            </a:r>
          </a:p>
        </p:txBody>
      </p:sp>
      <p:sp>
        <p:nvSpPr>
          <p:cNvPr id="6" name="Slide Number Placeholder 5">
            <a:extLst>
              <a:ext uri="{FF2B5EF4-FFF2-40B4-BE49-F238E27FC236}">
                <a16:creationId xmlns:a16="http://schemas.microsoft.com/office/drawing/2014/main" id="{C383482E-1D2F-1248-9E5B-88F5DC3B2673}"/>
              </a:ext>
            </a:extLst>
          </p:cNvPr>
          <p:cNvSpPr>
            <a:spLocks noGrp="1"/>
          </p:cNvSpPr>
          <p:nvPr>
            <p:ph type="sldNum" sz="quarter" idx="12"/>
          </p:nvPr>
        </p:nvSpPr>
        <p:spPr/>
        <p:txBody>
          <a:bodyPr/>
          <a:lstStyle/>
          <a:p>
            <a:fld id="{CD37B2E7-1D31-7C4D-928B-66328FE9604A}" type="slidenum">
              <a:rPr lang="de-AT" smtClean="0"/>
              <a:pPr/>
              <a:t>35</a:t>
            </a:fld>
            <a:endParaRPr lang="de-AT"/>
          </a:p>
        </p:txBody>
      </p:sp>
      <p:sp>
        <p:nvSpPr>
          <p:cNvPr id="7" name="Google Shape;164;p28">
            <a:extLst>
              <a:ext uri="{FF2B5EF4-FFF2-40B4-BE49-F238E27FC236}">
                <a16:creationId xmlns:a16="http://schemas.microsoft.com/office/drawing/2014/main" id="{CDB88214-0CC1-264B-A2A6-4D53AE51E3CC}"/>
              </a:ext>
            </a:extLst>
          </p:cNvPr>
          <p:cNvSpPr/>
          <p:nvPr/>
        </p:nvSpPr>
        <p:spPr>
          <a:xfrm>
            <a:off x="838199" y="681036"/>
            <a:ext cx="10515600" cy="1009651"/>
          </a:xfrm>
          <a:prstGeom prst="rect">
            <a:avLst/>
          </a:prstGeom>
          <a:solidFill>
            <a:srgbClr val="DEEBF8"/>
          </a:solidFill>
          <a:ln>
            <a:noFill/>
          </a:ln>
        </p:spPr>
        <p:txBody>
          <a:bodyPr spcFirstLastPara="1" wrap="square" lIns="121900" tIns="60933" rIns="121900" bIns="60933" anchor="ctr" anchorCtr="0">
            <a:noAutofit/>
          </a:bodyPr>
          <a:lstStyle/>
          <a:p>
            <a:pPr algn="ctr" defTabSz="514350">
              <a:lnSpc>
                <a:spcPct val="150000"/>
              </a:lnSpc>
            </a:pPr>
            <a:r>
              <a:rPr lang="el-GR" sz="2400" b="1" dirty="0">
                <a:solidFill>
                  <a:prstClr val="black"/>
                </a:solidFill>
                <a:latin typeface="Arial Narrow" panose="020B0606020202030204" pitchFamily="34" charset="0"/>
              </a:rPr>
              <a:t>Χαρακτηριστικά των κοινωνικών υπηρεσιών και ο αντίκτυπός τους στη χρηστικότητα για τα άτομα με </a:t>
            </a:r>
            <a:r>
              <a:rPr lang="el-GR" sz="2400" b="1" dirty="0" err="1">
                <a:solidFill>
                  <a:prstClr val="black"/>
                </a:solidFill>
                <a:latin typeface="Arial Narrow" panose="020B0606020202030204" pitchFamily="34" charset="0"/>
              </a:rPr>
              <a:t>ΔΑΦ</a:t>
            </a:r>
            <a:endParaRPr lang="el-GR" sz="2400" b="1" dirty="0">
              <a:solidFill>
                <a:prstClr val="black"/>
              </a:solidFill>
              <a:latin typeface="Arial Narrow" panose="020B0606020202030204" pitchFamily="34" charset="0"/>
            </a:endParaRPr>
          </a:p>
        </p:txBody>
      </p:sp>
      <p:sp>
        <p:nvSpPr>
          <p:cNvPr id="8" name="Google Shape;159;p28">
            <a:extLst>
              <a:ext uri="{FF2B5EF4-FFF2-40B4-BE49-F238E27FC236}">
                <a16:creationId xmlns:a16="http://schemas.microsoft.com/office/drawing/2014/main" id="{20FCD049-3731-324D-B2E7-AF5E905F3735}"/>
              </a:ext>
            </a:extLst>
          </p:cNvPr>
          <p:cNvSpPr/>
          <p:nvPr/>
        </p:nvSpPr>
        <p:spPr>
          <a:xfrm>
            <a:off x="838200" y="1822138"/>
            <a:ext cx="10515600" cy="4351338"/>
          </a:xfrm>
          <a:prstGeom prst="rect">
            <a:avLst/>
          </a:prstGeom>
          <a:solidFill>
            <a:srgbClr val="DEEBF8"/>
          </a:solidFill>
          <a:ln>
            <a:noFill/>
          </a:ln>
        </p:spPr>
        <p:txBody>
          <a:bodyPr spcFirstLastPara="1" wrap="square" lIns="121900" tIns="60933" rIns="121900" bIns="60933" anchor="ctr" anchorCtr="0">
            <a:noAutofit/>
          </a:bodyPr>
          <a:lstStyle/>
          <a:p>
            <a:pPr algn="ctr">
              <a:defRPr/>
            </a:pPr>
            <a:r>
              <a:rPr lang="el-GR" sz="2800" b="1" cap="small" dirty="0">
                <a:solidFill>
                  <a:srgbClr val="B32C16">
                    <a:lumMod val="75000"/>
                  </a:srgbClr>
                </a:solidFill>
                <a:latin typeface="Arial Rounded MT Bold" pitchFamily="34" charset="0"/>
              </a:rPr>
              <a:t> </a:t>
            </a:r>
            <a:r>
              <a:rPr lang="el-GR" sz="2400" dirty="0">
                <a:latin typeface="Arial Narrow" panose="020B0606020202030204" pitchFamily="34" charset="0"/>
              </a:rPr>
              <a:t>Στο προηγούμενο τμήμα της παρούσας ενότητας, είδαμε τις βασικές προκλήσεις που μπορεί να αντιμετωπίσουν τα άτομα με διαταραχές αυτιστικού φάσματος και τους τρόπους με τους οποίους ένας υπάλληλος μπορεί να διευκολύνει</a:t>
            </a:r>
          </a:p>
          <a:p>
            <a:pPr algn="ctr">
              <a:defRPr/>
            </a:pPr>
            <a:r>
              <a:rPr lang="el-GR" sz="2400" dirty="0">
                <a:latin typeface="Arial Narrow" panose="020B0606020202030204" pitchFamily="34" charset="0"/>
              </a:rPr>
              <a:t>και να χειριστεί έναν υπάλληλο που αντιμετωπίζει παρόμοιες προκλήσεις. </a:t>
            </a:r>
          </a:p>
          <a:p>
            <a:pPr algn="ctr">
              <a:defRPr/>
            </a:pPr>
            <a:endParaRPr lang="en-US" sz="2400" dirty="0">
              <a:latin typeface="Arial Narrow" panose="020B0606020202030204" pitchFamily="34" charset="0"/>
            </a:endParaRPr>
          </a:p>
          <a:p>
            <a:pPr algn="ctr">
              <a:defRPr/>
            </a:pPr>
            <a:r>
              <a:rPr lang="el-GR" sz="2400" dirty="0">
                <a:latin typeface="Arial Narrow" panose="020B0606020202030204" pitchFamily="34" charset="0"/>
              </a:rPr>
              <a:t>Σε αυτό το κομμάτι, θα ανακαλύψουμε χρήσιμες στρατηγικές κατά την αλληλεπίδραση με άτομα</a:t>
            </a:r>
          </a:p>
          <a:p>
            <a:pPr algn="ctr">
              <a:defRPr/>
            </a:pPr>
            <a:r>
              <a:rPr lang="el-GR" sz="2400" dirty="0">
                <a:latin typeface="Arial Narrow" panose="020B0606020202030204" pitchFamily="34" charset="0"/>
              </a:rPr>
              <a:t>με </a:t>
            </a:r>
            <a:r>
              <a:rPr lang="el-GR" sz="2400" dirty="0" err="1">
                <a:latin typeface="Arial Narrow" panose="020B0606020202030204" pitchFamily="34" charset="0"/>
              </a:rPr>
              <a:t>ΔΑΦ</a:t>
            </a:r>
            <a:r>
              <a:rPr lang="el-GR" sz="2400" dirty="0">
                <a:latin typeface="Arial Narrow" panose="020B0606020202030204" pitchFamily="34" charset="0"/>
              </a:rPr>
              <a:t> στο πλαίσιο της εξυπηρέτησης πελατών, καθώς και τρόπους με τους οποίους μια δημόσια ή ιδιωτική υπηρεσία</a:t>
            </a:r>
          </a:p>
          <a:p>
            <a:pPr algn="ctr">
              <a:defRPr/>
            </a:pPr>
            <a:r>
              <a:rPr lang="el-GR" sz="2400" dirty="0">
                <a:latin typeface="Arial Narrow" panose="020B0606020202030204" pitchFamily="34" charset="0"/>
              </a:rPr>
              <a:t>μπορεί να βελτιωθεί για να ικανοποιήσει τις ανάγκες του εν λόγω κοινού.</a:t>
            </a:r>
          </a:p>
        </p:txBody>
      </p:sp>
    </p:spTree>
    <p:extLst>
      <p:ext uri="{BB962C8B-B14F-4D97-AF65-F5344CB8AC3E}">
        <p14:creationId xmlns:p14="http://schemas.microsoft.com/office/powerpoint/2010/main" val="240178428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456F592-A255-3649-AAA0-340AF83F2F42}"/>
              </a:ext>
            </a:extLst>
          </p:cNvPr>
          <p:cNvSpPr>
            <a:spLocks noGrp="1"/>
          </p:cNvSpPr>
          <p:nvPr>
            <p:ph idx="1"/>
          </p:nvPr>
        </p:nvSpPr>
        <p:spPr/>
        <p:txBody>
          <a:bodyPr/>
          <a:lstStyle/>
          <a:p>
            <a:endParaRPr lang="de-AT"/>
          </a:p>
        </p:txBody>
      </p:sp>
      <p:sp>
        <p:nvSpPr>
          <p:cNvPr id="4" name="Date Placeholder 3">
            <a:extLst>
              <a:ext uri="{FF2B5EF4-FFF2-40B4-BE49-F238E27FC236}">
                <a16:creationId xmlns:a16="http://schemas.microsoft.com/office/drawing/2014/main" id="{2D6AFFFE-E3C6-F644-AE8D-1AB9EC925E35}"/>
              </a:ext>
            </a:extLst>
          </p:cNvPr>
          <p:cNvSpPr>
            <a:spLocks noGrp="1"/>
          </p:cNvSpPr>
          <p:nvPr>
            <p:ph type="dt" sz="half" idx="10"/>
          </p:nvPr>
        </p:nvSpPr>
        <p:spPr/>
        <p:txBody>
          <a:bodyPr/>
          <a:lstStyle/>
          <a:p>
            <a:r>
              <a:rPr lang="el-GR"/>
              <a:t>3 Ιουνίου 2021</a:t>
            </a:r>
          </a:p>
        </p:txBody>
      </p:sp>
      <p:sp>
        <p:nvSpPr>
          <p:cNvPr id="5" name="Footer Placeholder 4">
            <a:extLst>
              <a:ext uri="{FF2B5EF4-FFF2-40B4-BE49-F238E27FC236}">
                <a16:creationId xmlns:a16="http://schemas.microsoft.com/office/drawing/2014/main" id="{994612C7-4A4B-9C44-8F2E-21721F9238BA}"/>
              </a:ext>
            </a:extLst>
          </p:cNvPr>
          <p:cNvSpPr>
            <a:spLocks noGrp="1"/>
          </p:cNvSpPr>
          <p:nvPr>
            <p:ph type="ftr" sz="quarter" idx="11"/>
          </p:nvPr>
        </p:nvSpPr>
        <p:spPr/>
        <p:txBody>
          <a:bodyPr/>
          <a:lstStyle/>
          <a:p>
            <a:r>
              <a:rPr lang="el-GR">
                <a:solidFill>
                  <a:prstClr val="black"/>
                </a:solidFill>
                <a:ea typeface="Times New Roman" panose="02020603050405020304" pitchFamily="18" charset="0"/>
              </a:rPr>
              <a:t>Η υποστήριξη της Ευρωπαϊκής Επιτροπής για την παραγωγή της παρούσας δημοσίευσης δεν συνιστά έγκριση του περιεχομένου, το οποίο αντικατοπτρίζει μόνο τις απόψεις των συντακτών, και η Επιτροπή δεν μπορεί να θεωρηθεί υπεύθυνη για οποιαδήποτε χρήση των πληροφοριών που περιέχονται σε αυτήν. </a:t>
            </a:r>
          </a:p>
        </p:txBody>
      </p:sp>
      <p:sp>
        <p:nvSpPr>
          <p:cNvPr id="6" name="Slide Number Placeholder 5">
            <a:extLst>
              <a:ext uri="{FF2B5EF4-FFF2-40B4-BE49-F238E27FC236}">
                <a16:creationId xmlns:a16="http://schemas.microsoft.com/office/drawing/2014/main" id="{C383482E-1D2F-1248-9E5B-88F5DC3B2673}"/>
              </a:ext>
            </a:extLst>
          </p:cNvPr>
          <p:cNvSpPr>
            <a:spLocks noGrp="1"/>
          </p:cNvSpPr>
          <p:nvPr>
            <p:ph type="sldNum" sz="quarter" idx="12"/>
          </p:nvPr>
        </p:nvSpPr>
        <p:spPr/>
        <p:txBody>
          <a:bodyPr/>
          <a:lstStyle/>
          <a:p>
            <a:fld id="{CD37B2E7-1D31-7C4D-928B-66328FE9604A}" type="slidenum">
              <a:rPr lang="de-AT" smtClean="0"/>
              <a:pPr/>
              <a:t>36</a:t>
            </a:fld>
            <a:endParaRPr lang="de-AT"/>
          </a:p>
        </p:txBody>
      </p:sp>
      <p:sp>
        <p:nvSpPr>
          <p:cNvPr id="8" name="Google Shape;159;p28">
            <a:extLst>
              <a:ext uri="{FF2B5EF4-FFF2-40B4-BE49-F238E27FC236}">
                <a16:creationId xmlns:a16="http://schemas.microsoft.com/office/drawing/2014/main" id="{20FCD049-3731-324D-B2E7-AF5E905F3735}"/>
              </a:ext>
            </a:extLst>
          </p:cNvPr>
          <p:cNvSpPr/>
          <p:nvPr/>
        </p:nvSpPr>
        <p:spPr>
          <a:xfrm>
            <a:off x="838200" y="681037"/>
            <a:ext cx="10515600" cy="5492439"/>
          </a:xfrm>
          <a:prstGeom prst="rect">
            <a:avLst/>
          </a:prstGeom>
          <a:solidFill>
            <a:srgbClr val="DEEBF8"/>
          </a:solidFill>
          <a:ln>
            <a:noFill/>
          </a:ln>
        </p:spPr>
        <p:txBody>
          <a:bodyPr spcFirstLastPara="1" wrap="square" lIns="121900" tIns="60933" rIns="121900" bIns="60933" anchor="ctr" anchorCtr="0">
            <a:noAutofit/>
          </a:bodyPr>
          <a:lstStyle/>
          <a:p>
            <a:pPr marL="1905" marR="488950" algn="ctr">
              <a:lnSpc>
                <a:spcPct val="133000"/>
              </a:lnSpc>
              <a:spcBef>
                <a:spcPts val="2025"/>
              </a:spcBef>
              <a:defRPr/>
            </a:pPr>
            <a:r>
              <a:rPr lang="el-GR" sz="2000" dirty="0">
                <a:latin typeface="Arial Narrow" panose="020B0606020202030204" pitchFamily="34" charset="0"/>
              </a:rPr>
              <a:t>Ο αυτισμός αποτελεί μια μόνιμη αναπτυξιακή αναπηρία που επηρεάζει τον τρόπο με τον οποίο ένα άτομο επικοινωνεί και </a:t>
            </a:r>
            <a:r>
              <a:rPr lang="el-GR" sz="2000" dirty="0" err="1">
                <a:latin typeface="Arial Narrow" panose="020B0606020202030204" pitchFamily="34" charset="0"/>
              </a:rPr>
              <a:t>αλληλεπιδρά</a:t>
            </a:r>
            <a:r>
              <a:rPr lang="el-GR" sz="2000" dirty="0">
                <a:latin typeface="Arial Narrow" panose="020B0606020202030204" pitchFamily="34" charset="0"/>
              </a:rPr>
              <a:t> με άλλα άτομα. Επίσης επηρεάζει τον τρόπο με τον οποίο αισθάνονται τον κόσμο γύρω τους. Ορισμένα άτομα με αυτισμό είναι σε θέση να ζουν τη ζωή τους σχετικά αυτόνομα, άλλα, ωστόσο, ενδέχεται να αντιμετωπίζουν σχετικές μαθησιακές δυσκολίες. Άτομα με αυτισμό δυσκολεύονται να αντιληφθούν τον κόσμο γύρω τους και μπορεί να θεωρούν δύσκολη την αλληλεπίδραση με άλλα άτομα.</a:t>
            </a:r>
          </a:p>
          <a:p>
            <a:pPr marL="1905" marR="488950" algn="ctr">
              <a:lnSpc>
                <a:spcPct val="133000"/>
              </a:lnSpc>
              <a:spcBef>
                <a:spcPts val="2025"/>
              </a:spcBef>
              <a:defRPr/>
            </a:pPr>
            <a:r>
              <a:rPr lang="el-GR" sz="2000" dirty="0">
                <a:latin typeface="Arial Narrow" panose="020B0606020202030204" pitchFamily="34" charset="0"/>
              </a:rPr>
              <a:t>Ειδικότερα, τα άτομα με αυτισμό μπορεί να δυσκολεύονται στην κατανόηση και στην ερμηνεία των άγραφων κοινωνικών κανόνων, τους οποίους οι περισσότεροι άνθρωποι θεωρούν ως δεδομένους.</a:t>
            </a:r>
          </a:p>
          <a:p>
            <a:pPr marL="1905" marR="488950" algn="ctr">
              <a:spcBef>
                <a:spcPts val="2025"/>
              </a:spcBef>
              <a:defRPr/>
            </a:pPr>
            <a:r>
              <a:rPr lang="el-GR" sz="2000" dirty="0">
                <a:latin typeface="Arial Narrow" panose="020B0606020202030204" pitchFamily="34" charset="0"/>
              </a:rPr>
              <a:t>Συνεπώς, υπάρχουν πράγματα που πρέπει να λάβετε υπόψη όταν ο πελάτης σας έχει διαταραχή αυτιστικού φάσματος</a:t>
            </a:r>
            <a:r>
              <a:rPr lang="el-GR" sz="2800" dirty="0">
                <a:solidFill>
                  <a:srgbClr val="0B0C0C"/>
                </a:solidFill>
                <a:latin typeface="GDS Transport"/>
              </a:rPr>
              <a:t>.</a:t>
            </a:r>
          </a:p>
        </p:txBody>
      </p:sp>
    </p:spTree>
    <p:extLst>
      <p:ext uri="{BB962C8B-B14F-4D97-AF65-F5344CB8AC3E}">
        <p14:creationId xmlns:p14="http://schemas.microsoft.com/office/powerpoint/2010/main" val="102578302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456F592-A255-3649-AAA0-340AF83F2F42}"/>
              </a:ext>
            </a:extLst>
          </p:cNvPr>
          <p:cNvSpPr>
            <a:spLocks noGrp="1"/>
          </p:cNvSpPr>
          <p:nvPr>
            <p:ph idx="1"/>
          </p:nvPr>
        </p:nvSpPr>
        <p:spPr/>
        <p:txBody>
          <a:bodyPr/>
          <a:lstStyle/>
          <a:p>
            <a:endParaRPr lang="de-AT"/>
          </a:p>
        </p:txBody>
      </p:sp>
      <p:sp>
        <p:nvSpPr>
          <p:cNvPr id="4" name="Date Placeholder 3">
            <a:extLst>
              <a:ext uri="{FF2B5EF4-FFF2-40B4-BE49-F238E27FC236}">
                <a16:creationId xmlns:a16="http://schemas.microsoft.com/office/drawing/2014/main" id="{2D6AFFFE-E3C6-F644-AE8D-1AB9EC925E35}"/>
              </a:ext>
            </a:extLst>
          </p:cNvPr>
          <p:cNvSpPr>
            <a:spLocks noGrp="1"/>
          </p:cNvSpPr>
          <p:nvPr>
            <p:ph type="dt" sz="half" idx="10"/>
          </p:nvPr>
        </p:nvSpPr>
        <p:spPr/>
        <p:txBody>
          <a:bodyPr/>
          <a:lstStyle/>
          <a:p>
            <a:r>
              <a:rPr lang="el-GR"/>
              <a:t>3 Ιουνίου 2021</a:t>
            </a:r>
          </a:p>
        </p:txBody>
      </p:sp>
      <p:sp>
        <p:nvSpPr>
          <p:cNvPr id="5" name="Footer Placeholder 4">
            <a:extLst>
              <a:ext uri="{FF2B5EF4-FFF2-40B4-BE49-F238E27FC236}">
                <a16:creationId xmlns:a16="http://schemas.microsoft.com/office/drawing/2014/main" id="{994612C7-4A4B-9C44-8F2E-21721F9238BA}"/>
              </a:ext>
            </a:extLst>
          </p:cNvPr>
          <p:cNvSpPr>
            <a:spLocks noGrp="1"/>
          </p:cNvSpPr>
          <p:nvPr>
            <p:ph type="ftr" sz="quarter" idx="11"/>
          </p:nvPr>
        </p:nvSpPr>
        <p:spPr/>
        <p:txBody>
          <a:bodyPr/>
          <a:lstStyle/>
          <a:p>
            <a:r>
              <a:rPr lang="el-GR">
                <a:solidFill>
                  <a:prstClr val="black"/>
                </a:solidFill>
                <a:ea typeface="Times New Roman" panose="02020603050405020304" pitchFamily="18" charset="0"/>
              </a:rPr>
              <a:t>Η υποστήριξη της Ευρωπαϊκής Επιτροπής για την παραγωγή της παρούσας δημοσίευσης δεν συνιστά έγκριση του περιεχομένου, το οποίο αντικατοπτρίζει μόνο τις απόψεις των συντακτών, και η Επιτροπή δεν μπορεί να θεωρηθεί υπεύθυνη για οποιαδήποτε χρήση των πληροφοριών που περιέχονται σε αυτήν. </a:t>
            </a:r>
          </a:p>
        </p:txBody>
      </p:sp>
      <p:sp>
        <p:nvSpPr>
          <p:cNvPr id="6" name="Slide Number Placeholder 5">
            <a:extLst>
              <a:ext uri="{FF2B5EF4-FFF2-40B4-BE49-F238E27FC236}">
                <a16:creationId xmlns:a16="http://schemas.microsoft.com/office/drawing/2014/main" id="{C383482E-1D2F-1248-9E5B-88F5DC3B2673}"/>
              </a:ext>
            </a:extLst>
          </p:cNvPr>
          <p:cNvSpPr>
            <a:spLocks noGrp="1"/>
          </p:cNvSpPr>
          <p:nvPr>
            <p:ph type="sldNum" sz="quarter" idx="12"/>
          </p:nvPr>
        </p:nvSpPr>
        <p:spPr/>
        <p:txBody>
          <a:bodyPr/>
          <a:lstStyle/>
          <a:p>
            <a:fld id="{CD37B2E7-1D31-7C4D-928B-66328FE9604A}" type="slidenum">
              <a:rPr lang="de-AT" smtClean="0"/>
              <a:pPr/>
              <a:t>37</a:t>
            </a:fld>
            <a:endParaRPr lang="de-AT"/>
          </a:p>
        </p:txBody>
      </p:sp>
      <p:sp>
        <p:nvSpPr>
          <p:cNvPr id="8" name="Google Shape;159;p28">
            <a:extLst>
              <a:ext uri="{FF2B5EF4-FFF2-40B4-BE49-F238E27FC236}">
                <a16:creationId xmlns:a16="http://schemas.microsoft.com/office/drawing/2014/main" id="{20FCD049-3731-324D-B2E7-AF5E905F3735}"/>
              </a:ext>
            </a:extLst>
          </p:cNvPr>
          <p:cNvSpPr/>
          <p:nvPr/>
        </p:nvSpPr>
        <p:spPr>
          <a:xfrm>
            <a:off x="838200" y="681037"/>
            <a:ext cx="10515600" cy="5492439"/>
          </a:xfrm>
          <a:prstGeom prst="rect">
            <a:avLst/>
          </a:prstGeom>
          <a:solidFill>
            <a:srgbClr val="DEEBF8"/>
          </a:solidFill>
          <a:ln>
            <a:noFill/>
          </a:ln>
        </p:spPr>
        <p:txBody>
          <a:bodyPr spcFirstLastPara="1" wrap="square" lIns="121900" tIns="60933" rIns="121900" bIns="60933" anchor="ctr" anchorCtr="0">
            <a:noAutofit/>
          </a:bodyPr>
          <a:lstStyle/>
          <a:p>
            <a:pPr marL="1905" marR="488950" algn="ctr">
              <a:lnSpc>
                <a:spcPct val="133000"/>
              </a:lnSpc>
              <a:spcBef>
                <a:spcPts val="2025"/>
              </a:spcBef>
              <a:defRPr/>
            </a:pPr>
            <a:r>
              <a:rPr lang="el-GR" sz="2400" dirty="0">
                <a:latin typeface="Arial Narrow" panose="020B0606020202030204" pitchFamily="34" charset="0"/>
              </a:rPr>
              <a:t>Τα άτομα με αυτισμό ενδέχεται να βιώνουν υπερευαισθησία ή αναισθησία σε ήχους, άγγιγμα, γεύσεις, μυρωδιές, φώτα ή χρώματα. </a:t>
            </a:r>
          </a:p>
          <a:p>
            <a:pPr marL="1905" marR="488950" algn="ctr">
              <a:lnSpc>
                <a:spcPct val="133000"/>
              </a:lnSpc>
              <a:spcBef>
                <a:spcPts val="2025"/>
              </a:spcBef>
              <a:defRPr/>
            </a:pPr>
            <a:r>
              <a:rPr lang="el-GR" sz="2400" dirty="0">
                <a:latin typeface="Arial Narrow" panose="020B0606020202030204" pitchFamily="34" charset="0"/>
              </a:rPr>
              <a:t>Ο αυτισμός είναι συχνά αόρατος για τον υπόλοιπο κόσμο και τα άτομα με αυτισμό μπορούν να μοιάζουν με οποιονδήποτε άλλον. Μπορούν απλά να θεωρούνται ως ««περίεργα» ή εκκεντρικά λόγω της έλλειψης ικανότητάς τους να κατανοήσουν και να αντιδράσουν κατάλληλα στους κοινωνικούς κανόνες. Οι άνθρωποι μπορούν να πουν ότι ένα άτομο σε αναπηρικό καροτσάκι έχει σωματική αναπηρία και χρειάζεται υποστήριξη και κατανόηση, αλλά τα άτομα με </a:t>
            </a:r>
            <a:r>
              <a:rPr lang="el-GR" sz="2400" dirty="0" err="1">
                <a:latin typeface="Arial Narrow" panose="020B0606020202030204" pitchFamily="34" charset="0"/>
              </a:rPr>
              <a:t>ΔΑΦ</a:t>
            </a:r>
            <a:r>
              <a:rPr lang="el-GR" sz="2400" dirty="0">
                <a:latin typeface="Arial Narrow" panose="020B0606020202030204" pitchFamily="34" charset="0"/>
              </a:rPr>
              <a:t> μπορεί να γελοιοποιούνται από άλλους.</a:t>
            </a:r>
          </a:p>
        </p:txBody>
      </p:sp>
    </p:spTree>
    <p:extLst>
      <p:ext uri="{BB962C8B-B14F-4D97-AF65-F5344CB8AC3E}">
        <p14:creationId xmlns:p14="http://schemas.microsoft.com/office/powerpoint/2010/main" val="163586351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456F592-A255-3649-AAA0-340AF83F2F42}"/>
              </a:ext>
            </a:extLst>
          </p:cNvPr>
          <p:cNvSpPr>
            <a:spLocks noGrp="1"/>
          </p:cNvSpPr>
          <p:nvPr>
            <p:ph idx="1"/>
          </p:nvPr>
        </p:nvSpPr>
        <p:spPr/>
        <p:txBody>
          <a:bodyPr/>
          <a:lstStyle/>
          <a:p>
            <a:endParaRPr lang="de-AT"/>
          </a:p>
        </p:txBody>
      </p:sp>
      <p:sp>
        <p:nvSpPr>
          <p:cNvPr id="4" name="Date Placeholder 3">
            <a:extLst>
              <a:ext uri="{FF2B5EF4-FFF2-40B4-BE49-F238E27FC236}">
                <a16:creationId xmlns:a16="http://schemas.microsoft.com/office/drawing/2014/main" id="{2D6AFFFE-E3C6-F644-AE8D-1AB9EC925E35}"/>
              </a:ext>
            </a:extLst>
          </p:cNvPr>
          <p:cNvSpPr>
            <a:spLocks noGrp="1"/>
          </p:cNvSpPr>
          <p:nvPr>
            <p:ph type="dt" sz="half" idx="10"/>
          </p:nvPr>
        </p:nvSpPr>
        <p:spPr/>
        <p:txBody>
          <a:bodyPr/>
          <a:lstStyle/>
          <a:p>
            <a:r>
              <a:rPr lang="el-GR"/>
              <a:t>3 Ιουνίου 2021</a:t>
            </a:r>
          </a:p>
        </p:txBody>
      </p:sp>
      <p:sp>
        <p:nvSpPr>
          <p:cNvPr id="5" name="Footer Placeholder 4">
            <a:extLst>
              <a:ext uri="{FF2B5EF4-FFF2-40B4-BE49-F238E27FC236}">
                <a16:creationId xmlns:a16="http://schemas.microsoft.com/office/drawing/2014/main" id="{994612C7-4A4B-9C44-8F2E-21721F9238BA}"/>
              </a:ext>
            </a:extLst>
          </p:cNvPr>
          <p:cNvSpPr>
            <a:spLocks noGrp="1"/>
          </p:cNvSpPr>
          <p:nvPr>
            <p:ph type="ftr" sz="quarter" idx="11"/>
          </p:nvPr>
        </p:nvSpPr>
        <p:spPr/>
        <p:txBody>
          <a:bodyPr/>
          <a:lstStyle/>
          <a:p>
            <a:r>
              <a:rPr lang="el-GR">
                <a:solidFill>
                  <a:prstClr val="black"/>
                </a:solidFill>
                <a:ea typeface="Times New Roman" panose="02020603050405020304" pitchFamily="18" charset="0"/>
              </a:rPr>
              <a:t>Η υποστήριξη της Ευρωπαϊκής Επιτροπής για την παραγωγή της παρούσας δημοσίευσης δεν συνιστά έγκριση του περιεχομένου, το οποίο αντικατοπτρίζει μόνο τις απόψεις των συντακτών, και η Επιτροπή δεν μπορεί να θεωρηθεί υπεύθυνη για οποιαδήποτε χρήση των πληροφοριών που περιέχονται σε αυτήν. </a:t>
            </a:r>
          </a:p>
        </p:txBody>
      </p:sp>
      <p:sp>
        <p:nvSpPr>
          <p:cNvPr id="6" name="Slide Number Placeholder 5">
            <a:extLst>
              <a:ext uri="{FF2B5EF4-FFF2-40B4-BE49-F238E27FC236}">
                <a16:creationId xmlns:a16="http://schemas.microsoft.com/office/drawing/2014/main" id="{C383482E-1D2F-1248-9E5B-88F5DC3B2673}"/>
              </a:ext>
            </a:extLst>
          </p:cNvPr>
          <p:cNvSpPr>
            <a:spLocks noGrp="1"/>
          </p:cNvSpPr>
          <p:nvPr>
            <p:ph type="sldNum" sz="quarter" idx="12"/>
          </p:nvPr>
        </p:nvSpPr>
        <p:spPr/>
        <p:txBody>
          <a:bodyPr/>
          <a:lstStyle/>
          <a:p>
            <a:fld id="{CD37B2E7-1D31-7C4D-928B-66328FE9604A}" type="slidenum">
              <a:rPr lang="de-AT" smtClean="0"/>
              <a:pPr/>
              <a:t>38</a:t>
            </a:fld>
            <a:endParaRPr lang="de-AT"/>
          </a:p>
        </p:txBody>
      </p:sp>
      <p:sp>
        <p:nvSpPr>
          <p:cNvPr id="8" name="Google Shape;159;p28">
            <a:extLst>
              <a:ext uri="{FF2B5EF4-FFF2-40B4-BE49-F238E27FC236}">
                <a16:creationId xmlns:a16="http://schemas.microsoft.com/office/drawing/2014/main" id="{20FCD049-3731-324D-B2E7-AF5E905F3735}"/>
              </a:ext>
            </a:extLst>
          </p:cNvPr>
          <p:cNvSpPr/>
          <p:nvPr/>
        </p:nvSpPr>
        <p:spPr>
          <a:xfrm>
            <a:off x="838200" y="681037"/>
            <a:ext cx="10515600" cy="5492439"/>
          </a:xfrm>
          <a:prstGeom prst="rect">
            <a:avLst/>
          </a:prstGeom>
          <a:solidFill>
            <a:srgbClr val="DEEBF8"/>
          </a:solidFill>
          <a:ln>
            <a:noFill/>
          </a:ln>
        </p:spPr>
        <p:txBody>
          <a:bodyPr spcFirstLastPara="1" wrap="square" lIns="121900" tIns="60933" rIns="121900" bIns="60933" anchor="ctr" anchorCtr="0">
            <a:noAutofit/>
          </a:bodyPr>
          <a:lstStyle/>
          <a:p>
            <a:pPr marL="1905" marR="488950" algn="ctr">
              <a:lnSpc>
                <a:spcPct val="133000"/>
              </a:lnSpc>
              <a:spcBef>
                <a:spcPts val="2025"/>
              </a:spcBef>
              <a:defRPr/>
            </a:pPr>
            <a:r>
              <a:rPr lang="el-GR" sz="2400">
                <a:latin typeface="Arial Narrow" panose="020B0606020202030204" pitchFamily="34" charset="0"/>
              </a:rPr>
              <a:t>Παρακολουθήστε αυτό το βίντεο για να κατανοήσετε</a:t>
            </a:r>
          </a:p>
          <a:p>
            <a:pPr marL="1905" marR="488950" algn="ctr">
              <a:lnSpc>
                <a:spcPct val="133000"/>
              </a:lnSpc>
              <a:spcBef>
                <a:spcPts val="2025"/>
              </a:spcBef>
              <a:defRPr/>
            </a:pPr>
            <a:r>
              <a:rPr lang="el-GR" sz="2400">
                <a:latin typeface="Arial Narrow" panose="020B0606020202030204" pitchFamily="34" charset="0"/>
              </a:rPr>
              <a:t>τι είναι ο αυτισμός και γιατί είναι δύσκολο να διαγνωστεί.</a:t>
            </a:r>
          </a:p>
          <a:p>
            <a:pPr marL="1905" marR="488950" algn="ctr">
              <a:lnSpc>
                <a:spcPct val="133000"/>
              </a:lnSpc>
              <a:spcBef>
                <a:spcPts val="2025"/>
              </a:spcBef>
              <a:defRPr/>
            </a:pPr>
            <a:endParaRPr lang="en-US" dirty="0">
              <a:latin typeface="Arial Narrow" panose="020B0606020202030204" pitchFamily="34" charset="0"/>
              <a:hlinkClick r:id="rId2">
                <a:extLst>
                  <a:ext uri="{A12FA001-AC4F-418D-AE19-62706E023703}">
                    <ahyp:hlinkClr xmlns:ahyp="http://schemas.microsoft.com/office/drawing/2018/hyperlinkcolor" val="tx"/>
                  </a:ext>
                </a:extLst>
              </a:hlinkClick>
            </a:endParaRPr>
          </a:p>
          <a:p>
            <a:pPr marL="1905" marR="488950" algn="ctr">
              <a:lnSpc>
                <a:spcPct val="133000"/>
              </a:lnSpc>
              <a:spcBef>
                <a:spcPts val="2025"/>
              </a:spcBef>
              <a:defRPr/>
            </a:pPr>
            <a:r>
              <a:rPr lang="el-GR">
                <a:latin typeface="Arial Narrow" panose="020B0606020202030204" pitchFamily="34" charset="0"/>
                <a:hlinkClick r:id="rId3">
                  <a:extLst>
                    <a:ext uri="{A12FA001-AC4F-418D-AE19-62706E023703}">
                      <ahyp:hlinkClr xmlns:ahyp="http://schemas.microsoft.com/office/drawing/2018/hyperlinkcolor" val="tx"/>
                    </a:ext>
                  </a:extLst>
                </a:hlinkClick>
              </a:rPr>
              <a:t>https://youtu.be/cF2dhWWUyQ4</a:t>
            </a:r>
            <a:r>
              <a:rPr lang="el-GR">
                <a:latin typeface="Arial Narrow" panose="020B0606020202030204" pitchFamily="34" charset="0"/>
              </a:rPr>
              <a:t>   </a:t>
            </a:r>
          </a:p>
          <a:p>
            <a:pPr marL="1905" marR="488950" algn="ctr">
              <a:lnSpc>
                <a:spcPct val="133000"/>
              </a:lnSpc>
              <a:spcBef>
                <a:spcPts val="2025"/>
              </a:spcBef>
              <a:defRPr/>
            </a:pPr>
            <a:r>
              <a:rPr lang="el-GR">
                <a:latin typeface="Arial Narrow" panose="020B0606020202030204" pitchFamily="34" charset="0"/>
              </a:rPr>
              <a:t>(Χρόνος:17,11 λεπτά)</a:t>
            </a:r>
          </a:p>
        </p:txBody>
      </p:sp>
    </p:spTree>
    <p:extLst>
      <p:ext uri="{BB962C8B-B14F-4D97-AF65-F5344CB8AC3E}">
        <p14:creationId xmlns:p14="http://schemas.microsoft.com/office/powerpoint/2010/main" val="83715389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456F592-A255-3649-AAA0-340AF83F2F42}"/>
              </a:ext>
            </a:extLst>
          </p:cNvPr>
          <p:cNvSpPr>
            <a:spLocks noGrp="1"/>
          </p:cNvSpPr>
          <p:nvPr>
            <p:ph idx="1"/>
          </p:nvPr>
        </p:nvSpPr>
        <p:spPr/>
        <p:txBody>
          <a:bodyPr/>
          <a:lstStyle/>
          <a:p>
            <a:endParaRPr lang="de-AT"/>
          </a:p>
        </p:txBody>
      </p:sp>
      <p:sp>
        <p:nvSpPr>
          <p:cNvPr id="4" name="Date Placeholder 3">
            <a:extLst>
              <a:ext uri="{FF2B5EF4-FFF2-40B4-BE49-F238E27FC236}">
                <a16:creationId xmlns:a16="http://schemas.microsoft.com/office/drawing/2014/main" id="{2D6AFFFE-E3C6-F644-AE8D-1AB9EC925E35}"/>
              </a:ext>
            </a:extLst>
          </p:cNvPr>
          <p:cNvSpPr>
            <a:spLocks noGrp="1"/>
          </p:cNvSpPr>
          <p:nvPr>
            <p:ph type="dt" sz="half" idx="10"/>
          </p:nvPr>
        </p:nvSpPr>
        <p:spPr/>
        <p:txBody>
          <a:bodyPr/>
          <a:lstStyle/>
          <a:p>
            <a:r>
              <a:rPr lang="el-GR"/>
              <a:t>3 Ιουνίου 2021</a:t>
            </a:r>
          </a:p>
        </p:txBody>
      </p:sp>
      <p:sp>
        <p:nvSpPr>
          <p:cNvPr id="5" name="Footer Placeholder 4">
            <a:extLst>
              <a:ext uri="{FF2B5EF4-FFF2-40B4-BE49-F238E27FC236}">
                <a16:creationId xmlns:a16="http://schemas.microsoft.com/office/drawing/2014/main" id="{994612C7-4A4B-9C44-8F2E-21721F9238BA}"/>
              </a:ext>
            </a:extLst>
          </p:cNvPr>
          <p:cNvSpPr>
            <a:spLocks noGrp="1"/>
          </p:cNvSpPr>
          <p:nvPr>
            <p:ph type="ftr" sz="quarter" idx="11"/>
          </p:nvPr>
        </p:nvSpPr>
        <p:spPr/>
        <p:txBody>
          <a:bodyPr/>
          <a:lstStyle/>
          <a:p>
            <a:r>
              <a:rPr lang="el-GR">
                <a:solidFill>
                  <a:prstClr val="black"/>
                </a:solidFill>
                <a:ea typeface="Times New Roman" panose="02020603050405020304" pitchFamily="18" charset="0"/>
              </a:rPr>
              <a:t>Η υποστήριξη της Ευρωπαϊκής Επιτροπής για την παραγωγή της παρούσας δημοσίευσης δεν συνιστά έγκριση του περιεχομένου, το οποίο αντικατοπτρίζει μόνο τις απόψεις των συντακτών, και η Επιτροπή δεν μπορεί να θεωρηθεί υπεύθυνη για οποιαδήποτε χρήση των πληροφοριών που περιέχονται σε αυτήν. </a:t>
            </a:r>
          </a:p>
        </p:txBody>
      </p:sp>
      <p:sp>
        <p:nvSpPr>
          <p:cNvPr id="6" name="Slide Number Placeholder 5">
            <a:extLst>
              <a:ext uri="{FF2B5EF4-FFF2-40B4-BE49-F238E27FC236}">
                <a16:creationId xmlns:a16="http://schemas.microsoft.com/office/drawing/2014/main" id="{C383482E-1D2F-1248-9E5B-88F5DC3B2673}"/>
              </a:ext>
            </a:extLst>
          </p:cNvPr>
          <p:cNvSpPr>
            <a:spLocks noGrp="1"/>
          </p:cNvSpPr>
          <p:nvPr>
            <p:ph type="sldNum" sz="quarter" idx="12"/>
          </p:nvPr>
        </p:nvSpPr>
        <p:spPr/>
        <p:txBody>
          <a:bodyPr/>
          <a:lstStyle/>
          <a:p>
            <a:fld id="{CD37B2E7-1D31-7C4D-928B-66328FE9604A}" type="slidenum">
              <a:rPr lang="de-AT" smtClean="0"/>
              <a:pPr/>
              <a:t>39</a:t>
            </a:fld>
            <a:endParaRPr lang="de-AT"/>
          </a:p>
        </p:txBody>
      </p:sp>
      <p:sp>
        <p:nvSpPr>
          <p:cNvPr id="8" name="Google Shape;159;p28">
            <a:extLst>
              <a:ext uri="{FF2B5EF4-FFF2-40B4-BE49-F238E27FC236}">
                <a16:creationId xmlns:a16="http://schemas.microsoft.com/office/drawing/2014/main" id="{20FCD049-3731-324D-B2E7-AF5E905F3735}"/>
              </a:ext>
            </a:extLst>
          </p:cNvPr>
          <p:cNvSpPr/>
          <p:nvPr/>
        </p:nvSpPr>
        <p:spPr>
          <a:xfrm>
            <a:off x="838200" y="681037"/>
            <a:ext cx="10515600" cy="5492439"/>
          </a:xfrm>
          <a:prstGeom prst="rect">
            <a:avLst/>
          </a:prstGeom>
          <a:solidFill>
            <a:srgbClr val="DEEBF8"/>
          </a:solidFill>
          <a:ln>
            <a:noFill/>
          </a:ln>
        </p:spPr>
        <p:txBody>
          <a:bodyPr spcFirstLastPara="1" wrap="square" lIns="121900" tIns="60933" rIns="121900" bIns="60933" anchor="ctr" anchorCtr="0">
            <a:noAutofit/>
          </a:bodyPr>
          <a:lstStyle/>
          <a:p>
            <a:pPr marL="449580" algn="ctr">
              <a:lnSpc>
                <a:spcPct val="122000"/>
              </a:lnSpc>
              <a:spcBef>
                <a:spcPts val="670"/>
              </a:spcBef>
              <a:defRPr/>
            </a:pPr>
            <a:r>
              <a:rPr lang="el-GR" sz="2800" dirty="0">
                <a:latin typeface="Arial Narrow" panose="020B0606020202030204" pitchFamily="34" charset="0"/>
              </a:rPr>
              <a:t>Εάν έχετε να κάνετε με ένα πελάτη με </a:t>
            </a:r>
            <a:r>
              <a:rPr lang="el-GR" sz="2800" dirty="0" err="1">
                <a:latin typeface="Arial Narrow" panose="020B0606020202030204" pitchFamily="34" charset="0"/>
              </a:rPr>
              <a:t>ΔΑΦ</a:t>
            </a:r>
            <a:r>
              <a:rPr lang="el-GR" sz="2800" dirty="0">
                <a:latin typeface="Arial Narrow" panose="020B0606020202030204" pitchFamily="34" charset="0"/>
              </a:rPr>
              <a:t>, είναι σημαντικό να δημιουργήσετε από την αρχή μια σχέση εμπιστοσύνης και σεβασμού, ώστε να νιώσουν άνεση και εμπιστοσύνη στη μεταξύ σας αλληλεπίδραση. </a:t>
            </a:r>
          </a:p>
          <a:p>
            <a:pPr marL="449580" algn="ctr">
              <a:lnSpc>
                <a:spcPct val="122000"/>
              </a:lnSpc>
              <a:spcBef>
                <a:spcPts val="670"/>
              </a:spcBef>
              <a:defRPr/>
            </a:pPr>
            <a:r>
              <a:rPr lang="el-GR" sz="2800" dirty="0">
                <a:latin typeface="Arial Narrow" panose="020B0606020202030204" pitchFamily="34" charset="0"/>
              </a:rPr>
              <a:t>Καθώς τα άτομα με αυτισμό έχουν την τάση να έχουν υπερευαισθησία σε αισθητηριακά ερεθίσματα,</a:t>
            </a:r>
          </a:p>
          <a:p>
            <a:pPr marL="449580" algn="ctr">
              <a:lnSpc>
                <a:spcPct val="122000"/>
              </a:lnSpc>
              <a:spcBef>
                <a:spcPts val="670"/>
              </a:spcBef>
              <a:defRPr/>
            </a:pPr>
            <a:r>
              <a:rPr lang="el-GR" sz="2800" dirty="0">
                <a:latin typeface="Arial Narrow" panose="020B0606020202030204" pitchFamily="34" charset="0"/>
              </a:rPr>
              <a:t>είναι μια καλή ιδέα να προσαρμόσετε το περιβάλλον συνάντησης για να το κάνετε «χαμηλής διέγερσης».</a:t>
            </a:r>
          </a:p>
          <a:p>
            <a:pPr marL="449580" algn="ctr">
              <a:lnSpc>
                <a:spcPct val="122000"/>
              </a:lnSpc>
              <a:spcBef>
                <a:spcPts val="670"/>
              </a:spcBef>
              <a:defRPr/>
            </a:pPr>
            <a:r>
              <a:rPr lang="el-GR" sz="2800" dirty="0">
                <a:latin typeface="Arial Narrow" panose="020B0606020202030204" pitchFamily="34" charset="0"/>
              </a:rPr>
              <a:t>Για παράδειγμα, εάν χρειάζεται να κάνετε μια συζήτηση,</a:t>
            </a:r>
          </a:p>
          <a:p>
            <a:pPr marL="449580" algn="ctr">
              <a:lnSpc>
                <a:spcPct val="122000"/>
              </a:lnSpc>
              <a:spcBef>
                <a:spcPts val="670"/>
              </a:spcBef>
              <a:defRPr/>
            </a:pPr>
            <a:r>
              <a:rPr lang="el-GR" sz="2800" dirty="0">
                <a:latin typeface="Arial Narrow" panose="020B0606020202030204" pitchFamily="34" charset="0"/>
              </a:rPr>
              <a:t>θα πρέπει να επιλέξετε έναν τομέα που γνωρίζετε ότι θα είναι ήσυχος,</a:t>
            </a:r>
          </a:p>
          <a:p>
            <a:pPr marL="449580" algn="ctr">
              <a:lnSpc>
                <a:spcPct val="122000"/>
              </a:lnSpc>
              <a:spcBef>
                <a:spcPts val="670"/>
              </a:spcBef>
              <a:defRPr/>
            </a:pPr>
            <a:r>
              <a:rPr lang="el-GR" sz="2800" dirty="0">
                <a:latin typeface="Arial Narrow" panose="020B0606020202030204" pitchFamily="34" charset="0"/>
              </a:rPr>
              <a:t>χωρίς θορύβους στο βάθος που αποσπούν την προσοχή.</a:t>
            </a:r>
          </a:p>
        </p:txBody>
      </p:sp>
    </p:spTree>
    <p:extLst>
      <p:ext uri="{BB962C8B-B14F-4D97-AF65-F5344CB8AC3E}">
        <p14:creationId xmlns:p14="http://schemas.microsoft.com/office/powerpoint/2010/main" val="8148426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456F592-A255-3649-AAA0-340AF83F2F42}"/>
              </a:ext>
            </a:extLst>
          </p:cNvPr>
          <p:cNvSpPr>
            <a:spLocks noGrp="1"/>
          </p:cNvSpPr>
          <p:nvPr>
            <p:ph idx="1"/>
          </p:nvPr>
        </p:nvSpPr>
        <p:spPr/>
        <p:txBody>
          <a:bodyPr/>
          <a:lstStyle/>
          <a:p>
            <a:endParaRPr lang="de-AT"/>
          </a:p>
        </p:txBody>
      </p:sp>
      <p:sp>
        <p:nvSpPr>
          <p:cNvPr id="4" name="Date Placeholder 3">
            <a:extLst>
              <a:ext uri="{FF2B5EF4-FFF2-40B4-BE49-F238E27FC236}">
                <a16:creationId xmlns:a16="http://schemas.microsoft.com/office/drawing/2014/main" id="{2D6AFFFE-E3C6-F644-AE8D-1AB9EC925E35}"/>
              </a:ext>
            </a:extLst>
          </p:cNvPr>
          <p:cNvSpPr>
            <a:spLocks noGrp="1"/>
          </p:cNvSpPr>
          <p:nvPr>
            <p:ph type="dt" sz="half" idx="10"/>
          </p:nvPr>
        </p:nvSpPr>
        <p:spPr/>
        <p:txBody>
          <a:bodyPr/>
          <a:lstStyle/>
          <a:p>
            <a:r>
              <a:rPr lang="el-GR"/>
              <a:t>3 Ιουνίου 2021</a:t>
            </a:r>
          </a:p>
        </p:txBody>
      </p:sp>
      <p:sp>
        <p:nvSpPr>
          <p:cNvPr id="5" name="Footer Placeholder 4">
            <a:extLst>
              <a:ext uri="{FF2B5EF4-FFF2-40B4-BE49-F238E27FC236}">
                <a16:creationId xmlns:a16="http://schemas.microsoft.com/office/drawing/2014/main" id="{994612C7-4A4B-9C44-8F2E-21721F9238BA}"/>
              </a:ext>
            </a:extLst>
          </p:cNvPr>
          <p:cNvSpPr>
            <a:spLocks noGrp="1"/>
          </p:cNvSpPr>
          <p:nvPr>
            <p:ph type="ftr" sz="quarter" idx="11"/>
          </p:nvPr>
        </p:nvSpPr>
        <p:spPr/>
        <p:txBody>
          <a:bodyPr/>
          <a:lstStyle/>
          <a:p>
            <a:r>
              <a:rPr lang="el-GR">
                <a:solidFill>
                  <a:prstClr val="black"/>
                </a:solidFill>
                <a:ea typeface="Times New Roman" panose="02020603050405020304" pitchFamily="18" charset="0"/>
              </a:rPr>
              <a:t>Η υποστήριξη της Ευρωπαϊκής Επιτροπής για την παραγωγή της παρούσας δημοσίευσης δεν συνιστά έγκριση του περιεχομένου, το οποίο αντικατοπτρίζει μόνο τις απόψεις των συντακτών, και η Επιτροπή δεν μπορεί να θεωρηθεί υπεύθυνη για οποιαδήποτε χρήση των πληροφοριών που περιέχονται σε αυτήν. </a:t>
            </a:r>
          </a:p>
        </p:txBody>
      </p:sp>
      <p:sp>
        <p:nvSpPr>
          <p:cNvPr id="6" name="Slide Number Placeholder 5">
            <a:extLst>
              <a:ext uri="{FF2B5EF4-FFF2-40B4-BE49-F238E27FC236}">
                <a16:creationId xmlns:a16="http://schemas.microsoft.com/office/drawing/2014/main" id="{C383482E-1D2F-1248-9E5B-88F5DC3B2673}"/>
              </a:ext>
            </a:extLst>
          </p:cNvPr>
          <p:cNvSpPr>
            <a:spLocks noGrp="1"/>
          </p:cNvSpPr>
          <p:nvPr>
            <p:ph type="sldNum" sz="quarter" idx="12"/>
          </p:nvPr>
        </p:nvSpPr>
        <p:spPr/>
        <p:txBody>
          <a:bodyPr/>
          <a:lstStyle/>
          <a:p>
            <a:fld id="{CD37B2E7-1D31-7C4D-928B-66328FE9604A}" type="slidenum">
              <a:rPr lang="de-AT" smtClean="0"/>
              <a:pPr/>
              <a:t>4</a:t>
            </a:fld>
            <a:endParaRPr lang="de-AT"/>
          </a:p>
        </p:txBody>
      </p:sp>
      <p:sp>
        <p:nvSpPr>
          <p:cNvPr id="7" name="Google Shape;164;p28">
            <a:extLst>
              <a:ext uri="{FF2B5EF4-FFF2-40B4-BE49-F238E27FC236}">
                <a16:creationId xmlns:a16="http://schemas.microsoft.com/office/drawing/2014/main" id="{CDB88214-0CC1-264B-A2A6-4D53AE51E3CC}"/>
              </a:ext>
            </a:extLst>
          </p:cNvPr>
          <p:cNvSpPr/>
          <p:nvPr/>
        </p:nvSpPr>
        <p:spPr>
          <a:xfrm>
            <a:off x="4038599" y="633100"/>
            <a:ext cx="3719945" cy="1009651"/>
          </a:xfrm>
          <a:prstGeom prst="rect">
            <a:avLst/>
          </a:prstGeom>
          <a:solidFill>
            <a:srgbClr val="FFF2CC"/>
          </a:solidFill>
          <a:ln>
            <a:noFill/>
          </a:ln>
        </p:spPr>
        <p:txBody>
          <a:bodyPr spcFirstLastPara="1" wrap="square" lIns="121900" tIns="60933" rIns="121900" bIns="60933" anchor="ctr" anchorCtr="0">
            <a:noAutofit/>
          </a:bodyPr>
          <a:lstStyle/>
          <a:p>
            <a:pPr algn="ctr" defTabSz="685800"/>
            <a:r>
              <a:rPr lang="el-GR" sz="4800" b="1" dirty="0">
                <a:solidFill>
                  <a:prstClr val="black"/>
                </a:solidFill>
                <a:latin typeface="Arial Narrow" panose="020B0606020202030204" pitchFamily="34" charset="0"/>
              </a:rPr>
              <a:t>Περιεχόμενα</a:t>
            </a:r>
          </a:p>
        </p:txBody>
      </p:sp>
      <p:sp>
        <p:nvSpPr>
          <p:cNvPr id="8" name="Google Shape;159;p28">
            <a:extLst>
              <a:ext uri="{FF2B5EF4-FFF2-40B4-BE49-F238E27FC236}">
                <a16:creationId xmlns:a16="http://schemas.microsoft.com/office/drawing/2014/main" id="{20FCD049-3731-324D-B2E7-AF5E905F3735}"/>
              </a:ext>
            </a:extLst>
          </p:cNvPr>
          <p:cNvSpPr/>
          <p:nvPr/>
        </p:nvSpPr>
        <p:spPr>
          <a:xfrm>
            <a:off x="838200" y="1822138"/>
            <a:ext cx="10834255" cy="4467826"/>
          </a:xfrm>
          <a:prstGeom prst="rect">
            <a:avLst/>
          </a:prstGeom>
          <a:solidFill>
            <a:srgbClr val="FFF2CC"/>
          </a:solidFill>
          <a:ln>
            <a:noFill/>
          </a:ln>
        </p:spPr>
        <p:txBody>
          <a:bodyPr spcFirstLastPara="1" wrap="square" lIns="121900" tIns="60933" rIns="121900" bIns="60933" anchor="ctr" anchorCtr="0">
            <a:noAutofit/>
          </a:bodyPr>
          <a:lstStyle/>
          <a:p>
            <a:pPr algn="ctr"/>
            <a:r>
              <a:rPr lang="el-GR" sz="3600" b="1" dirty="0">
                <a:solidFill>
                  <a:srgbClr val="241E4E"/>
                </a:solidFill>
                <a:latin typeface="Brandon-Grotesque"/>
              </a:rPr>
              <a:t>Ενότητα 5: Επαγγελματικές στάσεις και</a:t>
            </a:r>
            <a:r>
              <a:rPr lang="en-US" sz="3600" b="1" dirty="0">
                <a:solidFill>
                  <a:srgbClr val="241E4E"/>
                </a:solidFill>
                <a:latin typeface="Brandon-Grotesque"/>
              </a:rPr>
              <a:t> </a:t>
            </a:r>
            <a:r>
              <a:rPr lang="el-GR" sz="3600" b="1" dirty="0">
                <a:solidFill>
                  <a:srgbClr val="241E4E"/>
                </a:solidFill>
                <a:latin typeface="Brandon-Grotesque"/>
              </a:rPr>
              <a:t>συμπεριφορές</a:t>
            </a:r>
          </a:p>
          <a:p>
            <a:pPr algn="ctr"/>
            <a:r>
              <a:rPr lang="el-GR" sz="3600" b="1" dirty="0">
                <a:solidFill>
                  <a:srgbClr val="241E4E"/>
                </a:solidFill>
                <a:latin typeface="Brandon-Grotesque"/>
              </a:rPr>
              <a:t>απέναντι σε άτομα με διαταραχές αυτιστικού φάσματος</a:t>
            </a:r>
            <a:endParaRPr lang="en-US" sz="2800" dirty="0">
              <a:solidFill>
                <a:prstClr val="black"/>
              </a:solidFill>
              <a:latin typeface="Arial Narrow" panose="020B0606020202030204" pitchFamily="34" charset="0"/>
            </a:endParaRPr>
          </a:p>
          <a:p>
            <a:pPr marL="342900" indent="-342900" algn="just" defTabSz="514350">
              <a:lnSpc>
                <a:spcPct val="150000"/>
              </a:lnSpc>
              <a:buFont typeface="Arial" panose="020B0604020202020204" pitchFamily="34" charset="0"/>
              <a:buChar char="•"/>
            </a:pPr>
            <a:r>
              <a:rPr lang="el-GR" sz="2800" dirty="0">
                <a:solidFill>
                  <a:srgbClr val="241E4E"/>
                </a:solidFill>
                <a:latin typeface="Brandon-Grotesque"/>
              </a:rPr>
              <a:t>Στρατηγικές για μια επαρκή, θετική και αποτελεσματική επαφή και αλληλεπίδραση με άτομα με </a:t>
            </a:r>
            <a:r>
              <a:rPr lang="el-GR" sz="2800" dirty="0" err="1">
                <a:solidFill>
                  <a:srgbClr val="241E4E"/>
                </a:solidFill>
                <a:latin typeface="Brandon-Grotesque"/>
              </a:rPr>
              <a:t>ΔΑΦ</a:t>
            </a:r>
            <a:endParaRPr lang="el-GR" sz="2800" dirty="0">
              <a:solidFill>
                <a:srgbClr val="241E4E"/>
              </a:solidFill>
              <a:latin typeface="Brandon-Grotesque"/>
            </a:endParaRPr>
          </a:p>
          <a:p>
            <a:pPr marL="342900" indent="-342900" algn="just" defTabSz="514350">
              <a:lnSpc>
                <a:spcPct val="150000"/>
              </a:lnSpc>
              <a:buFont typeface="Arial" panose="020B0604020202020204" pitchFamily="34" charset="0"/>
              <a:buChar char="•"/>
            </a:pPr>
            <a:r>
              <a:rPr lang="el-GR" sz="2800" dirty="0">
                <a:solidFill>
                  <a:srgbClr val="241E4E"/>
                </a:solidFill>
                <a:latin typeface="Brandon-Grotesque"/>
              </a:rPr>
              <a:t>Χαρακτηριστικά των κοινωνικών υπηρεσιών και ο αντίκτυπός τους στη χρηστικότητα για τα άτομα με </a:t>
            </a:r>
            <a:r>
              <a:rPr lang="el-GR" sz="2800" dirty="0" err="1">
                <a:solidFill>
                  <a:srgbClr val="241E4E"/>
                </a:solidFill>
                <a:latin typeface="Brandon-Grotesque"/>
              </a:rPr>
              <a:t>ΔΑΦ</a:t>
            </a:r>
            <a:endParaRPr lang="el-GR" sz="2800" dirty="0">
              <a:solidFill>
                <a:srgbClr val="241E4E"/>
              </a:solidFill>
              <a:latin typeface="Brandon-Grotesque"/>
            </a:endParaRPr>
          </a:p>
        </p:txBody>
      </p:sp>
    </p:spTree>
    <p:extLst>
      <p:ext uri="{BB962C8B-B14F-4D97-AF65-F5344CB8AC3E}">
        <p14:creationId xmlns:p14="http://schemas.microsoft.com/office/powerpoint/2010/main" val="290165215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456F592-A255-3649-AAA0-340AF83F2F42}"/>
              </a:ext>
            </a:extLst>
          </p:cNvPr>
          <p:cNvSpPr>
            <a:spLocks noGrp="1"/>
          </p:cNvSpPr>
          <p:nvPr>
            <p:ph idx="1"/>
          </p:nvPr>
        </p:nvSpPr>
        <p:spPr/>
        <p:txBody>
          <a:bodyPr/>
          <a:lstStyle/>
          <a:p>
            <a:endParaRPr lang="de-AT"/>
          </a:p>
        </p:txBody>
      </p:sp>
      <p:sp>
        <p:nvSpPr>
          <p:cNvPr id="4" name="Date Placeholder 3">
            <a:extLst>
              <a:ext uri="{FF2B5EF4-FFF2-40B4-BE49-F238E27FC236}">
                <a16:creationId xmlns:a16="http://schemas.microsoft.com/office/drawing/2014/main" id="{2D6AFFFE-E3C6-F644-AE8D-1AB9EC925E35}"/>
              </a:ext>
            </a:extLst>
          </p:cNvPr>
          <p:cNvSpPr>
            <a:spLocks noGrp="1"/>
          </p:cNvSpPr>
          <p:nvPr>
            <p:ph type="dt" sz="half" idx="10"/>
          </p:nvPr>
        </p:nvSpPr>
        <p:spPr/>
        <p:txBody>
          <a:bodyPr/>
          <a:lstStyle/>
          <a:p>
            <a:r>
              <a:rPr lang="el-GR"/>
              <a:t>3 Ιουνίου 2021</a:t>
            </a:r>
          </a:p>
        </p:txBody>
      </p:sp>
      <p:sp>
        <p:nvSpPr>
          <p:cNvPr id="5" name="Footer Placeholder 4">
            <a:extLst>
              <a:ext uri="{FF2B5EF4-FFF2-40B4-BE49-F238E27FC236}">
                <a16:creationId xmlns:a16="http://schemas.microsoft.com/office/drawing/2014/main" id="{994612C7-4A4B-9C44-8F2E-21721F9238BA}"/>
              </a:ext>
            </a:extLst>
          </p:cNvPr>
          <p:cNvSpPr>
            <a:spLocks noGrp="1"/>
          </p:cNvSpPr>
          <p:nvPr>
            <p:ph type="ftr" sz="quarter" idx="11"/>
          </p:nvPr>
        </p:nvSpPr>
        <p:spPr/>
        <p:txBody>
          <a:bodyPr/>
          <a:lstStyle/>
          <a:p>
            <a:r>
              <a:rPr lang="el-GR">
                <a:solidFill>
                  <a:prstClr val="black"/>
                </a:solidFill>
                <a:ea typeface="Times New Roman" panose="02020603050405020304" pitchFamily="18" charset="0"/>
              </a:rPr>
              <a:t>Η υποστήριξη της Ευρωπαϊκής Επιτροπής για την παραγωγή της παρούσας δημοσίευσης δεν συνιστά έγκριση του περιεχομένου, το οποίο αντικατοπτρίζει μόνο τις απόψεις των συντακτών, και η Επιτροπή δεν μπορεί να θεωρηθεί υπεύθυνη για οποιαδήποτε χρήση των πληροφοριών που περιέχονται σε αυτήν. </a:t>
            </a:r>
          </a:p>
        </p:txBody>
      </p:sp>
      <p:sp>
        <p:nvSpPr>
          <p:cNvPr id="6" name="Slide Number Placeholder 5">
            <a:extLst>
              <a:ext uri="{FF2B5EF4-FFF2-40B4-BE49-F238E27FC236}">
                <a16:creationId xmlns:a16="http://schemas.microsoft.com/office/drawing/2014/main" id="{C383482E-1D2F-1248-9E5B-88F5DC3B2673}"/>
              </a:ext>
            </a:extLst>
          </p:cNvPr>
          <p:cNvSpPr>
            <a:spLocks noGrp="1"/>
          </p:cNvSpPr>
          <p:nvPr>
            <p:ph type="sldNum" sz="quarter" idx="12"/>
          </p:nvPr>
        </p:nvSpPr>
        <p:spPr/>
        <p:txBody>
          <a:bodyPr/>
          <a:lstStyle/>
          <a:p>
            <a:fld id="{CD37B2E7-1D31-7C4D-928B-66328FE9604A}" type="slidenum">
              <a:rPr lang="de-AT" smtClean="0"/>
              <a:pPr/>
              <a:t>40</a:t>
            </a:fld>
            <a:endParaRPr lang="de-AT"/>
          </a:p>
        </p:txBody>
      </p:sp>
      <p:sp>
        <p:nvSpPr>
          <p:cNvPr id="8" name="Google Shape;159;p28">
            <a:extLst>
              <a:ext uri="{FF2B5EF4-FFF2-40B4-BE49-F238E27FC236}">
                <a16:creationId xmlns:a16="http://schemas.microsoft.com/office/drawing/2014/main" id="{20FCD049-3731-324D-B2E7-AF5E905F3735}"/>
              </a:ext>
            </a:extLst>
          </p:cNvPr>
          <p:cNvSpPr/>
          <p:nvPr/>
        </p:nvSpPr>
        <p:spPr>
          <a:xfrm>
            <a:off x="838200" y="681037"/>
            <a:ext cx="10515600" cy="5492439"/>
          </a:xfrm>
          <a:prstGeom prst="rect">
            <a:avLst/>
          </a:prstGeom>
          <a:solidFill>
            <a:srgbClr val="DEEBF8"/>
          </a:solidFill>
          <a:ln>
            <a:noFill/>
          </a:ln>
        </p:spPr>
        <p:txBody>
          <a:bodyPr spcFirstLastPara="1" wrap="square" lIns="121900" tIns="60933" rIns="121900" bIns="60933" anchor="ctr" anchorCtr="0">
            <a:noAutofit/>
          </a:bodyPr>
          <a:lstStyle/>
          <a:p>
            <a:pPr marL="7938" marR="543560" algn="ctr">
              <a:spcBef>
                <a:spcPts val="750"/>
              </a:spcBef>
              <a:tabLst>
                <a:tab pos="593725" algn="l"/>
              </a:tabLst>
              <a:defRPr/>
            </a:pPr>
            <a:r>
              <a:rPr lang="el-GR" sz="2400" dirty="0">
                <a:latin typeface="Arial Narrow" panose="020B0606020202030204" pitchFamily="34" charset="0"/>
              </a:rPr>
              <a:t>Τα άτομα με αυτισμό ενδέχεται να αντιμετωπίζουν δυσκολίες με τη γλώσσα,</a:t>
            </a:r>
          </a:p>
          <a:p>
            <a:pPr marL="7938" marR="543560" algn="ctr">
              <a:spcBef>
                <a:spcPts val="750"/>
              </a:spcBef>
              <a:tabLst>
                <a:tab pos="593725" algn="l"/>
              </a:tabLst>
              <a:defRPr/>
            </a:pPr>
            <a:r>
              <a:rPr lang="el-GR" sz="2400" dirty="0">
                <a:latin typeface="Arial Narrow" panose="020B0606020202030204" pitchFamily="34" charset="0"/>
              </a:rPr>
              <a:t>τόσο στην έκφραση (επικοινωνία με άλλα άτομα)</a:t>
            </a:r>
          </a:p>
          <a:p>
            <a:pPr marL="7938" marR="543560" algn="ctr">
              <a:spcBef>
                <a:spcPts val="750"/>
              </a:spcBef>
              <a:tabLst>
                <a:tab pos="593725" algn="l"/>
              </a:tabLst>
              <a:defRPr/>
            </a:pPr>
            <a:r>
              <a:rPr lang="el-GR" sz="2400" dirty="0">
                <a:latin typeface="Arial Narrow" panose="020B0606020202030204" pitchFamily="34" charset="0"/>
              </a:rPr>
              <a:t>όσο και στη λήψη των μηνυμάτων (να κατανοήσουν τι επικοινωνούν τα άλλα άτομα).</a:t>
            </a:r>
          </a:p>
          <a:p>
            <a:pPr marL="7938" algn="ctr">
              <a:spcBef>
                <a:spcPts val="950"/>
              </a:spcBef>
              <a:tabLst>
                <a:tab pos="593725" algn="l"/>
              </a:tabLst>
              <a:defRPr/>
            </a:pPr>
            <a:r>
              <a:rPr lang="el-GR" sz="2400" dirty="0">
                <a:latin typeface="Arial Narrow" panose="020B0606020202030204" pitchFamily="34" charset="0"/>
              </a:rPr>
              <a:t>Για παράδειγμα, ενδέχεται:</a:t>
            </a:r>
          </a:p>
          <a:p>
            <a:pPr marL="350838" marR="567690" lvl="1" indent="-342900" algn="ctr">
              <a:spcBef>
                <a:spcPts val="475"/>
              </a:spcBef>
              <a:buClr>
                <a:srgbClr val="650260"/>
              </a:buClr>
              <a:buSzPts val="1400"/>
              <a:buFont typeface="Arial" panose="020B0604020202020204" pitchFamily="34" charset="0"/>
              <a:buChar char="•"/>
              <a:tabLst>
                <a:tab pos="593725" algn="l"/>
              </a:tabLst>
              <a:defRPr/>
            </a:pPr>
            <a:r>
              <a:rPr lang="el-GR" sz="2400" dirty="0">
                <a:latin typeface="Arial Narrow" panose="020B0606020202030204" pitchFamily="34" charset="0"/>
              </a:rPr>
              <a:t>να δυσκολεύονται να ξεκινήσουν ή να συνεχίσουν ένα διάλογο (χάνουν γρήγορα το ενδιαφέρον, συνεχίζουν να μιλάνε εάν οι άλλοι δεν ενδιαφέρονται, διακόπτουν όταν κάποιος άλλος μιλάει).</a:t>
            </a:r>
          </a:p>
          <a:p>
            <a:pPr marL="350838" lvl="1" indent="-342900" algn="ctr">
              <a:buClr>
                <a:srgbClr val="650260"/>
              </a:buClr>
              <a:buSzPts val="1400"/>
              <a:buFont typeface="Arial" panose="020B0604020202020204" pitchFamily="34" charset="0"/>
              <a:buChar char="•"/>
              <a:tabLst>
                <a:tab pos="593725" algn="l"/>
              </a:tabLst>
              <a:defRPr/>
            </a:pPr>
            <a:r>
              <a:rPr lang="el-GR" sz="2400" dirty="0">
                <a:latin typeface="Arial Narrow" panose="020B0606020202030204" pitchFamily="34" charset="0"/>
              </a:rPr>
              <a:t>Να παρερμηνεύουν τις εκφράσεις του προσώπου, τον τόνο της φωνής και τη γλώσσα του σώματος.</a:t>
            </a:r>
          </a:p>
          <a:p>
            <a:pPr marL="350838" lvl="1" indent="-342900" algn="ctr">
              <a:spcBef>
                <a:spcPts val="25"/>
              </a:spcBef>
              <a:buClr>
                <a:srgbClr val="650260"/>
              </a:buClr>
              <a:buSzPts val="1400"/>
              <a:buFont typeface="Arial" panose="020B0604020202020204" pitchFamily="34" charset="0"/>
              <a:buChar char="•"/>
              <a:tabLst>
                <a:tab pos="593725" algn="l"/>
              </a:tabLst>
              <a:defRPr/>
            </a:pPr>
            <a:r>
              <a:rPr lang="el-GR" sz="2400" dirty="0">
                <a:latin typeface="Arial Narrow" panose="020B0606020202030204" pitchFamily="34" charset="0"/>
              </a:rPr>
              <a:t>Να ερμηνεύουν τις οδηγίες κυριολεκτικά (π.χ. «Βρέχει καρέκλες»).</a:t>
            </a:r>
          </a:p>
          <a:p>
            <a:pPr marL="350838" lvl="1" indent="-342900" algn="ctr">
              <a:spcBef>
                <a:spcPts val="30"/>
              </a:spcBef>
              <a:buClr>
                <a:srgbClr val="650260"/>
              </a:buClr>
              <a:buSzPts val="1400"/>
              <a:buFont typeface="Arial" panose="020B0604020202020204" pitchFamily="34" charset="0"/>
              <a:buChar char="•"/>
              <a:tabLst>
                <a:tab pos="593725" algn="l"/>
              </a:tabLst>
              <a:defRPr/>
            </a:pPr>
            <a:r>
              <a:rPr lang="el-GR" sz="2400" dirty="0">
                <a:latin typeface="Arial Narrow" panose="020B0606020202030204" pitchFamily="34" charset="0"/>
              </a:rPr>
              <a:t>Να κάνουν απότομα σχόλια ή σχόλια χωρίς συναίσθημα.</a:t>
            </a:r>
          </a:p>
          <a:p>
            <a:pPr marL="350838" lvl="1" indent="-342900" algn="ctr">
              <a:spcBef>
                <a:spcPts val="25"/>
              </a:spcBef>
              <a:buClr>
                <a:srgbClr val="650260"/>
              </a:buClr>
              <a:buSzPts val="1400"/>
              <a:buFont typeface="Arial" panose="020B0604020202020204" pitchFamily="34" charset="0"/>
              <a:buChar char="•"/>
              <a:tabLst>
                <a:tab pos="593725" algn="l"/>
              </a:tabLst>
              <a:defRPr/>
            </a:pPr>
            <a:r>
              <a:rPr lang="el-GR" sz="2400" dirty="0">
                <a:latin typeface="Arial Narrow" panose="020B0606020202030204" pitchFamily="34" charset="0"/>
              </a:rPr>
              <a:t>Να δυσκολεύονται να κατανοήσουν τον σαρκασμό, την ειρωνεία ή τις μεταφορές.</a:t>
            </a:r>
          </a:p>
          <a:p>
            <a:pPr marL="350838" lvl="1" indent="-342900" algn="ctr">
              <a:spcBef>
                <a:spcPts val="25"/>
              </a:spcBef>
              <a:buClr>
                <a:srgbClr val="650260"/>
              </a:buClr>
              <a:buSzPts val="1400"/>
              <a:buFont typeface="Arial" panose="020B0604020202020204" pitchFamily="34" charset="0"/>
              <a:buChar char="•"/>
              <a:tabLst>
                <a:tab pos="593725" algn="l"/>
              </a:tabLst>
              <a:defRPr/>
            </a:pPr>
            <a:r>
              <a:rPr lang="el-GR" sz="2400" dirty="0">
                <a:latin typeface="Arial Narrow" panose="020B0606020202030204" pitchFamily="34" charset="0"/>
              </a:rPr>
              <a:t>Να χρησιμοποιούν γλώσσα, η οποία φαίνεται υπερβολικά επίσημη και πομπώδης.</a:t>
            </a:r>
          </a:p>
        </p:txBody>
      </p:sp>
    </p:spTree>
    <p:extLst>
      <p:ext uri="{BB962C8B-B14F-4D97-AF65-F5344CB8AC3E}">
        <p14:creationId xmlns:p14="http://schemas.microsoft.com/office/powerpoint/2010/main" val="96618138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456F592-A255-3649-AAA0-340AF83F2F42}"/>
              </a:ext>
            </a:extLst>
          </p:cNvPr>
          <p:cNvSpPr>
            <a:spLocks noGrp="1"/>
          </p:cNvSpPr>
          <p:nvPr>
            <p:ph idx="1"/>
          </p:nvPr>
        </p:nvSpPr>
        <p:spPr/>
        <p:txBody>
          <a:bodyPr/>
          <a:lstStyle/>
          <a:p>
            <a:endParaRPr lang="de-AT"/>
          </a:p>
        </p:txBody>
      </p:sp>
      <p:sp>
        <p:nvSpPr>
          <p:cNvPr id="4" name="Date Placeholder 3">
            <a:extLst>
              <a:ext uri="{FF2B5EF4-FFF2-40B4-BE49-F238E27FC236}">
                <a16:creationId xmlns:a16="http://schemas.microsoft.com/office/drawing/2014/main" id="{2D6AFFFE-E3C6-F644-AE8D-1AB9EC925E35}"/>
              </a:ext>
            </a:extLst>
          </p:cNvPr>
          <p:cNvSpPr>
            <a:spLocks noGrp="1"/>
          </p:cNvSpPr>
          <p:nvPr>
            <p:ph type="dt" sz="half" idx="10"/>
          </p:nvPr>
        </p:nvSpPr>
        <p:spPr/>
        <p:txBody>
          <a:bodyPr/>
          <a:lstStyle/>
          <a:p>
            <a:r>
              <a:rPr lang="el-GR"/>
              <a:t>3 Ιουνίου 2021</a:t>
            </a:r>
          </a:p>
        </p:txBody>
      </p:sp>
      <p:sp>
        <p:nvSpPr>
          <p:cNvPr id="5" name="Footer Placeholder 4">
            <a:extLst>
              <a:ext uri="{FF2B5EF4-FFF2-40B4-BE49-F238E27FC236}">
                <a16:creationId xmlns:a16="http://schemas.microsoft.com/office/drawing/2014/main" id="{994612C7-4A4B-9C44-8F2E-21721F9238BA}"/>
              </a:ext>
            </a:extLst>
          </p:cNvPr>
          <p:cNvSpPr>
            <a:spLocks noGrp="1"/>
          </p:cNvSpPr>
          <p:nvPr>
            <p:ph type="ftr" sz="quarter" idx="11"/>
          </p:nvPr>
        </p:nvSpPr>
        <p:spPr/>
        <p:txBody>
          <a:bodyPr/>
          <a:lstStyle/>
          <a:p>
            <a:r>
              <a:rPr lang="el-GR">
                <a:solidFill>
                  <a:prstClr val="black"/>
                </a:solidFill>
                <a:ea typeface="Times New Roman" panose="02020603050405020304" pitchFamily="18" charset="0"/>
              </a:rPr>
              <a:t>Η υποστήριξη της Ευρωπαϊκής Επιτροπής για την παραγωγή της παρούσας δημοσίευσης δεν συνιστά έγκριση του περιεχομένου, το οποίο αντικατοπτρίζει μόνο τις απόψεις των συντακτών, και η Επιτροπή δεν μπορεί να θεωρηθεί υπεύθυνη για οποιαδήποτε χρήση των πληροφοριών που περιέχονται σε αυτήν. </a:t>
            </a:r>
          </a:p>
        </p:txBody>
      </p:sp>
      <p:sp>
        <p:nvSpPr>
          <p:cNvPr id="6" name="Slide Number Placeholder 5">
            <a:extLst>
              <a:ext uri="{FF2B5EF4-FFF2-40B4-BE49-F238E27FC236}">
                <a16:creationId xmlns:a16="http://schemas.microsoft.com/office/drawing/2014/main" id="{C383482E-1D2F-1248-9E5B-88F5DC3B2673}"/>
              </a:ext>
            </a:extLst>
          </p:cNvPr>
          <p:cNvSpPr>
            <a:spLocks noGrp="1"/>
          </p:cNvSpPr>
          <p:nvPr>
            <p:ph type="sldNum" sz="quarter" idx="12"/>
          </p:nvPr>
        </p:nvSpPr>
        <p:spPr/>
        <p:txBody>
          <a:bodyPr/>
          <a:lstStyle/>
          <a:p>
            <a:fld id="{CD37B2E7-1D31-7C4D-928B-66328FE9604A}" type="slidenum">
              <a:rPr lang="de-AT" smtClean="0"/>
              <a:pPr/>
              <a:t>41</a:t>
            </a:fld>
            <a:endParaRPr lang="de-AT"/>
          </a:p>
        </p:txBody>
      </p:sp>
      <p:sp>
        <p:nvSpPr>
          <p:cNvPr id="8" name="Google Shape;159;p28">
            <a:extLst>
              <a:ext uri="{FF2B5EF4-FFF2-40B4-BE49-F238E27FC236}">
                <a16:creationId xmlns:a16="http://schemas.microsoft.com/office/drawing/2014/main" id="{20FCD049-3731-324D-B2E7-AF5E905F3735}"/>
              </a:ext>
            </a:extLst>
          </p:cNvPr>
          <p:cNvSpPr/>
          <p:nvPr/>
        </p:nvSpPr>
        <p:spPr>
          <a:xfrm>
            <a:off x="838200" y="681037"/>
            <a:ext cx="10515600" cy="5492439"/>
          </a:xfrm>
          <a:prstGeom prst="rect">
            <a:avLst/>
          </a:prstGeom>
          <a:solidFill>
            <a:srgbClr val="DEEBF8"/>
          </a:solidFill>
          <a:ln>
            <a:noFill/>
          </a:ln>
        </p:spPr>
        <p:txBody>
          <a:bodyPr spcFirstLastPara="1" wrap="square" lIns="121900" tIns="60933" rIns="121900" bIns="60933" anchor="ctr" anchorCtr="0">
            <a:noAutofit/>
          </a:bodyPr>
          <a:lstStyle/>
          <a:p>
            <a:pPr marL="449580" marR="16510" algn="ctr">
              <a:lnSpc>
                <a:spcPct val="122000"/>
              </a:lnSpc>
              <a:spcBef>
                <a:spcPts val="665"/>
              </a:spcBef>
              <a:defRPr/>
            </a:pPr>
            <a:r>
              <a:rPr lang="el-GR" sz="2400" dirty="0">
                <a:latin typeface="Arial Narrow" panose="020B0606020202030204" pitchFamily="34" charset="0"/>
              </a:rPr>
              <a:t>Ορισμένα άτομα με αυτισμό είναι υπερβολικά φλύαρα, ενώ άλλα είναι υπερβολικά ήσυχα. Οι πελάτες που είναι υπερβολικά ήσυχοι μπορεί να έχουν χαμηλή αυτοεκτίμηση ή έλλειψη αυτοπεποίθησης όταν μιλούν ή μπορεί να το θεωρούν δύσκολο να καταλάβουν τι έχει ειπωθεί και να δώσουν μια απάντηση. </a:t>
            </a:r>
          </a:p>
          <a:p>
            <a:pPr marL="449580" marR="16510" algn="ctr">
              <a:lnSpc>
                <a:spcPct val="122000"/>
              </a:lnSpc>
              <a:spcBef>
                <a:spcPts val="665"/>
              </a:spcBef>
              <a:defRPr/>
            </a:pPr>
            <a:r>
              <a:rPr lang="el-GR" sz="2400" dirty="0">
                <a:latin typeface="Arial Narrow" panose="020B0606020202030204" pitchFamily="34" charset="0"/>
              </a:rPr>
              <a:t>Τα άτομα που είναι υπερβολικά φλύαρα μπορεί να φαίνονται ότι είναι πιο εύκολο να συνεργαστείς μαζί τους. Ωστόσο, ένας φλύαρος πελάτης μπορεί να μιλάει σχετικά με ένα συγκεκριμένο θέμα που τα ενδιαφέρει και να δυσκολεύονται να παρακολουθήσουν οτιδήποτε άλλο τους λένε. </a:t>
            </a:r>
          </a:p>
          <a:p>
            <a:pPr marL="449580" marR="16510" algn="ctr">
              <a:lnSpc>
                <a:spcPct val="122000"/>
              </a:lnSpc>
              <a:spcBef>
                <a:spcPts val="665"/>
              </a:spcBef>
              <a:defRPr/>
            </a:pPr>
            <a:r>
              <a:rPr lang="el-GR" sz="2400" dirty="0">
                <a:latin typeface="Arial Narrow" panose="020B0606020202030204" pitchFamily="34" charset="0"/>
              </a:rPr>
              <a:t>Εάν ο πελάτης μιλάει ασταμάτητα, εξηγήστε ευγενικά ότι θα θέλατε να προχωρήσουν και μιλήστε για κάτι άλλο. Μερικοί άνθρωποι με αυτισμό μπορεί να μιλούν υπερβολικά για ένα θέμα ως τρόπο ηρεμίας και μείωσης του άγχους, οπότε προσπαθήστε να το γνωρίζετε. </a:t>
            </a:r>
          </a:p>
        </p:txBody>
      </p:sp>
    </p:spTree>
    <p:extLst>
      <p:ext uri="{BB962C8B-B14F-4D97-AF65-F5344CB8AC3E}">
        <p14:creationId xmlns:p14="http://schemas.microsoft.com/office/powerpoint/2010/main" val="139460134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456F592-A255-3649-AAA0-340AF83F2F42}"/>
              </a:ext>
            </a:extLst>
          </p:cNvPr>
          <p:cNvSpPr>
            <a:spLocks noGrp="1"/>
          </p:cNvSpPr>
          <p:nvPr>
            <p:ph idx="1"/>
          </p:nvPr>
        </p:nvSpPr>
        <p:spPr/>
        <p:txBody>
          <a:bodyPr/>
          <a:lstStyle/>
          <a:p>
            <a:endParaRPr lang="de-AT"/>
          </a:p>
        </p:txBody>
      </p:sp>
      <p:sp>
        <p:nvSpPr>
          <p:cNvPr id="4" name="Date Placeholder 3">
            <a:extLst>
              <a:ext uri="{FF2B5EF4-FFF2-40B4-BE49-F238E27FC236}">
                <a16:creationId xmlns:a16="http://schemas.microsoft.com/office/drawing/2014/main" id="{2D6AFFFE-E3C6-F644-AE8D-1AB9EC925E35}"/>
              </a:ext>
            </a:extLst>
          </p:cNvPr>
          <p:cNvSpPr>
            <a:spLocks noGrp="1"/>
          </p:cNvSpPr>
          <p:nvPr>
            <p:ph type="dt" sz="half" idx="10"/>
          </p:nvPr>
        </p:nvSpPr>
        <p:spPr/>
        <p:txBody>
          <a:bodyPr/>
          <a:lstStyle/>
          <a:p>
            <a:r>
              <a:rPr lang="el-GR"/>
              <a:t>3 Ιουνίου 2021</a:t>
            </a:r>
          </a:p>
        </p:txBody>
      </p:sp>
      <p:sp>
        <p:nvSpPr>
          <p:cNvPr id="5" name="Footer Placeholder 4">
            <a:extLst>
              <a:ext uri="{FF2B5EF4-FFF2-40B4-BE49-F238E27FC236}">
                <a16:creationId xmlns:a16="http://schemas.microsoft.com/office/drawing/2014/main" id="{994612C7-4A4B-9C44-8F2E-21721F9238BA}"/>
              </a:ext>
            </a:extLst>
          </p:cNvPr>
          <p:cNvSpPr>
            <a:spLocks noGrp="1"/>
          </p:cNvSpPr>
          <p:nvPr>
            <p:ph type="ftr" sz="quarter" idx="11"/>
          </p:nvPr>
        </p:nvSpPr>
        <p:spPr/>
        <p:txBody>
          <a:bodyPr/>
          <a:lstStyle/>
          <a:p>
            <a:r>
              <a:rPr lang="el-GR">
                <a:solidFill>
                  <a:prstClr val="black"/>
                </a:solidFill>
                <a:ea typeface="Times New Roman" panose="02020603050405020304" pitchFamily="18" charset="0"/>
              </a:rPr>
              <a:t>Η υποστήριξη της Ευρωπαϊκής Επιτροπής για την παραγωγή της παρούσας δημοσίευσης δεν συνιστά έγκριση του περιεχομένου, το οποίο αντικατοπτρίζει μόνο τις απόψεις των συντακτών, και η Επιτροπή δεν μπορεί να θεωρηθεί υπεύθυνη για οποιαδήποτε χρήση των πληροφοριών που περιέχονται σε αυτήν. </a:t>
            </a:r>
          </a:p>
        </p:txBody>
      </p:sp>
      <p:sp>
        <p:nvSpPr>
          <p:cNvPr id="6" name="Slide Number Placeholder 5">
            <a:extLst>
              <a:ext uri="{FF2B5EF4-FFF2-40B4-BE49-F238E27FC236}">
                <a16:creationId xmlns:a16="http://schemas.microsoft.com/office/drawing/2014/main" id="{C383482E-1D2F-1248-9E5B-88F5DC3B2673}"/>
              </a:ext>
            </a:extLst>
          </p:cNvPr>
          <p:cNvSpPr>
            <a:spLocks noGrp="1"/>
          </p:cNvSpPr>
          <p:nvPr>
            <p:ph type="sldNum" sz="quarter" idx="12"/>
          </p:nvPr>
        </p:nvSpPr>
        <p:spPr/>
        <p:txBody>
          <a:bodyPr/>
          <a:lstStyle/>
          <a:p>
            <a:fld id="{CD37B2E7-1D31-7C4D-928B-66328FE9604A}" type="slidenum">
              <a:rPr lang="de-AT" smtClean="0"/>
              <a:pPr/>
              <a:t>42</a:t>
            </a:fld>
            <a:endParaRPr lang="de-AT"/>
          </a:p>
        </p:txBody>
      </p:sp>
      <p:sp>
        <p:nvSpPr>
          <p:cNvPr id="8" name="Google Shape;159;p28">
            <a:extLst>
              <a:ext uri="{FF2B5EF4-FFF2-40B4-BE49-F238E27FC236}">
                <a16:creationId xmlns:a16="http://schemas.microsoft.com/office/drawing/2014/main" id="{20FCD049-3731-324D-B2E7-AF5E905F3735}"/>
              </a:ext>
            </a:extLst>
          </p:cNvPr>
          <p:cNvSpPr/>
          <p:nvPr/>
        </p:nvSpPr>
        <p:spPr>
          <a:xfrm>
            <a:off x="838200" y="681037"/>
            <a:ext cx="10515600" cy="5492439"/>
          </a:xfrm>
          <a:prstGeom prst="rect">
            <a:avLst/>
          </a:prstGeom>
          <a:solidFill>
            <a:srgbClr val="DEEBF8"/>
          </a:solidFill>
          <a:ln>
            <a:noFill/>
          </a:ln>
        </p:spPr>
        <p:txBody>
          <a:bodyPr spcFirstLastPara="1" wrap="square" lIns="121900" tIns="60933" rIns="121900" bIns="60933" anchor="ctr" anchorCtr="0">
            <a:noAutofit/>
          </a:bodyPr>
          <a:lstStyle/>
          <a:p>
            <a:pPr algn="ctr">
              <a:defRPr/>
            </a:pPr>
            <a:r>
              <a:rPr lang="el-GR" sz="2800" b="1" cap="small" dirty="0">
                <a:solidFill>
                  <a:srgbClr val="B32C16">
                    <a:lumMod val="75000"/>
                  </a:srgbClr>
                </a:solidFill>
                <a:latin typeface="Arial Rounded MT Bold" pitchFamily="34" charset="0"/>
              </a:rPr>
              <a:t> </a:t>
            </a:r>
            <a:r>
              <a:rPr lang="el-GR" sz="2800" dirty="0">
                <a:latin typeface="Arial Narrow" panose="020B0606020202030204" pitchFamily="34" charset="0"/>
              </a:rPr>
              <a:t>Οι ενήλικες με αυτισμό έχουν διάφορους βαθμούς ικανότητας στην ανάγνωση και τη γραφή.</a:t>
            </a:r>
          </a:p>
          <a:p>
            <a:pPr algn="ctr">
              <a:defRPr/>
            </a:pPr>
            <a:r>
              <a:rPr lang="el-GR" sz="2800" dirty="0">
                <a:latin typeface="Arial Narrow" panose="020B0606020202030204" pitchFamily="34" charset="0"/>
              </a:rPr>
              <a:t>Ορισμένοι μπορεί να δυσκολεύονται να ερμηνεύσουν και να επεξεργαστούν γράμματα ή πράγματα γραπτώς.</a:t>
            </a:r>
          </a:p>
          <a:p>
            <a:pPr algn="ctr">
              <a:defRPr/>
            </a:pPr>
            <a:r>
              <a:rPr lang="el-GR" sz="2800" dirty="0">
                <a:latin typeface="Arial Narrow" panose="020B0606020202030204" pitchFamily="34" charset="0"/>
              </a:rPr>
              <a:t>Ή σε ορισμένες περιπτώσεις θα χρειαστεί να τους στηρίξετε</a:t>
            </a:r>
          </a:p>
          <a:p>
            <a:pPr algn="ctr">
              <a:defRPr/>
            </a:pPr>
            <a:r>
              <a:rPr lang="el-GR" sz="2800" dirty="0">
                <a:latin typeface="Arial Narrow" panose="020B0606020202030204" pitchFamily="34" charset="0"/>
              </a:rPr>
              <a:t>στην επεξεργασία πληροφοριών που αφορούν ραντεβού, υπηρεσίες, προϊόντα ή διαδικασίες. </a:t>
            </a:r>
          </a:p>
          <a:p>
            <a:pPr algn="ctr">
              <a:defRPr/>
            </a:pPr>
            <a:endParaRPr lang="en-US" sz="2800" dirty="0">
              <a:latin typeface="Arial Narrow" panose="020B0606020202030204" pitchFamily="34" charset="0"/>
            </a:endParaRPr>
          </a:p>
          <a:p>
            <a:pPr algn="ctr">
              <a:defRPr/>
            </a:pPr>
            <a:r>
              <a:rPr lang="el-GR" sz="2800" dirty="0">
                <a:latin typeface="Arial Narrow" panose="020B0606020202030204" pitchFamily="34" charset="0"/>
              </a:rPr>
              <a:t>Φροντίστε να δίνετε γραπτές οδηγίες,</a:t>
            </a:r>
          </a:p>
          <a:p>
            <a:pPr algn="ctr">
              <a:defRPr/>
            </a:pPr>
            <a:r>
              <a:rPr lang="el-GR" sz="2800" dirty="0">
                <a:latin typeface="Arial Narrow" panose="020B0606020202030204" pitchFamily="34" charset="0"/>
              </a:rPr>
              <a:t>αποφεύγοντας τις σύνθετες εικόνες και τα χρώματα που αποσπούν την προσοχή. </a:t>
            </a:r>
          </a:p>
          <a:p>
            <a:pPr algn="ctr">
              <a:defRPr/>
            </a:pPr>
            <a:r>
              <a:rPr lang="el-GR" sz="2800" dirty="0">
                <a:latin typeface="Arial Narrow" panose="020B0606020202030204" pitchFamily="34" charset="0"/>
              </a:rPr>
              <a:t>Να γνωρίζετε ότι τα άτομα με </a:t>
            </a:r>
            <a:r>
              <a:rPr lang="el-GR" sz="2800" dirty="0" err="1">
                <a:latin typeface="Arial Narrow" panose="020B0606020202030204" pitchFamily="34" charset="0"/>
              </a:rPr>
              <a:t>ΔΑΦ</a:t>
            </a:r>
            <a:r>
              <a:rPr lang="el-GR" sz="2800" dirty="0">
                <a:latin typeface="Arial Narrow" panose="020B0606020202030204" pitchFamily="34" charset="0"/>
              </a:rPr>
              <a:t> ερμηνεύουν κυριολεκτικά ένα κείμενο.</a:t>
            </a:r>
          </a:p>
        </p:txBody>
      </p:sp>
    </p:spTree>
    <p:extLst>
      <p:ext uri="{BB962C8B-B14F-4D97-AF65-F5344CB8AC3E}">
        <p14:creationId xmlns:p14="http://schemas.microsoft.com/office/powerpoint/2010/main" val="4050861318"/>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456F592-A255-3649-AAA0-340AF83F2F42}"/>
              </a:ext>
            </a:extLst>
          </p:cNvPr>
          <p:cNvSpPr>
            <a:spLocks noGrp="1"/>
          </p:cNvSpPr>
          <p:nvPr>
            <p:ph idx="1"/>
          </p:nvPr>
        </p:nvSpPr>
        <p:spPr/>
        <p:txBody>
          <a:bodyPr/>
          <a:lstStyle/>
          <a:p>
            <a:endParaRPr lang="de-AT"/>
          </a:p>
        </p:txBody>
      </p:sp>
      <p:sp>
        <p:nvSpPr>
          <p:cNvPr id="4" name="Date Placeholder 3">
            <a:extLst>
              <a:ext uri="{FF2B5EF4-FFF2-40B4-BE49-F238E27FC236}">
                <a16:creationId xmlns:a16="http://schemas.microsoft.com/office/drawing/2014/main" id="{2D6AFFFE-E3C6-F644-AE8D-1AB9EC925E35}"/>
              </a:ext>
            </a:extLst>
          </p:cNvPr>
          <p:cNvSpPr>
            <a:spLocks noGrp="1"/>
          </p:cNvSpPr>
          <p:nvPr>
            <p:ph type="dt" sz="half" idx="10"/>
          </p:nvPr>
        </p:nvSpPr>
        <p:spPr/>
        <p:txBody>
          <a:bodyPr/>
          <a:lstStyle/>
          <a:p>
            <a:r>
              <a:rPr lang="el-GR"/>
              <a:t>3 Ιουνίου 2021</a:t>
            </a:r>
          </a:p>
        </p:txBody>
      </p:sp>
      <p:sp>
        <p:nvSpPr>
          <p:cNvPr id="5" name="Footer Placeholder 4">
            <a:extLst>
              <a:ext uri="{FF2B5EF4-FFF2-40B4-BE49-F238E27FC236}">
                <a16:creationId xmlns:a16="http://schemas.microsoft.com/office/drawing/2014/main" id="{994612C7-4A4B-9C44-8F2E-21721F9238BA}"/>
              </a:ext>
            </a:extLst>
          </p:cNvPr>
          <p:cNvSpPr>
            <a:spLocks noGrp="1"/>
          </p:cNvSpPr>
          <p:nvPr>
            <p:ph type="ftr" sz="quarter" idx="11"/>
          </p:nvPr>
        </p:nvSpPr>
        <p:spPr/>
        <p:txBody>
          <a:bodyPr/>
          <a:lstStyle/>
          <a:p>
            <a:r>
              <a:rPr lang="el-GR">
                <a:solidFill>
                  <a:prstClr val="black"/>
                </a:solidFill>
                <a:ea typeface="Times New Roman" panose="02020603050405020304" pitchFamily="18" charset="0"/>
              </a:rPr>
              <a:t>Η υποστήριξη της Ευρωπαϊκής Επιτροπής για την παραγωγή της παρούσας δημοσίευσης δεν συνιστά έγκριση του περιεχομένου, το οποίο αντικατοπτρίζει μόνο τις απόψεις των συντακτών, και η Επιτροπή δεν μπορεί να θεωρηθεί υπεύθυνη για οποιαδήποτε χρήση των πληροφοριών που περιέχονται σε αυτήν. </a:t>
            </a:r>
          </a:p>
        </p:txBody>
      </p:sp>
      <p:sp>
        <p:nvSpPr>
          <p:cNvPr id="6" name="Slide Number Placeholder 5">
            <a:extLst>
              <a:ext uri="{FF2B5EF4-FFF2-40B4-BE49-F238E27FC236}">
                <a16:creationId xmlns:a16="http://schemas.microsoft.com/office/drawing/2014/main" id="{C383482E-1D2F-1248-9E5B-88F5DC3B2673}"/>
              </a:ext>
            </a:extLst>
          </p:cNvPr>
          <p:cNvSpPr>
            <a:spLocks noGrp="1"/>
          </p:cNvSpPr>
          <p:nvPr>
            <p:ph type="sldNum" sz="quarter" idx="12"/>
          </p:nvPr>
        </p:nvSpPr>
        <p:spPr/>
        <p:txBody>
          <a:bodyPr/>
          <a:lstStyle/>
          <a:p>
            <a:fld id="{CD37B2E7-1D31-7C4D-928B-66328FE9604A}" type="slidenum">
              <a:rPr lang="de-AT" smtClean="0"/>
              <a:pPr/>
              <a:t>43</a:t>
            </a:fld>
            <a:endParaRPr lang="de-AT"/>
          </a:p>
        </p:txBody>
      </p:sp>
      <p:sp>
        <p:nvSpPr>
          <p:cNvPr id="8" name="Google Shape;159;p28">
            <a:extLst>
              <a:ext uri="{FF2B5EF4-FFF2-40B4-BE49-F238E27FC236}">
                <a16:creationId xmlns:a16="http://schemas.microsoft.com/office/drawing/2014/main" id="{20FCD049-3731-324D-B2E7-AF5E905F3735}"/>
              </a:ext>
            </a:extLst>
          </p:cNvPr>
          <p:cNvSpPr/>
          <p:nvPr/>
        </p:nvSpPr>
        <p:spPr>
          <a:xfrm>
            <a:off x="838200" y="681037"/>
            <a:ext cx="10515600" cy="5492439"/>
          </a:xfrm>
          <a:prstGeom prst="rect">
            <a:avLst/>
          </a:prstGeom>
          <a:solidFill>
            <a:srgbClr val="DEEBF8"/>
          </a:solidFill>
          <a:ln>
            <a:noFill/>
          </a:ln>
        </p:spPr>
        <p:txBody>
          <a:bodyPr spcFirstLastPara="1" wrap="square" lIns="121900" tIns="60933" rIns="121900" bIns="60933" anchor="ctr" anchorCtr="0">
            <a:noAutofit/>
          </a:bodyPr>
          <a:lstStyle/>
          <a:p>
            <a:pPr algn="ctr">
              <a:defRPr/>
            </a:pPr>
            <a:r>
              <a:rPr lang="el-GR" sz="3200" b="1" cap="small" dirty="0">
                <a:solidFill>
                  <a:srgbClr val="B32C16">
                    <a:lumMod val="75000"/>
                  </a:srgbClr>
                </a:solidFill>
                <a:latin typeface="Arial Rounded MT Bold" pitchFamily="34" charset="0"/>
              </a:rPr>
              <a:t> </a:t>
            </a:r>
            <a:r>
              <a:rPr lang="el-GR" sz="2400" dirty="0">
                <a:latin typeface="Arial Narrow" panose="020B0606020202030204" pitchFamily="34" charset="0"/>
              </a:rPr>
              <a:t>Είναι σημαντικό να ενημερώσετε τους ανθρώπους ότι μπορούν να κάνουν ερωτήσεις εάν δεν καταλαβαίνουν τι έχει ειπωθεί. Ανάλογα με το επίπεδο ικανότητάς τους, μπορεί να είναι χρήσιμο να κρατούν σημειώσεις. Μπορεί επίσης να θέλετε να δώσετε στον πελάτη σας σαφείς, γραπτές πληροφορίες σχετικά με όσα συζητήσατε, ώστε να μπορεί να τα έχει μαζί του ως αναφορά. </a:t>
            </a:r>
          </a:p>
          <a:p>
            <a:pPr algn="ctr">
              <a:defRPr/>
            </a:pPr>
            <a:endParaRPr lang="en-US" sz="2400" dirty="0">
              <a:latin typeface="Arial Narrow" panose="020B0606020202030204" pitchFamily="34" charset="0"/>
            </a:endParaRPr>
          </a:p>
          <a:p>
            <a:pPr algn="ctr">
              <a:defRPr/>
            </a:pPr>
            <a:r>
              <a:rPr lang="el-GR" sz="2400" dirty="0">
                <a:latin typeface="Arial Narrow" panose="020B0606020202030204" pitchFamily="34" charset="0"/>
              </a:rPr>
              <a:t>Για παράδειγμα, εάν εργάζεστε στον τομέα των τηλεπικοινωνιών και έχετε έναν πελάτη με </a:t>
            </a:r>
            <a:r>
              <a:rPr lang="el-GR" sz="2400" dirty="0" err="1">
                <a:latin typeface="Arial Narrow" panose="020B0606020202030204" pitchFamily="34" charset="0"/>
              </a:rPr>
              <a:t>ΔΑΦ</a:t>
            </a:r>
            <a:r>
              <a:rPr lang="el-GR" sz="2400" dirty="0">
                <a:latin typeface="Arial Narrow" panose="020B0606020202030204" pitchFamily="34" charset="0"/>
              </a:rPr>
              <a:t> που ενδιαφέρεται για ένα νέο τηλέφωνο ή συμβόλαιο, θα πρέπει να του δώσετε σαφείς, πληροφορίες, τμηματικά και όχι με πολλές τεχνικές πληροφορίες, όλα σε μία πρόταση.</a:t>
            </a:r>
          </a:p>
          <a:p>
            <a:pPr algn="ctr">
              <a:defRPr/>
            </a:pPr>
            <a:endParaRPr lang="en-US" sz="2400" dirty="0">
              <a:latin typeface="Arial Narrow" panose="020B0606020202030204" pitchFamily="34" charset="0"/>
            </a:endParaRPr>
          </a:p>
          <a:p>
            <a:pPr algn="ctr">
              <a:defRPr/>
            </a:pPr>
            <a:r>
              <a:rPr lang="el-GR" sz="2400" dirty="0">
                <a:latin typeface="Arial Narrow" panose="020B0606020202030204" pitchFamily="34" charset="0"/>
              </a:rPr>
              <a:t>Προσπαθήστε να αποφύγετε τις σύνθετες εικόνες και τα χρώματα που αποσπούν την προσοχή.</a:t>
            </a:r>
          </a:p>
          <a:p>
            <a:pPr algn="ctr">
              <a:defRPr/>
            </a:pPr>
            <a:r>
              <a:rPr lang="el-GR" sz="2400" dirty="0">
                <a:latin typeface="Arial Narrow" panose="020B0606020202030204" pitchFamily="34" charset="0"/>
              </a:rPr>
              <a:t>Να γνωρίζετε ότι τα άτομα με </a:t>
            </a:r>
            <a:r>
              <a:rPr lang="el-GR" sz="2400" dirty="0" err="1">
                <a:latin typeface="Arial Narrow" panose="020B0606020202030204" pitchFamily="34" charset="0"/>
              </a:rPr>
              <a:t>ΔΑΦ</a:t>
            </a:r>
            <a:r>
              <a:rPr lang="el-GR" sz="2400" dirty="0">
                <a:latin typeface="Arial Narrow" panose="020B0606020202030204" pitchFamily="34" charset="0"/>
              </a:rPr>
              <a:t> ερμηνεύουν κυριολεκτικά ένα κείμενο.</a:t>
            </a:r>
          </a:p>
        </p:txBody>
      </p:sp>
    </p:spTree>
    <p:extLst>
      <p:ext uri="{BB962C8B-B14F-4D97-AF65-F5344CB8AC3E}">
        <p14:creationId xmlns:p14="http://schemas.microsoft.com/office/powerpoint/2010/main" val="4277893704"/>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456F592-A255-3649-AAA0-340AF83F2F42}"/>
              </a:ext>
            </a:extLst>
          </p:cNvPr>
          <p:cNvSpPr>
            <a:spLocks noGrp="1"/>
          </p:cNvSpPr>
          <p:nvPr>
            <p:ph idx="1"/>
          </p:nvPr>
        </p:nvSpPr>
        <p:spPr/>
        <p:txBody>
          <a:bodyPr/>
          <a:lstStyle/>
          <a:p>
            <a:endParaRPr lang="de-AT"/>
          </a:p>
        </p:txBody>
      </p:sp>
      <p:sp>
        <p:nvSpPr>
          <p:cNvPr id="4" name="Date Placeholder 3">
            <a:extLst>
              <a:ext uri="{FF2B5EF4-FFF2-40B4-BE49-F238E27FC236}">
                <a16:creationId xmlns:a16="http://schemas.microsoft.com/office/drawing/2014/main" id="{2D6AFFFE-E3C6-F644-AE8D-1AB9EC925E35}"/>
              </a:ext>
            </a:extLst>
          </p:cNvPr>
          <p:cNvSpPr>
            <a:spLocks noGrp="1"/>
          </p:cNvSpPr>
          <p:nvPr>
            <p:ph type="dt" sz="half" idx="10"/>
          </p:nvPr>
        </p:nvSpPr>
        <p:spPr/>
        <p:txBody>
          <a:bodyPr/>
          <a:lstStyle/>
          <a:p>
            <a:r>
              <a:rPr lang="el-GR"/>
              <a:t>3 Ιουνίου 2021</a:t>
            </a:r>
          </a:p>
        </p:txBody>
      </p:sp>
      <p:sp>
        <p:nvSpPr>
          <p:cNvPr id="5" name="Footer Placeholder 4">
            <a:extLst>
              <a:ext uri="{FF2B5EF4-FFF2-40B4-BE49-F238E27FC236}">
                <a16:creationId xmlns:a16="http://schemas.microsoft.com/office/drawing/2014/main" id="{994612C7-4A4B-9C44-8F2E-21721F9238BA}"/>
              </a:ext>
            </a:extLst>
          </p:cNvPr>
          <p:cNvSpPr>
            <a:spLocks noGrp="1"/>
          </p:cNvSpPr>
          <p:nvPr>
            <p:ph type="ftr" sz="quarter" idx="11"/>
          </p:nvPr>
        </p:nvSpPr>
        <p:spPr/>
        <p:txBody>
          <a:bodyPr/>
          <a:lstStyle/>
          <a:p>
            <a:r>
              <a:rPr lang="el-GR">
                <a:solidFill>
                  <a:prstClr val="black"/>
                </a:solidFill>
                <a:ea typeface="Times New Roman" panose="02020603050405020304" pitchFamily="18" charset="0"/>
              </a:rPr>
              <a:t>Η υποστήριξη της Ευρωπαϊκής Επιτροπής για την παραγωγή της παρούσας δημοσίευσης δεν συνιστά έγκριση του περιεχομένου, το οποίο αντικατοπτρίζει μόνο τις απόψεις των συντακτών, και η Επιτροπή δεν μπορεί να θεωρηθεί υπεύθυνη για οποιαδήποτε χρήση των πληροφοριών που περιέχονται σε αυτήν. </a:t>
            </a:r>
          </a:p>
        </p:txBody>
      </p:sp>
      <p:sp>
        <p:nvSpPr>
          <p:cNvPr id="6" name="Slide Number Placeholder 5">
            <a:extLst>
              <a:ext uri="{FF2B5EF4-FFF2-40B4-BE49-F238E27FC236}">
                <a16:creationId xmlns:a16="http://schemas.microsoft.com/office/drawing/2014/main" id="{C383482E-1D2F-1248-9E5B-88F5DC3B2673}"/>
              </a:ext>
            </a:extLst>
          </p:cNvPr>
          <p:cNvSpPr>
            <a:spLocks noGrp="1"/>
          </p:cNvSpPr>
          <p:nvPr>
            <p:ph type="sldNum" sz="quarter" idx="12"/>
          </p:nvPr>
        </p:nvSpPr>
        <p:spPr/>
        <p:txBody>
          <a:bodyPr/>
          <a:lstStyle/>
          <a:p>
            <a:fld id="{CD37B2E7-1D31-7C4D-928B-66328FE9604A}" type="slidenum">
              <a:rPr lang="de-AT" smtClean="0"/>
              <a:pPr/>
              <a:t>44</a:t>
            </a:fld>
            <a:endParaRPr lang="de-AT"/>
          </a:p>
        </p:txBody>
      </p:sp>
      <p:sp>
        <p:nvSpPr>
          <p:cNvPr id="8" name="Google Shape;159;p28">
            <a:extLst>
              <a:ext uri="{FF2B5EF4-FFF2-40B4-BE49-F238E27FC236}">
                <a16:creationId xmlns:a16="http://schemas.microsoft.com/office/drawing/2014/main" id="{20FCD049-3731-324D-B2E7-AF5E905F3735}"/>
              </a:ext>
            </a:extLst>
          </p:cNvPr>
          <p:cNvSpPr/>
          <p:nvPr/>
        </p:nvSpPr>
        <p:spPr>
          <a:xfrm>
            <a:off x="838200" y="681037"/>
            <a:ext cx="10515600" cy="5492439"/>
          </a:xfrm>
          <a:prstGeom prst="rect">
            <a:avLst/>
          </a:prstGeom>
          <a:solidFill>
            <a:srgbClr val="DEEBF8"/>
          </a:solidFill>
          <a:ln>
            <a:noFill/>
          </a:ln>
        </p:spPr>
        <p:txBody>
          <a:bodyPr spcFirstLastPara="1" wrap="square" lIns="121900" tIns="60933" rIns="121900" bIns="60933" anchor="ctr" anchorCtr="0">
            <a:noAutofit/>
          </a:bodyPr>
          <a:lstStyle/>
          <a:p>
            <a:pPr algn="ctr">
              <a:lnSpc>
                <a:spcPts val="1420"/>
              </a:lnSpc>
              <a:buClr>
                <a:srgbClr val="650260"/>
              </a:buClr>
              <a:buSzPts val="1400"/>
              <a:tabLst>
                <a:tab pos="144145" algn="l"/>
              </a:tabLst>
              <a:defRPr/>
            </a:pPr>
            <a:endParaRPr lang="en-US" sz="2800" dirty="0">
              <a:solidFill>
                <a:srgbClr val="0B0C0C"/>
              </a:solidFill>
              <a:latin typeface="GDS Transport"/>
            </a:endParaRPr>
          </a:p>
          <a:p>
            <a:pPr algn="ctr">
              <a:buClr>
                <a:srgbClr val="650260"/>
              </a:buClr>
              <a:buSzPts val="1400"/>
              <a:tabLst>
                <a:tab pos="144145" algn="l"/>
              </a:tabLst>
              <a:defRPr/>
            </a:pPr>
            <a:r>
              <a:rPr lang="el-GR" sz="2800" dirty="0">
                <a:latin typeface="Arial Narrow" panose="020B0606020202030204" pitchFamily="34" charset="0"/>
              </a:rPr>
              <a:t>Χρησιμοποιήστε το όνομα του ατόμου όταν του μιλάτε, για να κερδίσετε την προσοχή του.</a:t>
            </a:r>
          </a:p>
          <a:p>
            <a:pPr marR="309880" algn="ctr">
              <a:spcBef>
                <a:spcPts val="25"/>
              </a:spcBef>
              <a:buClr>
                <a:srgbClr val="650260"/>
              </a:buClr>
              <a:buSzPts val="1400"/>
              <a:tabLst>
                <a:tab pos="144145" algn="l"/>
              </a:tabLst>
              <a:defRPr/>
            </a:pPr>
            <a:r>
              <a:rPr lang="el-GR" sz="2800" dirty="0">
                <a:latin typeface="Arial Narrow" panose="020B0606020202030204" pitchFamily="34" charset="0"/>
              </a:rPr>
              <a:t>Προσπαθήστε να κάνετε κλειστού τύπου ερωτήσεις αντί για ανοικτού τύπου</a:t>
            </a:r>
          </a:p>
          <a:p>
            <a:pPr marR="309880" algn="ctr">
              <a:spcBef>
                <a:spcPts val="25"/>
              </a:spcBef>
              <a:buClr>
                <a:srgbClr val="650260"/>
              </a:buClr>
              <a:buSzPts val="1400"/>
              <a:tabLst>
                <a:tab pos="144145" algn="l"/>
              </a:tabLst>
              <a:defRPr/>
            </a:pPr>
            <a:r>
              <a:rPr lang="el-GR" sz="2800" dirty="0">
                <a:latin typeface="Arial Narrow" panose="020B0606020202030204" pitchFamily="34" charset="0"/>
              </a:rPr>
              <a:t>(π.χ. «Πόσα δωμάτια θα ήθελες να έχει το σπίτι»</a:t>
            </a:r>
          </a:p>
          <a:p>
            <a:pPr marR="309880" algn="ctr">
              <a:spcBef>
                <a:spcPts val="25"/>
              </a:spcBef>
              <a:buClr>
                <a:srgbClr val="650260"/>
              </a:buClr>
              <a:buSzPts val="1400"/>
              <a:tabLst>
                <a:tab pos="144145" algn="l"/>
              </a:tabLst>
              <a:defRPr/>
            </a:pPr>
            <a:r>
              <a:rPr lang="el-GR" sz="2800" dirty="0">
                <a:latin typeface="Arial Narrow" panose="020B0606020202030204" pitchFamily="34" charset="0"/>
              </a:rPr>
              <a:t>αντί για «Πες μου πώς φαντάζεσαι το σπίτι σου»).</a:t>
            </a:r>
          </a:p>
          <a:p>
            <a:pPr algn="ctr">
              <a:buClr>
                <a:srgbClr val="650260"/>
              </a:buClr>
              <a:buSzPts val="1400"/>
              <a:tabLst>
                <a:tab pos="144145" algn="l"/>
              </a:tabLst>
              <a:defRPr/>
            </a:pPr>
            <a:r>
              <a:rPr lang="el-GR" sz="2800" dirty="0">
                <a:latin typeface="Arial Narrow" panose="020B0606020202030204" pitchFamily="34" charset="0"/>
              </a:rPr>
              <a:t>Να γνωρίζετε ότι ο πελάτης μπορεί να ερμηνεύσει κυριολεκτικά τη γλώσσα.</a:t>
            </a:r>
          </a:p>
          <a:p>
            <a:pPr algn="ctr">
              <a:buClr>
                <a:srgbClr val="650260"/>
              </a:buClr>
              <a:buSzPts val="1400"/>
              <a:tabLst>
                <a:tab pos="144145" algn="l"/>
              </a:tabLst>
              <a:defRPr/>
            </a:pPr>
            <a:endParaRPr lang="en-GB" sz="2800" dirty="0">
              <a:latin typeface="Arial Narrow" panose="020B0606020202030204" pitchFamily="34" charset="0"/>
            </a:endParaRPr>
          </a:p>
          <a:p>
            <a:pPr algn="ctr">
              <a:buClr>
                <a:srgbClr val="650260"/>
              </a:buClr>
              <a:buSzPts val="1400"/>
              <a:tabLst>
                <a:tab pos="144145" algn="l"/>
              </a:tabLst>
              <a:defRPr/>
            </a:pPr>
            <a:r>
              <a:rPr lang="el-GR" sz="2800" dirty="0">
                <a:latin typeface="Arial Narrow" panose="020B0606020202030204" pitchFamily="34" charset="0"/>
              </a:rPr>
              <a:t> Αποφύγετε υποθετικές ερωτήσεις, όπως</a:t>
            </a:r>
          </a:p>
          <a:p>
            <a:pPr algn="ctr">
              <a:buClr>
                <a:srgbClr val="650260"/>
              </a:buClr>
              <a:buSzPts val="1400"/>
              <a:tabLst>
                <a:tab pos="144145" algn="l"/>
              </a:tabLst>
              <a:defRPr/>
            </a:pPr>
            <a:r>
              <a:rPr lang="el-GR" sz="2800" dirty="0">
                <a:latin typeface="Arial Narrow" panose="020B0606020202030204" pitchFamily="34" charset="0"/>
              </a:rPr>
              <a:t>«εάν είχαμε καλύτερη προσφορά, θα κάνατε εγγραφή στην υπηρεσία μας;»</a:t>
            </a:r>
          </a:p>
          <a:p>
            <a:pPr algn="ctr">
              <a:buClr>
                <a:srgbClr val="650260"/>
              </a:buClr>
              <a:buSzPts val="1400"/>
              <a:tabLst>
                <a:tab pos="144145" algn="l"/>
              </a:tabLst>
              <a:defRPr/>
            </a:pPr>
            <a:r>
              <a:rPr lang="el-GR" sz="2800" dirty="0">
                <a:latin typeface="Arial Narrow" panose="020B0606020202030204" pitchFamily="34" charset="0"/>
              </a:rPr>
              <a:t>Ρωτήστε καλύτερα: «Έχουμε την προσφορά Α και την προσφορά Β. Ποια προτιμάτε;»</a:t>
            </a:r>
          </a:p>
        </p:txBody>
      </p:sp>
    </p:spTree>
    <p:extLst>
      <p:ext uri="{BB962C8B-B14F-4D97-AF65-F5344CB8AC3E}">
        <p14:creationId xmlns:p14="http://schemas.microsoft.com/office/powerpoint/2010/main" val="2525765035"/>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456F592-A255-3649-AAA0-340AF83F2F42}"/>
              </a:ext>
            </a:extLst>
          </p:cNvPr>
          <p:cNvSpPr>
            <a:spLocks noGrp="1"/>
          </p:cNvSpPr>
          <p:nvPr>
            <p:ph idx="1"/>
          </p:nvPr>
        </p:nvSpPr>
        <p:spPr/>
        <p:txBody>
          <a:bodyPr/>
          <a:lstStyle/>
          <a:p>
            <a:endParaRPr lang="de-AT"/>
          </a:p>
        </p:txBody>
      </p:sp>
      <p:sp>
        <p:nvSpPr>
          <p:cNvPr id="4" name="Date Placeholder 3">
            <a:extLst>
              <a:ext uri="{FF2B5EF4-FFF2-40B4-BE49-F238E27FC236}">
                <a16:creationId xmlns:a16="http://schemas.microsoft.com/office/drawing/2014/main" id="{2D6AFFFE-E3C6-F644-AE8D-1AB9EC925E35}"/>
              </a:ext>
            </a:extLst>
          </p:cNvPr>
          <p:cNvSpPr>
            <a:spLocks noGrp="1"/>
          </p:cNvSpPr>
          <p:nvPr>
            <p:ph type="dt" sz="half" idx="10"/>
          </p:nvPr>
        </p:nvSpPr>
        <p:spPr/>
        <p:txBody>
          <a:bodyPr/>
          <a:lstStyle/>
          <a:p>
            <a:r>
              <a:rPr lang="el-GR"/>
              <a:t>3 Ιουνίου 2021</a:t>
            </a:r>
          </a:p>
        </p:txBody>
      </p:sp>
      <p:sp>
        <p:nvSpPr>
          <p:cNvPr id="5" name="Footer Placeholder 4">
            <a:extLst>
              <a:ext uri="{FF2B5EF4-FFF2-40B4-BE49-F238E27FC236}">
                <a16:creationId xmlns:a16="http://schemas.microsoft.com/office/drawing/2014/main" id="{994612C7-4A4B-9C44-8F2E-21721F9238BA}"/>
              </a:ext>
            </a:extLst>
          </p:cNvPr>
          <p:cNvSpPr>
            <a:spLocks noGrp="1"/>
          </p:cNvSpPr>
          <p:nvPr>
            <p:ph type="ftr" sz="quarter" idx="11"/>
          </p:nvPr>
        </p:nvSpPr>
        <p:spPr/>
        <p:txBody>
          <a:bodyPr/>
          <a:lstStyle/>
          <a:p>
            <a:r>
              <a:rPr lang="el-GR">
                <a:solidFill>
                  <a:prstClr val="black"/>
                </a:solidFill>
                <a:ea typeface="Times New Roman" panose="02020603050405020304" pitchFamily="18" charset="0"/>
              </a:rPr>
              <a:t>Η υποστήριξη της Ευρωπαϊκής Επιτροπής για την παραγωγή της παρούσας δημοσίευσης δεν συνιστά έγκριση του περιεχομένου, το οποίο αντικατοπτρίζει μόνο τις απόψεις των συντακτών, και η Επιτροπή δεν μπορεί να θεωρηθεί υπεύθυνη για οποιαδήποτε χρήση των πληροφοριών που περιέχονται σε αυτήν. </a:t>
            </a:r>
          </a:p>
        </p:txBody>
      </p:sp>
      <p:sp>
        <p:nvSpPr>
          <p:cNvPr id="6" name="Slide Number Placeholder 5">
            <a:extLst>
              <a:ext uri="{FF2B5EF4-FFF2-40B4-BE49-F238E27FC236}">
                <a16:creationId xmlns:a16="http://schemas.microsoft.com/office/drawing/2014/main" id="{C383482E-1D2F-1248-9E5B-88F5DC3B2673}"/>
              </a:ext>
            </a:extLst>
          </p:cNvPr>
          <p:cNvSpPr>
            <a:spLocks noGrp="1"/>
          </p:cNvSpPr>
          <p:nvPr>
            <p:ph type="sldNum" sz="quarter" idx="12"/>
          </p:nvPr>
        </p:nvSpPr>
        <p:spPr/>
        <p:txBody>
          <a:bodyPr/>
          <a:lstStyle/>
          <a:p>
            <a:fld id="{CD37B2E7-1D31-7C4D-928B-66328FE9604A}" type="slidenum">
              <a:rPr lang="de-AT" smtClean="0"/>
              <a:pPr/>
              <a:t>45</a:t>
            </a:fld>
            <a:endParaRPr lang="de-AT"/>
          </a:p>
        </p:txBody>
      </p:sp>
      <p:sp>
        <p:nvSpPr>
          <p:cNvPr id="8" name="Google Shape;159;p28">
            <a:extLst>
              <a:ext uri="{FF2B5EF4-FFF2-40B4-BE49-F238E27FC236}">
                <a16:creationId xmlns:a16="http://schemas.microsoft.com/office/drawing/2014/main" id="{20FCD049-3731-324D-B2E7-AF5E905F3735}"/>
              </a:ext>
            </a:extLst>
          </p:cNvPr>
          <p:cNvSpPr/>
          <p:nvPr/>
        </p:nvSpPr>
        <p:spPr>
          <a:xfrm>
            <a:off x="838200" y="681037"/>
            <a:ext cx="10515600" cy="5492439"/>
          </a:xfrm>
          <a:prstGeom prst="rect">
            <a:avLst/>
          </a:prstGeom>
          <a:solidFill>
            <a:srgbClr val="DEEBF8"/>
          </a:solidFill>
          <a:ln>
            <a:noFill/>
          </a:ln>
        </p:spPr>
        <p:txBody>
          <a:bodyPr spcFirstLastPara="1" wrap="square" lIns="121900" tIns="60933" rIns="121900" bIns="60933" anchor="ctr" anchorCtr="0">
            <a:noAutofit/>
          </a:bodyPr>
          <a:lstStyle/>
          <a:p>
            <a:pPr marL="449580" algn="ctr">
              <a:spcBef>
                <a:spcPts val="670"/>
              </a:spcBef>
              <a:defRPr/>
            </a:pPr>
            <a:r>
              <a:rPr lang="el-GR" sz="2800" dirty="0">
                <a:latin typeface="Arial Narrow" panose="020B0606020202030204" pitchFamily="34" charset="0"/>
              </a:rPr>
              <a:t>Η διαχείριση του χρόνου μπορεί να είναι πρόβλημα για ορισμένα άτομα με αυτισμό</a:t>
            </a:r>
          </a:p>
          <a:p>
            <a:pPr algn="ctr">
              <a:defRPr/>
            </a:pPr>
            <a:r>
              <a:rPr lang="el-GR" sz="2800" dirty="0">
                <a:latin typeface="Arial Narrow" panose="020B0606020202030204" pitchFamily="34" charset="0"/>
              </a:rPr>
              <a:t>και μπορεί να εμφανιστούν σε συναντήσεις υπερβολικά νωρίς ή αργά.</a:t>
            </a:r>
          </a:p>
          <a:p>
            <a:pPr algn="ctr">
              <a:defRPr/>
            </a:pPr>
            <a:r>
              <a:rPr lang="el-GR" sz="2800" dirty="0">
                <a:latin typeface="Arial Narrow" panose="020B0606020202030204" pitchFamily="34" charset="0"/>
              </a:rPr>
              <a:t>Προσπαθήστε να δείξετε κατανόηση και να μην προσβάλλεστε.</a:t>
            </a:r>
          </a:p>
          <a:p>
            <a:pPr algn="ctr">
              <a:defRPr/>
            </a:pPr>
            <a:r>
              <a:rPr lang="el-GR" sz="2800" dirty="0">
                <a:latin typeface="Arial Narrow" panose="020B0606020202030204" pitchFamily="34" charset="0"/>
              </a:rPr>
              <a:t>Εάν χρειαστεί να κλείσετε άλλο ραντεβού,</a:t>
            </a:r>
          </a:p>
          <a:p>
            <a:pPr algn="ctr">
              <a:defRPr/>
            </a:pPr>
            <a:r>
              <a:rPr lang="el-GR" sz="2800" dirty="0">
                <a:latin typeface="Arial Narrow" panose="020B0606020202030204" pitchFamily="34" charset="0"/>
              </a:rPr>
              <a:t>σιγουρευτείτε ότι αυτό θα γίνει γραπτώς,</a:t>
            </a:r>
          </a:p>
          <a:p>
            <a:pPr algn="ctr">
              <a:defRPr/>
            </a:pPr>
            <a:r>
              <a:rPr lang="el-GR" sz="2800" dirty="0">
                <a:latin typeface="Arial Narrow" panose="020B0606020202030204" pitchFamily="34" charset="0"/>
              </a:rPr>
              <a:t>ότι ο πελάτης σας έχει καταλάβει πότε είναι αυτό</a:t>
            </a:r>
          </a:p>
          <a:p>
            <a:pPr algn="ctr">
              <a:defRPr/>
            </a:pPr>
            <a:r>
              <a:rPr lang="el-GR" sz="2800" dirty="0">
                <a:latin typeface="Arial Narrow" panose="020B0606020202030204" pitchFamily="34" charset="0"/>
              </a:rPr>
              <a:t>και ότι είναι σημαντικό γι’ αυτούς να είναι στην ώρα τους.</a:t>
            </a:r>
          </a:p>
          <a:p>
            <a:pPr algn="ctr">
              <a:defRPr/>
            </a:pPr>
            <a:endParaRPr lang="en-US" sz="2800" dirty="0">
              <a:latin typeface="Arial Narrow" panose="020B0606020202030204" pitchFamily="34" charset="0"/>
            </a:endParaRPr>
          </a:p>
          <a:p>
            <a:pPr algn="ctr">
              <a:defRPr/>
            </a:pPr>
            <a:r>
              <a:rPr lang="el-GR" sz="2800" dirty="0">
                <a:latin typeface="Arial Narrow" panose="020B0606020202030204" pitchFamily="34" charset="0"/>
              </a:rPr>
              <a:t>Από την άλλη, είναι επίσης σημαντικό να είστε κι εσείς ακριβής.</a:t>
            </a:r>
          </a:p>
          <a:p>
            <a:pPr algn="ctr">
              <a:defRPr/>
            </a:pPr>
            <a:r>
              <a:rPr lang="el-GR" sz="2800" dirty="0">
                <a:latin typeface="Arial Narrow" panose="020B0606020202030204" pitchFamily="34" charset="0"/>
              </a:rPr>
              <a:t>Εάν καθυστερείτε, πρέπει να βεβαιωθείτε ότι το άτομο γνωρίζει ότι μπορεί να μην φτάσετε τη συμφωνημένη ώρα και πρέπει να επικοινωνήσετε μαζί του, κατά προτίμηση μέσω μηνύματος, για να το ειδοποιήσετε.</a:t>
            </a:r>
          </a:p>
        </p:txBody>
      </p:sp>
    </p:spTree>
    <p:extLst>
      <p:ext uri="{BB962C8B-B14F-4D97-AF65-F5344CB8AC3E}">
        <p14:creationId xmlns:p14="http://schemas.microsoft.com/office/powerpoint/2010/main" val="1014552611"/>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456F592-A255-3649-AAA0-340AF83F2F42}"/>
              </a:ext>
            </a:extLst>
          </p:cNvPr>
          <p:cNvSpPr>
            <a:spLocks noGrp="1"/>
          </p:cNvSpPr>
          <p:nvPr>
            <p:ph idx="1"/>
          </p:nvPr>
        </p:nvSpPr>
        <p:spPr/>
        <p:txBody>
          <a:bodyPr/>
          <a:lstStyle/>
          <a:p>
            <a:endParaRPr lang="de-AT"/>
          </a:p>
        </p:txBody>
      </p:sp>
      <p:sp>
        <p:nvSpPr>
          <p:cNvPr id="4" name="Date Placeholder 3">
            <a:extLst>
              <a:ext uri="{FF2B5EF4-FFF2-40B4-BE49-F238E27FC236}">
                <a16:creationId xmlns:a16="http://schemas.microsoft.com/office/drawing/2014/main" id="{2D6AFFFE-E3C6-F644-AE8D-1AB9EC925E35}"/>
              </a:ext>
            </a:extLst>
          </p:cNvPr>
          <p:cNvSpPr>
            <a:spLocks noGrp="1"/>
          </p:cNvSpPr>
          <p:nvPr>
            <p:ph type="dt" sz="half" idx="10"/>
          </p:nvPr>
        </p:nvSpPr>
        <p:spPr/>
        <p:txBody>
          <a:bodyPr/>
          <a:lstStyle/>
          <a:p>
            <a:r>
              <a:rPr lang="el-GR"/>
              <a:t>3 Ιουνίου 2021</a:t>
            </a:r>
          </a:p>
        </p:txBody>
      </p:sp>
      <p:sp>
        <p:nvSpPr>
          <p:cNvPr id="5" name="Footer Placeholder 4">
            <a:extLst>
              <a:ext uri="{FF2B5EF4-FFF2-40B4-BE49-F238E27FC236}">
                <a16:creationId xmlns:a16="http://schemas.microsoft.com/office/drawing/2014/main" id="{994612C7-4A4B-9C44-8F2E-21721F9238BA}"/>
              </a:ext>
            </a:extLst>
          </p:cNvPr>
          <p:cNvSpPr>
            <a:spLocks noGrp="1"/>
          </p:cNvSpPr>
          <p:nvPr>
            <p:ph type="ftr" sz="quarter" idx="11"/>
          </p:nvPr>
        </p:nvSpPr>
        <p:spPr/>
        <p:txBody>
          <a:bodyPr/>
          <a:lstStyle/>
          <a:p>
            <a:r>
              <a:rPr lang="el-GR">
                <a:solidFill>
                  <a:prstClr val="black"/>
                </a:solidFill>
                <a:ea typeface="Times New Roman" panose="02020603050405020304" pitchFamily="18" charset="0"/>
              </a:rPr>
              <a:t>Η υποστήριξη της Ευρωπαϊκής Επιτροπής για την παραγωγή της παρούσας δημοσίευσης δεν συνιστά έγκριση του περιεχομένου, το οποίο αντικατοπτρίζει μόνο τις απόψεις των συντακτών, και η Επιτροπή δεν μπορεί να θεωρηθεί υπεύθυνη για οποιαδήποτε χρήση των πληροφοριών που περιέχονται σε αυτήν. </a:t>
            </a:r>
          </a:p>
        </p:txBody>
      </p:sp>
      <p:sp>
        <p:nvSpPr>
          <p:cNvPr id="6" name="Slide Number Placeholder 5">
            <a:extLst>
              <a:ext uri="{FF2B5EF4-FFF2-40B4-BE49-F238E27FC236}">
                <a16:creationId xmlns:a16="http://schemas.microsoft.com/office/drawing/2014/main" id="{C383482E-1D2F-1248-9E5B-88F5DC3B2673}"/>
              </a:ext>
            </a:extLst>
          </p:cNvPr>
          <p:cNvSpPr>
            <a:spLocks noGrp="1"/>
          </p:cNvSpPr>
          <p:nvPr>
            <p:ph type="sldNum" sz="quarter" idx="12"/>
          </p:nvPr>
        </p:nvSpPr>
        <p:spPr/>
        <p:txBody>
          <a:bodyPr/>
          <a:lstStyle/>
          <a:p>
            <a:fld id="{CD37B2E7-1D31-7C4D-928B-66328FE9604A}" type="slidenum">
              <a:rPr lang="de-AT" smtClean="0"/>
              <a:pPr/>
              <a:t>46</a:t>
            </a:fld>
            <a:endParaRPr lang="de-AT"/>
          </a:p>
        </p:txBody>
      </p:sp>
      <p:sp>
        <p:nvSpPr>
          <p:cNvPr id="8" name="Google Shape;159;p28">
            <a:extLst>
              <a:ext uri="{FF2B5EF4-FFF2-40B4-BE49-F238E27FC236}">
                <a16:creationId xmlns:a16="http://schemas.microsoft.com/office/drawing/2014/main" id="{20FCD049-3731-324D-B2E7-AF5E905F3735}"/>
              </a:ext>
            </a:extLst>
          </p:cNvPr>
          <p:cNvSpPr/>
          <p:nvPr/>
        </p:nvSpPr>
        <p:spPr>
          <a:xfrm>
            <a:off x="838200" y="681037"/>
            <a:ext cx="10515600" cy="5492439"/>
          </a:xfrm>
          <a:prstGeom prst="rect">
            <a:avLst/>
          </a:prstGeom>
          <a:solidFill>
            <a:srgbClr val="DEEBF8"/>
          </a:solidFill>
          <a:ln>
            <a:noFill/>
          </a:ln>
        </p:spPr>
        <p:txBody>
          <a:bodyPr spcFirstLastPara="1" wrap="square" lIns="121900" tIns="60933" rIns="121900" bIns="60933" anchor="ctr" anchorCtr="0">
            <a:noAutofit/>
          </a:bodyPr>
          <a:lstStyle/>
          <a:p>
            <a:pPr marL="449580" marR="27305" algn="ctr">
              <a:lnSpc>
                <a:spcPct val="122000"/>
              </a:lnSpc>
              <a:spcBef>
                <a:spcPts val="5"/>
              </a:spcBef>
              <a:defRPr/>
            </a:pPr>
            <a:r>
              <a:rPr lang="el-GR" sz="2800" dirty="0">
                <a:latin typeface="Arial Narrow" panose="020B0606020202030204" pitchFamily="34" charset="0"/>
              </a:rPr>
              <a:t>Η απροσδόκητη αλλαγή είναι πολύ αγχωτική για τα άτομα με αυτισμό, καθώς δεν μπορούν να καταλάβουν τι θα συμβεί στη συνέχεια, τι αναμένεται από αυτούς και πώς πρέπει να αντιδράσουν. Αυτό μπορεί να οδηγήσει σε έντονο άγχος που μπορεί με τη σειρά του να οδηγήσει σε μια ακραία </a:t>
            </a:r>
            <a:r>
              <a:rPr lang="el-GR" sz="2800" dirty="0" err="1">
                <a:latin typeface="Arial Narrow" panose="020B0606020202030204" pitchFamily="34" charset="0"/>
              </a:rPr>
              <a:t>συμπεριφορική</a:t>
            </a:r>
            <a:r>
              <a:rPr lang="el-GR" sz="2800" dirty="0">
                <a:latin typeface="Arial Narrow" panose="020B0606020202030204" pitchFamily="34" charset="0"/>
              </a:rPr>
              <a:t> αντίδραση.</a:t>
            </a:r>
          </a:p>
          <a:p>
            <a:pPr algn="ctr">
              <a:spcBef>
                <a:spcPts val="40"/>
              </a:spcBef>
              <a:defRPr/>
            </a:pPr>
            <a:r>
              <a:rPr lang="el-GR" sz="2800" dirty="0">
                <a:latin typeface="Arial Narrow" panose="020B0606020202030204" pitchFamily="34" charset="0"/>
              </a:rPr>
              <a:t> </a:t>
            </a:r>
          </a:p>
          <a:p>
            <a:pPr algn="ctr">
              <a:defRPr/>
            </a:pPr>
            <a:r>
              <a:rPr lang="el-GR" sz="2800" dirty="0">
                <a:latin typeface="Arial Narrow" panose="020B0606020202030204" pitchFamily="34" charset="0"/>
              </a:rPr>
              <a:t>Ο πελάτης σας μπορεί να επωφεληθεί από τη συζήτηση μέσω διαφορετικών σεναρίων και πιθανών αποτελεσμάτων και τι πρέπει να κάνει σε απρόβλεπτες καταστάσεις. </a:t>
            </a:r>
          </a:p>
        </p:txBody>
      </p:sp>
    </p:spTree>
    <p:extLst>
      <p:ext uri="{BB962C8B-B14F-4D97-AF65-F5344CB8AC3E}">
        <p14:creationId xmlns:p14="http://schemas.microsoft.com/office/powerpoint/2010/main" val="1249647840"/>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456F592-A255-3649-AAA0-340AF83F2F42}"/>
              </a:ext>
            </a:extLst>
          </p:cNvPr>
          <p:cNvSpPr>
            <a:spLocks noGrp="1"/>
          </p:cNvSpPr>
          <p:nvPr>
            <p:ph idx="1"/>
          </p:nvPr>
        </p:nvSpPr>
        <p:spPr/>
        <p:txBody>
          <a:bodyPr/>
          <a:lstStyle/>
          <a:p>
            <a:endParaRPr lang="de-AT"/>
          </a:p>
        </p:txBody>
      </p:sp>
      <p:sp>
        <p:nvSpPr>
          <p:cNvPr id="4" name="Date Placeholder 3">
            <a:extLst>
              <a:ext uri="{FF2B5EF4-FFF2-40B4-BE49-F238E27FC236}">
                <a16:creationId xmlns:a16="http://schemas.microsoft.com/office/drawing/2014/main" id="{2D6AFFFE-E3C6-F644-AE8D-1AB9EC925E35}"/>
              </a:ext>
            </a:extLst>
          </p:cNvPr>
          <p:cNvSpPr>
            <a:spLocks noGrp="1"/>
          </p:cNvSpPr>
          <p:nvPr>
            <p:ph type="dt" sz="half" idx="10"/>
          </p:nvPr>
        </p:nvSpPr>
        <p:spPr/>
        <p:txBody>
          <a:bodyPr/>
          <a:lstStyle/>
          <a:p>
            <a:r>
              <a:rPr lang="el-GR"/>
              <a:t>3 Ιουνίου 2021</a:t>
            </a:r>
          </a:p>
        </p:txBody>
      </p:sp>
      <p:sp>
        <p:nvSpPr>
          <p:cNvPr id="5" name="Footer Placeholder 4">
            <a:extLst>
              <a:ext uri="{FF2B5EF4-FFF2-40B4-BE49-F238E27FC236}">
                <a16:creationId xmlns:a16="http://schemas.microsoft.com/office/drawing/2014/main" id="{994612C7-4A4B-9C44-8F2E-21721F9238BA}"/>
              </a:ext>
            </a:extLst>
          </p:cNvPr>
          <p:cNvSpPr>
            <a:spLocks noGrp="1"/>
          </p:cNvSpPr>
          <p:nvPr>
            <p:ph type="ftr" sz="quarter" idx="11"/>
          </p:nvPr>
        </p:nvSpPr>
        <p:spPr/>
        <p:txBody>
          <a:bodyPr/>
          <a:lstStyle/>
          <a:p>
            <a:r>
              <a:rPr lang="el-GR">
                <a:solidFill>
                  <a:prstClr val="black"/>
                </a:solidFill>
                <a:ea typeface="Times New Roman" panose="02020603050405020304" pitchFamily="18" charset="0"/>
              </a:rPr>
              <a:t>Η υποστήριξη της Ευρωπαϊκής Επιτροπής για την παραγωγή της παρούσας δημοσίευσης δεν συνιστά έγκριση του περιεχομένου, το οποίο αντικατοπτρίζει μόνο τις απόψεις των συντακτών, και η Επιτροπή δεν μπορεί να θεωρηθεί υπεύθυνη για οποιαδήποτε χρήση των πληροφοριών που περιέχονται σε αυτήν. </a:t>
            </a:r>
          </a:p>
        </p:txBody>
      </p:sp>
      <p:sp>
        <p:nvSpPr>
          <p:cNvPr id="6" name="Slide Number Placeholder 5">
            <a:extLst>
              <a:ext uri="{FF2B5EF4-FFF2-40B4-BE49-F238E27FC236}">
                <a16:creationId xmlns:a16="http://schemas.microsoft.com/office/drawing/2014/main" id="{C383482E-1D2F-1248-9E5B-88F5DC3B2673}"/>
              </a:ext>
            </a:extLst>
          </p:cNvPr>
          <p:cNvSpPr>
            <a:spLocks noGrp="1"/>
          </p:cNvSpPr>
          <p:nvPr>
            <p:ph type="sldNum" sz="quarter" idx="12"/>
          </p:nvPr>
        </p:nvSpPr>
        <p:spPr/>
        <p:txBody>
          <a:bodyPr/>
          <a:lstStyle/>
          <a:p>
            <a:fld id="{CD37B2E7-1D31-7C4D-928B-66328FE9604A}" type="slidenum">
              <a:rPr lang="de-AT" smtClean="0"/>
              <a:pPr/>
              <a:t>47</a:t>
            </a:fld>
            <a:endParaRPr lang="de-AT"/>
          </a:p>
        </p:txBody>
      </p:sp>
      <p:sp>
        <p:nvSpPr>
          <p:cNvPr id="8" name="Google Shape;159;p28">
            <a:extLst>
              <a:ext uri="{FF2B5EF4-FFF2-40B4-BE49-F238E27FC236}">
                <a16:creationId xmlns:a16="http://schemas.microsoft.com/office/drawing/2014/main" id="{20FCD049-3731-324D-B2E7-AF5E905F3735}"/>
              </a:ext>
            </a:extLst>
          </p:cNvPr>
          <p:cNvSpPr/>
          <p:nvPr/>
        </p:nvSpPr>
        <p:spPr>
          <a:xfrm>
            <a:off x="838200" y="681037"/>
            <a:ext cx="10515600" cy="5492439"/>
          </a:xfrm>
          <a:prstGeom prst="rect">
            <a:avLst/>
          </a:prstGeom>
          <a:solidFill>
            <a:srgbClr val="DEEBF8"/>
          </a:solidFill>
          <a:ln>
            <a:noFill/>
          </a:ln>
        </p:spPr>
        <p:txBody>
          <a:bodyPr spcFirstLastPara="1" wrap="square" lIns="121900" tIns="60933" rIns="121900" bIns="60933" anchor="ctr" anchorCtr="0">
            <a:noAutofit/>
          </a:bodyPr>
          <a:lstStyle/>
          <a:p>
            <a:pPr algn="ctr">
              <a:defRPr/>
            </a:pPr>
            <a:r>
              <a:rPr lang="el-GR" sz="2800" dirty="0">
                <a:latin typeface="Arial Narrow" panose="020B0606020202030204" pitchFamily="34" charset="0"/>
              </a:rPr>
              <a:t>Ενημερώστε τους συναδέλφους σας για τις ιδιαίτερες ανάγκες του ατόμου. </a:t>
            </a:r>
          </a:p>
          <a:p>
            <a:pPr algn="ctr">
              <a:defRPr/>
            </a:pPr>
            <a:r>
              <a:rPr lang="el-GR" sz="2800" dirty="0">
                <a:latin typeface="Arial Narrow" panose="020B0606020202030204" pitchFamily="34" charset="0"/>
              </a:rPr>
              <a:t>Εάν αντιμετωπίζετε έναν πελάτη με </a:t>
            </a:r>
            <a:r>
              <a:rPr lang="el-GR" sz="2800" dirty="0" err="1">
                <a:latin typeface="Arial Narrow" panose="020B0606020202030204" pitchFamily="34" charset="0"/>
              </a:rPr>
              <a:t>ΔΑΦ</a:t>
            </a:r>
            <a:r>
              <a:rPr lang="el-GR" sz="2800" dirty="0">
                <a:latin typeface="Arial Narrow" panose="020B0606020202030204" pitchFamily="34" charset="0"/>
              </a:rPr>
              <a:t> αλλά τυχαίνει να λείπετε ή να βρίσκεστε σε διακοπές, ένα άλλο μέλος του προσωπικού θα πρέπει να ξέρει πώς να τον βοηθήσει.</a:t>
            </a:r>
          </a:p>
          <a:p>
            <a:pPr algn="ctr">
              <a:defRPr/>
            </a:pPr>
            <a:endParaRPr lang="en-US" sz="2800" dirty="0">
              <a:latin typeface="Arial Narrow" panose="020B0606020202030204" pitchFamily="34" charset="0"/>
            </a:endParaRPr>
          </a:p>
          <a:p>
            <a:pPr algn="ctr">
              <a:defRPr/>
            </a:pPr>
            <a:r>
              <a:rPr lang="el-GR" sz="2800" dirty="0">
                <a:latin typeface="Arial Narrow" panose="020B0606020202030204" pitchFamily="34" charset="0"/>
              </a:rPr>
              <a:t>Οι ομάδες προσωπικού που δεν είναι καλά εκπαιδευμένες ή ενημερωμένες μπορεί να οδηγήσουν σε σοβαρές παρεξηγήσεις και δυσφορία.</a:t>
            </a:r>
          </a:p>
        </p:txBody>
      </p:sp>
    </p:spTree>
    <p:extLst>
      <p:ext uri="{BB962C8B-B14F-4D97-AF65-F5344CB8AC3E}">
        <p14:creationId xmlns:p14="http://schemas.microsoft.com/office/powerpoint/2010/main" val="894864119"/>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456F592-A255-3649-AAA0-340AF83F2F42}"/>
              </a:ext>
            </a:extLst>
          </p:cNvPr>
          <p:cNvSpPr>
            <a:spLocks noGrp="1"/>
          </p:cNvSpPr>
          <p:nvPr>
            <p:ph idx="1"/>
          </p:nvPr>
        </p:nvSpPr>
        <p:spPr/>
        <p:txBody>
          <a:bodyPr/>
          <a:lstStyle/>
          <a:p>
            <a:endParaRPr lang="de-AT"/>
          </a:p>
        </p:txBody>
      </p:sp>
      <p:sp>
        <p:nvSpPr>
          <p:cNvPr id="4" name="Date Placeholder 3">
            <a:extLst>
              <a:ext uri="{FF2B5EF4-FFF2-40B4-BE49-F238E27FC236}">
                <a16:creationId xmlns:a16="http://schemas.microsoft.com/office/drawing/2014/main" id="{2D6AFFFE-E3C6-F644-AE8D-1AB9EC925E35}"/>
              </a:ext>
            </a:extLst>
          </p:cNvPr>
          <p:cNvSpPr>
            <a:spLocks noGrp="1"/>
          </p:cNvSpPr>
          <p:nvPr>
            <p:ph type="dt" sz="half" idx="10"/>
          </p:nvPr>
        </p:nvSpPr>
        <p:spPr/>
        <p:txBody>
          <a:bodyPr/>
          <a:lstStyle/>
          <a:p>
            <a:r>
              <a:rPr lang="el-GR"/>
              <a:t>3 Ιουνίου 2021</a:t>
            </a:r>
          </a:p>
        </p:txBody>
      </p:sp>
      <p:sp>
        <p:nvSpPr>
          <p:cNvPr id="5" name="Footer Placeholder 4">
            <a:extLst>
              <a:ext uri="{FF2B5EF4-FFF2-40B4-BE49-F238E27FC236}">
                <a16:creationId xmlns:a16="http://schemas.microsoft.com/office/drawing/2014/main" id="{994612C7-4A4B-9C44-8F2E-21721F9238BA}"/>
              </a:ext>
            </a:extLst>
          </p:cNvPr>
          <p:cNvSpPr>
            <a:spLocks noGrp="1"/>
          </p:cNvSpPr>
          <p:nvPr>
            <p:ph type="ftr" sz="quarter" idx="11"/>
          </p:nvPr>
        </p:nvSpPr>
        <p:spPr/>
        <p:txBody>
          <a:bodyPr/>
          <a:lstStyle/>
          <a:p>
            <a:r>
              <a:rPr lang="el-GR">
                <a:solidFill>
                  <a:prstClr val="black"/>
                </a:solidFill>
                <a:ea typeface="Times New Roman" panose="02020603050405020304" pitchFamily="18" charset="0"/>
              </a:rPr>
              <a:t>Η υποστήριξη της Ευρωπαϊκής Επιτροπής για την παραγωγή της παρούσας δημοσίευσης δεν συνιστά έγκριση του περιεχομένου, το οποίο αντικατοπτρίζει μόνο τις απόψεις των συντακτών, και η Επιτροπή δεν μπορεί να θεωρηθεί υπεύθυνη για οποιαδήποτε χρήση των πληροφοριών που περιέχονται σε αυτήν. </a:t>
            </a:r>
          </a:p>
        </p:txBody>
      </p:sp>
      <p:sp>
        <p:nvSpPr>
          <p:cNvPr id="6" name="Slide Number Placeholder 5">
            <a:extLst>
              <a:ext uri="{FF2B5EF4-FFF2-40B4-BE49-F238E27FC236}">
                <a16:creationId xmlns:a16="http://schemas.microsoft.com/office/drawing/2014/main" id="{C383482E-1D2F-1248-9E5B-88F5DC3B2673}"/>
              </a:ext>
            </a:extLst>
          </p:cNvPr>
          <p:cNvSpPr>
            <a:spLocks noGrp="1"/>
          </p:cNvSpPr>
          <p:nvPr>
            <p:ph type="sldNum" sz="quarter" idx="12"/>
          </p:nvPr>
        </p:nvSpPr>
        <p:spPr/>
        <p:txBody>
          <a:bodyPr/>
          <a:lstStyle/>
          <a:p>
            <a:fld id="{CD37B2E7-1D31-7C4D-928B-66328FE9604A}" type="slidenum">
              <a:rPr lang="de-AT" smtClean="0"/>
              <a:pPr/>
              <a:t>48</a:t>
            </a:fld>
            <a:endParaRPr lang="de-AT"/>
          </a:p>
        </p:txBody>
      </p:sp>
      <p:sp>
        <p:nvSpPr>
          <p:cNvPr id="8" name="Google Shape;159;p28">
            <a:extLst>
              <a:ext uri="{FF2B5EF4-FFF2-40B4-BE49-F238E27FC236}">
                <a16:creationId xmlns:a16="http://schemas.microsoft.com/office/drawing/2014/main" id="{20FCD049-3731-324D-B2E7-AF5E905F3735}"/>
              </a:ext>
            </a:extLst>
          </p:cNvPr>
          <p:cNvSpPr/>
          <p:nvPr/>
        </p:nvSpPr>
        <p:spPr>
          <a:xfrm>
            <a:off x="838200" y="681037"/>
            <a:ext cx="10515600" cy="5492439"/>
          </a:xfrm>
          <a:prstGeom prst="rect">
            <a:avLst/>
          </a:prstGeom>
          <a:solidFill>
            <a:srgbClr val="DEEBF8"/>
          </a:solidFill>
          <a:ln>
            <a:noFill/>
          </a:ln>
        </p:spPr>
        <p:txBody>
          <a:bodyPr spcFirstLastPara="1" wrap="square" lIns="121900" tIns="60933" rIns="121900" bIns="60933" anchor="ctr" anchorCtr="0">
            <a:noAutofit/>
          </a:bodyPr>
          <a:lstStyle/>
          <a:p>
            <a:pPr algn="ctr">
              <a:defRPr/>
            </a:pPr>
            <a:r>
              <a:rPr lang="el-GR" sz="2800">
                <a:latin typeface="Arial Narrow" panose="020B0606020202030204" pitchFamily="34" charset="0"/>
              </a:rPr>
              <a:t>Παρακολουθήστε τον καθηγητή Andrew Whitehouse</a:t>
            </a:r>
          </a:p>
          <a:p>
            <a:pPr algn="ctr">
              <a:defRPr/>
            </a:pPr>
            <a:r>
              <a:rPr lang="el-GR" sz="2800">
                <a:latin typeface="Arial Narrow" panose="020B0606020202030204" pitchFamily="34" charset="0"/>
              </a:rPr>
              <a:t>να απαριθμεί ορισμένα πράγματα που θα πρέπει να γνωρίζετε για τον αυτισμό.</a:t>
            </a:r>
          </a:p>
          <a:p>
            <a:pPr algn="ctr">
              <a:defRPr/>
            </a:pPr>
            <a:endParaRPr lang="en-GB" sz="2800" dirty="0">
              <a:latin typeface="Arial Narrow" panose="020B0606020202030204" pitchFamily="34" charset="0"/>
            </a:endParaRPr>
          </a:p>
          <a:p>
            <a:pPr algn="ctr">
              <a:defRPr/>
            </a:pPr>
            <a:r>
              <a:rPr lang="el-GR" sz="2000">
                <a:latin typeface="Arial Narrow" panose="020B0606020202030204" pitchFamily="34" charset="0"/>
                <a:hlinkClick r:id="rId2">
                  <a:extLst>
                    <a:ext uri="{A12FA001-AC4F-418D-AE19-62706E023703}">
                      <ahyp:hlinkClr xmlns:ahyp="http://schemas.microsoft.com/office/drawing/2018/hyperlinkcolor" val="tx"/>
                    </a:ext>
                  </a:extLst>
                </a:hlinkClick>
              </a:rPr>
              <a:t>https://youtu.be/DZXjJVrm1Jw</a:t>
            </a:r>
            <a:r>
              <a:rPr lang="el-GR" sz="2000">
                <a:latin typeface="Arial Narrow" panose="020B0606020202030204" pitchFamily="34" charset="0"/>
              </a:rPr>
              <a:t>  </a:t>
            </a:r>
          </a:p>
        </p:txBody>
      </p:sp>
    </p:spTree>
    <p:extLst>
      <p:ext uri="{BB962C8B-B14F-4D97-AF65-F5344CB8AC3E}">
        <p14:creationId xmlns:p14="http://schemas.microsoft.com/office/powerpoint/2010/main" val="3186385465"/>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456F592-A255-3649-AAA0-340AF83F2F42}"/>
              </a:ext>
            </a:extLst>
          </p:cNvPr>
          <p:cNvSpPr>
            <a:spLocks noGrp="1"/>
          </p:cNvSpPr>
          <p:nvPr>
            <p:ph idx="1"/>
          </p:nvPr>
        </p:nvSpPr>
        <p:spPr/>
        <p:txBody>
          <a:bodyPr/>
          <a:lstStyle/>
          <a:p>
            <a:endParaRPr lang="de-AT"/>
          </a:p>
        </p:txBody>
      </p:sp>
      <p:sp>
        <p:nvSpPr>
          <p:cNvPr id="4" name="Date Placeholder 3">
            <a:extLst>
              <a:ext uri="{FF2B5EF4-FFF2-40B4-BE49-F238E27FC236}">
                <a16:creationId xmlns:a16="http://schemas.microsoft.com/office/drawing/2014/main" id="{2D6AFFFE-E3C6-F644-AE8D-1AB9EC925E35}"/>
              </a:ext>
            </a:extLst>
          </p:cNvPr>
          <p:cNvSpPr>
            <a:spLocks noGrp="1"/>
          </p:cNvSpPr>
          <p:nvPr>
            <p:ph type="dt" sz="half" idx="10"/>
          </p:nvPr>
        </p:nvSpPr>
        <p:spPr/>
        <p:txBody>
          <a:bodyPr/>
          <a:lstStyle/>
          <a:p>
            <a:r>
              <a:rPr lang="el-GR"/>
              <a:t>3 Ιουνίου 2021</a:t>
            </a:r>
          </a:p>
        </p:txBody>
      </p:sp>
      <p:sp>
        <p:nvSpPr>
          <p:cNvPr id="5" name="Footer Placeholder 4">
            <a:extLst>
              <a:ext uri="{FF2B5EF4-FFF2-40B4-BE49-F238E27FC236}">
                <a16:creationId xmlns:a16="http://schemas.microsoft.com/office/drawing/2014/main" id="{994612C7-4A4B-9C44-8F2E-21721F9238BA}"/>
              </a:ext>
            </a:extLst>
          </p:cNvPr>
          <p:cNvSpPr>
            <a:spLocks noGrp="1"/>
          </p:cNvSpPr>
          <p:nvPr>
            <p:ph type="ftr" sz="quarter" idx="11"/>
          </p:nvPr>
        </p:nvSpPr>
        <p:spPr/>
        <p:txBody>
          <a:bodyPr/>
          <a:lstStyle/>
          <a:p>
            <a:r>
              <a:rPr lang="el-GR">
                <a:solidFill>
                  <a:prstClr val="black"/>
                </a:solidFill>
                <a:ea typeface="Times New Roman" panose="02020603050405020304" pitchFamily="18" charset="0"/>
              </a:rPr>
              <a:t>Η υποστήριξη της Ευρωπαϊκής Επιτροπής για την παραγωγή της παρούσας δημοσίευσης δεν συνιστά έγκριση του περιεχομένου, το οποίο αντικατοπτρίζει μόνο τις απόψεις των συντακτών, και η Επιτροπή δεν μπορεί να θεωρηθεί υπεύθυνη για οποιαδήποτε χρήση των πληροφοριών που περιέχονται σε αυτήν. </a:t>
            </a:r>
          </a:p>
        </p:txBody>
      </p:sp>
      <p:sp>
        <p:nvSpPr>
          <p:cNvPr id="6" name="Slide Number Placeholder 5">
            <a:extLst>
              <a:ext uri="{FF2B5EF4-FFF2-40B4-BE49-F238E27FC236}">
                <a16:creationId xmlns:a16="http://schemas.microsoft.com/office/drawing/2014/main" id="{C383482E-1D2F-1248-9E5B-88F5DC3B2673}"/>
              </a:ext>
            </a:extLst>
          </p:cNvPr>
          <p:cNvSpPr>
            <a:spLocks noGrp="1"/>
          </p:cNvSpPr>
          <p:nvPr>
            <p:ph type="sldNum" sz="quarter" idx="12"/>
          </p:nvPr>
        </p:nvSpPr>
        <p:spPr/>
        <p:txBody>
          <a:bodyPr/>
          <a:lstStyle/>
          <a:p>
            <a:fld id="{CD37B2E7-1D31-7C4D-928B-66328FE9604A}" type="slidenum">
              <a:rPr lang="de-AT" smtClean="0"/>
              <a:pPr/>
              <a:t>49</a:t>
            </a:fld>
            <a:endParaRPr lang="de-AT"/>
          </a:p>
        </p:txBody>
      </p:sp>
      <p:sp>
        <p:nvSpPr>
          <p:cNvPr id="8" name="Google Shape;159;p28">
            <a:extLst>
              <a:ext uri="{FF2B5EF4-FFF2-40B4-BE49-F238E27FC236}">
                <a16:creationId xmlns:a16="http://schemas.microsoft.com/office/drawing/2014/main" id="{20FCD049-3731-324D-B2E7-AF5E905F3735}"/>
              </a:ext>
            </a:extLst>
          </p:cNvPr>
          <p:cNvSpPr/>
          <p:nvPr/>
        </p:nvSpPr>
        <p:spPr>
          <a:xfrm>
            <a:off x="838200" y="681037"/>
            <a:ext cx="10515600" cy="5492439"/>
          </a:xfrm>
          <a:prstGeom prst="rect">
            <a:avLst/>
          </a:prstGeom>
          <a:solidFill>
            <a:srgbClr val="DEEBF8"/>
          </a:solidFill>
          <a:ln>
            <a:noFill/>
          </a:ln>
        </p:spPr>
        <p:txBody>
          <a:bodyPr spcFirstLastPara="1" wrap="square" lIns="121900" tIns="60933" rIns="121900" bIns="60933" anchor="ctr" anchorCtr="0">
            <a:noAutofit/>
          </a:bodyPr>
          <a:lstStyle/>
          <a:p>
            <a:pPr algn="ctr">
              <a:defRPr/>
            </a:pPr>
            <a:r>
              <a:rPr lang="el-GR" sz="3200" dirty="0">
                <a:latin typeface="Arial Narrow" panose="020B0606020202030204" pitchFamily="34" charset="0"/>
              </a:rPr>
              <a:t>Μερικοί ενήλικες με αυτισμό δυσκολεύονται να έχουν οπτική επαφή,</a:t>
            </a:r>
          </a:p>
          <a:p>
            <a:pPr algn="ctr">
              <a:defRPr/>
            </a:pPr>
            <a:r>
              <a:rPr lang="el-GR" sz="3200" dirty="0">
                <a:latin typeface="Arial Narrow" panose="020B0606020202030204" pitchFamily="34" charset="0"/>
              </a:rPr>
              <a:t>να το θυμάστε όταν αλληλεπιδράτε μαζί τους.</a:t>
            </a:r>
          </a:p>
          <a:p>
            <a:pPr algn="ctr">
              <a:defRPr/>
            </a:pPr>
            <a:r>
              <a:rPr lang="el-GR" sz="3200" dirty="0">
                <a:latin typeface="Arial Narrow" panose="020B0606020202030204" pitchFamily="34" charset="0"/>
              </a:rPr>
              <a:t>. Εάν συμβαίνει αυτό, μπορείτε να λάβετε υπόψη άτυπες ρυθμίσεις καθισμάτων,</a:t>
            </a:r>
          </a:p>
          <a:p>
            <a:pPr algn="ctr">
              <a:defRPr/>
            </a:pPr>
            <a:r>
              <a:rPr lang="el-GR" sz="3200" dirty="0">
                <a:latin typeface="Arial Narrow" panose="020B0606020202030204" pitchFamily="34" charset="0"/>
              </a:rPr>
              <a:t>για παράδειγμα, να μην είναι στραμμένη η μία καρέκλα απέναντι από την άλλη</a:t>
            </a:r>
          </a:p>
          <a:p>
            <a:pPr algn="ctr">
              <a:defRPr/>
            </a:pPr>
            <a:r>
              <a:rPr lang="el-GR" sz="3200" dirty="0">
                <a:latin typeface="Arial Narrow" panose="020B0606020202030204" pitchFamily="34" charset="0"/>
              </a:rPr>
              <a:t>Προσπαθήστε να κρατήσετε χαμηλά τον τόνο της φωνής σας</a:t>
            </a:r>
          </a:p>
          <a:p>
            <a:pPr algn="ctr">
              <a:defRPr/>
            </a:pPr>
            <a:r>
              <a:rPr lang="el-GR" sz="3200" dirty="0">
                <a:latin typeface="Arial Narrow" panose="020B0606020202030204" pitchFamily="34" charset="0"/>
              </a:rPr>
              <a:t>και να μην δίνετε πολλές πληροφορίες πολύ γρήγορα.</a:t>
            </a:r>
          </a:p>
          <a:p>
            <a:pPr algn="ctr">
              <a:defRPr/>
            </a:pPr>
            <a:r>
              <a:rPr lang="el-GR" sz="3200" dirty="0">
                <a:latin typeface="Arial Narrow" panose="020B0606020202030204" pitchFamily="34" charset="0"/>
              </a:rPr>
              <a:t>Αποφύγετε την ορολογία και την αφηρημένη γλώσσα ή τις περιττές μεταφορές.</a:t>
            </a:r>
          </a:p>
          <a:p>
            <a:pPr algn="ctr">
              <a:defRPr/>
            </a:pPr>
            <a:r>
              <a:rPr lang="el-GR" sz="3200" dirty="0">
                <a:latin typeface="Arial Narrow" panose="020B0606020202030204" pitchFamily="34" charset="0"/>
              </a:rPr>
              <a:t>Να θυμάστε πάντα ότι μπορεί να παρερμηνευτεί η εξήγησή σας.</a:t>
            </a:r>
          </a:p>
        </p:txBody>
      </p:sp>
    </p:spTree>
    <p:extLst>
      <p:ext uri="{BB962C8B-B14F-4D97-AF65-F5344CB8AC3E}">
        <p14:creationId xmlns:p14="http://schemas.microsoft.com/office/powerpoint/2010/main" val="19766715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456F592-A255-3649-AAA0-340AF83F2F42}"/>
              </a:ext>
            </a:extLst>
          </p:cNvPr>
          <p:cNvSpPr>
            <a:spLocks noGrp="1"/>
          </p:cNvSpPr>
          <p:nvPr>
            <p:ph idx="1"/>
          </p:nvPr>
        </p:nvSpPr>
        <p:spPr/>
        <p:txBody>
          <a:bodyPr/>
          <a:lstStyle/>
          <a:p>
            <a:endParaRPr lang="de-AT"/>
          </a:p>
        </p:txBody>
      </p:sp>
      <p:sp>
        <p:nvSpPr>
          <p:cNvPr id="4" name="Date Placeholder 3">
            <a:extLst>
              <a:ext uri="{FF2B5EF4-FFF2-40B4-BE49-F238E27FC236}">
                <a16:creationId xmlns:a16="http://schemas.microsoft.com/office/drawing/2014/main" id="{2D6AFFFE-E3C6-F644-AE8D-1AB9EC925E35}"/>
              </a:ext>
            </a:extLst>
          </p:cNvPr>
          <p:cNvSpPr>
            <a:spLocks noGrp="1"/>
          </p:cNvSpPr>
          <p:nvPr>
            <p:ph type="dt" sz="half" idx="10"/>
          </p:nvPr>
        </p:nvSpPr>
        <p:spPr/>
        <p:txBody>
          <a:bodyPr/>
          <a:lstStyle/>
          <a:p>
            <a:r>
              <a:rPr lang="el-GR"/>
              <a:t>3 Ιουνίου 2021</a:t>
            </a:r>
          </a:p>
        </p:txBody>
      </p:sp>
      <p:sp>
        <p:nvSpPr>
          <p:cNvPr id="5" name="Footer Placeholder 4">
            <a:extLst>
              <a:ext uri="{FF2B5EF4-FFF2-40B4-BE49-F238E27FC236}">
                <a16:creationId xmlns:a16="http://schemas.microsoft.com/office/drawing/2014/main" id="{994612C7-4A4B-9C44-8F2E-21721F9238BA}"/>
              </a:ext>
            </a:extLst>
          </p:cNvPr>
          <p:cNvSpPr>
            <a:spLocks noGrp="1"/>
          </p:cNvSpPr>
          <p:nvPr>
            <p:ph type="ftr" sz="quarter" idx="11"/>
          </p:nvPr>
        </p:nvSpPr>
        <p:spPr/>
        <p:txBody>
          <a:bodyPr/>
          <a:lstStyle/>
          <a:p>
            <a:r>
              <a:rPr lang="el-GR">
                <a:solidFill>
                  <a:prstClr val="black"/>
                </a:solidFill>
                <a:ea typeface="Times New Roman" panose="02020603050405020304" pitchFamily="18" charset="0"/>
              </a:rPr>
              <a:t>Η υποστήριξη της Ευρωπαϊκής Επιτροπής για την παραγωγή της παρούσας δημοσίευσης δεν συνιστά έγκριση του περιεχομένου, το οποίο αντικατοπτρίζει μόνο τις απόψεις των συντακτών, και η Επιτροπή δεν μπορεί να θεωρηθεί υπεύθυνη για οποιαδήποτε χρήση των πληροφοριών που περιέχονται σε αυτήν. </a:t>
            </a:r>
          </a:p>
        </p:txBody>
      </p:sp>
      <p:sp>
        <p:nvSpPr>
          <p:cNvPr id="6" name="Slide Number Placeholder 5">
            <a:extLst>
              <a:ext uri="{FF2B5EF4-FFF2-40B4-BE49-F238E27FC236}">
                <a16:creationId xmlns:a16="http://schemas.microsoft.com/office/drawing/2014/main" id="{C383482E-1D2F-1248-9E5B-88F5DC3B2673}"/>
              </a:ext>
            </a:extLst>
          </p:cNvPr>
          <p:cNvSpPr>
            <a:spLocks noGrp="1"/>
          </p:cNvSpPr>
          <p:nvPr>
            <p:ph type="sldNum" sz="quarter" idx="12"/>
          </p:nvPr>
        </p:nvSpPr>
        <p:spPr/>
        <p:txBody>
          <a:bodyPr/>
          <a:lstStyle/>
          <a:p>
            <a:fld id="{CD37B2E7-1D31-7C4D-928B-66328FE9604A}" type="slidenum">
              <a:rPr lang="de-AT" smtClean="0"/>
              <a:pPr/>
              <a:t>5</a:t>
            </a:fld>
            <a:endParaRPr lang="de-AT"/>
          </a:p>
        </p:txBody>
      </p:sp>
      <p:sp>
        <p:nvSpPr>
          <p:cNvPr id="7" name="Google Shape;164;p28">
            <a:extLst>
              <a:ext uri="{FF2B5EF4-FFF2-40B4-BE49-F238E27FC236}">
                <a16:creationId xmlns:a16="http://schemas.microsoft.com/office/drawing/2014/main" id="{CDB88214-0CC1-264B-A2A6-4D53AE51E3CC}"/>
              </a:ext>
            </a:extLst>
          </p:cNvPr>
          <p:cNvSpPr/>
          <p:nvPr/>
        </p:nvSpPr>
        <p:spPr>
          <a:xfrm>
            <a:off x="3179089" y="587520"/>
            <a:ext cx="6602219" cy="1209051"/>
          </a:xfrm>
          <a:prstGeom prst="rect">
            <a:avLst/>
          </a:prstGeom>
          <a:solidFill>
            <a:srgbClr val="FFF2CC"/>
          </a:solidFill>
          <a:ln>
            <a:noFill/>
          </a:ln>
        </p:spPr>
        <p:txBody>
          <a:bodyPr spcFirstLastPara="1" wrap="square" lIns="121900" tIns="60933" rIns="121900" bIns="60933" anchor="ctr" anchorCtr="0">
            <a:noAutofit/>
          </a:bodyPr>
          <a:lstStyle/>
          <a:p>
            <a:pPr algn="ctr" defTabSz="685800">
              <a:buClr>
                <a:srgbClr val="C00000"/>
              </a:buClr>
            </a:pPr>
            <a:r>
              <a:rPr lang="el-GR" sz="4800" b="1" dirty="0">
                <a:solidFill>
                  <a:prstClr val="black"/>
                </a:solidFill>
                <a:latin typeface="Arial Narrow" panose="020B0606020202030204" pitchFamily="34" charset="0"/>
              </a:rPr>
              <a:t>Μαθησιακά αποτελέσματα</a:t>
            </a:r>
          </a:p>
        </p:txBody>
      </p:sp>
      <p:sp>
        <p:nvSpPr>
          <p:cNvPr id="8" name="Google Shape;159;p28">
            <a:extLst>
              <a:ext uri="{FF2B5EF4-FFF2-40B4-BE49-F238E27FC236}">
                <a16:creationId xmlns:a16="http://schemas.microsoft.com/office/drawing/2014/main" id="{20FCD049-3731-324D-B2E7-AF5E905F3735}"/>
              </a:ext>
            </a:extLst>
          </p:cNvPr>
          <p:cNvSpPr/>
          <p:nvPr/>
        </p:nvSpPr>
        <p:spPr>
          <a:xfrm>
            <a:off x="471055" y="1811869"/>
            <a:ext cx="11526981" cy="4351338"/>
          </a:xfrm>
          <a:prstGeom prst="rect">
            <a:avLst/>
          </a:prstGeom>
          <a:solidFill>
            <a:srgbClr val="FFF2CC"/>
          </a:solidFill>
          <a:ln>
            <a:noFill/>
          </a:ln>
        </p:spPr>
        <p:txBody>
          <a:bodyPr spcFirstLastPara="1" wrap="square" lIns="121900" tIns="60933" rIns="121900" bIns="60933" anchor="ctr" anchorCtr="0">
            <a:noAutofit/>
          </a:bodyPr>
          <a:lstStyle/>
          <a:p>
            <a:pPr algn="ctr"/>
            <a:r>
              <a:rPr lang="el-GR" sz="3600" b="1" dirty="0">
                <a:solidFill>
                  <a:srgbClr val="241E4E"/>
                </a:solidFill>
                <a:latin typeface="Brandon-Grotesque"/>
              </a:rPr>
              <a:t>Ενότητα 5: Επαγγελματική στάση και συμπεριφορά</a:t>
            </a:r>
          </a:p>
          <a:p>
            <a:pPr algn="ctr"/>
            <a:r>
              <a:rPr lang="el-GR" sz="3600" b="1" dirty="0">
                <a:solidFill>
                  <a:srgbClr val="241E4E"/>
                </a:solidFill>
                <a:latin typeface="Brandon-Grotesque"/>
              </a:rPr>
              <a:t>απέναντι σε άτομα με διαταραχές αυτιστικού φάσματος</a:t>
            </a:r>
            <a:endParaRPr lang="en-US" sz="2800" dirty="0">
              <a:solidFill>
                <a:prstClr val="black"/>
              </a:solidFill>
              <a:latin typeface="Arial Narrow" panose="020B0606020202030204" pitchFamily="34" charset="0"/>
            </a:endParaRPr>
          </a:p>
          <a:p>
            <a:pPr marL="342900" indent="-342900" algn="just" defTabSz="514350">
              <a:lnSpc>
                <a:spcPct val="150000"/>
              </a:lnSpc>
              <a:buFont typeface="Arial" panose="020B0604020202020204" pitchFamily="34" charset="0"/>
              <a:buChar char="•"/>
            </a:pPr>
            <a:r>
              <a:rPr lang="el-GR" sz="2400" dirty="0">
                <a:solidFill>
                  <a:srgbClr val="241E4E"/>
                </a:solidFill>
                <a:latin typeface="Brandon-Grotesque"/>
              </a:rPr>
              <a:t>Μάθετε στρατηγικές αλληλεπίδρασης με άτομα με </a:t>
            </a:r>
            <a:r>
              <a:rPr lang="el-GR" sz="2400" dirty="0" err="1">
                <a:solidFill>
                  <a:srgbClr val="241E4E"/>
                </a:solidFill>
                <a:latin typeface="Brandon-Grotesque"/>
              </a:rPr>
              <a:t>ΔΑΦ</a:t>
            </a:r>
            <a:r>
              <a:rPr lang="el-GR" sz="2400" dirty="0">
                <a:solidFill>
                  <a:srgbClr val="241E4E"/>
                </a:solidFill>
                <a:latin typeface="Brandon-Grotesque"/>
              </a:rPr>
              <a:t> σε εργασιακό περιβάλλον. Ας αναλογιστεί ο καθένας τις δικές του αντιλήψεις</a:t>
            </a:r>
          </a:p>
          <a:p>
            <a:pPr marL="342900" indent="-342900" algn="just" defTabSz="514350">
              <a:lnSpc>
                <a:spcPct val="150000"/>
              </a:lnSpc>
              <a:buFont typeface="Arial" panose="020B0604020202020204" pitchFamily="34" charset="0"/>
              <a:buChar char="•"/>
            </a:pPr>
            <a:r>
              <a:rPr lang="el-GR" sz="2400" dirty="0">
                <a:solidFill>
                  <a:srgbClr val="241E4E"/>
                </a:solidFill>
                <a:latin typeface="Brandon-Grotesque"/>
              </a:rPr>
              <a:t>Μάθετε πώς οι κοινωνικές υπηρεσίες μπορούν να προσαρμοστούν στις ανάγκες των ατόμων με </a:t>
            </a:r>
            <a:r>
              <a:rPr lang="el-GR" sz="2400" dirty="0" err="1">
                <a:solidFill>
                  <a:srgbClr val="241E4E"/>
                </a:solidFill>
                <a:latin typeface="Brandon-Grotesque"/>
              </a:rPr>
              <a:t>ΔΑΦ</a:t>
            </a:r>
            <a:endParaRPr lang="el-GR" sz="2400" dirty="0">
              <a:solidFill>
                <a:srgbClr val="241E4E"/>
              </a:solidFill>
              <a:latin typeface="Brandon-Grotesque"/>
            </a:endParaRPr>
          </a:p>
          <a:p>
            <a:pPr marL="342900" indent="-342900" algn="just" defTabSz="514350">
              <a:lnSpc>
                <a:spcPct val="150000"/>
              </a:lnSpc>
              <a:buFont typeface="Arial" panose="020B0604020202020204" pitchFamily="34" charset="0"/>
              <a:buChar char="•"/>
            </a:pPr>
            <a:r>
              <a:rPr lang="el-GR" sz="2400" dirty="0">
                <a:solidFill>
                  <a:srgbClr val="241E4E"/>
                </a:solidFill>
                <a:latin typeface="Brandon-Grotesque"/>
              </a:rPr>
              <a:t>Μάθετε πώς να αλληλεπιδράτε καλύτερα με άτομα με </a:t>
            </a:r>
            <a:r>
              <a:rPr lang="el-GR" sz="2400" dirty="0" err="1">
                <a:solidFill>
                  <a:srgbClr val="241E4E"/>
                </a:solidFill>
                <a:latin typeface="Brandon-Grotesque"/>
              </a:rPr>
              <a:t>ΔΑΦ</a:t>
            </a:r>
            <a:r>
              <a:rPr lang="el-GR" sz="2400" dirty="0">
                <a:solidFill>
                  <a:srgbClr val="241E4E"/>
                </a:solidFill>
                <a:latin typeface="Brandon-Grotesque"/>
              </a:rPr>
              <a:t> σε ένα πλαίσιο εξυπηρέτησης πελατών</a:t>
            </a:r>
          </a:p>
        </p:txBody>
      </p:sp>
    </p:spTree>
    <p:extLst>
      <p:ext uri="{BB962C8B-B14F-4D97-AF65-F5344CB8AC3E}">
        <p14:creationId xmlns:p14="http://schemas.microsoft.com/office/powerpoint/2010/main" val="3866945083"/>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456F592-A255-3649-AAA0-340AF83F2F42}"/>
              </a:ext>
            </a:extLst>
          </p:cNvPr>
          <p:cNvSpPr>
            <a:spLocks noGrp="1"/>
          </p:cNvSpPr>
          <p:nvPr>
            <p:ph idx="1"/>
          </p:nvPr>
        </p:nvSpPr>
        <p:spPr/>
        <p:txBody>
          <a:bodyPr/>
          <a:lstStyle/>
          <a:p>
            <a:endParaRPr lang="de-AT"/>
          </a:p>
        </p:txBody>
      </p:sp>
      <p:sp>
        <p:nvSpPr>
          <p:cNvPr id="4" name="Date Placeholder 3">
            <a:extLst>
              <a:ext uri="{FF2B5EF4-FFF2-40B4-BE49-F238E27FC236}">
                <a16:creationId xmlns:a16="http://schemas.microsoft.com/office/drawing/2014/main" id="{2D6AFFFE-E3C6-F644-AE8D-1AB9EC925E35}"/>
              </a:ext>
            </a:extLst>
          </p:cNvPr>
          <p:cNvSpPr>
            <a:spLocks noGrp="1"/>
          </p:cNvSpPr>
          <p:nvPr>
            <p:ph type="dt" sz="half" idx="10"/>
          </p:nvPr>
        </p:nvSpPr>
        <p:spPr/>
        <p:txBody>
          <a:bodyPr/>
          <a:lstStyle/>
          <a:p>
            <a:r>
              <a:rPr lang="el-GR"/>
              <a:t>3 Ιουνίου 2021</a:t>
            </a:r>
          </a:p>
        </p:txBody>
      </p:sp>
      <p:sp>
        <p:nvSpPr>
          <p:cNvPr id="5" name="Footer Placeholder 4">
            <a:extLst>
              <a:ext uri="{FF2B5EF4-FFF2-40B4-BE49-F238E27FC236}">
                <a16:creationId xmlns:a16="http://schemas.microsoft.com/office/drawing/2014/main" id="{994612C7-4A4B-9C44-8F2E-21721F9238BA}"/>
              </a:ext>
            </a:extLst>
          </p:cNvPr>
          <p:cNvSpPr>
            <a:spLocks noGrp="1"/>
          </p:cNvSpPr>
          <p:nvPr>
            <p:ph type="ftr" sz="quarter" idx="11"/>
          </p:nvPr>
        </p:nvSpPr>
        <p:spPr/>
        <p:txBody>
          <a:bodyPr/>
          <a:lstStyle/>
          <a:p>
            <a:r>
              <a:rPr lang="el-GR">
                <a:solidFill>
                  <a:prstClr val="black"/>
                </a:solidFill>
                <a:ea typeface="Times New Roman" panose="02020603050405020304" pitchFamily="18" charset="0"/>
              </a:rPr>
              <a:t>Η υποστήριξη της Ευρωπαϊκής Επιτροπής για την παραγωγή της παρούσας δημοσίευσης δεν συνιστά έγκριση του περιεχομένου, το οποίο αντικατοπτρίζει μόνο τις απόψεις των συντακτών, και η Επιτροπή δεν μπορεί να θεωρηθεί υπεύθυνη για οποιαδήποτε χρήση των πληροφοριών που περιέχονται σε αυτήν. </a:t>
            </a:r>
          </a:p>
        </p:txBody>
      </p:sp>
      <p:sp>
        <p:nvSpPr>
          <p:cNvPr id="6" name="Slide Number Placeholder 5">
            <a:extLst>
              <a:ext uri="{FF2B5EF4-FFF2-40B4-BE49-F238E27FC236}">
                <a16:creationId xmlns:a16="http://schemas.microsoft.com/office/drawing/2014/main" id="{C383482E-1D2F-1248-9E5B-88F5DC3B2673}"/>
              </a:ext>
            </a:extLst>
          </p:cNvPr>
          <p:cNvSpPr>
            <a:spLocks noGrp="1"/>
          </p:cNvSpPr>
          <p:nvPr>
            <p:ph type="sldNum" sz="quarter" idx="12"/>
          </p:nvPr>
        </p:nvSpPr>
        <p:spPr/>
        <p:txBody>
          <a:bodyPr/>
          <a:lstStyle/>
          <a:p>
            <a:fld id="{CD37B2E7-1D31-7C4D-928B-66328FE9604A}" type="slidenum">
              <a:rPr lang="de-AT" smtClean="0"/>
              <a:pPr/>
              <a:t>50</a:t>
            </a:fld>
            <a:endParaRPr lang="de-AT"/>
          </a:p>
        </p:txBody>
      </p:sp>
      <p:sp>
        <p:nvSpPr>
          <p:cNvPr id="8" name="Google Shape;159;p28">
            <a:extLst>
              <a:ext uri="{FF2B5EF4-FFF2-40B4-BE49-F238E27FC236}">
                <a16:creationId xmlns:a16="http://schemas.microsoft.com/office/drawing/2014/main" id="{20FCD049-3731-324D-B2E7-AF5E905F3735}"/>
              </a:ext>
            </a:extLst>
          </p:cNvPr>
          <p:cNvSpPr/>
          <p:nvPr/>
        </p:nvSpPr>
        <p:spPr>
          <a:xfrm>
            <a:off x="838200" y="681037"/>
            <a:ext cx="10515600" cy="5492439"/>
          </a:xfrm>
          <a:prstGeom prst="rect">
            <a:avLst/>
          </a:prstGeom>
          <a:solidFill>
            <a:srgbClr val="DEEBF8"/>
          </a:solidFill>
          <a:ln>
            <a:noFill/>
          </a:ln>
        </p:spPr>
        <p:txBody>
          <a:bodyPr spcFirstLastPara="1" wrap="square" lIns="121900" tIns="60933" rIns="121900" bIns="60933" anchor="ctr" anchorCtr="0">
            <a:noAutofit/>
          </a:bodyPr>
          <a:lstStyle/>
          <a:p>
            <a:pPr algn="ctr">
              <a:defRPr/>
            </a:pPr>
            <a:r>
              <a:rPr lang="el-GR" sz="2800" dirty="0">
                <a:latin typeface="Arial Narrow" panose="020B0606020202030204" pitchFamily="34" charset="0"/>
              </a:rPr>
              <a:t>Η επικοινωνία είναι ένας από τους κύριους τομείς δυσκολίας που βιώνουν τα άτομα αυτά.</a:t>
            </a:r>
          </a:p>
          <a:p>
            <a:pPr algn="ctr">
              <a:defRPr/>
            </a:pPr>
            <a:r>
              <a:rPr lang="el-GR" sz="2800" dirty="0">
                <a:latin typeface="Arial Narrow" panose="020B0606020202030204" pitchFamily="34" charset="0"/>
              </a:rPr>
              <a:t>Χωρίς σωστή υποστήριξη ψυχικής υγείας και κοινωνικής φροντίδας στην κοινότητα, πάρα πολλοί άνθρωποι με αυτισμό συναντούν πραγματικές δυσκολίες.</a:t>
            </a:r>
          </a:p>
          <a:p>
            <a:pPr algn="ctr">
              <a:defRPr/>
            </a:pPr>
            <a:r>
              <a:rPr lang="el-GR" sz="2800" dirty="0">
                <a:latin typeface="Arial Narrow" panose="020B0606020202030204" pitchFamily="34" charset="0"/>
              </a:rPr>
              <a:t>Η επικοινωνία είναι πιο πολύπλοκη από την «απλή ομιλία».</a:t>
            </a:r>
          </a:p>
          <a:p>
            <a:pPr algn="ctr">
              <a:defRPr/>
            </a:pPr>
            <a:r>
              <a:rPr lang="el-GR" sz="2800" dirty="0">
                <a:latin typeface="Arial Narrow" panose="020B0606020202030204" pitchFamily="34" charset="0"/>
              </a:rPr>
              <a:t>Περιλαμβάνει πολλαπλές δεξιότητες, όπως η συγκέντρωση προσοχής, η λήψη πληροφοριών, η ερμηνεία πληροφοριών, η απομνημόνευση πληροφοριών</a:t>
            </a:r>
          </a:p>
          <a:p>
            <a:pPr algn="ctr">
              <a:defRPr/>
            </a:pPr>
            <a:r>
              <a:rPr lang="el-GR" sz="2800" dirty="0">
                <a:latin typeface="Arial Narrow" panose="020B0606020202030204" pitchFamily="34" charset="0"/>
              </a:rPr>
              <a:t>και ενδεχομένως η διατύπωση μιας απάντησης. </a:t>
            </a:r>
          </a:p>
          <a:p>
            <a:pPr algn="ctr">
              <a:defRPr/>
            </a:pPr>
            <a:r>
              <a:rPr lang="el-GR" sz="2800" dirty="0">
                <a:latin typeface="Arial Narrow" panose="020B0606020202030204" pitchFamily="34" charset="0"/>
              </a:rPr>
              <a:t>Οι δυσκολίες για ένα αυτιστικό άτομο μπορεί να περιλαμβάνουν: </a:t>
            </a:r>
          </a:p>
          <a:p>
            <a:pPr marL="457200" indent="-457200" algn="ctr">
              <a:buFont typeface="Arial" panose="020B0604020202020204" pitchFamily="34" charset="0"/>
              <a:buChar char="•"/>
              <a:defRPr/>
            </a:pPr>
            <a:r>
              <a:rPr lang="el-GR" sz="2800" dirty="0">
                <a:latin typeface="Arial Narrow" panose="020B0606020202030204" pitchFamily="34" charset="0"/>
              </a:rPr>
              <a:t>Κατανόηση τι του ζητάνε ή του εξηγούν. </a:t>
            </a:r>
          </a:p>
          <a:p>
            <a:pPr marL="457200" indent="-457200" algn="ctr">
              <a:buFont typeface="Arial" panose="020B0604020202020204" pitchFamily="34" charset="0"/>
              <a:buChar char="•"/>
              <a:defRPr/>
            </a:pPr>
            <a:r>
              <a:rPr lang="el-GR" sz="2800" dirty="0">
                <a:latin typeface="Arial Narrow" panose="020B0606020202030204" pitchFamily="34" charset="0"/>
              </a:rPr>
              <a:t>Κατανόηση της γλώσσας του σώματος ή της τονικότητας. </a:t>
            </a:r>
          </a:p>
          <a:p>
            <a:pPr marL="457200" indent="-457200" algn="ctr">
              <a:buFont typeface="Arial" panose="020B0604020202020204" pitchFamily="34" charset="0"/>
              <a:buChar char="•"/>
              <a:defRPr/>
            </a:pPr>
            <a:r>
              <a:rPr lang="el-GR" sz="2800" dirty="0">
                <a:latin typeface="Arial Narrow" panose="020B0606020202030204" pitchFamily="34" charset="0"/>
              </a:rPr>
              <a:t>Απομνημόνευση των οδηγιών με ακρίβεια.</a:t>
            </a:r>
          </a:p>
        </p:txBody>
      </p:sp>
    </p:spTree>
    <p:extLst>
      <p:ext uri="{BB962C8B-B14F-4D97-AF65-F5344CB8AC3E}">
        <p14:creationId xmlns:p14="http://schemas.microsoft.com/office/powerpoint/2010/main" val="1075328537"/>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456F592-A255-3649-AAA0-340AF83F2F42}"/>
              </a:ext>
            </a:extLst>
          </p:cNvPr>
          <p:cNvSpPr>
            <a:spLocks noGrp="1"/>
          </p:cNvSpPr>
          <p:nvPr>
            <p:ph idx="1"/>
          </p:nvPr>
        </p:nvSpPr>
        <p:spPr/>
        <p:txBody>
          <a:bodyPr/>
          <a:lstStyle/>
          <a:p>
            <a:endParaRPr lang="de-AT"/>
          </a:p>
        </p:txBody>
      </p:sp>
      <p:sp>
        <p:nvSpPr>
          <p:cNvPr id="4" name="Date Placeholder 3">
            <a:extLst>
              <a:ext uri="{FF2B5EF4-FFF2-40B4-BE49-F238E27FC236}">
                <a16:creationId xmlns:a16="http://schemas.microsoft.com/office/drawing/2014/main" id="{2D6AFFFE-E3C6-F644-AE8D-1AB9EC925E35}"/>
              </a:ext>
            </a:extLst>
          </p:cNvPr>
          <p:cNvSpPr>
            <a:spLocks noGrp="1"/>
          </p:cNvSpPr>
          <p:nvPr>
            <p:ph type="dt" sz="half" idx="10"/>
          </p:nvPr>
        </p:nvSpPr>
        <p:spPr/>
        <p:txBody>
          <a:bodyPr/>
          <a:lstStyle/>
          <a:p>
            <a:r>
              <a:rPr lang="el-GR"/>
              <a:t>3 Ιουνίου 2021</a:t>
            </a:r>
          </a:p>
        </p:txBody>
      </p:sp>
      <p:sp>
        <p:nvSpPr>
          <p:cNvPr id="5" name="Footer Placeholder 4">
            <a:extLst>
              <a:ext uri="{FF2B5EF4-FFF2-40B4-BE49-F238E27FC236}">
                <a16:creationId xmlns:a16="http://schemas.microsoft.com/office/drawing/2014/main" id="{994612C7-4A4B-9C44-8F2E-21721F9238BA}"/>
              </a:ext>
            </a:extLst>
          </p:cNvPr>
          <p:cNvSpPr>
            <a:spLocks noGrp="1"/>
          </p:cNvSpPr>
          <p:nvPr>
            <p:ph type="ftr" sz="quarter" idx="11"/>
          </p:nvPr>
        </p:nvSpPr>
        <p:spPr/>
        <p:txBody>
          <a:bodyPr/>
          <a:lstStyle/>
          <a:p>
            <a:r>
              <a:rPr lang="el-GR">
                <a:solidFill>
                  <a:prstClr val="black"/>
                </a:solidFill>
                <a:ea typeface="Times New Roman" panose="02020603050405020304" pitchFamily="18" charset="0"/>
              </a:rPr>
              <a:t>Η υποστήριξη της Ευρωπαϊκής Επιτροπής για την παραγωγή της παρούσας δημοσίευσης δεν συνιστά έγκριση του περιεχομένου, το οποίο αντικατοπτρίζει μόνο τις απόψεις των συντακτών, και η Επιτροπή δεν μπορεί να θεωρηθεί υπεύθυνη για οποιαδήποτε χρήση των πληροφοριών που περιέχονται σε αυτήν. </a:t>
            </a:r>
          </a:p>
        </p:txBody>
      </p:sp>
      <p:sp>
        <p:nvSpPr>
          <p:cNvPr id="6" name="Slide Number Placeholder 5">
            <a:extLst>
              <a:ext uri="{FF2B5EF4-FFF2-40B4-BE49-F238E27FC236}">
                <a16:creationId xmlns:a16="http://schemas.microsoft.com/office/drawing/2014/main" id="{C383482E-1D2F-1248-9E5B-88F5DC3B2673}"/>
              </a:ext>
            </a:extLst>
          </p:cNvPr>
          <p:cNvSpPr>
            <a:spLocks noGrp="1"/>
          </p:cNvSpPr>
          <p:nvPr>
            <p:ph type="sldNum" sz="quarter" idx="12"/>
          </p:nvPr>
        </p:nvSpPr>
        <p:spPr/>
        <p:txBody>
          <a:bodyPr/>
          <a:lstStyle/>
          <a:p>
            <a:fld id="{CD37B2E7-1D31-7C4D-928B-66328FE9604A}" type="slidenum">
              <a:rPr lang="de-AT" smtClean="0"/>
              <a:pPr/>
              <a:t>51</a:t>
            </a:fld>
            <a:endParaRPr lang="de-AT"/>
          </a:p>
        </p:txBody>
      </p:sp>
      <p:sp>
        <p:nvSpPr>
          <p:cNvPr id="8" name="Google Shape;159;p28">
            <a:extLst>
              <a:ext uri="{FF2B5EF4-FFF2-40B4-BE49-F238E27FC236}">
                <a16:creationId xmlns:a16="http://schemas.microsoft.com/office/drawing/2014/main" id="{20FCD049-3731-324D-B2E7-AF5E905F3735}"/>
              </a:ext>
            </a:extLst>
          </p:cNvPr>
          <p:cNvSpPr/>
          <p:nvPr/>
        </p:nvSpPr>
        <p:spPr>
          <a:xfrm>
            <a:off x="838200" y="681037"/>
            <a:ext cx="10515600" cy="5492439"/>
          </a:xfrm>
          <a:prstGeom prst="rect">
            <a:avLst/>
          </a:prstGeom>
          <a:solidFill>
            <a:srgbClr val="DEEBF8"/>
          </a:solidFill>
          <a:ln>
            <a:noFill/>
          </a:ln>
        </p:spPr>
        <p:txBody>
          <a:bodyPr spcFirstLastPara="1" wrap="square" lIns="121900" tIns="60933" rIns="121900" bIns="60933" anchor="ctr" anchorCtr="0">
            <a:noAutofit/>
          </a:bodyPr>
          <a:lstStyle/>
          <a:p>
            <a:pPr algn="ctr">
              <a:defRPr/>
            </a:pPr>
            <a:r>
              <a:rPr lang="el-GR" sz="2400" dirty="0">
                <a:latin typeface="Arial Narrow" panose="020B0606020202030204" pitchFamily="34" charset="0"/>
              </a:rPr>
              <a:t>Συνιστάται ιδιαίτερα το προσωπικό της πρώτης γραμμής και οι διευθυντές που εργάζονται με άτομα με διαταραχή του φάσματος του αυτισμού σε οποιοδήποτε περιβάλλον, να ενημερώνονται για το τι είναι αυτισμός.</a:t>
            </a:r>
          </a:p>
          <a:p>
            <a:pPr algn="ctr">
              <a:defRPr/>
            </a:pPr>
            <a:r>
              <a:rPr lang="el-GR" sz="2400" dirty="0">
                <a:latin typeface="Arial Narrow" panose="020B0606020202030204" pitchFamily="34" charset="0"/>
              </a:rPr>
              <a:t>Η παρερμηνεία και η προκατάληψη</a:t>
            </a:r>
          </a:p>
          <a:p>
            <a:pPr algn="ctr">
              <a:defRPr/>
            </a:pPr>
            <a:r>
              <a:rPr lang="el-GR" sz="2400" dirty="0">
                <a:latin typeface="Arial Narrow" panose="020B0606020202030204" pitchFamily="34" charset="0"/>
              </a:rPr>
              <a:t>είναι κοινά εμπόδια στη δημόσια αλληλεπίδραση.</a:t>
            </a:r>
          </a:p>
          <a:p>
            <a:pPr algn="ctr">
              <a:defRPr/>
            </a:pPr>
            <a:r>
              <a:rPr lang="el-GR" sz="2400" dirty="0">
                <a:latin typeface="Arial Narrow" panose="020B0606020202030204" pitchFamily="34" charset="0"/>
              </a:rPr>
              <a:t>Η παρακολούθηση μαθημάτων κατάρτισης για το προσωπικό είναι το πρώτο βήμα για μια καλύτερη εξυπηρέτηση.</a:t>
            </a:r>
          </a:p>
          <a:p>
            <a:pPr algn="ctr">
              <a:defRPr/>
            </a:pPr>
            <a:endParaRPr lang="en-US" sz="2400" dirty="0">
              <a:latin typeface="Arial Narrow" panose="020B0606020202030204" pitchFamily="34" charset="0"/>
            </a:endParaRPr>
          </a:p>
          <a:p>
            <a:pPr algn="ctr">
              <a:defRPr/>
            </a:pPr>
            <a:r>
              <a:rPr lang="el-GR" sz="2400" dirty="0">
                <a:latin typeface="Arial Narrow" panose="020B0606020202030204" pitchFamily="34" charset="0"/>
              </a:rPr>
              <a:t>Για παράδειγμα, μια τέτοια εκπαίδευση θα μπορούσε να περιλαμβάνει:</a:t>
            </a:r>
          </a:p>
          <a:p>
            <a:pPr marL="342900" indent="-342900" algn="ctr">
              <a:buFont typeface="Arial" panose="020B0604020202020204" pitchFamily="34" charset="0"/>
              <a:buChar char="•"/>
              <a:defRPr/>
            </a:pPr>
            <a:r>
              <a:rPr lang="el-GR" sz="2400" dirty="0">
                <a:latin typeface="Arial Narrow" panose="020B0606020202030204" pitchFamily="34" charset="0"/>
              </a:rPr>
              <a:t>Τι είναι οι Διαταραχές Φάσματος Αυτισμού και πώς εκδηλώνονται;</a:t>
            </a:r>
          </a:p>
          <a:p>
            <a:pPr marL="342900" indent="-342900" algn="ctr">
              <a:buFont typeface="Arial" panose="020B0604020202020204" pitchFamily="34" charset="0"/>
              <a:buChar char="•"/>
              <a:defRPr/>
            </a:pPr>
            <a:r>
              <a:rPr lang="el-GR" sz="2400" dirty="0">
                <a:latin typeface="Arial Narrow" panose="020B0606020202030204" pitchFamily="34" charset="0"/>
              </a:rPr>
              <a:t>Ορολογία για άτομα που βρίσκονται στο φάσμα του αυτισμού.</a:t>
            </a:r>
          </a:p>
          <a:p>
            <a:pPr marL="342900" indent="-342900" algn="ctr">
              <a:buFont typeface="Arial" panose="020B0604020202020204" pitchFamily="34" charset="0"/>
              <a:buChar char="•"/>
              <a:defRPr/>
            </a:pPr>
            <a:r>
              <a:rPr lang="el-GR" sz="2400" dirty="0">
                <a:latin typeface="Arial Narrow" panose="020B0606020202030204" pitchFamily="34" charset="0"/>
              </a:rPr>
              <a:t>Οι διακρίσεις και η σημασία της αποφυγής των ετικετών.</a:t>
            </a:r>
          </a:p>
          <a:p>
            <a:pPr marL="342900" indent="-342900" algn="ctr">
              <a:buFont typeface="Arial" panose="020B0604020202020204" pitchFamily="34" charset="0"/>
              <a:buChar char="•"/>
              <a:defRPr/>
            </a:pPr>
            <a:r>
              <a:rPr lang="el-GR" sz="2400" dirty="0">
                <a:latin typeface="Arial Narrow" panose="020B0606020202030204" pitchFamily="34" charset="0"/>
              </a:rPr>
              <a:t>Κατανόηση των διαφορετικών τρόπων επικοινωνίας ενός ατόμου με αυτισμό και ανάπτυξη της κατανόησής μας για τις επικοινωνιακές δεξιότητες.</a:t>
            </a:r>
          </a:p>
          <a:p>
            <a:pPr marL="342900" indent="-342900" algn="ctr">
              <a:buFont typeface="Arial" panose="020B0604020202020204" pitchFamily="34" charset="0"/>
              <a:buChar char="•"/>
              <a:defRPr/>
            </a:pPr>
            <a:r>
              <a:rPr lang="el-GR" sz="2400" dirty="0">
                <a:latin typeface="Arial Narrow" panose="020B0606020202030204" pitchFamily="34" charset="0"/>
              </a:rPr>
              <a:t>Στρατηγικές στήριξης. </a:t>
            </a:r>
          </a:p>
        </p:txBody>
      </p:sp>
    </p:spTree>
    <p:extLst>
      <p:ext uri="{BB962C8B-B14F-4D97-AF65-F5344CB8AC3E}">
        <p14:creationId xmlns:p14="http://schemas.microsoft.com/office/powerpoint/2010/main" val="2090163362"/>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456F592-A255-3649-AAA0-340AF83F2F42}"/>
              </a:ext>
            </a:extLst>
          </p:cNvPr>
          <p:cNvSpPr>
            <a:spLocks noGrp="1"/>
          </p:cNvSpPr>
          <p:nvPr>
            <p:ph idx="1"/>
          </p:nvPr>
        </p:nvSpPr>
        <p:spPr/>
        <p:txBody>
          <a:bodyPr/>
          <a:lstStyle/>
          <a:p>
            <a:endParaRPr lang="de-AT"/>
          </a:p>
        </p:txBody>
      </p:sp>
      <p:sp>
        <p:nvSpPr>
          <p:cNvPr id="4" name="Date Placeholder 3">
            <a:extLst>
              <a:ext uri="{FF2B5EF4-FFF2-40B4-BE49-F238E27FC236}">
                <a16:creationId xmlns:a16="http://schemas.microsoft.com/office/drawing/2014/main" id="{2D6AFFFE-E3C6-F644-AE8D-1AB9EC925E35}"/>
              </a:ext>
            </a:extLst>
          </p:cNvPr>
          <p:cNvSpPr>
            <a:spLocks noGrp="1"/>
          </p:cNvSpPr>
          <p:nvPr>
            <p:ph type="dt" sz="half" idx="10"/>
          </p:nvPr>
        </p:nvSpPr>
        <p:spPr/>
        <p:txBody>
          <a:bodyPr/>
          <a:lstStyle/>
          <a:p>
            <a:r>
              <a:rPr lang="el-GR"/>
              <a:t>3 Ιουνίου 2021</a:t>
            </a:r>
          </a:p>
        </p:txBody>
      </p:sp>
      <p:sp>
        <p:nvSpPr>
          <p:cNvPr id="5" name="Footer Placeholder 4">
            <a:extLst>
              <a:ext uri="{FF2B5EF4-FFF2-40B4-BE49-F238E27FC236}">
                <a16:creationId xmlns:a16="http://schemas.microsoft.com/office/drawing/2014/main" id="{994612C7-4A4B-9C44-8F2E-21721F9238BA}"/>
              </a:ext>
            </a:extLst>
          </p:cNvPr>
          <p:cNvSpPr>
            <a:spLocks noGrp="1"/>
          </p:cNvSpPr>
          <p:nvPr>
            <p:ph type="ftr" sz="quarter" idx="11"/>
          </p:nvPr>
        </p:nvSpPr>
        <p:spPr/>
        <p:txBody>
          <a:bodyPr/>
          <a:lstStyle/>
          <a:p>
            <a:r>
              <a:rPr lang="el-GR">
                <a:solidFill>
                  <a:prstClr val="black"/>
                </a:solidFill>
                <a:ea typeface="Times New Roman" panose="02020603050405020304" pitchFamily="18" charset="0"/>
              </a:rPr>
              <a:t>Η υποστήριξη της Ευρωπαϊκής Επιτροπής για την παραγωγή της παρούσας δημοσίευσης δεν συνιστά έγκριση του περιεχομένου, το οποίο αντικατοπτρίζει μόνο τις απόψεις των συντακτών, και η Επιτροπή δεν μπορεί να θεωρηθεί υπεύθυνη για οποιαδήποτε χρήση των πληροφοριών που περιέχονται σε αυτήν. </a:t>
            </a:r>
          </a:p>
        </p:txBody>
      </p:sp>
      <p:sp>
        <p:nvSpPr>
          <p:cNvPr id="6" name="Slide Number Placeholder 5">
            <a:extLst>
              <a:ext uri="{FF2B5EF4-FFF2-40B4-BE49-F238E27FC236}">
                <a16:creationId xmlns:a16="http://schemas.microsoft.com/office/drawing/2014/main" id="{C383482E-1D2F-1248-9E5B-88F5DC3B2673}"/>
              </a:ext>
            </a:extLst>
          </p:cNvPr>
          <p:cNvSpPr>
            <a:spLocks noGrp="1"/>
          </p:cNvSpPr>
          <p:nvPr>
            <p:ph type="sldNum" sz="quarter" idx="12"/>
          </p:nvPr>
        </p:nvSpPr>
        <p:spPr/>
        <p:txBody>
          <a:bodyPr/>
          <a:lstStyle/>
          <a:p>
            <a:fld id="{CD37B2E7-1D31-7C4D-928B-66328FE9604A}" type="slidenum">
              <a:rPr lang="de-AT" smtClean="0"/>
              <a:pPr/>
              <a:t>52</a:t>
            </a:fld>
            <a:endParaRPr lang="de-AT"/>
          </a:p>
        </p:txBody>
      </p:sp>
      <p:sp>
        <p:nvSpPr>
          <p:cNvPr id="7" name="Google Shape;164;p28">
            <a:extLst>
              <a:ext uri="{FF2B5EF4-FFF2-40B4-BE49-F238E27FC236}">
                <a16:creationId xmlns:a16="http://schemas.microsoft.com/office/drawing/2014/main" id="{CDB88214-0CC1-264B-A2A6-4D53AE51E3CC}"/>
              </a:ext>
            </a:extLst>
          </p:cNvPr>
          <p:cNvSpPr/>
          <p:nvPr/>
        </p:nvSpPr>
        <p:spPr>
          <a:xfrm>
            <a:off x="4087090" y="681036"/>
            <a:ext cx="4066310" cy="1009651"/>
          </a:xfrm>
          <a:prstGeom prst="rect">
            <a:avLst/>
          </a:prstGeom>
          <a:solidFill>
            <a:srgbClr val="DEEBF8"/>
          </a:solidFill>
          <a:ln>
            <a:noFill/>
          </a:ln>
        </p:spPr>
        <p:txBody>
          <a:bodyPr spcFirstLastPara="1" wrap="square" lIns="121900" tIns="60933" rIns="121900" bIns="60933" anchor="ctr" anchorCtr="0">
            <a:noAutofit/>
          </a:bodyPr>
          <a:lstStyle/>
          <a:p>
            <a:pPr algn="ctr" defTabSz="514350">
              <a:lnSpc>
                <a:spcPct val="150000"/>
              </a:lnSpc>
            </a:pPr>
            <a:r>
              <a:rPr lang="el-GR" sz="4000" b="1" dirty="0">
                <a:solidFill>
                  <a:prstClr val="black"/>
                </a:solidFill>
                <a:latin typeface="Arial Narrow" panose="020B0606020202030204" pitchFamily="34" charset="0"/>
              </a:rPr>
              <a:t>Να θυμάστε:</a:t>
            </a:r>
          </a:p>
        </p:txBody>
      </p:sp>
      <p:sp>
        <p:nvSpPr>
          <p:cNvPr id="8" name="Google Shape;159;p28">
            <a:extLst>
              <a:ext uri="{FF2B5EF4-FFF2-40B4-BE49-F238E27FC236}">
                <a16:creationId xmlns:a16="http://schemas.microsoft.com/office/drawing/2014/main" id="{20FCD049-3731-324D-B2E7-AF5E905F3735}"/>
              </a:ext>
            </a:extLst>
          </p:cNvPr>
          <p:cNvSpPr/>
          <p:nvPr/>
        </p:nvSpPr>
        <p:spPr>
          <a:xfrm>
            <a:off x="838200" y="1822138"/>
            <a:ext cx="10515600" cy="4351338"/>
          </a:xfrm>
          <a:prstGeom prst="rect">
            <a:avLst/>
          </a:prstGeom>
          <a:solidFill>
            <a:srgbClr val="DEEBF8"/>
          </a:solidFill>
          <a:ln>
            <a:noFill/>
          </a:ln>
        </p:spPr>
        <p:txBody>
          <a:bodyPr spcFirstLastPara="1" wrap="square" lIns="121900" tIns="60933" rIns="121900" bIns="60933" anchor="ctr" anchorCtr="0">
            <a:noAutofit/>
          </a:bodyPr>
          <a:lstStyle/>
          <a:p>
            <a:pPr marL="342900" indent="-342900" algn="just">
              <a:buFont typeface="Arial" panose="020B0604020202020204" pitchFamily="34" charset="0"/>
              <a:buChar char="•"/>
              <a:defRPr/>
            </a:pPr>
            <a:r>
              <a:rPr lang="el-GR" sz="2400" dirty="0">
                <a:latin typeface="Arial Narrow" panose="020B0606020202030204" pitchFamily="34" charset="0"/>
              </a:rPr>
              <a:t>Να αποφεύγετε τον σαρκασμό, την ειρωνεία και τις μεταφορές.</a:t>
            </a:r>
          </a:p>
          <a:p>
            <a:pPr marL="342900" indent="-342900" algn="just">
              <a:buFont typeface="Arial" panose="020B0604020202020204" pitchFamily="34" charset="0"/>
              <a:buChar char="•"/>
              <a:defRPr/>
            </a:pPr>
            <a:r>
              <a:rPr lang="el-GR" sz="2400" dirty="0">
                <a:latin typeface="Arial Narrow" panose="020B0606020202030204" pitchFamily="34" charset="0"/>
              </a:rPr>
              <a:t>Μην θεωρείτε δεδομένο ότι έχει γίνει κατανοητό αυτό που λέτε, εξασφαλίστε ότι όντως έχει γίνει.</a:t>
            </a:r>
          </a:p>
          <a:p>
            <a:pPr marL="342900" indent="-342900" algn="just">
              <a:buFont typeface="Arial" panose="020B0604020202020204" pitchFamily="34" charset="0"/>
              <a:buChar char="•"/>
              <a:defRPr/>
            </a:pPr>
            <a:r>
              <a:rPr lang="el-GR" sz="2400" dirty="0">
                <a:latin typeface="Arial Narrow" panose="020B0606020202030204" pitchFamily="34" charset="0"/>
              </a:rPr>
              <a:t>Μην είστε συγκαταβατικοί. Το να είσαι αυτιστικός δεν σημαίνει ότι είσαι ηλίθιος.</a:t>
            </a:r>
          </a:p>
          <a:p>
            <a:pPr marL="342900" indent="-342900" algn="just">
              <a:buFont typeface="Arial" panose="020B0604020202020204" pitchFamily="34" charset="0"/>
              <a:buChar char="•"/>
              <a:defRPr/>
            </a:pPr>
            <a:r>
              <a:rPr lang="el-GR" sz="2400" dirty="0">
                <a:latin typeface="Arial Narrow" panose="020B0606020202030204" pitchFamily="34" charset="0"/>
              </a:rPr>
              <a:t>Ακολουθήστε τον κανόνα των 6 δευτερολέπτων. Μετά από μία ερώτηση, δώστε χρόνο 6 δευτερολέπτων για μια απάντηση. Μπορεί να χρειαστούν λίγο χρόνο για να επεξεργαστούν την ερώτηση.</a:t>
            </a:r>
          </a:p>
          <a:p>
            <a:pPr marL="342900" indent="-342900" algn="just">
              <a:buFont typeface="Arial" panose="020B0604020202020204" pitchFamily="34" charset="0"/>
              <a:buChar char="•"/>
              <a:defRPr/>
            </a:pPr>
            <a:r>
              <a:rPr lang="el-GR" sz="2400" dirty="0">
                <a:latin typeface="Arial Narrow" panose="020B0606020202030204" pitchFamily="34" charset="0"/>
              </a:rPr>
              <a:t>Να θέτετε απλές και άμεσες ερωτήσεις και να αποφεύγετε τις ερωτήσεις ανοικτού τύπου.</a:t>
            </a:r>
          </a:p>
          <a:p>
            <a:pPr marL="342900" indent="-342900" algn="just">
              <a:buFont typeface="Arial" panose="020B0604020202020204" pitchFamily="34" charset="0"/>
              <a:buChar char="•"/>
              <a:defRPr/>
            </a:pPr>
            <a:r>
              <a:rPr lang="el-GR" sz="2400" dirty="0">
                <a:latin typeface="Arial Narrow" panose="020B0606020202030204" pitchFamily="34" charset="0"/>
              </a:rPr>
              <a:t>Να τους δίνετε χρόνο να επεξεργάζονται τις ερωτήσεις. Να αποφεύγετε να ρωτάτε συνεχώς την ίδια ερώτηση με διαφορετικές λέξεις, καθώς αυτό σημαίνει ότι ξεκινάτε τη διαδικασία από την αρχή.</a:t>
            </a:r>
          </a:p>
        </p:txBody>
      </p:sp>
    </p:spTree>
    <p:extLst>
      <p:ext uri="{BB962C8B-B14F-4D97-AF65-F5344CB8AC3E}">
        <p14:creationId xmlns:p14="http://schemas.microsoft.com/office/powerpoint/2010/main" val="3708835306"/>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456F592-A255-3649-AAA0-340AF83F2F42}"/>
              </a:ext>
            </a:extLst>
          </p:cNvPr>
          <p:cNvSpPr>
            <a:spLocks noGrp="1"/>
          </p:cNvSpPr>
          <p:nvPr>
            <p:ph idx="1"/>
          </p:nvPr>
        </p:nvSpPr>
        <p:spPr/>
        <p:txBody>
          <a:bodyPr/>
          <a:lstStyle/>
          <a:p>
            <a:endParaRPr lang="de-AT"/>
          </a:p>
        </p:txBody>
      </p:sp>
      <p:sp>
        <p:nvSpPr>
          <p:cNvPr id="4" name="Date Placeholder 3">
            <a:extLst>
              <a:ext uri="{FF2B5EF4-FFF2-40B4-BE49-F238E27FC236}">
                <a16:creationId xmlns:a16="http://schemas.microsoft.com/office/drawing/2014/main" id="{2D6AFFFE-E3C6-F644-AE8D-1AB9EC925E35}"/>
              </a:ext>
            </a:extLst>
          </p:cNvPr>
          <p:cNvSpPr>
            <a:spLocks noGrp="1"/>
          </p:cNvSpPr>
          <p:nvPr>
            <p:ph type="dt" sz="half" idx="10"/>
          </p:nvPr>
        </p:nvSpPr>
        <p:spPr/>
        <p:txBody>
          <a:bodyPr/>
          <a:lstStyle/>
          <a:p>
            <a:r>
              <a:rPr lang="el-GR"/>
              <a:t>3 Ιουνίου 2021</a:t>
            </a:r>
          </a:p>
        </p:txBody>
      </p:sp>
      <p:sp>
        <p:nvSpPr>
          <p:cNvPr id="5" name="Footer Placeholder 4">
            <a:extLst>
              <a:ext uri="{FF2B5EF4-FFF2-40B4-BE49-F238E27FC236}">
                <a16:creationId xmlns:a16="http://schemas.microsoft.com/office/drawing/2014/main" id="{994612C7-4A4B-9C44-8F2E-21721F9238BA}"/>
              </a:ext>
            </a:extLst>
          </p:cNvPr>
          <p:cNvSpPr>
            <a:spLocks noGrp="1"/>
          </p:cNvSpPr>
          <p:nvPr>
            <p:ph type="ftr" sz="quarter" idx="11"/>
          </p:nvPr>
        </p:nvSpPr>
        <p:spPr/>
        <p:txBody>
          <a:bodyPr/>
          <a:lstStyle/>
          <a:p>
            <a:r>
              <a:rPr lang="el-GR">
                <a:solidFill>
                  <a:prstClr val="black"/>
                </a:solidFill>
                <a:ea typeface="Times New Roman" panose="02020603050405020304" pitchFamily="18" charset="0"/>
              </a:rPr>
              <a:t>Η υποστήριξη της Ευρωπαϊκής Επιτροπής για την παραγωγή της παρούσας δημοσίευσης δεν συνιστά έγκριση του περιεχομένου, το οποίο αντικατοπτρίζει μόνο τις απόψεις των συντακτών, και η Επιτροπή δεν μπορεί να θεωρηθεί υπεύθυνη για οποιαδήποτε χρήση των πληροφοριών που περιέχονται σε αυτήν. </a:t>
            </a:r>
          </a:p>
        </p:txBody>
      </p:sp>
      <p:sp>
        <p:nvSpPr>
          <p:cNvPr id="6" name="Slide Number Placeholder 5">
            <a:extLst>
              <a:ext uri="{FF2B5EF4-FFF2-40B4-BE49-F238E27FC236}">
                <a16:creationId xmlns:a16="http://schemas.microsoft.com/office/drawing/2014/main" id="{C383482E-1D2F-1248-9E5B-88F5DC3B2673}"/>
              </a:ext>
            </a:extLst>
          </p:cNvPr>
          <p:cNvSpPr>
            <a:spLocks noGrp="1"/>
          </p:cNvSpPr>
          <p:nvPr>
            <p:ph type="sldNum" sz="quarter" idx="12"/>
          </p:nvPr>
        </p:nvSpPr>
        <p:spPr/>
        <p:txBody>
          <a:bodyPr/>
          <a:lstStyle/>
          <a:p>
            <a:fld id="{CD37B2E7-1D31-7C4D-928B-66328FE9604A}" type="slidenum">
              <a:rPr lang="de-AT" smtClean="0"/>
              <a:pPr/>
              <a:t>53</a:t>
            </a:fld>
            <a:endParaRPr lang="de-AT"/>
          </a:p>
        </p:txBody>
      </p:sp>
      <p:sp>
        <p:nvSpPr>
          <p:cNvPr id="8" name="Google Shape;159;p28">
            <a:extLst>
              <a:ext uri="{FF2B5EF4-FFF2-40B4-BE49-F238E27FC236}">
                <a16:creationId xmlns:a16="http://schemas.microsoft.com/office/drawing/2014/main" id="{20FCD049-3731-324D-B2E7-AF5E905F3735}"/>
              </a:ext>
            </a:extLst>
          </p:cNvPr>
          <p:cNvSpPr/>
          <p:nvPr/>
        </p:nvSpPr>
        <p:spPr>
          <a:xfrm>
            <a:off x="838200" y="681037"/>
            <a:ext cx="10515600" cy="5492439"/>
          </a:xfrm>
          <a:prstGeom prst="rect">
            <a:avLst/>
          </a:prstGeom>
          <a:solidFill>
            <a:srgbClr val="DEEBF8"/>
          </a:solidFill>
          <a:ln>
            <a:noFill/>
          </a:ln>
        </p:spPr>
        <p:txBody>
          <a:bodyPr spcFirstLastPara="1" wrap="square" lIns="121900" tIns="60933" rIns="121900" bIns="60933" anchor="ctr" anchorCtr="0">
            <a:noAutofit/>
          </a:bodyPr>
          <a:lstStyle/>
          <a:p>
            <a:pPr algn="ctr">
              <a:defRPr/>
            </a:pPr>
            <a:r>
              <a:rPr lang="el-GR" sz="2400" dirty="0">
                <a:latin typeface="Arial Narrow" panose="020B0606020202030204" pitchFamily="34" charset="0"/>
              </a:rPr>
              <a:t>Η Βρετανική Κυβέρνηση προσφέρει εμπεριστατωμένες συμβουλές σχετικά με τη δυνατότητα πρόσβασης στις δημόσιες υπηρεσίες μέσω διαδικτύου στη διεύθυνση: </a:t>
            </a:r>
            <a:r>
              <a:rPr lang="el-GR" sz="2000" dirty="0">
                <a:latin typeface="Arial Narrow" panose="020B0606020202030204" pitchFamily="34" charset="0"/>
                <a:hlinkClick r:id="rId2">
                  <a:extLst>
                    <a:ext uri="{A12FA001-AC4F-418D-AE19-62706E023703}">
                      <ahyp:hlinkClr xmlns:ahyp="http://schemas.microsoft.com/office/drawing/2018/hyperlinkcolor" val="tx"/>
                    </a:ext>
                  </a:extLst>
                </a:hlinkClick>
              </a:rPr>
              <a:t>https://accessibility.campaign.gov.uk/?utm_source=Blogs&amp;utm_medium=GDS&amp;utm_campaign=access_regs</a:t>
            </a:r>
          </a:p>
          <a:p>
            <a:pPr algn="ctr">
              <a:defRPr/>
            </a:pPr>
            <a:endParaRPr lang="en-US" sz="2400" dirty="0">
              <a:latin typeface="Arial Narrow" panose="020B0606020202030204" pitchFamily="34" charset="0"/>
            </a:endParaRPr>
          </a:p>
          <a:p>
            <a:pPr algn="ctr">
              <a:defRPr/>
            </a:pPr>
            <a:r>
              <a:rPr lang="el-GR" sz="2400" dirty="0">
                <a:latin typeface="Arial Narrow" panose="020B0606020202030204" pitchFamily="34" charset="0"/>
              </a:rPr>
              <a:t>Προσφέρουν επίσης πρότυπα αφισών με άδεια χρήσης </a:t>
            </a:r>
            <a:r>
              <a:rPr lang="el-GR" sz="2400" dirty="0" err="1">
                <a:latin typeface="Arial Narrow" panose="020B0606020202030204" pitchFamily="34" charset="0"/>
              </a:rPr>
              <a:t>Creative</a:t>
            </a:r>
            <a:r>
              <a:rPr lang="el-GR" sz="2400" dirty="0">
                <a:latin typeface="Arial Narrow" panose="020B0606020202030204" pitchFamily="34" charset="0"/>
              </a:rPr>
              <a:t> </a:t>
            </a:r>
            <a:r>
              <a:rPr lang="el-GR" sz="2400" dirty="0" err="1">
                <a:latin typeface="Arial Narrow" panose="020B0606020202030204" pitchFamily="34" charset="0"/>
              </a:rPr>
              <a:t>Commons</a:t>
            </a:r>
            <a:r>
              <a:rPr lang="el-GR" sz="2400" dirty="0">
                <a:latin typeface="Arial Narrow" panose="020B0606020202030204" pitchFamily="34" charset="0"/>
              </a:rPr>
              <a:t> που δείχνουν τρόπους προσέγγισης της προσβασιμότητας από σχεδιαστική άποψη.</a:t>
            </a:r>
          </a:p>
          <a:p>
            <a:pPr algn="ctr">
              <a:defRPr/>
            </a:pPr>
            <a:r>
              <a:rPr lang="el-GR" sz="2400" dirty="0">
                <a:latin typeface="Arial Narrow" panose="020B0606020202030204" pitchFamily="34" charset="0"/>
              </a:rPr>
              <a:t>Οι υπηρεσίες μπορούν να χρησιμοποιούν και να στηρίζονται πάνω στις αφίσες,</a:t>
            </a:r>
          </a:p>
          <a:p>
            <a:pPr algn="ctr">
              <a:defRPr/>
            </a:pPr>
            <a:r>
              <a:rPr lang="el-GR" sz="2400" dirty="0">
                <a:latin typeface="Arial Narrow" panose="020B0606020202030204" pitchFamily="34" charset="0"/>
              </a:rPr>
              <a:t>υπό την προϋπόθεση ότι η χρήση τους είναι μη εμπορική και διατηρούν τις κατάλληλες προδιαγραφές.</a:t>
            </a:r>
          </a:p>
          <a:p>
            <a:pPr algn="ctr">
              <a:defRPr/>
            </a:pPr>
            <a:endParaRPr lang="en-US" sz="2400" dirty="0">
              <a:latin typeface="Arial Narrow" panose="020B0606020202030204" pitchFamily="34" charset="0"/>
            </a:endParaRPr>
          </a:p>
          <a:p>
            <a:pPr algn="ctr">
              <a:defRPr/>
            </a:pPr>
            <a:r>
              <a:rPr lang="el-GR" sz="2000" dirty="0">
                <a:latin typeface="Arial Narrow" panose="020B0606020202030204" pitchFamily="34" charset="0"/>
                <a:hlinkClick r:id="rId3">
                  <a:extLst>
                    <a:ext uri="{A12FA001-AC4F-418D-AE19-62706E023703}">
                      <ahyp:hlinkClr xmlns:ahyp="http://schemas.microsoft.com/office/drawing/2018/hyperlinkcolor" val="tx"/>
                    </a:ext>
                  </a:extLst>
                </a:hlinkClick>
              </a:rPr>
              <a:t>https://accessibility.blog.gov.uk/2016/09/02/dos-and-donts-on-designing-for-accessibility/</a:t>
            </a:r>
            <a:r>
              <a:rPr lang="el-GR" sz="2000" dirty="0">
                <a:latin typeface="Arial Narrow" panose="020B0606020202030204" pitchFamily="34" charset="0"/>
              </a:rPr>
              <a:t> </a:t>
            </a:r>
          </a:p>
        </p:txBody>
      </p:sp>
    </p:spTree>
    <p:extLst>
      <p:ext uri="{BB962C8B-B14F-4D97-AF65-F5344CB8AC3E}">
        <p14:creationId xmlns:p14="http://schemas.microsoft.com/office/powerpoint/2010/main" val="3713904935"/>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456F592-A255-3649-AAA0-340AF83F2F42}"/>
              </a:ext>
            </a:extLst>
          </p:cNvPr>
          <p:cNvSpPr>
            <a:spLocks noGrp="1"/>
          </p:cNvSpPr>
          <p:nvPr>
            <p:ph idx="1"/>
          </p:nvPr>
        </p:nvSpPr>
        <p:spPr/>
        <p:txBody>
          <a:bodyPr/>
          <a:lstStyle/>
          <a:p>
            <a:endParaRPr lang="de-AT"/>
          </a:p>
        </p:txBody>
      </p:sp>
      <p:sp>
        <p:nvSpPr>
          <p:cNvPr id="4" name="Date Placeholder 3">
            <a:extLst>
              <a:ext uri="{FF2B5EF4-FFF2-40B4-BE49-F238E27FC236}">
                <a16:creationId xmlns:a16="http://schemas.microsoft.com/office/drawing/2014/main" id="{2D6AFFFE-E3C6-F644-AE8D-1AB9EC925E35}"/>
              </a:ext>
            </a:extLst>
          </p:cNvPr>
          <p:cNvSpPr>
            <a:spLocks noGrp="1"/>
          </p:cNvSpPr>
          <p:nvPr>
            <p:ph type="dt" sz="half" idx="10"/>
          </p:nvPr>
        </p:nvSpPr>
        <p:spPr/>
        <p:txBody>
          <a:bodyPr/>
          <a:lstStyle/>
          <a:p>
            <a:r>
              <a:rPr lang="el-GR"/>
              <a:t>3 Ιουνίου 2021</a:t>
            </a:r>
          </a:p>
        </p:txBody>
      </p:sp>
      <p:sp>
        <p:nvSpPr>
          <p:cNvPr id="5" name="Footer Placeholder 4">
            <a:extLst>
              <a:ext uri="{FF2B5EF4-FFF2-40B4-BE49-F238E27FC236}">
                <a16:creationId xmlns:a16="http://schemas.microsoft.com/office/drawing/2014/main" id="{994612C7-4A4B-9C44-8F2E-21721F9238BA}"/>
              </a:ext>
            </a:extLst>
          </p:cNvPr>
          <p:cNvSpPr>
            <a:spLocks noGrp="1"/>
          </p:cNvSpPr>
          <p:nvPr>
            <p:ph type="ftr" sz="quarter" idx="11"/>
          </p:nvPr>
        </p:nvSpPr>
        <p:spPr/>
        <p:txBody>
          <a:bodyPr/>
          <a:lstStyle/>
          <a:p>
            <a:r>
              <a:rPr lang="el-GR">
                <a:solidFill>
                  <a:prstClr val="black"/>
                </a:solidFill>
                <a:ea typeface="Times New Roman" panose="02020603050405020304" pitchFamily="18" charset="0"/>
              </a:rPr>
              <a:t>Η υποστήριξη της Ευρωπαϊκής Επιτροπής για την παραγωγή της παρούσας δημοσίευσης δεν συνιστά έγκριση του περιεχομένου, το οποίο αντικατοπτρίζει μόνο τις απόψεις των συντακτών, και η Επιτροπή δεν μπορεί να θεωρηθεί υπεύθυνη για οποιαδήποτε χρήση των πληροφοριών που περιέχονται σε αυτήν. </a:t>
            </a:r>
          </a:p>
        </p:txBody>
      </p:sp>
      <p:sp>
        <p:nvSpPr>
          <p:cNvPr id="6" name="Slide Number Placeholder 5">
            <a:extLst>
              <a:ext uri="{FF2B5EF4-FFF2-40B4-BE49-F238E27FC236}">
                <a16:creationId xmlns:a16="http://schemas.microsoft.com/office/drawing/2014/main" id="{C383482E-1D2F-1248-9E5B-88F5DC3B2673}"/>
              </a:ext>
            </a:extLst>
          </p:cNvPr>
          <p:cNvSpPr>
            <a:spLocks noGrp="1"/>
          </p:cNvSpPr>
          <p:nvPr>
            <p:ph type="sldNum" sz="quarter" idx="12"/>
          </p:nvPr>
        </p:nvSpPr>
        <p:spPr/>
        <p:txBody>
          <a:bodyPr/>
          <a:lstStyle/>
          <a:p>
            <a:fld id="{CD37B2E7-1D31-7C4D-928B-66328FE9604A}" type="slidenum">
              <a:rPr lang="de-AT" smtClean="0"/>
              <a:pPr/>
              <a:t>54</a:t>
            </a:fld>
            <a:endParaRPr lang="de-AT"/>
          </a:p>
        </p:txBody>
      </p:sp>
      <p:sp>
        <p:nvSpPr>
          <p:cNvPr id="7" name="Google Shape;164;p28">
            <a:extLst>
              <a:ext uri="{FF2B5EF4-FFF2-40B4-BE49-F238E27FC236}">
                <a16:creationId xmlns:a16="http://schemas.microsoft.com/office/drawing/2014/main" id="{CDB88214-0CC1-264B-A2A6-4D53AE51E3CC}"/>
              </a:ext>
            </a:extLst>
          </p:cNvPr>
          <p:cNvSpPr/>
          <p:nvPr/>
        </p:nvSpPr>
        <p:spPr>
          <a:xfrm>
            <a:off x="838198" y="665595"/>
            <a:ext cx="10383984" cy="1295546"/>
          </a:xfrm>
          <a:prstGeom prst="rect">
            <a:avLst/>
          </a:prstGeom>
          <a:solidFill>
            <a:srgbClr val="DEEBF8"/>
          </a:solidFill>
          <a:ln>
            <a:noFill/>
          </a:ln>
        </p:spPr>
        <p:txBody>
          <a:bodyPr spcFirstLastPara="1" wrap="square" lIns="121900" tIns="60933" rIns="121900" bIns="60933" anchor="ctr" anchorCtr="0">
            <a:noAutofit/>
          </a:bodyPr>
          <a:lstStyle/>
          <a:p>
            <a:pPr algn="ctr" defTabSz="514350">
              <a:lnSpc>
                <a:spcPct val="150000"/>
              </a:lnSpc>
            </a:pPr>
            <a:r>
              <a:rPr lang="el-GR" sz="4000" b="1" dirty="0">
                <a:solidFill>
                  <a:prstClr val="black"/>
                </a:solidFill>
                <a:latin typeface="Arial Narrow" panose="020B0606020202030204" pitchFamily="34" charset="0"/>
              </a:rPr>
              <a:t>Σχεδιασμός για χρήστες στο φάσμα του αυτισμού</a:t>
            </a:r>
          </a:p>
        </p:txBody>
      </p:sp>
      <p:sp>
        <p:nvSpPr>
          <p:cNvPr id="8" name="Google Shape;159;p28">
            <a:extLst>
              <a:ext uri="{FF2B5EF4-FFF2-40B4-BE49-F238E27FC236}">
                <a16:creationId xmlns:a16="http://schemas.microsoft.com/office/drawing/2014/main" id="{20FCD049-3731-324D-B2E7-AF5E905F3735}"/>
              </a:ext>
            </a:extLst>
          </p:cNvPr>
          <p:cNvSpPr/>
          <p:nvPr/>
        </p:nvSpPr>
        <p:spPr>
          <a:xfrm>
            <a:off x="838200" y="1961141"/>
            <a:ext cx="10383982" cy="4212334"/>
          </a:xfrm>
          <a:prstGeom prst="rect">
            <a:avLst/>
          </a:prstGeom>
          <a:solidFill>
            <a:srgbClr val="DEEBF8"/>
          </a:solidFill>
          <a:ln>
            <a:noFill/>
          </a:ln>
        </p:spPr>
        <p:txBody>
          <a:bodyPr spcFirstLastPara="1" wrap="square" lIns="121900" tIns="60933" rIns="121900" bIns="60933" anchor="ctr" anchorCtr="0">
            <a:noAutofit/>
          </a:bodyPr>
          <a:lstStyle/>
          <a:p>
            <a:pPr algn="ctr">
              <a:spcBef>
                <a:spcPts val="1260"/>
              </a:spcBef>
              <a:spcAft>
                <a:spcPts val="375"/>
              </a:spcAft>
              <a:defRPr/>
            </a:pPr>
            <a:r>
              <a:rPr lang="el-GR" sz="4000" b="1" dirty="0">
                <a:latin typeface="Arial Narrow" panose="020B0606020202030204" pitchFamily="34" charset="0"/>
              </a:rPr>
              <a:t>Να προτιμάτε:</a:t>
            </a:r>
          </a:p>
          <a:p>
            <a:pPr marL="342900" indent="-342900" algn="ctr">
              <a:buSzPts val="1000"/>
              <a:buFont typeface="Arial" panose="020B0604020202020204" pitchFamily="34" charset="0"/>
              <a:buChar char="•"/>
              <a:tabLst>
                <a:tab pos="457200" algn="l"/>
              </a:tabLst>
              <a:defRPr/>
            </a:pPr>
            <a:r>
              <a:rPr lang="el-GR" sz="3200" dirty="0">
                <a:latin typeface="Arial Narrow" panose="020B0606020202030204" pitchFamily="34" charset="0"/>
              </a:rPr>
              <a:t>Να χρησιμοποιείτε απλά χρώματα</a:t>
            </a:r>
          </a:p>
          <a:p>
            <a:pPr marL="342900" indent="-342900" algn="ctr">
              <a:buSzPts val="1000"/>
              <a:buFont typeface="Arial" panose="020B0604020202020204" pitchFamily="34" charset="0"/>
              <a:buChar char="•"/>
              <a:tabLst>
                <a:tab pos="457200" algn="l"/>
              </a:tabLst>
              <a:defRPr/>
            </a:pPr>
            <a:r>
              <a:rPr lang="el-GR" sz="3200" dirty="0">
                <a:latin typeface="Arial Narrow" panose="020B0606020202030204" pitchFamily="34" charset="0"/>
              </a:rPr>
              <a:t>Να γράφετε σε απλή γλώσσα</a:t>
            </a:r>
          </a:p>
          <a:p>
            <a:pPr marL="342900" indent="-342900" algn="ctr">
              <a:buSzPts val="1000"/>
              <a:buFont typeface="Arial" panose="020B0604020202020204" pitchFamily="34" charset="0"/>
              <a:buChar char="•"/>
              <a:tabLst>
                <a:tab pos="457200" algn="l"/>
              </a:tabLst>
              <a:defRPr/>
            </a:pPr>
            <a:r>
              <a:rPr lang="el-GR" sz="3200" dirty="0">
                <a:latin typeface="Arial Narrow" panose="020B0606020202030204" pitchFamily="34" charset="0"/>
              </a:rPr>
              <a:t>Να χρησιμοποιείτε απλές προτάσεις και κουκκίδες</a:t>
            </a:r>
          </a:p>
          <a:p>
            <a:pPr marL="342900" indent="-342900" algn="ctr">
              <a:buSzPts val="1000"/>
              <a:buFont typeface="Arial" panose="020B0604020202020204" pitchFamily="34" charset="0"/>
              <a:buChar char="•"/>
              <a:tabLst>
                <a:tab pos="457200" algn="l"/>
              </a:tabLst>
              <a:defRPr/>
            </a:pPr>
            <a:r>
              <a:rPr lang="el-GR" sz="3200" dirty="0">
                <a:latin typeface="Arial Narrow" panose="020B0606020202030204" pitchFamily="34" charset="0"/>
              </a:rPr>
              <a:t>Να δίνετε στις εντολές μια περιγραφή - για παράδειγμα, επισυνάψτε αρχεία</a:t>
            </a:r>
          </a:p>
          <a:p>
            <a:pPr marL="342900" indent="-342900" algn="ctr">
              <a:buSzPts val="1000"/>
              <a:buFont typeface="Arial" panose="020B0604020202020204" pitchFamily="34" charset="0"/>
              <a:buChar char="•"/>
              <a:tabLst>
                <a:tab pos="457200" algn="l"/>
              </a:tabLst>
              <a:defRPr/>
            </a:pPr>
            <a:r>
              <a:rPr lang="el-GR" sz="3200" dirty="0">
                <a:latin typeface="Arial Narrow" panose="020B0606020202030204" pitchFamily="34" charset="0"/>
              </a:rPr>
              <a:t>Να δημιουργείτε απλές και σταθερές διατάξεις</a:t>
            </a:r>
          </a:p>
        </p:txBody>
      </p:sp>
    </p:spTree>
    <p:extLst>
      <p:ext uri="{BB962C8B-B14F-4D97-AF65-F5344CB8AC3E}">
        <p14:creationId xmlns:p14="http://schemas.microsoft.com/office/powerpoint/2010/main" val="1535248885"/>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456F592-A255-3649-AAA0-340AF83F2F42}"/>
              </a:ext>
            </a:extLst>
          </p:cNvPr>
          <p:cNvSpPr>
            <a:spLocks noGrp="1"/>
          </p:cNvSpPr>
          <p:nvPr>
            <p:ph idx="1"/>
          </p:nvPr>
        </p:nvSpPr>
        <p:spPr/>
        <p:txBody>
          <a:bodyPr/>
          <a:lstStyle/>
          <a:p>
            <a:endParaRPr lang="de-AT"/>
          </a:p>
        </p:txBody>
      </p:sp>
      <p:sp>
        <p:nvSpPr>
          <p:cNvPr id="4" name="Date Placeholder 3">
            <a:extLst>
              <a:ext uri="{FF2B5EF4-FFF2-40B4-BE49-F238E27FC236}">
                <a16:creationId xmlns:a16="http://schemas.microsoft.com/office/drawing/2014/main" id="{2D6AFFFE-E3C6-F644-AE8D-1AB9EC925E35}"/>
              </a:ext>
            </a:extLst>
          </p:cNvPr>
          <p:cNvSpPr>
            <a:spLocks noGrp="1"/>
          </p:cNvSpPr>
          <p:nvPr>
            <p:ph type="dt" sz="half" idx="10"/>
          </p:nvPr>
        </p:nvSpPr>
        <p:spPr/>
        <p:txBody>
          <a:bodyPr/>
          <a:lstStyle/>
          <a:p>
            <a:r>
              <a:rPr lang="el-GR"/>
              <a:t>3 Ιουνίου 2021</a:t>
            </a:r>
          </a:p>
        </p:txBody>
      </p:sp>
      <p:sp>
        <p:nvSpPr>
          <p:cNvPr id="5" name="Footer Placeholder 4">
            <a:extLst>
              <a:ext uri="{FF2B5EF4-FFF2-40B4-BE49-F238E27FC236}">
                <a16:creationId xmlns:a16="http://schemas.microsoft.com/office/drawing/2014/main" id="{994612C7-4A4B-9C44-8F2E-21721F9238BA}"/>
              </a:ext>
            </a:extLst>
          </p:cNvPr>
          <p:cNvSpPr>
            <a:spLocks noGrp="1"/>
          </p:cNvSpPr>
          <p:nvPr>
            <p:ph type="ftr" sz="quarter" idx="11"/>
          </p:nvPr>
        </p:nvSpPr>
        <p:spPr/>
        <p:txBody>
          <a:bodyPr/>
          <a:lstStyle/>
          <a:p>
            <a:r>
              <a:rPr lang="el-GR">
                <a:solidFill>
                  <a:prstClr val="black"/>
                </a:solidFill>
                <a:ea typeface="Times New Roman" panose="02020603050405020304" pitchFamily="18" charset="0"/>
              </a:rPr>
              <a:t>Η υποστήριξη της Ευρωπαϊκής Επιτροπής για την παραγωγή της παρούσας δημοσίευσης δεν συνιστά έγκριση του περιεχομένου, το οποίο αντικατοπτρίζει μόνο τις απόψεις των συντακτών, και η Επιτροπή δεν μπορεί να θεωρηθεί υπεύθυνη για οποιαδήποτε χρήση των πληροφοριών που περιέχονται σε αυτήν. </a:t>
            </a:r>
          </a:p>
        </p:txBody>
      </p:sp>
      <p:sp>
        <p:nvSpPr>
          <p:cNvPr id="6" name="Slide Number Placeholder 5">
            <a:extLst>
              <a:ext uri="{FF2B5EF4-FFF2-40B4-BE49-F238E27FC236}">
                <a16:creationId xmlns:a16="http://schemas.microsoft.com/office/drawing/2014/main" id="{C383482E-1D2F-1248-9E5B-88F5DC3B2673}"/>
              </a:ext>
            </a:extLst>
          </p:cNvPr>
          <p:cNvSpPr>
            <a:spLocks noGrp="1"/>
          </p:cNvSpPr>
          <p:nvPr>
            <p:ph type="sldNum" sz="quarter" idx="12"/>
          </p:nvPr>
        </p:nvSpPr>
        <p:spPr/>
        <p:txBody>
          <a:bodyPr/>
          <a:lstStyle/>
          <a:p>
            <a:fld id="{CD37B2E7-1D31-7C4D-928B-66328FE9604A}" type="slidenum">
              <a:rPr lang="de-AT" smtClean="0"/>
              <a:pPr/>
              <a:t>55</a:t>
            </a:fld>
            <a:endParaRPr lang="de-AT"/>
          </a:p>
        </p:txBody>
      </p:sp>
      <p:sp>
        <p:nvSpPr>
          <p:cNvPr id="7" name="Google Shape;164;p28">
            <a:extLst>
              <a:ext uri="{FF2B5EF4-FFF2-40B4-BE49-F238E27FC236}">
                <a16:creationId xmlns:a16="http://schemas.microsoft.com/office/drawing/2014/main" id="{CDB88214-0CC1-264B-A2A6-4D53AE51E3CC}"/>
              </a:ext>
            </a:extLst>
          </p:cNvPr>
          <p:cNvSpPr/>
          <p:nvPr/>
        </p:nvSpPr>
        <p:spPr>
          <a:xfrm>
            <a:off x="838198" y="681036"/>
            <a:ext cx="10515599" cy="1009651"/>
          </a:xfrm>
          <a:prstGeom prst="rect">
            <a:avLst/>
          </a:prstGeom>
          <a:solidFill>
            <a:srgbClr val="DEEBF8"/>
          </a:solidFill>
          <a:ln>
            <a:noFill/>
          </a:ln>
        </p:spPr>
        <p:txBody>
          <a:bodyPr spcFirstLastPara="1" wrap="square" lIns="121900" tIns="60933" rIns="121900" bIns="60933" anchor="ctr" anchorCtr="0">
            <a:noAutofit/>
          </a:bodyPr>
          <a:lstStyle/>
          <a:p>
            <a:pPr algn="ctr" defTabSz="514350">
              <a:lnSpc>
                <a:spcPct val="150000"/>
              </a:lnSpc>
            </a:pPr>
            <a:r>
              <a:rPr lang="el-GR" sz="4000" b="1" dirty="0">
                <a:solidFill>
                  <a:prstClr val="black"/>
                </a:solidFill>
                <a:latin typeface="Arial Narrow" panose="020B0606020202030204" pitchFamily="34" charset="0"/>
              </a:rPr>
              <a:t>Σχεδιασμός για χρήστες στο φάσμα του αυτισμού</a:t>
            </a:r>
          </a:p>
        </p:txBody>
      </p:sp>
      <p:sp>
        <p:nvSpPr>
          <p:cNvPr id="8" name="Google Shape;159;p28">
            <a:extLst>
              <a:ext uri="{FF2B5EF4-FFF2-40B4-BE49-F238E27FC236}">
                <a16:creationId xmlns:a16="http://schemas.microsoft.com/office/drawing/2014/main" id="{20FCD049-3731-324D-B2E7-AF5E905F3735}"/>
              </a:ext>
            </a:extLst>
          </p:cNvPr>
          <p:cNvSpPr/>
          <p:nvPr/>
        </p:nvSpPr>
        <p:spPr>
          <a:xfrm>
            <a:off x="838200" y="1822138"/>
            <a:ext cx="10515600" cy="4351338"/>
          </a:xfrm>
          <a:prstGeom prst="rect">
            <a:avLst/>
          </a:prstGeom>
          <a:solidFill>
            <a:srgbClr val="DEEBF8"/>
          </a:solidFill>
          <a:ln>
            <a:noFill/>
          </a:ln>
        </p:spPr>
        <p:txBody>
          <a:bodyPr spcFirstLastPara="1" wrap="square" lIns="121900" tIns="60933" rIns="121900" bIns="60933" anchor="ctr" anchorCtr="0">
            <a:noAutofit/>
          </a:bodyPr>
          <a:lstStyle/>
          <a:p>
            <a:pPr algn="ctr">
              <a:spcBef>
                <a:spcPts val="1260"/>
              </a:spcBef>
              <a:spcAft>
                <a:spcPts val="375"/>
              </a:spcAft>
              <a:defRPr/>
            </a:pPr>
            <a:r>
              <a:rPr lang="el-GR" sz="4000" b="1" dirty="0">
                <a:latin typeface="Arial Narrow" panose="020B0606020202030204" pitchFamily="34" charset="0"/>
              </a:rPr>
              <a:t>Να αποφεύγετε:</a:t>
            </a:r>
          </a:p>
          <a:p>
            <a:pPr marL="457200" indent="-457200" algn="ctr">
              <a:buSzPts val="1000"/>
              <a:buFont typeface="Arial" panose="020B0604020202020204" pitchFamily="34" charset="0"/>
              <a:buChar char="•"/>
              <a:tabLst>
                <a:tab pos="457200" algn="l"/>
              </a:tabLst>
              <a:defRPr/>
            </a:pPr>
            <a:r>
              <a:rPr lang="el-GR" sz="3200" dirty="0">
                <a:latin typeface="Arial Narrow" panose="020B0606020202030204" pitchFamily="34" charset="0"/>
              </a:rPr>
              <a:t>Να χρησιμοποιείτε έντονα χρώματα σε αντίθεση</a:t>
            </a:r>
          </a:p>
          <a:p>
            <a:pPr marL="457200" indent="-457200" algn="ctr">
              <a:buSzPts val="1000"/>
              <a:buFont typeface="Arial" panose="020B0604020202020204" pitchFamily="34" charset="0"/>
              <a:buChar char="•"/>
              <a:tabLst>
                <a:tab pos="457200" algn="l"/>
              </a:tabLst>
              <a:defRPr/>
            </a:pPr>
            <a:r>
              <a:rPr lang="el-GR" sz="3200" dirty="0">
                <a:latin typeface="Arial Narrow" panose="020B0606020202030204" pitchFamily="34" charset="0"/>
              </a:rPr>
              <a:t>Να χρησιμοποιείτε σχήματα λόγου και ιδιωματισμούς</a:t>
            </a:r>
          </a:p>
          <a:p>
            <a:pPr marL="457200" indent="-457200" algn="ctr">
              <a:buSzPts val="1000"/>
              <a:buFont typeface="Arial" panose="020B0604020202020204" pitchFamily="34" charset="0"/>
              <a:buChar char="•"/>
              <a:tabLst>
                <a:tab pos="457200" algn="l"/>
              </a:tabLst>
              <a:defRPr/>
            </a:pPr>
            <a:r>
              <a:rPr lang="el-GR" sz="3200" dirty="0">
                <a:latin typeface="Arial Narrow" panose="020B0606020202030204" pitchFamily="34" charset="0"/>
              </a:rPr>
              <a:t>Να κάνετε μεγάλες αναρτήσεις κειμένων</a:t>
            </a:r>
          </a:p>
          <a:p>
            <a:pPr marL="457200" indent="-457200" algn="ctr">
              <a:buSzPts val="1000"/>
              <a:buFont typeface="Arial" panose="020B0604020202020204" pitchFamily="34" charset="0"/>
              <a:buChar char="•"/>
              <a:tabLst>
                <a:tab pos="457200" algn="l"/>
              </a:tabLst>
              <a:defRPr/>
            </a:pPr>
            <a:r>
              <a:rPr lang="el-GR" sz="3200" dirty="0">
                <a:latin typeface="Arial Narrow" panose="020B0606020202030204" pitchFamily="34" charset="0"/>
              </a:rPr>
              <a:t>Να χρησιμοποιείτε ασαφή και μη προβλέψιμα κουμπιά - για παράδειγμα, «κάντε κλικ».</a:t>
            </a:r>
          </a:p>
          <a:p>
            <a:pPr marL="457200" indent="-457200" algn="ctr">
              <a:buSzPts val="1000"/>
              <a:buFont typeface="Arial" panose="020B0604020202020204" pitchFamily="34" charset="0"/>
              <a:buChar char="•"/>
              <a:tabLst>
                <a:tab pos="457200" algn="l"/>
              </a:tabLst>
              <a:defRPr/>
            </a:pPr>
            <a:r>
              <a:rPr lang="el-GR" sz="3200" dirty="0">
                <a:latin typeface="Arial Narrow" panose="020B0606020202030204" pitchFamily="34" charset="0"/>
              </a:rPr>
              <a:t>Να δημιουργείτε σύνθετες και συγκεχυμένες διατάξεις</a:t>
            </a:r>
          </a:p>
        </p:txBody>
      </p:sp>
    </p:spTree>
    <p:extLst>
      <p:ext uri="{BB962C8B-B14F-4D97-AF65-F5344CB8AC3E}">
        <p14:creationId xmlns:p14="http://schemas.microsoft.com/office/powerpoint/2010/main" val="2073954104"/>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456F592-A255-3649-AAA0-340AF83F2F42}"/>
              </a:ext>
            </a:extLst>
          </p:cNvPr>
          <p:cNvSpPr>
            <a:spLocks noGrp="1"/>
          </p:cNvSpPr>
          <p:nvPr>
            <p:ph idx="1"/>
          </p:nvPr>
        </p:nvSpPr>
        <p:spPr/>
        <p:txBody>
          <a:bodyPr/>
          <a:lstStyle/>
          <a:p>
            <a:endParaRPr lang="de-AT"/>
          </a:p>
        </p:txBody>
      </p:sp>
      <p:sp>
        <p:nvSpPr>
          <p:cNvPr id="4" name="Date Placeholder 3">
            <a:extLst>
              <a:ext uri="{FF2B5EF4-FFF2-40B4-BE49-F238E27FC236}">
                <a16:creationId xmlns:a16="http://schemas.microsoft.com/office/drawing/2014/main" id="{2D6AFFFE-E3C6-F644-AE8D-1AB9EC925E35}"/>
              </a:ext>
            </a:extLst>
          </p:cNvPr>
          <p:cNvSpPr>
            <a:spLocks noGrp="1"/>
          </p:cNvSpPr>
          <p:nvPr>
            <p:ph type="dt" sz="half" idx="10"/>
          </p:nvPr>
        </p:nvSpPr>
        <p:spPr/>
        <p:txBody>
          <a:bodyPr/>
          <a:lstStyle/>
          <a:p>
            <a:r>
              <a:rPr lang="el-GR"/>
              <a:t>3 Ιουνίου 2021</a:t>
            </a:r>
          </a:p>
        </p:txBody>
      </p:sp>
      <p:sp>
        <p:nvSpPr>
          <p:cNvPr id="5" name="Footer Placeholder 4">
            <a:extLst>
              <a:ext uri="{FF2B5EF4-FFF2-40B4-BE49-F238E27FC236}">
                <a16:creationId xmlns:a16="http://schemas.microsoft.com/office/drawing/2014/main" id="{994612C7-4A4B-9C44-8F2E-21721F9238BA}"/>
              </a:ext>
            </a:extLst>
          </p:cNvPr>
          <p:cNvSpPr>
            <a:spLocks noGrp="1"/>
          </p:cNvSpPr>
          <p:nvPr>
            <p:ph type="ftr" sz="quarter" idx="11"/>
          </p:nvPr>
        </p:nvSpPr>
        <p:spPr/>
        <p:txBody>
          <a:bodyPr/>
          <a:lstStyle/>
          <a:p>
            <a:r>
              <a:rPr lang="el-GR">
                <a:solidFill>
                  <a:prstClr val="black"/>
                </a:solidFill>
                <a:ea typeface="Times New Roman" panose="02020603050405020304" pitchFamily="18" charset="0"/>
              </a:rPr>
              <a:t>Η υποστήριξη της Ευρωπαϊκής Επιτροπής για την παραγωγή της παρούσας δημοσίευσης δεν συνιστά έγκριση του περιεχομένου, το οποίο αντικατοπτρίζει μόνο τις απόψεις των συντακτών, και η Επιτροπή δεν μπορεί να θεωρηθεί υπεύθυνη για οποιαδήποτε χρήση των πληροφοριών που περιέχονται σε αυτήν. </a:t>
            </a:r>
          </a:p>
        </p:txBody>
      </p:sp>
      <p:sp>
        <p:nvSpPr>
          <p:cNvPr id="6" name="Slide Number Placeholder 5">
            <a:extLst>
              <a:ext uri="{FF2B5EF4-FFF2-40B4-BE49-F238E27FC236}">
                <a16:creationId xmlns:a16="http://schemas.microsoft.com/office/drawing/2014/main" id="{C383482E-1D2F-1248-9E5B-88F5DC3B2673}"/>
              </a:ext>
            </a:extLst>
          </p:cNvPr>
          <p:cNvSpPr>
            <a:spLocks noGrp="1"/>
          </p:cNvSpPr>
          <p:nvPr>
            <p:ph type="sldNum" sz="quarter" idx="12"/>
          </p:nvPr>
        </p:nvSpPr>
        <p:spPr/>
        <p:txBody>
          <a:bodyPr/>
          <a:lstStyle/>
          <a:p>
            <a:fld id="{CD37B2E7-1D31-7C4D-928B-66328FE9604A}" type="slidenum">
              <a:rPr lang="de-AT" smtClean="0"/>
              <a:pPr/>
              <a:t>56</a:t>
            </a:fld>
            <a:endParaRPr lang="de-AT"/>
          </a:p>
        </p:txBody>
      </p:sp>
      <p:sp>
        <p:nvSpPr>
          <p:cNvPr id="8" name="Google Shape;159;p28">
            <a:extLst>
              <a:ext uri="{FF2B5EF4-FFF2-40B4-BE49-F238E27FC236}">
                <a16:creationId xmlns:a16="http://schemas.microsoft.com/office/drawing/2014/main" id="{20FCD049-3731-324D-B2E7-AF5E905F3735}"/>
              </a:ext>
            </a:extLst>
          </p:cNvPr>
          <p:cNvSpPr/>
          <p:nvPr/>
        </p:nvSpPr>
        <p:spPr>
          <a:xfrm>
            <a:off x="838200" y="681037"/>
            <a:ext cx="10515600" cy="5492439"/>
          </a:xfrm>
          <a:prstGeom prst="rect">
            <a:avLst/>
          </a:prstGeom>
          <a:solidFill>
            <a:srgbClr val="DEEBF8"/>
          </a:solidFill>
          <a:ln>
            <a:noFill/>
          </a:ln>
        </p:spPr>
        <p:txBody>
          <a:bodyPr spcFirstLastPara="1" wrap="square" lIns="121900" tIns="60933" rIns="121900" bIns="60933" anchor="ctr" anchorCtr="0">
            <a:noAutofit/>
          </a:bodyPr>
          <a:lstStyle/>
          <a:p>
            <a:pPr algn="ctr">
              <a:defRPr/>
            </a:pPr>
            <a:r>
              <a:rPr lang="el-GR" sz="3200" dirty="0">
                <a:latin typeface="Arial Narrow" panose="020B0606020202030204" pitchFamily="34" charset="0"/>
              </a:rPr>
              <a:t>Αφού ειπώθηκαν όλα τα παραπάνω, ας ακούσουμε προσεκτικά τα λόγια ενός ατόμου με αυτισμό,</a:t>
            </a:r>
          </a:p>
          <a:p>
            <a:pPr algn="ctr">
              <a:defRPr/>
            </a:pPr>
            <a:r>
              <a:rPr lang="el-GR" sz="3200" dirty="0">
                <a:latin typeface="Arial Narrow" panose="020B0606020202030204" pitchFamily="34" charset="0"/>
              </a:rPr>
              <a:t>να μας λέει ότι τίποτα από αυτά μπορεί να μην ισχύει!</a:t>
            </a:r>
          </a:p>
          <a:p>
            <a:pPr>
              <a:defRPr/>
            </a:pPr>
            <a:endParaRPr lang="en-US" sz="3200" dirty="0">
              <a:latin typeface="Arial Narrow" panose="020B0606020202030204" pitchFamily="34" charset="0"/>
            </a:endParaRPr>
          </a:p>
          <a:p>
            <a:pPr algn="ctr">
              <a:defRPr/>
            </a:pPr>
            <a:r>
              <a:rPr lang="el-GR" sz="2800" dirty="0">
                <a:latin typeface="Arial Narrow" panose="020B0606020202030204" pitchFamily="34" charset="0"/>
                <a:hlinkClick r:id="rId2">
                  <a:extLst>
                    <a:ext uri="{A12FA001-AC4F-418D-AE19-62706E023703}">
                      <ahyp:hlinkClr xmlns:ahyp="http://schemas.microsoft.com/office/drawing/2018/hyperlinkcolor" val="tx"/>
                    </a:ext>
                  </a:extLst>
                </a:hlinkClick>
              </a:rPr>
              <a:t>https://youtu.be/tQ7Nku_pFXc</a:t>
            </a:r>
            <a:r>
              <a:rPr lang="el-GR" sz="2800" dirty="0">
                <a:latin typeface="Arial Narrow" panose="020B0606020202030204" pitchFamily="34" charset="0"/>
              </a:rPr>
              <a:t> </a:t>
            </a:r>
          </a:p>
          <a:p>
            <a:pPr algn="ctr">
              <a:defRPr/>
            </a:pPr>
            <a:endParaRPr lang="en-US" sz="3200" dirty="0">
              <a:latin typeface="Arial Narrow" panose="020B0606020202030204" pitchFamily="34" charset="0"/>
            </a:endParaRPr>
          </a:p>
          <a:p>
            <a:pPr algn="ctr">
              <a:defRPr/>
            </a:pPr>
            <a:r>
              <a:rPr lang="el-GR" sz="3200" dirty="0">
                <a:latin typeface="Arial Narrow" panose="020B0606020202030204" pitchFamily="34" charset="0"/>
              </a:rPr>
              <a:t>Όπως είδαμε στην αρχή αυτής της ενότητας, κάθε άνθρωπος είναι μοναδικός.</a:t>
            </a:r>
          </a:p>
          <a:p>
            <a:pPr algn="ctr">
              <a:defRPr/>
            </a:pPr>
            <a:r>
              <a:rPr lang="el-GR" sz="3200" dirty="0">
                <a:latin typeface="Arial Narrow" panose="020B0606020202030204" pitchFamily="34" charset="0"/>
              </a:rPr>
              <a:t>Αυτό θα πρέπει πάντα να το έχουμε υπόψη.</a:t>
            </a:r>
          </a:p>
        </p:txBody>
      </p:sp>
    </p:spTree>
    <p:extLst>
      <p:ext uri="{BB962C8B-B14F-4D97-AF65-F5344CB8AC3E}">
        <p14:creationId xmlns:p14="http://schemas.microsoft.com/office/powerpoint/2010/main" val="307598318"/>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456F592-A255-3649-AAA0-340AF83F2F42}"/>
              </a:ext>
            </a:extLst>
          </p:cNvPr>
          <p:cNvSpPr>
            <a:spLocks noGrp="1"/>
          </p:cNvSpPr>
          <p:nvPr>
            <p:ph idx="1"/>
          </p:nvPr>
        </p:nvSpPr>
        <p:spPr/>
        <p:txBody>
          <a:bodyPr/>
          <a:lstStyle/>
          <a:p>
            <a:endParaRPr lang="de-AT"/>
          </a:p>
        </p:txBody>
      </p:sp>
      <p:sp>
        <p:nvSpPr>
          <p:cNvPr id="4" name="Date Placeholder 3">
            <a:extLst>
              <a:ext uri="{FF2B5EF4-FFF2-40B4-BE49-F238E27FC236}">
                <a16:creationId xmlns:a16="http://schemas.microsoft.com/office/drawing/2014/main" id="{2D6AFFFE-E3C6-F644-AE8D-1AB9EC925E35}"/>
              </a:ext>
            </a:extLst>
          </p:cNvPr>
          <p:cNvSpPr>
            <a:spLocks noGrp="1"/>
          </p:cNvSpPr>
          <p:nvPr>
            <p:ph type="dt" sz="half" idx="10"/>
          </p:nvPr>
        </p:nvSpPr>
        <p:spPr/>
        <p:txBody>
          <a:bodyPr/>
          <a:lstStyle/>
          <a:p>
            <a:r>
              <a:rPr lang="el-GR"/>
              <a:t>3 Ιουνίου 2021</a:t>
            </a:r>
          </a:p>
        </p:txBody>
      </p:sp>
      <p:sp>
        <p:nvSpPr>
          <p:cNvPr id="5" name="Footer Placeholder 4">
            <a:extLst>
              <a:ext uri="{FF2B5EF4-FFF2-40B4-BE49-F238E27FC236}">
                <a16:creationId xmlns:a16="http://schemas.microsoft.com/office/drawing/2014/main" id="{994612C7-4A4B-9C44-8F2E-21721F9238BA}"/>
              </a:ext>
            </a:extLst>
          </p:cNvPr>
          <p:cNvSpPr>
            <a:spLocks noGrp="1"/>
          </p:cNvSpPr>
          <p:nvPr>
            <p:ph type="ftr" sz="quarter" idx="11"/>
          </p:nvPr>
        </p:nvSpPr>
        <p:spPr/>
        <p:txBody>
          <a:bodyPr/>
          <a:lstStyle/>
          <a:p>
            <a:r>
              <a:rPr lang="el-GR">
                <a:solidFill>
                  <a:prstClr val="black"/>
                </a:solidFill>
                <a:ea typeface="Times New Roman" panose="02020603050405020304" pitchFamily="18" charset="0"/>
              </a:rPr>
              <a:t>Η υποστήριξη της Ευρωπαϊκής Επιτροπής για την παραγωγή της παρούσας δημοσίευσης δεν συνιστά έγκριση του περιεχομένου, το οποίο αντικατοπτρίζει μόνο τις απόψεις των συντακτών, και η Επιτροπή δεν μπορεί να θεωρηθεί υπεύθυνη για οποιαδήποτε χρήση των πληροφοριών που περιέχονται σε αυτήν. </a:t>
            </a:r>
          </a:p>
        </p:txBody>
      </p:sp>
      <p:sp>
        <p:nvSpPr>
          <p:cNvPr id="6" name="Slide Number Placeholder 5">
            <a:extLst>
              <a:ext uri="{FF2B5EF4-FFF2-40B4-BE49-F238E27FC236}">
                <a16:creationId xmlns:a16="http://schemas.microsoft.com/office/drawing/2014/main" id="{C383482E-1D2F-1248-9E5B-88F5DC3B2673}"/>
              </a:ext>
            </a:extLst>
          </p:cNvPr>
          <p:cNvSpPr>
            <a:spLocks noGrp="1"/>
          </p:cNvSpPr>
          <p:nvPr>
            <p:ph type="sldNum" sz="quarter" idx="12"/>
          </p:nvPr>
        </p:nvSpPr>
        <p:spPr/>
        <p:txBody>
          <a:bodyPr/>
          <a:lstStyle/>
          <a:p>
            <a:fld id="{CD37B2E7-1D31-7C4D-928B-66328FE9604A}" type="slidenum">
              <a:rPr lang="de-AT" smtClean="0"/>
              <a:pPr/>
              <a:t>57</a:t>
            </a:fld>
            <a:endParaRPr lang="de-AT"/>
          </a:p>
        </p:txBody>
      </p:sp>
      <p:sp>
        <p:nvSpPr>
          <p:cNvPr id="7" name="Google Shape;164;p28">
            <a:extLst>
              <a:ext uri="{FF2B5EF4-FFF2-40B4-BE49-F238E27FC236}">
                <a16:creationId xmlns:a16="http://schemas.microsoft.com/office/drawing/2014/main" id="{CDB88214-0CC1-264B-A2A6-4D53AE51E3CC}"/>
              </a:ext>
            </a:extLst>
          </p:cNvPr>
          <p:cNvSpPr/>
          <p:nvPr/>
        </p:nvSpPr>
        <p:spPr>
          <a:xfrm>
            <a:off x="3581401" y="681036"/>
            <a:ext cx="5784272" cy="1009651"/>
          </a:xfrm>
          <a:prstGeom prst="rect">
            <a:avLst/>
          </a:prstGeom>
          <a:solidFill>
            <a:srgbClr val="DEEBF8"/>
          </a:solidFill>
          <a:ln>
            <a:noFill/>
          </a:ln>
        </p:spPr>
        <p:txBody>
          <a:bodyPr spcFirstLastPara="1" wrap="square" lIns="121900" tIns="60933" rIns="121900" bIns="60933" anchor="ctr" anchorCtr="0">
            <a:noAutofit/>
          </a:bodyPr>
          <a:lstStyle/>
          <a:p>
            <a:pPr defTabSz="514350">
              <a:lnSpc>
                <a:spcPct val="150000"/>
              </a:lnSpc>
            </a:pPr>
            <a:r>
              <a:rPr lang="el-GR" sz="4000" b="1" dirty="0">
                <a:solidFill>
                  <a:prstClr val="black"/>
                </a:solidFill>
                <a:latin typeface="Arial Narrow" panose="020B0606020202030204" pitchFamily="34" charset="0"/>
              </a:rPr>
              <a:t>Σκέψη &amp; Προβληματισμός</a:t>
            </a:r>
          </a:p>
        </p:txBody>
      </p:sp>
      <p:sp>
        <p:nvSpPr>
          <p:cNvPr id="8" name="Google Shape;159;p28">
            <a:extLst>
              <a:ext uri="{FF2B5EF4-FFF2-40B4-BE49-F238E27FC236}">
                <a16:creationId xmlns:a16="http://schemas.microsoft.com/office/drawing/2014/main" id="{20FCD049-3731-324D-B2E7-AF5E905F3735}"/>
              </a:ext>
            </a:extLst>
          </p:cNvPr>
          <p:cNvSpPr/>
          <p:nvPr/>
        </p:nvSpPr>
        <p:spPr>
          <a:xfrm>
            <a:off x="838199" y="1822137"/>
            <a:ext cx="10661073" cy="4899337"/>
          </a:xfrm>
          <a:prstGeom prst="rect">
            <a:avLst/>
          </a:prstGeom>
          <a:solidFill>
            <a:srgbClr val="DEEBF8"/>
          </a:solidFill>
          <a:ln>
            <a:noFill/>
          </a:ln>
        </p:spPr>
        <p:txBody>
          <a:bodyPr spcFirstLastPara="1" wrap="square" lIns="121900" tIns="60933" rIns="121900" bIns="60933" anchor="ctr" anchorCtr="0">
            <a:noAutofit/>
          </a:bodyPr>
          <a:lstStyle/>
          <a:p>
            <a:pPr marL="285750" indent="-285750">
              <a:buFont typeface="Arial" panose="020B0604020202020204" pitchFamily="34" charset="0"/>
              <a:buChar char="•"/>
              <a:defRPr/>
            </a:pPr>
            <a:r>
              <a:rPr lang="el-GR" sz="2800" dirty="0">
                <a:latin typeface="Arial Narrow" panose="020B0606020202030204" pitchFamily="34" charset="0"/>
              </a:rPr>
              <a:t>Με τους συναδέλφους, προσπαθήστε να εκφράσετε ένα θέμα όπως, είμαι σε κατάθλιψη/πονάει το αυτί μου/το κατοικίδιο μου πέθανε, χωρίς να χρησιμοποιήσετε λεκτική ή γραπτή επικοινωνία.</a:t>
            </a:r>
          </a:p>
          <a:p>
            <a:pPr>
              <a:defRPr/>
            </a:pPr>
            <a:endParaRPr lang="en-US" sz="2800" dirty="0">
              <a:latin typeface="Arial Narrow" panose="020B0606020202030204" pitchFamily="34" charset="0"/>
            </a:endParaRPr>
          </a:p>
          <a:p>
            <a:pPr marL="285750" indent="-285750">
              <a:buFont typeface="Arial" panose="020B0604020202020204" pitchFamily="34" charset="0"/>
              <a:buChar char="•"/>
              <a:defRPr/>
            </a:pPr>
            <a:r>
              <a:rPr lang="el-GR" sz="2800" dirty="0">
                <a:latin typeface="Arial Narrow" panose="020B0606020202030204" pitchFamily="34" charset="0"/>
              </a:rPr>
              <a:t>Τώρα προσπαθήστε αυτού του είδους την άσκηση, χρησιμοποιώντας μόνο προτάσεις των τριών λέξεων.</a:t>
            </a:r>
          </a:p>
          <a:p>
            <a:pPr>
              <a:defRPr/>
            </a:pPr>
            <a:endParaRPr lang="en-GB" sz="2800" dirty="0">
              <a:latin typeface="Arial Narrow" panose="020B0606020202030204" pitchFamily="34" charset="0"/>
            </a:endParaRPr>
          </a:p>
          <a:p>
            <a:pPr marL="285750" indent="-285750">
              <a:buFont typeface="Arial" panose="020B0604020202020204" pitchFamily="34" charset="0"/>
              <a:buChar char="•"/>
              <a:defRPr/>
            </a:pPr>
            <a:r>
              <a:rPr lang="el-GR" sz="2800" dirty="0">
                <a:latin typeface="Arial Narrow" panose="020B0606020202030204" pitchFamily="34" charset="0"/>
              </a:rPr>
              <a:t>Η καθυστέρηση ή η ακύρωση ραντεβού προκαλεί περαιτέρω δυσκολίες στους ενήλικες με αυτισμό που μπορεί να χρειάζονται κίνητρο για να εμφανιστούν στα (αρχικά) ραντεβού; Πώς μπορούν να το εξηγήσουν αυτό; Τι μπορείτε να κάνετε για να βελτιώσετε τον τρόπο με τον οποίο η υπηρεσία/η ομάδα σας το αποφεύγει αυτό;</a:t>
            </a:r>
          </a:p>
        </p:txBody>
      </p:sp>
    </p:spTree>
    <p:extLst>
      <p:ext uri="{BB962C8B-B14F-4D97-AF65-F5344CB8AC3E}">
        <p14:creationId xmlns:p14="http://schemas.microsoft.com/office/powerpoint/2010/main" val="3863581957"/>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456F592-A255-3649-AAA0-340AF83F2F42}"/>
              </a:ext>
            </a:extLst>
          </p:cNvPr>
          <p:cNvSpPr>
            <a:spLocks noGrp="1"/>
          </p:cNvSpPr>
          <p:nvPr>
            <p:ph idx="1"/>
          </p:nvPr>
        </p:nvSpPr>
        <p:spPr/>
        <p:txBody>
          <a:bodyPr/>
          <a:lstStyle/>
          <a:p>
            <a:endParaRPr lang="de-AT"/>
          </a:p>
        </p:txBody>
      </p:sp>
      <p:sp>
        <p:nvSpPr>
          <p:cNvPr id="4" name="Date Placeholder 3">
            <a:extLst>
              <a:ext uri="{FF2B5EF4-FFF2-40B4-BE49-F238E27FC236}">
                <a16:creationId xmlns:a16="http://schemas.microsoft.com/office/drawing/2014/main" id="{2D6AFFFE-E3C6-F644-AE8D-1AB9EC925E35}"/>
              </a:ext>
            </a:extLst>
          </p:cNvPr>
          <p:cNvSpPr>
            <a:spLocks noGrp="1"/>
          </p:cNvSpPr>
          <p:nvPr>
            <p:ph type="dt" sz="half" idx="10"/>
          </p:nvPr>
        </p:nvSpPr>
        <p:spPr/>
        <p:txBody>
          <a:bodyPr/>
          <a:lstStyle/>
          <a:p>
            <a:r>
              <a:rPr lang="el-GR"/>
              <a:t>3 Ιουνίου 2021</a:t>
            </a:r>
          </a:p>
        </p:txBody>
      </p:sp>
      <p:sp>
        <p:nvSpPr>
          <p:cNvPr id="5" name="Footer Placeholder 4">
            <a:extLst>
              <a:ext uri="{FF2B5EF4-FFF2-40B4-BE49-F238E27FC236}">
                <a16:creationId xmlns:a16="http://schemas.microsoft.com/office/drawing/2014/main" id="{994612C7-4A4B-9C44-8F2E-21721F9238BA}"/>
              </a:ext>
            </a:extLst>
          </p:cNvPr>
          <p:cNvSpPr>
            <a:spLocks noGrp="1"/>
          </p:cNvSpPr>
          <p:nvPr>
            <p:ph type="ftr" sz="quarter" idx="11"/>
          </p:nvPr>
        </p:nvSpPr>
        <p:spPr/>
        <p:txBody>
          <a:bodyPr/>
          <a:lstStyle/>
          <a:p>
            <a:r>
              <a:rPr lang="el-GR">
                <a:solidFill>
                  <a:prstClr val="black"/>
                </a:solidFill>
                <a:ea typeface="Times New Roman" panose="02020603050405020304" pitchFamily="18" charset="0"/>
              </a:rPr>
              <a:t>Η υποστήριξη της Ευρωπαϊκής Επιτροπής για την παραγωγή της παρούσας δημοσίευσης δεν συνιστά έγκριση του περιεχομένου, το οποίο αντικατοπτρίζει μόνο τις απόψεις των συντακτών, και η Επιτροπή δεν μπορεί να θεωρηθεί υπεύθυνη για οποιαδήποτε χρήση των πληροφοριών που περιέχονται σε αυτήν. </a:t>
            </a:r>
          </a:p>
        </p:txBody>
      </p:sp>
      <p:sp>
        <p:nvSpPr>
          <p:cNvPr id="6" name="Slide Number Placeholder 5">
            <a:extLst>
              <a:ext uri="{FF2B5EF4-FFF2-40B4-BE49-F238E27FC236}">
                <a16:creationId xmlns:a16="http://schemas.microsoft.com/office/drawing/2014/main" id="{C383482E-1D2F-1248-9E5B-88F5DC3B2673}"/>
              </a:ext>
            </a:extLst>
          </p:cNvPr>
          <p:cNvSpPr>
            <a:spLocks noGrp="1"/>
          </p:cNvSpPr>
          <p:nvPr>
            <p:ph type="sldNum" sz="quarter" idx="12"/>
          </p:nvPr>
        </p:nvSpPr>
        <p:spPr/>
        <p:txBody>
          <a:bodyPr/>
          <a:lstStyle/>
          <a:p>
            <a:fld id="{CD37B2E7-1D31-7C4D-928B-66328FE9604A}" type="slidenum">
              <a:rPr lang="de-AT" smtClean="0"/>
              <a:pPr/>
              <a:t>58</a:t>
            </a:fld>
            <a:endParaRPr lang="de-AT"/>
          </a:p>
        </p:txBody>
      </p:sp>
      <p:sp>
        <p:nvSpPr>
          <p:cNvPr id="7" name="Google Shape;164;p28">
            <a:extLst>
              <a:ext uri="{FF2B5EF4-FFF2-40B4-BE49-F238E27FC236}">
                <a16:creationId xmlns:a16="http://schemas.microsoft.com/office/drawing/2014/main" id="{CDB88214-0CC1-264B-A2A6-4D53AE51E3CC}"/>
              </a:ext>
            </a:extLst>
          </p:cNvPr>
          <p:cNvSpPr/>
          <p:nvPr/>
        </p:nvSpPr>
        <p:spPr>
          <a:xfrm>
            <a:off x="3849253" y="722793"/>
            <a:ext cx="6421583" cy="1009651"/>
          </a:xfrm>
          <a:prstGeom prst="rect">
            <a:avLst/>
          </a:prstGeom>
          <a:solidFill>
            <a:srgbClr val="DEEBF8"/>
          </a:solidFill>
          <a:ln>
            <a:noFill/>
          </a:ln>
        </p:spPr>
        <p:txBody>
          <a:bodyPr spcFirstLastPara="1" wrap="square" lIns="121900" tIns="60933" rIns="121900" bIns="60933" anchor="ctr" anchorCtr="0">
            <a:noAutofit/>
          </a:bodyPr>
          <a:lstStyle/>
          <a:p>
            <a:pPr defTabSz="514350">
              <a:lnSpc>
                <a:spcPct val="150000"/>
              </a:lnSpc>
            </a:pPr>
            <a:r>
              <a:rPr lang="el-GR" sz="4000" b="1" dirty="0">
                <a:solidFill>
                  <a:prstClr val="black"/>
                </a:solidFill>
                <a:latin typeface="Arial Narrow" panose="020B0606020202030204" pitchFamily="34" charset="0"/>
              </a:rPr>
              <a:t>Σκέψη &amp; Προβληματισμός</a:t>
            </a:r>
          </a:p>
        </p:txBody>
      </p:sp>
      <p:sp>
        <p:nvSpPr>
          <p:cNvPr id="8" name="Google Shape;159;p28">
            <a:extLst>
              <a:ext uri="{FF2B5EF4-FFF2-40B4-BE49-F238E27FC236}">
                <a16:creationId xmlns:a16="http://schemas.microsoft.com/office/drawing/2014/main" id="{20FCD049-3731-324D-B2E7-AF5E905F3735}"/>
              </a:ext>
            </a:extLst>
          </p:cNvPr>
          <p:cNvSpPr/>
          <p:nvPr/>
        </p:nvSpPr>
        <p:spPr>
          <a:xfrm>
            <a:off x="838200" y="1822138"/>
            <a:ext cx="10515600" cy="4351338"/>
          </a:xfrm>
          <a:prstGeom prst="rect">
            <a:avLst/>
          </a:prstGeom>
          <a:solidFill>
            <a:srgbClr val="DEEBF8"/>
          </a:solidFill>
          <a:ln>
            <a:noFill/>
          </a:ln>
        </p:spPr>
        <p:txBody>
          <a:bodyPr spcFirstLastPara="1" wrap="square" lIns="121900" tIns="60933" rIns="121900" bIns="60933" anchor="ctr" anchorCtr="0">
            <a:noAutofit/>
          </a:bodyPr>
          <a:lstStyle/>
          <a:p>
            <a:pPr algn="ctr">
              <a:defRPr/>
            </a:pPr>
            <a:r>
              <a:rPr lang="el-GR" sz="2800">
                <a:latin typeface="Arial Narrow" panose="020B0606020202030204" pitchFamily="34" charset="0"/>
              </a:rPr>
              <a:t>Σκεφτείτε το τελευταίο βίντεο με την Purple Ella.</a:t>
            </a:r>
          </a:p>
          <a:p>
            <a:pPr algn="ctr">
              <a:defRPr/>
            </a:pPr>
            <a:r>
              <a:rPr lang="el-GR" sz="2800">
                <a:latin typeface="Arial Narrow" panose="020B0606020202030204" pitchFamily="34" charset="0"/>
              </a:rPr>
              <a:t>Ταυτίζεστε με κάποια από τις παρανοήσεις που αναφέρει;</a:t>
            </a:r>
          </a:p>
          <a:p>
            <a:pPr algn="ctr">
              <a:defRPr/>
            </a:pPr>
            <a:r>
              <a:rPr lang="el-GR" sz="2800">
                <a:latin typeface="Arial Narrow" panose="020B0606020202030204" pitchFamily="34" charset="0"/>
              </a:rPr>
              <a:t>Έχετε βρεθεί να έχετε προκαταλήψεις για τον αυτισμό που είναι ψευδείς;</a:t>
            </a:r>
          </a:p>
          <a:p>
            <a:pPr algn="ctr">
              <a:defRPr/>
            </a:pPr>
            <a:r>
              <a:rPr lang="el-GR" sz="2800">
                <a:latin typeface="Arial Narrow" panose="020B0606020202030204" pitchFamily="34" charset="0"/>
              </a:rPr>
              <a:t>Τι θα αλλάζατε στη στάση σας;</a:t>
            </a:r>
          </a:p>
        </p:txBody>
      </p:sp>
    </p:spTree>
    <p:extLst>
      <p:ext uri="{BB962C8B-B14F-4D97-AF65-F5344CB8AC3E}">
        <p14:creationId xmlns:p14="http://schemas.microsoft.com/office/powerpoint/2010/main" val="277854470"/>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27631B7B-E317-B346-8DFE-60139876228D}"/>
              </a:ext>
            </a:extLst>
          </p:cNvPr>
          <p:cNvSpPr>
            <a:spLocks noGrp="1"/>
          </p:cNvSpPr>
          <p:nvPr>
            <p:ph type="dt" sz="half" idx="10"/>
          </p:nvPr>
        </p:nvSpPr>
        <p:spPr/>
        <p:txBody>
          <a:bodyPr/>
          <a:lstStyle/>
          <a:p>
            <a:r>
              <a:rPr lang="el-GR"/>
              <a:t>3 Ιουνίου 2021</a:t>
            </a:r>
          </a:p>
        </p:txBody>
      </p:sp>
      <p:sp>
        <p:nvSpPr>
          <p:cNvPr id="5" name="Footer Placeholder 4">
            <a:extLst>
              <a:ext uri="{FF2B5EF4-FFF2-40B4-BE49-F238E27FC236}">
                <a16:creationId xmlns:a16="http://schemas.microsoft.com/office/drawing/2014/main" id="{0CA48045-4BB7-AD47-B9AF-E7028540D716}"/>
              </a:ext>
            </a:extLst>
          </p:cNvPr>
          <p:cNvSpPr>
            <a:spLocks noGrp="1"/>
          </p:cNvSpPr>
          <p:nvPr>
            <p:ph type="ftr" sz="quarter" idx="11"/>
          </p:nvPr>
        </p:nvSpPr>
        <p:spPr/>
        <p:txBody>
          <a:bodyPr/>
          <a:lstStyle/>
          <a:p>
            <a:r>
              <a:rPr lang="el-GR">
                <a:solidFill>
                  <a:prstClr val="black"/>
                </a:solidFill>
                <a:ea typeface="Times New Roman" panose="02020603050405020304" pitchFamily="18" charset="0"/>
              </a:rPr>
              <a:t>Η υποστήριξη της Ευρωπαϊκής Επιτροπής για την παραγωγή της παρούσας δημοσίευσης δεν συνιστά έγκριση του περιεχομένου, το οποίο αντικατοπτρίζει μόνο τις απόψεις των συντακτών, και η Επιτροπή δεν μπορεί να θεωρηθεί υπεύθυνη για οποιαδήποτε χρήση των πληροφοριών που περιέχονται σε αυτήν. </a:t>
            </a:r>
          </a:p>
        </p:txBody>
      </p:sp>
      <p:sp>
        <p:nvSpPr>
          <p:cNvPr id="6" name="Slide Number Placeholder 5">
            <a:extLst>
              <a:ext uri="{FF2B5EF4-FFF2-40B4-BE49-F238E27FC236}">
                <a16:creationId xmlns:a16="http://schemas.microsoft.com/office/drawing/2014/main" id="{03844065-72F0-C24F-A504-90E2B2DD5643}"/>
              </a:ext>
            </a:extLst>
          </p:cNvPr>
          <p:cNvSpPr>
            <a:spLocks noGrp="1"/>
          </p:cNvSpPr>
          <p:nvPr>
            <p:ph type="sldNum" sz="quarter" idx="12"/>
          </p:nvPr>
        </p:nvSpPr>
        <p:spPr/>
        <p:txBody>
          <a:bodyPr/>
          <a:lstStyle/>
          <a:p>
            <a:fld id="{CD37B2E7-1D31-7C4D-928B-66328FE9604A}" type="slidenum">
              <a:rPr lang="de-AT" smtClean="0"/>
              <a:pPr/>
              <a:t>59</a:t>
            </a:fld>
            <a:endParaRPr lang="de-AT"/>
          </a:p>
        </p:txBody>
      </p:sp>
      <p:sp>
        <p:nvSpPr>
          <p:cNvPr id="11" name="Google Shape;143;p27">
            <a:extLst>
              <a:ext uri="{FF2B5EF4-FFF2-40B4-BE49-F238E27FC236}">
                <a16:creationId xmlns:a16="http://schemas.microsoft.com/office/drawing/2014/main" id="{11371142-163D-DB42-9607-6A3E196B56BB}"/>
              </a:ext>
            </a:extLst>
          </p:cNvPr>
          <p:cNvSpPr/>
          <p:nvPr/>
        </p:nvSpPr>
        <p:spPr>
          <a:xfrm>
            <a:off x="0" y="1286553"/>
            <a:ext cx="12192000" cy="1486535"/>
          </a:xfrm>
          <a:prstGeom prst="rect">
            <a:avLst/>
          </a:prstGeom>
          <a:solidFill>
            <a:srgbClr val="F9DBD9"/>
          </a:solidFill>
          <a:ln>
            <a:noFill/>
          </a:ln>
        </p:spPr>
        <p:txBody>
          <a:bodyPr spcFirstLastPara="1" wrap="square" lIns="121900" tIns="60933" rIns="121900" bIns="60933" anchor="ctr" anchorCtr="0">
            <a:noAutofit/>
          </a:bodyPr>
          <a:lstStyle/>
          <a:p>
            <a:pPr algn="ctr"/>
            <a:endParaRPr lang="it" sz="3200" b="1" dirty="0">
              <a:solidFill>
                <a:schemeClr val="dk1"/>
              </a:solidFill>
              <a:latin typeface="Calibri"/>
              <a:ea typeface="Arial Narrow"/>
              <a:cs typeface="Calibri"/>
              <a:sym typeface="Calibri"/>
            </a:endParaRPr>
          </a:p>
          <a:p>
            <a:pPr algn="ctr"/>
            <a:r>
              <a:rPr lang="el-GR" sz="4000" b="1">
                <a:solidFill>
                  <a:schemeClr val="dk1"/>
                </a:solidFill>
                <a:latin typeface="Arial Narrow"/>
                <a:ea typeface="Arial Narrow"/>
                <a:cs typeface="Arial Narrow"/>
                <a:sym typeface="Arial Narrow"/>
              </a:rPr>
              <a:t>ΛΗΞΗ</a:t>
            </a:r>
          </a:p>
          <a:p>
            <a:pPr algn="ctr"/>
            <a:endParaRPr sz="3200" b="1" dirty="0">
              <a:solidFill>
                <a:schemeClr val="dk1"/>
              </a:solidFill>
              <a:latin typeface="Calibri"/>
              <a:ea typeface="Calibri"/>
              <a:cs typeface="Calibri"/>
              <a:sym typeface="Calibri"/>
            </a:endParaRPr>
          </a:p>
        </p:txBody>
      </p:sp>
      <p:sp>
        <p:nvSpPr>
          <p:cNvPr id="12" name="Google Shape;151;p27">
            <a:extLst>
              <a:ext uri="{FF2B5EF4-FFF2-40B4-BE49-F238E27FC236}">
                <a16:creationId xmlns:a16="http://schemas.microsoft.com/office/drawing/2014/main" id="{C2C82930-6332-F94C-82D1-60B6BD0BD1D5}"/>
              </a:ext>
            </a:extLst>
          </p:cNvPr>
          <p:cNvSpPr/>
          <p:nvPr/>
        </p:nvSpPr>
        <p:spPr>
          <a:xfrm>
            <a:off x="4084990" y="2971938"/>
            <a:ext cx="4022019" cy="3185561"/>
          </a:xfrm>
          <a:prstGeom prst="rect">
            <a:avLst/>
          </a:prstGeom>
          <a:solidFill>
            <a:srgbClr val="F9DBD9"/>
          </a:solidFill>
          <a:ln>
            <a:noFill/>
          </a:ln>
        </p:spPr>
        <p:txBody>
          <a:bodyPr spcFirstLastPara="1" wrap="square" lIns="121900" tIns="60933" rIns="121900" bIns="60933" anchor="ctr" anchorCtr="0">
            <a:noAutofit/>
          </a:bodyPr>
          <a:lstStyle/>
          <a:p>
            <a:pPr algn="ctr" defTabSz="685800">
              <a:lnSpc>
                <a:spcPct val="150000"/>
              </a:lnSpc>
              <a:buClr>
                <a:srgbClr val="7598D9">
                  <a:lumMod val="75000"/>
                </a:srgbClr>
              </a:buClr>
              <a:buSzPct val="102000"/>
              <a:defRPr/>
            </a:pPr>
            <a:r>
              <a:rPr lang="el-GR" sz="2000" dirty="0">
                <a:solidFill>
                  <a:prstClr val="black"/>
                </a:solidFill>
                <a:latin typeface="Arial Narrow" panose="020B0606020202030204" pitchFamily="34" charset="0"/>
              </a:rPr>
              <a:t>Ανακεφαλαίωση- Μαθαίνω περισσότερα</a:t>
            </a:r>
          </a:p>
          <a:p>
            <a:pPr algn="ctr" defTabSz="685800">
              <a:lnSpc>
                <a:spcPct val="150000"/>
              </a:lnSpc>
              <a:buClr>
                <a:srgbClr val="7598D9">
                  <a:lumMod val="75000"/>
                </a:srgbClr>
              </a:buClr>
              <a:buSzPct val="102000"/>
              <a:defRPr/>
            </a:pPr>
            <a:r>
              <a:rPr lang="el-GR" sz="2000" dirty="0">
                <a:solidFill>
                  <a:prstClr val="black"/>
                </a:solidFill>
                <a:latin typeface="Arial Narrow" panose="020B0606020202030204" pitchFamily="34" charset="0"/>
              </a:rPr>
              <a:t>Συζήτηση και Ανασκόπηση 2</a:t>
            </a:r>
          </a:p>
          <a:p>
            <a:pPr algn="ctr" defTabSz="685800">
              <a:lnSpc>
                <a:spcPct val="150000"/>
              </a:lnSpc>
              <a:buClr>
                <a:srgbClr val="7598D9">
                  <a:lumMod val="75000"/>
                </a:srgbClr>
              </a:buClr>
              <a:buSzPct val="102000"/>
              <a:defRPr/>
            </a:pPr>
            <a:r>
              <a:rPr lang="el-GR" sz="2000" dirty="0">
                <a:solidFill>
                  <a:prstClr val="black"/>
                </a:solidFill>
                <a:latin typeface="Arial Narrow" panose="020B0606020202030204" pitchFamily="34" charset="0"/>
              </a:rPr>
              <a:t>Συζήτηση και Ανασκόπηση 3</a:t>
            </a:r>
          </a:p>
          <a:p>
            <a:pPr algn="ctr" defTabSz="685800">
              <a:lnSpc>
                <a:spcPct val="150000"/>
              </a:lnSpc>
              <a:buClr>
                <a:srgbClr val="7598D9">
                  <a:lumMod val="75000"/>
                </a:srgbClr>
              </a:buClr>
              <a:buSzPct val="102000"/>
              <a:defRPr/>
            </a:pPr>
            <a:r>
              <a:rPr lang="el-GR" sz="2000" dirty="0">
                <a:solidFill>
                  <a:prstClr val="black"/>
                </a:solidFill>
                <a:latin typeface="Arial Narrow" panose="020B0606020202030204" pitchFamily="34" charset="0"/>
              </a:rPr>
              <a:t>Παραπομπές &amp; Πηγές</a:t>
            </a:r>
          </a:p>
          <a:p>
            <a:pPr algn="ctr" defTabSz="685800">
              <a:lnSpc>
                <a:spcPct val="150000"/>
              </a:lnSpc>
              <a:buClr>
                <a:srgbClr val="7598D9">
                  <a:lumMod val="75000"/>
                </a:srgbClr>
              </a:buClr>
              <a:buSzPct val="102000"/>
              <a:defRPr/>
            </a:pPr>
            <a:r>
              <a:rPr lang="el-GR" sz="2000" dirty="0">
                <a:solidFill>
                  <a:prstClr val="black"/>
                </a:solidFill>
                <a:latin typeface="Arial Narrow" panose="020B0606020202030204" pitchFamily="34" charset="0"/>
                <a:sym typeface="Wingdings" panose="05000000000000000000" pitchFamily="2" charset="2"/>
              </a:rPr>
              <a:t>Ερωτήσεις; Αποχαιρετισμός &amp; ευχαριστίες </a:t>
            </a:r>
          </a:p>
        </p:txBody>
      </p:sp>
    </p:spTree>
    <p:extLst>
      <p:ext uri="{BB962C8B-B14F-4D97-AF65-F5344CB8AC3E}">
        <p14:creationId xmlns:p14="http://schemas.microsoft.com/office/powerpoint/2010/main" val="63782726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456F592-A255-3649-AAA0-340AF83F2F42}"/>
              </a:ext>
            </a:extLst>
          </p:cNvPr>
          <p:cNvSpPr>
            <a:spLocks noGrp="1"/>
          </p:cNvSpPr>
          <p:nvPr>
            <p:ph idx="1"/>
          </p:nvPr>
        </p:nvSpPr>
        <p:spPr/>
        <p:txBody>
          <a:bodyPr/>
          <a:lstStyle/>
          <a:p>
            <a:endParaRPr lang="de-AT"/>
          </a:p>
        </p:txBody>
      </p:sp>
      <p:sp>
        <p:nvSpPr>
          <p:cNvPr id="4" name="Date Placeholder 3">
            <a:extLst>
              <a:ext uri="{FF2B5EF4-FFF2-40B4-BE49-F238E27FC236}">
                <a16:creationId xmlns:a16="http://schemas.microsoft.com/office/drawing/2014/main" id="{2D6AFFFE-E3C6-F644-AE8D-1AB9EC925E35}"/>
              </a:ext>
            </a:extLst>
          </p:cNvPr>
          <p:cNvSpPr>
            <a:spLocks noGrp="1"/>
          </p:cNvSpPr>
          <p:nvPr>
            <p:ph type="dt" sz="half" idx="10"/>
          </p:nvPr>
        </p:nvSpPr>
        <p:spPr/>
        <p:txBody>
          <a:bodyPr/>
          <a:lstStyle/>
          <a:p>
            <a:r>
              <a:rPr lang="el-GR"/>
              <a:t>3 Ιουνίου 2021</a:t>
            </a:r>
          </a:p>
        </p:txBody>
      </p:sp>
      <p:sp>
        <p:nvSpPr>
          <p:cNvPr id="5" name="Footer Placeholder 4">
            <a:extLst>
              <a:ext uri="{FF2B5EF4-FFF2-40B4-BE49-F238E27FC236}">
                <a16:creationId xmlns:a16="http://schemas.microsoft.com/office/drawing/2014/main" id="{994612C7-4A4B-9C44-8F2E-21721F9238BA}"/>
              </a:ext>
            </a:extLst>
          </p:cNvPr>
          <p:cNvSpPr>
            <a:spLocks noGrp="1"/>
          </p:cNvSpPr>
          <p:nvPr>
            <p:ph type="ftr" sz="quarter" idx="11"/>
          </p:nvPr>
        </p:nvSpPr>
        <p:spPr/>
        <p:txBody>
          <a:bodyPr/>
          <a:lstStyle/>
          <a:p>
            <a:r>
              <a:rPr lang="el-GR">
                <a:solidFill>
                  <a:prstClr val="black"/>
                </a:solidFill>
                <a:ea typeface="Times New Roman" panose="02020603050405020304" pitchFamily="18" charset="0"/>
              </a:rPr>
              <a:t>Η υποστήριξη της Ευρωπαϊκής Επιτροπής για την παραγωγή της παρούσας δημοσίευσης δεν συνιστά έγκριση του περιεχομένου, το οποίο αντικατοπτρίζει μόνο τις απόψεις των συντακτών, και η Επιτροπή δεν μπορεί να θεωρηθεί υπεύθυνη για οποιαδήποτε χρήση των πληροφοριών που περιέχονται σε αυτήν. </a:t>
            </a:r>
          </a:p>
        </p:txBody>
      </p:sp>
      <p:sp>
        <p:nvSpPr>
          <p:cNvPr id="6" name="Slide Number Placeholder 5">
            <a:extLst>
              <a:ext uri="{FF2B5EF4-FFF2-40B4-BE49-F238E27FC236}">
                <a16:creationId xmlns:a16="http://schemas.microsoft.com/office/drawing/2014/main" id="{C383482E-1D2F-1248-9E5B-88F5DC3B2673}"/>
              </a:ext>
            </a:extLst>
          </p:cNvPr>
          <p:cNvSpPr>
            <a:spLocks noGrp="1"/>
          </p:cNvSpPr>
          <p:nvPr>
            <p:ph type="sldNum" sz="quarter" idx="12"/>
          </p:nvPr>
        </p:nvSpPr>
        <p:spPr/>
        <p:txBody>
          <a:bodyPr/>
          <a:lstStyle/>
          <a:p>
            <a:fld id="{CD37B2E7-1D31-7C4D-928B-66328FE9604A}" type="slidenum">
              <a:rPr lang="de-AT" smtClean="0"/>
              <a:pPr/>
              <a:t>6</a:t>
            </a:fld>
            <a:endParaRPr lang="de-AT"/>
          </a:p>
        </p:txBody>
      </p:sp>
      <p:sp>
        <p:nvSpPr>
          <p:cNvPr id="7" name="Google Shape;164;p28">
            <a:extLst>
              <a:ext uri="{FF2B5EF4-FFF2-40B4-BE49-F238E27FC236}">
                <a16:creationId xmlns:a16="http://schemas.microsoft.com/office/drawing/2014/main" id="{CDB88214-0CC1-264B-A2A6-4D53AE51E3CC}"/>
              </a:ext>
            </a:extLst>
          </p:cNvPr>
          <p:cNvSpPr/>
          <p:nvPr/>
        </p:nvSpPr>
        <p:spPr>
          <a:xfrm>
            <a:off x="4505035" y="697055"/>
            <a:ext cx="3368041" cy="1009651"/>
          </a:xfrm>
          <a:prstGeom prst="rect">
            <a:avLst/>
          </a:prstGeom>
          <a:solidFill>
            <a:srgbClr val="FFF2CC"/>
          </a:solidFill>
          <a:ln>
            <a:noFill/>
          </a:ln>
        </p:spPr>
        <p:txBody>
          <a:bodyPr spcFirstLastPara="1" wrap="square" lIns="121900" tIns="60933" rIns="121900" bIns="60933" anchor="ctr" anchorCtr="0">
            <a:noAutofit/>
          </a:bodyPr>
          <a:lstStyle/>
          <a:p>
            <a:pPr algn="ctr" defTabSz="685800">
              <a:buClr>
                <a:srgbClr val="C00000"/>
              </a:buClr>
            </a:pPr>
            <a:r>
              <a:rPr lang="el-GR" sz="4800" b="1" dirty="0">
                <a:solidFill>
                  <a:prstClr val="black"/>
                </a:solidFill>
                <a:latin typeface="Arial Narrow" panose="020B0606020202030204" pitchFamily="34" charset="0"/>
              </a:rPr>
              <a:t>Οργάνωση</a:t>
            </a:r>
          </a:p>
        </p:txBody>
      </p:sp>
      <p:sp>
        <p:nvSpPr>
          <p:cNvPr id="8" name="Google Shape;159;p28">
            <a:extLst>
              <a:ext uri="{FF2B5EF4-FFF2-40B4-BE49-F238E27FC236}">
                <a16:creationId xmlns:a16="http://schemas.microsoft.com/office/drawing/2014/main" id="{20FCD049-3731-324D-B2E7-AF5E905F3735}"/>
              </a:ext>
            </a:extLst>
          </p:cNvPr>
          <p:cNvSpPr/>
          <p:nvPr/>
        </p:nvSpPr>
        <p:spPr>
          <a:xfrm>
            <a:off x="838200" y="1822138"/>
            <a:ext cx="10515600" cy="4351338"/>
          </a:xfrm>
          <a:prstGeom prst="rect">
            <a:avLst/>
          </a:prstGeom>
          <a:solidFill>
            <a:srgbClr val="FFF2CC"/>
          </a:solidFill>
          <a:ln>
            <a:noFill/>
          </a:ln>
        </p:spPr>
        <p:txBody>
          <a:bodyPr spcFirstLastPara="1" wrap="square" lIns="121900" tIns="60933" rIns="121900" bIns="60933" anchor="ctr" anchorCtr="0">
            <a:noAutofit/>
          </a:bodyPr>
          <a:lstStyle/>
          <a:p>
            <a:pPr algn="ctr"/>
            <a:r>
              <a:rPr lang="el-GR" sz="3600" b="1">
                <a:solidFill>
                  <a:srgbClr val="241E4E"/>
                </a:solidFill>
                <a:latin typeface="Brandon-Grotesque"/>
              </a:rPr>
              <a:t>Ενότητα 5: Επαγγελματική στάση και συμπεριφορά</a:t>
            </a:r>
          </a:p>
          <a:p>
            <a:pPr algn="ctr"/>
            <a:r>
              <a:rPr lang="el-GR" sz="3600" b="1">
                <a:solidFill>
                  <a:srgbClr val="241E4E"/>
                </a:solidFill>
                <a:latin typeface="Brandon-Grotesque"/>
              </a:rPr>
              <a:t>απέναντι σε άτομα με διαταραχές αυτιστικού φάσματος</a:t>
            </a:r>
          </a:p>
          <a:p>
            <a:pPr algn="ctr" defTabSz="514350"/>
            <a:endParaRPr lang="en-US" sz="3200" b="1" dirty="0">
              <a:solidFill>
                <a:prstClr val="black"/>
              </a:solidFill>
              <a:latin typeface="Arial Narrow" panose="020B0606020202030204" pitchFamily="34" charset="0"/>
            </a:endParaRPr>
          </a:p>
          <a:p>
            <a:pPr algn="just" defTabSz="685800">
              <a:lnSpc>
                <a:spcPct val="150000"/>
              </a:lnSpc>
            </a:pPr>
            <a:r>
              <a:rPr lang="el-GR" sz="2800" b="1">
                <a:solidFill>
                  <a:srgbClr val="241E4E"/>
                </a:solidFill>
                <a:latin typeface="Brandon-Grotesque"/>
              </a:rPr>
              <a:t>Προβλεπόμενος χρόνος ολοκλήρωσης της ενότητας: </a:t>
            </a:r>
            <a:r>
              <a:rPr lang="el-GR" sz="2800">
                <a:solidFill>
                  <a:srgbClr val="241E4E"/>
                </a:solidFill>
                <a:latin typeface="Brandon-Grotesque"/>
              </a:rPr>
              <a:t>3 ώρες</a:t>
            </a:r>
          </a:p>
          <a:p>
            <a:pPr algn="just" defTabSz="685800">
              <a:lnSpc>
                <a:spcPct val="150000"/>
              </a:lnSpc>
            </a:pPr>
            <a:r>
              <a:rPr lang="el-GR" sz="2800" b="1">
                <a:solidFill>
                  <a:srgbClr val="241E4E"/>
                </a:solidFill>
                <a:latin typeface="Brandon-Grotesque"/>
              </a:rPr>
              <a:t>Διάλειμμα:</a:t>
            </a:r>
            <a:r>
              <a:rPr lang="el-GR" sz="2800">
                <a:solidFill>
                  <a:srgbClr val="241E4E"/>
                </a:solidFill>
                <a:latin typeface="Brandon-Grotesque"/>
              </a:rPr>
              <a:t> 30 λεπτά ή δύο διαλείμματα των 10-15 λεπτών το καθένα</a:t>
            </a:r>
          </a:p>
        </p:txBody>
      </p:sp>
    </p:spTree>
    <p:extLst>
      <p:ext uri="{BB962C8B-B14F-4D97-AF65-F5344CB8AC3E}">
        <p14:creationId xmlns:p14="http://schemas.microsoft.com/office/powerpoint/2010/main" val="3283066951"/>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456F592-A255-3649-AAA0-340AF83F2F42}"/>
              </a:ext>
            </a:extLst>
          </p:cNvPr>
          <p:cNvSpPr>
            <a:spLocks noGrp="1"/>
          </p:cNvSpPr>
          <p:nvPr>
            <p:ph idx="1"/>
          </p:nvPr>
        </p:nvSpPr>
        <p:spPr/>
        <p:txBody>
          <a:bodyPr/>
          <a:lstStyle/>
          <a:p>
            <a:endParaRPr lang="de-AT"/>
          </a:p>
        </p:txBody>
      </p:sp>
      <p:sp>
        <p:nvSpPr>
          <p:cNvPr id="4" name="Date Placeholder 3">
            <a:extLst>
              <a:ext uri="{FF2B5EF4-FFF2-40B4-BE49-F238E27FC236}">
                <a16:creationId xmlns:a16="http://schemas.microsoft.com/office/drawing/2014/main" id="{2D6AFFFE-E3C6-F644-AE8D-1AB9EC925E35}"/>
              </a:ext>
            </a:extLst>
          </p:cNvPr>
          <p:cNvSpPr>
            <a:spLocks noGrp="1"/>
          </p:cNvSpPr>
          <p:nvPr>
            <p:ph type="dt" sz="half" idx="10"/>
          </p:nvPr>
        </p:nvSpPr>
        <p:spPr/>
        <p:txBody>
          <a:bodyPr/>
          <a:lstStyle/>
          <a:p>
            <a:r>
              <a:rPr lang="el-GR"/>
              <a:t>3 Ιουνίου 2021</a:t>
            </a:r>
          </a:p>
        </p:txBody>
      </p:sp>
      <p:sp>
        <p:nvSpPr>
          <p:cNvPr id="5" name="Footer Placeholder 4">
            <a:extLst>
              <a:ext uri="{FF2B5EF4-FFF2-40B4-BE49-F238E27FC236}">
                <a16:creationId xmlns:a16="http://schemas.microsoft.com/office/drawing/2014/main" id="{994612C7-4A4B-9C44-8F2E-21721F9238BA}"/>
              </a:ext>
            </a:extLst>
          </p:cNvPr>
          <p:cNvSpPr>
            <a:spLocks noGrp="1"/>
          </p:cNvSpPr>
          <p:nvPr>
            <p:ph type="ftr" sz="quarter" idx="11"/>
          </p:nvPr>
        </p:nvSpPr>
        <p:spPr/>
        <p:txBody>
          <a:bodyPr/>
          <a:lstStyle/>
          <a:p>
            <a:r>
              <a:rPr lang="el-GR">
                <a:solidFill>
                  <a:prstClr val="black"/>
                </a:solidFill>
                <a:ea typeface="Times New Roman" panose="02020603050405020304" pitchFamily="18" charset="0"/>
              </a:rPr>
              <a:t>Η υποστήριξη της Ευρωπαϊκής Επιτροπής για την παραγωγή της παρούσας δημοσίευσης δεν συνιστά έγκριση του περιεχομένου, το οποίο αντικατοπτρίζει μόνο τις απόψεις των συντακτών, και η Επιτροπή δεν μπορεί να θεωρηθεί υπεύθυνη για οποιαδήποτε χρήση των πληροφοριών που περιέχονται σε αυτήν. </a:t>
            </a:r>
          </a:p>
        </p:txBody>
      </p:sp>
      <p:sp>
        <p:nvSpPr>
          <p:cNvPr id="6" name="Slide Number Placeholder 5">
            <a:extLst>
              <a:ext uri="{FF2B5EF4-FFF2-40B4-BE49-F238E27FC236}">
                <a16:creationId xmlns:a16="http://schemas.microsoft.com/office/drawing/2014/main" id="{C383482E-1D2F-1248-9E5B-88F5DC3B2673}"/>
              </a:ext>
            </a:extLst>
          </p:cNvPr>
          <p:cNvSpPr>
            <a:spLocks noGrp="1"/>
          </p:cNvSpPr>
          <p:nvPr>
            <p:ph type="sldNum" sz="quarter" idx="12"/>
          </p:nvPr>
        </p:nvSpPr>
        <p:spPr/>
        <p:txBody>
          <a:bodyPr/>
          <a:lstStyle/>
          <a:p>
            <a:fld id="{CD37B2E7-1D31-7C4D-928B-66328FE9604A}" type="slidenum">
              <a:rPr lang="de-AT" smtClean="0"/>
              <a:pPr/>
              <a:t>60</a:t>
            </a:fld>
            <a:endParaRPr lang="de-AT"/>
          </a:p>
        </p:txBody>
      </p:sp>
      <p:sp>
        <p:nvSpPr>
          <p:cNvPr id="7" name="Google Shape;164;p28">
            <a:extLst>
              <a:ext uri="{FF2B5EF4-FFF2-40B4-BE49-F238E27FC236}">
                <a16:creationId xmlns:a16="http://schemas.microsoft.com/office/drawing/2014/main" id="{CDB88214-0CC1-264B-A2A6-4D53AE51E3CC}"/>
              </a:ext>
            </a:extLst>
          </p:cNvPr>
          <p:cNvSpPr/>
          <p:nvPr/>
        </p:nvSpPr>
        <p:spPr>
          <a:xfrm>
            <a:off x="4498111" y="810743"/>
            <a:ext cx="2862480" cy="1009651"/>
          </a:xfrm>
          <a:prstGeom prst="rect">
            <a:avLst/>
          </a:prstGeom>
          <a:solidFill>
            <a:srgbClr val="F9DBD9"/>
          </a:solidFill>
          <a:ln>
            <a:noFill/>
          </a:ln>
        </p:spPr>
        <p:txBody>
          <a:bodyPr spcFirstLastPara="1" wrap="square" lIns="121900" tIns="60933" rIns="121900" bIns="60933" anchor="ctr" anchorCtr="0">
            <a:noAutofit/>
          </a:bodyPr>
          <a:lstStyle/>
          <a:p>
            <a:pPr algn="ctr"/>
            <a:r>
              <a:rPr lang="el-GR" sz="3600" b="1">
                <a:latin typeface="Arial Narrow" panose="020B0606020202030204" pitchFamily="34" charset="0"/>
              </a:rPr>
              <a:t>Ολοκλήρωση</a:t>
            </a:r>
          </a:p>
        </p:txBody>
      </p:sp>
      <p:sp>
        <p:nvSpPr>
          <p:cNvPr id="8" name="Google Shape;159;p28">
            <a:extLst>
              <a:ext uri="{FF2B5EF4-FFF2-40B4-BE49-F238E27FC236}">
                <a16:creationId xmlns:a16="http://schemas.microsoft.com/office/drawing/2014/main" id="{20FCD049-3731-324D-B2E7-AF5E905F3735}"/>
              </a:ext>
            </a:extLst>
          </p:cNvPr>
          <p:cNvSpPr/>
          <p:nvPr/>
        </p:nvSpPr>
        <p:spPr>
          <a:xfrm>
            <a:off x="838200" y="1822138"/>
            <a:ext cx="10515600" cy="4351338"/>
          </a:xfrm>
          <a:prstGeom prst="rect">
            <a:avLst/>
          </a:prstGeom>
          <a:solidFill>
            <a:srgbClr val="F9DBD9"/>
          </a:solidFill>
          <a:ln>
            <a:noFill/>
          </a:ln>
        </p:spPr>
        <p:txBody>
          <a:bodyPr spcFirstLastPara="1" wrap="square" lIns="121900" tIns="60933" rIns="121900" bIns="60933" anchor="ctr" anchorCtr="0">
            <a:noAutofit/>
          </a:bodyPr>
          <a:lstStyle/>
          <a:p>
            <a:pPr algn="ctr">
              <a:defRPr/>
            </a:pPr>
            <a:r>
              <a:rPr lang="el-GR" sz="3200" dirty="0">
                <a:solidFill>
                  <a:srgbClr val="0B0C0C"/>
                </a:solidFill>
                <a:latin typeface="GDS Transport"/>
              </a:rPr>
              <a:t>Μαθαίνω περισσότερα</a:t>
            </a:r>
          </a:p>
          <a:p>
            <a:pPr marL="7938" marR="422275">
              <a:lnSpc>
                <a:spcPct val="115000"/>
              </a:lnSpc>
              <a:spcBef>
                <a:spcPts val="650"/>
              </a:spcBef>
              <a:defRPr/>
            </a:pPr>
            <a:r>
              <a:rPr lang="el-GR" sz="2000" dirty="0" err="1">
                <a:latin typeface="Arial Narrow" panose="020B0606020202030204" pitchFamily="34" charset="0"/>
              </a:rPr>
              <a:t>Socialeyes</a:t>
            </a:r>
            <a:r>
              <a:rPr lang="el-GR" sz="2000" dirty="0">
                <a:latin typeface="Arial Narrow" panose="020B0606020202030204" pitchFamily="34" charset="0"/>
              </a:rPr>
              <a:t> ; </a:t>
            </a:r>
            <a:r>
              <a:rPr lang="el-GR" sz="2000" dirty="0" err="1">
                <a:latin typeface="Arial Narrow" panose="020B0606020202030204" pitchFamily="34" charset="0"/>
              </a:rPr>
              <a:t>an</a:t>
            </a:r>
            <a:r>
              <a:rPr lang="el-GR" sz="2000" dirty="0">
                <a:latin typeface="Arial Narrow" panose="020B0606020202030204" pitchFamily="34" charset="0"/>
              </a:rPr>
              <a:t> </a:t>
            </a:r>
            <a:r>
              <a:rPr lang="el-GR" sz="2000" dirty="0" err="1">
                <a:latin typeface="Arial Narrow" panose="020B0606020202030204" pitchFamily="34" charset="0"/>
              </a:rPr>
              <a:t>innovative</a:t>
            </a:r>
            <a:r>
              <a:rPr lang="el-GR" sz="2000" dirty="0">
                <a:latin typeface="Arial Narrow" panose="020B0606020202030204" pitchFamily="34" charset="0"/>
              </a:rPr>
              <a:t> </a:t>
            </a:r>
            <a:r>
              <a:rPr lang="el-GR" sz="2000" dirty="0" err="1">
                <a:latin typeface="Arial Narrow" panose="020B0606020202030204" pitchFamily="34" charset="0"/>
              </a:rPr>
              <a:t>approach</a:t>
            </a:r>
            <a:r>
              <a:rPr lang="el-GR" sz="2000" dirty="0">
                <a:latin typeface="Arial Narrow" panose="020B0606020202030204" pitchFamily="34" charset="0"/>
              </a:rPr>
              <a:t> </a:t>
            </a:r>
            <a:r>
              <a:rPr lang="el-GR" sz="2000" dirty="0" err="1">
                <a:latin typeface="Arial Narrow" panose="020B0606020202030204" pitchFamily="34" charset="0"/>
              </a:rPr>
              <a:t>to</a:t>
            </a:r>
            <a:r>
              <a:rPr lang="el-GR" sz="2000" dirty="0">
                <a:latin typeface="Arial Narrow" panose="020B0606020202030204" pitchFamily="34" charset="0"/>
              </a:rPr>
              <a:t> </a:t>
            </a:r>
            <a:r>
              <a:rPr lang="el-GR" sz="2000" dirty="0" err="1">
                <a:latin typeface="Arial Narrow" panose="020B0606020202030204" pitchFamily="34" charset="0"/>
              </a:rPr>
              <a:t>learning</a:t>
            </a:r>
            <a:r>
              <a:rPr lang="el-GR" sz="2000" dirty="0">
                <a:latin typeface="Arial Narrow" panose="020B0606020202030204" pitchFamily="34" charset="0"/>
              </a:rPr>
              <a:t> </a:t>
            </a:r>
            <a:r>
              <a:rPr lang="el-GR" sz="2000" dirty="0" err="1">
                <a:latin typeface="Arial Narrow" panose="020B0606020202030204" pitchFamily="34" charset="0"/>
              </a:rPr>
              <a:t>social</a:t>
            </a:r>
            <a:r>
              <a:rPr lang="el-GR" sz="2000" dirty="0">
                <a:latin typeface="Arial Narrow" panose="020B0606020202030204" pitchFamily="34" charset="0"/>
              </a:rPr>
              <a:t> </a:t>
            </a:r>
            <a:r>
              <a:rPr lang="el-GR" sz="2000" dirty="0" err="1">
                <a:latin typeface="Arial Narrow" panose="020B0606020202030204" pitchFamily="34" charset="0"/>
              </a:rPr>
              <a:t>skills</a:t>
            </a:r>
            <a:r>
              <a:rPr lang="el-GR" sz="2000" dirty="0">
                <a:latin typeface="Arial Narrow" panose="020B0606020202030204" pitchFamily="34" charset="0"/>
              </a:rPr>
              <a:t> for </a:t>
            </a:r>
            <a:r>
              <a:rPr lang="el-GR" sz="2000" dirty="0" err="1">
                <a:latin typeface="Arial Narrow" panose="020B0606020202030204" pitchFamily="34" charset="0"/>
              </a:rPr>
              <a:t>people</a:t>
            </a:r>
            <a:r>
              <a:rPr lang="el-GR" sz="2000" dirty="0">
                <a:latin typeface="Arial Narrow" panose="020B0606020202030204" pitchFamily="34" charset="0"/>
              </a:rPr>
              <a:t> on the </a:t>
            </a:r>
            <a:r>
              <a:rPr lang="el-GR" sz="2000" dirty="0" err="1">
                <a:latin typeface="Arial Narrow" panose="020B0606020202030204" pitchFamily="34" charset="0"/>
              </a:rPr>
              <a:t>autism</a:t>
            </a:r>
            <a:r>
              <a:rPr lang="el-GR" sz="2000" dirty="0">
                <a:latin typeface="Arial Narrow" panose="020B0606020202030204" pitchFamily="34" charset="0"/>
              </a:rPr>
              <a:t> </a:t>
            </a:r>
            <a:r>
              <a:rPr lang="el-GR" sz="2000" dirty="0" err="1">
                <a:latin typeface="Arial Narrow" panose="020B0606020202030204" pitchFamily="34" charset="0"/>
              </a:rPr>
              <a:t>spectrum</a:t>
            </a:r>
            <a:r>
              <a:rPr lang="el-GR" sz="2000" dirty="0">
                <a:latin typeface="Arial Narrow" panose="020B0606020202030204" pitchFamily="34" charset="0"/>
              </a:rPr>
              <a:t>, </a:t>
            </a:r>
            <a:r>
              <a:rPr lang="el-GR" sz="2000" dirty="0" err="1">
                <a:latin typeface="Arial Narrow" panose="020B0606020202030204" pitchFamily="34" charset="0"/>
              </a:rPr>
              <a:t>developed</a:t>
            </a:r>
            <a:r>
              <a:rPr lang="el-GR" sz="2000" dirty="0">
                <a:latin typeface="Arial Narrow" panose="020B0606020202030204" pitchFamily="34" charset="0"/>
              </a:rPr>
              <a:t> </a:t>
            </a:r>
            <a:r>
              <a:rPr lang="el-GR" sz="2000" dirty="0" err="1">
                <a:latin typeface="Arial Narrow" panose="020B0606020202030204" pitchFamily="34" charset="0"/>
              </a:rPr>
              <a:t>with</a:t>
            </a:r>
            <a:r>
              <a:rPr lang="el-GR" sz="2000" dirty="0">
                <a:latin typeface="Arial Narrow" panose="020B0606020202030204" pitchFamily="34" charset="0"/>
              </a:rPr>
              <a:t> </a:t>
            </a:r>
            <a:r>
              <a:rPr lang="el-GR" sz="2000" dirty="0" err="1">
                <a:latin typeface="Arial Narrow" panose="020B0606020202030204" pitchFamily="34" charset="0"/>
              </a:rPr>
              <a:t>people</a:t>
            </a:r>
            <a:r>
              <a:rPr lang="el-GR" sz="2000" dirty="0">
                <a:latin typeface="Arial Narrow" panose="020B0606020202030204" pitchFamily="34" charset="0"/>
              </a:rPr>
              <a:t> </a:t>
            </a:r>
            <a:r>
              <a:rPr lang="el-GR" sz="2000" dirty="0" err="1">
                <a:latin typeface="Arial Narrow" panose="020B0606020202030204" pitchFamily="34" charset="0"/>
              </a:rPr>
              <a:t>with</a:t>
            </a:r>
            <a:r>
              <a:rPr lang="el-GR" sz="2000" dirty="0">
                <a:latin typeface="Arial Narrow" panose="020B0606020202030204" pitchFamily="34" charset="0"/>
              </a:rPr>
              <a:t> </a:t>
            </a:r>
            <a:r>
              <a:rPr lang="el-GR" sz="2000" dirty="0" err="1">
                <a:latin typeface="Arial Narrow" panose="020B0606020202030204" pitchFamily="34" charset="0"/>
              </a:rPr>
              <a:t>autism</a:t>
            </a:r>
            <a:r>
              <a:rPr lang="el-GR" sz="2000" dirty="0">
                <a:latin typeface="Arial Narrow" panose="020B0606020202030204" pitchFamily="34" charset="0"/>
              </a:rPr>
              <a:t> and </a:t>
            </a:r>
            <a:r>
              <a:rPr lang="el-GR" sz="2000" dirty="0" err="1">
                <a:latin typeface="Arial Narrow" panose="020B0606020202030204" pitchFamily="34" charset="0"/>
              </a:rPr>
              <a:t>Asperger</a:t>
            </a:r>
            <a:r>
              <a:rPr lang="el-GR" sz="2000" dirty="0">
                <a:latin typeface="Arial Narrow" panose="020B0606020202030204" pitchFamily="34" charset="0"/>
              </a:rPr>
              <a:t> </a:t>
            </a:r>
            <a:r>
              <a:rPr lang="el-GR" sz="2000" dirty="0" err="1">
                <a:latin typeface="Arial Narrow" panose="020B0606020202030204" pitchFamily="34" charset="0"/>
              </a:rPr>
              <a:t>syndrome</a:t>
            </a:r>
            <a:r>
              <a:rPr lang="el-GR" sz="2000" dirty="0">
                <a:latin typeface="Arial Narrow" panose="020B0606020202030204" pitchFamily="34" charset="0"/>
              </a:rPr>
              <a:t>, </a:t>
            </a:r>
            <a:r>
              <a:rPr lang="el-GR" sz="2000" dirty="0" err="1">
                <a:latin typeface="Arial Narrow" panose="020B0606020202030204" pitchFamily="34" charset="0"/>
              </a:rPr>
              <a:t>alongside</a:t>
            </a:r>
            <a:r>
              <a:rPr lang="el-GR" sz="2000" dirty="0">
                <a:latin typeface="Arial Narrow" panose="020B0606020202030204" pitchFamily="34" charset="0"/>
              </a:rPr>
              <a:t> </a:t>
            </a:r>
            <a:r>
              <a:rPr lang="el-GR" sz="2000" dirty="0" err="1">
                <a:latin typeface="Arial Narrow" panose="020B0606020202030204" pitchFamily="34" charset="0"/>
              </a:rPr>
              <a:t>leading</a:t>
            </a:r>
            <a:r>
              <a:rPr lang="el-GR" sz="2000" dirty="0">
                <a:latin typeface="Arial Narrow" panose="020B0606020202030204" pitchFamily="34" charset="0"/>
              </a:rPr>
              <a:t> </a:t>
            </a:r>
            <a:r>
              <a:rPr lang="el-GR" sz="2000" dirty="0" err="1">
                <a:latin typeface="Arial Narrow" panose="020B0606020202030204" pitchFamily="34" charset="0"/>
              </a:rPr>
              <a:t>professionals</a:t>
            </a:r>
            <a:r>
              <a:rPr lang="el-GR" sz="2000" dirty="0">
                <a:latin typeface="Arial Narrow" panose="020B0606020202030204" pitchFamily="34" charset="0"/>
              </a:rPr>
              <a:t> in the </a:t>
            </a:r>
            <a:r>
              <a:rPr lang="el-GR" sz="2000" dirty="0" err="1">
                <a:latin typeface="Arial Narrow" panose="020B0606020202030204" pitchFamily="34" charset="0"/>
              </a:rPr>
              <a:t>field</a:t>
            </a:r>
            <a:r>
              <a:rPr lang="el-GR" sz="2000" dirty="0">
                <a:latin typeface="Arial Narrow" panose="020B0606020202030204" pitchFamily="34" charset="0"/>
              </a:rPr>
              <a:t>: </a:t>
            </a:r>
            <a:r>
              <a:rPr lang="el-GR" sz="2000" dirty="0">
                <a:latin typeface="Arial Narrow" panose="020B0606020202030204" pitchFamily="34" charset="0"/>
                <a:hlinkClick r:id="rId2">
                  <a:extLst>
                    <a:ext uri="{A12FA001-AC4F-418D-AE19-62706E023703}">
                      <ahyp:hlinkClr xmlns:ahyp="http://schemas.microsoft.com/office/drawing/2018/hyperlinkcolor" val="tx"/>
                    </a:ext>
                  </a:extLst>
                </a:hlinkClick>
              </a:rPr>
              <a:t>www.autism.org.uk/socialeyes</a:t>
            </a:r>
          </a:p>
          <a:p>
            <a:pPr marL="7938" marR="422275">
              <a:lnSpc>
                <a:spcPct val="115000"/>
              </a:lnSpc>
              <a:spcBef>
                <a:spcPts val="650"/>
              </a:spcBef>
              <a:defRPr/>
            </a:pPr>
            <a:endParaRPr lang="en-US" sz="2000" dirty="0">
              <a:latin typeface="Arial Narrow" panose="020B0606020202030204" pitchFamily="34" charset="0"/>
            </a:endParaRPr>
          </a:p>
          <a:p>
            <a:pPr marL="7938" marR="377825">
              <a:lnSpc>
                <a:spcPct val="115000"/>
              </a:lnSpc>
              <a:spcBef>
                <a:spcPts val="850"/>
              </a:spcBef>
              <a:defRPr/>
            </a:pPr>
            <a:r>
              <a:rPr lang="el-GR" sz="2000" dirty="0" err="1">
                <a:latin typeface="Arial Narrow" panose="020B0606020202030204" pitchFamily="34" charset="0"/>
              </a:rPr>
              <a:t>Grandin</a:t>
            </a:r>
            <a:r>
              <a:rPr lang="el-GR" sz="2000" dirty="0">
                <a:latin typeface="Arial Narrow" panose="020B0606020202030204" pitchFamily="34" charset="0"/>
              </a:rPr>
              <a:t>, T. &amp; </a:t>
            </a:r>
            <a:r>
              <a:rPr lang="el-GR" sz="2000" dirty="0" err="1">
                <a:latin typeface="Arial Narrow" panose="020B0606020202030204" pitchFamily="34" charset="0"/>
              </a:rPr>
              <a:t>Duffy</a:t>
            </a:r>
            <a:r>
              <a:rPr lang="el-GR" sz="2000" dirty="0">
                <a:latin typeface="Arial Narrow" panose="020B0606020202030204" pitchFamily="34" charset="0"/>
              </a:rPr>
              <a:t>, K (2004). </a:t>
            </a:r>
            <a:r>
              <a:rPr lang="el-GR" sz="2000" dirty="0" err="1">
                <a:latin typeface="Arial Narrow" panose="020B0606020202030204" pitchFamily="34" charset="0"/>
              </a:rPr>
              <a:t>Developing</a:t>
            </a:r>
            <a:r>
              <a:rPr lang="el-GR" sz="2000" dirty="0">
                <a:latin typeface="Arial Narrow" panose="020B0606020202030204" pitchFamily="34" charset="0"/>
              </a:rPr>
              <a:t> </a:t>
            </a:r>
            <a:r>
              <a:rPr lang="el-GR" sz="2000" dirty="0" err="1">
                <a:latin typeface="Arial Narrow" panose="020B0606020202030204" pitchFamily="34" charset="0"/>
              </a:rPr>
              <a:t>talents</a:t>
            </a:r>
            <a:r>
              <a:rPr lang="el-GR" sz="2000" dirty="0">
                <a:latin typeface="Arial Narrow" panose="020B0606020202030204" pitchFamily="34" charset="0"/>
              </a:rPr>
              <a:t>: </a:t>
            </a:r>
            <a:r>
              <a:rPr lang="el-GR" sz="2000" dirty="0" err="1">
                <a:latin typeface="Arial Narrow" panose="020B0606020202030204" pitchFamily="34" charset="0"/>
              </a:rPr>
              <a:t>careers</a:t>
            </a:r>
            <a:r>
              <a:rPr lang="el-GR" sz="2000" dirty="0">
                <a:latin typeface="Arial Narrow" panose="020B0606020202030204" pitchFamily="34" charset="0"/>
              </a:rPr>
              <a:t> for </a:t>
            </a:r>
            <a:r>
              <a:rPr lang="el-GR" sz="2000" dirty="0" err="1">
                <a:latin typeface="Arial Narrow" panose="020B0606020202030204" pitchFamily="34" charset="0"/>
              </a:rPr>
              <a:t>individuals</a:t>
            </a:r>
            <a:r>
              <a:rPr lang="el-GR" sz="2000" dirty="0">
                <a:latin typeface="Arial Narrow" panose="020B0606020202030204" pitchFamily="34" charset="0"/>
              </a:rPr>
              <a:t> </a:t>
            </a:r>
            <a:r>
              <a:rPr lang="el-GR" sz="2000" dirty="0" err="1">
                <a:latin typeface="Arial Narrow" panose="020B0606020202030204" pitchFamily="34" charset="0"/>
              </a:rPr>
              <a:t>with</a:t>
            </a:r>
            <a:r>
              <a:rPr lang="el-GR" sz="2000" dirty="0">
                <a:latin typeface="Arial Narrow" panose="020B0606020202030204" pitchFamily="34" charset="0"/>
              </a:rPr>
              <a:t> </a:t>
            </a:r>
            <a:r>
              <a:rPr lang="el-GR" sz="2000" dirty="0" err="1">
                <a:latin typeface="Arial Narrow" panose="020B0606020202030204" pitchFamily="34" charset="0"/>
              </a:rPr>
              <a:t>Asperger</a:t>
            </a:r>
            <a:r>
              <a:rPr lang="el-GR" sz="2000" dirty="0">
                <a:latin typeface="Arial Narrow" panose="020B0606020202030204" pitchFamily="34" charset="0"/>
              </a:rPr>
              <a:t> </a:t>
            </a:r>
            <a:r>
              <a:rPr lang="el-GR" sz="2000" dirty="0" err="1">
                <a:latin typeface="Arial Narrow" panose="020B0606020202030204" pitchFamily="34" charset="0"/>
              </a:rPr>
              <a:t>syndrome</a:t>
            </a:r>
            <a:r>
              <a:rPr lang="el-GR" sz="2000" dirty="0">
                <a:latin typeface="Arial Narrow" panose="020B0606020202030204" pitchFamily="34" charset="0"/>
              </a:rPr>
              <a:t> and </a:t>
            </a:r>
            <a:r>
              <a:rPr lang="el-GR" sz="2000" dirty="0" err="1">
                <a:latin typeface="Arial Narrow" panose="020B0606020202030204" pitchFamily="34" charset="0"/>
              </a:rPr>
              <a:t>high-functioning</a:t>
            </a:r>
            <a:r>
              <a:rPr lang="el-GR" sz="2000" dirty="0">
                <a:latin typeface="Arial Narrow" panose="020B0606020202030204" pitchFamily="34" charset="0"/>
              </a:rPr>
              <a:t> </a:t>
            </a:r>
            <a:r>
              <a:rPr lang="el-GR" sz="2000" dirty="0" err="1">
                <a:latin typeface="Arial Narrow" panose="020B0606020202030204" pitchFamily="34" charset="0"/>
              </a:rPr>
              <a:t>autism</a:t>
            </a:r>
            <a:r>
              <a:rPr lang="el-GR" sz="2000" dirty="0">
                <a:latin typeface="Arial Narrow" panose="020B0606020202030204" pitchFamily="34" charset="0"/>
              </a:rPr>
              <a:t>. </a:t>
            </a:r>
            <a:r>
              <a:rPr lang="el-GR" sz="2000" dirty="0" err="1">
                <a:latin typeface="Arial Narrow" panose="020B0606020202030204" pitchFamily="34" charset="0"/>
              </a:rPr>
              <a:t>Autism</a:t>
            </a:r>
            <a:r>
              <a:rPr lang="el-GR" sz="2000" dirty="0">
                <a:latin typeface="Arial Narrow" panose="020B0606020202030204" pitchFamily="34" charset="0"/>
              </a:rPr>
              <a:t> </a:t>
            </a:r>
            <a:r>
              <a:rPr lang="el-GR" sz="2000" dirty="0" err="1">
                <a:latin typeface="Arial Narrow" panose="020B0606020202030204" pitchFamily="34" charset="0"/>
              </a:rPr>
              <a:t>Asperger</a:t>
            </a:r>
            <a:r>
              <a:rPr lang="el-GR" sz="2000" dirty="0">
                <a:latin typeface="Arial Narrow" panose="020B0606020202030204" pitchFamily="34" charset="0"/>
              </a:rPr>
              <a:t> </a:t>
            </a:r>
            <a:r>
              <a:rPr lang="el-GR" sz="2000" dirty="0" err="1">
                <a:latin typeface="Arial Narrow" panose="020B0606020202030204" pitchFamily="34" charset="0"/>
              </a:rPr>
              <a:t>Publishing</a:t>
            </a:r>
            <a:r>
              <a:rPr lang="el-GR" sz="2000" dirty="0">
                <a:latin typeface="Arial Narrow" panose="020B0606020202030204" pitchFamily="34" charset="0"/>
              </a:rPr>
              <a:t> </a:t>
            </a:r>
            <a:r>
              <a:rPr lang="el-GR" sz="2000" dirty="0" err="1">
                <a:latin typeface="Arial Narrow" panose="020B0606020202030204" pitchFamily="34" charset="0"/>
              </a:rPr>
              <a:t>Company</a:t>
            </a:r>
            <a:r>
              <a:rPr lang="el-GR" sz="2000" dirty="0">
                <a:latin typeface="Arial Narrow" panose="020B0606020202030204" pitchFamily="34" charset="0"/>
              </a:rPr>
              <a:t>.</a:t>
            </a:r>
          </a:p>
          <a:p>
            <a:pPr marL="7938" marR="377825">
              <a:lnSpc>
                <a:spcPct val="115000"/>
              </a:lnSpc>
              <a:spcBef>
                <a:spcPts val="850"/>
              </a:spcBef>
              <a:defRPr/>
            </a:pPr>
            <a:r>
              <a:rPr lang="el-GR" sz="2000" dirty="0" err="1">
                <a:latin typeface="Arial Narrow" panose="020B0606020202030204" pitchFamily="34" charset="0"/>
              </a:rPr>
              <a:t>Meyer</a:t>
            </a:r>
            <a:r>
              <a:rPr lang="el-GR" sz="2000" dirty="0">
                <a:latin typeface="Arial Narrow" panose="020B0606020202030204" pitchFamily="34" charset="0"/>
              </a:rPr>
              <a:t>, R. N. (2001). </a:t>
            </a:r>
            <a:r>
              <a:rPr lang="el-GR" sz="2000" dirty="0" err="1">
                <a:latin typeface="Arial Narrow" panose="020B0606020202030204" pitchFamily="34" charset="0"/>
              </a:rPr>
              <a:t>Asperger</a:t>
            </a:r>
            <a:r>
              <a:rPr lang="el-GR" sz="2000" dirty="0">
                <a:latin typeface="Arial Narrow" panose="020B0606020202030204" pitchFamily="34" charset="0"/>
              </a:rPr>
              <a:t> </a:t>
            </a:r>
            <a:r>
              <a:rPr lang="el-GR" sz="2000" dirty="0" err="1">
                <a:latin typeface="Arial Narrow" panose="020B0606020202030204" pitchFamily="34" charset="0"/>
              </a:rPr>
              <a:t>syndrome</a:t>
            </a:r>
            <a:r>
              <a:rPr lang="el-GR" sz="2000" dirty="0">
                <a:latin typeface="Arial Narrow" panose="020B0606020202030204" pitchFamily="34" charset="0"/>
              </a:rPr>
              <a:t> </a:t>
            </a:r>
            <a:r>
              <a:rPr lang="el-GR" sz="2000" dirty="0" err="1">
                <a:latin typeface="Arial Narrow" panose="020B0606020202030204" pitchFamily="34" charset="0"/>
              </a:rPr>
              <a:t>employment</a:t>
            </a:r>
            <a:r>
              <a:rPr lang="el-GR" sz="2000" dirty="0">
                <a:latin typeface="Arial Narrow" panose="020B0606020202030204" pitchFamily="34" charset="0"/>
              </a:rPr>
              <a:t> </a:t>
            </a:r>
            <a:r>
              <a:rPr lang="el-GR" sz="2000" dirty="0" err="1">
                <a:latin typeface="Arial Narrow" panose="020B0606020202030204" pitchFamily="34" charset="0"/>
              </a:rPr>
              <a:t>workbook</a:t>
            </a:r>
            <a:r>
              <a:rPr lang="el-GR" sz="2000" dirty="0">
                <a:latin typeface="Arial Narrow" panose="020B0606020202030204" pitchFamily="34" charset="0"/>
              </a:rPr>
              <a:t>: </a:t>
            </a:r>
            <a:r>
              <a:rPr lang="el-GR" sz="2000" dirty="0" err="1">
                <a:latin typeface="Arial Narrow" panose="020B0606020202030204" pitchFamily="34" charset="0"/>
              </a:rPr>
              <a:t>an</a:t>
            </a:r>
            <a:r>
              <a:rPr lang="el-GR" sz="2000" dirty="0">
                <a:latin typeface="Arial Narrow" panose="020B0606020202030204" pitchFamily="34" charset="0"/>
              </a:rPr>
              <a:t> </a:t>
            </a:r>
            <a:r>
              <a:rPr lang="el-GR" sz="2000" dirty="0" err="1">
                <a:latin typeface="Arial Narrow" panose="020B0606020202030204" pitchFamily="34" charset="0"/>
              </a:rPr>
              <a:t>employment</a:t>
            </a:r>
            <a:r>
              <a:rPr lang="el-GR" sz="2000" dirty="0">
                <a:latin typeface="Arial Narrow" panose="020B0606020202030204" pitchFamily="34" charset="0"/>
              </a:rPr>
              <a:t> </a:t>
            </a:r>
            <a:r>
              <a:rPr lang="el-GR" sz="2000" dirty="0" err="1">
                <a:latin typeface="Arial Narrow" panose="020B0606020202030204" pitchFamily="34" charset="0"/>
              </a:rPr>
              <a:t>workbook</a:t>
            </a:r>
            <a:r>
              <a:rPr lang="el-GR" sz="2000" dirty="0">
                <a:latin typeface="Arial Narrow" panose="020B0606020202030204" pitchFamily="34" charset="0"/>
              </a:rPr>
              <a:t> for </a:t>
            </a:r>
            <a:r>
              <a:rPr lang="el-GR" sz="2000" dirty="0" err="1">
                <a:latin typeface="Arial Narrow" panose="020B0606020202030204" pitchFamily="34" charset="0"/>
              </a:rPr>
              <a:t>adults</a:t>
            </a:r>
            <a:r>
              <a:rPr lang="el-GR" sz="2000" dirty="0">
                <a:latin typeface="Arial Narrow" panose="020B0606020202030204" pitchFamily="34" charset="0"/>
              </a:rPr>
              <a:t> </a:t>
            </a:r>
            <a:r>
              <a:rPr lang="el-GR" sz="2000" dirty="0" err="1">
                <a:latin typeface="Arial Narrow" panose="020B0606020202030204" pitchFamily="34" charset="0"/>
              </a:rPr>
              <a:t>with</a:t>
            </a:r>
            <a:r>
              <a:rPr lang="el-GR" sz="2000" dirty="0">
                <a:latin typeface="Arial Narrow" panose="020B0606020202030204" pitchFamily="34" charset="0"/>
              </a:rPr>
              <a:t> </a:t>
            </a:r>
            <a:r>
              <a:rPr lang="el-GR" sz="2000" dirty="0" err="1">
                <a:latin typeface="Arial Narrow" panose="020B0606020202030204" pitchFamily="34" charset="0"/>
              </a:rPr>
              <a:t>Asperger</a:t>
            </a:r>
            <a:r>
              <a:rPr lang="el-GR" sz="2000" dirty="0">
                <a:latin typeface="Arial Narrow" panose="020B0606020202030204" pitchFamily="34" charset="0"/>
              </a:rPr>
              <a:t> </a:t>
            </a:r>
            <a:r>
              <a:rPr lang="el-GR" sz="2000" dirty="0" err="1">
                <a:latin typeface="Arial Narrow" panose="020B0606020202030204" pitchFamily="34" charset="0"/>
              </a:rPr>
              <a:t>syndrome</a:t>
            </a:r>
            <a:r>
              <a:rPr lang="el-GR" sz="2000" dirty="0">
                <a:latin typeface="Arial Narrow" panose="020B0606020202030204" pitchFamily="34" charset="0"/>
              </a:rPr>
              <a:t>. </a:t>
            </a:r>
            <a:r>
              <a:rPr lang="el-GR" sz="2000" dirty="0" err="1">
                <a:latin typeface="Arial Narrow" panose="020B0606020202030204" pitchFamily="34" charset="0"/>
              </a:rPr>
              <a:t>Jessica</a:t>
            </a:r>
            <a:r>
              <a:rPr lang="el-GR" sz="2000" dirty="0">
                <a:latin typeface="Arial Narrow" panose="020B0606020202030204" pitchFamily="34" charset="0"/>
              </a:rPr>
              <a:t> </a:t>
            </a:r>
            <a:r>
              <a:rPr lang="el-GR" sz="2000" dirty="0" err="1">
                <a:latin typeface="Arial Narrow" panose="020B0606020202030204" pitchFamily="34" charset="0"/>
              </a:rPr>
              <a:t>Kingsley</a:t>
            </a:r>
            <a:r>
              <a:rPr lang="el-GR" sz="2000" dirty="0">
                <a:latin typeface="Arial Narrow" panose="020B0606020202030204" pitchFamily="34" charset="0"/>
              </a:rPr>
              <a:t> </a:t>
            </a:r>
            <a:r>
              <a:rPr lang="el-GR" sz="2000" dirty="0" err="1">
                <a:latin typeface="Arial Narrow" panose="020B0606020202030204" pitchFamily="34" charset="0"/>
              </a:rPr>
              <a:t>Publishers</a:t>
            </a:r>
            <a:r>
              <a:rPr lang="el-GR" sz="2000" dirty="0">
                <a:latin typeface="Arial Narrow" panose="020B0606020202030204" pitchFamily="34" charset="0"/>
              </a:rPr>
              <a:t>.</a:t>
            </a:r>
          </a:p>
        </p:txBody>
      </p:sp>
    </p:spTree>
    <p:extLst>
      <p:ext uri="{BB962C8B-B14F-4D97-AF65-F5344CB8AC3E}">
        <p14:creationId xmlns:p14="http://schemas.microsoft.com/office/powerpoint/2010/main" val="2518246925"/>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456F592-A255-3649-AAA0-340AF83F2F42}"/>
              </a:ext>
            </a:extLst>
          </p:cNvPr>
          <p:cNvSpPr>
            <a:spLocks noGrp="1"/>
          </p:cNvSpPr>
          <p:nvPr>
            <p:ph idx="1"/>
          </p:nvPr>
        </p:nvSpPr>
        <p:spPr/>
        <p:txBody>
          <a:bodyPr/>
          <a:lstStyle/>
          <a:p>
            <a:endParaRPr lang="de-AT"/>
          </a:p>
        </p:txBody>
      </p:sp>
      <p:sp>
        <p:nvSpPr>
          <p:cNvPr id="4" name="Date Placeholder 3">
            <a:extLst>
              <a:ext uri="{FF2B5EF4-FFF2-40B4-BE49-F238E27FC236}">
                <a16:creationId xmlns:a16="http://schemas.microsoft.com/office/drawing/2014/main" id="{2D6AFFFE-E3C6-F644-AE8D-1AB9EC925E35}"/>
              </a:ext>
            </a:extLst>
          </p:cNvPr>
          <p:cNvSpPr>
            <a:spLocks noGrp="1"/>
          </p:cNvSpPr>
          <p:nvPr>
            <p:ph type="dt" sz="half" idx="10"/>
          </p:nvPr>
        </p:nvSpPr>
        <p:spPr/>
        <p:txBody>
          <a:bodyPr/>
          <a:lstStyle/>
          <a:p>
            <a:r>
              <a:rPr lang="el-GR"/>
              <a:t>3 Ιουνίου 2021</a:t>
            </a:r>
          </a:p>
        </p:txBody>
      </p:sp>
      <p:sp>
        <p:nvSpPr>
          <p:cNvPr id="5" name="Footer Placeholder 4">
            <a:extLst>
              <a:ext uri="{FF2B5EF4-FFF2-40B4-BE49-F238E27FC236}">
                <a16:creationId xmlns:a16="http://schemas.microsoft.com/office/drawing/2014/main" id="{994612C7-4A4B-9C44-8F2E-21721F9238BA}"/>
              </a:ext>
            </a:extLst>
          </p:cNvPr>
          <p:cNvSpPr>
            <a:spLocks noGrp="1"/>
          </p:cNvSpPr>
          <p:nvPr>
            <p:ph type="ftr" sz="quarter" idx="11"/>
          </p:nvPr>
        </p:nvSpPr>
        <p:spPr/>
        <p:txBody>
          <a:bodyPr/>
          <a:lstStyle/>
          <a:p>
            <a:r>
              <a:rPr lang="el-GR">
                <a:solidFill>
                  <a:prstClr val="black"/>
                </a:solidFill>
                <a:ea typeface="Times New Roman" panose="02020603050405020304" pitchFamily="18" charset="0"/>
              </a:rPr>
              <a:t>Η υποστήριξη της Ευρωπαϊκής Επιτροπής για την παραγωγή της παρούσας δημοσίευσης δεν συνιστά έγκριση του περιεχομένου, το οποίο αντικατοπτρίζει μόνο τις απόψεις των συντακτών, και η Επιτροπή δεν μπορεί να θεωρηθεί υπεύθυνη για οποιαδήποτε χρήση των πληροφοριών που περιέχονται σε αυτήν. </a:t>
            </a:r>
          </a:p>
        </p:txBody>
      </p:sp>
      <p:sp>
        <p:nvSpPr>
          <p:cNvPr id="6" name="Slide Number Placeholder 5">
            <a:extLst>
              <a:ext uri="{FF2B5EF4-FFF2-40B4-BE49-F238E27FC236}">
                <a16:creationId xmlns:a16="http://schemas.microsoft.com/office/drawing/2014/main" id="{C383482E-1D2F-1248-9E5B-88F5DC3B2673}"/>
              </a:ext>
            </a:extLst>
          </p:cNvPr>
          <p:cNvSpPr>
            <a:spLocks noGrp="1"/>
          </p:cNvSpPr>
          <p:nvPr>
            <p:ph type="sldNum" sz="quarter" idx="12"/>
          </p:nvPr>
        </p:nvSpPr>
        <p:spPr/>
        <p:txBody>
          <a:bodyPr/>
          <a:lstStyle/>
          <a:p>
            <a:fld id="{CD37B2E7-1D31-7C4D-928B-66328FE9604A}" type="slidenum">
              <a:rPr lang="de-AT" smtClean="0"/>
              <a:pPr/>
              <a:t>61</a:t>
            </a:fld>
            <a:endParaRPr lang="de-AT"/>
          </a:p>
        </p:txBody>
      </p:sp>
      <p:sp>
        <p:nvSpPr>
          <p:cNvPr id="7" name="Google Shape;164;p28">
            <a:extLst>
              <a:ext uri="{FF2B5EF4-FFF2-40B4-BE49-F238E27FC236}">
                <a16:creationId xmlns:a16="http://schemas.microsoft.com/office/drawing/2014/main" id="{CDB88214-0CC1-264B-A2A6-4D53AE51E3CC}"/>
              </a:ext>
            </a:extLst>
          </p:cNvPr>
          <p:cNvSpPr/>
          <p:nvPr/>
        </p:nvSpPr>
        <p:spPr>
          <a:xfrm>
            <a:off x="3444239" y="722793"/>
            <a:ext cx="5635105" cy="1009651"/>
          </a:xfrm>
          <a:prstGeom prst="rect">
            <a:avLst/>
          </a:prstGeom>
          <a:solidFill>
            <a:srgbClr val="F9DBD9"/>
          </a:solidFill>
          <a:ln>
            <a:noFill/>
          </a:ln>
        </p:spPr>
        <p:txBody>
          <a:bodyPr spcFirstLastPara="1" wrap="square" lIns="121900" tIns="60933" rIns="121900" bIns="60933" anchor="ctr" anchorCtr="0">
            <a:noAutofit/>
          </a:bodyPr>
          <a:lstStyle/>
          <a:p>
            <a:r>
              <a:rPr lang="el-GR" sz="3600" b="1">
                <a:latin typeface="Arial Narrow" panose="020B0606020202030204" pitchFamily="34" charset="0"/>
              </a:rPr>
              <a:t>Συζήτηση και Ανασκόπηση 1</a:t>
            </a:r>
          </a:p>
        </p:txBody>
      </p:sp>
      <p:sp>
        <p:nvSpPr>
          <p:cNvPr id="8" name="Google Shape;159;p28">
            <a:extLst>
              <a:ext uri="{FF2B5EF4-FFF2-40B4-BE49-F238E27FC236}">
                <a16:creationId xmlns:a16="http://schemas.microsoft.com/office/drawing/2014/main" id="{20FCD049-3731-324D-B2E7-AF5E905F3735}"/>
              </a:ext>
            </a:extLst>
          </p:cNvPr>
          <p:cNvSpPr/>
          <p:nvPr/>
        </p:nvSpPr>
        <p:spPr>
          <a:xfrm>
            <a:off x="838200" y="1822138"/>
            <a:ext cx="10515600" cy="4351338"/>
          </a:xfrm>
          <a:prstGeom prst="rect">
            <a:avLst/>
          </a:prstGeom>
          <a:solidFill>
            <a:srgbClr val="F9DBD9"/>
          </a:solidFill>
          <a:ln>
            <a:noFill/>
          </a:ln>
        </p:spPr>
        <p:txBody>
          <a:bodyPr spcFirstLastPara="1" wrap="square" lIns="121900" tIns="60933" rIns="121900" bIns="60933" anchor="ctr" anchorCtr="0">
            <a:noAutofit/>
          </a:bodyPr>
          <a:lstStyle/>
          <a:p>
            <a:pPr algn="ctr">
              <a:defRPr/>
            </a:pPr>
            <a:r>
              <a:rPr lang="el-GR" sz="2800" dirty="0">
                <a:latin typeface="Arial Narrow" panose="020B0606020202030204" pitchFamily="34" charset="0"/>
              </a:rPr>
              <a:t>Σε ομάδες, συζητήστε τυχόν εμπειρίες που είχατε στον χώρο εργασίας σας, αντιμετωπίζοντας απαιτητικούς, δυσαρεστημένους ή επιθετικούς πελάτες.</a:t>
            </a:r>
          </a:p>
          <a:p>
            <a:pPr algn="ctr">
              <a:defRPr/>
            </a:pPr>
            <a:r>
              <a:rPr lang="el-GR" sz="2800" dirty="0">
                <a:latin typeface="Arial Narrow" panose="020B0606020202030204" pitchFamily="34" charset="0"/>
              </a:rPr>
              <a:t>Πώς διαχειριστήκατε αυτές τις καταστάσεις;</a:t>
            </a:r>
          </a:p>
          <a:p>
            <a:pPr algn="ctr">
              <a:defRPr/>
            </a:pPr>
            <a:r>
              <a:rPr lang="el-GR" sz="2800" dirty="0">
                <a:latin typeface="Arial Narrow" panose="020B0606020202030204" pitchFamily="34" charset="0"/>
              </a:rPr>
              <a:t>Θα μπορούσε κάποια στρατηγική από αυτές που χρησιμοποιήσατε να είναι κατάλληλη</a:t>
            </a:r>
          </a:p>
          <a:p>
            <a:pPr algn="ctr">
              <a:defRPr/>
            </a:pPr>
            <a:r>
              <a:rPr lang="el-GR" sz="2800" dirty="0">
                <a:latin typeface="Arial Narrow" panose="020B0606020202030204" pitchFamily="34" charset="0"/>
              </a:rPr>
              <a:t>για την αντιμετώπιση ατόμων με </a:t>
            </a:r>
            <a:r>
              <a:rPr lang="el-GR" sz="2800" dirty="0" err="1">
                <a:latin typeface="Arial Narrow" panose="020B0606020202030204" pitchFamily="34" charset="0"/>
              </a:rPr>
              <a:t>ΔΑΦ</a:t>
            </a:r>
            <a:r>
              <a:rPr lang="el-GR" sz="2800" dirty="0">
                <a:latin typeface="Arial Narrow" panose="020B0606020202030204" pitchFamily="34" charset="0"/>
              </a:rPr>
              <a:t>;</a:t>
            </a:r>
          </a:p>
          <a:p>
            <a:pPr algn="ctr">
              <a:defRPr/>
            </a:pPr>
            <a:r>
              <a:rPr lang="el-GR" sz="2800" dirty="0">
                <a:latin typeface="Arial Narrow" panose="020B0606020202030204" pitchFamily="34" charset="0"/>
              </a:rPr>
              <a:t>Συζητήστε τις εμπειρίες σας με άλλες ομάδες. </a:t>
            </a:r>
          </a:p>
        </p:txBody>
      </p:sp>
    </p:spTree>
    <p:extLst>
      <p:ext uri="{BB962C8B-B14F-4D97-AF65-F5344CB8AC3E}">
        <p14:creationId xmlns:p14="http://schemas.microsoft.com/office/powerpoint/2010/main" val="2482814614"/>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456F592-A255-3649-AAA0-340AF83F2F42}"/>
              </a:ext>
            </a:extLst>
          </p:cNvPr>
          <p:cNvSpPr>
            <a:spLocks noGrp="1"/>
          </p:cNvSpPr>
          <p:nvPr>
            <p:ph idx="1"/>
          </p:nvPr>
        </p:nvSpPr>
        <p:spPr/>
        <p:txBody>
          <a:bodyPr/>
          <a:lstStyle/>
          <a:p>
            <a:endParaRPr lang="de-AT"/>
          </a:p>
        </p:txBody>
      </p:sp>
      <p:sp>
        <p:nvSpPr>
          <p:cNvPr id="4" name="Date Placeholder 3">
            <a:extLst>
              <a:ext uri="{FF2B5EF4-FFF2-40B4-BE49-F238E27FC236}">
                <a16:creationId xmlns:a16="http://schemas.microsoft.com/office/drawing/2014/main" id="{2D6AFFFE-E3C6-F644-AE8D-1AB9EC925E35}"/>
              </a:ext>
            </a:extLst>
          </p:cNvPr>
          <p:cNvSpPr>
            <a:spLocks noGrp="1"/>
          </p:cNvSpPr>
          <p:nvPr>
            <p:ph type="dt" sz="half" idx="10"/>
          </p:nvPr>
        </p:nvSpPr>
        <p:spPr/>
        <p:txBody>
          <a:bodyPr/>
          <a:lstStyle/>
          <a:p>
            <a:r>
              <a:rPr lang="el-GR"/>
              <a:t>3 Ιουνίου 2021</a:t>
            </a:r>
          </a:p>
        </p:txBody>
      </p:sp>
      <p:sp>
        <p:nvSpPr>
          <p:cNvPr id="5" name="Footer Placeholder 4">
            <a:extLst>
              <a:ext uri="{FF2B5EF4-FFF2-40B4-BE49-F238E27FC236}">
                <a16:creationId xmlns:a16="http://schemas.microsoft.com/office/drawing/2014/main" id="{994612C7-4A4B-9C44-8F2E-21721F9238BA}"/>
              </a:ext>
            </a:extLst>
          </p:cNvPr>
          <p:cNvSpPr>
            <a:spLocks noGrp="1"/>
          </p:cNvSpPr>
          <p:nvPr>
            <p:ph type="ftr" sz="quarter" idx="11"/>
          </p:nvPr>
        </p:nvSpPr>
        <p:spPr/>
        <p:txBody>
          <a:bodyPr/>
          <a:lstStyle/>
          <a:p>
            <a:r>
              <a:rPr lang="el-GR">
                <a:solidFill>
                  <a:prstClr val="black"/>
                </a:solidFill>
                <a:ea typeface="Times New Roman" panose="02020603050405020304" pitchFamily="18" charset="0"/>
              </a:rPr>
              <a:t>Η υποστήριξη της Ευρωπαϊκής Επιτροπής για την παραγωγή της παρούσας δημοσίευσης δεν συνιστά έγκριση του περιεχομένου, το οποίο αντικατοπτρίζει μόνο τις απόψεις των συντακτών, και η Επιτροπή δεν μπορεί να θεωρηθεί υπεύθυνη για οποιαδήποτε χρήση των πληροφοριών που περιέχονται σε αυτήν. </a:t>
            </a:r>
          </a:p>
        </p:txBody>
      </p:sp>
      <p:sp>
        <p:nvSpPr>
          <p:cNvPr id="6" name="Slide Number Placeholder 5">
            <a:extLst>
              <a:ext uri="{FF2B5EF4-FFF2-40B4-BE49-F238E27FC236}">
                <a16:creationId xmlns:a16="http://schemas.microsoft.com/office/drawing/2014/main" id="{C383482E-1D2F-1248-9E5B-88F5DC3B2673}"/>
              </a:ext>
            </a:extLst>
          </p:cNvPr>
          <p:cNvSpPr>
            <a:spLocks noGrp="1"/>
          </p:cNvSpPr>
          <p:nvPr>
            <p:ph type="sldNum" sz="quarter" idx="12"/>
          </p:nvPr>
        </p:nvSpPr>
        <p:spPr/>
        <p:txBody>
          <a:bodyPr/>
          <a:lstStyle/>
          <a:p>
            <a:fld id="{CD37B2E7-1D31-7C4D-928B-66328FE9604A}" type="slidenum">
              <a:rPr lang="de-AT" smtClean="0"/>
              <a:pPr/>
              <a:t>62</a:t>
            </a:fld>
            <a:endParaRPr lang="de-AT"/>
          </a:p>
        </p:txBody>
      </p:sp>
      <p:sp>
        <p:nvSpPr>
          <p:cNvPr id="7" name="Google Shape;164;p28">
            <a:extLst>
              <a:ext uri="{FF2B5EF4-FFF2-40B4-BE49-F238E27FC236}">
                <a16:creationId xmlns:a16="http://schemas.microsoft.com/office/drawing/2014/main" id="{CDB88214-0CC1-264B-A2A6-4D53AE51E3CC}"/>
              </a:ext>
            </a:extLst>
          </p:cNvPr>
          <p:cNvSpPr/>
          <p:nvPr/>
        </p:nvSpPr>
        <p:spPr>
          <a:xfrm>
            <a:off x="2630055" y="806546"/>
            <a:ext cx="7197436" cy="1009651"/>
          </a:xfrm>
          <a:prstGeom prst="rect">
            <a:avLst/>
          </a:prstGeom>
          <a:solidFill>
            <a:srgbClr val="F9DBD9"/>
          </a:solidFill>
          <a:ln>
            <a:noFill/>
          </a:ln>
        </p:spPr>
        <p:txBody>
          <a:bodyPr spcFirstLastPara="1" wrap="square" lIns="121900" tIns="60933" rIns="121900" bIns="60933" anchor="ctr" anchorCtr="0">
            <a:noAutofit/>
          </a:bodyPr>
          <a:lstStyle/>
          <a:p>
            <a:pPr algn="ctr"/>
            <a:r>
              <a:rPr lang="el-GR" sz="3600" b="1" dirty="0">
                <a:latin typeface="Arial Narrow" panose="020B0606020202030204" pitchFamily="34" charset="0"/>
              </a:rPr>
              <a:t>Συζήτηση και Ανασκόπηση 2</a:t>
            </a:r>
          </a:p>
        </p:txBody>
      </p:sp>
      <p:sp>
        <p:nvSpPr>
          <p:cNvPr id="8" name="Google Shape;159;p28">
            <a:extLst>
              <a:ext uri="{FF2B5EF4-FFF2-40B4-BE49-F238E27FC236}">
                <a16:creationId xmlns:a16="http://schemas.microsoft.com/office/drawing/2014/main" id="{20FCD049-3731-324D-B2E7-AF5E905F3735}"/>
              </a:ext>
            </a:extLst>
          </p:cNvPr>
          <p:cNvSpPr/>
          <p:nvPr/>
        </p:nvSpPr>
        <p:spPr>
          <a:xfrm>
            <a:off x="838200" y="1822138"/>
            <a:ext cx="10515600" cy="4351338"/>
          </a:xfrm>
          <a:prstGeom prst="rect">
            <a:avLst/>
          </a:prstGeom>
          <a:solidFill>
            <a:srgbClr val="F9DBD9"/>
          </a:solidFill>
          <a:ln>
            <a:noFill/>
          </a:ln>
        </p:spPr>
        <p:txBody>
          <a:bodyPr spcFirstLastPara="1" wrap="square" lIns="121900" tIns="60933" rIns="121900" bIns="60933" anchor="ctr" anchorCtr="0">
            <a:noAutofit/>
          </a:bodyPr>
          <a:lstStyle/>
          <a:p>
            <a:pPr algn="ctr">
              <a:defRPr/>
            </a:pPr>
            <a:r>
              <a:rPr lang="el-GR" sz="2800" dirty="0">
                <a:latin typeface="Arial Narrow" panose="020B0606020202030204" pitchFamily="34" charset="0"/>
              </a:rPr>
              <a:t>Σκεφτείτε τη δική σας εμπειρία.</a:t>
            </a:r>
          </a:p>
          <a:p>
            <a:pPr algn="ctr">
              <a:defRPr/>
            </a:pPr>
            <a:r>
              <a:rPr lang="el-GR" sz="2800" dirty="0">
                <a:latin typeface="Arial Narrow" panose="020B0606020202030204" pitchFamily="34" charset="0"/>
              </a:rPr>
              <a:t>Έχετε ποτέ συναντήσει άτομο με </a:t>
            </a:r>
            <a:r>
              <a:rPr lang="el-GR" sz="2800" dirty="0" err="1">
                <a:latin typeface="Arial Narrow" panose="020B0606020202030204" pitchFamily="34" charset="0"/>
              </a:rPr>
              <a:t>ΔΑΦ</a:t>
            </a:r>
            <a:r>
              <a:rPr lang="el-GR" sz="2800" dirty="0">
                <a:latin typeface="Arial Narrow" panose="020B0606020202030204" pitchFamily="34" charset="0"/>
              </a:rPr>
              <a:t>;</a:t>
            </a:r>
          </a:p>
          <a:p>
            <a:pPr algn="ctr">
              <a:defRPr/>
            </a:pPr>
            <a:r>
              <a:rPr lang="el-GR" sz="2800" dirty="0">
                <a:latin typeface="Arial Narrow" panose="020B0606020202030204" pitchFamily="34" charset="0"/>
              </a:rPr>
              <a:t>Σε τι πλαίσιο;</a:t>
            </a:r>
          </a:p>
          <a:p>
            <a:pPr algn="ctr">
              <a:defRPr/>
            </a:pPr>
            <a:r>
              <a:rPr lang="el-GR" sz="2800" dirty="0">
                <a:latin typeface="Arial Narrow" panose="020B0606020202030204" pitchFamily="34" charset="0"/>
              </a:rPr>
              <a:t>Πόσο άνετα νιώσατε;</a:t>
            </a:r>
          </a:p>
          <a:p>
            <a:pPr algn="ctr">
              <a:defRPr/>
            </a:pPr>
            <a:endParaRPr lang="en-US" sz="2800" dirty="0">
              <a:latin typeface="Arial Narrow" panose="020B0606020202030204" pitchFamily="34" charset="0"/>
            </a:endParaRPr>
          </a:p>
          <a:p>
            <a:pPr algn="ctr">
              <a:defRPr/>
            </a:pPr>
            <a:r>
              <a:rPr lang="el-GR" sz="2800" dirty="0">
                <a:latin typeface="Arial Narrow" panose="020B0606020202030204" pitchFamily="34" charset="0"/>
              </a:rPr>
              <a:t>Έχοντας διαβάσει αυτή την ενότητα, αισθάνεστε τώρα ότι γνωρίζετε περισσότερα;</a:t>
            </a:r>
          </a:p>
          <a:p>
            <a:pPr algn="ctr">
              <a:defRPr/>
            </a:pPr>
            <a:r>
              <a:rPr lang="el-GR" sz="2800" dirty="0">
                <a:latin typeface="Arial Narrow" panose="020B0606020202030204" pitchFamily="34" charset="0"/>
              </a:rPr>
              <a:t>Τώρα νιώθετε πιο άνετα στη συναναστροφή σας με άτομο με</a:t>
            </a:r>
          </a:p>
          <a:p>
            <a:pPr algn="ctr">
              <a:defRPr/>
            </a:pPr>
            <a:r>
              <a:rPr lang="el-GR" sz="2800" dirty="0">
                <a:latin typeface="Arial Narrow" panose="020B0606020202030204" pitchFamily="34" charset="0"/>
              </a:rPr>
              <a:t> </a:t>
            </a:r>
            <a:r>
              <a:rPr lang="el-GR" sz="2800" dirty="0" err="1">
                <a:latin typeface="Arial Narrow" panose="020B0606020202030204" pitchFamily="34" charset="0"/>
              </a:rPr>
              <a:t>ΔΑΦ</a:t>
            </a:r>
            <a:r>
              <a:rPr lang="el-GR" sz="2800" dirty="0">
                <a:latin typeface="Arial Narrow" panose="020B0606020202030204" pitchFamily="34" charset="0"/>
              </a:rPr>
              <a:t>;</a:t>
            </a:r>
          </a:p>
        </p:txBody>
      </p:sp>
    </p:spTree>
    <p:extLst>
      <p:ext uri="{BB962C8B-B14F-4D97-AF65-F5344CB8AC3E}">
        <p14:creationId xmlns:p14="http://schemas.microsoft.com/office/powerpoint/2010/main" val="2802126188"/>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456F592-A255-3649-AAA0-340AF83F2F42}"/>
              </a:ext>
            </a:extLst>
          </p:cNvPr>
          <p:cNvSpPr>
            <a:spLocks noGrp="1"/>
          </p:cNvSpPr>
          <p:nvPr>
            <p:ph idx="1"/>
          </p:nvPr>
        </p:nvSpPr>
        <p:spPr/>
        <p:txBody>
          <a:bodyPr/>
          <a:lstStyle/>
          <a:p>
            <a:endParaRPr lang="de-AT"/>
          </a:p>
        </p:txBody>
      </p:sp>
      <p:sp>
        <p:nvSpPr>
          <p:cNvPr id="4" name="Date Placeholder 3">
            <a:extLst>
              <a:ext uri="{FF2B5EF4-FFF2-40B4-BE49-F238E27FC236}">
                <a16:creationId xmlns:a16="http://schemas.microsoft.com/office/drawing/2014/main" id="{2D6AFFFE-E3C6-F644-AE8D-1AB9EC925E35}"/>
              </a:ext>
            </a:extLst>
          </p:cNvPr>
          <p:cNvSpPr>
            <a:spLocks noGrp="1"/>
          </p:cNvSpPr>
          <p:nvPr>
            <p:ph type="dt" sz="half" idx="10"/>
          </p:nvPr>
        </p:nvSpPr>
        <p:spPr/>
        <p:txBody>
          <a:bodyPr/>
          <a:lstStyle/>
          <a:p>
            <a:r>
              <a:rPr lang="el-GR"/>
              <a:t>3 Ιουνίου 2021</a:t>
            </a:r>
          </a:p>
        </p:txBody>
      </p:sp>
      <p:sp>
        <p:nvSpPr>
          <p:cNvPr id="5" name="Footer Placeholder 4">
            <a:extLst>
              <a:ext uri="{FF2B5EF4-FFF2-40B4-BE49-F238E27FC236}">
                <a16:creationId xmlns:a16="http://schemas.microsoft.com/office/drawing/2014/main" id="{994612C7-4A4B-9C44-8F2E-21721F9238BA}"/>
              </a:ext>
            </a:extLst>
          </p:cNvPr>
          <p:cNvSpPr>
            <a:spLocks noGrp="1"/>
          </p:cNvSpPr>
          <p:nvPr>
            <p:ph type="ftr" sz="quarter" idx="11"/>
          </p:nvPr>
        </p:nvSpPr>
        <p:spPr/>
        <p:txBody>
          <a:bodyPr/>
          <a:lstStyle/>
          <a:p>
            <a:r>
              <a:rPr lang="el-GR">
                <a:solidFill>
                  <a:prstClr val="black"/>
                </a:solidFill>
                <a:ea typeface="Times New Roman" panose="02020603050405020304" pitchFamily="18" charset="0"/>
              </a:rPr>
              <a:t>Η υποστήριξη της Ευρωπαϊκής Επιτροπής για την παραγωγή της παρούσας δημοσίευσης δεν συνιστά έγκριση του περιεχομένου, το οποίο αντικατοπτρίζει μόνο τις απόψεις των συντακτών, και η Επιτροπή δεν μπορεί να θεωρηθεί υπεύθυνη για οποιαδήποτε χρήση των πληροφοριών που περιέχονται σε αυτήν. </a:t>
            </a:r>
          </a:p>
        </p:txBody>
      </p:sp>
      <p:sp>
        <p:nvSpPr>
          <p:cNvPr id="6" name="Slide Number Placeholder 5">
            <a:extLst>
              <a:ext uri="{FF2B5EF4-FFF2-40B4-BE49-F238E27FC236}">
                <a16:creationId xmlns:a16="http://schemas.microsoft.com/office/drawing/2014/main" id="{C383482E-1D2F-1248-9E5B-88F5DC3B2673}"/>
              </a:ext>
            </a:extLst>
          </p:cNvPr>
          <p:cNvSpPr>
            <a:spLocks noGrp="1"/>
          </p:cNvSpPr>
          <p:nvPr>
            <p:ph type="sldNum" sz="quarter" idx="12"/>
          </p:nvPr>
        </p:nvSpPr>
        <p:spPr/>
        <p:txBody>
          <a:bodyPr/>
          <a:lstStyle/>
          <a:p>
            <a:fld id="{CD37B2E7-1D31-7C4D-928B-66328FE9604A}" type="slidenum">
              <a:rPr lang="de-AT" smtClean="0"/>
              <a:pPr/>
              <a:t>63</a:t>
            </a:fld>
            <a:endParaRPr lang="de-AT"/>
          </a:p>
        </p:txBody>
      </p:sp>
      <p:sp>
        <p:nvSpPr>
          <p:cNvPr id="7" name="Google Shape;164;p28">
            <a:extLst>
              <a:ext uri="{FF2B5EF4-FFF2-40B4-BE49-F238E27FC236}">
                <a16:creationId xmlns:a16="http://schemas.microsoft.com/office/drawing/2014/main" id="{CDB88214-0CC1-264B-A2A6-4D53AE51E3CC}"/>
              </a:ext>
            </a:extLst>
          </p:cNvPr>
          <p:cNvSpPr/>
          <p:nvPr/>
        </p:nvSpPr>
        <p:spPr>
          <a:xfrm>
            <a:off x="3092631" y="806546"/>
            <a:ext cx="6006738" cy="1009651"/>
          </a:xfrm>
          <a:prstGeom prst="rect">
            <a:avLst/>
          </a:prstGeom>
          <a:solidFill>
            <a:srgbClr val="F9DBD9"/>
          </a:solidFill>
          <a:ln>
            <a:noFill/>
          </a:ln>
        </p:spPr>
        <p:txBody>
          <a:bodyPr spcFirstLastPara="1" wrap="square" lIns="121900" tIns="60933" rIns="121900" bIns="60933" anchor="ctr" anchorCtr="0">
            <a:noAutofit/>
          </a:bodyPr>
          <a:lstStyle/>
          <a:p>
            <a:pPr algn="ctr"/>
            <a:r>
              <a:rPr lang="el-GR" sz="3600" b="1" dirty="0">
                <a:latin typeface="Arial Narrow" panose="020B0606020202030204" pitchFamily="34" charset="0"/>
              </a:rPr>
              <a:t>Πηγές και παραπομπές</a:t>
            </a:r>
          </a:p>
        </p:txBody>
      </p:sp>
      <p:sp>
        <p:nvSpPr>
          <p:cNvPr id="8" name="Google Shape;159;p28">
            <a:extLst>
              <a:ext uri="{FF2B5EF4-FFF2-40B4-BE49-F238E27FC236}">
                <a16:creationId xmlns:a16="http://schemas.microsoft.com/office/drawing/2014/main" id="{20FCD049-3731-324D-B2E7-AF5E905F3735}"/>
              </a:ext>
            </a:extLst>
          </p:cNvPr>
          <p:cNvSpPr/>
          <p:nvPr/>
        </p:nvSpPr>
        <p:spPr>
          <a:xfrm>
            <a:off x="838200" y="1822138"/>
            <a:ext cx="10515600" cy="4351338"/>
          </a:xfrm>
          <a:prstGeom prst="rect">
            <a:avLst/>
          </a:prstGeom>
          <a:solidFill>
            <a:srgbClr val="F9DBD9"/>
          </a:solidFill>
          <a:ln>
            <a:noFill/>
          </a:ln>
        </p:spPr>
        <p:txBody>
          <a:bodyPr spcFirstLastPara="1" wrap="square" lIns="121900" tIns="60933" rIns="121900" bIns="60933" anchor="ctr" anchorCtr="0">
            <a:noAutofit/>
          </a:bodyPr>
          <a:lstStyle/>
          <a:p>
            <a:pPr marL="285750" indent="-285750">
              <a:buFont typeface="Arial" panose="020B0604020202020204" pitchFamily="34" charset="0"/>
              <a:buChar char="•"/>
            </a:pPr>
            <a:r>
              <a:rPr lang="el-GR" sz="1600">
                <a:solidFill>
                  <a:srgbClr val="000000"/>
                </a:solidFill>
                <a:latin typeface="HelveticaNeueLT Std Lt"/>
              </a:rPr>
              <a:t>National Autistic Society, UK (2020) Support at work – a guide for autistic people. </a:t>
            </a:r>
            <a:r>
              <a:rPr lang="el-GR" sz="1600">
                <a:solidFill>
                  <a:srgbClr val="000000"/>
                </a:solidFill>
                <a:latin typeface="HelveticaNeueLT Std Lt"/>
                <a:hlinkClick r:id="rId2"/>
              </a:rPr>
              <a:t>https://www.autism.org.uk/</a:t>
            </a:r>
            <a:r>
              <a:rPr lang="el-GR" sz="1600">
                <a:solidFill>
                  <a:srgbClr val="000000"/>
                </a:solidFill>
                <a:latin typeface="HelveticaNeueLT Std Lt"/>
              </a:rPr>
              <a:t> </a:t>
            </a:r>
          </a:p>
          <a:p>
            <a:pPr marL="285750" indent="-285750">
              <a:buFont typeface="Arial" panose="020B0604020202020204" pitchFamily="34" charset="0"/>
              <a:buChar char="•"/>
            </a:pPr>
            <a:r>
              <a:rPr lang="el-GR" sz="1600">
                <a:solidFill>
                  <a:srgbClr val="0F1111"/>
                </a:solidFill>
                <a:latin typeface="Arial" panose="020B0604020202020204" pitchFamily="34" charset="0"/>
              </a:rPr>
              <a:t>Pratt, C. (2020, March 19). Autism awareness month: Tips for working with individuals on the autism spectrum.  Indiana Resource Center for Autism &amp; Autism Society of Indiana. </a:t>
            </a:r>
            <a:r>
              <a:rPr lang="el-GR" sz="1600">
                <a:solidFill>
                  <a:srgbClr val="0F1111"/>
                </a:solidFill>
                <a:latin typeface="Arial" panose="020B0604020202020204" pitchFamily="34" charset="0"/>
                <a:hlinkClick r:id="rId3">
                  <a:extLst>
                    <a:ext uri="{A12FA001-AC4F-418D-AE19-62706E023703}">
                      <ahyp:hlinkClr xmlns:ahyp="http://schemas.microsoft.com/office/drawing/2018/hyperlinkcolor" val="tx"/>
                    </a:ext>
                  </a:extLst>
                </a:hlinkClick>
              </a:rPr>
              <a:t>https://www.iidc.indiana.edu/irca/articles/autism-awareness-month-a-facts-andtips-for-working-with-individuals-on-the-autism-spectrum.html</a:t>
            </a:r>
            <a:r>
              <a:rPr lang="el-GR" sz="1600">
                <a:solidFill>
                  <a:srgbClr val="0F1111"/>
                </a:solidFill>
                <a:latin typeface="Arial" panose="020B0604020202020204" pitchFamily="34" charset="0"/>
              </a:rPr>
              <a:t> </a:t>
            </a:r>
          </a:p>
          <a:p>
            <a:pPr marL="285750" indent="-285750">
              <a:buFont typeface="Arial" panose="020B0604020202020204" pitchFamily="34" charset="0"/>
              <a:buChar char="•"/>
            </a:pPr>
            <a:r>
              <a:rPr lang="el-GR" sz="1600">
                <a:solidFill>
                  <a:srgbClr val="000000"/>
                </a:solidFill>
                <a:latin typeface="HelveticaNeueLT Std Lt"/>
              </a:rPr>
              <a:t>Milestones, Autism resources, USA: </a:t>
            </a:r>
            <a:r>
              <a:rPr lang="el-GR" sz="1600">
                <a:solidFill>
                  <a:srgbClr val="000000"/>
                </a:solidFill>
                <a:latin typeface="HelveticaNeueLT Std Lt"/>
                <a:hlinkClick r:id="rId4"/>
              </a:rPr>
              <a:t>https://www.milestones.org/get-started/for-community-at-large/supporting-employees-with-autism</a:t>
            </a:r>
            <a:r>
              <a:rPr lang="el-GR" sz="1600">
                <a:solidFill>
                  <a:srgbClr val="000000"/>
                </a:solidFill>
                <a:latin typeface="HelveticaNeueLT Std Lt"/>
              </a:rPr>
              <a:t> </a:t>
            </a:r>
          </a:p>
          <a:p>
            <a:pPr marL="285750" indent="-285750">
              <a:buFont typeface="Arial" panose="020B0604020202020204" pitchFamily="34" charset="0"/>
              <a:buChar char="•"/>
            </a:pPr>
            <a:r>
              <a:rPr lang="el-GR" sz="1600">
                <a:solidFill>
                  <a:srgbClr val="0F1111"/>
                </a:solidFill>
                <a:latin typeface="Arial" panose="020B0604020202020204" pitchFamily="34" charset="0"/>
              </a:rPr>
              <a:t>Ohio Center for Autism and Low Incidence (OCALI)</a:t>
            </a:r>
            <a:r>
              <a:rPr lang="el-GR" sz="1600">
                <a:solidFill>
                  <a:srgbClr val="000000"/>
                </a:solidFill>
                <a:latin typeface="HelveticaNeueLT Std Lt"/>
              </a:rPr>
              <a:t>, Employer Tool Kit, </a:t>
            </a:r>
            <a:r>
              <a:rPr lang="el-GR" sz="1600">
                <a:solidFill>
                  <a:srgbClr val="000000"/>
                </a:solidFill>
                <a:latin typeface="HelveticaNeueLT Std Lt"/>
                <a:hlinkClick r:id="rId5">
                  <a:extLst>
                    <a:ext uri="{A12FA001-AC4F-418D-AE19-62706E023703}">
                      <ahyp:hlinkClr xmlns:ahyp="http://schemas.microsoft.com/office/drawing/2018/hyperlinkcolor" val="tx"/>
                    </a:ext>
                  </a:extLst>
                </a:hlinkClick>
              </a:rPr>
              <a:t>https://www.ocali.org/project/employee_with_asd</a:t>
            </a:r>
          </a:p>
          <a:p>
            <a:pPr marL="285750" indent="-285750">
              <a:buFont typeface="Arial" panose="020B0604020202020204" pitchFamily="34" charset="0"/>
              <a:buChar char="•"/>
            </a:pPr>
            <a:r>
              <a:rPr lang="el-GR" sz="1600">
                <a:solidFill>
                  <a:srgbClr val="000000"/>
                </a:solidFill>
                <a:latin typeface="HelveticaNeueLT Std Lt"/>
              </a:rPr>
              <a:t>Henry, S. A., &amp; Myles, B. S. (2007). The Comprehensive Autism Planning System [CAPS] for Individuals with Asperger Syndrome, Autism, and Related Disabilities, Kansas, Autism Asperger Publishing Company.</a:t>
            </a:r>
          </a:p>
          <a:p>
            <a:pPr marL="285750" indent="-285750">
              <a:buFont typeface="Arial" panose="020B0604020202020204" pitchFamily="34" charset="0"/>
              <a:buChar char="•"/>
            </a:pPr>
            <a:r>
              <a:rPr lang="el-GR" sz="1600">
                <a:solidFill>
                  <a:srgbClr val="000000"/>
                </a:solidFill>
                <a:latin typeface="HelveticaNeueLT Std Lt"/>
              </a:rPr>
              <a:t>UK Department of Health, A manual for good social work practice,  Supporting adults who have autism (2015).  </a:t>
            </a:r>
            <a:r>
              <a:rPr lang="el-GR" sz="1600">
                <a:solidFill>
                  <a:srgbClr val="000000"/>
                </a:solidFill>
                <a:latin typeface="HelveticaNeueLT Std Lt"/>
                <a:hlinkClick r:id="rId6">
                  <a:extLst>
                    <a:ext uri="{A12FA001-AC4F-418D-AE19-62706E023703}">
                      <ahyp:hlinkClr xmlns:ahyp="http://schemas.microsoft.com/office/drawing/2018/hyperlinkcolor" val="tx"/>
                    </a:ext>
                  </a:extLst>
                </a:hlinkClick>
              </a:rPr>
              <a:t>https://assets.publishing.service.gov.uk/government/uploads/system/uploads/attachment_data/file/467392/Pt1_Autism_Learning_Materials_Accessible.pdf</a:t>
            </a:r>
            <a:r>
              <a:rPr lang="el-GR" sz="1600">
                <a:solidFill>
                  <a:srgbClr val="000000"/>
                </a:solidFill>
                <a:latin typeface="HelveticaNeueLT Std Lt"/>
              </a:rPr>
              <a:t> </a:t>
            </a:r>
          </a:p>
        </p:txBody>
      </p:sp>
    </p:spTree>
    <p:extLst>
      <p:ext uri="{BB962C8B-B14F-4D97-AF65-F5344CB8AC3E}">
        <p14:creationId xmlns:p14="http://schemas.microsoft.com/office/powerpoint/2010/main" val="3174427783"/>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456F592-A255-3649-AAA0-340AF83F2F42}"/>
              </a:ext>
            </a:extLst>
          </p:cNvPr>
          <p:cNvSpPr>
            <a:spLocks noGrp="1"/>
          </p:cNvSpPr>
          <p:nvPr>
            <p:ph idx="1"/>
          </p:nvPr>
        </p:nvSpPr>
        <p:spPr/>
        <p:txBody>
          <a:bodyPr/>
          <a:lstStyle/>
          <a:p>
            <a:endParaRPr lang="de-AT"/>
          </a:p>
        </p:txBody>
      </p:sp>
      <p:sp>
        <p:nvSpPr>
          <p:cNvPr id="4" name="Date Placeholder 3">
            <a:extLst>
              <a:ext uri="{FF2B5EF4-FFF2-40B4-BE49-F238E27FC236}">
                <a16:creationId xmlns:a16="http://schemas.microsoft.com/office/drawing/2014/main" id="{2D6AFFFE-E3C6-F644-AE8D-1AB9EC925E35}"/>
              </a:ext>
            </a:extLst>
          </p:cNvPr>
          <p:cNvSpPr>
            <a:spLocks noGrp="1"/>
          </p:cNvSpPr>
          <p:nvPr>
            <p:ph type="dt" sz="half" idx="10"/>
          </p:nvPr>
        </p:nvSpPr>
        <p:spPr/>
        <p:txBody>
          <a:bodyPr/>
          <a:lstStyle/>
          <a:p>
            <a:r>
              <a:rPr lang="el-GR"/>
              <a:t>3 Ιουνίου 2021</a:t>
            </a:r>
          </a:p>
        </p:txBody>
      </p:sp>
      <p:sp>
        <p:nvSpPr>
          <p:cNvPr id="5" name="Footer Placeholder 4">
            <a:extLst>
              <a:ext uri="{FF2B5EF4-FFF2-40B4-BE49-F238E27FC236}">
                <a16:creationId xmlns:a16="http://schemas.microsoft.com/office/drawing/2014/main" id="{994612C7-4A4B-9C44-8F2E-21721F9238BA}"/>
              </a:ext>
            </a:extLst>
          </p:cNvPr>
          <p:cNvSpPr>
            <a:spLocks noGrp="1"/>
          </p:cNvSpPr>
          <p:nvPr>
            <p:ph type="ftr" sz="quarter" idx="11"/>
          </p:nvPr>
        </p:nvSpPr>
        <p:spPr/>
        <p:txBody>
          <a:bodyPr/>
          <a:lstStyle/>
          <a:p>
            <a:r>
              <a:rPr lang="el-GR">
                <a:solidFill>
                  <a:prstClr val="black"/>
                </a:solidFill>
                <a:ea typeface="Times New Roman" panose="02020603050405020304" pitchFamily="18" charset="0"/>
              </a:rPr>
              <a:t>Η υποστήριξη της Ευρωπαϊκής Επιτροπής για την παραγωγή της παρούσας δημοσίευσης δεν συνιστά έγκριση του περιεχομένου, το οποίο αντικατοπτρίζει μόνο τις απόψεις των συντακτών, και η Επιτροπή δεν μπορεί να θεωρηθεί υπεύθυνη για οποιαδήποτε χρήση των πληροφοριών που περιέχονται σε αυτήν. </a:t>
            </a:r>
          </a:p>
        </p:txBody>
      </p:sp>
      <p:sp>
        <p:nvSpPr>
          <p:cNvPr id="6" name="Slide Number Placeholder 5">
            <a:extLst>
              <a:ext uri="{FF2B5EF4-FFF2-40B4-BE49-F238E27FC236}">
                <a16:creationId xmlns:a16="http://schemas.microsoft.com/office/drawing/2014/main" id="{C383482E-1D2F-1248-9E5B-88F5DC3B2673}"/>
              </a:ext>
            </a:extLst>
          </p:cNvPr>
          <p:cNvSpPr>
            <a:spLocks noGrp="1"/>
          </p:cNvSpPr>
          <p:nvPr>
            <p:ph type="sldNum" sz="quarter" idx="12"/>
          </p:nvPr>
        </p:nvSpPr>
        <p:spPr/>
        <p:txBody>
          <a:bodyPr/>
          <a:lstStyle/>
          <a:p>
            <a:fld id="{CD37B2E7-1D31-7C4D-928B-66328FE9604A}" type="slidenum">
              <a:rPr lang="de-AT" smtClean="0"/>
              <a:pPr/>
              <a:t>64</a:t>
            </a:fld>
            <a:endParaRPr lang="de-AT"/>
          </a:p>
        </p:txBody>
      </p:sp>
      <p:sp>
        <p:nvSpPr>
          <p:cNvPr id="7" name="Google Shape;164;p28">
            <a:extLst>
              <a:ext uri="{FF2B5EF4-FFF2-40B4-BE49-F238E27FC236}">
                <a16:creationId xmlns:a16="http://schemas.microsoft.com/office/drawing/2014/main" id="{CDB88214-0CC1-264B-A2A6-4D53AE51E3CC}"/>
              </a:ext>
            </a:extLst>
          </p:cNvPr>
          <p:cNvSpPr/>
          <p:nvPr/>
        </p:nvSpPr>
        <p:spPr>
          <a:xfrm>
            <a:off x="3092631" y="815974"/>
            <a:ext cx="6006738" cy="1009651"/>
          </a:xfrm>
          <a:prstGeom prst="rect">
            <a:avLst/>
          </a:prstGeom>
          <a:solidFill>
            <a:srgbClr val="F9DBD9"/>
          </a:solidFill>
          <a:ln>
            <a:noFill/>
          </a:ln>
        </p:spPr>
        <p:txBody>
          <a:bodyPr spcFirstLastPara="1" wrap="square" lIns="121900" tIns="60933" rIns="121900" bIns="60933" anchor="ctr" anchorCtr="0">
            <a:noAutofit/>
          </a:bodyPr>
          <a:lstStyle/>
          <a:p>
            <a:pPr algn="ctr"/>
            <a:r>
              <a:rPr lang="el-GR" sz="3600" b="1">
                <a:latin typeface="Arial Narrow" panose="020B0606020202030204" pitchFamily="34" charset="0"/>
              </a:rPr>
              <a:t>Πηγές και παραπομπές</a:t>
            </a:r>
          </a:p>
        </p:txBody>
      </p:sp>
      <p:sp>
        <p:nvSpPr>
          <p:cNvPr id="8" name="Google Shape;159;p28">
            <a:extLst>
              <a:ext uri="{FF2B5EF4-FFF2-40B4-BE49-F238E27FC236}">
                <a16:creationId xmlns:a16="http://schemas.microsoft.com/office/drawing/2014/main" id="{20FCD049-3731-324D-B2E7-AF5E905F3735}"/>
              </a:ext>
            </a:extLst>
          </p:cNvPr>
          <p:cNvSpPr/>
          <p:nvPr/>
        </p:nvSpPr>
        <p:spPr>
          <a:xfrm>
            <a:off x="838200" y="1822138"/>
            <a:ext cx="10515600" cy="4351338"/>
          </a:xfrm>
          <a:prstGeom prst="rect">
            <a:avLst/>
          </a:prstGeom>
          <a:solidFill>
            <a:srgbClr val="F9DBD9"/>
          </a:solidFill>
          <a:ln>
            <a:noFill/>
          </a:ln>
        </p:spPr>
        <p:txBody>
          <a:bodyPr spcFirstLastPara="1" wrap="square" lIns="121900" tIns="60933" rIns="121900" bIns="60933" anchor="ctr" anchorCtr="0">
            <a:noAutofit/>
          </a:bodyPr>
          <a:lstStyle/>
          <a:p>
            <a:pPr marL="285750" indent="-285750">
              <a:buFont typeface="Arial" panose="020B0604020202020204" pitchFamily="34" charset="0"/>
              <a:buChar char="•"/>
            </a:pPr>
            <a:r>
              <a:rPr lang="el-GR" sz="1600">
                <a:solidFill>
                  <a:srgbClr val="000000"/>
                </a:solidFill>
                <a:latin typeface="HelveticaNeueLT Std Lt"/>
              </a:rPr>
              <a:t>Public Health England. Self-assessment personal stories (including housing, using health services, criminal justice system, education, transitions): </a:t>
            </a:r>
            <a:r>
              <a:rPr lang="el-GR" sz="1600" u="sng">
                <a:solidFill>
                  <a:srgbClr val="000000"/>
                </a:solidFill>
                <a:latin typeface="HelveticaNeueLT Std Lt"/>
                <a:hlinkClick r:id="rId2"/>
              </a:rPr>
              <a:t>http://www.improvinghealthandlives.org.uk/securefiles/150219_1431//Autism%20SAF%202013%20Personal%20stories.pdf</a:t>
            </a:r>
          </a:p>
          <a:p>
            <a:pPr marL="285750" indent="-285750">
              <a:buFont typeface="Arial" panose="020B0604020202020204" pitchFamily="34" charset="0"/>
              <a:buChar char="•"/>
            </a:pPr>
            <a:r>
              <a:rPr lang="el-GR" sz="1600">
                <a:solidFill>
                  <a:srgbClr val="000000"/>
                </a:solidFill>
                <a:latin typeface="HelveticaNeueLT Std Lt"/>
              </a:rPr>
              <a:t>National Autistic Society, Employing autistic people – a guide for employers. </a:t>
            </a:r>
            <a:r>
              <a:rPr lang="el-GR" sz="1600">
                <a:solidFill>
                  <a:srgbClr val="000000"/>
                </a:solidFill>
                <a:latin typeface="HelveticaNeueLT Std Lt"/>
                <a:hlinkClick r:id="rId3">
                  <a:extLst>
                    <a:ext uri="{A12FA001-AC4F-418D-AE19-62706E023703}">
                      <ahyp:hlinkClr xmlns:ahyp="http://schemas.microsoft.com/office/drawing/2018/hyperlinkcolor" val="tx"/>
                    </a:ext>
                  </a:extLst>
                </a:hlinkClick>
              </a:rPr>
              <a:t>https://www.autism.org.uk/advice-and-guidance/topics/employment/employing-autistic-people/employers#:~:text=%E2%80%9CAutistic%20people%20have%20some%20very,be%20very%20punctual%20and%20reliable</a:t>
            </a:r>
            <a:r>
              <a:rPr lang="el-GR" sz="1600">
                <a:solidFill>
                  <a:srgbClr val="000000"/>
                </a:solidFill>
                <a:latin typeface="HelveticaNeueLT Std Lt"/>
              </a:rPr>
              <a:t>. </a:t>
            </a:r>
          </a:p>
          <a:p>
            <a:pPr marL="285750" indent="-285750">
              <a:buFont typeface="Arial" panose="020B0604020202020204" pitchFamily="34" charset="0"/>
              <a:buChar char="•"/>
            </a:pPr>
            <a:r>
              <a:rPr lang="el-GR" sz="1600">
                <a:solidFill>
                  <a:srgbClr val="000000"/>
                </a:solidFill>
                <a:latin typeface="HelveticaNeueLT Std Lt"/>
              </a:rPr>
              <a:t>Annabi, H., Crooks, E.W., Barnett, N., Guadagno, J., Mahoney, J.R., Michelle, J., Pacilio, A., Shukla, H. and Velasco, J. Autism @ Work Playbook: Finding talent and creating meaningful employment opportunities for people with autism (2019). Seattle, WA: ACCESS-IT, The Information School, University of Washington.</a:t>
            </a:r>
          </a:p>
        </p:txBody>
      </p:sp>
    </p:spTree>
    <p:extLst>
      <p:ext uri="{BB962C8B-B14F-4D97-AF65-F5344CB8AC3E}">
        <p14:creationId xmlns:p14="http://schemas.microsoft.com/office/powerpoint/2010/main" val="223378322"/>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456F592-A255-3649-AAA0-340AF83F2F42}"/>
              </a:ext>
            </a:extLst>
          </p:cNvPr>
          <p:cNvSpPr>
            <a:spLocks noGrp="1"/>
          </p:cNvSpPr>
          <p:nvPr>
            <p:ph idx="1"/>
          </p:nvPr>
        </p:nvSpPr>
        <p:spPr/>
        <p:txBody>
          <a:bodyPr/>
          <a:lstStyle/>
          <a:p>
            <a:endParaRPr lang="de-AT"/>
          </a:p>
        </p:txBody>
      </p:sp>
      <p:sp>
        <p:nvSpPr>
          <p:cNvPr id="4" name="Date Placeholder 3">
            <a:extLst>
              <a:ext uri="{FF2B5EF4-FFF2-40B4-BE49-F238E27FC236}">
                <a16:creationId xmlns:a16="http://schemas.microsoft.com/office/drawing/2014/main" id="{2D6AFFFE-E3C6-F644-AE8D-1AB9EC925E35}"/>
              </a:ext>
            </a:extLst>
          </p:cNvPr>
          <p:cNvSpPr>
            <a:spLocks noGrp="1"/>
          </p:cNvSpPr>
          <p:nvPr>
            <p:ph type="dt" sz="half" idx="10"/>
          </p:nvPr>
        </p:nvSpPr>
        <p:spPr/>
        <p:txBody>
          <a:bodyPr/>
          <a:lstStyle/>
          <a:p>
            <a:r>
              <a:rPr lang="el-GR"/>
              <a:t>3 Ιουνίου 2021</a:t>
            </a:r>
          </a:p>
        </p:txBody>
      </p:sp>
      <p:sp>
        <p:nvSpPr>
          <p:cNvPr id="5" name="Footer Placeholder 4">
            <a:extLst>
              <a:ext uri="{FF2B5EF4-FFF2-40B4-BE49-F238E27FC236}">
                <a16:creationId xmlns:a16="http://schemas.microsoft.com/office/drawing/2014/main" id="{994612C7-4A4B-9C44-8F2E-21721F9238BA}"/>
              </a:ext>
            </a:extLst>
          </p:cNvPr>
          <p:cNvSpPr>
            <a:spLocks noGrp="1"/>
          </p:cNvSpPr>
          <p:nvPr>
            <p:ph type="ftr" sz="quarter" idx="11"/>
          </p:nvPr>
        </p:nvSpPr>
        <p:spPr/>
        <p:txBody>
          <a:bodyPr/>
          <a:lstStyle/>
          <a:p>
            <a:r>
              <a:rPr lang="el-GR">
                <a:solidFill>
                  <a:prstClr val="black"/>
                </a:solidFill>
                <a:ea typeface="Times New Roman" panose="02020603050405020304" pitchFamily="18" charset="0"/>
              </a:rPr>
              <a:t>Η υποστήριξη της Ευρωπαϊκής Επιτροπής για την παραγωγή της παρούσας δημοσίευσης δεν συνιστά έγκριση του περιεχομένου, το οποίο αντικατοπτρίζει μόνο τις απόψεις των συντακτών, και η Επιτροπή δεν μπορεί να θεωρηθεί υπεύθυνη για οποιαδήποτε χρήση των πληροφοριών που περιέχονται σε αυτήν. </a:t>
            </a:r>
          </a:p>
        </p:txBody>
      </p:sp>
      <p:sp>
        <p:nvSpPr>
          <p:cNvPr id="6" name="Slide Number Placeholder 5">
            <a:extLst>
              <a:ext uri="{FF2B5EF4-FFF2-40B4-BE49-F238E27FC236}">
                <a16:creationId xmlns:a16="http://schemas.microsoft.com/office/drawing/2014/main" id="{C383482E-1D2F-1248-9E5B-88F5DC3B2673}"/>
              </a:ext>
            </a:extLst>
          </p:cNvPr>
          <p:cNvSpPr>
            <a:spLocks noGrp="1"/>
          </p:cNvSpPr>
          <p:nvPr>
            <p:ph type="sldNum" sz="quarter" idx="12"/>
          </p:nvPr>
        </p:nvSpPr>
        <p:spPr/>
        <p:txBody>
          <a:bodyPr/>
          <a:lstStyle/>
          <a:p>
            <a:fld id="{CD37B2E7-1D31-7C4D-928B-66328FE9604A}" type="slidenum">
              <a:rPr lang="de-AT" smtClean="0"/>
              <a:pPr/>
              <a:t>65</a:t>
            </a:fld>
            <a:endParaRPr lang="de-AT"/>
          </a:p>
        </p:txBody>
      </p:sp>
      <p:sp>
        <p:nvSpPr>
          <p:cNvPr id="7" name="Google Shape;164;p28">
            <a:extLst>
              <a:ext uri="{FF2B5EF4-FFF2-40B4-BE49-F238E27FC236}">
                <a16:creationId xmlns:a16="http://schemas.microsoft.com/office/drawing/2014/main" id="{CDB88214-0CC1-264B-A2A6-4D53AE51E3CC}"/>
              </a:ext>
            </a:extLst>
          </p:cNvPr>
          <p:cNvSpPr/>
          <p:nvPr/>
        </p:nvSpPr>
        <p:spPr>
          <a:xfrm>
            <a:off x="4800600" y="722793"/>
            <a:ext cx="3594463" cy="1095858"/>
          </a:xfrm>
          <a:prstGeom prst="rect">
            <a:avLst/>
          </a:prstGeom>
          <a:solidFill>
            <a:srgbClr val="F9DBD9"/>
          </a:solidFill>
          <a:ln>
            <a:noFill/>
          </a:ln>
        </p:spPr>
        <p:txBody>
          <a:bodyPr spcFirstLastPara="1" wrap="square" lIns="121900" tIns="60933" rIns="121900" bIns="60933" anchor="ctr" anchorCtr="0">
            <a:noAutofit/>
          </a:bodyPr>
          <a:lstStyle/>
          <a:p>
            <a:pPr algn="ctr"/>
            <a:r>
              <a:rPr lang="el-GR" sz="3600" b="1">
                <a:latin typeface="Arial Narrow" panose="020B0606020202030204" pitchFamily="34" charset="0"/>
              </a:rPr>
              <a:t>Χρήσιμες πηγές</a:t>
            </a:r>
          </a:p>
        </p:txBody>
      </p:sp>
      <p:sp>
        <p:nvSpPr>
          <p:cNvPr id="8" name="Google Shape;159;p28">
            <a:extLst>
              <a:ext uri="{FF2B5EF4-FFF2-40B4-BE49-F238E27FC236}">
                <a16:creationId xmlns:a16="http://schemas.microsoft.com/office/drawing/2014/main" id="{20FCD049-3731-324D-B2E7-AF5E905F3735}"/>
              </a:ext>
            </a:extLst>
          </p:cNvPr>
          <p:cNvSpPr/>
          <p:nvPr/>
        </p:nvSpPr>
        <p:spPr>
          <a:xfrm>
            <a:off x="838200" y="1822138"/>
            <a:ext cx="10515600" cy="4351338"/>
          </a:xfrm>
          <a:prstGeom prst="rect">
            <a:avLst/>
          </a:prstGeom>
          <a:solidFill>
            <a:srgbClr val="F9DBD9"/>
          </a:solidFill>
          <a:ln>
            <a:noFill/>
          </a:ln>
        </p:spPr>
        <p:txBody>
          <a:bodyPr spcFirstLastPara="1" wrap="square" lIns="121900" tIns="60933" rIns="121900" bIns="60933" anchor="ctr" anchorCtr="0">
            <a:noAutofit/>
          </a:bodyPr>
          <a:lstStyle/>
          <a:p>
            <a:pPr marL="285750" indent="-285750">
              <a:buFont typeface="Arial" panose="020B0604020202020204" pitchFamily="34" charset="0"/>
              <a:buChar char="•"/>
            </a:pPr>
            <a:r>
              <a:rPr lang="el-GR" sz="1400">
                <a:solidFill>
                  <a:srgbClr val="000000"/>
                </a:solidFill>
                <a:latin typeface="HelveticaNeueLT Std Lt"/>
              </a:rPr>
              <a:t>Autism Europe: </a:t>
            </a:r>
            <a:r>
              <a:rPr lang="el-GR" sz="1400">
                <a:solidFill>
                  <a:srgbClr val="000000"/>
                </a:solidFill>
                <a:latin typeface="HelveticaNeueLT Std Lt"/>
                <a:hlinkClick r:id="rId2"/>
              </a:rPr>
              <a:t>https://www.autismeurope.org/</a:t>
            </a:r>
            <a:r>
              <a:rPr lang="el-GR" sz="1400">
                <a:solidFill>
                  <a:srgbClr val="000000"/>
                </a:solidFill>
                <a:latin typeface="HelveticaNeueLT Std Lt"/>
              </a:rPr>
              <a:t> </a:t>
            </a:r>
          </a:p>
          <a:p>
            <a:pPr marL="285750" indent="-285750">
              <a:buFont typeface="Arial" panose="020B0604020202020204" pitchFamily="34" charset="0"/>
              <a:buChar char="•"/>
            </a:pPr>
            <a:r>
              <a:rPr lang="el-GR" sz="1400">
                <a:solidFill>
                  <a:srgbClr val="000000"/>
                </a:solidFill>
                <a:latin typeface="HelveticaNeueLT Std Lt"/>
              </a:rPr>
              <a:t>Autism Education Trust: </a:t>
            </a:r>
            <a:r>
              <a:rPr lang="el-GR" sz="1400">
                <a:solidFill>
                  <a:srgbClr val="000000"/>
                </a:solidFill>
                <a:latin typeface="HelveticaNeueLT Std Lt"/>
                <a:hlinkClick r:id="rId3"/>
              </a:rPr>
              <a:t>https://www.autismeducationtrust.org.uk/</a:t>
            </a:r>
            <a:r>
              <a:rPr lang="el-GR" sz="1400">
                <a:solidFill>
                  <a:srgbClr val="000000"/>
                </a:solidFill>
                <a:latin typeface="HelveticaNeueLT Std Lt"/>
              </a:rPr>
              <a:t> </a:t>
            </a:r>
          </a:p>
          <a:p>
            <a:pPr marL="285750" indent="-285750">
              <a:buFont typeface="Arial" panose="020B0604020202020204" pitchFamily="34" charset="0"/>
              <a:buChar char="•"/>
            </a:pPr>
            <a:r>
              <a:rPr lang="el-GR" sz="1400">
                <a:solidFill>
                  <a:srgbClr val="000000"/>
                </a:solidFill>
                <a:latin typeface="HelveticaNeueLT Std Lt"/>
              </a:rPr>
              <a:t>National Autistic Society: </a:t>
            </a:r>
            <a:r>
              <a:rPr lang="el-GR" sz="1400">
                <a:solidFill>
                  <a:srgbClr val="000000"/>
                </a:solidFill>
                <a:latin typeface="HelveticaNeueLT Std Lt"/>
                <a:hlinkClick r:id="rId4">
                  <a:extLst>
                    <a:ext uri="{A12FA001-AC4F-418D-AE19-62706E023703}">
                      <ahyp:hlinkClr xmlns:ahyp="http://schemas.microsoft.com/office/drawing/2018/hyperlinkcolor" val="tx"/>
                    </a:ext>
                  </a:extLst>
                </a:hlinkClick>
              </a:rPr>
              <a:t>https://www.autism.org.uk/</a:t>
            </a:r>
            <a:r>
              <a:rPr lang="el-GR" sz="1400">
                <a:solidFill>
                  <a:srgbClr val="000000"/>
                </a:solidFill>
                <a:latin typeface="HelveticaNeueLT Std Lt"/>
              </a:rPr>
              <a:t> </a:t>
            </a:r>
          </a:p>
          <a:p>
            <a:pPr marL="285750" indent="-285750">
              <a:buFont typeface="Arial" panose="020B0604020202020204" pitchFamily="34" charset="0"/>
              <a:buChar char="•"/>
            </a:pPr>
            <a:r>
              <a:rPr lang="el-GR" sz="1400">
                <a:solidFill>
                  <a:srgbClr val="000000"/>
                </a:solidFill>
                <a:latin typeface="HelveticaNeueLT Std Lt"/>
              </a:rPr>
              <a:t>National Autistic Society, online training: </a:t>
            </a:r>
            <a:r>
              <a:rPr lang="el-GR" sz="1400">
                <a:solidFill>
                  <a:srgbClr val="000000"/>
                </a:solidFill>
                <a:latin typeface="HelveticaNeueLT Std Lt"/>
                <a:hlinkClick r:id="rId5"/>
              </a:rPr>
              <a:t>https://www.autismonlinetraining.com/</a:t>
            </a:r>
            <a:r>
              <a:rPr lang="el-GR" sz="1400">
                <a:solidFill>
                  <a:srgbClr val="000000"/>
                </a:solidFill>
                <a:latin typeface="HelveticaNeueLT Std Lt"/>
              </a:rPr>
              <a:t>   </a:t>
            </a:r>
          </a:p>
          <a:p>
            <a:pPr marL="285750" indent="-285750">
              <a:buFont typeface="Arial" panose="020B0604020202020204" pitchFamily="34" charset="0"/>
              <a:buChar char="•"/>
            </a:pPr>
            <a:r>
              <a:rPr lang="el-GR" sz="1400">
                <a:solidFill>
                  <a:srgbClr val="000000"/>
                </a:solidFill>
                <a:latin typeface="HelveticaNeueLT Std Lt"/>
              </a:rPr>
              <a:t>Autism Empowerment, Co-existing conditions and autism: </a:t>
            </a:r>
            <a:r>
              <a:rPr lang="el-GR" sz="1400">
                <a:solidFill>
                  <a:srgbClr val="000000"/>
                </a:solidFill>
                <a:latin typeface="HelveticaNeueLT Std Lt"/>
                <a:hlinkClick r:id="rId6"/>
              </a:rPr>
              <a:t>http://www.autismempowerment.org/understanding-autism/co-existing-conditions/</a:t>
            </a:r>
            <a:r>
              <a:rPr lang="el-GR" sz="1400">
                <a:solidFill>
                  <a:srgbClr val="000000"/>
                </a:solidFill>
                <a:latin typeface="HelveticaNeueLT Std Lt"/>
              </a:rPr>
              <a:t> </a:t>
            </a:r>
          </a:p>
          <a:p>
            <a:pPr marL="285750" indent="-285750">
              <a:buFont typeface="Arial" panose="020B0604020202020204" pitchFamily="34" charset="0"/>
              <a:buChar char="•"/>
            </a:pPr>
            <a:r>
              <a:rPr lang="el-GR" sz="1400">
                <a:solidFill>
                  <a:srgbClr val="0F1111"/>
                </a:solidFill>
                <a:latin typeface="Arial" panose="020B0604020202020204" pitchFamily="34" charset="0"/>
              </a:rPr>
              <a:t>Ohio Center for Autism and Low Incidence (OCALI), </a:t>
            </a:r>
            <a:r>
              <a:rPr lang="el-GR" sz="1400">
                <a:solidFill>
                  <a:srgbClr val="000000"/>
                </a:solidFill>
                <a:latin typeface="HelveticaNeueLT Std Lt"/>
              </a:rPr>
              <a:t>F. I. T. for Success: Five Important Targets for Success on the Job: </a:t>
            </a:r>
            <a:r>
              <a:rPr lang="el-GR" sz="1400">
                <a:solidFill>
                  <a:srgbClr val="000000"/>
                </a:solidFill>
                <a:latin typeface="HelveticaNeueLT Std Lt"/>
                <a:hlinkClick r:id="rId7"/>
              </a:rPr>
              <a:t>https://www.ocali.org/up_doc/FIT_for_Success.pdf</a:t>
            </a:r>
            <a:r>
              <a:rPr lang="el-GR" sz="1400">
                <a:solidFill>
                  <a:srgbClr val="000000"/>
                </a:solidFill>
                <a:latin typeface="HelveticaNeueLT Std Lt"/>
              </a:rPr>
              <a:t> </a:t>
            </a:r>
          </a:p>
          <a:p>
            <a:pPr marL="285750" indent="-285750">
              <a:buFont typeface="Arial" panose="020B0604020202020204" pitchFamily="34" charset="0"/>
              <a:buChar char="•"/>
            </a:pPr>
            <a:r>
              <a:rPr lang="el-GR" sz="1400">
                <a:solidFill>
                  <a:srgbClr val="000000"/>
                </a:solidFill>
                <a:latin typeface="HelveticaNeueLT Std Lt"/>
              </a:rPr>
              <a:t>Autism speaks: </a:t>
            </a:r>
            <a:r>
              <a:rPr lang="el-GR" sz="1400">
                <a:solidFill>
                  <a:srgbClr val="000000"/>
                </a:solidFill>
                <a:latin typeface="HelveticaNeueLT Std Lt"/>
                <a:hlinkClick r:id="rId8"/>
              </a:rPr>
              <a:t>https://www.autismspeaks.org/</a:t>
            </a:r>
            <a:r>
              <a:rPr lang="el-GR" sz="1400">
                <a:solidFill>
                  <a:srgbClr val="000000"/>
                </a:solidFill>
                <a:latin typeface="HelveticaNeueLT Std Lt"/>
              </a:rPr>
              <a:t> </a:t>
            </a:r>
          </a:p>
          <a:p>
            <a:pPr marL="285750" indent="-285750">
              <a:buFont typeface="Arial" panose="020B0604020202020204" pitchFamily="34" charset="0"/>
              <a:buChar char="•"/>
            </a:pPr>
            <a:r>
              <a:rPr lang="el-GR" sz="1400">
                <a:solidFill>
                  <a:srgbClr val="444444"/>
                </a:solidFill>
                <a:latin typeface="Segoe UI" panose="020B0502040204020203" pitchFamily="34" charset="0"/>
              </a:rPr>
              <a:t>The National Professional Development Center on Autism Spectrum Disorder (NPDC)</a:t>
            </a:r>
            <a:r>
              <a:rPr lang="el-GR" sz="1400">
                <a:solidFill>
                  <a:srgbClr val="000000"/>
                </a:solidFill>
                <a:latin typeface="HelveticaNeueLT Std Lt"/>
              </a:rPr>
              <a:t>, </a:t>
            </a:r>
            <a:r>
              <a:rPr lang="el-GR" sz="1400">
                <a:solidFill>
                  <a:srgbClr val="000000"/>
                </a:solidFill>
                <a:latin typeface="HelveticaNeueLT Std Lt"/>
                <a:hlinkClick r:id="rId9"/>
              </a:rPr>
              <a:t>https://autismpdc.fpg.unc.edu/</a:t>
            </a:r>
            <a:r>
              <a:rPr lang="el-GR" sz="1400">
                <a:solidFill>
                  <a:srgbClr val="000000"/>
                </a:solidFill>
                <a:latin typeface="HelveticaNeueLT Std Lt"/>
              </a:rPr>
              <a:t> </a:t>
            </a:r>
          </a:p>
          <a:p>
            <a:pPr marL="285750" indent="-285750">
              <a:buFont typeface="Arial" panose="020B0604020202020204" pitchFamily="34" charset="0"/>
              <a:buChar char="•"/>
            </a:pPr>
            <a:r>
              <a:rPr lang="el-GR" sz="1400">
                <a:solidFill>
                  <a:srgbClr val="000000"/>
                </a:solidFill>
                <a:latin typeface="HelveticaNeueLT Std Lt"/>
              </a:rPr>
              <a:t>National Institute foe Health and care excellence – Autism: Recognition, Referral, Diagnosis and Management Of Adults On The Autism Spectrum: </a:t>
            </a:r>
            <a:r>
              <a:rPr lang="el-GR" sz="1400" u="sng">
                <a:solidFill>
                  <a:srgbClr val="000000"/>
                </a:solidFill>
                <a:latin typeface="HelveticaNeueLT Std Lt"/>
                <a:hlinkClick r:id="rId10"/>
              </a:rPr>
              <a:t>http://www.nice.org.uk/guidance/cg142/chapter/introduction</a:t>
            </a:r>
          </a:p>
          <a:p>
            <a:pPr marL="285750" indent="-285750">
              <a:buFont typeface="Arial" panose="020B0604020202020204" pitchFamily="34" charset="0"/>
              <a:buChar char="•"/>
            </a:pPr>
            <a:r>
              <a:rPr lang="el-GR" sz="1400">
                <a:solidFill>
                  <a:srgbClr val="000000"/>
                </a:solidFill>
                <a:latin typeface="HelveticaNeueLT Std Lt"/>
              </a:rPr>
              <a:t>The Autism Internet Modules (AIM) guide users through case studies, instructional videos, pre- and post-assessments, discussion questions, activities, and more: </a:t>
            </a:r>
            <a:r>
              <a:rPr lang="el-GR" sz="1400">
                <a:solidFill>
                  <a:srgbClr val="000000"/>
                </a:solidFill>
                <a:latin typeface="HelveticaNeueLT Std Lt"/>
                <a:hlinkClick r:id="rId11">
                  <a:extLst>
                    <a:ext uri="{A12FA001-AC4F-418D-AE19-62706E023703}">
                      <ahyp:hlinkClr xmlns:ahyp="http://schemas.microsoft.com/office/drawing/2018/hyperlinkcolor" val="tx"/>
                    </a:ext>
                  </a:extLst>
                </a:hlinkClick>
              </a:rPr>
              <a:t>https://autisminternetmodules.org/</a:t>
            </a:r>
            <a:r>
              <a:rPr lang="el-GR" sz="1400">
                <a:solidFill>
                  <a:srgbClr val="000000"/>
                </a:solidFill>
                <a:latin typeface="HelveticaNeueLT Std Lt"/>
              </a:rPr>
              <a:t> </a:t>
            </a:r>
          </a:p>
          <a:p>
            <a:pPr marL="285750" indent="-285750">
              <a:buFont typeface="Arial" panose="020B0604020202020204" pitchFamily="34" charset="0"/>
              <a:buChar char="•"/>
            </a:pPr>
            <a:r>
              <a:rPr lang="el-GR" sz="1400">
                <a:solidFill>
                  <a:srgbClr val="000000"/>
                </a:solidFill>
                <a:latin typeface="HelveticaNeueLT Std Lt"/>
              </a:rPr>
              <a:t>Lifespan Transitions Center: </a:t>
            </a:r>
            <a:r>
              <a:rPr lang="el-GR" sz="1400">
                <a:solidFill>
                  <a:srgbClr val="000000"/>
                </a:solidFill>
                <a:latin typeface="HelveticaNeueLT Std Lt"/>
                <a:hlinkClick r:id="rId12">
                  <a:extLst>
                    <a:ext uri="{A12FA001-AC4F-418D-AE19-62706E023703}">
                      <ahyp:hlinkClr xmlns:ahyp="http://schemas.microsoft.com/office/drawing/2018/hyperlinkcolor" val="tx"/>
                    </a:ext>
                  </a:extLst>
                </a:hlinkClick>
              </a:rPr>
              <a:t>https://www.ocali.org/center/transitions</a:t>
            </a:r>
            <a:r>
              <a:rPr lang="el-GR" sz="1400">
                <a:solidFill>
                  <a:srgbClr val="000000"/>
                </a:solidFill>
                <a:latin typeface="HelveticaNeueLT Std Lt"/>
              </a:rPr>
              <a:t> </a:t>
            </a:r>
          </a:p>
          <a:p>
            <a:pPr marL="285750" indent="-285750">
              <a:buFont typeface="Arial" panose="020B0604020202020204" pitchFamily="34" charset="0"/>
              <a:buChar char="•"/>
            </a:pPr>
            <a:r>
              <a:rPr lang="el-GR" sz="1400">
                <a:solidFill>
                  <a:srgbClr val="000000"/>
                </a:solidFill>
                <a:latin typeface="HelveticaNeueLT Std Lt"/>
              </a:rPr>
              <a:t>Scottish Autism: </a:t>
            </a:r>
            <a:r>
              <a:rPr lang="el-GR" sz="1400">
                <a:solidFill>
                  <a:srgbClr val="000000"/>
                </a:solidFill>
                <a:latin typeface="HelveticaNeueLT Std Lt"/>
                <a:hlinkClick r:id="rId13"/>
              </a:rPr>
              <a:t>https://www.scottishautism.org/services-support</a:t>
            </a:r>
            <a:r>
              <a:rPr lang="el-GR" sz="1400">
                <a:solidFill>
                  <a:srgbClr val="000000"/>
                </a:solidFill>
                <a:latin typeface="HelveticaNeueLT Std Lt"/>
              </a:rPr>
              <a:t> </a:t>
            </a:r>
          </a:p>
          <a:p>
            <a:pPr marL="285750" indent="-285750">
              <a:buFont typeface="Arial" panose="020B0604020202020204" pitchFamily="34" charset="0"/>
              <a:buChar char="•"/>
            </a:pPr>
            <a:r>
              <a:rPr lang="el-GR" sz="1400">
                <a:solidFill>
                  <a:srgbClr val="000000"/>
                </a:solidFill>
                <a:latin typeface="HelveticaNeueLT Std Lt"/>
              </a:rPr>
              <a:t>Member Associations of Autism-Europe for national material : </a:t>
            </a:r>
            <a:r>
              <a:rPr lang="el-GR" sz="1400">
                <a:solidFill>
                  <a:srgbClr val="000000"/>
                </a:solidFill>
                <a:latin typeface="HelveticaNeueLT Std Lt"/>
                <a:hlinkClick r:id="rId14"/>
              </a:rPr>
              <a:t>https://www.autismeurope.org/wp-content/uploads/2020/11/AE-AE-Member-organisations_March_2020_EN.pdf</a:t>
            </a:r>
            <a:r>
              <a:rPr lang="el-GR" sz="1400">
                <a:solidFill>
                  <a:srgbClr val="000000"/>
                </a:solidFill>
                <a:latin typeface="HelveticaNeueLT Std Lt"/>
              </a:rPr>
              <a:t> </a:t>
            </a:r>
          </a:p>
        </p:txBody>
      </p:sp>
    </p:spTree>
    <p:extLst>
      <p:ext uri="{BB962C8B-B14F-4D97-AF65-F5344CB8AC3E}">
        <p14:creationId xmlns:p14="http://schemas.microsoft.com/office/powerpoint/2010/main" val="3210547630"/>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p:cNvSpPr/>
          <p:nvPr/>
        </p:nvSpPr>
        <p:spPr>
          <a:xfrm>
            <a:off x="2699541" y="1558059"/>
            <a:ext cx="7042068" cy="4134209"/>
          </a:xfrm>
          <a:prstGeom prst="rect">
            <a:avLst/>
          </a:prstGeom>
          <a:solidFill>
            <a:srgbClr val="F9DAD9"/>
          </a:solidFill>
        </p:spPr>
        <p:txBody>
          <a:bodyPr wrap="square">
            <a:spAutoFit/>
          </a:bodyPr>
          <a:lstStyle/>
          <a:p>
            <a:pPr algn="ctr">
              <a:lnSpc>
                <a:spcPct val="170000"/>
              </a:lnSpc>
            </a:pPr>
            <a:r>
              <a:rPr lang="el-GR" sz="5400" b="1">
                <a:solidFill>
                  <a:srgbClr val="024E94"/>
                </a:solidFill>
                <a:latin typeface="Arial Narrow" panose="020B0606020202030204" pitchFamily="34" charset="0"/>
              </a:rPr>
              <a:t>Ερωτήσεις;</a:t>
            </a:r>
          </a:p>
          <a:p>
            <a:pPr algn="ctr">
              <a:lnSpc>
                <a:spcPct val="170000"/>
              </a:lnSpc>
            </a:pPr>
            <a:r>
              <a:rPr lang="el-GR" sz="5400" b="1">
                <a:solidFill>
                  <a:srgbClr val="024E94"/>
                </a:solidFill>
                <a:latin typeface="Arial Narrow" panose="020B0606020202030204" pitchFamily="34" charset="0"/>
              </a:rPr>
              <a:t>Αποχαιρετισμός &amp;</a:t>
            </a:r>
          </a:p>
          <a:p>
            <a:pPr algn="ctr">
              <a:lnSpc>
                <a:spcPct val="170000"/>
              </a:lnSpc>
            </a:pPr>
            <a:r>
              <a:rPr lang="el-GR" sz="5400" b="1">
                <a:solidFill>
                  <a:srgbClr val="024E94"/>
                </a:solidFill>
                <a:latin typeface="Arial Narrow" panose="020B0606020202030204" pitchFamily="34" charset="0"/>
                <a:sym typeface="Wingdings" panose="05000000000000000000" pitchFamily="2" charset="2"/>
              </a:rPr>
              <a:t>Ευχαριστίες </a:t>
            </a:r>
          </a:p>
        </p:txBody>
      </p:sp>
      <p:grpSp>
        <p:nvGrpSpPr>
          <p:cNvPr id="12" name="Grupo 11"/>
          <p:cNvGrpSpPr/>
          <p:nvPr/>
        </p:nvGrpSpPr>
        <p:grpSpPr>
          <a:xfrm>
            <a:off x="8147720" y="98628"/>
            <a:ext cx="2520280" cy="991554"/>
            <a:chOff x="6623720" y="98628"/>
            <a:chExt cx="2520280" cy="991554"/>
          </a:xfrm>
        </p:grpSpPr>
        <p:pic>
          <p:nvPicPr>
            <p:cNvPr id="13" name="Imagem 1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469560" y="98628"/>
              <a:ext cx="1674440" cy="769272"/>
            </a:xfrm>
            <a:prstGeom prst="rect">
              <a:avLst/>
            </a:prstGeom>
          </p:spPr>
        </p:pic>
        <p:sp>
          <p:nvSpPr>
            <p:cNvPr id="14" name="Retângulo 13"/>
            <p:cNvSpPr/>
            <p:nvPr/>
          </p:nvSpPr>
          <p:spPr>
            <a:xfrm>
              <a:off x="6623720" y="828572"/>
              <a:ext cx="2520280" cy="261610"/>
            </a:xfrm>
            <a:prstGeom prst="rect">
              <a:avLst/>
            </a:prstGeom>
          </p:spPr>
          <p:txBody>
            <a:bodyPr wrap="square">
              <a:spAutoFit/>
            </a:bodyPr>
            <a:lstStyle/>
            <a:p>
              <a:r>
                <a:rPr lang="el-GR" sz="1100">
                  <a:latin typeface="Arial Narrow" panose="020B0606020202030204" pitchFamily="34" charset="0"/>
                  <a:ea typeface="Times New Roman" panose="02020603050405020304" pitchFamily="18" charset="0"/>
                </a:rPr>
                <a:t>Συμφωνία επιχορήγησης: 2019-1-AT-KA202-051218.</a:t>
              </a:r>
            </a:p>
          </p:txBody>
        </p:sp>
      </p:grpSp>
      <p:grpSp>
        <p:nvGrpSpPr>
          <p:cNvPr id="15" name="Grupo 14"/>
          <p:cNvGrpSpPr/>
          <p:nvPr/>
        </p:nvGrpSpPr>
        <p:grpSpPr>
          <a:xfrm>
            <a:off x="1606778" y="6412676"/>
            <a:ext cx="7351175" cy="445325"/>
            <a:chOff x="178130" y="6412675"/>
            <a:chExt cx="9128049" cy="445325"/>
          </a:xfrm>
        </p:grpSpPr>
        <p:sp>
          <p:nvSpPr>
            <p:cNvPr id="16" name="Retângulo 15"/>
            <p:cNvSpPr/>
            <p:nvPr/>
          </p:nvSpPr>
          <p:spPr>
            <a:xfrm>
              <a:off x="2213898" y="6457890"/>
              <a:ext cx="7092281" cy="338554"/>
            </a:xfrm>
            <a:prstGeom prst="rect">
              <a:avLst/>
            </a:prstGeom>
          </p:spPr>
          <p:txBody>
            <a:bodyPr wrap="square">
              <a:spAutoFit/>
            </a:bodyPr>
            <a:lstStyle/>
            <a:p>
              <a:r>
                <a:rPr lang="el-GR" sz="800">
                  <a:solidFill>
                    <a:prstClr val="black"/>
                  </a:solidFill>
                  <a:latin typeface="Arial Narrow" panose="020B0606020202030204" pitchFamily="34" charset="0"/>
                  <a:ea typeface="Times New Roman" panose="02020603050405020304" pitchFamily="18" charset="0"/>
                  <a:cs typeface="Arial" panose="020B0604020202020204" pitchFamily="34" charset="0"/>
                </a:rPr>
                <a:t>Η υποστήριξη της Ευρωπαϊκής Επιτροπής για την παραγωγή της παρούσας δημοσίευσης δεν συνιστά έγκριση του περιεχομένου, το οποίο αντικατοπτρίζει μόνο τις απόψεις των συντακτών, και η Επιτροπή δεν μπορεί να θεωρηθεί υπεύθυνη για οποιαδήποτε χρήση των πληροφοριών που περιέχονται σε αυτήν. </a:t>
              </a:r>
            </a:p>
          </p:txBody>
        </p:sp>
        <p:pic>
          <p:nvPicPr>
            <p:cNvPr id="17" name="Grafik 1" descr="Ein Bild, das Text enthält.&#10;&#10;Automatisch generierte Beschreibung"/>
            <p:cNvPicPr/>
            <p:nvPr/>
          </p:nvPicPr>
          <p:blipFill rotWithShape="1">
            <a:blip r:embed="rId3" cstate="print">
              <a:extLst>
                <a:ext uri="{28A0092B-C50C-407E-A947-70E740481C1C}">
                  <a14:useLocalDpi xmlns:a14="http://schemas.microsoft.com/office/drawing/2010/main" val="0"/>
                </a:ext>
              </a:extLst>
            </a:blip>
            <a:srcRect l="26265" t="3861"/>
            <a:stretch/>
          </p:blipFill>
          <p:spPr>
            <a:xfrm>
              <a:off x="178130" y="6412675"/>
              <a:ext cx="2017606" cy="445325"/>
            </a:xfrm>
            <a:prstGeom prst="rect">
              <a:avLst/>
            </a:prstGeom>
          </p:spPr>
        </p:pic>
      </p:grpSp>
      <p:sp>
        <p:nvSpPr>
          <p:cNvPr id="3" name="Marcador de Posição do Número do Diapositivo 2"/>
          <p:cNvSpPr>
            <a:spLocks noGrp="1"/>
          </p:cNvSpPr>
          <p:nvPr>
            <p:ph type="sldNum" sz="quarter" idx="12"/>
          </p:nvPr>
        </p:nvSpPr>
        <p:spPr/>
        <p:txBody>
          <a:bodyPr/>
          <a:lstStyle/>
          <a:p>
            <a:fld id="{35BA1E5D-A24E-4249-ACDB-C6F8AD62BBF2}" type="slidenum">
              <a:rPr lang="pt-PT" smtClean="0"/>
              <a:t>66</a:t>
            </a:fld>
            <a:endParaRPr lang="pt-PT"/>
          </a:p>
        </p:txBody>
      </p:sp>
    </p:spTree>
    <p:extLst>
      <p:ext uri="{BB962C8B-B14F-4D97-AF65-F5344CB8AC3E}">
        <p14:creationId xmlns:p14="http://schemas.microsoft.com/office/powerpoint/2010/main" val="2635363475"/>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CB17A013-6D54-C944-95A1-232723112481}"/>
              </a:ext>
            </a:extLst>
          </p:cNvPr>
          <p:cNvSpPr>
            <a:spLocks noGrp="1"/>
          </p:cNvSpPr>
          <p:nvPr>
            <p:ph type="dt" sz="half" idx="10"/>
          </p:nvPr>
        </p:nvSpPr>
        <p:spPr/>
        <p:txBody>
          <a:bodyPr/>
          <a:lstStyle/>
          <a:p>
            <a:r>
              <a:rPr lang="el-GR"/>
              <a:t>3 Ιουνίου 2021</a:t>
            </a:r>
          </a:p>
        </p:txBody>
      </p:sp>
      <p:sp>
        <p:nvSpPr>
          <p:cNvPr id="5" name="Footer Placeholder 4">
            <a:extLst>
              <a:ext uri="{FF2B5EF4-FFF2-40B4-BE49-F238E27FC236}">
                <a16:creationId xmlns:a16="http://schemas.microsoft.com/office/drawing/2014/main" id="{42998A59-E0C5-6C47-ABCE-4440933FA3DA}"/>
              </a:ext>
            </a:extLst>
          </p:cNvPr>
          <p:cNvSpPr>
            <a:spLocks noGrp="1"/>
          </p:cNvSpPr>
          <p:nvPr>
            <p:ph type="ftr" sz="quarter" idx="11"/>
          </p:nvPr>
        </p:nvSpPr>
        <p:spPr/>
        <p:txBody>
          <a:bodyPr/>
          <a:lstStyle/>
          <a:p>
            <a:r>
              <a:rPr lang="el-GR">
                <a:solidFill>
                  <a:prstClr val="black"/>
                </a:solidFill>
                <a:ea typeface="Times New Roman" panose="02020603050405020304" pitchFamily="18" charset="0"/>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 </a:t>
            </a:r>
          </a:p>
        </p:txBody>
      </p:sp>
      <p:sp>
        <p:nvSpPr>
          <p:cNvPr id="6" name="Slide Number Placeholder 5">
            <a:extLst>
              <a:ext uri="{FF2B5EF4-FFF2-40B4-BE49-F238E27FC236}">
                <a16:creationId xmlns:a16="http://schemas.microsoft.com/office/drawing/2014/main" id="{49A72AF7-D2B8-5149-BDE0-B78EABF65A7A}"/>
              </a:ext>
            </a:extLst>
          </p:cNvPr>
          <p:cNvSpPr>
            <a:spLocks noGrp="1"/>
          </p:cNvSpPr>
          <p:nvPr>
            <p:ph type="sldNum" sz="quarter" idx="12"/>
          </p:nvPr>
        </p:nvSpPr>
        <p:spPr/>
        <p:txBody>
          <a:bodyPr/>
          <a:lstStyle/>
          <a:p>
            <a:fld id="{4AA10864-17D9-EB4A-80E3-89D1D8A92E63}" type="slidenum">
              <a:rPr lang="de-AT" smtClean="0"/>
              <a:pPr/>
              <a:t>67</a:t>
            </a:fld>
            <a:endParaRPr lang="de-AT"/>
          </a:p>
        </p:txBody>
      </p:sp>
      <p:sp>
        <p:nvSpPr>
          <p:cNvPr id="7" name="Google Shape;132;p26">
            <a:extLst>
              <a:ext uri="{FF2B5EF4-FFF2-40B4-BE49-F238E27FC236}">
                <a16:creationId xmlns:a16="http://schemas.microsoft.com/office/drawing/2014/main" id="{10578B7F-A3DA-3340-BED7-F6F49636EF47}"/>
              </a:ext>
            </a:extLst>
          </p:cNvPr>
          <p:cNvSpPr txBox="1">
            <a:spLocks noGrp="1"/>
          </p:cNvSpPr>
          <p:nvPr>
            <p:ph type="ctrTitle"/>
          </p:nvPr>
        </p:nvSpPr>
        <p:spPr>
          <a:xfrm>
            <a:off x="351936" y="1929161"/>
            <a:ext cx="11488128" cy="2999678"/>
          </a:xfrm>
          <a:prstGeom prst="rect">
            <a:avLst/>
          </a:prstGeom>
          <a:solidFill>
            <a:srgbClr val="BBD6EE"/>
          </a:solidFill>
          <a:ln>
            <a:noFill/>
          </a:ln>
        </p:spPr>
        <p:txBody>
          <a:bodyPr spcFirstLastPara="1" wrap="square" lIns="121900" tIns="60933" rIns="121900" bIns="60933" anchor="ctr" anchorCtr="0">
            <a:noAutofit/>
          </a:bodyPr>
          <a:lstStyle/>
          <a:p>
            <a:pPr algn="ctr">
              <a:lnSpc>
                <a:spcPct val="170000"/>
              </a:lnSpc>
              <a:buClr>
                <a:srgbClr val="024E94"/>
              </a:buClr>
              <a:buSzPct val="100000"/>
            </a:pPr>
            <a:r>
              <a:rPr lang="el-GR" sz="3200" b="1">
                <a:solidFill>
                  <a:srgbClr val="024E94"/>
                </a:solidFill>
                <a:latin typeface="Arial Narrow"/>
                <a:ea typeface="Arial Narrow"/>
                <a:cs typeface="Arial Narrow"/>
                <a:sym typeface="Arial Narrow"/>
              </a:rPr>
              <a:t>Πρόγραμμα μαθημάτων για το εκπαιδευτικό πρόγραμμα «Υπεύθυνος σε θέματα διαταραχών αυτιστικού φάσματος (ΔΑΦ)»</a:t>
            </a:r>
          </a:p>
          <a:p>
            <a:pPr algn="ctr">
              <a:lnSpc>
                <a:spcPct val="90000"/>
              </a:lnSpc>
              <a:buClr>
                <a:schemeClr val="dk1"/>
              </a:buClr>
              <a:buSzPct val="100000"/>
            </a:pPr>
            <a:endParaRPr sz="2000" b="1" cap="small" dirty="0">
              <a:solidFill>
                <a:srgbClr val="024E94"/>
              </a:solidFill>
              <a:latin typeface="Arial Narrow"/>
              <a:ea typeface="Arial Narrow"/>
              <a:cs typeface="Arial Narrow"/>
              <a:sym typeface="Arial Narrow"/>
            </a:endParaRPr>
          </a:p>
          <a:p>
            <a:pPr algn="ctr">
              <a:lnSpc>
                <a:spcPct val="90000"/>
              </a:lnSpc>
              <a:buClr>
                <a:srgbClr val="024E94"/>
              </a:buClr>
              <a:buSzPct val="100000"/>
            </a:pPr>
            <a:r>
              <a:rPr lang="el-GR" sz="2000" cap="small">
                <a:solidFill>
                  <a:srgbClr val="024E94"/>
                </a:solidFill>
                <a:latin typeface="Arial Narrow"/>
                <a:ea typeface="Arial Narrow"/>
                <a:cs typeface="Arial Narrow"/>
                <a:sym typeface="Arial Narrow"/>
              </a:rPr>
              <a:t>https://www.autrain.eu/pt/curriculo/</a:t>
            </a:r>
          </a:p>
        </p:txBody>
      </p:sp>
    </p:spTree>
    <p:extLst>
      <p:ext uri="{BB962C8B-B14F-4D97-AF65-F5344CB8AC3E}">
        <p14:creationId xmlns:p14="http://schemas.microsoft.com/office/powerpoint/2010/main" val="296068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456F592-A255-3649-AAA0-340AF83F2F42}"/>
              </a:ext>
            </a:extLst>
          </p:cNvPr>
          <p:cNvSpPr>
            <a:spLocks noGrp="1"/>
          </p:cNvSpPr>
          <p:nvPr>
            <p:ph idx="1"/>
          </p:nvPr>
        </p:nvSpPr>
        <p:spPr/>
        <p:txBody>
          <a:bodyPr/>
          <a:lstStyle/>
          <a:p>
            <a:endParaRPr lang="de-AT"/>
          </a:p>
        </p:txBody>
      </p:sp>
      <p:sp>
        <p:nvSpPr>
          <p:cNvPr id="4" name="Date Placeholder 3">
            <a:extLst>
              <a:ext uri="{FF2B5EF4-FFF2-40B4-BE49-F238E27FC236}">
                <a16:creationId xmlns:a16="http://schemas.microsoft.com/office/drawing/2014/main" id="{2D6AFFFE-E3C6-F644-AE8D-1AB9EC925E35}"/>
              </a:ext>
            </a:extLst>
          </p:cNvPr>
          <p:cNvSpPr>
            <a:spLocks noGrp="1"/>
          </p:cNvSpPr>
          <p:nvPr>
            <p:ph type="dt" sz="half" idx="10"/>
          </p:nvPr>
        </p:nvSpPr>
        <p:spPr/>
        <p:txBody>
          <a:bodyPr/>
          <a:lstStyle/>
          <a:p>
            <a:r>
              <a:rPr lang="el-GR"/>
              <a:t>3 Ιουνίου 2021</a:t>
            </a:r>
          </a:p>
        </p:txBody>
      </p:sp>
      <p:sp>
        <p:nvSpPr>
          <p:cNvPr id="5" name="Footer Placeholder 4">
            <a:extLst>
              <a:ext uri="{FF2B5EF4-FFF2-40B4-BE49-F238E27FC236}">
                <a16:creationId xmlns:a16="http://schemas.microsoft.com/office/drawing/2014/main" id="{994612C7-4A4B-9C44-8F2E-21721F9238BA}"/>
              </a:ext>
            </a:extLst>
          </p:cNvPr>
          <p:cNvSpPr>
            <a:spLocks noGrp="1"/>
          </p:cNvSpPr>
          <p:nvPr>
            <p:ph type="ftr" sz="quarter" idx="11"/>
          </p:nvPr>
        </p:nvSpPr>
        <p:spPr/>
        <p:txBody>
          <a:bodyPr/>
          <a:lstStyle/>
          <a:p>
            <a:r>
              <a:rPr lang="el-GR">
                <a:solidFill>
                  <a:prstClr val="black"/>
                </a:solidFill>
                <a:ea typeface="Times New Roman" panose="02020603050405020304" pitchFamily="18" charset="0"/>
              </a:rPr>
              <a:t>Η υποστήριξη της Ευρωπαϊκής Επιτροπής για την παραγωγή της παρούσας δημοσίευσης δεν συνιστά έγκριση του περιεχομένου, το οποίο αντικατοπτρίζει μόνο τις απόψεις των συντακτών, και η Επιτροπή δεν μπορεί να θεωρηθεί υπεύθυνη για οποιαδήποτε χρήση των πληροφοριών που περιέχονται σε αυτήν. </a:t>
            </a:r>
          </a:p>
        </p:txBody>
      </p:sp>
      <p:sp>
        <p:nvSpPr>
          <p:cNvPr id="6" name="Slide Number Placeholder 5">
            <a:extLst>
              <a:ext uri="{FF2B5EF4-FFF2-40B4-BE49-F238E27FC236}">
                <a16:creationId xmlns:a16="http://schemas.microsoft.com/office/drawing/2014/main" id="{C383482E-1D2F-1248-9E5B-88F5DC3B2673}"/>
              </a:ext>
            </a:extLst>
          </p:cNvPr>
          <p:cNvSpPr>
            <a:spLocks noGrp="1"/>
          </p:cNvSpPr>
          <p:nvPr>
            <p:ph type="sldNum" sz="quarter" idx="12"/>
          </p:nvPr>
        </p:nvSpPr>
        <p:spPr/>
        <p:txBody>
          <a:bodyPr/>
          <a:lstStyle/>
          <a:p>
            <a:fld id="{CD37B2E7-1D31-7C4D-928B-66328FE9604A}" type="slidenum">
              <a:rPr lang="de-AT" smtClean="0"/>
              <a:pPr/>
              <a:t>7</a:t>
            </a:fld>
            <a:endParaRPr lang="de-AT"/>
          </a:p>
        </p:txBody>
      </p:sp>
      <p:sp>
        <p:nvSpPr>
          <p:cNvPr id="7" name="Google Shape;164;p28">
            <a:extLst>
              <a:ext uri="{FF2B5EF4-FFF2-40B4-BE49-F238E27FC236}">
                <a16:creationId xmlns:a16="http://schemas.microsoft.com/office/drawing/2014/main" id="{CDB88214-0CC1-264B-A2A6-4D53AE51E3CC}"/>
              </a:ext>
            </a:extLst>
          </p:cNvPr>
          <p:cNvSpPr/>
          <p:nvPr/>
        </p:nvSpPr>
        <p:spPr>
          <a:xfrm>
            <a:off x="4597400" y="722793"/>
            <a:ext cx="2828109" cy="1009651"/>
          </a:xfrm>
          <a:prstGeom prst="rect">
            <a:avLst/>
          </a:prstGeom>
          <a:solidFill>
            <a:srgbClr val="FFF2CC"/>
          </a:solidFill>
          <a:ln>
            <a:noFill/>
          </a:ln>
        </p:spPr>
        <p:txBody>
          <a:bodyPr spcFirstLastPara="1" wrap="square" lIns="121900" tIns="60933" rIns="121900" bIns="60933" anchor="ctr" anchorCtr="0">
            <a:noAutofit/>
          </a:bodyPr>
          <a:lstStyle/>
          <a:p>
            <a:pPr algn="ctr">
              <a:buClr>
                <a:srgbClr val="C00000"/>
              </a:buClr>
            </a:pPr>
            <a:r>
              <a:rPr lang="el-GR" sz="4000" b="1" dirty="0">
                <a:latin typeface="Arial Narrow" panose="020B0606020202030204" pitchFamily="34" charset="0"/>
              </a:rPr>
              <a:t>Οργάνωση</a:t>
            </a:r>
            <a:r>
              <a:rPr lang="el-GR" sz="4000" b="1" dirty="0">
                <a:solidFill>
                  <a:prstClr val="black"/>
                </a:solidFill>
                <a:latin typeface="Arial Narrow" panose="020B0606020202030204" pitchFamily="34" charset="0"/>
              </a:rPr>
              <a:t>      </a:t>
            </a:r>
          </a:p>
        </p:txBody>
      </p:sp>
      <p:sp>
        <p:nvSpPr>
          <p:cNvPr id="8" name="Google Shape;159;p28">
            <a:extLst>
              <a:ext uri="{FF2B5EF4-FFF2-40B4-BE49-F238E27FC236}">
                <a16:creationId xmlns:a16="http://schemas.microsoft.com/office/drawing/2014/main" id="{20FCD049-3731-324D-B2E7-AF5E905F3735}"/>
              </a:ext>
            </a:extLst>
          </p:cNvPr>
          <p:cNvSpPr/>
          <p:nvPr/>
        </p:nvSpPr>
        <p:spPr>
          <a:xfrm>
            <a:off x="838200" y="1822138"/>
            <a:ext cx="10515600" cy="4351338"/>
          </a:xfrm>
          <a:prstGeom prst="rect">
            <a:avLst/>
          </a:prstGeom>
          <a:solidFill>
            <a:srgbClr val="FFF2CC"/>
          </a:solidFill>
          <a:ln>
            <a:noFill/>
          </a:ln>
        </p:spPr>
        <p:txBody>
          <a:bodyPr spcFirstLastPara="1" wrap="square" lIns="121900" tIns="60933" rIns="121900" bIns="60933" anchor="t" anchorCtr="0">
            <a:noAutofit/>
          </a:bodyPr>
          <a:lstStyle/>
          <a:p>
            <a:pPr algn="just">
              <a:lnSpc>
                <a:spcPct val="150000"/>
              </a:lnSpc>
            </a:pPr>
            <a:endParaRPr lang="en-US" sz="3200" dirty="0">
              <a:solidFill>
                <a:prstClr val="black"/>
              </a:solidFill>
              <a:latin typeface="Arial Narrow" panose="020B0606020202030204" pitchFamily="34" charset="0"/>
            </a:endParaRPr>
          </a:p>
        </p:txBody>
      </p:sp>
      <p:graphicFrame>
        <p:nvGraphicFramePr>
          <p:cNvPr id="10" name="Tabela 4">
            <a:extLst>
              <a:ext uri="{FF2B5EF4-FFF2-40B4-BE49-F238E27FC236}">
                <a16:creationId xmlns:a16="http://schemas.microsoft.com/office/drawing/2014/main" id="{18D32D46-8002-6548-B336-20F36E65A1B3}"/>
              </a:ext>
            </a:extLst>
          </p:cNvPr>
          <p:cNvGraphicFramePr>
            <a:graphicFrameLocks noGrp="1"/>
          </p:cNvGraphicFramePr>
          <p:nvPr>
            <p:extLst>
              <p:ext uri="{D42A27DB-BD31-4B8C-83A1-F6EECF244321}">
                <p14:modId xmlns:p14="http://schemas.microsoft.com/office/powerpoint/2010/main" val="4064638787"/>
              </p:ext>
            </p:extLst>
          </p:nvPr>
        </p:nvGraphicFramePr>
        <p:xfrm>
          <a:off x="2238104" y="1825625"/>
          <a:ext cx="7881256" cy="4347851"/>
        </p:xfrm>
        <a:graphic>
          <a:graphicData uri="http://schemas.openxmlformats.org/drawingml/2006/table">
            <a:tbl>
              <a:tblPr firstRow="1" firstCol="1" bandRow="1">
                <a:tableStyleId>{5C22544A-7EE6-4342-B048-85BDC9FD1C3A}</a:tableStyleId>
              </a:tblPr>
              <a:tblGrid>
                <a:gridCol w="3815894">
                  <a:extLst>
                    <a:ext uri="{9D8B030D-6E8A-4147-A177-3AD203B41FA5}">
                      <a16:colId xmlns:a16="http://schemas.microsoft.com/office/drawing/2014/main" val="635721867"/>
                    </a:ext>
                  </a:extLst>
                </a:gridCol>
                <a:gridCol w="4065362">
                  <a:extLst>
                    <a:ext uri="{9D8B030D-6E8A-4147-A177-3AD203B41FA5}">
                      <a16:colId xmlns:a16="http://schemas.microsoft.com/office/drawing/2014/main" val="3240990846"/>
                    </a:ext>
                  </a:extLst>
                </a:gridCol>
              </a:tblGrid>
              <a:tr h="2140993">
                <a:tc>
                  <a:txBody>
                    <a:bodyPr/>
                    <a:lstStyle/>
                    <a:p>
                      <a:pPr algn="ctr">
                        <a:lnSpc>
                          <a:spcPct val="115000"/>
                        </a:lnSpc>
                        <a:spcAft>
                          <a:spcPts val="0"/>
                        </a:spcAft>
                      </a:pPr>
                      <a:r>
                        <a:rPr lang="el-GR" sz="1400">
                          <a:solidFill>
                            <a:schemeClr val="tx1"/>
                          </a:solidFill>
                          <a:effectLst/>
                          <a:latin typeface="Arial Narrow" panose="020B0606020202030204" pitchFamily="34" charset="0"/>
                        </a:rPr>
                        <a:t>Εισαγωγή 09:00 – 9:30</a:t>
                      </a:r>
                    </a:p>
                    <a:p>
                      <a:pPr marL="174625" lvl="3" indent="-174625" algn="l">
                        <a:lnSpc>
                          <a:spcPct val="115000"/>
                        </a:lnSpc>
                        <a:spcAft>
                          <a:spcPts val="0"/>
                        </a:spcAft>
                        <a:buFont typeface="Symbol" panose="05050102010706020507" pitchFamily="18" charset="2"/>
                        <a:buChar char=""/>
                        <a:tabLst>
                          <a:tab pos="113030" algn="l"/>
                        </a:tabLst>
                      </a:pPr>
                      <a:r>
                        <a:rPr lang="el-GR" sz="1400" b="0">
                          <a:solidFill>
                            <a:schemeClr val="tx1"/>
                          </a:solidFill>
                          <a:effectLst/>
                          <a:latin typeface="Arial Narrow" panose="020B0606020202030204" pitchFamily="34" charset="0"/>
                        </a:rPr>
                        <a:t>Στόχος</a:t>
                      </a:r>
                    </a:p>
                    <a:p>
                      <a:pPr marL="174625" lvl="0" indent="-174625" algn="l">
                        <a:lnSpc>
                          <a:spcPct val="115000"/>
                        </a:lnSpc>
                        <a:spcAft>
                          <a:spcPts val="0"/>
                        </a:spcAft>
                        <a:buFont typeface="Symbol" panose="05050102010706020507" pitchFamily="18" charset="2"/>
                        <a:buChar char=""/>
                      </a:pPr>
                      <a:r>
                        <a:rPr lang="el-GR" sz="1400" b="0">
                          <a:solidFill>
                            <a:schemeClr val="tx1"/>
                          </a:solidFill>
                          <a:effectLst/>
                          <a:latin typeface="Arial Narrow" panose="020B0606020202030204" pitchFamily="34" charset="0"/>
                        </a:rPr>
                        <a:t>Περιεχόμενα</a:t>
                      </a:r>
                    </a:p>
                    <a:p>
                      <a:pPr marL="174625" lvl="0" indent="-174625" algn="l">
                        <a:lnSpc>
                          <a:spcPct val="115000"/>
                        </a:lnSpc>
                        <a:spcAft>
                          <a:spcPts val="0"/>
                        </a:spcAft>
                        <a:buFont typeface="Symbol" panose="05050102010706020507" pitchFamily="18" charset="2"/>
                        <a:buChar char=""/>
                      </a:pPr>
                      <a:r>
                        <a:rPr lang="el-GR" sz="1400" b="0">
                          <a:solidFill>
                            <a:schemeClr val="tx1"/>
                          </a:solidFill>
                          <a:effectLst/>
                          <a:latin typeface="Arial Narrow" panose="020B0606020202030204" pitchFamily="34" charset="0"/>
                        </a:rPr>
                        <a:t>Μαθησιακά αποτελέσματα</a:t>
                      </a:r>
                    </a:p>
                    <a:p>
                      <a:pPr marL="174625" lvl="0" indent="-174625" algn="l">
                        <a:lnSpc>
                          <a:spcPct val="115000"/>
                        </a:lnSpc>
                        <a:spcAft>
                          <a:spcPts val="0"/>
                        </a:spcAft>
                        <a:buFont typeface="Symbol" panose="05050102010706020507" pitchFamily="18" charset="2"/>
                        <a:buChar char=""/>
                      </a:pPr>
                      <a:r>
                        <a:rPr lang="el-GR" sz="1400" b="0">
                          <a:solidFill>
                            <a:schemeClr val="tx1"/>
                          </a:solidFill>
                          <a:effectLst/>
                          <a:latin typeface="Arial Narrow" panose="020B0606020202030204" pitchFamily="34" charset="0"/>
                        </a:rPr>
                        <a:t>Οργάνωση</a:t>
                      </a:r>
                    </a:p>
                    <a:p>
                      <a:pPr marL="174625" lvl="0" indent="-174625" algn="l">
                        <a:lnSpc>
                          <a:spcPct val="115000"/>
                        </a:lnSpc>
                        <a:spcAft>
                          <a:spcPts val="0"/>
                        </a:spcAft>
                        <a:buFont typeface="Symbol" panose="05050102010706020507" pitchFamily="18" charset="2"/>
                        <a:buChar char=""/>
                      </a:pPr>
                      <a:r>
                        <a:rPr lang="el-GR" sz="1400" b="0">
                          <a:solidFill>
                            <a:schemeClr val="tx1"/>
                          </a:solidFill>
                          <a:effectLst/>
                          <a:latin typeface="Arial Narrow" panose="020B0606020202030204" pitchFamily="34" charset="0"/>
                        </a:rPr>
                        <a:t>Δραστηριότητα: </a:t>
                      </a:r>
                      <a:r>
                        <a:rPr lang="el-GR" sz="1400" b="0" i="1">
                          <a:solidFill>
                            <a:schemeClr val="tx1"/>
                          </a:solidFill>
                          <a:effectLst/>
                          <a:latin typeface="Arial Narrow" panose="020B0606020202030204" pitchFamily="34" charset="0"/>
                        </a:rPr>
                        <a:t>Εισαγωγή στο θέμα</a:t>
                      </a:r>
                    </a:p>
                  </a:txBody>
                  <a:tcPr marL="51435" marR="51435" marT="0" marB="0">
                    <a:solidFill>
                      <a:schemeClr val="accent4">
                        <a:lumMod val="20000"/>
                        <a:lumOff val="80000"/>
                      </a:schemeClr>
                    </a:solidFill>
                  </a:tcPr>
                </a:tc>
                <a:tc>
                  <a:txBody>
                    <a:bodyPr/>
                    <a:lstStyle/>
                    <a:p>
                      <a:pPr algn="ctr">
                        <a:lnSpc>
                          <a:spcPct val="115000"/>
                        </a:lnSpc>
                        <a:spcAft>
                          <a:spcPts val="0"/>
                        </a:spcAft>
                      </a:pPr>
                      <a:r>
                        <a:rPr lang="el-GR" sz="1400">
                          <a:solidFill>
                            <a:schemeClr val="tx1"/>
                          </a:solidFill>
                          <a:effectLst/>
                          <a:latin typeface="Arial Narrow" panose="020B0606020202030204" pitchFamily="34" charset="0"/>
                        </a:rPr>
                        <a:t>Ανάπτυξη 09:30 – 10:15 </a:t>
                      </a:r>
                    </a:p>
                    <a:p>
                      <a:pPr marL="174625" lvl="0" indent="-174625" algn="just">
                        <a:lnSpc>
                          <a:spcPct val="115000"/>
                        </a:lnSpc>
                        <a:spcAft>
                          <a:spcPts val="0"/>
                        </a:spcAft>
                        <a:buFont typeface="Symbol" panose="05050102010706020507" pitchFamily="18" charset="2"/>
                        <a:buChar char=""/>
                      </a:pPr>
                      <a:r>
                        <a:rPr lang="el-GR" sz="1400" b="0">
                          <a:solidFill>
                            <a:schemeClr val="tx1"/>
                          </a:solidFill>
                          <a:effectLst/>
                          <a:latin typeface="Arial Narrow" panose="020B0606020202030204" pitchFamily="34" charset="0"/>
                        </a:rPr>
                        <a:t>Στρατηγικές για μια επαρκή, θετική και αποτελεσματική επαφή και αλληλεπίδραση με άτομα με ΔΑΦ</a:t>
                      </a:r>
                    </a:p>
                    <a:p>
                      <a:pPr marL="174625" lvl="0" indent="-174625" algn="just">
                        <a:lnSpc>
                          <a:spcPct val="115000"/>
                        </a:lnSpc>
                        <a:spcAft>
                          <a:spcPts val="0"/>
                        </a:spcAft>
                        <a:buFont typeface="Symbol" panose="05050102010706020507" pitchFamily="18" charset="2"/>
                        <a:buChar char=""/>
                      </a:pPr>
                      <a:r>
                        <a:rPr lang="el-GR" sz="1400" b="0">
                          <a:solidFill>
                            <a:schemeClr val="tx1"/>
                          </a:solidFill>
                          <a:effectLst/>
                          <a:latin typeface="Arial Narrow" panose="020B0606020202030204" pitchFamily="34" charset="0"/>
                        </a:rPr>
                        <a:t>Προβληματισμός 1</a:t>
                      </a:r>
                    </a:p>
                    <a:p>
                      <a:pPr marL="174625" lvl="0" indent="-174625" algn="just">
                        <a:lnSpc>
                          <a:spcPct val="115000"/>
                        </a:lnSpc>
                        <a:spcAft>
                          <a:spcPts val="0"/>
                        </a:spcAft>
                        <a:buFont typeface="Symbol" panose="05050102010706020507" pitchFamily="18" charset="2"/>
                        <a:buChar char=""/>
                      </a:pPr>
                      <a:r>
                        <a:rPr lang="el-GR" sz="1400" b="0">
                          <a:solidFill>
                            <a:schemeClr val="tx1"/>
                          </a:solidFill>
                          <a:effectLst/>
                          <a:latin typeface="Arial Narrow" panose="020B0606020202030204" pitchFamily="34" charset="0"/>
                        </a:rPr>
                        <a:t>Προβληματισμός 2</a:t>
                      </a:r>
                    </a:p>
                    <a:p>
                      <a:pPr marL="174625" lvl="0" indent="-174625" algn="just">
                        <a:lnSpc>
                          <a:spcPct val="115000"/>
                        </a:lnSpc>
                        <a:spcAft>
                          <a:spcPts val="0"/>
                        </a:spcAft>
                        <a:buFont typeface="Symbol" panose="05050102010706020507" pitchFamily="18" charset="2"/>
                        <a:buChar char=""/>
                      </a:pPr>
                      <a:r>
                        <a:rPr lang="el-GR" sz="1400" b="0">
                          <a:solidFill>
                            <a:schemeClr val="tx1"/>
                          </a:solidFill>
                          <a:effectLst/>
                          <a:latin typeface="Arial Narrow" panose="020B0606020202030204" pitchFamily="34" charset="0"/>
                        </a:rPr>
                        <a:t>Προβληματισμός 3</a:t>
                      </a:r>
                    </a:p>
                    <a:p>
                      <a:pPr marL="174625" lvl="0" indent="-174625" algn="just">
                        <a:lnSpc>
                          <a:spcPct val="115000"/>
                        </a:lnSpc>
                        <a:spcAft>
                          <a:spcPts val="0"/>
                        </a:spcAft>
                        <a:buFont typeface="Symbol" panose="05050102010706020507" pitchFamily="18" charset="2"/>
                        <a:buChar char=""/>
                      </a:pPr>
                      <a:r>
                        <a:rPr lang="el-GR" sz="1400" b="0">
                          <a:solidFill>
                            <a:schemeClr val="tx1"/>
                          </a:solidFill>
                          <a:effectLst/>
                          <a:latin typeface="Arial Narrow" panose="020B0606020202030204" pitchFamily="34" charset="0"/>
                        </a:rPr>
                        <a:t>Συζήτηση και Ανασκόπηση 1</a:t>
                      </a:r>
                    </a:p>
                    <a:p>
                      <a:pPr marL="13335" algn="just">
                        <a:lnSpc>
                          <a:spcPct val="115000"/>
                        </a:lnSpc>
                        <a:spcAft>
                          <a:spcPts val="0"/>
                        </a:spcAft>
                      </a:pPr>
                      <a:r>
                        <a:rPr lang="el-GR" sz="1400">
                          <a:solidFill>
                            <a:schemeClr val="tx1"/>
                          </a:solidFill>
                          <a:effectLst/>
                          <a:latin typeface="Arial Narrow" panose="020B0606020202030204" pitchFamily="34" charset="0"/>
                        </a:rPr>
                        <a:t> </a:t>
                      </a:r>
                    </a:p>
                  </a:txBody>
                  <a:tcPr marL="51435" marR="51435" marT="0" marB="0">
                    <a:solidFill>
                      <a:schemeClr val="accent5">
                        <a:lumMod val="20000"/>
                        <a:lumOff val="80000"/>
                      </a:schemeClr>
                    </a:solidFill>
                  </a:tcPr>
                </a:tc>
                <a:extLst>
                  <a:ext uri="{0D108BD9-81ED-4DB2-BD59-A6C34878D82A}">
                    <a16:rowId xmlns:a16="http://schemas.microsoft.com/office/drawing/2014/main" val="3586345835"/>
                  </a:ext>
                </a:extLst>
              </a:tr>
              <a:tr h="551386">
                <a:tc gridSpan="2">
                  <a:txBody>
                    <a:bodyPr/>
                    <a:lstStyle/>
                    <a:p>
                      <a:pPr algn="ctr">
                        <a:lnSpc>
                          <a:spcPct val="115000"/>
                        </a:lnSpc>
                        <a:spcAft>
                          <a:spcPts val="0"/>
                        </a:spcAft>
                      </a:pPr>
                      <a:r>
                        <a:rPr lang="el-GR" sz="1400">
                          <a:solidFill>
                            <a:schemeClr val="tx1"/>
                          </a:solidFill>
                          <a:effectLst/>
                          <a:latin typeface="Arial Narrow" panose="020B0606020202030204" pitchFamily="34" charset="0"/>
                        </a:rPr>
                        <a:t>10:15 – 10:45 </a:t>
                      </a:r>
                    </a:p>
                    <a:p>
                      <a:pPr algn="ctr">
                        <a:lnSpc>
                          <a:spcPct val="115000"/>
                        </a:lnSpc>
                        <a:spcAft>
                          <a:spcPts val="0"/>
                        </a:spcAft>
                      </a:pPr>
                      <a:r>
                        <a:rPr lang="el-GR" sz="1400">
                          <a:solidFill>
                            <a:schemeClr val="tx1"/>
                          </a:solidFill>
                          <a:effectLst/>
                          <a:latin typeface="Arial Narrow" panose="020B0606020202030204" pitchFamily="34" charset="0"/>
                        </a:rPr>
                        <a:t>Διάλειμμα</a:t>
                      </a:r>
                    </a:p>
                  </a:txBody>
                  <a:tcPr marL="51435" marR="51435" marT="0" marB="0">
                    <a:solidFill>
                      <a:schemeClr val="accent6">
                        <a:lumMod val="60000"/>
                        <a:lumOff val="40000"/>
                      </a:schemeClr>
                    </a:solidFill>
                  </a:tcPr>
                </a:tc>
                <a:tc hMerge="1">
                  <a:txBody>
                    <a:bodyPr/>
                    <a:lstStyle/>
                    <a:p>
                      <a:endParaRPr lang="pt-PT"/>
                    </a:p>
                  </a:txBody>
                  <a:tcPr/>
                </a:tc>
                <a:extLst>
                  <a:ext uri="{0D108BD9-81ED-4DB2-BD59-A6C34878D82A}">
                    <a16:rowId xmlns:a16="http://schemas.microsoft.com/office/drawing/2014/main" val="3299380523"/>
                  </a:ext>
                </a:extLst>
              </a:tr>
              <a:tr h="1655472">
                <a:tc>
                  <a:txBody>
                    <a:bodyPr/>
                    <a:lstStyle/>
                    <a:p>
                      <a:pPr marL="174625" indent="-174625" algn="ctr">
                        <a:lnSpc>
                          <a:spcPct val="115000"/>
                        </a:lnSpc>
                        <a:spcAft>
                          <a:spcPts val="0"/>
                        </a:spcAft>
                      </a:pPr>
                      <a:r>
                        <a:rPr lang="el-GR" sz="1400" b="1">
                          <a:solidFill>
                            <a:schemeClr val="tx1"/>
                          </a:solidFill>
                          <a:effectLst/>
                          <a:latin typeface="Arial Narrow" panose="020B0606020202030204" pitchFamily="34" charset="0"/>
                        </a:rPr>
                        <a:t>Ανάπτυξη 10:45 – 11:30</a:t>
                      </a:r>
                    </a:p>
                    <a:p>
                      <a:pPr marL="174625" lvl="0" indent="-174625" algn="just">
                        <a:lnSpc>
                          <a:spcPct val="115000"/>
                        </a:lnSpc>
                        <a:spcAft>
                          <a:spcPts val="0"/>
                        </a:spcAft>
                        <a:buFont typeface="Symbol" panose="05050102010706020507" pitchFamily="18" charset="2"/>
                        <a:buChar char=""/>
                      </a:pPr>
                      <a:r>
                        <a:rPr lang="el-GR" sz="1400" b="0">
                          <a:solidFill>
                            <a:schemeClr val="tx1"/>
                          </a:solidFill>
                          <a:effectLst/>
                          <a:latin typeface="Arial Narrow" panose="020B0606020202030204" pitchFamily="34" charset="0"/>
                        </a:rPr>
                        <a:t>Χαρακτηριστικά των κοινωνικών υπηρεσιών και ο αντίκτυπός τους στη χρηστικότητα για τα άτομα με ΔΑΦ</a:t>
                      </a:r>
                    </a:p>
                    <a:p>
                      <a:pPr marL="174625" lvl="0" indent="-174625" algn="just">
                        <a:lnSpc>
                          <a:spcPct val="115000"/>
                        </a:lnSpc>
                        <a:spcAft>
                          <a:spcPts val="0"/>
                        </a:spcAft>
                        <a:buFont typeface="Symbol" panose="05050102010706020507" pitchFamily="18" charset="2"/>
                        <a:buChar char=""/>
                      </a:pPr>
                      <a:r>
                        <a:rPr lang="el-GR" sz="1400" b="0" i="1">
                          <a:solidFill>
                            <a:schemeClr val="tx1"/>
                          </a:solidFill>
                          <a:effectLst/>
                          <a:latin typeface="Arial Narrow" panose="020B0606020202030204" pitchFamily="34" charset="0"/>
                        </a:rPr>
                        <a:t>Σκέψη &amp; Προβληματισμός</a:t>
                      </a:r>
                    </a:p>
                    <a:p>
                      <a:pPr algn="ctr">
                        <a:lnSpc>
                          <a:spcPct val="115000"/>
                        </a:lnSpc>
                        <a:spcAft>
                          <a:spcPts val="0"/>
                        </a:spcAft>
                      </a:pPr>
                      <a:r>
                        <a:rPr lang="el-GR" sz="1400">
                          <a:effectLst/>
                          <a:latin typeface="Arial Narrow" panose="020B0606020202030204" pitchFamily="34" charset="0"/>
                        </a:rPr>
                        <a:t> </a:t>
                      </a:r>
                    </a:p>
                  </a:txBody>
                  <a:tcPr marL="51435" marR="51435" marT="0" marB="0">
                    <a:solidFill>
                      <a:srgbClr val="DEEBF8"/>
                    </a:solidFill>
                  </a:tcPr>
                </a:tc>
                <a:tc>
                  <a:txBody>
                    <a:bodyPr/>
                    <a:lstStyle/>
                    <a:p>
                      <a:pPr algn="ctr">
                        <a:lnSpc>
                          <a:spcPct val="115000"/>
                        </a:lnSpc>
                        <a:spcAft>
                          <a:spcPts val="0"/>
                        </a:spcAft>
                      </a:pPr>
                      <a:r>
                        <a:rPr lang="el-GR" sz="1400" b="1">
                          <a:solidFill>
                            <a:schemeClr val="tx1"/>
                          </a:solidFill>
                          <a:effectLst/>
                          <a:latin typeface="Arial Narrow" panose="020B0606020202030204" pitchFamily="34" charset="0"/>
                        </a:rPr>
                        <a:t>Λήξη 11:30 – 12:00</a:t>
                      </a:r>
                    </a:p>
                    <a:p>
                      <a:pPr marL="174625" lvl="0" indent="-174625">
                        <a:lnSpc>
                          <a:spcPct val="115000"/>
                        </a:lnSpc>
                        <a:spcAft>
                          <a:spcPts val="0"/>
                        </a:spcAft>
                        <a:buFont typeface="Symbol" panose="05050102010706020507" pitchFamily="18" charset="2"/>
                        <a:buChar char=""/>
                      </a:pPr>
                      <a:r>
                        <a:rPr lang="el-GR" sz="1400">
                          <a:solidFill>
                            <a:schemeClr val="tx1"/>
                          </a:solidFill>
                          <a:effectLst/>
                          <a:latin typeface="Arial Narrow" panose="020B0606020202030204" pitchFamily="34" charset="0"/>
                        </a:rPr>
                        <a:t>Ανακεφαλαίωση- Μαθαίνω περισσότερα</a:t>
                      </a:r>
                    </a:p>
                    <a:p>
                      <a:pPr marL="174625" lvl="0" indent="-174625">
                        <a:lnSpc>
                          <a:spcPct val="115000"/>
                        </a:lnSpc>
                        <a:spcAft>
                          <a:spcPts val="0"/>
                        </a:spcAft>
                        <a:buFont typeface="Symbol" panose="05050102010706020507" pitchFamily="18" charset="2"/>
                        <a:buChar char=""/>
                      </a:pPr>
                      <a:r>
                        <a:rPr lang="el-GR" sz="1400">
                          <a:solidFill>
                            <a:schemeClr val="tx1"/>
                          </a:solidFill>
                          <a:effectLst/>
                          <a:latin typeface="Arial Narrow" panose="020B0606020202030204" pitchFamily="34" charset="0"/>
                        </a:rPr>
                        <a:t>Συζήτηση και Ανασκόπηση 2</a:t>
                      </a:r>
                    </a:p>
                    <a:p>
                      <a:pPr marL="174625" marR="0" lvl="0" indent="-174625" algn="l" defTabSz="685800" rtl="0" eaLnBrk="1" fontAlgn="auto" latinLnBrk="0" hangingPunct="1">
                        <a:lnSpc>
                          <a:spcPct val="115000"/>
                        </a:lnSpc>
                        <a:spcBef>
                          <a:spcPts val="0"/>
                        </a:spcBef>
                        <a:spcAft>
                          <a:spcPts val="0"/>
                        </a:spcAft>
                        <a:buClrTx/>
                        <a:buSzTx/>
                        <a:buFont typeface="Symbol" panose="05050102010706020507" pitchFamily="18" charset="2"/>
                        <a:buChar char=""/>
                        <a:tabLst/>
                        <a:defRPr/>
                      </a:pPr>
                      <a:r>
                        <a:rPr lang="el-GR" sz="1400">
                          <a:solidFill>
                            <a:schemeClr val="tx1"/>
                          </a:solidFill>
                          <a:effectLst/>
                          <a:latin typeface="Arial Narrow" panose="020B0606020202030204" pitchFamily="34" charset="0"/>
                        </a:rPr>
                        <a:t>Συζήτηση και Ανασκόπηση 3</a:t>
                      </a:r>
                    </a:p>
                    <a:p>
                      <a:pPr marL="174625" lvl="0" indent="-174625">
                        <a:lnSpc>
                          <a:spcPct val="115000"/>
                        </a:lnSpc>
                        <a:spcAft>
                          <a:spcPts val="0"/>
                        </a:spcAft>
                        <a:buFont typeface="Symbol" panose="05050102010706020507" pitchFamily="18" charset="2"/>
                        <a:buChar char=""/>
                      </a:pPr>
                      <a:r>
                        <a:rPr lang="el-GR" sz="1400">
                          <a:solidFill>
                            <a:schemeClr val="tx1"/>
                          </a:solidFill>
                          <a:effectLst/>
                          <a:latin typeface="Arial Narrow" panose="020B0606020202030204" pitchFamily="34" charset="0"/>
                        </a:rPr>
                        <a:t>Παραπομπές &amp; Πηγές</a:t>
                      </a:r>
                    </a:p>
                    <a:p>
                      <a:pPr marL="174625" lvl="0" indent="-174625">
                        <a:lnSpc>
                          <a:spcPct val="115000"/>
                        </a:lnSpc>
                        <a:spcAft>
                          <a:spcPts val="0"/>
                        </a:spcAft>
                        <a:buFont typeface="Symbol" panose="05050102010706020507" pitchFamily="18" charset="2"/>
                        <a:buChar char=""/>
                      </a:pPr>
                      <a:r>
                        <a:rPr lang="el-GR" sz="1400">
                          <a:solidFill>
                            <a:schemeClr val="tx1"/>
                          </a:solidFill>
                          <a:effectLst/>
                          <a:latin typeface="Arial Narrow" panose="020B0606020202030204" pitchFamily="34" charset="0"/>
                          <a:sym typeface="Wingdings" panose="05000000000000000000" pitchFamily="2" charset="2"/>
                        </a:rPr>
                        <a:t>Ερωτήσεις; Αποχαιρετισμός &amp; ευχαριστίες  </a:t>
                      </a:r>
                      <a:r>
                        <a:rPr lang="el-GR" sz="1400" baseline="0">
                          <a:solidFill>
                            <a:schemeClr val="tx1"/>
                          </a:solidFill>
                          <a:effectLst/>
                          <a:latin typeface="Arial Narrow" panose="020B0606020202030204" pitchFamily="34" charset="0"/>
                          <a:sym typeface="Wingdings" panose="05000000000000000000" pitchFamily="2" charset="2"/>
                        </a:rPr>
                        <a:t> </a:t>
                      </a:r>
                    </a:p>
                  </a:txBody>
                  <a:tcPr marL="51435" marR="51435" marT="0" marB="0">
                    <a:solidFill>
                      <a:srgbClr val="F9DAD9"/>
                    </a:solidFill>
                  </a:tcPr>
                </a:tc>
                <a:extLst>
                  <a:ext uri="{0D108BD9-81ED-4DB2-BD59-A6C34878D82A}">
                    <a16:rowId xmlns:a16="http://schemas.microsoft.com/office/drawing/2014/main" val="460419655"/>
                  </a:ext>
                </a:extLst>
              </a:tr>
            </a:tbl>
          </a:graphicData>
        </a:graphic>
      </p:graphicFrame>
    </p:spTree>
    <p:extLst>
      <p:ext uri="{BB962C8B-B14F-4D97-AF65-F5344CB8AC3E}">
        <p14:creationId xmlns:p14="http://schemas.microsoft.com/office/powerpoint/2010/main" val="4666244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456F592-A255-3649-AAA0-340AF83F2F42}"/>
              </a:ext>
            </a:extLst>
          </p:cNvPr>
          <p:cNvSpPr>
            <a:spLocks noGrp="1"/>
          </p:cNvSpPr>
          <p:nvPr>
            <p:ph idx="1"/>
          </p:nvPr>
        </p:nvSpPr>
        <p:spPr/>
        <p:txBody>
          <a:bodyPr/>
          <a:lstStyle/>
          <a:p>
            <a:endParaRPr lang="de-AT"/>
          </a:p>
        </p:txBody>
      </p:sp>
      <p:sp>
        <p:nvSpPr>
          <p:cNvPr id="4" name="Date Placeholder 3">
            <a:extLst>
              <a:ext uri="{FF2B5EF4-FFF2-40B4-BE49-F238E27FC236}">
                <a16:creationId xmlns:a16="http://schemas.microsoft.com/office/drawing/2014/main" id="{2D6AFFFE-E3C6-F644-AE8D-1AB9EC925E35}"/>
              </a:ext>
            </a:extLst>
          </p:cNvPr>
          <p:cNvSpPr>
            <a:spLocks noGrp="1"/>
          </p:cNvSpPr>
          <p:nvPr>
            <p:ph type="dt" sz="half" idx="10"/>
          </p:nvPr>
        </p:nvSpPr>
        <p:spPr/>
        <p:txBody>
          <a:bodyPr/>
          <a:lstStyle/>
          <a:p>
            <a:r>
              <a:rPr lang="el-GR"/>
              <a:t>3 Ιουνίου 2021</a:t>
            </a:r>
          </a:p>
        </p:txBody>
      </p:sp>
      <p:sp>
        <p:nvSpPr>
          <p:cNvPr id="5" name="Footer Placeholder 4">
            <a:extLst>
              <a:ext uri="{FF2B5EF4-FFF2-40B4-BE49-F238E27FC236}">
                <a16:creationId xmlns:a16="http://schemas.microsoft.com/office/drawing/2014/main" id="{994612C7-4A4B-9C44-8F2E-21721F9238BA}"/>
              </a:ext>
            </a:extLst>
          </p:cNvPr>
          <p:cNvSpPr>
            <a:spLocks noGrp="1"/>
          </p:cNvSpPr>
          <p:nvPr>
            <p:ph type="ftr" sz="quarter" idx="11"/>
          </p:nvPr>
        </p:nvSpPr>
        <p:spPr/>
        <p:txBody>
          <a:bodyPr/>
          <a:lstStyle/>
          <a:p>
            <a:r>
              <a:rPr lang="el-GR">
                <a:solidFill>
                  <a:prstClr val="black"/>
                </a:solidFill>
                <a:ea typeface="Times New Roman" panose="02020603050405020304" pitchFamily="18" charset="0"/>
              </a:rPr>
              <a:t>Η υποστήριξη της Ευρωπαϊκής Επιτροπής για την παραγωγή της παρούσας δημοσίευσης δεν συνιστά έγκριση του περιεχομένου, το οποίο αντικατοπτρίζει μόνο τις απόψεις των συντακτών, και η Επιτροπή δεν μπορεί να θεωρηθεί υπεύθυνη για οποιαδήποτε χρήση των πληροφοριών που περιέχονται σε αυτήν. </a:t>
            </a:r>
          </a:p>
        </p:txBody>
      </p:sp>
      <p:sp>
        <p:nvSpPr>
          <p:cNvPr id="6" name="Slide Number Placeholder 5">
            <a:extLst>
              <a:ext uri="{FF2B5EF4-FFF2-40B4-BE49-F238E27FC236}">
                <a16:creationId xmlns:a16="http://schemas.microsoft.com/office/drawing/2014/main" id="{C383482E-1D2F-1248-9E5B-88F5DC3B2673}"/>
              </a:ext>
            </a:extLst>
          </p:cNvPr>
          <p:cNvSpPr>
            <a:spLocks noGrp="1"/>
          </p:cNvSpPr>
          <p:nvPr>
            <p:ph type="sldNum" sz="quarter" idx="12"/>
          </p:nvPr>
        </p:nvSpPr>
        <p:spPr/>
        <p:txBody>
          <a:bodyPr/>
          <a:lstStyle/>
          <a:p>
            <a:fld id="{CD37B2E7-1D31-7C4D-928B-66328FE9604A}" type="slidenum">
              <a:rPr lang="de-AT" smtClean="0"/>
              <a:pPr/>
              <a:t>8</a:t>
            </a:fld>
            <a:endParaRPr lang="de-AT"/>
          </a:p>
        </p:txBody>
      </p:sp>
      <p:sp>
        <p:nvSpPr>
          <p:cNvPr id="7" name="Google Shape;164;p28">
            <a:extLst>
              <a:ext uri="{FF2B5EF4-FFF2-40B4-BE49-F238E27FC236}">
                <a16:creationId xmlns:a16="http://schemas.microsoft.com/office/drawing/2014/main" id="{CDB88214-0CC1-264B-A2A6-4D53AE51E3CC}"/>
              </a:ext>
            </a:extLst>
          </p:cNvPr>
          <p:cNvSpPr/>
          <p:nvPr/>
        </p:nvSpPr>
        <p:spPr>
          <a:xfrm>
            <a:off x="1604817" y="722793"/>
            <a:ext cx="9192492" cy="1009651"/>
          </a:xfrm>
          <a:prstGeom prst="rect">
            <a:avLst/>
          </a:prstGeom>
          <a:solidFill>
            <a:srgbClr val="FFF2CC"/>
          </a:solidFill>
          <a:ln>
            <a:noFill/>
          </a:ln>
        </p:spPr>
        <p:txBody>
          <a:bodyPr spcFirstLastPara="1" wrap="square" lIns="121900" tIns="60933" rIns="121900" bIns="60933" anchor="ctr" anchorCtr="0">
            <a:noAutofit/>
          </a:bodyPr>
          <a:lstStyle/>
          <a:p>
            <a:pPr defTabSz="685800"/>
            <a:r>
              <a:rPr lang="el-GR" sz="4800" b="1">
                <a:solidFill>
                  <a:prstClr val="black"/>
                </a:solidFill>
                <a:latin typeface="Arial Narrow" panose="020B0606020202030204" pitchFamily="34" charset="0"/>
              </a:rPr>
              <a:t>Δραστηριότητα: Εισαγωγή στο θέμα</a:t>
            </a:r>
          </a:p>
        </p:txBody>
      </p:sp>
      <p:sp>
        <p:nvSpPr>
          <p:cNvPr id="8" name="Google Shape;159;p28">
            <a:extLst>
              <a:ext uri="{FF2B5EF4-FFF2-40B4-BE49-F238E27FC236}">
                <a16:creationId xmlns:a16="http://schemas.microsoft.com/office/drawing/2014/main" id="{20FCD049-3731-324D-B2E7-AF5E905F3735}"/>
              </a:ext>
            </a:extLst>
          </p:cNvPr>
          <p:cNvSpPr/>
          <p:nvPr/>
        </p:nvSpPr>
        <p:spPr>
          <a:xfrm>
            <a:off x="838200" y="1822138"/>
            <a:ext cx="10515600" cy="4351338"/>
          </a:xfrm>
          <a:prstGeom prst="rect">
            <a:avLst/>
          </a:prstGeom>
          <a:solidFill>
            <a:srgbClr val="FFF2CC"/>
          </a:solidFill>
          <a:ln>
            <a:noFill/>
          </a:ln>
        </p:spPr>
        <p:txBody>
          <a:bodyPr spcFirstLastPara="1" wrap="square" lIns="121900" tIns="60933" rIns="121900" bIns="60933" anchor="ctr" anchorCtr="0">
            <a:noAutofit/>
          </a:bodyPr>
          <a:lstStyle/>
          <a:p>
            <a:pPr marL="342900" indent="-342900" fontAlgn="base">
              <a:buFont typeface="Arial" panose="020B0604020202020204" pitchFamily="34" charset="0"/>
              <a:buChar char="•"/>
            </a:pPr>
            <a:r>
              <a:rPr lang="el-GR" sz="2800">
                <a:solidFill>
                  <a:srgbClr val="241E4E"/>
                </a:solidFill>
                <a:latin typeface="Brandon-Grotesque"/>
              </a:rPr>
              <a:t>Γνωρίζετε τι είναι οι Διαταραχές Αυτιστικού Φάσματος (ΔΑΦ);</a:t>
            </a:r>
          </a:p>
          <a:p>
            <a:pPr marL="342900" indent="-342900" fontAlgn="base">
              <a:buFont typeface="Arial" panose="020B0604020202020204" pitchFamily="34" charset="0"/>
              <a:buChar char="•"/>
            </a:pPr>
            <a:r>
              <a:rPr lang="el-GR" sz="2800">
                <a:solidFill>
                  <a:srgbClr val="241E4E"/>
                </a:solidFill>
                <a:latin typeface="Brandon-Grotesque"/>
              </a:rPr>
              <a:t>Έχετε ποτέ εργαστεί ή συναναστραφεί με άτομο με ΔΑΦ;</a:t>
            </a:r>
          </a:p>
          <a:p>
            <a:pPr marL="342900" indent="-342900" fontAlgn="base">
              <a:buFont typeface="Arial" panose="020B0604020202020204" pitchFamily="34" charset="0"/>
              <a:buChar char="•"/>
            </a:pPr>
            <a:r>
              <a:rPr lang="el-GR" sz="2800">
                <a:solidFill>
                  <a:srgbClr val="241E4E"/>
                </a:solidFill>
                <a:latin typeface="Brandon-Grotesque"/>
              </a:rPr>
              <a:t>Ποια θεωρείτε ότι είναι τα βασικότερα εμπόδια για τα άτομα με ΔΑΦ στον χώρο εργασίας;</a:t>
            </a:r>
          </a:p>
        </p:txBody>
      </p:sp>
    </p:spTree>
    <p:extLst>
      <p:ext uri="{BB962C8B-B14F-4D97-AF65-F5344CB8AC3E}">
        <p14:creationId xmlns:p14="http://schemas.microsoft.com/office/powerpoint/2010/main" val="48113957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27631B7B-E317-B346-8DFE-60139876228D}"/>
              </a:ext>
            </a:extLst>
          </p:cNvPr>
          <p:cNvSpPr>
            <a:spLocks noGrp="1"/>
          </p:cNvSpPr>
          <p:nvPr>
            <p:ph type="dt" sz="half" idx="10"/>
          </p:nvPr>
        </p:nvSpPr>
        <p:spPr/>
        <p:txBody>
          <a:bodyPr/>
          <a:lstStyle/>
          <a:p>
            <a:r>
              <a:rPr lang="el-GR"/>
              <a:t>3 Ιουνίου 2021</a:t>
            </a:r>
          </a:p>
        </p:txBody>
      </p:sp>
      <p:sp>
        <p:nvSpPr>
          <p:cNvPr id="5" name="Footer Placeholder 4">
            <a:extLst>
              <a:ext uri="{FF2B5EF4-FFF2-40B4-BE49-F238E27FC236}">
                <a16:creationId xmlns:a16="http://schemas.microsoft.com/office/drawing/2014/main" id="{0CA48045-4BB7-AD47-B9AF-E7028540D716}"/>
              </a:ext>
            </a:extLst>
          </p:cNvPr>
          <p:cNvSpPr>
            <a:spLocks noGrp="1"/>
          </p:cNvSpPr>
          <p:nvPr>
            <p:ph type="ftr" sz="quarter" idx="11"/>
          </p:nvPr>
        </p:nvSpPr>
        <p:spPr/>
        <p:txBody>
          <a:bodyPr/>
          <a:lstStyle/>
          <a:p>
            <a:r>
              <a:rPr lang="el-GR">
                <a:solidFill>
                  <a:prstClr val="black"/>
                </a:solidFill>
                <a:ea typeface="Times New Roman" panose="02020603050405020304" pitchFamily="18" charset="0"/>
              </a:rPr>
              <a:t>Η υποστήριξη της Ευρωπαϊκής Επιτροπής για την παραγωγή της παρούσας δημοσίευσης δεν συνιστά έγκριση του περιεχομένου, το οποίο αντικατοπτρίζει μόνο τις απόψεις των συντακτών, και η Επιτροπή δεν μπορεί να θεωρηθεί υπεύθυνη για οποιαδήποτε χρήση των πληροφοριών που περιέχονται σε αυτήν. </a:t>
            </a:r>
          </a:p>
        </p:txBody>
      </p:sp>
      <p:sp>
        <p:nvSpPr>
          <p:cNvPr id="6" name="Slide Number Placeholder 5">
            <a:extLst>
              <a:ext uri="{FF2B5EF4-FFF2-40B4-BE49-F238E27FC236}">
                <a16:creationId xmlns:a16="http://schemas.microsoft.com/office/drawing/2014/main" id="{03844065-72F0-C24F-A504-90E2B2DD5643}"/>
              </a:ext>
            </a:extLst>
          </p:cNvPr>
          <p:cNvSpPr>
            <a:spLocks noGrp="1"/>
          </p:cNvSpPr>
          <p:nvPr>
            <p:ph type="sldNum" sz="quarter" idx="12"/>
          </p:nvPr>
        </p:nvSpPr>
        <p:spPr/>
        <p:txBody>
          <a:bodyPr/>
          <a:lstStyle/>
          <a:p>
            <a:fld id="{CD37B2E7-1D31-7C4D-928B-66328FE9604A}" type="slidenum">
              <a:rPr lang="de-AT" smtClean="0"/>
              <a:pPr/>
              <a:t>9</a:t>
            </a:fld>
            <a:endParaRPr lang="de-AT"/>
          </a:p>
        </p:txBody>
      </p:sp>
      <p:sp>
        <p:nvSpPr>
          <p:cNvPr id="11" name="Google Shape;143;p27">
            <a:extLst>
              <a:ext uri="{FF2B5EF4-FFF2-40B4-BE49-F238E27FC236}">
                <a16:creationId xmlns:a16="http://schemas.microsoft.com/office/drawing/2014/main" id="{11371142-163D-DB42-9607-6A3E196B56BB}"/>
              </a:ext>
            </a:extLst>
          </p:cNvPr>
          <p:cNvSpPr/>
          <p:nvPr/>
        </p:nvSpPr>
        <p:spPr>
          <a:xfrm>
            <a:off x="0" y="1286553"/>
            <a:ext cx="12192000" cy="1486535"/>
          </a:xfrm>
          <a:prstGeom prst="rect">
            <a:avLst/>
          </a:prstGeom>
          <a:solidFill>
            <a:srgbClr val="DEEBF8"/>
          </a:solidFill>
          <a:ln>
            <a:noFill/>
          </a:ln>
        </p:spPr>
        <p:txBody>
          <a:bodyPr spcFirstLastPara="1" wrap="square" lIns="121900" tIns="60933" rIns="121900" bIns="60933" anchor="ctr" anchorCtr="0">
            <a:noAutofit/>
          </a:bodyPr>
          <a:lstStyle/>
          <a:p>
            <a:pPr algn="ctr"/>
            <a:endParaRPr lang="it" sz="3200" b="1" dirty="0">
              <a:solidFill>
                <a:schemeClr val="dk1"/>
              </a:solidFill>
              <a:latin typeface="Calibri"/>
              <a:ea typeface="Arial Narrow"/>
              <a:cs typeface="Calibri"/>
              <a:sym typeface="Calibri"/>
            </a:endParaRPr>
          </a:p>
          <a:p>
            <a:pPr algn="ctr"/>
            <a:r>
              <a:rPr lang="el-GR" sz="4000" b="1">
                <a:solidFill>
                  <a:schemeClr val="dk1"/>
                </a:solidFill>
                <a:latin typeface="Arial Narrow"/>
                <a:ea typeface="Arial Narrow"/>
                <a:cs typeface="Arial Narrow"/>
                <a:sym typeface="Arial Narrow"/>
              </a:rPr>
              <a:t>ΑΝΑΠΤΥΞΗ</a:t>
            </a:r>
          </a:p>
          <a:p>
            <a:pPr algn="ctr"/>
            <a:endParaRPr sz="3200" b="1" dirty="0">
              <a:solidFill>
                <a:schemeClr val="dk1"/>
              </a:solidFill>
              <a:latin typeface="Calibri"/>
              <a:ea typeface="Calibri"/>
              <a:cs typeface="Calibri"/>
              <a:sym typeface="Calibri"/>
            </a:endParaRPr>
          </a:p>
        </p:txBody>
      </p:sp>
      <p:sp>
        <p:nvSpPr>
          <p:cNvPr id="12" name="Google Shape;151;p27">
            <a:extLst>
              <a:ext uri="{FF2B5EF4-FFF2-40B4-BE49-F238E27FC236}">
                <a16:creationId xmlns:a16="http://schemas.microsoft.com/office/drawing/2014/main" id="{C2C82930-6332-F94C-82D1-60B6BD0BD1D5}"/>
              </a:ext>
            </a:extLst>
          </p:cNvPr>
          <p:cNvSpPr/>
          <p:nvPr/>
        </p:nvSpPr>
        <p:spPr>
          <a:xfrm>
            <a:off x="4084990" y="2971938"/>
            <a:ext cx="4022019" cy="3185561"/>
          </a:xfrm>
          <a:prstGeom prst="rect">
            <a:avLst/>
          </a:prstGeom>
          <a:solidFill>
            <a:srgbClr val="DEEBF8"/>
          </a:solidFill>
          <a:ln>
            <a:noFill/>
          </a:ln>
        </p:spPr>
        <p:txBody>
          <a:bodyPr spcFirstLastPara="1" wrap="square" lIns="121900" tIns="60933" rIns="121900" bIns="60933" anchor="ctr" anchorCtr="0">
            <a:noAutofit/>
          </a:bodyPr>
          <a:lstStyle/>
          <a:p>
            <a:pPr algn="ctr" defTabSz="514350"/>
            <a:r>
              <a:rPr lang="el-GR" sz="2400">
                <a:latin typeface="Arial Narrow" panose="020B0606020202030204" pitchFamily="34" charset="0"/>
              </a:rPr>
              <a:t>Στρατηγικές για μια επαρκή, θετική και αποτελεσματική επαφή και αλληλεπίδραση με άτομα με ΔΑΦ</a:t>
            </a:r>
          </a:p>
          <a:p>
            <a:pPr algn="ctr" defTabSz="514350"/>
            <a:r>
              <a:rPr lang="el-GR" sz="2400" i="1">
                <a:latin typeface="Arial Narrow" panose="020B0606020202030204" pitchFamily="34" charset="0"/>
              </a:rPr>
              <a:t>Προβληματισμός 1</a:t>
            </a:r>
          </a:p>
          <a:p>
            <a:pPr algn="ctr" defTabSz="514350"/>
            <a:r>
              <a:rPr lang="el-GR" sz="2400" i="1">
                <a:latin typeface="Arial Narrow" panose="020B0606020202030204" pitchFamily="34" charset="0"/>
              </a:rPr>
              <a:t>Προβληματισμός 2</a:t>
            </a:r>
          </a:p>
          <a:p>
            <a:pPr algn="ctr" defTabSz="514350"/>
            <a:r>
              <a:rPr lang="el-GR" sz="2400" i="1">
                <a:latin typeface="Arial Narrow" panose="020B0606020202030204" pitchFamily="34" charset="0"/>
              </a:rPr>
              <a:t>Προβληματισμός 3</a:t>
            </a:r>
          </a:p>
          <a:p>
            <a:pPr algn="ctr" defTabSz="514350"/>
            <a:r>
              <a:rPr lang="el-GR" sz="2400">
                <a:latin typeface="Arial Narrow" panose="020B0606020202030204" pitchFamily="34" charset="0"/>
              </a:rPr>
              <a:t>Συζήτηση και Ανασκόπηση 1</a:t>
            </a:r>
          </a:p>
        </p:txBody>
      </p:sp>
    </p:spTree>
    <p:extLst>
      <p:ext uri="{BB962C8B-B14F-4D97-AF65-F5344CB8AC3E}">
        <p14:creationId xmlns:p14="http://schemas.microsoft.com/office/powerpoint/2010/main" val="116878429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952</TotalTime>
  <Words>8284</Words>
  <Application>Microsoft Office PowerPoint</Application>
  <PresentationFormat>Ευρεία οθόνη</PresentationFormat>
  <Paragraphs>634</Paragraphs>
  <Slides>67</Slides>
  <Notes>2</Notes>
  <HiddenSlides>0</HiddenSlides>
  <MMClips>0</MMClips>
  <ScaleCrop>false</ScaleCrop>
  <HeadingPairs>
    <vt:vector size="6" baseType="variant">
      <vt:variant>
        <vt:lpstr>Γραμματοσειρές που χρησιμοποιούνται</vt:lpstr>
      </vt:variant>
      <vt:variant>
        <vt:i4>11</vt:i4>
      </vt:variant>
      <vt:variant>
        <vt:lpstr>Θέμα</vt:lpstr>
      </vt:variant>
      <vt:variant>
        <vt:i4>1</vt:i4>
      </vt:variant>
      <vt:variant>
        <vt:lpstr>Τίτλοι διαφανειών</vt:lpstr>
      </vt:variant>
      <vt:variant>
        <vt:i4>67</vt:i4>
      </vt:variant>
    </vt:vector>
  </HeadingPairs>
  <TitlesOfParts>
    <vt:vector size="79" baseType="lpstr">
      <vt:lpstr>Arial</vt:lpstr>
      <vt:lpstr>Arial Narrow</vt:lpstr>
      <vt:lpstr>Arial Rounded MT Bold</vt:lpstr>
      <vt:lpstr>Brandon-Grotesque</vt:lpstr>
      <vt:lpstr>Calibri</vt:lpstr>
      <vt:lpstr>Calibri Light</vt:lpstr>
      <vt:lpstr>GDS Transport</vt:lpstr>
      <vt:lpstr>HelveticaNeueLT Std Lt</vt:lpstr>
      <vt:lpstr>roboto</vt:lpstr>
      <vt:lpstr>Segoe UI</vt:lpstr>
      <vt:lpstr>Symbol</vt:lpstr>
      <vt:lpstr>Office Theme</vt:lpstr>
      <vt:lpstr>Πρόγραμμα μαθημάτων για το εκπαιδευτικό πρόγραμμα «Υπεύθυνος σε θέματα διαταραχών αυτιστικού φάσματος (ΔΑΦ)»  https://www.autrain.eu/pt/curriculo/</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Πρόγραμμα μαθημάτων για το εκπαιδευτικό πρόγραμμα «Υπεύθυνος σε θέματα διαταραχών αυτιστικού φάσματος (ΔΑΦ)»  https://www.autrain.eu/pt/curriculo/</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Koller Jasmin</dc:creator>
  <cp:lastModifiedBy>Kalli Rodopoulou</cp:lastModifiedBy>
  <cp:revision>27</cp:revision>
  <dcterms:created xsi:type="dcterms:W3CDTF">2021-06-03T08:33:53Z</dcterms:created>
  <dcterms:modified xsi:type="dcterms:W3CDTF">2021-10-06T13:22:53Z</dcterms:modified>
</cp:coreProperties>
</file>