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306" r:id="rId3"/>
    <p:sldId id="313"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350"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14" r:id="rId34"/>
    <p:sldId id="395" r:id="rId35"/>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AD9"/>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7" autoAdjust="0"/>
    <p:restoredTop sz="94719"/>
  </p:normalViewPr>
  <p:slideViewPr>
    <p:cSldViewPr snapToGrid="0" snapToObjects="1">
      <p:cViewPr varScale="1">
        <p:scale>
          <a:sx n="104" d="100"/>
          <a:sy n="104" d="100"/>
        </p:scale>
        <p:origin x="13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167C6-4F2B-9246-9DFA-824F9702B8B8}" type="datetimeFigureOut">
              <a:rPr lang="de-AT" smtClean="0"/>
              <a:t>12.11.2021</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D2771-52E7-1A4B-AA32-D54E45C82436}" type="slidenum">
              <a:rPr lang="de-AT" smtClean="0"/>
              <a:t>‹#›</a:t>
            </a:fld>
            <a:endParaRPr lang="de-AT"/>
          </a:p>
        </p:txBody>
      </p:sp>
    </p:spTree>
    <p:extLst>
      <p:ext uri="{BB962C8B-B14F-4D97-AF65-F5344CB8AC3E}">
        <p14:creationId xmlns:p14="http://schemas.microsoft.com/office/powerpoint/2010/main" val="409618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553C-B035-8B47-89B5-3DD7510C52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e-AT"/>
          </a:p>
        </p:txBody>
      </p:sp>
      <p:sp>
        <p:nvSpPr>
          <p:cNvPr id="3" name="Subtitle 2">
            <a:extLst>
              <a:ext uri="{FF2B5EF4-FFF2-40B4-BE49-F238E27FC236}">
                <a16:creationId xmlns:a16="http://schemas.microsoft.com/office/drawing/2014/main" id="{BA416932-4593-0347-9524-C0FCCEFFA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AT"/>
          </a:p>
        </p:txBody>
      </p:sp>
      <p:sp>
        <p:nvSpPr>
          <p:cNvPr id="4" name="Date Placeholder 3">
            <a:extLst>
              <a:ext uri="{FF2B5EF4-FFF2-40B4-BE49-F238E27FC236}">
                <a16:creationId xmlns:a16="http://schemas.microsoft.com/office/drawing/2014/main" id="{12D988DC-09CA-B247-8BB5-A7BCFB26371A}"/>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B499204A-C731-234C-96B0-4D2BCA9039E1}"/>
              </a:ext>
            </a:extLst>
          </p:cNvPr>
          <p:cNvSpPr>
            <a:spLocks noGrp="1"/>
          </p:cNvSpPr>
          <p:nvPr>
            <p:ph type="ftr" sz="quarter" idx="11"/>
          </p:nvPr>
        </p:nvSpPr>
        <p:spPr/>
        <p:txBody>
          <a:body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9E86A5DB-177F-5843-A22D-E2C53991BFBA}"/>
              </a:ext>
            </a:extLst>
          </p:cNvPr>
          <p:cNvSpPr>
            <a:spLocks noGrp="1"/>
          </p:cNvSpPr>
          <p:nvPr>
            <p:ph type="sldNum" sz="quarter" idx="12"/>
          </p:nvPr>
        </p:nvSpPr>
        <p:spPr/>
        <p:txBody>
          <a:bodyPr/>
          <a:lstStyle/>
          <a:p>
            <a:fld id="{4AA10864-17D9-EB4A-80E3-89D1D8A92E63}" type="slidenum">
              <a:rPr lang="de-AT" smtClean="0"/>
              <a:pPr/>
              <a:t>‹#›</a:t>
            </a:fld>
            <a:endParaRPr lang="de-AT" dirty="0"/>
          </a:p>
        </p:txBody>
      </p:sp>
    </p:spTree>
    <p:extLst>
      <p:ext uri="{BB962C8B-B14F-4D97-AF65-F5344CB8AC3E}">
        <p14:creationId xmlns:p14="http://schemas.microsoft.com/office/powerpoint/2010/main" val="300078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B1A1-3E8C-D247-A85A-E6A4680B2BCB}"/>
              </a:ext>
            </a:extLst>
          </p:cNvPr>
          <p:cNvSpPr>
            <a:spLocks noGrp="1"/>
          </p:cNvSpPr>
          <p:nvPr>
            <p:ph type="title"/>
          </p:nvPr>
        </p:nvSpPr>
        <p:spPr/>
        <p:txBody>
          <a:bodyPr/>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0ADE2D89-1C6C-7549-9660-5DC835A55F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BE94B648-33A7-2444-B7B1-3AAB618CD524}"/>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8CB6F374-95AC-E84E-9CA5-DC838E938F61}"/>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B0CE1BE6-8EE9-FC4F-BC27-142B6BFBB83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29645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20645-AAA2-624F-B612-ACE2936895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526390C9-9EC9-CD49-96FB-FD06B27C6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AC295531-7B13-7D40-8389-B3FDAADC10A7}"/>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6CDA6262-E376-244E-8C5A-4E61B1123B83}"/>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8A99900-ADA5-D047-8B31-9008CE68BB75}"/>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7981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2A75-4E25-6D4F-80BD-3FBF28FA2B53}"/>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3B54120E-B7E7-0643-A781-AF67905573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E7BF752B-2A53-6340-A163-4B58A1B4E720}"/>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A7DC3279-DA61-A84A-810D-F0A22AE3EB45}"/>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9D19934-7DCF-EA4F-B4E1-F8CD8549F567}"/>
              </a:ext>
            </a:extLst>
          </p:cNvPr>
          <p:cNvSpPr>
            <a:spLocks noGrp="1"/>
          </p:cNvSpPr>
          <p:nvPr>
            <p:ph type="sldNum" sz="quarter" idx="12"/>
          </p:nvPr>
        </p:nvSpPr>
        <p:spPr/>
        <p:txBody>
          <a:bodyPr/>
          <a:lstStyle/>
          <a:p>
            <a:fld id="{CD37B2E7-1D31-7C4D-928B-66328FE9604A}" type="slidenum">
              <a:rPr lang="de-AT" smtClean="0"/>
              <a:pPr/>
              <a:t>‹#›</a:t>
            </a:fld>
            <a:endParaRPr lang="de-AT" dirty="0"/>
          </a:p>
        </p:txBody>
      </p:sp>
    </p:spTree>
    <p:extLst>
      <p:ext uri="{BB962C8B-B14F-4D97-AF65-F5344CB8AC3E}">
        <p14:creationId xmlns:p14="http://schemas.microsoft.com/office/powerpoint/2010/main" val="280335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28EC-BC0C-3548-A846-99AFDF5C93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AT"/>
          </a:p>
        </p:txBody>
      </p:sp>
      <p:sp>
        <p:nvSpPr>
          <p:cNvPr id="3" name="Text Placeholder 2">
            <a:extLst>
              <a:ext uri="{FF2B5EF4-FFF2-40B4-BE49-F238E27FC236}">
                <a16:creationId xmlns:a16="http://schemas.microsoft.com/office/drawing/2014/main" id="{7E739996-FDBC-8147-BFE4-B3A6C75D5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F50FD-8AF4-5940-B699-38D718D96E46}"/>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752EDD26-2F35-B74F-B461-2A921FD2360E}"/>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42DDBB0-C001-8544-BB8E-5974A7FF3203}"/>
              </a:ext>
            </a:extLst>
          </p:cNvPr>
          <p:cNvSpPr>
            <a:spLocks noGrp="1"/>
          </p:cNvSpPr>
          <p:nvPr>
            <p:ph type="sldNum" sz="quarter" idx="12"/>
          </p:nvPr>
        </p:nvSpPr>
        <p:spPr/>
        <p:txBody>
          <a:bodyPr/>
          <a:lstStyle/>
          <a:p>
            <a:fld id="{7B64C62E-5D99-A449-90C5-BF092B0CA596}" type="slidenum">
              <a:rPr lang="de-AT" smtClean="0"/>
              <a:pPr/>
              <a:t>‹#›</a:t>
            </a:fld>
            <a:endParaRPr lang="de-AT" dirty="0"/>
          </a:p>
        </p:txBody>
      </p:sp>
    </p:spTree>
    <p:extLst>
      <p:ext uri="{BB962C8B-B14F-4D97-AF65-F5344CB8AC3E}">
        <p14:creationId xmlns:p14="http://schemas.microsoft.com/office/powerpoint/2010/main" val="324094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4E47-2430-3744-A62F-8DC6D8A9898F}"/>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619B4170-E589-3943-8BEF-9D81BF0F08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Content Placeholder 3">
            <a:extLst>
              <a:ext uri="{FF2B5EF4-FFF2-40B4-BE49-F238E27FC236}">
                <a16:creationId xmlns:a16="http://schemas.microsoft.com/office/drawing/2014/main" id="{07CF8BAC-9193-A245-AC24-826DE35F57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Date Placeholder 4">
            <a:extLst>
              <a:ext uri="{FF2B5EF4-FFF2-40B4-BE49-F238E27FC236}">
                <a16:creationId xmlns:a16="http://schemas.microsoft.com/office/drawing/2014/main" id="{CE5BB2BC-04E2-B843-860C-87D25DEA8CC1}"/>
              </a:ext>
            </a:extLst>
          </p:cNvPr>
          <p:cNvSpPr>
            <a:spLocks noGrp="1"/>
          </p:cNvSpPr>
          <p:nvPr>
            <p:ph type="dt" sz="half" idx="10"/>
          </p:nvPr>
        </p:nvSpPr>
        <p:spPr/>
        <p:txBody>
          <a:bodyPr/>
          <a:lstStyle/>
          <a:p>
            <a:r>
              <a:rPr lang="en-US"/>
              <a:t>June 3, 2021</a:t>
            </a:r>
            <a:endParaRPr lang="de-AT" dirty="0"/>
          </a:p>
        </p:txBody>
      </p:sp>
      <p:sp>
        <p:nvSpPr>
          <p:cNvPr id="6" name="Footer Placeholder 5">
            <a:extLst>
              <a:ext uri="{FF2B5EF4-FFF2-40B4-BE49-F238E27FC236}">
                <a16:creationId xmlns:a16="http://schemas.microsoft.com/office/drawing/2014/main" id="{AD873E56-6D74-C245-A79A-016AE475434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066108AA-9277-AD45-85BB-AD34E8AA197C}"/>
              </a:ext>
            </a:extLst>
          </p:cNvPr>
          <p:cNvSpPr>
            <a:spLocks noGrp="1"/>
          </p:cNvSpPr>
          <p:nvPr>
            <p:ph type="sldNum" sz="quarter" idx="12"/>
          </p:nvPr>
        </p:nvSpPr>
        <p:spPr/>
        <p:txBody>
          <a:bodyPr/>
          <a:lstStyle/>
          <a:p>
            <a:fld id="{98ACD221-72DD-5941-A0EA-B7232ABB8333}" type="slidenum">
              <a:rPr lang="de-AT" smtClean="0"/>
              <a:pPr/>
              <a:t>‹#›</a:t>
            </a:fld>
            <a:endParaRPr lang="de-AT" dirty="0"/>
          </a:p>
        </p:txBody>
      </p:sp>
    </p:spTree>
    <p:extLst>
      <p:ext uri="{BB962C8B-B14F-4D97-AF65-F5344CB8AC3E}">
        <p14:creationId xmlns:p14="http://schemas.microsoft.com/office/powerpoint/2010/main" val="156754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2072-28E7-894E-AEDA-B10B52464A1B}"/>
              </a:ext>
            </a:extLst>
          </p:cNvPr>
          <p:cNvSpPr>
            <a:spLocks noGrp="1"/>
          </p:cNvSpPr>
          <p:nvPr>
            <p:ph type="title"/>
          </p:nvPr>
        </p:nvSpPr>
        <p:spPr>
          <a:xfrm>
            <a:off x="839788" y="668337"/>
            <a:ext cx="10515600" cy="1022351"/>
          </a:xfrm>
        </p:spPr>
        <p:txBody>
          <a:bodyPr/>
          <a:lstStyle/>
          <a:p>
            <a:r>
              <a:rPr lang="en-GB"/>
              <a:t>Click to edit Master title style</a:t>
            </a:r>
            <a:endParaRPr lang="de-AT"/>
          </a:p>
        </p:txBody>
      </p:sp>
      <p:sp>
        <p:nvSpPr>
          <p:cNvPr id="3" name="Text Placeholder 2">
            <a:extLst>
              <a:ext uri="{FF2B5EF4-FFF2-40B4-BE49-F238E27FC236}">
                <a16:creationId xmlns:a16="http://schemas.microsoft.com/office/drawing/2014/main" id="{7A08D5F7-F2D7-9E43-8935-05041763D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3A4B32-E6B0-324C-8726-476E33A55E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Text Placeholder 4">
            <a:extLst>
              <a:ext uri="{FF2B5EF4-FFF2-40B4-BE49-F238E27FC236}">
                <a16:creationId xmlns:a16="http://schemas.microsoft.com/office/drawing/2014/main" id="{82A5F760-D563-B04D-A62D-2AC03826D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1AE36C-5E05-0349-9530-601BEABC0A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7" name="Date Placeholder 6">
            <a:extLst>
              <a:ext uri="{FF2B5EF4-FFF2-40B4-BE49-F238E27FC236}">
                <a16:creationId xmlns:a16="http://schemas.microsoft.com/office/drawing/2014/main" id="{76F5B5EC-7696-0A44-8648-AA841F188D09}"/>
              </a:ext>
            </a:extLst>
          </p:cNvPr>
          <p:cNvSpPr>
            <a:spLocks noGrp="1"/>
          </p:cNvSpPr>
          <p:nvPr>
            <p:ph type="dt" sz="half" idx="10"/>
          </p:nvPr>
        </p:nvSpPr>
        <p:spPr/>
        <p:txBody>
          <a:bodyPr/>
          <a:lstStyle/>
          <a:p>
            <a:r>
              <a:rPr lang="en-US"/>
              <a:t>June 3, 2021</a:t>
            </a:r>
            <a:endParaRPr lang="de-AT" dirty="0"/>
          </a:p>
        </p:txBody>
      </p:sp>
      <p:sp>
        <p:nvSpPr>
          <p:cNvPr id="8" name="Footer Placeholder 7">
            <a:extLst>
              <a:ext uri="{FF2B5EF4-FFF2-40B4-BE49-F238E27FC236}">
                <a16:creationId xmlns:a16="http://schemas.microsoft.com/office/drawing/2014/main" id="{04232BC8-9211-A04A-B4EF-F513D87C7510}"/>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9" name="Slide Number Placeholder 8">
            <a:extLst>
              <a:ext uri="{FF2B5EF4-FFF2-40B4-BE49-F238E27FC236}">
                <a16:creationId xmlns:a16="http://schemas.microsoft.com/office/drawing/2014/main" id="{532F3225-302F-3541-9116-90357B2C6941}"/>
              </a:ext>
            </a:extLst>
          </p:cNvPr>
          <p:cNvSpPr>
            <a:spLocks noGrp="1"/>
          </p:cNvSpPr>
          <p:nvPr>
            <p:ph type="sldNum" sz="quarter" idx="12"/>
          </p:nvPr>
        </p:nvSpPr>
        <p:spPr/>
        <p:txBody>
          <a:bodyPr/>
          <a:lstStyle/>
          <a:p>
            <a:fld id="{2538C17B-25B9-CD4C-A534-BDFCB61EA119}" type="slidenum">
              <a:rPr lang="de-AT" smtClean="0"/>
              <a:pPr/>
              <a:t>‹#›</a:t>
            </a:fld>
            <a:endParaRPr lang="de-AT" dirty="0"/>
          </a:p>
        </p:txBody>
      </p:sp>
    </p:spTree>
    <p:extLst>
      <p:ext uri="{BB962C8B-B14F-4D97-AF65-F5344CB8AC3E}">
        <p14:creationId xmlns:p14="http://schemas.microsoft.com/office/powerpoint/2010/main" val="27642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D5EB-4C94-8E44-BAC2-16B384051AAD}"/>
              </a:ext>
            </a:extLst>
          </p:cNvPr>
          <p:cNvSpPr>
            <a:spLocks noGrp="1"/>
          </p:cNvSpPr>
          <p:nvPr>
            <p:ph type="title"/>
          </p:nvPr>
        </p:nvSpPr>
        <p:spPr/>
        <p:txBody>
          <a:bodyPr/>
          <a:lstStyle/>
          <a:p>
            <a:r>
              <a:rPr lang="en-GB"/>
              <a:t>Click to edit Master title style</a:t>
            </a:r>
            <a:endParaRPr lang="de-AT"/>
          </a:p>
        </p:txBody>
      </p:sp>
      <p:sp>
        <p:nvSpPr>
          <p:cNvPr id="3" name="Date Placeholder 2">
            <a:extLst>
              <a:ext uri="{FF2B5EF4-FFF2-40B4-BE49-F238E27FC236}">
                <a16:creationId xmlns:a16="http://schemas.microsoft.com/office/drawing/2014/main" id="{5B609AA5-44DB-1743-9804-10937BCE0377}"/>
              </a:ext>
            </a:extLst>
          </p:cNvPr>
          <p:cNvSpPr>
            <a:spLocks noGrp="1"/>
          </p:cNvSpPr>
          <p:nvPr>
            <p:ph type="dt" sz="half" idx="10"/>
          </p:nvPr>
        </p:nvSpPr>
        <p:spPr/>
        <p:txBody>
          <a:bodyPr/>
          <a:lstStyle/>
          <a:p>
            <a:r>
              <a:rPr lang="en-US"/>
              <a:t>June 3, 2021</a:t>
            </a:r>
            <a:endParaRPr lang="de-AT" dirty="0"/>
          </a:p>
        </p:txBody>
      </p:sp>
      <p:sp>
        <p:nvSpPr>
          <p:cNvPr id="4" name="Footer Placeholder 3">
            <a:extLst>
              <a:ext uri="{FF2B5EF4-FFF2-40B4-BE49-F238E27FC236}">
                <a16:creationId xmlns:a16="http://schemas.microsoft.com/office/drawing/2014/main" id="{72273A5B-3D7B-B84A-BB01-88B5643278B4}"/>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5" name="Slide Number Placeholder 4">
            <a:extLst>
              <a:ext uri="{FF2B5EF4-FFF2-40B4-BE49-F238E27FC236}">
                <a16:creationId xmlns:a16="http://schemas.microsoft.com/office/drawing/2014/main" id="{B634F532-2470-EA4F-8159-BD9C72F98EB9}"/>
              </a:ext>
            </a:extLst>
          </p:cNvPr>
          <p:cNvSpPr>
            <a:spLocks noGrp="1"/>
          </p:cNvSpPr>
          <p:nvPr>
            <p:ph type="sldNum" sz="quarter" idx="12"/>
          </p:nvPr>
        </p:nvSpPr>
        <p:spPr/>
        <p:txBody>
          <a:bodyPr/>
          <a:lstStyle/>
          <a:p>
            <a:fld id="{B4D1619B-771E-4547-A2E5-BA7F1DB680AE}" type="slidenum">
              <a:rPr lang="de-AT" smtClean="0"/>
              <a:pPr/>
              <a:t>‹#›</a:t>
            </a:fld>
            <a:endParaRPr lang="de-AT" dirty="0"/>
          </a:p>
        </p:txBody>
      </p:sp>
    </p:spTree>
    <p:extLst>
      <p:ext uri="{BB962C8B-B14F-4D97-AF65-F5344CB8AC3E}">
        <p14:creationId xmlns:p14="http://schemas.microsoft.com/office/powerpoint/2010/main" val="64769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FD9D-299E-5145-BB9A-46B7F91ED759}"/>
              </a:ext>
            </a:extLst>
          </p:cNvPr>
          <p:cNvSpPr>
            <a:spLocks noGrp="1"/>
          </p:cNvSpPr>
          <p:nvPr>
            <p:ph type="dt" sz="half" idx="10"/>
          </p:nvPr>
        </p:nvSpPr>
        <p:spPr/>
        <p:txBody>
          <a:bodyPr/>
          <a:lstStyle/>
          <a:p>
            <a:r>
              <a:rPr lang="en-US"/>
              <a:t>June 3, 2021</a:t>
            </a:r>
            <a:endParaRPr lang="de-AT" dirty="0"/>
          </a:p>
        </p:txBody>
      </p:sp>
      <p:sp>
        <p:nvSpPr>
          <p:cNvPr id="3" name="Footer Placeholder 2">
            <a:extLst>
              <a:ext uri="{FF2B5EF4-FFF2-40B4-BE49-F238E27FC236}">
                <a16:creationId xmlns:a16="http://schemas.microsoft.com/office/drawing/2014/main" id="{DB11FC4A-3C4E-604E-B31F-52C87C86A1DC}"/>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4" name="Slide Number Placeholder 3">
            <a:extLst>
              <a:ext uri="{FF2B5EF4-FFF2-40B4-BE49-F238E27FC236}">
                <a16:creationId xmlns:a16="http://schemas.microsoft.com/office/drawing/2014/main" id="{30EDEF6C-8F3B-DE44-A98A-D51299D403B6}"/>
              </a:ext>
            </a:extLst>
          </p:cNvPr>
          <p:cNvSpPr>
            <a:spLocks noGrp="1"/>
          </p:cNvSpPr>
          <p:nvPr>
            <p:ph type="sldNum" sz="quarter" idx="12"/>
          </p:nvPr>
        </p:nvSpPr>
        <p:spPr/>
        <p:txBody>
          <a:bodyPr/>
          <a:lstStyle/>
          <a:p>
            <a:fld id="{FF25E065-A395-7048-9208-62E67D87C980}" type="slidenum">
              <a:rPr lang="de-AT" smtClean="0"/>
              <a:pPr/>
              <a:t>‹#›</a:t>
            </a:fld>
            <a:endParaRPr lang="de-AT" dirty="0"/>
          </a:p>
        </p:txBody>
      </p:sp>
    </p:spTree>
    <p:extLst>
      <p:ext uri="{BB962C8B-B14F-4D97-AF65-F5344CB8AC3E}">
        <p14:creationId xmlns:p14="http://schemas.microsoft.com/office/powerpoint/2010/main" val="1954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38A3-3D27-7243-A4E0-616C8D0A8F8B}"/>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Content Placeholder 2">
            <a:extLst>
              <a:ext uri="{FF2B5EF4-FFF2-40B4-BE49-F238E27FC236}">
                <a16:creationId xmlns:a16="http://schemas.microsoft.com/office/drawing/2014/main" id="{787333A4-45CD-8342-A220-5D8F80ED1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Text Placeholder 3">
            <a:extLst>
              <a:ext uri="{FF2B5EF4-FFF2-40B4-BE49-F238E27FC236}">
                <a16:creationId xmlns:a16="http://schemas.microsoft.com/office/drawing/2014/main" id="{AD11CF0F-DB17-F34B-8BC0-1A002447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09878-7665-104F-9042-D4EAFF128BA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3472AC9E-0358-D34D-A11B-649F01223D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6A11C531-99D8-D84A-9F31-20A32681BF30}"/>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5474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F93-41B1-D64E-8566-6368511BC904}"/>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Picture Placeholder 2">
            <a:extLst>
              <a:ext uri="{FF2B5EF4-FFF2-40B4-BE49-F238E27FC236}">
                <a16:creationId xmlns:a16="http://schemas.microsoft.com/office/drawing/2014/main" id="{9FB87830-D5D7-914F-A7CE-485268B70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98555AEF-3FD1-664E-8AA1-FD84689C7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C2383-43C7-6640-9A88-7312AC97D63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654618D2-889B-8C44-BFBA-00F3C0E171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8126629C-2D56-0345-80B5-1500B88C358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190249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4004-F493-A943-935C-3E5211EB10DD}"/>
              </a:ext>
            </a:extLst>
          </p:cNvPr>
          <p:cNvSpPr>
            <a:spLocks noGrp="1"/>
          </p:cNvSpPr>
          <p:nvPr>
            <p:ph type="title"/>
          </p:nvPr>
        </p:nvSpPr>
        <p:spPr>
          <a:xfrm>
            <a:off x="838200" y="723582"/>
            <a:ext cx="10515600" cy="967106"/>
          </a:xfrm>
          <a:prstGeom prst="rect">
            <a:avLst/>
          </a:prstGeom>
        </p:spPr>
        <p:txBody>
          <a:bodyPr vert="horz" lIns="91440" tIns="45720" rIns="91440" bIns="45720" rtlCol="0" anchor="ctr">
            <a:normAutofit/>
          </a:bodyPr>
          <a:lstStyle/>
          <a:p>
            <a:r>
              <a:rPr lang="en-GB"/>
              <a:t>Click to edit Master title style</a:t>
            </a:r>
            <a:endParaRPr lang="de-AT"/>
          </a:p>
        </p:txBody>
      </p:sp>
      <p:sp>
        <p:nvSpPr>
          <p:cNvPr id="3" name="Text Placeholder 2">
            <a:extLst>
              <a:ext uri="{FF2B5EF4-FFF2-40B4-BE49-F238E27FC236}">
                <a16:creationId xmlns:a16="http://schemas.microsoft.com/office/drawing/2014/main" id="{9C89D8AD-6304-A545-8708-2233B1DAC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AT" dirty="0"/>
          </a:p>
        </p:txBody>
      </p:sp>
      <p:sp>
        <p:nvSpPr>
          <p:cNvPr id="4" name="Date Placeholder 3">
            <a:extLst>
              <a:ext uri="{FF2B5EF4-FFF2-40B4-BE49-F238E27FC236}">
                <a16:creationId xmlns:a16="http://schemas.microsoft.com/office/drawing/2014/main" id="{819D263D-61D4-874A-99D0-C3245F469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3, 2021</a:t>
            </a:r>
            <a:endParaRPr lang="de-AT" dirty="0"/>
          </a:p>
        </p:txBody>
      </p:sp>
      <p:sp>
        <p:nvSpPr>
          <p:cNvPr id="5" name="Footer Placeholder 4">
            <a:extLst>
              <a:ext uri="{FF2B5EF4-FFF2-40B4-BE49-F238E27FC236}">
                <a16:creationId xmlns:a16="http://schemas.microsoft.com/office/drawing/2014/main" id="{FBFAD651-6330-A944-AF05-F55457871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Calibri" panose="020F0502020204030204" pitchFamily="34" charset="0"/>
                <a:cs typeface="Calibri" panose="020F0502020204030204" pitchFamily="34" charset="0"/>
              </a:defRPr>
            </a:lvl1p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0432A269-C290-B049-887D-EDAF680B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1568-FC6B-1541-8F84-5F21A74BFC9E}" type="slidenum">
              <a:rPr lang="de-AT" smtClean="0"/>
              <a:pPr/>
              <a:t>‹#›</a:t>
            </a:fld>
            <a:endParaRPr lang="de-AT" dirty="0"/>
          </a:p>
        </p:txBody>
      </p:sp>
      <p:pic>
        <p:nvPicPr>
          <p:cNvPr id="8" name="Grafik 3" descr="Logo, company name&#10;&#10;Description automatically generated">
            <a:extLst>
              <a:ext uri="{FF2B5EF4-FFF2-40B4-BE49-F238E27FC236}">
                <a16:creationId xmlns:a16="http://schemas.microsoft.com/office/drawing/2014/main" id="{5CA751FF-F387-E246-98ED-5B25D444E5F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361238" y="70197"/>
            <a:ext cx="921385" cy="546735"/>
          </a:xfrm>
          <a:prstGeom prst="rect">
            <a:avLst/>
          </a:prstGeom>
        </p:spPr>
      </p:pic>
      <p:pic>
        <p:nvPicPr>
          <p:cNvPr id="9" name="Grafik 2" descr="Ein Bild, das Text enthält.&#10;&#10;Automatisch generierte Beschreibung">
            <a:extLst>
              <a:ext uri="{FF2B5EF4-FFF2-40B4-BE49-F238E27FC236}">
                <a16:creationId xmlns:a16="http://schemas.microsoft.com/office/drawing/2014/main" id="{388BC5B0-F641-644D-86AA-69EF18E10E51}"/>
              </a:ext>
            </a:extLst>
          </p:cNvPr>
          <p:cNvPicPr/>
          <p:nvPr userDrawn="1"/>
        </p:nvPicPr>
        <p:blipFill rotWithShape="1">
          <a:blip r:embed="rId14">
            <a:extLst>
              <a:ext uri="{28A0092B-C50C-407E-A947-70E740481C1C}">
                <a14:useLocalDpi xmlns:a14="http://schemas.microsoft.com/office/drawing/2010/main" val="0"/>
              </a:ext>
            </a:extLst>
          </a:blip>
          <a:srcRect l="24620" b="-22"/>
          <a:stretch/>
        </p:blipFill>
        <p:spPr bwMode="auto">
          <a:xfrm>
            <a:off x="5282623" y="72737"/>
            <a:ext cx="1924685" cy="56134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3C5E66F8-7234-B846-8CA0-68D8DFC64179}"/>
              </a:ext>
            </a:extLst>
          </p:cNvPr>
          <p:cNvSpPr/>
          <p:nvPr userDrawn="1"/>
        </p:nvSpPr>
        <p:spPr>
          <a:xfrm>
            <a:off x="10287548" y="70197"/>
            <a:ext cx="1797287" cy="200055"/>
          </a:xfrm>
          <a:prstGeom prst="rect">
            <a:avLst/>
          </a:prstGeom>
        </p:spPr>
        <p:txBody>
          <a:bodyPr wrap="none">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Grant Agreement: 2019-1-AT-KA202-051218</a:t>
            </a:r>
            <a:endParaRPr lang="en-GB" sz="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13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2Lkb7OSRdG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o_NbDdBq0p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fLt54fpQ7h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AIRTKfVdEb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mLhLPIqixoQ" TargetMode="External"/><Relationship Id="rId2" Type="http://schemas.openxmlformats.org/officeDocument/2006/relationships/hyperlink" Target="https://www.youtube.com/watch?v=Yx3FWdynt-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44/lle16.2.62" TargetMode="External"/><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 Id="rId5" Type="http://schemas.openxmlformats.org/officeDocument/2006/relationships/hyperlink" Target="https://doi.org/10.1177/1362361311421775" TargetMode="External"/><Relationship Id="rId4" Type="http://schemas.openxmlformats.org/officeDocument/2006/relationships/hyperlink" Target="https://doi.org/10.1044/leader.FTR1.16012011.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3233/JVR-2010-0502" TargetMode="External"/><Relationship Id="rId2" Type="http://schemas.openxmlformats.org/officeDocument/2006/relationships/hyperlink" Target="https://doi.org/10.1177/1053451207310346" TargetMode="External"/><Relationship Id="rId1" Type="http://schemas.openxmlformats.org/officeDocument/2006/relationships/slideLayout" Target="../slideLayouts/slideLayout2.xml"/><Relationship Id="rId4" Type="http://schemas.openxmlformats.org/officeDocument/2006/relationships/hyperlink" Target="https://doi.org/10.1177/07067437120570050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leader.pubs.asha.org/doi/10.1044/leader.FTR4.18082013.np" TargetMode="External"/><Relationship Id="rId2" Type="http://schemas.openxmlformats.org/officeDocument/2006/relationships/hyperlink" Target="https://doi.org/10.1044/leader.FTR4.18082013.np"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hyperlink" Target="https://www.autism.org.uk/" TargetMode="External"/><Relationship Id="rId2" Type="http://schemas.openxmlformats.org/officeDocument/2006/relationships/hyperlink" Target="https://www.asha.org/practice-portal/clinical-topics/autism/#collapse_7" TargetMode="External"/><Relationship Id="rId1" Type="http://schemas.openxmlformats.org/officeDocument/2006/relationships/slideLayout" Target="../slideLayouts/slideLayout2.xml"/><Relationship Id="rId5" Type="http://schemas.openxmlformats.org/officeDocument/2006/relationships/hyperlink" Target="https://www.semel.ucla.edu/peers" TargetMode="External"/><Relationship Id="rId4" Type="http://schemas.openxmlformats.org/officeDocument/2006/relationships/hyperlink" Target="https://www.semel.ucla.edu/peers/resources/role-play-videos?page=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1</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nSpc>
                <a:spcPct val="170000"/>
              </a:lnSpc>
              <a:buClr>
                <a:srgbClr val="024E94"/>
              </a:buClr>
              <a:buSzPct val="100000"/>
            </a:pPr>
            <a:r>
              <a:rPr lang="el-GR" sz="3200" b="1" dirty="0">
                <a:solidFill>
                  <a:srgbClr val="024E94"/>
                </a:solidFill>
                <a:latin typeface="Arial Narrow"/>
                <a:ea typeface="Arial Narrow"/>
                <a:cs typeface="Arial Narrow"/>
                <a:sym typeface="Arial Narrow"/>
              </a:rPr>
              <a:t>Πρόγραμμα μαθημάτων για το εκπαιδευτικό πρόγραμμα </a:t>
            </a:r>
            <a:br>
              <a:rPr lang="el-GR" sz="3200" b="1" dirty="0">
                <a:solidFill>
                  <a:srgbClr val="024E94"/>
                </a:solidFill>
                <a:latin typeface="Arial Narrow"/>
                <a:ea typeface="Arial Narrow"/>
                <a:cs typeface="Arial Narrow"/>
                <a:sym typeface="Arial Narrow"/>
              </a:rPr>
            </a:br>
            <a:r>
              <a:rPr lang="el-GR" sz="3200" b="1" dirty="0">
                <a:solidFill>
                  <a:srgbClr val="024E94"/>
                </a:solidFill>
                <a:latin typeface="Arial Narrow"/>
                <a:ea typeface="Arial Narrow"/>
                <a:cs typeface="Arial Narrow"/>
                <a:sym typeface="Arial Narrow"/>
              </a:rPr>
              <a:t>«Σύμβουλος σε θέματα διαταραχών αυτιστικού φάσματος (ΔΑΦ)»</a:t>
            </a:r>
            <a:br>
              <a:rPr lang="el-GR" sz="3200" b="1" dirty="0">
                <a:solidFill>
                  <a:srgbClr val="024E94"/>
                </a:solidFill>
                <a:latin typeface="Arial Narrow"/>
                <a:ea typeface="Arial Narrow"/>
                <a:cs typeface="Arial Narrow"/>
                <a:sym typeface="Arial Narrow"/>
              </a:rPr>
            </a:b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296467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10</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DAE3F3"/>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el-GR" sz="4000" b="1" dirty="0">
                <a:solidFill>
                  <a:schemeClr val="dk1"/>
                </a:solidFill>
                <a:latin typeface="Arial Narrow"/>
                <a:ea typeface="Arial Narrow"/>
                <a:cs typeface="Arial Narrow"/>
                <a:sym typeface="Arial Narrow"/>
              </a:rPr>
              <a:t>ΑΝΑΠΤΥΞΗ</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2560319" y="2971938"/>
            <a:ext cx="7073207" cy="3185561"/>
          </a:xfrm>
          <a:prstGeom prst="rect">
            <a:avLst/>
          </a:prstGeom>
          <a:solidFill>
            <a:srgbClr val="DAE3F3"/>
          </a:solidFill>
          <a:ln>
            <a:noFill/>
          </a:ln>
        </p:spPr>
        <p:txBody>
          <a:bodyPr spcFirstLastPara="1" wrap="square" lIns="121900" tIns="60933" rIns="121900" bIns="60933" anchor="ctr" anchorCtr="0">
            <a:noAutofit/>
          </a:bodyPr>
          <a:lstStyle/>
          <a:p>
            <a:pPr algn="ctr">
              <a:lnSpc>
                <a:spcPct val="115000"/>
              </a:lnSpc>
              <a:spcAft>
                <a:spcPts val="0"/>
              </a:spcAft>
            </a:pPr>
            <a:r>
              <a:rPr lang="el-GR" sz="1200" dirty="0">
                <a:latin typeface="Arial" panose="020B0604020202020204" pitchFamily="34" charset="0"/>
                <a:ea typeface="Calibri" panose="020F0502020204030204" pitchFamily="34" charset="0"/>
                <a:cs typeface="Arial" panose="020B0604020202020204" pitchFamily="34" charset="0"/>
              </a:rPr>
              <a:t>Κατανόηση της έννοιας της επικοινωνίας- βασικές πληροφορίες και σημασία, και την επικοινωνία ενός ατόμου με ΔΑΦ</a:t>
            </a:r>
          </a:p>
          <a:p>
            <a:pPr algn="ctr">
              <a:lnSpc>
                <a:spcPct val="115000"/>
              </a:lnSpc>
              <a:spcAft>
                <a:spcPts val="0"/>
              </a:spcAft>
            </a:pPr>
            <a:r>
              <a:rPr lang="el-GR" sz="1200" dirty="0">
                <a:latin typeface="Arial" panose="020B0604020202020204" pitchFamily="34" charset="0"/>
                <a:ea typeface="Calibri" panose="020F0502020204030204" pitchFamily="34" charset="0"/>
                <a:cs typeface="Arial" panose="020B0604020202020204" pitchFamily="34" charset="0"/>
              </a:rPr>
              <a:t>Να κατανοήσουν την έννοια των θεμάτων κοινωνικής επικοινωνίας που βιώνουν άτομα με ΔΑΦ</a:t>
            </a:r>
          </a:p>
          <a:p>
            <a:pPr lvl="0" algn="ctr"/>
            <a:r>
              <a:rPr lang="el-GR" sz="1400" i="1" dirty="0">
                <a:latin typeface="Arial Narrow" panose="020B0606020202030204" pitchFamily="34" charset="0"/>
              </a:rPr>
              <a:t>Δραστηριότητα: Παρακολουθώ &amp; Προβληματίζομαι </a:t>
            </a:r>
            <a:r>
              <a:rPr lang="en-US" sz="1400" i="1" dirty="0">
                <a:latin typeface="Arial Narrow" panose="020B0606020202030204" pitchFamily="34" charset="0"/>
              </a:rPr>
              <a:t>4.1.2.</a:t>
            </a:r>
            <a:r>
              <a:rPr lang="el-GR" sz="1400" i="1" dirty="0">
                <a:latin typeface="Arial Narrow" panose="020B0606020202030204" pitchFamily="34" charset="0"/>
              </a:rPr>
              <a:t>,</a:t>
            </a:r>
            <a:r>
              <a:rPr lang="en-US" sz="1400" i="1" dirty="0">
                <a:latin typeface="Arial Narrow" panose="020B0606020202030204" pitchFamily="34" charset="0"/>
              </a:rPr>
              <a:t> </a:t>
            </a:r>
            <a:r>
              <a:rPr lang="el-GR" sz="1400" i="1" dirty="0">
                <a:latin typeface="Arial Narrow" panose="020B0606020202030204" pitchFamily="34" charset="0"/>
              </a:rPr>
              <a:t>Δραστηριότητα: Σκέφτομαι &amp; Προβληματίζομαι </a:t>
            </a:r>
            <a:r>
              <a:rPr lang="en-US" sz="1400" i="1" dirty="0">
                <a:latin typeface="Arial Narrow" panose="020B0606020202030204" pitchFamily="34" charset="0"/>
              </a:rPr>
              <a:t>4.1.3.</a:t>
            </a:r>
            <a:r>
              <a:rPr lang="el-GR" sz="1400" i="1" dirty="0">
                <a:latin typeface="Arial Narrow" panose="020B0606020202030204" pitchFamily="34" charset="0"/>
              </a:rPr>
              <a:t>,</a:t>
            </a:r>
            <a:r>
              <a:rPr lang="en-US" sz="1400" i="1" dirty="0">
                <a:latin typeface="Arial Narrow" panose="020B0606020202030204" pitchFamily="34" charset="0"/>
              </a:rPr>
              <a:t> </a:t>
            </a:r>
            <a:r>
              <a:rPr lang="el-GR" sz="1400" i="1" dirty="0">
                <a:latin typeface="Arial Narrow" panose="020B0606020202030204" pitchFamily="34" charset="0"/>
              </a:rPr>
              <a:t>Δραστηριότητα: Διαβάζω &amp; Προβληματίζομαι </a:t>
            </a:r>
            <a:r>
              <a:rPr lang="en-US" sz="1400" i="1" dirty="0">
                <a:latin typeface="Arial Narrow" panose="020B0606020202030204" pitchFamily="34" charset="0"/>
              </a:rPr>
              <a:t>4.1.4</a:t>
            </a:r>
            <a:r>
              <a:rPr lang="el-GR" sz="1400" i="1" dirty="0">
                <a:latin typeface="Arial Narrow" panose="020B0606020202030204" pitchFamily="34" charset="0"/>
              </a:rPr>
              <a:t>,</a:t>
            </a:r>
            <a:r>
              <a:rPr lang="en-US" sz="1400" i="1" dirty="0">
                <a:latin typeface="Arial Narrow" panose="020B0606020202030204" pitchFamily="34" charset="0"/>
              </a:rPr>
              <a:t> </a:t>
            </a:r>
            <a:r>
              <a:rPr lang="el-GR" sz="1400" i="1" dirty="0">
                <a:latin typeface="Arial Narrow" panose="020B0606020202030204" pitchFamily="34" charset="0"/>
              </a:rPr>
              <a:t>Δραστηριότητα: Διαβάζω &amp; Προβληματίζομαι </a:t>
            </a:r>
            <a:r>
              <a:rPr lang="en-US" sz="1400" i="1" dirty="0">
                <a:latin typeface="Arial Narrow" panose="020B0606020202030204" pitchFamily="34" charset="0"/>
              </a:rPr>
              <a:t>4.1.4. (</a:t>
            </a:r>
            <a:r>
              <a:rPr lang="el-GR" sz="1400" i="1" dirty="0">
                <a:latin typeface="Arial Narrow" panose="020B0606020202030204" pitchFamily="34" charset="0"/>
              </a:rPr>
              <a:t>Συν</a:t>
            </a:r>
            <a:r>
              <a:rPr lang="en-US" sz="1400" i="1" dirty="0">
                <a:latin typeface="Arial Narrow" panose="020B0606020202030204" pitchFamily="34" charset="0"/>
              </a:rPr>
              <a:t>.)</a:t>
            </a:r>
            <a:r>
              <a:rPr lang="el-GR" sz="1400" i="1" dirty="0">
                <a:latin typeface="Arial Narrow" panose="020B0606020202030204" pitchFamily="34" charset="0"/>
              </a:rPr>
              <a:t>,</a:t>
            </a:r>
            <a:r>
              <a:rPr lang="pt-PT" sz="1400" i="1" dirty="0">
                <a:latin typeface="Arial Narrow" panose="020B0606020202030204" pitchFamily="34" charset="0"/>
              </a:rPr>
              <a:t> </a:t>
            </a:r>
            <a:r>
              <a:rPr lang="el-GR" sz="1400" i="1" dirty="0">
                <a:latin typeface="Arial Narrow" panose="020B0606020202030204" pitchFamily="34" charset="0"/>
              </a:rPr>
              <a:t>Δραστηριότητα: Παρακολουθώ &amp; Προβληματίζομαι </a:t>
            </a:r>
            <a:r>
              <a:rPr lang="en-US" sz="1400" i="1" dirty="0">
                <a:latin typeface="Arial Narrow" panose="020B0606020202030204" pitchFamily="34" charset="0"/>
              </a:rPr>
              <a:t>4.1.5.</a:t>
            </a:r>
            <a:r>
              <a:rPr lang="el-GR" sz="1400" i="1" dirty="0">
                <a:latin typeface="Arial Narrow" panose="020B0606020202030204" pitchFamily="34" charset="0"/>
              </a:rPr>
              <a:t>,</a:t>
            </a:r>
            <a:r>
              <a:rPr lang="pt-PT" sz="1400" i="1" dirty="0">
                <a:latin typeface="Arial Narrow" panose="020B0606020202030204" pitchFamily="34" charset="0"/>
              </a:rPr>
              <a:t> </a:t>
            </a:r>
            <a:r>
              <a:rPr lang="el-GR" sz="1400" i="1" dirty="0">
                <a:latin typeface="Arial Narrow" panose="020B0606020202030204" pitchFamily="34" charset="0"/>
              </a:rPr>
              <a:t>Δραστηριότητα: Σκέφτομαι &amp; Προβληματίζομαι</a:t>
            </a:r>
            <a:r>
              <a:rPr lang="en-US" sz="1400" i="1" dirty="0">
                <a:latin typeface="Arial Narrow" panose="020B0606020202030204" pitchFamily="34" charset="0"/>
              </a:rPr>
              <a:t> 4.1.6. </a:t>
            </a:r>
            <a:r>
              <a:rPr lang="el-GR" sz="1400" i="1" dirty="0">
                <a:latin typeface="Arial Narrow" panose="020B0606020202030204" pitchFamily="34" charset="0"/>
              </a:rPr>
              <a:t>Κοινωνική επικοινωνία</a:t>
            </a:r>
            <a:endParaRPr lang="pt-PT" sz="1400" i="1" dirty="0">
              <a:latin typeface="Arial Narrow" panose="020B0606020202030204" pitchFamily="34" charset="0"/>
            </a:endParaRPr>
          </a:p>
          <a:p>
            <a:pPr algn="ctr"/>
            <a:endParaRPr lang="en-US" sz="1400" dirty="0">
              <a:latin typeface="Arial Narrow" panose="020B0606020202030204" pitchFamily="34" charset="0"/>
            </a:endParaRPr>
          </a:p>
          <a:p>
            <a:pPr algn="ctr"/>
            <a:r>
              <a:rPr lang="el-GR" sz="1400" dirty="0">
                <a:latin typeface="Arial Narrow" panose="020B0606020202030204" pitchFamily="34" charset="0"/>
              </a:rPr>
              <a:t>Κατανόηση των εννοιών της αλληλεπίδραση και των κοινωνικών δεξιοτήτων</a:t>
            </a:r>
            <a:endParaRPr lang="pt-PT" sz="1400" dirty="0">
              <a:latin typeface="Arial Narrow" panose="020B0606020202030204" pitchFamily="34" charset="0"/>
            </a:endParaRPr>
          </a:p>
          <a:p>
            <a:pPr lvl="0" algn="ctr"/>
            <a:r>
              <a:rPr lang="el-GR" sz="1400" i="1" dirty="0">
                <a:latin typeface="Arial Narrow" panose="020B0606020202030204" pitchFamily="34" charset="0"/>
              </a:rPr>
              <a:t>Δραστηριότητα: Διαβάζω &amp; Προβληματίζομαι </a:t>
            </a:r>
            <a:r>
              <a:rPr lang="en-US" sz="1400" i="1" dirty="0">
                <a:latin typeface="Arial Narrow" panose="020B0606020202030204" pitchFamily="34" charset="0"/>
              </a:rPr>
              <a:t>4.2.1. </a:t>
            </a:r>
            <a:r>
              <a:rPr lang="el-GR" sz="1400" i="1" dirty="0">
                <a:latin typeface="Arial Narrow" panose="020B0606020202030204" pitchFamily="34" charset="0"/>
              </a:rPr>
              <a:t>Αλληλεπίδραση και κοινωνικές δεξιότητες</a:t>
            </a:r>
            <a:r>
              <a:rPr lang="pt-PT" sz="1400" i="1" dirty="0">
                <a:latin typeface="Arial Narrow" panose="020B0606020202030204" pitchFamily="34" charset="0"/>
              </a:rPr>
              <a:t>;</a:t>
            </a:r>
            <a:r>
              <a:rPr lang="el-GR" sz="1400" i="1" dirty="0">
                <a:latin typeface="Arial Narrow" panose="020B0606020202030204" pitchFamily="34" charset="0"/>
              </a:rPr>
              <a:t> Δραστηριότητα: Παρακολουθώ &amp; Προβληματίζομαι </a:t>
            </a:r>
            <a:r>
              <a:rPr lang="en-US" sz="1400" i="1" dirty="0">
                <a:latin typeface="Arial Narrow" panose="020B0606020202030204" pitchFamily="34" charset="0"/>
              </a:rPr>
              <a:t>4.2. </a:t>
            </a:r>
            <a:r>
              <a:rPr lang="el-GR" sz="1400" i="1" dirty="0">
                <a:latin typeface="Arial Narrow" panose="020B0606020202030204" pitchFamily="34" charset="0"/>
              </a:rPr>
              <a:t>Αλληλεπίδραση και κοινωνικές δεξιότητες</a:t>
            </a:r>
            <a:r>
              <a:rPr lang="pt-PT" sz="1400" i="1" dirty="0">
                <a:latin typeface="Arial Narrow" panose="020B0606020202030204" pitchFamily="34" charset="0"/>
              </a:rPr>
              <a:t>; </a:t>
            </a:r>
            <a:r>
              <a:rPr lang="el-GR" sz="1400" i="1" dirty="0">
                <a:latin typeface="Arial Narrow" panose="020B0606020202030204" pitchFamily="34" charset="0"/>
              </a:rPr>
              <a:t>Δραστηριότητα: Παρακολουθώ &amp; Προβληματίζομαι </a:t>
            </a:r>
            <a:r>
              <a:rPr lang="en-US" sz="1400" i="1" dirty="0">
                <a:latin typeface="Arial Narrow" panose="020B0606020202030204" pitchFamily="34" charset="0"/>
              </a:rPr>
              <a:t>4.1.- 4.2.; </a:t>
            </a:r>
            <a:r>
              <a:rPr lang="el-GR" sz="1400" i="1" dirty="0">
                <a:latin typeface="Arial Narrow" panose="020B0606020202030204" pitchFamily="34" charset="0"/>
              </a:rPr>
              <a:t>Δραστηριότητα: Παρακολουθώ &amp; Προβληματίζομαι </a:t>
            </a:r>
            <a:r>
              <a:rPr lang="en-US" sz="1400" i="1" dirty="0">
                <a:latin typeface="Arial Narrow" panose="020B0606020202030204" pitchFamily="34" charset="0"/>
              </a:rPr>
              <a:t>4.1.- 4.2. (</a:t>
            </a:r>
            <a:r>
              <a:rPr lang="el-GR" sz="1400" i="1" dirty="0">
                <a:latin typeface="Arial Narrow" panose="020B0606020202030204" pitchFamily="34" charset="0"/>
              </a:rPr>
              <a:t>Συν.</a:t>
            </a:r>
            <a:r>
              <a:rPr lang="en-US" sz="1400" i="1" dirty="0">
                <a:latin typeface="Arial Narrow" panose="020B0606020202030204" pitchFamily="34" charset="0"/>
              </a:rPr>
              <a:t>); </a:t>
            </a:r>
            <a:r>
              <a:rPr lang="el-GR" sz="1400" i="1" dirty="0">
                <a:latin typeface="Arial Narrow" panose="020B0606020202030204" pitchFamily="34" charset="0"/>
              </a:rPr>
              <a:t>Δραστηριότητα: Σκέφτομαι &amp; Προβληματίζομαι </a:t>
            </a:r>
            <a:r>
              <a:rPr lang="en-US" sz="1400" i="1" dirty="0">
                <a:latin typeface="Arial Narrow" panose="020B0606020202030204" pitchFamily="34" charset="0"/>
              </a:rPr>
              <a:t>4.1.- 4.2.</a:t>
            </a:r>
            <a:r>
              <a:rPr lang="el-GR" sz="1400" i="1" dirty="0">
                <a:latin typeface="Arial Narrow" panose="020B0606020202030204" pitchFamily="34" charset="0"/>
              </a:rPr>
              <a:t>,</a:t>
            </a:r>
            <a:r>
              <a:rPr lang="en-US" sz="1400" i="1" dirty="0">
                <a:latin typeface="Arial Narrow" panose="020B0606020202030204" pitchFamily="34" charset="0"/>
              </a:rPr>
              <a:t> </a:t>
            </a:r>
            <a:r>
              <a:rPr lang="el-GR" sz="1400" i="1" dirty="0">
                <a:latin typeface="Arial Narrow" panose="020B0606020202030204" pitchFamily="34" charset="0"/>
              </a:rPr>
              <a:t>Δραστηριότητα</a:t>
            </a:r>
            <a:r>
              <a:rPr lang="en-US" sz="1400" i="1" dirty="0">
                <a:latin typeface="Arial Narrow" panose="020B0606020202030204" pitchFamily="34" charset="0"/>
              </a:rPr>
              <a:t>: </a:t>
            </a:r>
            <a:r>
              <a:rPr lang="el-GR" sz="1400" i="1" dirty="0">
                <a:latin typeface="Arial Narrow" panose="020B0606020202030204" pitchFamily="34" charset="0"/>
              </a:rPr>
              <a:t>Τελική Συζήτηση</a:t>
            </a:r>
            <a:r>
              <a:rPr lang="en-US" sz="1400" i="1" dirty="0">
                <a:latin typeface="Arial Narrow" panose="020B0606020202030204" pitchFamily="34" charset="0"/>
              </a:rPr>
              <a:t> 4.1.- 4.2.</a:t>
            </a:r>
            <a:endParaRPr lang="pt-PT" sz="1400" i="1" dirty="0">
              <a:latin typeface="Arial Narrow" panose="020B0606020202030204" pitchFamily="34" charset="0"/>
            </a:endParaRPr>
          </a:p>
        </p:txBody>
      </p:sp>
    </p:spTree>
    <p:extLst>
      <p:ext uri="{BB962C8B-B14F-4D97-AF65-F5344CB8AC3E}">
        <p14:creationId xmlns:p14="http://schemas.microsoft.com/office/powerpoint/2010/main" val="81669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052188" cy="1009651"/>
          </a:xfrm>
          <a:prstGeom prst="rect">
            <a:avLst/>
          </a:prstGeom>
          <a:solidFill>
            <a:srgbClr val="DAE3F3"/>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Παρακολουθώ &amp; Προβληματίζομαι </a:t>
            </a:r>
            <a:r>
              <a:rPr lang="en-US" sz="2400" b="1" i="1" dirty="0">
                <a:latin typeface="Arial Narrow" panose="020B0606020202030204" pitchFamily="34" charset="0"/>
              </a:rPr>
              <a:t>4.1.2.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defTabSz="685800"/>
            <a:r>
              <a:rPr lang="el-GR" sz="2800" b="1" dirty="0"/>
              <a:t>Τι είναι επικοινωνία; Βασικές έννοιες της επικοινωνίας και Σημασία-Παρακολουθήστε αυτό το σύντομο βίντεο </a:t>
            </a:r>
            <a:r>
              <a:rPr lang="pt-PT" sz="2800" dirty="0"/>
              <a:t>(6:11</a:t>
            </a:r>
            <a:r>
              <a:rPr lang="el-GR" sz="2800" dirty="0"/>
              <a:t>λ</a:t>
            </a:r>
            <a:r>
              <a:rPr lang="pt-PT" sz="2800" dirty="0"/>
              <a:t>): </a:t>
            </a:r>
            <a:endParaRPr lang="en-US" sz="2800" dirty="0"/>
          </a:p>
          <a:p>
            <a:pPr algn="ctr" defTabSz="685800"/>
            <a:r>
              <a:rPr lang="en-US" sz="3200" i="1" dirty="0">
                <a:latin typeface="Arial Narrow" panose="020B0606020202030204" pitchFamily="34" charset="0"/>
                <a:hlinkClick r:id="rId2"/>
              </a:rPr>
              <a:t>(https://www.youtube.com/watch?v=2Lkb7OSRdGE</a:t>
            </a:r>
            <a:r>
              <a:rPr lang="en-US" sz="3200" i="1" dirty="0">
                <a:latin typeface="Arial Narrow" panose="020B0606020202030204" pitchFamily="34" charset="0"/>
              </a:rPr>
              <a:t>)</a:t>
            </a:r>
          </a:p>
        </p:txBody>
      </p:sp>
    </p:spTree>
    <p:extLst>
      <p:ext uri="{BB962C8B-B14F-4D97-AF65-F5344CB8AC3E}">
        <p14:creationId xmlns:p14="http://schemas.microsoft.com/office/powerpoint/2010/main" val="117403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096433" cy="1009651"/>
          </a:xfrm>
          <a:prstGeom prst="rect">
            <a:avLst/>
          </a:prstGeom>
          <a:solidFill>
            <a:srgbClr val="DAE3F3"/>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Παρακολουθώ &amp; Προβληματίζομαι </a:t>
            </a:r>
            <a:r>
              <a:rPr lang="en-US" sz="2400" b="1" i="1" dirty="0">
                <a:latin typeface="Arial Narrow" panose="020B0606020202030204" pitchFamily="34" charset="0"/>
              </a:rPr>
              <a:t>4.1.</a:t>
            </a:r>
            <a:r>
              <a:rPr lang="el-GR" sz="2400" b="1" i="1" dirty="0">
                <a:latin typeface="Arial Narrow" panose="020B0606020202030204" pitchFamily="34" charset="0"/>
              </a:rPr>
              <a:t>3</a:t>
            </a:r>
            <a:r>
              <a:rPr lang="en-US" sz="2400" b="1" i="1" dirty="0">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l-GR" sz="2400" b="1" dirty="0">
                <a:latin typeface="Arial Narrow" panose="020B0606020202030204" pitchFamily="34" charset="0"/>
              </a:rPr>
              <a:t>Κατανοώντας την επικοινωνία ενός ατόμου με ΔΑΦ</a:t>
            </a:r>
            <a:endParaRPr lang="en-US" sz="2400" b="1" dirty="0">
              <a:latin typeface="Arial Narrow" panose="020B0606020202030204" pitchFamily="34" charset="0"/>
            </a:endParaRPr>
          </a:p>
          <a:p>
            <a:pPr marL="342900" indent="-342900">
              <a:buFont typeface="Arial" panose="020B0604020202020204" pitchFamily="34" charset="0"/>
              <a:buChar char="•"/>
            </a:pPr>
            <a:r>
              <a:rPr lang="el-GR" sz="2400" dirty="0">
                <a:latin typeface="Arial Narrow" panose="020B0606020202030204" pitchFamily="34" charset="0"/>
              </a:rPr>
              <a:t>Η </a:t>
            </a:r>
            <a:r>
              <a:rPr lang="el-GR" sz="2400" b="1" dirty="0">
                <a:latin typeface="Arial Narrow" panose="020B0606020202030204" pitchFamily="34" charset="0"/>
              </a:rPr>
              <a:t>επικοινωνία</a:t>
            </a:r>
            <a:r>
              <a:rPr lang="el-GR" sz="2400" dirty="0">
                <a:latin typeface="Arial Narrow" panose="020B0606020202030204" pitchFamily="34" charset="0"/>
              </a:rPr>
              <a:t> συμβαίνει όταν ένα άτομο στέλνει ένα μήνυμα σε ένα άλλο άτομο. Αυτό μπορεί να γίνει </a:t>
            </a:r>
            <a:r>
              <a:rPr lang="el-GR" sz="2400" b="1" dirty="0">
                <a:latin typeface="Arial Narrow" panose="020B0606020202030204" pitchFamily="34" charset="0"/>
              </a:rPr>
              <a:t>λεκτικά ή μη-λεκτικά</a:t>
            </a:r>
            <a:r>
              <a:rPr lang="el-GR" sz="2400" dirty="0">
                <a:latin typeface="Arial Narrow" panose="020B0606020202030204" pitchFamily="34" charset="0"/>
              </a:rPr>
              <a:t>. </a:t>
            </a:r>
          </a:p>
          <a:p>
            <a:pPr marL="342900" indent="-342900">
              <a:buFont typeface="Arial" panose="020B0604020202020204" pitchFamily="34" charset="0"/>
              <a:buChar char="•"/>
            </a:pPr>
            <a:r>
              <a:rPr lang="el-GR" sz="2400" dirty="0">
                <a:latin typeface="Arial Narrow" panose="020B0606020202030204" pitchFamily="34" charset="0"/>
              </a:rPr>
              <a:t>Η </a:t>
            </a:r>
            <a:r>
              <a:rPr lang="el-GR" sz="2400" b="1" dirty="0">
                <a:latin typeface="Arial Narrow" panose="020B0606020202030204" pitchFamily="34" charset="0"/>
              </a:rPr>
              <a:t>αλληλεπίδραση</a:t>
            </a:r>
            <a:r>
              <a:rPr lang="el-GR" sz="2400" dirty="0">
                <a:latin typeface="Arial Narrow" panose="020B0606020202030204" pitchFamily="34" charset="0"/>
              </a:rPr>
              <a:t> συμβαίνει όταν δύο άτομα ανταποκρίνονται ο ένας στον άλλο - αμφίδρομη επικοινωνία.</a:t>
            </a:r>
            <a:endParaRPr lang="en-GB" sz="2400" dirty="0">
              <a:latin typeface="Arial Narrow" panose="020B0606020202030204" pitchFamily="34" charset="0"/>
            </a:endParaRPr>
          </a:p>
          <a:p>
            <a:pPr marL="342900" indent="-342900">
              <a:buFont typeface="Arial" panose="020B0604020202020204" pitchFamily="34" charset="0"/>
              <a:buChar char="•"/>
            </a:pPr>
            <a:endParaRPr lang="en-US" sz="2400" b="1" u="sng" dirty="0">
              <a:latin typeface="Arial Narrow" panose="020B0606020202030204" pitchFamily="34" charset="0"/>
            </a:endParaRPr>
          </a:p>
          <a:p>
            <a:r>
              <a:rPr lang="el-GR" sz="2400" b="1" u="sng" dirty="0">
                <a:latin typeface="Arial Narrow" panose="020B0606020202030204" pitchFamily="34" charset="0"/>
              </a:rPr>
              <a:t>Τα περισσότερα άτομα με ΔΑΦ αντιμετωπίζουν δυσκολία στην</a:t>
            </a:r>
            <a:r>
              <a:rPr lang="en-US" sz="2400" dirty="0">
                <a:latin typeface="Arial Narrow" panose="020B0606020202030204" pitchFamily="34" charset="0"/>
              </a:rPr>
              <a:t>:  </a:t>
            </a:r>
          </a:p>
          <a:p>
            <a:pPr marL="342900" indent="-342900">
              <a:buFont typeface="Arial" panose="020B0604020202020204" pitchFamily="34" charset="0"/>
              <a:buChar char="•"/>
            </a:pPr>
            <a:r>
              <a:rPr lang="el-GR" sz="2400" dirty="0">
                <a:latin typeface="Arial Narrow" panose="020B0606020202030204" pitchFamily="34" charset="0"/>
              </a:rPr>
              <a:t>Αλληλεπίδραση με άλλους</a:t>
            </a:r>
            <a:endParaRPr lang="en-US" sz="2400" dirty="0">
              <a:latin typeface="Arial Narrow" panose="020B0606020202030204" pitchFamily="34" charset="0"/>
            </a:endParaRPr>
          </a:p>
          <a:p>
            <a:pPr marL="342900" indent="-342900">
              <a:buFont typeface="Arial" panose="020B0604020202020204" pitchFamily="34" charset="0"/>
              <a:buChar char="•"/>
            </a:pPr>
            <a:r>
              <a:rPr lang="el-GR" sz="2400" dirty="0">
                <a:latin typeface="Arial Narrow" panose="020B0606020202030204" pitchFamily="34" charset="0"/>
              </a:rPr>
              <a:t>έναρξη αλληλεπιδράσεων, ανταπόκριση σε άλλους ή χρήση αλληλεπίδρασης για να δείξει στους ανθρώπους πράγματα ή για κοινωνική κατανόηση και σχέση με άλλους ανθρώπους, συμμετέχοντας στην καθημερινή οικογένεια, την εργασία και την κοινωνική ζωή.</a:t>
            </a:r>
            <a:endParaRPr lang="en-US" sz="2400" dirty="0">
              <a:latin typeface="Arial Narrow" panose="020B0606020202030204" pitchFamily="34" charset="0"/>
            </a:endParaRPr>
          </a:p>
        </p:txBody>
      </p:sp>
    </p:spTree>
    <p:extLst>
      <p:ext uri="{BB962C8B-B14F-4D97-AF65-F5344CB8AC3E}">
        <p14:creationId xmlns:p14="http://schemas.microsoft.com/office/powerpoint/2010/main" val="54134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140678" cy="1009651"/>
          </a:xfrm>
          <a:prstGeom prst="rect">
            <a:avLst/>
          </a:prstGeom>
          <a:solidFill>
            <a:srgbClr val="DAE3F3"/>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Παρακολουθώ &amp; Προβληματίζομαι </a:t>
            </a:r>
            <a:r>
              <a:rPr lang="en-US" sz="2400" b="1" i="1" dirty="0">
                <a:latin typeface="Arial Narrow" panose="020B0606020202030204" pitchFamily="34" charset="0"/>
              </a:rPr>
              <a:t>4.1.</a:t>
            </a:r>
            <a:r>
              <a:rPr lang="el-GR" sz="2400" b="1" i="1" dirty="0">
                <a:latin typeface="Arial Narrow" panose="020B0606020202030204" pitchFamily="34" charset="0"/>
              </a:rPr>
              <a:t>4</a:t>
            </a:r>
            <a:r>
              <a:rPr lang="en-US" sz="2400" b="1" i="1" dirty="0">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ctr">
              <a:buClr>
                <a:srgbClr val="C00000"/>
              </a:buClr>
            </a:pPr>
            <a:r>
              <a:rPr lang="el-GR" sz="1900" dirty="0">
                <a:latin typeface="Arial" panose="020B0604020202020204" pitchFamily="34" charset="0"/>
                <a:cs typeface="Arial" panose="020B0604020202020204" pitchFamily="34" charset="0"/>
              </a:rPr>
              <a:t>Η </a:t>
            </a:r>
            <a:r>
              <a:rPr lang="el-GR" sz="1900" b="1" dirty="0">
                <a:latin typeface="Arial" panose="020B0604020202020204" pitchFamily="34" charset="0"/>
                <a:cs typeface="Arial" panose="020B0604020202020204" pitchFamily="34" charset="0"/>
              </a:rPr>
              <a:t>κοινωνική επικοινωνία </a:t>
            </a:r>
            <a:r>
              <a:rPr lang="el-GR" sz="1900" dirty="0">
                <a:latin typeface="Arial" panose="020B0604020202020204" pitchFamily="34" charset="0"/>
                <a:cs typeface="Arial" panose="020B0604020202020204" pitchFamily="34" charset="0"/>
              </a:rPr>
              <a:t>αναφέρεται στη γλώσσα που χρησιμοποιείται σε </a:t>
            </a:r>
            <a:r>
              <a:rPr lang="el-GR" sz="1900" b="1" dirty="0">
                <a:latin typeface="Arial" panose="020B0604020202020204" pitchFamily="34" charset="0"/>
                <a:cs typeface="Arial" panose="020B0604020202020204" pitchFamily="34" charset="0"/>
              </a:rPr>
              <a:t>κοινωνικές</a:t>
            </a:r>
            <a:r>
              <a:rPr lang="el-GR" sz="1900" dirty="0">
                <a:latin typeface="Arial" panose="020B0604020202020204" pitchFamily="34" charset="0"/>
                <a:cs typeface="Arial" panose="020B0604020202020204" pitchFamily="34" charset="0"/>
              </a:rPr>
              <a:t> περιστάσεις. Αυτό αναφέρεται στην ικανότητα ενός ατόμου να χρησιμοποιεί τη γλώσσα για να αλληλεπιδρά με άλλους σε διάφορες καταστάσεις</a:t>
            </a:r>
            <a:r>
              <a:rPr lang="en-GB" sz="1900" dirty="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(Greene &amp; Burleson, 2003). </a:t>
            </a:r>
          </a:p>
          <a:p>
            <a:pPr algn="ctr">
              <a:buClr>
                <a:srgbClr val="C00000"/>
              </a:buClr>
            </a:pPr>
            <a:endParaRPr lang="en-US" sz="1900" dirty="0">
              <a:latin typeface="Arial" panose="020B0604020202020204" pitchFamily="34" charset="0"/>
              <a:cs typeface="Arial" panose="020B0604020202020204" pitchFamily="34" charset="0"/>
            </a:endParaRPr>
          </a:p>
          <a:p>
            <a:r>
              <a:rPr lang="el-GR" sz="1900" b="1" dirty="0">
                <a:latin typeface="Arial" panose="020B0604020202020204" pitchFamily="34" charset="0"/>
                <a:cs typeface="Arial" panose="020B0604020202020204" pitchFamily="34" charset="0"/>
              </a:rPr>
              <a:t>Γιατί είναι σημαντική η κοινωνική επικοινωνία;</a:t>
            </a:r>
            <a:r>
              <a:rPr lang="el-GR" sz="1900" dirty="0">
                <a:latin typeface="Arial" panose="020B0604020202020204" pitchFamily="34" charset="0"/>
                <a:cs typeface="Arial" panose="020B0604020202020204" pitchFamily="34" charset="0"/>
              </a:rPr>
              <a:t> Η </a:t>
            </a:r>
            <a:r>
              <a:rPr lang="el-GR" sz="1900" b="1" dirty="0">
                <a:latin typeface="Arial" panose="020B0604020202020204" pitchFamily="34" charset="0"/>
                <a:cs typeface="Arial" panose="020B0604020202020204" pitchFamily="34" charset="0"/>
              </a:rPr>
              <a:t>κοινωνική επικοινωνία </a:t>
            </a:r>
            <a:r>
              <a:rPr lang="el-GR" sz="1900" dirty="0">
                <a:latin typeface="Arial" panose="020B0604020202020204" pitchFamily="34" charset="0"/>
                <a:cs typeface="Arial" panose="020B0604020202020204" pitchFamily="34" charset="0"/>
              </a:rPr>
              <a:t>(πραγματολογία) είναι </a:t>
            </a:r>
            <a:r>
              <a:rPr lang="el-GR" sz="1900" b="1" dirty="0">
                <a:latin typeface="Arial" panose="020B0604020202020204" pitchFamily="34" charset="0"/>
                <a:cs typeface="Arial" panose="020B0604020202020204" pitchFamily="34" charset="0"/>
              </a:rPr>
              <a:t>σημαντική</a:t>
            </a:r>
            <a:r>
              <a:rPr lang="el-GR" sz="1900" dirty="0">
                <a:latin typeface="Arial" panose="020B0604020202020204" pitchFamily="34" charset="0"/>
                <a:cs typeface="Arial" panose="020B0604020202020204" pitchFamily="34" charset="0"/>
              </a:rPr>
              <a:t> για να μπορέσουμε να οικοδομήσουμε κοινωνικές σχέσεις με άλλους ανθρώπους, καθώς πολλές δραστηριότητες που βασίζονται στο πρόγραμμα σπουδών βασίζονται στην εργασία σε ομάδες και την </a:t>
            </a:r>
            <a:r>
              <a:rPr lang="el-GR" sz="1900" b="1" dirty="0">
                <a:latin typeface="Arial" panose="020B0604020202020204" pitchFamily="34" charset="0"/>
                <a:cs typeface="Arial" panose="020B0604020202020204" pitchFamily="34" charset="0"/>
              </a:rPr>
              <a:t>επικοινωνία</a:t>
            </a:r>
            <a:r>
              <a:rPr lang="el-GR" sz="1900" dirty="0">
                <a:latin typeface="Arial" panose="020B0604020202020204" pitchFamily="34" charset="0"/>
                <a:cs typeface="Arial" panose="020B0604020202020204" pitchFamily="34" charset="0"/>
              </a:rPr>
              <a:t> μεταξύ συνομηλίκων </a:t>
            </a:r>
            <a:r>
              <a:rPr lang="en-US" sz="1900" dirty="0">
                <a:latin typeface="Arial" panose="020B0604020202020204" pitchFamily="34" charset="0"/>
                <a:cs typeface="Arial" panose="020B0604020202020204" pitchFamily="34" charset="0"/>
              </a:rPr>
              <a:t>(ASHA, 2021).</a:t>
            </a:r>
          </a:p>
          <a:p>
            <a:pPr algn="just"/>
            <a:endParaRPr lang="en-US" sz="1900" dirty="0">
              <a:latin typeface="Arial" panose="020B0604020202020204" pitchFamily="34" charset="0"/>
              <a:cs typeface="Arial" panose="020B0604020202020204" pitchFamily="34" charset="0"/>
            </a:endParaRPr>
          </a:p>
          <a:p>
            <a:pPr algn="just"/>
            <a:r>
              <a:rPr lang="el-GR" sz="1900" dirty="0">
                <a:latin typeface="Arial" panose="020B0604020202020204" pitchFamily="34" charset="0"/>
                <a:cs typeface="Arial" panose="020B0604020202020204" pitchFamily="34" charset="0"/>
              </a:rPr>
              <a:t>Ποια είναι τα </a:t>
            </a:r>
            <a:r>
              <a:rPr lang="el-GR" sz="1900" b="1" dirty="0">
                <a:latin typeface="Arial" panose="020B0604020202020204" pitchFamily="34" charset="0"/>
                <a:cs typeface="Arial" panose="020B0604020202020204" pitchFamily="34" charset="0"/>
              </a:rPr>
              <a:t>χαρακτηριστικά</a:t>
            </a:r>
            <a:r>
              <a:rPr lang="el-GR" sz="1900" dirty="0">
                <a:latin typeface="Arial" panose="020B0604020202020204" pitchFamily="34" charset="0"/>
                <a:cs typeface="Arial" panose="020B0604020202020204" pitchFamily="34" charset="0"/>
              </a:rPr>
              <a:t> της κοινωνικής επικοινωνίας;</a:t>
            </a:r>
            <a:endParaRPr lang="en-US" sz="1900" dirty="0">
              <a:latin typeface="Arial" panose="020B0604020202020204" pitchFamily="34" charset="0"/>
              <a:cs typeface="Arial" panose="020B0604020202020204" pitchFamily="34" charset="0"/>
            </a:endParaRPr>
          </a:p>
          <a:p>
            <a:pPr marL="342900" indent="-342900" algn="just">
              <a:spcAft>
                <a:spcPts val="1200"/>
              </a:spcAft>
              <a:buClr>
                <a:schemeClr val="tx1"/>
              </a:buClr>
              <a:buSzPct val="102000"/>
              <a:buFont typeface="Arial" panose="020B0604020202020204" pitchFamily="34" charset="0"/>
              <a:buChar char="•"/>
            </a:pPr>
            <a:r>
              <a:rPr lang="el-GR" sz="1900" dirty="0">
                <a:latin typeface="Arial" panose="020B0604020202020204" pitchFamily="34" charset="0"/>
                <a:cs typeface="Arial" panose="020B0604020202020204" pitchFamily="34" charset="0"/>
              </a:rPr>
              <a:t>Οι δεξιότητες </a:t>
            </a:r>
            <a:r>
              <a:rPr lang="el-GR" sz="1900" b="1" dirty="0">
                <a:latin typeface="Arial" panose="020B0604020202020204" pitchFamily="34" charset="0"/>
                <a:cs typeface="Arial" panose="020B0604020202020204" pitchFamily="34" charset="0"/>
              </a:rPr>
              <a:t>κοινωνικής επικοινωνίας </a:t>
            </a:r>
            <a:r>
              <a:rPr lang="el-GR" sz="1900" dirty="0">
                <a:latin typeface="Arial" panose="020B0604020202020204" pitchFamily="34" charset="0"/>
                <a:cs typeface="Arial" panose="020B0604020202020204" pitchFamily="34" charset="0"/>
              </a:rPr>
              <a:t>περιλαμβάνουν την ικανότητα διαφοροποίησης του </a:t>
            </a:r>
            <a:r>
              <a:rPr lang="el-GR" sz="1900" b="1" dirty="0">
                <a:latin typeface="Arial" panose="020B0604020202020204" pitchFamily="34" charset="0"/>
                <a:cs typeface="Arial" panose="020B0604020202020204" pitchFamily="34" charset="0"/>
              </a:rPr>
              <a:t>στυλ ομιλίας</a:t>
            </a:r>
            <a:r>
              <a:rPr lang="el-GR" sz="1900" dirty="0">
                <a:latin typeface="Arial" panose="020B0604020202020204" pitchFamily="34" charset="0"/>
                <a:cs typeface="Arial" panose="020B0604020202020204" pitchFamily="34" charset="0"/>
              </a:rPr>
              <a:t>, να παίρνουν την </a:t>
            </a:r>
            <a:r>
              <a:rPr lang="el-GR" sz="1900" b="1" dirty="0">
                <a:latin typeface="Arial" panose="020B0604020202020204" pitchFamily="34" charset="0"/>
                <a:cs typeface="Arial" panose="020B0604020202020204" pitchFamily="34" charset="0"/>
              </a:rPr>
              <a:t>άποψη των άλλων</a:t>
            </a:r>
            <a:r>
              <a:rPr lang="el-GR" sz="1900" dirty="0">
                <a:latin typeface="Arial" panose="020B0604020202020204" pitchFamily="34" charset="0"/>
                <a:cs typeface="Arial" panose="020B0604020202020204" pitchFamily="34" charset="0"/>
              </a:rPr>
              <a:t>, </a:t>
            </a:r>
            <a:r>
              <a:rPr lang="el-GR" sz="1900" b="1" dirty="0">
                <a:latin typeface="Arial" panose="020B0604020202020204" pitchFamily="34" charset="0"/>
                <a:cs typeface="Arial" panose="020B0604020202020204" pitchFamily="34" charset="0"/>
              </a:rPr>
              <a:t>την κατανόηση και τη χρήση των κανόνων για λεκτική και μη λεκτική επικοινωνία</a:t>
            </a:r>
            <a:r>
              <a:rPr lang="el-GR" sz="1900" dirty="0">
                <a:latin typeface="Arial" panose="020B0604020202020204" pitchFamily="34" charset="0"/>
                <a:cs typeface="Arial" panose="020B0604020202020204" pitchFamily="34" charset="0"/>
              </a:rPr>
              <a:t> και τη χρήση των δομικών </a:t>
            </a:r>
            <a:r>
              <a:rPr lang="el-GR" sz="1900" b="1" dirty="0">
                <a:latin typeface="Arial" panose="020B0604020202020204" pitchFamily="34" charset="0"/>
                <a:cs typeface="Arial" panose="020B0604020202020204" pitchFamily="34" charset="0"/>
              </a:rPr>
              <a:t>πτυχών</a:t>
            </a:r>
            <a:r>
              <a:rPr lang="el-GR" sz="1900" dirty="0">
                <a:latin typeface="Arial" panose="020B0604020202020204" pitchFamily="34" charset="0"/>
                <a:cs typeface="Arial" panose="020B0604020202020204" pitchFamily="34" charset="0"/>
              </a:rPr>
              <a:t> της γλώσσας (π.χ. λεξιλόγιο, σύνταξη και φωνολογία) για την επίτευξη αυτών των στόχων </a:t>
            </a:r>
            <a:r>
              <a:rPr lang="en-US" sz="1900" dirty="0">
                <a:latin typeface="Arial" panose="020B0604020202020204" pitchFamily="34" charset="0"/>
                <a:cs typeface="Arial" panose="020B0604020202020204" pitchFamily="34" charset="0"/>
              </a:rPr>
              <a:t>(ASHA, 2021).</a:t>
            </a:r>
          </a:p>
        </p:txBody>
      </p:sp>
    </p:spTree>
    <p:extLst>
      <p:ext uri="{BB962C8B-B14F-4D97-AF65-F5344CB8AC3E}">
        <p14:creationId xmlns:p14="http://schemas.microsoft.com/office/powerpoint/2010/main" val="977784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7" y="681036"/>
            <a:ext cx="8217313" cy="1009651"/>
          </a:xfrm>
          <a:prstGeom prst="rect">
            <a:avLst/>
          </a:prstGeom>
          <a:solidFill>
            <a:srgbClr val="DAE3F3"/>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Παρακολουθώ &amp; Προβληματίζομαι </a:t>
            </a:r>
            <a:r>
              <a:rPr lang="en-US" sz="2400" b="1" i="1" dirty="0">
                <a:latin typeface="Arial Narrow" panose="020B0606020202030204" pitchFamily="34" charset="0"/>
              </a:rPr>
              <a:t>4.1.</a:t>
            </a:r>
            <a:r>
              <a:rPr lang="el-GR" sz="2400" b="1" i="1" dirty="0">
                <a:latin typeface="Arial Narrow" panose="020B0606020202030204" pitchFamily="34" charset="0"/>
              </a:rPr>
              <a:t>4</a:t>
            </a:r>
            <a:r>
              <a:rPr lang="en-US" sz="2400" b="1" i="1" dirty="0">
                <a:latin typeface="Arial Narrow" panose="020B0606020202030204" pitchFamily="34" charset="0"/>
              </a:rPr>
              <a:t>. (</a:t>
            </a:r>
            <a:r>
              <a:rPr lang="el-GR" sz="2400" b="1" i="1" dirty="0">
                <a:latin typeface="Arial Narrow" panose="020B0606020202030204" pitchFamily="34" charset="0"/>
              </a:rPr>
              <a:t>Συν</a:t>
            </a:r>
            <a:r>
              <a:rPr lang="en-US" sz="2400" b="1" i="1" dirty="0">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just">
              <a:spcAft>
                <a:spcPts val="1200"/>
              </a:spcAft>
              <a:buClr>
                <a:schemeClr val="accent2">
                  <a:lumMod val="75000"/>
                </a:schemeClr>
              </a:buClr>
              <a:buSzPct val="102000"/>
            </a:pPr>
            <a:r>
              <a:rPr lang="el-GR" sz="2800" dirty="0">
                <a:latin typeface="Arial Narrow" panose="020B0606020202030204" pitchFamily="34" charset="0"/>
              </a:rPr>
              <a:t>Τα κοινωνικά ελλείμματα επικοινωνίας είναι παρόντα σε άτομα με ΔΑΦ με διάφορους τρόπους και μπορεί να περιλαμβάνουν διαταραχές στην από κοινού προσοχή και κοινωνική αμοιβαιότητα, καθώς και προκλήσεις χρησιμοποιώντας </a:t>
            </a:r>
            <a:r>
              <a:rPr lang="el-GR" sz="2800" b="1" dirty="0">
                <a:latin typeface="Arial Narrow" panose="020B0606020202030204" pitchFamily="34" charset="0"/>
              </a:rPr>
              <a:t>λεκτικές</a:t>
            </a:r>
            <a:r>
              <a:rPr lang="el-GR" sz="2800" dirty="0">
                <a:latin typeface="Arial Narrow" panose="020B0606020202030204" pitchFamily="34" charset="0"/>
              </a:rPr>
              <a:t> και </a:t>
            </a:r>
            <a:r>
              <a:rPr lang="el-GR" sz="2800" b="1" dirty="0">
                <a:latin typeface="Arial Narrow" panose="020B0606020202030204" pitchFamily="34" charset="0"/>
              </a:rPr>
              <a:t>μη λεκτικές </a:t>
            </a:r>
            <a:r>
              <a:rPr lang="el-GR" sz="2800" dirty="0">
                <a:latin typeface="Arial Narrow" panose="020B0606020202030204" pitchFamily="34" charset="0"/>
              </a:rPr>
              <a:t>επικοινωνιακές συμπεριφορές για κοινωνική αλληλεπίδραση </a:t>
            </a:r>
            <a:r>
              <a:rPr lang="en-US" sz="2800" dirty="0">
                <a:latin typeface="Arial Narrow" panose="020B0606020202030204" pitchFamily="34" charset="0"/>
              </a:rPr>
              <a:t>(ASHA, 2021).</a:t>
            </a:r>
          </a:p>
          <a:p>
            <a:pPr algn="just">
              <a:spcAft>
                <a:spcPts val="1200"/>
              </a:spcAft>
              <a:buClr>
                <a:schemeClr val="accent2">
                  <a:lumMod val="75000"/>
                </a:schemeClr>
              </a:buClr>
              <a:buSzPct val="102000"/>
            </a:pPr>
            <a:r>
              <a:rPr lang="el-GR" sz="2800" dirty="0">
                <a:latin typeface="Arial Narrow" panose="020B0606020202030204" pitchFamily="34" charset="0"/>
              </a:rPr>
              <a:t>Διαβάστε γρήγορα το Φύλλο εργασίας</a:t>
            </a:r>
            <a:r>
              <a:rPr lang="en-US" sz="2800" dirty="0">
                <a:latin typeface="Arial Narrow" panose="020B0606020202030204" pitchFamily="34" charset="0"/>
              </a:rPr>
              <a:t> 2. 4.1- </a:t>
            </a:r>
            <a:r>
              <a:rPr lang="el-GR" sz="2800" dirty="0">
                <a:latin typeface="Arial Narrow" panose="020B0606020202030204" pitchFamily="34" charset="0"/>
              </a:rPr>
              <a:t>Στοιχεία κοινωνικής επικοινωνίας (5 λεπτά)</a:t>
            </a:r>
          </a:p>
          <a:p>
            <a:pPr algn="just">
              <a:spcAft>
                <a:spcPts val="1200"/>
              </a:spcAft>
              <a:buClr>
                <a:schemeClr val="accent2">
                  <a:lumMod val="75000"/>
                </a:schemeClr>
              </a:buClr>
              <a:buSzPct val="102000"/>
            </a:pPr>
            <a:r>
              <a:rPr lang="en-US" sz="2800" dirty="0">
                <a:latin typeface="Arial Narrow" panose="020B0606020202030204" pitchFamily="34" charset="0"/>
              </a:rPr>
              <a:t> </a:t>
            </a:r>
            <a:r>
              <a:rPr lang="el-GR" sz="2800" u="sng" dirty="0">
                <a:latin typeface="Arial Narrow" panose="020B0606020202030204" pitchFamily="34" charset="0"/>
              </a:rPr>
              <a:t>Διαβάστε περισσότερα στο</a:t>
            </a:r>
            <a:r>
              <a:rPr lang="en-US" sz="2800" dirty="0">
                <a:latin typeface="Arial Narrow" panose="020B0606020202030204" pitchFamily="34" charset="0"/>
              </a:rPr>
              <a:t>:</a:t>
            </a:r>
          </a:p>
          <a:p>
            <a:pPr algn="just">
              <a:spcAft>
                <a:spcPts val="1200"/>
              </a:spcAft>
              <a:buClr>
                <a:schemeClr val="accent2">
                  <a:lumMod val="75000"/>
                </a:schemeClr>
              </a:buClr>
              <a:buSzPct val="102000"/>
            </a:pPr>
            <a:r>
              <a:rPr lang="en-US" sz="2800" dirty="0">
                <a:latin typeface="Arial Narrow" panose="020B0606020202030204" pitchFamily="34" charset="0"/>
                <a:hlinkClick r:id="rId2"/>
              </a:rPr>
              <a:t>https://www.asha.org/practice-portal/clinical-topics/autism/#collapse_6</a:t>
            </a:r>
            <a:endParaRPr lang="en-US" sz="2800" dirty="0">
              <a:latin typeface="Arial Narrow" panose="020B0606020202030204" pitchFamily="34" charset="0"/>
            </a:endParaRPr>
          </a:p>
        </p:txBody>
      </p:sp>
    </p:spTree>
    <p:extLst>
      <p:ext uri="{BB962C8B-B14F-4D97-AF65-F5344CB8AC3E}">
        <p14:creationId xmlns:p14="http://schemas.microsoft.com/office/powerpoint/2010/main" val="2880450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066935" cy="1009651"/>
          </a:xfrm>
          <a:prstGeom prst="rect">
            <a:avLst/>
          </a:prstGeom>
          <a:solidFill>
            <a:srgbClr val="DAE3F3"/>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Παρακολουθώ &amp; Προβληματίζομαι </a:t>
            </a:r>
            <a:r>
              <a:rPr lang="en-US" sz="2400" b="1" i="1" dirty="0">
                <a:latin typeface="Arial Narrow" panose="020B0606020202030204" pitchFamily="34" charset="0"/>
              </a:rPr>
              <a:t>4.1.</a:t>
            </a:r>
            <a:r>
              <a:rPr lang="el-GR" sz="2400" b="1" i="1" dirty="0">
                <a:latin typeface="Arial Narrow" panose="020B0606020202030204" pitchFamily="34" charset="0"/>
              </a:rPr>
              <a:t>5</a:t>
            </a:r>
            <a:r>
              <a:rPr lang="en-US" sz="2400" b="1" i="1" dirty="0">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spcAft>
                <a:spcPts val="1200"/>
              </a:spcAft>
              <a:buClr>
                <a:schemeClr val="accent2">
                  <a:lumMod val="75000"/>
                </a:schemeClr>
              </a:buClr>
              <a:buSzPct val="102000"/>
            </a:pPr>
            <a:r>
              <a:rPr lang="el-GR" sz="2800" dirty="0">
                <a:solidFill>
                  <a:prstClr val="black"/>
                </a:solidFill>
                <a:latin typeface="Arial Narrow" panose="020B0606020202030204" pitchFamily="34" charset="0"/>
              </a:rPr>
              <a:t>Διαφορές επικοινωνίας και προκλήσεις που αντιμετωπίζουν τα άτομα με ΔΑΦ</a:t>
            </a:r>
          </a:p>
          <a:p>
            <a:pPr>
              <a:spcAft>
                <a:spcPts val="1200"/>
              </a:spcAft>
              <a:buClr>
                <a:schemeClr val="accent2">
                  <a:lumMod val="75000"/>
                </a:schemeClr>
              </a:buClr>
              <a:buSzPct val="102000"/>
            </a:pPr>
            <a:r>
              <a:rPr lang="en-US" sz="2400" dirty="0"/>
              <a:t>(</a:t>
            </a:r>
            <a:r>
              <a:rPr lang="en-US" sz="2400" dirty="0">
                <a:hlinkClick r:id="rId2"/>
              </a:rPr>
              <a:t>https://www.youtube.com/watch?v=o_NbDdBq0pU</a:t>
            </a:r>
            <a:r>
              <a:rPr lang="en-US" sz="2400" dirty="0"/>
              <a:t>)</a:t>
            </a:r>
          </a:p>
          <a:p>
            <a:pPr>
              <a:spcAft>
                <a:spcPts val="1200"/>
              </a:spcAft>
              <a:buClr>
                <a:schemeClr val="accent2">
                  <a:lumMod val="75000"/>
                </a:schemeClr>
              </a:buClr>
              <a:buSzPct val="102000"/>
            </a:pPr>
            <a:r>
              <a:rPr lang="el-GR" sz="2400" dirty="0">
                <a:solidFill>
                  <a:prstClr val="black"/>
                </a:solidFill>
                <a:latin typeface="Arial Narrow" panose="020B0606020202030204" pitchFamily="34" charset="0"/>
              </a:rPr>
              <a:t>Παρακολουθήστε αυτό το σύντομο βίντεο</a:t>
            </a:r>
            <a:r>
              <a:rPr lang="en-US" sz="2400" dirty="0">
                <a:solidFill>
                  <a:prstClr val="black"/>
                </a:solidFill>
                <a:latin typeface="Arial Narrow" panose="020B0606020202030204" pitchFamily="34" charset="0"/>
              </a:rPr>
              <a:t> (1:38</a:t>
            </a:r>
            <a:r>
              <a:rPr lang="el-GR" sz="2400" dirty="0">
                <a:solidFill>
                  <a:prstClr val="black"/>
                </a:solidFill>
                <a:latin typeface="Arial Narrow" panose="020B0606020202030204" pitchFamily="34" charset="0"/>
              </a:rPr>
              <a:t> λ.</a:t>
            </a:r>
            <a:r>
              <a:rPr lang="en-US" sz="2400" dirty="0">
                <a:solidFill>
                  <a:prstClr val="black"/>
                </a:solidFill>
                <a:latin typeface="Arial Narrow" panose="020B0606020202030204" pitchFamily="34" charset="0"/>
              </a:rPr>
              <a:t>) </a:t>
            </a:r>
            <a:r>
              <a:rPr lang="el-GR" sz="2400" dirty="0">
                <a:solidFill>
                  <a:prstClr val="black"/>
                </a:solidFill>
                <a:latin typeface="Arial Narrow" panose="020B0606020202030204" pitchFamily="34" charset="0"/>
              </a:rPr>
              <a:t>και κρατήστε σημειώσεις από τις εντοπισμένες συμπεριφορές</a:t>
            </a:r>
            <a:r>
              <a:rPr lang="en-US" sz="2400" dirty="0">
                <a:solidFill>
                  <a:prstClr val="black"/>
                </a:solidFill>
                <a:latin typeface="Arial Narrow" panose="020B0606020202030204" pitchFamily="34" charset="0"/>
              </a:rPr>
              <a:t>.</a:t>
            </a:r>
          </a:p>
        </p:txBody>
      </p:sp>
    </p:spTree>
    <p:extLst>
      <p:ext uri="{BB962C8B-B14F-4D97-AF65-F5344CB8AC3E}">
        <p14:creationId xmlns:p14="http://schemas.microsoft.com/office/powerpoint/2010/main" val="247399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l-GR" sz="2800" b="1" i="1" dirty="0">
                <a:latin typeface="Arial Narrow" panose="020B0606020202030204" pitchFamily="34" charset="0"/>
              </a:rPr>
              <a:t>Δραστηριότητα: Σκέφτομαι &amp; Προβληματίζομαι </a:t>
            </a:r>
            <a:r>
              <a:rPr lang="en-US" sz="2800" b="1" i="1" dirty="0">
                <a:latin typeface="Arial Narrow" panose="020B0606020202030204" pitchFamily="34" charset="0"/>
              </a:rPr>
              <a:t>4.1.6. </a:t>
            </a:r>
            <a:r>
              <a:rPr lang="el-GR" sz="2800" b="1" i="1" dirty="0">
                <a:latin typeface="Arial Narrow" panose="020B0606020202030204" pitchFamily="34" charset="0"/>
              </a:rPr>
              <a:t>Κοινωνική επικοινωνία</a:t>
            </a:r>
            <a:endParaRPr lang="en-US" sz="2800" b="1" i="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l-GR" sz="2800" b="1" dirty="0">
                <a:latin typeface="Arial Narrow" panose="020B0606020202030204" pitchFamily="34" charset="0"/>
              </a:rPr>
              <a:t>Ερωτήσεις/Θέματα Συζήτησης</a:t>
            </a:r>
            <a:r>
              <a:rPr lang="en-US" sz="2800" b="1" dirty="0">
                <a:latin typeface="Arial Narrow" panose="020B0606020202030204" pitchFamily="34" charset="0"/>
              </a:rPr>
              <a:t>:</a:t>
            </a:r>
          </a:p>
          <a:p>
            <a:endParaRPr lang="pt-PT" sz="2800" dirty="0">
              <a:latin typeface="Arial Narrow" panose="020B0606020202030204" pitchFamily="34" charset="0"/>
            </a:endParaRPr>
          </a:p>
          <a:p>
            <a:pPr marL="342900" indent="-342900">
              <a:buAutoNum type="arabicPeriod"/>
            </a:pPr>
            <a:r>
              <a:rPr lang="el-GR" sz="2800" dirty="0">
                <a:latin typeface="Arial Narrow" panose="020B0606020202030204" pitchFamily="34" charset="0"/>
              </a:rPr>
              <a:t>Εξήγησε μερικές από τις διαφορές και τις προκλήσεις επικοινωνίας που αντιμετωπίζουν άτομα με ΔΑΦ που παρακολούθησες στο προηγούμενο βίντεο.</a:t>
            </a:r>
          </a:p>
          <a:p>
            <a:pPr marL="342900" indent="-342900">
              <a:buAutoNum type="arabicPeriod"/>
            </a:pPr>
            <a:r>
              <a:rPr lang="el-GR" sz="2800" dirty="0">
                <a:latin typeface="Arial Narrow" panose="020B0606020202030204" pitchFamily="34" charset="0"/>
              </a:rPr>
              <a:t>Τι νιώθεις </a:t>
            </a:r>
            <a:r>
              <a:rPr lang="el-GR" sz="2800" dirty="0" err="1">
                <a:latin typeface="Arial Narrow" panose="020B0606020202030204" pitchFamily="34" charset="0"/>
              </a:rPr>
              <a:t>γι</a:t>
            </a:r>
            <a:r>
              <a:rPr lang="el-GR" sz="2800" dirty="0">
                <a:latin typeface="Arial Narrow" panose="020B0606020202030204" pitchFamily="34" charset="0"/>
              </a:rPr>
              <a:t> 'αυτό;</a:t>
            </a:r>
          </a:p>
          <a:p>
            <a:pPr marL="342900" indent="-342900">
              <a:buAutoNum type="arabicPeriod"/>
            </a:pPr>
            <a:r>
              <a:rPr lang="el-GR" sz="2800" dirty="0">
                <a:latin typeface="Arial Narrow" panose="020B0606020202030204" pitchFamily="34" charset="0"/>
              </a:rPr>
              <a:t>Έχεις σκεφτεί ποτέ αυτές τις δυσκολίες επικοινωνίας;</a:t>
            </a:r>
            <a:endParaRPr lang="en-U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418655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4"/>
            <a:ext cx="12192000" cy="2185214"/>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el-GR" sz="2800" b="1" dirty="0">
                <a:latin typeface="Arial Narrow" panose="020B0606020202030204" pitchFamily="34" charset="0"/>
              </a:rPr>
              <a:t>Διάλειμμα</a:t>
            </a:r>
            <a:endParaRPr lang="pt-PT" sz="2800" dirty="0">
              <a:latin typeface="Arial Narrow" panose="020B0606020202030204" pitchFamily="34" charset="0"/>
            </a:endParaRPr>
          </a:p>
          <a:p>
            <a:r>
              <a:rPr lang="en-US" b="1" dirty="0"/>
              <a:t> </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grpSp>
        <p:nvGrpSpPr>
          <p:cNvPr id="12" name="Grupo 11"/>
          <p:cNvGrpSpPr/>
          <p:nvPr/>
        </p:nvGrpSpPr>
        <p:grpSpPr>
          <a:xfrm>
            <a:off x="1606778" y="6412676"/>
            <a:ext cx="7351175" cy="506880"/>
            <a:chOff x="178130" y="6412675"/>
            <a:chExt cx="9128049" cy="506880"/>
          </a:xfrm>
        </p:grpSpPr>
        <p:sp>
          <p:nvSpPr>
            <p:cNvPr id="14" name="Retângulo 13"/>
            <p:cNvSpPr/>
            <p:nvPr/>
          </p:nvSpPr>
          <p:spPr>
            <a:xfrm>
              <a:off x="2213898" y="6457890"/>
              <a:ext cx="7092281" cy="461665"/>
            </a:xfrm>
            <a:prstGeom prst="rect">
              <a:avLst/>
            </a:prstGeom>
          </p:spPr>
          <p:txBody>
            <a:bodyPr wrap="square">
              <a:spAutoFit/>
            </a:bodyPr>
            <a:lstStyle/>
            <a:p>
              <a:r>
                <a:rPr lang="el-GR" sz="800"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17</a:t>
            </a:fld>
            <a:endParaRPr lang="pt-PT"/>
          </a:p>
        </p:txBody>
      </p:sp>
    </p:spTree>
    <p:extLst>
      <p:ext uri="{BB962C8B-B14F-4D97-AF65-F5344CB8AC3E}">
        <p14:creationId xmlns:p14="http://schemas.microsoft.com/office/powerpoint/2010/main" val="138995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Διαβάζω και Προβληματίζομαι </a:t>
            </a:r>
            <a:r>
              <a:rPr lang="en-US" sz="2400" b="1" i="1" dirty="0">
                <a:latin typeface="Arial Narrow" panose="020B0606020202030204" pitchFamily="34" charset="0"/>
              </a:rPr>
              <a:t>4.2. </a:t>
            </a:r>
            <a:r>
              <a:rPr lang="el-GR" sz="2400" b="1" i="1" dirty="0">
                <a:latin typeface="Arial Narrow" panose="020B0606020202030204" pitchFamily="34" charset="0"/>
              </a:rPr>
              <a:t>Αλληλεπίδραση και κοινωνικές δεξιότητες</a:t>
            </a:r>
            <a:endParaRPr lang="en-US" sz="2400" b="1" i="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marL="457200" indent="-457200" algn="just">
              <a:spcAft>
                <a:spcPts val="1200"/>
              </a:spcAft>
              <a:buClr>
                <a:schemeClr val="tx1"/>
              </a:buClr>
              <a:buSzPct val="100000"/>
              <a:buFont typeface="Arial" panose="020B0604020202020204" pitchFamily="34" charset="0"/>
              <a:buChar char="•"/>
            </a:pPr>
            <a:r>
              <a:rPr lang="el-GR" sz="2800" dirty="0">
                <a:latin typeface="Arial Narrow" panose="020B0606020202030204" pitchFamily="34" charset="0"/>
              </a:rPr>
              <a:t>Οι</a:t>
            </a:r>
            <a:r>
              <a:rPr lang="el-GR" sz="2800" b="1" dirty="0">
                <a:latin typeface="Arial Narrow" panose="020B0606020202030204" pitchFamily="34" charset="0"/>
              </a:rPr>
              <a:t> κοινωνικές δεξιότητες </a:t>
            </a:r>
            <a:r>
              <a:rPr lang="el-GR" sz="2800" dirty="0">
                <a:latin typeface="Arial Narrow" panose="020B0606020202030204" pitchFamily="34" charset="0"/>
              </a:rPr>
              <a:t>είναι οι δεξιότητες που χρησιμοποιούμε για να επικοινωνούμε και να αλληλεπιδρούμε μεταξύ μας, τόσο λεκτικά όσο και μη λεκτικά, μέσω χειρονομιών, γλώσσας του σώματος και της προσωπικής μας εμφάνισης </a:t>
            </a:r>
            <a:r>
              <a:rPr lang="en-US" sz="2800" dirty="0">
                <a:latin typeface="Arial Narrow" panose="020B0606020202030204" pitchFamily="34" charset="0"/>
              </a:rPr>
              <a:t>(Greene &amp;  Burleson, 2003). </a:t>
            </a:r>
          </a:p>
          <a:p>
            <a:pPr marL="457200" indent="-457200" algn="just">
              <a:spcAft>
                <a:spcPts val="1200"/>
              </a:spcAft>
              <a:buClr>
                <a:schemeClr val="tx1"/>
              </a:buClr>
              <a:buSzPct val="100000"/>
              <a:buFont typeface="Arial" panose="020B0604020202020204" pitchFamily="34" charset="0"/>
              <a:buChar char="•"/>
            </a:pPr>
            <a:endParaRPr lang="en-US" sz="2800" dirty="0">
              <a:latin typeface="Arial Narrow" panose="020B0606020202030204" pitchFamily="34" charset="0"/>
            </a:endParaRPr>
          </a:p>
          <a:p>
            <a:pPr marL="457200" indent="-457200" algn="just">
              <a:spcAft>
                <a:spcPts val="1200"/>
              </a:spcAft>
              <a:buClr>
                <a:schemeClr val="tx1"/>
              </a:buClr>
              <a:buSzPct val="100000"/>
              <a:buFont typeface="Arial" panose="020B0604020202020204" pitchFamily="34" charset="0"/>
              <a:buChar char="•"/>
            </a:pPr>
            <a:r>
              <a:rPr lang="el-GR" sz="2800" dirty="0">
                <a:latin typeface="Arial Narrow" panose="020B0606020202030204" pitchFamily="34" charset="0"/>
              </a:rPr>
              <a:t>Οι άνθρωποι είναι κοινωνικοί και έχουμε αναπτύξει πολλούς τρόπους για να επικοινωνούμε τα μηνύματα, τις σκέψεις και τα συναισθήματά μας με τους άλλους.</a:t>
            </a:r>
            <a:endParaRPr lang="en-US" sz="2800" dirty="0">
              <a:latin typeface="Arial Narrow" panose="020B0606020202030204" pitchFamily="34" charset="0"/>
            </a:endParaRPr>
          </a:p>
        </p:txBody>
      </p:sp>
    </p:spTree>
    <p:extLst>
      <p:ext uri="{BB962C8B-B14F-4D97-AF65-F5344CB8AC3E}">
        <p14:creationId xmlns:p14="http://schemas.microsoft.com/office/powerpoint/2010/main" val="317303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Διαβάζω &amp; Προβληματίζομαι </a:t>
            </a:r>
            <a:r>
              <a:rPr lang="en-US" sz="2400" b="1" i="1" dirty="0">
                <a:latin typeface="Arial Narrow" panose="020B0606020202030204" pitchFamily="34" charset="0"/>
              </a:rPr>
              <a:t>4.2. </a:t>
            </a:r>
            <a:r>
              <a:rPr lang="el-GR" sz="2400" b="1" i="1" dirty="0">
                <a:latin typeface="Arial Narrow" panose="020B0606020202030204" pitchFamily="34" charset="0"/>
              </a:rPr>
              <a:t>Αλληλεπίδραση και κοινωνικές δεξιότητες</a:t>
            </a:r>
            <a:endParaRPr lang="en-US" sz="2400" b="1" i="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a:buClr>
                <a:schemeClr val="accent5">
                  <a:lumMod val="50000"/>
                </a:schemeClr>
              </a:buClr>
            </a:pPr>
            <a:r>
              <a:rPr lang="el-GR" sz="2800" dirty="0">
                <a:latin typeface="Arial Narrow" panose="020B0606020202030204" pitchFamily="34" charset="0"/>
              </a:rPr>
              <a:t>Δες αυτό το βίντεο και κράτησε σημειώσεις για τις συμπεριφορές που σου τράβηξαν την προσοχή</a:t>
            </a:r>
            <a:r>
              <a:rPr lang="pt-PT" sz="2800" dirty="0">
                <a:latin typeface="Arial Narrow" panose="020B0606020202030204" pitchFamily="34" charset="0"/>
              </a:rPr>
              <a:t>.</a:t>
            </a:r>
          </a:p>
          <a:p>
            <a:pPr algn="ctr">
              <a:buClr>
                <a:schemeClr val="accent5">
                  <a:lumMod val="50000"/>
                </a:schemeClr>
              </a:buClr>
            </a:pPr>
            <a:r>
              <a:rPr lang="el-GR" sz="2800" u="sng" dirty="0">
                <a:latin typeface="Arial Narrow" panose="020B0606020202030204" pitchFamily="34" charset="0"/>
              </a:rPr>
              <a:t>Κοινωνική Αλληλεπίδραση Αυτισμού</a:t>
            </a:r>
            <a:r>
              <a:rPr lang="pt-PT" sz="2800" u="sng" dirty="0">
                <a:latin typeface="Arial Narrow" panose="020B0606020202030204" pitchFamily="34" charset="0"/>
              </a:rPr>
              <a:t>(15:26</a:t>
            </a:r>
            <a:r>
              <a:rPr lang="el-GR" sz="2800" u="sng" dirty="0">
                <a:latin typeface="Arial Narrow" panose="020B0606020202030204" pitchFamily="34" charset="0"/>
              </a:rPr>
              <a:t> λ.</a:t>
            </a:r>
            <a:r>
              <a:rPr lang="pt-PT" sz="2800" u="sng" dirty="0">
                <a:latin typeface="Arial Narrow" panose="020B0606020202030204" pitchFamily="34" charset="0"/>
              </a:rPr>
              <a:t>) </a:t>
            </a:r>
          </a:p>
          <a:p>
            <a:pPr algn="ctr">
              <a:buClr>
                <a:schemeClr val="accent5">
                  <a:lumMod val="50000"/>
                </a:schemeClr>
              </a:buClr>
            </a:pPr>
            <a:r>
              <a:rPr lang="pt-PT" sz="2400" dirty="0">
                <a:latin typeface="Arial Narrow" panose="020B0606020202030204" pitchFamily="34" charset="0"/>
                <a:hlinkClick r:id="rId2"/>
              </a:rPr>
              <a:t>https://www.youtube.com/watch?v=fLt54fpQ7h8</a:t>
            </a:r>
            <a:endParaRPr lang="pt-PT" sz="2400" dirty="0">
              <a:latin typeface="Arial Narrow" panose="020B0606020202030204" pitchFamily="34" charset="0"/>
            </a:endParaRPr>
          </a:p>
        </p:txBody>
      </p:sp>
    </p:spTree>
    <p:extLst>
      <p:ext uri="{BB962C8B-B14F-4D97-AF65-F5344CB8AC3E}">
        <p14:creationId xmlns:p14="http://schemas.microsoft.com/office/powerpoint/2010/main" val="140233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FF2CC"/>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el-GR" sz="4000" b="1" dirty="0">
                <a:solidFill>
                  <a:schemeClr val="dk1"/>
                </a:solidFill>
                <a:latin typeface="Arial Narrow"/>
                <a:ea typeface="Arial Narrow"/>
                <a:cs typeface="Arial Narrow"/>
                <a:sym typeface="Arial Narrow"/>
              </a:rPr>
              <a:t>ΕΝΑΡΞΗ</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FF2CC"/>
          </a:solidFill>
          <a:ln>
            <a:noFill/>
          </a:ln>
        </p:spPr>
        <p:txBody>
          <a:bodyPr spcFirstLastPara="1" wrap="square" lIns="121900" tIns="60933" rIns="121900" bIns="60933" anchor="t" anchorCtr="0">
            <a:noAutofit/>
          </a:bodyPr>
          <a:lstStyle/>
          <a:p>
            <a:pPr algn="ctr">
              <a:lnSpc>
                <a:spcPct val="150000"/>
              </a:lnSpc>
              <a:buClr>
                <a:schemeClr val="accent2">
                  <a:lumMod val="75000"/>
                </a:schemeClr>
              </a:buClr>
              <a:buSzPct val="102000"/>
            </a:pPr>
            <a:r>
              <a:rPr lang="el-GR" sz="2000" dirty="0">
                <a:latin typeface="Arial Narrow" panose="020B0606020202030204" pitchFamily="34" charset="0"/>
              </a:rPr>
              <a:t>Σκοπός</a:t>
            </a:r>
            <a:endParaRPr lang="de-DE" sz="2000" dirty="0">
              <a:latin typeface="Arial Narrow" panose="020B0606020202030204" pitchFamily="34" charset="0"/>
            </a:endParaRPr>
          </a:p>
          <a:p>
            <a:pPr algn="ctr">
              <a:lnSpc>
                <a:spcPct val="150000"/>
              </a:lnSpc>
              <a:buClr>
                <a:schemeClr val="accent2">
                  <a:lumMod val="75000"/>
                </a:schemeClr>
              </a:buClr>
              <a:buSzPct val="102000"/>
            </a:pPr>
            <a:r>
              <a:rPr lang="el-GR" sz="2000" dirty="0">
                <a:latin typeface="Arial Narrow" panose="020B0606020202030204" pitchFamily="34" charset="0"/>
              </a:rPr>
              <a:t>Περιεχόμενα</a:t>
            </a:r>
            <a:endParaRPr lang="de-DE" sz="2000" dirty="0">
              <a:latin typeface="Arial Narrow" panose="020B0606020202030204" pitchFamily="34" charset="0"/>
            </a:endParaRPr>
          </a:p>
          <a:p>
            <a:pPr algn="ctr">
              <a:lnSpc>
                <a:spcPct val="150000"/>
              </a:lnSpc>
              <a:buClr>
                <a:schemeClr val="accent2">
                  <a:lumMod val="75000"/>
                </a:schemeClr>
              </a:buClr>
              <a:buSzPct val="102000"/>
            </a:pPr>
            <a:r>
              <a:rPr lang="el-GR" sz="2000" dirty="0">
                <a:latin typeface="Arial Narrow" panose="020B0606020202030204" pitchFamily="34" charset="0"/>
              </a:rPr>
              <a:t>Μαθησιακά αποτελέσματα</a:t>
            </a:r>
            <a:endParaRPr lang="de-DE" sz="2000" dirty="0">
              <a:latin typeface="Arial Narrow" panose="020B0606020202030204" pitchFamily="34" charset="0"/>
            </a:endParaRPr>
          </a:p>
          <a:p>
            <a:pPr algn="ctr">
              <a:lnSpc>
                <a:spcPct val="150000"/>
              </a:lnSpc>
              <a:buClr>
                <a:schemeClr val="accent2">
                  <a:lumMod val="75000"/>
                </a:schemeClr>
              </a:buClr>
              <a:buSzPct val="102000"/>
            </a:pPr>
            <a:r>
              <a:rPr lang="el-GR" sz="2000" dirty="0">
                <a:latin typeface="Arial Narrow" panose="020B0606020202030204" pitchFamily="34" charset="0"/>
              </a:rPr>
              <a:t>Οργάνωση</a:t>
            </a:r>
            <a:endParaRPr lang="en-GB" sz="2000" dirty="0">
              <a:latin typeface="Arial Narrow" panose="020B0606020202030204" pitchFamily="34" charset="0"/>
            </a:endParaRPr>
          </a:p>
          <a:p>
            <a:pPr algn="ctr">
              <a:lnSpc>
                <a:spcPct val="150000"/>
              </a:lnSpc>
              <a:buClr>
                <a:schemeClr val="accent2">
                  <a:lumMod val="75000"/>
                </a:schemeClr>
              </a:buClr>
              <a:buSzPct val="102000"/>
            </a:pPr>
            <a:r>
              <a:rPr lang="el-GR" sz="2000" i="1" dirty="0">
                <a:latin typeface="Arial Narrow" panose="020B0606020202030204" pitchFamily="34" charset="0"/>
              </a:rPr>
              <a:t>Δραστηριότητα καλωσορίσματος «απομνημόνευση ονομάτων»</a:t>
            </a:r>
            <a:endParaRPr lang="pt-PT" sz="2000" i="1" dirty="0">
              <a:latin typeface="Arial Narrow" panose="020B0606020202030204" pitchFamily="34" charset="0"/>
            </a:endParaRPr>
          </a:p>
        </p:txBody>
      </p:sp>
    </p:spTree>
    <p:extLst>
      <p:ext uri="{BB962C8B-B14F-4D97-AF65-F5344CB8AC3E}">
        <p14:creationId xmlns:p14="http://schemas.microsoft.com/office/powerpoint/2010/main" val="10733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7772400"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l-GR" sz="2400" b="1" i="1" dirty="0">
                <a:latin typeface="Arial Narrow" panose="020B0606020202030204" pitchFamily="34" charset="0"/>
              </a:rPr>
              <a:t>Δραστηριότητα: Παρακολουθώ και Προβληματίζομαι </a:t>
            </a:r>
            <a:r>
              <a:rPr lang="en-US" sz="2400" b="1" i="1" dirty="0">
                <a:latin typeface="Arial Narrow" panose="020B0606020202030204" pitchFamily="34" charset="0"/>
              </a:rPr>
              <a:t>4.1.- 4.2.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l-GR" sz="2400" dirty="0">
                <a:latin typeface="Arial Narrow" panose="020B0606020202030204" pitchFamily="34" charset="0"/>
              </a:rPr>
              <a:t>Εξετάστε πώς να διδάξετε την </a:t>
            </a:r>
            <a:r>
              <a:rPr lang="el-GR" sz="2400" b="1" dirty="0">
                <a:latin typeface="Arial Narrow" panose="020B0606020202030204" pitchFamily="34" charset="0"/>
              </a:rPr>
              <a:t>κοινωνική γλώσσα</a:t>
            </a:r>
            <a:r>
              <a:rPr lang="el-GR" sz="2400" dirty="0">
                <a:latin typeface="Arial Narrow" panose="020B0606020202030204" pitchFamily="34" charset="0"/>
              </a:rPr>
              <a:t>:</a:t>
            </a:r>
          </a:p>
          <a:p>
            <a:r>
              <a:rPr lang="el-GR" sz="2400" dirty="0">
                <a:latin typeface="Arial Narrow" panose="020B0606020202030204" pitchFamily="34" charset="0"/>
              </a:rPr>
              <a:t>Υπάρχει μια ποικιλία επιλογών παρέμβασης για την </a:t>
            </a:r>
            <a:r>
              <a:rPr lang="el-GR" sz="2400" dirty="0" err="1">
                <a:latin typeface="Arial Narrow" panose="020B0606020202030204" pitchFamily="34" charset="0"/>
              </a:rPr>
              <a:t>κοινωνικο</a:t>
            </a:r>
            <a:r>
              <a:rPr lang="el-GR" sz="2400" dirty="0">
                <a:latin typeface="Arial Narrow" panose="020B0606020202030204" pitchFamily="34" charset="0"/>
              </a:rPr>
              <a:t>-επικοινωνιακή δυσλειτουργία στις ΔΑΦ και στο πώς να εφαρμόζονται  με εξατομικευμένο τρόπο.</a:t>
            </a:r>
          </a:p>
          <a:p>
            <a:r>
              <a:rPr lang="el-GR" sz="2400" dirty="0">
                <a:latin typeface="Arial Narrow" panose="020B0606020202030204" pitchFamily="34" charset="0"/>
              </a:rPr>
              <a:t>Αυτό περιλαμβάνει διάφορες μορφές Εφαρμοσμένης Ανάλυσης Συμπεριφοράς, </a:t>
            </a:r>
            <a:r>
              <a:rPr lang="el-GR" sz="2400" dirty="0" err="1">
                <a:latin typeface="Arial Narrow" panose="020B0606020202030204" pitchFamily="34" charset="0"/>
              </a:rPr>
              <a:t>Κοινωνικο</a:t>
            </a:r>
            <a:r>
              <a:rPr lang="el-GR" sz="2400" dirty="0">
                <a:latin typeface="Arial Narrow" panose="020B0606020202030204" pitchFamily="34" charset="0"/>
              </a:rPr>
              <a:t>-Πραγματικές προσεγγίσεις, </a:t>
            </a:r>
            <a:r>
              <a:rPr lang="el-GR" sz="2400" u="sng" dirty="0">
                <a:latin typeface="Arial Narrow" panose="020B0606020202030204" pitchFamily="34" charset="0"/>
              </a:rPr>
              <a:t>Οπτικές στρατηγικές </a:t>
            </a:r>
            <a:r>
              <a:rPr lang="en-US" sz="2400" u="sng" dirty="0">
                <a:latin typeface="Arial Narrow" panose="020B0606020202030204" pitchFamily="34" charset="0"/>
              </a:rPr>
              <a:t> </a:t>
            </a:r>
            <a:r>
              <a:rPr lang="en-US" sz="2400" dirty="0">
                <a:latin typeface="Arial Narrow" panose="020B0606020202030204" pitchFamily="34" charset="0"/>
              </a:rPr>
              <a:t>(TEACCH, PECS, </a:t>
            </a:r>
            <a:r>
              <a:rPr lang="el-GR" sz="2400" dirty="0">
                <a:latin typeface="Arial Narrow" panose="020B0606020202030204" pitchFamily="34" charset="0"/>
              </a:rPr>
              <a:t>Κοινωνικές ιστορίες</a:t>
            </a:r>
            <a:r>
              <a:rPr lang="en-US" sz="2400" dirty="0">
                <a:latin typeface="Arial Narrow" panose="020B0606020202030204" pitchFamily="34" charset="0"/>
              </a:rPr>
              <a:t>, </a:t>
            </a:r>
            <a:r>
              <a:rPr lang="el-GR" sz="2400" dirty="0">
                <a:latin typeface="Arial Narrow" panose="020B0606020202030204" pitchFamily="34" charset="0"/>
              </a:rPr>
              <a:t>κτλ.</a:t>
            </a:r>
            <a:r>
              <a:rPr lang="en-US" sz="2400" dirty="0">
                <a:latin typeface="Arial Narrow" panose="020B0606020202030204" pitchFamily="34" charset="0"/>
              </a:rPr>
              <a:t>) . </a:t>
            </a:r>
          </a:p>
          <a:p>
            <a:endParaRPr lang="en-US" sz="2400" dirty="0">
              <a:latin typeface="Arial Narrow" panose="020B0606020202030204" pitchFamily="34" charset="0"/>
            </a:endParaRPr>
          </a:p>
          <a:p>
            <a:r>
              <a:rPr lang="el-GR" sz="2000" u="sng" dirty="0">
                <a:latin typeface="Arial Narrow" panose="020B0606020202030204" pitchFamily="34" charset="0"/>
              </a:rPr>
              <a:t>Παρακολούθησε αυτό το σύντομο βίντεο για τις Οπτικές Στρατηγικές:</a:t>
            </a:r>
            <a:endParaRPr lang="en-US" sz="2000" dirty="0">
              <a:latin typeface="Arial Narrow" panose="020B0606020202030204" pitchFamily="34" charset="0"/>
            </a:endParaRPr>
          </a:p>
          <a:p>
            <a:r>
              <a:rPr lang="en-US" sz="2400" dirty="0">
                <a:solidFill>
                  <a:prstClr val="black"/>
                </a:solidFill>
                <a:latin typeface="Arial Narrow" panose="020B0606020202030204" pitchFamily="34" charset="0"/>
              </a:rPr>
              <a:t> </a:t>
            </a:r>
          </a:p>
          <a:p>
            <a:r>
              <a:rPr lang="el-GR" sz="2400" u="sng" dirty="0">
                <a:solidFill>
                  <a:prstClr val="black"/>
                </a:solidFill>
                <a:latin typeface="Arial Narrow" panose="020B0606020202030204" pitchFamily="34" charset="0"/>
              </a:rPr>
              <a:t>Επιπλέον ανάγνωσμα:</a:t>
            </a:r>
            <a:endParaRPr lang="en-US" sz="2400" dirty="0">
              <a:solidFill>
                <a:prstClr val="black"/>
              </a:solidFill>
              <a:latin typeface="Arial Narrow" panose="020B0606020202030204" pitchFamily="34" charset="0"/>
            </a:endParaRPr>
          </a:p>
          <a:p>
            <a:r>
              <a:rPr lang="el-GR" sz="2400" dirty="0">
                <a:solidFill>
                  <a:prstClr val="black"/>
                </a:solidFill>
                <a:latin typeface="Arial Narrow" panose="020B0606020202030204" pitchFamily="34" charset="0"/>
              </a:rPr>
              <a:t>Συμβουλές επικοινωνίας – Διάβασε το φύλλο εργασίας 3</a:t>
            </a:r>
            <a:endParaRPr lang="en-US" sz="2400" dirty="0">
              <a:solidFill>
                <a:prstClr val="black"/>
              </a:solidFill>
              <a:latin typeface="Arial Narrow" panose="020B0606020202030204" pitchFamily="34" charset="0"/>
            </a:endParaRPr>
          </a:p>
        </p:txBody>
      </p:sp>
      <p:pic>
        <p:nvPicPr>
          <p:cNvPr id="9" name="11449604_hi">
            <a:hlinkClick r:id="" action="ppaction://media"/>
            <a:extLst>
              <a:ext uri="{FF2B5EF4-FFF2-40B4-BE49-F238E27FC236}">
                <a16:creationId xmlns:a16="http://schemas.microsoft.com/office/drawing/2014/main" id="{5D07AE8F-3174-824C-B3F1-160C29F639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20298" y="4063173"/>
            <a:ext cx="3082055" cy="1733656"/>
          </a:xfrm>
          <a:prstGeom prst="rect">
            <a:avLst/>
          </a:prstGeom>
        </p:spPr>
      </p:pic>
    </p:spTree>
    <p:extLst>
      <p:ext uri="{BB962C8B-B14F-4D97-AF65-F5344CB8AC3E}">
        <p14:creationId xmlns:p14="http://schemas.microsoft.com/office/powerpoint/2010/main" val="3098726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8567057"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l-GR" sz="2400" b="1" i="1" dirty="0">
                <a:latin typeface="Arial Narrow" panose="020B0606020202030204" pitchFamily="34" charset="0"/>
              </a:rPr>
              <a:t>Δραστηριότητα: Παρακολουθώ &amp; Προβληματίζομαι </a:t>
            </a:r>
            <a:r>
              <a:rPr lang="en-US" sz="2400" b="1" i="1" dirty="0">
                <a:latin typeface="Arial Narrow" panose="020B0606020202030204" pitchFamily="34" charset="0"/>
              </a:rPr>
              <a:t>4.1.- 4.2. (</a:t>
            </a:r>
            <a:r>
              <a:rPr lang="el-GR" sz="2400" b="1" i="1" dirty="0">
                <a:latin typeface="Arial Narrow" panose="020B0606020202030204" pitchFamily="34" charset="0"/>
              </a:rPr>
              <a:t>Συν</a:t>
            </a:r>
            <a:r>
              <a:rPr lang="en-US" sz="2400" b="1" i="1" dirty="0">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l-GR" sz="2800" dirty="0">
                <a:latin typeface="Arial Narrow" panose="020B0606020202030204" pitchFamily="34" charset="0"/>
              </a:rPr>
              <a:t>Δες αυτό το σύντομο βίντεο για τις συμβουλές Επικοινωνίας </a:t>
            </a:r>
            <a:r>
              <a:rPr lang="en-US" sz="2800" dirty="0">
                <a:solidFill>
                  <a:prstClr val="black"/>
                </a:solidFill>
                <a:latin typeface="Arial Narrow" panose="020B0606020202030204" pitchFamily="34" charset="0"/>
              </a:rPr>
              <a:t>(3:26</a:t>
            </a:r>
            <a:r>
              <a:rPr lang="el-GR" sz="2800" dirty="0">
                <a:solidFill>
                  <a:prstClr val="black"/>
                </a:solidFill>
                <a:latin typeface="Arial Narrow" panose="020B0606020202030204" pitchFamily="34" charset="0"/>
              </a:rPr>
              <a:t> λ.</a:t>
            </a:r>
            <a:r>
              <a:rPr lang="en-US" sz="2800" dirty="0">
                <a:solidFill>
                  <a:prstClr val="black"/>
                </a:solidFill>
                <a:latin typeface="Arial Narrow" panose="020B0606020202030204" pitchFamily="34" charset="0"/>
              </a:rPr>
              <a:t>):</a:t>
            </a:r>
          </a:p>
          <a:p>
            <a:r>
              <a:rPr lang="en-US" sz="2400" dirty="0">
                <a:solidFill>
                  <a:prstClr val="black"/>
                </a:solidFill>
                <a:latin typeface="Arial Narrow" panose="020B0606020202030204" pitchFamily="34" charset="0"/>
                <a:hlinkClick r:id="rId2"/>
              </a:rPr>
              <a:t>https://www.youtube.com/watch?v=AIRTKfVdEbA</a:t>
            </a:r>
            <a:endParaRPr lang="en-US" sz="2400" dirty="0">
              <a:solidFill>
                <a:prstClr val="black"/>
              </a:solidFill>
              <a:latin typeface="Arial Narrow" panose="020B0606020202030204" pitchFamily="34" charset="0"/>
            </a:endParaRPr>
          </a:p>
          <a:p>
            <a:endParaRPr lang="en-US" sz="2800" dirty="0">
              <a:solidFill>
                <a:prstClr val="black"/>
              </a:solidFill>
              <a:latin typeface="Arial Narrow" panose="020B0606020202030204" pitchFamily="34" charset="0"/>
            </a:endParaRPr>
          </a:p>
          <a:p>
            <a:r>
              <a:rPr lang="el-GR" sz="2800" u="sng" dirty="0">
                <a:solidFill>
                  <a:prstClr val="black"/>
                </a:solidFill>
                <a:latin typeface="Arial Narrow" panose="020B0606020202030204" pitchFamily="34" charset="0"/>
              </a:rPr>
              <a:t>Επιπλέον ανάγνωσμα:</a:t>
            </a:r>
            <a:r>
              <a:rPr lang="el-GR" sz="2800" dirty="0">
                <a:solidFill>
                  <a:prstClr val="black"/>
                </a:solidFill>
                <a:latin typeface="Arial Narrow" panose="020B0606020202030204" pitchFamily="34" charset="0"/>
              </a:rPr>
              <a:t> Συμβουλές επικοινωνίας- Διάβασε το φύλλο εργασίας 3</a:t>
            </a: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25312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656872"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l-GR" sz="2400" b="1" i="1" dirty="0">
                <a:latin typeface="Arial Narrow" panose="020B0606020202030204" pitchFamily="34" charset="0"/>
              </a:rPr>
              <a:t>Δραστηριότητα: Παρακολουθώ &amp; Προβληματίζομαι </a:t>
            </a:r>
            <a:r>
              <a:rPr lang="en-US" sz="2400" b="1" i="1" dirty="0">
                <a:latin typeface="Arial Narrow" panose="020B0606020202030204" pitchFamily="34" charset="0"/>
              </a:rPr>
              <a:t>4.1.- 4.2.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ctr" defTabSz="685800"/>
            <a:r>
              <a:rPr lang="el-GR" sz="2300" b="1" u="sng" dirty="0">
                <a:latin typeface="Arial Narrow" panose="020B0606020202030204" pitchFamily="34" charset="0"/>
              </a:rPr>
              <a:t>Τέσσερα Στάδια της Επικοινωνίας</a:t>
            </a:r>
            <a:endParaRPr lang="en-US" sz="2300" b="1" u="sng" dirty="0">
              <a:latin typeface="Arial Narrow" panose="020B0606020202030204" pitchFamily="34" charset="0"/>
            </a:endParaRPr>
          </a:p>
          <a:p>
            <a:r>
              <a:rPr lang="el-GR" sz="2300" b="1" dirty="0">
                <a:latin typeface="Arial Narrow" panose="020B0606020202030204" pitchFamily="34" charset="0"/>
              </a:rPr>
              <a:t>Βήμα 1: Σκέψου το άτομο με το οποίο μπορεί να επικοινωνείς</a:t>
            </a:r>
            <a:r>
              <a:rPr lang="el-GR" sz="2300" dirty="0">
                <a:latin typeface="Arial Narrow" panose="020B0606020202030204" pitchFamily="34" charset="0"/>
              </a:rPr>
              <a:t>.</a:t>
            </a:r>
          </a:p>
          <a:p>
            <a:r>
              <a:rPr lang="el-GR" sz="2300" dirty="0">
                <a:latin typeface="Arial Narrow" panose="020B0606020202030204" pitchFamily="34" charset="0"/>
              </a:rPr>
              <a:t>Αναρωτήσου: Τι γνωρίζω για αυτόν/ή (με βάση προηγούμενες εμπειρίες ή σε σχέση με το τρέχον πλαίσιο);</a:t>
            </a:r>
          </a:p>
          <a:p>
            <a:r>
              <a:rPr lang="el-GR" sz="2300" b="1" dirty="0">
                <a:latin typeface="Arial Narrow" panose="020B0606020202030204" pitchFamily="34" charset="0"/>
              </a:rPr>
              <a:t>Βήμα 2: Καθιέρωσε τη φυσική παρουσία.</a:t>
            </a:r>
          </a:p>
          <a:p>
            <a:r>
              <a:rPr lang="el-GR" sz="2300" dirty="0">
                <a:latin typeface="Arial Narrow" panose="020B0606020202030204" pitchFamily="34" charset="0"/>
              </a:rPr>
              <a:t>Πώς μπορείς να εξασφαλίσεις εμφανισιακά χαρακτηριστικά;</a:t>
            </a:r>
          </a:p>
          <a:p>
            <a:r>
              <a:rPr lang="el-GR" sz="2300" b="1" dirty="0">
                <a:latin typeface="Arial Narrow" panose="020B0606020202030204" pitchFamily="34" charset="0"/>
              </a:rPr>
              <a:t>Βήμα 3: Σκέψου με τα μάτια σου.</a:t>
            </a:r>
          </a:p>
          <a:p>
            <a:r>
              <a:rPr lang="el-GR" sz="2300" dirty="0">
                <a:latin typeface="Arial Narrow" panose="020B0606020202030204" pitchFamily="34" charset="0"/>
              </a:rPr>
              <a:t>Πώς μπορείς να βοηθήσεις το άτομο σε αυτήν την ικανότητα;</a:t>
            </a:r>
          </a:p>
          <a:p>
            <a:r>
              <a:rPr lang="el-GR" sz="2300" b="1" dirty="0">
                <a:latin typeface="Arial Narrow" panose="020B0606020202030204" pitchFamily="34" charset="0"/>
              </a:rPr>
              <a:t>Βήμα 4: Τέλος, χρησιμοποίησε τη γλώσσα για να συνδεθείς με άλλους.</a:t>
            </a:r>
          </a:p>
          <a:p>
            <a:r>
              <a:rPr lang="el-GR" sz="2300" dirty="0">
                <a:latin typeface="Arial Narrow" panose="020B0606020202030204" pitchFamily="34" charset="0"/>
              </a:rPr>
              <a:t>Πώς μπορείς να βοηθήσεις τα άτομα με ΔΑΦ να συνδεθούν με άλλους στην ομάδα χρησιμοποιώντας τη γλώσσα; Για παράδειγμα: σε έναν χώρο εργασίας; Με φίλους? Συνεργάτες; Σκέψου μερικά παραδείγματα.</a:t>
            </a:r>
            <a:endParaRPr lang="en-US" sz="2300" dirty="0">
              <a:latin typeface="Arial Narrow" panose="020B0606020202030204" pitchFamily="34" charset="0"/>
            </a:endParaRPr>
          </a:p>
        </p:txBody>
      </p:sp>
    </p:spTree>
    <p:extLst>
      <p:ext uri="{BB962C8B-B14F-4D97-AF65-F5344CB8AC3E}">
        <p14:creationId xmlns:p14="http://schemas.microsoft.com/office/powerpoint/2010/main" val="180747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315201" cy="1009651"/>
          </a:xfrm>
          <a:prstGeom prst="rect">
            <a:avLst/>
          </a:prstGeom>
          <a:solidFill>
            <a:srgbClr val="DAE3F3"/>
          </a:solidFill>
          <a:ln>
            <a:noFill/>
          </a:ln>
        </p:spPr>
        <p:txBody>
          <a:bodyPr spcFirstLastPara="1" wrap="square" lIns="121900" tIns="60933" rIns="121900" bIns="60933" anchor="ctr" anchorCtr="0">
            <a:noAutofit/>
          </a:bodyPr>
          <a:lstStyle/>
          <a:p>
            <a:pPr>
              <a:defRPr/>
            </a:pPr>
            <a:r>
              <a:rPr lang="el-GR" sz="3200" b="1" i="1" dirty="0">
                <a:latin typeface="Arial Narrow" panose="020B0606020202030204" pitchFamily="34" charset="0"/>
              </a:rPr>
              <a:t>Δραστηριότητα</a:t>
            </a:r>
            <a:r>
              <a:rPr lang="en-US" sz="3200" b="1" i="1" dirty="0">
                <a:latin typeface="Arial Narrow" panose="020B0606020202030204" pitchFamily="34" charset="0"/>
              </a:rPr>
              <a:t>:  </a:t>
            </a:r>
            <a:r>
              <a:rPr lang="el-GR" sz="3200" b="1" i="1" dirty="0">
                <a:latin typeface="Arial Narrow" panose="020B0606020202030204" pitchFamily="34" charset="0"/>
              </a:rPr>
              <a:t>Τελική Συζήτηση </a:t>
            </a:r>
            <a:r>
              <a:rPr lang="en-US" sz="3200" b="1" i="1" dirty="0">
                <a:latin typeface="Arial Narrow" panose="020B0606020202030204" pitchFamily="34" charset="0"/>
              </a:rPr>
              <a:t>4.1.- 4.2.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nSpc>
                <a:spcPct val="150000"/>
              </a:lnSpc>
            </a:pPr>
            <a:r>
              <a:rPr lang="el-GR" sz="2500" b="1" dirty="0">
                <a:latin typeface="Arial Narrow" panose="020B0606020202030204" pitchFamily="34" charset="0"/>
              </a:rPr>
              <a:t>Ερωτήσεις για προβληματισμό</a:t>
            </a:r>
            <a:r>
              <a:rPr lang="en-US" sz="2500" b="1" dirty="0">
                <a:latin typeface="Arial Narrow" panose="020B0606020202030204" pitchFamily="34" charset="0"/>
              </a:rPr>
              <a:t>:</a:t>
            </a:r>
            <a:endParaRPr lang="el-GR" sz="2500" b="1" dirty="0">
              <a:latin typeface="Arial Narrow" panose="020B0606020202030204" pitchFamily="34" charset="0"/>
            </a:endParaRPr>
          </a:p>
          <a:p>
            <a:pPr>
              <a:lnSpc>
                <a:spcPct val="150000"/>
              </a:lnSpc>
            </a:pPr>
            <a:r>
              <a:rPr lang="el-GR" sz="2500" dirty="0">
                <a:latin typeface="Arial Narrow" panose="020B0606020202030204" pitchFamily="34" charset="0"/>
              </a:rPr>
              <a:t>α) Τι ήξερα πριν για την κοινωνική επικοινωνία και την κοινωνική αλληλεπίδραση;</a:t>
            </a:r>
          </a:p>
          <a:p>
            <a:pPr>
              <a:lnSpc>
                <a:spcPct val="150000"/>
              </a:lnSpc>
            </a:pPr>
            <a:r>
              <a:rPr lang="el-GR" sz="2500" dirty="0">
                <a:latin typeface="Arial Narrow" panose="020B0606020202030204" pitchFamily="34" charset="0"/>
              </a:rPr>
              <a:t>β) Γιατί να διδάξουμε τις κοινωνικές δεξιότητες σε άτομα με ΔΑΦ;</a:t>
            </a:r>
          </a:p>
          <a:p>
            <a:pPr>
              <a:lnSpc>
                <a:spcPct val="150000"/>
              </a:lnSpc>
            </a:pPr>
            <a:r>
              <a:rPr lang="el-GR" sz="2500" dirty="0">
                <a:latin typeface="Arial Narrow" panose="020B0606020202030204" pitchFamily="34" charset="0"/>
              </a:rPr>
              <a:t>γ) Γιατί να διδάξουμε την κοινωνική επικοινωνία σε άτομα με ΔΑΦ;</a:t>
            </a:r>
          </a:p>
          <a:p>
            <a:pPr>
              <a:lnSpc>
                <a:spcPct val="150000"/>
              </a:lnSpc>
            </a:pPr>
            <a:r>
              <a:rPr lang="el-GR" sz="2500" dirty="0">
                <a:latin typeface="Arial Narrow" panose="020B0606020202030204" pitchFamily="34" charset="0"/>
              </a:rPr>
              <a:t>δ) Πώς μπορώ να χρησιμοποιήσω αυτές τις στρατηγικές στο χώρο εργασίας μου με άτομα με ΔΑΦ;</a:t>
            </a:r>
          </a:p>
          <a:p>
            <a:pPr>
              <a:lnSpc>
                <a:spcPct val="150000"/>
              </a:lnSpc>
            </a:pPr>
            <a:r>
              <a:rPr lang="el-GR" sz="2500" dirty="0">
                <a:latin typeface="Arial Narrow" panose="020B0606020202030204" pitchFamily="34" charset="0"/>
              </a:rPr>
              <a:t>ε) Θεωρείς τα περιεχόμενα χρήσιμα για την πρακτική σου; Εξήγησε γιατί.</a:t>
            </a:r>
            <a:endParaRPr lang="pt-PT" sz="2500" dirty="0">
              <a:latin typeface="Arial Narrow" panose="020B0606020202030204" pitchFamily="34" charset="0"/>
            </a:endParaRPr>
          </a:p>
        </p:txBody>
      </p:sp>
    </p:spTree>
    <p:extLst>
      <p:ext uri="{BB962C8B-B14F-4D97-AF65-F5344CB8AC3E}">
        <p14:creationId xmlns:p14="http://schemas.microsoft.com/office/powerpoint/2010/main" val="80783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24</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9DAD9"/>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el-GR" sz="4000" b="1" dirty="0">
                <a:solidFill>
                  <a:schemeClr val="dk1"/>
                </a:solidFill>
                <a:latin typeface="Arial Narrow"/>
                <a:ea typeface="Arial Narrow"/>
                <a:cs typeface="Arial Narrow"/>
                <a:sym typeface="Arial Narrow"/>
              </a:rPr>
              <a:t>ΤΕΛΟΣ</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9DAD9"/>
          </a:solidFill>
          <a:ln>
            <a:noFill/>
          </a:ln>
        </p:spPr>
        <p:txBody>
          <a:bodyPr spcFirstLastPara="1" wrap="square" lIns="121900" tIns="60933" rIns="121900" bIns="60933" anchor="ctr" anchorCtr="0">
            <a:noAutofit/>
          </a:bodyPr>
          <a:lstStyle/>
          <a:p>
            <a:pPr algn="ctr"/>
            <a:r>
              <a:rPr lang="el-GR" dirty="0">
                <a:latin typeface="Arial Narrow" panose="020B0606020202030204" pitchFamily="34" charset="0"/>
              </a:rPr>
              <a:t>Δεξιότητες προσωπικών σχέσεων (φιλίες, συνομήλικοι, οικογένεια) και</a:t>
            </a:r>
          </a:p>
          <a:p>
            <a:pPr algn="ctr"/>
            <a:r>
              <a:rPr lang="el-GR" dirty="0">
                <a:latin typeface="Arial Narrow" panose="020B0606020202030204" pitchFamily="34" charset="0"/>
              </a:rPr>
              <a:t>δημόσια και επαγγελματικά πλαίσια επικοινωνιακές δεξιότητες </a:t>
            </a:r>
            <a:r>
              <a:rPr lang="el-GR" dirty="0" err="1">
                <a:latin typeface="Arial Narrow" panose="020B0606020202030204" pitchFamily="34" charset="0"/>
              </a:rPr>
              <a:t>ΔΑΦ</a:t>
            </a:r>
            <a:endParaRPr lang="el-GR" dirty="0">
              <a:latin typeface="Arial Narrow" panose="020B0606020202030204" pitchFamily="34" charset="0"/>
            </a:endParaRPr>
          </a:p>
          <a:p>
            <a:pPr algn="ctr"/>
            <a:endParaRPr lang="en-US" dirty="0">
              <a:latin typeface="Arial Narrow" panose="020B0606020202030204" pitchFamily="34" charset="0"/>
            </a:endParaRPr>
          </a:p>
          <a:p>
            <a:pPr lvl="0" algn="ctr">
              <a:buClr>
                <a:srgbClr val="7598D9">
                  <a:lumMod val="75000"/>
                </a:srgbClr>
              </a:buClr>
              <a:buSzPct val="102000"/>
              <a:defRPr/>
            </a:pPr>
            <a:r>
              <a:rPr lang="el-GR" b="1" kern="0" dirty="0">
                <a:solidFill>
                  <a:prstClr val="black"/>
                </a:solidFill>
                <a:latin typeface="Arial Narrow" panose="020B0606020202030204" pitchFamily="34" charset="0"/>
              </a:rPr>
              <a:t>Σύνοψη</a:t>
            </a:r>
            <a:endParaRPr lang="en-US" b="1" kern="0" dirty="0">
              <a:solidFill>
                <a:prstClr val="black"/>
              </a:solidFill>
              <a:latin typeface="Arial Narrow" panose="020B0606020202030204" pitchFamily="34" charset="0"/>
            </a:endParaRPr>
          </a:p>
          <a:p>
            <a:pPr algn="ctr">
              <a:buClr>
                <a:srgbClr val="7598D9">
                  <a:lumMod val="75000"/>
                </a:srgbClr>
              </a:buClr>
              <a:buSzPct val="102000"/>
              <a:defRPr/>
            </a:pPr>
            <a:r>
              <a:rPr lang="el-GR" sz="1400" kern="0" dirty="0">
                <a:solidFill>
                  <a:prstClr val="black"/>
                </a:solidFill>
                <a:latin typeface="Arial Narrow" panose="020B0606020202030204" pitchFamily="34" charset="0"/>
              </a:rPr>
              <a:t>Δραστηριότητες &amp; υλικά</a:t>
            </a:r>
            <a:r>
              <a:rPr lang="en-US" sz="1400" kern="0" dirty="0">
                <a:solidFill>
                  <a:prstClr val="black"/>
                </a:solidFill>
                <a:latin typeface="Arial Narrow" panose="020B0606020202030204" pitchFamily="34" charset="0"/>
              </a:rPr>
              <a:t>:</a:t>
            </a:r>
          </a:p>
          <a:p>
            <a:pPr algn="ctr">
              <a:buClr>
                <a:srgbClr val="7598D9">
                  <a:lumMod val="75000"/>
                </a:srgbClr>
              </a:buClr>
              <a:buSzPct val="102000"/>
              <a:defRPr/>
            </a:pPr>
            <a:r>
              <a:rPr lang="el-GR" sz="1400" i="1" dirty="0">
                <a:latin typeface="Arial Narrow" panose="020B0606020202030204" pitchFamily="34" charset="0"/>
              </a:rPr>
              <a:t>Δραστηριότητα: Παρακολουθώ &amp; Προβληματίζομαι </a:t>
            </a:r>
            <a:r>
              <a:rPr lang="en-US" sz="1400" i="1" dirty="0">
                <a:latin typeface="Arial Narrow" panose="020B0606020202030204" pitchFamily="34" charset="0"/>
              </a:rPr>
              <a:t>4.3.- 4.4.  </a:t>
            </a:r>
          </a:p>
          <a:p>
            <a:pPr algn="ctr">
              <a:buClr>
                <a:srgbClr val="7598D9">
                  <a:lumMod val="75000"/>
                </a:srgbClr>
              </a:buClr>
              <a:buSzPct val="102000"/>
              <a:defRPr/>
            </a:pPr>
            <a:r>
              <a:rPr lang="el-GR" sz="1400" i="1" dirty="0">
                <a:latin typeface="Arial Narrow" panose="020B0606020202030204" pitchFamily="34" charset="0"/>
              </a:rPr>
              <a:t>Δραστηριότητα: Διαβάζω &amp; Προβληματίζομαι </a:t>
            </a:r>
            <a:r>
              <a:rPr lang="en-GB" sz="1400" i="1" dirty="0">
                <a:latin typeface="Arial Narrow" panose="020B0606020202030204" pitchFamily="34" charset="0"/>
              </a:rPr>
              <a:t>4.3.- 4.4. </a:t>
            </a:r>
          </a:p>
          <a:p>
            <a:pPr algn="ctr">
              <a:buClr>
                <a:srgbClr val="7598D9">
                  <a:lumMod val="75000"/>
                </a:srgbClr>
              </a:buClr>
              <a:buSzPct val="102000"/>
              <a:defRPr/>
            </a:pPr>
            <a:r>
              <a:rPr lang="el-GR" sz="1400" i="1" dirty="0">
                <a:latin typeface="Arial Narrow" panose="020B0606020202030204" pitchFamily="34" charset="0"/>
              </a:rPr>
              <a:t>Δραστηριότητα: Συζητώ &amp; Προβληματίζομαι </a:t>
            </a:r>
            <a:r>
              <a:rPr lang="en-GB" sz="1400" i="1" dirty="0">
                <a:latin typeface="Arial Narrow" panose="020B0606020202030204" pitchFamily="34" charset="0"/>
              </a:rPr>
              <a:t>4.3.- 4.4. </a:t>
            </a:r>
            <a:endParaRPr lang="en-US" sz="1400" kern="0" dirty="0">
              <a:solidFill>
                <a:prstClr val="black"/>
              </a:solidFill>
              <a:latin typeface="Arial Narrow" panose="020B0606020202030204" pitchFamily="34" charset="0"/>
            </a:endParaRPr>
          </a:p>
          <a:p>
            <a:pPr lvl="0" algn="ctr">
              <a:buClr>
                <a:srgbClr val="7598D9">
                  <a:lumMod val="75000"/>
                </a:srgbClr>
              </a:buClr>
              <a:buSzPct val="102000"/>
              <a:defRPr/>
            </a:pPr>
            <a:r>
              <a:rPr lang="el-GR" sz="1400" kern="0" dirty="0">
                <a:solidFill>
                  <a:prstClr val="black"/>
                </a:solidFill>
                <a:latin typeface="Arial Narrow" panose="020B0606020202030204" pitchFamily="34" charset="0"/>
              </a:rPr>
              <a:t>Παραπομπές  &amp; Πηγές</a:t>
            </a:r>
            <a:endParaRPr lang="en-US" sz="1400" kern="0" dirty="0">
              <a:solidFill>
                <a:prstClr val="black"/>
              </a:solidFill>
              <a:latin typeface="Arial Narrow" panose="020B0606020202030204" pitchFamily="34" charset="0"/>
            </a:endParaRPr>
          </a:p>
          <a:p>
            <a:pPr lvl="0" algn="ctr">
              <a:buClr>
                <a:srgbClr val="7598D9">
                  <a:lumMod val="75000"/>
                </a:srgbClr>
              </a:buClr>
              <a:buSzPct val="102000"/>
              <a:defRPr/>
            </a:pPr>
            <a:r>
              <a:rPr lang="el-GR" sz="1400" kern="0" dirty="0">
                <a:solidFill>
                  <a:prstClr val="black"/>
                </a:solidFill>
                <a:latin typeface="Arial Narrow" panose="020B0606020202030204" pitchFamily="34" charset="0"/>
              </a:rPr>
              <a:t>Αποχαιρετισμός</a:t>
            </a:r>
            <a:endParaRPr lang="en-US" sz="1400"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58366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7315200" cy="1009651"/>
          </a:xfrm>
          <a:prstGeom prst="rect">
            <a:avLst/>
          </a:prstGeom>
          <a:solidFill>
            <a:srgbClr val="F9DAD9"/>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Παρακολουθώ &amp; Προβληματίζομαι </a:t>
            </a:r>
            <a:r>
              <a:rPr lang="en-GB" sz="2400" b="1" i="1" dirty="0">
                <a:latin typeface="Arial Narrow" panose="020B0606020202030204" pitchFamily="34" charset="0"/>
              </a:rPr>
              <a:t>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defTabSz="685800"/>
            <a:r>
              <a:rPr lang="el-GR" sz="2800" dirty="0">
                <a:solidFill>
                  <a:prstClr val="black"/>
                </a:solidFill>
                <a:latin typeface="Arial Narrow" panose="020B0606020202030204" pitchFamily="34" charset="0"/>
              </a:rPr>
              <a:t>Δες αυτό το σύντομο βίντεο </a:t>
            </a:r>
            <a:r>
              <a:rPr lang="en-US" sz="2800" dirty="0">
                <a:solidFill>
                  <a:prstClr val="black"/>
                </a:solidFill>
                <a:latin typeface="Arial Narrow" panose="020B0606020202030204" pitchFamily="34" charset="0"/>
              </a:rPr>
              <a:t>(5.59</a:t>
            </a:r>
            <a:r>
              <a:rPr lang="el-GR" sz="2800" dirty="0">
                <a:solidFill>
                  <a:prstClr val="black"/>
                </a:solidFill>
                <a:latin typeface="Arial Narrow" panose="020B0606020202030204" pitchFamily="34" charset="0"/>
              </a:rPr>
              <a:t> λ.</a:t>
            </a:r>
            <a:r>
              <a:rPr lang="en-US" sz="2800" dirty="0">
                <a:solidFill>
                  <a:prstClr val="black"/>
                </a:solidFill>
                <a:latin typeface="Arial Narrow" panose="020B0606020202030204" pitchFamily="34" charset="0"/>
              </a:rPr>
              <a:t>). </a:t>
            </a:r>
            <a:r>
              <a:rPr lang="el-GR" sz="2800" i="1" dirty="0">
                <a:solidFill>
                  <a:prstClr val="black"/>
                </a:solidFill>
                <a:latin typeface="Arial Narrow" panose="020B0606020202030204" pitchFamily="34" charset="0"/>
              </a:rPr>
              <a:t>Κοινωνικά στοιχεία</a:t>
            </a:r>
            <a:endParaRPr lang="en-US" sz="2800" i="1" dirty="0">
              <a:solidFill>
                <a:prstClr val="black"/>
              </a:solidFill>
              <a:latin typeface="Arial Narrow" panose="020B0606020202030204" pitchFamily="34" charset="0"/>
            </a:endParaRPr>
          </a:p>
          <a:p>
            <a:pPr defTabSz="685800"/>
            <a:r>
              <a:rPr lang="en-US" sz="2800" dirty="0">
                <a:solidFill>
                  <a:prstClr val="black"/>
                </a:solidFill>
                <a:latin typeface="Arial Narrow" panose="020B0606020202030204" pitchFamily="34" charset="0"/>
                <a:hlinkClick r:id="rId2"/>
              </a:rPr>
              <a:t>https://www.youtube.com/watch?v=Yx3FWdynt-o</a:t>
            </a:r>
            <a:endParaRPr lang="en-US" sz="2800" dirty="0">
              <a:solidFill>
                <a:prstClr val="black"/>
              </a:solidFill>
              <a:latin typeface="Arial Narrow" panose="020B0606020202030204" pitchFamily="34" charset="0"/>
            </a:endParaRPr>
          </a:p>
          <a:p>
            <a:pPr defTabSz="685800"/>
            <a:endParaRPr lang="en-US" sz="2800" dirty="0">
              <a:solidFill>
                <a:prstClr val="black"/>
              </a:solidFill>
              <a:latin typeface="Arial Narrow" panose="020B0606020202030204" pitchFamily="34" charset="0"/>
            </a:endParaRPr>
          </a:p>
          <a:p>
            <a:pPr defTabSz="685800"/>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l-GR" sz="2800" dirty="0">
                <a:solidFill>
                  <a:prstClr val="black"/>
                </a:solidFill>
                <a:latin typeface="Arial Narrow" panose="020B0606020202030204" pitchFamily="34" charset="0"/>
              </a:rPr>
              <a:t>Προαιρετικό βίντεο</a:t>
            </a:r>
            <a:r>
              <a:rPr lang="en-US" sz="2800" dirty="0">
                <a:solidFill>
                  <a:prstClr val="black"/>
                </a:solidFill>
                <a:latin typeface="Arial Narrow" panose="020B0606020202030204" pitchFamily="34" charset="0"/>
              </a:rPr>
              <a:t> (20:25</a:t>
            </a:r>
            <a:r>
              <a:rPr lang="el-GR" sz="2800" dirty="0">
                <a:solidFill>
                  <a:prstClr val="black"/>
                </a:solidFill>
                <a:latin typeface="Arial Narrow" panose="020B0606020202030204" pitchFamily="34" charset="0"/>
              </a:rPr>
              <a:t> λ.</a:t>
            </a:r>
            <a:r>
              <a:rPr lang="en-US" sz="2800" dirty="0">
                <a:solidFill>
                  <a:prstClr val="black"/>
                </a:solidFill>
                <a:latin typeface="Arial Narrow" panose="020B0606020202030204" pitchFamily="34" charset="0"/>
              </a:rPr>
              <a:t>). </a:t>
            </a:r>
            <a:r>
              <a:rPr lang="el-GR" sz="2800" i="1" dirty="0">
                <a:solidFill>
                  <a:prstClr val="black"/>
                </a:solidFill>
                <a:latin typeface="Arial Narrow" panose="020B0606020202030204" pitchFamily="34" charset="0"/>
              </a:rPr>
              <a:t>Σχέσεις</a:t>
            </a:r>
            <a:r>
              <a:rPr lang="en-US" sz="2800" i="1" dirty="0">
                <a:solidFill>
                  <a:prstClr val="black"/>
                </a:solidFill>
                <a:latin typeface="Arial Narrow" panose="020B0606020202030204" pitchFamily="34" charset="0"/>
              </a:rPr>
              <a:t> </a:t>
            </a:r>
            <a:r>
              <a:rPr lang="en-US" sz="2800" dirty="0">
                <a:solidFill>
                  <a:prstClr val="black"/>
                </a:solidFill>
                <a:latin typeface="Arial Narrow" panose="020B0606020202030204" pitchFamily="34" charset="0"/>
              </a:rPr>
              <a:t>(</a:t>
            </a:r>
            <a:r>
              <a:rPr lang="el-GR" sz="2800" dirty="0">
                <a:solidFill>
                  <a:prstClr val="black"/>
                </a:solidFill>
                <a:latin typeface="Arial Narrow" panose="020B0606020202030204" pitchFamily="34" charset="0"/>
              </a:rPr>
              <a:t>αν οι συμμετέχοντες θέλουν να το δουν αργότερα</a:t>
            </a:r>
            <a:r>
              <a:rPr lang="en-US" sz="2800" dirty="0">
                <a:solidFill>
                  <a:prstClr val="black"/>
                </a:solidFill>
                <a:latin typeface="Arial Narrow" panose="020B0606020202030204" pitchFamily="34" charset="0"/>
              </a:rPr>
              <a:t>)</a:t>
            </a:r>
          </a:p>
          <a:p>
            <a:r>
              <a:rPr lang="pt-PT" sz="2800" dirty="0">
                <a:latin typeface="Arial Narrow" panose="020B0606020202030204" pitchFamily="34" charset="0"/>
                <a:hlinkClick r:id="rId3"/>
              </a:rPr>
              <a:t>https://www.youtube.com/watch?v=mLhLPIqixoQ</a:t>
            </a:r>
            <a:endParaRPr lang="pt-PT" sz="2800" dirty="0">
              <a:latin typeface="Arial Narrow" panose="020B0606020202030204" pitchFamily="34" charset="0"/>
            </a:endParaRPr>
          </a:p>
          <a:p>
            <a:pPr marL="285750" indent="-285750">
              <a:buFontTx/>
              <a:buChar char="-"/>
            </a:pP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9272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7315200" cy="1009651"/>
          </a:xfrm>
          <a:prstGeom prst="rect">
            <a:avLst/>
          </a:prstGeom>
          <a:solidFill>
            <a:srgbClr val="F9DAD9"/>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Παρακολουθώ &amp; Προβληματίζομαι </a:t>
            </a:r>
            <a:r>
              <a:rPr lang="en-GB" sz="2400" b="1" i="1" dirty="0">
                <a:latin typeface="Arial Narrow" panose="020B0606020202030204" pitchFamily="34" charset="0"/>
              </a:rPr>
              <a:t>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457200" indent="-457200" algn="ctr" defTabSz="685800">
              <a:buFont typeface="Arial" panose="020B0604020202020204" pitchFamily="34" charset="0"/>
              <a:buChar char="•"/>
            </a:pPr>
            <a:endParaRPr lang="en-US" sz="2400" b="1" dirty="0"/>
          </a:p>
          <a:p>
            <a:pPr algn="ctr"/>
            <a:r>
              <a:rPr lang="el-GR" sz="2400" b="1" u="sng" dirty="0">
                <a:latin typeface="Arial Narrow" panose="020B0606020202030204" pitchFamily="34" charset="0"/>
              </a:rPr>
              <a:t>Η επικοινωνία είναι κοινωνική διαδικασία</a:t>
            </a:r>
            <a:endParaRPr lang="en-US" sz="2400" b="1" dirty="0">
              <a:latin typeface="Arial Narrow" panose="020B0606020202030204" pitchFamily="34" charset="0"/>
            </a:endParaRPr>
          </a:p>
          <a:p>
            <a:pPr algn="ctr"/>
            <a:endParaRPr lang="en-US" sz="2400" b="1" dirty="0">
              <a:latin typeface="Arial Narrow" panose="020B0606020202030204" pitchFamily="34" charset="0"/>
            </a:endParaRPr>
          </a:p>
          <a:p>
            <a:pPr marL="457200" indent="-457200">
              <a:buFont typeface="Arial" panose="020B0604020202020204" pitchFamily="34" charset="0"/>
              <a:buChar char="•"/>
            </a:pPr>
            <a:r>
              <a:rPr lang="el-GR" sz="1900" dirty="0">
                <a:latin typeface="Arial Narrow" panose="020B0606020202030204" pitchFamily="34" charset="0"/>
              </a:rPr>
              <a:t>Τα θέματα κοινωνικής επικοινωνίας που αντιμετωπίζουν άτομα με ΔΑΦ επηρεάζουν επίσης τους συνεργάτες επικοινωνίας τους. Τα μέλη της οικογένειας, οι φίλοι, οι δάσκαλοι και οι συνεργάτες αντιμετωπίζουν την πρόκληση να μάθουν να αναγνωρίζουν και να ανταποκρίνονται στα λεπτά στοιχεία επικοινωνίας και να ερμηνεύουν τις λειτουργίες επικοινωνίας των απαιτητικών συμπεριφορών</a:t>
            </a:r>
            <a:r>
              <a:rPr lang="en-US" sz="1900" dirty="0">
                <a:latin typeface="Arial Narrow" panose="020B0606020202030204" pitchFamily="34" charset="0"/>
              </a:rPr>
              <a:t> (ASHA, 2021).</a:t>
            </a:r>
          </a:p>
          <a:p>
            <a:pPr marL="457200" indent="-457200">
              <a:buFont typeface="Arial" panose="020B0604020202020204" pitchFamily="34" charset="0"/>
              <a:buChar char="•"/>
            </a:pPr>
            <a:endParaRPr lang="en-US" sz="1900" dirty="0">
              <a:latin typeface="Arial Narrow" panose="020B0606020202030204" pitchFamily="34" charset="0"/>
            </a:endParaRPr>
          </a:p>
          <a:p>
            <a:pPr marL="457200" indent="-457200">
              <a:buFont typeface="Arial" panose="020B0604020202020204" pitchFamily="34" charset="0"/>
              <a:buChar char="•"/>
            </a:pPr>
            <a:r>
              <a:rPr lang="el-GR" sz="1900" dirty="0">
                <a:latin typeface="Arial Narrow" panose="020B0606020202030204" pitchFamily="34" charset="0"/>
              </a:rPr>
              <a:t>Τα άτομα με ΔΑΦ αναφέρουν ότι επιθυμούν να έχουν φιλίες και σχέσεις, παρά τις προκλήσεις τους στην κοινωνική επικοινωνία. Ωστόσο, οι συνομήλικοι συχνά αισθάνονται αναποτελεσματικοί στις κοινωνικές ανταλλαγές με ένα άτομο με ΔΑΦ και μπορεί να αποφύγουν αυτό το άτομο ή να αντιδράσουν σε κοινωνικές περιστάσεις με αρνητικό τρόπο (π.χ., με πειράγματα ή εκφοβισμό). Αυτή η έλλειψη κατάλληλης εμπλοκής και εκφοβισμού μπορεί να έχει αρνητικό αντίκτυπο στην ανάπτυξη κοινωνικών δεξιοτήτων </a:t>
            </a:r>
            <a:r>
              <a:rPr lang="en-US" sz="1900" dirty="0">
                <a:latin typeface="Arial Narrow" panose="020B0606020202030204" pitchFamily="34" charset="0"/>
              </a:rPr>
              <a:t>(ASHA, 2021).</a:t>
            </a:r>
          </a:p>
          <a:p>
            <a:pPr marL="457200" indent="-457200">
              <a:buFont typeface="Arial" panose="020B0604020202020204" pitchFamily="34" charset="0"/>
              <a:buChar char="•"/>
            </a:pPr>
            <a:endParaRPr lang="en-US" sz="2400" b="1" dirty="0"/>
          </a:p>
        </p:txBody>
      </p:sp>
    </p:spTree>
    <p:extLst>
      <p:ext uri="{BB962C8B-B14F-4D97-AF65-F5344CB8AC3E}">
        <p14:creationId xmlns:p14="http://schemas.microsoft.com/office/powerpoint/2010/main" val="167733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7465142" cy="1009651"/>
          </a:xfrm>
          <a:prstGeom prst="rect">
            <a:avLst/>
          </a:prstGeom>
          <a:solidFill>
            <a:srgbClr val="F9DAD9"/>
          </a:solidFill>
          <a:ln>
            <a:noFill/>
          </a:ln>
        </p:spPr>
        <p:txBody>
          <a:bodyPr spcFirstLastPara="1" wrap="square" lIns="121900" tIns="60933" rIns="121900" bIns="60933" anchor="ctr" anchorCtr="0">
            <a:noAutofit/>
          </a:bodyPr>
          <a:lstStyle/>
          <a:p>
            <a:r>
              <a:rPr lang="el-GR" sz="2400" b="1" i="1" dirty="0">
                <a:latin typeface="Arial Narrow" panose="020B0606020202030204" pitchFamily="34" charset="0"/>
              </a:rPr>
              <a:t>Δραστηριότητα: Παρακολουθώ &amp; Προβληματίζομαι </a:t>
            </a:r>
            <a:r>
              <a:rPr lang="en-GB" sz="2400" b="1" i="1" dirty="0">
                <a:latin typeface="Arial Narrow" panose="020B0606020202030204" pitchFamily="34" charset="0"/>
              </a:rPr>
              <a:t>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r>
              <a:rPr lang="el-GR" sz="2800" b="1" dirty="0">
                <a:latin typeface="Arial Narrow" panose="020B0606020202030204" pitchFamily="34" charset="0"/>
              </a:rPr>
              <a:t>Σκέψου τις προσωπικές και επαγγελματικές σχέσεις στις </a:t>
            </a:r>
            <a:r>
              <a:rPr lang="el-GR" sz="2800" b="1" dirty="0" err="1">
                <a:latin typeface="Arial Narrow" panose="020B0606020202030204" pitchFamily="34" charset="0"/>
              </a:rPr>
              <a:t>ΔΑΦ</a:t>
            </a:r>
            <a:r>
              <a:rPr lang="el-GR" sz="2800" b="1" dirty="0">
                <a:latin typeface="Arial Narrow" panose="020B0606020202030204" pitchFamily="34" charset="0"/>
              </a:rPr>
              <a:t>.</a:t>
            </a:r>
          </a:p>
          <a:p>
            <a:endParaRPr lang="el-GR" sz="2800" b="1" dirty="0">
              <a:latin typeface="Arial Narrow" panose="020B0606020202030204" pitchFamily="34" charset="0"/>
            </a:endParaRPr>
          </a:p>
          <a:p>
            <a:pPr marL="457200" indent="-457200">
              <a:buFont typeface="+mj-lt"/>
              <a:buAutoNum type="arabicPeriod"/>
            </a:pPr>
            <a:r>
              <a:rPr lang="el-GR" sz="2800" dirty="0">
                <a:latin typeface="Arial Narrow" panose="020B0606020202030204" pitchFamily="34" charset="0"/>
              </a:rPr>
              <a:t>Τι πιστεύεις για τα άτομα με ΔΑΦ όσον αφορά την εργασία, τη φιλία, το γάμο, τα σχέδια ζωής; Συνδέεις αυτές τις πτυχές με κοινωνικές και επικοινωνιακές δεξιότητες;</a:t>
            </a:r>
          </a:p>
          <a:p>
            <a:pPr marL="457200" indent="-457200">
              <a:buFont typeface="+mj-lt"/>
              <a:buAutoNum type="arabicPeriod"/>
            </a:pPr>
            <a:r>
              <a:rPr lang="el-GR" sz="2800" dirty="0">
                <a:latin typeface="Arial Narrow" panose="020B0606020202030204" pitchFamily="34" charset="0"/>
              </a:rPr>
              <a:t>Έχεις σκεφτεί πώς τα άτομα με </a:t>
            </a:r>
            <a:r>
              <a:rPr lang="el-GR" sz="2800" dirty="0" err="1">
                <a:latin typeface="Arial Narrow" panose="020B0606020202030204" pitchFamily="34" charset="0"/>
              </a:rPr>
              <a:t>ΔΑΦ</a:t>
            </a:r>
            <a:r>
              <a:rPr lang="el-GR" sz="2800" dirty="0">
                <a:latin typeface="Arial Narrow" panose="020B0606020202030204" pitchFamily="34" charset="0"/>
              </a:rPr>
              <a:t> χτίζουν αυτές τις σχέσεις;</a:t>
            </a:r>
          </a:p>
          <a:p>
            <a:pPr marL="457200" indent="-457200">
              <a:buFont typeface="+mj-lt"/>
              <a:buAutoNum type="arabicPeriod"/>
            </a:pPr>
            <a:r>
              <a:rPr lang="el-GR" sz="2800" dirty="0">
                <a:latin typeface="Arial Narrow" panose="020B0606020202030204" pitchFamily="34" charset="0"/>
              </a:rPr>
              <a:t>Βοήθησαν αυτά τα βίντεο να αλλάξουν την άποψή σου για αυτά τα θέματα;</a:t>
            </a:r>
            <a:endParaRPr lang="en-US" sz="2800" dirty="0">
              <a:latin typeface="Arial Narrow" panose="020B0606020202030204" pitchFamily="34" charset="0"/>
            </a:endParaRPr>
          </a:p>
        </p:txBody>
      </p:sp>
    </p:spTree>
    <p:extLst>
      <p:ext uri="{BB962C8B-B14F-4D97-AF65-F5344CB8AC3E}">
        <p14:creationId xmlns:p14="http://schemas.microsoft.com/office/powerpoint/2010/main" val="318593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1922417" cy="1009651"/>
          </a:xfrm>
          <a:prstGeom prst="rect">
            <a:avLst/>
          </a:prstGeom>
          <a:solidFill>
            <a:srgbClr val="F9DAD9"/>
          </a:solidFill>
          <a:ln>
            <a:noFill/>
          </a:ln>
        </p:spPr>
        <p:txBody>
          <a:bodyPr spcFirstLastPara="1" wrap="square" lIns="121900" tIns="60933" rIns="121900" bIns="60933" anchor="ctr" anchorCtr="0">
            <a:noAutofit/>
          </a:bodyPr>
          <a:lstStyle/>
          <a:p>
            <a:r>
              <a:rPr lang="el-GR" sz="4000" b="1" dirty="0">
                <a:latin typeface="Arial Narrow" panose="020B0606020202030204" pitchFamily="34" charset="0"/>
              </a:rPr>
              <a:t>Σύνοψη</a:t>
            </a:r>
            <a:endParaRPr lang="en-US" sz="4000" b="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a:buSzPct val="102000"/>
            </a:pPr>
            <a:endParaRPr lang="en-US" sz="1600" dirty="0">
              <a:latin typeface="Arial Narrow" panose="020B0606020202030204" pitchFamily="34" charset="0"/>
            </a:endParaRPr>
          </a:p>
          <a:p>
            <a:pPr marL="342900" indent="-342900">
              <a:buSzPct val="102000"/>
              <a:buFont typeface="Arial" panose="020B0604020202020204" pitchFamily="34" charset="0"/>
              <a:buChar char="•"/>
            </a:pPr>
            <a:r>
              <a:rPr lang="el-GR" sz="1600" dirty="0">
                <a:latin typeface="Arial Narrow" panose="020B0606020202030204" pitchFamily="34" charset="0"/>
              </a:rPr>
              <a:t>Οι περισσότεροι άνθρωποι με ΔΑΦ αντιμετώπιζαν δυσκολία στη συμμετοχή στην καθημερινή οικογένεια, στο σχολείο, στην εργασία και στην κοινωνική ζωή. Αυτά μπορεί να είναι δυσκολότερα </a:t>
            </a:r>
            <a:r>
              <a:rPr lang="el-GR" sz="1600" dirty="0" err="1">
                <a:latin typeface="Arial Narrow" panose="020B0606020202030204" pitchFamily="34" charset="0"/>
              </a:rPr>
              <a:t>γι</a:t>
            </a:r>
            <a:r>
              <a:rPr lang="el-GR" sz="1600" dirty="0">
                <a:latin typeface="Arial Narrow" panose="020B0606020202030204" pitchFamily="34" charset="0"/>
              </a:rPr>
              <a:t> 'αυτούς λόγω της κοινωνικής τους αλληλεπίδρασης και των δυσκολιών επικοινωνίας τους.</a:t>
            </a:r>
          </a:p>
          <a:p>
            <a:pPr marL="342900" indent="-342900">
              <a:buSzPct val="102000"/>
              <a:buFont typeface="Arial" panose="020B0604020202020204" pitchFamily="34" charset="0"/>
              <a:buChar char="•"/>
            </a:pPr>
            <a:endParaRPr lang="pt-PT" sz="1600" dirty="0">
              <a:latin typeface="Arial Narrow" panose="020B0606020202030204" pitchFamily="34" charset="0"/>
            </a:endParaRPr>
          </a:p>
          <a:p>
            <a:pPr marL="342900" indent="-342900">
              <a:buSzPct val="102000"/>
              <a:buFont typeface="Arial" panose="020B0604020202020204" pitchFamily="34" charset="0"/>
              <a:buChar char="•"/>
            </a:pPr>
            <a:r>
              <a:rPr lang="el-GR" sz="1600" dirty="0">
                <a:latin typeface="Arial Narrow" panose="020B0606020202030204" pitchFamily="34" charset="0"/>
              </a:rPr>
              <a:t>Είναι σημαντικό να κατανοήσουμε ότι η επικοινωνία και οι κοινωνικές δεξιότητες πρέπει να διδαχθούν και να εξασκηθούν σε οποιονδήποτε τύπο πλαισίου.</a:t>
            </a:r>
          </a:p>
          <a:p>
            <a:pPr marL="342900" indent="-342900">
              <a:buSzPct val="102000"/>
              <a:buFont typeface="Arial" panose="020B0604020202020204" pitchFamily="34" charset="0"/>
              <a:buChar char="•"/>
            </a:pPr>
            <a:endParaRPr lang="el-GR" sz="1600" dirty="0">
              <a:latin typeface="Arial Narrow" panose="020B0606020202030204" pitchFamily="34" charset="0"/>
            </a:endParaRPr>
          </a:p>
          <a:p>
            <a:pPr marL="342900" indent="-342900">
              <a:buSzPct val="102000"/>
              <a:buFont typeface="Arial" panose="020B0604020202020204" pitchFamily="34" charset="0"/>
              <a:buChar char="•"/>
            </a:pPr>
            <a:r>
              <a:rPr lang="el-GR" sz="1600" dirty="0">
                <a:latin typeface="Arial Narrow" panose="020B0606020202030204" pitchFamily="34" charset="0"/>
              </a:rPr>
              <a:t>Για πολλούς ανθρώπους αυτά τα χαρακτηριστικά δεν αναγνωρίζονται για τις ΔΑΦ, ούτε η σημασία τους για τη βελτίωση της ποιότητας ζωής και της ευημερίας του ατόμου με </a:t>
            </a:r>
            <a:r>
              <a:rPr lang="el-GR" sz="1600" dirty="0" err="1">
                <a:latin typeface="Arial Narrow" panose="020B0606020202030204" pitchFamily="34" charset="0"/>
              </a:rPr>
              <a:t>ΔΑΦ</a:t>
            </a:r>
            <a:r>
              <a:rPr lang="el-GR" sz="1600" dirty="0">
                <a:latin typeface="Arial Narrow" panose="020B0606020202030204" pitchFamily="34" charset="0"/>
              </a:rPr>
              <a:t>.</a:t>
            </a:r>
          </a:p>
          <a:p>
            <a:pPr marL="342900" indent="-342900">
              <a:buSzPct val="102000"/>
              <a:buFont typeface="Arial" panose="020B0604020202020204" pitchFamily="34" charset="0"/>
              <a:buChar char="•"/>
            </a:pPr>
            <a:endParaRPr lang="el-GR" sz="1600" dirty="0">
              <a:latin typeface="Arial Narrow" panose="020B0606020202030204" pitchFamily="34" charset="0"/>
            </a:endParaRPr>
          </a:p>
          <a:p>
            <a:pPr marL="342900" indent="-342900">
              <a:buSzPct val="102000"/>
              <a:buFont typeface="Arial" panose="020B0604020202020204" pitchFamily="34" charset="0"/>
              <a:buChar char="•"/>
            </a:pPr>
            <a:r>
              <a:rPr lang="el-GR" sz="1600" dirty="0">
                <a:latin typeface="Arial Narrow" panose="020B0606020202030204" pitchFamily="34" charset="0"/>
              </a:rPr>
              <a:t>Οι υπεύθυνοι θα πρέπει να αναγνωρίσουν τη σημασία της συνεχούς βελτίωσης των κοινωνικών δεξιοτήτων και της επικοινωνίας, προκειμένου να ενισχυθούν οι σχέσεις με τους εκπαιδευόμενους, καθώς και το γεγονός ότι απαιτούνται διαπροσωπικές δεξιότητες για την προώθηση μιας θετικής εργασιακής εμπειρίας.</a:t>
            </a:r>
          </a:p>
          <a:p>
            <a:pPr marL="342900" indent="-342900">
              <a:buSzPct val="102000"/>
              <a:buFont typeface="Arial" panose="020B0604020202020204" pitchFamily="34" charset="0"/>
              <a:buChar char="•"/>
            </a:pPr>
            <a:endParaRPr lang="el-GR" sz="1600" dirty="0">
              <a:latin typeface="Arial Narrow" panose="020B0606020202030204" pitchFamily="34" charset="0"/>
            </a:endParaRPr>
          </a:p>
          <a:p>
            <a:pPr marL="342900" indent="-342900">
              <a:buSzPct val="102000"/>
              <a:buFont typeface="Arial" panose="020B0604020202020204" pitchFamily="34" charset="0"/>
              <a:buChar char="•"/>
            </a:pPr>
            <a:r>
              <a:rPr lang="el-GR" sz="1600" dirty="0">
                <a:latin typeface="Arial Narrow" panose="020B0606020202030204" pitchFamily="34" charset="0"/>
              </a:rPr>
              <a:t>Οι ΔΑΦ σε συνδυασμό με μοναδικά κοινωνικά, επικοινωνιακά και συμπεριφορικά χαρακτηριστικά μεταφράζονται στην ανάγκη για υπηρεσίες που θα τους βοηθήσουν να επιτύχουν στη ζωή τους</a:t>
            </a:r>
            <a:r>
              <a:rPr lang="el-GR" dirty="0">
                <a:latin typeface="Arial Narrow" panose="020B0606020202030204" pitchFamily="34" charset="0"/>
              </a:rPr>
              <a:t>.</a:t>
            </a:r>
            <a:endParaRPr lang="pt-PT" dirty="0">
              <a:latin typeface="Arial Narrow" panose="020B0606020202030204" pitchFamily="34" charset="0"/>
            </a:endParaRPr>
          </a:p>
        </p:txBody>
      </p:sp>
    </p:spTree>
    <p:extLst>
      <p:ext uri="{BB962C8B-B14F-4D97-AF65-F5344CB8AC3E}">
        <p14:creationId xmlns:p14="http://schemas.microsoft.com/office/powerpoint/2010/main" val="1222126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575560" cy="1009651"/>
          </a:xfrm>
          <a:prstGeom prst="rect">
            <a:avLst/>
          </a:prstGeom>
          <a:solidFill>
            <a:srgbClr val="F9DAD9"/>
          </a:solidFill>
          <a:ln>
            <a:noFill/>
          </a:ln>
        </p:spPr>
        <p:txBody>
          <a:bodyPr spcFirstLastPara="1" wrap="square" lIns="121900" tIns="60933" rIns="121900" bIns="60933" anchor="ctr" anchorCtr="0">
            <a:noAutofit/>
          </a:bodyPr>
          <a:lstStyle/>
          <a:p>
            <a:r>
              <a:rPr lang="el-GR" sz="3200" dirty="0">
                <a:solidFill>
                  <a:srgbClr val="000000"/>
                </a:solidFill>
                <a:latin typeface="Times New Roman" panose="02020603050405020304" pitchFamily="18" charset="0"/>
                <a:ea typeface="Times New Roman" panose="02020603050405020304" pitchFamily="18" charset="0"/>
              </a:rPr>
              <a:t>Παραπομπές </a:t>
            </a:r>
            <a:endParaRPr lang="en-US" sz="32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APA. (2013</a:t>
            </a:r>
            <a:r>
              <a:rPr lang="en-US" sz="1600" i="1" dirty="0">
                <a:latin typeface="Arial" panose="020B0604020202020204" pitchFamily="34" charset="0"/>
                <a:cs typeface="Arial" panose="020B0604020202020204" pitchFamily="34" charset="0"/>
              </a:rPr>
              <a:t>). American Psychiatric Association: Diagnostic and statistical manual of mental disorders</a:t>
            </a:r>
            <a:r>
              <a:rPr lang="en-US"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American</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Psychiatric</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Association</a:t>
            </a:r>
            <a:r>
              <a:rPr lang="pt-PT"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ASHA. (2021). </a:t>
            </a:r>
            <a:r>
              <a:rPr lang="en-US" sz="1600" i="1" dirty="0">
                <a:latin typeface="Arial" panose="020B0604020202020204" pitchFamily="34" charset="0"/>
                <a:cs typeface="Arial" panose="020B0604020202020204" pitchFamily="34" charset="0"/>
              </a:rPr>
              <a:t>Autism spectrum disorder</a:t>
            </a:r>
            <a:r>
              <a:rPr lang="en-US" sz="1600" dirty="0">
                <a:latin typeface="Arial" panose="020B0604020202020204" pitchFamily="34" charset="0"/>
                <a:cs typeface="Arial" panose="020B0604020202020204" pitchFamily="34" charset="0"/>
              </a:rPr>
              <a:t>. Retrieved at </a:t>
            </a:r>
            <a:r>
              <a:rPr lang="en-US" sz="1600" dirty="0">
                <a:latin typeface="Arial" panose="020B0604020202020204" pitchFamily="34" charset="0"/>
                <a:cs typeface="Arial" panose="020B0604020202020204" pitchFamily="34" charset="0"/>
                <a:hlinkClick r:id="rId2"/>
              </a:rPr>
              <a:t>https://www.asha.org/practice-portal/clinical-topics/autism/#collapse_6</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ASHA. (2021).  </a:t>
            </a:r>
            <a:r>
              <a:rPr lang="en-US" sz="1600" i="1" dirty="0">
                <a:latin typeface="Arial" panose="020B0604020202020204" pitchFamily="34" charset="0"/>
                <a:cs typeface="Arial" panose="020B0604020202020204" pitchFamily="34" charset="0"/>
              </a:rPr>
              <a:t>Components of social communication. </a:t>
            </a:r>
            <a:r>
              <a:rPr lang="en-US" sz="1600" dirty="0">
                <a:latin typeface="Arial" panose="020B0604020202020204" pitchFamily="34" charset="0"/>
                <a:cs typeface="Arial" panose="020B0604020202020204" pitchFamily="34" charset="0"/>
              </a:rPr>
              <a:t>Retrieved at </a:t>
            </a:r>
            <a:r>
              <a:rPr lang="pt-PT" sz="1600" u="sng" dirty="0" err="1">
                <a:solidFill>
                  <a:schemeClr val="accent1">
                    <a:lumMod val="75000"/>
                  </a:schemeClr>
                </a:solidFill>
                <a:latin typeface="Arial" panose="020B0604020202020204" pitchFamily="34" charset="0"/>
                <a:cs typeface="Arial" panose="020B0604020202020204" pitchFamily="34" charset="0"/>
              </a:rPr>
              <a:t>https</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www.asha.org</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practice</a:t>
            </a:r>
            <a:r>
              <a:rPr lang="pt-PT" sz="1600" u="sng" dirty="0">
                <a:solidFill>
                  <a:schemeClr val="accent1">
                    <a:lumMod val="75000"/>
                  </a:schemeClr>
                </a:solidFill>
                <a:latin typeface="Arial" panose="020B0604020202020204" pitchFamily="34" charset="0"/>
                <a:cs typeface="Arial" panose="020B0604020202020204" pitchFamily="34" charset="0"/>
              </a:rPr>
              <a:t>-portal/</a:t>
            </a:r>
            <a:r>
              <a:rPr lang="pt-PT" sz="1600" u="sng" dirty="0" err="1">
                <a:solidFill>
                  <a:schemeClr val="accent1">
                    <a:lumMod val="75000"/>
                  </a:schemeClr>
                </a:solidFill>
                <a:latin typeface="Arial" panose="020B0604020202020204" pitchFamily="34" charset="0"/>
                <a:cs typeface="Arial" panose="020B0604020202020204" pitchFamily="34" charset="0"/>
              </a:rPr>
              <a:t>clinical-topics</a:t>
            </a:r>
            <a:r>
              <a:rPr lang="pt-PT" sz="1600" u="sng" dirty="0">
                <a:solidFill>
                  <a:schemeClr val="accent1">
                    <a:lumMod val="75000"/>
                  </a:schemeClr>
                </a:solidFill>
                <a:latin typeface="Arial" panose="020B0604020202020204" pitchFamily="34" charset="0"/>
                <a:cs typeface="Arial" panose="020B0604020202020204" pitchFamily="34" charset="0"/>
              </a:rPr>
              <a:t>/social-</a:t>
            </a:r>
            <a:r>
              <a:rPr lang="pt-PT" sz="1600" u="sng" dirty="0" err="1">
                <a:solidFill>
                  <a:schemeClr val="accent1">
                    <a:lumMod val="75000"/>
                  </a:schemeClr>
                </a:solidFill>
                <a:latin typeface="Arial" panose="020B0604020202020204" pitchFamily="34" charset="0"/>
                <a:cs typeface="Arial" panose="020B0604020202020204" pitchFamily="34" charset="0"/>
              </a:rPr>
              <a:t>communication</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disorder</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components</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of</a:t>
            </a:r>
            <a:r>
              <a:rPr lang="pt-PT" sz="1600" u="sng" dirty="0">
                <a:solidFill>
                  <a:schemeClr val="accent1">
                    <a:lumMod val="75000"/>
                  </a:schemeClr>
                </a:solidFill>
                <a:latin typeface="Arial" panose="020B0604020202020204" pitchFamily="34" charset="0"/>
                <a:cs typeface="Arial" panose="020B0604020202020204" pitchFamily="34" charset="0"/>
              </a:rPr>
              <a:t>-social-</a:t>
            </a:r>
            <a:r>
              <a:rPr lang="pt-PT" sz="1600" u="sng" dirty="0" err="1">
                <a:solidFill>
                  <a:schemeClr val="accent1">
                    <a:lumMod val="75000"/>
                  </a:schemeClr>
                </a:solidFill>
                <a:latin typeface="Arial" panose="020B0604020202020204" pitchFamily="34" charset="0"/>
                <a:cs typeface="Arial" panose="020B0604020202020204" pitchFamily="34" charset="0"/>
              </a:rPr>
              <a:t>communication</a:t>
            </a:r>
            <a:r>
              <a:rPr lang="pt-PT" sz="1600" u="sng" dirty="0">
                <a:solidFill>
                  <a:schemeClr val="accent1">
                    <a:lumMod val="75000"/>
                  </a:schemeClr>
                </a:solidFill>
                <a:latin typeface="Arial" panose="020B0604020202020204" pitchFamily="34" charset="0"/>
                <a:cs typeface="Arial" panose="020B0604020202020204" pitchFamily="34" charset="0"/>
              </a:rPr>
              <a:t>/ </a:t>
            </a:r>
            <a:endParaRPr lang="en-US" sz="1600" u="sng" dirty="0">
              <a:solidFill>
                <a:schemeClr val="accent1">
                  <a:lumMod val="7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Garcia Winner, M.</a:t>
            </a: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&amp; Crooke, P. J. (2009). Social thinking: A training paradigm for professionals and treatment approach for individuals with social learning/social pragmatic challenges. </a:t>
            </a:r>
            <a:r>
              <a:rPr lang="en-US" sz="1600" i="1" dirty="0">
                <a:latin typeface="Arial" panose="020B0604020202020204" pitchFamily="34" charset="0"/>
                <a:cs typeface="Arial" panose="020B0604020202020204" pitchFamily="34" charset="0"/>
              </a:rPr>
              <a:t>Perspectives on Language Learning and Education, 16</a:t>
            </a:r>
            <a:r>
              <a:rPr lang="en-US" sz="1600" dirty="0">
                <a:latin typeface="Arial" panose="020B0604020202020204" pitchFamily="34" charset="0"/>
                <a:cs typeface="Arial" panose="020B0604020202020204" pitchFamily="34" charset="0"/>
              </a:rPr>
              <a:t>(2), 62–69. </a:t>
            </a:r>
            <a:r>
              <a:rPr lang="en-US" sz="1600" dirty="0">
                <a:latin typeface="Arial" panose="020B0604020202020204" pitchFamily="34" charset="0"/>
                <a:cs typeface="Arial" panose="020B0604020202020204" pitchFamily="34" charset="0"/>
                <a:hlinkClick r:id="rId3"/>
              </a:rPr>
              <a:t>https://doi.org/10.1044/lle16.2.62</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Garcia Winner, M., &amp; Crooke, P. J. (2011, January 18). Social communication strategies for adolescents with autism. </a:t>
            </a:r>
            <a:r>
              <a:rPr lang="pt-PT" sz="1600" i="1" dirty="0" err="1">
                <a:latin typeface="Arial" panose="020B0604020202020204" pitchFamily="34" charset="0"/>
                <a:cs typeface="Arial" panose="020B0604020202020204" pitchFamily="34" charset="0"/>
              </a:rPr>
              <a:t>The</a:t>
            </a:r>
            <a:r>
              <a:rPr lang="pt-PT" sz="1600" i="1" dirty="0">
                <a:latin typeface="Arial" panose="020B0604020202020204" pitchFamily="34" charset="0"/>
                <a:cs typeface="Arial" panose="020B0604020202020204" pitchFamily="34" charset="0"/>
              </a:rPr>
              <a:t> ASHA Leader 16</a:t>
            </a:r>
            <a:r>
              <a:rPr lang="pt-PT" sz="1600" dirty="0">
                <a:latin typeface="Arial" panose="020B0604020202020204" pitchFamily="34" charset="0"/>
                <a:cs typeface="Arial" panose="020B0604020202020204" pitchFamily="34" charset="0"/>
              </a:rPr>
              <a:t>(1), 8–11. </a:t>
            </a:r>
            <a:r>
              <a:rPr lang="pt-PT" sz="1600" dirty="0">
                <a:latin typeface="Arial" panose="020B0604020202020204" pitchFamily="34" charset="0"/>
                <a:cs typeface="Arial" panose="020B0604020202020204" pitchFamily="34" charset="0"/>
                <a:hlinkClick r:id="rId4"/>
              </a:rPr>
              <a:t>https://doi.org/10.1044/leader.FTR1.16012011.8</a:t>
            </a:r>
            <a:endParaRPr lang="pt-PT"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err="1">
                <a:latin typeface="Arial" panose="020B0604020202020204" pitchFamily="34" charset="0"/>
                <a:cs typeface="Arial" panose="020B0604020202020204" pitchFamily="34" charset="0"/>
              </a:rPr>
              <a:t>Geurts</a:t>
            </a:r>
            <a:r>
              <a:rPr lang="en-US" sz="1600" dirty="0">
                <a:latin typeface="Arial" panose="020B0604020202020204" pitchFamily="34" charset="0"/>
                <a:cs typeface="Arial" panose="020B0604020202020204" pitchFamily="34" charset="0"/>
              </a:rPr>
              <a:t>, H. M., &amp; Jansen, M. D. (2012). A retrospective chart study: The pathway to a diagnosis for adults referred for ASD assessment. </a:t>
            </a:r>
            <a:r>
              <a:rPr lang="en-US" sz="1600" i="1" dirty="0">
                <a:latin typeface="Arial" panose="020B0604020202020204" pitchFamily="34" charset="0"/>
                <a:cs typeface="Arial" panose="020B0604020202020204" pitchFamily="34" charset="0"/>
              </a:rPr>
              <a:t>Autism, 16</a:t>
            </a:r>
            <a:r>
              <a:rPr lang="en-US" sz="1600" dirty="0">
                <a:latin typeface="Arial" panose="020B0604020202020204" pitchFamily="34" charset="0"/>
                <a:cs typeface="Arial" panose="020B0604020202020204" pitchFamily="34" charset="0"/>
              </a:rPr>
              <a:t>(3), 299–305. </a:t>
            </a:r>
            <a:r>
              <a:rPr lang="en-US" sz="1600" dirty="0">
                <a:latin typeface="Arial" panose="020B0604020202020204" pitchFamily="34" charset="0"/>
                <a:cs typeface="Arial" panose="020B0604020202020204" pitchFamily="34" charset="0"/>
                <a:hlinkClick r:id="rId5"/>
              </a:rPr>
              <a:t>https://doi.org/10.1177/1362361311421775</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Greene, J., &amp;  Burleson, B. (2003). </a:t>
            </a:r>
            <a:r>
              <a:rPr lang="en-US" sz="1600" i="1" dirty="0">
                <a:latin typeface="Arial" panose="020B0604020202020204" pitchFamily="34" charset="0"/>
                <a:cs typeface="Arial" panose="020B0604020202020204" pitchFamily="34" charset="0"/>
              </a:rPr>
              <a:t>Handbook of communication</a:t>
            </a:r>
            <a:r>
              <a:rPr lang="pt-PT" sz="1600" i="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and social interaction skills.</a:t>
            </a:r>
            <a:r>
              <a:rPr lang="en-US" sz="1600" dirty="0">
                <a:latin typeface="Arial" panose="020B0604020202020204" pitchFamily="34" charset="0"/>
                <a:cs typeface="Arial" panose="020B0604020202020204" pitchFamily="34" charset="0"/>
              </a:rPr>
              <a:t> Lawrence Erlbaum Associates Publishers. </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Justin, L. (2017). </a:t>
            </a:r>
            <a:r>
              <a:rPr lang="en-US" sz="1600" i="1" dirty="0">
                <a:latin typeface="Arial" panose="020B0604020202020204" pitchFamily="34" charset="0"/>
                <a:cs typeface="Arial" panose="020B0604020202020204" pitchFamily="34" charset="0"/>
              </a:rPr>
              <a:t>Handbook of social skills and autism spectrum disorder</a:t>
            </a:r>
            <a:r>
              <a:rPr lang="en-US" sz="1600" dirty="0">
                <a:latin typeface="Arial" panose="020B0604020202020204" pitchFamily="34" charset="0"/>
                <a:cs typeface="Arial" panose="020B0604020202020204" pitchFamily="34" charset="0"/>
              </a:rPr>
              <a:t>. </a:t>
            </a:r>
            <a:r>
              <a:rPr lang="pt-PT" sz="1600" dirty="0">
                <a:latin typeface="Arial" panose="020B0604020202020204" pitchFamily="34" charset="0"/>
                <a:cs typeface="Arial" panose="020B0604020202020204" pitchFamily="34" charset="0"/>
              </a:rPr>
              <a:t>Springer </a:t>
            </a:r>
            <a:r>
              <a:rPr lang="pt-PT" sz="1600" dirty="0" err="1">
                <a:latin typeface="Arial" panose="020B0604020202020204" pitchFamily="34" charset="0"/>
                <a:cs typeface="Arial" panose="020B0604020202020204" pitchFamily="34" charset="0"/>
              </a:rPr>
              <a:t>International</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Publishing</a:t>
            </a:r>
            <a:r>
              <a:rPr lang="pt-PT"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42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a:r>
              <a:rPr lang="el-GR" sz="4800" b="1" dirty="0">
                <a:solidFill>
                  <a:srgbClr val="000000"/>
                </a:solidFill>
                <a:latin typeface="Arial Narrow"/>
                <a:ea typeface="Arial Narrow"/>
                <a:cs typeface="Arial Narrow"/>
                <a:sym typeface="Arial Narrow"/>
              </a:rPr>
              <a:t>Σκοπός</a:t>
            </a:r>
            <a:r>
              <a:rPr lang="it" sz="4800" b="1" dirty="0">
                <a:solidFill>
                  <a:srgbClr val="000000"/>
                </a:solidFill>
                <a:latin typeface="Arial Narrow"/>
                <a:ea typeface="Arial Narrow"/>
                <a:cs typeface="Arial Narrow"/>
                <a:sym typeface="Arial Narrow"/>
              </a:rPr>
              <a:t>      </a:t>
            </a:r>
            <a:endParaRPr sz="3600" dirty="0"/>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l-GR" sz="3200" b="1" dirty="0">
                <a:latin typeface="Arial Narrow" panose="020B0606020202030204" pitchFamily="34" charset="0"/>
              </a:rPr>
              <a:t>Ενότητα 4: Κοινωνική επικοινωνία και κοινωνικές δεξιότητες για την αντιμετώπιση ατόμων με Διαταραχές Αυτιστικού Φάσματος (ΔΑΦ)</a:t>
            </a:r>
            <a:endParaRPr lang="pt-PT" sz="3200" b="1" dirty="0">
              <a:latin typeface="Arial Narrow" panose="020B0606020202030204" pitchFamily="34" charset="0"/>
            </a:endParaRPr>
          </a:p>
          <a:p>
            <a:pPr algn="ctr" defTabSz="685800"/>
            <a:endParaRPr lang="en-US" sz="3200" b="1" dirty="0">
              <a:latin typeface="Arial Narrow" panose="020B0606020202030204" pitchFamily="34" charset="0"/>
            </a:endParaRPr>
          </a:p>
          <a:p>
            <a:pPr algn="just" defTabSz="685800">
              <a:lnSpc>
                <a:spcPct val="150000"/>
              </a:lnSpc>
            </a:pPr>
            <a:r>
              <a:rPr lang="el-GR" sz="3200" dirty="0">
                <a:latin typeface="Arial Narrow" panose="020B0606020202030204" pitchFamily="34" charset="0"/>
              </a:rPr>
              <a:t>Ανάπτυξη κοινωνικής επικοινωνίας και κοινωνικών δεξιοτήτων για την αντιμετώπιση ατόμων με ΔΑΦ</a:t>
            </a:r>
          </a:p>
          <a:p>
            <a:pPr algn="just" defTabSz="685800">
              <a:lnSpc>
                <a:spcPct val="150000"/>
              </a:lnSpc>
            </a:pP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19127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575560" cy="1009651"/>
          </a:xfrm>
          <a:prstGeom prst="rect">
            <a:avLst/>
          </a:prstGeom>
          <a:solidFill>
            <a:srgbClr val="F9DAD9"/>
          </a:solidFill>
          <a:ln>
            <a:noFill/>
          </a:ln>
        </p:spPr>
        <p:txBody>
          <a:bodyPr spcFirstLastPara="1" wrap="square" lIns="121900" tIns="60933" rIns="121900" bIns="60933" anchor="ctr" anchorCtr="0">
            <a:noAutofit/>
          </a:bodyPr>
          <a:lstStyle/>
          <a:p>
            <a:r>
              <a:rPr lang="el-GR" sz="3200" b="1" kern="0" dirty="0">
                <a:solidFill>
                  <a:prstClr val="black"/>
                </a:solidFill>
                <a:latin typeface="Arial Narrow" panose="020B0606020202030204" pitchFamily="34" charset="0"/>
              </a:rPr>
              <a:t>Παραπομπές </a:t>
            </a:r>
            <a:endParaRPr lang="en-US" sz="32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Hart, J. E., &amp; </a:t>
            </a:r>
            <a:r>
              <a:rPr lang="en-US" sz="1600" dirty="0" err="1">
                <a:latin typeface="Arial" panose="020B0604020202020204" pitchFamily="34" charset="0"/>
                <a:cs typeface="Arial" panose="020B0604020202020204" pitchFamily="34" charset="0"/>
              </a:rPr>
              <a:t>Whalon</a:t>
            </a:r>
            <a:r>
              <a:rPr lang="en-US" sz="1600" dirty="0">
                <a:latin typeface="Arial" panose="020B0604020202020204" pitchFamily="34" charset="0"/>
                <a:cs typeface="Arial" panose="020B0604020202020204" pitchFamily="34" charset="0"/>
              </a:rPr>
              <a:t>, K. J. (2008). Promote academic engagement and communication of students with autism spectrum disorder in inclusive settings. </a:t>
            </a:r>
            <a:r>
              <a:rPr lang="pt-PT" sz="1600" i="1" dirty="0" err="1">
                <a:latin typeface="Arial" panose="020B0604020202020204" pitchFamily="34" charset="0"/>
                <a:cs typeface="Arial" panose="020B0604020202020204" pitchFamily="34" charset="0"/>
              </a:rPr>
              <a:t>Intervention</a:t>
            </a:r>
            <a:r>
              <a:rPr lang="pt-PT" sz="1600" i="1" dirty="0">
                <a:latin typeface="Arial" panose="020B0604020202020204" pitchFamily="34" charset="0"/>
                <a:cs typeface="Arial" panose="020B0604020202020204" pitchFamily="34" charset="0"/>
              </a:rPr>
              <a:t> in </a:t>
            </a:r>
            <a:r>
              <a:rPr lang="pt-PT" sz="1600" i="1" dirty="0" err="1">
                <a:latin typeface="Arial" panose="020B0604020202020204" pitchFamily="34" charset="0"/>
                <a:cs typeface="Arial" panose="020B0604020202020204" pitchFamily="34" charset="0"/>
              </a:rPr>
              <a:t>School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and</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Clinic</a:t>
            </a:r>
            <a:r>
              <a:rPr lang="pt-PT" sz="1600" i="1" dirty="0">
                <a:latin typeface="Arial" panose="020B0604020202020204" pitchFamily="34" charset="0"/>
                <a:cs typeface="Arial" panose="020B0604020202020204" pitchFamily="34" charset="0"/>
              </a:rPr>
              <a:t>,</a:t>
            </a:r>
            <a:r>
              <a:rPr lang="pt-PT" sz="1600" dirty="0">
                <a:latin typeface="Arial" panose="020B0604020202020204" pitchFamily="34" charset="0"/>
                <a:cs typeface="Arial" panose="020B0604020202020204" pitchFamily="34" charset="0"/>
              </a:rPr>
              <a:t> </a:t>
            </a:r>
            <a:r>
              <a:rPr lang="pt-PT" sz="1600" i="1" dirty="0">
                <a:latin typeface="Arial" panose="020B0604020202020204" pitchFamily="34" charset="0"/>
                <a:cs typeface="Arial" panose="020B0604020202020204" pitchFamily="34" charset="0"/>
              </a:rPr>
              <a:t>44</a:t>
            </a:r>
            <a:r>
              <a:rPr lang="pt-PT" sz="1600" dirty="0">
                <a:latin typeface="Arial" panose="020B0604020202020204" pitchFamily="34" charset="0"/>
                <a:cs typeface="Arial" panose="020B0604020202020204" pitchFamily="34" charset="0"/>
              </a:rPr>
              <a:t>(2), 116–120. </a:t>
            </a:r>
            <a:r>
              <a:rPr lang="pt-PT" sz="1600" u="sng" dirty="0">
                <a:latin typeface="Arial" panose="020B0604020202020204" pitchFamily="34" charset="0"/>
                <a:cs typeface="Arial" panose="020B0604020202020204" pitchFamily="34" charset="0"/>
                <a:hlinkClick r:id="rId2"/>
              </a:rPr>
              <a:t>https://doi.org/10.1177/1053451207310346</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Hendricks, D. (2010). Employment and adults with autism spectrum disorders: Challenges and strategies for success. </a:t>
            </a:r>
            <a:r>
              <a:rPr lang="pt-PT" sz="1600" i="1" dirty="0" err="1">
                <a:latin typeface="Arial" panose="020B0604020202020204" pitchFamily="34" charset="0"/>
                <a:cs typeface="Arial" panose="020B0604020202020204" pitchFamily="34" charset="0"/>
              </a:rPr>
              <a:t>Journal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of</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Vocational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Rehabilitation</a:t>
            </a:r>
            <a:r>
              <a:rPr lang="pt-PT" sz="1600" i="1" dirty="0">
                <a:latin typeface="Arial" panose="020B0604020202020204" pitchFamily="34" charset="0"/>
                <a:cs typeface="Arial" panose="020B0604020202020204" pitchFamily="34" charset="0"/>
              </a:rPr>
              <a:t>, 32</a:t>
            </a:r>
            <a:r>
              <a:rPr lang="pt-PT" sz="1600" dirty="0">
                <a:latin typeface="Arial" panose="020B0604020202020204" pitchFamily="34" charset="0"/>
                <a:cs typeface="Arial" panose="020B0604020202020204" pitchFamily="34" charset="0"/>
              </a:rPr>
              <a:t>(2)</a:t>
            </a:r>
            <a:r>
              <a:rPr lang="pt-PT" sz="1600" i="1" dirty="0">
                <a:latin typeface="Arial" panose="020B0604020202020204" pitchFamily="34" charset="0"/>
                <a:cs typeface="Arial" panose="020B0604020202020204" pitchFamily="34" charset="0"/>
              </a:rPr>
              <a:t>, </a:t>
            </a:r>
            <a:r>
              <a:rPr lang="pt-PT" sz="1600" dirty="0">
                <a:latin typeface="Arial" panose="020B0604020202020204" pitchFamily="34" charset="0"/>
                <a:cs typeface="Arial" panose="020B0604020202020204" pitchFamily="34" charset="0"/>
              </a:rPr>
              <a:t>125–134. </a:t>
            </a:r>
            <a:r>
              <a:rPr lang="pt-PT" sz="1600" u="sng" dirty="0">
                <a:latin typeface="Arial" panose="020B0604020202020204" pitchFamily="34" charset="0"/>
                <a:cs typeface="Arial" panose="020B0604020202020204" pitchFamily="34" charset="0"/>
                <a:hlinkClick r:id="rId3"/>
              </a:rPr>
              <a:t>https://doi.org/10.3233/JVR-2010-0502</a:t>
            </a:r>
            <a:endParaRPr lang="pt-PT" sz="16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t>Howlin</a:t>
            </a:r>
            <a:r>
              <a:rPr lang="en-US" sz="1600" dirty="0"/>
              <a:t>, P., &amp; Moss, P. (2012). Adults with autism spectrum disorders. </a:t>
            </a:r>
            <a:r>
              <a:rPr lang="pt-PT" sz="1600" i="1" dirty="0" err="1"/>
              <a:t>Canadian</a:t>
            </a:r>
            <a:r>
              <a:rPr lang="pt-PT" sz="1600" i="1" dirty="0"/>
              <a:t> </a:t>
            </a:r>
            <a:r>
              <a:rPr lang="pt-PT" sz="1600" i="1" dirty="0" err="1"/>
              <a:t>Journal</a:t>
            </a:r>
            <a:r>
              <a:rPr lang="pt-PT" sz="1600" i="1" dirty="0"/>
              <a:t> </a:t>
            </a:r>
            <a:r>
              <a:rPr lang="pt-PT" sz="1600" i="1" dirty="0" err="1"/>
              <a:t>of</a:t>
            </a:r>
            <a:r>
              <a:rPr lang="pt-PT" sz="1600" i="1" dirty="0"/>
              <a:t> </a:t>
            </a:r>
            <a:r>
              <a:rPr lang="pt-PT" sz="1600" i="1" dirty="0" err="1"/>
              <a:t>Psychiatry</a:t>
            </a:r>
            <a:r>
              <a:rPr lang="pt-PT" sz="1600" i="1" dirty="0"/>
              <a:t>,</a:t>
            </a:r>
            <a:r>
              <a:rPr lang="pt-PT" sz="1600" dirty="0"/>
              <a:t> </a:t>
            </a:r>
            <a:r>
              <a:rPr lang="pt-PT" sz="1600" i="1" dirty="0"/>
              <a:t>57</a:t>
            </a:r>
            <a:r>
              <a:rPr lang="pt-PT" sz="1600" dirty="0"/>
              <a:t>(5), 275–283. </a:t>
            </a:r>
            <a:r>
              <a:rPr lang="en-US" sz="1600" u="sng" dirty="0">
                <a:hlinkClick r:id="rId4"/>
              </a:rPr>
              <a:t>https://doi.org/10.1177/070674371205700502</a:t>
            </a:r>
            <a:endParaRPr lang="en-US" sz="1600" u="sng" dirty="0"/>
          </a:p>
          <a:p>
            <a:pPr marL="285750" indent="-285750">
              <a:buFont typeface="Arial" panose="020B0604020202020204" pitchFamily="34" charset="0"/>
              <a:buChar char="•"/>
            </a:pPr>
            <a:r>
              <a:rPr lang="en-US" sz="1600" dirty="0"/>
              <a:t>Wong, C., Odom, S. L., Hume, K. Cox, A. W., Fettig, A., </a:t>
            </a:r>
            <a:r>
              <a:rPr lang="en-US" sz="1600" dirty="0" err="1"/>
              <a:t>Kucharczyk</a:t>
            </a:r>
            <a:r>
              <a:rPr lang="en-US" sz="1600" dirty="0"/>
              <a:t>, S., … Schultz, T. R. (2013). </a:t>
            </a:r>
            <a:r>
              <a:rPr lang="en-US" sz="1600" i="1" dirty="0"/>
              <a:t>Evidence-based practices for children, youth, and young adults with Autism Spectrum Disorder. </a:t>
            </a:r>
            <a:r>
              <a:rPr lang="en-US" sz="1600" dirty="0"/>
              <a:t>Chapel Hill: The University of North Carolina, Frank Porter Graham Child Development Institute, Autism Evidence-Based Practice Review Group.</a:t>
            </a:r>
            <a:endParaRPr lang="pt-PT" sz="1600" dirty="0"/>
          </a:p>
        </p:txBody>
      </p:sp>
    </p:spTree>
    <p:extLst>
      <p:ext uri="{BB962C8B-B14F-4D97-AF65-F5344CB8AC3E}">
        <p14:creationId xmlns:p14="http://schemas.microsoft.com/office/powerpoint/2010/main" val="1799814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l-GR" sz="4000" b="1" kern="0" dirty="0">
                <a:solidFill>
                  <a:prstClr val="black"/>
                </a:solidFill>
                <a:latin typeface="Arial Narrow" panose="020B0606020202030204" pitchFamily="34" charset="0"/>
              </a:rPr>
              <a:t>Χρήσιμες πηγές</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lvl="0">
              <a:defRPr/>
            </a:pPr>
            <a:r>
              <a:rPr lang="el-GR" sz="1600" b="1" kern="0" dirty="0">
                <a:solidFill>
                  <a:prstClr val="black"/>
                </a:solidFill>
                <a:latin typeface="Arial Narrow" pitchFamily="34" charset="0"/>
              </a:rPr>
              <a:t>Ένας γρήγορος οδηγός για  τη</a:t>
            </a:r>
            <a:r>
              <a:rPr lang="en-US" sz="1600" b="1" kern="0" dirty="0">
                <a:solidFill>
                  <a:prstClr val="black"/>
                </a:solidFill>
                <a:latin typeface="Arial Narrow" pitchFamily="34" charset="0"/>
              </a:rPr>
              <a:t> DSM-5-  </a:t>
            </a:r>
            <a:r>
              <a:rPr lang="el-GR" sz="1600" b="1" dirty="0"/>
              <a:t>Διάγνωση</a:t>
            </a:r>
            <a:r>
              <a:rPr lang="en-US" sz="1600" b="1" dirty="0"/>
              <a:t> </a:t>
            </a:r>
            <a:r>
              <a:rPr lang="el-GR" sz="1600" b="1" dirty="0"/>
              <a:t>κατηγορίες για τις διαταραχές αυτιστικού φάσματος</a:t>
            </a:r>
            <a:r>
              <a:rPr lang="en-US" sz="1600" b="1" dirty="0"/>
              <a:t> </a:t>
            </a:r>
            <a:endParaRPr lang="en-US" sz="1600" b="1" kern="0" dirty="0">
              <a:solidFill>
                <a:prstClr val="black"/>
              </a:solidFill>
              <a:latin typeface="Arial Narrow" pitchFamily="34" charset="0"/>
            </a:endParaRPr>
          </a:p>
          <a:p>
            <a:pPr lvl="0">
              <a:defRPr/>
            </a:pPr>
            <a:r>
              <a:rPr lang="en-US" sz="1600" b="1" kern="0" dirty="0">
                <a:solidFill>
                  <a:prstClr val="black"/>
                </a:solidFill>
                <a:latin typeface="Arial Narrow" pitchFamily="34" charset="0"/>
                <a:hlinkClick r:id="rId2"/>
              </a:rPr>
              <a:t>https://doi.org/10.1044/leader.FTR4.18082013.np</a:t>
            </a: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r>
              <a:rPr lang="en-US" sz="1600" b="1" u="sng" kern="0" dirty="0">
                <a:solidFill>
                  <a:prstClr val="black"/>
                </a:solidFill>
                <a:latin typeface="Arial Narrow" pitchFamily="34" charset="0"/>
                <a:hlinkClick r:id="rId3"/>
              </a:rPr>
              <a:t>https://leader.pubs.asha.org/doi/10.1044/leader.FTR4.18082013.np</a:t>
            </a:r>
            <a:endParaRPr lang="en-US" sz="1600" b="1" u="sng" kern="0" dirty="0">
              <a:solidFill>
                <a:prstClr val="black"/>
              </a:solidFill>
              <a:latin typeface="Arial Narrow" pitchFamily="34" charset="0"/>
            </a:endParaRPr>
          </a:p>
          <a:p>
            <a:pPr lvl="0">
              <a:defRPr/>
            </a:pPr>
            <a:endParaRPr lang="en-US" sz="1600" b="1" u="sng"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pt-PT" sz="1600" b="1" kern="0" dirty="0">
              <a:solidFill>
                <a:srgbClr val="00B0F0"/>
              </a:solidFill>
              <a:latin typeface="Arial Narrow" pitchFamily="34" charset="0"/>
            </a:endParaRPr>
          </a:p>
        </p:txBody>
      </p:sp>
      <p:pic>
        <p:nvPicPr>
          <p:cNvPr id="9" name="Imagem 3">
            <a:extLst>
              <a:ext uri="{FF2B5EF4-FFF2-40B4-BE49-F238E27FC236}">
                <a16:creationId xmlns:a16="http://schemas.microsoft.com/office/drawing/2014/main" id="{FB3B84B2-3059-8646-81C7-689D2A69EC9B}"/>
              </a:ext>
            </a:extLst>
          </p:cNvPr>
          <p:cNvPicPr>
            <a:picLocks noChangeAspect="1"/>
          </p:cNvPicPr>
          <p:nvPr/>
        </p:nvPicPr>
        <p:blipFill>
          <a:blip r:embed="rId4"/>
          <a:stretch>
            <a:fillRect/>
          </a:stretch>
        </p:blipFill>
        <p:spPr>
          <a:xfrm>
            <a:off x="1481145" y="3201278"/>
            <a:ext cx="2857500" cy="1905000"/>
          </a:xfrm>
          <a:prstGeom prst="rect">
            <a:avLst/>
          </a:prstGeom>
        </p:spPr>
      </p:pic>
    </p:spTree>
    <p:extLst>
      <p:ext uri="{BB962C8B-B14F-4D97-AF65-F5344CB8AC3E}">
        <p14:creationId xmlns:p14="http://schemas.microsoft.com/office/powerpoint/2010/main" val="2581116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l-GR" sz="4000" b="1" kern="0" dirty="0">
                <a:solidFill>
                  <a:prstClr val="black"/>
                </a:solidFill>
                <a:latin typeface="Arial Narrow" panose="020B0606020202030204" pitchFamily="34" charset="0"/>
              </a:rPr>
              <a:t>Χρήσιμες πηγές</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2400" kern="0" dirty="0">
                <a:solidFill>
                  <a:prstClr val="black"/>
                </a:solidFill>
                <a:latin typeface="Arial Narrow" panose="020B0606020202030204" pitchFamily="34" charset="0"/>
              </a:rPr>
              <a:t>American Speech-Language-Hearing Association</a:t>
            </a:r>
            <a:endParaRPr lang="pt-PT" sz="2400"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2"/>
              </a:rPr>
              <a:t>https://www.asha.org/practice-portal/clinical-topics/autism/#collapse_7</a:t>
            </a:r>
            <a:endParaRPr lang="pt-PT" sz="2400" u="sng" kern="0" dirty="0">
              <a:solidFill>
                <a:prstClr val="black"/>
              </a:solidFill>
              <a:latin typeface="Arial Narrow" panose="020B0606020202030204" pitchFamily="34" charset="0"/>
            </a:endParaRPr>
          </a:p>
          <a:p>
            <a:pPr lvl="0">
              <a:defRPr/>
            </a:pPr>
            <a:endParaRPr lang="pt-PT" sz="2400" kern="0" dirty="0">
              <a:solidFill>
                <a:prstClr val="black"/>
              </a:solidFill>
              <a:latin typeface="Arial Narrow" panose="020B0606020202030204" pitchFamily="34" charset="0"/>
            </a:endParaRPr>
          </a:p>
          <a:p>
            <a:pPr lvl="0">
              <a:defRPr/>
            </a:pPr>
            <a:r>
              <a:rPr lang="pt-PT" sz="2400" kern="0" dirty="0" err="1">
                <a:solidFill>
                  <a:prstClr val="black"/>
                </a:solidFill>
                <a:latin typeface="Arial Narrow" panose="020B0606020202030204" pitchFamily="34" charset="0"/>
              </a:rPr>
              <a:t>National</a:t>
            </a:r>
            <a:r>
              <a:rPr lang="pt-PT" sz="2400" kern="0" dirty="0">
                <a:solidFill>
                  <a:prstClr val="black"/>
                </a:solidFill>
                <a:latin typeface="Arial Narrow" panose="020B0606020202030204" pitchFamily="34" charset="0"/>
              </a:rPr>
              <a:t> </a:t>
            </a:r>
            <a:r>
              <a:rPr lang="pt-PT" sz="2400" kern="0" dirty="0" err="1">
                <a:solidFill>
                  <a:prstClr val="black"/>
                </a:solidFill>
                <a:latin typeface="Arial Narrow" panose="020B0606020202030204" pitchFamily="34" charset="0"/>
              </a:rPr>
              <a:t>Autistic</a:t>
            </a:r>
            <a:r>
              <a:rPr lang="pt-PT" sz="2400" kern="0" dirty="0">
                <a:solidFill>
                  <a:prstClr val="black"/>
                </a:solidFill>
                <a:latin typeface="Arial Narrow" panose="020B0606020202030204" pitchFamily="34" charset="0"/>
              </a:rPr>
              <a:t> </a:t>
            </a:r>
            <a:r>
              <a:rPr lang="pt-PT" sz="2400" kern="0" dirty="0" err="1">
                <a:solidFill>
                  <a:prstClr val="black"/>
                </a:solidFill>
                <a:latin typeface="Arial Narrow" panose="020B0606020202030204" pitchFamily="34" charset="0"/>
              </a:rPr>
              <a:t>Society</a:t>
            </a:r>
            <a:endParaRPr lang="pt-PT" sz="2400"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3"/>
              </a:rPr>
              <a:t>https://www.autism.org.uk/</a:t>
            </a:r>
            <a:endParaRPr lang="pt-PT" sz="2400" u="sng" kern="0" dirty="0">
              <a:solidFill>
                <a:prstClr val="black"/>
              </a:solidFill>
              <a:latin typeface="Arial Narrow" panose="020B0606020202030204" pitchFamily="34" charset="0"/>
            </a:endParaRPr>
          </a:p>
          <a:p>
            <a:pPr lvl="0">
              <a:defRPr/>
            </a:pPr>
            <a:endParaRPr lang="pt-PT" sz="2400" kern="0" dirty="0">
              <a:solidFill>
                <a:prstClr val="black"/>
              </a:solidFill>
              <a:latin typeface="Arial Narrow" panose="020B0606020202030204" pitchFamily="34" charset="0"/>
            </a:endParaRPr>
          </a:p>
          <a:p>
            <a:pPr lvl="0">
              <a:defRPr/>
            </a:pPr>
            <a:r>
              <a:rPr lang="en-US" sz="2400" kern="0" dirty="0" err="1">
                <a:solidFill>
                  <a:prstClr val="black"/>
                </a:solidFill>
                <a:latin typeface="Arial Narrow" panose="020B0606020202030204" pitchFamily="34" charset="0"/>
              </a:rPr>
              <a:t>Semel</a:t>
            </a:r>
            <a:r>
              <a:rPr lang="en-US" sz="2400" kern="0" dirty="0">
                <a:solidFill>
                  <a:prstClr val="black"/>
                </a:solidFill>
                <a:latin typeface="Arial Narrow" panose="020B0606020202030204" pitchFamily="34" charset="0"/>
              </a:rPr>
              <a:t> Institute for Neuroscience &amp; Human Behavior- Program for the Education and Enrichment of Relational Skills (PEERS®)/ </a:t>
            </a:r>
            <a:r>
              <a:rPr lang="en-US" sz="2400" u="sng" kern="0" dirty="0">
                <a:solidFill>
                  <a:prstClr val="black"/>
                </a:solidFill>
                <a:latin typeface="Arial Narrow" panose="020B0606020202030204" pitchFamily="34" charset="0"/>
                <a:hlinkClick r:id="rId4"/>
              </a:rPr>
              <a:t>https://www.semel.ucla.edu/peers/resources/role-play-videos?page=2</a:t>
            </a:r>
            <a:endParaRPr lang="pt-PT" sz="2400" u="sng"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5"/>
              </a:rPr>
              <a:t>https://www.semel.ucla.edu/peers</a:t>
            </a:r>
            <a:endParaRPr lang="pt-PT" sz="2400" u="sng"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51687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699541" y="1558059"/>
            <a:ext cx="7042068" cy="4738861"/>
          </a:xfrm>
          <a:prstGeom prst="rect">
            <a:avLst/>
          </a:prstGeom>
          <a:solidFill>
            <a:srgbClr val="F9DAD9"/>
          </a:solidFill>
        </p:spPr>
        <p:txBody>
          <a:bodyPr wrap="square">
            <a:spAutoFit/>
          </a:bodyPr>
          <a:lstStyle/>
          <a:p>
            <a:pPr algn="ctr">
              <a:lnSpc>
                <a:spcPct val="170000"/>
              </a:lnSpc>
            </a:pPr>
            <a:r>
              <a:rPr lang="el-GR" sz="4600" b="1" dirty="0">
                <a:solidFill>
                  <a:srgbClr val="024E94"/>
                </a:solidFill>
                <a:latin typeface="Arial Narrow" panose="020B0606020202030204" pitchFamily="34" charset="0"/>
              </a:rPr>
              <a:t>Ερωτήσεις;</a:t>
            </a:r>
            <a:endParaRPr lang="de-AT" sz="4600" b="1" dirty="0">
              <a:solidFill>
                <a:srgbClr val="024E94"/>
              </a:solidFill>
              <a:latin typeface="Arial Narrow" panose="020B0606020202030204" pitchFamily="34" charset="0"/>
            </a:endParaRPr>
          </a:p>
          <a:p>
            <a:pPr algn="ctr">
              <a:lnSpc>
                <a:spcPct val="170000"/>
              </a:lnSpc>
            </a:pPr>
            <a:r>
              <a:rPr lang="el-GR" sz="4600" b="1" dirty="0">
                <a:solidFill>
                  <a:srgbClr val="024E94"/>
                </a:solidFill>
                <a:latin typeface="Arial Narrow" panose="020B0606020202030204" pitchFamily="34" charset="0"/>
              </a:rPr>
              <a:t>Αποχαιρετισμός &amp; Ευχαριστίες για την παρουσία σας </a:t>
            </a:r>
            <a:r>
              <a:rPr lang="de-AT" sz="4600" b="1" dirty="0">
                <a:solidFill>
                  <a:srgbClr val="024E94"/>
                </a:solidFill>
                <a:latin typeface="Arial Narrow" panose="020B0606020202030204" pitchFamily="34" charset="0"/>
                <a:sym typeface="Wingdings" panose="05000000000000000000" pitchFamily="2" charset="2"/>
              </a:rPr>
              <a:t></a:t>
            </a:r>
          </a:p>
        </p:txBody>
      </p:sp>
      <p:grpSp>
        <p:nvGrpSpPr>
          <p:cNvPr id="12" name="Grupo 11"/>
          <p:cNvGrpSpPr/>
          <p:nvPr/>
        </p:nvGrpSpPr>
        <p:grpSpPr>
          <a:xfrm>
            <a:off x="8147720" y="98628"/>
            <a:ext cx="2520280" cy="991554"/>
            <a:chOff x="6623720" y="98628"/>
            <a:chExt cx="2520280" cy="991554"/>
          </a:xfrm>
        </p:grpSpPr>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560" y="98628"/>
              <a:ext cx="1674440" cy="769272"/>
            </a:xfrm>
            <a:prstGeom prst="rect">
              <a:avLst/>
            </a:prstGeom>
          </p:spPr>
        </p:pic>
        <p:sp>
          <p:nvSpPr>
            <p:cNvPr id="14" name="Retângulo 13"/>
            <p:cNvSpPr/>
            <p:nvPr/>
          </p:nvSpPr>
          <p:spPr>
            <a:xfrm>
              <a:off x="6623720" y="828572"/>
              <a:ext cx="2520280" cy="261610"/>
            </a:xfrm>
            <a:prstGeom prst="rect">
              <a:avLst/>
            </a:prstGeom>
          </p:spPr>
          <p:txBody>
            <a:bodyPr wrap="square">
              <a:spAutoFit/>
            </a:bodyPr>
            <a:lstStyle/>
            <a:p>
              <a:r>
                <a:rPr lang="en-US" sz="1100" dirty="0">
                  <a:latin typeface="Arial Narrow" panose="020B0606020202030204" pitchFamily="34" charset="0"/>
                  <a:ea typeface="Times New Roman" panose="02020603050405020304" pitchFamily="18" charset="0"/>
                </a:rPr>
                <a:t>Grant Agreement: 2019-1-AT-KA202-051218</a:t>
              </a:r>
              <a:endParaRPr lang="en-GB" sz="1100" dirty="0">
                <a:latin typeface="Arial Narrow" panose="020B0606020202030204" pitchFamily="34" charset="0"/>
              </a:endParaRPr>
            </a:p>
          </p:txBody>
        </p:sp>
      </p:grpSp>
      <p:grpSp>
        <p:nvGrpSpPr>
          <p:cNvPr id="15" name="Grupo 14"/>
          <p:cNvGrpSpPr/>
          <p:nvPr/>
        </p:nvGrpSpPr>
        <p:grpSpPr>
          <a:xfrm>
            <a:off x="1606778" y="6412676"/>
            <a:ext cx="7351175" cy="506880"/>
            <a:chOff x="178130" y="6412675"/>
            <a:chExt cx="9128049" cy="506880"/>
          </a:xfrm>
        </p:grpSpPr>
        <p:sp>
          <p:nvSpPr>
            <p:cNvPr id="16" name="Retângulo 15"/>
            <p:cNvSpPr/>
            <p:nvPr/>
          </p:nvSpPr>
          <p:spPr>
            <a:xfrm>
              <a:off x="2213898" y="6457890"/>
              <a:ext cx="7092281" cy="461665"/>
            </a:xfrm>
            <a:prstGeom prst="rect">
              <a:avLst/>
            </a:prstGeom>
          </p:spPr>
          <p:txBody>
            <a:bodyPr wrap="square">
              <a:spAutoFit/>
            </a:bodyPr>
            <a:lstStyle/>
            <a:p>
              <a:r>
                <a:rPr lang="el-GR" sz="800"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pic>
          <p:nvPicPr>
            <p:cNvPr id="17" name="Grafik 1" descr="Ein Bild, das Text enthält.&#10;&#10;Automatisch generierte Beschreibung"/>
            <p:cNvPicPr/>
            <p:nvPr/>
          </p:nvPicPr>
          <p:blipFill rotWithShape="1">
            <a:blip r:embed="rId3"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3" name="Marcador de Posição do Número do Diapositivo 2"/>
          <p:cNvSpPr>
            <a:spLocks noGrp="1"/>
          </p:cNvSpPr>
          <p:nvPr>
            <p:ph type="sldNum" sz="quarter" idx="12"/>
          </p:nvPr>
        </p:nvSpPr>
        <p:spPr/>
        <p:txBody>
          <a:bodyPr/>
          <a:lstStyle/>
          <a:p>
            <a:fld id="{35BA1E5D-A24E-4249-ACDB-C6F8AD62BBF2}" type="slidenum">
              <a:rPr lang="pt-PT" smtClean="0"/>
              <a:t>33</a:t>
            </a:fld>
            <a:endParaRPr lang="pt-PT"/>
          </a:p>
        </p:txBody>
      </p:sp>
    </p:spTree>
    <p:extLst>
      <p:ext uri="{BB962C8B-B14F-4D97-AF65-F5344CB8AC3E}">
        <p14:creationId xmlns:p14="http://schemas.microsoft.com/office/powerpoint/2010/main" val="263536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34</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nSpc>
                <a:spcPct val="170000"/>
              </a:lnSpc>
              <a:buClr>
                <a:srgbClr val="024E94"/>
              </a:buClr>
              <a:buSzPct val="100000"/>
            </a:pPr>
            <a:r>
              <a:rPr lang="el-GR" sz="3200" b="1" dirty="0">
                <a:solidFill>
                  <a:srgbClr val="024E94"/>
                </a:solidFill>
                <a:latin typeface="Arial Narrow"/>
                <a:ea typeface="Arial Narrow"/>
                <a:cs typeface="Arial Narrow"/>
                <a:sym typeface="Arial Narrow"/>
              </a:rPr>
              <a:t>Πρόγραμμα μαθημάτων για το εκπαιδευτικό πρόγραμμα </a:t>
            </a:r>
            <a:br>
              <a:rPr lang="el-GR" sz="3200" b="1" dirty="0">
                <a:solidFill>
                  <a:srgbClr val="024E94"/>
                </a:solidFill>
                <a:latin typeface="Arial Narrow"/>
                <a:ea typeface="Arial Narrow"/>
                <a:cs typeface="Arial Narrow"/>
                <a:sym typeface="Arial Narrow"/>
              </a:rPr>
            </a:br>
            <a:r>
              <a:rPr lang="el-GR" sz="3200" b="1" dirty="0">
                <a:solidFill>
                  <a:srgbClr val="024E94"/>
                </a:solidFill>
                <a:latin typeface="Arial Narrow"/>
                <a:ea typeface="Arial Narrow"/>
                <a:cs typeface="Arial Narrow"/>
                <a:sym typeface="Arial Narrow"/>
              </a:rPr>
              <a:t>«Σύμβουλος σε θέματα διαταραχών αυτιστικού φάσματος (</a:t>
            </a:r>
            <a:r>
              <a:rPr lang="el-GR" sz="3200" b="1" dirty="0" err="1">
                <a:solidFill>
                  <a:srgbClr val="024E94"/>
                </a:solidFill>
                <a:latin typeface="Arial Narrow"/>
                <a:ea typeface="Arial Narrow"/>
                <a:cs typeface="Arial Narrow"/>
                <a:sym typeface="Arial Narrow"/>
              </a:rPr>
              <a:t>ΔΑΦ</a:t>
            </a:r>
            <a:r>
              <a:rPr lang="el-GR" sz="3200" b="1" dirty="0">
                <a:solidFill>
                  <a:srgbClr val="024E94"/>
                </a:solidFill>
                <a:latin typeface="Arial Narrow"/>
                <a:ea typeface="Arial Narrow"/>
                <a:cs typeface="Arial Narrow"/>
                <a:sym typeface="Arial Narrow"/>
              </a:rPr>
              <a:t>)»</a:t>
            </a:r>
            <a:br>
              <a:rPr lang="el-GR" sz="3200" b="1" dirty="0">
                <a:solidFill>
                  <a:srgbClr val="024E94"/>
                </a:solidFill>
                <a:latin typeface="Arial Narrow"/>
                <a:ea typeface="Arial Narrow"/>
                <a:cs typeface="Arial Narrow"/>
                <a:sym typeface="Arial Narrow"/>
              </a:rPr>
            </a:b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197521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l-GR" sz="3600" b="1" dirty="0">
                <a:solidFill>
                  <a:prstClr val="black"/>
                </a:solidFill>
                <a:latin typeface="Arial Narrow" panose="020B0606020202030204" pitchFamily="34" charset="0"/>
              </a:rPr>
              <a:t>Περιεχόμενα</a:t>
            </a:r>
            <a:endParaRPr lang="en-US" sz="3600" b="1"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l-GR" sz="3200" b="1" dirty="0">
                <a:latin typeface="Arial Narrow" panose="020B0606020202030204" pitchFamily="34" charset="0"/>
              </a:rPr>
              <a:t>Ενότητα 4: Κοινωνική επικοινωνία και κοινωνικές δεξιότητες για την αντιμετώπιση ατόμων με Διαταραχές Αυτιστικού Φάσματος (ΔΑΦ)</a:t>
            </a:r>
            <a:endParaRPr lang="pt-PT" sz="3200" b="1" dirty="0">
              <a:latin typeface="Arial Narrow" panose="020B0606020202030204" pitchFamily="34" charset="0"/>
            </a:endParaRPr>
          </a:p>
          <a:p>
            <a:pPr algn="ctr" defTabSz="685800"/>
            <a:endParaRPr lang="en-US" sz="3200" b="1" dirty="0">
              <a:latin typeface="Arial Narrow" panose="020B0606020202030204" pitchFamily="34" charset="0"/>
            </a:endParaRPr>
          </a:p>
          <a:p>
            <a:r>
              <a:rPr lang="en-US" sz="2800" dirty="0">
                <a:latin typeface="Arial Narrow" panose="020B0606020202030204" pitchFamily="34" charset="0"/>
              </a:rPr>
              <a:t>4.1. </a:t>
            </a:r>
            <a:r>
              <a:rPr lang="el-GR" sz="2800" dirty="0">
                <a:latin typeface="Arial Narrow" panose="020B0606020202030204" pitchFamily="34" charset="0"/>
              </a:rPr>
              <a:t>Δεξιότητες κοινωνικής επικοινωνίας</a:t>
            </a:r>
            <a:endParaRPr lang="en-US" sz="2800" dirty="0">
              <a:latin typeface="Arial Narrow" panose="020B0606020202030204" pitchFamily="34" charset="0"/>
            </a:endParaRPr>
          </a:p>
          <a:p>
            <a:r>
              <a:rPr lang="en-US" sz="2800" dirty="0">
                <a:latin typeface="Arial Narrow" panose="020B0606020202030204" pitchFamily="34" charset="0"/>
              </a:rPr>
              <a:t>4.2. </a:t>
            </a:r>
            <a:r>
              <a:rPr lang="el-GR" sz="2800" dirty="0">
                <a:latin typeface="Arial Narrow" panose="020B0606020202030204" pitchFamily="34" charset="0"/>
              </a:rPr>
              <a:t>Διάδραση και κοινωνικές δεξιότητες</a:t>
            </a:r>
            <a:endParaRPr lang="en-US" sz="2800" dirty="0">
              <a:latin typeface="Arial Narrow" panose="020B0606020202030204" pitchFamily="34" charset="0"/>
            </a:endParaRPr>
          </a:p>
          <a:p>
            <a:r>
              <a:rPr lang="en-US" sz="2800" dirty="0">
                <a:latin typeface="Arial Narrow" panose="020B0606020202030204" pitchFamily="34" charset="0"/>
              </a:rPr>
              <a:t>4.3. </a:t>
            </a:r>
            <a:r>
              <a:rPr lang="el-GR" sz="2800" dirty="0">
                <a:latin typeface="Arial Narrow" panose="020B0606020202030204" pitchFamily="34" charset="0"/>
              </a:rPr>
              <a:t>Προσωπικές δεξιότητες σχέσεων (φιλίες, συνομήλικοι, οικογένεια)</a:t>
            </a:r>
            <a:endParaRPr lang="pt-PT" sz="2800" dirty="0">
              <a:latin typeface="Arial Narrow" panose="020B0606020202030204" pitchFamily="34" charset="0"/>
            </a:endParaRPr>
          </a:p>
          <a:p>
            <a:r>
              <a:rPr lang="en-US" sz="2800" dirty="0">
                <a:latin typeface="Arial Narrow" panose="020B0606020202030204" pitchFamily="34" charset="0"/>
              </a:rPr>
              <a:t>4.4. </a:t>
            </a:r>
            <a:r>
              <a:rPr lang="el-GR" sz="2800" dirty="0">
                <a:latin typeface="Arial Narrow" panose="020B0606020202030204" pitchFamily="34" charset="0"/>
              </a:rPr>
              <a:t>Επικοινωνιακές δεξιότητες σε δημόσιο και επαγγελματικό πλαίσιο </a:t>
            </a:r>
            <a:endParaRPr lang="en-US" sz="2800" dirty="0">
              <a:latin typeface="Arial Narrow" panose="020B0606020202030204" pitchFamily="34" charset="0"/>
            </a:endParaRPr>
          </a:p>
        </p:txBody>
      </p:sp>
    </p:spTree>
    <p:extLst>
      <p:ext uri="{BB962C8B-B14F-4D97-AF65-F5344CB8AC3E}">
        <p14:creationId xmlns:p14="http://schemas.microsoft.com/office/powerpoint/2010/main" val="40233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005251"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l-GR" sz="3600" b="1" dirty="0">
                <a:solidFill>
                  <a:prstClr val="black"/>
                </a:solidFill>
                <a:latin typeface="Arial Narrow" panose="020B0606020202030204" pitchFamily="34" charset="0"/>
              </a:rPr>
              <a:t>Μαθησιακά αποτελέσματα</a:t>
            </a:r>
            <a:endParaRPr lang="en-US" sz="3600" b="1"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l-GR" sz="2800" b="1" dirty="0">
                <a:latin typeface="Arial Narrow" panose="020B0606020202030204" pitchFamily="34" charset="0"/>
              </a:rPr>
              <a:t>Ενότητα 4: Κοινωνική επικοινωνία και κοινωνικές δεξιότητες</a:t>
            </a:r>
            <a:endParaRPr lang="en-US" sz="2800" b="1" dirty="0">
              <a:latin typeface="Arial Narrow" panose="020B0606020202030204" pitchFamily="34" charset="0"/>
            </a:endParaRPr>
          </a:p>
          <a:p>
            <a:pPr marL="457200" indent="-457200" algn="ctr" defTabSz="685800">
              <a:buFont typeface="Arial" panose="020B0604020202020204" pitchFamily="34" charset="0"/>
              <a:buChar char="•"/>
            </a:pPr>
            <a:endParaRPr lang="en-US" sz="2800" dirty="0">
              <a:latin typeface="Arial Narrow" panose="020B0606020202030204" pitchFamily="34" charset="0"/>
            </a:endParaRPr>
          </a:p>
          <a:p>
            <a:pPr marL="342900" indent="-342900">
              <a:buFont typeface="Arial" panose="020B0604020202020204" pitchFamily="34" charset="0"/>
              <a:buChar char="•"/>
            </a:pPr>
            <a:r>
              <a:rPr lang="el-GR" sz="2400" dirty="0">
                <a:latin typeface="Arial Narrow" panose="020B0606020202030204" pitchFamily="34" charset="0"/>
              </a:rPr>
              <a:t>Κατανόηση της έννοιας της επικοινωνίας- βασικές πληροφορίες και σημασία, και την επικοινωνία ενός ατόμου με ΔΑΦ</a:t>
            </a:r>
          </a:p>
          <a:p>
            <a:pPr marL="342900" indent="-342900">
              <a:buFont typeface="Arial" panose="020B0604020202020204" pitchFamily="34" charset="0"/>
              <a:buChar char="•"/>
            </a:pPr>
            <a:r>
              <a:rPr lang="el-GR" sz="2400" dirty="0">
                <a:latin typeface="Arial Narrow" panose="020B0606020202030204" pitchFamily="34" charset="0"/>
              </a:rPr>
              <a:t>Κατανόηση της έννοιας των ζητημάτων κοινωνικής επικοινωνίας που βιώνουν άτομα με ΔΑΦ</a:t>
            </a:r>
          </a:p>
          <a:p>
            <a:pPr marL="342900" indent="-342900">
              <a:buFont typeface="Arial" panose="020B0604020202020204" pitchFamily="34" charset="0"/>
              <a:buChar char="•"/>
            </a:pPr>
            <a:r>
              <a:rPr lang="el-GR" sz="2400" dirty="0">
                <a:latin typeface="Arial Narrow" panose="020B0606020202030204" pitchFamily="34" charset="0"/>
              </a:rPr>
              <a:t>Κατανόηση των εννοιών της αλληλεπίδρασης και των κοινωνικών δεξιοτήτων, και τις επιπτώσεις τους στη ζωή ενός ατόμου με ΔΑΦ, συγκεκριμένα τις προσωπικές και επαγγελματικές σχέσεις</a:t>
            </a:r>
          </a:p>
          <a:p>
            <a:pPr marL="342900" indent="-342900">
              <a:buFont typeface="Arial" panose="020B0604020202020204" pitchFamily="34" charset="0"/>
              <a:buChar char="•"/>
            </a:pPr>
            <a:r>
              <a:rPr lang="el-GR" sz="2400" dirty="0">
                <a:latin typeface="Arial Narrow" panose="020B0606020202030204" pitchFamily="34" charset="0"/>
              </a:rPr>
              <a:t>Κατανόηση του πώς πρέπει να αντιμετωπίζεται ένα άτομο με ΔΑΦ στην καθημερινή κοινωνική ζωή</a:t>
            </a:r>
            <a:endParaRPr lang="en-US" sz="2400" dirty="0">
              <a:latin typeface="Arial Narrow" panose="020B0606020202030204" pitchFamily="34" charset="0"/>
            </a:endParaRPr>
          </a:p>
        </p:txBody>
      </p:sp>
    </p:spTree>
    <p:extLst>
      <p:ext uri="{BB962C8B-B14F-4D97-AF65-F5344CB8AC3E}">
        <p14:creationId xmlns:p14="http://schemas.microsoft.com/office/powerpoint/2010/main" val="85710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324498"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l-GR" sz="4800" b="1" dirty="0">
                <a:latin typeface="Arial Narrow" panose="020B0606020202030204" pitchFamily="34" charset="0"/>
              </a:rPr>
              <a:t>Οργάνωση</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r>
              <a:rPr lang="el-GR" sz="2800" b="1" dirty="0">
                <a:latin typeface="Arial Narrow" panose="020B0606020202030204" pitchFamily="34" charset="0"/>
              </a:rPr>
              <a:t>Ενότητα 4: Κοινωνική επικοινωνία και κοινωνικές δεξιότητες για την αντιμετώπιση ατόμων με Διαταραχές Αυτιστικού Φάσματος</a:t>
            </a:r>
          </a:p>
          <a:p>
            <a:pPr algn="ctr"/>
            <a:endParaRPr lang="en-US" sz="2800" b="1" dirty="0">
              <a:latin typeface="Arial Narrow" panose="020B0606020202030204" pitchFamily="34" charset="0"/>
            </a:endParaRPr>
          </a:p>
          <a:p>
            <a:pPr algn="just">
              <a:lnSpc>
                <a:spcPct val="150000"/>
              </a:lnSpc>
            </a:pPr>
            <a:r>
              <a:rPr lang="el-GR" sz="2800" b="1" dirty="0">
                <a:latin typeface="Arial Narrow" panose="020B0606020202030204" pitchFamily="34" charset="0"/>
              </a:rPr>
              <a:t>Προσδοκώμενος χρόνος για την ολοκλήρωση της ενότητας</a:t>
            </a:r>
            <a:r>
              <a:rPr lang="en-US" sz="2800" b="1" dirty="0">
                <a:latin typeface="Arial Narrow" panose="020B0606020202030204" pitchFamily="34" charset="0"/>
              </a:rPr>
              <a:t>: </a:t>
            </a:r>
            <a:r>
              <a:rPr lang="en-US" sz="2800" dirty="0">
                <a:latin typeface="Arial Narrow" panose="020B0606020202030204" pitchFamily="34" charset="0"/>
              </a:rPr>
              <a:t>3 </a:t>
            </a:r>
            <a:r>
              <a:rPr lang="el-GR" sz="2800" dirty="0">
                <a:latin typeface="Arial Narrow" panose="020B0606020202030204" pitchFamily="34" charset="0"/>
              </a:rPr>
              <a:t>ώρες</a:t>
            </a:r>
            <a:endParaRPr lang="en-US" sz="2800" dirty="0">
              <a:latin typeface="Arial Narrow" panose="020B0606020202030204" pitchFamily="34" charset="0"/>
            </a:endParaRPr>
          </a:p>
          <a:p>
            <a:pPr algn="just">
              <a:lnSpc>
                <a:spcPct val="150000"/>
              </a:lnSpc>
            </a:pPr>
            <a:r>
              <a:rPr lang="el-GR" sz="2800" b="1" dirty="0">
                <a:latin typeface="Arial Narrow" panose="020B0606020202030204" pitchFamily="34" charset="0"/>
              </a:rPr>
              <a:t>Διάλειμμα</a:t>
            </a:r>
            <a:r>
              <a:rPr lang="en-US" sz="2800" b="1" dirty="0">
                <a:latin typeface="Arial Narrow" panose="020B0606020202030204" pitchFamily="34" charset="0"/>
              </a:rPr>
              <a:t>: </a:t>
            </a:r>
            <a:r>
              <a:rPr lang="el-GR" sz="2800" dirty="0">
                <a:latin typeface="Arial Narrow" panose="020B0606020202030204" pitchFamily="34" charset="0"/>
              </a:rPr>
              <a:t>30 λεπτά ή δύο διαλείμματα των 10-15 λεπτών το καθένα/Δύο διαλείμματα των 10 λεπτών το καθένα</a:t>
            </a:r>
            <a:endParaRPr lang="en-US" sz="2800" dirty="0">
              <a:latin typeface="Arial Narrow" panose="020B0606020202030204" pitchFamily="34" charset="0"/>
            </a:endParaRPr>
          </a:p>
        </p:txBody>
      </p:sp>
    </p:spTree>
    <p:extLst>
      <p:ext uri="{BB962C8B-B14F-4D97-AF65-F5344CB8AC3E}">
        <p14:creationId xmlns:p14="http://schemas.microsoft.com/office/powerpoint/2010/main" val="4274868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324498"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l-GR" sz="4800" b="1" dirty="0">
                <a:latin typeface="Arial Narrow" panose="020B0606020202030204" pitchFamily="34" charset="0"/>
              </a:rPr>
              <a:t>Οργάνωση</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endParaRPr lang="en-US" sz="2800" dirty="0">
              <a:latin typeface="Arial Narrow" panose="020B0606020202030204" pitchFamily="34" charset="0"/>
            </a:endParaRPr>
          </a:p>
        </p:txBody>
      </p:sp>
      <p:graphicFrame>
        <p:nvGraphicFramePr>
          <p:cNvPr id="10" name="Tabela 8">
            <a:extLst>
              <a:ext uri="{FF2B5EF4-FFF2-40B4-BE49-F238E27FC236}">
                <a16:creationId xmlns:a16="http://schemas.microsoft.com/office/drawing/2014/main" id="{DD95E0D1-55AA-4E77-A4B6-E948FB55CC59}"/>
              </a:ext>
            </a:extLst>
          </p:cNvPr>
          <p:cNvGraphicFramePr>
            <a:graphicFrameLocks noGrp="1"/>
          </p:cNvGraphicFramePr>
          <p:nvPr>
            <p:extLst>
              <p:ext uri="{D42A27DB-BD31-4B8C-83A1-F6EECF244321}">
                <p14:modId xmlns:p14="http://schemas.microsoft.com/office/powerpoint/2010/main" val="2712687175"/>
              </p:ext>
            </p:extLst>
          </p:nvPr>
        </p:nvGraphicFramePr>
        <p:xfrm>
          <a:off x="2589444" y="1810440"/>
          <a:ext cx="7251242" cy="4403930"/>
        </p:xfrm>
        <a:graphic>
          <a:graphicData uri="http://schemas.openxmlformats.org/drawingml/2006/table">
            <a:tbl>
              <a:tblPr firstRow="1" firstCol="1" bandRow="1"/>
              <a:tblGrid>
                <a:gridCol w="3510859">
                  <a:extLst>
                    <a:ext uri="{9D8B030D-6E8A-4147-A177-3AD203B41FA5}">
                      <a16:colId xmlns:a16="http://schemas.microsoft.com/office/drawing/2014/main" val="1050430287"/>
                    </a:ext>
                  </a:extLst>
                </a:gridCol>
                <a:gridCol w="3740383">
                  <a:extLst>
                    <a:ext uri="{9D8B030D-6E8A-4147-A177-3AD203B41FA5}">
                      <a16:colId xmlns:a16="http://schemas.microsoft.com/office/drawing/2014/main" val="1611183657"/>
                    </a:ext>
                  </a:extLst>
                </a:gridCol>
              </a:tblGrid>
              <a:tr h="2046653">
                <a:tc>
                  <a:txBody>
                    <a:bodyPr/>
                    <a:lstStyle/>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Begin</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Aim</a:t>
                      </a:r>
                    </a:p>
                    <a:p>
                      <a:pPr marL="171450" lvl="0" indent="-171450">
                        <a:lnSpc>
                          <a:spcPct val="115000"/>
                        </a:lnSpc>
                        <a:spcAft>
                          <a:spcPts val="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Contents</a:t>
                      </a:r>
                      <a:endParaRPr lang="pt-PT" sz="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Learning outcomes</a:t>
                      </a:r>
                      <a:endParaRPr lang="pt-PT" sz="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Organization</a:t>
                      </a:r>
                      <a:endParaRPr lang="pt-PT" sz="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GB"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Activity: Read &amp; Reflect 4.1.1.-</a:t>
                      </a:r>
                      <a:r>
                        <a:rPr 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Quick overview: Remember the concept of Autism Spectrum Disorder (ASD)</a:t>
                      </a:r>
                      <a:endParaRPr lang="pt-PT"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09220">
                        <a:lnSpc>
                          <a:spcPct val="115000"/>
                        </a:lnSpc>
                        <a:spcAft>
                          <a:spcPts val="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09220">
                        <a:lnSpc>
                          <a:spcPct val="115000"/>
                        </a:lnSpc>
                        <a:spcAft>
                          <a:spcPts val="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7F7D7"/>
                    </a:solidFill>
                  </a:tcPr>
                </a:tc>
                <a:tc>
                  <a:txBody>
                    <a:bodyPr/>
                    <a:lstStyle/>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Develop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To understand the concept of communication- basics and importance, and the communication of a person with ASD</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To understand the concept of social communication issues experienced by individuals with ASD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Think &amp; Reflect 4.1.3.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Read &amp; Reflect 4.1.4.</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Read &amp; Reflect 4.1.4. (Cont.)</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4.1.5.</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err="1">
                          <a:effectLst/>
                          <a:latin typeface="Arial" panose="020B0604020202020204" pitchFamily="34" charset="0"/>
                          <a:ea typeface="Calibri" panose="020F0502020204030204" pitchFamily="34" charset="0"/>
                          <a:cs typeface="Arial" panose="020B0604020202020204" pitchFamily="34" charset="0"/>
                        </a:rPr>
                        <a:t>Activity:Think</a:t>
                      </a:r>
                      <a:r>
                        <a:rPr lang="en-US" sz="1000" i="1" dirty="0">
                          <a:effectLst/>
                          <a:latin typeface="Arial" panose="020B0604020202020204" pitchFamily="34" charset="0"/>
                          <a:ea typeface="Calibri" panose="020F0502020204030204" pitchFamily="34" charset="0"/>
                          <a:cs typeface="Arial" panose="020B0604020202020204" pitchFamily="34" charset="0"/>
                        </a:rPr>
                        <a:t> &amp; Reflect 4.1.6. Social communication </a:t>
                      </a:r>
                      <a:endParaRPr lang="pt-PT" sz="8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endParaRPr lang="pt-PT" sz="800" i="1"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AEEF3"/>
                    </a:solidFill>
                  </a:tcPr>
                </a:tc>
                <a:extLst>
                  <a:ext uri="{0D108BD9-81ED-4DB2-BD59-A6C34878D82A}">
                    <a16:rowId xmlns:a16="http://schemas.microsoft.com/office/drawing/2014/main" val="2271471273"/>
                  </a:ext>
                </a:extLst>
              </a:tr>
              <a:tr h="427885">
                <a:tc gridSpan="2">
                  <a:txBody>
                    <a:bodyPr/>
                    <a:lstStyle/>
                    <a:p>
                      <a:pPr algn="ctr">
                        <a:lnSpc>
                          <a:spcPct val="115000"/>
                        </a:lnSpc>
                        <a:spcAft>
                          <a:spcPts val="0"/>
                        </a:spcAft>
                      </a:pPr>
                      <a:r>
                        <a:rPr lang="de-AT" sz="1000" b="1"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Break </a:t>
                      </a:r>
                      <a:r>
                        <a:rPr lang="en-US" sz="1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time-</a:t>
                      </a:r>
                      <a:r>
                        <a:rPr lang="en-US" sz="1000" b="1" kern="1200" dirty="0">
                          <a:solidFill>
                            <a:srgbClr val="FFFF00"/>
                          </a:solidFill>
                          <a:effectLst/>
                          <a:latin typeface="Arial" panose="020B0604020202020204" pitchFamily="34" charset="0"/>
                          <a:ea typeface="Calibri" panose="020F0502020204030204" pitchFamily="34" charset="0"/>
                          <a:cs typeface="Arial" panose="020B0604020202020204" pitchFamily="34" charset="0"/>
                        </a:rPr>
                        <a:t>30 minutes </a:t>
                      </a:r>
                      <a:endParaRPr lang="pt-PT" sz="1000" b="1" kern="12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96885" marR="96885" marT="48443" marB="48443">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C2D69B"/>
                    </a:solidFill>
                  </a:tcPr>
                </a:tc>
                <a:tc hMerge="1">
                  <a:txBody>
                    <a:bodyPr/>
                    <a:lstStyle/>
                    <a:p>
                      <a:endParaRPr lang="pt-PT"/>
                    </a:p>
                  </a:txBody>
                  <a:tcPr/>
                </a:tc>
                <a:extLst>
                  <a:ext uri="{0D108BD9-81ED-4DB2-BD59-A6C34878D82A}">
                    <a16:rowId xmlns:a16="http://schemas.microsoft.com/office/drawing/2014/main" val="3551053812"/>
                  </a:ext>
                </a:extLst>
              </a:tr>
              <a:tr h="1915316">
                <a:tc>
                  <a:txBody>
                    <a:bodyPr/>
                    <a:lstStyle/>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Develop </a:t>
                      </a:r>
                      <a:endParaRPr lang="pt-PT" sz="800" b="1" dirty="0">
                        <a:effectLst/>
                        <a:latin typeface="Arial" panose="020B0604020202020204" pitchFamily="34" charset="0"/>
                        <a:ea typeface="Calibri" panose="020F0502020204030204" pitchFamily="34" charset="0"/>
                        <a:cs typeface="Arial" panose="020B0604020202020204" pitchFamily="34" charset="0"/>
                      </a:endParaRPr>
                    </a:p>
                    <a:p>
                      <a:pPr marL="171450" indent="-171450" algn="l">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To understand the concepts of interaction and social skills</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Read &amp; Reflect 4.2.1. Interaction and social skills</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4.2. Interaction and social skills</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4.1.- 4.2.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4.1.- 4.2. (</a:t>
                      </a:r>
                      <a:r>
                        <a:rPr lang="en-US" sz="1000" i="1" dirty="0" err="1">
                          <a:effectLst/>
                          <a:latin typeface="Arial" panose="020B0604020202020204" pitchFamily="34" charset="0"/>
                          <a:ea typeface="Calibri" panose="020F0502020204030204" pitchFamily="34" charset="0"/>
                          <a:cs typeface="Arial" panose="020B0604020202020204" pitchFamily="34" charset="0"/>
                        </a:rPr>
                        <a:t>Cont</a:t>
                      </a:r>
                      <a:r>
                        <a:rPr lang="en-US" sz="1000" i="1"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Think &amp; Reflect 4.1.- 4.2.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Final Discussion 4.1.- 4.2.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BE5F1"/>
                    </a:solidFill>
                  </a:tcPr>
                </a:tc>
                <a:tc>
                  <a:txBody>
                    <a:bodyPr/>
                    <a:lstStyle/>
                    <a:p>
                      <a:pPr algn="ctr">
                        <a:lnSpc>
                          <a:spcPct val="115000"/>
                        </a:lnSpc>
                        <a:spcAft>
                          <a:spcPts val="0"/>
                        </a:spcAft>
                      </a:pPr>
                      <a:r>
                        <a:rPr lang="de-DE" sz="1000" b="1" dirty="0">
                          <a:effectLst/>
                          <a:latin typeface="Arial" panose="020B0604020202020204" pitchFamily="34" charset="0"/>
                          <a:ea typeface="Calibri" panose="020F0502020204030204" pitchFamily="34" charset="0"/>
                          <a:cs typeface="Arial" panose="020B0604020202020204" pitchFamily="34" charset="0"/>
                        </a:rPr>
                        <a:t>End</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Personal relationships skills (friendships, peers, family) and public and professional contexts communication skills in ASD</a:t>
                      </a:r>
                      <a:endParaRPr lang="pt-PT" sz="800" b="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en-US" sz="1000" b="1" dirty="0">
                          <a:effectLst/>
                          <a:latin typeface="Arial" panose="020B0604020202020204" pitchFamily="34" charset="0"/>
                          <a:ea typeface="Calibri" panose="020F0502020204030204" pitchFamily="34" charset="0"/>
                          <a:cs typeface="Arial" panose="020B0604020202020204" pitchFamily="34" charset="0"/>
                        </a:rPr>
                        <a:t>Wrap up</a:t>
                      </a:r>
                      <a:endParaRPr lang="pt-PT" sz="800" b="1"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Activities &amp; Materials:</a:t>
                      </a:r>
                      <a:endParaRPr lang="pt-P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4.3.- 4.4.  </a:t>
                      </a:r>
                      <a:endParaRPr lang="pt-P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GB" sz="1000" i="1" dirty="0">
                          <a:effectLst/>
                          <a:latin typeface="Arial" panose="020B0604020202020204" pitchFamily="34" charset="0"/>
                          <a:ea typeface="Calibri" panose="020F0502020204030204" pitchFamily="34" charset="0"/>
                          <a:cs typeface="Arial" panose="020B0604020202020204" pitchFamily="34" charset="0"/>
                        </a:rPr>
                        <a:t>Activity: Read &amp; Reflect 4.3.- 4.4. </a:t>
                      </a:r>
                      <a:endParaRPr lang="pt-P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GB" sz="1000" i="1" dirty="0">
                          <a:effectLst/>
                          <a:latin typeface="Arial" panose="020B0604020202020204" pitchFamily="34" charset="0"/>
                          <a:ea typeface="Calibri" panose="020F0502020204030204" pitchFamily="34" charset="0"/>
                          <a:cs typeface="Arial" panose="020B0604020202020204" pitchFamily="34" charset="0"/>
                        </a:rPr>
                        <a:t>Activity: Discuss &amp; Reflect 4.3.- 4.4. </a:t>
                      </a:r>
                      <a:endParaRPr lang="pt-PT" sz="8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References &amp; Resources</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Goodbye</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09855">
                        <a:lnSpc>
                          <a:spcPct val="115000"/>
                        </a:lnSpc>
                        <a:spcAft>
                          <a:spcPts val="0"/>
                        </a:spcAft>
                      </a:pPr>
                      <a:r>
                        <a:rPr lang="pt-PT" sz="1000"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2DBDB"/>
                    </a:solidFill>
                  </a:tcPr>
                </a:tc>
                <a:extLst>
                  <a:ext uri="{0D108BD9-81ED-4DB2-BD59-A6C34878D82A}">
                    <a16:rowId xmlns:a16="http://schemas.microsoft.com/office/drawing/2014/main" val="4269149008"/>
                  </a:ext>
                </a:extLst>
              </a:tr>
            </a:tbl>
          </a:graphicData>
        </a:graphic>
      </p:graphicFrame>
    </p:spTree>
    <p:extLst>
      <p:ext uri="{BB962C8B-B14F-4D97-AF65-F5344CB8AC3E}">
        <p14:creationId xmlns:p14="http://schemas.microsoft.com/office/powerpoint/2010/main" val="191145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88333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l-GR" sz="2800" b="1" dirty="0">
                <a:latin typeface="Arial Narrow" panose="020B0606020202030204" pitchFamily="34" charset="0"/>
              </a:rPr>
              <a:t>Δραστηριότητα καλωσορίσματος</a:t>
            </a:r>
            <a:endParaRPr lang="en-US" sz="2800" b="1"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r>
              <a:rPr lang="en-US" sz="2800" b="1" dirty="0">
                <a:latin typeface="Arial Narrow" panose="020B0606020202030204" pitchFamily="34" charset="0"/>
              </a:rPr>
              <a:t>“</a:t>
            </a:r>
            <a:r>
              <a:rPr lang="el-GR" sz="2800" b="1" dirty="0">
                <a:latin typeface="Arial Narrow" panose="020B0606020202030204" pitchFamily="34" charset="0"/>
              </a:rPr>
              <a:t>ονόματα</a:t>
            </a:r>
            <a:r>
              <a:rPr lang="en-US" sz="2800" b="1" dirty="0">
                <a:latin typeface="Arial Narrow" panose="020B0606020202030204" pitchFamily="34" charset="0"/>
              </a:rPr>
              <a:t>”</a:t>
            </a:r>
            <a:endParaRPr lang="pt-PT" sz="2800" dirty="0">
              <a:latin typeface="Arial Narrow" panose="020B0606020202030204" pitchFamily="34" charset="0"/>
            </a:endParaRPr>
          </a:p>
        </p:txBody>
      </p:sp>
    </p:spTree>
    <p:extLst>
      <p:ext uri="{BB962C8B-B14F-4D97-AF65-F5344CB8AC3E}">
        <p14:creationId xmlns:p14="http://schemas.microsoft.com/office/powerpoint/2010/main" val="203496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3 </a:t>
            </a:r>
            <a:r>
              <a:rPr lang="el-GR" dirty="0"/>
              <a:t>Ιουνίου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l-GR" dirty="0">
                <a:solidFill>
                  <a:prstClr val="black"/>
                </a:solidFill>
                <a:ea typeface="Times New Roman" panose="02020603050405020304" pitchFamily="18" charset="0"/>
              </a:rPr>
              <a:t>Η υποστήριξη της Ευρωπαϊκής Επιτροπής για την παραγωγή της παρούσας δημοσίευσης δεν συνιστά έγκριση του περιεχομένου, το οποίο αντικατοπτρίζει μόνο τις απόψεις των συντακτών, και η Επιτροπή δεν μπορεί να θεωρηθεί υπεύθυνη για οποιαδήποτε χρήση των πληροφοριών που περιέχονται σε αυτήν. </a:t>
            </a: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l-GR" sz="2000" b="1" i="1" dirty="0">
                <a:latin typeface="Arial" panose="020B0604020202020204" pitchFamily="34" charset="0"/>
                <a:ea typeface="Calibri" panose="020F0502020204030204" pitchFamily="34" charset="0"/>
                <a:cs typeface="Arial" panose="020B0604020202020204" pitchFamily="34" charset="0"/>
              </a:rPr>
              <a:t>Δραστηριότητα</a:t>
            </a:r>
            <a:r>
              <a:rPr lang="en-US" sz="2000" b="1" i="1" dirty="0">
                <a:latin typeface="Arial" panose="020B0604020202020204" pitchFamily="34" charset="0"/>
                <a:ea typeface="Calibri" panose="020F0502020204030204" pitchFamily="34" charset="0"/>
                <a:cs typeface="Arial" panose="020B0604020202020204" pitchFamily="34" charset="0"/>
              </a:rPr>
              <a:t>: </a:t>
            </a:r>
            <a:r>
              <a:rPr lang="el-GR" sz="2000" b="1" i="1" dirty="0">
                <a:latin typeface="Arial" panose="020B0604020202020204" pitchFamily="34" charset="0"/>
                <a:ea typeface="Calibri" panose="020F0502020204030204" pitchFamily="34" charset="0"/>
                <a:cs typeface="Arial" panose="020B0604020202020204" pitchFamily="34" charset="0"/>
              </a:rPr>
              <a:t>Διαβάζω &amp; Προβληματίζομαι </a:t>
            </a:r>
            <a:r>
              <a:rPr lang="en-GB" sz="2000" b="1" i="1" dirty="0">
                <a:latin typeface="Arial Narrow" panose="020B0606020202030204" pitchFamily="34" charset="0"/>
              </a:rPr>
              <a:t>4.1.1.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r>
              <a:rPr lang="el-GR" sz="2800" b="1" u="sng" dirty="0">
                <a:solidFill>
                  <a:srgbClr val="0070C0"/>
                </a:solidFill>
                <a:latin typeface="Arial Narrow" panose="020B0606020202030204" pitchFamily="34" charset="0"/>
              </a:rPr>
              <a:t>Γρήγορη επισκόπηση: Υπενθύμιση της έννοιας της Διαταραχής Αυτιστικού Φάσματος (ΔΑΦ)</a:t>
            </a:r>
            <a:endParaRPr lang="en-US" sz="2800" b="1" u="sng" dirty="0">
              <a:solidFill>
                <a:srgbClr val="0070C0"/>
              </a:solidFill>
              <a:latin typeface="Arial Narrow" panose="020B0606020202030204" pitchFamily="34" charset="0"/>
            </a:endParaRPr>
          </a:p>
          <a:p>
            <a:endParaRPr lang="en-US" sz="2800" dirty="0">
              <a:solidFill>
                <a:srgbClr val="0070C0"/>
              </a:solidFill>
              <a:latin typeface="Arial Narrow" panose="020B0606020202030204" pitchFamily="34" charset="0"/>
            </a:endParaRPr>
          </a:p>
          <a:p>
            <a:r>
              <a:rPr lang="el-GR" sz="2800" dirty="0">
                <a:latin typeface="Arial Narrow" panose="020B0606020202030204" pitchFamily="34" charset="0"/>
              </a:rPr>
              <a:t>Η διαταραχή αυτιστικού φάσματος (</a:t>
            </a:r>
            <a:r>
              <a:rPr lang="el-GR" sz="2800" dirty="0" err="1">
                <a:latin typeface="Arial Narrow" panose="020B0606020202030204" pitchFamily="34" charset="0"/>
              </a:rPr>
              <a:t>ΔΑΦ</a:t>
            </a:r>
            <a:r>
              <a:rPr lang="el-GR" sz="2800" dirty="0">
                <a:latin typeface="Arial Narrow" panose="020B0606020202030204" pitchFamily="34" charset="0"/>
              </a:rPr>
              <a:t>) είναι μια νευροαναπτυξιακή διαταραχή που χαρακτηρίζεται από έλλειμμα στην </a:t>
            </a:r>
            <a:r>
              <a:rPr lang="el-GR" sz="2800" b="1" dirty="0">
                <a:latin typeface="Arial Narrow" panose="020B0606020202030204" pitchFamily="34" charset="0"/>
              </a:rPr>
              <a:t>κοινωνική επικοινωνία </a:t>
            </a:r>
            <a:r>
              <a:rPr lang="el-GR" sz="2800" dirty="0">
                <a:latin typeface="Arial Narrow" panose="020B0606020202030204" pitchFamily="34" charset="0"/>
              </a:rPr>
              <a:t>και </a:t>
            </a:r>
            <a:r>
              <a:rPr lang="el-GR" sz="2800" b="1" dirty="0">
                <a:latin typeface="Arial Narrow" panose="020B0606020202030204" pitchFamily="34" charset="0"/>
              </a:rPr>
              <a:t>κοινωνική αλληλεπίδραση </a:t>
            </a:r>
            <a:r>
              <a:rPr lang="el-GR" sz="2800" dirty="0">
                <a:latin typeface="Arial Narrow" panose="020B0606020202030204" pitchFamily="34" charset="0"/>
              </a:rPr>
              <a:t>και παρουσία περιορισμένων, επαναλαμβανόμενων συμπεριφορών.</a:t>
            </a:r>
          </a:p>
          <a:p>
            <a:endParaRPr lang="en-US" sz="2000" dirty="0">
              <a:latin typeface="Arial Narrow" panose="020B0606020202030204" pitchFamily="34" charset="0"/>
            </a:endParaRPr>
          </a:p>
          <a:p>
            <a:r>
              <a:rPr lang="el-GR" sz="2000" dirty="0">
                <a:latin typeface="Arial Narrow" panose="020B0606020202030204" pitchFamily="34" charset="0"/>
              </a:rPr>
              <a:t>Διαβάστε γρήγορα το φύλλο εργασίας 1.4.1. Έννοια και κριτήρια Διάγνωσης και αναστοχαστείτε την έννοια της ΔΑΦ (5 λεπτά)</a:t>
            </a:r>
            <a:endParaRPr lang="en-US" sz="2800" dirty="0"/>
          </a:p>
        </p:txBody>
      </p:sp>
    </p:spTree>
    <p:extLst>
      <p:ext uri="{BB962C8B-B14F-4D97-AF65-F5344CB8AC3E}">
        <p14:creationId xmlns:p14="http://schemas.microsoft.com/office/powerpoint/2010/main" val="1265208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4475</Words>
  <Application>Microsoft Office PowerPoint</Application>
  <PresentationFormat>Ευρεία οθόνη</PresentationFormat>
  <Paragraphs>348</Paragraphs>
  <Slides>34</Slides>
  <Notes>0</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34</vt:i4>
      </vt:variant>
    </vt:vector>
  </HeadingPairs>
  <TitlesOfParts>
    <vt:vector size="40" baseType="lpstr">
      <vt:lpstr>Arial</vt:lpstr>
      <vt:lpstr>Arial Narrow</vt:lpstr>
      <vt:lpstr>Calibri</vt:lpstr>
      <vt:lpstr>Calibri Light</vt:lpstr>
      <vt:lpstr>Times New Roman</vt:lpstr>
      <vt:lpstr>Office Theme</vt:lpstr>
      <vt:lpstr>Πρόγραμμα μαθημάτων για το εκπαιδευτικό πρόγραμμα  «Σύμβουλος σε θέματα διαταραχών αυτιστικού φάσματος (ΔΑΦ)»  https://www.autrain.eu/pt/curriculo/</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Πρόγραμμα μαθημάτων για το εκπαιδευτικό πρόγραμμα  «Σύμβουλος σε θέματα διαταραχών αυτιστικού φάσματος (ΔΑΦ)»  https://www.autrain.eu/pt/curriculo/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Koller Jasmin</dc:creator>
  <cp:lastModifiedBy>Kalli Rodopoulou</cp:lastModifiedBy>
  <cp:revision>92</cp:revision>
  <dcterms:created xsi:type="dcterms:W3CDTF">2021-06-03T08:33:53Z</dcterms:created>
  <dcterms:modified xsi:type="dcterms:W3CDTF">2021-11-12T10:07:59Z</dcterms:modified>
</cp:coreProperties>
</file>