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sldIdLst>
    <p:sldId id="256" r:id="rId2"/>
    <p:sldId id="306" r:id="rId3"/>
    <p:sldId id="313" r:id="rId4"/>
    <p:sldId id="314" r:id="rId5"/>
    <p:sldId id="315" r:id="rId6"/>
    <p:sldId id="316" r:id="rId7"/>
    <p:sldId id="317" r:id="rId8"/>
    <p:sldId id="318" r:id="rId9"/>
    <p:sldId id="319" r:id="rId10"/>
    <p:sldId id="320" r:id="rId11"/>
    <p:sldId id="321" r:id="rId12"/>
    <p:sldId id="322" r:id="rId13"/>
    <p:sldId id="323" r:id="rId14"/>
    <p:sldId id="324" r:id="rId15"/>
    <p:sldId id="325" r:id="rId16"/>
    <p:sldId id="326" r:id="rId17"/>
    <p:sldId id="327" r:id="rId18"/>
    <p:sldId id="328" r:id="rId19"/>
    <p:sldId id="329" r:id="rId20"/>
    <p:sldId id="330" r:id="rId21"/>
    <p:sldId id="331" r:id="rId22"/>
    <p:sldId id="332" r:id="rId23"/>
    <p:sldId id="333" r:id="rId24"/>
    <p:sldId id="334" r:id="rId25"/>
    <p:sldId id="335" r:id="rId26"/>
    <p:sldId id="336" r:id="rId27"/>
    <p:sldId id="337" r:id="rId28"/>
    <p:sldId id="338" r:id="rId29"/>
    <p:sldId id="339" r:id="rId30"/>
    <p:sldId id="340" r:id="rId31"/>
    <p:sldId id="341" r:id="rId32"/>
    <p:sldId id="342" r:id="rId33"/>
    <p:sldId id="343" r:id="rId34"/>
    <p:sldId id="344" r:id="rId35"/>
    <p:sldId id="345" r:id="rId36"/>
    <p:sldId id="346" r:id="rId37"/>
    <p:sldId id="347" r:id="rId38"/>
    <p:sldId id="348" r:id="rId39"/>
    <p:sldId id="349" r:id="rId40"/>
    <p:sldId id="350" r:id="rId41"/>
    <p:sldId id="351" r:id="rId42"/>
    <p:sldId id="352" r:id="rId43"/>
    <p:sldId id="353" r:id="rId44"/>
    <p:sldId id="354" r:id="rId45"/>
    <p:sldId id="355" r:id="rId46"/>
    <p:sldId id="356" r:id="rId47"/>
    <p:sldId id="357" r:id="rId48"/>
    <p:sldId id="303" r:id="rId49"/>
    <p:sldId id="358" r:id="rId50"/>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DADA"/>
    <a:srgbClr val="DDEB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99" autoAdjust="0"/>
    <p:restoredTop sz="94709"/>
  </p:normalViewPr>
  <p:slideViewPr>
    <p:cSldViewPr snapToGrid="0" snapToObjects="1">
      <p:cViewPr varScale="1">
        <p:scale>
          <a:sx n="81" d="100"/>
          <a:sy n="81" d="100"/>
        </p:scale>
        <p:origin x="883"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B167C6-4F2B-9246-9DFA-824F9702B8B8}" type="datetimeFigureOut">
              <a:rPr lang="de-AT" smtClean="0"/>
              <a:t>15.09.2021</a:t>
            </a:fld>
            <a:endParaRPr lang="de-A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A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AD2771-52E7-1A4B-AA32-D54E45C82436}" type="slidenum">
              <a:rPr lang="de-AT" smtClean="0"/>
              <a:t>‹#›</a:t>
            </a:fld>
            <a:endParaRPr lang="de-AT"/>
          </a:p>
        </p:txBody>
      </p:sp>
    </p:spTree>
    <p:extLst>
      <p:ext uri="{BB962C8B-B14F-4D97-AF65-F5344CB8AC3E}">
        <p14:creationId xmlns:p14="http://schemas.microsoft.com/office/powerpoint/2010/main" val="4096189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gd5d634a696_2_48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9" name="Google Shape;709;gd5d634a696_2_4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E553C-B035-8B47-89B5-3DD7510C520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de-AT"/>
          </a:p>
        </p:txBody>
      </p:sp>
      <p:sp>
        <p:nvSpPr>
          <p:cNvPr id="3" name="Subtitle 2">
            <a:extLst>
              <a:ext uri="{FF2B5EF4-FFF2-40B4-BE49-F238E27FC236}">
                <a16:creationId xmlns:a16="http://schemas.microsoft.com/office/drawing/2014/main" id="{BA416932-4593-0347-9524-C0FCCEFFAF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de-AT"/>
          </a:p>
        </p:txBody>
      </p:sp>
      <p:sp>
        <p:nvSpPr>
          <p:cNvPr id="4" name="Date Placeholder 3">
            <a:extLst>
              <a:ext uri="{FF2B5EF4-FFF2-40B4-BE49-F238E27FC236}">
                <a16:creationId xmlns:a16="http://schemas.microsoft.com/office/drawing/2014/main" id="{12D988DC-09CA-B247-8BB5-A7BCFB26371A}"/>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B499204A-C731-234C-96B0-4D2BCA9039E1}"/>
              </a:ext>
            </a:extLst>
          </p:cNvPr>
          <p:cNvSpPr>
            <a:spLocks noGrp="1"/>
          </p:cNvSpPr>
          <p:nvPr>
            <p:ph type="ftr" sz="quarter" idx="11"/>
          </p:nvPr>
        </p:nvSpPr>
        <p:spPr/>
        <p:txBody>
          <a:bodyPr/>
          <a:lstStyle/>
          <a:p>
            <a:r>
              <a:rPr lang="en-US" dirty="0">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en-GB" dirty="0">
              <a:solidFill>
                <a:prstClr val="black"/>
              </a:solidFill>
            </a:endParaRPr>
          </a:p>
        </p:txBody>
      </p:sp>
      <p:sp>
        <p:nvSpPr>
          <p:cNvPr id="6" name="Slide Number Placeholder 5">
            <a:extLst>
              <a:ext uri="{FF2B5EF4-FFF2-40B4-BE49-F238E27FC236}">
                <a16:creationId xmlns:a16="http://schemas.microsoft.com/office/drawing/2014/main" id="{9E86A5DB-177F-5843-A22D-E2C53991BFBA}"/>
              </a:ext>
            </a:extLst>
          </p:cNvPr>
          <p:cNvSpPr>
            <a:spLocks noGrp="1"/>
          </p:cNvSpPr>
          <p:nvPr>
            <p:ph type="sldNum" sz="quarter" idx="12"/>
          </p:nvPr>
        </p:nvSpPr>
        <p:spPr/>
        <p:txBody>
          <a:bodyPr/>
          <a:lstStyle/>
          <a:p>
            <a:fld id="{4AA10864-17D9-EB4A-80E3-89D1D8A92E63}" type="slidenum">
              <a:rPr lang="de-AT" smtClean="0"/>
              <a:pPr/>
              <a:t>‹#›</a:t>
            </a:fld>
            <a:endParaRPr lang="de-AT" dirty="0"/>
          </a:p>
        </p:txBody>
      </p:sp>
    </p:spTree>
    <p:extLst>
      <p:ext uri="{BB962C8B-B14F-4D97-AF65-F5344CB8AC3E}">
        <p14:creationId xmlns:p14="http://schemas.microsoft.com/office/powerpoint/2010/main" val="3000781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0B1A1-3E8C-D247-A85A-E6A4680B2BCB}"/>
              </a:ext>
            </a:extLst>
          </p:cNvPr>
          <p:cNvSpPr>
            <a:spLocks noGrp="1"/>
          </p:cNvSpPr>
          <p:nvPr>
            <p:ph type="title"/>
          </p:nvPr>
        </p:nvSpPr>
        <p:spPr/>
        <p:txBody>
          <a:bodyPr/>
          <a:lstStyle/>
          <a:p>
            <a:r>
              <a:rPr lang="en-GB"/>
              <a:t>Click to edit Master title style</a:t>
            </a:r>
            <a:endParaRPr lang="de-AT"/>
          </a:p>
        </p:txBody>
      </p:sp>
      <p:sp>
        <p:nvSpPr>
          <p:cNvPr id="3" name="Vertical Text Placeholder 2">
            <a:extLst>
              <a:ext uri="{FF2B5EF4-FFF2-40B4-BE49-F238E27FC236}">
                <a16:creationId xmlns:a16="http://schemas.microsoft.com/office/drawing/2014/main" id="{0ADE2D89-1C6C-7549-9660-5DC835A55FE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AT"/>
          </a:p>
        </p:txBody>
      </p:sp>
      <p:sp>
        <p:nvSpPr>
          <p:cNvPr id="4" name="Date Placeholder 3">
            <a:extLst>
              <a:ext uri="{FF2B5EF4-FFF2-40B4-BE49-F238E27FC236}">
                <a16:creationId xmlns:a16="http://schemas.microsoft.com/office/drawing/2014/main" id="{BE94B648-33A7-2444-B7B1-3AAB618CD524}"/>
              </a:ext>
            </a:extLst>
          </p:cNvPr>
          <p:cNvSpPr>
            <a:spLocks noGrp="1"/>
          </p:cNvSpPr>
          <p:nvPr>
            <p:ph type="dt" sz="half" idx="10"/>
          </p:nvPr>
        </p:nvSpPr>
        <p:spPr/>
        <p:txBody>
          <a:bodyPr/>
          <a:lstStyle/>
          <a:p>
            <a:r>
              <a:rPr lang="en-US"/>
              <a:t>June 3, 2021</a:t>
            </a:r>
            <a:endParaRPr lang="de-AT"/>
          </a:p>
        </p:txBody>
      </p:sp>
      <p:sp>
        <p:nvSpPr>
          <p:cNvPr id="5" name="Footer Placeholder 4">
            <a:extLst>
              <a:ext uri="{FF2B5EF4-FFF2-40B4-BE49-F238E27FC236}">
                <a16:creationId xmlns:a16="http://schemas.microsoft.com/office/drawing/2014/main" id="{8CB6F374-95AC-E84E-9CA5-DC838E938F61}"/>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B0CE1BE6-8EE9-FC4F-BC27-142B6BFBB834}"/>
              </a:ext>
            </a:extLst>
          </p:cNvPr>
          <p:cNvSpPr>
            <a:spLocks noGrp="1"/>
          </p:cNvSpPr>
          <p:nvPr>
            <p:ph type="sldNum" sz="quarter" idx="12"/>
          </p:nvPr>
        </p:nvSpPr>
        <p:spPr/>
        <p:txBody>
          <a:bodyPr/>
          <a:lstStyle/>
          <a:p>
            <a:fld id="{B7618B1E-9B39-5F46-8B4F-4241E63FD3E3}" type="slidenum">
              <a:rPr lang="de-AT" smtClean="0"/>
              <a:t>‹#›</a:t>
            </a:fld>
            <a:endParaRPr lang="de-AT"/>
          </a:p>
        </p:txBody>
      </p:sp>
    </p:spTree>
    <p:extLst>
      <p:ext uri="{BB962C8B-B14F-4D97-AF65-F5344CB8AC3E}">
        <p14:creationId xmlns:p14="http://schemas.microsoft.com/office/powerpoint/2010/main" val="2964559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120645-AAA2-624F-B612-ACE2936895A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de-AT"/>
          </a:p>
        </p:txBody>
      </p:sp>
      <p:sp>
        <p:nvSpPr>
          <p:cNvPr id="3" name="Vertical Text Placeholder 2">
            <a:extLst>
              <a:ext uri="{FF2B5EF4-FFF2-40B4-BE49-F238E27FC236}">
                <a16:creationId xmlns:a16="http://schemas.microsoft.com/office/drawing/2014/main" id="{526390C9-9EC9-CD49-96FB-FD06B27C6F0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AT"/>
          </a:p>
        </p:txBody>
      </p:sp>
      <p:sp>
        <p:nvSpPr>
          <p:cNvPr id="4" name="Date Placeholder 3">
            <a:extLst>
              <a:ext uri="{FF2B5EF4-FFF2-40B4-BE49-F238E27FC236}">
                <a16:creationId xmlns:a16="http://schemas.microsoft.com/office/drawing/2014/main" id="{AC295531-7B13-7D40-8389-B3FDAADC10A7}"/>
              </a:ext>
            </a:extLst>
          </p:cNvPr>
          <p:cNvSpPr>
            <a:spLocks noGrp="1"/>
          </p:cNvSpPr>
          <p:nvPr>
            <p:ph type="dt" sz="half" idx="10"/>
          </p:nvPr>
        </p:nvSpPr>
        <p:spPr/>
        <p:txBody>
          <a:bodyPr/>
          <a:lstStyle/>
          <a:p>
            <a:r>
              <a:rPr lang="en-US"/>
              <a:t>June 3, 2021</a:t>
            </a:r>
            <a:endParaRPr lang="de-AT"/>
          </a:p>
        </p:txBody>
      </p:sp>
      <p:sp>
        <p:nvSpPr>
          <p:cNvPr id="5" name="Footer Placeholder 4">
            <a:extLst>
              <a:ext uri="{FF2B5EF4-FFF2-40B4-BE49-F238E27FC236}">
                <a16:creationId xmlns:a16="http://schemas.microsoft.com/office/drawing/2014/main" id="{6CDA6262-E376-244E-8C5A-4E61B1123B83}"/>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A8A99900-ADA5-D047-8B31-9008CE68BB75}"/>
              </a:ext>
            </a:extLst>
          </p:cNvPr>
          <p:cNvSpPr>
            <a:spLocks noGrp="1"/>
          </p:cNvSpPr>
          <p:nvPr>
            <p:ph type="sldNum" sz="quarter" idx="12"/>
          </p:nvPr>
        </p:nvSpPr>
        <p:spPr/>
        <p:txBody>
          <a:bodyPr/>
          <a:lstStyle/>
          <a:p>
            <a:fld id="{B7618B1E-9B39-5F46-8B4F-4241E63FD3E3}" type="slidenum">
              <a:rPr lang="de-AT" smtClean="0"/>
              <a:t>‹#›</a:t>
            </a:fld>
            <a:endParaRPr lang="de-AT"/>
          </a:p>
        </p:txBody>
      </p:sp>
    </p:spTree>
    <p:extLst>
      <p:ext uri="{BB962C8B-B14F-4D97-AF65-F5344CB8AC3E}">
        <p14:creationId xmlns:p14="http://schemas.microsoft.com/office/powerpoint/2010/main" val="3798145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A2A75-4E25-6D4F-80BD-3FBF28FA2B53}"/>
              </a:ext>
            </a:extLst>
          </p:cNvPr>
          <p:cNvSpPr>
            <a:spLocks noGrp="1"/>
          </p:cNvSpPr>
          <p:nvPr>
            <p:ph type="title"/>
          </p:nvPr>
        </p:nvSpPr>
        <p:spPr/>
        <p:txBody>
          <a:bodyPr/>
          <a:lstStyle/>
          <a:p>
            <a:r>
              <a:rPr lang="en-GB"/>
              <a:t>Click to edit Master title style</a:t>
            </a:r>
            <a:endParaRPr lang="de-AT"/>
          </a:p>
        </p:txBody>
      </p:sp>
      <p:sp>
        <p:nvSpPr>
          <p:cNvPr id="3" name="Content Placeholder 2">
            <a:extLst>
              <a:ext uri="{FF2B5EF4-FFF2-40B4-BE49-F238E27FC236}">
                <a16:creationId xmlns:a16="http://schemas.microsoft.com/office/drawing/2014/main" id="{3B54120E-B7E7-0643-A781-AF67905573C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AT"/>
          </a:p>
        </p:txBody>
      </p:sp>
      <p:sp>
        <p:nvSpPr>
          <p:cNvPr id="4" name="Date Placeholder 3">
            <a:extLst>
              <a:ext uri="{FF2B5EF4-FFF2-40B4-BE49-F238E27FC236}">
                <a16:creationId xmlns:a16="http://schemas.microsoft.com/office/drawing/2014/main" id="{E7BF752B-2A53-6340-A163-4B58A1B4E720}"/>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A7DC3279-DA61-A84A-810D-F0A22AE3EB45}"/>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A9D19934-7DCF-EA4F-B4E1-F8CD8549F567}"/>
              </a:ext>
            </a:extLst>
          </p:cNvPr>
          <p:cNvSpPr>
            <a:spLocks noGrp="1"/>
          </p:cNvSpPr>
          <p:nvPr>
            <p:ph type="sldNum" sz="quarter" idx="12"/>
          </p:nvPr>
        </p:nvSpPr>
        <p:spPr/>
        <p:txBody>
          <a:bodyPr/>
          <a:lstStyle/>
          <a:p>
            <a:fld id="{CD37B2E7-1D31-7C4D-928B-66328FE9604A}" type="slidenum">
              <a:rPr lang="de-AT" smtClean="0"/>
              <a:pPr/>
              <a:t>‹#›</a:t>
            </a:fld>
            <a:endParaRPr lang="de-AT" dirty="0"/>
          </a:p>
        </p:txBody>
      </p:sp>
    </p:spTree>
    <p:extLst>
      <p:ext uri="{BB962C8B-B14F-4D97-AF65-F5344CB8AC3E}">
        <p14:creationId xmlns:p14="http://schemas.microsoft.com/office/powerpoint/2010/main" val="2803351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D28EC-BC0C-3548-A846-99AFDF5C935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de-AT"/>
          </a:p>
        </p:txBody>
      </p:sp>
      <p:sp>
        <p:nvSpPr>
          <p:cNvPr id="3" name="Text Placeholder 2">
            <a:extLst>
              <a:ext uri="{FF2B5EF4-FFF2-40B4-BE49-F238E27FC236}">
                <a16:creationId xmlns:a16="http://schemas.microsoft.com/office/drawing/2014/main" id="{7E739996-FDBC-8147-BFE4-B3A6C75D54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F8F50FD-8AF4-5940-B699-38D718D96E46}"/>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752EDD26-2F35-B74F-B461-2A921FD2360E}"/>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042DDBB0-C001-8544-BB8E-5974A7FF3203}"/>
              </a:ext>
            </a:extLst>
          </p:cNvPr>
          <p:cNvSpPr>
            <a:spLocks noGrp="1"/>
          </p:cNvSpPr>
          <p:nvPr>
            <p:ph type="sldNum" sz="quarter" idx="12"/>
          </p:nvPr>
        </p:nvSpPr>
        <p:spPr/>
        <p:txBody>
          <a:bodyPr/>
          <a:lstStyle/>
          <a:p>
            <a:fld id="{7B64C62E-5D99-A449-90C5-BF092B0CA596}" type="slidenum">
              <a:rPr lang="de-AT" smtClean="0"/>
              <a:pPr/>
              <a:t>‹#›</a:t>
            </a:fld>
            <a:endParaRPr lang="de-AT" dirty="0"/>
          </a:p>
        </p:txBody>
      </p:sp>
    </p:spTree>
    <p:extLst>
      <p:ext uri="{BB962C8B-B14F-4D97-AF65-F5344CB8AC3E}">
        <p14:creationId xmlns:p14="http://schemas.microsoft.com/office/powerpoint/2010/main" val="3240943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F4E47-2430-3744-A62F-8DC6D8A9898F}"/>
              </a:ext>
            </a:extLst>
          </p:cNvPr>
          <p:cNvSpPr>
            <a:spLocks noGrp="1"/>
          </p:cNvSpPr>
          <p:nvPr>
            <p:ph type="title"/>
          </p:nvPr>
        </p:nvSpPr>
        <p:spPr/>
        <p:txBody>
          <a:bodyPr/>
          <a:lstStyle/>
          <a:p>
            <a:r>
              <a:rPr lang="en-GB"/>
              <a:t>Click to edit Master title style</a:t>
            </a:r>
            <a:endParaRPr lang="de-AT"/>
          </a:p>
        </p:txBody>
      </p:sp>
      <p:sp>
        <p:nvSpPr>
          <p:cNvPr id="3" name="Content Placeholder 2">
            <a:extLst>
              <a:ext uri="{FF2B5EF4-FFF2-40B4-BE49-F238E27FC236}">
                <a16:creationId xmlns:a16="http://schemas.microsoft.com/office/drawing/2014/main" id="{619B4170-E589-3943-8BEF-9D81BF0F083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AT"/>
          </a:p>
        </p:txBody>
      </p:sp>
      <p:sp>
        <p:nvSpPr>
          <p:cNvPr id="4" name="Content Placeholder 3">
            <a:extLst>
              <a:ext uri="{FF2B5EF4-FFF2-40B4-BE49-F238E27FC236}">
                <a16:creationId xmlns:a16="http://schemas.microsoft.com/office/drawing/2014/main" id="{07CF8BAC-9193-A245-AC24-826DE35F577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AT"/>
          </a:p>
        </p:txBody>
      </p:sp>
      <p:sp>
        <p:nvSpPr>
          <p:cNvPr id="5" name="Date Placeholder 4">
            <a:extLst>
              <a:ext uri="{FF2B5EF4-FFF2-40B4-BE49-F238E27FC236}">
                <a16:creationId xmlns:a16="http://schemas.microsoft.com/office/drawing/2014/main" id="{CE5BB2BC-04E2-B843-860C-87D25DEA8CC1}"/>
              </a:ext>
            </a:extLst>
          </p:cNvPr>
          <p:cNvSpPr>
            <a:spLocks noGrp="1"/>
          </p:cNvSpPr>
          <p:nvPr>
            <p:ph type="dt" sz="half" idx="10"/>
          </p:nvPr>
        </p:nvSpPr>
        <p:spPr/>
        <p:txBody>
          <a:bodyPr/>
          <a:lstStyle/>
          <a:p>
            <a:r>
              <a:rPr lang="en-US"/>
              <a:t>June 3, 2021</a:t>
            </a:r>
            <a:endParaRPr lang="de-AT" dirty="0"/>
          </a:p>
        </p:txBody>
      </p:sp>
      <p:sp>
        <p:nvSpPr>
          <p:cNvPr id="6" name="Footer Placeholder 5">
            <a:extLst>
              <a:ext uri="{FF2B5EF4-FFF2-40B4-BE49-F238E27FC236}">
                <a16:creationId xmlns:a16="http://schemas.microsoft.com/office/drawing/2014/main" id="{AD873E56-6D74-C245-A79A-016AE475434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7" name="Slide Number Placeholder 6">
            <a:extLst>
              <a:ext uri="{FF2B5EF4-FFF2-40B4-BE49-F238E27FC236}">
                <a16:creationId xmlns:a16="http://schemas.microsoft.com/office/drawing/2014/main" id="{066108AA-9277-AD45-85BB-AD34E8AA197C}"/>
              </a:ext>
            </a:extLst>
          </p:cNvPr>
          <p:cNvSpPr>
            <a:spLocks noGrp="1"/>
          </p:cNvSpPr>
          <p:nvPr>
            <p:ph type="sldNum" sz="quarter" idx="12"/>
          </p:nvPr>
        </p:nvSpPr>
        <p:spPr/>
        <p:txBody>
          <a:bodyPr/>
          <a:lstStyle/>
          <a:p>
            <a:fld id="{98ACD221-72DD-5941-A0EA-B7232ABB8333}" type="slidenum">
              <a:rPr lang="de-AT" smtClean="0"/>
              <a:pPr/>
              <a:t>‹#›</a:t>
            </a:fld>
            <a:endParaRPr lang="de-AT" dirty="0"/>
          </a:p>
        </p:txBody>
      </p:sp>
    </p:spTree>
    <p:extLst>
      <p:ext uri="{BB962C8B-B14F-4D97-AF65-F5344CB8AC3E}">
        <p14:creationId xmlns:p14="http://schemas.microsoft.com/office/powerpoint/2010/main" val="1567545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F2072-28E7-894E-AEDA-B10B52464A1B}"/>
              </a:ext>
            </a:extLst>
          </p:cNvPr>
          <p:cNvSpPr>
            <a:spLocks noGrp="1"/>
          </p:cNvSpPr>
          <p:nvPr>
            <p:ph type="title"/>
          </p:nvPr>
        </p:nvSpPr>
        <p:spPr>
          <a:xfrm>
            <a:off x="839788" y="668337"/>
            <a:ext cx="10515600" cy="1022351"/>
          </a:xfrm>
        </p:spPr>
        <p:txBody>
          <a:bodyPr/>
          <a:lstStyle/>
          <a:p>
            <a:r>
              <a:rPr lang="en-GB"/>
              <a:t>Click to edit Master title style</a:t>
            </a:r>
            <a:endParaRPr lang="de-AT"/>
          </a:p>
        </p:txBody>
      </p:sp>
      <p:sp>
        <p:nvSpPr>
          <p:cNvPr id="3" name="Text Placeholder 2">
            <a:extLst>
              <a:ext uri="{FF2B5EF4-FFF2-40B4-BE49-F238E27FC236}">
                <a16:creationId xmlns:a16="http://schemas.microsoft.com/office/drawing/2014/main" id="{7A08D5F7-F2D7-9E43-8935-05041763DF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13A4B32-E6B0-324C-8726-476E33A55EC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AT"/>
          </a:p>
        </p:txBody>
      </p:sp>
      <p:sp>
        <p:nvSpPr>
          <p:cNvPr id="5" name="Text Placeholder 4">
            <a:extLst>
              <a:ext uri="{FF2B5EF4-FFF2-40B4-BE49-F238E27FC236}">
                <a16:creationId xmlns:a16="http://schemas.microsoft.com/office/drawing/2014/main" id="{82A5F760-D563-B04D-A62D-2AC03826D0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C1AE36C-5E05-0349-9530-601BEABC0A1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AT"/>
          </a:p>
        </p:txBody>
      </p:sp>
      <p:sp>
        <p:nvSpPr>
          <p:cNvPr id="7" name="Date Placeholder 6">
            <a:extLst>
              <a:ext uri="{FF2B5EF4-FFF2-40B4-BE49-F238E27FC236}">
                <a16:creationId xmlns:a16="http://schemas.microsoft.com/office/drawing/2014/main" id="{76F5B5EC-7696-0A44-8648-AA841F188D09}"/>
              </a:ext>
            </a:extLst>
          </p:cNvPr>
          <p:cNvSpPr>
            <a:spLocks noGrp="1"/>
          </p:cNvSpPr>
          <p:nvPr>
            <p:ph type="dt" sz="half" idx="10"/>
          </p:nvPr>
        </p:nvSpPr>
        <p:spPr/>
        <p:txBody>
          <a:bodyPr/>
          <a:lstStyle/>
          <a:p>
            <a:r>
              <a:rPr lang="en-US"/>
              <a:t>June 3, 2021</a:t>
            </a:r>
            <a:endParaRPr lang="de-AT" dirty="0"/>
          </a:p>
        </p:txBody>
      </p:sp>
      <p:sp>
        <p:nvSpPr>
          <p:cNvPr id="8" name="Footer Placeholder 7">
            <a:extLst>
              <a:ext uri="{FF2B5EF4-FFF2-40B4-BE49-F238E27FC236}">
                <a16:creationId xmlns:a16="http://schemas.microsoft.com/office/drawing/2014/main" id="{04232BC8-9211-A04A-B4EF-F513D87C7510}"/>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9" name="Slide Number Placeholder 8">
            <a:extLst>
              <a:ext uri="{FF2B5EF4-FFF2-40B4-BE49-F238E27FC236}">
                <a16:creationId xmlns:a16="http://schemas.microsoft.com/office/drawing/2014/main" id="{532F3225-302F-3541-9116-90357B2C6941}"/>
              </a:ext>
            </a:extLst>
          </p:cNvPr>
          <p:cNvSpPr>
            <a:spLocks noGrp="1"/>
          </p:cNvSpPr>
          <p:nvPr>
            <p:ph type="sldNum" sz="quarter" idx="12"/>
          </p:nvPr>
        </p:nvSpPr>
        <p:spPr/>
        <p:txBody>
          <a:bodyPr/>
          <a:lstStyle/>
          <a:p>
            <a:fld id="{2538C17B-25B9-CD4C-A534-BDFCB61EA119}" type="slidenum">
              <a:rPr lang="de-AT" smtClean="0"/>
              <a:pPr/>
              <a:t>‹#›</a:t>
            </a:fld>
            <a:endParaRPr lang="de-AT" dirty="0"/>
          </a:p>
        </p:txBody>
      </p:sp>
    </p:spTree>
    <p:extLst>
      <p:ext uri="{BB962C8B-B14F-4D97-AF65-F5344CB8AC3E}">
        <p14:creationId xmlns:p14="http://schemas.microsoft.com/office/powerpoint/2010/main" val="2764288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AD5EB-4C94-8E44-BAC2-16B384051AAD}"/>
              </a:ext>
            </a:extLst>
          </p:cNvPr>
          <p:cNvSpPr>
            <a:spLocks noGrp="1"/>
          </p:cNvSpPr>
          <p:nvPr>
            <p:ph type="title"/>
          </p:nvPr>
        </p:nvSpPr>
        <p:spPr/>
        <p:txBody>
          <a:bodyPr/>
          <a:lstStyle/>
          <a:p>
            <a:r>
              <a:rPr lang="en-GB"/>
              <a:t>Click to edit Master title style</a:t>
            </a:r>
            <a:endParaRPr lang="de-AT"/>
          </a:p>
        </p:txBody>
      </p:sp>
      <p:sp>
        <p:nvSpPr>
          <p:cNvPr id="3" name="Date Placeholder 2">
            <a:extLst>
              <a:ext uri="{FF2B5EF4-FFF2-40B4-BE49-F238E27FC236}">
                <a16:creationId xmlns:a16="http://schemas.microsoft.com/office/drawing/2014/main" id="{5B609AA5-44DB-1743-9804-10937BCE0377}"/>
              </a:ext>
            </a:extLst>
          </p:cNvPr>
          <p:cNvSpPr>
            <a:spLocks noGrp="1"/>
          </p:cNvSpPr>
          <p:nvPr>
            <p:ph type="dt" sz="half" idx="10"/>
          </p:nvPr>
        </p:nvSpPr>
        <p:spPr/>
        <p:txBody>
          <a:bodyPr/>
          <a:lstStyle/>
          <a:p>
            <a:r>
              <a:rPr lang="en-US"/>
              <a:t>June 3, 2021</a:t>
            </a:r>
            <a:endParaRPr lang="de-AT" dirty="0"/>
          </a:p>
        </p:txBody>
      </p:sp>
      <p:sp>
        <p:nvSpPr>
          <p:cNvPr id="4" name="Footer Placeholder 3">
            <a:extLst>
              <a:ext uri="{FF2B5EF4-FFF2-40B4-BE49-F238E27FC236}">
                <a16:creationId xmlns:a16="http://schemas.microsoft.com/office/drawing/2014/main" id="{72273A5B-3D7B-B84A-BB01-88B5643278B4}"/>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5" name="Slide Number Placeholder 4">
            <a:extLst>
              <a:ext uri="{FF2B5EF4-FFF2-40B4-BE49-F238E27FC236}">
                <a16:creationId xmlns:a16="http://schemas.microsoft.com/office/drawing/2014/main" id="{B634F532-2470-EA4F-8159-BD9C72F98EB9}"/>
              </a:ext>
            </a:extLst>
          </p:cNvPr>
          <p:cNvSpPr>
            <a:spLocks noGrp="1"/>
          </p:cNvSpPr>
          <p:nvPr>
            <p:ph type="sldNum" sz="quarter" idx="12"/>
          </p:nvPr>
        </p:nvSpPr>
        <p:spPr/>
        <p:txBody>
          <a:bodyPr/>
          <a:lstStyle/>
          <a:p>
            <a:fld id="{B4D1619B-771E-4547-A2E5-BA7F1DB680AE}" type="slidenum">
              <a:rPr lang="de-AT" smtClean="0"/>
              <a:pPr/>
              <a:t>‹#›</a:t>
            </a:fld>
            <a:endParaRPr lang="de-AT" dirty="0"/>
          </a:p>
        </p:txBody>
      </p:sp>
    </p:spTree>
    <p:extLst>
      <p:ext uri="{BB962C8B-B14F-4D97-AF65-F5344CB8AC3E}">
        <p14:creationId xmlns:p14="http://schemas.microsoft.com/office/powerpoint/2010/main" val="647691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C3FD9D-299E-5145-BB9A-46B7F91ED759}"/>
              </a:ext>
            </a:extLst>
          </p:cNvPr>
          <p:cNvSpPr>
            <a:spLocks noGrp="1"/>
          </p:cNvSpPr>
          <p:nvPr>
            <p:ph type="dt" sz="half" idx="10"/>
          </p:nvPr>
        </p:nvSpPr>
        <p:spPr/>
        <p:txBody>
          <a:bodyPr/>
          <a:lstStyle/>
          <a:p>
            <a:r>
              <a:rPr lang="en-US"/>
              <a:t>June 3, 2021</a:t>
            </a:r>
            <a:endParaRPr lang="de-AT" dirty="0"/>
          </a:p>
        </p:txBody>
      </p:sp>
      <p:sp>
        <p:nvSpPr>
          <p:cNvPr id="3" name="Footer Placeholder 2">
            <a:extLst>
              <a:ext uri="{FF2B5EF4-FFF2-40B4-BE49-F238E27FC236}">
                <a16:creationId xmlns:a16="http://schemas.microsoft.com/office/drawing/2014/main" id="{DB11FC4A-3C4E-604E-B31F-52C87C86A1DC}"/>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4" name="Slide Number Placeholder 3">
            <a:extLst>
              <a:ext uri="{FF2B5EF4-FFF2-40B4-BE49-F238E27FC236}">
                <a16:creationId xmlns:a16="http://schemas.microsoft.com/office/drawing/2014/main" id="{30EDEF6C-8F3B-DE44-A98A-D51299D403B6}"/>
              </a:ext>
            </a:extLst>
          </p:cNvPr>
          <p:cNvSpPr>
            <a:spLocks noGrp="1"/>
          </p:cNvSpPr>
          <p:nvPr>
            <p:ph type="sldNum" sz="quarter" idx="12"/>
          </p:nvPr>
        </p:nvSpPr>
        <p:spPr/>
        <p:txBody>
          <a:bodyPr/>
          <a:lstStyle/>
          <a:p>
            <a:fld id="{FF25E065-A395-7048-9208-62E67D87C980}" type="slidenum">
              <a:rPr lang="de-AT" smtClean="0"/>
              <a:pPr/>
              <a:t>‹#›</a:t>
            </a:fld>
            <a:endParaRPr lang="de-AT" dirty="0"/>
          </a:p>
        </p:txBody>
      </p:sp>
    </p:spTree>
    <p:extLst>
      <p:ext uri="{BB962C8B-B14F-4D97-AF65-F5344CB8AC3E}">
        <p14:creationId xmlns:p14="http://schemas.microsoft.com/office/powerpoint/2010/main" val="1954105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538A3-3D27-7243-A4E0-616C8D0A8F8B}"/>
              </a:ext>
            </a:extLst>
          </p:cNvPr>
          <p:cNvSpPr>
            <a:spLocks noGrp="1"/>
          </p:cNvSpPr>
          <p:nvPr>
            <p:ph type="title"/>
          </p:nvPr>
        </p:nvSpPr>
        <p:spPr>
          <a:xfrm>
            <a:off x="839788" y="987424"/>
            <a:ext cx="3932237" cy="1069975"/>
          </a:xfrm>
        </p:spPr>
        <p:txBody>
          <a:bodyPr anchor="b"/>
          <a:lstStyle>
            <a:lvl1pPr>
              <a:defRPr sz="3200"/>
            </a:lvl1pPr>
          </a:lstStyle>
          <a:p>
            <a:r>
              <a:rPr lang="en-GB"/>
              <a:t>Click to edit Master title style</a:t>
            </a:r>
            <a:endParaRPr lang="de-AT"/>
          </a:p>
        </p:txBody>
      </p:sp>
      <p:sp>
        <p:nvSpPr>
          <p:cNvPr id="3" name="Content Placeholder 2">
            <a:extLst>
              <a:ext uri="{FF2B5EF4-FFF2-40B4-BE49-F238E27FC236}">
                <a16:creationId xmlns:a16="http://schemas.microsoft.com/office/drawing/2014/main" id="{787333A4-45CD-8342-A220-5D8F80ED12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AT"/>
          </a:p>
        </p:txBody>
      </p:sp>
      <p:sp>
        <p:nvSpPr>
          <p:cNvPr id="4" name="Text Placeholder 3">
            <a:extLst>
              <a:ext uri="{FF2B5EF4-FFF2-40B4-BE49-F238E27FC236}">
                <a16:creationId xmlns:a16="http://schemas.microsoft.com/office/drawing/2014/main" id="{AD11CF0F-DB17-F34B-8BC0-1A0024470A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F709878-7665-104F-9042-D4EAFF128BA3}"/>
              </a:ext>
            </a:extLst>
          </p:cNvPr>
          <p:cNvSpPr>
            <a:spLocks noGrp="1"/>
          </p:cNvSpPr>
          <p:nvPr>
            <p:ph type="dt" sz="half" idx="10"/>
          </p:nvPr>
        </p:nvSpPr>
        <p:spPr/>
        <p:txBody>
          <a:bodyPr/>
          <a:lstStyle/>
          <a:p>
            <a:r>
              <a:rPr lang="en-US"/>
              <a:t>June 3, 2021</a:t>
            </a:r>
            <a:endParaRPr lang="de-AT"/>
          </a:p>
        </p:txBody>
      </p:sp>
      <p:sp>
        <p:nvSpPr>
          <p:cNvPr id="6" name="Footer Placeholder 5">
            <a:extLst>
              <a:ext uri="{FF2B5EF4-FFF2-40B4-BE49-F238E27FC236}">
                <a16:creationId xmlns:a16="http://schemas.microsoft.com/office/drawing/2014/main" id="{3472AC9E-0358-D34D-A11B-649F01223D9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7" name="Slide Number Placeholder 6">
            <a:extLst>
              <a:ext uri="{FF2B5EF4-FFF2-40B4-BE49-F238E27FC236}">
                <a16:creationId xmlns:a16="http://schemas.microsoft.com/office/drawing/2014/main" id="{6A11C531-99D8-D84A-9F31-20A32681BF30}"/>
              </a:ext>
            </a:extLst>
          </p:cNvPr>
          <p:cNvSpPr>
            <a:spLocks noGrp="1"/>
          </p:cNvSpPr>
          <p:nvPr>
            <p:ph type="sldNum" sz="quarter" idx="12"/>
          </p:nvPr>
        </p:nvSpPr>
        <p:spPr/>
        <p:txBody>
          <a:bodyPr/>
          <a:lstStyle/>
          <a:p>
            <a:fld id="{B7618B1E-9B39-5F46-8B4F-4241E63FD3E3}" type="slidenum">
              <a:rPr lang="de-AT" smtClean="0"/>
              <a:t>‹#›</a:t>
            </a:fld>
            <a:endParaRPr lang="de-AT"/>
          </a:p>
        </p:txBody>
      </p:sp>
    </p:spTree>
    <p:extLst>
      <p:ext uri="{BB962C8B-B14F-4D97-AF65-F5344CB8AC3E}">
        <p14:creationId xmlns:p14="http://schemas.microsoft.com/office/powerpoint/2010/main" val="3547418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64F93-41B1-D64E-8566-6368511BC904}"/>
              </a:ext>
            </a:extLst>
          </p:cNvPr>
          <p:cNvSpPr>
            <a:spLocks noGrp="1"/>
          </p:cNvSpPr>
          <p:nvPr>
            <p:ph type="title"/>
          </p:nvPr>
        </p:nvSpPr>
        <p:spPr>
          <a:xfrm>
            <a:off x="839788" y="987424"/>
            <a:ext cx="3932237" cy="1069975"/>
          </a:xfrm>
        </p:spPr>
        <p:txBody>
          <a:bodyPr anchor="b"/>
          <a:lstStyle>
            <a:lvl1pPr>
              <a:defRPr sz="3200"/>
            </a:lvl1pPr>
          </a:lstStyle>
          <a:p>
            <a:r>
              <a:rPr lang="en-GB"/>
              <a:t>Click to edit Master title style</a:t>
            </a:r>
            <a:endParaRPr lang="de-AT"/>
          </a:p>
        </p:txBody>
      </p:sp>
      <p:sp>
        <p:nvSpPr>
          <p:cNvPr id="3" name="Picture Placeholder 2">
            <a:extLst>
              <a:ext uri="{FF2B5EF4-FFF2-40B4-BE49-F238E27FC236}">
                <a16:creationId xmlns:a16="http://schemas.microsoft.com/office/drawing/2014/main" id="{9FB87830-D5D7-914F-A7CE-485268B700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 Placeholder 3">
            <a:extLst>
              <a:ext uri="{FF2B5EF4-FFF2-40B4-BE49-F238E27FC236}">
                <a16:creationId xmlns:a16="http://schemas.microsoft.com/office/drawing/2014/main" id="{98555AEF-3FD1-664E-8AA1-FD84689C7C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4AC2383-43C7-6640-9A88-7312AC97D633}"/>
              </a:ext>
            </a:extLst>
          </p:cNvPr>
          <p:cNvSpPr>
            <a:spLocks noGrp="1"/>
          </p:cNvSpPr>
          <p:nvPr>
            <p:ph type="dt" sz="half" idx="10"/>
          </p:nvPr>
        </p:nvSpPr>
        <p:spPr/>
        <p:txBody>
          <a:bodyPr/>
          <a:lstStyle/>
          <a:p>
            <a:r>
              <a:rPr lang="en-US"/>
              <a:t>June 3, 2021</a:t>
            </a:r>
            <a:endParaRPr lang="de-AT"/>
          </a:p>
        </p:txBody>
      </p:sp>
      <p:sp>
        <p:nvSpPr>
          <p:cNvPr id="6" name="Footer Placeholder 5">
            <a:extLst>
              <a:ext uri="{FF2B5EF4-FFF2-40B4-BE49-F238E27FC236}">
                <a16:creationId xmlns:a16="http://schemas.microsoft.com/office/drawing/2014/main" id="{654618D2-889B-8C44-BFBA-00F3C0E1719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7" name="Slide Number Placeholder 6">
            <a:extLst>
              <a:ext uri="{FF2B5EF4-FFF2-40B4-BE49-F238E27FC236}">
                <a16:creationId xmlns:a16="http://schemas.microsoft.com/office/drawing/2014/main" id="{8126629C-2D56-0345-80B5-1500B88C3584}"/>
              </a:ext>
            </a:extLst>
          </p:cNvPr>
          <p:cNvSpPr>
            <a:spLocks noGrp="1"/>
          </p:cNvSpPr>
          <p:nvPr>
            <p:ph type="sldNum" sz="quarter" idx="12"/>
          </p:nvPr>
        </p:nvSpPr>
        <p:spPr/>
        <p:txBody>
          <a:bodyPr/>
          <a:lstStyle/>
          <a:p>
            <a:fld id="{B7618B1E-9B39-5F46-8B4F-4241E63FD3E3}" type="slidenum">
              <a:rPr lang="de-AT" smtClean="0"/>
              <a:t>‹#›</a:t>
            </a:fld>
            <a:endParaRPr lang="de-AT"/>
          </a:p>
        </p:txBody>
      </p:sp>
    </p:spTree>
    <p:extLst>
      <p:ext uri="{BB962C8B-B14F-4D97-AF65-F5344CB8AC3E}">
        <p14:creationId xmlns:p14="http://schemas.microsoft.com/office/powerpoint/2010/main" val="1902499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004004-F493-A943-935C-3E5211EB10DD}"/>
              </a:ext>
            </a:extLst>
          </p:cNvPr>
          <p:cNvSpPr>
            <a:spLocks noGrp="1"/>
          </p:cNvSpPr>
          <p:nvPr>
            <p:ph type="title"/>
          </p:nvPr>
        </p:nvSpPr>
        <p:spPr>
          <a:xfrm>
            <a:off x="838200" y="723582"/>
            <a:ext cx="10515600" cy="967106"/>
          </a:xfrm>
          <a:prstGeom prst="rect">
            <a:avLst/>
          </a:prstGeom>
        </p:spPr>
        <p:txBody>
          <a:bodyPr vert="horz" lIns="91440" tIns="45720" rIns="91440" bIns="45720" rtlCol="0" anchor="ctr">
            <a:normAutofit/>
          </a:bodyPr>
          <a:lstStyle/>
          <a:p>
            <a:r>
              <a:rPr lang="en-GB"/>
              <a:t>Click to edit Master title style</a:t>
            </a:r>
            <a:endParaRPr lang="de-AT"/>
          </a:p>
        </p:txBody>
      </p:sp>
      <p:sp>
        <p:nvSpPr>
          <p:cNvPr id="3" name="Text Placeholder 2">
            <a:extLst>
              <a:ext uri="{FF2B5EF4-FFF2-40B4-BE49-F238E27FC236}">
                <a16:creationId xmlns:a16="http://schemas.microsoft.com/office/drawing/2014/main" id="{9C89D8AD-6304-A545-8708-2233B1DAC2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de-AT" dirty="0"/>
          </a:p>
        </p:txBody>
      </p:sp>
      <p:sp>
        <p:nvSpPr>
          <p:cNvPr id="4" name="Date Placeholder 3">
            <a:extLst>
              <a:ext uri="{FF2B5EF4-FFF2-40B4-BE49-F238E27FC236}">
                <a16:creationId xmlns:a16="http://schemas.microsoft.com/office/drawing/2014/main" id="{819D263D-61D4-874A-99D0-C3245F469A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June 3, 2021</a:t>
            </a:r>
            <a:endParaRPr lang="de-AT" dirty="0"/>
          </a:p>
        </p:txBody>
      </p:sp>
      <p:sp>
        <p:nvSpPr>
          <p:cNvPr id="5" name="Footer Placeholder 4">
            <a:extLst>
              <a:ext uri="{FF2B5EF4-FFF2-40B4-BE49-F238E27FC236}">
                <a16:creationId xmlns:a16="http://schemas.microsoft.com/office/drawing/2014/main" id="{FBFAD651-6330-A944-AF05-F554578710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600">
                <a:solidFill>
                  <a:schemeClr val="tx1">
                    <a:tint val="75000"/>
                  </a:schemeClr>
                </a:solidFill>
                <a:latin typeface="Calibri" panose="020F0502020204030204" pitchFamily="34" charset="0"/>
                <a:cs typeface="Calibri" panose="020F0502020204030204" pitchFamily="34" charset="0"/>
              </a:defRPr>
            </a:lvl1pPr>
          </a:lstStyle>
          <a:p>
            <a:r>
              <a:rPr lang="en-US" dirty="0">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en-GB" dirty="0">
              <a:solidFill>
                <a:prstClr val="black"/>
              </a:solidFill>
            </a:endParaRPr>
          </a:p>
        </p:txBody>
      </p:sp>
      <p:sp>
        <p:nvSpPr>
          <p:cNvPr id="6" name="Slide Number Placeholder 5">
            <a:extLst>
              <a:ext uri="{FF2B5EF4-FFF2-40B4-BE49-F238E27FC236}">
                <a16:creationId xmlns:a16="http://schemas.microsoft.com/office/drawing/2014/main" id="{0432A269-C290-B049-887D-EDAF680B98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541568-FC6B-1541-8F84-5F21A74BFC9E}" type="slidenum">
              <a:rPr lang="de-AT" smtClean="0"/>
              <a:pPr/>
              <a:t>‹#›</a:t>
            </a:fld>
            <a:endParaRPr lang="de-AT" dirty="0"/>
          </a:p>
        </p:txBody>
      </p:sp>
      <p:pic>
        <p:nvPicPr>
          <p:cNvPr id="8" name="Grafik 3" descr="Logo, company name&#10;&#10;Description automatically generated">
            <a:extLst>
              <a:ext uri="{FF2B5EF4-FFF2-40B4-BE49-F238E27FC236}">
                <a16:creationId xmlns:a16="http://schemas.microsoft.com/office/drawing/2014/main" id="{5CA751FF-F387-E246-98ED-5B25D444E5FF}"/>
              </a:ext>
            </a:extLst>
          </p:cNvPr>
          <p:cNvPicPr/>
          <p:nvPr userDrawn="1"/>
        </p:nvPicPr>
        <p:blipFill>
          <a:blip r:embed="rId13">
            <a:extLst>
              <a:ext uri="{28A0092B-C50C-407E-A947-70E740481C1C}">
                <a14:useLocalDpi xmlns:a14="http://schemas.microsoft.com/office/drawing/2010/main" val="0"/>
              </a:ext>
            </a:extLst>
          </a:blip>
          <a:stretch>
            <a:fillRect/>
          </a:stretch>
        </p:blipFill>
        <p:spPr>
          <a:xfrm>
            <a:off x="4361238" y="70197"/>
            <a:ext cx="921385" cy="546735"/>
          </a:xfrm>
          <a:prstGeom prst="rect">
            <a:avLst/>
          </a:prstGeom>
        </p:spPr>
      </p:pic>
      <p:pic>
        <p:nvPicPr>
          <p:cNvPr id="9" name="Grafik 2" descr="Ein Bild, das Text enthält.&#10;&#10;Automatisch generierte Beschreibung">
            <a:extLst>
              <a:ext uri="{FF2B5EF4-FFF2-40B4-BE49-F238E27FC236}">
                <a16:creationId xmlns:a16="http://schemas.microsoft.com/office/drawing/2014/main" id="{388BC5B0-F641-644D-86AA-69EF18E10E51}"/>
              </a:ext>
            </a:extLst>
          </p:cNvPr>
          <p:cNvPicPr/>
          <p:nvPr userDrawn="1"/>
        </p:nvPicPr>
        <p:blipFill rotWithShape="1">
          <a:blip r:embed="rId14">
            <a:extLst>
              <a:ext uri="{28A0092B-C50C-407E-A947-70E740481C1C}">
                <a14:useLocalDpi xmlns:a14="http://schemas.microsoft.com/office/drawing/2010/main" val="0"/>
              </a:ext>
            </a:extLst>
          </a:blip>
          <a:srcRect l="24620" b="-22"/>
          <a:stretch/>
        </p:blipFill>
        <p:spPr bwMode="auto">
          <a:xfrm>
            <a:off x="5282623" y="72737"/>
            <a:ext cx="1924685" cy="561340"/>
          </a:xfrm>
          <a:prstGeom prst="rect">
            <a:avLst/>
          </a:prstGeom>
          <a:ln>
            <a:noFill/>
          </a:ln>
          <a:extLst>
            <a:ext uri="{53640926-AAD7-44D8-BBD7-CCE9431645EC}">
              <a14:shadowObscured xmlns:a14="http://schemas.microsoft.com/office/drawing/2010/main"/>
            </a:ext>
          </a:extLst>
        </p:spPr>
      </p:pic>
      <p:sp>
        <p:nvSpPr>
          <p:cNvPr id="10" name="Rectangle 9">
            <a:extLst>
              <a:ext uri="{FF2B5EF4-FFF2-40B4-BE49-F238E27FC236}">
                <a16:creationId xmlns:a16="http://schemas.microsoft.com/office/drawing/2014/main" id="{3C5E66F8-7234-B846-8CA0-68D8DFC64179}"/>
              </a:ext>
            </a:extLst>
          </p:cNvPr>
          <p:cNvSpPr/>
          <p:nvPr userDrawn="1"/>
        </p:nvSpPr>
        <p:spPr>
          <a:xfrm>
            <a:off x="10287548" y="70197"/>
            <a:ext cx="1797287" cy="200055"/>
          </a:xfrm>
          <a:prstGeom prst="rect">
            <a:avLst/>
          </a:prstGeom>
        </p:spPr>
        <p:txBody>
          <a:bodyPr wrap="none">
            <a:spAutoFit/>
          </a:bodyPr>
          <a:lstStyle/>
          <a:p>
            <a:r>
              <a:rPr lang="en-US" sz="700" dirty="0">
                <a:latin typeface="Calibri" panose="020F0502020204030204" pitchFamily="34" charset="0"/>
                <a:ea typeface="Times New Roman" panose="02020603050405020304" pitchFamily="18" charset="0"/>
                <a:cs typeface="Calibri" panose="020F0502020204030204" pitchFamily="34" charset="0"/>
              </a:rPr>
              <a:t>Grant Agreement: 2019-1-AT-KA202-051218</a:t>
            </a:r>
            <a:endParaRPr lang="en-GB" sz="7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39139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www.youtube.com/watch?v=K2P4Ed6G3gw"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www.youtube.com/watch?v=B0uYcgdvUXw"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v0eHktyoNeU"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www.youtube.com/watch?v=q5PPYnJ1xc0"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RbwRrVw-CRo" TargetMode="External"/><Relationship Id="rId2" Type="http://schemas.openxmlformats.org/officeDocument/2006/relationships/hyperlink" Target="https://youtu.be/RbwRrVw-CRo" TargetMode="Externa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www.youtube.com/watch?v=L4r5j44JR2M" TargetMode="Externa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http://www.youtube.com/watch?v=p3oB7vEWLsE"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youtu.be/cZ3qCXhe8t0"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youtube.com/watch?v=CkCM5_pLr4s" TargetMode="External"/><Relationship Id="rId1" Type="http://schemas.openxmlformats.org/officeDocument/2006/relationships/slideLayout" Target="../slideLayouts/slideLayout2.xml"/><Relationship Id="rId4" Type="http://schemas.openxmlformats.org/officeDocument/2006/relationships/image" Target="../media/image28.gif"/></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hyperlink" Target="https://www.youtube.com/watch?v=0Qn3OQvrkOs" TargetMode="External"/><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www.youtube.com/watch?v=QakRZ9uK9GE" TargetMode="External"/><Relationship Id="rId3" Type="http://schemas.openxmlformats.org/officeDocument/2006/relationships/hyperlink" Target="https://www.bambinieautismo.org/manuale_del_soccorritore.pdf" TargetMode="External"/><Relationship Id="rId7" Type="http://schemas.openxmlformats.org/officeDocument/2006/relationships/image" Target="../media/image38.jpg"/><Relationship Id="rId2" Type="http://schemas.openxmlformats.org/officeDocument/2006/relationships/hyperlink" Target="https://salute.regione.emilia-romagna.it/normativa-e-documentazione/convegni-e-seminari/conferenza-regionale-salute-mentale-29-30-ottobre-2007/autismo-che-fare-emilia-romagna-a-confronto-con-le-altre-regioni-italiane-sui-modelli-di-intervento-1" TargetMode="External"/><Relationship Id="rId1" Type="http://schemas.openxmlformats.org/officeDocument/2006/relationships/slideLayout" Target="../slideLayouts/slideLayout2.xml"/><Relationship Id="rId6" Type="http://schemas.openxmlformats.org/officeDocument/2006/relationships/hyperlink" Target="http://www.youtube.com/watch?v=-4XZ1tTH8Bs" TargetMode="External"/><Relationship Id="rId5" Type="http://schemas.openxmlformats.org/officeDocument/2006/relationships/hyperlink" Target="https://daily.veronanetwork.it/news/autismo-a-verona-il-primo-protocollo-per-negoz-e-locali/" TargetMode="External"/><Relationship Id="rId10" Type="http://schemas.openxmlformats.org/officeDocument/2006/relationships/image" Target="../media/image40.jpg"/><Relationship Id="rId4" Type="http://schemas.openxmlformats.org/officeDocument/2006/relationships/hyperlink" Target="https://www.bambinieautismo.org/una-stanza-in-ospedale-dedicata-alle-persone-con-autismo/" TargetMode="External"/><Relationship Id="rId9" Type="http://schemas.openxmlformats.org/officeDocument/2006/relationships/image" Target="../media/image39.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B17A013-6D54-C944-95A1-232723112481}"/>
              </a:ext>
            </a:extLst>
          </p:cNvPr>
          <p:cNvSpPr>
            <a:spLocks noGrp="1"/>
          </p:cNvSpPr>
          <p:nvPr>
            <p:ph type="dt" sz="half" idx="10"/>
          </p:nvPr>
        </p:nvSpPr>
        <p:spPr/>
        <p:txBody>
          <a:bodyPr/>
          <a:lstStyle/>
          <a:p>
            <a:r>
              <a:rPr lang="el-GR" dirty="0"/>
              <a:t>3 Ιουνίου 2021</a:t>
            </a:r>
          </a:p>
        </p:txBody>
      </p:sp>
      <p:sp>
        <p:nvSpPr>
          <p:cNvPr id="5" name="Footer Placeholder 4">
            <a:extLst>
              <a:ext uri="{FF2B5EF4-FFF2-40B4-BE49-F238E27FC236}">
                <a16:creationId xmlns:a16="http://schemas.microsoft.com/office/drawing/2014/main" id="{42998A59-E0C5-6C47-ABCE-4440933FA3DA}"/>
              </a:ext>
            </a:extLst>
          </p:cNvPr>
          <p:cNvSpPr>
            <a:spLocks noGrp="1"/>
          </p:cNvSpPr>
          <p:nvPr>
            <p:ph type="ftr" sz="quarter" idx="11"/>
          </p:nvPr>
        </p:nvSpPr>
        <p:spPr/>
        <p:txBody>
          <a:bodyPr/>
          <a:lstStyle/>
          <a:p>
            <a:r>
              <a:rPr lang="el-GR" dirty="0">
                <a:solidFill>
                  <a:prstClr val="black"/>
                </a:solidFill>
                <a:ea typeface="Times New Roman" panose="02020603050405020304" pitchFamily="18" charset="0"/>
              </a:rPr>
              <a:t>Η υποστήριξη της Ευρωπαϊκής Επιτροπής για την παραγωγή της παρούσας δημοσίευσης δεν συνιστά έγκριση του περιεχομένου, το οποίο αντικατοπτρίζει μόνο τις απόψεις των συντακτών, και η Επιτροπή δεν μπορεί να θεωρηθεί υπεύθυνη για οποιαδήποτε χρήση των πληροφοριών που περιέχονται σε αυτήν. </a:t>
            </a:r>
          </a:p>
        </p:txBody>
      </p:sp>
      <p:sp>
        <p:nvSpPr>
          <p:cNvPr id="6" name="Slide Number Placeholder 5">
            <a:extLst>
              <a:ext uri="{FF2B5EF4-FFF2-40B4-BE49-F238E27FC236}">
                <a16:creationId xmlns:a16="http://schemas.microsoft.com/office/drawing/2014/main" id="{49A72AF7-D2B8-5149-BDE0-B78EABF65A7A}"/>
              </a:ext>
            </a:extLst>
          </p:cNvPr>
          <p:cNvSpPr>
            <a:spLocks noGrp="1"/>
          </p:cNvSpPr>
          <p:nvPr>
            <p:ph type="sldNum" sz="quarter" idx="12"/>
          </p:nvPr>
        </p:nvSpPr>
        <p:spPr/>
        <p:txBody>
          <a:bodyPr/>
          <a:lstStyle/>
          <a:p>
            <a:fld id="{4AA10864-17D9-EB4A-80E3-89D1D8A92E63}" type="slidenum">
              <a:rPr lang="de-AT" smtClean="0"/>
              <a:pPr/>
              <a:t>1</a:t>
            </a:fld>
            <a:endParaRPr lang="de-AT" dirty="0"/>
          </a:p>
        </p:txBody>
      </p:sp>
      <p:sp>
        <p:nvSpPr>
          <p:cNvPr id="7" name="Google Shape;132;p26">
            <a:extLst>
              <a:ext uri="{FF2B5EF4-FFF2-40B4-BE49-F238E27FC236}">
                <a16:creationId xmlns:a16="http://schemas.microsoft.com/office/drawing/2014/main" id="{10578B7F-A3DA-3340-BED7-F6F49636EF47}"/>
              </a:ext>
            </a:extLst>
          </p:cNvPr>
          <p:cNvSpPr txBox="1">
            <a:spLocks noGrp="1"/>
          </p:cNvSpPr>
          <p:nvPr>
            <p:ph type="ctrTitle"/>
          </p:nvPr>
        </p:nvSpPr>
        <p:spPr>
          <a:xfrm>
            <a:off x="351936" y="1929161"/>
            <a:ext cx="11488128" cy="2999678"/>
          </a:xfrm>
          <a:prstGeom prst="rect">
            <a:avLst/>
          </a:prstGeom>
          <a:solidFill>
            <a:srgbClr val="BBD6EE"/>
          </a:solidFill>
          <a:ln>
            <a:noFill/>
          </a:ln>
        </p:spPr>
        <p:txBody>
          <a:bodyPr spcFirstLastPara="1" wrap="square" lIns="121900" tIns="60933" rIns="121900" bIns="60933" anchor="ctr" anchorCtr="0">
            <a:noAutofit/>
          </a:bodyPr>
          <a:lstStyle/>
          <a:p>
            <a:pPr>
              <a:lnSpc>
                <a:spcPct val="170000"/>
              </a:lnSpc>
              <a:buClr>
                <a:srgbClr val="024E94"/>
              </a:buClr>
              <a:buSzPct val="100000"/>
            </a:pPr>
            <a:r>
              <a:rPr lang="el-GR" sz="3200" b="1" dirty="0">
                <a:solidFill>
                  <a:srgbClr val="024E94"/>
                </a:solidFill>
                <a:latin typeface="Arial Narrow"/>
                <a:ea typeface="Arial Narrow"/>
                <a:cs typeface="Arial Narrow"/>
                <a:sym typeface="Arial Narrow"/>
              </a:rPr>
              <a:t>Πρόγραμμα μαθημάτων για το εκπαιδευτικό πρόγραμμα </a:t>
            </a:r>
            <a:r>
              <a:rPr lang="el-GR" sz="3200" b="1" dirty="0" smtClean="0">
                <a:solidFill>
                  <a:srgbClr val="024E94"/>
                </a:solidFill>
                <a:latin typeface="Arial Narrow"/>
                <a:ea typeface="Arial Narrow"/>
                <a:cs typeface="Arial Narrow"/>
                <a:sym typeface="Arial Narrow"/>
              </a:rPr>
              <a:t/>
            </a:r>
            <a:br>
              <a:rPr lang="el-GR" sz="3200" b="1" dirty="0" smtClean="0">
                <a:solidFill>
                  <a:srgbClr val="024E94"/>
                </a:solidFill>
                <a:latin typeface="Arial Narrow"/>
                <a:ea typeface="Arial Narrow"/>
                <a:cs typeface="Arial Narrow"/>
                <a:sym typeface="Arial Narrow"/>
              </a:rPr>
            </a:br>
            <a:r>
              <a:rPr lang="el-GR" sz="3200" b="1" dirty="0" smtClean="0">
                <a:solidFill>
                  <a:srgbClr val="024E94"/>
                </a:solidFill>
                <a:latin typeface="Arial Narrow"/>
                <a:ea typeface="Arial Narrow"/>
                <a:cs typeface="Arial Narrow"/>
                <a:sym typeface="Arial Narrow"/>
              </a:rPr>
              <a:t>«</a:t>
            </a:r>
            <a:r>
              <a:rPr lang="el-GR" sz="3200" b="1" dirty="0">
                <a:solidFill>
                  <a:srgbClr val="024E94"/>
                </a:solidFill>
                <a:latin typeface="Arial Narrow"/>
                <a:ea typeface="Arial Narrow"/>
                <a:cs typeface="Arial Narrow"/>
                <a:sym typeface="Arial Narrow"/>
              </a:rPr>
              <a:t>Υπεύθυνος σε θέματα διαταραχών αυτιστικού φάσματος (ΔΑΦ)»</a:t>
            </a:r>
            <a:br>
              <a:rPr lang="el-GR" sz="3200" b="1" dirty="0">
                <a:solidFill>
                  <a:srgbClr val="024E94"/>
                </a:solidFill>
                <a:latin typeface="Arial Narrow"/>
                <a:ea typeface="Arial Narrow"/>
                <a:cs typeface="Arial Narrow"/>
                <a:sym typeface="Arial Narrow"/>
              </a:rPr>
            </a:br>
            <a:r>
              <a:rPr lang="el-GR" sz="2000" b="1" cap="small" dirty="0">
                <a:solidFill>
                  <a:srgbClr val="024E94"/>
                </a:solidFill>
                <a:latin typeface="Arial Narrow"/>
                <a:ea typeface="Arial Narrow"/>
                <a:cs typeface="Arial Narrow"/>
                <a:sym typeface="Arial Narrow"/>
              </a:rPr>
              <a:t/>
            </a:r>
            <a:br>
              <a:rPr lang="el-GR" sz="2000" b="1" cap="small" dirty="0">
                <a:solidFill>
                  <a:srgbClr val="024E94"/>
                </a:solidFill>
                <a:latin typeface="Arial Narrow"/>
                <a:ea typeface="Arial Narrow"/>
                <a:cs typeface="Arial Narrow"/>
                <a:sym typeface="Arial Narrow"/>
              </a:rPr>
            </a:br>
            <a:r>
              <a:rPr lang="el-GR" sz="2000" cap="small" dirty="0">
                <a:solidFill>
                  <a:srgbClr val="024E94"/>
                </a:solidFill>
                <a:latin typeface="Arial Narrow"/>
                <a:ea typeface="Arial Narrow"/>
                <a:cs typeface="Arial Narrow"/>
                <a:sym typeface="Arial Narrow"/>
              </a:rPr>
              <a:t>https://www.autrain.eu/pt/curriculo/</a:t>
            </a:r>
            <a:endParaRPr sz="2000" dirty="0">
              <a:solidFill>
                <a:srgbClr val="024E94"/>
              </a:solidFill>
              <a:latin typeface="Arial Narrow"/>
              <a:ea typeface="Arial Narrow"/>
              <a:cs typeface="Arial Narrow"/>
              <a:sym typeface="Arial Narrow"/>
            </a:endParaRPr>
          </a:p>
        </p:txBody>
      </p:sp>
    </p:spTree>
    <p:extLst>
      <p:ext uri="{BB962C8B-B14F-4D97-AF65-F5344CB8AC3E}">
        <p14:creationId xmlns:p14="http://schemas.microsoft.com/office/powerpoint/2010/main" val="3621369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7631B7B-E317-B346-8DFE-60139876228D}"/>
              </a:ext>
            </a:extLst>
          </p:cNvPr>
          <p:cNvSpPr>
            <a:spLocks noGrp="1"/>
          </p:cNvSpPr>
          <p:nvPr>
            <p:ph type="dt" sz="half" idx="10"/>
          </p:nvPr>
        </p:nvSpPr>
        <p:spPr/>
        <p:txBody>
          <a:bodyPr/>
          <a:lstStyle/>
          <a:p>
            <a:r>
              <a:rPr lang="el-GR" dirty="0"/>
              <a:t>3 Ιουνίου 2021</a:t>
            </a:r>
          </a:p>
        </p:txBody>
      </p:sp>
      <p:sp>
        <p:nvSpPr>
          <p:cNvPr id="5" name="Footer Placeholder 4">
            <a:extLst>
              <a:ext uri="{FF2B5EF4-FFF2-40B4-BE49-F238E27FC236}">
                <a16:creationId xmlns:a16="http://schemas.microsoft.com/office/drawing/2014/main" id="{0CA48045-4BB7-AD47-B9AF-E7028540D716}"/>
              </a:ext>
            </a:extLst>
          </p:cNvPr>
          <p:cNvSpPr>
            <a:spLocks noGrp="1"/>
          </p:cNvSpPr>
          <p:nvPr>
            <p:ph type="ftr" sz="quarter" idx="11"/>
          </p:nvPr>
        </p:nvSpPr>
        <p:spPr/>
        <p:txBody>
          <a:bodyPr/>
          <a:lstStyle/>
          <a:p>
            <a:r>
              <a:rPr lang="el-GR" dirty="0">
                <a:solidFill>
                  <a:prstClr val="black"/>
                </a:solidFill>
                <a:ea typeface="Times New Roman" panose="02020603050405020304" pitchFamily="18" charset="0"/>
              </a:rPr>
              <a:t>Η υποστήριξη της Ευρωπαϊκής Επιτροπής για την παραγωγή της παρούσας δημοσίευσης δεν συνιστά έγκριση του περιεχομένου, το οποίο αντικατοπτρίζει μόνο τις απόψεις των συντακτών, και η Επιτροπή δεν μπορεί να θεωρηθεί υπεύθυνη για οποιαδήποτε χρήση των πληροφοριών που περιέχονται σε αυτήν. </a:t>
            </a:r>
          </a:p>
        </p:txBody>
      </p:sp>
      <p:sp>
        <p:nvSpPr>
          <p:cNvPr id="6" name="Slide Number Placeholder 5">
            <a:extLst>
              <a:ext uri="{FF2B5EF4-FFF2-40B4-BE49-F238E27FC236}">
                <a16:creationId xmlns:a16="http://schemas.microsoft.com/office/drawing/2014/main" id="{03844065-72F0-C24F-A504-90E2B2DD5643}"/>
              </a:ext>
            </a:extLst>
          </p:cNvPr>
          <p:cNvSpPr>
            <a:spLocks noGrp="1"/>
          </p:cNvSpPr>
          <p:nvPr>
            <p:ph type="sldNum" sz="quarter" idx="12"/>
          </p:nvPr>
        </p:nvSpPr>
        <p:spPr/>
        <p:txBody>
          <a:bodyPr/>
          <a:lstStyle/>
          <a:p>
            <a:fld id="{CD37B2E7-1D31-7C4D-928B-66328FE9604A}" type="slidenum">
              <a:rPr lang="de-AT" smtClean="0"/>
              <a:pPr/>
              <a:t>10</a:t>
            </a:fld>
            <a:endParaRPr lang="de-AT" dirty="0"/>
          </a:p>
        </p:txBody>
      </p:sp>
      <p:sp>
        <p:nvSpPr>
          <p:cNvPr id="11" name="Google Shape;143;p27">
            <a:extLst>
              <a:ext uri="{FF2B5EF4-FFF2-40B4-BE49-F238E27FC236}">
                <a16:creationId xmlns:a16="http://schemas.microsoft.com/office/drawing/2014/main" id="{11371142-163D-DB42-9607-6A3E196B56BB}"/>
              </a:ext>
            </a:extLst>
          </p:cNvPr>
          <p:cNvSpPr/>
          <p:nvPr/>
        </p:nvSpPr>
        <p:spPr>
          <a:xfrm>
            <a:off x="0" y="1286553"/>
            <a:ext cx="12192000" cy="1486535"/>
          </a:xfrm>
          <a:prstGeom prst="rect">
            <a:avLst/>
          </a:prstGeom>
          <a:solidFill>
            <a:srgbClr val="DDEBF7"/>
          </a:solidFill>
          <a:ln>
            <a:noFill/>
          </a:ln>
        </p:spPr>
        <p:txBody>
          <a:bodyPr spcFirstLastPara="1" wrap="square" lIns="121900" tIns="60933" rIns="121900" bIns="60933" anchor="ctr" anchorCtr="0">
            <a:noAutofit/>
          </a:bodyPr>
          <a:lstStyle/>
          <a:p>
            <a:pPr algn="ctr"/>
            <a:r>
              <a:rPr lang="el-GR" sz="4000" b="1" dirty="0" smtClean="0">
                <a:solidFill>
                  <a:schemeClr val="dk1"/>
                </a:solidFill>
                <a:latin typeface="Arial Narrow"/>
                <a:ea typeface="Arial Narrow"/>
                <a:cs typeface="Arial Narrow"/>
                <a:sym typeface="Arial Narrow"/>
              </a:rPr>
              <a:t>Ανάπτυξη</a:t>
            </a:r>
            <a:endParaRPr lang="en-GB" sz="4000" dirty="0"/>
          </a:p>
        </p:txBody>
      </p:sp>
      <p:sp>
        <p:nvSpPr>
          <p:cNvPr id="12" name="Google Shape;151;p27">
            <a:extLst>
              <a:ext uri="{FF2B5EF4-FFF2-40B4-BE49-F238E27FC236}">
                <a16:creationId xmlns:a16="http://schemas.microsoft.com/office/drawing/2014/main" id="{C2C82930-6332-F94C-82D1-60B6BD0BD1D5}"/>
              </a:ext>
            </a:extLst>
          </p:cNvPr>
          <p:cNvSpPr/>
          <p:nvPr/>
        </p:nvSpPr>
        <p:spPr>
          <a:xfrm>
            <a:off x="3241480" y="2971938"/>
            <a:ext cx="5709039" cy="3185561"/>
          </a:xfrm>
          <a:prstGeom prst="rect">
            <a:avLst/>
          </a:prstGeom>
          <a:solidFill>
            <a:srgbClr val="DDEBF7"/>
          </a:solidFill>
          <a:ln>
            <a:noFill/>
          </a:ln>
        </p:spPr>
        <p:txBody>
          <a:bodyPr spcFirstLastPara="1" wrap="square" lIns="121900" tIns="60933" rIns="121900" bIns="60933" anchor="ctr" anchorCtr="0">
            <a:noAutofit/>
          </a:bodyPr>
          <a:lstStyle/>
          <a:p>
            <a:pPr algn="ctr">
              <a:lnSpc>
                <a:spcPct val="150000"/>
              </a:lnSpc>
              <a:buClr>
                <a:schemeClr val="dk1"/>
              </a:buClr>
              <a:buSzPts val="2000"/>
            </a:pPr>
            <a:r>
              <a:rPr lang="el-GR" sz="2400" dirty="0">
                <a:solidFill>
                  <a:schemeClr val="dk1"/>
                </a:solidFill>
                <a:latin typeface="Arial Narrow"/>
                <a:ea typeface="Arial Narrow"/>
                <a:cs typeface="Arial Narrow"/>
                <a:sym typeface="Arial Narrow"/>
              </a:rPr>
              <a:t>Αντιμετωπίζοντας συνήθεις προκλήσεις για τις Διαταραχές αυτιστικού φάσματος</a:t>
            </a:r>
          </a:p>
          <a:p>
            <a:pPr algn="ctr">
              <a:lnSpc>
                <a:spcPct val="150000"/>
              </a:lnSpc>
              <a:buClr>
                <a:schemeClr val="dk1"/>
              </a:buClr>
              <a:buSzPts val="2000"/>
            </a:pPr>
            <a:r>
              <a:rPr lang="el-GR" sz="2400" dirty="0">
                <a:solidFill>
                  <a:schemeClr val="dk1"/>
                </a:solidFill>
                <a:latin typeface="Arial Narrow"/>
                <a:ea typeface="Arial Narrow"/>
                <a:cs typeface="Arial Narrow"/>
                <a:sym typeface="Arial Narrow"/>
              </a:rPr>
              <a:t>Κάνοντας την κοινωνία φιλική προς τις Διαταραχές αυτιστικού φάσματος στο σχολείο</a:t>
            </a:r>
          </a:p>
          <a:p>
            <a:pPr algn="ctr">
              <a:lnSpc>
                <a:spcPct val="150000"/>
              </a:lnSpc>
              <a:buClr>
                <a:schemeClr val="dk1"/>
              </a:buClr>
              <a:buSzPts val="2000"/>
            </a:pPr>
            <a:r>
              <a:rPr lang="el-GR" sz="2400" i="1" dirty="0">
                <a:solidFill>
                  <a:schemeClr val="dk1"/>
                </a:solidFill>
                <a:latin typeface="Arial Narrow"/>
                <a:ea typeface="Arial Narrow"/>
                <a:cs typeface="Arial Narrow"/>
                <a:sym typeface="Arial Narrow"/>
              </a:rPr>
              <a:t>Δραστηριότητα: Σκέψου και στοχάσου 3.1</a:t>
            </a:r>
            <a:endParaRPr lang="en-GB" dirty="0"/>
          </a:p>
        </p:txBody>
      </p:sp>
    </p:spTree>
    <p:extLst>
      <p:ext uri="{BB962C8B-B14F-4D97-AF65-F5344CB8AC3E}">
        <p14:creationId xmlns:p14="http://schemas.microsoft.com/office/powerpoint/2010/main" val="3566411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l-GR" dirty="0"/>
              <a:t>3 Ιουνίου 2021</a:t>
            </a:r>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l-GR" dirty="0">
                <a:solidFill>
                  <a:prstClr val="black"/>
                </a:solidFill>
                <a:ea typeface="Times New Roman" panose="02020603050405020304" pitchFamily="18" charset="0"/>
              </a:rPr>
              <a:t>Η υποστήριξη της Ευρωπαϊκής Επιτροπής για την παραγωγή της παρούσας δημοσίευσης δεν συνιστά έγκριση του περιεχομένου, το οποίο αντικατοπτρίζει μόνο τις απόψεις των συντακτών, και η Επιτροπή δεν μπορεί να θεωρηθεί υπεύθυνη για οποιαδήποτε χρήση των πληροφοριών που περιέχονται σε αυτήν. </a:t>
            </a: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11</a:t>
            </a:fld>
            <a:endParaRPr lang="de-AT"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681037"/>
            <a:ext cx="10515600" cy="5492439"/>
          </a:xfrm>
          <a:prstGeom prst="rect">
            <a:avLst/>
          </a:prstGeom>
          <a:solidFill>
            <a:srgbClr val="DDEBF7"/>
          </a:solidFill>
          <a:ln>
            <a:noFill/>
          </a:ln>
        </p:spPr>
        <p:txBody>
          <a:bodyPr spcFirstLastPara="1" wrap="square" lIns="121900" tIns="60933" rIns="121900" bIns="60933" anchor="t" anchorCtr="0">
            <a:noAutofit/>
          </a:bodyPr>
          <a:lstStyle/>
          <a:p>
            <a:pPr algn="ctr">
              <a:spcBef>
                <a:spcPts val="1333"/>
              </a:spcBef>
            </a:pPr>
            <a:r>
              <a:rPr lang="el-GR" sz="3200" b="1" dirty="0" smtClean="0">
                <a:latin typeface="Arial Narrow" panose="020B0606020202030204" pitchFamily="34" charset="0"/>
              </a:rPr>
              <a:t>Οι πιο συνήθεις προκλήσεις που πρέπει να αντιμετωπίσουν τα αυτιστικά άτομα στην κοινωνία έχουν σχέση με: </a:t>
            </a:r>
            <a:endParaRPr lang="en-GB" sz="1400" dirty="0">
              <a:latin typeface="Arial Narrow" panose="020B0606020202030204" pitchFamily="34" charset="0"/>
            </a:endParaRPr>
          </a:p>
          <a:p>
            <a:pPr algn="ctr">
              <a:spcBef>
                <a:spcPts val="1333"/>
              </a:spcBef>
            </a:pPr>
            <a:r>
              <a:rPr lang="en-GB" sz="3200" u="sng" dirty="0">
                <a:latin typeface="Arial Narrow" panose="020B0606020202030204" pitchFamily="34" charset="0"/>
              </a:rPr>
              <a:t>1. </a:t>
            </a:r>
            <a:r>
              <a:rPr lang="el-GR" sz="3200" u="sng" dirty="0">
                <a:latin typeface="Arial Narrow" panose="020B0606020202030204" pitchFamily="34" charset="0"/>
              </a:rPr>
              <a:t>Αισθητηριακή επεξεργασία (ζώντας σε έναν έντονο κόσμο)</a:t>
            </a:r>
            <a:endParaRPr lang="en-GB" sz="3600" dirty="0"/>
          </a:p>
        </p:txBody>
      </p:sp>
      <p:pic>
        <p:nvPicPr>
          <p:cNvPr id="9" name="Google Shape;264;p36" descr="Some people with autism have difficulty processing intense, multiple sensory experiences at once. This animation gives the viewer a glimpse into sensory overload, and how often our sensory experiences intertwine in everyday life.&#10;&#10;Created as part of Mark Jonathan Harris' and Marhsa Kinder's &quot;Interacting with Autism.&quot; Coming in January 1st 2013, IWA is a three-year transmedia project funded by the federal Agency for Health Research and Quality (AHRQ). University Professor Marsha Kinder, the Executive Director of the Labyrinth Project at USC, and Mark Harris are heading a team of filmmakers and artists working to build an interactive, video intensive website that will focus on the best available treatments for autism.&#10;&#10;FULL CREDITS LIST:&#10;&#10;Director and Animator:&#10;Miguel Jiron&#10;&#10;Produced and Developed by:&#10;Scott Mahoy, Creative Director of Interacting with Autism&#10;&#10;Sound Designer &amp; Mixer:&#10;Katie Gately&#10;&#10;Produced for Interacting with Autism&#10;For more information visit:&#10;interactingwithautism.com&#10;&#10;Scenario:&#10;Marsha Kinder&#10;&#10;Line Producer:&#10;Ioana Uricaru&#10;&#10;Cinematographer:&#10;Alejandro Martinez&#10;&#10;Paint Animation:&#10;Laura Cechanowicz&#10;&#10;Boy:&#10;Cody Sullivan&#10;&#10;Waitress:&#10;Alexandra Boylan&#10;&#10;Gaffer:&#10;Katie Walker&#10;&#10;Special Thanks:&#10;Mark Jonathan Harris, Shelbi Jay Kepler, Mike Patterson, Candace Reckinger, Kathy Smith&#10;t For more work, check out my website mibaji.com" title="Sensory Overload">
            <a:hlinkClick r:id="rId2"/>
            <a:extLst>
              <a:ext uri="{FF2B5EF4-FFF2-40B4-BE49-F238E27FC236}">
                <a16:creationId xmlns:a16="http://schemas.microsoft.com/office/drawing/2014/main" id="{A4FAADC9-DD8D-8C44-B6FB-C82CDE56C351}"/>
              </a:ext>
            </a:extLst>
          </p:cNvPr>
          <p:cNvPicPr preferRelativeResize="0"/>
          <p:nvPr/>
        </p:nvPicPr>
        <p:blipFill>
          <a:blip r:embed="rId3">
            <a:alphaModFix/>
          </a:blip>
          <a:stretch>
            <a:fillRect/>
          </a:stretch>
        </p:blipFill>
        <p:spPr>
          <a:xfrm>
            <a:off x="841682" y="3640472"/>
            <a:ext cx="2807937" cy="2105953"/>
          </a:xfrm>
          <a:prstGeom prst="rect">
            <a:avLst/>
          </a:prstGeom>
          <a:noFill/>
          <a:ln>
            <a:noFill/>
          </a:ln>
        </p:spPr>
      </p:pic>
      <p:pic>
        <p:nvPicPr>
          <p:cNvPr id="10" name="Google Shape;265;p36">
            <a:extLst>
              <a:ext uri="{FF2B5EF4-FFF2-40B4-BE49-F238E27FC236}">
                <a16:creationId xmlns:a16="http://schemas.microsoft.com/office/drawing/2014/main" id="{F86F76AF-584C-974A-A7AF-D3C9F1703742}"/>
              </a:ext>
            </a:extLst>
          </p:cNvPr>
          <p:cNvPicPr preferRelativeResize="0"/>
          <p:nvPr/>
        </p:nvPicPr>
        <p:blipFill>
          <a:blip r:embed="rId4">
            <a:alphaModFix/>
          </a:blip>
          <a:stretch>
            <a:fillRect/>
          </a:stretch>
        </p:blipFill>
        <p:spPr>
          <a:xfrm>
            <a:off x="7606390" y="3640472"/>
            <a:ext cx="3743928" cy="2105954"/>
          </a:xfrm>
          <a:prstGeom prst="rect">
            <a:avLst/>
          </a:prstGeom>
          <a:noFill/>
          <a:ln>
            <a:noFill/>
          </a:ln>
        </p:spPr>
      </p:pic>
      <p:sp>
        <p:nvSpPr>
          <p:cNvPr id="11" name="Retângulo 2">
            <a:extLst>
              <a:ext uri="{FF2B5EF4-FFF2-40B4-BE49-F238E27FC236}">
                <a16:creationId xmlns:a16="http://schemas.microsoft.com/office/drawing/2014/main" id="{C4ABDC3E-1068-0843-9FFC-0ED392CA45E5}"/>
              </a:ext>
            </a:extLst>
          </p:cNvPr>
          <p:cNvSpPr/>
          <p:nvPr/>
        </p:nvSpPr>
        <p:spPr>
          <a:xfrm>
            <a:off x="3649619" y="3574769"/>
            <a:ext cx="3953289" cy="2123658"/>
          </a:xfrm>
          <a:prstGeom prst="rect">
            <a:avLst/>
          </a:prstGeom>
        </p:spPr>
        <p:txBody>
          <a:bodyPr wrap="square">
            <a:spAutoFit/>
          </a:bodyPr>
          <a:lstStyle/>
          <a:p>
            <a:pPr algn="ctr">
              <a:spcBef>
                <a:spcPts val="1333"/>
              </a:spcBef>
            </a:pPr>
            <a:r>
              <a:rPr lang="el-GR" sz="2200" dirty="0">
                <a:latin typeface="Arial Narrow" panose="020B0606020202030204" pitchFamily="34" charset="0"/>
              </a:rPr>
              <a:t>Ένα αυτιστικό άτομο επεξεργάζεται αισθητικές πληροφορίες από τον περιβάλλοντα κόσμο με άτυπο τρόπο. Αυτό μπορεί μερικές φορές να προκαλέσει υπερδιέγερση και να κάνει τον κόσμο ένα χαοτικό μέρος.</a:t>
            </a:r>
            <a:endParaRPr lang="en-US" sz="2200" dirty="0">
              <a:latin typeface="Arial Narrow" panose="020B0606020202030204" pitchFamily="34" charset="0"/>
            </a:endParaRPr>
          </a:p>
        </p:txBody>
      </p:sp>
    </p:spTree>
    <p:extLst>
      <p:ext uri="{BB962C8B-B14F-4D97-AF65-F5344CB8AC3E}">
        <p14:creationId xmlns:p14="http://schemas.microsoft.com/office/powerpoint/2010/main" val="173220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l-GR" dirty="0"/>
              <a:t>3 Ιουνίου 2021</a:t>
            </a:r>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l-GR" dirty="0">
                <a:solidFill>
                  <a:prstClr val="black"/>
                </a:solidFill>
                <a:ea typeface="Times New Roman" panose="02020603050405020304" pitchFamily="18" charset="0"/>
              </a:rPr>
              <a:t>Η υποστήριξη της Ευρωπαϊκής Επιτροπής για την παραγωγή της παρούσας δημοσίευσης δεν συνιστά έγκριση του περιεχομένου, το οποίο αντικατοπτρίζει μόνο τις απόψεις των συντακτών, και η Επιτροπή δεν μπορεί να θεωρηθεί υπεύθυνη για οποιαδήποτε χρήση των πληροφοριών που περιέχονται σε αυτήν. </a:t>
            </a: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12</a:t>
            </a:fld>
            <a:endParaRPr lang="de-AT"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681037"/>
            <a:ext cx="10515600" cy="5492439"/>
          </a:xfrm>
          <a:prstGeom prst="rect">
            <a:avLst/>
          </a:prstGeom>
          <a:solidFill>
            <a:srgbClr val="DDEBF7"/>
          </a:solidFill>
          <a:ln>
            <a:noFill/>
          </a:ln>
        </p:spPr>
        <p:txBody>
          <a:bodyPr spcFirstLastPara="1" wrap="square" lIns="121900" tIns="60933" rIns="121900" bIns="60933" anchor="t" anchorCtr="0">
            <a:noAutofit/>
          </a:bodyPr>
          <a:lstStyle/>
          <a:p>
            <a:pPr algn="ctr">
              <a:spcBef>
                <a:spcPts val="1333"/>
              </a:spcBef>
            </a:pPr>
            <a:r>
              <a:rPr lang="en-GB" sz="3200" u="sng" dirty="0">
                <a:latin typeface="Arial Narrow" panose="020B0606020202030204" pitchFamily="34" charset="0"/>
              </a:rPr>
              <a:t>2. </a:t>
            </a:r>
            <a:r>
              <a:rPr lang="el-GR" sz="3200" u="sng" dirty="0" smtClean="0">
                <a:latin typeface="Arial Narrow" panose="020B0606020202030204" pitchFamily="34" charset="0"/>
              </a:rPr>
              <a:t>Ένα διαφορετικό είδος ζωντανής σχέσης  </a:t>
            </a:r>
            <a:endParaRPr lang="en-GB" sz="3200" u="sng" dirty="0">
              <a:latin typeface="Arial Narrow" panose="020B0606020202030204" pitchFamily="34" charset="0"/>
            </a:endParaRPr>
          </a:p>
          <a:p>
            <a:pPr>
              <a:spcBef>
                <a:spcPts val="1333"/>
              </a:spcBef>
            </a:pPr>
            <a:r>
              <a:rPr lang="el-GR" sz="2400" dirty="0">
                <a:latin typeface="Arial Narrow" panose="020B0606020202030204" pitchFamily="34" charset="0"/>
              </a:rPr>
              <a:t>Οι αυτιστικοί άνθρωποι έχουν έναν μοναδικό τρόπο βίωσης της σχέσης, αλλά συχνά δεν καταλαβαίνουν τον περίπλοκο κόσμο της νευροτυπικής σχέσης.</a:t>
            </a:r>
          </a:p>
          <a:p>
            <a:pPr>
              <a:spcBef>
                <a:spcPts val="1333"/>
              </a:spcBef>
            </a:pPr>
            <a:r>
              <a:rPr lang="el-GR" sz="2400" dirty="0">
                <a:latin typeface="Arial Narrow" panose="020B0606020202030204" pitchFamily="34" charset="0"/>
              </a:rPr>
              <a:t>Όλα αυτά, σε συνδυασμό με μια δυσκολία στη θεωρία του νου και μια διαφορετική γνωστική ενσυναίσθηση, μπορούν να δημιουργήσουν </a:t>
            </a:r>
            <a:r>
              <a:rPr lang="el-GR" sz="2400" dirty="0" smtClean="0">
                <a:latin typeface="Arial Narrow" panose="020B0606020202030204" pitchFamily="34" charset="0"/>
              </a:rPr>
              <a:t>παρανόηση </a:t>
            </a:r>
            <a:r>
              <a:rPr lang="el-GR" sz="2400" dirty="0">
                <a:latin typeface="Arial Narrow" panose="020B0606020202030204" pitchFamily="34" charset="0"/>
              </a:rPr>
              <a:t>και μπορούν να αποτελέσουν εμπόδιο </a:t>
            </a:r>
            <a:r>
              <a:rPr lang="el-GR" sz="2400" dirty="0" smtClean="0">
                <a:latin typeface="Arial Narrow" panose="020B0606020202030204" pitchFamily="34" charset="0"/>
              </a:rPr>
              <a:t>στις </a:t>
            </a:r>
            <a:r>
              <a:rPr lang="el-GR" sz="2400" dirty="0">
                <a:latin typeface="Arial Narrow" panose="020B0606020202030204" pitchFamily="34" charset="0"/>
              </a:rPr>
              <a:t>σχέση σε όλα τα πλαίσια της ζωής (σχολείο, εργασία, οικογένεια, συντροφικότητα).</a:t>
            </a:r>
            <a:endParaRPr lang="en-GB" sz="2400" dirty="0">
              <a:latin typeface="Arial Narrow" panose="020B0606020202030204" pitchFamily="34" charset="0"/>
            </a:endParaRPr>
          </a:p>
          <a:p>
            <a:pPr>
              <a:spcBef>
                <a:spcPts val="1333"/>
              </a:spcBef>
            </a:pPr>
            <a:r>
              <a:rPr lang="en-GB" sz="2400" u="sng" dirty="0">
                <a:solidFill>
                  <a:schemeClr val="hlink"/>
                </a:solidFill>
                <a:latin typeface="Arial Narrow" panose="020B0606020202030204" pitchFamily="34" charset="0"/>
                <a:hlinkClick r:id="rId2"/>
              </a:rPr>
              <a:t>https://www.youtube.com/watch?v=B0uYcgdvUXw</a:t>
            </a:r>
            <a:endParaRPr lang="en-GB" sz="2400" dirty="0">
              <a:latin typeface="Arial Narrow" panose="020B0606020202030204" pitchFamily="34" charset="0"/>
            </a:endParaRPr>
          </a:p>
        </p:txBody>
      </p:sp>
      <p:pic>
        <p:nvPicPr>
          <p:cNvPr id="12" name="Google Shape;275;p37">
            <a:extLst>
              <a:ext uri="{FF2B5EF4-FFF2-40B4-BE49-F238E27FC236}">
                <a16:creationId xmlns:a16="http://schemas.microsoft.com/office/drawing/2014/main" id="{562713DD-E5B8-2E4B-A770-129F8168105A}"/>
              </a:ext>
            </a:extLst>
          </p:cNvPr>
          <p:cNvPicPr preferRelativeResize="0"/>
          <p:nvPr/>
        </p:nvPicPr>
        <p:blipFill>
          <a:blip r:embed="rId3">
            <a:alphaModFix/>
          </a:blip>
          <a:stretch>
            <a:fillRect/>
          </a:stretch>
        </p:blipFill>
        <p:spPr>
          <a:xfrm>
            <a:off x="8610600" y="3872120"/>
            <a:ext cx="2054628" cy="2082396"/>
          </a:xfrm>
          <a:prstGeom prst="rect">
            <a:avLst/>
          </a:prstGeom>
          <a:noFill/>
          <a:ln>
            <a:noFill/>
          </a:ln>
        </p:spPr>
      </p:pic>
    </p:spTree>
    <p:extLst>
      <p:ext uri="{BB962C8B-B14F-4D97-AF65-F5344CB8AC3E}">
        <p14:creationId xmlns:p14="http://schemas.microsoft.com/office/powerpoint/2010/main" val="221320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l-GR" dirty="0"/>
              <a:t>3 Ιουνίου 2021</a:t>
            </a:r>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l-GR" dirty="0">
                <a:solidFill>
                  <a:prstClr val="black"/>
                </a:solidFill>
                <a:ea typeface="Times New Roman" panose="02020603050405020304" pitchFamily="18" charset="0"/>
              </a:rPr>
              <a:t>Η υποστήριξη της Ευρωπαϊκής Επιτροπής για την παραγωγή της παρούσας δημοσίευσης δεν συνιστά έγκριση του περιεχομένου, το οποίο αντικατοπτρίζει μόνο τις απόψεις των συντακτών, και η Επιτροπή δεν μπορεί να θεωρηθεί υπεύθυνη για οποιαδήποτε χρήση των πληροφοριών που περιέχονται σε αυτήν. </a:t>
            </a: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13</a:t>
            </a:fld>
            <a:endParaRPr lang="de-AT"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681037"/>
            <a:ext cx="10515600" cy="5492439"/>
          </a:xfrm>
          <a:prstGeom prst="rect">
            <a:avLst/>
          </a:prstGeom>
          <a:solidFill>
            <a:srgbClr val="DDEBF7"/>
          </a:solidFill>
          <a:ln>
            <a:noFill/>
          </a:ln>
        </p:spPr>
        <p:txBody>
          <a:bodyPr spcFirstLastPara="1" wrap="square" lIns="121900" tIns="60933" rIns="121900" bIns="60933" anchor="t" anchorCtr="0">
            <a:noAutofit/>
          </a:bodyPr>
          <a:lstStyle/>
          <a:p>
            <a:pPr algn="ctr"/>
            <a:r>
              <a:rPr lang="el-GR" sz="3200" u="sng" dirty="0">
                <a:latin typeface="Arial Narrow" panose="020B0606020202030204" pitchFamily="34" charset="0"/>
              </a:rPr>
              <a:t>3. Προσοχή στη λεπτομέρεια και την </a:t>
            </a:r>
            <a:r>
              <a:rPr lang="el-GR" sz="3200" u="sng" dirty="0" smtClean="0">
                <a:latin typeface="Arial Narrow" panose="020B0606020202030204" pitchFamily="34" charset="0"/>
              </a:rPr>
              <a:t>ατυπικότητα </a:t>
            </a:r>
            <a:r>
              <a:rPr lang="el-GR" sz="3200" u="sng" dirty="0">
                <a:latin typeface="Arial Narrow" panose="020B0606020202030204" pitchFamily="34" charset="0"/>
              </a:rPr>
              <a:t>στην κεντρική συνοχή</a:t>
            </a:r>
            <a:endParaRPr lang="en-GB" u="sng" dirty="0">
              <a:latin typeface="Arial Narrow" panose="020B0606020202030204" pitchFamily="34" charset="0"/>
            </a:endParaRPr>
          </a:p>
          <a:p>
            <a:pPr>
              <a:spcBef>
                <a:spcPts val="1333"/>
              </a:spcBef>
            </a:pPr>
            <a:r>
              <a:rPr lang="el-GR" sz="2400" dirty="0">
                <a:latin typeface="Arial Narrow" panose="020B0606020202030204" pitchFamily="34" charset="0"/>
              </a:rPr>
              <a:t>Ένα μεγάλο πλεονέκτημα των αυτιστικών ατόμων είναι η προσοχή στη λεπτομέρεια</a:t>
            </a:r>
            <a:r>
              <a:rPr lang="el-GR" sz="2400" dirty="0" smtClean="0">
                <a:latin typeface="Arial Narrow" panose="020B0606020202030204" pitchFamily="34" charset="0"/>
              </a:rPr>
              <a:t>, το οποίο, ωστόσο, μπορεί </a:t>
            </a:r>
            <a:r>
              <a:rPr lang="el-GR" sz="2400" dirty="0">
                <a:latin typeface="Arial Narrow" panose="020B0606020202030204" pitchFamily="34" charset="0"/>
              </a:rPr>
              <a:t>να σημαίνει ότι λείπει η μεγάλη εικόνα.</a:t>
            </a:r>
          </a:p>
          <a:p>
            <a:pPr>
              <a:spcBef>
                <a:spcPts val="1333"/>
              </a:spcBef>
            </a:pPr>
            <a:r>
              <a:rPr lang="el-GR" sz="2400" dirty="0">
                <a:latin typeface="Arial Narrow" panose="020B0606020202030204" pitchFamily="34" charset="0"/>
              </a:rPr>
              <a:t>Αυτό </a:t>
            </a:r>
            <a:r>
              <a:rPr lang="el-GR" sz="2400" dirty="0" smtClean="0">
                <a:latin typeface="Arial Narrow" panose="020B0606020202030204" pitchFamily="34" charset="0"/>
              </a:rPr>
              <a:t>μπορεί </a:t>
            </a:r>
            <a:r>
              <a:rPr lang="el-GR" sz="2400" dirty="0">
                <a:latin typeface="Arial Narrow" panose="020B0606020202030204" pitchFamily="34" charset="0"/>
              </a:rPr>
              <a:t>επίσης να σημαίνει μια δυσκολία στην κατανόηση και την εκτέλεση πολύπλοκων εργασιών χωρίς καμία προτροπή και μια δυσκολία στη ζωή σε έναν κόσμο πολλαπλών εργασιών.</a:t>
            </a:r>
            <a:endParaRPr lang="en-GB" sz="2400" dirty="0">
              <a:latin typeface="Arial Narrow" panose="020B0606020202030204" pitchFamily="34" charset="0"/>
            </a:endParaRPr>
          </a:p>
        </p:txBody>
      </p:sp>
      <p:pic>
        <p:nvPicPr>
          <p:cNvPr id="9" name="Google Shape;287;p38">
            <a:extLst>
              <a:ext uri="{FF2B5EF4-FFF2-40B4-BE49-F238E27FC236}">
                <a16:creationId xmlns:a16="http://schemas.microsoft.com/office/drawing/2014/main" id="{D810E65E-7AD4-5945-877D-953D40004F65}"/>
              </a:ext>
            </a:extLst>
          </p:cNvPr>
          <p:cNvPicPr preferRelativeResize="0"/>
          <p:nvPr/>
        </p:nvPicPr>
        <p:blipFill>
          <a:blip r:embed="rId2">
            <a:alphaModFix/>
          </a:blip>
          <a:stretch>
            <a:fillRect/>
          </a:stretch>
        </p:blipFill>
        <p:spPr>
          <a:xfrm>
            <a:off x="8153400" y="3977995"/>
            <a:ext cx="2917832" cy="1947669"/>
          </a:xfrm>
          <a:prstGeom prst="rect">
            <a:avLst/>
          </a:prstGeom>
          <a:noFill/>
          <a:ln>
            <a:noFill/>
          </a:ln>
        </p:spPr>
      </p:pic>
      <p:pic>
        <p:nvPicPr>
          <p:cNvPr id="10" name="Google Shape;288;p38" descr="#AutisticCultureShift #Autism #ActuallyAutistic&#10;It is well-known that many autistic people have an exceptional ability to pick up on details that others might miss...but it's also not uncommon for us to miss things that non-autistic people might deem obvious. I talk about my experiences as an autistic person.&#10;&#10;Find me on Facebook: https://www.facebook.com/joejamfrey/?modal=admin_todo_tour&#10;My Facebook group Autistics Assemble: https://www.facebook.com/groups/2591334461191102/&#10;Twitter: https://twitter.com/joejamfrey&#10;Instagram: https://www.instagram.com/joejamfrey/?hl=en&#10;My blog:&#10;https://joejamfrey.com/author/joejamfrey/" title="Autism and Attention to Detail">
            <a:hlinkClick r:id="rId3"/>
            <a:extLst>
              <a:ext uri="{FF2B5EF4-FFF2-40B4-BE49-F238E27FC236}">
                <a16:creationId xmlns:a16="http://schemas.microsoft.com/office/drawing/2014/main" id="{296B8BB4-59E0-D542-874A-114BB363F939}"/>
              </a:ext>
            </a:extLst>
          </p:cNvPr>
          <p:cNvPicPr preferRelativeResize="0"/>
          <p:nvPr/>
        </p:nvPicPr>
        <p:blipFill>
          <a:blip r:embed="rId4">
            <a:alphaModFix/>
          </a:blip>
          <a:stretch>
            <a:fillRect/>
          </a:stretch>
        </p:blipFill>
        <p:spPr>
          <a:xfrm>
            <a:off x="1249833" y="4002780"/>
            <a:ext cx="2563884" cy="1922884"/>
          </a:xfrm>
          <a:prstGeom prst="rect">
            <a:avLst/>
          </a:prstGeom>
          <a:noFill/>
          <a:ln>
            <a:noFill/>
          </a:ln>
        </p:spPr>
      </p:pic>
    </p:spTree>
    <p:extLst>
      <p:ext uri="{BB962C8B-B14F-4D97-AF65-F5344CB8AC3E}">
        <p14:creationId xmlns:p14="http://schemas.microsoft.com/office/powerpoint/2010/main" val="3760482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l-GR" dirty="0"/>
              <a:t>3 Ιουνίου 2021</a:t>
            </a:r>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l-GR" dirty="0">
                <a:solidFill>
                  <a:prstClr val="black"/>
                </a:solidFill>
                <a:ea typeface="Times New Roman" panose="02020603050405020304" pitchFamily="18" charset="0"/>
              </a:rPr>
              <a:t>Η υποστήριξη της Ευρωπαϊκής Επιτροπής για την παραγωγή της παρούσας δημοσίευσης δεν συνιστά έγκριση του περιεχομένου, το οποίο αντικατοπτρίζει μόνο τις απόψεις των συντακτών, και η Επιτροπή δεν μπορεί να θεωρηθεί υπεύθυνη για οποιαδήποτε χρήση των πληροφοριών που περιέχονται σε αυτήν. </a:t>
            </a: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14</a:t>
            </a:fld>
            <a:endParaRPr lang="de-AT"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681037"/>
            <a:ext cx="10515600" cy="5492439"/>
          </a:xfrm>
          <a:prstGeom prst="rect">
            <a:avLst/>
          </a:prstGeom>
          <a:solidFill>
            <a:srgbClr val="DDEBF7"/>
          </a:solidFill>
          <a:ln>
            <a:noFill/>
          </a:ln>
        </p:spPr>
        <p:txBody>
          <a:bodyPr spcFirstLastPara="1" wrap="square" lIns="121900" tIns="60933" rIns="121900" bIns="60933" anchor="t" anchorCtr="0">
            <a:noAutofit/>
          </a:bodyPr>
          <a:lstStyle/>
          <a:p>
            <a:pPr algn="ctr">
              <a:spcBef>
                <a:spcPts val="1333"/>
              </a:spcBef>
            </a:pPr>
            <a:r>
              <a:rPr lang="el-GR" sz="3200" u="sng" dirty="0">
                <a:latin typeface="Arial Narrow" panose="020B0606020202030204" pitchFamily="34" charset="0"/>
              </a:rPr>
              <a:t>4. Όπως η βιοποικιλότητα </a:t>
            </a:r>
            <a:r>
              <a:rPr lang="el-GR" sz="3200" u="sng" dirty="0" smtClean="0">
                <a:latin typeface="Arial Narrow" panose="020B0606020202030204" pitchFamily="34" charset="0"/>
              </a:rPr>
              <a:t>εμπλουτίζει </a:t>
            </a:r>
            <a:r>
              <a:rPr lang="el-GR" sz="3200" u="sng" dirty="0">
                <a:latin typeface="Arial Narrow" panose="020B0606020202030204" pitchFamily="34" charset="0"/>
              </a:rPr>
              <a:t>ένα </a:t>
            </a:r>
            <a:r>
              <a:rPr lang="el-GR" sz="3200" u="sng" dirty="0" smtClean="0">
                <a:latin typeface="Arial Narrow" panose="020B0606020202030204" pitchFamily="34" charset="0"/>
              </a:rPr>
              <a:t>περιβάλλον, </a:t>
            </a:r>
            <a:r>
              <a:rPr lang="el-GR" sz="3200" u="sng" dirty="0">
                <a:latin typeface="Arial Narrow" panose="020B0606020202030204" pitchFamily="34" charset="0"/>
              </a:rPr>
              <a:t>η νευροποικιλότητα δημιουργεί μια πιο πλούσια </a:t>
            </a:r>
            <a:r>
              <a:rPr lang="el-GR" sz="3200" u="sng" dirty="0" smtClean="0">
                <a:latin typeface="Arial Narrow" panose="020B0606020202030204" pitchFamily="34" charset="0"/>
              </a:rPr>
              <a:t>κοινωνία</a:t>
            </a:r>
          </a:p>
          <a:p>
            <a:pPr algn="ctr">
              <a:spcBef>
                <a:spcPts val="1333"/>
              </a:spcBef>
            </a:pPr>
            <a:r>
              <a:rPr lang="el-GR" sz="2400" dirty="0">
                <a:latin typeface="Arial Narrow" panose="020B0606020202030204" pitchFamily="34" charset="0"/>
              </a:rPr>
              <a:t>Όλα αυτά τα χαρακτηριστικά </a:t>
            </a:r>
            <a:r>
              <a:rPr lang="el-GR" sz="2400" dirty="0" smtClean="0">
                <a:latin typeface="Arial Narrow" panose="020B0606020202030204" pitchFamily="34" charset="0"/>
              </a:rPr>
              <a:t>αποτελούν </a:t>
            </a:r>
            <a:r>
              <a:rPr lang="el-GR" sz="2400" dirty="0">
                <a:latin typeface="Arial Narrow" panose="020B0606020202030204" pitchFamily="34" charset="0"/>
              </a:rPr>
              <a:t>εξαιρετική δύναμη όταν τα βλέπουμε από τη σωστή </a:t>
            </a:r>
            <a:r>
              <a:rPr lang="el-GR" sz="2400" dirty="0" smtClean="0">
                <a:latin typeface="Arial Narrow" panose="020B0606020202030204" pitchFamily="34" charset="0"/>
              </a:rPr>
              <a:t>οπτική</a:t>
            </a:r>
            <a:r>
              <a:rPr lang="el-GR" sz="2400" dirty="0">
                <a:latin typeface="Arial Narrow" panose="020B0606020202030204" pitchFamily="34" charset="0"/>
              </a:rPr>
              <a:t>. Δεν είναι εύκολο για ένα αυτιστικό άτομο να ζει σε έναν κόσμο σχεδιασμένο για νευροτυπικά άτομα, αλλά ο κόσμος χωρίς νευροποικιλότητα θα ήταν λιγότερο πλούσιος.</a:t>
            </a:r>
            <a:endParaRPr lang="en-GB" sz="2400" dirty="0">
              <a:latin typeface="Arial Narrow" panose="020B0606020202030204" pitchFamily="34" charset="0"/>
            </a:endParaRPr>
          </a:p>
          <a:p>
            <a:pPr>
              <a:spcBef>
                <a:spcPts val="1333"/>
              </a:spcBef>
            </a:pPr>
            <a:r>
              <a:rPr lang="en-GB" sz="2400" u="sng" dirty="0">
                <a:solidFill>
                  <a:schemeClr val="hlink"/>
                </a:solidFill>
                <a:latin typeface="Arial Narrow" panose="020B0606020202030204" pitchFamily="34" charset="0"/>
                <a:hlinkClick r:id="rId2"/>
              </a:rPr>
              <a:t>https://www.youtube.com/watch?v=q5PPYnJ1xc0</a:t>
            </a:r>
            <a:endParaRPr lang="en-GB" sz="2400" u="sng" dirty="0">
              <a:solidFill>
                <a:schemeClr val="hlink"/>
              </a:solidFill>
              <a:latin typeface="Arial Narrow" panose="020B0606020202030204" pitchFamily="34" charset="0"/>
            </a:endParaRPr>
          </a:p>
          <a:p>
            <a:pPr>
              <a:spcBef>
                <a:spcPts val="1333"/>
              </a:spcBef>
            </a:pPr>
            <a:endParaRPr lang="en-GB" sz="2400" dirty="0">
              <a:latin typeface="Arial Narrow" panose="020B0606020202030204" pitchFamily="34" charset="0"/>
            </a:endParaRPr>
          </a:p>
          <a:p>
            <a:pPr>
              <a:spcBef>
                <a:spcPts val="1333"/>
              </a:spcBef>
            </a:pPr>
            <a:r>
              <a:rPr lang="el-GR" dirty="0">
                <a:latin typeface="Arial Narrow" panose="020B0606020202030204" pitchFamily="34" charset="0"/>
              </a:rPr>
              <a:t>Το καθήκον μας είναι να δημιουργήσουμε έναν κόσμο που περιλαμβάνει όλη τη διαφορετικότητα και</a:t>
            </a:r>
          </a:p>
          <a:p>
            <a:pPr>
              <a:spcBef>
                <a:spcPts val="1333"/>
              </a:spcBef>
            </a:pPr>
            <a:r>
              <a:rPr lang="el-GR" dirty="0">
                <a:latin typeface="Arial Narrow" panose="020B0606020202030204" pitchFamily="34" charset="0"/>
              </a:rPr>
              <a:t>δημιουργία μιας κοινωνίας φιλικής προς </a:t>
            </a:r>
            <a:r>
              <a:rPr lang="el-GR" dirty="0" smtClean="0">
                <a:latin typeface="Arial Narrow" panose="020B0606020202030204" pitchFamily="34" charset="0"/>
              </a:rPr>
              <a:t>τις Διαταραχές αυτιστικού φάσματος.</a:t>
            </a:r>
            <a:endParaRPr lang="en-GB" dirty="0">
              <a:latin typeface="Arial Narrow" panose="020B0606020202030204" pitchFamily="34" charset="0"/>
            </a:endParaRPr>
          </a:p>
        </p:txBody>
      </p:sp>
      <p:pic>
        <p:nvPicPr>
          <p:cNvPr id="11" name="Google Shape;298;p39">
            <a:extLst>
              <a:ext uri="{FF2B5EF4-FFF2-40B4-BE49-F238E27FC236}">
                <a16:creationId xmlns:a16="http://schemas.microsoft.com/office/drawing/2014/main" id="{DBA1C1A8-7DBA-7943-94F1-7F1C82BC09F1}"/>
              </a:ext>
            </a:extLst>
          </p:cNvPr>
          <p:cNvPicPr preferRelativeResize="0"/>
          <p:nvPr/>
        </p:nvPicPr>
        <p:blipFill>
          <a:blip r:embed="rId3">
            <a:alphaModFix/>
          </a:blip>
          <a:stretch>
            <a:fillRect/>
          </a:stretch>
        </p:blipFill>
        <p:spPr>
          <a:xfrm>
            <a:off x="9770167" y="4410843"/>
            <a:ext cx="1583633" cy="1762633"/>
          </a:xfrm>
          <a:prstGeom prst="rect">
            <a:avLst/>
          </a:prstGeom>
          <a:noFill/>
          <a:ln>
            <a:noFill/>
          </a:ln>
        </p:spPr>
      </p:pic>
    </p:spTree>
    <p:extLst>
      <p:ext uri="{BB962C8B-B14F-4D97-AF65-F5344CB8AC3E}">
        <p14:creationId xmlns:p14="http://schemas.microsoft.com/office/powerpoint/2010/main" val="2242325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l-GR" dirty="0"/>
              <a:t>3 Ιουνίου 2021</a:t>
            </a:r>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l-GR" dirty="0">
                <a:solidFill>
                  <a:prstClr val="black"/>
                </a:solidFill>
                <a:ea typeface="Times New Roman" panose="02020603050405020304" pitchFamily="18" charset="0"/>
              </a:rPr>
              <a:t>Η υποστήριξη της Ευρωπαϊκής Επιτροπής για την παραγωγή της παρούσας δημοσίευσης δεν συνιστά έγκριση του περιεχομένου, το οποίο αντικατοπτρίζει μόνο τις απόψεις των συντακτών, και η Επιτροπή δεν μπορεί να θεωρηθεί υπεύθυνη για οποιαδήποτε χρήση των πληροφοριών που περιέχονται σε αυτήν. </a:t>
            </a: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15</a:t>
            </a:fld>
            <a:endParaRPr lang="de-AT"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681037"/>
            <a:ext cx="10515600" cy="5492439"/>
          </a:xfrm>
          <a:prstGeom prst="rect">
            <a:avLst/>
          </a:prstGeom>
          <a:solidFill>
            <a:srgbClr val="DDEBF7"/>
          </a:solidFill>
          <a:ln>
            <a:noFill/>
          </a:ln>
        </p:spPr>
        <p:txBody>
          <a:bodyPr spcFirstLastPara="1" wrap="square" lIns="121900" tIns="60933" rIns="121900" bIns="60933" anchor="t" anchorCtr="0">
            <a:noAutofit/>
          </a:bodyPr>
          <a:lstStyle/>
          <a:p>
            <a:pPr algn="ctr">
              <a:spcBef>
                <a:spcPts val="1333"/>
              </a:spcBef>
            </a:pPr>
            <a:r>
              <a:rPr lang="en-GB" sz="3200" u="sng" dirty="0">
                <a:latin typeface="Arial Narrow" panose="020B0606020202030204" pitchFamily="34" charset="0"/>
              </a:rPr>
              <a:t>5. </a:t>
            </a:r>
            <a:r>
              <a:rPr lang="el-GR" sz="3200" u="sng" dirty="0" smtClean="0">
                <a:latin typeface="Arial Narrow" panose="020B0606020202030204" pitchFamily="34" charset="0"/>
              </a:rPr>
              <a:t>Θα συναντηθούμε στα μισά της γέφυρας</a:t>
            </a:r>
            <a:endParaRPr lang="en-GB" sz="3200" u="sng" dirty="0">
              <a:latin typeface="Arial Narrow" panose="020B0606020202030204" pitchFamily="34" charset="0"/>
            </a:endParaRPr>
          </a:p>
          <a:p>
            <a:pPr algn="r">
              <a:spcBef>
                <a:spcPts val="1333"/>
              </a:spcBef>
            </a:pPr>
            <a:r>
              <a:rPr lang="el-GR" sz="2000" dirty="0">
                <a:latin typeface="Arial Narrow" panose="020B0606020202030204" pitchFamily="34" charset="0"/>
              </a:rPr>
              <a:t>Όπως οι αυτιστικοί άνθρωποι μαθαίνουν να ζουν σε έναν παράξενο κόσμο</a:t>
            </a:r>
          </a:p>
          <a:p>
            <a:pPr algn="r">
              <a:spcBef>
                <a:spcPts val="1333"/>
              </a:spcBef>
            </a:pPr>
            <a:r>
              <a:rPr lang="el-GR" sz="2000" dirty="0">
                <a:latin typeface="Arial Narrow" panose="020B0606020202030204" pitchFamily="34" charset="0"/>
              </a:rPr>
              <a:t>γεμάτη ακατανόητους κοινωνικούς κανόνες,</a:t>
            </a:r>
          </a:p>
          <a:p>
            <a:pPr algn="r">
              <a:spcBef>
                <a:spcPts val="1333"/>
              </a:spcBef>
            </a:pPr>
            <a:r>
              <a:rPr lang="el-GR" sz="2000" dirty="0">
                <a:latin typeface="Arial Narrow" panose="020B0606020202030204" pitchFamily="34" charset="0"/>
              </a:rPr>
              <a:t>η κοινωνία πρέπει επίσης να χτίσει γέφυρες επικοινωνίας</a:t>
            </a:r>
          </a:p>
          <a:p>
            <a:pPr algn="r">
              <a:spcBef>
                <a:spcPts val="1333"/>
              </a:spcBef>
            </a:pPr>
            <a:r>
              <a:rPr lang="el-GR" sz="2000" dirty="0" smtClean="0">
                <a:latin typeface="Arial Narrow" panose="020B0606020202030204" pitchFamily="34" charset="0"/>
              </a:rPr>
              <a:t>για να </a:t>
            </a:r>
            <a:r>
              <a:rPr lang="el-GR" sz="2000" dirty="0">
                <a:latin typeface="Arial Narrow" panose="020B0606020202030204" pitchFamily="34" charset="0"/>
              </a:rPr>
              <a:t>συναντηθούμε στη </a:t>
            </a:r>
            <a:r>
              <a:rPr lang="el-GR" sz="2000" dirty="0" smtClean="0">
                <a:latin typeface="Arial Narrow" panose="020B0606020202030204" pitchFamily="34" charset="0"/>
              </a:rPr>
              <a:t>μέση,</a:t>
            </a:r>
            <a:endParaRPr lang="el-GR" sz="2000" dirty="0">
              <a:latin typeface="Arial Narrow" panose="020B0606020202030204" pitchFamily="34" charset="0"/>
            </a:endParaRPr>
          </a:p>
          <a:p>
            <a:pPr algn="r">
              <a:spcBef>
                <a:spcPts val="1333"/>
              </a:spcBef>
            </a:pPr>
            <a:r>
              <a:rPr lang="el-GR" sz="2000" dirty="0" smtClean="0">
                <a:latin typeface="Arial Narrow" panose="020B0606020202030204" pitchFamily="34" charset="0"/>
              </a:rPr>
              <a:t>για </a:t>
            </a:r>
            <a:r>
              <a:rPr lang="el-GR" sz="2000" dirty="0">
                <a:latin typeface="Arial Narrow" panose="020B0606020202030204" pitchFamily="34" charset="0"/>
              </a:rPr>
              <a:t>να μην αναγκαστεί κανείς να αλλάξει τη </a:t>
            </a:r>
            <a:r>
              <a:rPr lang="el-GR" sz="2000" dirty="0" smtClean="0">
                <a:latin typeface="Arial Narrow" panose="020B0606020202030204" pitchFamily="34" charset="0"/>
              </a:rPr>
              <a:t>μοναδικότητα</a:t>
            </a:r>
            <a:endParaRPr lang="el-GR" sz="2000" dirty="0">
              <a:latin typeface="Arial Narrow" panose="020B0606020202030204" pitchFamily="34" charset="0"/>
            </a:endParaRPr>
          </a:p>
          <a:p>
            <a:pPr algn="r">
              <a:spcBef>
                <a:spcPts val="1333"/>
              </a:spcBef>
            </a:pPr>
            <a:r>
              <a:rPr lang="el-GR" sz="2000" dirty="0">
                <a:latin typeface="Arial Narrow" panose="020B0606020202030204" pitchFamily="34" charset="0"/>
              </a:rPr>
              <a:t>και </a:t>
            </a:r>
            <a:r>
              <a:rPr lang="el-GR" sz="2000" dirty="0" smtClean="0">
                <a:latin typeface="Arial Narrow" panose="020B0606020202030204" pitchFamily="34" charset="0"/>
              </a:rPr>
              <a:t>την προσωπικότητά του</a:t>
            </a:r>
            <a:r>
              <a:rPr lang="el-GR" sz="2400" dirty="0" smtClean="0">
                <a:latin typeface="Arial Narrow" panose="020B0606020202030204" pitchFamily="34" charset="0"/>
              </a:rPr>
              <a:t>.</a:t>
            </a:r>
            <a:endParaRPr lang="en-GB" sz="2400" dirty="0">
              <a:latin typeface="Arial Narrow" panose="020B0606020202030204" pitchFamily="34" charset="0"/>
            </a:endParaRPr>
          </a:p>
        </p:txBody>
      </p:sp>
      <p:pic>
        <p:nvPicPr>
          <p:cNvPr id="9" name="Google Shape;310;p40">
            <a:extLst>
              <a:ext uri="{FF2B5EF4-FFF2-40B4-BE49-F238E27FC236}">
                <a16:creationId xmlns:a16="http://schemas.microsoft.com/office/drawing/2014/main" id="{507E2528-7AA7-974F-A281-7FA378BAC125}"/>
              </a:ext>
            </a:extLst>
          </p:cNvPr>
          <p:cNvPicPr preferRelativeResize="0"/>
          <p:nvPr/>
        </p:nvPicPr>
        <p:blipFill>
          <a:blip r:embed="rId2">
            <a:alphaModFix/>
          </a:blip>
          <a:stretch>
            <a:fillRect/>
          </a:stretch>
        </p:blipFill>
        <p:spPr>
          <a:xfrm>
            <a:off x="1188933" y="2321574"/>
            <a:ext cx="3360400" cy="2520293"/>
          </a:xfrm>
          <a:prstGeom prst="rect">
            <a:avLst/>
          </a:prstGeom>
          <a:noFill/>
          <a:ln>
            <a:noFill/>
          </a:ln>
        </p:spPr>
      </p:pic>
      <p:pic>
        <p:nvPicPr>
          <p:cNvPr id="10" name="Google Shape;311;p40">
            <a:extLst>
              <a:ext uri="{FF2B5EF4-FFF2-40B4-BE49-F238E27FC236}">
                <a16:creationId xmlns:a16="http://schemas.microsoft.com/office/drawing/2014/main" id="{E08CA1A0-BD00-3645-8A13-162FEE3A5145}"/>
              </a:ext>
            </a:extLst>
          </p:cNvPr>
          <p:cNvPicPr preferRelativeResize="0"/>
          <p:nvPr/>
        </p:nvPicPr>
        <p:blipFill>
          <a:blip r:embed="rId3">
            <a:alphaModFix/>
          </a:blip>
          <a:stretch>
            <a:fillRect/>
          </a:stretch>
        </p:blipFill>
        <p:spPr>
          <a:xfrm>
            <a:off x="5850673" y="4373741"/>
            <a:ext cx="2485968" cy="1658500"/>
          </a:xfrm>
          <a:prstGeom prst="rect">
            <a:avLst/>
          </a:prstGeom>
          <a:noFill/>
          <a:ln>
            <a:noFill/>
          </a:ln>
        </p:spPr>
      </p:pic>
    </p:spTree>
    <p:extLst>
      <p:ext uri="{BB962C8B-B14F-4D97-AF65-F5344CB8AC3E}">
        <p14:creationId xmlns:p14="http://schemas.microsoft.com/office/powerpoint/2010/main" val="2146794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l-GR" dirty="0"/>
              <a:t>3 Ιουνίου 2021</a:t>
            </a:r>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l-GR" dirty="0">
                <a:solidFill>
                  <a:prstClr val="black"/>
                </a:solidFill>
                <a:ea typeface="Times New Roman" panose="02020603050405020304" pitchFamily="18" charset="0"/>
              </a:rPr>
              <a:t>Η υποστήριξη της Ευρωπαϊκής Επιτροπής για την παραγωγή της παρούσας δημοσίευσης δεν συνιστά έγκριση του περιεχομένου, το οποίο αντικατοπτρίζει μόνο τις απόψεις των συντακτών, και η Επιτροπή δεν μπορεί να θεωρηθεί υπεύθυνη για οποιαδήποτε χρήση των πληροφοριών που περιέχονται σε αυτήν. </a:t>
            </a: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16</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8473069" cy="1009651"/>
          </a:xfrm>
          <a:prstGeom prst="rect">
            <a:avLst/>
          </a:prstGeom>
          <a:solidFill>
            <a:srgbClr val="DDEBF7"/>
          </a:solidFill>
          <a:ln>
            <a:noFill/>
          </a:ln>
        </p:spPr>
        <p:txBody>
          <a:bodyPr spcFirstLastPara="1" wrap="square" lIns="121900" tIns="60933" rIns="121900" bIns="60933" anchor="ctr" anchorCtr="0">
            <a:noAutofit/>
          </a:bodyPr>
          <a:lstStyle/>
          <a:p>
            <a:pPr algn="ctr">
              <a:lnSpc>
                <a:spcPct val="150000"/>
              </a:lnSpc>
            </a:pPr>
            <a:r>
              <a:rPr lang="el-GR" sz="2800" b="1" i="1" dirty="0" smtClean="0">
                <a:solidFill>
                  <a:schemeClr val="dk1"/>
                </a:solidFill>
                <a:latin typeface="Arial Narrow"/>
                <a:ea typeface="Arial Narrow"/>
                <a:cs typeface="Arial Narrow"/>
                <a:sym typeface="Arial Narrow"/>
              </a:rPr>
              <a:t>Δραστηριότητα: Σκέψου και στοχάσου 3.1 - Νευροποικιλότητα</a:t>
            </a:r>
            <a:endParaRPr lang="en-GB" sz="2800"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ctr" anchorCtr="0">
            <a:noAutofit/>
          </a:bodyPr>
          <a:lstStyle/>
          <a:p>
            <a:pPr algn="ctr"/>
            <a:endParaRPr lang="it" sz="3600" b="1" dirty="0">
              <a:solidFill>
                <a:schemeClr val="dk1"/>
              </a:solidFill>
              <a:latin typeface="Arial Narrow"/>
              <a:ea typeface="Arial Narrow"/>
              <a:cs typeface="Arial Narrow"/>
              <a:sym typeface="Arial Narrow"/>
            </a:endParaRPr>
          </a:p>
        </p:txBody>
      </p:sp>
      <p:sp>
        <p:nvSpPr>
          <p:cNvPr id="11" name="Google Shape;324;p41">
            <a:extLst>
              <a:ext uri="{FF2B5EF4-FFF2-40B4-BE49-F238E27FC236}">
                <a16:creationId xmlns:a16="http://schemas.microsoft.com/office/drawing/2014/main" id="{74BFB93F-FE8C-2B46-AB43-06D0F5347AE5}"/>
              </a:ext>
            </a:extLst>
          </p:cNvPr>
          <p:cNvSpPr/>
          <p:nvPr/>
        </p:nvSpPr>
        <p:spPr>
          <a:xfrm>
            <a:off x="806574" y="1642751"/>
            <a:ext cx="4088400" cy="923200"/>
          </a:xfrm>
          <a:prstGeom prst="rect">
            <a:avLst/>
          </a:prstGeom>
          <a:noFill/>
          <a:ln>
            <a:noFill/>
          </a:ln>
        </p:spPr>
        <p:txBody>
          <a:bodyPr spcFirstLastPara="1" wrap="square" lIns="121900" tIns="60933" rIns="121900" bIns="60933" anchor="t" anchorCtr="0">
            <a:noAutofit/>
          </a:bodyPr>
          <a:lstStyle/>
          <a:p>
            <a:endParaRPr sz="1600" dirty="0"/>
          </a:p>
          <a:p>
            <a:r>
              <a:rPr lang="it" sz="1600" dirty="0">
                <a:solidFill>
                  <a:schemeClr val="dk1"/>
                </a:solidFill>
                <a:latin typeface="Arial Narrow"/>
                <a:ea typeface="Arial Narrow"/>
                <a:cs typeface="Arial Narrow"/>
                <a:sym typeface="Arial Narrow"/>
                <a:hlinkClick r:id="rId2"/>
              </a:rPr>
              <a:t>https://youtu.be/RbwRrVw-CRo</a:t>
            </a:r>
            <a:endParaRPr lang="it" sz="1600" dirty="0">
              <a:solidFill>
                <a:schemeClr val="dk1"/>
              </a:solidFill>
              <a:latin typeface="Arial Narrow"/>
              <a:ea typeface="Arial Narrow"/>
              <a:cs typeface="Arial Narrow"/>
              <a:sym typeface="Arial Narrow"/>
            </a:endParaRPr>
          </a:p>
        </p:txBody>
      </p:sp>
      <p:pic>
        <p:nvPicPr>
          <p:cNvPr id="12" name="Google Shape;326;p41" descr="Professional category finalist&#10;&#10;Alexander’s film gives an uplifting introduction to autism for young non-autistic audiences, aiming to raise awareness, understanding and tolerance in future generations." title="Amazing Things Happen - by Alexander Amelines">
            <a:hlinkClick r:id="rId3"/>
            <a:extLst>
              <a:ext uri="{FF2B5EF4-FFF2-40B4-BE49-F238E27FC236}">
                <a16:creationId xmlns:a16="http://schemas.microsoft.com/office/drawing/2014/main" id="{9B8E144F-3838-1A41-A825-215D882B3222}"/>
              </a:ext>
            </a:extLst>
          </p:cNvPr>
          <p:cNvPicPr preferRelativeResize="0"/>
          <p:nvPr/>
        </p:nvPicPr>
        <p:blipFill>
          <a:blip r:embed="rId4">
            <a:alphaModFix/>
          </a:blip>
          <a:stretch>
            <a:fillRect/>
          </a:stretch>
        </p:blipFill>
        <p:spPr>
          <a:xfrm>
            <a:off x="3553368" y="2049067"/>
            <a:ext cx="5085233" cy="3813933"/>
          </a:xfrm>
          <a:prstGeom prst="rect">
            <a:avLst/>
          </a:prstGeom>
          <a:noFill/>
          <a:ln>
            <a:noFill/>
          </a:ln>
        </p:spPr>
      </p:pic>
    </p:spTree>
    <p:extLst>
      <p:ext uri="{BB962C8B-B14F-4D97-AF65-F5344CB8AC3E}">
        <p14:creationId xmlns:p14="http://schemas.microsoft.com/office/powerpoint/2010/main" val="326686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l-GR" dirty="0"/>
              <a:t>3 Ιουνίου 2021</a:t>
            </a:r>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l-GR" dirty="0">
                <a:solidFill>
                  <a:prstClr val="black"/>
                </a:solidFill>
                <a:ea typeface="Times New Roman" panose="02020603050405020304" pitchFamily="18" charset="0"/>
              </a:rPr>
              <a:t>Η υποστήριξη της Ευρωπαϊκής Επιτροπής για την παραγωγή της παρούσας δημοσίευσης δεν συνιστά έγκριση του περιεχομένου, το οποίο αντικατοπτρίζει μόνο τις απόψεις των συντακτών, και η Επιτροπή δεν μπορεί να θεωρηθεί υπεύθυνη για οποιαδήποτε χρήση των πληροφοριών που περιέχονται σε αυτήν. </a:t>
            </a: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17</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8473069" cy="1009651"/>
          </a:xfrm>
          <a:prstGeom prst="rect">
            <a:avLst/>
          </a:prstGeom>
          <a:solidFill>
            <a:srgbClr val="DDEBF7"/>
          </a:solidFill>
          <a:ln>
            <a:noFill/>
          </a:ln>
        </p:spPr>
        <p:txBody>
          <a:bodyPr spcFirstLastPara="1" wrap="square" lIns="121900" tIns="60933" rIns="121900" bIns="60933" anchor="ctr" anchorCtr="0">
            <a:noAutofit/>
          </a:bodyPr>
          <a:lstStyle/>
          <a:p>
            <a:pPr algn="ctr">
              <a:lnSpc>
                <a:spcPct val="150000"/>
              </a:lnSpc>
            </a:pPr>
            <a:r>
              <a:rPr lang="el-GR" sz="2800" b="1" i="1" dirty="0">
                <a:solidFill>
                  <a:schemeClr val="dk1"/>
                </a:solidFill>
                <a:latin typeface="Arial Narrow"/>
                <a:ea typeface="Arial Narrow"/>
                <a:cs typeface="Arial Narrow"/>
                <a:sym typeface="Arial Narrow"/>
              </a:rPr>
              <a:t>Δραστηριότητα: Σκέψου και στοχάσου 3.1 - Νευροποικιλότητα</a:t>
            </a:r>
            <a:endParaRPr lang="en-GB" sz="2800"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ctr" anchorCtr="0">
            <a:noAutofit/>
          </a:bodyPr>
          <a:lstStyle/>
          <a:p>
            <a:endParaRPr lang="en-GB" sz="3600" b="1" dirty="0" smtClean="0">
              <a:solidFill>
                <a:schemeClr val="dk1"/>
              </a:solidFill>
              <a:latin typeface="Arial Narrow"/>
              <a:ea typeface="Arial Narrow"/>
              <a:cs typeface="Arial Narrow"/>
              <a:sym typeface="Arial Narrow"/>
            </a:endParaRPr>
          </a:p>
          <a:p>
            <a:endParaRPr lang="en-GB" sz="3600" b="1" dirty="0" smtClean="0">
              <a:solidFill>
                <a:schemeClr val="dk1"/>
              </a:solidFill>
              <a:latin typeface="Arial Narrow"/>
              <a:ea typeface="Arial Narrow"/>
              <a:cs typeface="Arial Narrow"/>
              <a:sym typeface="Arial Narrow"/>
            </a:endParaRPr>
          </a:p>
          <a:p>
            <a:endParaRPr lang="en-GB" sz="3600" b="1" dirty="0" smtClean="0">
              <a:solidFill>
                <a:schemeClr val="dk1"/>
              </a:solidFill>
              <a:latin typeface="Arial Narrow"/>
              <a:ea typeface="Arial Narrow"/>
              <a:cs typeface="Arial Narrow"/>
              <a:sym typeface="Arial Narrow"/>
            </a:endParaRPr>
          </a:p>
          <a:p>
            <a:endParaRPr lang="en-GB" sz="3600" b="1" dirty="0">
              <a:solidFill>
                <a:schemeClr val="dk1"/>
              </a:solidFill>
              <a:latin typeface="Arial Narrow"/>
              <a:ea typeface="Arial Narrow"/>
              <a:cs typeface="Arial Narrow"/>
              <a:sym typeface="Arial Narrow"/>
            </a:endParaRPr>
          </a:p>
          <a:p>
            <a:r>
              <a:rPr lang="el-GR" sz="2800" dirty="0" smtClean="0">
                <a:solidFill>
                  <a:schemeClr val="dk1"/>
                </a:solidFill>
                <a:latin typeface="Arial Narrow"/>
                <a:ea typeface="Arial Narrow"/>
                <a:cs typeface="Arial Narrow"/>
                <a:sym typeface="Arial Narrow"/>
              </a:rPr>
              <a:t>Ερωτήσεις/ </a:t>
            </a:r>
            <a:r>
              <a:rPr lang="el-GR" sz="2800" dirty="0">
                <a:solidFill>
                  <a:schemeClr val="dk1"/>
                </a:solidFill>
                <a:latin typeface="Arial Narrow"/>
                <a:ea typeface="Arial Narrow"/>
                <a:cs typeface="Arial Narrow"/>
                <a:sym typeface="Arial Narrow"/>
              </a:rPr>
              <a:t>Θέματα </a:t>
            </a:r>
            <a:r>
              <a:rPr lang="el-GR" sz="2800" dirty="0" smtClean="0">
                <a:solidFill>
                  <a:schemeClr val="dk1"/>
                </a:solidFill>
                <a:latin typeface="Arial Narrow"/>
                <a:ea typeface="Arial Narrow"/>
                <a:cs typeface="Arial Narrow"/>
                <a:sym typeface="Arial Narrow"/>
              </a:rPr>
              <a:t>Συζήτησης</a:t>
            </a:r>
            <a:r>
              <a:rPr lang="el-GR" sz="2800" dirty="0">
                <a:solidFill>
                  <a:schemeClr val="dk1"/>
                </a:solidFill>
                <a:latin typeface="Arial Narrow"/>
                <a:ea typeface="Arial Narrow"/>
                <a:cs typeface="Arial Narrow"/>
                <a:sym typeface="Arial Narrow"/>
              </a:rPr>
              <a:t>:</a:t>
            </a:r>
          </a:p>
          <a:p>
            <a:pPr marL="457200" indent="-457200">
              <a:buFont typeface="Arial" panose="020B0604020202020204" pitchFamily="34" charset="0"/>
              <a:buChar char="•"/>
            </a:pPr>
            <a:r>
              <a:rPr lang="el-GR" sz="2800" dirty="0">
                <a:solidFill>
                  <a:schemeClr val="dk1"/>
                </a:solidFill>
                <a:latin typeface="Arial Narrow"/>
                <a:ea typeface="Arial Narrow"/>
                <a:cs typeface="Arial Narrow"/>
                <a:sym typeface="Arial Narrow"/>
              </a:rPr>
              <a:t>Ποιες είναι οι σκέψεις σας για αυτά που ακούσατε;</a:t>
            </a:r>
          </a:p>
          <a:p>
            <a:pPr marL="457200" indent="-457200">
              <a:buFont typeface="Arial" panose="020B0604020202020204" pitchFamily="34" charset="0"/>
              <a:buChar char="•"/>
            </a:pPr>
            <a:r>
              <a:rPr lang="el-GR" sz="2800" dirty="0">
                <a:solidFill>
                  <a:schemeClr val="dk1"/>
                </a:solidFill>
                <a:latin typeface="Arial Narrow"/>
                <a:ea typeface="Arial Narrow"/>
                <a:cs typeface="Arial Narrow"/>
                <a:sym typeface="Arial Narrow"/>
              </a:rPr>
              <a:t>Ποια είναι η </a:t>
            </a:r>
            <a:r>
              <a:rPr lang="el-GR" sz="2800" dirty="0" err="1" smtClean="0">
                <a:solidFill>
                  <a:schemeClr val="dk1"/>
                </a:solidFill>
                <a:latin typeface="Arial Narrow"/>
                <a:ea typeface="Arial Narrow"/>
                <a:cs typeface="Arial Narrow"/>
                <a:sym typeface="Arial Narrow"/>
              </a:rPr>
              <a:t>άποψά</a:t>
            </a:r>
            <a:r>
              <a:rPr lang="el-GR" sz="2800" dirty="0" smtClean="0">
                <a:solidFill>
                  <a:schemeClr val="dk1"/>
                </a:solidFill>
                <a:latin typeface="Arial Narrow"/>
                <a:ea typeface="Arial Narrow"/>
                <a:cs typeface="Arial Narrow"/>
                <a:sym typeface="Arial Narrow"/>
              </a:rPr>
              <a:t> </a:t>
            </a:r>
            <a:r>
              <a:rPr lang="el-GR" sz="2800" dirty="0">
                <a:solidFill>
                  <a:schemeClr val="dk1"/>
                </a:solidFill>
                <a:latin typeface="Arial Narrow"/>
                <a:ea typeface="Arial Narrow"/>
                <a:cs typeface="Arial Narrow"/>
                <a:sym typeface="Arial Narrow"/>
              </a:rPr>
              <a:t>σας για </a:t>
            </a:r>
            <a:r>
              <a:rPr lang="el-GR" sz="2800" dirty="0" smtClean="0">
                <a:solidFill>
                  <a:schemeClr val="dk1"/>
                </a:solidFill>
                <a:latin typeface="Arial Narrow"/>
                <a:ea typeface="Arial Narrow"/>
                <a:cs typeface="Arial Narrow"/>
                <a:sym typeface="Arial Narrow"/>
              </a:rPr>
              <a:t>μία </a:t>
            </a:r>
            <a:r>
              <a:rPr lang="el-GR" sz="2800" dirty="0">
                <a:solidFill>
                  <a:schemeClr val="dk1"/>
                </a:solidFill>
                <a:latin typeface="Arial Narrow"/>
                <a:ea typeface="Arial Narrow"/>
                <a:cs typeface="Arial Narrow"/>
                <a:sym typeface="Arial Narrow"/>
              </a:rPr>
              <a:t>κοινωνία φιλική προς τον αυτισμό;</a:t>
            </a:r>
          </a:p>
          <a:p>
            <a:pPr marL="457200" indent="-457200">
              <a:buFont typeface="Arial" panose="020B0604020202020204" pitchFamily="34" charset="0"/>
              <a:buChar char="•"/>
            </a:pPr>
            <a:r>
              <a:rPr lang="el-GR" sz="2800" dirty="0">
                <a:solidFill>
                  <a:schemeClr val="dk1"/>
                </a:solidFill>
                <a:latin typeface="Arial Narrow"/>
                <a:ea typeface="Arial Narrow"/>
                <a:cs typeface="Arial Narrow"/>
                <a:sym typeface="Arial Narrow"/>
              </a:rPr>
              <a:t>Τι πιστεύετε για τη νευροποικιλότητα; Ποια είναι η ιδέα σας για μια </a:t>
            </a:r>
            <a:r>
              <a:rPr lang="el-GR" sz="2800" dirty="0" smtClean="0">
                <a:solidFill>
                  <a:schemeClr val="dk1"/>
                </a:solidFill>
                <a:latin typeface="Arial Narrow"/>
                <a:ea typeface="Arial Narrow"/>
                <a:cs typeface="Arial Narrow"/>
                <a:sym typeface="Arial Narrow"/>
              </a:rPr>
              <a:t>κοινωνία </a:t>
            </a:r>
            <a:r>
              <a:rPr lang="el-GR" sz="2800" dirty="0">
                <a:solidFill>
                  <a:schemeClr val="dk1"/>
                </a:solidFill>
                <a:latin typeface="Arial Narrow"/>
                <a:ea typeface="Arial Narrow"/>
                <a:cs typeface="Arial Narrow"/>
                <a:sym typeface="Arial Narrow"/>
              </a:rPr>
              <a:t>φιλόξενη</a:t>
            </a:r>
            <a:r>
              <a:rPr lang="el-GR" sz="2800" dirty="0" smtClean="0">
                <a:solidFill>
                  <a:schemeClr val="dk1"/>
                </a:solidFill>
                <a:latin typeface="Arial Narrow"/>
                <a:ea typeface="Arial Narrow"/>
                <a:cs typeface="Arial Narrow"/>
                <a:sym typeface="Arial Narrow"/>
              </a:rPr>
              <a:t> προς </a:t>
            </a:r>
            <a:r>
              <a:rPr lang="el-GR" sz="2800" dirty="0">
                <a:solidFill>
                  <a:schemeClr val="dk1"/>
                </a:solidFill>
                <a:latin typeface="Arial Narrow"/>
                <a:ea typeface="Arial Narrow"/>
                <a:cs typeface="Arial Narrow"/>
                <a:sym typeface="Arial Narrow"/>
              </a:rPr>
              <a:t>τη νευροποικιλότητα;</a:t>
            </a:r>
            <a:endParaRPr lang="en-GB" sz="2800" dirty="0" smtClean="0">
              <a:solidFill>
                <a:schemeClr val="dk1"/>
              </a:solidFill>
              <a:latin typeface="Arial Narrow"/>
              <a:ea typeface="Arial Narrow"/>
              <a:cs typeface="Arial Narrow"/>
              <a:sym typeface="Arial Narrow"/>
            </a:endParaRPr>
          </a:p>
          <a:p>
            <a:pPr algn="ctr"/>
            <a:endParaRPr lang="it" sz="3600" b="1" dirty="0">
              <a:solidFill>
                <a:schemeClr val="dk1"/>
              </a:solidFill>
              <a:latin typeface="Arial Narrow"/>
              <a:ea typeface="Arial Narrow"/>
              <a:cs typeface="Arial Narrow"/>
              <a:sym typeface="Arial Narrow"/>
            </a:endParaRPr>
          </a:p>
        </p:txBody>
      </p:sp>
      <p:pic>
        <p:nvPicPr>
          <p:cNvPr id="10" name="Google Shape;340;p42">
            <a:extLst>
              <a:ext uri="{FF2B5EF4-FFF2-40B4-BE49-F238E27FC236}">
                <a16:creationId xmlns:a16="http://schemas.microsoft.com/office/drawing/2014/main" id="{10E41B4A-ED01-4243-89A0-BE265B727720}"/>
              </a:ext>
            </a:extLst>
          </p:cNvPr>
          <p:cNvPicPr preferRelativeResize="0"/>
          <p:nvPr/>
        </p:nvPicPr>
        <p:blipFill>
          <a:blip r:embed="rId2">
            <a:alphaModFix/>
          </a:blip>
          <a:stretch>
            <a:fillRect/>
          </a:stretch>
        </p:blipFill>
        <p:spPr>
          <a:xfrm>
            <a:off x="8610600" y="1825625"/>
            <a:ext cx="2523633" cy="1921133"/>
          </a:xfrm>
          <a:prstGeom prst="rect">
            <a:avLst/>
          </a:prstGeom>
          <a:noFill/>
          <a:ln>
            <a:noFill/>
          </a:ln>
        </p:spPr>
      </p:pic>
    </p:spTree>
    <p:extLst>
      <p:ext uri="{BB962C8B-B14F-4D97-AF65-F5344CB8AC3E}">
        <p14:creationId xmlns:p14="http://schemas.microsoft.com/office/powerpoint/2010/main" val="277900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l-GR" dirty="0"/>
              <a:t>3 Ιουνίου 2021</a:t>
            </a:r>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l-GR" dirty="0">
                <a:solidFill>
                  <a:prstClr val="black"/>
                </a:solidFill>
                <a:ea typeface="Times New Roman" panose="02020603050405020304" pitchFamily="18" charset="0"/>
              </a:rPr>
              <a:t>Η υποστήριξη της Ευρωπαϊκής Επιτροπής για την παραγωγή της παρούσας δημοσίευσης δεν συνιστά έγκριση του περιεχομένου, το οποίο αντικατοπτρίζει μόνο τις απόψεις των συντακτών, και η Επιτροπή δεν μπορεί να θεωρηθεί υπεύθυνη για οποιαδήποτε χρήση των πληροφοριών που περιέχονται σε αυτήν. </a:t>
            </a: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18</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8473069" cy="1009651"/>
          </a:xfrm>
          <a:prstGeom prst="rect">
            <a:avLst/>
          </a:prstGeom>
          <a:solidFill>
            <a:srgbClr val="DDEBF7"/>
          </a:solidFill>
          <a:ln>
            <a:noFill/>
          </a:ln>
        </p:spPr>
        <p:txBody>
          <a:bodyPr spcFirstLastPara="1" wrap="square" lIns="121900" tIns="60933" rIns="121900" bIns="60933" anchor="ctr" anchorCtr="0">
            <a:noAutofit/>
          </a:bodyPr>
          <a:lstStyle/>
          <a:p>
            <a:pPr>
              <a:spcBef>
                <a:spcPts val="1333"/>
              </a:spcBef>
            </a:pPr>
            <a:r>
              <a:rPr lang="el-GR" sz="3600" b="1" dirty="0"/>
              <a:t>Γνώση και κουλτούρα </a:t>
            </a:r>
            <a:r>
              <a:rPr lang="el-GR" sz="3600" b="1" dirty="0" smtClean="0"/>
              <a:t>Διαταραχών αυτιστικού φάσματος </a:t>
            </a:r>
            <a:endParaRPr lang="en-GB" sz="3600" b="1"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ctr" anchorCtr="0">
            <a:noAutofit/>
          </a:bodyPr>
          <a:lstStyle/>
          <a:p>
            <a:pPr>
              <a:spcBef>
                <a:spcPts val="1333"/>
              </a:spcBef>
            </a:pPr>
            <a:r>
              <a:rPr lang="el-GR" sz="1600" dirty="0">
                <a:latin typeface="Arial Narrow" panose="020B0606020202030204" pitchFamily="34" charset="0"/>
              </a:rPr>
              <a:t>Είναι </a:t>
            </a:r>
            <a:r>
              <a:rPr lang="el-GR" sz="1600" dirty="0" smtClean="0">
                <a:latin typeface="Arial Narrow" panose="020B0606020202030204" pitchFamily="34" charset="0"/>
              </a:rPr>
              <a:t>σημαντικό </a:t>
            </a:r>
            <a:r>
              <a:rPr lang="el-GR" sz="1600" dirty="0">
                <a:latin typeface="Arial Narrow" panose="020B0606020202030204" pitchFamily="34" charset="0"/>
              </a:rPr>
              <a:t>να διδάσκεται</a:t>
            </a:r>
            <a:r>
              <a:rPr lang="el-GR" sz="1600" dirty="0" smtClean="0">
                <a:latin typeface="Arial Narrow" panose="020B0606020202030204" pitchFamily="34" charset="0"/>
              </a:rPr>
              <a:t> </a:t>
            </a:r>
            <a:r>
              <a:rPr lang="el-GR" sz="1600" dirty="0">
                <a:latin typeface="Arial Narrow" panose="020B0606020202030204" pitchFamily="34" charset="0"/>
              </a:rPr>
              <a:t>η κουλτούρα της νευροποικιλότητας </a:t>
            </a:r>
            <a:r>
              <a:rPr lang="el-GR" sz="1600" dirty="0" smtClean="0">
                <a:latin typeface="Arial Narrow" panose="020B0606020202030204" pitchFamily="34" charset="0"/>
              </a:rPr>
              <a:t>σε </a:t>
            </a:r>
            <a:r>
              <a:rPr lang="el-GR" sz="1600" dirty="0">
                <a:latin typeface="Arial Narrow" panose="020B0606020202030204" pitchFamily="34" charset="0"/>
              </a:rPr>
              <a:t>όλους</a:t>
            </a:r>
          </a:p>
          <a:p>
            <a:pPr>
              <a:spcBef>
                <a:spcPts val="1333"/>
              </a:spcBef>
            </a:pPr>
            <a:r>
              <a:rPr lang="el-GR" sz="1600" dirty="0">
                <a:latin typeface="Arial Narrow" panose="020B0606020202030204" pitchFamily="34" charset="0"/>
              </a:rPr>
              <a:t>πλαίσια της κοινωνίας μας </a:t>
            </a:r>
            <a:r>
              <a:rPr lang="el-GR" sz="1600" dirty="0" smtClean="0">
                <a:latin typeface="Arial Narrow" panose="020B0606020202030204" pitchFamily="34" charset="0"/>
              </a:rPr>
              <a:t>και σε </a:t>
            </a:r>
            <a:r>
              <a:rPr lang="el-GR" sz="1600" dirty="0">
                <a:latin typeface="Arial Narrow" panose="020B0606020202030204" pitchFamily="34" charset="0"/>
              </a:rPr>
              <a:t>όλων των </a:t>
            </a:r>
            <a:r>
              <a:rPr lang="el-GR" sz="1600" dirty="0" smtClean="0">
                <a:latin typeface="Arial Narrow" panose="020B0606020202030204" pitchFamily="34" charset="0"/>
              </a:rPr>
              <a:t>ειδών </a:t>
            </a:r>
            <a:r>
              <a:rPr lang="el-GR" sz="1600" dirty="0">
                <a:latin typeface="Arial Narrow" panose="020B0606020202030204" pitchFamily="34" charset="0"/>
              </a:rPr>
              <a:t>(όχι μόνο</a:t>
            </a:r>
          </a:p>
          <a:p>
            <a:pPr>
              <a:spcBef>
                <a:spcPts val="1333"/>
              </a:spcBef>
            </a:pPr>
            <a:r>
              <a:rPr lang="el-GR" sz="1600" dirty="0">
                <a:latin typeface="Arial Narrow" panose="020B0606020202030204" pitchFamily="34" charset="0"/>
              </a:rPr>
              <a:t>επαγγελματίες</a:t>
            </a:r>
            <a:r>
              <a:rPr lang="el-GR" sz="1600" dirty="0" smtClean="0">
                <a:latin typeface="Arial Narrow" panose="020B0606020202030204" pitchFamily="34" charset="0"/>
              </a:rPr>
              <a:t>). Είναι </a:t>
            </a:r>
            <a:r>
              <a:rPr lang="el-GR" sz="1600" dirty="0">
                <a:latin typeface="Arial Narrow" panose="020B0606020202030204" pitchFamily="34" charset="0"/>
              </a:rPr>
              <a:t>επίσης πολύ σημαντικό να </a:t>
            </a:r>
            <a:r>
              <a:rPr lang="el-GR" sz="1600" dirty="0" smtClean="0">
                <a:latin typeface="Arial Narrow" panose="020B0606020202030204" pitchFamily="34" charset="0"/>
              </a:rPr>
              <a:t>μαθαίνουμε </a:t>
            </a:r>
            <a:r>
              <a:rPr lang="el-GR" sz="1600" dirty="0">
                <a:latin typeface="Arial Narrow" panose="020B0606020202030204" pitchFamily="34" charset="0"/>
              </a:rPr>
              <a:t>για </a:t>
            </a:r>
            <a:r>
              <a:rPr lang="el-GR" sz="1600" dirty="0" smtClean="0">
                <a:latin typeface="Arial Narrow" panose="020B0606020202030204" pitchFamily="34" charset="0"/>
              </a:rPr>
              <a:t>τις Διαταραχές αυτιστικού φάσματος </a:t>
            </a:r>
          </a:p>
          <a:p>
            <a:pPr>
              <a:spcBef>
                <a:spcPts val="1333"/>
              </a:spcBef>
            </a:pPr>
            <a:r>
              <a:rPr lang="el-GR" sz="1600" dirty="0" smtClean="0">
                <a:latin typeface="Arial Narrow" panose="020B0606020202030204" pitchFamily="34" charset="0"/>
              </a:rPr>
              <a:t>από τα ίδια τα αυτιστικά άτομα.</a:t>
            </a:r>
          </a:p>
          <a:p>
            <a:pPr>
              <a:spcBef>
                <a:spcPts val="1333"/>
              </a:spcBef>
            </a:pPr>
            <a:r>
              <a:rPr lang="el-GR" sz="2400" u="sng" dirty="0" smtClean="0">
                <a:latin typeface="Arial Narrow" panose="020B0606020202030204" pitchFamily="34" charset="0"/>
              </a:rPr>
              <a:t>Αυτό-υπεράσπιση</a:t>
            </a:r>
            <a:endParaRPr lang="en-GB" sz="2400" u="sng" dirty="0">
              <a:latin typeface="Arial Narrow" panose="020B0606020202030204" pitchFamily="34" charset="0"/>
            </a:endParaRPr>
          </a:p>
          <a:p>
            <a:pPr>
              <a:spcBef>
                <a:spcPts val="1333"/>
              </a:spcBef>
            </a:pPr>
            <a:r>
              <a:rPr lang="en-GB" sz="2400" u="sng" dirty="0">
                <a:solidFill>
                  <a:schemeClr val="hlink"/>
                </a:solidFill>
                <a:latin typeface="Arial Narrow" panose="020B0606020202030204" pitchFamily="34" charset="0"/>
                <a:hlinkClick r:id="rId2"/>
              </a:rPr>
              <a:t>https://www.youtube.com/watch?v=L4r5j44JR2M</a:t>
            </a:r>
            <a:endParaRPr lang="en-GB" sz="2400" u="sng" dirty="0">
              <a:latin typeface="Arial Narrow" panose="020B0606020202030204" pitchFamily="34" charset="0"/>
            </a:endParaRPr>
          </a:p>
          <a:p>
            <a:pPr>
              <a:spcBef>
                <a:spcPts val="1333"/>
              </a:spcBef>
            </a:pPr>
            <a:r>
              <a:rPr lang="el-GR" sz="1600" dirty="0">
                <a:latin typeface="Arial Narrow" panose="020B0606020202030204" pitchFamily="34" charset="0"/>
              </a:rPr>
              <a:t>Αυτός είναι ο τρόπος για να </a:t>
            </a:r>
            <a:r>
              <a:rPr lang="el-GR" sz="1600" dirty="0" smtClean="0">
                <a:latin typeface="Arial Narrow" panose="020B0606020202030204" pitchFamily="34" charset="0"/>
              </a:rPr>
              <a:t>δημιουργηθεί </a:t>
            </a:r>
            <a:r>
              <a:rPr lang="el-GR" sz="1600" dirty="0">
                <a:latin typeface="Arial Narrow" panose="020B0606020202030204" pitchFamily="34" charset="0"/>
              </a:rPr>
              <a:t>μια κοινωνία φιλική προς </a:t>
            </a:r>
            <a:r>
              <a:rPr lang="el-GR" sz="1600" dirty="0" smtClean="0">
                <a:latin typeface="Arial Narrow" panose="020B0606020202030204" pitchFamily="34" charset="0"/>
              </a:rPr>
              <a:t>τις Διαταραχές αυτιστικού φάσματος.</a:t>
            </a:r>
            <a:endParaRPr lang="en-GB" sz="1600" dirty="0">
              <a:latin typeface="Arial Narrow" panose="020B0606020202030204" pitchFamily="34" charset="0"/>
            </a:endParaRPr>
          </a:p>
        </p:txBody>
      </p:sp>
      <p:pic>
        <p:nvPicPr>
          <p:cNvPr id="9" name="Google Shape;351;p43">
            <a:extLst>
              <a:ext uri="{FF2B5EF4-FFF2-40B4-BE49-F238E27FC236}">
                <a16:creationId xmlns:a16="http://schemas.microsoft.com/office/drawing/2014/main" id="{CEAC7863-AEA9-AA43-84C0-34651FDE94C8}"/>
              </a:ext>
            </a:extLst>
          </p:cNvPr>
          <p:cNvPicPr preferRelativeResize="0"/>
          <p:nvPr/>
        </p:nvPicPr>
        <p:blipFill>
          <a:blip r:embed="rId3">
            <a:alphaModFix/>
          </a:blip>
          <a:stretch>
            <a:fillRect/>
          </a:stretch>
        </p:blipFill>
        <p:spPr>
          <a:xfrm>
            <a:off x="9218431" y="2018507"/>
            <a:ext cx="2135369" cy="1940167"/>
          </a:xfrm>
          <a:prstGeom prst="rect">
            <a:avLst/>
          </a:prstGeom>
          <a:noFill/>
          <a:ln>
            <a:noFill/>
          </a:ln>
        </p:spPr>
      </p:pic>
      <p:pic>
        <p:nvPicPr>
          <p:cNvPr id="11" name="Google Shape;352;p43">
            <a:extLst>
              <a:ext uri="{FF2B5EF4-FFF2-40B4-BE49-F238E27FC236}">
                <a16:creationId xmlns:a16="http://schemas.microsoft.com/office/drawing/2014/main" id="{DFC3EAFE-3AEA-444B-8F65-87B40B62184A}"/>
              </a:ext>
            </a:extLst>
          </p:cNvPr>
          <p:cNvPicPr preferRelativeResize="0"/>
          <p:nvPr/>
        </p:nvPicPr>
        <p:blipFill>
          <a:blip r:embed="rId4">
            <a:alphaModFix/>
          </a:blip>
          <a:stretch>
            <a:fillRect/>
          </a:stretch>
        </p:blipFill>
        <p:spPr>
          <a:xfrm>
            <a:off x="9421734" y="4262170"/>
            <a:ext cx="1728771" cy="1570721"/>
          </a:xfrm>
          <a:prstGeom prst="rect">
            <a:avLst/>
          </a:prstGeom>
          <a:noFill/>
          <a:ln>
            <a:noFill/>
          </a:ln>
        </p:spPr>
      </p:pic>
    </p:spTree>
    <p:extLst>
      <p:ext uri="{BB962C8B-B14F-4D97-AF65-F5344CB8AC3E}">
        <p14:creationId xmlns:p14="http://schemas.microsoft.com/office/powerpoint/2010/main" val="2555077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l-GR" dirty="0"/>
              <a:t>3 Ιουνίου 2021</a:t>
            </a:r>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l-GR" dirty="0">
                <a:solidFill>
                  <a:prstClr val="black"/>
                </a:solidFill>
                <a:ea typeface="Times New Roman" panose="02020603050405020304" pitchFamily="18" charset="0"/>
              </a:rPr>
              <a:t>Η υποστήριξη της Ευρωπαϊκής Επιτροπής για την παραγωγή της παρούσας δημοσίευσης δεν συνιστά έγκριση του περιεχομένου, το οποίο αντικατοπτρίζει μόνο τις απόψεις των συντακτών, και η Επιτροπή δεν μπορεί να θεωρηθεί υπεύθυνη για οποιαδήποτε χρήση των πληροφοριών που περιέχονται σε αυτήν. </a:t>
            </a: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19</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8473069" cy="1009651"/>
          </a:xfrm>
          <a:prstGeom prst="rect">
            <a:avLst/>
          </a:prstGeom>
          <a:solidFill>
            <a:srgbClr val="DDEBF7"/>
          </a:solidFill>
          <a:ln>
            <a:noFill/>
          </a:ln>
        </p:spPr>
        <p:txBody>
          <a:bodyPr spcFirstLastPara="1" wrap="square" lIns="121900" tIns="60933" rIns="121900" bIns="60933" anchor="ctr" anchorCtr="0">
            <a:noAutofit/>
          </a:bodyPr>
          <a:lstStyle/>
          <a:p>
            <a:r>
              <a:rPr lang="el-GR" sz="4000" b="1" dirty="0" smtClean="0"/>
              <a:t>ΑΥΤΙΣΜΟΣ ΚΑΙ ΣΧΟΛΕΙΟ</a:t>
            </a:r>
            <a:endParaRPr lang="en-GB" sz="4000" b="1"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ctr" anchorCtr="0">
            <a:noAutofit/>
          </a:bodyPr>
          <a:lstStyle/>
          <a:p>
            <a:pPr marL="380990" indent="-380990">
              <a:buFont typeface="Arial" panose="020B0604020202020204" pitchFamily="34" charset="0"/>
              <a:buChar char="•"/>
            </a:pPr>
            <a:r>
              <a:rPr lang="el-GR" sz="2000" dirty="0">
                <a:latin typeface="Arial Narrow" panose="020B0606020202030204" pitchFamily="34" charset="0"/>
              </a:rPr>
              <a:t>ΤΟ ΣΧΟΛΕΙΟ ΠΡΕΠΕΙ ΝΑ ΓΝΩΡΙΖΕΙ ΠΩΣ ΝΑ ΔΗΜΙΟΥΡΓΗΣΕΙ ΕΝΑ </a:t>
            </a:r>
            <a:r>
              <a:rPr lang="el-GR" sz="2000" dirty="0" smtClean="0">
                <a:latin typeface="Arial Narrow" panose="020B0606020202030204" pitchFamily="34" charset="0"/>
              </a:rPr>
              <a:t>ΦΙΛΟΞΕΝΟ ΠΕΡΙΒΑΛΛΟΝ</a:t>
            </a:r>
            <a:endParaRPr lang="el-GR" sz="2000" dirty="0">
              <a:latin typeface="Arial Narrow" panose="020B0606020202030204" pitchFamily="34" charset="0"/>
            </a:endParaRPr>
          </a:p>
          <a:p>
            <a:pPr marL="380990" indent="-380990">
              <a:buFont typeface="Arial" panose="020B0604020202020204" pitchFamily="34" charset="0"/>
              <a:buChar char="•"/>
            </a:pPr>
            <a:endParaRPr lang="el-GR" sz="2000" dirty="0">
              <a:latin typeface="Arial Narrow" panose="020B0606020202030204" pitchFamily="34" charset="0"/>
            </a:endParaRPr>
          </a:p>
          <a:p>
            <a:pPr marL="380990" indent="-380990">
              <a:buFont typeface="Arial" panose="020B0604020202020204" pitchFamily="34" charset="0"/>
              <a:buChar char="•"/>
            </a:pPr>
            <a:r>
              <a:rPr lang="el-GR" sz="2000" dirty="0">
                <a:latin typeface="Arial Narrow" panose="020B0606020202030204" pitchFamily="34" charset="0"/>
              </a:rPr>
              <a:t>ΠΡΕΠΕΙ ΝΑ ΜΠΟΡΕΙΤΕ ΝΑ </a:t>
            </a:r>
            <a:r>
              <a:rPr lang="el-GR" sz="2000" dirty="0" smtClean="0">
                <a:latin typeface="Arial Narrow" panose="020B0606020202030204" pitchFamily="34" charset="0"/>
              </a:rPr>
              <a:t>ΕΦΑΡΜΟΣΕΤΕ </a:t>
            </a:r>
            <a:r>
              <a:rPr lang="el-GR" sz="2000" dirty="0">
                <a:latin typeface="Arial Narrow" panose="020B0606020202030204" pitchFamily="34" charset="0"/>
              </a:rPr>
              <a:t>ΜΕΡΙΚΑ ΜΕΤΡΑ </a:t>
            </a:r>
            <a:r>
              <a:rPr lang="el-GR" sz="2000" dirty="0" smtClean="0">
                <a:latin typeface="Arial Narrow" panose="020B0606020202030204" pitchFamily="34" charset="0"/>
              </a:rPr>
              <a:t>ΑΚΟΜΑ ΚΑΙ </a:t>
            </a:r>
            <a:r>
              <a:rPr lang="el-GR" sz="2000" dirty="0">
                <a:latin typeface="Arial Narrow" panose="020B0606020202030204" pitchFamily="34" charset="0"/>
              </a:rPr>
              <a:t>ΠΡΙΝ ΤΟ ΑΥΤΙΣΤΙΚΟ ΠΑΙΔΙ </a:t>
            </a:r>
            <a:r>
              <a:rPr lang="el-GR" sz="2000" dirty="0" smtClean="0">
                <a:latin typeface="Arial Narrow" panose="020B0606020202030204" pitchFamily="34" charset="0"/>
              </a:rPr>
              <a:t>Ή </a:t>
            </a:r>
            <a:r>
              <a:rPr lang="el-GR" sz="2000" dirty="0">
                <a:latin typeface="Arial Narrow" panose="020B0606020202030204" pitchFamily="34" charset="0"/>
              </a:rPr>
              <a:t>Ο </a:t>
            </a:r>
            <a:r>
              <a:rPr lang="el-GR" sz="2000" dirty="0" smtClean="0">
                <a:latin typeface="Arial Narrow" panose="020B0606020202030204" pitchFamily="34" charset="0"/>
              </a:rPr>
              <a:t>ΝΕΑΡΟΣ </a:t>
            </a:r>
            <a:r>
              <a:rPr lang="el-GR" sz="2000" dirty="0">
                <a:latin typeface="Arial Narrow" panose="020B0606020202030204" pitchFamily="34" charset="0"/>
              </a:rPr>
              <a:t>ΑΝΘΡΩΠΟΣ ΜΠΕΙ ΣΤΟ ΣΧΟΛΕΙΟ</a:t>
            </a:r>
          </a:p>
          <a:p>
            <a:pPr marL="380990" indent="-380990">
              <a:buFont typeface="Arial" panose="020B0604020202020204" pitchFamily="34" charset="0"/>
              <a:buChar char="•"/>
            </a:pPr>
            <a:endParaRPr lang="el-GR" sz="2000" dirty="0">
              <a:latin typeface="Arial Narrow" panose="020B0606020202030204" pitchFamily="34" charset="0"/>
            </a:endParaRPr>
          </a:p>
          <a:p>
            <a:pPr marL="380990" indent="-380990">
              <a:buFont typeface="Arial" panose="020B0604020202020204" pitchFamily="34" charset="0"/>
              <a:buChar char="•"/>
            </a:pPr>
            <a:r>
              <a:rPr lang="el-GR" sz="2000" dirty="0">
                <a:latin typeface="Arial Narrow" panose="020B0606020202030204" pitchFamily="34" charset="0"/>
              </a:rPr>
              <a:t>ΧΡΕΙΑΖΕΤΕ ΚΑΛΟ </a:t>
            </a:r>
            <a:r>
              <a:rPr lang="el-GR" sz="2000" dirty="0" smtClean="0">
                <a:latin typeface="Arial Narrow" panose="020B0606020202030204" pitchFamily="34" charset="0"/>
              </a:rPr>
              <a:t>ΔΙΑΜΟΙΡΑΣΜΟ </a:t>
            </a:r>
            <a:r>
              <a:rPr lang="el-GR" sz="2000" dirty="0">
                <a:latin typeface="Arial Narrow" panose="020B0606020202030204" pitchFamily="34" charset="0"/>
              </a:rPr>
              <a:t>ΠΛΗΡΟΦΟΡΙΩΝ ΜΕΤΑΞΥ </a:t>
            </a:r>
            <a:r>
              <a:rPr lang="el-GR" sz="2000" dirty="0" smtClean="0">
                <a:latin typeface="Arial Narrow" panose="020B0606020202030204" pitchFamily="34" charset="0"/>
              </a:rPr>
              <a:t>ΝΕΥΡΟΨΥΧΙΑΤΡΙΚΗΣ </a:t>
            </a:r>
            <a:r>
              <a:rPr lang="el-GR" sz="2000" dirty="0">
                <a:latin typeface="Arial Narrow" panose="020B0606020202030204" pitchFamily="34" charset="0"/>
              </a:rPr>
              <a:t>ΚΑΙ ΣΧΟΛΕΙΟΥ </a:t>
            </a:r>
            <a:r>
              <a:rPr lang="el-GR" sz="2000" dirty="0" smtClean="0">
                <a:latin typeface="Arial Narrow" panose="020B0606020202030204" pitchFamily="34" charset="0"/>
              </a:rPr>
              <a:t>Ή </a:t>
            </a:r>
            <a:r>
              <a:rPr lang="el-GR" sz="2000" dirty="0">
                <a:latin typeface="Arial Narrow" panose="020B0606020202030204" pitchFamily="34" charset="0"/>
              </a:rPr>
              <a:t>ΜΕΤΑΞΥ ΣΧΟΛΕΩΝ</a:t>
            </a:r>
          </a:p>
          <a:p>
            <a:pPr marL="380990" indent="-380990">
              <a:buFont typeface="Arial" panose="020B0604020202020204" pitchFamily="34" charset="0"/>
              <a:buChar char="•"/>
            </a:pPr>
            <a:endParaRPr lang="el-GR" sz="2000" dirty="0">
              <a:latin typeface="Arial Narrow" panose="020B0606020202030204" pitchFamily="34" charset="0"/>
            </a:endParaRPr>
          </a:p>
          <a:p>
            <a:pPr marL="380990" indent="-380990">
              <a:buFont typeface="Arial" panose="020B0604020202020204" pitchFamily="34" charset="0"/>
              <a:buChar char="•"/>
            </a:pPr>
            <a:r>
              <a:rPr lang="el-GR" sz="2000" dirty="0">
                <a:latin typeface="Arial Narrow" panose="020B0606020202030204" pitchFamily="34" charset="0"/>
              </a:rPr>
              <a:t>ΕΚΠΑΙΔΕΥΣΗ ΕΚΠΑΙΔΕΥΤΙΚΩΝ</a:t>
            </a:r>
          </a:p>
          <a:p>
            <a:pPr marL="380990" indent="-380990">
              <a:buFont typeface="Arial" panose="020B0604020202020204" pitchFamily="34" charset="0"/>
              <a:buChar char="•"/>
            </a:pPr>
            <a:endParaRPr lang="el-GR" sz="2000" dirty="0">
              <a:latin typeface="Arial Narrow" panose="020B0606020202030204" pitchFamily="34" charset="0"/>
            </a:endParaRPr>
          </a:p>
          <a:p>
            <a:pPr marL="380990" indent="-380990">
              <a:buFont typeface="Arial" panose="020B0604020202020204" pitchFamily="34" charset="0"/>
              <a:buChar char="•"/>
            </a:pPr>
            <a:r>
              <a:rPr lang="el-GR" sz="2000" dirty="0">
                <a:latin typeface="Arial Narrow" panose="020B0606020202030204" pitchFamily="34" charset="0"/>
              </a:rPr>
              <a:t>ΕΚΠΑΙΔΕΥΣΗ ΣΧΟΛΙΚΟΥ ΠΡΟΣΩΠΙΚΟΥ</a:t>
            </a:r>
          </a:p>
          <a:p>
            <a:pPr marL="380990" indent="-380990">
              <a:buFont typeface="Arial" panose="020B0604020202020204" pitchFamily="34" charset="0"/>
              <a:buChar char="•"/>
            </a:pPr>
            <a:endParaRPr lang="el-GR" sz="2000" dirty="0">
              <a:latin typeface="Arial Narrow" panose="020B0606020202030204" pitchFamily="34" charset="0"/>
            </a:endParaRPr>
          </a:p>
          <a:p>
            <a:pPr marL="380990" indent="-380990">
              <a:buFont typeface="Arial" panose="020B0604020202020204" pitchFamily="34" charset="0"/>
              <a:buChar char="•"/>
            </a:pPr>
            <a:r>
              <a:rPr lang="el-GR" sz="2000" dirty="0" smtClean="0">
                <a:latin typeface="Arial Narrow" panose="020B0606020202030204" pitchFamily="34" charset="0"/>
              </a:rPr>
              <a:t>ΕΓΚΑΙΡΗ ΑΝΑΓΝΩΡΙΣΗ ΥΠΟΣΤΗΡΙΞΗΣ ΔΑΣΚΑΛΩΝ </a:t>
            </a:r>
            <a:r>
              <a:rPr lang="el-GR" sz="2000" dirty="0">
                <a:latin typeface="Arial Narrow" panose="020B0606020202030204" pitchFamily="34" charset="0"/>
              </a:rPr>
              <a:t>ΚΑΙ ΕΚΠΑΙΔΕΥΤΙΚΩΝ</a:t>
            </a:r>
            <a:endParaRPr lang="en-US" sz="2000" dirty="0">
              <a:latin typeface="Arial Narrow" panose="020B0606020202030204" pitchFamily="34" charset="0"/>
            </a:endParaRPr>
          </a:p>
        </p:txBody>
      </p:sp>
      <p:pic>
        <p:nvPicPr>
          <p:cNvPr id="10" name="Google Shape;366;p44">
            <a:extLst>
              <a:ext uri="{FF2B5EF4-FFF2-40B4-BE49-F238E27FC236}">
                <a16:creationId xmlns:a16="http://schemas.microsoft.com/office/drawing/2014/main" id="{18628000-510E-2445-8811-AC968A3DB60D}"/>
              </a:ext>
            </a:extLst>
          </p:cNvPr>
          <p:cNvPicPr preferRelativeResize="0"/>
          <p:nvPr/>
        </p:nvPicPr>
        <p:blipFill rotWithShape="1">
          <a:blip r:embed="rId2">
            <a:alphaModFix/>
          </a:blip>
          <a:srcRect l="-7525" r="12150"/>
          <a:stretch/>
        </p:blipFill>
        <p:spPr>
          <a:xfrm>
            <a:off x="8733276" y="4114285"/>
            <a:ext cx="2497848" cy="1867256"/>
          </a:xfrm>
          <a:prstGeom prst="rect">
            <a:avLst/>
          </a:prstGeom>
          <a:noFill/>
          <a:ln>
            <a:noFill/>
          </a:ln>
        </p:spPr>
      </p:pic>
    </p:spTree>
    <p:extLst>
      <p:ext uri="{BB962C8B-B14F-4D97-AF65-F5344CB8AC3E}">
        <p14:creationId xmlns:p14="http://schemas.microsoft.com/office/powerpoint/2010/main" val="2725628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7631B7B-E317-B346-8DFE-60139876228D}"/>
              </a:ext>
            </a:extLst>
          </p:cNvPr>
          <p:cNvSpPr>
            <a:spLocks noGrp="1"/>
          </p:cNvSpPr>
          <p:nvPr>
            <p:ph type="dt" sz="half" idx="10"/>
          </p:nvPr>
        </p:nvSpPr>
        <p:spPr/>
        <p:txBody>
          <a:bodyPr/>
          <a:lstStyle/>
          <a:p>
            <a:r>
              <a:rPr lang="el-GR" dirty="0"/>
              <a:t>3 Ιουνίου 2021</a:t>
            </a:r>
          </a:p>
        </p:txBody>
      </p:sp>
      <p:sp>
        <p:nvSpPr>
          <p:cNvPr id="5" name="Footer Placeholder 4">
            <a:extLst>
              <a:ext uri="{FF2B5EF4-FFF2-40B4-BE49-F238E27FC236}">
                <a16:creationId xmlns:a16="http://schemas.microsoft.com/office/drawing/2014/main" id="{0CA48045-4BB7-AD47-B9AF-E7028540D716}"/>
              </a:ext>
            </a:extLst>
          </p:cNvPr>
          <p:cNvSpPr>
            <a:spLocks noGrp="1"/>
          </p:cNvSpPr>
          <p:nvPr>
            <p:ph type="ftr" sz="quarter" idx="11"/>
          </p:nvPr>
        </p:nvSpPr>
        <p:spPr/>
        <p:txBody>
          <a:bodyPr/>
          <a:lstStyle/>
          <a:p>
            <a:r>
              <a:rPr lang="el-GR" dirty="0">
                <a:solidFill>
                  <a:prstClr val="black"/>
                </a:solidFill>
                <a:ea typeface="Times New Roman" panose="02020603050405020304" pitchFamily="18" charset="0"/>
              </a:rPr>
              <a:t>Η υποστήριξη της Ευρωπαϊκής Επιτροπής για την παραγωγή της παρούσας δημοσίευσης δεν συνιστά έγκριση του περιεχομένου, το οποίο αντικατοπτρίζει μόνο τις απόψεις των συντακτών, και η Επιτροπή δεν μπορεί να θεωρηθεί υπεύθυνη για οποιαδήποτε χρήση των πληροφοριών που περιέχονται σε αυτήν. </a:t>
            </a:r>
          </a:p>
        </p:txBody>
      </p:sp>
      <p:sp>
        <p:nvSpPr>
          <p:cNvPr id="6" name="Slide Number Placeholder 5">
            <a:extLst>
              <a:ext uri="{FF2B5EF4-FFF2-40B4-BE49-F238E27FC236}">
                <a16:creationId xmlns:a16="http://schemas.microsoft.com/office/drawing/2014/main" id="{03844065-72F0-C24F-A504-90E2B2DD5643}"/>
              </a:ext>
            </a:extLst>
          </p:cNvPr>
          <p:cNvSpPr>
            <a:spLocks noGrp="1"/>
          </p:cNvSpPr>
          <p:nvPr>
            <p:ph type="sldNum" sz="quarter" idx="12"/>
          </p:nvPr>
        </p:nvSpPr>
        <p:spPr/>
        <p:txBody>
          <a:bodyPr/>
          <a:lstStyle/>
          <a:p>
            <a:fld id="{CD37B2E7-1D31-7C4D-928B-66328FE9604A}" type="slidenum">
              <a:rPr lang="de-AT" smtClean="0"/>
              <a:pPr/>
              <a:t>2</a:t>
            </a:fld>
            <a:endParaRPr lang="de-AT" dirty="0"/>
          </a:p>
        </p:txBody>
      </p:sp>
      <p:sp>
        <p:nvSpPr>
          <p:cNvPr id="11" name="Google Shape;143;p27">
            <a:extLst>
              <a:ext uri="{FF2B5EF4-FFF2-40B4-BE49-F238E27FC236}">
                <a16:creationId xmlns:a16="http://schemas.microsoft.com/office/drawing/2014/main" id="{11371142-163D-DB42-9607-6A3E196B56BB}"/>
              </a:ext>
            </a:extLst>
          </p:cNvPr>
          <p:cNvSpPr/>
          <p:nvPr/>
        </p:nvSpPr>
        <p:spPr>
          <a:xfrm>
            <a:off x="0" y="1286553"/>
            <a:ext cx="12192000" cy="1486535"/>
          </a:xfrm>
          <a:prstGeom prst="rect">
            <a:avLst/>
          </a:prstGeom>
          <a:solidFill>
            <a:srgbClr val="FFF2CC"/>
          </a:solidFill>
          <a:ln>
            <a:noFill/>
          </a:ln>
        </p:spPr>
        <p:txBody>
          <a:bodyPr spcFirstLastPara="1" wrap="square" lIns="121900" tIns="60933" rIns="121900" bIns="60933" anchor="ctr" anchorCtr="0">
            <a:noAutofit/>
          </a:bodyPr>
          <a:lstStyle/>
          <a:p>
            <a:pPr algn="ctr"/>
            <a:endParaRPr lang="it" sz="3200" b="1" dirty="0">
              <a:solidFill>
                <a:schemeClr val="dk1"/>
              </a:solidFill>
              <a:latin typeface="Calibri"/>
              <a:ea typeface="Arial Narrow"/>
              <a:cs typeface="Calibri"/>
              <a:sym typeface="Calibri"/>
            </a:endParaRPr>
          </a:p>
          <a:p>
            <a:pPr algn="ctr"/>
            <a:r>
              <a:rPr lang="el-GR" sz="4000" b="1" dirty="0" smtClean="0">
                <a:solidFill>
                  <a:schemeClr val="dk1"/>
                </a:solidFill>
                <a:latin typeface="Arial Narrow"/>
                <a:ea typeface="Arial Narrow"/>
                <a:cs typeface="Arial Narrow"/>
                <a:sym typeface="Arial Narrow"/>
              </a:rPr>
              <a:t>ΕΝΑΡΞΗ</a:t>
            </a:r>
            <a:endParaRPr sz="2400" dirty="0"/>
          </a:p>
          <a:p>
            <a:pPr algn="ctr"/>
            <a:endParaRPr sz="3200" b="1" dirty="0">
              <a:solidFill>
                <a:schemeClr val="dk1"/>
              </a:solidFill>
              <a:latin typeface="Calibri"/>
              <a:ea typeface="Calibri"/>
              <a:cs typeface="Calibri"/>
              <a:sym typeface="Calibri"/>
            </a:endParaRPr>
          </a:p>
        </p:txBody>
      </p:sp>
      <p:sp>
        <p:nvSpPr>
          <p:cNvPr id="12" name="Google Shape;151;p27">
            <a:extLst>
              <a:ext uri="{FF2B5EF4-FFF2-40B4-BE49-F238E27FC236}">
                <a16:creationId xmlns:a16="http://schemas.microsoft.com/office/drawing/2014/main" id="{C2C82930-6332-F94C-82D1-60B6BD0BD1D5}"/>
              </a:ext>
            </a:extLst>
          </p:cNvPr>
          <p:cNvSpPr/>
          <p:nvPr/>
        </p:nvSpPr>
        <p:spPr>
          <a:xfrm>
            <a:off x="4338210" y="2971938"/>
            <a:ext cx="3515579" cy="3185561"/>
          </a:xfrm>
          <a:prstGeom prst="rect">
            <a:avLst/>
          </a:prstGeom>
          <a:solidFill>
            <a:srgbClr val="FFF2CC"/>
          </a:solidFill>
          <a:ln>
            <a:noFill/>
          </a:ln>
        </p:spPr>
        <p:txBody>
          <a:bodyPr spcFirstLastPara="1" wrap="square" lIns="121900" tIns="60933" rIns="121900" bIns="60933" anchor="t" anchorCtr="0">
            <a:noAutofit/>
          </a:bodyPr>
          <a:lstStyle/>
          <a:p>
            <a:pPr algn="ctr">
              <a:lnSpc>
                <a:spcPct val="150000"/>
              </a:lnSpc>
            </a:pPr>
            <a:r>
              <a:rPr lang="el-GR" sz="2400" dirty="0" smtClean="0">
                <a:solidFill>
                  <a:schemeClr val="dk1"/>
                </a:solidFill>
                <a:latin typeface="Arial Narrow"/>
                <a:ea typeface="Arial Narrow"/>
                <a:cs typeface="Arial Narrow"/>
                <a:sym typeface="Arial Narrow"/>
              </a:rPr>
              <a:t>Σκοπός</a:t>
            </a:r>
            <a:endParaRPr sz="2400" dirty="0"/>
          </a:p>
          <a:p>
            <a:pPr algn="ctr">
              <a:lnSpc>
                <a:spcPct val="150000"/>
              </a:lnSpc>
            </a:pPr>
            <a:r>
              <a:rPr lang="el-GR" sz="2400" dirty="0" smtClean="0">
                <a:solidFill>
                  <a:schemeClr val="dk1"/>
                </a:solidFill>
                <a:latin typeface="Arial Narrow"/>
                <a:ea typeface="Arial Narrow"/>
                <a:cs typeface="Arial Narrow"/>
                <a:sym typeface="Arial Narrow"/>
              </a:rPr>
              <a:t>Περιεχόμενα</a:t>
            </a:r>
            <a:endParaRPr sz="2400" dirty="0"/>
          </a:p>
          <a:p>
            <a:pPr algn="ctr">
              <a:lnSpc>
                <a:spcPct val="150000"/>
              </a:lnSpc>
            </a:pPr>
            <a:r>
              <a:rPr lang="el-GR" sz="2400" dirty="0" smtClean="0">
                <a:solidFill>
                  <a:schemeClr val="dk1"/>
                </a:solidFill>
                <a:latin typeface="Arial Narrow"/>
                <a:ea typeface="Arial Narrow"/>
                <a:cs typeface="Arial Narrow"/>
                <a:sym typeface="Arial Narrow"/>
              </a:rPr>
              <a:t>Μαθησιακά αποτελέσματα</a:t>
            </a:r>
            <a:endParaRPr sz="2400" dirty="0"/>
          </a:p>
          <a:p>
            <a:pPr algn="ctr">
              <a:lnSpc>
                <a:spcPct val="150000"/>
              </a:lnSpc>
            </a:pPr>
            <a:r>
              <a:rPr lang="el-GR" sz="2400" dirty="0" smtClean="0">
                <a:solidFill>
                  <a:schemeClr val="dk1"/>
                </a:solidFill>
                <a:latin typeface="Arial Narrow"/>
                <a:ea typeface="Arial Narrow"/>
                <a:cs typeface="Arial Narrow"/>
                <a:sym typeface="Arial Narrow"/>
              </a:rPr>
              <a:t>Δραστηριότητα</a:t>
            </a:r>
            <a:r>
              <a:rPr lang="el-GR" sz="2400" dirty="0" smtClean="0">
                <a:solidFill>
                  <a:schemeClr val="dk1"/>
                </a:solidFill>
                <a:latin typeface="Arial Narrow"/>
                <a:ea typeface="Arial Narrow"/>
                <a:cs typeface="Arial Narrow"/>
                <a:sym typeface="Arial Narrow"/>
              </a:rPr>
              <a:t>: Καταιγισμός ιδεών 3.1</a:t>
            </a:r>
            <a:endParaRPr sz="2400" dirty="0"/>
          </a:p>
        </p:txBody>
      </p:sp>
    </p:spTree>
    <p:extLst>
      <p:ext uri="{BB962C8B-B14F-4D97-AF65-F5344CB8AC3E}">
        <p14:creationId xmlns:p14="http://schemas.microsoft.com/office/powerpoint/2010/main" val="1073345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l-GR" dirty="0"/>
              <a:t>3 Ιουνίου 2021</a:t>
            </a:r>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l-GR" dirty="0">
                <a:solidFill>
                  <a:prstClr val="black"/>
                </a:solidFill>
                <a:ea typeface="Times New Roman" panose="02020603050405020304" pitchFamily="18" charset="0"/>
              </a:rPr>
              <a:t>Η υποστήριξη της Ευρωπαϊκής Επιτροπής για την παραγωγή της παρούσας δημοσίευσης δεν συνιστά έγκριση του περιεχομένου, το οποίο αντικατοπτρίζει μόνο τις απόψεις των συντακτών, και η Επιτροπή δεν μπορεί να θεωρηθεί υπεύθυνη για οποιαδήποτε χρήση των πληροφοριών που περιέχονται σε αυτήν. </a:t>
            </a: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20</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8785303" cy="1009651"/>
          </a:xfrm>
          <a:prstGeom prst="rect">
            <a:avLst/>
          </a:prstGeom>
          <a:solidFill>
            <a:srgbClr val="DDEBF7"/>
          </a:solidFill>
          <a:ln>
            <a:noFill/>
          </a:ln>
        </p:spPr>
        <p:txBody>
          <a:bodyPr spcFirstLastPara="1" wrap="square" lIns="121900" tIns="60933" rIns="121900" bIns="60933" anchor="ctr" anchorCtr="0">
            <a:noAutofit/>
          </a:bodyPr>
          <a:lstStyle/>
          <a:p>
            <a:r>
              <a:rPr lang="el-GR" sz="4000" b="1" dirty="0" smtClean="0"/>
              <a:t>ΠΡΟΕΤΟΙΜΑΣΙΑ ΤΟΥ ΠΕΡΙΒΑΛΛΟΝΤΟΣ</a:t>
            </a:r>
            <a:endParaRPr lang="en-GB" sz="4000" b="1"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ctr" anchorCtr="0">
            <a:noAutofit/>
          </a:bodyPr>
          <a:lstStyle/>
          <a:p>
            <a:endParaRPr lang="en-GB" sz="2000" dirty="0">
              <a:latin typeface="Arial" panose="020B0604020202020204" pitchFamily="34" charset="0"/>
              <a:cs typeface="Arial" panose="020B0604020202020204" pitchFamily="34" charset="0"/>
            </a:endParaRPr>
          </a:p>
          <a:p>
            <a:pPr marL="380990" indent="-380990">
              <a:buFont typeface="Arial" panose="020B0604020202020204" pitchFamily="34" charset="0"/>
              <a:buChar char="•"/>
            </a:pPr>
            <a:r>
              <a:rPr lang="el-GR" sz="2000" dirty="0" smtClean="0">
                <a:latin typeface="Arial" panose="020B0604020202020204" pitchFamily="34" charset="0"/>
                <a:cs typeface="Arial" panose="020B0604020202020204" pitchFamily="34" charset="0"/>
              </a:rPr>
              <a:t>ΔΙΑΜΟΡΦΩΣΗ </a:t>
            </a:r>
            <a:r>
              <a:rPr lang="el-GR" sz="2000" dirty="0">
                <a:latin typeface="Arial" panose="020B0604020202020204" pitchFamily="34" charset="0"/>
                <a:cs typeface="Arial" panose="020B0604020202020204" pitchFamily="34" charset="0"/>
              </a:rPr>
              <a:t>ΤΟΥ ΠΕΡΙΒΑΛΛΟΝΤΟΣ </a:t>
            </a:r>
            <a:r>
              <a:rPr lang="el-GR" sz="2000" dirty="0" smtClean="0">
                <a:latin typeface="Arial" panose="020B0604020202020204" pitchFamily="34" charset="0"/>
                <a:cs typeface="Arial" panose="020B0604020202020204" pitchFamily="34" charset="0"/>
              </a:rPr>
              <a:t>ΩΣΤΕ </a:t>
            </a:r>
            <a:r>
              <a:rPr lang="el-GR" sz="2000" dirty="0">
                <a:latin typeface="Arial" panose="020B0604020202020204" pitchFamily="34" charset="0"/>
                <a:cs typeface="Arial" panose="020B0604020202020204" pitchFamily="34" charset="0"/>
              </a:rPr>
              <a:t>ΟΙ ΛΕΙΤΟΥΡΓΙΕΣ ΤΩΝ ΔΙΑΦΟΡΕΤΙΚΩΝ </a:t>
            </a:r>
            <a:r>
              <a:rPr lang="el-GR" sz="2000" dirty="0" smtClean="0">
                <a:latin typeface="Arial" panose="020B0604020202020204" pitchFamily="34" charset="0"/>
                <a:cs typeface="Arial" panose="020B0604020202020204" pitchFamily="34" charset="0"/>
              </a:rPr>
              <a:t>ΤΜΗΜΑΤΩΝ </a:t>
            </a:r>
            <a:r>
              <a:rPr lang="el-GR" sz="2000" dirty="0">
                <a:latin typeface="Arial" panose="020B0604020202020204" pitchFamily="34" charset="0"/>
                <a:cs typeface="Arial" panose="020B0604020202020204" pitchFamily="34" charset="0"/>
              </a:rPr>
              <a:t>ΤΗΣ </a:t>
            </a:r>
            <a:r>
              <a:rPr lang="el-GR" sz="2000" dirty="0" smtClean="0">
                <a:latin typeface="Arial" panose="020B0604020202020204" pitchFamily="34" charset="0"/>
                <a:cs typeface="Arial" panose="020B0604020202020204" pitchFamily="34" charset="0"/>
              </a:rPr>
              <a:t>ΤΑΞΗΣ ΝΑ </a:t>
            </a:r>
            <a:r>
              <a:rPr lang="el-GR" sz="2000" dirty="0">
                <a:latin typeface="Arial" panose="020B0604020202020204" pitchFamily="34" charset="0"/>
                <a:cs typeface="Arial" panose="020B0604020202020204" pitchFamily="34" charset="0"/>
              </a:rPr>
              <a:t>ΕΙΝΑΙ ΕΥΚΟΛΑ </a:t>
            </a:r>
            <a:r>
              <a:rPr lang="el-GR" sz="2000" dirty="0" smtClean="0">
                <a:latin typeface="Arial" panose="020B0604020202020204" pitchFamily="34" charset="0"/>
                <a:cs typeface="Arial" panose="020B0604020202020204" pitchFamily="34" charset="0"/>
              </a:rPr>
              <a:t>«ΑΝΑΓΝΩΣΙΜΕΣ </a:t>
            </a:r>
            <a:r>
              <a:rPr lang="el-GR" sz="2000" dirty="0">
                <a:latin typeface="Arial" panose="020B0604020202020204" pitchFamily="34" charset="0"/>
                <a:cs typeface="Arial" panose="020B0604020202020204" pitchFamily="34" charset="0"/>
              </a:rPr>
              <a:t>ΚΑΙ </a:t>
            </a:r>
            <a:r>
              <a:rPr lang="el-GR" sz="2000" dirty="0" smtClean="0">
                <a:latin typeface="Arial" panose="020B0604020202020204" pitchFamily="34" charset="0"/>
                <a:cs typeface="Arial" panose="020B0604020202020204" pitchFamily="34" charset="0"/>
              </a:rPr>
              <a:t>ΧΡΗΣΙΜΟΠΟΙΟΥΜΕΝΕΣ"</a:t>
            </a:r>
            <a:endParaRPr lang="el-GR" sz="2000" dirty="0">
              <a:latin typeface="Arial" panose="020B0604020202020204" pitchFamily="34" charset="0"/>
              <a:cs typeface="Arial" panose="020B0604020202020204" pitchFamily="34" charset="0"/>
            </a:endParaRPr>
          </a:p>
          <a:p>
            <a:pPr marL="380990" indent="-380990">
              <a:buFont typeface="Arial" panose="020B0604020202020204" pitchFamily="34" charset="0"/>
              <a:buChar char="•"/>
            </a:pPr>
            <a:endParaRPr lang="el-GR" sz="2000" dirty="0">
              <a:latin typeface="Arial" panose="020B0604020202020204" pitchFamily="34" charset="0"/>
              <a:cs typeface="Arial" panose="020B0604020202020204" pitchFamily="34" charset="0"/>
            </a:endParaRPr>
          </a:p>
          <a:p>
            <a:pPr marL="380990" indent="-380990">
              <a:buFont typeface="Arial" panose="020B0604020202020204" pitchFamily="34" charset="0"/>
              <a:buChar char="•"/>
            </a:pPr>
            <a:r>
              <a:rPr lang="el-GR" sz="2000" dirty="0" smtClean="0">
                <a:latin typeface="Arial" panose="020B0604020202020204" pitchFamily="34" charset="0"/>
                <a:cs typeface="Arial" panose="020B0604020202020204" pitchFamily="34" charset="0"/>
              </a:rPr>
              <a:t>ΔΙΑΜΟΡΦΩΣΗ ΤΗΣ ΤΑΞΗΣ </a:t>
            </a:r>
            <a:r>
              <a:rPr lang="el-GR" sz="2000" dirty="0">
                <a:latin typeface="Arial" panose="020B0604020202020204" pitchFamily="34" charset="0"/>
                <a:cs typeface="Arial" panose="020B0604020202020204" pitchFamily="34" charset="0"/>
              </a:rPr>
              <a:t>ΚΑΙ </a:t>
            </a:r>
            <a:r>
              <a:rPr lang="el-GR" sz="2000" dirty="0" smtClean="0">
                <a:latin typeface="Arial" panose="020B0604020202020204" pitchFamily="34" charset="0"/>
                <a:cs typeface="Arial" panose="020B0604020202020204" pitchFamily="34" charset="0"/>
              </a:rPr>
              <a:t>ΤΩΝ ΕΠΙΠΛΩΝ ΩΣΤΕ </a:t>
            </a:r>
            <a:r>
              <a:rPr lang="el-GR" sz="2000" dirty="0">
                <a:latin typeface="Arial" panose="020B0604020202020204" pitchFamily="34" charset="0"/>
                <a:cs typeface="Arial" panose="020B0604020202020204" pitchFamily="34" charset="0"/>
              </a:rPr>
              <a:t>Ο </a:t>
            </a:r>
            <a:r>
              <a:rPr lang="el-GR" sz="2000" dirty="0" smtClean="0">
                <a:latin typeface="Arial" panose="020B0604020202020204" pitchFamily="34" charset="0"/>
                <a:cs typeface="Arial" panose="020B0604020202020204" pitchFamily="34" charset="0"/>
              </a:rPr>
              <a:t>ΜΑΘΗΤΗΣ ΝΑ </a:t>
            </a:r>
            <a:r>
              <a:rPr lang="el-GR" sz="2000" dirty="0">
                <a:latin typeface="Arial" panose="020B0604020202020204" pitchFamily="34" charset="0"/>
                <a:cs typeface="Arial" panose="020B0604020202020204" pitchFamily="34" charset="0"/>
              </a:rPr>
              <a:t>ΕΙΝΑΙ </a:t>
            </a:r>
            <a:r>
              <a:rPr lang="el-GR" sz="2000" dirty="0" smtClean="0">
                <a:latin typeface="Arial" panose="020B0604020202020204" pitchFamily="34" charset="0"/>
                <a:cs typeface="Arial" panose="020B0604020202020204" pitchFamily="34" charset="0"/>
              </a:rPr>
              <a:t>ΣΕ </a:t>
            </a:r>
            <a:r>
              <a:rPr lang="el-GR" sz="2000" dirty="0">
                <a:latin typeface="Arial" panose="020B0604020202020204" pitchFamily="34" charset="0"/>
                <a:cs typeface="Arial" panose="020B0604020202020204" pitchFamily="34" charset="0"/>
              </a:rPr>
              <a:t>ΣΥΝΘΗΚΕΣ ΝΑ </a:t>
            </a:r>
            <a:r>
              <a:rPr lang="el-GR" sz="2000" dirty="0" smtClean="0">
                <a:latin typeface="Arial" panose="020B0604020202020204" pitchFamily="34" charset="0"/>
                <a:cs typeface="Arial" panose="020B0604020202020204" pitchFamily="34" charset="0"/>
              </a:rPr>
              <a:t>ΜΠΟΡΕΙ ΝΑ ΕΚΦΡΑΣΕΙ ΑΙΤΗΜΑΤΑ</a:t>
            </a:r>
            <a:endParaRPr lang="el-GR" sz="2000" dirty="0">
              <a:latin typeface="Arial" panose="020B0604020202020204" pitchFamily="34" charset="0"/>
              <a:cs typeface="Arial" panose="020B0604020202020204" pitchFamily="34" charset="0"/>
            </a:endParaRPr>
          </a:p>
          <a:p>
            <a:pPr marL="380990" indent="-380990">
              <a:buFont typeface="Arial" panose="020B0604020202020204" pitchFamily="34" charset="0"/>
              <a:buChar char="•"/>
            </a:pPr>
            <a:endParaRPr lang="el-GR" sz="2000" dirty="0">
              <a:latin typeface="Arial" panose="020B0604020202020204" pitchFamily="34" charset="0"/>
              <a:cs typeface="Arial" panose="020B0604020202020204" pitchFamily="34" charset="0"/>
            </a:endParaRPr>
          </a:p>
          <a:p>
            <a:pPr marL="380990" indent="-380990">
              <a:buFont typeface="Arial" panose="020B0604020202020204" pitchFamily="34" charset="0"/>
              <a:buChar char="•"/>
            </a:pPr>
            <a:r>
              <a:rPr lang="el-GR" sz="2000" dirty="0" smtClean="0">
                <a:latin typeface="Arial" panose="020B0604020202020204" pitchFamily="34" charset="0"/>
                <a:cs typeface="Arial" panose="020B0604020202020204" pitchFamily="34" charset="0"/>
              </a:rPr>
              <a:t>ΔΗΜΙΟΥΡΓΙΑ ΠΙΟ ΗΣΥΧΗΣ </a:t>
            </a:r>
            <a:r>
              <a:rPr lang="el-GR" sz="2000" dirty="0">
                <a:latin typeface="Arial" panose="020B0604020202020204" pitchFamily="34" charset="0"/>
                <a:cs typeface="Arial" panose="020B0604020202020204" pitchFamily="34" charset="0"/>
              </a:rPr>
              <a:t>ΓΩΝΙΑΣ ΣΕ ΣΥΓΚΡΙΣΗ ΜΕ ΤΟ ΥΠΟΛΟΙΠΟ ΤΗΣ ΤΑΞΗΣ</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7349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l-GR" dirty="0"/>
              <a:t>3 Ιουνίου 2021</a:t>
            </a:r>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l-GR" dirty="0">
                <a:solidFill>
                  <a:prstClr val="black"/>
                </a:solidFill>
                <a:ea typeface="Times New Roman" panose="02020603050405020304" pitchFamily="18" charset="0"/>
              </a:rPr>
              <a:t>Η υποστήριξη της Ευρωπαϊκής Επιτροπής για την παραγωγή της παρούσας δημοσίευσης δεν συνιστά έγκριση του περιεχομένου, το οποίο αντικατοπτρίζει μόνο τις απόψεις των συντακτών, και η Επιτροπή δεν μπορεί να θεωρηθεί υπεύθυνη για οποιαδήποτε χρήση των πληροφοριών που περιέχονται σε αυτήν. </a:t>
            </a: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21</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10515600" cy="1009651"/>
          </a:xfrm>
          <a:prstGeom prst="rect">
            <a:avLst/>
          </a:prstGeom>
          <a:solidFill>
            <a:srgbClr val="DDEBF7"/>
          </a:solidFill>
          <a:ln>
            <a:noFill/>
          </a:ln>
        </p:spPr>
        <p:txBody>
          <a:bodyPr spcFirstLastPara="1" wrap="square" lIns="121900" tIns="60933" rIns="121900" bIns="60933" anchor="ctr" anchorCtr="0">
            <a:noAutofit/>
          </a:bodyPr>
          <a:lstStyle/>
          <a:p>
            <a:r>
              <a:rPr lang="el-GR" sz="3600" b="1" dirty="0" smtClean="0"/>
              <a:t>ΕΙΣΑΓΩΓΗ ΑΝΑΛΥΣΗΣ ΕΡΓΟΥ ΣΤΗΝ ΑΥΤΟΝΟΜΙΑ ΤΗΣ ΕΓΚΑΤΑΣΤΑΣΗΣ</a:t>
            </a:r>
            <a:endParaRPr lang="en-GB" sz="3600" b="1"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ctr" anchorCtr="0">
            <a:noAutofit/>
          </a:bodyPr>
          <a:lstStyle/>
          <a:p>
            <a:endParaRPr lang="en-GB" sz="2000" dirty="0">
              <a:latin typeface="Arial" panose="020B0604020202020204" pitchFamily="34" charset="0"/>
              <a:cs typeface="Arial" panose="020B0604020202020204" pitchFamily="34" charset="0"/>
            </a:endParaRPr>
          </a:p>
        </p:txBody>
      </p:sp>
      <p:pic>
        <p:nvPicPr>
          <p:cNvPr id="9" name="Google Shape;391;p46">
            <a:extLst>
              <a:ext uri="{FF2B5EF4-FFF2-40B4-BE49-F238E27FC236}">
                <a16:creationId xmlns:a16="http://schemas.microsoft.com/office/drawing/2014/main" id="{F1FAC8B1-5F2F-D846-A74C-C126E2BF8C22}"/>
              </a:ext>
            </a:extLst>
          </p:cNvPr>
          <p:cNvPicPr preferRelativeResize="0"/>
          <p:nvPr/>
        </p:nvPicPr>
        <p:blipFill>
          <a:blip r:embed="rId2">
            <a:alphaModFix/>
          </a:blip>
          <a:stretch>
            <a:fillRect/>
          </a:stretch>
        </p:blipFill>
        <p:spPr>
          <a:xfrm>
            <a:off x="3767969" y="2071930"/>
            <a:ext cx="4656059" cy="3903177"/>
          </a:xfrm>
          <a:prstGeom prst="rect">
            <a:avLst/>
          </a:prstGeom>
          <a:noFill/>
          <a:ln>
            <a:noFill/>
          </a:ln>
        </p:spPr>
      </p:pic>
    </p:spTree>
    <p:extLst>
      <p:ext uri="{BB962C8B-B14F-4D97-AF65-F5344CB8AC3E}">
        <p14:creationId xmlns:p14="http://schemas.microsoft.com/office/powerpoint/2010/main" val="1652019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l-GR" dirty="0"/>
              <a:t>3 Ιουνίου 2021</a:t>
            </a:r>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l-GR" dirty="0">
                <a:solidFill>
                  <a:prstClr val="black"/>
                </a:solidFill>
                <a:ea typeface="Times New Roman" panose="02020603050405020304" pitchFamily="18" charset="0"/>
              </a:rPr>
              <a:t>Η υποστήριξη της Ευρωπαϊκής Επιτροπής για την παραγωγή της παρούσας δημοσίευσης δεν συνιστά έγκριση του περιεχομένου, το οποίο αντικατοπτρίζει μόνο τις απόψεις των συντακτών, και η Επιτροπή δεν μπορεί να θεωρηθεί υπεύθυνη για οποιαδήποτε χρήση των πληροφοριών που περιέχονται σε αυτήν. </a:t>
            </a: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22</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10515600" cy="1009651"/>
          </a:xfrm>
          <a:prstGeom prst="rect">
            <a:avLst/>
          </a:prstGeom>
          <a:solidFill>
            <a:srgbClr val="DDEBF7"/>
          </a:solidFill>
          <a:ln>
            <a:noFill/>
          </a:ln>
        </p:spPr>
        <p:txBody>
          <a:bodyPr spcFirstLastPara="1" wrap="square" lIns="121900" tIns="60933" rIns="121900" bIns="60933" anchor="ctr" anchorCtr="0">
            <a:noAutofit/>
          </a:bodyPr>
          <a:lstStyle/>
          <a:p>
            <a:r>
              <a:rPr lang="el-GR" sz="2400" b="1" dirty="0" smtClean="0"/>
              <a:t>ΠΡΟΕΤΟΙΜΑΣΙΑ ΚΟΙΝΩΝΙΚΩΝ ΙΣΤΟΡΙΩΝ ΓΙΑ ΤΗ ΔΙΑΧΕΙΡΙΣΗ ΣΥΝΕΠΕΙΩΝ</a:t>
            </a:r>
            <a:endParaRPr lang="en-US" sz="2400" b="1"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ctr" anchorCtr="0">
            <a:noAutofit/>
          </a:bodyPr>
          <a:lstStyle/>
          <a:p>
            <a:endParaRPr lang="en-GB" sz="2000" dirty="0">
              <a:latin typeface="Arial" panose="020B0604020202020204" pitchFamily="34" charset="0"/>
              <a:cs typeface="Arial" panose="020B0604020202020204" pitchFamily="34" charset="0"/>
            </a:endParaRPr>
          </a:p>
        </p:txBody>
      </p:sp>
      <p:pic>
        <p:nvPicPr>
          <p:cNvPr id="10" name="Google Shape;403;p47">
            <a:extLst>
              <a:ext uri="{FF2B5EF4-FFF2-40B4-BE49-F238E27FC236}">
                <a16:creationId xmlns:a16="http://schemas.microsoft.com/office/drawing/2014/main" id="{BB503A89-6A9F-0542-A652-4D0A0008108C}"/>
              </a:ext>
            </a:extLst>
          </p:cNvPr>
          <p:cNvPicPr preferRelativeResize="0"/>
          <p:nvPr/>
        </p:nvPicPr>
        <p:blipFill>
          <a:blip r:embed="rId2">
            <a:alphaModFix/>
          </a:blip>
          <a:stretch>
            <a:fillRect/>
          </a:stretch>
        </p:blipFill>
        <p:spPr>
          <a:xfrm>
            <a:off x="8776010" y="2219092"/>
            <a:ext cx="2505537" cy="3218475"/>
          </a:xfrm>
          <a:prstGeom prst="rect">
            <a:avLst/>
          </a:prstGeom>
          <a:noFill/>
          <a:ln>
            <a:noFill/>
          </a:ln>
        </p:spPr>
      </p:pic>
      <p:pic>
        <p:nvPicPr>
          <p:cNvPr id="11" name="Google Shape;404;p47">
            <a:extLst>
              <a:ext uri="{FF2B5EF4-FFF2-40B4-BE49-F238E27FC236}">
                <a16:creationId xmlns:a16="http://schemas.microsoft.com/office/drawing/2014/main" id="{498B892C-5276-1046-8F89-5A9616A7008B}"/>
              </a:ext>
            </a:extLst>
          </p:cNvPr>
          <p:cNvPicPr preferRelativeResize="0"/>
          <p:nvPr/>
        </p:nvPicPr>
        <p:blipFill>
          <a:blip r:embed="rId3">
            <a:alphaModFix/>
          </a:blip>
          <a:stretch>
            <a:fillRect/>
          </a:stretch>
        </p:blipFill>
        <p:spPr>
          <a:xfrm>
            <a:off x="910452" y="2219093"/>
            <a:ext cx="2953889" cy="3218475"/>
          </a:xfrm>
          <a:prstGeom prst="rect">
            <a:avLst/>
          </a:prstGeom>
          <a:noFill/>
          <a:ln>
            <a:noFill/>
          </a:ln>
        </p:spPr>
      </p:pic>
      <p:pic>
        <p:nvPicPr>
          <p:cNvPr id="12" name="Google Shape;405;p47">
            <a:extLst>
              <a:ext uri="{FF2B5EF4-FFF2-40B4-BE49-F238E27FC236}">
                <a16:creationId xmlns:a16="http://schemas.microsoft.com/office/drawing/2014/main" id="{6AFFC10C-ECB0-9944-A521-6847545F0490}"/>
              </a:ext>
            </a:extLst>
          </p:cNvPr>
          <p:cNvPicPr preferRelativeResize="0"/>
          <p:nvPr/>
        </p:nvPicPr>
        <p:blipFill>
          <a:blip r:embed="rId4">
            <a:alphaModFix/>
          </a:blip>
          <a:stretch>
            <a:fillRect/>
          </a:stretch>
        </p:blipFill>
        <p:spPr>
          <a:xfrm>
            <a:off x="4099625" y="2219093"/>
            <a:ext cx="4441101" cy="3218475"/>
          </a:xfrm>
          <a:prstGeom prst="rect">
            <a:avLst/>
          </a:prstGeom>
          <a:noFill/>
          <a:ln>
            <a:noFill/>
          </a:ln>
        </p:spPr>
      </p:pic>
    </p:spTree>
    <p:extLst>
      <p:ext uri="{BB962C8B-B14F-4D97-AF65-F5344CB8AC3E}">
        <p14:creationId xmlns:p14="http://schemas.microsoft.com/office/powerpoint/2010/main" val="1978731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l-GR" dirty="0"/>
              <a:t>3 Ιουνίου 2021</a:t>
            </a:r>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l-GR" dirty="0">
                <a:solidFill>
                  <a:prstClr val="black"/>
                </a:solidFill>
                <a:ea typeface="Times New Roman" panose="02020603050405020304" pitchFamily="18" charset="0"/>
              </a:rPr>
              <a:t>Η υποστήριξη της Ευρωπαϊκής Επιτροπής για την παραγωγή της παρούσας δημοσίευσης δεν συνιστά έγκριση του περιεχομένου, το οποίο αντικατοπτρίζει μόνο τις απόψεις των συντακτών, και η Επιτροπή δεν μπορεί να θεωρηθεί υπεύθυνη για οποιαδήποτε χρήση των πληροφοριών που περιέχονται σε αυτήν. </a:t>
            </a: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23</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10515600" cy="1009651"/>
          </a:xfrm>
          <a:prstGeom prst="rect">
            <a:avLst/>
          </a:prstGeom>
          <a:solidFill>
            <a:srgbClr val="DDEBF7"/>
          </a:solidFill>
          <a:ln>
            <a:noFill/>
          </a:ln>
        </p:spPr>
        <p:txBody>
          <a:bodyPr spcFirstLastPara="1" wrap="square" lIns="121900" tIns="60933" rIns="121900" bIns="60933" anchor="ctr" anchorCtr="0">
            <a:noAutofit/>
          </a:bodyPr>
          <a:lstStyle/>
          <a:p>
            <a:r>
              <a:rPr lang="el-GR" sz="3600" b="1" dirty="0" smtClean="0"/>
              <a:t>ΤΑΥΤΟΠΟΙΗΣΗ ΤΗΣ ΜΕΘΟΔΟΥ ΜΕΛΕΤΗΣ ΤΟΥ ΜΑΘΗΤΗ</a:t>
            </a:r>
            <a:endParaRPr lang="en-US" sz="3600" b="1"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ctr" anchorCtr="0">
            <a:noAutofit/>
          </a:bodyPr>
          <a:lstStyle/>
          <a:p>
            <a:endParaRPr lang="en-GB" sz="2000" dirty="0">
              <a:latin typeface="Arial" panose="020B0604020202020204" pitchFamily="34" charset="0"/>
              <a:cs typeface="Arial" panose="020B0604020202020204" pitchFamily="34" charset="0"/>
            </a:endParaRPr>
          </a:p>
        </p:txBody>
      </p:sp>
      <p:pic>
        <p:nvPicPr>
          <p:cNvPr id="13" name="Google Shape;418;p48">
            <a:extLst>
              <a:ext uri="{FF2B5EF4-FFF2-40B4-BE49-F238E27FC236}">
                <a16:creationId xmlns:a16="http://schemas.microsoft.com/office/drawing/2014/main" id="{4FEEA05E-02F0-7C43-AA1C-66167A69FFB6}"/>
              </a:ext>
            </a:extLst>
          </p:cNvPr>
          <p:cNvPicPr preferRelativeResize="0"/>
          <p:nvPr/>
        </p:nvPicPr>
        <p:blipFill>
          <a:blip r:embed="rId2">
            <a:alphaModFix/>
          </a:blip>
          <a:stretch>
            <a:fillRect/>
          </a:stretch>
        </p:blipFill>
        <p:spPr>
          <a:xfrm>
            <a:off x="6744887" y="2489590"/>
            <a:ext cx="4261267" cy="3016433"/>
          </a:xfrm>
          <a:prstGeom prst="rect">
            <a:avLst/>
          </a:prstGeom>
          <a:noFill/>
          <a:ln>
            <a:noFill/>
          </a:ln>
        </p:spPr>
      </p:pic>
      <p:pic>
        <p:nvPicPr>
          <p:cNvPr id="14" name="Google Shape;419;p48">
            <a:extLst>
              <a:ext uri="{FF2B5EF4-FFF2-40B4-BE49-F238E27FC236}">
                <a16:creationId xmlns:a16="http://schemas.microsoft.com/office/drawing/2014/main" id="{FF7FC6C3-4E60-E74A-A36C-A5974E1E0114}"/>
              </a:ext>
            </a:extLst>
          </p:cNvPr>
          <p:cNvPicPr preferRelativeResize="0"/>
          <p:nvPr/>
        </p:nvPicPr>
        <p:blipFill>
          <a:blip r:embed="rId3">
            <a:alphaModFix/>
          </a:blip>
          <a:stretch>
            <a:fillRect/>
          </a:stretch>
        </p:blipFill>
        <p:spPr>
          <a:xfrm>
            <a:off x="1180724" y="2489590"/>
            <a:ext cx="5138459" cy="3016433"/>
          </a:xfrm>
          <a:prstGeom prst="rect">
            <a:avLst/>
          </a:prstGeom>
          <a:noFill/>
          <a:ln>
            <a:noFill/>
          </a:ln>
        </p:spPr>
      </p:pic>
    </p:spTree>
    <p:extLst>
      <p:ext uri="{BB962C8B-B14F-4D97-AF65-F5344CB8AC3E}">
        <p14:creationId xmlns:p14="http://schemas.microsoft.com/office/powerpoint/2010/main" val="3019697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l-GR" dirty="0"/>
              <a:t>3 Ιουνίου 2021</a:t>
            </a:r>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l-GR" dirty="0">
                <a:solidFill>
                  <a:prstClr val="black"/>
                </a:solidFill>
                <a:ea typeface="Times New Roman" panose="02020603050405020304" pitchFamily="18" charset="0"/>
              </a:rPr>
              <a:t>Η υποστήριξη της Ευρωπαϊκής Επιτροπής για την παραγωγή της παρούσας δημοσίευσης δεν συνιστά έγκριση του περιεχομένου, το οποίο αντικατοπτρίζει μόνο τις απόψεις των συντακτών, και η Επιτροπή δεν μπορεί να θεωρηθεί υπεύθυνη για οποιαδήποτε χρήση των πληροφοριών που περιέχονται σε αυτήν. </a:t>
            </a: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24</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10515600" cy="1009651"/>
          </a:xfrm>
          <a:prstGeom prst="rect">
            <a:avLst/>
          </a:prstGeom>
          <a:solidFill>
            <a:srgbClr val="DDEBF7"/>
          </a:solidFill>
          <a:ln>
            <a:noFill/>
          </a:ln>
        </p:spPr>
        <p:txBody>
          <a:bodyPr spcFirstLastPara="1" wrap="square" lIns="121900" tIns="60933" rIns="121900" bIns="60933" anchor="ctr" anchorCtr="0">
            <a:noAutofit/>
          </a:bodyPr>
          <a:lstStyle/>
          <a:p>
            <a:pPr algn="ctr"/>
            <a:endParaRPr lang="en-GB" sz="2400" b="1" dirty="0"/>
          </a:p>
          <a:p>
            <a:pPr algn="ctr"/>
            <a:endParaRPr lang="en-GB" sz="2400" b="1" dirty="0"/>
          </a:p>
          <a:p>
            <a:pPr lvl="0" algn="ctr"/>
            <a:r>
              <a:rPr lang="el-GR" sz="2400" b="1" dirty="0" smtClean="0"/>
              <a:t>ΔΑΝΕΙΣΜΟΣ ΤΟΥ ΧΩΡΟΥ ΠΟΥ ΚΑΤΑΛΑΜΒΑΝΕΙ Ο ΜΑΘΗΤΗΣ ΣΤΗΝ ΑΙΘΟΥΣΑ</a:t>
            </a:r>
            <a:endParaRPr lang="en-GB" sz="2400" b="1" dirty="0"/>
          </a:p>
          <a:p>
            <a:pPr algn="ctr"/>
            <a:endParaRPr lang="en-GB" sz="2400" b="1" dirty="0"/>
          </a:p>
          <a:p>
            <a:pPr algn="ctr"/>
            <a:endParaRPr lang="en-GB" sz="3200" b="1" dirty="0">
              <a:solidFill>
                <a:schemeClr val="dk1"/>
              </a:solidFill>
              <a:latin typeface="Arial Narrow"/>
              <a:ea typeface="Arial Narrow"/>
              <a:cs typeface="Arial Narrow"/>
              <a:sym typeface="Arial Narrow"/>
            </a:endParaRP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ctr" anchorCtr="0">
            <a:noAutofit/>
          </a:bodyPr>
          <a:lstStyle/>
          <a:p>
            <a:endParaRPr lang="en-GB" sz="2000" dirty="0">
              <a:latin typeface="Arial" panose="020B0604020202020204" pitchFamily="34" charset="0"/>
              <a:cs typeface="Arial" panose="020B0604020202020204" pitchFamily="34" charset="0"/>
            </a:endParaRPr>
          </a:p>
        </p:txBody>
      </p:sp>
      <p:pic>
        <p:nvPicPr>
          <p:cNvPr id="10" name="Google Shape;429;p49">
            <a:extLst>
              <a:ext uri="{FF2B5EF4-FFF2-40B4-BE49-F238E27FC236}">
                <a16:creationId xmlns:a16="http://schemas.microsoft.com/office/drawing/2014/main" id="{D006C2CC-C2D0-AA4B-B9C6-C3F794F9CB1F}"/>
              </a:ext>
            </a:extLst>
          </p:cNvPr>
          <p:cNvPicPr preferRelativeResize="0"/>
          <p:nvPr/>
        </p:nvPicPr>
        <p:blipFill>
          <a:blip r:embed="rId2">
            <a:alphaModFix/>
          </a:blip>
          <a:stretch>
            <a:fillRect/>
          </a:stretch>
        </p:blipFill>
        <p:spPr>
          <a:xfrm>
            <a:off x="2672576" y="2088004"/>
            <a:ext cx="6846848" cy="3821521"/>
          </a:xfrm>
          <a:prstGeom prst="rect">
            <a:avLst/>
          </a:prstGeom>
          <a:noFill/>
          <a:ln>
            <a:noFill/>
          </a:ln>
        </p:spPr>
      </p:pic>
    </p:spTree>
    <p:extLst>
      <p:ext uri="{BB962C8B-B14F-4D97-AF65-F5344CB8AC3E}">
        <p14:creationId xmlns:p14="http://schemas.microsoft.com/office/powerpoint/2010/main" val="697130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l-GR" dirty="0"/>
              <a:t>3 Ιουνίου 2021</a:t>
            </a:r>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l-GR" dirty="0">
                <a:solidFill>
                  <a:prstClr val="black"/>
                </a:solidFill>
                <a:ea typeface="Times New Roman" panose="02020603050405020304" pitchFamily="18" charset="0"/>
              </a:rPr>
              <a:t>Η υποστήριξη της Ευρωπαϊκής Επιτροπής για την παραγωγή της παρούσας δημοσίευσης δεν συνιστά έγκριση του περιεχομένου, το οποίο αντικατοπτρίζει μόνο τις απόψεις των συντακτών, και η Επιτροπή δεν μπορεί να θεωρηθεί υπεύθυνη για οποιαδήποτε χρήση των πληροφοριών που περιέχονται σε αυτήν. </a:t>
            </a: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25</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10515600" cy="1009651"/>
          </a:xfrm>
          <a:prstGeom prst="rect">
            <a:avLst/>
          </a:prstGeom>
          <a:solidFill>
            <a:srgbClr val="DDEBF7"/>
          </a:solidFill>
          <a:ln>
            <a:noFill/>
          </a:ln>
        </p:spPr>
        <p:txBody>
          <a:bodyPr spcFirstLastPara="1" wrap="square" lIns="121900" tIns="60933" rIns="121900" bIns="60933" anchor="ctr" anchorCtr="0">
            <a:noAutofit/>
          </a:bodyPr>
          <a:lstStyle/>
          <a:p>
            <a:pPr algn="ctr"/>
            <a:r>
              <a:rPr lang="el-GR" sz="3600" b="1" dirty="0" smtClean="0"/>
              <a:t>ΟΜΙΛΙΑ ΤΟΥ</a:t>
            </a:r>
            <a:r>
              <a:rPr lang="it" sz="3600" b="1" dirty="0" smtClean="0"/>
              <a:t> </a:t>
            </a:r>
            <a:r>
              <a:rPr lang="it" sz="3600" b="1" dirty="0"/>
              <a:t>TONY </a:t>
            </a:r>
            <a:r>
              <a:rPr lang="it" sz="3600" b="1" dirty="0" smtClean="0"/>
              <a:t>ATWOOD</a:t>
            </a:r>
            <a:r>
              <a:rPr lang="el-GR" sz="3600" b="1" dirty="0" smtClean="0"/>
              <a:t> ΓΙΑ ΤΟ ΣΧΟΛΕΙΟ ΚΑΙ ΤΟ ΑΣΠΕΡΓΚΕΡ</a:t>
            </a:r>
            <a:endParaRPr lang="en-GB" sz="4400" b="1" dirty="0">
              <a:solidFill>
                <a:schemeClr val="dk1"/>
              </a:solidFill>
              <a:latin typeface="Arial Narrow"/>
              <a:ea typeface="Arial Narrow"/>
              <a:cs typeface="Arial Narrow"/>
              <a:sym typeface="Arial Narrow"/>
            </a:endParaRP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ctr" anchorCtr="0">
            <a:noAutofit/>
          </a:bodyPr>
          <a:lstStyle/>
          <a:p>
            <a:endParaRPr lang="en-GB" sz="2000" dirty="0">
              <a:latin typeface="Arial" panose="020B0604020202020204" pitchFamily="34" charset="0"/>
              <a:cs typeface="Arial" panose="020B0604020202020204" pitchFamily="34" charset="0"/>
            </a:endParaRPr>
          </a:p>
        </p:txBody>
      </p:sp>
      <p:pic>
        <p:nvPicPr>
          <p:cNvPr id="9" name="Google Shape;441;p50" descr="Why is school so exhausting for students with Asperger's, and could homeschooling be the answer? Professor Tony Attwood shines a light on the challenges schools present to 'Aspies', including things to watch out for to better protect their wellbeing.&#10;&#10;*********************************************************************&#10;&#10;Generation Next provides education and information about the prevention and management of mental illness in youth to professionals, young people and the wider community. Our objective is to raise community awareness of mental illness through increasing mental health literacy, reducing associated sigma and positively influencing individual and community behaviour to improve the mental health of young people. &#10;&#10;GET OUR POPULAR WEEKLY E-NEWSLETTER: to stay up to date with the latest in youth mental health and practical strategies to promote wellbeing: http://tinyurl.com/z8o3ff2 &#10;&#10;GET THE BOOKS: “Growing Happy, Healthy Young Minds” and “Nurturing Young Minds”. Each self-contained chapter can be read in separate bites with additional resources available at the end of each chapter for more in-depth information. Buy your copy here: https://goo.gl/Gx7ckX&#10;&#10;ATTEND our face-to-face seminars for professionals in the education, community and health sectors: http://www.generationnext.com.au/educate/generation-next-seminars&#10;&#10;Connect with us: &#10;Facebook: https://www.facebook.com/gennextcommunity/ &#10;Twitter: https://twitter.com/GenNextVoice   &#10;Website: http://www.generationnext.com.au/" title="The Challenge of School for 'Aspies'">
            <a:hlinkClick r:id="rId2"/>
            <a:extLst>
              <a:ext uri="{FF2B5EF4-FFF2-40B4-BE49-F238E27FC236}">
                <a16:creationId xmlns:a16="http://schemas.microsoft.com/office/drawing/2014/main" id="{8B9F9BDE-912B-3144-8D91-2769C67238B7}"/>
              </a:ext>
            </a:extLst>
          </p:cNvPr>
          <p:cNvPicPr preferRelativeResize="0"/>
          <p:nvPr/>
        </p:nvPicPr>
        <p:blipFill>
          <a:blip r:embed="rId3">
            <a:alphaModFix/>
          </a:blip>
          <a:stretch>
            <a:fillRect/>
          </a:stretch>
        </p:blipFill>
        <p:spPr>
          <a:xfrm>
            <a:off x="3358452" y="1944642"/>
            <a:ext cx="5475093" cy="4106329"/>
          </a:xfrm>
          <a:prstGeom prst="rect">
            <a:avLst/>
          </a:prstGeom>
          <a:noFill/>
          <a:ln>
            <a:noFill/>
          </a:ln>
        </p:spPr>
      </p:pic>
    </p:spTree>
    <p:extLst>
      <p:ext uri="{BB962C8B-B14F-4D97-AF65-F5344CB8AC3E}">
        <p14:creationId xmlns:p14="http://schemas.microsoft.com/office/powerpoint/2010/main" val="220127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D94F36-F324-3B4F-A90A-073F747728A7}"/>
              </a:ext>
            </a:extLst>
          </p:cNvPr>
          <p:cNvSpPr>
            <a:spLocks noGrp="1"/>
          </p:cNvSpPr>
          <p:nvPr>
            <p:ph type="dt" sz="half" idx="10"/>
          </p:nvPr>
        </p:nvSpPr>
        <p:spPr/>
        <p:txBody>
          <a:bodyPr/>
          <a:lstStyle/>
          <a:p>
            <a:r>
              <a:rPr lang="el-GR" dirty="0"/>
              <a:t>3 Ιουνίου 2021</a:t>
            </a:r>
          </a:p>
        </p:txBody>
      </p:sp>
      <p:sp>
        <p:nvSpPr>
          <p:cNvPr id="3" name="Footer Placeholder 2">
            <a:extLst>
              <a:ext uri="{FF2B5EF4-FFF2-40B4-BE49-F238E27FC236}">
                <a16:creationId xmlns:a16="http://schemas.microsoft.com/office/drawing/2014/main" id="{950075C5-F6FA-EC4B-9B77-25D77F1CC684}"/>
              </a:ext>
            </a:extLst>
          </p:cNvPr>
          <p:cNvSpPr>
            <a:spLocks noGrp="1"/>
          </p:cNvSpPr>
          <p:nvPr>
            <p:ph type="ftr" sz="quarter" idx="11"/>
          </p:nvPr>
        </p:nvSpPr>
        <p:spPr/>
        <p:txBody>
          <a:bodyPr/>
          <a:lstStyle/>
          <a:p>
            <a:r>
              <a:rPr lang="el-GR" dirty="0">
                <a:solidFill>
                  <a:prstClr val="black"/>
                </a:solidFill>
                <a:ea typeface="Times New Roman" panose="02020603050405020304" pitchFamily="18" charset="0"/>
              </a:rPr>
              <a:t>Η υποστήριξη της Ευρωπαϊκής Επιτροπής για την παραγωγή της παρούσας δημοσίευσης δεν συνιστά έγκριση του περιεχομένου, το οποίο αντικατοπτρίζει μόνο τις απόψεις των συντακτών, και η Επιτροπή δεν μπορεί να θεωρηθεί υπεύθυνη για οποιαδήποτε χρήση των πληροφοριών που περιέχονται σε αυτήν. </a:t>
            </a:r>
          </a:p>
        </p:txBody>
      </p:sp>
      <p:sp>
        <p:nvSpPr>
          <p:cNvPr id="4" name="Slide Number Placeholder 3">
            <a:extLst>
              <a:ext uri="{FF2B5EF4-FFF2-40B4-BE49-F238E27FC236}">
                <a16:creationId xmlns:a16="http://schemas.microsoft.com/office/drawing/2014/main" id="{5D9C9A56-018F-9C48-9EF0-30E6E1B9E4E3}"/>
              </a:ext>
            </a:extLst>
          </p:cNvPr>
          <p:cNvSpPr>
            <a:spLocks noGrp="1"/>
          </p:cNvSpPr>
          <p:nvPr>
            <p:ph type="sldNum" sz="quarter" idx="12"/>
          </p:nvPr>
        </p:nvSpPr>
        <p:spPr/>
        <p:txBody>
          <a:bodyPr/>
          <a:lstStyle/>
          <a:p>
            <a:fld id="{FF25E065-A395-7048-9208-62E67D87C980}" type="slidenum">
              <a:rPr lang="de-AT" smtClean="0"/>
              <a:pPr/>
              <a:t>26</a:t>
            </a:fld>
            <a:endParaRPr lang="de-AT" dirty="0"/>
          </a:p>
        </p:txBody>
      </p:sp>
      <p:sp>
        <p:nvSpPr>
          <p:cNvPr id="6" name="Google Shape;446;p51">
            <a:extLst>
              <a:ext uri="{FF2B5EF4-FFF2-40B4-BE49-F238E27FC236}">
                <a16:creationId xmlns:a16="http://schemas.microsoft.com/office/drawing/2014/main" id="{AAEEB8CB-6196-5F49-87A5-1196241608E0}"/>
              </a:ext>
            </a:extLst>
          </p:cNvPr>
          <p:cNvSpPr/>
          <p:nvPr/>
        </p:nvSpPr>
        <p:spPr>
          <a:xfrm>
            <a:off x="0" y="2259448"/>
            <a:ext cx="12192000" cy="2339103"/>
          </a:xfrm>
          <a:prstGeom prst="rect">
            <a:avLst/>
          </a:prstGeom>
          <a:solidFill>
            <a:srgbClr val="C4E0B2"/>
          </a:solidFill>
          <a:ln>
            <a:noFill/>
          </a:ln>
        </p:spPr>
        <p:txBody>
          <a:bodyPr spcFirstLastPara="1" wrap="square" lIns="121900" tIns="60933" rIns="121900" bIns="60933" anchor="ctr" anchorCtr="0">
            <a:noAutofit/>
          </a:bodyPr>
          <a:lstStyle/>
          <a:p>
            <a:pPr algn="ctr"/>
            <a:endParaRPr sz="3200" b="1" dirty="0">
              <a:solidFill>
                <a:schemeClr val="dk1"/>
              </a:solidFill>
              <a:latin typeface="Arial Narrow"/>
              <a:ea typeface="Arial Narrow"/>
              <a:cs typeface="Arial Narrow"/>
              <a:sym typeface="Arial Narrow"/>
            </a:endParaRPr>
          </a:p>
          <a:p>
            <a:r>
              <a:rPr lang="it" sz="2400" b="1" dirty="0">
                <a:solidFill>
                  <a:schemeClr val="dk1"/>
                </a:solidFill>
                <a:latin typeface="Calibri"/>
                <a:ea typeface="Calibri"/>
                <a:cs typeface="Calibri"/>
                <a:sym typeface="Calibri"/>
              </a:rPr>
              <a:t> </a:t>
            </a:r>
            <a:endParaRPr sz="2400" dirty="0">
              <a:solidFill>
                <a:schemeClr val="dk1"/>
              </a:solidFill>
              <a:latin typeface="Calibri"/>
              <a:ea typeface="Calibri"/>
              <a:cs typeface="Calibri"/>
              <a:sym typeface="Calibri"/>
            </a:endParaRPr>
          </a:p>
          <a:p>
            <a:pPr algn="ctr"/>
            <a:r>
              <a:rPr lang="it" sz="3733" b="1" dirty="0">
                <a:solidFill>
                  <a:schemeClr val="dk1"/>
                </a:solidFill>
                <a:latin typeface="Arial Narrow"/>
                <a:ea typeface="Arial Narrow"/>
                <a:cs typeface="Arial Narrow"/>
                <a:sym typeface="Arial Narrow"/>
              </a:rPr>
              <a:t>10:15 – 10:45 </a:t>
            </a:r>
            <a:endParaRPr sz="3733" dirty="0">
              <a:solidFill>
                <a:schemeClr val="dk1"/>
              </a:solidFill>
              <a:latin typeface="Arial Narrow"/>
              <a:ea typeface="Arial Narrow"/>
              <a:cs typeface="Arial Narrow"/>
              <a:sym typeface="Arial Narrow"/>
            </a:endParaRPr>
          </a:p>
          <a:p>
            <a:pPr algn="ctr"/>
            <a:r>
              <a:rPr lang="el-GR" sz="3733" b="1" dirty="0" smtClean="0">
                <a:solidFill>
                  <a:schemeClr val="dk1"/>
                </a:solidFill>
                <a:latin typeface="Arial Narrow"/>
                <a:ea typeface="Arial Narrow"/>
                <a:cs typeface="Arial Narrow"/>
                <a:sym typeface="Arial Narrow"/>
              </a:rPr>
              <a:t>Διάλειμμα</a:t>
            </a:r>
            <a:r>
              <a:rPr lang="it" sz="2400" b="1" dirty="0">
                <a:solidFill>
                  <a:schemeClr val="dk1"/>
                </a:solidFill>
                <a:latin typeface="Calibri"/>
                <a:ea typeface="Calibri"/>
                <a:cs typeface="Calibri"/>
                <a:sym typeface="Calibri"/>
              </a:rPr>
              <a:t> </a:t>
            </a:r>
            <a:endParaRPr sz="2400" dirty="0">
              <a:solidFill>
                <a:schemeClr val="dk1"/>
              </a:solidFill>
              <a:latin typeface="Calibri"/>
              <a:ea typeface="Calibri"/>
              <a:cs typeface="Calibri"/>
              <a:sym typeface="Calibri"/>
            </a:endParaRPr>
          </a:p>
          <a:p>
            <a:pPr algn="ctr"/>
            <a:endParaRPr sz="3200" b="1" dirty="0">
              <a:solidFill>
                <a:schemeClr val="dk1"/>
              </a:solidFill>
              <a:latin typeface="Arial Narrow"/>
              <a:ea typeface="Arial Narrow"/>
              <a:cs typeface="Arial Narrow"/>
              <a:sym typeface="Arial Narrow"/>
            </a:endParaRPr>
          </a:p>
          <a:p>
            <a:pPr algn="ctr"/>
            <a:endParaRPr sz="3200" b="1" dirty="0">
              <a:solidFill>
                <a:schemeClr val="dk1"/>
              </a:solidFill>
              <a:latin typeface="Arial Narrow"/>
              <a:ea typeface="Arial Narrow"/>
              <a:cs typeface="Arial Narrow"/>
              <a:sym typeface="Arial Narrow"/>
            </a:endParaRPr>
          </a:p>
        </p:txBody>
      </p:sp>
    </p:spTree>
    <p:extLst>
      <p:ext uri="{BB962C8B-B14F-4D97-AF65-F5344CB8AC3E}">
        <p14:creationId xmlns:p14="http://schemas.microsoft.com/office/powerpoint/2010/main" val="34200394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7631B7B-E317-B346-8DFE-60139876228D}"/>
              </a:ext>
            </a:extLst>
          </p:cNvPr>
          <p:cNvSpPr>
            <a:spLocks noGrp="1"/>
          </p:cNvSpPr>
          <p:nvPr>
            <p:ph type="dt" sz="half" idx="10"/>
          </p:nvPr>
        </p:nvSpPr>
        <p:spPr/>
        <p:txBody>
          <a:bodyPr/>
          <a:lstStyle/>
          <a:p>
            <a:r>
              <a:rPr lang="el-GR" dirty="0"/>
              <a:t>3 Ιουνίου 2021</a:t>
            </a:r>
          </a:p>
        </p:txBody>
      </p:sp>
      <p:sp>
        <p:nvSpPr>
          <p:cNvPr id="5" name="Footer Placeholder 4">
            <a:extLst>
              <a:ext uri="{FF2B5EF4-FFF2-40B4-BE49-F238E27FC236}">
                <a16:creationId xmlns:a16="http://schemas.microsoft.com/office/drawing/2014/main" id="{0CA48045-4BB7-AD47-B9AF-E7028540D716}"/>
              </a:ext>
            </a:extLst>
          </p:cNvPr>
          <p:cNvSpPr>
            <a:spLocks noGrp="1"/>
          </p:cNvSpPr>
          <p:nvPr>
            <p:ph type="ftr" sz="quarter" idx="11"/>
          </p:nvPr>
        </p:nvSpPr>
        <p:spPr/>
        <p:txBody>
          <a:bodyPr/>
          <a:lstStyle/>
          <a:p>
            <a:r>
              <a:rPr lang="el-GR" dirty="0">
                <a:solidFill>
                  <a:prstClr val="black"/>
                </a:solidFill>
                <a:ea typeface="Times New Roman" panose="02020603050405020304" pitchFamily="18" charset="0"/>
              </a:rPr>
              <a:t>Η υποστήριξη της Ευρωπαϊκής Επιτροπής για την παραγωγή της παρούσας δημοσίευσης δεν συνιστά έγκριση του περιεχομένου, το οποίο αντικατοπτρίζει μόνο τις απόψεις των συντακτών, και η Επιτροπή δεν μπορεί να θεωρηθεί υπεύθυνη για οποιαδήποτε χρήση των πληροφοριών που περιέχονται σε αυτήν. </a:t>
            </a:r>
          </a:p>
        </p:txBody>
      </p:sp>
      <p:sp>
        <p:nvSpPr>
          <p:cNvPr id="6" name="Slide Number Placeholder 5">
            <a:extLst>
              <a:ext uri="{FF2B5EF4-FFF2-40B4-BE49-F238E27FC236}">
                <a16:creationId xmlns:a16="http://schemas.microsoft.com/office/drawing/2014/main" id="{03844065-72F0-C24F-A504-90E2B2DD5643}"/>
              </a:ext>
            </a:extLst>
          </p:cNvPr>
          <p:cNvSpPr>
            <a:spLocks noGrp="1"/>
          </p:cNvSpPr>
          <p:nvPr>
            <p:ph type="sldNum" sz="quarter" idx="12"/>
          </p:nvPr>
        </p:nvSpPr>
        <p:spPr/>
        <p:txBody>
          <a:bodyPr/>
          <a:lstStyle/>
          <a:p>
            <a:fld id="{CD37B2E7-1D31-7C4D-928B-66328FE9604A}" type="slidenum">
              <a:rPr lang="de-AT" smtClean="0"/>
              <a:pPr/>
              <a:t>27</a:t>
            </a:fld>
            <a:endParaRPr lang="de-AT" dirty="0"/>
          </a:p>
        </p:txBody>
      </p:sp>
      <p:sp>
        <p:nvSpPr>
          <p:cNvPr id="11" name="Google Shape;143;p27">
            <a:extLst>
              <a:ext uri="{FF2B5EF4-FFF2-40B4-BE49-F238E27FC236}">
                <a16:creationId xmlns:a16="http://schemas.microsoft.com/office/drawing/2014/main" id="{11371142-163D-DB42-9607-6A3E196B56BB}"/>
              </a:ext>
            </a:extLst>
          </p:cNvPr>
          <p:cNvSpPr/>
          <p:nvPr/>
        </p:nvSpPr>
        <p:spPr>
          <a:xfrm>
            <a:off x="0" y="1286553"/>
            <a:ext cx="12192000" cy="1486535"/>
          </a:xfrm>
          <a:prstGeom prst="rect">
            <a:avLst/>
          </a:prstGeom>
          <a:solidFill>
            <a:srgbClr val="DDEBF7"/>
          </a:solidFill>
          <a:ln>
            <a:noFill/>
          </a:ln>
        </p:spPr>
        <p:txBody>
          <a:bodyPr spcFirstLastPara="1" wrap="square" lIns="121900" tIns="60933" rIns="121900" bIns="60933" anchor="ctr" anchorCtr="0">
            <a:noAutofit/>
          </a:bodyPr>
          <a:lstStyle/>
          <a:p>
            <a:pPr algn="ctr"/>
            <a:r>
              <a:rPr lang="el-GR" sz="4000" b="1" dirty="0" smtClean="0">
                <a:solidFill>
                  <a:schemeClr val="dk1"/>
                </a:solidFill>
                <a:latin typeface="Arial Narrow"/>
                <a:ea typeface="Arial Narrow"/>
                <a:cs typeface="Arial Narrow"/>
                <a:sym typeface="Arial Narrow"/>
              </a:rPr>
              <a:t>ΑΝΑΠΤΥΞΗ</a:t>
            </a:r>
            <a:endParaRPr lang="en-GB" sz="4000" dirty="0"/>
          </a:p>
        </p:txBody>
      </p:sp>
      <p:sp>
        <p:nvSpPr>
          <p:cNvPr id="12" name="Google Shape;151;p27">
            <a:extLst>
              <a:ext uri="{FF2B5EF4-FFF2-40B4-BE49-F238E27FC236}">
                <a16:creationId xmlns:a16="http://schemas.microsoft.com/office/drawing/2014/main" id="{C2C82930-6332-F94C-82D1-60B6BD0BD1D5}"/>
              </a:ext>
            </a:extLst>
          </p:cNvPr>
          <p:cNvSpPr/>
          <p:nvPr/>
        </p:nvSpPr>
        <p:spPr>
          <a:xfrm>
            <a:off x="3241480" y="2971938"/>
            <a:ext cx="5709039" cy="3185561"/>
          </a:xfrm>
          <a:prstGeom prst="rect">
            <a:avLst/>
          </a:prstGeom>
          <a:solidFill>
            <a:srgbClr val="DDEBF7"/>
          </a:solidFill>
          <a:ln>
            <a:noFill/>
          </a:ln>
        </p:spPr>
        <p:txBody>
          <a:bodyPr spcFirstLastPara="1" wrap="square" lIns="121900" tIns="60933" rIns="121900" bIns="60933" anchor="ctr" anchorCtr="0">
            <a:noAutofit/>
          </a:bodyPr>
          <a:lstStyle/>
          <a:p>
            <a:pPr algn="ctr">
              <a:lnSpc>
                <a:spcPct val="150000"/>
              </a:lnSpc>
              <a:buClr>
                <a:srgbClr val="000000"/>
              </a:buClr>
              <a:buSzPts val="2000"/>
            </a:pPr>
            <a:r>
              <a:rPr lang="el-GR" sz="2400" dirty="0" smtClean="0">
                <a:latin typeface="Arial Narrow"/>
                <a:ea typeface="Arial Narrow"/>
                <a:cs typeface="Arial Narrow"/>
                <a:sym typeface="Arial Narrow"/>
              </a:rPr>
              <a:t>Κάνοντας την κοινωνία φιλική προς τις Διαταραχές αυτιστικού φάσματος στην οικογένεια, στις δημόσιες υπηρεσίες και στον εργασιακό χώρο.</a:t>
            </a:r>
          </a:p>
          <a:p>
            <a:pPr algn="ctr">
              <a:lnSpc>
                <a:spcPct val="150000"/>
              </a:lnSpc>
              <a:buClr>
                <a:srgbClr val="000000"/>
              </a:buClr>
              <a:buSzPts val="2000"/>
            </a:pPr>
            <a:r>
              <a:rPr lang="el-GR" sz="2400" i="1" dirty="0" smtClean="0">
                <a:latin typeface="Arial Narrow"/>
                <a:sym typeface="Arial Narrow"/>
              </a:rPr>
              <a:t>Δραστηριότητα: Ομαδική εργασία</a:t>
            </a:r>
            <a:endParaRPr lang="en-GB" sz="2000" i="1" dirty="0"/>
          </a:p>
        </p:txBody>
      </p:sp>
    </p:spTree>
    <p:extLst>
      <p:ext uri="{BB962C8B-B14F-4D97-AF65-F5344CB8AC3E}">
        <p14:creationId xmlns:p14="http://schemas.microsoft.com/office/powerpoint/2010/main" val="7949515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l-GR" dirty="0"/>
              <a:t>3 Ιουνίου 2021</a:t>
            </a:r>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l-GR" dirty="0">
                <a:solidFill>
                  <a:prstClr val="black"/>
                </a:solidFill>
                <a:ea typeface="Times New Roman" panose="02020603050405020304" pitchFamily="18" charset="0"/>
              </a:rPr>
              <a:t>Η υποστήριξη της Ευρωπαϊκής Επιτροπής για την παραγωγή της παρούσας δημοσίευσης δεν συνιστά έγκριση του περιεχομένου, το οποίο αντικατοπτρίζει μόνο τις απόψεις των συντακτών, και η Επιτροπή δεν μπορεί να θεωρηθεί υπεύθυνη για οποιαδήποτε χρήση των πληροφοριών που περιέχονται σε αυτήν. </a:t>
            </a: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28</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9387469" cy="1009651"/>
          </a:xfrm>
          <a:prstGeom prst="rect">
            <a:avLst/>
          </a:prstGeom>
          <a:solidFill>
            <a:srgbClr val="DDEBF7"/>
          </a:solidFill>
          <a:ln>
            <a:noFill/>
          </a:ln>
        </p:spPr>
        <p:txBody>
          <a:bodyPr spcFirstLastPara="1" wrap="square" lIns="121900" tIns="60933" rIns="121900" bIns="60933" anchor="ctr" anchorCtr="0">
            <a:noAutofit/>
          </a:bodyPr>
          <a:lstStyle/>
          <a:p>
            <a:r>
              <a:rPr lang="el-GR" sz="4000" b="1" dirty="0" smtClean="0"/>
              <a:t>ΑΤΟΜΟ ΔΕ ΔΙΑΤΑΡΑΧΗ ΑΥΤΙΣΤΙΚΟΥ ΦΑΣΜΑΤΟΣ ΣΕ ΔΗΜΟΣΙΕΣ ΥΠΗΡΕΣΙΕΣ</a:t>
            </a:r>
            <a:endParaRPr lang="en-GB" sz="4000"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ctr" anchorCtr="0">
            <a:noAutofit/>
          </a:bodyPr>
          <a:lstStyle/>
          <a:p>
            <a:pPr marL="1066785" marR="50799" indent="-457200">
              <a:lnSpc>
                <a:spcPct val="128571"/>
              </a:lnSpc>
              <a:buFont typeface="Arial" panose="020B0604020202020204" pitchFamily="34" charset="0"/>
              <a:buChar char="•"/>
            </a:pPr>
            <a:r>
              <a:rPr lang="el-GR" sz="2800" dirty="0">
                <a:latin typeface="Calibri" panose="020F0502020204030204" pitchFamily="34" charset="0"/>
                <a:cs typeface="Calibri" panose="020F0502020204030204" pitchFamily="34" charset="0"/>
              </a:rPr>
              <a:t>ΕΚΠΑΙΔΕΥΣΗ ΠΡΟΣΩΠΙΚΟΥ</a:t>
            </a:r>
          </a:p>
          <a:p>
            <a:pPr marL="1066785" marR="50799" indent="-457200">
              <a:lnSpc>
                <a:spcPct val="128571"/>
              </a:lnSpc>
              <a:buFont typeface="Arial" panose="020B0604020202020204" pitchFamily="34" charset="0"/>
              <a:buChar char="•"/>
            </a:pPr>
            <a:r>
              <a:rPr lang="el-GR" sz="2800" dirty="0" smtClean="0">
                <a:latin typeface="Calibri" panose="020F0502020204030204" pitchFamily="34" charset="0"/>
                <a:cs typeface="Calibri" panose="020F0502020204030204" pitchFamily="34" charset="0"/>
              </a:rPr>
              <a:t>ΕΝΑΣ ΣΥΝΟΔΟΣ ΕΠΙ ΤΩ ΕΡΓΩ</a:t>
            </a:r>
          </a:p>
          <a:p>
            <a:pPr marL="1066785" marR="50799" indent="-457200">
              <a:lnSpc>
                <a:spcPct val="128571"/>
              </a:lnSpc>
              <a:buFont typeface="Arial" panose="020B0604020202020204" pitchFamily="34" charset="0"/>
              <a:buChar char="•"/>
            </a:pPr>
            <a:r>
              <a:rPr lang="el-GR" sz="2800" dirty="0" smtClean="0">
                <a:latin typeface="Calibri" panose="020F0502020204030204" pitchFamily="34" charset="0"/>
                <a:cs typeface="Calibri" panose="020F0502020204030204" pitchFamily="34" charset="0"/>
              </a:rPr>
              <a:t>ΚΑΘΑΡΗ </a:t>
            </a:r>
            <a:r>
              <a:rPr lang="el-GR" sz="2800" dirty="0">
                <a:latin typeface="Calibri" panose="020F0502020204030204" pitchFamily="34" charset="0"/>
                <a:cs typeface="Calibri" panose="020F0502020204030204" pitchFamily="34" charset="0"/>
              </a:rPr>
              <a:t>ΚΑΙ ΑΠΛΗ ΓΛΩΣΣΑ</a:t>
            </a:r>
          </a:p>
          <a:p>
            <a:pPr marL="1066785" marR="50799" indent="-457200">
              <a:lnSpc>
                <a:spcPct val="128571"/>
              </a:lnSpc>
              <a:buFont typeface="Arial" panose="020B0604020202020204" pitchFamily="34" charset="0"/>
              <a:buChar char="•"/>
            </a:pPr>
            <a:r>
              <a:rPr lang="el-GR" sz="2800" dirty="0">
                <a:latin typeface="Calibri" panose="020F0502020204030204" pitchFamily="34" charset="0"/>
                <a:cs typeface="Calibri" panose="020F0502020204030204" pitchFamily="34" charset="0"/>
              </a:rPr>
              <a:t>ΟΠΤΙΚΗ ΥΠΟΣΤΗΡΙΞΗ</a:t>
            </a:r>
          </a:p>
          <a:p>
            <a:pPr marL="1066785" marR="50799" indent="-457200">
              <a:lnSpc>
                <a:spcPct val="128571"/>
              </a:lnSpc>
              <a:buFont typeface="Arial" panose="020B0604020202020204" pitchFamily="34" charset="0"/>
              <a:buChar char="•"/>
            </a:pPr>
            <a:r>
              <a:rPr lang="el-GR" sz="2800" dirty="0" smtClean="0">
                <a:latin typeface="Calibri" panose="020F0502020204030204" pitchFamily="34" charset="0"/>
                <a:cs typeface="Calibri" panose="020F0502020204030204" pitchFamily="34" charset="0"/>
              </a:rPr>
              <a:t>ΒΙΝΤΕΟ ΜΕ ΤΗΝ ΚΑΤΑΣΤΑΣΗ ΣΕ ΕΝΑ ΚΑΤΑΣΤΗΜΑ, ΝΟΣΟΚΟΜΕΙΟ Κ.Λ.Π. (ΜΟΝΤΕΛΟΠΟΙΗΣΗ ΒΙΝΤΕΟ)</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538225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l-GR" dirty="0"/>
              <a:t>3 Ιουνίου 2021</a:t>
            </a:r>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l-GR" dirty="0">
                <a:solidFill>
                  <a:prstClr val="black"/>
                </a:solidFill>
                <a:ea typeface="Times New Roman" panose="02020603050405020304" pitchFamily="18" charset="0"/>
              </a:rPr>
              <a:t>Η υποστήριξη της Ευρωπαϊκής Επιτροπής για την παραγωγή της παρούσας δημοσίευσης δεν συνιστά έγκριση του περιεχομένου, το οποίο αντικατοπτρίζει μόνο τις απόψεις των συντακτών, και η Επιτροπή δεν μπορεί να θεωρηθεί υπεύθυνη για οποιαδήποτε χρήση των πληροφοριών που περιέχονται σε αυτήν. </a:t>
            </a: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29</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4458630" cy="1009651"/>
          </a:xfrm>
          <a:prstGeom prst="rect">
            <a:avLst/>
          </a:prstGeom>
          <a:solidFill>
            <a:srgbClr val="DDEBF7"/>
          </a:solidFill>
          <a:ln>
            <a:noFill/>
          </a:ln>
        </p:spPr>
        <p:txBody>
          <a:bodyPr spcFirstLastPara="1" wrap="square" lIns="121900" tIns="60933" rIns="121900" bIns="60933" anchor="ctr" anchorCtr="0">
            <a:noAutofit/>
          </a:bodyPr>
          <a:lstStyle/>
          <a:p>
            <a:r>
              <a:rPr lang="el-GR" sz="4000" b="1" dirty="0" smtClean="0"/>
              <a:t>ΜΑΓΑΖΙΑ ΚΑΙ ΝΤΟΠΙΟΙ</a:t>
            </a:r>
            <a:endParaRPr lang="en-GB" sz="4000" b="1"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ctr" anchorCtr="0">
            <a:noAutofit/>
          </a:bodyPr>
          <a:lstStyle/>
          <a:p>
            <a:pPr marL="457200" indent="-457200" algn="just">
              <a:buFont typeface="Arial" panose="020B0604020202020204" pitchFamily="34" charset="0"/>
              <a:buChar char="•"/>
            </a:pPr>
            <a:r>
              <a:rPr lang="el-GR" sz="2600" dirty="0">
                <a:latin typeface="Arial Narrow" panose="020B0606020202030204" pitchFamily="34" charset="0"/>
              </a:rPr>
              <a:t>Προσαρμοσμένες διαδρομές</a:t>
            </a:r>
          </a:p>
          <a:p>
            <a:pPr marL="457200" indent="-457200" algn="just">
              <a:buFont typeface="Arial" panose="020B0604020202020204" pitchFamily="34" charset="0"/>
              <a:buChar char="•"/>
            </a:pPr>
            <a:r>
              <a:rPr lang="el-GR" sz="2600" dirty="0">
                <a:latin typeface="Arial Narrow" panose="020B0606020202030204" pitchFamily="34" charset="0"/>
              </a:rPr>
              <a:t>Καλωσορίστε την οικογένεια με τον κατάλληλο τρόπο, περιμένοντας πριν ζητήσετε κάτι</a:t>
            </a:r>
          </a:p>
          <a:p>
            <a:pPr marL="457200" indent="-457200" algn="just">
              <a:buFont typeface="Arial" panose="020B0604020202020204" pitchFamily="34" charset="0"/>
              <a:buChar char="•"/>
            </a:pPr>
            <a:r>
              <a:rPr lang="el-GR" sz="2600" dirty="0">
                <a:latin typeface="Arial Narrow" panose="020B0606020202030204" pitchFamily="34" charset="0"/>
              </a:rPr>
              <a:t>Έχετε έναν απομονωμένο και λίγο θορυβώδη χώρο</a:t>
            </a:r>
          </a:p>
          <a:p>
            <a:pPr marL="457200" indent="-457200" algn="just">
              <a:buFont typeface="Arial" panose="020B0604020202020204" pitchFamily="34" charset="0"/>
              <a:buChar char="•"/>
            </a:pPr>
            <a:r>
              <a:rPr lang="el-GR" sz="2600" dirty="0">
                <a:latin typeface="Arial Narrow" panose="020B0606020202030204" pitchFamily="34" charset="0"/>
              </a:rPr>
              <a:t>Παρέχετε μια ανάλυση εργασιών για το τι θα συμβεί ή για συμπεριφορές</a:t>
            </a:r>
          </a:p>
          <a:p>
            <a:pPr marL="457200" indent="-457200" algn="just">
              <a:buFont typeface="Arial" panose="020B0604020202020204" pitchFamily="34" charset="0"/>
              <a:buChar char="•"/>
            </a:pPr>
            <a:r>
              <a:rPr lang="el-GR" sz="2600" dirty="0">
                <a:latin typeface="Arial Narrow" panose="020B0606020202030204" pitchFamily="34" charset="0"/>
              </a:rPr>
              <a:t>Ρωτήστε αν υπάρχουν ήχοι ή αντικείμενα που μπορεί να είναι ενοχλητικά και ρωτήστε εάν χρησιμοποιούνται ήδη εξατομικευμένες στρατηγικές</a:t>
            </a:r>
          </a:p>
          <a:p>
            <a:pPr marL="457200" indent="-457200" algn="just">
              <a:buFont typeface="Arial" panose="020B0604020202020204" pitchFamily="34" charset="0"/>
              <a:buChar char="•"/>
            </a:pPr>
            <a:r>
              <a:rPr lang="el-GR" sz="2600" dirty="0" smtClean="0">
                <a:latin typeface="Arial Narrow" panose="020B0606020202030204" pitchFamily="34" charset="0"/>
              </a:rPr>
              <a:t>Εξυπηρετήστε </a:t>
            </a:r>
            <a:r>
              <a:rPr lang="el-GR" sz="2600" dirty="0">
                <a:latin typeface="Arial Narrow" panose="020B0606020202030204" pitchFamily="34" charset="0"/>
              </a:rPr>
              <a:t>γρήγορα</a:t>
            </a:r>
            <a:endParaRPr lang="en-US" sz="2600" dirty="0">
              <a:latin typeface="Arial Narrow" panose="020B0606020202030204" pitchFamily="34" charset="0"/>
            </a:endParaRPr>
          </a:p>
        </p:txBody>
      </p:sp>
      <p:pic>
        <p:nvPicPr>
          <p:cNvPr id="9" name="Google Shape;491;p54">
            <a:extLst>
              <a:ext uri="{FF2B5EF4-FFF2-40B4-BE49-F238E27FC236}">
                <a16:creationId xmlns:a16="http://schemas.microsoft.com/office/drawing/2014/main" id="{B9EDA319-2A7E-3A4C-A7F9-658078C21D05}"/>
              </a:ext>
            </a:extLst>
          </p:cNvPr>
          <p:cNvPicPr preferRelativeResize="0"/>
          <p:nvPr/>
        </p:nvPicPr>
        <p:blipFill>
          <a:blip r:embed="rId2">
            <a:alphaModFix/>
          </a:blip>
          <a:stretch>
            <a:fillRect/>
          </a:stretch>
        </p:blipFill>
        <p:spPr>
          <a:xfrm>
            <a:off x="9530667" y="4994513"/>
            <a:ext cx="1706420" cy="1178963"/>
          </a:xfrm>
          <a:prstGeom prst="rect">
            <a:avLst/>
          </a:prstGeom>
          <a:noFill/>
          <a:ln>
            <a:noFill/>
          </a:ln>
        </p:spPr>
      </p:pic>
      <p:sp>
        <p:nvSpPr>
          <p:cNvPr id="10" name="Google Shape;492;p54">
            <a:extLst>
              <a:ext uri="{FF2B5EF4-FFF2-40B4-BE49-F238E27FC236}">
                <a16:creationId xmlns:a16="http://schemas.microsoft.com/office/drawing/2014/main" id="{285DFAAE-316F-9D42-8599-6165223D0BFC}"/>
              </a:ext>
            </a:extLst>
          </p:cNvPr>
          <p:cNvSpPr txBox="1"/>
          <p:nvPr/>
        </p:nvSpPr>
        <p:spPr>
          <a:xfrm>
            <a:off x="4038600" y="5588850"/>
            <a:ext cx="4000000" cy="553957"/>
          </a:xfrm>
          <a:prstGeom prst="rect">
            <a:avLst/>
          </a:prstGeom>
          <a:noFill/>
          <a:ln>
            <a:noFill/>
          </a:ln>
        </p:spPr>
        <p:txBody>
          <a:bodyPr spcFirstLastPara="1" wrap="square" lIns="121900" tIns="121900" rIns="121900" bIns="121900" anchor="t" anchorCtr="0">
            <a:spAutoFit/>
          </a:bodyPr>
          <a:lstStyle/>
          <a:p>
            <a:r>
              <a:rPr lang="en-GB" sz="2000" u="sng" dirty="0">
                <a:solidFill>
                  <a:schemeClr val="hlink"/>
                </a:solidFill>
                <a:hlinkClick r:id="rId3"/>
              </a:rPr>
              <a:t>https://youtu.be/cZ3qCXhe8t0</a:t>
            </a:r>
            <a:endParaRPr lang="en-GB" sz="2000" dirty="0"/>
          </a:p>
        </p:txBody>
      </p:sp>
    </p:spTree>
    <p:extLst>
      <p:ext uri="{BB962C8B-B14F-4D97-AF65-F5344CB8AC3E}">
        <p14:creationId xmlns:p14="http://schemas.microsoft.com/office/powerpoint/2010/main" val="1725794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l-GR" dirty="0"/>
              <a:t>3 Ιουνίου 2021</a:t>
            </a:r>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l-GR" dirty="0">
                <a:solidFill>
                  <a:prstClr val="black"/>
                </a:solidFill>
                <a:ea typeface="Times New Roman" panose="02020603050405020304" pitchFamily="18" charset="0"/>
              </a:rPr>
              <a:t>Η υποστήριξη της Ευρωπαϊκής Επιτροπής για την παραγωγή της παρούσας δημοσίευσης δεν συνιστά έγκριση του περιεχομένου, το οποίο αντικατοπτρίζει μόνο τις απόψεις των συντακτών, και η Επιτροπή δεν μπορεί να θεωρηθεί υπεύθυνη για οποιαδήποτε χρήση των πληροφοριών που περιέχονται σε αυτήν. </a:t>
            </a: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3</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2743200" cy="1009651"/>
          </a:xfrm>
          <a:prstGeom prst="rect">
            <a:avLst/>
          </a:prstGeom>
          <a:solidFill>
            <a:srgbClr val="FFF2CC"/>
          </a:solidFill>
          <a:ln>
            <a:noFill/>
          </a:ln>
        </p:spPr>
        <p:txBody>
          <a:bodyPr spcFirstLastPara="1" wrap="square" lIns="121900" tIns="60933" rIns="121900" bIns="60933" anchor="ctr" anchorCtr="0">
            <a:noAutofit/>
          </a:bodyPr>
          <a:lstStyle/>
          <a:p>
            <a:pPr algn="ctr"/>
            <a:r>
              <a:rPr lang="el-GR" sz="4800" b="1" dirty="0" smtClean="0">
                <a:solidFill>
                  <a:srgbClr val="000000"/>
                </a:solidFill>
                <a:latin typeface="Arial Narrow"/>
                <a:ea typeface="Arial Narrow"/>
                <a:cs typeface="Arial Narrow"/>
                <a:sym typeface="Arial Narrow"/>
              </a:rPr>
              <a:t>Στόχος</a:t>
            </a:r>
            <a:endParaRPr sz="3600"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FFF2CC"/>
          </a:solidFill>
          <a:ln>
            <a:noFill/>
          </a:ln>
        </p:spPr>
        <p:txBody>
          <a:bodyPr spcFirstLastPara="1" wrap="square" lIns="121900" tIns="60933" rIns="121900" bIns="60933" anchor="t" anchorCtr="0">
            <a:noAutofit/>
          </a:bodyPr>
          <a:lstStyle/>
          <a:p>
            <a:pPr algn="ctr"/>
            <a:r>
              <a:rPr lang="el-GR" sz="3200" b="1" dirty="0" smtClean="0">
                <a:solidFill>
                  <a:srgbClr val="000000"/>
                </a:solidFill>
                <a:latin typeface="Arial Narrow"/>
                <a:ea typeface="Arial Narrow"/>
                <a:cs typeface="Arial Narrow"/>
                <a:sym typeface="Arial Narrow"/>
              </a:rPr>
              <a:t>Ενότητα 3: Διαταραχές αυτιστικού φάσματος και κοινωνία</a:t>
            </a:r>
            <a:endParaRPr lang="it" sz="3200" b="1" dirty="0">
              <a:latin typeface="Arial Narrow"/>
              <a:ea typeface="Arial Narrow"/>
              <a:cs typeface="Arial Narrow"/>
              <a:sym typeface="Arial Narrow"/>
            </a:endParaRPr>
          </a:p>
          <a:p>
            <a:pPr algn="ctr"/>
            <a:endParaRPr sz="3200" b="1" dirty="0">
              <a:latin typeface="Arial Narrow"/>
              <a:ea typeface="Arial Narrow"/>
              <a:cs typeface="Arial Narrow"/>
              <a:sym typeface="Arial Narrow"/>
            </a:endParaRPr>
          </a:p>
          <a:p>
            <a:pPr algn="just">
              <a:lnSpc>
                <a:spcPct val="150000"/>
              </a:lnSpc>
            </a:pPr>
            <a:r>
              <a:rPr lang="el-GR" sz="2400" dirty="0" smtClean="0">
                <a:latin typeface="Arial Narrow"/>
                <a:ea typeface="Arial Narrow"/>
                <a:cs typeface="Arial Narrow"/>
                <a:sym typeface="Arial Narrow"/>
              </a:rPr>
              <a:t>Σε αυτή την ενότητα θα εξερευνήσουμε χρήσιμες στρατηγικές για να δώσουμε κίνητρα σε άτομα με διαταραχές αυτιστικού φάσματος σε διάφορα δεδομένα περιβάλλοντα κατά τη διάρκεια της τυπικής καθημερινότητας και δραστηριοτήτων, οι οποίες προωθούν τις ακαδημαϊκές ικανότητες, τις θετικές στάσεις, την επίλυση προβλήματος και την ανεξαρτησία. Να θυμάστε, ότι ο κάθε άνθρωπος είναι διαφορετικός και ορισμένες συμβουλές μπορεί να μην αποδίδουν σε όλους.</a:t>
            </a:r>
            <a:endParaRPr sz="2400" dirty="0">
              <a:latin typeface="Arial Narrow"/>
              <a:ea typeface="Arial Narrow"/>
              <a:cs typeface="Arial Narrow"/>
              <a:sym typeface="Arial Narrow"/>
            </a:endParaRPr>
          </a:p>
        </p:txBody>
      </p:sp>
    </p:spTree>
    <p:extLst>
      <p:ext uri="{BB962C8B-B14F-4D97-AF65-F5344CB8AC3E}">
        <p14:creationId xmlns:p14="http://schemas.microsoft.com/office/powerpoint/2010/main" val="1191272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l-GR" dirty="0"/>
              <a:t>3 Ιουνίου 2021</a:t>
            </a:r>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l-GR" dirty="0">
                <a:solidFill>
                  <a:prstClr val="black"/>
                </a:solidFill>
                <a:ea typeface="Times New Roman" panose="02020603050405020304" pitchFamily="18" charset="0"/>
              </a:rPr>
              <a:t>Η υποστήριξη της Ευρωπαϊκής Επιτροπής για την παραγωγή της παρούσας δημοσίευσης δεν συνιστά έγκριση του περιεχομένου, το οποίο αντικατοπτρίζει μόνο τις απόψεις των συντακτών, και η Επιτροπή δεν μπορεί να θεωρηθεί υπεύθυνη για οποιαδήποτε χρήση των πληροφοριών που περιέχονται σε αυτήν. </a:t>
            </a: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30</a:t>
            </a:fld>
            <a:endParaRPr lang="de-AT"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903249"/>
            <a:ext cx="10515600" cy="5270227"/>
          </a:xfrm>
          <a:prstGeom prst="rect">
            <a:avLst/>
          </a:prstGeom>
          <a:solidFill>
            <a:srgbClr val="DDEBF7"/>
          </a:solidFill>
          <a:ln>
            <a:noFill/>
          </a:ln>
        </p:spPr>
        <p:txBody>
          <a:bodyPr spcFirstLastPara="1" wrap="square" lIns="121900" tIns="60933" rIns="121900" bIns="60933" anchor="ctr" anchorCtr="0">
            <a:noAutofit/>
          </a:bodyPr>
          <a:lstStyle/>
          <a:p>
            <a:pPr marL="452438" indent="-354013">
              <a:buFont typeface="Arial" panose="020B0604020202020204" pitchFamily="34" charset="0"/>
              <a:buChar char="•"/>
            </a:pPr>
            <a:r>
              <a:rPr lang="el-GR" sz="2200" dirty="0">
                <a:latin typeface="Arial Narrow" panose="020B0606020202030204" pitchFamily="34" charset="0"/>
              </a:rPr>
              <a:t>Τραβήξτε την προσοχή του ατόμου και στη συνέχεια προετοιμάστε το πριν του πείτε οτιδήποτε</a:t>
            </a:r>
          </a:p>
          <a:p>
            <a:pPr marL="452438" indent="-354013">
              <a:buFont typeface="Arial" panose="020B0604020202020204" pitchFamily="34" charset="0"/>
              <a:buChar char="•"/>
            </a:pPr>
            <a:r>
              <a:rPr lang="el-GR" sz="2200" dirty="0">
                <a:latin typeface="Arial Narrow" panose="020B0606020202030204" pitchFamily="34" charset="0"/>
              </a:rPr>
              <a:t>Παρατηρήστε προσεκτικά το άτομο</a:t>
            </a:r>
          </a:p>
          <a:p>
            <a:pPr marL="452438" indent="-354013">
              <a:buFont typeface="Arial" panose="020B0604020202020204" pitchFamily="34" charset="0"/>
              <a:buChar char="•"/>
            </a:pPr>
            <a:r>
              <a:rPr lang="el-GR" sz="2200" dirty="0">
                <a:latin typeface="Arial Narrow" panose="020B0606020202030204" pitchFamily="34" charset="0"/>
              </a:rPr>
              <a:t>Εξηγήστε τις ενέργειές σας, δείχνοντάς </a:t>
            </a:r>
            <a:r>
              <a:rPr lang="el-GR" sz="2200" dirty="0" smtClean="0">
                <a:latin typeface="Arial Narrow" panose="020B0606020202030204" pitchFamily="34" charset="0"/>
              </a:rPr>
              <a:t>τις </a:t>
            </a:r>
            <a:r>
              <a:rPr lang="el-GR" sz="2200" dirty="0">
                <a:latin typeface="Arial Narrow" panose="020B0606020202030204" pitchFamily="34" charset="0"/>
              </a:rPr>
              <a:t>σε </a:t>
            </a:r>
            <a:r>
              <a:rPr lang="el-GR" sz="2200" dirty="0" smtClean="0">
                <a:latin typeface="Arial Narrow" panose="020B0606020202030204" pitchFamily="34" charset="0"/>
              </a:rPr>
              <a:t>άλλον </a:t>
            </a:r>
            <a:r>
              <a:rPr lang="el-GR" sz="2200" dirty="0">
                <a:latin typeface="Arial Narrow" panose="020B0606020202030204" pitchFamily="34" charset="0"/>
              </a:rPr>
              <a:t>ή στον εαυτό </a:t>
            </a:r>
            <a:r>
              <a:rPr lang="el-GR" sz="2200" dirty="0" smtClean="0">
                <a:latin typeface="Arial Narrow" panose="020B0606020202030204" pitchFamily="34" charset="0"/>
              </a:rPr>
              <a:t>σας</a:t>
            </a:r>
            <a:endParaRPr lang="el-GR" sz="2200" dirty="0">
              <a:latin typeface="Arial Narrow" panose="020B0606020202030204" pitchFamily="34" charset="0"/>
            </a:endParaRPr>
          </a:p>
          <a:p>
            <a:pPr marL="452438" indent="-354013">
              <a:buFont typeface="Arial" panose="020B0604020202020204" pitchFamily="34" charset="0"/>
              <a:buChar char="•"/>
            </a:pPr>
            <a:r>
              <a:rPr lang="el-GR" sz="2200" dirty="0">
                <a:latin typeface="Arial Narrow" panose="020B0606020202030204" pitchFamily="34" charset="0"/>
              </a:rPr>
              <a:t>Χρησιμοποιήστε απλή γλώσσα και συγκεκριμένα, </a:t>
            </a:r>
            <a:r>
              <a:rPr lang="el-GR" sz="2200" dirty="0" smtClean="0">
                <a:latin typeface="Arial Narrow" panose="020B0606020202030204" pitchFamily="34" charset="0"/>
              </a:rPr>
              <a:t>αποτελούμενη </a:t>
            </a:r>
            <a:r>
              <a:rPr lang="el-GR" sz="2200" dirty="0">
                <a:latin typeface="Arial Narrow" panose="020B0606020202030204" pitchFamily="34" charset="0"/>
              </a:rPr>
              <a:t>από σύντομες και σαφείς προτάσεις</a:t>
            </a:r>
          </a:p>
          <a:p>
            <a:pPr marL="452438" indent="-354013">
              <a:buFont typeface="Arial" panose="020B0604020202020204" pitchFamily="34" charset="0"/>
              <a:buChar char="•"/>
            </a:pPr>
            <a:r>
              <a:rPr lang="el-GR" sz="2200" dirty="0">
                <a:latin typeface="Arial Narrow" panose="020B0606020202030204" pitchFamily="34" charset="0"/>
              </a:rPr>
              <a:t>Σεβαστείτε την ανάγκη τους να κρατήσουν αποστάσεις και αποφύγετε τη σωματική επαφή όταν δεν είναι απολύτως απαραίτητο.</a:t>
            </a:r>
          </a:p>
          <a:p>
            <a:pPr marL="452438" indent="-354013">
              <a:buFont typeface="Arial" panose="020B0604020202020204" pitchFamily="34" charset="0"/>
              <a:buChar char="•"/>
            </a:pPr>
            <a:r>
              <a:rPr lang="el-GR" sz="2200" dirty="0" smtClean="0">
                <a:latin typeface="Arial Narrow" panose="020B0606020202030204" pitchFamily="34" charset="0"/>
              </a:rPr>
              <a:t>Εξηγείστε </a:t>
            </a:r>
            <a:r>
              <a:rPr lang="el-GR" sz="2200" dirty="0">
                <a:latin typeface="Arial Narrow" panose="020B0606020202030204" pitchFamily="34" charset="0"/>
              </a:rPr>
              <a:t>τι </a:t>
            </a:r>
            <a:r>
              <a:rPr lang="el-GR" sz="2200" dirty="0" smtClean="0">
                <a:latin typeface="Arial Narrow" panose="020B0606020202030204" pitchFamily="34" charset="0"/>
              </a:rPr>
              <a:t>σκοπεύετε </a:t>
            </a:r>
            <a:r>
              <a:rPr lang="el-GR" sz="2200" dirty="0">
                <a:latin typeface="Arial Narrow" panose="020B0606020202030204" pitchFamily="34" charset="0"/>
              </a:rPr>
              <a:t>να κάνετε με μερικές απλές λέξεις, ειδικά πριν αγγίξετε το θέμα</a:t>
            </a:r>
          </a:p>
          <a:p>
            <a:pPr marL="452438" indent="-354013">
              <a:buFont typeface="Arial" panose="020B0604020202020204" pitchFamily="34" charset="0"/>
              <a:buChar char="•"/>
            </a:pPr>
            <a:r>
              <a:rPr lang="el-GR" sz="2200" dirty="0">
                <a:latin typeface="Arial Narrow" panose="020B0606020202030204" pitchFamily="34" charset="0"/>
              </a:rPr>
              <a:t>Χρησιμοποιήστε απλές εικόνες για να εξηγήσετε τι κάνετε ή να μεταφέρετε </a:t>
            </a:r>
            <a:r>
              <a:rPr lang="el-GR" sz="2200" dirty="0" smtClean="0">
                <a:latin typeface="Arial Narrow" panose="020B0606020202030204" pitchFamily="34" charset="0"/>
              </a:rPr>
              <a:t>πληροφορίες σε ακολουθία</a:t>
            </a:r>
            <a:endParaRPr lang="en-US" sz="2200" dirty="0">
              <a:latin typeface="Arial Narrow" panose="020B0606020202030204" pitchFamily="34" charset="0"/>
            </a:endParaRPr>
          </a:p>
        </p:txBody>
      </p:sp>
      <p:pic>
        <p:nvPicPr>
          <p:cNvPr id="11" name="Google Shape;504;p55">
            <a:extLst>
              <a:ext uri="{FF2B5EF4-FFF2-40B4-BE49-F238E27FC236}">
                <a16:creationId xmlns:a16="http://schemas.microsoft.com/office/drawing/2014/main" id="{E0200ADC-0874-C449-8DAF-A257A245F0FA}"/>
              </a:ext>
            </a:extLst>
          </p:cNvPr>
          <p:cNvPicPr preferRelativeResize="0"/>
          <p:nvPr/>
        </p:nvPicPr>
        <p:blipFill>
          <a:blip r:embed="rId2">
            <a:alphaModFix/>
          </a:blip>
          <a:stretch>
            <a:fillRect/>
          </a:stretch>
        </p:blipFill>
        <p:spPr>
          <a:xfrm>
            <a:off x="10233491" y="4871883"/>
            <a:ext cx="1484467" cy="1484467"/>
          </a:xfrm>
          <a:prstGeom prst="rect">
            <a:avLst/>
          </a:prstGeom>
          <a:noFill/>
          <a:ln>
            <a:noFill/>
          </a:ln>
        </p:spPr>
      </p:pic>
    </p:spTree>
    <p:extLst>
      <p:ext uri="{BB962C8B-B14F-4D97-AF65-F5344CB8AC3E}">
        <p14:creationId xmlns:p14="http://schemas.microsoft.com/office/powerpoint/2010/main" val="27843725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l-GR" dirty="0"/>
              <a:t>3 Ιουνίου 2021</a:t>
            </a:r>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l-GR" dirty="0">
                <a:solidFill>
                  <a:prstClr val="black"/>
                </a:solidFill>
                <a:ea typeface="Times New Roman" panose="02020603050405020304" pitchFamily="18" charset="0"/>
              </a:rPr>
              <a:t>Η υποστήριξη της Ευρωπαϊκής Επιτροπής για την παραγωγή της παρούσας δημοσίευσης δεν συνιστά έγκριση του περιεχομένου, το οποίο αντικατοπτρίζει μόνο τις απόψεις των συντακτών, και η Επιτροπή δεν μπορεί να θεωρηθεί υπεύθυνη για οποιαδήποτε χρήση των πληροφοριών που περιέχονται σε αυτήν. </a:t>
            </a: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31</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10515599" cy="1009651"/>
          </a:xfrm>
          <a:prstGeom prst="rect">
            <a:avLst/>
          </a:prstGeom>
          <a:solidFill>
            <a:srgbClr val="DDEBF7"/>
          </a:solidFill>
          <a:ln>
            <a:noFill/>
          </a:ln>
        </p:spPr>
        <p:txBody>
          <a:bodyPr spcFirstLastPara="1" wrap="square" lIns="121900" tIns="60933" rIns="121900" bIns="60933" anchor="ctr" anchorCtr="0">
            <a:noAutofit/>
          </a:bodyPr>
          <a:lstStyle/>
          <a:p>
            <a:r>
              <a:rPr lang="el-GR" sz="3600" b="1" dirty="0" smtClean="0">
                <a:latin typeface="Arial Narrow" panose="020B0606020202030204" pitchFamily="34" charset="0"/>
              </a:rPr>
              <a:t>Σχέσεις: Θεωρία του Νου και ατυπικότητα στη γνωστική ενσυναίσθηση</a:t>
            </a:r>
            <a:endParaRPr lang="en-GB" sz="3600" b="1"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ctr" anchorCtr="0">
            <a:noAutofit/>
          </a:bodyPr>
          <a:lstStyle/>
          <a:p>
            <a:pPr algn="just">
              <a:spcBef>
                <a:spcPts val="1333"/>
              </a:spcBef>
            </a:pPr>
            <a:r>
              <a:rPr lang="el-GR" sz="1600" dirty="0">
                <a:solidFill>
                  <a:srgbClr val="000000"/>
                </a:solidFill>
                <a:latin typeface="Arial Narrow" panose="020B0606020202030204" pitchFamily="34" charset="0"/>
              </a:rPr>
              <a:t>Το να έχεις </a:t>
            </a:r>
            <a:r>
              <a:rPr lang="el-GR" sz="1600" u="sng" dirty="0">
                <a:solidFill>
                  <a:srgbClr val="000000"/>
                </a:solidFill>
                <a:latin typeface="Arial Narrow" panose="020B0606020202030204" pitchFamily="34" charset="0"/>
              </a:rPr>
              <a:t>Θ</a:t>
            </a:r>
            <a:r>
              <a:rPr lang="el-GR" sz="1600" u="sng" dirty="0" smtClean="0">
                <a:solidFill>
                  <a:srgbClr val="000000"/>
                </a:solidFill>
                <a:latin typeface="Arial Narrow" panose="020B0606020202030204" pitchFamily="34" charset="0"/>
              </a:rPr>
              <a:t>εωρία </a:t>
            </a:r>
            <a:r>
              <a:rPr lang="el-GR" sz="1600" u="sng" dirty="0">
                <a:solidFill>
                  <a:srgbClr val="000000"/>
                </a:solidFill>
                <a:latin typeface="Arial Narrow" panose="020B0606020202030204" pitchFamily="34" charset="0"/>
              </a:rPr>
              <a:t>του </a:t>
            </a:r>
            <a:r>
              <a:rPr lang="el-GR" sz="1600" u="sng" dirty="0" smtClean="0">
                <a:solidFill>
                  <a:srgbClr val="000000"/>
                </a:solidFill>
                <a:latin typeface="Arial Narrow" panose="020B0606020202030204" pitchFamily="34" charset="0"/>
              </a:rPr>
              <a:t>Νου </a:t>
            </a:r>
            <a:r>
              <a:rPr lang="el-GR" sz="1600" dirty="0">
                <a:solidFill>
                  <a:srgbClr val="000000"/>
                </a:solidFill>
                <a:latin typeface="Arial Narrow" panose="020B0606020202030204" pitchFamily="34" charset="0"/>
              </a:rPr>
              <a:t>σημαίνει ότι μπορείς να αποδίδεις ψυχικές καταστάσεις, δηλαδή συναισθήματα, σκέψεις, πεποιθήσεις και επιθυμίες στον εαυτό σου και στους άλλους για να προβλέψεις τη συμπεριφορά του εαυτού σου και των άλλων.</a:t>
            </a:r>
          </a:p>
          <a:p>
            <a:pPr algn="just">
              <a:spcBef>
                <a:spcPts val="1333"/>
              </a:spcBef>
            </a:pPr>
            <a:r>
              <a:rPr lang="el-GR" sz="1600" dirty="0">
                <a:solidFill>
                  <a:srgbClr val="000000"/>
                </a:solidFill>
                <a:latin typeface="Arial Narrow" panose="020B0606020202030204" pitchFamily="34" charset="0"/>
              </a:rPr>
              <a:t>Η ικανότητα να σκεφτόμαστε τις δικές μας σκέψεις και τις σκέψεις των άλλων είναι ζωτικής σημασίας για την ανθρώπινη αλληλεπίδραση, επικοινωνία και κοινωνικοποίηση.</a:t>
            </a:r>
          </a:p>
          <a:p>
            <a:pPr algn="just">
              <a:spcBef>
                <a:spcPts val="1333"/>
              </a:spcBef>
            </a:pPr>
            <a:r>
              <a:rPr lang="el-GR" sz="1600" dirty="0">
                <a:solidFill>
                  <a:srgbClr val="000000"/>
                </a:solidFill>
                <a:latin typeface="Arial Narrow" panose="020B0606020202030204" pitchFamily="34" charset="0"/>
              </a:rPr>
              <a:t>Γνωστική ενσυναίσθηση:</a:t>
            </a:r>
          </a:p>
          <a:p>
            <a:pPr algn="just">
              <a:spcBef>
                <a:spcPts val="1333"/>
              </a:spcBef>
            </a:pPr>
            <a:r>
              <a:rPr lang="el-GR" sz="1600" dirty="0">
                <a:solidFill>
                  <a:srgbClr val="000000"/>
                </a:solidFill>
                <a:latin typeface="Arial Narrow" panose="020B0606020202030204" pitchFamily="34" charset="0"/>
              </a:rPr>
              <a:t>Το γνωστικό συστατικό της ενσυναίσθησης βασίζεται</a:t>
            </a:r>
          </a:p>
          <a:p>
            <a:pPr algn="just">
              <a:spcBef>
                <a:spcPts val="1333"/>
              </a:spcBef>
            </a:pPr>
            <a:r>
              <a:rPr lang="el-GR" sz="1600" dirty="0" smtClean="0">
                <a:solidFill>
                  <a:srgbClr val="000000"/>
                </a:solidFill>
                <a:latin typeface="Arial Narrow" panose="020B0606020202030204" pitchFamily="34" charset="0"/>
              </a:rPr>
              <a:t>αντίθετα στην απόδοση συναισθηματικών καταστάσεων </a:t>
            </a:r>
            <a:r>
              <a:rPr lang="el-GR" sz="1600" dirty="0">
                <a:solidFill>
                  <a:srgbClr val="000000"/>
                </a:solidFill>
                <a:latin typeface="Arial Narrow" panose="020B0606020202030204" pitchFamily="34" charset="0"/>
              </a:rPr>
              <a:t>σε άλλους</a:t>
            </a:r>
          </a:p>
          <a:p>
            <a:pPr algn="just">
              <a:spcBef>
                <a:spcPts val="1333"/>
              </a:spcBef>
            </a:pPr>
            <a:r>
              <a:rPr lang="el-GR" sz="1600" dirty="0" smtClean="0">
                <a:solidFill>
                  <a:srgbClr val="000000"/>
                </a:solidFill>
                <a:latin typeface="Arial Narrow" panose="020B0606020202030204" pitchFamily="34" charset="0"/>
              </a:rPr>
              <a:t>Και στην </a:t>
            </a:r>
            <a:r>
              <a:rPr lang="el-GR" sz="1600" dirty="0">
                <a:solidFill>
                  <a:srgbClr val="000000"/>
                </a:solidFill>
                <a:latin typeface="Arial Narrow" panose="020B0606020202030204" pitchFamily="34" charset="0"/>
              </a:rPr>
              <a:t>ταύτιση με </a:t>
            </a:r>
            <a:r>
              <a:rPr lang="el-GR" sz="1600" dirty="0" smtClean="0">
                <a:solidFill>
                  <a:srgbClr val="000000"/>
                </a:solidFill>
                <a:latin typeface="Arial Narrow" panose="020B0606020202030204" pitchFamily="34" charset="0"/>
              </a:rPr>
              <a:t>την </a:t>
            </a:r>
            <a:r>
              <a:rPr lang="el-GR" sz="1600" dirty="0">
                <a:solidFill>
                  <a:srgbClr val="000000"/>
                </a:solidFill>
                <a:latin typeface="Arial Narrow" panose="020B0606020202030204" pitchFamily="34" charset="0"/>
              </a:rPr>
              <a:t>ψυχική κατάσταση των άλλων</a:t>
            </a:r>
            <a:r>
              <a:rPr lang="el-GR" sz="1600" dirty="0" smtClean="0">
                <a:solidFill>
                  <a:srgbClr val="000000"/>
                </a:solidFill>
                <a:latin typeface="Arial Narrow" panose="020B0606020202030204" pitchFamily="34" charset="0"/>
              </a:rPr>
              <a:t>.</a:t>
            </a:r>
          </a:p>
          <a:p>
            <a:pPr algn="just">
              <a:spcBef>
                <a:spcPts val="1333"/>
              </a:spcBef>
            </a:pPr>
            <a:r>
              <a:rPr lang="el-GR" b="1" i="1" u="sng" dirty="0" smtClean="0">
                <a:solidFill>
                  <a:srgbClr val="000000"/>
                </a:solidFill>
                <a:latin typeface="Arial Narrow" panose="020B0606020202030204" pitchFamily="34" charset="0"/>
              </a:rPr>
              <a:t>Πώς διδάσκεται αυτή η ικανότητα σε άτομο με Διαταραχή αυτιστικού φάσματος?</a:t>
            </a:r>
            <a:endParaRPr lang="en-GB" b="1" i="1" u="sng" dirty="0">
              <a:solidFill>
                <a:srgbClr val="000000"/>
              </a:solidFill>
              <a:latin typeface="Arial Narrow" panose="020B0606020202030204" pitchFamily="34" charset="0"/>
            </a:endParaRPr>
          </a:p>
        </p:txBody>
      </p:sp>
      <p:pic>
        <p:nvPicPr>
          <p:cNvPr id="11" name="Google Shape;516;p56">
            <a:extLst>
              <a:ext uri="{FF2B5EF4-FFF2-40B4-BE49-F238E27FC236}">
                <a16:creationId xmlns:a16="http://schemas.microsoft.com/office/drawing/2014/main" id="{EC4BA0F9-C421-6F4E-9EFF-23BF67AC04AB}"/>
              </a:ext>
            </a:extLst>
          </p:cNvPr>
          <p:cNvPicPr preferRelativeResize="0"/>
          <p:nvPr/>
        </p:nvPicPr>
        <p:blipFill>
          <a:blip r:embed="rId2">
            <a:alphaModFix/>
          </a:blip>
          <a:stretch>
            <a:fillRect/>
          </a:stretch>
        </p:blipFill>
        <p:spPr>
          <a:xfrm>
            <a:off x="8610600" y="3509184"/>
            <a:ext cx="2364781" cy="2534932"/>
          </a:xfrm>
          <a:prstGeom prst="rect">
            <a:avLst/>
          </a:prstGeom>
          <a:noFill/>
          <a:ln>
            <a:noFill/>
          </a:ln>
        </p:spPr>
      </p:pic>
    </p:spTree>
    <p:extLst>
      <p:ext uri="{BB962C8B-B14F-4D97-AF65-F5344CB8AC3E}">
        <p14:creationId xmlns:p14="http://schemas.microsoft.com/office/powerpoint/2010/main" val="26042024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l-GR" dirty="0"/>
              <a:t>3 Ιουνίου 2021</a:t>
            </a:r>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l-GR" dirty="0">
                <a:solidFill>
                  <a:prstClr val="black"/>
                </a:solidFill>
                <a:ea typeface="Times New Roman" panose="02020603050405020304" pitchFamily="18" charset="0"/>
              </a:rPr>
              <a:t>Η υποστήριξη της Ευρωπαϊκής Επιτροπής για την παραγωγή της παρούσας δημοσίευσης δεν συνιστά έγκριση του περιεχομένου, το οποίο αντικατοπτρίζει μόνο τις απόψεις των συντακτών, και η Επιτροπή δεν μπορεί να θεωρηθεί υπεύθυνη για οποιαδήποτε χρήση των πληροφοριών που περιέχονται σε αυτήν. </a:t>
            </a: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32</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2743200" cy="1009651"/>
          </a:xfrm>
          <a:prstGeom prst="rect">
            <a:avLst/>
          </a:prstGeom>
          <a:solidFill>
            <a:srgbClr val="DDEBF7"/>
          </a:solidFill>
          <a:ln>
            <a:noFill/>
          </a:ln>
        </p:spPr>
        <p:txBody>
          <a:bodyPr spcFirstLastPara="1" wrap="square" lIns="121900" tIns="60933" rIns="121900" bIns="60933" anchor="ctr" anchorCtr="0">
            <a:noAutofit/>
          </a:bodyPr>
          <a:lstStyle/>
          <a:p>
            <a:r>
              <a:rPr lang="el-GR" sz="4000" b="1" dirty="0" smtClean="0">
                <a:latin typeface="Arial Narrow" panose="020B0606020202030204" pitchFamily="34" charset="0"/>
              </a:rPr>
              <a:t>Σχέσεις</a:t>
            </a:r>
            <a:endParaRPr lang="en-GB" sz="4000" b="1"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ctr" anchorCtr="0">
            <a:noAutofit/>
          </a:bodyPr>
          <a:lstStyle/>
          <a:p>
            <a:pPr>
              <a:spcBef>
                <a:spcPts val="1333"/>
              </a:spcBef>
            </a:pPr>
            <a:r>
              <a:rPr lang="el-GR" sz="1400" dirty="0">
                <a:latin typeface="Arial Narrow" panose="020B0606020202030204" pitchFamily="34" charset="0"/>
              </a:rPr>
              <a:t>Πώς να χειριστείτε </a:t>
            </a:r>
            <a:r>
              <a:rPr lang="el-GR" sz="1400" dirty="0" smtClean="0">
                <a:latin typeface="Arial Narrow" panose="020B0606020202030204" pitchFamily="34" charset="0"/>
              </a:rPr>
              <a:t>τις σχέσεις </a:t>
            </a:r>
            <a:r>
              <a:rPr lang="el-GR" sz="1400" dirty="0">
                <a:latin typeface="Arial Narrow" panose="020B0606020202030204" pitchFamily="34" charset="0"/>
              </a:rPr>
              <a:t>για ένα άτομο με ΔΑΦ.</a:t>
            </a:r>
          </a:p>
          <a:p>
            <a:pPr>
              <a:spcBef>
                <a:spcPts val="1333"/>
              </a:spcBef>
            </a:pPr>
            <a:r>
              <a:rPr lang="el-GR" sz="1400" dirty="0">
                <a:latin typeface="Arial Narrow" panose="020B0606020202030204" pitchFamily="34" charset="0"/>
              </a:rPr>
              <a:t>Ένα πολύ χρήσιμο εργαλείο δημιουργήθηκε στη Δανία που παρέχει μια οπτική δομή</a:t>
            </a:r>
          </a:p>
          <a:p>
            <a:pPr>
              <a:spcBef>
                <a:spcPts val="1333"/>
              </a:spcBef>
            </a:pPr>
            <a:r>
              <a:rPr lang="el-GR" sz="1400" dirty="0">
                <a:latin typeface="Arial Narrow" panose="020B0606020202030204" pitchFamily="34" charset="0"/>
              </a:rPr>
              <a:t>που μπορεί να χρησιμοποιηθεί για να διευκρινίσει και να προσδιορίσει την κατάλληλη επικοινωνία της σκέψης</a:t>
            </a:r>
          </a:p>
          <a:p>
            <a:pPr>
              <a:spcBef>
                <a:spcPts val="1333"/>
              </a:spcBef>
            </a:pPr>
            <a:r>
              <a:rPr lang="el-GR" sz="1400" dirty="0">
                <a:latin typeface="Arial Narrow" panose="020B0606020202030204" pitchFamily="34" charset="0"/>
              </a:rPr>
              <a:t>και συναισθήματα.</a:t>
            </a:r>
          </a:p>
          <a:p>
            <a:pPr>
              <a:spcBef>
                <a:spcPts val="1333"/>
              </a:spcBef>
            </a:pPr>
            <a:r>
              <a:rPr lang="el-GR" sz="1400" dirty="0">
                <a:latin typeface="Arial Narrow" panose="020B0606020202030204" pitchFamily="34" charset="0"/>
              </a:rPr>
              <a:t>Είναι επίσης ένα πολύ σημαντικό εργαλείο για την εκμάθηση της θεωρίας του νου </a:t>
            </a:r>
            <a:r>
              <a:rPr lang="el-GR" sz="1400" dirty="0" smtClean="0">
                <a:latin typeface="Arial Narrow" panose="020B0606020202030204" pitchFamily="34" charset="0"/>
              </a:rPr>
              <a:t>(σκέψη </a:t>
            </a:r>
            <a:r>
              <a:rPr lang="el-GR" sz="1400" dirty="0">
                <a:latin typeface="Arial Narrow" panose="020B0606020202030204" pitchFamily="34" charset="0"/>
              </a:rPr>
              <a:t>και </a:t>
            </a:r>
            <a:r>
              <a:rPr lang="el-GR" sz="1400" dirty="0" smtClean="0">
                <a:latin typeface="Arial Narrow" panose="020B0606020202030204" pitchFamily="34" charset="0"/>
              </a:rPr>
              <a:t>συναισθήματα </a:t>
            </a:r>
            <a:r>
              <a:rPr lang="el-GR" sz="1400" dirty="0">
                <a:latin typeface="Arial Narrow" panose="020B0606020202030204" pitchFamily="34" charset="0"/>
              </a:rPr>
              <a:t>άλλοι άνθρωποι</a:t>
            </a:r>
            <a:r>
              <a:rPr lang="el-GR" sz="1400" dirty="0" smtClean="0">
                <a:latin typeface="Arial Narrow" panose="020B0606020202030204" pitchFamily="34" charset="0"/>
              </a:rPr>
              <a:t>) </a:t>
            </a:r>
            <a:r>
              <a:rPr lang="el-GR" sz="1400" dirty="0">
                <a:latin typeface="Arial Narrow" panose="020B0606020202030204" pitchFamily="34" charset="0"/>
              </a:rPr>
              <a:t>τα οποία συχνά δεν είναι σαφή στους ανθρώπους με ΔΑΦ</a:t>
            </a:r>
            <a:r>
              <a:rPr lang="el-GR" sz="1400" dirty="0" smtClean="0">
                <a:latin typeface="Arial Narrow" panose="020B0606020202030204" pitchFamily="34" charset="0"/>
              </a:rPr>
              <a:t>.</a:t>
            </a:r>
          </a:p>
          <a:p>
            <a:pPr>
              <a:spcBef>
                <a:spcPts val="1333"/>
              </a:spcBef>
            </a:pPr>
            <a:r>
              <a:rPr lang="en-GB" sz="1400" u="sng" dirty="0" smtClean="0">
                <a:solidFill>
                  <a:schemeClr val="hlink"/>
                </a:solidFill>
                <a:hlinkClick r:id="rId2"/>
              </a:rPr>
              <a:t>https</a:t>
            </a:r>
            <a:r>
              <a:rPr lang="en-GB" sz="1400" u="sng" dirty="0">
                <a:solidFill>
                  <a:schemeClr val="hlink"/>
                </a:solidFill>
                <a:hlinkClick r:id="rId2"/>
              </a:rPr>
              <a:t>://www.youtube.com/watch?v=CkCM5_pLr4s</a:t>
            </a:r>
            <a:endParaRPr lang="en-GB" sz="1400" dirty="0"/>
          </a:p>
        </p:txBody>
      </p:sp>
      <p:pic>
        <p:nvPicPr>
          <p:cNvPr id="9" name="Google Shape;528;p57">
            <a:extLst>
              <a:ext uri="{FF2B5EF4-FFF2-40B4-BE49-F238E27FC236}">
                <a16:creationId xmlns:a16="http://schemas.microsoft.com/office/drawing/2014/main" id="{0CA5AA29-E575-9540-8B90-100B7B0D8A89}"/>
              </a:ext>
            </a:extLst>
          </p:cNvPr>
          <p:cNvPicPr preferRelativeResize="0"/>
          <p:nvPr/>
        </p:nvPicPr>
        <p:blipFill>
          <a:blip r:embed="rId3">
            <a:alphaModFix/>
          </a:blip>
          <a:stretch>
            <a:fillRect/>
          </a:stretch>
        </p:blipFill>
        <p:spPr>
          <a:xfrm>
            <a:off x="8004165" y="4831133"/>
            <a:ext cx="3349635" cy="2026867"/>
          </a:xfrm>
          <a:prstGeom prst="rect">
            <a:avLst/>
          </a:prstGeom>
          <a:noFill/>
          <a:ln>
            <a:noFill/>
          </a:ln>
        </p:spPr>
      </p:pic>
      <p:pic>
        <p:nvPicPr>
          <p:cNvPr id="10" name="Google Shape;529;p57">
            <a:extLst>
              <a:ext uri="{FF2B5EF4-FFF2-40B4-BE49-F238E27FC236}">
                <a16:creationId xmlns:a16="http://schemas.microsoft.com/office/drawing/2014/main" id="{232687BF-DDBA-4F41-9CBE-7742450B7F4B}"/>
              </a:ext>
            </a:extLst>
          </p:cNvPr>
          <p:cNvPicPr preferRelativeResize="0"/>
          <p:nvPr/>
        </p:nvPicPr>
        <p:blipFill>
          <a:blip r:embed="rId4">
            <a:alphaModFix/>
          </a:blip>
          <a:stretch>
            <a:fillRect/>
          </a:stretch>
        </p:blipFill>
        <p:spPr>
          <a:xfrm>
            <a:off x="8153400" y="1956178"/>
            <a:ext cx="2802000" cy="1837700"/>
          </a:xfrm>
          <a:prstGeom prst="rect">
            <a:avLst/>
          </a:prstGeom>
          <a:noFill/>
          <a:ln>
            <a:noFill/>
          </a:ln>
        </p:spPr>
      </p:pic>
    </p:spTree>
    <p:extLst>
      <p:ext uri="{BB962C8B-B14F-4D97-AF65-F5344CB8AC3E}">
        <p14:creationId xmlns:p14="http://schemas.microsoft.com/office/powerpoint/2010/main" val="747635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l-GR" dirty="0"/>
              <a:t>3 Ιουνίου 2021</a:t>
            </a:r>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l-GR" dirty="0">
                <a:solidFill>
                  <a:prstClr val="black"/>
                </a:solidFill>
                <a:ea typeface="Times New Roman" panose="02020603050405020304" pitchFamily="18" charset="0"/>
              </a:rPr>
              <a:t>Η υποστήριξη της Ευρωπαϊκής Επιτροπής για την παραγωγή της παρούσας δημοσίευσης δεν συνιστά έγκριση του περιεχομένου, το οποίο αντικατοπτρίζει μόνο τις απόψεις των συντακτών, και η Επιτροπή δεν μπορεί να θεωρηθεί υπεύθυνη για οποιαδήποτε χρήση των πληροφοριών που περιέχονται σε αυτήν. </a:t>
            </a: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33</a:t>
            </a:fld>
            <a:endParaRPr lang="de-AT"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903249"/>
            <a:ext cx="10515600" cy="5270227"/>
          </a:xfrm>
          <a:prstGeom prst="rect">
            <a:avLst/>
          </a:prstGeom>
          <a:solidFill>
            <a:srgbClr val="DDEBF7"/>
          </a:solidFill>
          <a:ln>
            <a:noFill/>
          </a:ln>
        </p:spPr>
        <p:txBody>
          <a:bodyPr spcFirstLastPara="1" wrap="square" lIns="121900" tIns="60933" rIns="121900" bIns="60933" anchor="ctr" anchorCtr="0">
            <a:noAutofit/>
          </a:bodyPr>
          <a:lstStyle/>
          <a:p>
            <a:pPr marL="452438" indent="-354013">
              <a:buFont typeface="Arial" panose="020B0604020202020204" pitchFamily="34" charset="0"/>
              <a:buChar char="•"/>
            </a:pPr>
            <a:endParaRPr lang="en-US" sz="2800" dirty="0">
              <a:latin typeface="Arial Narrow" panose="020B0606020202030204" pitchFamily="34" charset="0"/>
            </a:endParaRPr>
          </a:p>
        </p:txBody>
      </p:sp>
      <p:pic>
        <p:nvPicPr>
          <p:cNvPr id="9" name="Google Shape;539;p58">
            <a:extLst>
              <a:ext uri="{FF2B5EF4-FFF2-40B4-BE49-F238E27FC236}">
                <a16:creationId xmlns:a16="http://schemas.microsoft.com/office/drawing/2014/main" id="{1FE6A878-899A-7E46-89C5-C4DE2EE1D88F}"/>
              </a:ext>
            </a:extLst>
          </p:cNvPr>
          <p:cNvPicPr preferRelativeResize="0"/>
          <p:nvPr/>
        </p:nvPicPr>
        <p:blipFill>
          <a:blip r:embed="rId2">
            <a:alphaModFix/>
          </a:blip>
          <a:stretch>
            <a:fillRect/>
          </a:stretch>
        </p:blipFill>
        <p:spPr>
          <a:xfrm>
            <a:off x="1785791" y="1115797"/>
            <a:ext cx="1832181" cy="5035200"/>
          </a:xfrm>
          <a:prstGeom prst="rect">
            <a:avLst/>
          </a:prstGeom>
          <a:noFill/>
          <a:ln>
            <a:noFill/>
          </a:ln>
        </p:spPr>
      </p:pic>
      <p:pic>
        <p:nvPicPr>
          <p:cNvPr id="10" name="Google Shape;540;p58">
            <a:extLst>
              <a:ext uri="{FF2B5EF4-FFF2-40B4-BE49-F238E27FC236}">
                <a16:creationId xmlns:a16="http://schemas.microsoft.com/office/drawing/2014/main" id="{B3C415CD-EDD7-E24E-90B4-EA249030433B}"/>
              </a:ext>
            </a:extLst>
          </p:cNvPr>
          <p:cNvPicPr preferRelativeResize="0"/>
          <p:nvPr/>
        </p:nvPicPr>
        <p:blipFill>
          <a:blip r:embed="rId3">
            <a:alphaModFix/>
          </a:blip>
          <a:stretch>
            <a:fillRect/>
          </a:stretch>
        </p:blipFill>
        <p:spPr>
          <a:xfrm>
            <a:off x="4464679" y="1115797"/>
            <a:ext cx="1894425" cy="5035200"/>
          </a:xfrm>
          <a:prstGeom prst="rect">
            <a:avLst/>
          </a:prstGeom>
          <a:noFill/>
          <a:ln>
            <a:noFill/>
          </a:ln>
        </p:spPr>
      </p:pic>
      <p:pic>
        <p:nvPicPr>
          <p:cNvPr id="12" name="Google Shape;541;p58">
            <a:extLst>
              <a:ext uri="{FF2B5EF4-FFF2-40B4-BE49-F238E27FC236}">
                <a16:creationId xmlns:a16="http://schemas.microsoft.com/office/drawing/2014/main" id="{D9D6C430-A3B3-754B-9B7F-814166131627}"/>
              </a:ext>
            </a:extLst>
          </p:cNvPr>
          <p:cNvPicPr preferRelativeResize="0"/>
          <p:nvPr/>
        </p:nvPicPr>
        <p:blipFill>
          <a:blip r:embed="rId4">
            <a:alphaModFix/>
          </a:blip>
          <a:stretch>
            <a:fillRect/>
          </a:stretch>
        </p:blipFill>
        <p:spPr>
          <a:xfrm>
            <a:off x="7306694" y="1115797"/>
            <a:ext cx="3860439" cy="2959041"/>
          </a:xfrm>
          <a:prstGeom prst="rect">
            <a:avLst/>
          </a:prstGeom>
          <a:noFill/>
          <a:ln>
            <a:noFill/>
          </a:ln>
        </p:spPr>
      </p:pic>
    </p:spTree>
    <p:extLst>
      <p:ext uri="{BB962C8B-B14F-4D97-AF65-F5344CB8AC3E}">
        <p14:creationId xmlns:p14="http://schemas.microsoft.com/office/powerpoint/2010/main" val="5141375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l-GR" dirty="0"/>
              <a:t>3 Ιουνίου 2021</a:t>
            </a:r>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l-GR" dirty="0">
                <a:solidFill>
                  <a:prstClr val="black"/>
                </a:solidFill>
                <a:ea typeface="Times New Roman" panose="02020603050405020304" pitchFamily="18" charset="0"/>
              </a:rPr>
              <a:t>Η υποστήριξη της Ευρωπαϊκής Επιτροπής για την παραγωγή της παρούσας δημοσίευσης δεν συνιστά έγκριση του περιεχομένου, το οποίο αντικατοπτρίζει μόνο τις απόψεις των συντακτών, και η Επιτροπή δεν μπορεί να θεωρηθεί υπεύθυνη για οποιαδήποτε χρήση των πληροφοριών που περιέχονται σε αυτήν. </a:t>
            </a: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34</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10515599" cy="1009651"/>
          </a:xfrm>
          <a:prstGeom prst="rect">
            <a:avLst/>
          </a:prstGeom>
          <a:solidFill>
            <a:srgbClr val="DDEBF7"/>
          </a:solidFill>
          <a:ln>
            <a:noFill/>
          </a:ln>
        </p:spPr>
        <p:txBody>
          <a:bodyPr spcFirstLastPara="1" wrap="square" lIns="121900" tIns="60933" rIns="121900" bIns="60933" anchor="ctr" anchorCtr="0">
            <a:noAutofit/>
          </a:bodyPr>
          <a:lstStyle/>
          <a:p>
            <a:pPr algn="just"/>
            <a:r>
              <a:rPr lang="el-GR" sz="3600" b="1" u="sng" dirty="0">
                <a:solidFill>
                  <a:schemeClr val="dk1"/>
                </a:solidFill>
                <a:latin typeface="Arial Narrow"/>
                <a:ea typeface="Arial Narrow"/>
                <a:cs typeface="Arial Narrow"/>
                <a:sym typeface="Arial Narrow"/>
              </a:rPr>
              <a:t>Καταπολέμηση της κατάθλιψης </a:t>
            </a:r>
            <a:r>
              <a:rPr lang="el-GR" sz="3600" b="1" u="sng" dirty="0" smtClean="0">
                <a:solidFill>
                  <a:schemeClr val="dk1"/>
                </a:solidFill>
                <a:latin typeface="Arial Narrow"/>
                <a:ea typeface="Arial Narrow"/>
                <a:cs typeface="Arial Narrow"/>
                <a:sym typeface="Arial Narrow"/>
              </a:rPr>
              <a:t>στις ΔΑΦ </a:t>
            </a:r>
            <a:r>
              <a:rPr lang="el-GR" sz="3600" b="1" u="sng" dirty="0" err="1" smtClean="0">
                <a:solidFill>
                  <a:schemeClr val="dk1"/>
                </a:solidFill>
                <a:latin typeface="Arial Narrow"/>
                <a:ea typeface="Arial Narrow"/>
                <a:cs typeface="Arial Narrow"/>
                <a:sym typeface="Arial Narrow"/>
              </a:rPr>
              <a:t>Tony</a:t>
            </a:r>
            <a:r>
              <a:rPr lang="el-GR" sz="3600" b="1" u="sng" dirty="0" smtClean="0">
                <a:solidFill>
                  <a:schemeClr val="dk1"/>
                </a:solidFill>
                <a:latin typeface="Arial Narrow"/>
                <a:ea typeface="Arial Narrow"/>
                <a:cs typeface="Arial Narrow"/>
                <a:sym typeface="Arial Narrow"/>
              </a:rPr>
              <a:t> </a:t>
            </a:r>
            <a:r>
              <a:rPr lang="el-GR" sz="3600" b="1" u="sng" dirty="0" err="1" smtClean="0">
                <a:solidFill>
                  <a:schemeClr val="dk1"/>
                </a:solidFill>
                <a:latin typeface="Arial Narrow"/>
                <a:ea typeface="Arial Narrow"/>
                <a:cs typeface="Arial Narrow"/>
                <a:sym typeface="Arial Narrow"/>
              </a:rPr>
              <a:t>Αttwood</a:t>
            </a:r>
            <a:endParaRPr lang="en-GB" sz="3600" b="1" u="sng" dirty="0">
              <a:solidFill>
                <a:schemeClr val="dk1"/>
              </a:solidFill>
              <a:latin typeface="Arial Narrow"/>
              <a:ea typeface="Arial Narrow"/>
              <a:cs typeface="Arial Narrow"/>
              <a:sym typeface="Arial Narrow"/>
            </a:endParaRP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ctr" anchorCtr="0">
            <a:noAutofit/>
          </a:bodyPr>
          <a:lstStyle/>
          <a:p>
            <a:r>
              <a:rPr lang="el-GR" sz="2300" dirty="0">
                <a:solidFill>
                  <a:schemeClr val="dk1"/>
                </a:solidFill>
                <a:latin typeface="Arial Narrow"/>
                <a:ea typeface="Arial Narrow"/>
                <a:cs typeface="Arial Narrow"/>
                <a:sym typeface="Arial Narrow"/>
              </a:rPr>
              <a:t>Κάθε ενέργεια περιλαμβάνει </a:t>
            </a:r>
            <a:r>
              <a:rPr lang="el-GR" sz="2300" dirty="0" smtClean="0">
                <a:solidFill>
                  <a:schemeClr val="dk1"/>
                </a:solidFill>
                <a:latin typeface="Arial Narrow"/>
                <a:ea typeface="Arial Narrow"/>
                <a:cs typeface="Arial Narrow"/>
                <a:sym typeface="Arial Narrow"/>
              </a:rPr>
              <a:t>σπατάλη </a:t>
            </a:r>
            <a:r>
              <a:rPr lang="el-GR" sz="2300" dirty="0">
                <a:solidFill>
                  <a:schemeClr val="dk1"/>
                </a:solidFill>
                <a:latin typeface="Arial Narrow"/>
                <a:ea typeface="Arial Narrow"/>
                <a:cs typeface="Arial Narrow"/>
                <a:sym typeface="Arial Narrow"/>
              </a:rPr>
              <a:t>ή ανάκτηση ενέργειας</a:t>
            </a:r>
          </a:p>
          <a:p>
            <a:r>
              <a:rPr lang="el-GR" sz="2300" dirty="0">
                <a:solidFill>
                  <a:schemeClr val="dk1"/>
                </a:solidFill>
                <a:latin typeface="Arial Narrow"/>
                <a:ea typeface="Arial Narrow"/>
                <a:cs typeface="Arial Narrow"/>
                <a:sym typeface="Arial Narrow"/>
              </a:rPr>
              <a:t>Είναι σημαντικό να υπάρχει πάντα μια ισορροπία μεταξύ</a:t>
            </a:r>
          </a:p>
          <a:p>
            <a:r>
              <a:rPr lang="el-GR" sz="2300" dirty="0" smtClean="0">
                <a:solidFill>
                  <a:schemeClr val="dk1"/>
                </a:solidFill>
                <a:latin typeface="Arial Narrow"/>
                <a:ea typeface="Arial Narrow"/>
                <a:cs typeface="Arial Narrow"/>
                <a:sym typeface="Arial Narrow"/>
              </a:rPr>
              <a:t>Αυτής της σπατάλης και της ανάκτησης.</a:t>
            </a:r>
          </a:p>
          <a:p>
            <a:r>
              <a:rPr lang="el-GR" sz="2300" dirty="0" smtClean="0">
                <a:solidFill>
                  <a:schemeClr val="dk1"/>
                </a:solidFill>
                <a:latin typeface="Arial Narrow"/>
                <a:ea typeface="Arial Narrow"/>
                <a:cs typeface="Arial Narrow"/>
                <a:sym typeface="Arial Narrow"/>
              </a:rPr>
              <a:t>Μπροστά </a:t>
            </a:r>
            <a:r>
              <a:rPr lang="el-GR" sz="2300" dirty="0">
                <a:solidFill>
                  <a:schemeClr val="dk1"/>
                </a:solidFill>
                <a:latin typeface="Arial Narrow"/>
                <a:ea typeface="Arial Narrow"/>
                <a:cs typeface="Arial Narrow"/>
                <a:sym typeface="Arial Narrow"/>
              </a:rPr>
              <a:t>σε απαιτητικές δραστηριότητες, μόνο αιτήματα και</a:t>
            </a:r>
          </a:p>
          <a:p>
            <a:r>
              <a:rPr lang="el-GR" sz="2300" dirty="0">
                <a:solidFill>
                  <a:schemeClr val="dk1"/>
                </a:solidFill>
                <a:latin typeface="Arial Narrow"/>
                <a:ea typeface="Arial Narrow"/>
                <a:cs typeface="Arial Narrow"/>
                <a:sym typeface="Arial Narrow"/>
              </a:rPr>
              <a:t>μόνο δραστηριότητες αποκατάστασης.</a:t>
            </a:r>
          </a:p>
          <a:p>
            <a:r>
              <a:rPr lang="el-GR" sz="2300" dirty="0">
                <a:solidFill>
                  <a:schemeClr val="dk1"/>
                </a:solidFill>
                <a:latin typeface="Arial Narrow"/>
                <a:ea typeface="Arial Narrow"/>
                <a:cs typeface="Arial Narrow"/>
                <a:sym typeface="Arial Narrow"/>
              </a:rPr>
              <a:t>Δίνετε έναν αριθμό σε κάθε δραστηριότητα δίνοντας προσοχή όχι</a:t>
            </a:r>
          </a:p>
          <a:p>
            <a:r>
              <a:rPr lang="el-GR" sz="2300" dirty="0">
                <a:solidFill>
                  <a:schemeClr val="dk1"/>
                </a:solidFill>
                <a:latin typeface="Arial Narrow"/>
                <a:ea typeface="Arial Narrow"/>
                <a:cs typeface="Arial Narrow"/>
                <a:sym typeface="Arial Narrow"/>
              </a:rPr>
              <a:t>σε ό, τι μας χαλαρώνει </a:t>
            </a:r>
            <a:r>
              <a:rPr lang="el-GR" sz="2300" dirty="0" smtClean="0">
                <a:solidFill>
                  <a:schemeClr val="dk1"/>
                </a:solidFill>
                <a:latin typeface="Arial Narrow"/>
                <a:ea typeface="Arial Narrow"/>
                <a:cs typeface="Arial Narrow"/>
                <a:sym typeface="Arial Narrow"/>
              </a:rPr>
              <a:t>εμάς αλλά το </a:t>
            </a:r>
            <a:r>
              <a:rPr lang="el-GR" sz="2300" dirty="0">
                <a:solidFill>
                  <a:schemeClr val="dk1"/>
                </a:solidFill>
                <a:latin typeface="Arial Narrow"/>
                <a:ea typeface="Arial Narrow"/>
                <a:cs typeface="Arial Narrow"/>
                <a:sym typeface="Arial Narrow"/>
              </a:rPr>
              <a:t>μαθητή.</a:t>
            </a:r>
            <a:endParaRPr lang="en-GB" sz="2300" b="1" i="1" u="sng" dirty="0">
              <a:solidFill>
                <a:srgbClr val="000000"/>
              </a:solidFill>
              <a:latin typeface="Arial Narrow" panose="020B0606020202030204" pitchFamily="34" charset="0"/>
            </a:endParaRPr>
          </a:p>
        </p:txBody>
      </p:sp>
      <p:pic>
        <p:nvPicPr>
          <p:cNvPr id="9" name="Google Shape;551;p59">
            <a:extLst>
              <a:ext uri="{FF2B5EF4-FFF2-40B4-BE49-F238E27FC236}">
                <a16:creationId xmlns:a16="http://schemas.microsoft.com/office/drawing/2014/main" id="{B41700E6-ED5A-6B40-8D98-8FEABD674043}"/>
              </a:ext>
            </a:extLst>
          </p:cNvPr>
          <p:cNvPicPr preferRelativeResize="0"/>
          <p:nvPr/>
        </p:nvPicPr>
        <p:blipFill>
          <a:blip r:embed="rId2">
            <a:alphaModFix/>
          </a:blip>
          <a:stretch>
            <a:fillRect/>
          </a:stretch>
        </p:blipFill>
        <p:spPr>
          <a:xfrm>
            <a:off x="8153400" y="1985623"/>
            <a:ext cx="2833133" cy="4024367"/>
          </a:xfrm>
          <a:prstGeom prst="rect">
            <a:avLst/>
          </a:prstGeom>
          <a:noFill/>
          <a:ln>
            <a:noFill/>
          </a:ln>
        </p:spPr>
      </p:pic>
    </p:spTree>
    <p:extLst>
      <p:ext uri="{BB962C8B-B14F-4D97-AF65-F5344CB8AC3E}">
        <p14:creationId xmlns:p14="http://schemas.microsoft.com/office/powerpoint/2010/main" val="6710890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l-GR" dirty="0"/>
              <a:t>3 Ιουνίου 2021</a:t>
            </a:r>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l-GR" dirty="0">
                <a:solidFill>
                  <a:prstClr val="black"/>
                </a:solidFill>
                <a:ea typeface="Times New Roman" panose="02020603050405020304" pitchFamily="18" charset="0"/>
              </a:rPr>
              <a:t>Η υποστήριξη της Ευρωπαϊκής Επιτροπής για την παραγωγή της παρούσας δημοσίευσης δεν συνιστά έγκριση του περιεχομένου, το οποίο αντικατοπτρίζει μόνο τις απόψεις των συντακτών, και η Επιτροπή δεν μπορεί να θεωρηθεί υπεύθυνη για οποιαδήποτε χρήση των πληροφοριών που περιέχονται σε αυτήν. </a:t>
            </a: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35</a:t>
            </a:fld>
            <a:endParaRPr lang="de-AT"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848010"/>
            <a:ext cx="7315200" cy="5325466"/>
          </a:xfrm>
          <a:prstGeom prst="rect">
            <a:avLst/>
          </a:prstGeom>
          <a:solidFill>
            <a:srgbClr val="DDEBF7"/>
          </a:solidFill>
          <a:ln>
            <a:noFill/>
          </a:ln>
        </p:spPr>
        <p:txBody>
          <a:bodyPr spcFirstLastPara="1" wrap="square" lIns="121900" tIns="60933" rIns="121900" bIns="60933" anchor="ctr" anchorCtr="0">
            <a:noAutofit/>
          </a:bodyPr>
          <a:lstStyle/>
          <a:p>
            <a:pPr algn="ctr"/>
            <a:endParaRPr lang="en-GB" sz="2000" dirty="0"/>
          </a:p>
          <a:p>
            <a:r>
              <a:rPr lang="el-GR" sz="2800" dirty="0">
                <a:solidFill>
                  <a:schemeClr val="dk1"/>
                </a:solidFill>
                <a:latin typeface="Arial Narrow"/>
                <a:ea typeface="Arial Narrow"/>
                <a:cs typeface="Arial Narrow"/>
                <a:sym typeface="Arial Narrow"/>
              </a:rPr>
              <a:t>Για μια υγιή ζωή και για τη διατήρηση καλών οικογενειακών, συναισθηματικών και φιλικών σχέσεων, είναι σημαντικό για ένα άτομο με ΔΑΦ να αναγνωρίζει το ενεργειακό κόστος που θα μπορούσε να οδηγήσει σε κατάρρευση και να προγραμματίσει δραστηριότητες χαλάρωσης.</a:t>
            </a:r>
            <a:endParaRPr lang="en-GB" sz="2800" dirty="0">
              <a:solidFill>
                <a:schemeClr val="dk1"/>
              </a:solidFill>
              <a:latin typeface="Arial Narrow"/>
              <a:ea typeface="Arial Narrow"/>
              <a:cs typeface="Arial Narrow"/>
              <a:sym typeface="Arial Narrow"/>
            </a:endParaRPr>
          </a:p>
        </p:txBody>
      </p:sp>
      <p:pic>
        <p:nvPicPr>
          <p:cNvPr id="10" name="Google Shape;561;p60">
            <a:extLst>
              <a:ext uri="{FF2B5EF4-FFF2-40B4-BE49-F238E27FC236}">
                <a16:creationId xmlns:a16="http://schemas.microsoft.com/office/drawing/2014/main" id="{D95538C7-4995-5E4C-83F6-EDCD60DCB61D}"/>
              </a:ext>
            </a:extLst>
          </p:cNvPr>
          <p:cNvPicPr preferRelativeResize="0"/>
          <p:nvPr/>
        </p:nvPicPr>
        <p:blipFill rotWithShape="1">
          <a:blip r:embed="rId2">
            <a:alphaModFix/>
          </a:blip>
          <a:srcRect t="14266"/>
          <a:stretch/>
        </p:blipFill>
        <p:spPr>
          <a:xfrm>
            <a:off x="7839307" y="848010"/>
            <a:ext cx="3514493" cy="5325466"/>
          </a:xfrm>
          <a:prstGeom prst="rect">
            <a:avLst/>
          </a:prstGeom>
          <a:noFill/>
          <a:ln>
            <a:noFill/>
          </a:ln>
        </p:spPr>
      </p:pic>
    </p:spTree>
    <p:extLst>
      <p:ext uri="{BB962C8B-B14F-4D97-AF65-F5344CB8AC3E}">
        <p14:creationId xmlns:p14="http://schemas.microsoft.com/office/powerpoint/2010/main" val="25958633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l-GR" dirty="0"/>
              <a:t>3 Ιουνίου 2021</a:t>
            </a:r>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l-GR" dirty="0">
                <a:solidFill>
                  <a:prstClr val="black"/>
                </a:solidFill>
                <a:ea typeface="Times New Roman" panose="02020603050405020304" pitchFamily="18" charset="0"/>
              </a:rPr>
              <a:t>Η υποστήριξη της Ευρωπαϊκής Επιτροπής για την παραγωγή της παρούσας δημοσίευσης δεν συνιστά έγκριση του περιεχομένου, το οποίο αντικατοπτρίζει μόνο τις απόψεις των συντακτών, και η Επιτροπή δεν μπορεί να θεωρηθεί υπεύθυνη για οποιαδήποτε χρήση των πληροφοριών που περιέχονται σε αυτήν. </a:t>
            </a: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36</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10515599" cy="1009651"/>
          </a:xfrm>
          <a:prstGeom prst="rect">
            <a:avLst/>
          </a:prstGeom>
          <a:solidFill>
            <a:srgbClr val="DDEBF7"/>
          </a:solidFill>
          <a:ln>
            <a:noFill/>
          </a:ln>
        </p:spPr>
        <p:txBody>
          <a:bodyPr spcFirstLastPara="1" wrap="square" lIns="121900" tIns="60933" rIns="121900" bIns="60933" anchor="ctr" anchorCtr="0">
            <a:noAutofit/>
          </a:bodyPr>
          <a:lstStyle/>
          <a:p>
            <a:r>
              <a:rPr lang="el-GR" sz="3200" b="1" dirty="0">
                <a:latin typeface="Arial Narrow" panose="020B0606020202030204" pitchFamily="34" charset="0"/>
              </a:rPr>
              <a:t>ΑΥΤΙΣΜΟΣ, ΑΠΟΤΕΛΕΣΜΑΤΙΚΟΤΗΤΑ ΚΑΙ </a:t>
            </a:r>
            <a:r>
              <a:rPr lang="el-GR" sz="3200" b="1" dirty="0" smtClean="0">
                <a:latin typeface="Arial Narrow" panose="020B0606020202030204" pitchFamily="34" charset="0"/>
              </a:rPr>
              <a:t>ΣΕΞΟΥΑΛΙΚΟΤΗΤΑ</a:t>
            </a:r>
            <a:r>
              <a:rPr lang="el-GR" sz="3200" b="1" dirty="0">
                <a:latin typeface="Arial Narrow" panose="020B0606020202030204" pitchFamily="34" charset="0"/>
              </a:rPr>
              <a:t>:</a:t>
            </a:r>
            <a:endParaRPr lang="en-GB" sz="3200" b="1" dirty="0">
              <a:latin typeface="Arial Narrow" panose="020B0606020202030204" pitchFamily="34" charset="0"/>
            </a:endParaRP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ctr" anchorCtr="0">
            <a:noAutofit/>
          </a:bodyPr>
          <a:lstStyle/>
          <a:p>
            <a:r>
              <a:rPr lang="el-GR" sz="1600" dirty="0" smtClean="0">
                <a:latin typeface="Arial Narrow" panose="020B0606020202030204" pitchFamily="34" charset="0"/>
              </a:rPr>
              <a:t>ΤΟ ΖΕΥΓΑΡΙ ΚΑΘΗΓΗΤΩΝ ΠΑΡΟΥΣΙΑΖΟΝΤΑΙ ΩΣ </a:t>
            </a:r>
            <a:r>
              <a:rPr lang="el-GR" sz="1600" dirty="0">
                <a:latin typeface="Arial Narrow" panose="020B0606020202030204" pitchFamily="34" charset="0"/>
              </a:rPr>
              <a:t>ΜΟΝΤΕΛΟ ΠΡΟΣΑΡΜΟΓΗΣ ΣΥΜΠΕΡΙΦΟΡΑΣ »</a:t>
            </a:r>
          </a:p>
          <a:p>
            <a:r>
              <a:rPr lang="el-GR" sz="1600" dirty="0" smtClean="0">
                <a:latin typeface="Arial Narrow" panose="020B0606020202030204" pitchFamily="34" charset="0"/>
              </a:rPr>
              <a:t>ΕΜΠΕΙΡΙΑ </a:t>
            </a:r>
            <a:r>
              <a:rPr lang="el-GR" sz="1600" dirty="0">
                <a:latin typeface="Arial Narrow" panose="020B0606020202030204" pitchFamily="34" charset="0"/>
              </a:rPr>
              <a:t>ΣΤΟΧΟΣ</a:t>
            </a:r>
            <a:r>
              <a:rPr lang="el-GR" sz="1600" dirty="0" smtClean="0">
                <a:latin typeface="Arial Narrow" panose="020B0606020202030204" pitchFamily="34" charset="0"/>
              </a:rPr>
              <a:t> </a:t>
            </a:r>
            <a:r>
              <a:rPr lang="el-GR" sz="1600" dirty="0">
                <a:latin typeface="Arial Narrow" panose="020B0606020202030204" pitchFamily="34" charset="0"/>
              </a:rPr>
              <a:t>ΜΙΑ ΠΑΡΕΜΒΑΣΗ</a:t>
            </a:r>
          </a:p>
          <a:p>
            <a:r>
              <a:rPr lang="el-GR" sz="1600" dirty="0" smtClean="0">
                <a:latin typeface="Arial Narrow" panose="020B0606020202030204" pitchFamily="34" charset="0"/>
              </a:rPr>
              <a:t>ΑΠΕΥΘΥΝΕΤΑΙ </a:t>
            </a:r>
            <a:r>
              <a:rPr lang="el-GR" sz="1600" dirty="0">
                <a:latin typeface="Arial Narrow" panose="020B0606020202030204" pitchFamily="34" charset="0"/>
              </a:rPr>
              <a:t>ΣΕ </a:t>
            </a:r>
            <a:r>
              <a:rPr lang="el-GR" sz="1600" dirty="0" smtClean="0">
                <a:latin typeface="Arial Narrow" panose="020B0606020202030204" pitchFamily="34" charset="0"/>
              </a:rPr>
              <a:t>ΖΕΥΓΑΡΙΑ </a:t>
            </a:r>
            <a:r>
              <a:rPr lang="el-GR" sz="1600" dirty="0">
                <a:latin typeface="Arial Narrow" panose="020B0606020202030204" pitchFamily="34" charset="0"/>
              </a:rPr>
              <a:t>ΑΝΘΡΩΠΩΝ ΜΕ ΑΥΤΙΣΜΟ</a:t>
            </a:r>
          </a:p>
          <a:p>
            <a:r>
              <a:rPr lang="el-GR" sz="1600" dirty="0" smtClean="0">
                <a:latin typeface="Arial Narrow" panose="020B0606020202030204" pitchFamily="34" charset="0"/>
              </a:rPr>
              <a:t>ΕΚΤΕΛΕΙΤΑΙ </a:t>
            </a:r>
            <a:r>
              <a:rPr lang="el-GR" sz="1600" dirty="0">
                <a:latin typeface="Arial Narrow" panose="020B0606020202030204" pitchFamily="34" charset="0"/>
              </a:rPr>
              <a:t>ΑΠΟ </a:t>
            </a:r>
            <a:r>
              <a:rPr lang="el-GR" sz="1600" dirty="0" smtClean="0">
                <a:latin typeface="Arial Narrow" panose="020B0606020202030204" pitchFamily="34" charset="0"/>
              </a:rPr>
              <a:t>ΔΥΟ ΧΕΙΡΙΣΤΕΣ</a:t>
            </a:r>
            <a:endParaRPr lang="el-GR" sz="1600" dirty="0">
              <a:latin typeface="Arial Narrow" panose="020B0606020202030204" pitchFamily="34" charset="0"/>
            </a:endParaRPr>
          </a:p>
          <a:p>
            <a:r>
              <a:rPr lang="el-GR" sz="1600" dirty="0">
                <a:latin typeface="Arial Narrow" panose="020B0606020202030204" pitchFamily="34" charset="0"/>
              </a:rPr>
              <a:t>ΓΙΑ ΤΗΝ ΜΑΘΗΣΗ ΚΟΙΝΩΝΙΚΗΣ ΚΑΙ </a:t>
            </a:r>
            <a:r>
              <a:rPr lang="el-GR" sz="1600" dirty="0" smtClean="0">
                <a:latin typeface="Arial Narrow" panose="020B0606020202030204" pitchFamily="34" charset="0"/>
              </a:rPr>
              <a:t>ΣΥΜΠΕΡΙΦΟΡΑΣ ΣΧΕΣΕΩΝ</a:t>
            </a:r>
            <a:r>
              <a:rPr lang="en-GB" sz="1600" dirty="0" smtClean="0">
                <a:latin typeface="Arial Narrow" panose="020B0606020202030204" pitchFamily="34" charset="0"/>
              </a:rPr>
              <a:t>.</a:t>
            </a:r>
            <a:endParaRPr lang="en-GB" sz="1600" dirty="0">
              <a:latin typeface="Arial Narrow" panose="020B0606020202030204" pitchFamily="34" charset="0"/>
            </a:endParaRPr>
          </a:p>
          <a:p>
            <a:endParaRPr lang="en-GB" sz="1600" dirty="0">
              <a:latin typeface="Arial Narrow" panose="020B0606020202030204" pitchFamily="34" charset="0"/>
            </a:endParaRPr>
          </a:p>
          <a:p>
            <a:r>
              <a:rPr lang="en-GB" sz="1600" dirty="0">
                <a:latin typeface="Arial Narrow" panose="020B0606020202030204" pitchFamily="34" charset="0"/>
              </a:rPr>
              <a:t>Gruppo Asperger Verona. </a:t>
            </a:r>
          </a:p>
        </p:txBody>
      </p:sp>
      <p:pic>
        <p:nvPicPr>
          <p:cNvPr id="10" name="Google Shape;571;p61">
            <a:extLst>
              <a:ext uri="{FF2B5EF4-FFF2-40B4-BE49-F238E27FC236}">
                <a16:creationId xmlns:a16="http://schemas.microsoft.com/office/drawing/2014/main" id="{A92CC66B-63C2-BF49-8445-ED9FC97E0FA4}"/>
              </a:ext>
            </a:extLst>
          </p:cNvPr>
          <p:cNvPicPr preferRelativeResize="0"/>
          <p:nvPr/>
        </p:nvPicPr>
        <p:blipFill>
          <a:blip r:embed="rId2">
            <a:alphaModFix/>
          </a:blip>
          <a:stretch>
            <a:fillRect/>
          </a:stretch>
        </p:blipFill>
        <p:spPr>
          <a:xfrm>
            <a:off x="8380402" y="2129977"/>
            <a:ext cx="2792101" cy="3735659"/>
          </a:xfrm>
          <a:prstGeom prst="rect">
            <a:avLst/>
          </a:prstGeom>
          <a:noFill/>
          <a:ln>
            <a:noFill/>
          </a:ln>
        </p:spPr>
      </p:pic>
    </p:spTree>
    <p:extLst>
      <p:ext uri="{BB962C8B-B14F-4D97-AF65-F5344CB8AC3E}">
        <p14:creationId xmlns:p14="http://schemas.microsoft.com/office/powerpoint/2010/main" val="8868934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l-GR" dirty="0"/>
              <a:t>3 Ιουνίου 2021</a:t>
            </a:r>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l-GR" dirty="0">
                <a:solidFill>
                  <a:prstClr val="black"/>
                </a:solidFill>
                <a:ea typeface="Times New Roman" panose="02020603050405020304" pitchFamily="18" charset="0"/>
              </a:rPr>
              <a:t>Η υποστήριξη της Ευρωπαϊκής Επιτροπής για την παραγωγή της παρούσας δημοσίευσης δεν συνιστά έγκριση του περιεχομένου, το οποίο αντικατοπτρίζει μόνο τις απόψεις των συντακτών, και η Επιτροπή δεν μπορεί να θεωρηθεί υπεύθυνη για οποιαδήποτε χρήση των πληροφοριών που περιέχονται σε αυτήν. </a:t>
            </a: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37</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10515599" cy="1009651"/>
          </a:xfrm>
          <a:prstGeom prst="rect">
            <a:avLst/>
          </a:prstGeom>
          <a:solidFill>
            <a:srgbClr val="DDEBF7"/>
          </a:solidFill>
          <a:ln>
            <a:noFill/>
          </a:ln>
        </p:spPr>
        <p:txBody>
          <a:bodyPr spcFirstLastPara="1" wrap="square" lIns="121900" tIns="60933" rIns="121900" bIns="60933" anchor="ctr" anchorCtr="0">
            <a:noAutofit/>
          </a:bodyPr>
          <a:lstStyle/>
          <a:p>
            <a:pPr>
              <a:spcBef>
                <a:spcPts val="1333"/>
              </a:spcBef>
            </a:pPr>
            <a:r>
              <a:rPr lang="el-GR" sz="4000" b="1" u="sng" dirty="0" smtClean="0">
                <a:latin typeface="Arial Narrow" panose="020B0606020202030204" pitchFamily="34" charset="0"/>
              </a:rPr>
              <a:t>Λειτουργικότητα και όχι μόνο διάγνωση</a:t>
            </a:r>
            <a:endParaRPr lang="en-GB" sz="4000" b="1" u="sng" dirty="0">
              <a:latin typeface="Arial Narrow" panose="020B0606020202030204" pitchFamily="34" charset="0"/>
            </a:endParaRP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t" anchorCtr="0">
            <a:noAutofit/>
          </a:bodyPr>
          <a:lstStyle/>
          <a:p>
            <a:pPr>
              <a:spcBef>
                <a:spcPts val="1333"/>
              </a:spcBef>
            </a:pPr>
            <a:r>
              <a:rPr lang="el-GR" sz="2800" u="sng" dirty="0" smtClean="0">
                <a:latin typeface="Arial Narrow" panose="020B0606020202030204" pitchFamily="34" charset="0"/>
              </a:rPr>
              <a:t>ΔΤΛ</a:t>
            </a:r>
            <a:r>
              <a:rPr lang="en-GB" sz="2800" u="sng" dirty="0" smtClean="0">
                <a:latin typeface="Arial Narrow" panose="020B0606020202030204" pitchFamily="34" charset="0"/>
              </a:rPr>
              <a:t>.</a:t>
            </a:r>
            <a:r>
              <a:rPr lang="en-GB" sz="2800" dirty="0" smtClean="0">
                <a:latin typeface="Arial Narrow" panose="020B0606020202030204" pitchFamily="34" charset="0"/>
              </a:rPr>
              <a:t> </a:t>
            </a:r>
            <a:r>
              <a:rPr lang="el-GR" sz="2800" dirty="0">
                <a:latin typeface="Arial Narrow" panose="020B0606020202030204" pitchFamily="34" charset="0"/>
              </a:rPr>
              <a:t>Διεθνής ταξινόμηση της </a:t>
            </a:r>
            <a:r>
              <a:rPr lang="el-GR" sz="2800" dirty="0" smtClean="0">
                <a:latin typeface="Arial Narrow" panose="020B0606020202030204" pitchFamily="34" charset="0"/>
              </a:rPr>
              <a:t>λειτουργικότητας</a:t>
            </a:r>
          </a:p>
          <a:p>
            <a:pPr>
              <a:spcBef>
                <a:spcPts val="1333"/>
              </a:spcBef>
            </a:pPr>
            <a:r>
              <a:rPr lang="en-GB" sz="2800" u="sng" dirty="0" smtClean="0">
                <a:solidFill>
                  <a:schemeClr val="hlink"/>
                </a:solidFill>
                <a:latin typeface="Arial Narrow" panose="020B0606020202030204" pitchFamily="34" charset="0"/>
                <a:hlinkClick r:id="rId2"/>
              </a:rPr>
              <a:t>https</a:t>
            </a:r>
            <a:r>
              <a:rPr lang="en-GB" sz="2800" u="sng" dirty="0">
                <a:solidFill>
                  <a:schemeClr val="hlink"/>
                </a:solidFill>
                <a:latin typeface="Arial Narrow" panose="020B0606020202030204" pitchFamily="34" charset="0"/>
                <a:hlinkClick r:id="rId2"/>
              </a:rPr>
              <a:t>://www.youtube.com/watch?v=0Qn3OQvrkOs</a:t>
            </a:r>
            <a:endParaRPr lang="en-GB" sz="2800" dirty="0">
              <a:latin typeface="Arial Narrow" panose="020B0606020202030204" pitchFamily="34" charset="0"/>
            </a:endParaRPr>
          </a:p>
        </p:txBody>
      </p:sp>
      <p:pic>
        <p:nvPicPr>
          <p:cNvPr id="9" name="Google Shape;582;p62">
            <a:extLst>
              <a:ext uri="{FF2B5EF4-FFF2-40B4-BE49-F238E27FC236}">
                <a16:creationId xmlns:a16="http://schemas.microsoft.com/office/drawing/2014/main" id="{BCC2E4FF-6208-D540-89B7-72B7BCAD329C}"/>
              </a:ext>
            </a:extLst>
          </p:cNvPr>
          <p:cNvPicPr preferRelativeResize="0"/>
          <p:nvPr/>
        </p:nvPicPr>
        <p:blipFill>
          <a:blip r:embed="rId3">
            <a:alphaModFix/>
          </a:blip>
          <a:stretch>
            <a:fillRect/>
          </a:stretch>
        </p:blipFill>
        <p:spPr>
          <a:xfrm>
            <a:off x="8759569" y="2433325"/>
            <a:ext cx="2344800" cy="3478933"/>
          </a:xfrm>
          <a:prstGeom prst="rect">
            <a:avLst/>
          </a:prstGeom>
          <a:noFill/>
          <a:ln>
            <a:noFill/>
          </a:ln>
        </p:spPr>
      </p:pic>
      <p:pic>
        <p:nvPicPr>
          <p:cNvPr id="11" name="Google Shape;583;p62">
            <a:extLst>
              <a:ext uri="{FF2B5EF4-FFF2-40B4-BE49-F238E27FC236}">
                <a16:creationId xmlns:a16="http://schemas.microsoft.com/office/drawing/2014/main" id="{4380FD44-65E5-1849-B428-071565D5DBAC}"/>
              </a:ext>
            </a:extLst>
          </p:cNvPr>
          <p:cNvPicPr preferRelativeResize="0"/>
          <p:nvPr/>
        </p:nvPicPr>
        <p:blipFill>
          <a:blip r:embed="rId4">
            <a:alphaModFix/>
          </a:blip>
          <a:stretch>
            <a:fillRect/>
          </a:stretch>
        </p:blipFill>
        <p:spPr>
          <a:xfrm>
            <a:off x="1398870" y="3194661"/>
            <a:ext cx="2736300" cy="2626861"/>
          </a:xfrm>
          <a:prstGeom prst="rect">
            <a:avLst/>
          </a:prstGeom>
          <a:noFill/>
          <a:ln>
            <a:noFill/>
          </a:ln>
        </p:spPr>
      </p:pic>
    </p:spTree>
    <p:extLst>
      <p:ext uri="{BB962C8B-B14F-4D97-AF65-F5344CB8AC3E}">
        <p14:creationId xmlns:p14="http://schemas.microsoft.com/office/powerpoint/2010/main" val="42423078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l-GR" dirty="0"/>
              <a:t>3 Ιουνίου 2021</a:t>
            </a:r>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l-GR" dirty="0">
                <a:solidFill>
                  <a:prstClr val="black"/>
                </a:solidFill>
                <a:ea typeface="Times New Roman" panose="02020603050405020304" pitchFamily="18" charset="0"/>
              </a:rPr>
              <a:t>Η υποστήριξη της Ευρωπαϊκής Επιτροπής για την παραγωγή της παρούσας δημοσίευσης δεν συνιστά έγκριση του περιεχομένου, το οποίο αντικατοπτρίζει μόνο τις απόψεις των συντακτών, και η Επιτροπή δεν μπορεί να θεωρηθεί υπεύθυνη για οποιαδήποτε χρήση των πληροφοριών που περιέχονται σε αυτήν. </a:t>
            </a: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38</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7315201" cy="1009651"/>
          </a:xfrm>
          <a:prstGeom prst="rect">
            <a:avLst/>
          </a:prstGeom>
          <a:solidFill>
            <a:srgbClr val="DDEBF7"/>
          </a:solidFill>
          <a:ln>
            <a:noFill/>
          </a:ln>
        </p:spPr>
        <p:txBody>
          <a:bodyPr spcFirstLastPara="1" wrap="square" lIns="121900" tIns="60933" rIns="121900" bIns="60933" anchor="ctr" anchorCtr="0">
            <a:noAutofit/>
          </a:bodyPr>
          <a:lstStyle/>
          <a:p>
            <a:pPr>
              <a:spcBef>
                <a:spcPts val="1333"/>
              </a:spcBef>
            </a:pPr>
            <a:r>
              <a:rPr lang="el-GR" sz="3200" b="1" dirty="0">
                <a:latin typeface="Arial Narrow" panose="020B0606020202030204" pitchFamily="34" charset="0"/>
              </a:rPr>
              <a:t>Τα </a:t>
            </a:r>
            <a:r>
              <a:rPr lang="el-GR" sz="3200" b="1" dirty="0" smtClean="0">
                <a:latin typeface="Arial Narrow" panose="020B0606020202030204" pitchFamily="34" charset="0"/>
              </a:rPr>
              <a:t>μέρη της ΔΤΛ και </a:t>
            </a:r>
            <a:r>
              <a:rPr lang="el-GR" sz="3200" b="1" dirty="0">
                <a:latin typeface="Arial Narrow" panose="020B0606020202030204" pitchFamily="34" charset="0"/>
              </a:rPr>
              <a:t>το περιεχόμενό τους</a:t>
            </a:r>
            <a:endParaRPr lang="en-GB" sz="3200" b="1" u="sng" dirty="0">
              <a:latin typeface="Arial Narrow" panose="020B0606020202030204" pitchFamily="34" charset="0"/>
            </a:endParaRP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t" anchorCtr="0">
            <a:noAutofit/>
          </a:bodyPr>
          <a:lstStyle/>
          <a:p>
            <a:pPr marL="342900" indent="-342900">
              <a:spcBef>
                <a:spcPts val="1333"/>
              </a:spcBef>
              <a:buFont typeface="Arial" panose="020B0604020202020204" pitchFamily="34" charset="0"/>
              <a:buChar char="•"/>
            </a:pPr>
            <a:r>
              <a:rPr lang="el-GR" sz="1600" dirty="0" smtClean="0">
                <a:latin typeface="Arial" panose="020B0604020202020204" pitchFamily="34" charset="0"/>
                <a:cs typeface="Arial" panose="020B0604020202020204" pitchFamily="34" charset="0"/>
              </a:rPr>
              <a:t>Λειτουργικότητα, </a:t>
            </a:r>
            <a:r>
              <a:rPr lang="el-GR" sz="1600" dirty="0">
                <a:latin typeface="Arial" panose="020B0604020202020204" pitchFamily="34" charset="0"/>
                <a:cs typeface="Arial" panose="020B0604020202020204" pitchFamily="34" charset="0"/>
              </a:rPr>
              <a:t>αναπηρία και </a:t>
            </a:r>
            <a:r>
              <a:rPr lang="el-GR" sz="1600" dirty="0" smtClean="0">
                <a:latin typeface="Arial" panose="020B0604020202020204" pitchFamily="34" charset="0"/>
                <a:cs typeface="Arial" panose="020B0604020202020204" pitchFamily="34" charset="0"/>
              </a:rPr>
              <a:t>τα μέρη της ΔΛΤ</a:t>
            </a:r>
          </a:p>
          <a:p>
            <a:pPr marL="342900" indent="-342900">
              <a:spcBef>
                <a:spcPts val="1333"/>
              </a:spcBef>
              <a:buFont typeface="Arial" panose="020B0604020202020204" pitchFamily="34" charset="0"/>
              <a:buChar char="•"/>
            </a:pPr>
            <a:r>
              <a:rPr lang="el-GR" sz="1600" u="sng" dirty="0" smtClean="0">
                <a:latin typeface="Arial" panose="020B0604020202020204" pitchFamily="34" charset="0"/>
                <a:cs typeface="Arial" panose="020B0604020202020204" pitchFamily="34" charset="0"/>
              </a:rPr>
              <a:t>Λειτουργίες </a:t>
            </a:r>
            <a:r>
              <a:rPr lang="el-GR" sz="1600" u="sng" dirty="0">
                <a:latin typeface="Arial" panose="020B0604020202020204" pitchFamily="34" charset="0"/>
                <a:cs typeface="Arial" panose="020B0604020202020204" pitchFamily="34" charset="0"/>
              </a:rPr>
              <a:t>σώματος </a:t>
            </a:r>
            <a:r>
              <a:rPr lang="el-GR" sz="1600" dirty="0">
                <a:latin typeface="Arial" panose="020B0604020202020204" pitchFamily="34" charset="0"/>
                <a:cs typeface="Arial" panose="020B0604020202020204" pitchFamily="34" charset="0"/>
              </a:rPr>
              <a:t>- Οι φυσιολογικές λειτουργίες των συστημάτων του σώματος (συμπεριλαμβανομένων των ψυχολογικών λειτουργιών). Δομές σώματος - Ανατομικά </a:t>
            </a:r>
            <a:r>
              <a:rPr lang="el-GR" sz="1600" dirty="0" smtClean="0">
                <a:latin typeface="Arial" panose="020B0604020202020204" pitchFamily="34" charset="0"/>
                <a:cs typeface="Arial" panose="020B0604020202020204" pitchFamily="34" charset="0"/>
              </a:rPr>
              <a:t>τμήματα </a:t>
            </a:r>
            <a:r>
              <a:rPr lang="el-GR" sz="1600" dirty="0">
                <a:latin typeface="Arial" panose="020B0604020202020204" pitchFamily="34" charset="0"/>
                <a:cs typeface="Arial" panose="020B0604020202020204" pitchFamily="34" charset="0"/>
              </a:rPr>
              <a:t>του σώματος όπως όργανα, άκρα και τα συστατικά τους. </a:t>
            </a:r>
            <a:r>
              <a:rPr lang="el-GR" sz="1600" dirty="0" smtClean="0">
                <a:latin typeface="Arial" panose="020B0604020202020204" pitchFamily="34" charset="0"/>
                <a:cs typeface="Arial" panose="020B0604020202020204" pitchFamily="34" charset="0"/>
              </a:rPr>
              <a:t>Αναπηρία </a:t>
            </a:r>
            <a:r>
              <a:rPr lang="el-GR" sz="1600" dirty="0">
                <a:latin typeface="Arial" panose="020B0604020202020204" pitchFamily="34" charset="0"/>
                <a:cs typeface="Arial" panose="020B0604020202020204" pitchFamily="34" charset="0"/>
              </a:rPr>
              <a:t>- Προβλήματα στη λειτουργία και τη δομή του σώματος, όπως σημαντική απόκλιση ή απώλεια.</a:t>
            </a:r>
          </a:p>
          <a:p>
            <a:pPr marL="342900" indent="-342900">
              <a:spcBef>
                <a:spcPts val="1333"/>
              </a:spcBef>
              <a:buFont typeface="Arial" panose="020B0604020202020204" pitchFamily="34" charset="0"/>
              <a:buChar char="•"/>
            </a:pPr>
            <a:r>
              <a:rPr lang="el-GR" sz="1600" u="sng" dirty="0">
                <a:latin typeface="Arial" panose="020B0604020202020204" pitchFamily="34" charset="0"/>
                <a:cs typeface="Arial" panose="020B0604020202020204" pitchFamily="34" charset="0"/>
              </a:rPr>
              <a:t>Δραστηριότητα</a:t>
            </a:r>
            <a:r>
              <a:rPr lang="el-GR" sz="1600" dirty="0">
                <a:latin typeface="Arial" panose="020B0604020202020204" pitchFamily="34" charset="0"/>
                <a:cs typeface="Arial" panose="020B0604020202020204" pitchFamily="34" charset="0"/>
              </a:rPr>
              <a:t> - Η εκτέλεση μιας εργασίας ή ενέργειας από ένα άτομο.</a:t>
            </a:r>
          </a:p>
          <a:p>
            <a:pPr marL="342900" indent="-342900">
              <a:spcBef>
                <a:spcPts val="1333"/>
              </a:spcBef>
              <a:buFont typeface="Arial" panose="020B0604020202020204" pitchFamily="34" charset="0"/>
              <a:buChar char="•"/>
            </a:pPr>
            <a:r>
              <a:rPr lang="el-GR" sz="1600" u="sng" dirty="0">
                <a:latin typeface="Arial" panose="020B0604020202020204" pitchFamily="34" charset="0"/>
                <a:cs typeface="Arial" panose="020B0604020202020204" pitchFamily="34" charset="0"/>
              </a:rPr>
              <a:t>Συμμετοχή</a:t>
            </a:r>
            <a:r>
              <a:rPr lang="el-GR" sz="1600" dirty="0">
                <a:latin typeface="Arial" panose="020B0604020202020204" pitchFamily="34" charset="0"/>
                <a:cs typeface="Arial" panose="020B0604020202020204" pitchFamily="34" charset="0"/>
              </a:rPr>
              <a:t> - Συμμετοχή σε μια κατάσταση ζωής.</a:t>
            </a:r>
          </a:p>
          <a:p>
            <a:pPr marL="342900" indent="-342900">
              <a:spcBef>
                <a:spcPts val="1333"/>
              </a:spcBef>
              <a:buFont typeface="Arial" panose="020B0604020202020204" pitchFamily="34" charset="0"/>
              <a:buChar char="•"/>
            </a:pPr>
            <a:r>
              <a:rPr lang="el-GR" sz="1600" u="sng" dirty="0">
                <a:latin typeface="Arial" panose="020B0604020202020204" pitchFamily="34" charset="0"/>
                <a:cs typeface="Arial" panose="020B0604020202020204" pitchFamily="34" charset="0"/>
              </a:rPr>
              <a:t>Περιορισμοί δραστηριοτήτων </a:t>
            </a:r>
            <a:r>
              <a:rPr lang="el-GR" sz="1600" dirty="0">
                <a:latin typeface="Arial" panose="020B0604020202020204" pitchFamily="34" charset="0"/>
                <a:cs typeface="Arial" panose="020B0604020202020204" pitchFamily="34" charset="0"/>
              </a:rPr>
              <a:t>- Δυσκολίες που μπορεί να έχει ένα άτομο στην εκτέλεση δραστηριοτήτων.</a:t>
            </a:r>
          </a:p>
          <a:p>
            <a:pPr marL="342900" indent="-342900">
              <a:spcBef>
                <a:spcPts val="1333"/>
              </a:spcBef>
              <a:buFont typeface="Arial" panose="020B0604020202020204" pitchFamily="34" charset="0"/>
              <a:buChar char="•"/>
            </a:pPr>
            <a:r>
              <a:rPr lang="el-GR" sz="1600" u="sng" dirty="0">
                <a:latin typeface="Arial" panose="020B0604020202020204" pitchFamily="34" charset="0"/>
                <a:cs typeface="Arial" panose="020B0604020202020204" pitchFamily="34" charset="0"/>
              </a:rPr>
              <a:t>Περιορισμοί συμμετοχής </a:t>
            </a:r>
            <a:r>
              <a:rPr lang="el-GR" sz="1600" dirty="0">
                <a:latin typeface="Arial" panose="020B0604020202020204" pitchFamily="34" charset="0"/>
                <a:cs typeface="Arial" panose="020B0604020202020204" pitchFamily="34" charset="0"/>
              </a:rPr>
              <a:t>- Προβλήματα που μπορεί να αντιμετωπίσει ένα άτομο στη συμμετοχή σε καταστάσεις ζωής.</a:t>
            </a:r>
          </a:p>
          <a:p>
            <a:pPr marL="342900" indent="-342900">
              <a:spcBef>
                <a:spcPts val="1333"/>
              </a:spcBef>
              <a:buFont typeface="Arial" panose="020B0604020202020204" pitchFamily="34" charset="0"/>
              <a:buChar char="•"/>
            </a:pPr>
            <a:r>
              <a:rPr lang="el-GR" sz="1600" u="sng" dirty="0">
                <a:latin typeface="Arial" panose="020B0604020202020204" pitchFamily="34" charset="0"/>
                <a:cs typeface="Arial" panose="020B0604020202020204" pitchFamily="34" charset="0"/>
              </a:rPr>
              <a:t>Περιβαλλοντικοί παράγοντες </a:t>
            </a:r>
            <a:r>
              <a:rPr lang="el-GR" sz="1600" dirty="0">
                <a:latin typeface="Arial" panose="020B0604020202020204" pitchFamily="34" charset="0"/>
                <a:cs typeface="Arial" panose="020B0604020202020204" pitchFamily="34" charset="0"/>
              </a:rPr>
              <a:t>- Το φυσικό, κοινωνικό και </a:t>
            </a:r>
            <a:r>
              <a:rPr lang="el-GR" sz="1600" dirty="0" err="1">
                <a:latin typeface="Arial" panose="020B0604020202020204" pitchFamily="34" charset="0"/>
                <a:cs typeface="Arial" panose="020B0604020202020204" pitchFamily="34" charset="0"/>
              </a:rPr>
              <a:t>συμπεριφορικό</a:t>
            </a:r>
            <a:r>
              <a:rPr lang="el-GR" sz="1600" dirty="0">
                <a:latin typeface="Arial" panose="020B0604020202020204" pitchFamily="34" charset="0"/>
                <a:cs typeface="Arial" panose="020B0604020202020204" pitchFamily="34" charset="0"/>
              </a:rPr>
              <a:t> περιβάλλον στο οποίο οι άνθρωποι ζουν και διεξάγουν τη ζωή τους. Αυτά είτε αποτελούν εμπόδια είτε διευκολύνουν τη λειτουργία του ατόμου.</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18772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l-GR" dirty="0"/>
              <a:t>3 Ιουνίου 2021</a:t>
            </a:r>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l-GR" dirty="0">
                <a:solidFill>
                  <a:prstClr val="black"/>
                </a:solidFill>
                <a:ea typeface="Times New Roman" panose="02020603050405020304" pitchFamily="18" charset="0"/>
              </a:rPr>
              <a:t>Η υποστήριξη της Ευρωπαϊκής Επιτροπής για την παραγωγή της παρούσας δημοσίευσης δεν συνιστά έγκριση του περιεχομένου, το οποίο αντικατοπτρίζει μόνο τις απόψεις των συντακτών, και η Επιτροπή δεν μπορεί να θεωρηθεί υπεύθυνη για οποιαδήποτε χρήση των πληροφοριών που περιέχονται σε αυτήν. </a:t>
            </a: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39</a:t>
            </a:fld>
            <a:endParaRPr lang="de-AT"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903249"/>
            <a:ext cx="10515600" cy="5270227"/>
          </a:xfrm>
          <a:prstGeom prst="rect">
            <a:avLst/>
          </a:prstGeom>
          <a:solidFill>
            <a:srgbClr val="DDEBF7"/>
          </a:solidFill>
          <a:ln>
            <a:noFill/>
          </a:ln>
        </p:spPr>
        <p:txBody>
          <a:bodyPr spcFirstLastPara="1" wrap="square" lIns="121900" tIns="60933" rIns="121900" bIns="60933" anchor="ctr" anchorCtr="0">
            <a:noAutofit/>
          </a:bodyPr>
          <a:lstStyle/>
          <a:p>
            <a:pPr marL="452438" indent="-354013">
              <a:buFont typeface="Arial" panose="020B0604020202020204" pitchFamily="34" charset="0"/>
              <a:buChar char="•"/>
            </a:pPr>
            <a:endParaRPr lang="en-US" sz="2800" dirty="0">
              <a:latin typeface="Arial Narrow" panose="020B0606020202030204" pitchFamily="34" charset="0"/>
            </a:endParaRPr>
          </a:p>
        </p:txBody>
      </p:sp>
      <p:pic>
        <p:nvPicPr>
          <p:cNvPr id="11" name="Google Shape;604;p64">
            <a:extLst>
              <a:ext uri="{FF2B5EF4-FFF2-40B4-BE49-F238E27FC236}">
                <a16:creationId xmlns:a16="http://schemas.microsoft.com/office/drawing/2014/main" id="{C3AE5868-7F33-0846-B38E-81186882B293}"/>
              </a:ext>
            </a:extLst>
          </p:cNvPr>
          <p:cNvPicPr preferRelativeResize="0"/>
          <p:nvPr/>
        </p:nvPicPr>
        <p:blipFill>
          <a:blip r:embed="rId2">
            <a:alphaModFix/>
          </a:blip>
          <a:stretch>
            <a:fillRect/>
          </a:stretch>
        </p:blipFill>
        <p:spPr>
          <a:xfrm>
            <a:off x="1626102" y="1220719"/>
            <a:ext cx="8768533" cy="4747301"/>
          </a:xfrm>
          <a:prstGeom prst="rect">
            <a:avLst/>
          </a:prstGeom>
          <a:noFill/>
          <a:ln>
            <a:noFill/>
          </a:ln>
        </p:spPr>
      </p:pic>
    </p:spTree>
    <p:extLst>
      <p:ext uri="{BB962C8B-B14F-4D97-AF65-F5344CB8AC3E}">
        <p14:creationId xmlns:p14="http://schemas.microsoft.com/office/powerpoint/2010/main" val="3178204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l-GR" dirty="0"/>
              <a:t>3 Ιουνίου 2021</a:t>
            </a:r>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l-GR" dirty="0">
                <a:solidFill>
                  <a:prstClr val="black"/>
                </a:solidFill>
                <a:ea typeface="Times New Roman" panose="02020603050405020304" pitchFamily="18" charset="0"/>
              </a:rPr>
              <a:t>Η υποστήριξη της Ευρωπαϊκής Επιτροπής για την παραγωγή της παρούσας δημοσίευσης δεν συνιστά έγκριση του περιεχομένου, το οποίο αντικατοπτρίζει μόνο τις απόψεις των συντακτών, και η Επιτροπή δεν μπορεί να θεωρηθεί υπεύθυνη για οποιαδήποτε χρήση των πληροφοριών που περιέχονται σε αυτήν. </a:t>
            </a: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4</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2743200" cy="1009651"/>
          </a:xfrm>
          <a:prstGeom prst="rect">
            <a:avLst/>
          </a:prstGeom>
          <a:solidFill>
            <a:srgbClr val="FFF2CC"/>
          </a:solidFill>
          <a:ln>
            <a:noFill/>
          </a:ln>
        </p:spPr>
        <p:txBody>
          <a:bodyPr spcFirstLastPara="1" wrap="square" lIns="121900" tIns="60933" rIns="121900" bIns="60933" anchor="ctr" anchorCtr="0">
            <a:noAutofit/>
          </a:bodyPr>
          <a:lstStyle/>
          <a:p>
            <a:pPr algn="ctr"/>
            <a:r>
              <a:rPr lang="el-GR" sz="3600" b="1" dirty="0" smtClean="0">
                <a:solidFill>
                  <a:srgbClr val="000000"/>
                </a:solidFill>
                <a:latin typeface="Arial Narrow"/>
                <a:ea typeface="Arial Narrow"/>
                <a:cs typeface="Arial Narrow"/>
                <a:sym typeface="Arial Narrow"/>
              </a:rPr>
              <a:t>Περιεχόμενα</a:t>
            </a:r>
            <a:endParaRPr lang="en-GB" sz="3600"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FFF2CC"/>
          </a:solidFill>
          <a:ln>
            <a:noFill/>
          </a:ln>
        </p:spPr>
        <p:txBody>
          <a:bodyPr spcFirstLastPara="1" wrap="square" lIns="121900" tIns="60933" rIns="121900" bIns="60933" anchor="t" anchorCtr="0">
            <a:noAutofit/>
          </a:bodyPr>
          <a:lstStyle/>
          <a:p>
            <a:pPr algn="ctr">
              <a:buClr>
                <a:schemeClr val="dk1"/>
              </a:buClr>
            </a:pPr>
            <a:r>
              <a:rPr lang="el-GR" sz="3200" b="1" dirty="0" smtClean="0">
                <a:solidFill>
                  <a:schemeClr val="dk1"/>
                </a:solidFill>
                <a:latin typeface="Arial Narrow"/>
                <a:ea typeface="Arial Narrow"/>
                <a:cs typeface="Arial Narrow"/>
                <a:sym typeface="Arial Narrow"/>
              </a:rPr>
              <a:t>Ενότητα 3:</a:t>
            </a:r>
            <a:r>
              <a:rPr lang="el-GR" sz="3200" b="1" dirty="0" smtClean="0">
                <a:solidFill>
                  <a:srgbClr val="000000"/>
                </a:solidFill>
                <a:latin typeface="Arial Narrow"/>
                <a:ea typeface="Arial Narrow"/>
                <a:cs typeface="Arial Narrow"/>
                <a:sym typeface="Arial Narrow"/>
              </a:rPr>
              <a:t> </a:t>
            </a:r>
            <a:r>
              <a:rPr lang="el-GR" sz="3200" b="1" dirty="0">
                <a:solidFill>
                  <a:srgbClr val="000000"/>
                </a:solidFill>
                <a:latin typeface="Arial Narrow"/>
                <a:ea typeface="Arial Narrow"/>
                <a:cs typeface="Arial Narrow"/>
                <a:sym typeface="Arial Narrow"/>
              </a:rPr>
              <a:t>Διαταραχές αυτιστικού φάσματος και </a:t>
            </a:r>
            <a:r>
              <a:rPr lang="el-GR" sz="3200" b="1" dirty="0" smtClean="0">
                <a:solidFill>
                  <a:srgbClr val="000000"/>
                </a:solidFill>
                <a:latin typeface="Arial Narrow"/>
                <a:ea typeface="Arial Narrow"/>
                <a:cs typeface="Arial Narrow"/>
                <a:sym typeface="Arial Narrow"/>
              </a:rPr>
              <a:t>κοινωνία</a:t>
            </a:r>
            <a:endParaRPr lang="en-GB" sz="3200" b="1" dirty="0">
              <a:solidFill>
                <a:schemeClr val="dk1"/>
              </a:solidFill>
              <a:latin typeface="Arial Narrow"/>
              <a:ea typeface="Arial Narrow"/>
              <a:cs typeface="Arial Narrow"/>
              <a:sym typeface="Arial Narrow"/>
            </a:endParaRPr>
          </a:p>
          <a:p>
            <a:pPr algn="ctr">
              <a:buClr>
                <a:schemeClr val="dk1"/>
              </a:buClr>
            </a:pPr>
            <a:endParaRPr lang="en-GB" sz="3600" b="1" dirty="0">
              <a:solidFill>
                <a:schemeClr val="dk1"/>
              </a:solidFill>
              <a:latin typeface="Arial Narrow"/>
              <a:ea typeface="Arial Narrow"/>
              <a:cs typeface="Arial Narrow"/>
              <a:sym typeface="Arial Narrow"/>
            </a:endParaRPr>
          </a:p>
          <a:p>
            <a:pPr marL="457200" indent="-457200">
              <a:lnSpc>
                <a:spcPct val="150000"/>
              </a:lnSpc>
              <a:buClr>
                <a:schemeClr val="dk1"/>
              </a:buClr>
              <a:buFont typeface="Arial" panose="020B0604020202020204" pitchFamily="34" charset="0"/>
              <a:buChar char="•"/>
            </a:pPr>
            <a:r>
              <a:rPr lang="el-GR" sz="2800" dirty="0" smtClean="0">
                <a:latin typeface="Arial Narrow"/>
                <a:ea typeface="Arial Narrow"/>
                <a:cs typeface="Arial Narrow"/>
                <a:sym typeface="Arial Narrow"/>
              </a:rPr>
              <a:t>Η αντιμετώπιση συνηθισμένων προκλήσεων που αντιμετωπίζει ένα άτομο με Διαταραχή αυτιστικού φάσματος: σε ένα σχολείο, στον εργασιακό χώρο, σε δημόσιες υπηρεσίες, στην οικογένεια/σχέσεις.</a:t>
            </a:r>
            <a:endParaRPr lang="en-GB" sz="2800" dirty="0">
              <a:latin typeface="Arial Narrow"/>
              <a:ea typeface="Arial Narrow"/>
              <a:cs typeface="Arial Narrow"/>
              <a:sym typeface="Arial Narrow"/>
            </a:endParaRPr>
          </a:p>
          <a:p>
            <a:pPr marL="457200" indent="-457200">
              <a:lnSpc>
                <a:spcPct val="150000"/>
              </a:lnSpc>
              <a:buClr>
                <a:schemeClr val="dk1"/>
              </a:buClr>
              <a:buFont typeface="Arial" panose="020B0604020202020204" pitchFamily="34" charset="0"/>
              <a:buChar char="•"/>
            </a:pPr>
            <a:r>
              <a:rPr lang="el-GR" sz="2800" dirty="0" smtClean="0">
                <a:latin typeface="Arial Narrow"/>
                <a:ea typeface="Arial Narrow"/>
                <a:cs typeface="Arial Narrow"/>
                <a:sym typeface="Arial Narrow"/>
              </a:rPr>
              <a:t>Διαφορετικές οπτικές/προσεγγίσεις για την κατανόηση και διαχείριση ατόμων με Διαταραχές αυτιστικού φάσματος.</a:t>
            </a:r>
            <a:endParaRPr lang="en-GB" sz="2800" dirty="0">
              <a:solidFill>
                <a:srgbClr val="000000"/>
              </a:solidFill>
              <a:latin typeface="Arial Narrow"/>
              <a:ea typeface="Arial Narrow"/>
              <a:cs typeface="Arial Narrow"/>
              <a:sym typeface="Arial Narrow"/>
            </a:endParaRPr>
          </a:p>
        </p:txBody>
      </p:sp>
    </p:spTree>
    <p:extLst>
      <p:ext uri="{BB962C8B-B14F-4D97-AF65-F5344CB8AC3E}">
        <p14:creationId xmlns:p14="http://schemas.microsoft.com/office/powerpoint/2010/main" val="13994809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l-GR" dirty="0"/>
              <a:t>3 Ιουνίου 2021</a:t>
            </a:r>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l-GR" dirty="0">
                <a:solidFill>
                  <a:prstClr val="black"/>
                </a:solidFill>
                <a:ea typeface="Times New Roman" panose="02020603050405020304" pitchFamily="18" charset="0"/>
              </a:rPr>
              <a:t>Η υποστήριξη της Ευρωπαϊκής Επιτροπής για την παραγωγή της παρούσας δημοσίευσης δεν συνιστά έγκριση του περιεχομένου, το οποίο αντικατοπτρίζει μόνο τις απόψεις των συντακτών, και η Επιτροπή δεν μπορεί να θεωρηθεί υπεύθυνη για οποιαδήποτε χρήση των πληροφοριών που περιέχονται σε αυτήν. </a:t>
            </a: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40</a:t>
            </a:fld>
            <a:endParaRPr lang="de-AT"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903249"/>
            <a:ext cx="10515600" cy="5270227"/>
          </a:xfrm>
          <a:prstGeom prst="rect">
            <a:avLst/>
          </a:prstGeom>
          <a:solidFill>
            <a:srgbClr val="DDEBF7"/>
          </a:solidFill>
          <a:ln>
            <a:noFill/>
          </a:ln>
        </p:spPr>
        <p:txBody>
          <a:bodyPr spcFirstLastPara="1" wrap="square" lIns="121900" tIns="60933" rIns="121900" bIns="60933" anchor="b" anchorCtr="0">
            <a:noAutofit/>
          </a:bodyPr>
          <a:lstStyle/>
          <a:p>
            <a:pPr marL="285750" indent="-285750">
              <a:buFont typeface="Arial" panose="020B0604020202020204" pitchFamily="34" charset="0"/>
              <a:buChar char="•"/>
            </a:pPr>
            <a:endParaRPr lang="en-GB" u="sng" dirty="0">
              <a:solidFill>
                <a:schemeClr val="hlink"/>
              </a:solidFill>
              <a:hlinkClick r:id="rId2"/>
            </a:endParaRPr>
          </a:p>
          <a:p>
            <a:pPr marL="285750" indent="-285750">
              <a:buFont typeface="Arial" panose="020B0604020202020204" pitchFamily="34" charset="0"/>
              <a:buChar char="•"/>
            </a:pPr>
            <a:endParaRPr lang="en-GB" u="sng" dirty="0">
              <a:solidFill>
                <a:schemeClr val="hlink"/>
              </a:solidFill>
              <a:hlinkClick r:id="rId2"/>
            </a:endParaRPr>
          </a:p>
          <a:p>
            <a:pPr marL="285750" indent="-285750">
              <a:buFont typeface="Arial" panose="020B0604020202020204" pitchFamily="34" charset="0"/>
              <a:buChar char="•"/>
            </a:pPr>
            <a:endParaRPr lang="en-GB" u="sng" dirty="0">
              <a:solidFill>
                <a:schemeClr val="hlink"/>
              </a:solidFill>
              <a:hlinkClick r:id="rId2"/>
            </a:endParaRPr>
          </a:p>
          <a:p>
            <a:pPr marL="285750" indent="-285750">
              <a:buFont typeface="Arial" panose="020B0604020202020204" pitchFamily="34" charset="0"/>
              <a:buChar char="•"/>
            </a:pPr>
            <a:r>
              <a:rPr lang="en-GB" sz="1200" u="sng" dirty="0">
                <a:solidFill>
                  <a:schemeClr val="hlink"/>
                </a:solidFill>
                <a:hlinkClick r:id="rId2"/>
              </a:rPr>
              <a:t>https://salute.regione.emilia-romagna.it/normativa-e-documentazione/convegni-e-seminari/conferenza-regionale-salute-mentale-29-30-ottobre-2007/autismo-che-fare-emilia-romagna-a-confronto-con-le-altre-regioni-italiane-sui-modelli-di-intervento-1</a:t>
            </a:r>
            <a:endParaRPr lang="en-GB" sz="1200" dirty="0"/>
          </a:p>
          <a:p>
            <a:pPr marL="285750" indent="-285750">
              <a:buFont typeface="Arial" panose="020B0604020202020204" pitchFamily="34" charset="0"/>
              <a:buChar char="•"/>
            </a:pPr>
            <a:r>
              <a:rPr lang="en-GB" sz="1200" u="sng" dirty="0">
                <a:solidFill>
                  <a:schemeClr val="hlink"/>
                </a:solidFill>
                <a:hlinkClick r:id="rId2"/>
              </a:rPr>
              <a:t>fare-emilia-romagna-a-confronto-con-le-altre-regioni-italiane-sui-modelli-di-intervento-1</a:t>
            </a:r>
            <a:endParaRPr lang="en-GB" sz="1200" u="sng" dirty="0">
              <a:solidFill>
                <a:schemeClr val="hlink"/>
              </a:solidFill>
            </a:endParaRPr>
          </a:p>
          <a:p>
            <a:pPr marL="285750" indent="-285750">
              <a:buFont typeface="Arial" panose="020B0604020202020204" pitchFamily="34" charset="0"/>
              <a:buChar char="•"/>
            </a:pPr>
            <a:r>
              <a:rPr lang="en-GB" sz="1200" u="sng" dirty="0">
                <a:solidFill>
                  <a:schemeClr val="hlink"/>
                </a:solidFill>
                <a:hlinkClick r:id="rId3"/>
              </a:rPr>
              <a:t>https://www.bambinieautismo.org/manuale_del_soccorritore.pdf</a:t>
            </a:r>
            <a:endParaRPr lang="en-GB" sz="1200" u="sng" dirty="0">
              <a:solidFill>
                <a:schemeClr val="hlink"/>
              </a:solidFill>
            </a:endParaRPr>
          </a:p>
          <a:p>
            <a:pPr marL="285750" indent="-285750">
              <a:buFont typeface="Arial" panose="020B0604020202020204" pitchFamily="34" charset="0"/>
              <a:buChar char="•"/>
            </a:pPr>
            <a:r>
              <a:rPr lang="en-GB" sz="1200" u="sng" dirty="0">
                <a:solidFill>
                  <a:schemeClr val="hlink"/>
                </a:solidFill>
                <a:hlinkClick r:id="rId4"/>
              </a:rPr>
              <a:t>https://www.bambinieautismo.org/una-stanza-in-ospedale-dedicata-alle-persone-</a:t>
            </a:r>
          </a:p>
          <a:p>
            <a:pPr marL="285750" indent="-285750">
              <a:buFont typeface="Arial" panose="020B0604020202020204" pitchFamily="34" charset="0"/>
              <a:buChar char="•"/>
            </a:pPr>
            <a:r>
              <a:rPr lang="en-GB" sz="1200" u="sng" dirty="0">
                <a:solidFill>
                  <a:schemeClr val="hlink"/>
                </a:solidFill>
                <a:hlinkClick r:id="rId4"/>
              </a:rPr>
              <a:t>con-autismo/</a:t>
            </a:r>
            <a:endParaRPr lang="en-GB" sz="1200" u="sng" dirty="0">
              <a:solidFill>
                <a:schemeClr val="hlink"/>
              </a:solidFill>
            </a:endParaRPr>
          </a:p>
          <a:p>
            <a:pPr marL="285750" indent="-285750">
              <a:buFont typeface="Arial" panose="020B0604020202020204" pitchFamily="34" charset="0"/>
              <a:buChar char="•"/>
            </a:pPr>
            <a:r>
              <a:rPr lang="en-GB" sz="1200" u="sng" dirty="0">
                <a:solidFill>
                  <a:srgbClr val="0097A7"/>
                </a:solidFill>
                <a:hlinkClick r:id="rId5">
                  <a:extLst>
                    <a:ext uri="{A12FA001-AC4F-418D-AE19-62706E023703}">
                      <ahyp:hlinkClr xmlns="" xmlns:ahyp="http://schemas.microsoft.com/office/drawing/2018/hyperlinkcolor" val="tx"/>
                    </a:ext>
                  </a:extLst>
                </a:hlinkClick>
              </a:rPr>
              <a:t>https://daily.veronanetwork.it/news/autismo-a-verona-il-primo-protocollo-per-negoz-e-locali/</a:t>
            </a:r>
            <a:endParaRPr lang="en-GB" sz="1200" dirty="0"/>
          </a:p>
          <a:p>
            <a:endParaRPr lang="en-GB" dirty="0"/>
          </a:p>
          <a:p>
            <a:pPr marL="285750" indent="-285750">
              <a:buFont typeface="Arial" panose="020B0604020202020204" pitchFamily="34" charset="0"/>
              <a:buChar char="•"/>
            </a:pPr>
            <a:endParaRPr lang="en-GB" dirty="0"/>
          </a:p>
        </p:txBody>
      </p:sp>
      <p:pic>
        <p:nvPicPr>
          <p:cNvPr id="9" name="Google Shape;618;p65" descr="Use this step-by-step video from UCSF Benioff Children's Hospital team to show your child what to expect when they come for surgery.  This video helps parents prepare for a child surgery by showing them what they will experience from their arrival at the parking lot to their final ride in the wheelchair when it is time to go home.&#10;A hospital visit can often be a scary experience for a child with autism if they are unprepared or don't know what to expect. We hope this helps." title="Children With Autism:  Preparing for Surgery Day">
            <a:hlinkClick r:id="rId6"/>
            <a:extLst>
              <a:ext uri="{FF2B5EF4-FFF2-40B4-BE49-F238E27FC236}">
                <a16:creationId xmlns:a16="http://schemas.microsoft.com/office/drawing/2014/main" id="{68ABD0B8-F170-3542-858E-F3A785190A4E}"/>
              </a:ext>
            </a:extLst>
          </p:cNvPr>
          <p:cNvPicPr preferRelativeResize="0"/>
          <p:nvPr/>
        </p:nvPicPr>
        <p:blipFill>
          <a:blip r:embed="rId7">
            <a:alphaModFix/>
          </a:blip>
          <a:stretch>
            <a:fillRect/>
          </a:stretch>
        </p:blipFill>
        <p:spPr>
          <a:xfrm>
            <a:off x="1014041" y="1017517"/>
            <a:ext cx="3024029" cy="2257200"/>
          </a:xfrm>
          <a:prstGeom prst="rect">
            <a:avLst/>
          </a:prstGeom>
          <a:noFill/>
          <a:ln>
            <a:noFill/>
          </a:ln>
        </p:spPr>
      </p:pic>
      <p:pic>
        <p:nvPicPr>
          <p:cNvPr id="10" name="Google Shape;619;p65" descr="We present a video-tutorial on how to prepare a person with autism for a medical examination, in this case an ECG. The video also shows the results of the training (a role play about ECG) during the real situation in the hospital.&#10;Throughout the journey the therapist uses the &quot;vi.co Hospital&quot; app.&#10;For any questions please contact us! &#10;&#10;for more info www.vicoapp.it" title="vico Hospital Tutorial EN">
            <a:hlinkClick r:id="rId8"/>
            <a:extLst>
              <a:ext uri="{FF2B5EF4-FFF2-40B4-BE49-F238E27FC236}">
                <a16:creationId xmlns:a16="http://schemas.microsoft.com/office/drawing/2014/main" id="{C1B2470F-1EC6-8045-BD61-A3FD52E7787D}"/>
              </a:ext>
            </a:extLst>
          </p:cNvPr>
          <p:cNvPicPr preferRelativeResize="0"/>
          <p:nvPr/>
        </p:nvPicPr>
        <p:blipFill>
          <a:blip r:embed="rId9">
            <a:alphaModFix/>
          </a:blip>
          <a:stretch>
            <a:fillRect/>
          </a:stretch>
        </p:blipFill>
        <p:spPr>
          <a:xfrm>
            <a:off x="4653790" y="1024984"/>
            <a:ext cx="3024029" cy="2198021"/>
          </a:xfrm>
          <a:prstGeom prst="rect">
            <a:avLst/>
          </a:prstGeom>
          <a:noFill/>
          <a:ln>
            <a:noFill/>
          </a:ln>
        </p:spPr>
      </p:pic>
      <p:pic>
        <p:nvPicPr>
          <p:cNvPr id="12" name="Google Shape;620;p65">
            <a:extLst>
              <a:ext uri="{FF2B5EF4-FFF2-40B4-BE49-F238E27FC236}">
                <a16:creationId xmlns:a16="http://schemas.microsoft.com/office/drawing/2014/main" id="{BB02590D-0C15-944A-A088-C35BA3808C7E}"/>
              </a:ext>
            </a:extLst>
          </p:cNvPr>
          <p:cNvPicPr preferRelativeResize="0"/>
          <p:nvPr/>
        </p:nvPicPr>
        <p:blipFill>
          <a:blip r:embed="rId10">
            <a:alphaModFix/>
          </a:blip>
          <a:stretch>
            <a:fillRect/>
          </a:stretch>
        </p:blipFill>
        <p:spPr>
          <a:xfrm>
            <a:off x="9335270" y="1024984"/>
            <a:ext cx="1745387" cy="2521103"/>
          </a:xfrm>
          <a:prstGeom prst="rect">
            <a:avLst/>
          </a:prstGeom>
          <a:noFill/>
          <a:ln>
            <a:noFill/>
          </a:ln>
        </p:spPr>
      </p:pic>
    </p:spTree>
    <p:extLst>
      <p:ext uri="{BB962C8B-B14F-4D97-AF65-F5344CB8AC3E}">
        <p14:creationId xmlns:p14="http://schemas.microsoft.com/office/powerpoint/2010/main" val="197190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l-GR" dirty="0"/>
              <a:t>3 Ιουνίου 2021</a:t>
            </a:r>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l-GR" dirty="0">
                <a:solidFill>
                  <a:prstClr val="black"/>
                </a:solidFill>
                <a:ea typeface="Times New Roman" panose="02020603050405020304" pitchFamily="18" charset="0"/>
              </a:rPr>
              <a:t>Η υποστήριξη της Ευρωπαϊκής Επιτροπής για την παραγωγή της παρούσας δημοσίευσης δεν συνιστά έγκριση του περιεχομένου, το οποίο αντικατοπτρίζει μόνο τις απόψεις των συντακτών, και η Επιτροπή δεν μπορεί να θεωρηθεί υπεύθυνη για οποιαδήποτε χρήση των πληροφοριών που περιέχονται σε αυτήν. </a:t>
            </a: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41</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7315201" cy="1009651"/>
          </a:xfrm>
          <a:prstGeom prst="rect">
            <a:avLst/>
          </a:prstGeom>
          <a:solidFill>
            <a:srgbClr val="DDEBF7"/>
          </a:solidFill>
          <a:ln>
            <a:noFill/>
          </a:ln>
        </p:spPr>
        <p:txBody>
          <a:bodyPr spcFirstLastPara="1" wrap="square" lIns="121900" tIns="60933" rIns="121900" bIns="60933" anchor="ctr" anchorCtr="0">
            <a:noAutofit/>
          </a:bodyPr>
          <a:lstStyle/>
          <a:p>
            <a:r>
              <a:rPr lang="el-GR" sz="4000" b="1" dirty="0" smtClean="0">
                <a:latin typeface="Arial Narrow" panose="020B0606020202030204" pitchFamily="34" charset="0"/>
                <a:ea typeface="Calibri"/>
                <a:cs typeface="Calibri"/>
                <a:sym typeface="Calibri"/>
              </a:rPr>
              <a:t>Στην εργασία</a:t>
            </a:r>
            <a:endParaRPr lang="en-GB" sz="4000" b="1" dirty="0">
              <a:latin typeface="Arial Narrow" panose="020B0606020202030204" pitchFamily="34" charset="0"/>
              <a:ea typeface="Calibri"/>
              <a:cs typeface="Calibri"/>
              <a:sym typeface="Calibri"/>
            </a:endParaRP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t" anchorCtr="0">
            <a:noAutofit/>
          </a:bodyPr>
          <a:lstStyle/>
          <a:p>
            <a:pPr>
              <a:lnSpc>
                <a:spcPct val="150000"/>
              </a:lnSpc>
            </a:pPr>
            <a:r>
              <a:rPr lang="el-GR" sz="2300" dirty="0">
                <a:latin typeface="Arial Narrow" panose="020B0606020202030204" pitchFamily="34" charset="0"/>
                <a:ea typeface="Calibri"/>
                <a:cs typeface="Calibri"/>
                <a:sym typeface="Calibri"/>
              </a:rPr>
              <a:t>Η παρουσία ενός μεταβατικού εκπαιδευτή είναι απαραίτητη για να βοηθήσει το άτομο με </a:t>
            </a:r>
            <a:r>
              <a:rPr lang="el-GR" sz="2300" dirty="0" smtClean="0">
                <a:latin typeface="Arial Narrow" panose="020B0606020202030204" pitchFamily="34" charset="0"/>
                <a:ea typeface="Calibri"/>
                <a:cs typeface="Calibri"/>
                <a:sym typeface="Calibri"/>
              </a:rPr>
              <a:t>ΔΑΦ </a:t>
            </a:r>
            <a:r>
              <a:rPr lang="el-GR" sz="2300" dirty="0">
                <a:latin typeface="Arial Narrow" panose="020B0606020202030204" pitchFamily="34" charset="0"/>
                <a:ea typeface="Calibri"/>
                <a:cs typeface="Calibri"/>
                <a:sym typeface="Calibri"/>
              </a:rPr>
              <a:t>σε αυτές τις στιγμές:</a:t>
            </a:r>
          </a:p>
          <a:p>
            <a:pPr marL="342900" indent="-342900">
              <a:lnSpc>
                <a:spcPct val="150000"/>
              </a:lnSpc>
              <a:buFont typeface="Arial" panose="020B0604020202020204" pitchFamily="34" charset="0"/>
              <a:buChar char="•"/>
            </a:pPr>
            <a:r>
              <a:rPr lang="el-GR" sz="2300" dirty="0" smtClean="0">
                <a:latin typeface="Arial Narrow" panose="020B0606020202030204" pitchFamily="34" charset="0"/>
                <a:ea typeface="Calibri"/>
                <a:cs typeface="Calibri"/>
                <a:sym typeface="Calibri"/>
              </a:rPr>
              <a:t>επικοινωνία </a:t>
            </a:r>
            <a:r>
              <a:rPr lang="el-GR" sz="2300" dirty="0">
                <a:latin typeface="Arial Narrow" panose="020B0606020202030204" pitchFamily="34" charset="0"/>
                <a:ea typeface="Calibri"/>
                <a:cs typeface="Calibri"/>
                <a:sym typeface="Calibri"/>
              </a:rPr>
              <a:t>με τις εταιρείες και </a:t>
            </a:r>
            <a:r>
              <a:rPr lang="el-GR" sz="2300" dirty="0" smtClean="0">
                <a:latin typeface="Arial Narrow" panose="020B0606020202030204" pitchFamily="34" charset="0"/>
                <a:ea typeface="Calibri"/>
                <a:cs typeface="Calibri"/>
                <a:sym typeface="Calibri"/>
              </a:rPr>
              <a:t>προσδιορισμός της κατάλληλης εταιρείας</a:t>
            </a:r>
            <a:endParaRPr lang="el-GR" sz="2300" dirty="0">
              <a:latin typeface="Arial Narrow" panose="020B0606020202030204" pitchFamily="34" charset="0"/>
              <a:ea typeface="Calibri"/>
              <a:cs typeface="Calibri"/>
              <a:sym typeface="Calibri"/>
            </a:endParaRPr>
          </a:p>
          <a:p>
            <a:pPr marL="342900" indent="-342900">
              <a:lnSpc>
                <a:spcPct val="150000"/>
              </a:lnSpc>
              <a:buFont typeface="Arial" panose="020B0604020202020204" pitchFamily="34" charset="0"/>
              <a:buChar char="•"/>
            </a:pPr>
            <a:r>
              <a:rPr lang="el-GR" sz="2300" dirty="0" smtClean="0">
                <a:latin typeface="Arial Narrow" panose="020B0606020202030204" pitchFamily="34" charset="0"/>
                <a:ea typeface="Calibri"/>
                <a:cs typeface="Calibri"/>
                <a:sym typeface="Calibri"/>
              </a:rPr>
              <a:t>αξιολόγηση του πλαισίου </a:t>
            </a:r>
            <a:r>
              <a:rPr lang="el-GR" sz="2300" dirty="0">
                <a:latin typeface="Arial Narrow" panose="020B0606020202030204" pitchFamily="34" charset="0"/>
                <a:ea typeface="Calibri"/>
                <a:cs typeface="Calibri"/>
                <a:sym typeface="Calibri"/>
              </a:rPr>
              <a:t>εργασίας</a:t>
            </a:r>
          </a:p>
          <a:p>
            <a:pPr marL="342900" indent="-342900">
              <a:lnSpc>
                <a:spcPct val="150000"/>
              </a:lnSpc>
              <a:buFont typeface="Arial" panose="020B0604020202020204" pitchFamily="34" charset="0"/>
              <a:buChar char="•"/>
            </a:pPr>
            <a:r>
              <a:rPr lang="el-GR" sz="2300" dirty="0" smtClean="0">
                <a:latin typeface="Arial Narrow" panose="020B0606020202030204" pitchFamily="34" charset="0"/>
                <a:ea typeface="Calibri"/>
                <a:cs typeface="Calibri"/>
                <a:sym typeface="Calibri"/>
              </a:rPr>
              <a:t>πραγματοποίηση συναντήσεων </a:t>
            </a:r>
            <a:r>
              <a:rPr lang="el-GR" sz="2300" dirty="0">
                <a:latin typeface="Arial Narrow" panose="020B0606020202030204" pitchFamily="34" charset="0"/>
                <a:ea typeface="Calibri"/>
                <a:cs typeface="Calibri"/>
                <a:sym typeface="Calibri"/>
              </a:rPr>
              <a:t>για να </a:t>
            </a:r>
            <a:r>
              <a:rPr lang="el-GR" sz="2300" dirty="0" smtClean="0">
                <a:latin typeface="Arial Narrow" panose="020B0606020202030204" pitchFamily="34" charset="0"/>
                <a:ea typeface="Calibri"/>
                <a:cs typeface="Calibri"/>
                <a:sym typeface="Calibri"/>
              </a:rPr>
              <a:t>έρθει </a:t>
            </a:r>
            <a:r>
              <a:rPr lang="el-GR" sz="2300" dirty="0">
                <a:latin typeface="Arial Narrow" panose="020B0606020202030204" pitchFamily="34" charset="0"/>
                <a:ea typeface="Calibri"/>
                <a:cs typeface="Calibri"/>
                <a:sym typeface="Calibri"/>
              </a:rPr>
              <a:t>πιο κοντά στην εταιρεία</a:t>
            </a:r>
          </a:p>
          <a:p>
            <a:pPr marL="342900" indent="-342900">
              <a:lnSpc>
                <a:spcPct val="150000"/>
              </a:lnSpc>
              <a:buFont typeface="Arial" panose="020B0604020202020204" pitchFamily="34" charset="0"/>
              <a:buChar char="•"/>
            </a:pPr>
            <a:r>
              <a:rPr lang="el-GR" sz="2300" dirty="0">
                <a:latin typeface="Arial Narrow" panose="020B0606020202030204" pitchFamily="34" charset="0"/>
                <a:ea typeface="Calibri"/>
                <a:cs typeface="Calibri"/>
                <a:sym typeface="Calibri"/>
              </a:rPr>
              <a:t>πληροφόρηση και κατάρτιση σχετικά με τις ΔΑΦ</a:t>
            </a:r>
          </a:p>
          <a:p>
            <a:pPr marL="342900" indent="-342900">
              <a:lnSpc>
                <a:spcPct val="150000"/>
              </a:lnSpc>
              <a:buFont typeface="Arial" panose="020B0604020202020204" pitchFamily="34" charset="0"/>
              <a:buChar char="•"/>
            </a:pPr>
            <a:r>
              <a:rPr lang="el-GR" sz="2300" dirty="0">
                <a:latin typeface="Arial Narrow" panose="020B0606020202030204" pitchFamily="34" charset="0"/>
                <a:ea typeface="Calibri"/>
                <a:cs typeface="Calibri"/>
                <a:sym typeface="Calibri"/>
              </a:rPr>
              <a:t>συναντήσεις με σύμβουλο, άτομο και εκπαιδευτικό</a:t>
            </a:r>
          </a:p>
          <a:p>
            <a:pPr marL="342900" indent="-342900">
              <a:lnSpc>
                <a:spcPct val="150000"/>
              </a:lnSpc>
              <a:buFont typeface="Arial" panose="020B0604020202020204" pitchFamily="34" charset="0"/>
              <a:buChar char="•"/>
            </a:pPr>
            <a:r>
              <a:rPr lang="el-GR" sz="2300" dirty="0">
                <a:latin typeface="Arial Narrow" panose="020B0606020202030204" pitchFamily="34" charset="0"/>
                <a:ea typeface="Calibri"/>
                <a:cs typeface="Calibri"/>
                <a:sym typeface="Calibri"/>
              </a:rPr>
              <a:t>τακτική σύγκριση</a:t>
            </a:r>
            <a:endParaRPr lang="en-GB" sz="2300" dirty="0">
              <a:latin typeface="Arial Narrow" panose="020B0606020202030204" pitchFamily="34" charset="0"/>
              <a:ea typeface="Calibri"/>
              <a:cs typeface="Calibri"/>
              <a:sym typeface="Calibri"/>
            </a:endParaRPr>
          </a:p>
        </p:txBody>
      </p:sp>
    </p:spTree>
    <p:extLst>
      <p:ext uri="{BB962C8B-B14F-4D97-AF65-F5344CB8AC3E}">
        <p14:creationId xmlns:p14="http://schemas.microsoft.com/office/powerpoint/2010/main" val="41021001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l-GR" dirty="0"/>
              <a:t>3 Ιουνίου 2021</a:t>
            </a:r>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l-GR" dirty="0">
                <a:solidFill>
                  <a:prstClr val="black"/>
                </a:solidFill>
                <a:ea typeface="Times New Roman" panose="02020603050405020304" pitchFamily="18" charset="0"/>
              </a:rPr>
              <a:t>Η υποστήριξη της Ευρωπαϊκής Επιτροπής για την παραγωγή της παρούσας δημοσίευσης δεν συνιστά έγκριση του περιεχομένου, το οποίο αντικατοπτρίζει μόνο τις απόψεις των συντακτών, και η Επιτροπή δεν μπορεί να θεωρηθεί υπεύθυνη για οποιαδήποτε χρήση των πληροφοριών που περιέχονται σε αυτήν. </a:t>
            </a: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42</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7315201" cy="1009651"/>
          </a:xfrm>
          <a:prstGeom prst="rect">
            <a:avLst/>
          </a:prstGeom>
          <a:solidFill>
            <a:srgbClr val="DDEBF7"/>
          </a:solidFill>
          <a:ln>
            <a:noFill/>
          </a:ln>
        </p:spPr>
        <p:txBody>
          <a:bodyPr spcFirstLastPara="1" wrap="square" lIns="121900" tIns="60933" rIns="121900" bIns="60933" anchor="ctr" anchorCtr="0">
            <a:noAutofit/>
          </a:bodyPr>
          <a:lstStyle/>
          <a:p>
            <a:pPr>
              <a:lnSpc>
                <a:spcPct val="150000"/>
              </a:lnSpc>
            </a:pPr>
            <a:r>
              <a:rPr lang="el-GR" sz="3200" b="1" dirty="0">
                <a:latin typeface="Arial Narrow" panose="020B0606020202030204" pitchFamily="34" charset="0"/>
                <a:ea typeface="Calibri"/>
                <a:cs typeface="Calibri"/>
                <a:sym typeface="Calibri"/>
              </a:rPr>
              <a:t>Πώς να </a:t>
            </a:r>
            <a:r>
              <a:rPr lang="el-GR" sz="3200" b="1" dirty="0" smtClean="0">
                <a:latin typeface="Arial Narrow" panose="020B0606020202030204" pitchFamily="34" charset="0"/>
                <a:ea typeface="Calibri"/>
                <a:cs typeface="Calibri"/>
                <a:sym typeface="Calibri"/>
              </a:rPr>
              <a:t>στήσετε </a:t>
            </a:r>
            <a:r>
              <a:rPr lang="el-GR" sz="3200" b="1" dirty="0">
                <a:latin typeface="Arial Narrow" panose="020B0606020202030204" pitchFamily="34" charset="0"/>
                <a:ea typeface="Calibri"/>
                <a:cs typeface="Calibri"/>
                <a:sym typeface="Calibri"/>
              </a:rPr>
              <a:t>την περιοχή εργασίας</a:t>
            </a:r>
            <a:endParaRPr lang="en-GB" sz="3200" b="1" dirty="0">
              <a:latin typeface="Arial Narrow" panose="020B0606020202030204" pitchFamily="34" charset="0"/>
              <a:ea typeface="Calibri"/>
              <a:cs typeface="Calibri"/>
              <a:sym typeface="Calibri"/>
            </a:endParaRP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t" anchorCtr="0">
            <a:noAutofit/>
          </a:bodyPr>
          <a:lstStyle/>
          <a:p>
            <a:endParaRPr lang="en-GB" sz="2400" dirty="0">
              <a:latin typeface="Arial" panose="020B0604020202020204" pitchFamily="34" charset="0"/>
              <a:ea typeface="Calibri"/>
              <a:cs typeface="Arial" panose="020B0604020202020204" pitchFamily="34" charset="0"/>
              <a:sym typeface="Calibri"/>
            </a:endParaRPr>
          </a:p>
          <a:p>
            <a:pPr marL="609585" indent="-423323">
              <a:lnSpc>
                <a:spcPct val="150000"/>
              </a:lnSpc>
              <a:buSzPts val="1400"/>
              <a:buFont typeface="Calibri"/>
              <a:buChar char="●"/>
            </a:pPr>
            <a:r>
              <a:rPr lang="el-GR" sz="2000" dirty="0">
                <a:latin typeface="Arial" panose="020B0604020202020204" pitchFamily="34" charset="0"/>
                <a:ea typeface="Calibri"/>
                <a:cs typeface="Arial" panose="020B0604020202020204" pitchFamily="34" charset="0"/>
                <a:sym typeface="Calibri"/>
              </a:rPr>
              <a:t>Δομή και οργάνωση δραστηριοτήτων σύμφωνα με τις προτεραιότητες </a:t>
            </a:r>
            <a:r>
              <a:rPr lang="el-GR" sz="2000" dirty="0" smtClean="0">
                <a:latin typeface="Arial" panose="020B0604020202020204" pitchFamily="34" charset="0"/>
                <a:ea typeface="Calibri"/>
                <a:cs typeface="Arial" panose="020B0604020202020204" pitchFamily="34" charset="0"/>
                <a:sym typeface="Calibri"/>
              </a:rPr>
              <a:t>της </a:t>
            </a:r>
            <a:r>
              <a:rPr lang="el-GR" sz="2000" dirty="0" err="1" smtClean="0">
                <a:latin typeface="Arial" panose="020B0604020202020204" pitchFamily="34" charset="0"/>
                <a:ea typeface="Calibri"/>
                <a:cs typeface="Arial" panose="020B0604020202020204" pitchFamily="34" charset="0"/>
                <a:sym typeface="Calibri"/>
              </a:rPr>
              <a:t>ημερίσιας</a:t>
            </a:r>
            <a:r>
              <a:rPr lang="el-GR" sz="2000" dirty="0" smtClean="0">
                <a:latin typeface="Arial" panose="020B0604020202020204" pitchFamily="34" charset="0"/>
                <a:ea typeface="Calibri"/>
                <a:cs typeface="Arial" panose="020B0604020202020204" pitchFamily="34" charset="0"/>
                <a:sym typeface="Calibri"/>
              </a:rPr>
              <a:t> διάταξης</a:t>
            </a:r>
            <a:endParaRPr lang="el-GR" sz="2000" dirty="0">
              <a:latin typeface="Arial" panose="020B0604020202020204" pitchFamily="34" charset="0"/>
              <a:ea typeface="Calibri"/>
              <a:cs typeface="Arial" panose="020B0604020202020204" pitchFamily="34" charset="0"/>
              <a:sym typeface="Calibri"/>
            </a:endParaRPr>
          </a:p>
          <a:p>
            <a:pPr marL="609585" indent="-423323">
              <a:lnSpc>
                <a:spcPct val="150000"/>
              </a:lnSpc>
              <a:buSzPts val="1400"/>
              <a:buFont typeface="Calibri"/>
              <a:buChar char="●"/>
            </a:pPr>
            <a:r>
              <a:rPr lang="el-GR" sz="2000" dirty="0" smtClean="0">
                <a:latin typeface="Arial" panose="020B0604020202020204" pitchFamily="34" charset="0"/>
                <a:ea typeface="Calibri"/>
                <a:cs typeface="Arial" panose="020B0604020202020204" pitchFamily="34" charset="0"/>
                <a:sym typeface="Calibri"/>
              </a:rPr>
              <a:t>καθορισμός απαραίτητων βοηθημάτων </a:t>
            </a:r>
            <a:r>
              <a:rPr lang="el-GR" sz="2000" dirty="0">
                <a:latin typeface="Arial" panose="020B0604020202020204" pitchFamily="34" charset="0"/>
                <a:ea typeface="Calibri"/>
                <a:cs typeface="Arial" panose="020B0604020202020204" pitchFamily="34" charset="0"/>
                <a:sym typeface="Calibri"/>
              </a:rPr>
              <a:t>και προσαρμογές στο χώρο εργασίας</a:t>
            </a:r>
          </a:p>
          <a:p>
            <a:pPr marL="609585" indent="-423323">
              <a:lnSpc>
                <a:spcPct val="150000"/>
              </a:lnSpc>
              <a:buSzPts val="1400"/>
              <a:buFont typeface="Calibri"/>
              <a:buChar char="●"/>
            </a:pPr>
            <a:r>
              <a:rPr lang="el-GR" sz="2000" dirty="0">
                <a:latin typeface="Arial" panose="020B0604020202020204" pitchFamily="34" charset="0"/>
                <a:ea typeface="Calibri"/>
                <a:cs typeface="Arial" panose="020B0604020202020204" pitchFamily="34" charset="0"/>
                <a:sym typeface="Calibri"/>
              </a:rPr>
              <a:t>ορισμός της σοφίτας</a:t>
            </a:r>
          </a:p>
          <a:p>
            <a:pPr marL="609585" indent="-423323">
              <a:lnSpc>
                <a:spcPct val="150000"/>
              </a:lnSpc>
              <a:buSzPts val="1400"/>
              <a:buFont typeface="Calibri"/>
              <a:buChar char="●"/>
            </a:pPr>
            <a:r>
              <a:rPr lang="el-GR" sz="2000" dirty="0">
                <a:latin typeface="Arial" panose="020B0604020202020204" pitchFamily="34" charset="0"/>
                <a:ea typeface="Calibri"/>
                <a:cs typeface="Arial" panose="020B0604020202020204" pitchFamily="34" charset="0"/>
                <a:sym typeface="Calibri"/>
              </a:rPr>
              <a:t>παρουσία του εκπαιδευτικού που </a:t>
            </a:r>
            <a:r>
              <a:rPr lang="el-GR" sz="2000" dirty="0" smtClean="0">
                <a:latin typeface="Arial" panose="020B0604020202020204" pitchFamily="34" charset="0"/>
                <a:ea typeface="Calibri"/>
                <a:cs typeface="Arial" panose="020B0604020202020204" pitchFamily="34" charset="0"/>
                <a:sym typeface="Calibri"/>
              </a:rPr>
              <a:t>ελαχιστοποιείται </a:t>
            </a:r>
            <a:r>
              <a:rPr lang="el-GR" sz="2000" dirty="0">
                <a:latin typeface="Arial" panose="020B0604020202020204" pitchFamily="34" charset="0"/>
                <a:ea typeface="Calibri"/>
                <a:cs typeface="Arial" panose="020B0604020202020204" pitchFamily="34" charset="0"/>
                <a:sym typeface="Calibri"/>
              </a:rPr>
              <a:t>με τον καιρό</a:t>
            </a:r>
          </a:p>
          <a:p>
            <a:pPr marL="609585" indent="-423323">
              <a:lnSpc>
                <a:spcPct val="150000"/>
              </a:lnSpc>
              <a:buSzPts val="1400"/>
              <a:buFont typeface="Calibri"/>
              <a:buChar char="●"/>
            </a:pPr>
            <a:r>
              <a:rPr lang="el-GR" sz="2000" dirty="0">
                <a:latin typeface="Arial" panose="020B0604020202020204" pitchFamily="34" charset="0"/>
                <a:ea typeface="Calibri"/>
                <a:cs typeface="Arial" panose="020B0604020202020204" pitchFamily="34" charset="0"/>
                <a:sym typeface="Calibri"/>
              </a:rPr>
              <a:t>τακτικές συναντήσεις μεταξύ εκπαιδευτικού με </a:t>
            </a:r>
            <a:r>
              <a:rPr lang="el-GR" sz="2000" dirty="0" smtClean="0">
                <a:latin typeface="Arial" panose="020B0604020202020204" pitchFamily="34" charset="0"/>
                <a:ea typeface="Calibri"/>
                <a:cs typeface="Arial" panose="020B0604020202020204" pitchFamily="34" charset="0"/>
                <a:sym typeface="Calibri"/>
              </a:rPr>
              <a:t>ΔΑΦ </a:t>
            </a:r>
            <a:r>
              <a:rPr lang="el-GR" sz="2000" dirty="0">
                <a:latin typeface="Arial" panose="020B0604020202020204" pitchFamily="34" charset="0"/>
                <a:ea typeface="Calibri"/>
                <a:cs typeface="Arial" panose="020B0604020202020204" pitchFamily="34" charset="0"/>
                <a:sym typeface="Calibri"/>
              </a:rPr>
              <a:t>ή εκπαιδευτικών και προσωπικού της εταιρείας</a:t>
            </a:r>
            <a:endParaRPr lang="en-GB" sz="2000" dirty="0">
              <a:latin typeface="Arial" panose="020B0604020202020204" pitchFamily="34" charset="0"/>
              <a:ea typeface="Calibri"/>
              <a:cs typeface="Arial" panose="020B0604020202020204" pitchFamily="34" charset="0"/>
              <a:sym typeface="Calibri"/>
            </a:endParaRPr>
          </a:p>
        </p:txBody>
      </p:sp>
    </p:spTree>
    <p:extLst>
      <p:ext uri="{BB962C8B-B14F-4D97-AF65-F5344CB8AC3E}">
        <p14:creationId xmlns:p14="http://schemas.microsoft.com/office/powerpoint/2010/main" val="36625396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l-GR" dirty="0"/>
              <a:t>3 Ιουνίου </a:t>
            </a:r>
            <a:r>
              <a:rPr lang="el-GR" dirty="0" smtClean="0"/>
              <a:t>2021</a:t>
            </a:r>
            <a:endParaRPr lang="el-GR"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l-GR" dirty="0">
                <a:solidFill>
                  <a:prstClr val="black"/>
                </a:solidFill>
                <a:ea typeface="Times New Roman" panose="02020603050405020304" pitchFamily="18" charset="0"/>
              </a:rPr>
              <a:t>Η υποστήριξη της Ευρωπαϊκής Επιτροπής για την παραγωγή της παρούσας δημοσίευσης δεν συνιστά έγκριση του περιεχομένου, το οποίο αντικατοπτρίζει μόνο τις απόψεις των συντακτών, και η Επιτροπή δεν μπορεί να θεωρηθεί υπεύθυνη για οποιαδήποτε χρήση των πληροφοριών που περιέχονται σε αυτήν. </a:t>
            </a: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43</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7315201" cy="1009651"/>
          </a:xfrm>
          <a:prstGeom prst="rect">
            <a:avLst/>
          </a:prstGeom>
          <a:solidFill>
            <a:srgbClr val="DDEBF7"/>
          </a:solidFill>
          <a:ln>
            <a:noFill/>
          </a:ln>
        </p:spPr>
        <p:txBody>
          <a:bodyPr spcFirstLastPara="1" wrap="square" lIns="121900" tIns="60933" rIns="121900" bIns="60933" anchor="ctr" anchorCtr="0">
            <a:noAutofit/>
          </a:bodyPr>
          <a:lstStyle/>
          <a:p>
            <a:r>
              <a:rPr lang="el-GR" sz="4000" b="1" dirty="0" smtClean="0">
                <a:latin typeface="Arial Narrow" panose="020B0606020202030204" pitchFamily="34" charset="0"/>
                <a:ea typeface="Calibri"/>
                <a:cs typeface="Calibri"/>
                <a:sym typeface="Calibri"/>
              </a:rPr>
              <a:t>Εργαλεία στην εργασία</a:t>
            </a:r>
            <a:endParaRPr lang="en-GB" sz="4000" b="1" dirty="0">
              <a:latin typeface="Arial Narrow" panose="020B0606020202030204" pitchFamily="34" charset="0"/>
              <a:ea typeface="Calibri"/>
              <a:cs typeface="Calibri"/>
              <a:sym typeface="Calibri"/>
            </a:endParaRP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t" anchorCtr="0">
            <a:noAutofit/>
          </a:bodyPr>
          <a:lstStyle/>
          <a:p>
            <a:pPr marL="609585" indent="-423323">
              <a:lnSpc>
                <a:spcPct val="150000"/>
              </a:lnSpc>
              <a:buSzPts val="1400"/>
              <a:buFont typeface="Calibri"/>
              <a:buChar char="●"/>
            </a:pPr>
            <a:endParaRPr lang="en-GB" sz="2800" dirty="0">
              <a:latin typeface="Arial Narrow" panose="020B0606020202030204" pitchFamily="34" charset="0"/>
              <a:ea typeface="Calibri"/>
              <a:cs typeface="Calibri"/>
              <a:sym typeface="Calibri"/>
            </a:endParaRPr>
          </a:p>
          <a:p>
            <a:pPr marL="609585" indent="-423323">
              <a:lnSpc>
                <a:spcPct val="150000"/>
              </a:lnSpc>
              <a:buSzPts val="1400"/>
              <a:buFont typeface="Calibri"/>
              <a:buChar char="●"/>
            </a:pPr>
            <a:r>
              <a:rPr lang="el-GR" sz="2400" dirty="0">
                <a:latin typeface="Arial Narrow" panose="020B0606020202030204" pitchFamily="34" charset="0"/>
                <a:ea typeface="Calibri"/>
                <a:cs typeface="Calibri"/>
                <a:sym typeface="Calibri"/>
              </a:rPr>
              <a:t>ετοιμάστε μια ατζέντα εργασίας (τι πρέπει να κάνω τώρα; πού; ποιος;, πότε διαρκεί η δραστηριότητα που πρέπει να κάνω; τι πρέπει να κάνω στη συνέχεια; κ.λπ.)</a:t>
            </a:r>
          </a:p>
          <a:p>
            <a:pPr marL="609585" indent="-423323">
              <a:lnSpc>
                <a:spcPct val="150000"/>
              </a:lnSpc>
              <a:buSzPts val="1400"/>
              <a:buFont typeface="Calibri"/>
              <a:buChar char="●"/>
            </a:pPr>
            <a:r>
              <a:rPr lang="el-GR" sz="2400" dirty="0">
                <a:latin typeface="Arial Narrow" panose="020B0606020202030204" pitchFamily="34" charset="0"/>
                <a:ea typeface="Calibri"/>
                <a:cs typeface="Calibri"/>
                <a:sym typeface="Calibri"/>
              </a:rPr>
              <a:t>δομή και οργάνωση δραστηριοτήτων</a:t>
            </a:r>
          </a:p>
          <a:p>
            <a:pPr marL="609585" indent="-423323">
              <a:lnSpc>
                <a:spcPct val="150000"/>
              </a:lnSpc>
              <a:buSzPts val="1400"/>
              <a:buFont typeface="Calibri"/>
              <a:buChar char="●"/>
            </a:pPr>
            <a:r>
              <a:rPr lang="el-GR" sz="2400" dirty="0" smtClean="0">
                <a:latin typeface="Arial Narrow" panose="020B0606020202030204" pitchFamily="34" charset="0"/>
                <a:ea typeface="Calibri"/>
                <a:cs typeface="Calibri"/>
                <a:sym typeface="Calibri"/>
              </a:rPr>
              <a:t>πίνακας </a:t>
            </a:r>
            <a:r>
              <a:rPr lang="el-GR" sz="2400" dirty="0">
                <a:latin typeface="Arial Narrow" panose="020B0606020202030204" pitchFamily="34" charset="0"/>
                <a:ea typeface="Calibri"/>
                <a:cs typeface="Calibri"/>
                <a:sym typeface="Calibri"/>
              </a:rPr>
              <a:t>για τη βελτίωση των επιχειρηματικών διαδικασιών</a:t>
            </a:r>
          </a:p>
          <a:p>
            <a:pPr marL="609585" indent="-423323">
              <a:lnSpc>
                <a:spcPct val="150000"/>
              </a:lnSpc>
              <a:buSzPts val="1400"/>
              <a:buFont typeface="Calibri"/>
              <a:buChar char="●"/>
            </a:pPr>
            <a:r>
              <a:rPr lang="el-GR" sz="2400" dirty="0">
                <a:latin typeface="Arial Narrow" panose="020B0606020202030204" pitchFamily="34" charset="0"/>
                <a:ea typeface="Calibri"/>
                <a:cs typeface="Calibri"/>
                <a:sym typeface="Calibri"/>
              </a:rPr>
              <a:t>αξιολόγηση των στόχων</a:t>
            </a:r>
            <a:endParaRPr lang="en-GB" sz="2400" dirty="0">
              <a:latin typeface="Arial Narrow" panose="020B0606020202030204" pitchFamily="34" charset="0"/>
              <a:ea typeface="Calibri"/>
              <a:cs typeface="Calibri"/>
              <a:sym typeface="Calibri"/>
            </a:endParaRPr>
          </a:p>
        </p:txBody>
      </p:sp>
    </p:spTree>
    <p:extLst>
      <p:ext uri="{BB962C8B-B14F-4D97-AF65-F5344CB8AC3E}">
        <p14:creationId xmlns:p14="http://schemas.microsoft.com/office/powerpoint/2010/main" val="16638337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l-GR" dirty="0"/>
              <a:t>3 Ιουνίου 2021</a:t>
            </a:r>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l-GR" dirty="0">
                <a:solidFill>
                  <a:prstClr val="black"/>
                </a:solidFill>
                <a:ea typeface="Times New Roman" panose="02020603050405020304" pitchFamily="18" charset="0"/>
              </a:rPr>
              <a:t>Η υποστήριξη της Ευρωπαϊκής Επιτροπής για την παραγωγή της παρούσας δημοσίευσης δεν συνιστά έγκριση του περιεχομένου, το οποίο αντικατοπτρίζει μόνο τις απόψεις των συντακτών, και η Επιτροπή δεν μπορεί να θεωρηθεί υπεύθυνη για οποιαδήποτε χρήση των πληροφοριών που περιέχονται σε αυτήν. </a:t>
            </a: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44</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8829908" cy="1009651"/>
          </a:xfrm>
          <a:prstGeom prst="rect">
            <a:avLst/>
          </a:prstGeom>
          <a:solidFill>
            <a:srgbClr val="DDEBF7"/>
          </a:solidFill>
          <a:ln>
            <a:noFill/>
          </a:ln>
        </p:spPr>
        <p:txBody>
          <a:bodyPr spcFirstLastPara="1" wrap="square" lIns="121900" tIns="60933" rIns="121900" bIns="60933" anchor="ctr" anchorCtr="0">
            <a:noAutofit/>
          </a:bodyPr>
          <a:lstStyle/>
          <a:p>
            <a:pPr algn="ctr"/>
            <a:r>
              <a:rPr lang="el-GR" sz="3200" b="1" i="1" dirty="0">
                <a:solidFill>
                  <a:schemeClr val="dk1"/>
                </a:solidFill>
                <a:latin typeface="Arial Narrow"/>
                <a:ea typeface="Arial Narrow"/>
                <a:cs typeface="Arial Narrow"/>
                <a:sym typeface="Arial Narrow"/>
              </a:rPr>
              <a:t>Δραστηριότητα: Ομαδική εργασία, φιλική προς τον αυτισμό κοινωνία</a:t>
            </a:r>
            <a:endParaRPr lang="en-GB" sz="3200"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t" anchorCtr="0">
            <a:noAutofit/>
          </a:bodyPr>
          <a:lstStyle/>
          <a:p>
            <a:pPr marL="609585" marR="50799">
              <a:lnSpc>
                <a:spcPct val="128571"/>
              </a:lnSpc>
            </a:pPr>
            <a:endParaRPr lang="en-GB" dirty="0">
              <a:solidFill>
                <a:srgbClr val="202124"/>
              </a:solidFill>
            </a:endParaRPr>
          </a:p>
          <a:p>
            <a:pPr marL="609585" marR="50799" algn="ctr">
              <a:lnSpc>
                <a:spcPct val="128571"/>
              </a:lnSpc>
            </a:pPr>
            <a:r>
              <a:rPr lang="el-GR" sz="2000" dirty="0">
                <a:solidFill>
                  <a:schemeClr val="dk1"/>
                </a:solidFill>
                <a:latin typeface="Arial Narrow" panose="020B0606020202030204" pitchFamily="34" charset="0"/>
              </a:rPr>
              <a:t>ΣΕ ΜΙΑ ΜΙΚΡΗ ΟΜΑΔΑ </a:t>
            </a:r>
            <a:r>
              <a:rPr lang="el-GR" sz="2000" dirty="0" smtClean="0">
                <a:solidFill>
                  <a:schemeClr val="dk1"/>
                </a:solidFill>
                <a:latin typeface="Arial Narrow" panose="020B0606020202030204" pitchFamily="34" charset="0"/>
              </a:rPr>
              <a:t>ΓΙΑ ΤΗ ΔΗΜΙΟΥΡΓΙΑ ΛΥΣΗΣ ΜΙΑΣ </a:t>
            </a:r>
            <a:r>
              <a:rPr lang="el-GR" sz="2000" dirty="0">
                <a:solidFill>
                  <a:schemeClr val="dk1"/>
                </a:solidFill>
                <a:latin typeface="Arial Narrow" panose="020B0606020202030204" pitchFamily="34" charset="0"/>
              </a:rPr>
              <a:t>ΚΑΤΑΣΤΑΣΗΣ ΣΕ ΣΧΟΛΕΙΟ, ΣΕ ΔΗΜΟΣΙΑ ΥΠΗΡΕΣΙΑ </a:t>
            </a:r>
            <a:r>
              <a:rPr lang="el-GR" sz="2000" dirty="0" smtClean="0">
                <a:solidFill>
                  <a:schemeClr val="dk1"/>
                </a:solidFill>
                <a:latin typeface="Arial Narrow" panose="020B0606020202030204" pitchFamily="34" charset="0"/>
              </a:rPr>
              <a:t>ΚΤΛ.</a:t>
            </a:r>
            <a:endParaRPr lang="el-GR" sz="2000" dirty="0">
              <a:solidFill>
                <a:schemeClr val="dk1"/>
              </a:solidFill>
              <a:latin typeface="Arial Narrow" panose="020B0606020202030204" pitchFamily="34" charset="0"/>
            </a:endParaRPr>
          </a:p>
          <a:p>
            <a:pPr marL="609585" marR="50799" algn="ctr">
              <a:lnSpc>
                <a:spcPct val="128571"/>
              </a:lnSpc>
            </a:pPr>
            <a:endParaRPr lang="el-GR" sz="2000" dirty="0">
              <a:solidFill>
                <a:schemeClr val="dk1"/>
              </a:solidFill>
              <a:latin typeface="Arial Narrow" panose="020B0606020202030204" pitchFamily="34" charset="0"/>
            </a:endParaRPr>
          </a:p>
          <a:p>
            <a:pPr marL="609585" marR="50799" algn="ctr">
              <a:lnSpc>
                <a:spcPct val="128571"/>
              </a:lnSpc>
            </a:pPr>
            <a:r>
              <a:rPr lang="el-GR" sz="2000" b="1" dirty="0">
                <a:solidFill>
                  <a:schemeClr val="dk1"/>
                </a:solidFill>
                <a:latin typeface="Arial Narrow" panose="020B0606020202030204" pitchFamily="34" charset="0"/>
              </a:rPr>
              <a:t>Αφού δείτε τις παραπάνω πληροφορίες, συζητήστε σε ομάδες:</a:t>
            </a:r>
          </a:p>
          <a:p>
            <a:pPr marL="952485" marR="50799" indent="-342900" algn="ctr">
              <a:lnSpc>
                <a:spcPct val="128571"/>
              </a:lnSpc>
              <a:buFont typeface="Arial" panose="020B0604020202020204" pitchFamily="34" charset="0"/>
              <a:buChar char="•"/>
            </a:pPr>
            <a:r>
              <a:rPr lang="el-GR" sz="2000" dirty="0">
                <a:solidFill>
                  <a:schemeClr val="dk1"/>
                </a:solidFill>
                <a:latin typeface="Arial Narrow" panose="020B0606020202030204" pitchFamily="34" charset="0"/>
              </a:rPr>
              <a:t>Ποιοι είναι οι τρόποι που επιτρέπουν στα άτομα με ΔΑΦ να είναι αυτόνομα στην εκτέλεση δραστηριοτήτων σε δημόσιες υπηρεσίες;</a:t>
            </a:r>
          </a:p>
          <a:p>
            <a:pPr marL="952485" marR="50799" indent="-342900" algn="ctr">
              <a:lnSpc>
                <a:spcPct val="128571"/>
              </a:lnSpc>
              <a:buFont typeface="Arial" panose="020B0604020202020204" pitchFamily="34" charset="0"/>
              <a:buChar char="•"/>
            </a:pPr>
            <a:r>
              <a:rPr lang="el-GR" sz="2000" dirty="0">
                <a:solidFill>
                  <a:schemeClr val="dk1"/>
                </a:solidFill>
                <a:latin typeface="Arial Narrow" panose="020B0606020202030204" pitchFamily="34" charset="0"/>
              </a:rPr>
              <a:t>Ποιοι είναι οι κατάλληλοι τρόποι για να δημιουργήσετε μια σχέση με ένα άτομο με αυτισμό;</a:t>
            </a:r>
          </a:p>
          <a:p>
            <a:pPr marL="952485" marR="50799" indent="-342900" algn="ctr">
              <a:lnSpc>
                <a:spcPct val="128571"/>
              </a:lnSpc>
              <a:buFont typeface="Arial" panose="020B0604020202020204" pitchFamily="34" charset="0"/>
              <a:buChar char="•"/>
            </a:pPr>
            <a:r>
              <a:rPr lang="el-GR" sz="2000" dirty="0" smtClean="0">
                <a:solidFill>
                  <a:schemeClr val="dk1"/>
                </a:solidFill>
                <a:latin typeface="Arial Narrow" panose="020B0606020202030204" pitchFamily="34" charset="0"/>
              </a:rPr>
              <a:t>Ποιες </a:t>
            </a:r>
            <a:r>
              <a:rPr lang="el-GR" sz="2000" dirty="0">
                <a:solidFill>
                  <a:schemeClr val="dk1"/>
                </a:solidFill>
                <a:latin typeface="Arial Narrow" panose="020B0606020202030204" pitchFamily="34" charset="0"/>
              </a:rPr>
              <a:t>είναι οι πιθανές πρακτικές στο σχολείο;</a:t>
            </a:r>
            <a:endParaRPr lang="en-GB" sz="1600" dirty="0">
              <a:solidFill>
                <a:srgbClr val="202124"/>
              </a:solidFill>
            </a:endParaRPr>
          </a:p>
        </p:txBody>
      </p:sp>
    </p:spTree>
    <p:extLst>
      <p:ext uri="{BB962C8B-B14F-4D97-AF65-F5344CB8AC3E}">
        <p14:creationId xmlns:p14="http://schemas.microsoft.com/office/powerpoint/2010/main" val="7210588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7631B7B-E317-B346-8DFE-60139876228D}"/>
              </a:ext>
            </a:extLst>
          </p:cNvPr>
          <p:cNvSpPr>
            <a:spLocks noGrp="1"/>
          </p:cNvSpPr>
          <p:nvPr>
            <p:ph type="dt" sz="half" idx="10"/>
          </p:nvPr>
        </p:nvSpPr>
        <p:spPr/>
        <p:txBody>
          <a:bodyPr/>
          <a:lstStyle/>
          <a:p>
            <a:r>
              <a:rPr lang="el-GR" dirty="0"/>
              <a:t>3 Ιουνίου 2021</a:t>
            </a:r>
          </a:p>
        </p:txBody>
      </p:sp>
      <p:sp>
        <p:nvSpPr>
          <p:cNvPr id="5" name="Footer Placeholder 4">
            <a:extLst>
              <a:ext uri="{FF2B5EF4-FFF2-40B4-BE49-F238E27FC236}">
                <a16:creationId xmlns:a16="http://schemas.microsoft.com/office/drawing/2014/main" id="{0CA48045-4BB7-AD47-B9AF-E7028540D716}"/>
              </a:ext>
            </a:extLst>
          </p:cNvPr>
          <p:cNvSpPr>
            <a:spLocks noGrp="1"/>
          </p:cNvSpPr>
          <p:nvPr>
            <p:ph type="ftr" sz="quarter" idx="11"/>
          </p:nvPr>
        </p:nvSpPr>
        <p:spPr/>
        <p:txBody>
          <a:bodyPr/>
          <a:lstStyle/>
          <a:p>
            <a:r>
              <a:rPr lang="el-GR" dirty="0">
                <a:solidFill>
                  <a:prstClr val="black"/>
                </a:solidFill>
                <a:ea typeface="Times New Roman" panose="02020603050405020304" pitchFamily="18" charset="0"/>
              </a:rPr>
              <a:t>Η υποστήριξη της Ευρωπαϊκής Επιτροπής για την παραγωγή της παρούσας δημοσίευσης δεν συνιστά έγκριση του περιεχομένου, το οποίο αντικατοπτρίζει μόνο τις απόψεις των συντακτών, και η Επιτροπή δεν μπορεί να θεωρηθεί υπεύθυνη για οποιαδήποτε χρήση των πληροφοριών που περιέχονται σε αυτήν. </a:t>
            </a:r>
          </a:p>
        </p:txBody>
      </p:sp>
      <p:sp>
        <p:nvSpPr>
          <p:cNvPr id="6" name="Slide Number Placeholder 5">
            <a:extLst>
              <a:ext uri="{FF2B5EF4-FFF2-40B4-BE49-F238E27FC236}">
                <a16:creationId xmlns:a16="http://schemas.microsoft.com/office/drawing/2014/main" id="{03844065-72F0-C24F-A504-90E2B2DD5643}"/>
              </a:ext>
            </a:extLst>
          </p:cNvPr>
          <p:cNvSpPr>
            <a:spLocks noGrp="1"/>
          </p:cNvSpPr>
          <p:nvPr>
            <p:ph type="sldNum" sz="quarter" idx="12"/>
          </p:nvPr>
        </p:nvSpPr>
        <p:spPr/>
        <p:txBody>
          <a:bodyPr/>
          <a:lstStyle/>
          <a:p>
            <a:fld id="{CD37B2E7-1D31-7C4D-928B-66328FE9604A}" type="slidenum">
              <a:rPr lang="de-AT" smtClean="0"/>
              <a:pPr/>
              <a:t>45</a:t>
            </a:fld>
            <a:endParaRPr lang="de-AT" dirty="0"/>
          </a:p>
        </p:txBody>
      </p:sp>
      <p:sp>
        <p:nvSpPr>
          <p:cNvPr id="11" name="Google Shape;143;p27">
            <a:extLst>
              <a:ext uri="{FF2B5EF4-FFF2-40B4-BE49-F238E27FC236}">
                <a16:creationId xmlns:a16="http://schemas.microsoft.com/office/drawing/2014/main" id="{11371142-163D-DB42-9607-6A3E196B56BB}"/>
              </a:ext>
            </a:extLst>
          </p:cNvPr>
          <p:cNvSpPr/>
          <p:nvPr/>
        </p:nvSpPr>
        <p:spPr>
          <a:xfrm>
            <a:off x="0" y="1286553"/>
            <a:ext cx="12192000" cy="1486535"/>
          </a:xfrm>
          <a:prstGeom prst="rect">
            <a:avLst/>
          </a:prstGeom>
          <a:solidFill>
            <a:srgbClr val="F9DADA"/>
          </a:solidFill>
          <a:ln>
            <a:noFill/>
          </a:ln>
        </p:spPr>
        <p:txBody>
          <a:bodyPr spcFirstLastPara="1" wrap="square" lIns="121900" tIns="60933" rIns="121900" bIns="60933" anchor="ctr" anchorCtr="0">
            <a:noAutofit/>
          </a:bodyPr>
          <a:lstStyle/>
          <a:p>
            <a:pPr algn="ctr"/>
            <a:r>
              <a:rPr lang="el-GR" sz="4000" b="1" dirty="0" smtClean="0">
                <a:solidFill>
                  <a:schemeClr val="dk1"/>
                </a:solidFill>
                <a:latin typeface="Arial Narrow"/>
                <a:ea typeface="Arial Narrow"/>
                <a:cs typeface="Arial Narrow"/>
                <a:sym typeface="Arial Narrow"/>
              </a:rPr>
              <a:t>ΤΕΛΟΣ</a:t>
            </a:r>
            <a:endParaRPr lang="en-GB" sz="4000" dirty="0"/>
          </a:p>
        </p:txBody>
      </p:sp>
      <p:sp>
        <p:nvSpPr>
          <p:cNvPr id="12" name="Google Shape;151;p27">
            <a:extLst>
              <a:ext uri="{FF2B5EF4-FFF2-40B4-BE49-F238E27FC236}">
                <a16:creationId xmlns:a16="http://schemas.microsoft.com/office/drawing/2014/main" id="{C2C82930-6332-F94C-82D1-60B6BD0BD1D5}"/>
              </a:ext>
            </a:extLst>
          </p:cNvPr>
          <p:cNvSpPr/>
          <p:nvPr/>
        </p:nvSpPr>
        <p:spPr>
          <a:xfrm>
            <a:off x="3241480" y="2971938"/>
            <a:ext cx="5709039" cy="3185561"/>
          </a:xfrm>
          <a:prstGeom prst="rect">
            <a:avLst/>
          </a:prstGeom>
          <a:solidFill>
            <a:srgbClr val="F9DADA"/>
          </a:solidFill>
          <a:ln>
            <a:noFill/>
          </a:ln>
        </p:spPr>
        <p:txBody>
          <a:bodyPr spcFirstLastPara="1" wrap="square" lIns="121900" tIns="60933" rIns="121900" bIns="60933" anchor="ctr" anchorCtr="0">
            <a:noAutofit/>
          </a:bodyPr>
          <a:lstStyle/>
          <a:p>
            <a:pPr algn="ctr">
              <a:lnSpc>
                <a:spcPct val="150000"/>
              </a:lnSpc>
              <a:buClr>
                <a:srgbClr val="3667C4"/>
              </a:buClr>
              <a:buSzPts val="2040"/>
            </a:pPr>
            <a:r>
              <a:rPr lang="el-GR" sz="2800" dirty="0" smtClean="0">
                <a:solidFill>
                  <a:srgbClr val="000000"/>
                </a:solidFill>
                <a:latin typeface="Arial Narrow"/>
                <a:ea typeface="Arial Narrow"/>
                <a:cs typeface="Arial Narrow"/>
                <a:sym typeface="Arial Narrow"/>
              </a:rPr>
              <a:t>Σύνοψη</a:t>
            </a:r>
            <a:endParaRPr lang="el-GR" sz="2800" dirty="0">
              <a:solidFill>
                <a:srgbClr val="000000"/>
              </a:solidFill>
              <a:latin typeface="Arial Narrow"/>
              <a:ea typeface="Arial Narrow"/>
              <a:cs typeface="Arial Narrow"/>
              <a:sym typeface="Arial Narrow"/>
            </a:endParaRPr>
          </a:p>
          <a:p>
            <a:pPr algn="ctr">
              <a:lnSpc>
                <a:spcPct val="150000"/>
              </a:lnSpc>
              <a:buClr>
                <a:srgbClr val="3667C4"/>
              </a:buClr>
              <a:buSzPts val="2040"/>
            </a:pPr>
            <a:r>
              <a:rPr lang="el-GR" sz="2800" i="1" dirty="0">
                <a:solidFill>
                  <a:srgbClr val="000000"/>
                </a:solidFill>
                <a:latin typeface="Arial Narrow"/>
                <a:ea typeface="Arial Narrow"/>
                <a:cs typeface="Arial Narrow"/>
                <a:sym typeface="Arial Narrow"/>
              </a:rPr>
              <a:t>Δραστηριότητα: </a:t>
            </a:r>
            <a:r>
              <a:rPr lang="el-GR" sz="2800" i="1" dirty="0" smtClean="0">
                <a:solidFill>
                  <a:srgbClr val="000000"/>
                </a:solidFill>
                <a:latin typeface="Arial Narrow"/>
                <a:ea typeface="Arial Narrow"/>
                <a:cs typeface="Arial Narrow"/>
                <a:sym typeface="Arial Narrow"/>
              </a:rPr>
              <a:t>Εφαρμογή στον πραγματικό κόσμο </a:t>
            </a:r>
            <a:r>
              <a:rPr lang="el-GR" sz="2800" i="1" dirty="0">
                <a:solidFill>
                  <a:srgbClr val="000000"/>
                </a:solidFill>
                <a:latin typeface="Arial Narrow"/>
                <a:ea typeface="Arial Narrow"/>
                <a:cs typeface="Arial Narrow"/>
                <a:sym typeface="Arial Narrow"/>
              </a:rPr>
              <a:t>3.1</a:t>
            </a:r>
          </a:p>
          <a:p>
            <a:pPr algn="ctr">
              <a:lnSpc>
                <a:spcPct val="150000"/>
              </a:lnSpc>
              <a:buClr>
                <a:srgbClr val="3667C4"/>
              </a:buClr>
              <a:buSzPts val="2040"/>
            </a:pPr>
            <a:r>
              <a:rPr lang="el-GR" sz="2800" dirty="0">
                <a:solidFill>
                  <a:srgbClr val="000000"/>
                </a:solidFill>
                <a:latin typeface="Arial Narrow"/>
                <a:ea typeface="Arial Narrow"/>
                <a:cs typeface="Arial Narrow"/>
                <a:sym typeface="Arial Narrow"/>
              </a:rPr>
              <a:t>Αναφορές &amp; </a:t>
            </a:r>
            <a:r>
              <a:rPr lang="el-GR" sz="2800" dirty="0" smtClean="0">
                <a:solidFill>
                  <a:srgbClr val="000000"/>
                </a:solidFill>
                <a:latin typeface="Arial Narrow"/>
                <a:ea typeface="Arial Narrow"/>
                <a:cs typeface="Arial Narrow"/>
                <a:sym typeface="Arial Narrow"/>
              </a:rPr>
              <a:t>πηγές</a:t>
            </a:r>
            <a:endParaRPr lang="el-GR" sz="2800" dirty="0">
              <a:solidFill>
                <a:srgbClr val="000000"/>
              </a:solidFill>
              <a:latin typeface="Arial Narrow"/>
              <a:ea typeface="Arial Narrow"/>
              <a:cs typeface="Arial Narrow"/>
              <a:sym typeface="Arial Narrow"/>
            </a:endParaRPr>
          </a:p>
          <a:p>
            <a:pPr algn="ctr">
              <a:lnSpc>
                <a:spcPct val="150000"/>
              </a:lnSpc>
              <a:buClr>
                <a:srgbClr val="3667C4"/>
              </a:buClr>
              <a:buSzPts val="2040"/>
            </a:pPr>
            <a:r>
              <a:rPr lang="el-GR" sz="2800" dirty="0">
                <a:solidFill>
                  <a:srgbClr val="000000"/>
                </a:solidFill>
                <a:latin typeface="Arial Narrow"/>
                <a:ea typeface="Arial Narrow"/>
                <a:cs typeface="Arial Narrow"/>
                <a:sym typeface="Arial Narrow"/>
              </a:rPr>
              <a:t>Ερωτήσεις; </a:t>
            </a:r>
            <a:r>
              <a:rPr lang="el-GR" sz="2800" dirty="0" smtClean="0">
                <a:solidFill>
                  <a:srgbClr val="000000"/>
                </a:solidFill>
                <a:latin typeface="Arial Narrow"/>
                <a:ea typeface="Arial Narrow"/>
                <a:cs typeface="Arial Narrow"/>
                <a:sym typeface="Arial Narrow"/>
              </a:rPr>
              <a:t>Χαιρετισμός &amp; ευχαριστίες </a:t>
            </a:r>
            <a:r>
              <a:rPr lang="en-GB" sz="2400" dirty="0">
                <a:solidFill>
                  <a:srgbClr val="000000"/>
                </a:solidFill>
                <a:latin typeface="Arial Narrow"/>
                <a:ea typeface="Arial Narrow"/>
                <a:cs typeface="Arial Narrow"/>
                <a:sym typeface="Arial Narrow"/>
              </a:rPr>
              <a:t>☺</a:t>
            </a:r>
            <a:endParaRPr lang="en-GB" sz="2400" dirty="0"/>
          </a:p>
        </p:txBody>
      </p:sp>
    </p:spTree>
    <p:extLst>
      <p:ext uri="{BB962C8B-B14F-4D97-AF65-F5344CB8AC3E}">
        <p14:creationId xmlns:p14="http://schemas.microsoft.com/office/powerpoint/2010/main" val="16081777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l-GR" dirty="0"/>
              <a:t>3 Ιουνίου 2021</a:t>
            </a:r>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l-GR" dirty="0">
                <a:solidFill>
                  <a:prstClr val="black"/>
                </a:solidFill>
                <a:ea typeface="Times New Roman" panose="02020603050405020304" pitchFamily="18" charset="0"/>
              </a:rPr>
              <a:t>Η υποστήριξη της Ευρωπαϊκής Επιτροπής για την παραγωγή της παρούσας δημοσίευσης δεν συνιστά έγκριση του περιεχομένου, το οποίο αντικατοπτρίζει μόνο τις απόψεις των συντακτών, και η Επιτροπή δεν μπορεί να θεωρηθεί υπεύθυνη για οποιαδήποτε χρήση των πληροφοριών που περιέχονται σε αυτήν. </a:t>
            </a: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46</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7179528" cy="1009651"/>
          </a:xfrm>
          <a:prstGeom prst="rect">
            <a:avLst/>
          </a:prstGeom>
          <a:solidFill>
            <a:srgbClr val="F9DADA"/>
          </a:solidFill>
          <a:ln>
            <a:noFill/>
          </a:ln>
        </p:spPr>
        <p:txBody>
          <a:bodyPr spcFirstLastPara="1" wrap="square" lIns="121900" tIns="60933" rIns="121900" bIns="60933" anchor="ctr" anchorCtr="0">
            <a:noAutofit/>
          </a:bodyPr>
          <a:lstStyle/>
          <a:p>
            <a:pPr algn="ctr">
              <a:lnSpc>
                <a:spcPct val="150000"/>
              </a:lnSpc>
              <a:buClr>
                <a:srgbClr val="3667C4"/>
              </a:buClr>
              <a:buSzPts val="2040"/>
            </a:pPr>
            <a:r>
              <a:rPr lang="el-GR" sz="2400" b="1" dirty="0">
                <a:solidFill>
                  <a:srgbClr val="000000"/>
                </a:solidFill>
                <a:latin typeface="Arial Narrow"/>
                <a:ea typeface="Arial Narrow"/>
                <a:cs typeface="Arial Narrow"/>
                <a:sym typeface="Arial Narrow"/>
              </a:rPr>
              <a:t>Δραστηριότητα: Εφαρμογή στον πραγματικό κόσμο 3.1</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F9DADA"/>
          </a:solidFill>
          <a:ln>
            <a:noFill/>
          </a:ln>
        </p:spPr>
        <p:txBody>
          <a:bodyPr spcFirstLastPara="1" wrap="square" lIns="121900" tIns="60933" rIns="121900" bIns="60933" anchor="t" anchorCtr="0">
            <a:noAutofit/>
          </a:bodyPr>
          <a:lstStyle/>
          <a:p>
            <a:pPr>
              <a:lnSpc>
                <a:spcPct val="150000"/>
              </a:lnSpc>
            </a:pPr>
            <a:r>
              <a:rPr lang="el-GR" sz="2000" b="1" dirty="0" smtClean="0">
                <a:solidFill>
                  <a:schemeClr val="dk1"/>
                </a:solidFill>
                <a:latin typeface="Arial Narrow"/>
                <a:ea typeface="Arial Narrow"/>
                <a:cs typeface="Arial Narrow"/>
                <a:sym typeface="Arial Narrow"/>
              </a:rPr>
              <a:t>Ερωτήσεις για </a:t>
            </a:r>
            <a:r>
              <a:rPr lang="el-GR" sz="2000" b="1" dirty="0" err="1" smtClean="0">
                <a:solidFill>
                  <a:schemeClr val="dk1"/>
                </a:solidFill>
                <a:latin typeface="Arial Narrow"/>
                <a:ea typeface="Arial Narrow"/>
                <a:cs typeface="Arial Narrow"/>
                <a:sym typeface="Arial Narrow"/>
              </a:rPr>
              <a:t>αναστοχασμό</a:t>
            </a:r>
            <a:r>
              <a:rPr lang="el-GR" sz="2000" b="1" dirty="0" smtClean="0">
                <a:solidFill>
                  <a:schemeClr val="dk1"/>
                </a:solidFill>
                <a:latin typeface="Arial Narrow"/>
                <a:ea typeface="Arial Narrow"/>
                <a:cs typeface="Arial Narrow"/>
                <a:sym typeface="Arial Narrow"/>
              </a:rPr>
              <a:t>:</a:t>
            </a:r>
            <a:endParaRPr lang="en-GB" sz="2000" dirty="0">
              <a:solidFill>
                <a:schemeClr val="dk1"/>
              </a:solidFill>
              <a:latin typeface="Arial Narrow"/>
              <a:ea typeface="Arial Narrow"/>
              <a:cs typeface="Arial Narrow"/>
              <a:sym typeface="Arial Narrow"/>
            </a:endParaRPr>
          </a:p>
          <a:p>
            <a:pPr marL="592664" indent="-457200">
              <a:lnSpc>
                <a:spcPct val="150000"/>
              </a:lnSpc>
              <a:buClr>
                <a:schemeClr val="dk1"/>
              </a:buClr>
              <a:buSzPts val="2000"/>
              <a:buFont typeface="+mj-lt"/>
              <a:buAutoNum type="arabicPeriod"/>
            </a:pPr>
            <a:r>
              <a:rPr lang="el-GR" sz="2000" dirty="0">
                <a:solidFill>
                  <a:schemeClr val="dk1"/>
                </a:solidFill>
                <a:latin typeface="Arial Narrow"/>
                <a:ea typeface="Arial Narrow"/>
                <a:cs typeface="Arial Narrow"/>
                <a:sym typeface="Arial Narrow"/>
              </a:rPr>
              <a:t>Μπορείτε να θυμηθείτε τα πιο συνηθισμένα προβλήματα ενός ατόμου με </a:t>
            </a:r>
            <a:r>
              <a:rPr lang="el-GR" sz="2000" dirty="0" smtClean="0">
                <a:solidFill>
                  <a:schemeClr val="dk1"/>
                </a:solidFill>
                <a:latin typeface="Arial Narrow"/>
                <a:ea typeface="Arial Narrow"/>
                <a:cs typeface="Arial Narrow"/>
                <a:sym typeface="Arial Narrow"/>
              </a:rPr>
              <a:t>ΔΑΦ;</a:t>
            </a:r>
            <a:endParaRPr lang="el-GR" sz="2000" dirty="0">
              <a:solidFill>
                <a:schemeClr val="dk1"/>
              </a:solidFill>
              <a:latin typeface="Arial Narrow"/>
              <a:ea typeface="Arial Narrow"/>
              <a:cs typeface="Arial Narrow"/>
              <a:sym typeface="Arial Narrow"/>
            </a:endParaRPr>
          </a:p>
          <a:p>
            <a:pPr marL="592664" indent="-457200">
              <a:lnSpc>
                <a:spcPct val="150000"/>
              </a:lnSpc>
              <a:buClr>
                <a:schemeClr val="dk1"/>
              </a:buClr>
              <a:buSzPts val="2000"/>
              <a:buFont typeface="+mj-lt"/>
              <a:buAutoNum type="arabicPeriod"/>
            </a:pPr>
            <a:r>
              <a:rPr lang="el-GR" sz="2000" dirty="0">
                <a:solidFill>
                  <a:schemeClr val="dk1"/>
                </a:solidFill>
                <a:latin typeface="Arial Narrow"/>
                <a:ea typeface="Arial Narrow"/>
                <a:cs typeface="Arial Narrow"/>
                <a:sym typeface="Arial Narrow"/>
              </a:rPr>
              <a:t>Ποια μπορεί να είναι άλλα προβλήματα ή δυσκολίες των ατόμων με ΔΑΦ</a:t>
            </a:r>
            <a:r>
              <a:rPr lang="el-GR" sz="2000" dirty="0" smtClean="0">
                <a:solidFill>
                  <a:schemeClr val="dk1"/>
                </a:solidFill>
                <a:latin typeface="Arial Narrow"/>
                <a:ea typeface="Arial Narrow"/>
                <a:cs typeface="Arial Narrow"/>
                <a:sym typeface="Arial Narrow"/>
              </a:rPr>
              <a:t> </a:t>
            </a:r>
            <a:r>
              <a:rPr lang="el-GR" sz="2000" dirty="0">
                <a:solidFill>
                  <a:schemeClr val="dk1"/>
                </a:solidFill>
                <a:latin typeface="Arial Narrow"/>
                <a:ea typeface="Arial Narrow"/>
                <a:cs typeface="Arial Narrow"/>
                <a:sym typeface="Arial Narrow"/>
              </a:rPr>
              <a:t>στα πλαίσια που αντιμετωπίζονται;</a:t>
            </a:r>
          </a:p>
          <a:p>
            <a:pPr marL="592664" indent="-457200">
              <a:lnSpc>
                <a:spcPct val="150000"/>
              </a:lnSpc>
              <a:buClr>
                <a:schemeClr val="dk1"/>
              </a:buClr>
              <a:buSzPts val="2000"/>
              <a:buFont typeface="+mj-lt"/>
              <a:buAutoNum type="arabicPeriod"/>
            </a:pPr>
            <a:r>
              <a:rPr lang="el-GR" sz="2000" dirty="0">
                <a:solidFill>
                  <a:schemeClr val="dk1"/>
                </a:solidFill>
                <a:latin typeface="Arial Narrow"/>
                <a:ea typeface="Arial Narrow"/>
                <a:cs typeface="Arial Narrow"/>
                <a:sym typeface="Arial Narrow"/>
              </a:rPr>
              <a:t>Τώρα σκεφτείτε ένα από τα μέρη που καλύπτονται, όπως σχολείο, δημόσιες υπηρεσίες ή σχέσεις. Σύμφωνα με όσα μάθαμε, ποια μπορεί να είναι άλλα εμπόδια για μια ΔΑΦ; </a:t>
            </a:r>
            <a:r>
              <a:rPr lang="el-GR" sz="2000" dirty="0" smtClean="0">
                <a:solidFill>
                  <a:schemeClr val="dk1"/>
                </a:solidFill>
                <a:latin typeface="Arial Narrow"/>
                <a:ea typeface="Arial Narrow"/>
                <a:cs typeface="Arial Narrow"/>
                <a:sym typeface="Arial Narrow"/>
              </a:rPr>
              <a:t>Ποιες </a:t>
            </a:r>
            <a:r>
              <a:rPr lang="el-GR" sz="2000" dirty="0">
                <a:solidFill>
                  <a:schemeClr val="dk1"/>
                </a:solidFill>
                <a:latin typeface="Arial Narrow"/>
                <a:ea typeface="Arial Narrow"/>
                <a:cs typeface="Arial Narrow"/>
                <a:sym typeface="Arial Narrow"/>
              </a:rPr>
              <a:t>μπορεί να είναι άλλες ιδέες για να τους βοηθήσουν στην αυτονομία τους σε αυτά τα πλαίσια; </a:t>
            </a:r>
            <a:r>
              <a:rPr lang="el-GR" sz="2000" dirty="0" smtClean="0">
                <a:solidFill>
                  <a:schemeClr val="dk1"/>
                </a:solidFill>
                <a:latin typeface="Arial Narrow"/>
                <a:ea typeface="Arial Narrow"/>
                <a:cs typeface="Arial Narrow"/>
                <a:sym typeface="Arial Narrow"/>
              </a:rPr>
              <a:t>Τι εμπόδια </a:t>
            </a:r>
            <a:r>
              <a:rPr lang="el-GR" sz="2000" dirty="0">
                <a:solidFill>
                  <a:schemeClr val="dk1"/>
                </a:solidFill>
                <a:latin typeface="Arial Narrow"/>
                <a:ea typeface="Arial Narrow"/>
                <a:cs typeface="Arial Narrow"/>
                <a:sym typeface="Arial Narrow"/>
              </a:rPr>
              <a:t>θα υπήρχαν </a:t>
            </a:r>
            <a:r>
              <a:rPr lang="el-GR" sz="2000" dirty="0" smtClean="0">
                <a:solidFill>
                  <a:schemeClr val="dk1"/>
                </a:solidFill>
                <a:latin typeface="Arial Narrow"/>
                <a:ea typeface="Arial Narrow"/>
                <a:cs typeface="Arial Narrow"/>
                <a:sym typeface="Arial Narrow"/>
              </a:rPr>
              <a:t>για </a:t>
            </a:r>
            <a:r>
              <a:rPr lang="el-GR" sz="2000" dirty="0">
                <a:solidFill>
                  <a:schemeClr val="dk1"/>
                </a:solidFill>
                <a:latin typeface="Arial Narrow"/>
                <a:ea typeface="Arial Narrow"/>
                <a:cs typeface="Arial Narrow"/>
                <a:sym typeface="Arial Narrow"/>
              </a:rPr>
              <a:t>έναν νέο εργαζόμενο με </a:t>
            </a:r>
            <a:r>
              <a:rPr lang="el-GR" sz="2000" dirty="0" smtClean="0">
                <a:solidFill>
                  <a:schemeClr val="dk1"/>
                </a:solidFill>
                <a:latin typeface="Arial Narrow"/>
                <a:ea typeface="Arial Narrow"/>
                <a:cs typeface="Arial Narrow"/>
                <a:sym typeface="Arial Narrow"/>
              </a:rPr>
              <a:t>ΔΑΦ;</a:t>
            </a:r>
            <a:endParaRPr lang="en-GB" sz="2000" dirty="0">
              <a:solidFill>
                <a:schemeClr val="dk1"/>
              </a:solidFill>
              <a:latin typeface="Arial Narrow"/>
              <a:ea typeface="Arial Narrow"/>
              <a:cs typeface="Arial Narrow"/>
              <a:sym typeface="Arial Narrow"/>
            </a:endParaRPr>
          </a:p>
        </p:txBody>
      </p:sp>
    </p:spTree>
    <p:extLst>
      <p:ext uri="{BB962C8B-B14F-4D97-AF65-F5344CB8AC3E}">
        <p14:creationId xmlns:p14="http://schemas.microsoft.com/office/powerpoint/2010/main" val="24899755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l-GR" dirty="0"/>
              <a:t>3 Ιουνίου 2021</a:t>
            </a:r>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l-GR" dirty="0">
                <a:solidFill>
                  <a:prstClr val="black"/>
                </a:solidFill>
                <a:ea typeface="Times New Roman" panose="02020603050405020304" pitchFamily="18" charset="0"/>
              </a:rPr>
              <a:t>Η υποστήριξη της Ευρωπαϊκής Επιτροπής για την παραγωγή της παρούσας δημοσίευσης δεν συνιστά έγκριση του περιεχομένου, το οποίο αντικατοπτρίζει μόνο τις απόψεις των συντακτών, και η Επιτροπή δεν μπορεί να θεωρηθεί υπεύθυνη για οποιαδήποτε χρήση των πληροφοριών που περιέχονται σε αυτήν. </a:t>
            </a: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47</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7179528" cy="1009651"/>
          </a:xfrm>
          <a:prstGeom prst="rect">
            <a:avLst/>
          </a:prstGeom>
          <a:solidFill>
            <a:srgbClr val="F9DADA"/>
          </a:solidFill>
          <a:ln>
            <a:noFill/>
          </a:ln>
        </p:spPr>
        <p:txBody>
          <a:bodyPr spcFirstLastPara="1" wrap="square" lIns="121900" tIns="60933" rIns="121900" bIns="60933" anchor="ctr" anchorCtr="0">
            <a:noAutofit/>
          </a:bodyPr>
          <a:lstStyle/>
          <a:p>
            <a:r>
              <a:rPr lang="el-GR" sz="4000" b="1" dirty="0" smtClean="0">
                <a:solidFill>
                  <a:srgbClr val="000000"/>
                </a:solidFill>
                <a:latin typeface="Arial Narrow"/>
                <a:ea typeface="Arial Narrow"/>
                <a:cs typeface="Arial Narrow"/>
                <a:sym typeface="Arial Narrow"/>
              </a:rPr>
              <a:t>Αναφορές</a:t>
            </a:r>
            <a:endParaRPr lang="en-GB" sz="2800" dirty="0">
              <a:solidFill>
                <a:srgbClr val="000000"/>
              </a:solidFill>
              <a:latin typeface="Arial Narrow"/>
              <a:ea typeface="Arial Narrow"/>
              <a:cs typeface="Arial Narrow"/>
              <a:sym typeface="Arial Narrow"/>
            </a:endParaRP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F9DADA"/>
          </a:solidFill>
          <a:ln>
            <a:noFill/>
          </a:ln>
        </p:spPr>
        <p:txBody>
          <a:bodyPr spcFirstLastPara="1" wrap="square" lIns="121900" tIns="60933" rIns="121900" bIns="60933" anchor="t" anchorCtr="0">
            <a:noAutofit/>
          </a:bodyPr>
          <a:lstStyle/>
          <a:p>
            <a:pPr marL="342900" indent="-342900">
              <a:buFont typeface="Arial" panose="020B0604020202020204" pitchFamily="34" charset="0"/>
              <a:buChar char="•"/>
            </a:pPr>
            <a:r>
              <a:rPr lang="en-US" dirty="0">
                <a:latin typeface="Arial Narrow" panose="020B0606020202030204" pitchFamily="34" charset="0"/>
              </a:rPr>
              <a:t>Atwood, T. (2008). The complete guide to Asperger's Syndrome. Jessica Kingsley Publishers. </a:t>
            </a:r>
          </a:p>
          <a:p>
            <a:pPr marL="342900" indent="-342900">
              <a:buFont typeface="Arial" panose="020B0604020202020204" pitchFamily="34" charset="0"/>
              <a:buChar char="•"/>
            </a:pPr>
            <a:r>
              <a:rPr lang="en-US" dirty="0" err="1">
                <a:latin typeface="Arial Narrow" panose="020B0606020202030204" pitchFamily="34" charset="0"/>
              </a:rPr>
              <a:t>Beukelman</a:t>
            </a:r>
            <a:r>
              <a:rPr lang="en-US" dirty="0">
                <a:latin typeface="Arial Narrow" panose="020B0606020202030204" pitchFamily="34" charset="0"/>
              </a:rPr>
              <a:t>, D. R. &amp; </a:t>
            </a:r>
            <a:r>
              <a:rPr lang="en-US" dirty="0" err="1">
                <a:latin typeface="Arial Narrow" panose="020B0606020202030204" pitchFamily="34" charset="0"/>
              </a:rPr>
              <a:t>Mirenda</a:t>
            </a:r>
            <a:r>
              <a:rPr lang="en-US" dirty="0">
                <a:latin typeface="Arial Narrow" panose="020B0606020202030204" pitchFamily="34" charset="0"/>
              </a:rPr>
              <a:t>, P. (2014). </a:t>
            </a:r>
            <a:r>
              <a:rPr lang="en-US" i="1" dirty="0">
                <a:latin typeface="Arial Narrow" panose="020B0606020202030204" pitchFamily="34" charset="0"/>
              </a:rPr>
              <a:t>Di </a:t>
            </a:r>
            <a:r>
              <a:rPr lang="en-US" i="1" dirty="0" err="1">
                <a:latin typeface="Arial Narrow" panose="020B0606020202030204" pitchFamily="34" charset="0"/>
              </a:rPr>
              <a:t>comunicazione</a:t>
            </a:r>
            <a:r>
              <a:rPr lang="en-US" i="1" dirty="0">
                <a:latin typeface="Arial Narrow" panose="020B0606020202030204" pitchFamily="34" charset="0"/>
              </a:rPr>
              <a:t> </a:t>
            </a:r>
            <a:r>
              <a:rPr lang="en-US" i="1" dirty="0" err="1">
                <a:latin typeface="Arial Narrow" panose="020B0606020202030204" pitchFamily="34" charset="0"/>
              </a:rPr>
              <a:t>aumentativa</a:t>
            </a:r>
            <a:r>
              <a:rPr lang="en-US" i="1" dirty="0">
                <a:latin typeface="Arial Narrow" panose="020B0606020202030204" pitchFamily="34" charset="0"/>
              </a:rPr>
              <a:t> e </a:t>
            </a:r>
            <a:r>
              <a:rPr lang="en-US" i="1" dirty="0" err="1">
                <a:latin typeface="Arial Narrow" panose="020B0606020202030204" pitchFamily="34" charset="0"/>
              </a:rPr>
              <a:t>alternativa</a:t>
            </a:r>
            <a:r>
              <a:rPr lang="en-US" i="1" dirty="0">
                <a:latin typeface="Arial Narrow" panose="020B0606020202030204" pitchFamily="34" charset="0"/>
              </a:rPr>
              <a:t>. </a:t>
            </a:r>
            <a:r>
              <a:rPr lang="en-US" i="1" dirty="0" err="1">
                <a:latin typeface="Arial Narrow" panose="020B0606020202030204" pitchFamily="34" charset="0"/>
              </a:rPr>
              <a:t>Interventi</a:t>
            </a:r>
            <a:r>
              <a:rPr lang="en-US" i="1" dirty="0">
                <a:latin typeface="Arial Narrow" panose="020B0606020202030204" pitchFamily="34" charset="0"/>
              </a:rPr>
              <a:t> per bambini e </a:t>
            </a:r>
            <a:r>
              <a:rPr lang="en-US" i="1" dirty="0" err="1">
                <a:latin typeface="Arial Narrow" panose="020B0606020202030204" pitchFamily="34" charset="0"/>
              </a:rPr>
              <a:t>adulti</a:t>
            </a:r>
            <a:r>
              <a:rPr lang="en-US" i="1" dirty="0">
                <a:latin typeface="Arial Narrow" panose="020B0606020202030204" pitchFamily="34" charset="0"/>
              </a:rPr>
              <a:t> con </a:t>
            </a:r>
            <a:r>
              <a:rPr lang="en-US" i="1" dirty="0" err="1">
                <a:latin typeface="Arial Narrow" panose="020B0606020202030204" pitchFamily="34" charset="0"/>
              </a:rPr>
              <a:t>complessi</a:t>
            </a:r>
            <a:r>
              <a:rPr lang="en-US" i="1" dirty="0">
                <a:latin typeface="Arial Narrow" panose="020B0606020202030204" pitchFamily="34" charset="0"/>
              </a:rPr>
              <a:t> </a:t>
            </a:r>
            <a:r>
              <a:rPr lang="en-US" i="1" dirty="0" err="1">
                <a:latin typeface="Arial Narrow" panose="020B0606020202030204" pitchFamily="34" charset="0"/>
              </a:rPr>
              <a:t>bisogni</a:t>
            </a:r>
            <a:r>
              <a:rPr lang="en-US" i="1" dirty="0">
                <a:latin typeface="Arial Narrow" panose="020B0606020202030204" pitchFamily="34" charset="0"/>
              </a:rPr>
              <a:t> </a:t>
            </a:r>
            <a:r>
              <a:rPr lang="en-US" i="1" dirty="0" err="1">
                <a:latin typeface="Arial Narrow" panose="020B0606020202030204" pitchFamily="34" charset="0"/>
              </a:rPr>
              <a:t>comunicativi</a:t>
            </a:r>
            <a:r>
              <a:rPr lang="en-US" dirty="0">
                <a:latin typeface="Arial Narrow" panose="020B0606020202030204" pitchFamily="34" charset="0"/>
              </a:rPr>
              <a:t>. Centro </a:t>
            </a:r>
            <a:r>
              <a:rPr lang="en-US" dirty="0" err="1">
                <a:latin typeface="Arial Narrow" panose="020B0606020202030204" pitchFamily="34" charset="0"/>
              </a:rPr>
              <a:t>Studi</a:t>
            </a:r>
            <a:r>
              <a:rPr lang="en-US" dirty="0">
                <a:latin typeface="Arial Narrow" panose="020B0606020202030204" pitchFamily="34" charset="0"/>
              </a:rPr>
              <a:t> Erickson.</a:t>
            </a:r>
          </a:p>
          <a:p>
            <a:pPr marL="342900" indent="-342900">
              <a:buFont typeface="Arial" panose="020B0604020202020204" pitchFamily="34" charset="0"/>
              <a:buChar char="•"/>
            </a:pPr>
            <a:r>
              <a:rPr lang="en-US" dirty="0" err="1">
                <a:latin typeface="Arial Narrow" panose="020B0606020202030204" pitchFamily="34" charset="0"/>
              </a:rPr>
              <a:t>Bogdashina</a:t>
            </a:r>
            <a:r>
              <a:rPr lang="en-US" dirty="0">
                <a:latin typeface="Arial Narrow" panose="020B0606020202030204" pitchFamily="34" charset="0"/>
              </a:rPr>
              <a:t>, O. (2016). </a:t>
            </a:r>
            <a:r>
              <a:rPr lang="en-US" i="1" dirty="0">
                <a:latin typeface="Arial Narrow" panose="020B0606020202030204" pitchFamily="34" charset="0"/>
              </a:rPr>
              <a:t>Sensory perceptual issues in Autism and Asperger Syndrome</a:t>
            </a:r>
            <a:r>
              <a:rPr lang="en-US" dirty="0">
                <a:latin typeface="Arial Narrow" panose="020B0606020202030204" pitchFamily="34" charset="0"/>
              </a:rPr>
              <a:t>. Jessica Kingsley Publishers. </a:t>
            </a:r>
          </a:p>
          <a:p>
            <a:pPr marL="342900" indent="-342900">
              <a:buFont typeface="Arial" panose="020B0604020202020204" pitchFamily="34" charset="0"/>
              <a:buChar char="•"/>
            </a:pPr>
            <a:r>
              <a:rPr lang="en-US" dirty="0">
                <a:latin typeface="Arial Narrow" panose="020B0606020202030204" pitchFamily="34" charset="0"/>
              </a:rPr>
              <a:t>Gray, C. (2015) </a:t>
            </a:r>
            <a:r>
              <a:rPr lang="en-US" i="1" dirty="0">
                <a:latin typeface="Arial Narrow" panose="020B0606020202030204" pitchFamily="34" charset="0"/>
              </a:rPr>
              <a:t>The new social story book: Over 180 social stories that teach everyday social skills to children and young adults with Autism or Asperger's Syndrome, and Their Peers. </a:t>
            </a:r>
            <a:r>
              <a:rPr lang="en-US" dirty="0">
                <a:latin typeface="Arial Narrow" panose="020B0606020202030204" pitchFamily="34" charset="0"/>
              </a:rPr>
              <a:t>Future Horizons.</a:t>
            </a:r>
          </a:p>
          <a:p>
            <a:pPr marL="342900" indent="-342900">
              <a:buFont typeface="Arial" panose="020B0604020202020204" pitchFamily="34" charset="0"/>
              <a:buChar char="•"/>
            </a:pPr>
            <a:r>
              <a:rPr lang="en-US" dirty="0">
                <a:latin typeface="Arial Narrow" panose="020B0606020202030204" pitchFamily="34" charset="0"/>
              </a:rPr>
              <a:t>Gray, C. (2015). </a:t>
            </a:r>
            <a:r>
              <a:rPr lang="en-US" i="1" dirty="0">
                <a:latin typeface="Arial Narrow" panose="020B0606020202030204" pitchFamily="34" charset="0"/>
              </a:rPr>
              <a:t>The new social story book</a:t>
            </a:r>
            <a:r>
              <a:rPr lang="en-US" dirty="0">
                <a:latin typeface="Arial Narrow" panose="020B0606020202030204" pitchFamily="34" charset="0"/>
              </a:rPr>
              <a:t>. Future Horizons Incorporated.</a:t>
            </a:r>
          </a:p>
          <a:p>
            <a:pPr marL="342900" indent="-342900">
              <a:buFont typeface="Arial" panose="020B0604020202020204" pitchFamily="34" charset="0"/>
              <a:buChar char="•"/>
            </a:pPr>
            <a:r>
              <a:rPr lang="en-US" dirty="0" err="1">
                <a:latin typeface="Arial Narrow" panose="020B0606020202030204" pitchFamily="34" charset="0"/>
              </a:rPr>
              <a:t>Howlin</a:t>
            </a:r>
            <a:r>
              <a:rPr lang="en-US" dirty="0">
                <a:latin typeface="Arial Narrow" panose="020B0606020202030204" pitchFamily="34" charset="0"/>
              </a:rPr>
              <a:t>, P. (1988). </a:t>
            </a:r>
            <a:r>
              <a:rPr lang="en-US" i="1" dirty="0">
                <a:latin typeface="Arial Narrow" panose="020B0606020202030204" pitchFamily="34" charset="0"/>
              </a:rPr>
              <a:t>Teaching children with Autism to mind-read-Read: A practical guide for teachers and parents</a:t>
            </a:r>
            <a:r>
              <a:rPr lang="en-US" dirty="0">
                <a:latin typeface="Arial Narrow" panose="020B0606020202030204" pitchFamily="34" charset="0"/>
              </a:rPr>
              <a:t>. Wiley. </a:t>
            </a:r>
          </a:p>
          <a:p>
            <a:pPr marL="342900" indent="-342900">
              <a:buFont typeface="Arial" panose="020B0604020202020204" pitchFamily="34" charset="0"/>
              <a:buChar char="•"/>
            </a:pPr>
            <a:r>
              <a:rPr lang="en-US" dirty="0">
                <a:latin typeface="Arial Narrow" panose="020B0606020202030204" pitchFamily="34" charset="0"/>
              </a:rPr>
              <a:t>https://</a:t>
            </a:r>
            <a:r>
              <a:rPr lang="en-US" dirty="0" err="1">
                <a:latin typeface="Arial Narrow" panose="020B0606020202030204" pitchFamily="34" charset="0"/>
              </a:rPr>
              <a:t>apps.who.int</a:t>
            </a:r>
            <a:r>
              <a:rPr lang="en-US" dirty="0">
                <a:latin typeface="Arial Narrow" panose="020B0606020202030204" pitchFamily="34" charset="0"/>
              </a:rPr>
              <a:t>/iris/bitstream/handle/10665/43737/9789241547321_eng.pdf;jsessionid=F031A93B4FA1959893D860EF9E627368?sequence=1</a:t>
            </a:r>
          </a:p>
          <a:p>
            <a:pPr marL="342900" indent="-342900">
              <a:buFont typeface="Arial" panose="020B0604020202020204" pitchFamily="34" charset="0"/>
              <a:buChar char="•"/>
            </a:pPr>
            <a:r>
              <a:rPr lang="en-US" u="sng" dirty="0">
                <a:latin typeface="Arial Narrow" panose="020B0606020202030204" pitchFamily="34" charset="0"/>
              </a:rPr>
              <a:t>https://cat-</a:t>
            </a:r>
            <a:r>
              <a:rPr lang="en-US" u="sng" dirty="0" err="1">
                <a:latin typeface="Arial Narrow" panose="020B0606020202030204" pitchFamily="34" charset="0"/>
              </a:rPr>
              <a:t>kit.com</a:t>
            </a:r>
            <a:r>
              <a:rPr lang="en-US" u="sng" dirty="0">
                <a:latin typeface="Arial Narrow" panose="020B0606020202030204" pitchFamily="34" charset="0"/>
              </a:rPr>
              <a:t>/it/</a:t>
            </a:r>
            <a:endParaRPr lang="en-US" dirty="0">
              <a:latin typeface="Arial Narrow" panose="020B0606020202030204" pitchFamily="34" charset="0"/>
            </a:endParaRPr>
          </a:p>
          <a:p>
            <a:pPr marL="342900" indent="-342900">
              <a:buFont typeface="Arial" panose="020B0604020202020204" pitchFamily="34" charset="0"/>
              <a:buChar char="•"/>
            </a:pPr>
            <a:r>
              <a:rPr lang="en-US" u="sng" dirty="0">
                <a:latin typeface="Arial Narrow" panose="020B0606020202030204" pitchFamily="34" charset="0"/>
              </a:rPr>
              <a:t>http://</a:t>
            </a:r>
            <a:r>
              <a:rPr lang="en-US" u="sng" dirty="0" err="1">
                <a:latin typeface="Arial Narrow" panose="020B0606020202030204" pitchFamily="34" charset="0"/>
              </a:rPr>
              <a:t>www.spazioasperger.it</a:t>
            </a:r>
            <a:r>
              <a:rPr lang="en-US" u="sng" dirty="0">
                <a:latin typeface="Arial Narrow" panose="020B0606020202030204" pitchFamily="34" charset="0"/>
              </a:rPr>
              <a:t>/</a:t>
            </a:r>
            <a:endParaRPr lang="en-US" dirty="0">
              <a:latin typeface="Arial Narrow" panose="020B0606020202030204" pitchFamily="34" charset="0"/>
            </a:endParaRPr>
          </a:p>
          <a:p>
            <a:pPr marL="342900" indent="-342900">
              <a:buFont typeface="Arial" panose="020B0604020202020204" pitchFamily="34" charset="0"/>
              <a:buChar char="•"/>
            </a:pPr>
            <a:r>
              <a:rPr lang="en-US" u="sng" dirty="0">
                <a:latin typeface="Arial Narrow" panose="020B0606020202030204" pitchFamily="34" charset="0"/>
              </a:rPr>
              <a:t>https://</a:t>
            </a:r>
            <a:r>
              <a:rPr lang="en-US" u="sng" dirty="0" err="1">
                <a:latin typeface="Arial Narrow" panose="020B0606020202030204" pitchFamily="34" charset="0"/>
              </a:rPr>
              <a:t>www.fondazioneares.com</a:t>
            </a:r>
            <a:r>
              <a:rPr lang="en-US" u="sng" dirty="0">
                <a:latin typeface="Arial Narrow" panose="020B0606020202030204" pitchFamily="34" charset="0"/>
              </a:rPr>
              <a:t>/</a:t>
            </a:r>
            <a:endParaRPr lang="en-US" b="1" dirty="0">
              <a:solidFill>
                <a:srgbClr val="0F1111"/>
              </a:solidFill>
              <a:latin typeface="Arial Narrow" panose="020B0606020202030204" pitchFamily="34" charset="0"/>
            </a:endParaRPr>
          </a:p>
          <a:p>
            <a:pPr marL="342900" indent="-342900">
              <a:buClr>
                <a:schemeClr val="dk1"/>
              </a:buClr>
              <a:buSzPts val="1100"/>
              <a:buFont typeface="Arial" panose="020B0604020202020204" pitchFamily="34" charset="0"/>
              <a:buChar char="•"/>
            </a:pPr>
            <a:endParaRPr lang="en-US" dirty="0">
              <a:solidFill>
                <a:schemeClr val="dk1"/>
              </a:solidFill>
            </a:endParaRPr>
          </a:p>
          <a:p>
            <a:pPr marL="342900" indent="-342900" algn="just">
              <a:spcBef>
                <a:spcPts val="1333"/>
              </a:spcBef>
              <a:buFont typeface="Arial" panose="020B0604020202020204" pitchFamily="34" charset="0"/>
              <a:buChar char="•"/>
            </a:pPr>
            <a:endParaRPr lang="en-US" dirty="0">
              <a:latin typeface="Arial Narrow"/>
              <a:ea typeface="Arial Narrow"/>
              <a:cs typeface="Arial Narrow"/>
              <a:sym typeface="Arial Narrow"/>
            </a:endParaRPr>
          </a:p>
        </p:txBody>
      </p:sp>
    </p:spTree>
    <p:extLst>
      <p:ext uri="{BB962C8B-B14F-4D97-AF65-F5344CB8AC3E}">
        <p14:creationId xmlns:p14="http://schemas.microsoft.com/office/powerpoint/2010/main" val="18313953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73"/>
          <p:cNvSpPr/>
          <p:nvPr/>
        </p:nvSpPr>
        <p:spPr>
          <a:xfrm>
            <a:off x="1567388" y="1558059"/>
            <a:ext cx="9389424" cy="4330416"/>
          </a:xfrm>
          <a:prstGeom prst="rect">
            <a:avLst/>
          </a:prstGeom>
          <a:solidFill>
            <a:srgbClr val="F9DAD9"/>
          </a:solidFill>
          <a:ln>
            <a:noFill/>
          </a:ln>
        </p:spPr>
        <p:txBody>
          <a:bodyPr spcFirstLastPara="1" wrap="square" lIns="121900" tIns="60933" rIns="121900" bIns="60933" anchor="t" anchorCtr="0">
            <a:noAutofit/>
          </a:bodyPr>
          <a:lstStyle/>
          <a:p>
            <a:pPr algn="ctr">
              <a:lnSpc>
                <a:spcPct val="170000"/>
              </a:lnSpc>
            </a:pPr>
            <a:r>
              <a:rPr lang="el-GR" sz="4800" b="1" dirty="0" smtClean="0">
                <a:solidFill>
                  <a:srgbClr val="024E94"/>
                </a:solidFill>
                <a:latin typeface="Arial Narrow" panose="020B0606020202030204" pitchFamily="34" charset="0"/>
                <a:ea typeface="Arial Narrow"/>
                <a:cs typeface="Arial Narrow"/>
                <a:sym typeface="Arial Narrow"/>
              </a:rPr>
              <a:t>Ερωτήσεις;</a:t>
            </a:r>
          </a:p>
          <a:p>
            <a:pPr algn="ctr">
              <a:lnSpc>
                <a:spcPct val="170000"/>
              </a:lnSpc>
            </a:pPr>
            <a:r>
              <a:rPr lang="el-GR" sz="4800" b="1" dirty="0" smtClean="0">
                <a:solidFill>
                  <a:srgbClr val="024E94"/>
                </a:solidFill>
                <a:latin typeface="Arial Narrow" panose="020B0606020202030204" pitchFamily="34" charset="0"/>
                <a:ea typeface="Arial Narrow"/>
                <a:cs typeface="Arial Narrow"/>
                <a:sym typeface="Arial Narrow"/>
              </a:rPr>
              <a:t>Αντίο και ευχαριστούμε για την παρουσία σας</a:t>
            </a:r>
            <a:r>
              <a:rPr lang="it" sz="4800" b="1" dirty="0" smtClean="0">
                <a:solidFill>
                  <a:srgbClr val="024E94"/>
                </a:solidFill>
                <a:latin typeface="Arial Narrow" panose="020B0606020202030204" pitchFamily="34" charset="0"/>
                <a:ea typeface="Arial Narrow"/>
                <a:cs typeface="Arial Narrow"/>
                <a:sym typeface="Arial Narrow"/>
              </a:rPr>
              <a:t>☺</a:t>
            </a:r>
            <a:endParaRPr sz="4800" dirty="0">
              <a:latin typeface="Arial Narrow" panose="020B0606020202030204" pitchFamily="34" charset="0"/>
            </a:endParaRPr>
          </a:p>
        </p:txBody>
      </p:sp>
      <p:grpSp>
        <p:nvGrpSpPr>
          <p:cNvPr id="715" name="Google Shape;715;p73"/>
          <p:cNvGrpSpPr/>
          <p:nvPr/>
        </p:nvGrpSpPr>
        <p:grpSpPr>
          <a:xfrm>
            <a:off x="110370" y="6412675"/>
            <a:ext cx="9801567" cy="445325"/>
            <a:chOff x="178130" y="6412675"/>
            <a:chExt cx="9128049" cy="445325"/>
          </a:xfrm>
        </p:grpSpPr>
        <p:sp>
          <p:nvSpPr>
            <p:cNvPr id="716" name="Google Shape;716;p73"/>
            <p:cNvSpPr/>
            <p:nvPr/>
          </p:nvSpPr>
          <p:spPr>
            <a:xfrm>
              <a:off x="2213898" y="6457890"/>
              <a:ext cx="7092281" cy="338554"/>
            </a:xfrm>
            <a:prstGeom prst="rect">
              <a:avLst/>
            </a:prstGeom>
            <a:noFill/>
            <a:ln>
              <a:noFill/>
            </a:ln>
          </p:spPr>
          <p:txBody>
            <a:bodyPr spcFirstLastPara="1" wrap="square" lIns="121900" tIns="60933" rIns="121900" bIns="60933" anchor="t" anchorCtr="0">
              <a:noAutofit/>
            </a:bodyPr>
            <a:lstStyle/>
            <a:p>
              <a:r>
                <a:rPr lang="el-GR" sz="900" dirty="0">
                  <a:solidFill>
                    <a:prstClr val="black"/>
                  </a:solidFill>
                  <a:ea typeface="Times New Roman" panose="02020603050405020304" pitchFamily="18" charset="0"/>
                </a:rPr>
                <a:t>Η υποστήριξη της Ευρωπαϊκής Επιτροπής για την παραγωγή της παρούσας δημοσίευσης δεν συνιστά έγκριση του περιεχομένου, το οποίο αντικατοπτρίζει μόνο τις απόψεις των συντακτών, και η Επιτροπή δεν μπορεί να θεωρηθεί υπεύθυνη για οποιαδήποτε χρήση των πληροφοριών που περιέχονται σε αυτήν. </a:t>
              </a:r>
            </a:p>
          </p:txBody>
        </p:sp>
        <p:pic>
          <p:nvPicPr>
            <p:cNvPr id="717" name="Google Shape;717;p73" descr="Ein Bild, das Text enthält.&#10;&#10;Automatisch generierte Beschreibung"/>
            <p:cNvPicPr preferRelativeResize="0"/>
            <p:nvPr/>
          </p:nvPicPr>
          <p:blipFill rotWithShape="1">
            <a:blip r:embed="rId3">
              <a:alphaModFix/>
            </a:blip>
            <a:srcRect l="26264" t="3861"/>
            <a:stretch/>
          </p:blipFill>
          <p:spPr>
            <a:xfrm>
              <a:off x="178130" y="6412675"/>
              <a:ext cx="2017606" cy="445325"/>
            </a:xfrm>
            <a:prstGeom prst="rect">
              <a:avLst/>
            </a:prstGeom>
            <a:noFill/>
            <a:ln>
              <a:noFill/>
            </a:ln>
          </p:spPr>
        </p:pic>
      </p:grpSp>
      <p:sp>
        <p:nvSpPr>
          <p:cNvPr id="718" name="Google Shape;718;p73"/>
          <p:cNvSpPr txBox="1">
            <a:spLocks noGrp="1"/>
          </p:cNvSpPr>
          <p:nvPr>
            <p:ph type="sldNum" idx="12"/>
          </p:nvPr>
        </p:nvSpPr>
        <p:spPr>
          <a:xfrm>
            <a:off x="8610600" y="6356351"/>
            <a:ext cx="2743200" cy="365125"/>
          </a:xfrm>
          <a:prstGeom prst="rect">
            <a:avLst/>
          </a:prstGeom>
          <a:noFill/>
          <a:ln>
            <a:noFill/>
          </a:ln>
        </p:spPr>
        <p:txBody>
          <a:bodyPr spcFirstLastPara="1" vert="horz" wrap="square" lIns="121900" tIns="60933" rIns="121900" bIns="60933" rtlCol="0" anchor="ctr" anchorCtr="0">
            <a:noAutofit/>
          </a:bodyPr>
          <a:lstStyle/>
          <a:p>
            <a:fld id="{00000000-1234-1234-1234-123412341234}" type="slidenum">
              <a:rPr lang="it"/>
              <a:pPr/>
              <a:t>48</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B17A013-6D54-C944-95A1-232723112481}"/>
              </a:ext>
            </a:extLst>
          </p:cNvPr>
          <p:cNvSpPr>
            <a:spLocks noGrp="1"/>
          </p:cNvSpPr>
          <p:nvPr>
            <p:ph type="dt" sz="half" idx="10"/>
          </p:nvPr>
        </p:nvSpPr>
        <p:spPr/>
        <p:txBody>
          <a:bodyPr/>
          <a:lstStyle/>
          <a:p>
            <a:r>
              <a:rPr lang="el-GR" dirty="0"/>
              <a:t>3 Ιουνίου 2021</a:t>
            </a:r>
          </a:p>
        </p:txBody>
      </p:sp>
      <p:sp>
        <p:nvSpPr>
          <p:cNvPr id="5" name="Footer Placeholder 4">
            <a:extLst>
              <a:ext uri="{FF2B5EF4-FFF2-40B4-BE49-F238E27FC236}">
                <a16:creationId xmlns:a16="http://schemas.microsoft.com/office/drawing/2014/main" id="{42998A59-E0C5-6C47-ABCE-4440933FA3DA}"/>
              </a:ext>
            </a:extLst>
          </p:cNvPr>
          <p:cNvSpPr>
            <a:spLocks noGrp="1"/>
          </p:cNvSpPr>
          <p:nvPr>
            <p:ph type="ftr" sz="quarter" idx="11"/>
          </p:nvPr>
        </p:nvSpPr>
        <p:spPr/>
        <p:txBody>
          <a:bodyPr/>
          <a:lstStyle/>
          <a:p>
            <a:r>
              <a:rPr lang="el-GR" dirty="0">
                <a:solidFill>
                  <a:prstClr val="black"/>
                </a:solidFill>
                <a:ea typeface="Times New Roman" panose="02020603050405020304" pitchFamily="18" charset="0"/>
              </a:rPr>
              <a:t>Η υποστήριξη της Ευρωπαϊκής Επιτροπής για την παραγωγή της παρούσας δημοσίευσης δεν συνιστά έγκριση του περιεχομένου, το οποίο αντικατοπτρίζει μόνο τις απόψεις των συντακτών, και η Επιτροπή δεν μπορεί να θεωρηθεί υπεύθυνη για οποιαδήποτε χρήση των πληροφοριών που περιέχονται σε αυτήν. </a:t>
            </a:r>
          </a:p>
        </p:txBody>
      </p:sp>
      <p:sp>
        <p:nvSpPr>
          <p:cNvPr id="6" name="Slide Number Placeholder 5">
            <a:extLst>
              <a:ext uri="{FF2B5EF4-FFF2-40B4-BE49-F238E27FC236}">
                <a16:creationId xmlns:a16="http://schemas.microsoft.com/office/drawing/2014/main" id="{49A72AF7-D2B8-5149-BDE0-B78EABF65A7A}"/>
              </a:ext>
            </a:extLst>
          </p:cNvPr>
          <p:cNvSpPr>
            <a:spLocks noGrp="1"/>
          </p:cNvSpPr>
          <p:nvPr>
            <p:ph type="sldNum" sz="quarter" idx="12"/>
          </p:nvPr>
        </p:nvSpPr>
        <p:spPr/>
        <p:txBody>
          <a:bodyPr/>
          <a:lstStyle/>
          <a:p>
            <a:fld id="{4AA10864-17D9-EB4A-80E3-89D1D8A92E63}" type="slidenum">
              <a:rPr lang="de-AT" smtClean="0"/>
              <a:pPr/>
              <a:t>49</a:t>
            </a:fld>
            <a:endParaRPr lang="de-AT" dirty="0"/>
          </a:p>
        </p:txBody>
      </p:sp>
      <p:sp>
        <p:nvSpPr>
          <p:cNvPr id="7" name="Google Shape;132;p26">
            <a:extLst>
              <a:ext uri="{FF2B5EF4-FFF2-40B4-BE49-F238E27FC236}">
                <a16:creationId xmlns:a16="http://schemas.microsoft.com/office/drawing/2014/main" id="{10578B7F-A3DA-3340-BED7-F6F49636EF47}"/>
              </a:ext>
            </a:extLst>
          </p:cNvPr>
          <p:cNvSpPr txBox="1">
            <a:spLocks noGrp="1"/>
          </p:cNvSpPr>
          <p:nvPr>
            <p:ph type="ctrTitle"/>
          </p:nvPr>
        </p:nvSpPr>
        <p:spPr>
          <a:xfrm>
            <a:off x="351936" y="1929161"/>
            <a:ext cx="11488128" cy="2999678"/>
          </a:xfrm>
          <a:prstGeom prst="rect">
            <a:avLst/>
          </a:prstGeom>
          <a:solidFill>
            <a:srgbClr val="BBD6EE"/>
          </a:solidFill>
          <a:ln>
            <a:noFill/>
          </a:ln>
        </p:spPr>
        <p:txBody>
          <a:bodyPr spcFirstLastPara="1" wrap="square" lIns="121900" tIns="60933" rIns="121900" bIns="60933" anchor="b" anchorCtr="0">
            <a:normAutofit fontScale="90000"/>
          </a:bodyPr>
          <a:lstStyle/>
          <a:p>
            <a:pPr algn="ctr">
              <a:lnSpc>
                <a:spcPct val="170000"/>
              </a:lnSpc>
              <a:buClr>
                <a:srgbClr val="024E94"/>
              </a:buClr>
              <a:buSzPct val="100000"/>
            </a:pPr>
            <a:r>
              <a:rPr lang="it" sz="10000" b="1" dirty="0">
                <a:solidFill>
                  <a:srgbClr val="024E94"/>
                </a:solidFill>
                <a:latin typeface="Arial Narrow"/>
                <a:ea typeface="Arial Narrow"/>
                <a:cs typeface="Arial Narrow"/>
                <a:sym typeface="Arial Narrow"/>
              </a:rPr>
              <a:t>Curriculum for the Training Course </a:t>
            </a:r>
            <a:br>
              <a:rPr lang="it" sz="10000" b="1" dirty="0">
                <a:solidFill>
                  <a:srgbClr val="024E94"/>
                </a:solidFill>
                <a:latin typeface="Arial Narrow"/>
                <a:ea typeface="Arial Narrow"/>
                <a:cs typeface="Arial Narrow"/>
                <a:sym typeface="Arial Narrow"/>
              </a:rPr>
            </a:br>
            <a:r>
              <a:rPr lang="it" sz="10000" b="1" dirty="0">
                <a:solidFill>
                  <a:srgbClr val="024E94"/>
                </a:solidFill>
                <a:latin typeface="Arial Narrow"/>
                <a:ea typeface="Arial Narrow"/>
                <a:cs typeface="Arial Narrow"/>
                <a:sym typeface="Arial Narrow"/>
              </a:rPr>
              <a:t>“Autism Spectrum Disorder (ASD) Officer”</a:t>
            </a:r>
            <a:endParaRPr sz="2400" dirty="0"/>
          </a:p>
          <a:p>
            <a:pPr algn="ctr">
              <a:lnSpc>
                <a:spcPct val="90000"/>
              </a:lnSpc>
              <a:buClr>
                <a:schemeClr val="dk1"/>
              </a:buClr>
              <a:buSzPct val="100000"/>
            </a:pPr>
            <a:endParaRPr sz="8000" b="1" cap="small" dirty="0">
              <a:solidFill>
                <a:srgbClr val="024E94"/>
              </a:solidFill>
              <a:latin typeface="Arial Narrow"/>
              <a:ea typeface="Arial Narrow"/>
              <a:cs typeface="Arial Narrow"/>
              <a:sym typeface="Arial Narrow"/>
            </a:endParaRPr>
          </a:p>
          <a:p>
            <a:pPr algn="ctr">
              <a:lnSpc>
                <a:spcPct val="90000"/>
              </a:lnSpc>
              <a:buClr>
                <a:srgbClr val="024E94"/>
              </a:buClr>
              <a:buSzPct val="100000"/>
            </a:pPr>
            <a:r>
              <a:rPr lang="it" sz="8000" cap="small" dirty="0">
                <a:solidFill>
                  <a:srgbClr val="024E94"/>
                </a:solidFill>
                <a:latin typeface="Arial Narrow"/>
                <a:ea typeface="Arial Narrow"/>
                <a:cs typeface="Arial Narrow"/>
                <a:sym typeface="Arial Narrow"/>
              </a:rPr>
              <a:t>https://www.autrain.eu/pt/curriculo/</a:t>
            </a:r>
            <a:br>
              <a:rPr lang="it" sz="8000" cap="small" dirty="0">
                <a:solidFill>
                  <a:srgbClr val="024E94"/>
                </a:solidFill>
                <a:latin typeface="Arial Narrow"/>
                <a:ea typeface="Arial Narrow"/>
                <a:cs typeface="Arial Narrow"/>
                <a:sym typeface="Arial Narrow"/>
              </a:rPr>
            </a:br>
            <a:r>
              <a:rPr lang="it" sz="8000" dirty="0">
                <a:solidFill>
                  <a:srgbClr val="024E94"/>
                </a:solidFill>
                <a:latin typeface="Arial Narrow"/>
                <a:ea typeface="Arial Narrow"/>
                <a:cs typeface="Arial Narrow"/>
                <a:sym typeface="Arial Narrow"/>
              </a:rPr>
              <a:t/>
            </a:r>
            <a:br>
              <a:rPr lang="it" sz="8000" dirty="0">
                <a:solidFill>
                  <a:srgbClr val="024E94"/>
                </a:solidFill>
                <a:latin typeface="Arial Narrow"/>
                <a:ea typeface="Arial Narrow"/>
                <a:cs typeface="Arial Narrow"/>
                <a:sym typeface="Arial Narrow"/>
              </a:rPr>
            </a:br>
            <a:r>
              <a:rPr lang="it" sz="8000" dirty="0">
                <a:solidFill>
                  <a:srgbClr val="024E94"/>
                </a:solidFill>
                <a:latin typeface="Arial Narrow"/>
                <a:ea typeface="Arial Narrow"/>
                <a:cs typeface="Arial Narrow"/>
                <a:sym typeface="Arial Narrow"/>
              </a:rPr>
              <a:t/>
            </a:r>
            <a:br>
              <a:rPr lang="it" sz="8000" dirty="0">
                <a:solidFill>
                  <a:srgbClr val="024E94"/>
                </a:solidFill>
                <a:latin typeface="Arial Narrow"/>
                <a:ea typeface="Arial Narrow"/>
                <a:cs typeface="Arial Narrow"/>
                <a:sym typeface="Arial Narrow"/>
              </a:rPr>
            </a:br>
            <a:endParaRPr sz="8000" dirty="0">
              <a:solidFill>
                <a:srgbClr val="024E94"/>
              </a:solidFill>
              <a:latin typeface="Arial Narrow"/>
              <a:ea typeface="Arial Narrow"/>
              <a:cs typeface="Arial Narrow"/>
              <a:sym typeface="Arial Narrow"/>
            </a:endParaRPr>
          </a:p>
        </p:txBody>
      </p:sp>
    </p:spTree>
    <p:extLst>
      <p:ext uri="{BB962C8B-B14F-4D97-AF65-F5344CB8AC3E}">
        <p14:creationId xmlns:p14="http://schemas.microsoft.com/office/powerpoint/2010/main" val="3730192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l-GR" dirty="0"/>
              <a:t>3 Ιουνίου 2021</a:t>
            </a:r>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l-GR" dirty="0">
                <a:solidFill>
                  <a:prstClr val="black"/>
                </a:solidFill>
                <a:ea typeface="Times New Roman" panose="02020603050405020304" pitchFamily="18" charset="0"/>
              </a:rPr>
              <a:t>Η υποστήριξη της Ευρωπαϊκής Επιτροπής για την παραγωγή της παρούσας δημοσίευσης δεν συνιστά έγκριση του περιεχομένου, το οποίο αντικατοπτρίζει μόνο τις απόψεις των συντακτών, και η Επιτροπή δεν μπορεί να θεωρηθεί υπεύθυνη για οποιαδήποτε χρήση των πληροφοριών που περιέχονται σε αυτήν. </a:t>
            </a: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5</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2743200" cy="1009651"/>
          </a:xfrm>
          <a:prstGeom prst="rect">
            <a:avLst/>
          </a:prstGeom>
          <a:solidFill>
            <a:srgbClr val="FFF2CC"/>
          </a:solidFill>
          <a:ln>
            <a:noFill/>
          </a:ln>
        </p:spPr>
        <p:txBody>
          <a:bodyPr spcFirstLastPara="1" wrap="square" lIns="121900" tIns="60933" rIns="121900" bIns="60933" anchor="t" anchorCtr="0">
            <a:noAutofit/>
          </a:bodyPr>
          <a:lstStyle/>
          <a:p>
            <a:pPr algn="ctr"/>
            <a:r>
              <a:rPr lang="el-GR" sz="2800" b="1" dirty="0" smtClean="0">
                <a:solidFill>
                  <a:srgbClr val="000000"/>
                </a:solidFill>
                <a:latin typeface="Arial Narrow"/>
                <a:ea typeface="Arial Narrow"/>
                <a:cs typeface="Arial Narrow"/>
                <a:sym typeface="Arial Narrow"/>
              </a:rPr>
              <a:t>Μαθησιακά αποτελέσματα</a:t>
            </a:r>
            <a:endParaRPr lang="en-GB" sz="1600"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FFF2CC"/>
          </a:solidFill>
          <a:ln>
            <a:noFill/>
          </a:ln>
        </p:spPr>
        <p:txBody>
          <a:bodyPr spcFirstLastPara="1" wrap="square" lIns="121900" tIns="60933" rIns="121900" bIns="60933" anchor="t" anchorCtr="0">
            <a:noAutofit/>
          </a:bodyPr>
          <a:lstStyle/>
          <a:p>
            <a:pPr algn="ctr"/>
            <a:r>
              <a:rPr lang="el-GR" sz="3200" b="1" dirty="0">
                <a:solidFill>
                  <a:srgbClr val="000000"/>
                </a:solidFill>
                <a:latin typeface="Arial Narrow"/>
                <a:ea typeface="Arial Narrow"/>
                <a:cs typeface="Arial Narrow"/>
                <a:sym typeface="Arial Narrow"/>
              </a:rPr>
              <a:t>Ενότητα 3: Διαταραχές αυτιστικού φάσματος και κοινωνία</a:t>
            </a:r>
            <a:endParaRPr lang="it" sz="3200" b="1" dirty="0">
              <a:latin typeface="Arial Narrow"/>
              <a:ea typeface="Arial Narrow"/>
              <a:cs typeface="Arial Narrow"/>
              <a:sym typeface="Arial Narrow"/>
            </a:endParaRPr>
          </a:p>
          <a:p>
            <a:pPr algn="ctr">
              <a:buClr>
                <a:schemeClr val="dk1"/>
              </a:buClr>
            </a:pPr>
            <a:endParaRPr lang="en-GB" sz="3600" b="1" dirty="0">
              <a:solidFill>
                <a:schemeClr val="dk1"/>
              </a:solidFill>
              <a:latin typeface="Arial Narrow"/>
              <a:ea typeface="Arial Narrow"/>
              <a:cs typeface="Arial Narrow"/>
              <a:sym typeface="Arial Narrow"/>
            </a:endParaRPr>
          </a:p>
          <a:p>
            <a:pPr marL="571500" indent="-571500">
              <a:lnSpc>
                <a:spcPct val="150000"/>
              </a:lnSpc>
              <a:buClr>
                <a:schemeClr val="dk1"/>
              </a:buClr>
              <a:buSzPts val="2400"/>
              <a:buFont typeface="Arial" panose="020B0604020202020204" pitchFamily="34" charset="0"/>
              <a:buChar char="•"/>
            </a:pPr>
            <a:r>
              <a:rPr lang="el-GR" sz="2800" dirty="0" smtClean="0">
                <a:solidFill>
                  <a:schemeClr val="dk1"/>
                </a:solidFill>
                <a:latin typeface="Arial Narrow" panose="020B0606020202030204" pitchFamily="34" charset="0"/>
                <a:ea typeface="Arial Narrow"/>
                <a:cs typeface="Arial Narrow"/>
                <a:sym typeface="Arial Narrow"/>
              </a:rPr>
              <a:t>Να συζητηθεί η αντιμετώπιση της </a:t>
            </a:r>
            <a:r>
              <a:rPr lang="el-GR" sz="2800" dirty="0" err="1" smtClean="0">
                <a:solidFill>
                  <a:schemeClr val="dk1"/>
                </a:solidFill>
                <a:latin typeface="Arial Narrow" panose="020B0606020202030204" pitchFamily="34" charset="0"/>
                <a:ea typeface="Arial Narrow"/>
                <a:cs typeface="Arial Narrow"/>
                <a:sym typeface="Arial Narrow"/>
              </a:rPr>
              <a:t>σύνηθους</a:t>
            </a:r>
            <a:r>
              <a:rPr lang="el-GR" sz="2800" dirty="0" smtClean="0">
                <a:solidFill>
                  <a:schemeClr val="dk1"/>
                </a:solidFill>
                <a:latin typeface="Arial Narrow" panose="020B0606020202030204" pitchFamily="34" charset="0"/>
                <a:ea typeface="Arial Narrow"/>
                <a:cs typeface="Arial Narrow"/>
                <a:sym typeface="Arial Narrow"/>
              </a:rPr>
              <a:t> πρόκλησης ενός ατόμου με Διαταραχή αυτιστικού φάσματος.</a:t>
            </a:r>
            <a:endParaRPr lang="en-GB" sz="2800" dirty="0">
              <a:solidFill>
                <a:schemeClr val="dk1"/>
              </a:solidFill>
              <a:latin typeface="Arial Narrow" panose="020B0606020202030204" pitchFamily="34" charset="0"/>
              <a:ea typeface="Arial Narrow"/>
              <a:cs typeface="Arial Narrow"/>
              <a:sym typeface="Arial Narrow"/>
            </a:endParaRPr>
          </a:p>
          <a:p>
            <a:pPr marL="571500" indent="-571500">
              <a:lnSpc>
                <a:spcPct val="150000"/>
              </a:lnSpc>
              <a:buClr>
                <a:schemeClr val="dk1"/>
              </a:buClr>
              <a:buSzPts val="2400"/>
              <a:buFont typeface="Arial" panose="020B0604020202020204" pitchFamily="34" charset="0"/>
              <a:buChar char="•"/>
            </a:pPr>
            <a:r>
              <a:rPr lang="el-GR" sz="2800" dirty="0" smtClean="0">
                <a:solidFill>
                  <a:schemeClr val="dk1"/>
                </a:solidFill>
                <a:latin typeface="Arial Narrow" panose="020B0606020202030204" pitchFamily="34" charset="0"/>
                <a:ea typeface="Arial Narrow"/>
                <a:cs typeface="Arial Narrow"/>
                <a:sym typeface="Arial Narrow"/>
              </a:rPr>
              <a:t>Να συζητηθεί η διαμόρφωση της κοινωνίας ως φιλική προς τον Αυτισμό.</a:t>
            </a:r>
            <a:endParaRPr lang="en-GB" sz="2800" dirty="0">
              <a:latin typeface="Arial Narrow" panose="020B0606020202030204" pitchFamily="34" charset="0"/>
            </a:endParaRPr>
          </a:p>
          <a:p>
            <a:pPr marL="571500" indent="-571500">
              <a:lnSpc>
                <a:spcPct val="150000"/>
              </a:lnSpc>
              <a:buClr>
                <a:schemeClr val="dk1"/>
              </a:buClr>
              <a:buSzPts val="2400"/>
              <a:buFont typeface="Arial" panose="020B0604020202020204" pitchFamily="34" charset="0"/>
              <a:buChar char="•"/>
            </a:pPr>
            <a:r>
              <a:rPr lang="el-GR" sz="2800" dirty="0" smtClean="0">
                <a:solidFill>
                  <a:schemeClr val="dk1"/>
                </a:solidFill>
                <a:latin typeface="Arial Narrow" panose="020B0606020202030204" pitchFamily="34" charset="0"/>
                <a:ea typeface="Arial Narrow"/>
                <a:cs typeface="Arial Narrow"/>
                <a:sym typeface="Arial Narrow"/>
              </a:rPr>
              <a:t>Να εντοπιστούν τα χαρακτηριστικά στοιχεία μίας κοινωνίας με συμπερίληψη.</a:t>
            </a:r>
            <a:r>
              <a:rPr lang="en-GB" sz="3600" dirty="0" smtClean="0">
                <a:solidFill>
                  <a:srgbClr val="000000"/>
                </a:solidFill>
                <a:latin typeface="Arial Narrow"/>
                <a:ea typeface="Arial Narrow"/>
                <a:cs typeface="Arial Narrow"/>
                <a:sym typeface="Arial Narrow"/>
              </a:rPr>
              <a:t> </a:t>
            </a:r>
            <a:endParaRPr lang="en-GB" sz="2800" dirty="0"/>
          </a:p>
        </p:txBody>
      </p:sp>
    </p:spTree>
    <p:extLst>
      <p:ext uri="{BB962C8B-B14F-4D97-AF65-F5344CB8AC3E}">
        <p14:creationId xmlns:p14="http://schemas.microsoft.com/office/powerpoint/2010/main" val="2719078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l-GR" dirty="0"/>
              <a:t>3 Ιουνίου 2021</a:t>
            </a:r>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l-GR" dirty="0">
                <a:solidFill>
                  <a:prstClr val="black"/>
                </a:solidFill>
                <a:ea typeface="Times New Roman" panose="02020603050405020304" pitchFamily="18" charset="0"/>
              </a:rPr>
              <a:t>Η υποστήριξη της Ευρωπαϊκής Επιτροπής για την παραγωγή της παρούσας δημοσίευσης δεν συνιστά έγκριση του περιεχομένου, το οποίο αντικατοπτρίζει μόνο τις απόψεις των συντακτών, και η Επιτροπή δεν μπορεί να θεωρηθεί υπεύθυνη για οποιαδήποτε χρήση των πληροφοριών που περιέχονται σε αυτήν. </a:t>
            </a: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6</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2743200" cy="1009651"/>
          </a:xfrm>
          <a:prstGeom prst="rect">
            <a:avLst/>
          </a:prstGeom>
          <a:solidFill>
            <a:srgbClr val="FFF2CC"/>
          </a:solidFill>
          <a:ln>
            <a:noFill/>
          </a:ln>
        </p:spPr>
        <p:txBody>
          <a:bodyPr spcFirstLastPara="1" wrap="square" lIns="121900" tIns="60933" rIns="121900" bIns="60933" anchor="ctr" anchorCtr="0">
            <a:noAutofit/>
          </a:bodyPr>
          <a:lstStyle/>
          <a:p>
            <a:pPr algn="ctr"/>
            <a:r>
              <a:rPr lang="el-GR" sz="3600" b="1" dirty="0" smtClean="0">
                <a:solidFill>
                  <a:schemeClr val="dk1"/>
                </a:solidFill>
                <a:latin typeface="Arial Narrow"/>
                <a:ea typeface="Arial Narrow"/>
                <a:cs typeface="Arial Narrow"/>
                <a:sym typeface="Arial Narrow"/>
              </a:rPr>
              <a:t>Οργάνωση</a:t>
            </a:r>
            <a:endParaRPr lang="en-GB" sz="2000"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FFF2CC"/>
          </a:solidFill>
          <a:ln>
            <a:noFill/>
          </a:ln>
        </p:spPr>
        <p:txBody>
          <a:bodyPr spcFirstLastPara="1" wrap="square" lIns="121900" tIns="60933" rIns="121900" bIns="60933" anchor="t" anchorCtr="0">
            <a:noAutofit/>
          </a:bodyPr>
          <a:lstStyle/>
          <a:p>
            <a:pPr lvl="0" algn="ctr"/>
            <a:r>
              <a:rPr lang="el-GR" sz="3200" b="1" dirty="0">
                <a:solidFill>
                  <a:srgbClr val="000000"/>
                </a:solidFill>
                <a:latin typeface="Arial Narrow"/>
                <a:ea typeface="Arial Narrow"/>
                <a:cs typeface="Arial Narrow"/>
                <a:sym typeface="Arial Narrow"/>
              </a:rPr>
              <a:t>Ενότητα 3: Διαταραχές αυτιστικού φάσματος και κοινωνία</a:t>
            </a:r>
            <a:endParaRPr lang="it" sz="3200" b="1" dirty="0">
              <a:solidFill>
                <a:prstClr val="black"/>
              </a:solidFill>
              <a:latin typeface="Arial Narrow"/>
              <a:ea typeface="Arial Narrow"/>
              <a:cs typeface="Arial Narrow"/>
              <a:sym typeface="Arial Narrow"/>
            </a:endParaRPr>
          </a:p>
          <a:p>
            <a:pPr algn="ctr"/>
            <a:endParaRPr lang="en-GB" sz="3600" b="1" dirty="0">
              <a:solidFill>
                <a:schemeClr val="dk1"/>
              </a:solidFill>
              <a:latin typeface="Arial Narrow"/>
              <a:ea typeface="Arial Narrow"/>
              <a:cs typeface="Arial Narrow"/>
              <a:sym typeface="Arial Narrow"/>
            </a:endParaRPr>
          </a:p>
          <a:p>
            <a:pPr marL="571500" indent="-571500" algn="just">
              <a:lnSpc>
                <a:spcPct val="150000"/>
              </a:lnSpc>
              <a:buFont typeface="Arial" panose="020B0604020202020204" pitchFamily="34" charset="0"/>
              <a:buChar char="•"/>
            </a:pPr>
            <a:r>
              <a:rPr lang="el-GR" sz="3200" b="1" dirty="0">
                <a:latin typeface="Arial Narrow" panose="020B0606020202030204" pitchFamily="34" charset="0"/>
              </a:rPr>
              <a:t>Προβλεπόμενος χρόνος ολοκλήρωσης της ενότητας: 3 </a:t>
            </a:r>
            <a:r>
              <a:rPr lang="el-GR" sz="3200" dirty="0" smtClean="0">
                <a:latin typeface="Arial Narrow" panose="020B0606020202030204" pitchFamily="34" charset="0"/>
              </a:rPr>
              <a:t>ώρες</a:t>
            </a:r>
            <a:endParaRPr lang="el-GR" sz="3200" dirty="0">
              <a:latin typeface="Arial Narrow" panose="020B0606020202030204" pitchFamily="34" charset="0"/>
            </a:endParaRPr>
          </a:p>
          <a:p>
            <a:pPr marL="571500" indent="-571500" algn="just">
              <a:lnSpc>
                <a:spcPct val="150000"/>
              </a:lnSpc>
              <a:buFont typeface="Arial" panose="020B0604020202020204" pitchFamily="34" charset="0"/>
              <a:buChar char="•"/>
            </a:pPr>
            <a:r>
              <a:rPr lang="el-GR" sz="3200" b="1" dirty="0">
                <a:latin typeface="Arial Narrow" panose="020B0606020202030204" pitchFamily="34" charset="0"/>
              </a:rPr>
              <a:t>Διαλείμματα:</a:t>
            </a:r>
            <a:r>
              <a:rPr lang="el-GR" sz="3200" dirty="0">
                <a:latin typeface="Arial Narrow" panose="020B0606020202030204" pitchFamily="34" charset="0"/>
              </a:rPr>
              <a:t> </a:t>
            </a:r>
            <a:r>
              <a:rPr lang="el-GR" sz="3200" dirty="0" smtClean="0">
                <a:latin typeface="Arial Narrow" panose="020B0606020202030204" pitchFamily="34" charset="0"/>
              </a:rPr>
              <a:t>30 λεπτά ή δύο διαλείμματα από 10-15 λεπτά έκαστο</a:t>
            </a:r>
            <a:endParaRPr lang="el-GR" sz="3200" dirty="0">
              <a:latin typeface="Arial Narrow" panose="020B0606020202030204" pitchFamily="34" charset="0"/>
            </a:endParaRPr>
          </a:p>
          <a:p>
            <a:pPr algn="just">
              <a:lnSpc>
                <a:spcPct val="150000"/>
              </a:lnSpc>
            </a:pPr>
            <a:endParaRPr lang="en-GB" sz="3600" dirty="0">
              <a:solidFill>
                <a:srgbClr val="000000"/>
              </a:solidFill>
              <a:latin typeface="Arial Narrow"/>
              <a:ea typeface="Arial Narrow"/>
              <a:cs typeface="Arial Narrow"/>
              <a:sym typeface="Arial Narrow"/>
            </a:endParaRPr>
          </a:p>
        </p:txBody>
      </p:sp>
    </p:spTree>
    <p:extLst>
      <p:ext uri="{BB962C8B-B14F-4D97-AF65-F5344CB8AC3E}">
        <p14:creationId xmlns:p14="http://schemas.microsoft.com/office/powerpoint/2010/main" val="4125819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l-GR" dirty="0"/>
              <a:t>3 Ιουνίου 2021</a:t>
            </a:r>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l-GR" dirty="0">
                <a:solidFill>
                  <a:prstClr val="black"/>
                </a:solidFill>
                <a:ea typeface="Times New Roman" panose="02020603050405020304" pitchFamily="18" charset="0"/>
              </a:rPr>
              <a:t>Η υποστήριξη της Ευρωπαϊκής Επιτροπής για την παραγωγή της παρούσας δημοσίευσης δεν συνιστά έγκριση του περιεχομένου, το οποίο αντικατοπτρίζει μόνο τις απόψεις των συντακτών, και η Επιτροπή δεν μπορεί να θεωρηθεί υπεύθυνη για οποιαδήποτε χρήση των πληροφοριών που περιέχονται σε αυτήν. </a:t>
            </a: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7</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2743200" cy="1009651"/>
          </a:xfrm>
          <a:prstGeom prst="rect">
            <a:avLst/>
          </a:prstGeom>
          <a:solidFill>
            <a:srgbClr val="FFF2CC"/>
          </a:solidFill>
          <a:ln>
            <a:noFill/>
          </a:ln>
        </p:spPr>
        <p:txBody>
          <a:bodyPr spcFirstLastPara="1" wrap="square" lIns="121900" tIns="60933" rIns="121900" bIns="60933" anchor="ctr" anchorCtr="0">
            <a:noAutofit/>
          </a:bodyPr>
          <a:lstStyle/>
          <a:p>
            <a:pPr algn="ctr"/>
            <a:r>
              <a:rPr lang="el-GR" sz="3600" b="1" dirty="0" smtClean="0">
                <a:solidFill>
                  <a:schemeClr val="dk1"/>
                </a:solidFill>
                <a:latin typeface="Arial Narrow"/>
                <a:ea typeface="Arial Narrow"/>
                <a:cs typeface="Arial Narrow"/>
                <a:sym typeface="Arial Narrow"/>
              </a:rPr>
              <a:t>Οργάνωση</a:t>
            </a:r>
            <a:endParaRPr lang="en-GB" sz="2000" dirty="0"/>
          </a:p>
        </p:txBody>
      </p:sp>
      <p:graphicFrame>
        <p:nvGraphicFramePr>
          <p:cNvPr id="9" name="Google Shape;216;p32">
            <a:extLst>
              <a:ext uri="{FF2B5EF4-FFF2-40B4-BE49-F238E27FC236}">
                <a16:creationId xmlns:a16="http://schemas.microsoft.com/office/drawing/2014/main" id="{ABAA8F65-11D8-E84C-996E-7DD27A959963}"/>
              </a:ext>
            </a:extLst>
          </p:cNvPr>
          <p:cNvGraphicFramePr/>
          <p:nvPr>
            <p:extLst>
              <p:ext uri="{D42A27DB-BD31-4B8C-83A1-F6EECF244321}">
                <p14:modId xmlns:p14="http://schemas.microsoft.com/office/powerpoint/2010/main" val="3822847078"/>
              </p:ext>
            </p:extLst>
          </p:nvPr>
        </p:nvGraphicFramePr>
        <p:xfrm>
          <a:off x="838200" y="1825625"/>
          <a:ext cx="10515600" cy="4351338"/>
        </p:xfrm>
        <a:graphic>
          <a:graphicData uri="http://schemas.openxmlformats.org/drawingml/2006/table">
            <a:tbl>
              <a:tblPr firstRow="1" firstCol="1" bandRow="1">
                <a:solidFill>
                  <a:srgbClr val="D9E2F3"/>
                </a:solidFill>
              </a:tblPr>
              <a:tblGrid>
                <a:gridCol w="5091370">
                  <a:extLst>
                    <a:ext uri="{9D8B030D-6E8A-4147-A177-3AD203B41FA5}">
                      <a16:colId xmlns:a16="http://schemas.microsoft.com/office/drawing/2014/main" val="20000"/>
                    </a:ext>
                  </a:extLst>
                </a:gridCol>
                <a:gridCol w="5424230">
                  <a:extLst>
                    <a:ext uri="{9D8B030D-6E8A-4147-A177-3AD203B41FA5}">
                      <a16:colId xmlns:a16="http://schemas.microsoft.com/office/drawing/2014/main" val="20001"/>
                    </a:ext>
                  </a:extLst>
                </a:gridCol>
              </a:tblGrid>
              <a:tr h="2066017">
                <a:tc>
                  <a:txBody>
                    <a:bodyPr/>
                    <a:lstStyle/>
                    <a:p>
                      <a:pPr marL="0" marR="0" lvl="0" indent="0" algn="ctr" rtl="0">
                        <a:lnSpc>
                          <a:spcPct val="115000"/>
                        </a:lnSpc>
                        <a:spcBef>
                          <a:spcPts val="0"/>
                        </a:spcBef>
                        <a:spcAft>
                          <a:spcPts val="0"/>
                        </a:spcAft>
                        <a:buNone/>
                      </a:pPr>
                      <a:r>
                        <a:rPr lang="el-GR" sz="1600" b="1" u="none" strike="noStrike" cap="none" dirty="0" smtClean="0">
                          <a:solidFill>
                            <a:schemeClr val="dk1"/>
                          </a:solidFill>
                          <a:latin typeface="Arial Narrow"/>
                          <a:ea typeface="Arial Narrow"/>
                          <a:cs typeface="Arial Narrow"/>
                          <a:sym typeface="Arial Narrow"/>
                        </a:rPr>
                        <a:t>Έναρξη</a:t>
                      </a:r>
                      <a:r>
                        <a:rPr lang="it" sz="1600" b="1" u="none" strike="noStrike" cap="none" dirty="0" smtClean="0">
                          <a:solidFill>
                            <a:schemeClr val="dk1"/>
                          </a:solidFill>
                          <a:latin typeface="Arial Narrow"/>
                          <a:ea typeface="Arial Narrow"/>
                          <a:cs typeface="Arial Narrow"/>
                          <a:sym typeface="Arial Narrow"/>
                        </a:rPr>
                        <a:t> </a:t>
                      </a:r>
                      <a:r>
                        <a:rPr lang="it" sz="1600" b="1" u="none" strike="noStrike" cap="none" dirty="0">
                          <a:solidFill>
                            <a:schemeClr val="dk1"/>
                          </a:solidFill>
                          <a:latin typeface="Arial Narrow"/>
                          <a:ea typeface="Arial Narrow"/>
                          <a:cs typeface="Arial Narrow"/>
                          <a:sym typeface="Arial Narrow"/>
                        </a:rPr>
                        <a:t>09:00 – 9:30</a:t>
                      </a:r>
                      <a:endParaRPr sz="1600" b="1" u="none" strike="noStrike" cap="none" dirty="0">
                        <a:solidFill>
                          <a:schemeClr val="dk1"/>
                        </a:solidFill>
                        <a:latin typeface="Arial Narrow"/>
                        <a:ea typeface="Arial Narrow"/>
                        <a:cs typeface="Arial Narrow"/>
                        <a:sym typeface="Arial Narrow"/>
                      </a:endParaRPr>
                    </a:p>
                    <a:p>
                      <a:pPr marL="285750" marR="0" lvl="3" indent="-285750" algn="l" rtl="0">
                        <a:lnSpc>
                          <a:spcPct val="115000"/>
                        </a:lnSpc>
                        <a:spcBef>
                          <a:spcPts val="0"/>
                        </a:spcBef>
                        <a:spcAft>
                          <a:spcPts val="0"/>
                        </a:spcAft>
                        <a:buClr>
                          <a:schemeClr val="dk1"/>
                        </a:buClr>
                        <a:buSzPts val="1200"/>
                        <a:buFont typeface="Arial" panose="020B0604020202020204" pitchFamily="34" charset="0"/>
                        <a:buChar char="•"/>
                      </a:pPr>
                      <a:r>
                        <a:rPr lang="el-GR" sz="1600" b="0" u="none" strike="noStrike" cap="none" dirty="0" smtClean="0">
                          <a:solidFill>
                            <a:schemeClr val="dk1"/>
                          </a:solidFill>
                          <a:latin typeface="Arial Narrow"/>
                          <a:ea typeface="Arial Narrow"/>
                          <a:cs typeface="Arial Narrow"/>
                          <a:sym typeface="Arial Narrow"/>
                        </a:rPr>
                        <a:t>Στόχος</a:t>
                      </a:r>
                    </a:p>
                    <a:p>
                      <a:pPr marL="285750" marR="0" lvl="3" indent="-285750" algn="l" rtl="0">
                        <a:lnSpc>
                          <a:spcPct val="115000"/>
                        </a:lnSpc>
                        <a:spcBef>
                          <a:spcPts val="0"/>
                        </a:spcBef>
                        <a:spcAft>
                          <a:spcPts val="0"/>
                        </a:spcAft>
                        <a:buClr>
                          <a:schemeClr val="dk1"/>
                        </a:buClr>
                        <a:buSzPts val="1200"/>
                        <a:buFont typeface="Arial" panose="020B0604020202020204" pitchFamily="34" charset="0"/>
                        <a:buChar char="•"/>
                      </a:pPr>
                      <a:r>
                        <a:rPr lang="el-GR" sz="1600" b="0" i="0" u="none" strike="noStrike" cap="none" dirty="0" smtClean="0">
                          <a:solidFill>
                            <a:schemeClr val="dk1"/>
                          </a:solidFill>
                          <a:latin typeface="Arial Narrow"/>
                          <a:ea typeface="Arial Narrow"/>
                          <a:cs typeface="Arial Narrow"/>
                          <a:sym typeface="Arial Narrow"/>
                        </a:rPr>
                        <a:t>Περιεχόμενα</a:t>
                      </a:r>
                    </a:p>
                    <a:p>
                      <a:pPr marL="285750" marR="0" lvl="3" indent="-285750" algn="l" rtl="0">
                        <a:lnSpc>
                          <a:spcPct val="115000"/>
                        </a:lnSpc>
                        <a:spcBef>
                          <a:spcPts val="0"/>
                        </a:spcBef>
                        <a:spcAft>
                          <a:spcPts val="0"/>
                        </a:spcAft>
                        <a:buClr>
                          <a:schemeClr val="dk1"/>
                        </a:buClr>
                        <a:buSzPts val="1200"/>
                        <a:buFont typeface="Arial" panose="020B0604020202020204" pitchFamily="34" charset="0"/>
                        <a:buChar char="•"/>
                      </a:pPr>
                      <a:r>
                        <a:rPr lang="el-GR" sz="1600" b="0" i="0" u="none" strike="noStrike" cap="none" dirty="0" smtClean="0">
                          <a:solidFill>
                            <a:schemeClr val="dk1"/>
                          </a:solidFill>
                          <a:latin typeface="Arial Narrow"/>
                          <a:ea typeface="Arial Narrow"/>
                          <a:cs typeface="Arial Narrow"/>
                          <a:sym typeface="Arial Narrow"/>
                        </a:rPr>
                        <a:t>Μαθησιακά αποτελέσματα</a:t>
                      </a:r>
                    </a:p>
                    <a:p>
                      <a:pPr marL="285750" marR="0" lvl="3" indent="-285750" algn="l" rtl="0">
                        <a:lnSpc>
                          <a:spcPct val="115000"/>
                        </a:lnSpc>
                        <a:spcBef>
                          <a:spcPts val="0"/>
                        </a:spcBef>
                        <a:spcAft>
                          <a:spcPts val="0"/>
                        </a:spcAft>
                        <a:buClr>
                          <a:schemeClr val="dk1"/>
                        </a:buClr>
                        <a:buSzPts val="1200"/>
                        <a:buFont typeface="Arial" panose="020B0604020202020204" pitchFamily="34" charset="0"/>
                        <a:buChar char="•"/>
                      </a:pPr>
                      <a:r>
                        <a:rPr lang="el-GR" sz="1600" b="0" i="0" u="none" strike="noStrike" cap="none" dirty="0" smtClean="0">
                          <a:solidFill>
                            <a:schemeClr val="dk1"/>
                          </a:solidFill>
                          <a:latin typeface="Arial Narrow"/>
                          <a:ea typeface="Arial Narrow"/>
                          <a:cs typeface="Arial Narrow"/>
                          <a:sym typeface="Arial Narrow"/>
                        </a:rPr>
                        <a:t>Οργάνωση</a:t>
                      </a:r>
                    </a:p>
                    <a:p>
                      <a:pPr marL="285750" marR="0" lvl="3" indent="-285750" algn="l" rtl="0">
                        <a:lnSpc>
                          <a:spcPct val="115000"/>
                        </a:lnSpc>
                        <a:spcBef>
                          <a:spcPts val="0"/>
                        </a:spcBef>
                        <a:spcAft>
                          <a:spcPts val="0"/>
                        </a:spcAft>
                        <a:buClr>
                          <a:schemeClr val="dk1"/>
                        </a:buClr>
                        <a:buSzPts val="1200"/>
                        <a:buFont typeface="Arial" panose="020B0604020202020204" pitchFamily="34" charset="0"/>
                        <a:buChar char="•"/>
                      </a:pPr>
                      <a:r>
                        <a:rPr lang="el-GR" sz="1600" b="0" i="0" u="none" strike="noStrike" cap="none" dirty="0" smtClean="0">
                          <a:solidFill>
                            <a:schemeClr val="dk1"/>
                          </a:solidFill>
                          <a:latin typeface="Arial Narrow"/>
                          <a:ea typeface="Arial Narrow"/>
                          <a:cs typeface="Arial Narrow"/>
                          <a:sym typeface="Arial Narrow"/>
                        </a:rPr>
                        <a:t>Δραστηριότητα:</a:t>
                      </a:r>
                      <a:r>
                        <a:rPr lang="el-GR" sz="1600" b="0" i="0" u="none" strike="noStrike" cap="none" baseline="0" dirty="0" smtClean="0">
                          <a:solidFill>
                            <a:schemeClr val="dk1"/>
                          </a:solidFill>
                          <a:latin typeface="Arial Narrow"/>
                          <a:ea typeface="Arial Narrow"/>
                          <a:cs typeface="Arial Narrow"/>
                          <a:sym typeface="Arial Narrow"/>
                        </a:rPr>
                        <a:t> </a:t>
                      </a:r>
                      <a:r>
                        <a:rPr lang="el-GR" sz="1600" b="0" i="1" u="none" strike="noStrike" cap="none" baseline="0" dirty="0" smtClean="0">
                          <a:solidFill>
                            <a:schemeClr val="dk1"/>
                          </a:solidFill>
                          <a:latin typeface="Arial Narrow"/>
                          <a:ea typeface="Arial Narrow"/>
                          <a:cs typeface="Arial Narrow"/>
                          <a:sym typeface="Arial Narrow"/>
                        </a:rPr>
                        <a:t>Καταιγισμός ιδεών 3.1</a:t>
                      </a:r>
                      <a:endParaRPr lang="it" sz="1600" b="0" i="1" u="none" strike="noStrike" cap="none" dirty="0">
                        <a:solidFill>
                          <a:schemeClr val="dk1"/>
                        </a:solidFill>
                        <a:latin typeface="Arial Narrow"/>
                        <a:ea typeface="Arial Narrow"/>
                        <a:cs typeface="Arial Narrow"/>
                        <a:sym typeface="Arial Narrow"/>
                      </a:endParaRPr>
                    </a:p>
                    <a:p>
                      <a:pPr marL="127000" marR="0" lvl="0" indent="-127000" algn="l" rtl="0">
                        <a:lnSpc>
                          <a:spcPct val="115000"/>
                        </a:lnSpc>
                        <a:spcBef>
                          <a:spcPts val="0"/>
                        </a:spcBef>
                        <a:spcAft>
                          <a:spcPts val="0"/>
                        </a:spcAft>
                        <a:buClr>
                          <a:schemeClr val="dk1"/>
                        </a:buClr>
                        <a:buSzPts val="1200"/>
                        <a:buFont typeface="Noto Sans Symbols"/>
                        <a:buChar char="∙"/>
                      </a:pPr>
                      <a:endParaRPr lang="it" sz="1600" b="0" i="1" u="none" strike="noStrike" cap="none" dirty="0">
                        <a:solidFill>
                          <a:schemeClr val="dk1"/>
                        </a:solidFill>
                        <a:latin typeface="Arial Narrow"/>
                        <a:ea typeface="Arial Narrow"/>
                        <a:cs typeface="Arial Narrow"/>
                        <a:sym typeface="Arial Narrow"/>
                      </a:endParaRPr>
                    </a:p>
                  </a:txBody>
                  <a:tcPr marL="91433" marR="91433"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FF2CC"/>
                    </a:solidFill>
                  </a:tcPr>
                </a:tc>
                <a:tc>
                  <a:txBody>
                    <a:bodyPr/>
                    <a:lstStyle/>
                    <a:p>
                      <a:pPr marL="0" marR="0" lvl="0" indent="0" algn="ctr" rtl="0">
                        <a:lnSpc>
                          <a:spcPct val="115000"/>
                        </a:lnSpc>
                        <a:spcBef>
                          <a:spcPts val="0"/>
                        </a:spcBef>
                        <a:spcAft>
                          <a:spcPts val="0"/>
                        </a:spcAft>
                        <a:buNone/>
                      </a:pPr>
                      <a:r>
                        <a:rPr lang="el-GR" sz="1600" b="1" u="none" strike="noStrike" cap="none" dirty="0" smtClean="0">
                          <a:solidFill>
                            <a:schemeClr val="dk1"/>
                          </a:solidFill>
                          <a:latin typeface="Arial Narrow"/>
                          <a:ea typeface="Arial Narrow"/>
                          <a:cs typeface="Arial Narrow"/>
                          <a:sym typeface="Arial Narrow"/>
                        </a:rPr>
                        <a:t>Ανάπτυξη</a:t>
                      </a:r>
                      <a:r>
                        <a:rPr lang="it" sz="1600" b="1" u="none" strike="noStrike" cap="none" dirty="0" smtClean="0">
                          <a:solidFill>
                            <a:schemeClr val="dk1"/>
                          </a:solidFill>
                          <a:latin typeface="Arial Narrow"/>
                          <a:ea typeface="Arial Narrow"/>
                          <a:cs typeface="Arial Narrow"/>
                          <a:sym typeface="Arial Narrow"/>
                        </a:rPr>
                        <a:t> </a:t>
                      </a:r>
                      <a:r>
                        <a:rPr lang="it" sz="1600" b="1" u="none" strike="noStrike" cap="none" dirty="0">
                          <a:solidFill>
                            <a:schemeClr val="dk1"/>
                          </a:solidFill>
                          <a:latin typeface="Arial Narrow"/>
                          <a:ea typeface="Arial Narrow"/>
                          <a:cs typeface="Arial Narrow"/>
                          <a:sym typeface="Arial Narrow"/>
                        </a:rPr>
                        <a:t>09:30 – 10:15 </a:t>
                      </a:r>
                      <a:endParaRPr sz="1600" b="1" u="none" strike="noStrike" cap="none" dirty="0">
                        <a:solidFill>
                          <a:schemeClr val="dk1"/>
                        </a:solidFill>
                        <a:latin typeface="Arial Narrow"/>
                        <a:ea typeface="Arial Narrow"/>
                        <a:cs typeface="Arial Narrow"/>
                        <a:sym typeface="Arial Narrow"/>
                      </a:endParaRPr>
                    </a:p>
                    <a:p>
                      <a:pPr marL="285750" marR="0" lvl="0" indent="-285750" algn="just" rtl="0">
                        <a:lnSpc>
                          <a:spcPct val="115000"/>
                        </a:lnSpc>
                        <a:spcBef>
                          <a:spcPts val="0"/>
                        </a:spcBef>
                        <a:spcAft>
                          <a:spcPts val="0"/>
                        </a:spcAft>
                        <a:buClr>
                          <a:schemeClr val="dk1"/>
                        </a:buClr>
                        <a:buSzPts val="1200"/>
                        <a:buFont typeface="Arial" panose="020B0604020202020204" pitchFamily="34" charset="0"/>
                        <a:buChar char="•"/>
                      </a:pPr>
                      <a:r>
                        <a:rPr lang="el-GR" sz="1600" b="0" i="0" dirty="0" smtClean="0">
                          <a:solidFill>
                            <a:schemeClr val="dk1"/>
                          </a:solidFill>
                          <a:latin typeface="Arial Narrow"/>
                          <a:ea typeface="Arial Narrow"/>
                          <a:cs typeface="Arial Narrow"/>
                          <a:sym typeface="Arial Narrow"/>
                        </a:rPr>
                        <a:t>Αντιμετώπιση</a:t>
                      </a:r>
                      <a:r>
                        <a:rPr lang="el-GR" sz="1600" b="0" i="0" baseline="0" dirty="0" smtClean="0">
                          <a:solidFill>
                            <a:schemeClr val="dk1"/>
                          </a:solidFill>
                          <a:latin typeface="Arial Narrow"/>
                          <a:ea typeface="Arial Narrow"/>
                          <a:cs typeface="Arial Narrow"/>
                          <a:sym typeface="Arial Narrow"/>
                        </a:rPr>
                        <a:t> σύνηθων προκλήσεων για τις Διαταραχές αυτιστικού φάσματος</a:t>
                      </a:r>
                    </a:p>
                    <a:p>
                      <a:pPr marL="285750" marR="0" lvl="0" indent="-285750" algn="just" rtl="0">
                        <a:lnSpc>
                          <a:spcPct val="115000"/>
                        </a:lnSpc>
                        <a:spcBef>
                          <a:spcPts val="0"/>
                        </a:spcBef>
                        <a:spcAft>
                          <a:spcPts val="0"/>
                        </a:spcAft>
                        <a:buClr>
                          <a:schemeClr val="dk1"/>
                        </a:buClr>
                        <a:buSzPts val="1200"/>
                        <a:buFont typeface="Arial" panose="020B0604020202020204" pitchFamily="34" charset="0"/>
                        <a:buChar char="•"/>
                      </a:pPr>
                      <a:r>
                        <a:rPr lang="el-GR" sz="1600" b="0" i="0" baseline="0" dirty="0" smtClean="0">
                          <a:solidFill>
                            <a:schemeClr val="dk1"/>
                          </a:solidFill>
                          <a:latin typeface="Arial Narrow"/>
                          <a:ea typeface="Arial Narrow"/>
                          <a:cs typeface="Arial Narrow"/>
                          <a:sym typeface="Arial Narrow"/>
                        </a:rPr>
                        <a:t>Δραστηριότητα: </a:t>
                      </a:r>
                      <a:r>
                        <a:rPr lang="el-GR" sz="1600" b="0" i="1" baseline="0" dirty="0" smtClean="0">
                          <a:solidFill>
                            <a:schemeClr val="dk1"/>
                          </a:solidFill>
                          <a:latin typeface="Arial Narrow"/>
                          <a:ea typeface="Arial Narrow"/>
                          <a:cs typeface="Arial Narrow"/>
                          <a:sym typeface="Arial Narrow"/>
                        </a:rPr>
                        <a:t>Σκέψου και στοχάσου 3.1</a:t>
                      </a:r>
                    </a:p>
                    <a:p>
                      <a:pPr marL="285750" marR="0" lvl="0" indent="-285750" algn="just" rtl="0">
                        <a:lnSpc>
                          <a:spcPct val="115000"/>
                        </a:lnSpc>
                        <a:spcBef>
                          <a:spcPts val="0"/>
                        </a:spcBef>
                        <a:spcAft>
                          <a:spcPts val="0"/>
                        </a:spcAft>
                        <a:buClr>
                          <a:schemeClr val="dk1"/>
                        </a:buClr>
                        <a:buSzPts val="1200"/>
                        <a:buFont typeface="Arial" panose="020B0604020202020204" pitchFamily="34" charset="0"/>
                        <a:buChar char="•"/>
                      </a:pPr>
                      <a:r>
                        <a:rPr lang="el-GR" sz="1600" b="0" i="0" baseline="0" dirty="0" smtClean="0">
                          <a:solidFill>
                            <a:schemeClr val="dk1"/>
                          </a:solidFill>
                          <a:latin typeface="Arial Narrow"/>
                          <a:ea typeface="Arial Narrow"/>
                          <a:cs typeface="Arial Narrow"/>
                          <a:sym typeface="Arial Narrow"/>
                        </a:rPr>
                        <a:t>Κάνοντας την κοινωνία φιλική προς τις Διαταραχές αυτιστικού φάσματος</a:t>
                      </a:r>
                      <a:endParaRPr sz="1600" b="0" i="0" dirty="0">
                        <a:solidFill>
                          <a:schemeClr val="dk1"/>
                        </a:solidFill>
                        <a:latin typeface="Arial Narrow"/>
                        <a:ea typeface="Arial Narrow"/>
                        <a:cs typeface="Arial Narrow"/>
                        <a:sym typeface="Arial Narrow"/>
                      </a:endParaRPr>
                    </a:p>
                    <a:p>
                      <a:pPr marL="12700" marR="0" lvl="0" indent="0" algn="just" rtl="0">
                        <a:lnSpc>
                          <a:spcPct val="115000"/>
                        </a:lnSpc>
                        <a:spcBef>
                          <a:spcPts val="0"/>
                        </a:spcBef>
                        <a:spcAft>
                          <a:spcPts val="0"/>
                        </a:spcAft>
                        <a:buNone/>
                      </a:pPr>
                      <a:r>
                        <a:rPr lang="it" sz="1600" i="0" u="none" strike="noStrike" cap="none" dirty="0">
                          <a:solidFill>
                            <a:schemeClr val="dk1"/>
                          </a:solidFill>
                          <a:latin typeface="Arial Narrow"/>
                          <a:ea typeface="Arial Narrow"/>
                          <a:cs typeface="Arial Narrow"/>
                          <a:sym typeface="Arial Narrow"/>
                        </a:rPr>
                        <a:t> </a:t>
                      </a:r>
                      <a:endParaRPr sz="1600" i="0" u="none" strike="noStrike" cap="none" dirty="0">
                        <a:solidFill>
                          <a:schemeClr val="dk1"/>
                        </a:solidFill>
                        <a:latin typeface="Arial Narrow"/>
                        <a:ea typeface="Arial Narrow"/>
                        <a:cs typeface="Arial Narrow"/>
                        <a:sym typeface="Arial Narrow"/>
                      </a:endParaRPr>
                    </a:p>
                  </a:txBody>
                  <a:tcPr marL="91433" marR="91433"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D8E2F3"/>
                    </a:solidFill>
                  </a:tcPr>
                </a:tc>
                <a:extLst>
                  <a:ext uri="{0D108BD9-81ED-4DB2-BD59-A6C34878D82A}">
                    <a16:rowId xmlns:a16="http://schemas.microsoft.com/office/drawing/2014/main" val="10000"/>
                  </a:ext>
                </a:extLst>
              </a:tr>
              <a:tr h="571315">
                <a:tc gridSpan="2">
                  <a:txBody>
                    <a:bodyPr/>
                    <a:lstStyle/>
                    <a:p>
                      <a:pPr marL="0" marR="0" lvl="0" indent="0" algn="ctr" rtl="0">
                        <a:lnSpc>
                          <a:spcPct val="115000"/>
                        </a:lnSpc>
                        <a:spcBef>
                          <a:spcPts val="0"/>
                        </a:spcBef>
                        <a:spcAft>
                          <a:spcPts val="0"/>
                        </a:spcAft>
                        <a:buNone/>
                      </a:pPr>
                      <a:r>
                        <a:rPr lang="it" sz="1600" b="1" u="none" strike="noStrike" cap="none" dirty="0">
                          <a:solidFill>
                            <a:schemeClr val="dk1"/>
                          </a:solidFill>
                          <a:latin typeface="Arial Narrow"/>
                          <a:ea typeface="Arial Narrow"/>
                          <a:cs typeface="Arial Narrow"/>
                          <a:sym typeface="Arial Narrow"/>
                        </a:rPr>
                        <a:t>10:15 – 10:45 </a:t>
                      </a:r>
                      <a:endParaRPr sz="1600" b="1" u="none" strike="noStrike" cap="none" dirty="0">
                        <a:solidFill>
                          <a:schemeClr val="dk1"/>
                        </a:solidFill>
                        <a:latin typeface="Arial Narrow"/>
                        <a:ea typeface="Arial Narrow"/>
                        <a:cs typeface="Arial Narrow"/>
                        <a:sym typeface="Arial Narrow"/>
                      </a:endParaRPr>
                    </a:p>
                    <a:p>
                      <a:pPr marL="0" marR="0" lvl="0" indent="0" algn="ctr" rtl="0">
                        <a:lnSpc>
                          <a:spcPct val="115000"/>
                        </a:lnSpc>
                        <a:spcBef>
                          <a:spcPts val="0"/>
                        </a:spcBef>
                        <a:spcAft>
                          <a:spcPts val="0"/>
                        </a:spcAft>
                        <a:buNone/>
                      </a:pPr>
                      <a:r>
                        <a:rPr lang="el-GR" sz="1600" b="1" u="none" strike="noStrike" cap="none" dirty="0" smtClean="0">
                          <a:solidFill>
                            <a:schemeClr val="dk1"/>
                          </a:solidFill>
                          <a:latin typeface="Arial Narrow"/>
                          <a:ea typeface="Arial Narrow"/>
                          <a:cs typeface="Arial Narrow"/>
                          <a:sym typeface="Arial Narrow"/>
                        </a:rPr>
                        <a:t>Διάλειμμα</a:t>
                      </a:r>
                      <a:endParaRPr sz="1600" b="1" u="none" strike="noStrike" cap="none" dirty="0">
                        <a:solidFill>
                          <a:schemeClr val="dk1"/>
                        </a:solidFill>
                        <a:latin typeface="Arial Narrow"/>
                        <a:ea typeface="Arial Narrow"/>
                        <a:cs typeface="Arial Narrow"/>
                        <a:sym typeface="Arial Narrow"/>
                      </a:endParaRPr>
                    </a:p>
                  </a:txBody>
                  <a:tcPr marL="91433" marR="91433"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A8D08C"/>
                    </a:solidFill>
                  </a:tcPr>
                </a:tc>
                <a:tc hMerge="1">
                  <a:txBody>
                    <a:bodyPr/>
                    <a:lstStyle/>
                    <a:p>
                      <a:endParaRPr lang="pt-PT"/>
                    </a:p>
                  </a:txBody>
                  <a:tcPr/>
                </a:tc>
                <a:extLst>
                  <a:ext uri="{0D108BD9-81ED-4DB2-BD59-A6C34878D82A}">
                    <a16:rowId xmlns:a16="http://schemas.microsoft.com/office/drawing/2014/main" val="10001"/>
                  </a:ext>
                </a:extLst>
              </a:tr>
              <a:tr h="1714006">
                <a:tc>
                  <a:txBody>
                    <a:bodyPr/>
                    <a:lstStyle/>
                    <a:p>
                      <a:pPr marL="127000" marR="0" lvl="0" indent="-127000" algn="ctr" rtl="0">
                        <a:lnSpc>
                          <a:spcPct val="115000"/>
                        </a:lnSpc>
                        <a:spcBef>
                          <a:spcPts val="0"/>
                        </a:spcBef>
                        <a:spcAft>
                          <a:spcPts val="0"/>
                        </a:spcAft>
                        <a:buNone/>
                      </a:pPr>
                      <a:r>
                        <a:rPr lang="el-GR" sz="1600" b="1" u="none" strike="noStrike" cap="none" dirty="0" smtClean="0">
                          <a:solidFill>
                            <a:schemeClr val="dk1"/>
                          </a:solidFill>
                          <a:latin typeface="Arial Narrow"/>
                          <a:ea typeface="Arial Narrow"/>
                          <a:cs typeface="Arial Narrow"/>
                          <a:sym typeface="Arial Narrow"/>
                        </a:rPr>
                        <a:t>Ανάπτυξη</a:t>
                      </a:r>
                      <a:r>
                        <a:rPr lang="it" sz="1600" b="1" u="none" strike="noStrike" cap="none" dirty="0" smtClean="0">
                          <a:solidFill>
                            <a:schemeClr val="dk1"/>
                          </a:solidFill>
                          <a:latin typeface="Arial Narrow"/>
                          <a:ea typeface="Arial Narrow"/>
                          <a:cs typeface="Arial Narrow"/>
                          <a:sym typeface="Arial Narrow"/>
                        </a:rPr>
                        <a:t> </a:t>
                      </a:r>
                      <a:r>
                        <a:rPr lang="it" sz="1600" b="1" u="none" strike="noStrike" cap="none" dirty="0">
                          <a:solidFill>
                            <a:schemeClr val="dk1"/>
                          </a:solidFill>
                          <a:latin typeface="Arial Narrow"/>
                          <a:ea typeface="Arial Narrow"/>
                          <a:cs typeface="Arial Narrow"/>
                          <a:sym typeface="Arial Narrow"/>
                        </a:rPr>
                        <a:t>10:45 – 11:30</a:t>
                      </a:r>
                    </a:p>
                    <a:p>
                      <a:pPr marL="127000" marR="0" lvl="0" indent="-127000" algn="ctr" rtl="0">
                        <a:lnSpc>
                          <a:spcPct val="115000"/>
                        </a:lnSpc>
                        <a:spcBef>
                          <a:spcPts val="0"/>
                        </a:spcBef>
                        <a:spcAft>
                          <a:spcPts val="0"/>
                        </a:spcAft>
                        <a:buNone/>
                      </a:pPr>
                      <a:endParaRPr sz="1600" b="1" u="none" strike="noStrike" cap="none" dirty="0">
                        <a:solidFill>
                          <a:schemeClr val="dk1"/>
                        </a:solidFill>
                        <a:latin typeface="Arial Narrow"/>
                        <a:ea typeface="Arial Narrow"/>
                        <a:cs typeface="Arial Narrow"/>
                        <a:sym typeface="Arial Narrow"/>
                      </a:endParaRPr>
                    </a:p>
                    <a:p>
                      <a:pPr marL="285750" marR="0" lvl="0" indent="-285750" algn="just" rtl="0">
                        <a:lnSpc>
                          <a:spcPct val="115000"/>
                        </a:lnSpc>
                        <a:spcBef>
                          <a:spcPts val="0"/>
                        </a:spcBef>
                        <a:spcAft>
                          <a:spcPts val="0"/>
                        </a:spcAft>
                        <a:buClr>
                          <a:schemeClr val="dk1"/>
                        </a:buClr>
                        <a:buSzPts val="1200"/>
                        <a:buFont typeface="Arial" panose="020B0604020202020204" pitchFamily="34" charset="0"/>
                        <a:buChar char="•"/>
                      </a:pPr>
                      <a:r>
                        <a:rPr lang="el-GR" sz="1600" b="0" i="0" baseline="0" dirty="0" smtClean="0">
                          <a:solidFill>
                            <a:schemeClr val="dk1"/>
                          </a:solidFill>
                          <a:latin typeface="Arial Narrow"/>
                          <a:ea typeface="Arial Narrow"/>
                          <a:cs typeface="Arial Narrow"/>
                          <a:sym typeface="Arial Narrow"/>
                        </a:rPr>
                        <a:t>Κάνοντας την κοινωνία φιλική προς τις Διαταραχές αυτιστικού φάσματος</a:t>
                      </a:r>
                    </a:p>
                    <a:p>
                      <a:pPr marL="285750" marR="0" lvl="0" indent="-285750" algn="just" rtl="0">
                        <a:lnSpc>
                          <a:spcPct val="115000"/>
                        </a:lnSpc>
                        <a:spcBef>
                          <a:spcPts val="0"/>
                        </a:spcBef>
                        <a:spcAft>
                          <a:spcPts val="0"/>
                        </a:spcAft>
                        <a:buClr>
                          <a:schemeClr val="dk1"/>
                        </a:buClr>
                        <a:buSzPts val="1200"/>
                        <a:buFont typeface="Arial" panose="020B0604020202020204" pitchFamily="34" charset="0"/>
                        <a:buChar char="•"/>
                      </a:pPr>
                      <a:r>
                        <a:rPr lang="el-GR" sz="1600" b="0" i="0" baseline="0" dirty="0" smtClean="0">
                          <a:solidFill>
                            <a:schemeClr val="dk1"/>
                          </a:solidFill>
                          <a:latin typeface="Arial Narrow"/>
                          <a:ea typeface="Arial Narrow"/>
                          <a:cs typeface="Arial Narrow"/>
                          <a:sym typeface="Arial Narrow"/>
                        </a:rPr>
                        <a:t>Δραστηριότητα: Σκέψου και στοχάσου 3.2 - γλώσσα</a:t>
                      </a:r>
                      <a:endParaRPr lang="el-GR" sz="1600" b="0" i="0" dirty="0" smtClean="0">
                        <a:solidFill>
                          <a:schemeClr val="dk1"/>
                        </a:solidFill>
                        <a:latin typeface="Arial Narrow"/>
                        <a:ea typeface="Arial Narrow"/>
                        <a:cs typeface="Arial Narrow"/>
                        <a:sym typeface="Arial Narrow"/>
                      </a:endParaRPr>
                    </a:p>
                  </a:txBody>
                  <a:tcPr marL="91433" marR="91433"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rtl="0">
                        <a:lnSpc>
                          <a:spcPct val="115000"/>
                        </a:lnSpc>
                        <a:spcBef>
                          <a:spcPts val="0"/>
                        </a:spcBef>
                        <a:spcAft>
                          <a:spcPts val="0"/>
                        </a:spcAft>
                        <a:buNone/>
                      </a:pPr>
                      <a:r>
                        <a:rPr lang="it" sz="1600" b="1" u="none" strike="noStrike" cap="none" dirty="0">
                          <a:solidFill>
                            <a:schemeClr val="dk1"/>
                          </a:solidFill>
                          <a:latin typeface="Arial Narrow"/>
                          <a:ea typeface="Arial Narrow"/>
                          <a:cs typeface="Arial Narrow"/>
                          <a:sym typeface="Arial Narrow"/>
                        </a:rPr>
                        <a:t>End 11:30 – </a:t>
                      </a:r>
                      <a:r>
                        <a:rPr lang="it" sz="1600" b="1" u="none" strike="noStrike" cap="none" dirty="0" smtClean="0">
                          <a:solidFill>
                            <a:schemeClr val="dk1"/>
                          </a:solidFill>
                          <a:latin typeface="Arial Narrow"/>
                          <a:ea typeface="Arial Narrow"/>
                          <a:cs typeface="Arial Narrow"/>
                          <a:sym typeface="Arial Narrow"/>
                        </a:rPr>
                        <a:t>12:00</a:t>
                      </a:r>
                    </a:p>
                    <a:p>
                      <a:pPr marL="127000" marR="0" lvl="0" indent="-127000" algn="l" rtl="0">
                        <a:lnSpc>
                          <a:spcPct val="115000"/>
                        </a:lnSpc>
                        <a:spcBef>
                          <a:spcPts val="0"/>
                        </a:spcBef>
                        <a:spcAft>
                          <a:spcPts val="0"/>
                        </a:spcAft>
                        <a:buClr>
                          <a:schemeClr val="dk1"/>
                        </a:buClr>
                        <a:buSzPts val="1200"/>
                        <a:buFont typeface="Noto Sans Symbols"/>
                        <a:buChar char="∙"/>
                      </a:pPr>
                      <a:r>
                        <a:rPr lang="el-GR" sz="1600" u="none" strike="noStrike" cap="none" dirty="0" smtClean="0">
                          <a:solidFill>
                            <a:schemeClr val="dk1"/>
                          </a:solidFill>
                          <a:latin typeface="Arial Narrow"/>
                          <a:ea typeface="Arial Narrow"/>
                          <a:cs typeface="Arial Narrow"/>
                          <a:sym typeface="Arial Narrow"/>
                        </a:rPr>
                        <a:t>Σύνοψη</a:t>
                      </a:r>
                    </a:p>
                    <a:p>
                      <a:pPr marL="127000" marR="0" lvl="0" indent="-127000" algn="l" rtl="0">
                        <a:lnSpc>
                          <a:spcPct val="115000"/>
                        </a:lnSpc>
                        <a:spcBef>
                          <a:spcPts val="0"/>
                        </a:spcBef>
                        <a:spcAft>
                          <a:spcPts val="0"/>
                        </a:spcAft>
                        <a:buClr>
                          <a:schemeClr val="dk1"/>
                        </a:buClr>
                        <a:buSzPts val="1200"/>
                        <a:buFont typeface="Noto Sans Symbols"/>
                        <a:buChar char="∙"/>
                      </a:pPr>
                      <a:r>
                        <a:rPr lang="el-GR" sz="1600" u="none" strike="noStrike" cap="none" dirty="0" smtClean="0">
                          <a:solidFill>
                            <a:schemeClr val="dk1"/>
                          </a:solidFill>
                          <a:latin typeface="Arial Narrow"/>
                          <a:ea typeface="Arial Narrow"/>
                          <a:cs typeface="Arial Narrow"/>
                          <a:sym typeface="Arial Narrow"/>
                        </a:rPr>
                        <a:t>Δραστηριότητα</a:t>
                      </a:r>
                      <a:r>
                        <a:rPr lang="el-GR" sz="1600" i="1" u="none" strike="noStrike" cap="none" dirty="0" smtClean="0">
                          <a:solidFill>
                            <a:schemeClr val="dk1"/>
                          </a:solidFill>
                          <a:latin typeface="Arial Narrow"/>
                          <a:ea typeface="Arial Narrow"/>
                          <a:cs typeface="Arial Narrow"/>
                          <a:sym typeface="Arial Narrow"/>
                        </a:rPr>
                        <a:t>:</a:t>
                      </a:r>
                      <a:r>
                        <a:rPr lang="el-GR" sz="1600" i="1" u="none" strike="noStrike" cap="none" baseline="0" dirty="0" smtClean="0">
                          <a:solidFill>
                            <a:schemeClr val="dk1"/>
                          </a:solidFill>
                          <a:latin typeface="Arial Narrow"/>
                          <a:ea typeface="Arial Narrow"/>
                          <a:cs typeface="Arial Narrow"/>
                          <a:sym typeface="Arial Narrow"/>
                        </a:rPr>
                        <a:t> Εφαρμογή στον αληθινό κόσμο 3.1</a:t>
                      </a:r>
                    </a:p>
                    <a:p>
                      <a:pPr marL="127000" marR="0" lvl="0" indent="-127000" algn="l" rtl="0">
                        <a:lnSpc>
                          <a:spcPct val="115000"/>
                        </a:lnSpc>
                        <a:spcBef>
                          <a:spcPts val="0"/>
                        </a:spcBef>
                        <a:spcAft>
                          <a:spcPts val="0"/>
                        </a:spcAft>
                        <a:buClr>
                          <a:schemeClr val="dk1"/>
                        </a:buClr>
                        <a:buSzPts val="1200"/>
                        <a:buFont typeface="Noto Sans Symbols"/>
                        <a:buChar char="∙"/>
                      </a:pPr>
                      <a:r>
                        <a:rPr lang="el-GR" sz="1600" u="none" strike="noStrike" cap="none" baseline="0" dirty="0" smtClean="0">
                          <a:solidFill>
                            <a:schemeClr val="dk1"/>
                          </a:solidFill>
                          <a:latin typeface="Arial Narrow"/>
                          <a:ea typeface="Arial Narrow"/>
                          <a:cs typeface="Arial Narrow"/>
                          <a:sym typeface="Arial Narrow"/>
                        </a:rPr>
                        <a:t>Αναφορές και πηγές</a:t>
                      </a:r>
                    </a:p>
                    <a:p>
                      <a:pPr marL="127000" marR="0" lvl="0" indent="-127000" algn="l" defTabSz="914400" rtl="0" eaLnBrk="1" fontAlgn="auto" latinLnBrk="0" hangingPunct="1">
                        <a:lnSpc>
                          <a:spcPct val="115000"/>
                        </a:lnSpc>
                        <a:spcBef>
                          <a:spcPts val="0"/>
                        </a:spcBef>
                        <a:spcAft>
                          <a:spcPts val="0"/>
                        </a:spcAft>
                        <a:buClr>
                          <a:schemeClr val="dk1"/>
                        </a:buClr>
                        <a:buSzPts val="1200"/>
                        <a:buFont typeface="Noto Sans Symbols"/>
                        <a:buChar char="∙"/>
                        <a:tabLst/>
                        <a:defRPr/>
                      </a:pPr>
                      <a:r>
                        <a:rPr lang="el-GR" sz="1600" u="none" strike="noStrike" cap="none" baseline="0" dirty="0" smtClean="0">
                          <a:solidFill>
                            <a:schemeClr val="dk1"/>
                          </a:solidFill>
                          <a:latin typeface="Arial Narrow"/>
                          <a:ea typeface="Arial Narrow"/>
                          <a:cs typeface="Arial Narrow"/>
                          <a:sym typeface="Arial Narrow"/>
                        </a:rPr>
                        <a:t>Αποχαιρετισμός </a:t>
                      </a:r>
                      <a:r>
                        <a:rPr lang="it" sz="1600" u="none" strike="noStrike" cap="none" dirty="0" smtClean="0">
                          <a:solidFill>
                            <a:schemeClr val="dk1"/>
                          </a:solidFill>
                          <a:latin typeface="Arial Narrow"/>
                          <a:ea typeface="Arial Narrow"/>
                          <a:cs typeface="Arial Narrow"/>
                          <a:sym typeface="Arial Narrow"/>
                        </a:rPr>
                        <a:t>☺ </a:t>
                      </a:r>
                    </a:p>
                    <a:p>
                      <a:pPr marL="127000" marR="0" lvl="0" indent="-127000" algn="l" rtl="0">
                        <a:lnSpc>
                          <a:spcPct val="115000"/>
                        </a:lnSpc>
                        <a:spcBef>
                          <a:spcPts val="0"/>
                        </a:spcBef>
                        <a:spcAft>
                          <a:spcPts val="0"/>
                        </a:spcAft>
                        <a:buClr>
                          <a:schemeClr val="dk1"/>
                        </a:buClr>
                        <a:buSzPts val="1200"/>
                        <a:buFont typeface="Noto Sans Symbols"/>
                        <a:buChar char="∙"/>
                      </a:pPr>
                      <a:endParaRPr sz="1600" u="none" strike="noStrike" cap="none" dirty="0" smtClean="0">
                        <a:solidFill>
                          <a:schemeClr val="dk1"/>
                        </a:solidFill>
                        <a:latin typeface="Arial Narrow"/>
                        <a:ea typeface="Arial Narrow"/>
                        <a:cs typeface="Arial Narrow"/>
                        <a:sym typeface="Arial Narrow"/>
                      </a:endParaRPr>
                    </a:p>
                  </a:txBody>
                  <a:tcPr marL="91433" marR="91433"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9DAD9"/>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152618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l-GR" dirty="0"/>
              <a:t>3 Ιουνίου 2021</a:t>
            </a:r>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l-GR" dirty="0">
                <a:solidFill>
                  <a:prstClr val="black"/>
                </a:solidFill>
                <a:ea typeface="Times New Roman" panose="02020603050405020304" pitchFamily="18" charset="0"/>
              </a:rPr>
              <a:t>Η υποστήριξη της Ευρωπαϊκής Επιτροπής για την παραγωγή της παρούσας δημοσίευσης δεν συνιστά έγκριση του περιεχομένου, το οποίο αντικατοπτρίζει μόνο τις απόψεις των συντακτών, και η Επιτροπή δεν μπορεί να θεωρηθεί υπεύθυνη για οποιαδήποτε χρήση των πληροφοριών που περιέχονται σε αυτήν. </a:t>
            </a: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8</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5439937" cy="1009651"/>
          </a:xfrm>
          <a:prstGeom prst="rect">
            <a:avLst/>
          </a:prstGeom>
          <a:solidFill>
            <a:srgbClr val="FFF2CC"/>
          </a:solidFill>
          <a:ln>
            <a:noFill/>
          </a:ln>
        </p:spPr>
        <p:txBody>
          <a:bodyPr spcFirstLastPara="1" wrap="square" lIns="121900" tIns="60933" rIns="121900" bIns="60933" anchor="ctr" anchorCtr="0">
            <a:noAutofit/>
          </a:bodyPr>
          <a:lstStyle/>
          <a:p>
            <a:pPr algn="ctr"/>
            <a:r>
              <a:rPr lang="el-GR" sz="3600" b="1" dirty="0" smtClean="0">
                <a:solidFill>
                  <a:schemeClr val="dk1"/>
                </a:solidFill>
                <a:latin typeface="Arial Narrow"/>
                <a:ea typeface="Arial Narrow"/>
                <a:cs typeface="Arial Narrow"/>
                <a:sym typeface="Arial Narrow"/>
              </a:rPr>
              <a:t>Δραστηριότητα: Καταιγισμός ιδεών </a:t>
            </a:r>
            <a:r>
              <a:rPr lang="en-GB" sz="3600" b="1" dirty="0" smtClean="0">
                <a:solidFill>
                  <a:schemeClr val="dk1"/>
                </a:solidFill>
                <a:latin typeface="Arial Narrow"/>
                <a:ea typeface="Arial Narrow"/>
                <a:cs typeface="Arial Narrow"/>
                <a:sym typeface="Arial Narrow"/>
              </a:rPr>
              <a:t>3.1</a:t>
            </a:r>
            <a:endParaRPr lang="en-GB" sz="3600" b="1" dirty="0">
              <a:solidFill>
                <a:schemeClr val="dk1"/>
              </a:solidFill>
              <a:latin typeface="Arial Narrow"/>
              <a:ea typeface="Arial Narrow"/>
              <a:cs typeface="Arial Narrow"/>
              <a:sym typeface="Arial Narrow"/>
            </a:endParaRPr>
          </a:p>
        </p:txBody>
      </p:sp>
      <p:sp>
        <p:nvSpPr>
          <p:cNvPr id="8" name="Google Shape;159;p28">
            <a:extLst>
              <a:ext uri="{FF2B5EF4-FFF2-40B4-BE49-F238E27FC236}">
                <a16:creationId xmlns:a16="http://schemas.microsoft.com/office/drawing/2014/main" id="{20FCD049-3731-324D-B2E7-AF5E905F3735}"/>
              </a:ext>
            </a:extLst>
          </p:cNvPr>
          <p:cNvSpPr/>
          <p:nvPr/>
        </p:nvSpPr>
        <p:spPr>
          <a:xfrm>
            <a:off x="838199" y="1822138"/>
            <a:ext cx="10515600" cy="4351338"/>
          </a:xfrm>
          <a:prstGeom prst="rect">
            <a:avLst/>
          </a:prstGeom>
          <a:solidFill>
            <a:srgbClr val="FFF2CC"/>
          </a:solidFill>
          <a:ln>
            <a:noFill/>
          </a:ln>
        </p:spPr>
        <p:txBody>
          <a:bodyPr spcFirstLastPara="1" wrap="square" lIns="121900" tIns="60933" rIns="121900" bIns="60933" anchor="ctr" anchorCtr="0">
            <a:noAutofit/>
          </a:bodyPr>
          <a:lstStyle/>
          <a:p>
            <a:pPr algn="ctr"/>
            <a:r>
              <a:rPr lang="el-GR" sz="3600" b="1" dirty="0" smtClean="0">
                <a:solidFill>
                  <a:schemeClr val="dk1"/>
                </a:solidFill>
                <a:latin typeface="Arial Narrow"/>
                <a:ea typeface="Arial Narrow"/>
                <a:cs typeface="Arial Narrow"/>
                <a:sym typeface="Arial Narrow"/>
              </a:rPr>
              <a:t>«Κάνοντας λίστες/χάρτες…»</a:t>
            </a:r>
            <a:endParaRPr lang="it" sz="3600" b="1" dirty="0">
              <a:solidFill>
                <a:schemeClr val="dk1"/>
              </a:solidFill>
              <a:latin typeface="Arial Narrow"/>
              <a:ea typeface="Arial Narrow"/>
              <a:cs typeface="Arial Narrow"/>
              <a:sym typeface="Arial Narrow"/>
            </a:endParaRPr>
          </a:p>
        </p:txBody>
      </p:sp>
    </p:spTree>
    <p:extLst>
      <p:ext uri="{BB962C8B-B14F-4D97-AF65-F5344CB8AC3E}">
        <p14:creationId xmlns:p14="http://schemas.microsoft.com/office/powerpoint/2010/main" val="3105058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7631B7B-E317-B346-8DFE-60139876228D}"/>
              </a:ext>
            </a:extLst>
          </p:cNvPr>
          <p:cNvSpPr>
            <a:spLocks noGrp="1"/>
          </p:cNvSpPr>
          <p:nvPr>
            <p:ph type="dt" sz="half" idx="10"/>
          </p:nvPr>
        </p:nvSpPr>
        <p:spPr/>
        <p:txBody>
          <a:bodyPr/>
          <a:lstStyle/>
          <a:p>
            <a:r>
              <a:rPr lang="el-GR" dirty="0"/>
              <a:t>3 Ιουνίου 2021</a:t>
            </a:r>
          </a:p>
        </p:txBody>
      </p:sp>
      <p:sp>
        <p:nvSpPr>
          <p:cNvPr id="5" name="Footer Placeholder 4">
            <a:extLst>
              <a:ext uri="{FF2B5EF4-FFF2-40B4-BE49-F238E27FC236}">
                <a16:creationId xmlns:a16="http://schemas.microsoft.com/office/drawing/2014/main" id="{0CA48045-4BB7-AD47-B9AF-E7028540D716}"/>
              </a:ext>
            </a:extLst>
          </p:cNvPr>
          <p:cNvSpPr>
            <a:spLocks noGrp="1"/>
          </p:cNvSpPr>
          <p:nvPr>
            <p:ph type="ftr" sz="quarter" idx="11"/>
          </p:nvPr>
        </p:nvSpPr>
        <p:spPr/>
        <p:txBody>
          <a:bodyPr/>
          <a:lstStyle/>
          <a:p>
            <a:r>
              <a:rPr lang="el-GR" dirty="0">
                <a:solidFill>
                  <a:prstClr val="black"/>
                </a:solidFill>
                <a:ea typeface="Times New Roman" panose="02020603050405020304" pitchFamily="18" charset="0"/>
              </a:rPr>
              <a:t>Η υποστήριξη της Ευρωπαϊκής Επιτροπής για την παραγωγή της παρούσας δημοσίευσης δεν συνιστά έγκριση του περιεχομένου, το οποίο αντικατοπτρίζει μόνο τις απόψεις των συντακτών, και η Επιτροπή δεν μπορεί να θεωρηθεί υπεύθυνη για οποιαδήποτε χρήση των πληροφοριών που περιέχονται σε αυτήν. </a:t>
            </a:r>
          </a:p>
        </p:txBody>
      </p:sp>
      <p:sp>
        <p:nvSpPr>
          <p:cNvPr id="6" name="Slide Number Placeholder 5">
            <a:extLst>
              <a:ext uri="{FF2B5EF4-FFF2-40B4-BE49-F238E27FC236}">
                <a16:creationId xmlns:a16="http://schemas.microsoft.com/office/drawing/2014/main" id="{03844065-72F0-C24F-A504-90E2B2DD5643}"/>
              </a:ext>
            </a:extLst>
          </p:cNvPr>
          <p:cNvSpPr>
            <a:spLocks noGrp="1"/>
          </p:cNvSpPr>
          <p:nvPr>
            <p:ph type="sldNum" sz="quarter" idx="12"/>
          </p:nvPr>
        </p:nvSpPr>
        <p:spPr/>
        <p:txBody>
          <a:bodyPr/>
          <a:lstStyle/>
          <a:p>
            <a:fld id="{CD37B2E7-1D31-7C4D-928B-66328FE9604A}" type="slidenum">
              <a:rPr lang="de-AT" smtClean="0"/>
              <a:pPr/>
              <a:t>9</a:t>
            </a:fld>
            <a:endParaRPr lang="de-AT" dirty="0"/>
          </a:p>
        </p:txBody>
      </p:sp>
      <p:sp>
        <p:nvSpPr>
          <p:cNvPr id="11" name="Google Shape;143;p27">
            <a:extLst>
              <a:ext uri="{FF2B5EF4-FFF2-40B4-BE49-F238E27FC236}">
                <a16:creationId xmlns:a16="http://schemas.microsoft.com/office/drawing/2014/main" id="{11371142-163D-DB42-9607-6A3E196B56BB}"/>
              </a:ext>
            </a:extLst>
          </p:cNvPr>
          <p:cNvSpPr/>
          <p:nvPr/>
        </p:nvSpPr>
        <p:spPr>
          <a:xfrm>
            <a:off x="0" y="1286553"/>
            <a:ext cx="12192000" cy="1486535"/>
          </a:xfrm>
          <a:prstGeom prst="rect">
            <a:avLst/>
          </a:prstGeom>
          <a:solidFill>
            <a:srgbClr val="DDEBF7"/>
          </a:solidFill>
          <a:ln>
            <a:noFill/>
          </a:ln>
        </p:spPr>
        <p:txBody>
          <a:bodyPr spcFirstLastPara="1" wrap="square" lIns="121900" tIns="60933" rIns="121900" bIns="60933" anchor="ctr" anchorCtr="0">
            <a:noAutofit/>
          </a:bodyPr>
          <a:lstStyle/>
          <a:p>
            <a:pPr algn="ctr"/>
            <a:r>
              <a:rPr lang="el-GR" sz="4000" b="1" dirty="0" smtClean="0">
                <a:solidFill>
                  <a:schemeClr val="dk1"/>
                </a:solidFill>
                <a:latin typeface="Arial Narrow"/>
                <a:ea typeface="Arial Narrow"/>
                <a:cs typeface="Arial Narrow"/>
                <a:sym typeface="Arial Narrow"/>
              </a:rPr>
              <a:t>Ανάπτυξη</a:t>
            </a:r>
            <a:endParaRPr lang="en-GB" sz="4000" dirty="0"/>
          </a:p>
        </p:txBody>
      </p:sp>
      <p:sp>
        <p:nvSpPr>
          <p:cNvPr id="12" name="Google Shape;151;p27">
            <a:extLst>
              <a:ext uri="{FF2B5EF4-FFF2-40B4-BE49-F238E27FC236}">
                <a16:creationId xmlns:a16="http://schemas.microsoft.com/office/drawing/2014/main" id="{C2C82930-6332-F94C-82D1-60B6BD0BD1D5}"/>
              </a:ext>
            </a:extLst>
          </p:cNvPr>
          <p:cNvSpPr/>
          <p:nvPr/>
        </p:nvSpPr>
        <p:spPr>
          <a:xfrm>
            <a:off x="3241480" y="2971938"/>
            <a:ext cx="5709039" cy="3185561"/>
          </a:xfrm>
          <a:prstGeom prst="rect">
            <a:avLst/>
          </a:prstGeom>
          <a:solidFill>
            <a:srgbClr val="DDEBF7"/>
          </a:solidFill>
          <a:ln>
            <a:noFill/>
          </a:ln>
        </p:spPr>
        <p:txBody>
          <a:bodyPr spcFirstLastPara="1" wrap="square" lIns="121900" tIns="60933" rIns="121900" bIns="60933" anchor="ctr" anchorCtr="0">
            <a:noAutofit/>
          </a:bodyPr>
          <a:lstStyle/>
          <a:p>
            <a:pPr algn="ctr">
              <a:lnSpc>
                <a:spcPct val="150000"/>
              </a:lnSpc>
              <a:buClr>
                <a:schemeClr val="dk1"/>
              </a:buClr>
              <a:buSzPts val="2000"/>
            </a:pPr>
            <a:r>
              <a:rPr lang="el-GR" dirty="0" smtClean="0">
                <a:solidFill>
                  <a:schemeClr val="dk1"/>
                </a:solidFill>
                <a:latin typeface="Arial Narrow"/>
                <a:ea typeface="Arial Narrow"/>
                <a:cs typeface="Arial Narrow"/>
                <a:sym typeface="Arial Narrow"/>
              </a:rPr>
              <a:t>Αντιμετωπίζοντας συνήθεις προκλήσεις για τις Διαταραχές αυτιστικού φάσματος</a:t>
            </a:r>
          </a:p>
          <a:p>
            <a:pPr algn="ctr">
              <a:lnSpc>
                <a:spcPct val="150000"/>
              </a:lnSpc>
              <a:buClr>
                <a:schemeClr val="dk1"/>
              </a:buClr>
              <a:buSzPts val="2000"/>
            </a:pPr>
            <a:r>
              <a:rPr lang="el-GR" i="1" dirty="0" smtClean="0">
                <a:solidFill>
                  <a:schemeClr val="dk1"/>
                </a:solidFill>
                <a:latin typeface="Arial Narrow"/>
                <a:ea typeface="Arial Narrow"/>
                <a:cs typeface="Arial Narrow"/>
                <a:sym typeface="Arial Narrow"/>
              </a:rPr>
              <a:t>Κάνοντας την κοινωνία φιλική προς τις Διαταραχές αυτιστικού φάσματος στο σχολείο</a:t>
            </a:r>
          </a:p>
          <a:p>
            <a:pPr algn="ctr">
              <a:lnSpc>
                <a:spcPct val="150000"/>
              </a:lnSpc>
              <a:buClr>
                <a:schemeClr val="dk1"/>
              </a:buClr>
              <a:buSzPts val="2000"/>
            </a:pPr>
            <a:r>
              <a:rPr lang="el-GR" i="1" dirty="0" smtClean="0">
                <a:solidFill>
                  <a:schemeClr val="dk1"/>
                </a:solidFill>
                <a:latin typeface="Arial Narrow"/>
                <a:ea typeface="Arial Narrow"/>
                <a:cs typeface="Arial Narrow"/>
                <a:sym typeface="Arial Narrow"/>
              </a:rPr>
              <a:t>Δραστηριότητα: Σκέψου και στοχάσου 3.1 η νευροποικιλότητα  κάνει την κοινωνία φιλική προς τις Διαταραχές αυτιστικού φάσματος: οικογένεια, δημόσιες υπηρεσίες και εργασία</a:t>
            </a:r>
          </a:p>
          <a:p>
            <a:pPr algn="ctr">
              <a:lnSpc>
                <a:spcPct val="150000"/>
              </a:lnSpc>
              <a:buClr>
                <a:schemeClr val="dk1"/>
              </a:buClr>
              <a:buSzPts val="2000"/>
            </a:pPr>
            <a:r>
              <a:rPr lang="el-GR" dirty="0" smtClean="0">
                <a:solidFill>
                  <a:schemeClr val="dk1"/>
                </a:solidFill>
                <a:latin typeface="Arial Narrow"/>
                <a:ea typeface="Arial Narrow"/>
                <a:cs typeface="Arial Narrow"/>
                <a:sym typeface="Arial Narrow"/>
              </a:rPr>
              <a:t>Δραστηριότητα</a:t>
            </a:r>
            <a:r>
              <a:rPr lang="el-GR" i="1" dirty="0" smtClean="0">
                <a:solidFill>
                  <a:schemeClr val="dk1"/>
                </a:solidFill>
                <a:latin typeface="Arial Narrow"/>
                <a:ea typeface="Arial Narrow"/>
                <a:cs typeface="Arial Narrow"/>
                <a:sym typeface="Arial Narrow"/>
              </a:rPr>
              <a:t>: Σκέψου και στοχάσου 3.2</a:t>
            </a:r>
            <a:endParaRPr lang="en-GB" i="1" dirty="0">
              <a:solidFill>
                <a:schemeClr val="dk1"/>
              </a:solidFill>
              <a:latin typeface="Arial Narrow"/>
              <a:ea typeface="Arial Narrow"/>
              <a:cs typeface="Arial Narrow"/>
              <a:sym typeface="Arial Narrow"/>
            </a:endParaRPr>
          </a:p>
        </p:txBody>
      </p:sp>
    </p:spTree>
    <p:extLst>
      <p:ext uri="{BB962C8B-B14F-4D97-AF65-F5344CB8AC3E}">
        <p14:creationId xmlns:p14="http://schemas.microsoft.com/office/powerpoint/2010/main" val="16095095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1658</TotalTime>
  <Words>4653</Words>
  <Application>Microsoft Office PowerPoint</Application>
  <PresentationFormat>Ευρεία οθόνη</PresentationFormat>
  <Paragraphs>412</Paragraphs>
  <Slides>49</Slides>
  <Notes>1</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49</vt:i4>
      </vt:variant>
    </vt:vector>
  </HeadingPairs>
  <TitlesOfParts>
    <vt:vector size="56" baseType="lpstr">
      <vt:lpstr>Arial</vt:lpstr>
      <vt:lpstr>Arial Narrow</vt:lpstr>
      <vt:lpstr>Calibri</vt:lpstr>
      <vt:lpstr>Calibri Light</vt:lpstr>
      <vt:lpstr>Noto Sans Symbols</vt:lpstr>
      <vt:lpstr>Times New Roman</vt:lpstr>
      <vt:lpstr>Office Theme</vt:lpstr>
      <vt:lpstr>Πρόγραμμα μαθημάτων για το εκπαιδευτικό πρόγραμμα  «Υπεύθυνος σε θέματα διαταραχών αυτιστικού φάσματος (ΔΑΦ)»  https://www.autrain.eu/pt/curriculo/</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Curriculum for the Training Course  “Autism Spectrum Disorder (ASD) Officer”  https://www.autrain.eu/pt/curriculo/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Koller Jasmin</dc:creator>
  <cp:lastModifiedBy>Kalli</cp:lastModifiedBy>
  <cp:revision>104</cp:revision>
  <dcterms:created xsi:type="dcterms:W3CDTF">2021-06-03T08:33:53Z</dcterms:created>
  <dcterms:modified xsi:type="dcterms:W3CDTF">2021-09-15T11:43:14Z</dcterms:modified>
</cp:coreProperties>
</file>