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306" r:id="rId3"/>
    <p:sldId id="313" r:id="rId4"/>
    <p:sldId id="340" r:id="rId5"/>
    <p:sldId id="341" r:id="rId6"/>
    <p:sldId id="342" r:id="rId7"/>
    <p:sldId id="343" r:id="rId8"/>
    <p:sldId id="344" r:id="rId9"/>
    <p:sldId id="345" r:id="rId10"/>
    <p:sldId id="346" r:id="rId11"/>
    <p:sldId id="347" r:id="rId12"/>
    <p:sldId id="348" r:id="rId13"/>
    <p:sldId id="334" r:id="rId14"/>
    <p:sldId id="349" r:id="rId15"/>
    <p:sldId id="350" r:id="rId16"/>
    <p:sldId id="351" r:id="rId17"/>
    <p:sldId id="352" r:id="rId18"/>
    <p:sldId id="353" r:id="rId19"/>
    <p:sldId id="354" r:id="rId20"/>
    <p:sldId id="299" r:id="rId21"/>
    <p:sldId id="355" r:id="rId22"/>
    <p:sldId id="356" r:id="rId23"/>
    <p:sldId id="357" r:id="rId24"/>
    <p:sldId id="358" r:id="rId25"/>
    <p:sldId id="359" r:id="rId26"/>
    <p:sldId id="360" r:id="rId27"/>
    <p:sldId id="361" r:id="rId28"/>
    <p:sldId id="339" r:id="rId29"/>
    <p:sldId id="362" r:id="rId30"/>
  </p:sldIdLst>
  <p:sldSz cx="12192000" cy="6858000"/>
  <p:notesSz cx="6858000" cy="9144000"/>
  <p:defaultText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DAD9"/>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27"/>
    <p:restoredTop sz="94719"/>
  </p:normalViewPr>
  <p:slideViewPr>
    <p:cSldViewPr snapToGrid="0" snapToObjects="1">
      <p:cViewPr varScale="1">
        <p:scale>
          <a:sx n="147" d="100"/>
          <a:sy n="147" d="100"/>
        </p:scale>
        <p:origin x="120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167C6-4F2B-9246-9DFA-824F9702B8B8}" type="datetimeFigureOut">
              <a:rPr lang="de-AT" smtClean="0"/>
              <a:t>04.06.21</a:t>
            </a:fld>
            <a:endParaRPr lang="de-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AD2771-52E7-1A4B-AA32-D54E45C82436}" type="slidenum">
              <a:rPr lang="de-AT" smtClean="0"/>
              <a:t>‹#›</a:t>
            </a:fld>
            <a:endParaRPr lang="de-AT"/>
          </a:p>
        </p:txBody>
      </p:sp>
    </p:spTree>
    <p:extLst>
      <p:ext uri="{BB962C8B-B14F-4D97-AF65-F5344CB8AC3E}">
        <p14:creationId xmlns:p14="http://schemas.microsoft.com/office/powerpoint/2010/main" val="4096189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E553C-B035-8B47-89B5-3DD7510C520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de-AT"/>
          </a:p>
        </p:txBody>
      </p:sp>
      <p:sp>
        <p:nvSpPr>
          <p:cNvPr id="3" name="Subtitle 2">
            <a:extLst>
              <a:ext uri="{FF2B5EF4-FFF2-40B4-BE49-F238E27FC236}">
                <a16:creationId xmlns:a16="http://schemas.microsoft.com/office/drawing/2014/main" id="{BA416932-4593-0347-9524-C0FCCEFFAF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de-AT"/>
          </a:p>
        </p:txBody>
      </p:sp>
      <p:sp>
        <p:nvSpPr>
          <p:cNvPr id="4" name="Date Placeholder 3">
            <a:extLst>
              <a:ext uri="{FF2B5EF4-FFF2-40B4-BE49-F238E27FC236}">
                <a16:creationId xmlns:a16="http://schemas.microsoft.com/office/drawing/2014/main" id="{12D988DC-09CA-B247-8BB5-A7BCFB26371A}"/>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B499204A-C731-234C-96B0-4D2BCA9039E1}"/>
              </a:ext>
            </a:extLst>
          </p:cNvPr>
          <p:cNvSpPr>
            <a:spLocks noGrp="1"/>
          </p:cNvSpPr>
          <p:nvPr>
            <p:ph type="ftr" sz="quarter" idx="11"/>
          </p:nvPr>
        </p:nvSpPr>
        <p:spPr/>
        <p:txBody>
          <a:bodyPr/>
          <a:lstStyle/>
          <a:p>
            <a:r>
              <a:rPr lang="en-US" dirty="0">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dirty="0">
              <a:solidFill>
                <a:prstClr val="black"/>
              </a:solidFill>
            </a:endParaRPr>
          </a:p>
        </p:txBody>
      </p:sp>
      <p:sp>
        <p:nvSpPr>
          <p:cNvPr id="6" name="Slide Number Placeholder 5">
            <a:extLst>
              <a:ext uri="{FF2B5EF4-FFF2-40B4-BE49-F238E27FC236}">
                <a16:creationId xmlns:a16="http://schemas.microsoft.com/office/drawing/2014/main" id="{9E86A5DB-177F-5843-A22D-E2C53991BFBA}"/>
              </a:ext>
            </a:extLst>
          </p:cNvPr>
          <p:cNvSpPr>
            <a:spLocks noGrp="1"/>
          </p:cNvSpPr>
          <p:nvPr>
            <p:ph type="sldNum" sz="quarter" idx="12"/>
          </p:nvPr>
        </p:nvSpPr>
        <p:spPr/>
        <p:txBody>
          <a:bodyPr/>
          <a:lstStyle/>
          <a:p>
            <a:fld id="{4AA10864-17D9-EB4A-80E3-89D1D8A92E63}" type="slidenum">
              <a:rPr lang="de-AT" smtClean="0"/>
              <a:pPr/>
              <a:t>‹#›</a:t>
            </a:fld>
            <a:endParaRPr lang="de-AT" dirty="0"/>
          </a:p>
        </p:txBody>
      </p:sp>
    </p:spTree>
    <p:extLst>
      <p:ext uri="{BB962C8B-B14F-4D97-AF65-F5344CB8AC3E}">
        <p14:creationId xmlns:p14="http://schemas.microsoft.com/office/powerpoint/2010/main" val="3000781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0B1A1-3E8C-D247-A85A-E6A4680B2BCB}"/>
              </a:ext>
            </a:extLst>
          </p:cNvPr>
          <p:cNvSpPr>
            <a:spLocks noGrp="1"/>
          </p:cNvSpPr>
          <p:nvPr>
            <p:ph type="title"/>
          </p:nvPr>
        </p:nvSpPr>
        <p:spPr/>
        <p:txBody>
          <a:bodyPr/>
          <a:lstStyle/>
          <a:p>
            <a:r>
              <a:rPr lang="en-GB"/>
              <a:t>Click to edit Master title style</a:t>
            </a:r>
            <a:endParaRPr lang="de-AT"/>
          </a:p>
        </p:txBody>
      </p:sp>
      <p:sp>
        <p:nvSpPr>
          <p:cNvPr id="3" name="Vertical Text Placeholder 2">
            <a:extLst>
              <a:ext uri="{FF2B5EF4-FFF2-40B4-BE49-F238E27FC236}">
                <a16:creationId xmlns:a16="http://schemas.microsoft.com/office/drawing/2014/main" id="{0ADE2D89-1C6C-7549-9660-5DC835A55FE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Date Placeholder 3">
            <a:extLst>
              <a:ext uri="{FF2B5EF4-FFF2-40B4-BE49-F238E27FC236}">
                <a16:creationId xmlns:a16="http://schemas.microsoft.com/office/drawing/2014/main" id="{BE94B648-33A7-2444-B7B1-3AAB618CD524}"/>
              </a:ext>
            </a:extLst>
          </p:cNvPr>
          <p:cNvSpPr>
            <a:spLocks noGrp="1"/>
          </p:cNvSpPr>
          <p:nvPr>
            <p:ph type="dt" sz="half" idx="10"/>
          </p:nvPr>
        </p:nvSpPr>
        <p:spPr/>
        <p:txBody>
          <a:bodyPr/>
          <a:lstStyle/>
          <a:p>
            <a:r>
              <a:rPr lang="en-US"/>
              <a:t>June 3, 2021</a:t>
            </a:r>
            <a:endParaRPr lang="de-AT"/>
          </a:p>
        </p:txBody>
      </p:sp>
      <p:sp>
        <p:nvSpPr>
          <p:cNvPr id="5" name="Footer Placeholder 4">
            <a:extLst>
              <a:ext uri="{FF2B5EF4-FFF2-40B4-BE49-F238E27FC236}">
                <a16:creationId xmlns:a16="http://schemas.microsoft.com/office/drawing/2014/main" id="{8CB6F374-95AC-E84E-9CA5-DC838E938F61}"/>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B0CE1BE6-8EE9-FC4F-BC27-142B6BFBB834}"/>
              </a:ext>
            </a:extLst>
          </p:cNvPr>
          <p:cNvSpPr>
            <a:spLocks noGrp="1"/>
          </p:cNvSpPr>
          <p:nvPr>
            <p:ph type="sldNum" sz="quarter" idx="12"/>
          </p:nvPr>
        </p:nvSpPr>
        <p:spPr/>
        <p:txBody>
          <a:bodyPr/>
          <a:lstStyle/>
          <a:p>
            <a:fld id="{B7618B1E-9B39-5F46-8B4F-4241E63FD3E3}" type="slidenum">
              <a:rPr lang="de-AT" smtClean="0"/>
              <a:t>‹#›</a:t>
            </a:fld>
            <a:endParaRPr lang="de-AT"/>
          </a:p>
        </p:txBody>
      </p:sp>
    </p:spTree>
    <p:extLst>
      <p:ext uri="{BB962C8B-B14F-4D97-AF65-F5344CB8AC3E}">
        <p14:creationId xmlns:p14="http://schemas.microsoft.com/office/powerpoint/2010/main" val="2964559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120645-AAA2-624F-B612-ACE2936895A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de-AT"/>
          </a:p>
        </p:txBody>
      </p:sp>
      <p:sp>
        <p:nvSpPr>
          <p:cNvPr id="3" name="Vertical Text Placeholder 2">
            <a:extLst>
              <a:ext uri="{FF2B5EF4-FFF2-40B4-BE49-F238E27FC236}">
                <a16:creationId xmlns:a16="http://schemas.microsoft.com/office/drawing/2014/main" id="{526390C9-9EC9-CD49-96FB-FD06B27C6F0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Date Placeholder 3">
            <a:extLst>
              <a:ext uri="{FF2B5EF4-FFF2-40B4-BE49-F238E27FC236}">
                <a16:creationId xmlns:a16="http://schemas.microsoft.com/office/drawing/2014/main" id="{AC295531-7B13-7D40-8389-B3FDAADC10A7}"/>
              </a:ext>
            </a:extLst>
          </p:cNvPr>
          <p:cNvSpPr>
            <a:spLocks noGrp="1"/>
          </p:cNvSpPr>
          <p:nvPr>
            <p:ph type="dt" sz="half" idx="10"/>
          </p:nvPr>
        </p:nvSpPr>
        <p:spPr/>
        <p:txBody>
          <a:bodyPr/>
          <a:lstStyle/>
          <a:p>
            <a:r>
              <a:rPr lang="en-US"/>
              <a:t>June 3, 2021</a:t>
            </a:r>
            <a:endParaRPr lang="de-AT"/>
          </a:p>
        </p:txBody>
      </p:sp>
      <p:sp>
        <p:nvSpPr>
          <p:cNvPr id="5" name="Footer Placeholder 4">
            <a:extLst>
              <a:ext uri="{FF2B5EF4-FFF2-40B4-BE49-F238E27FC236}">
                <a16:creationId xmlns:a16="http://schemas.microsoft.com/office/drawing/2014/main" id="{6CDA6262-E376-244E-8C5A-4E61B1123B83}"/>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A8A99900-ADA5-D047-8B31-9008CE68BB75}"/>
              </a:ext>
            </a:extLst>
          </p:cNvPr>
          <p:cNvSpPr>
            <a:spLocks noGrp="1"/>
          </p:cNvSpPr>
          <p:nvPr>
            <p:ph type="sldNum" sz="quarter" idx="12"/>
          </p:nvPr>
        </p:nvSpPr>
        <p:spPr/>
        <p:txBody>
          <a:bodyPr/>
          <a:lstStyle/>
          <a:p>
            <a:fld id="{B7618B1E-9B39-5F46-8B4F-4241E63FD3E3}" type="slidenum">
              <a:rPr lang="de-AT" smtClean="0"/>
              <a:t>‹#›</a:t>
            </a:fld>
            <a:endParaRPr lang="de-AT"/>
          </a:p>
        </p:txBody>
      </p:sp>
    </p:spTree>
    <p:extLst>
      <p:ext uri="{BB962C8B-B14F-4D97-AF65-F5344CB8AC3E}">
        <p14:creationId xmlns:p14="http://schemas.microsoft.com/office/powerpoint/2010/main" val="3798145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A2A75-4E25-6D4F-80BD-3FBF28FA2B53}"/>
              </a:ext>
            </a:extLst>
          </p:cNvPr>
          <p:cNvSpPr>
            <a:spLocks noGrp="1"/>
          </p:cNvSpPr>
          <p:nvPr>
            <p:ph type="title"/>
          </p:nvPr>
        </p:nvSpPr>
        <p:spPr/>
        <p:txBody>
          <a:bodyPr/>
          <a:lstStyle/>
          <a:p>
            <a:r>
              <a:rPr lang="en-GB"/>
              <a:t>Click to edit Master title style</a:t>
            </a:r>
            <a:endParaRPr lang="de-AT"/>
          </a:p>
        </p:txBody>
      </p:sp>
      <p:sp>
        <p:nvSpPr>
          <p:cNvPr id="3" name="Content Placeholder 2">
            <a:extLst>
              <a:ext uri="{FF2B5EF4-FFF2-40B4-BE49-F238E27FC236}">
                <a16:creationId xmlns:a16="http://schemas.microsoft.com/office/drawing/2014/main" id="{3B54120E-B7E7-0643-A781-AF67905573C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Date Placeholder 3">
            <a:extLst>
              <a:ext uri="{FF2B5EF4-FFF2-40B4-BE49-F238E27FC236}">
                <a16:creationId xmlns:a16="http://schemas.microsoft.com/office/drawing/2014/main" id="{E7BF752B-2A53-6340-A163-4B58A1B4E720}"/>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A7DC3279-DA61-A84A-810D-F0A22AE3EB45}"/>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A9D19934-7DCF-EA4F-B4E1-F8CD8549F567}"/>
              </a:ext>
            </a:extLst>
          </p:cNvPr>
          <p:cNvSpPr>
            <a:spLocks noGrp="1"/>
          </p:cNvSpPr>
          <p:nvPr>
            <p:ph type="sldNum" sz="quarter" idx="12"/>
          </p:nvPr>
        </p:nvSpPr>
        <p:spPr/>
        <p:txBody>
          <a:bodyPr/>
          <a:lstStyle/>
          <a:p>
            <a:fld id="{CD37B2E7-1D31-7C4D-928B-66328FE9604A}" type="slidenum">
              <a:rPr lang="de-AT" smtClean="0"/>
              <a:pPr/>
              <a:t>‹#›</a:t>
            </a:fld>
            <a:endParaRPr lang="de-AT" dirty="0"/>
          </a:p>
        </p:txBody>
      </p:sp>
    </p:spTree>
    <p:extLst>
      <p:ext uri="{BB962C8B-B14F-4D97-AF65-F5344CB8AC3E}">
        <p14:creationId xmlns:p14="http://schemas.microsoft.com/office/powerpoint/2010/main" val="2803351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D28EC-BC0C-3548-A846-99AFDF5C935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de-AT"/>
          </a:p>
        </p:txBody>
      </p:sp>
      <p:sp>
        <p:nvSpPr>
          <p:cNvPr id="3" name="Text Placeholder 2">
            <a:extLst>
              <a:ext uri="{FF2B5EF4-FFF2-40B4-BE49-F238E27FC236}">
                <a16:creationId xmlns:a16="http://schemas.microsoft.com/office/drawing/2014/main" id="{7E739996-FDBC-8147-BFE4-B3A6C75D54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F8F50FD-8AF4-5940-B699-38D718D96E46}"/>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752EDD26-2F35-B74F-B461-2A921FD2360E}"/>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042DDBB0-C001-8544-BB8E-5974A7FF3203}"/>
              </a:ext>
            </a:extLst>
          </p:cNvPr>
          <p:cNvSpPr>
            <a:spLocks noGrp="1"/>
          </p:cNvSpPr>
          <p:nvPr>
            <p:ph type="sldNum" sz="quarter" idx="12"/>
          </p:nvPr>
        </p:nvSpPr>
        <p:spPr/>
        <p:txBody>
          <a:bodyPr/>
          <a:lstStyle/>
          <a:p>
            <a:fld id="{7B64C62E-5D99-A449-90C5-BF092B0CA596}" type="slidenum">
              <a:rPr lang="de-AT" smtClean="0"/>
              <a:pPr/>
              <a:t>‹#›</a:t>
            </a:fld>
            <a:endParaRPr lang="de-AT" dirty="0"/>
          </a:p>
        </p:txBody>
      </p:sp>
    </p:spTree>
    <p:extLst>
      <p:ext uri="{BB962C8B-B14F-4D97-AF65-F5344CB8AC3E}">
        <p14:creationId xmlns:p14="http://schemas.microsoft.com/office/powerpoint/2010/main" val="3240943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F4E47-2430-3744-A62F-8DC6D8A9898F}"/>
              </a:ext>
            </a:extLst>
          </p:cNvPr>
          <p:cNvSpPr>
            <a:spLocks noGrp="1"/>
          </p:cNvSpPr>
          <p:nvPr>
            <p:ph type="title"/>
          </p:nvPr>
        </p:nvSpPr>
        <p:spPr/>
        <p:txBody>
          <a:bodyPr/>
          <a:lstStyle/>
          <a:p>
            <a:r>
              <a:rPr lang="en-GB"/>
              <a:t>Click to edit Master title style</a:t>
            </a:r>
            <a:endParaRPr lang="de-AT"/>
          </a:p>
        </p:txBody>
      </p:sp>
      <p:sp>
        <p:nvSpPr>
          <p:cNvPr id="3" name="Content Placeholder 2">
            <a:extLst>
              <a:ext uri="{FF2B5EF4-FFF2-40B4-BE49-F238E27FC236}">
                <a16:creationId xmlns:a16="http://schemas.microsoft.com/office/drawing/2014/main" id="{619B4170-E589-3943-8BEF-9D81BF0F083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Content Placeholder 3">
            <a:extLst>
              <a:ext uri="{FF2B5EF4-FFF2-40B4-BE49-F238E27FC236}">
                <a16:creationId xmlns:a16="http://schemas.microsoft.com/office/drawing/2014/main" id="{07CF8BAC-9193-A245-AC24-826DE35F577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5" name="Date Placeholder 4">
            <a:extLst>
              <a:ext uri="{FF2B5EF4-FFF2-40B4-BE49-F238E27FC236}">
                <a16:creationId xmlns:a16="http://schemas.microsoft.com/office/drawing/2014/main" id="{CE5BB2BC-04E2-B843-860C-87D25DEA8CC1}"/>
              </a:ext>
            </a:extLst>
          </p:cNvPr>
          <p:cNvSpPr>
            <a:spLocks noGrp="1"/>
          </p:cNvSpPr>
          <p:nvPr>
            <p:ph type="dt" sz="half" idx="10"/>
          </p:nvPr>
        </p:nvSpPr>
        <p:spPr/>
        <p:txBody>
          <a:bodyPr/>
          <a:lstStyle/>
          <a:p>
            <a:r>
              <a:rPr lang="en-US"/>
              <a:t>June 3, 2021</a:t>
            </a:r>
            <a:endParaRPr lang="de-AT" dirty="0"/>
          </a:p>
        </p:txBody>
      </p:sp>
      <p:sp>
        <p:nvSpPr>
          <p:cNvPr id="6" name="Footer Placeholder 5">
            <a:extLst>
              <a:ext uri="{FF2B5EF4-FFF2-40B4-BE49-F238E27FC236}">
                <a16:creationId xmlns:a16="http://schemas.microsoft.com/office/drawing/2014/main" id="{AD873E56-6D74-C245-A79A-016AE475434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7" name="Slide Number Placeholder 6">
            <a:extLst>
              <a:ext uri="{FF2B5EF4-FFF2-40B4-BE49-F238E27FC236}">
                <a16:creationId xmlns:a16="http://schemas.microsoft.com/office/drawing/2014/main" id="{066108AA-9277-AD45-85BB-AD34E8AA197C}"/>
              </a:ext>
            </a:extLst>
          </p:cNvPr>
          <p:cNvSpPr>
            <a:spLocks noGrp="1"/>
          </p:cNvSpPr>
          <p:nvPr>
            <p:ph type="sldNum" sz="quarter" idx="12"/>
          </p:nvPr>
        </p:nvSpPr>
        <p:spPr/>
        <p:txBody>
          <a:bodyPr/>
          <a:lstStyle/>
          <a:p>
            <a:fld id="{98ACD221-72DD-5941-A0EA-B7232ABB8333}" type="slidenum">
              <a:rPr lang="de-AT" smtClean="0"/>
              <a:pPr/>
              <a:t>‹#›</a:t>
            </a:fld>
            <a:endParaRPr lang="de-AT" dirty="0"/>
          </a:p>
        </p:txBody>
      </p:sp>
    </p:spTree>
    <p:extLst>
      <p:ext uri="{BB962C8B-B14F-4D97-AF65-F5344CB8AC3E}">
        <p14:creationId xmlns:p14="http://schemas.microsoft.com/office/powerpoint/2010/main" val="1567545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F2072-28E7-894E-AEDA-B10B52464A1B}"/>
              </a:ext>
            </a:extLst>
          </p:cNvPr>
          <p:cNvSpPr>
            <a:spLocks noGrp="1"/>
          </p:cNvSpPr>
          <p:nvPr>
            <p:ph type="title"/>
          </p:nvPr>
        </p:nvSpPr>
        <p:spPr>
          <a:xfrm>
            <a:off x="839788" y="668337"/>
            <a:ext cx="10515600" cy="1022351"/>
          </a:xfrm>
        </p:spPr>
        <p:txBody>
          <a:bodyPr/>
          <a:lstStyle/>
          <a:p>
            <a:r>
              <a:rPr lang="en-GB"/>
              <a:t>Click to edit Master title style</a:t>
            </a:r>
            <a:endParaRPr lang="de-AT"/>
          </a:p>
        </p:txBody>
      </p:sp>
      <p:sp>
        <p:nvSpPr>
          <p:cNvPr id="3" name="Text Placeholder 2">
            <a:extLst>
              <a:ext uri="{FF2B5EF4-FFF2-40B4-BE49-F238E27FC236}">
                <a16:creationId xmlns:a16="http://schemas.microsoft.com/office/drawing/2014/main" id="{7A08D5F7-F2D7-9E43-8935-05041763DF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13A4B32-E6B0-324C-8726-476E33A55EC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5" name="Text Placeholder 4">
            <a:extLst>
              <a:ext uri="{FF2B5EF4-FFF2-40B4-BE49-F238E27FC236}">
                <a16:creationId xmlns:a16="http://schemas.microsoft.com/office/drawing/2014/main" id="{82A5F760-D563-B04D-A62D-2AC03826D0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C1AE36C-5E05-0349-9530-601BEABC0A1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7" name="Date Placeholder 6">
            <a:extLst>
              <a:ext uri="{FF2B5EF4-FFF2-40B4-BE49-F238E27FC236}">
                <a16:creationId xmlns:a16="http://schemas.microsoft.com/office/drawing/2014/main" id="{76F5B5EC-7696-0A44-8648-AA841F188D09}"/>
              </a:ext>
            </a:extLst>
          </p:cNvPr>
          <p:cNvSpPr>
            <a:spLocks noGrp="1"/>
          </p:cNvSpPr>
          <p:nvPr>
            <p:ph type="dt" sz="half" idx="10"/>
          </p:nvPr>
        </p:nvSpPr>
        <p:spPr/>
        <p:txBody>
          <a:bodyPr/>
          <a:lstStyle/>
          <a:p>
            <a:r>
              <a:rPr lang="en-US"/>
              <a:t>June 3, 2021</a:t>
            </a:r>
            <a:endParaRPr lang="de-AT" dirty="0"/>
          </a:p>
        </p:txBody>
      </p:sp>
      <p:sp>
        <p:nvSpPr>
          <p:cNvPr id="8" name="Footer Placeholder 7">
            <a:extLst>
              <a:ext uri="{FF2B5EF4-FFF2-40B4-BE49-F238E27FC236}">
                <a16:creationId xmlns:a16="http://schemas.microsoft.com/office/drawing/2014/main" id="{04232BC8-9211-A04A-B4EF-F513D87C7510}"/>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9" name="Slide Number Placeholder 8">
            <a:extLst>
              <a:ext uri="{FF2B5EF4-FFF2-40B4-BE49-F238E27FC236}">
                <a16:creationId xmlns:a16="http://schemas.microsoft.com/office/drawing/2014/main" id="{532F3225-302F-3541-9116-90357B2C6941}"/>
              </a:ext>
            </a:extLst>
          </p:cNvPr>
          <p:cNvSpPr>
            <a:spLocks noGrp="1"/>
          </p:cNvSpPr>
          <p:nvPr>
            <p:ph type="sldNum" sz="quarter" idx="12"/>
          </p:nvPr>
        </p:nvSpPr>
        <p:spPr/>
        <p:txBody>
          <a:bodyPr/>
          <a:lstStyle/>
          <a:p>
            <a:fld id="{2538C17B-25B9-CD4C-A534-BDFCB61EA119}" type="slidenum">
              <a:rPr lang="de-AT" smtClean="0"/>
              <a:pPr/>
              <a:t>‹#›</a:t>
            </a:fld>
            <a:endParaRPr lang="de-AT" dirty="0"/>
          </a:p>
        </p:txBody>
      </p:sp>
    </p:spTree>
    <p:extLst>
      <p:ext uri="{BB962C8B-B14F-4D97-AF65-F5344CB8AC3E}">
        <p14:creationId xmlns:p14="http://schemas.microsoft.com/office/powerpoint/2010/main" val="2764288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AD5EB-4C94-8E44-BAC2-16B384051AAD}"/>
              </a:ext>
            </a:extLst>
          </p:cNvPr>
          <p:cNvSpPr>
            <a:spLocks noGrp="1"/>
          </p:cNvSpPr>
          <p:nvPr>
            <p:ph type="title"/>
          </p:nvPr>
        </p:nvSpPr>
        <p:spPr/>
        <p:txBody>
          <a:bodyPr/>
          <a:lstStyle/>
          <a:p>
            <a:r>
              <a:rPr lang="en-GB"/>
              <a:t>Click to edit Master title style</a:t>
            </a:r>
            <a:endParaRPr lang="de-AT"/>
          </a:p>
        </p:txBody>
      </p:sp>
      <p:sp>
        <p:nvSpPr>
          <p:cNvPr id="3" name="Date Placeholder 2">
            <a:extLst>
              <a:ext uri="{FF2B5EF4-FFF2-40B4-BE49-F238E27FC236}">
                <a16:creationId xmlns:a16="http://schemas.microsoft.com/office/drawing/2014/main" id="{5B609AA5-44DB-1743-9804-10937BCE0377}"/>
              </a:ext>
            </a:extLst>
          </p:cNvPr>
          <p:cNvSpPr>
            <a:spLocks noGrp="1"/>
          </p:cNvSpPr>
          <p:nvPr>
            <p:ph type="dt" sz="half" idx="10"/>
          </p:nvPr>
        </p:nvSpPr>
        <p:spPr/>
        <p:txBody>
          <a:bodyPr/>
          <a:lstStyle/>
          <a:p>
            <a:r>
              <a:rPr lang="en-US"/>
              <a:t>June 3, 2021</a:t>
            </a:r>
            <a:endParaRPr lang="de-AT" dirty="0"/>
          </a:p>
        </p:txBody>
      </p:sp>
      <p:sp>
        <p:nvSpPr>
          <p:cNvPr id="4" name="Footer Placeholder 3">
            <a:extLst>
              <a:ext uri="{FF2B5EF4-FFF2-40B4-BE49-F238E27FC236}">
                <a16:creationId xmlns:a16="http://schemas.microsoft.com/office/drawing/2014/main" id="{72273A5B-3D7B-B84A-BB01-88B5643278B4}"/>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5" name="Slide Number Placeholder 4">
            <a:extLst>
              <a:ext uri="{FF2B5EF4-FFF2-40B4-BE49-F238E27FC236}">
                <a16:creationId xmlns:a16="http://schemas.microsoft.com/office/drawing/2014/main" id="{B634F532-2470-EA4F-8159-BD9C72F98EB9}"/>
              </a:ext>
            </a:extLst>
          </p:cNvPr>
          <p:cNvSpPr>
            <a:spLocks noGrp="1"/>
          </p:cNvSpPr>
          <p:nvPr>
            <p:ph type="sldNum" sz="quarter" idx="12"/>
          </p:nvPr>
        </p:nvSpPr>
        <p:spPr/>
        <p:txBody>
          <a:bodyPr/>
          <a:lstStyle/>
          <a:p>
            <a:fld id="{B4D1619B-771E-4547-A2E5-BA7F1DB680AE}" type="slidenum">
              <a:rPr lang="de-AT" smtClean="0"/>
              <a:pPr/>
              <a:t>‹#›</a:t>
            </a:fld>
            <a:endParaRPr lang="de-AT" dirty="0"/>
          </a:p>
        </p:txBody>
      </p:sp>
    </p:spTree>
    <p:extLst>
      <p:ext uri="{BB962C8B-B14F-4D97-AF65-F5344CB8AC3E}">
        <p14:creationId xmlns:p14="http://schemas.microsoft.com/office/powerpoint/2010/main" val="647691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C3FD9D-299E-5145-BB9A-46B7F91ED759}"/>
              </a:ext>
            </a:extLst>
          </p:cNvPr>
          <p:cNvSpPr>
            <a:spLocks noGrp="1"/>
          </p:cNvSpPr>
          <p:nvPr>
            <p:ph type="dt" sz="half" idx="10"/>
          </p:nvPr>
        </p:nvSpPr>
        <p:spPr/>
        <p:txBody>
          <a:bodyPr/>
          <a:lstStyle/>
          <a:p>
            <a:r>
              <a:rPr lang="en-US"/>
              <a:t>June 3, 2021</a:t>
            </a:r>
            <a:endParaRPr lang="de-AT" dirty="0"/>
          </a:p>
        </p:txBody>
      </p:sp>
      <p:sp>
        <p:nvSpPr>
          <p:cNvPr id="3" name="Footer Placeholder 2">
            <a:extLst>
              <a:ext uri="{FF2B5EF4-FFF2-40B4-BE49-F238E27FC236}">
                <a16:creationId xmlns:a16="http://schemas.microsoft.com/office/drawing/2014/main" id="{DB11FC4A-3C4E-604E-B31F-52C87C86A1DC}"/>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4" name="Slide Number Placeholder 3">
            <a:extLst>
              <a:ext uri="{FF2B5EF4-FFF2-40B4-BE49-F238E27FC236}">
                <a16:creationId xmlns:a16="http://schemas.microsoft.com/office/drawing/2014/main" id="{30EDEF6C-8F3B-DE44-A98A-D51299D403B6}"/>
              </a:ext>
            </a:extLst>
          </p:cNvPr>
          <p:cNvSpPr>
            <a:spLocks noGrp="1"/>
          </p:cNvSpPr>
          <p:nvPr>
            <p:ph type="sldNum" sz="quarter" idx="12"/>
          </p:nvPr>
        </p:nvSpPr>
        <p:spPr/>
        <p:txBody>
          <a:bodyPr/>
          <a:lstStyle/>
          <a:p>
            <a:fld id="{FF25E065-A395-7048-9208-62E67D87C980}" type="slidenum">
              <a:rPr lang="de-AT" smtClean="0"/>
              <a:pPr/>
              <a:t>‹#›</a:t>
            </a:fld>
            <a:endParaRPr lang="de-AT" dirty="0"/>
          </a:p>
        </p:txBody>
      </p:sp>
    </p:spTree>
    <p:extLst>
      <p:ext uri="{BB962C8B-B14F-4D97-AF65-F5344CB8AC3E}">
        <p14:creationId xmlns:p14="http://schemas.microsoft.com/office/powerpoint/2010/main" val="1954105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538A3-3D27-7243-A4E0-616C8D0A8F8B}"/>
              </a:ext>
            </a:extLst>
          </p:cNvPr>
          <p:cNvSpPr>
            <a:spLocks noGrp="1"/>
          </p:cNvSpPr>
          <p:nvPr>
            <p:ph type="title"/>
          </p:nvPr>
        </p:nvSpPr>
        <p:spPr>
          <a:xfrm>
            <a:off x="839788" y="987424"/>
            <a:ext cx="3932237" cy="1069975"/>
          </a:xfrm>
        </p:spPr>
        <p:txBody>
          <a:bodyPr anchor="b"/>
          <a:lstStyle>
            <a:lvl1pPr>
              <a:defRPr sz="3200"/>
            </a:lvl1pPr>
          </a:lstStyle>
          <a:p>
            <a:r>
              <a:rPr lang="en-GB"/>
              <a:t>Click to edit Master title style</a:t>
            </a:r>
            <a:endParaRPr lang="de-AT"/>
          </a:p>
        </p:txBody>
      </p:sp>
      <p:sp>
        <p:nvSpPr>
          <p:cNvPr id="3" name="Content Placeholder 2">
            <a:extLst>
              <a:ext uri="{FF2B5EF4-FFF2-40B4-BE49-F238E27FC236}">
                <a16:creationId xmlns:a16="http://schemas.microsoft.com/office/drawing/2014/main" id="{787333A4-45CD-8342-A220-5D8F80ED12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Text Placeholder 3">
            <a:extLst>
              <a:ext uri="{FF2B5EF4-FFF2-40B4-BE49-F238E27FC236}">
                <a16:creationId xmlns:a16="http://schemas.microsoft.com/office/drawing/2014/main" id="{AD11CF0F-DB17-F34B-8BC0-1A0024470A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F709878-7665-104F-9042-D4EAFF128BA3}"/>
              </a:ext>
            </a:extLst>
          </p:cNvPr>
          <p:cNvSpPr>
            <a:spLocks noGrp="1"/>
          </p:cNvSpPr>
          <p:nvPr>
            <p:ph type="dt" sz="half" idx="10"/>
          </p:nvPr>
        </p:nvSpPr>
        <p:spPr/>
        <p:txBody>
          <a:bodyPr/>
          <a:lstStyle/>
          <a:p>
            <a:r>
              <a:rPr lang="en-US"/>
              <a:t>June 3, 2021</a:t>
            </a:r>
            <a:endParaRPr lang="de-AT"/>
          </a:p>
        </p:txBody>
      </p:sp>
      <p:sp>
        <p:nvSpPr>
          <p:cNvPr id="6" name="Footer Placeholder 5">
            <a:extLst>
              <a:ext uri="{FF2B5EF4-FFF2-40B4-BE49-F238E27FC236}">
                <a16:creationId xmlns:a16="http://schemas.microsoft.com/office/drawing/2014/main" id="{3472AC9E-0358-D34D-A11B-649F01223D9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7" name="Slide Number Placeholder 6">
            <a:extLst>
              <a:ext uri="{FF2B5EF4-FFF2-40B4-BE49-F238E27FC236}">
                <a16:creationId xmlns:a16="http://schemas.microsoft.com/office/drawing/2014/main" id="{6A11C531-99D8-D84A-9F31-20A32681BF30}"/>
              </a:ext>
            </a:extLst>
          </p:cNvPr>
          <p:cNvSpPr>
            <a:spLocks noGrp="1"/>
          </p:cNvSpPr>
          <p:nvPr>
            <p:ph type="sldNum" sz="quarter" idx="12"/>
          </p:nvPr>
        </p:nvSpPr>
        <p:spPr/>
        <p:txBody>
          <a:bodyPr/>
          <a:lstStyle/>
          <a:p>
            <a:fld id="{B7618B1E-9B39-5F46-8B4F-4241E63FD3E3}" type="slidenum">
              <a:rPr lang="de-AT" smtClean="0"/>
              <a:t>‹#›</a:t>
            </a:fld>
            <a:endParaRPr lang="de-AT"/>
          </a:p>
        </p:txBody>
      </p:sp>
    </p:spTree>
    <p:extLst>
      <p:ext uri="{BB962C8B-B14F-4D97-AF65-F5344CB8AC3E}">
        <p14:creationId xmlns:p14="http://schemas.microsoft.com/office/powerpoint/2010/main" val="3547418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64F93-41B1-D64E-8566-6368511BC904}"/>
              </a:ext>
            </a:extLst>
          </p:cNvPr>
          <p:cNvSpPr>
            <a:spLocks noGrp="1"/>
          </p:cNvSpPr>
          <p:nvPr>
            <p:ph type="title"/>
          </p:nvPr>
        </p:nvSpPr>
        <p:spPr>
          <a:xfrm>
            <a:off x="839788" y="987424"/>
            <a:ext cx="3932237" cy="1069975"/>
          </a:xfrm>
        </p:spPr>
        <p:txBody>
          <a:bodyPr anchor="b"/>
          <a:lstStyle>
            <a:lvl1pPr>
              <a:defRPr sz="3200"/>
            </a:lvl1pPr>
          </a:lstStyle>
          <a:p>
            <a:r>
              <a:rPr lang="en-GB"/>
              <a:t>Click to edit Master title style</a:t>
            </a:r>
            <a:endParaRPr lang="de-AT"/>
          </a:p>
        </p:txBody>
      </p:sp>
      <p:sp>
        <p:nvSpPr>
          <p:cNvPr id="3" name="Picture Placeholder 2">
            <a:extLst>
              <a:ext uri="{FF2B5EF4-FFF2-40B4-BE49-F238E27FC236}">
                <a16:creationId xmlns:a16="http://schemas.microsoft.com/office/drawing/2014/main" id="{9FB87830-D5D7-914F-A7CE-485268B700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 Placeholder 3">
            <a:extLst>
              <a:ext uri="{FF2B5EF4-FFF2-40B4-BE49-F238E27FC236}">
                <a16:creationId xmlns:a16="http://schemas.microsoft.com/office/drawing/2014/main" id="{98555AEF-3FD1-664E-8AA1-FD84689C7C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4AC2383-43C7-6640-9A88-7312AC97D633}"/>
              </a:ext>
            </a:extLst>
          </p:cNvPr>
          <p:cNvSpPr>
            <a:spLocks noGrp="1"/>
          </p:cNvSpPr>
          <p:nvPr>
            <p:ph type="dt" sz="half" idx="10"/>
          </p:nvPr>
        </p:nvSpPr>
        <p:spPr/>
        <p:txBody>
          <a:bodyPr/>
          <a:lstStyle/>
          <a:p>
            <a:r>
              <a:rPr lang="en-US"/>
              <a:t>June 3, 2021</a:t>
            </a:r>
            <a:endParaRPr lang="de-AT"/>
          </a:p>
        </p:txBody>
      </p:sp>
      <p:sp>
        <p:nvSpPr>
          <p:cNvPr id="6" name="Footer Placeholder 5">
            <a:extLst>
              <a:ext uri="{FF2B5EF4-FFF2-40B4-BE49-F238E27FC236}">
                <a16:creationId xmlns:a16="http://schemas.microsoft.com/office/drawing/2014/main" id="{654618D2-889B-8C44-BFBA-00F3C0E1719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7" name="Slide Number Placeholder 6">
            <a:extLst>
              <a:ext uri="{FF2B5EF4-FFF2-40B4-BE49-F238E27FC236}">
                <a16:creationId xmlns:a16="http://schemas.microsoft.com/office/drawing/2014/main" id="{8126629C-2D56-0345-80B5-1500B88C3584}"/>
              </a:ext>
            </a:extLst>
          </p:cNvPr>
          <p:cNvSpPr>
            <a:spLocks noGrp="1"/>
          </p:cNvSpPr>
          <p:nvPr>
            <p:ph type="sldNum" sz="quarter" idx="12"/>
          </p:nvPr>
        </p:nvSpPr>
        <p:spPr/>
        <p:txBody>
          <a:bodyPr/>
          <a:lstStyle/>
          <a:p>
            <a:fld id="{B7618B1E-9B39-5F46-8B4F-4241E63FD3E3}" type="slidenum">
              <a:rPr lang="de-AT" smtClean="0"/>
              <a:t>‹#›</a:t>
            </a:fld>
            <a:endParaRPr lang="de-AT"/>
          </a:p>
        </p:txBody>
      </p:sp>
    </p:spTree>
    <p:extLst>
      <p:ext uri="{BB962C8B-B14F-4D97-AF65-F5344CB8AC3E}">
        <p14:creationId xmlns:p14="http://schemas.microsoft.com/office/powerpoint/2010/main" val="1902499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004004-F493-A943-935C-3E5211EB10DD}"/>
              </a:ext>
            </a:extLst>
          </p:cNvPr>
          <p:cNvSpPr>
            <a:spLocks noGrp="1"/>
          </p:cNvSpPr>
          <p:nvPr>
            <p:ph type="title"/>
          </p:nvPr>
        </p:nvSpPr>
        <p:spPr>
          <a:xfrm>
            <a:off x="838200" y="723582"/>
            <a:ext cx="10515600" cy="967106"/>
          </a:xfrm>
          <a:prstGeom prst="rect">
            <a:avLst/>
          </a:prstGeom>
        </p:spPr>
        <p:txBody>
          <a:bodyPr vert="horz" lIns="91440" tIns="45720" rIns="91440" bIns="45720" rtlCol="0" anchor="ctr">
            <a:normAutofit/>
          </a:bodyPr>
          <a:lstStyle/>
          <a:p>
            <a:r>
              <a:rPr lang="en-GB"/>
              <a:t>Click to edit Master title style</a:t>
            </a:r>
            <a:endParaRPr lang="de-AT"/>
          </a:p>
        </p:txBody>
      </p:sp>
      <p:sp>
        <p:nvSpPr>
          <p:cNvPr id="3" name="Text Placeholder 2">
            <a:extLst>
              <a:ext uri="{FF2B5EF4-FFF2-40B4-BE49-F238E27FC236}">
                <a16:creationId xmlns:a16="http://schemas.microsoft.com/office/drawing/2014/main" id="{9C89D8AD-6304-A545-8708-2233B1DAC2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de-AT" dirty="0"/>
          </a:p>
        </p:txBody>
      </p:sp>
      <p:sp>
        <p:nvSpPr>
          <p:cNvPr id="4" name="Date Placeholder 3">
            <a:extLst>
              <a:ext uri="{FF2B5EF4-FFF2-40B4-BE49-F238E27FC236}">
                <a16:creationId xmlns:a16="http://schemas.microsoft.com/office/drawing/2014/main" id="{819D263D-61D4-874A-99D0-C3245F469A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June 3, 2021</a:t>
            </a:r>
            <a:endParaRPr lang="de-AT" dirty="0"/>
          </a:p>
        </p:txBody>
      </p:sp>
      <p:sp>
        <p:nvSpPr>
          <p:cNvPr id="5" name="Footer Placeholder 4">
            <a:extLst>
              <a:ext uri="{FF2B5EF4-FFF2-40B4-BE49-F238E27FC236}">
                <a16:creationId xmlns:a16="http://schemas.microsoft.com/office/drawing/2014/main" id="{FBFAD651-6330-A944-AF05-F554578710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600">
                <a:solidFill>
                  <a:schemeClr val="tx1">
                    <a:tint val="75000"/>
                  </a:schemeClr>
                </a:solidFill>
                <a:latin typeface="Calibri" panose="020F0502020204030204" pitchFamily="34" charset="0"/>
                <a:cs typeface="Calibri" panose="020F0502020204030204" pitchFamily="34" charset="0"/>
              </a:defRPr>
            </a:lvl1pPr>
          </a:lstStyle>
          <a:p>
            <a:r>
              <a:rPr lang="en-US" dirty="0">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dirty="0">
              <a:solidFill>
                <a:prstClr val="black"/>
              </a:solidFill>
            </a:endParaRPr>
          </a:p>
        </p:txBody>
      </p:sp>
      <p:sp>
        <p:nvSpPr>
          <p:cNvPr id="6" name="Slide Number Placeholder 5">
            <a:extLst>
              <a:ext uri="{FF2B5EF4-FFF2-40B4-BE49-F238E27FC236}">
                <a16:creationId xmlns:a16="http://schemas.microsoft.com/office/drawing/2014/main" id="{0432A269-C290-B049-887D-EDAF680B98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541568-FC6B-1541-8F84-5F21A74BFC9E}" type="slidenum">
              <a:rPr lang="de-AT" smtClean="0"/>
              <a:pPr/>
              <a:t>‹#›</a:t>
            </a:fld>
            <a:endParaRPr lang="de-AT" dirty="0"/>
          </a:p>
        </p:txBody>
      </p:sp>
      <p:pic>
        <p:nvPicPr>
          <p:cNvPr id="8" name="Grafik 3" descr="Logo, company name&#10;&#10;Description automatically generated">
            <a:extLst>
              <a:ext uri="{FF2B5EF4-FFF2-40B4-BE49-F238E27FC236}">
                <a16:creationId xmlns:a16="http://schemas.microsoft.com/office/drawing/2014/main" id="{5CA751FF-F387-E246-98ED-5B25D444E5FF}"/>
              </a:ext>
            </a:extLst>
          </p:cNvPr>
          <p:cNvPicPr/>
          <p:nvPr userDrawn="1"/>
        </p:nvPicPr>
        <p:blipFill>
          <a:blip r:embed="rId13">
            <a:extLst>
              <a:ext uri="{28A0092B-C50C-407E-A947-70E740481C1C}">
                <a14:useLocalDpi xmlns:a14="http://schemas.microsoft.com/office/drawing/2010/main" val="0"/>
              </a:ext>
            </a:extLst>
          </a:blip>
          <a:stretch>
            <a:fillRect/>
          </a:stretch>
        </p:blipFill>
        <p:spPr>
          <a:xfrm>
            <a:off x="4361238" y="70197"/>
            <a:ext cx="921385" cy="546735"/>
          </a:xfrm>
          <a:prstGeom prst="rect">
            <a:avLst/>
          </a:prstGeom>
        </p:spPr>
      </p:pic>
      <p:pic>
        <p:nvPicPr>
          <p:cNvPr id="9" name="Grafik 2" descr="Ein Bild, das Text enthält.&#10;&#10;Automatisch generierte Beschreibung">
            <a:extLst>
              <a:ext uri="{FF2B5EF4-FFF2-40B4-BE49-F238E27FC236}">
                <a16:creationId xmlns:a16="http://schemas.microsoft.com/office/drawing/2014/main" id="{388BC5B0-F641-644D-86AA-69EF18E10E51}"/>
              </a:ext>
            </a:extLst>
          </p:cNvPr>
          <p:cNvPicPr/>
          <p:nvPr userDrawn="1"/>
        </p:nvPicPr>
        <p:blipFill rotWithShape="1">
          <a:blip r:embed="rId14">
            <a:extLst>
              <a:ext uri="{28A0092B-C50C-407E-A947-70E740481C1C}">
                <a14:useLocalDpi xmlns:a14="http://schemas.microsoft.com/office/drawing/2010/main" val="0"/>
              </a:ext>
            </a:extLst>
          </a:blip>
          <a:srcRect l="24620" b="-22"/>
          <a:stretch/>
        </p:blipFill>
        <p:spPr bwMode="auto">
          <a:xfrm>
            <a:off x="5282623" y="72737"/>
            <a:ext cx="1924685" cy="561340"/>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3C5E66F8-7234-B846-8CA0-68D8DFC64179}"/>
              </a:ext>
            </a:extLst>
          </p:cNvPr>
          <p:cNvSpPr/>
          <p:nvPr userDrawn="1"/>
        </p:nvSpPr>
        <p:spPr>
          <a:xfrm>
            <a:off x="10287548" y="70197"/>
            <a:ext cx="1797287" cy="200055"/>
          </a:xfrm>
          <a:prstGeom prst="rect">
            <a:avLst/>
          </a:prstGeom>
        </p:spPr>
        <p:txBody>
          <a:bodyPr wrap="none">
            <a:spAutoFit/>
          </a:bodyPr>
          <a:lstStyle/>
          <a:p>
            <a:r>
              <a:rPr lang="en-US" sz="700" dirty="0">
                <a:latin typeface="Calibri" panose="020F0502020204030204" pitchFamily="34" charset="0"/>
                <a:ea typeface="Times New Roman" panose="02020603050405020304" pitchFamily="18" charset="0"/>
                <a:cs typeface="Calibri" panose="020F0502020204030204" pitchFamily="34" charset="0"/>
              </a:rPr>
              <a:t>Grant Agreement: 2019-1-AT-KA202-051218</a:t>
            </a:r>
            <a:endParaRPr lang="en-GB" sz="7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9139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wKlMcLTqRL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aPknwW8mPA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002/bies.202000254" TargetMode="External"/><Relationship Id="rId2" Type="http://schemas.openxmlformats.org/officeDocument/2006/relationships/hyperlink" Target="https://doi.org/10.1007/s00018-018-2988-4" TargetMode="External"/><Relationship Id="rId1" Type="http://schemas.openxmlformats.org/officeDocument/2006/relationships/slideLayout" Target="../slideLayouts/slideLayout2.xml"/><Relationship Id="rId6" Type="http://schemas.openxmlformats.org/officeDocument/2006/relationships/hyperlink" Target="https://doi.org/10.1111/jcpp.12645" TargetMode="External"/><Relationship Id="rId5" Type="http://schemas.openxmlformats.org/officeDocument/2006/relationships/hyperlink" Target="https://doi.org/10.1192/bjp.bp.114.160192" TargetMode="External"/><Relationship Id="rId4" Type="http://schemas.openxmlformats.org/officeDocument/2006/relationships/hyperlink" Target="https://doi.org/10.1177/1362361318755522"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1097/CHI.0b013e318179964f" TargetMode="External"/><Relationship Id="rId2" Type="http://schemas.openxmlformats.org/officeDocument/2006/relationships/hyperlink" Target="https://doi.org/10.1177/1362361320951370" TargetMode="External"/><Relationship Id="rId1" Type="http://schemas.openxmlformats.org/officeDocument/2006/relationships/slideLayout" Target="../slideLayouts/slideLayout2.xml"/><Relationship Id="rId4" Type="http://schemas.openxmlformats.org/officeDocument/2006/relationships/hyperlink" Target="https://doi.org/10.1038/nrg.2017.4"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who.int/news-room/fact-sheets/detail/autism-spectrum-disorders" TargetMode="External"/><Relationship Id="rId2" Type="http://schemas.openxmlformats.org/officeDocument/2006/relationships/hyperlink" Target="https://www.psychiatry.org/patients-families/autism/what-is-autism-spectrum-disorder" TargetMode="External"/><Relationship Id="rId1" Type="http://schemas.openxmlformats.org/officeDocument/2006/relationships/slideLayout" Target="../slideLayouts/slideLayout2.xml"/><Relationship Id="rId6" Type="http://schemas.openxmlformats.org/officeDocument/2006/relationships/hyperlink" Target="https://www.cdc.gov/ncbddd/autism/addm.html" TargetMode="External"/><Relationship Id="rId5" Type="http://schemas.openxmlformats.org/officeDocument/2006/relationships/hyperlink" Target="https://autisticadvocacy.org/" TargetMode="External"/><Relationship Id="rId4" Type="http://schemas.openxmlformats.org/officeDocument/2006/relationships/hyperlink" Target="https://www.spectrumnews.org/"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autism.org.uk/advice-and-guidance/what-is-autism"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youtube.com/watch?v=d4G0HTIUBl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B17A013-6D54-C944-95A1-232723112481}"/>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42998A59-E0C5-6C47-ABCE-4440933FA3D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dirty="0">
              <a:solidFill>
                <a:prstClr val="black"/>
              </a:solidFill>
            </a:endParaRPr>
          </a:p>
        </p:txBody>
      </p:sp>
      <p:sp>
        <p:nvSpPr>
          <p:cNvPr id="6" name="Slide Number Placeholder 5">
            <a:extLst>
              <a:ext uri="{FF2B5EF4-FFF2-40B4-BE49-F238E27FC236}">
                <a16:creationId xmlns:a16="http://schemas.microsoft.com/office/drawing/2014/main" id="{49A72AF7-D2B8-5149-BDE0-B78EABF65A7A}"/>
              </a:ext>
            </a:extLst>
          </p:cNvPr>
          <p:cNvSpPr>
            <a:spLocks noGrp="1"/>
          </p:cNvSpPr>
          <p:nvPr>
            <p:ph type="sldNum" sz="quarter" idx="12"/>
          </p:nvPr>
        </p:nvSpPr>
        <p:spPr/>
        <p:txBody>
          <a:bodyPr/>
          <a:lstStyle/>
          <a:p>
            <a:fld id="{4AA10864-17D9-EB4A-80E3-89D1D8A92E63}" type="slidenum">
              <a:rPr lang="de-AT" smtClean="0"/>
              <a:pPr/>
              <a:t>1</a:t>
            </a:fld>
            <a:endParaRPr lang="de-AT" dirty="0"/>
          </a:p>
        </p:txBody>
      </p:sp>
      <p:sp>
        <p:nvSpPr>
          <p:cNvPr id="7" name="Google Shape;132;p26">
            <a:extLst>
              <a:ext uri="{FF2B5EF4-FFF2-40B4-BE49-F238E27FC236}">
                <a16:creationId xmlns:a16="http://schemas.microsoft.com/office/drawing/2014/main" id="{10578B7F-A3DA-3340-BED7-F6F49636EF47}"/>
              </a:ext>
            </a:extLst>
          </p:cNvPr>
          <p:cNvSpPr txBox="1">
            <a:spLocks noGrp="1"/>
          </p:cNvSpPr>
          <p:nvPr>
            <p:ph type="ctrTitle"/>
          </p:nvPr>
        </p:nvSpPr>
        <p:spPr>
          <a:xfrm>
            <a:off x="351936" y="1929161"/>
            <a:ext cx="11488128" cy="2999678"/>
          </a:xfrm>
          <a:prstGeom prst="rect">
            <a:avLst/>
          </a:prstGeom>
          <a:solidFill>
            <a:srgbClr val="BBD6EE"/>
          </a:solidFill>
          <a:ln>
            <a:noFill/>
          </a:ln>
        </p:spPr>
        <p:txBody>
          <a:bodyPr spcFirstLastPara="1" wrap="square" lIns="121900" tIns="60933" rIns="121900" bIns="60933" anchor="ctr" anchorCtr="0">
            <a:noAutofit/>
          </a:bodyPr>
          <a:lstStyle/>
          <a:p>
            <a:pPr algn="ctr">
              <a:lnSpc>
                <a:spcPct val="170000"/>
              </a:lnSpc>
              <a:buClr>
                <a:srgbClr val="024E94"/>
              </a:buClr>
              <a:buSzPct val="100000"/>
            </a:pPr>
            <a:r>
              <a:rPr lang="it" sz="3200" b="1" dirty="0">
                <a:solidFill>
                  <a:srgbClr val="024E94"/>
                </a:solidFill>
                <a:latin typeface="Arial Narrow"/>
                <a:ea typeface="Arial Narrow"/>
                <a:cs typeface="Arial Narrow"/>
                <a:sym typeface="Arial Narrow"/>
              </a:rPr>
              <a:t>Curriculum for the Training Course </a:t>
            </a:r>
            <a:br>
              <a:rPr lang="it" sz="3200" b="1" dirty="0">
                <a:solidFill>
                  <a:srgbClr val="024E94"/>
                </a:solidFill>
                <a:latin typeface="Arial Narrow"/>
                <a:ea typeface="Arial Narrow"/>
                <a:cs typeface="Arial Narrow"/>
                <a:sym typeface="Arial Narrow"/>
              </a:rPr>
            </a:br>
            <a:r>
              <a:rPr lang="it" sz="3200" b="1" dirty="0">
                <a:solidFill>
                  <a:srgbClr val="024E94"/>
                </a:solidFill>
                <a:latin typeface="Arial Narrow"/>
                <a:ea typeface="Arial Narrow"/>
                <a:cs typeface="Arial Narrow"/>
                <a:sym typeface="Arial Narrow"/>
              </a:rPr>
              <a:t>“Autism Spectrum Disorder (ASD) Officer”</a:t>
            </a:r>
            <a:endParaRPr sz="700" dirty="0"/>
          </a:p>
          <a:p>
            <a:pPr algn="ctr">
              <a:lnSpc>
                <a:spcPct val="90000"/>
              </a:lnSpc>
              <a:buClr>
                <a:schemeClr val="dk1"/>
              </a:buClr>
              <a:buSzPct val="100000"/>
            </a:pPr>
            <a:endParaRPr sz="2000" b="1" cap="small" dirty="0">
              <a:solidFill>
                <a:srgbClr val="024E94"/>
              </a:solidFill>
              <a:latin typeface="Arial Narrow"/>
              <a:ea typeface="Arial Narrow"/>
              <a:cs typeface="Arial Narrow"/>
              <a:sym typeface="Arial Narrow"/>
            </a:endParaRPr>
          </a:p>
          <a:p>
            <a:pPr algn="ctr">
              <a:lnSpc>
                <a:spcPct val="90000"/>
              </a:lnSpc>
              <a:buClr>
                <a:srgbClr val="024E94"/>
              </a:buClr>
              <a:buSzPct val="100000"/>
            </a:pPr>
            <a:r>
              <a:rPr lang="it" sz="2000" cap="small" dirty="0">
                <a:solidFill>
                  <a:srgbClr val="024E94"/>
                </a:solidFill>
                <a:latin typeface="Arial Narrow"/>
                <a:ea typeface="Arial Narrow"/>
                <a:cs typeface="Arial Narrow"/>
                <a:sym typeface="Arial Narrow"/>
              </a:rPr>
              <a:t>https://www.autrain.eu/pt/curriculo/</a:t>
            </a:r>
            <a:endParaRPr sz="2000" dirty="0">
              <a:solidFill>
                <a:srgbClr val="024E94"/>
              </a:solidFill>
              <a:latin typeface="Arial Narrow"/>
              <a:ea typeface="Arial Narrow"/>
              <a:cs typeface="Arial Narrow"/>
              <a:sym typeface="Arial Narrow"/>
            </a:endParaRPr>
          </a:p>
        </p:txBody>
      </p:sp>
    </p:spTree>
    <p:extLst>
      <p:ext uri="{BB962C8B-B14F-4D97-AF65-F5344CB8AC3E}">
        <p14:creationId xmlns:p14="http://schemas.microsoft.com/office/powerpoint/2010/main" val="3621369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10</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6659881" cy="1009651"/>
          </a:xfrm>
          <a:prstGeom prst="rect">
            <a:avLst/>
          </a:prstGeom>
          <a:solidFill>
            <a:srgbClr val="FFF2CC"/>
          </a:solidFill>
          <a:ln>
            <a:noFill/>
          </a:ln>
        </p:spPr>
        <p:txBody>
          <a:bodyPr spcFirstLastPara="1" wrap="square" lIns="121900" tIns="60933" rIns="121900" bIns="60933" anchor="ctr" anchorCtr="0">
            <a:noAutofit/>
          </a:bodyPr>
          <a:lstStyle/>
          <a:p>
            <a:r>
              <a:rPr lang="en-GB" sz="4000" b="1" dirty="0">
                <a:latin typeface="Arial Narrow" panose="020B0606020202030204" pitchFamily="34" charset="0"/>
              </a:rPr>
              <a:t>Activity: Read &amp; Watch 2.1 cont.</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r>
              <a:rPr lang="en-US" sz="3200" b="1" dirty="0">
                <a:solidFill>
                  <a:prstClr val="black"/>
                </a:solidFill>
                <a:latin typeface="Arial Narrow" panose="020B0606020202030204" pitchFamily="34" charset="0"/>
              </a:rPr>
              <a:t>What are the causes of ASD?</a:t>
            </a:r>
          </a:p>
          <a:p>
            <a:r>
              <a:rPr lang="en-US" sz="2800" dirty="0">
                <a:solidFill>
                  <a:prstClr val="black"/>
                </a:solidFill>
                <a:latin typeface="Arial Narrow" panose="020B0606020202030204" pitchFamily="34" charset="0"/>
              </a:rPr>
              <a:t>Watch these two movies (2:35 min.,14:47 min.)</a:t>
            </a:r>
          </a:p>
          <a:p>
            <a:endParaRPr lang="en-US" sz="3200" dirty="0">
              <a:solidFill>
                <a:prstClr val="black"/>
              </a:solidFill>
              <a:latin typeface="Arial Narrow" panose="020B0606020202030204" pitchFamily="34" charset="0"/>
            </a:endParaRPr>
          </a:p>
          <a:p>
            <a:endParaRPr lang="en-US" sz="3200" dirty="0">
              <a:solidFill>
                <a:prstClr val="black"/>
              </a:solidFill>
              <a:latin typeface="Arial Narrow" panose="020B0606020202030204" pitchFamily="34" charset="0"/>
            </a:endParaRPr>
          </a:p>
          <a:p>
            <a:endParaRPr lang="en-US" sz="3200" dirty="0">
              <a:solidFill>
                <a:prstClr val="black"/>
              </a:solidFill>
              <a:latin typeface="Arial Narrow" panose="020B0606020202030204" pitchFamily="34" charset="0"/>
            </a:endParaRPr>
          </a:p>
          <a:p>
            <a:endParaRPr lang="en-US" sz="3200" dirty="0">
              <a:solidFill>
                <a:prstClr val="black"/>
              </a:solidFill>
              <a:latin typeface="Arial Narrow" panose="020B0606020202030204" pitchFamily="34" charset="0"/>
            </a:endParaRPr>
          </a:p>
          <a:p>
            <a:endParaRPr lang="en-US" sz="3200" dirty="0">
              <a:solidFill>
                <a:prstClr val="black"/>
              </a:solidFill>
              <a:latin typeface="Arial Narrow" panose="020B0606020202030204" pitchFamily="34" charset="0"/>
            </a:endParaRPr>
          </a:p>
          <a:p>
            <a:endParaRPr lang="en-US" sz="3200" dirty="0">
              <a:solidFill>
                <a:prstClr val="black"/>
              </a:solidFill>
              <a:latin typeface="Arial Narrow" panose="020B0606020202030204" pitchFamily="34" charset="0"/>
            </a:endParaRPr>
          </a:p>
          <a:p>
            <a:pPr algn="ctr" defTabSz="685800"/>
            <a:endParaRPr lang="en-US" sz="3200" b="1" cap="small" dirty="0">
              <a:solidFill>
                <a:srgbClr val="B32C16">
                  <a:lumMod val="75000"/>
                </a:srgbClr>
              </a:solidFill>
              <a:latin typeface="Arial Rounded MT Bold" pitchFamily="34" charset="0"/>
            </a:endParaRPr>
          </a:p>
          <a:p>
            <a:pPr algn="ctr" defTabSz="685800"/>
            <a:endParaRPr lang="en-US" sz="3200" b="1" cap="small" dirty="0">
              <a:solidFill>
                <a:srgbClr val="B32C16">
                  <a:lumMod val="75000"/>
                </a:srgbClr>
              </a:solidFill>
              <a:latin typeface="Arial Rounded MT Bold" pitchFamily="34" charset="0"/>
            </a:endParaRPr>
          </a:p>
          <a:p>
            <a:pPr algn="ctr" defTabSz="685800"/>
            <a:endParaRPr lang="en-US" sz="3200" b="1" cap="small" dirty="0">
              <a:solidFill>
                <a:srgbClr val="B32C16">
                  <a:lumMod val="75000"/>
                </a:srgbClr>
              </a:solidFill>
              <a:latin typeface="Arial Rounded MT Bold" pitchFamily="34" charset="0"/>
            </a:endParaRPr>
          </a:p>
          <a:p>
            <a:pPr algn="ctr" defTabSz="685800"/>
            <a:endParaRPr lang="en-US" sz="3200" b="1" cap="small" dirty="0">
              <a:solidFill>
                <a:srgbClr val="B32C16">
                  <a:lumMod val="75000"/>
                </a:srgbClr>
              </a:solidFill>
              <a:latin typeface="Arial Rounded MT Bold" pitchFamily="34" charset="0"/>
            </a:endParaRPr>
          </a:p>
        </p:txBody>
      </p:sp>
      <p:pic>
        <p:nvPicPr>
          <p:cNvPr id="11" name="Bildobjekt 1">
            <a:extLst>
              <a:ext uri="{FF2B5EF4-FFF2-40B4-BE49-F238E27FC236}">
                <a16:creationId xmlns:a16="http://schemas.microsoft.com/office/drawing/2014/main" id="{22AE9B04-5772-3145-B37B-8BA9C2F7CA40}"/>
              </a:ext>
            </a:extLst>
          </p:cNvPr>
          <p:cNvPicPr>
            <a:picLocks noChangeAspect="1"/>
          </p:cNvPicPr>
          <p:nvPr/>
        </p:nvPicPr>
        <p:blipFill rotWithShape="1">
          <a:blip r:embed="rId2"/>
          <a:srcRect l="22697" t="26677" r="31452" b="32391"/>
          <a:stretch/>
        </p:blipFill>
        <p:spPr>
          <a:xfrm>
            <a:off x="2061821" y="3352973"/>
            <a:ext cx="3660537" cy="2042429"/>
          </a:xfrm>
          <a:prstGeom prst="rect">
            <a:avLst/>
          </a:prstGeom>
        </p:spPr>
      </p:pic>
      <p:pic>
        <p:nvPicPr>
          <p:cNvPr id="12" name="Bildobjekt 6">
            <a:extLst>
              <a:ext uri="{FF2B5EF4-FFF2-40B4-BE49-F238E27FC236}">
                <a16:creationId xmlns:a16="http://schemas.microsoft.com/office/drawing/2014/main" id="{7A246A36-59AC-5F4B-A8A1-59AB2F158606}"/>
              </a:ext>
            </a:extLst>
          </p:cNvPr>
          <p:cNvPicPr>
            <a:picLocks noChangeAspect="1"/>
          </p:cNvPicPr>
          <p:nvPr/>
        </p:nvPicPr>
        <p:blipFill rotWithShape="1">
          <a:blip r:embed="rId3"/>
          <a:srcRect l="1328" t="19345" r="38464" b="33119"/>
          <a:stretch/>
        </p:blipFill>
        <p:spPr>
          <a:xfrm>
            <a:off x="5857582" y="3352973"/>
            <a:ext cx="4191492" cy="2068279"/>
          </a:xfrm>
          <a:prstGeom prst="rect">
            <a:avLst/>
          </a:prstGeom>
        </p:spPr>
      </p:pic>
    </p:spTree>
    <p:extLst>
      <p:ext uri="{BB962C8B-B14F-4D97-AF65-F5344CB8AC3E}">
        <p14:creationId xmlns:p14="http://schemas.microsoft.com/office/powerpoint/2010/main" val="2010260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11</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6659881" cy="1009651"/>
          </a:xfrm>
          <a:prstGeom prst="rect">
            <a:avLst/>
          </a:prstGeom>
          <a:solidFill>
            <a:srgbClr val="FFF2CC"/>
          </a:solidFill>
          <a:ln>
            <a:noFill/>
          </a:ln>
        </p:spPr>
        <p:txBody>
          <a:bodyPr spcFirstLastPara="1" wrap="square" lIns="121900" tIns="60933" rIns="121900" bIns="60933" anchor="ctr" anchorCtr="0">
            <a:noAutofit/>
          </a:bodyPr>
          <a:lstStyle/>
          <a:p>
            <a:r>
              <a:rPr lang="en-GB" sz="4000" b="1" dirty="0">
                <a:latin typeface="Arial Narrow" panose="020B0606020202030204" pitchFamily="34" charset="0"/>
              </a:rPr>
              <a:t>Activity: Read &amp; Watch 2.1 cont.</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r>
              <a:rPr lang="en-US" sz="3200" b="1" dirty="0">
                <a:solidFill>
                  <a:prstClr val="black"/>
                </a:solidFill>
                <a:latin typeface="Arial Narrow" panose="020B0606020202030204" pitchFamily="34" charset="0"/>
              </a:rPr>
              <a:t>How frequent is ASD?</a:t>
            </a:r>
            <a:endParaRPr lang="en-US" sz="3200" b="1" i="1" dirty="0">
              <a:solidFill>
                <a:prstClr val="black"/>
              </a:solidFill>
              <a:latin typeface="Arial Narrow" panose="020B0606020202030204" pitchFamily="34" charset="0"/>
            </a:endParaRPr>
          </a:p>
          <a:p>
            <a:r>
              <a:rPr lang="en-US" sz="2800" dirty="0">
                <a:solidFill>
                  <a:prstClr val="black"/>
                </a:solidFill>
                <a:latin typeface="Arial Narrow" panose="020B0606020202030204" pitchFamily="34" charset="0"/>
              </a:rPr>
              <a:t>Read publication 2.1 (10 min.) and worksheet 2.2 (5 min.)</a:t>
            </a:r>
          </a:p>
          <a:p>
            <a:r>
              <a:rPr lang="en-US" sz="2800" dirty="0">
                <a:solidFill>
                  <a:prstClr val="black"/>
                </a:solidFill>
                <a:latin typeface="Arial Narrow" panose="020B0606020202030204" pitchFamily="34" charset="0"/>
              </a:rPr>
              <a:t>If there is time left you may also want to watch this video (15:43 min), </a:t>
            </a:r>
            <a:r>
              <a:rPr lang="en-US" sz="2800" b="1" i="1" dirty="0">
                <a:solidFill>
                  <a:prstClr val="black"/>
                </a:solidFill>
                <a:latin typeface="Arial Narrow" panose="020B0606020202030204" pitchFamily="34" charset="0"/>
              </a:rPr>
              <a:t>optional</a:t>
            </a:r>
            <a:endParaRPr lang="en-US" sz="3200" b="1" i="1" dirty="0">
              <a:solidFill>
                <a:prstClr val="black"/>
              </a:solidFill>
              <a:latin typeface="Arial Narrow" panose="020B0606020202030204" pitchFamily="34" charset="0"/>
            </a:endParaRPr>
          </a:p>
          <a:p>
            <a:endParaRPr lang="en-US" sz="3200" b="1" i="1" dirty="0">
              <a:solidFill>
                <a:prstClr val="black"/>
              </a:solidFill>
              <a:latin typeface="Arial Narrow" panose="020B0606020202030204" pitchFamily="34" charset="0"/>
            </a:endParaRPr>
          </a:p>
          <a:p>
            <a:endParaRPr lang="en-US" sz="3200" b="1" i="1" dirty="0">
              <a:solidFill>
                <a:prstClr val="black"/>
              </a:solidFill>
              <a:latin typeface="Arial Narrow" panose="020B0606020202030204" pitchFamily="34" charset="0"/>
            </a:endParaRPr>
          </a:p>
          <a:p>
            <a:endParaRPr lang="en-US" sz="3200" b="1" i="1" dirty="0">
              <a:solidFill>
                <a:prstClr val="black"/>
              </a:solidFill>
              <a:latin typeface="Arial Narrow" panose="020B0606020202030204" pitchFamily="34" charset="0"/>
            </a:endParaRPr>
          </a:p>
          <a:p>
            <a:endParaRPr lang="en-US" sz="3200" b="1" i="1" dirty="0">
              <a:solidFill>
                <a:prstClr val="black"/>
              </a:solidFill>
              <a:latin typeface="Arial Narrow" panose="020B0606020202030204" pitchFamily="34" charset="0"/>
            </a:endParaRPr>
          </a:p>
          <a:p>
            <a:endParaRPr lang="en-US" sz="3200" b="1" i="1" dirty="0">
              <a:solidFill>
                <a:prstClr val="black"/>
              </a:solidFill>
              <a:latin typeface="Arial Narrow" panose="020B0606020202030204" pitchFamily="34" charset="0"/>
            </a:endParaRPr>
          </a:p>
          <a:p>
            <a:pPr defTabSz="685800"/>
            <a:r>
              <a:rPr lang="en-US" dirty="0">
                <a:solidFill>
                  <a:srgbClr val="B32C16">
                    <a:lumMod val="75000"/>
                  </a:srgbClr>
                </a:solidFill>
                <a:latin typeface="Arial Narrow" panose="020B0606020202030204" pitchFamily="34" charset="0"/>
                <a:hlinkClick r:id="rId2"/>
              </a:rPr>
              <a:t>https://www.youtube.com/watch?v=wKlMcLTqRLs</a:t>
            </a:r>
            <a:r>
              <a:rPr lang="en-US" dirty="0">
                <a:solidFill>
                  <a:srgbClr val="B32C16">
                    <a:lumMod val="75000"/>
                  </a:srgbClr>
                </a:solidFill>
                <a:latin typeface="Arial Narrow" panose="020B0606020202030204" pitchFamily="34" charset="0"/>
              </a:rPr>
              <a:t> </a:t>
            </a:r>
            <a:r>
              <a:rPr lang="en-US" dirty="0">
                <a:latin typeface="Arial Narrow" panose="020B0606020202030204" pitchFamily="34" charset="0"/>
              </a:rPr>
              <a:t>(if participants want to watch later)</a:t>
            </a:r>
          </a:p>
        </p:txBody>
      </p:sp>
      <p:pic>
        <p:nvPicPr>
          <p:cNvPr id="13" name="Bildobjekt 4">
            <a:extLst>
              <a:ext uri="{FF2B5EF4-FFF2-40B4-BE49-F238E27FC236}">
                <a16:creationId xmlns:a16="http://schemas.microsoft.com/office/drawing/2014/main" id="{49D66C0D-EB82-724E-B0BC-A81694998010}"/>
              </a:ext>
            </a:extLst>
          </p:cNvPr>
          <p:cNvPicPr>
            <a:picLocks noChangeAspect="1"/>
          </p:cNvPicPr>
          <p:nvPr/>
        </p:nvPicPr>
        <p:blipFill rotWithShape="1">
          <a:blip r:embed="rId3"/>
          <a:srcRect l="13403" t="20805" r="29375" b="24264"/>
          <a:stretch/>
        </p:blipFill>
        <p:spPr>
          <a:xfrm>
            <a:off x="4038600" y="3429000"/>
            <a:ext cx="3346595" cy="2007872"/>
          </a:xfrm>
          <a:prstGeom prst="rect">
            <a:avLst/>
          </a:prstGeom>
        </p:spPr>
      </p:pic>
    </p:spTree>
    <p:extLst>
      <p:ext uri="{BB962C8B-B14F-4D97-AF65-F5344CB8AC3E}">
        <p14:creationId xmlns:p14="http://schemas.microsoft.com/office/powerpoint/2010/main" val="1635963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12</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4395653" cy="1009651"/>
          </a:xfrm>
          <a:prstGeom prst="rect">
            <a:avLst/>
          </a:prstGeom>
          <a:solidFill>
            <a:srgbClr val="FFF2CC"/>
          </a:solidFill>
          <a:ln>
            <a:noFill/>
          </a:ln>
        </p:spPr>
        <p:txBody>
          <a:bodyPr spcFirstLastPara="1" wrap="square" lIns="121900" tIns="60933" rIns="121900" bIns="60933" anchor="ctr" anchorCtr="0">
            <a:noAutofit/>
          </a:bodyPr>
          <a:lstStyle/>
          <a:p>
            <a:r>
              <a:rPr lang="en-GB" sz="4000" b="1" dirty="0">
                <a:latin typeface="Arial Narrow" panose="020B0606020202030204" pitchFamily="34" charset="0"/>
              </a:rPr>
              <a:t>Activity: Discuss 2.1</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r>
              <a:rPr lang="en-US" sz="2800" b="1" dirty="0">
                <a:solidFill>
                  <a:prstClr val="black"/>
                </a:solidFill>
                <a:latin typeface="Arial Narrow" panose="020B0606020202030204" pitchFamily="34" charset="0"/>
              </a:rPr>
              <a:t>Questions to discuss?</a:t>
            </a:r>
            <a:endParaRPr lang="en-US" sz="2800" dirty="0">
              <a:solidFill>
                <a:prstClr val="black"/>
              </a:solidFill>
              <a:latin typeface="Arial Narrow" panose="020B0606020202030204" pitchFamily="34" charset="0"/>
            </a:endParaRPr>
          </a:p>
          <a:p>
            <a:endParaRPr lang="en-US" sz="2400" b="1" i="1" dirty="0">
              <a:solidFill>
                <a:prstClr val="black"/>
              </a:solidFill>
              <a:latin typeface="Arial Narrow" panose="020B0606020202030204" pitchFamily="34" charset="0"/>
            </a:endParaRPr>
          </a:p>
          <a:p>
            <a:pPr marL="457200" indent="-457200">
              <a:buFont typeface="Arial" panose="020B0604020202020204" pitchFamily="34" charset="0"/>
              <a:buChar char="•"/>
            </a:pPr>
            <a:r>
              <a:rPr lang="en-US" sz="2400" b="1" i="1" dirty="0">
                <a:solidFill>
                  <a:prstClr val="black"/>
                </a:solidFill>
                <a:latin typeface="Arial Narrow" panose="020B0606020202030204" pitchFamily="34" charset="0"/>
              </a:rPr>
              <a:t>Diagnostic criteria</a:t>
            </a:r>
            <a:r>
              <a:rPr lang="en-US" sz="2400" dirty="0">
                <a:solidFill>
                  <a:prstClr val="black"/>
                </a:solidFill>
                <a:latin typeface="Arial Narrow" panose="020B0606020202030204" pitchFamily="34" charset="0"/>
              </a:rPr>
              <a:t>:</a:t>
            </a:r>
          </a:p>
          <a:p>
            <a:pPr lvl="1"/>
            <a:r>
              <a:rPr lang="en-US" sz="2000" dirty="0">
                <a:solidFill>
                  <a:prstClr val="black"/>
                </a:solidFill>
                <a:latin typeface="Arial Narrow" panose="020B0606020202030204" pitchFamily="34" charset="0"/>
              </a:rPr>
              <a:t>Are they informative for you – do you get a good idea of what autism might look like?</a:t>
            </a:r>
          </a:p>
          <a:p>
            <a:pPr marL="457200" indent="-457200">
              <a:buFont typeface="Arial" panose="020B0604020202020204" pitchFamily="34" charset="0"/>
              <a:buChar char="•"/>
            </a:pPr>
            <a:endParaRPr lang="en-US" sz="2800" dirty="0">
              <a:solidFill>
                <a:prstClr val="black"/>
              </a:solidFill>
              <a:latin typeface="Arial Narrow" panose="020B0606020202030204" pitchFamily="34" charset="0"/>
            </a:endParaRPr>
          </a:p>
          <a:p>
            <a:pPr marL="457200" indent="-457200">
              <a:buFont typeface="Arial" panose="020B0604020202020204" pitchFamily="34" charset="0"/>
              <a:buChar char="•"/>
            </a:pPr>
            <a:r>
              <a:rPr lang="en-US" sz="2400" b="1" i="1" dirty="0">
                <a:solidFill>
                  <a:prstClr val="black"/>
                </a:solidFill>
                <a:latin typeface="Arial Narrow" panose="020B0606020202030204" pitchFamily="34" charset="0"/>
              </a:rPr>
              <a:t>Causes:</a:t>
            </a:r>
          </a:p>
          <a:p>
            <a:pPr lvl="1"/>
            <a:r>
              <a:rPr lang="en-US" sz="2000" dirty="0">
                <a:solidFill>
                  <a:prstClr val="black"/>
                </a:solidFill>
                <a:latin typeface="Arial Narrow" panose="020B0606020202030204" pitchFamily="34" charset="0"/>
              </a:rPr>
              <a:t>Are the reported causes in line with what you thought or are you surprised, have you heard other theories?</a:t>
            </a:r>
            <a:endParaRPr lang="en-US" sz="2800" dirty="0">
              <a:solidFill>
                <a:prstClr val="black"/>
              </a:solidFill>
              <a:latin typeface="Arial Narrow" panose="020B0606020202030204" pitchFamily="34" charset="0"/>
            </a:endParaRPr>
          </a:p>
          <a:p>
            <a:pPr marL="457200" indent="-457200">
              <a:buFont typeface="Arial" panose="020B0604020202020204" pitchFamily="34" charset="0"/>
              <a:buChar char="•"/>
            </a:pPr>
            <a:endParaRPr lang="en-US" sz="2800" dirty="0">
              <a:solidFill>
                <a:prstClr val="black"/>
              </a:solidFill>
              <a:latin typeface="Arial Narrow" panose="020B0606020202030204" pitchFamily="34" charset="0"/>
            </a:endParaRPr>
          </a:p>
          <a:p>
            <a:pPr marL="457200" indent="-457200">
              <a:buFont typeface="Arial" panose="020B0604020202020204" pitchFamily="34" charset="0"/>
              <a:buChar char="•"/>
            </a:pPr>
            <a:r>
              <a:rPr lang="en-US" sz="2400" b="1" i="1" dirty="0">
                <a:solidFill>
                  <a:prstClr val="black"/>
                </a:solidFill>
                <a:latin typeface="Arial Narrow" panose="020B0606020202030204" pitchFamily="34" charset="0"/>
              </a:rPr>
              <a:t>Frequency of autism:</a:t>
            </a:r>
          </a:p>
          <a:p>
            <a:pPr lvl="1"/>
            <a:r>
              <a:rPr lang="en-US" sz="2000" dirty="0">
                <a:solidFill>
                  <a:prstClr val="black"/>
                </a:solidFill>
                <a:latin typeface="Arial Narrow" panose="020B0606020202030204" pitchFamily="34" charset="0"/>
              </a:rPr>
              <a:t>Do you have any impression of ASD being more frequently diagnosed today than before. What are your thoughts?</a:t>
            </a:r>
            <a:endParaRPr lang="en-US" sz="2800" b="1" cap="small" dirty="0">
              <a:solidFill>
                <a:srgbClr val="B32C16">
                  <a:lumMod val="75000"/>
                </a:srgbClr>
              </a:solidFill>
              <a:latin typeface="Arial Rounded MT Bold" pitchFamily="34" charset="0"/>
            </a:endParaRPr>
          </a:p>
        </p:txBody>
      </p:sp>
    </p:spTree>
    <p:extLst>
      <p:ext uri="{BB962C8B-B14F-4D97-AF65-F5344CB8AC3E}">
        <p14:creationId xmlns:p14="http://schemas.microsoft.com/office/powerpoint/2010/main" val="3135978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p:cNvSpPr/>
          <p:nvPr/>
        </p:nvSpPr>
        <p:spPr>
          <a:xfrm>
            <a:off x="0" y="1989333"/>
            <a:ext cx="12192000" cy="2339102"/>
          </a:xfrm>
          <a:prstGeom prst="rect">
            <a:avLst/>
          </a:prstGeom>
          <a:solidFill>
            <a:schemeClr val="accent6">
              <a:lumMod val="40000"/>
              <a:lumOff val="60000"/>
            </a:schemeClr>
          </a:solidFill>
        </p:spPr>
        <p:txBody>
          <a:bodyPr wrap="square">
            <a:spAutoFit/>
          </a:bodyPr>
          <a:lstStyle/>
          <a:p>
            <a:pPr algn="ctr"/>
            <a:endParaRPr lang="de-DE" sz="2400" b="1" dirty="0">
              <a:latin typeface="Arial Narrow" panose="020B0606020202030204" pitchFamily="34" charset="0"/>
            </a:endParaRPr>
          </a:p>
          <a:p>
            <a:r>
              <a:rPr lang="de-AT" b="1" dirty="0"/>
              <a:t> </a:t>
            </a:r>
            <a:endParaRPr lang="pt-PT" dirty="0"/>
          </a:p>
          <a:p>
            <a:pPr algn="ctr"/>
            <a:r>
              <a:rPr lang="de-AT" sz="2800" b="1" dirty="0">
                <a:latin typeface="Arial Narrow" panose="020B0606020202030204" pitchFamily="34" charset="0"/>
              </a:rPr>
              <a:t>10:00 – 10:30 </a:t>
            </a:r>
            <a:endParaRPr lang="pt-PT" sz="2800" dirty="0">
              <a:latin typeface="Arial Narrow" panose="020B0606020202030204" pitchFamily="34" charset="0"/>
            </a:endParaRPr>
          </a:p>
          <a:p>
            <a:pPr algn="ctr"/>
            <a:r>
              <a:rPr lang="en-US" sz="2800" b="1" dirty="0">
                <a:latin typeface="Arial Narrow" panose="020B0606020202030204" pitchFamily="34" charset="0"/>
              </a:rPr>
              <a:t>Break</a:t>
            </a:r>
            <a:r>
              <a:rPr lang="en-US" b="1" dirty="0"/>
              <a:t> </a:t>
            </a:r>
            <a:endParaRPr lang="pt-PT" dirty="0"/>
          </a:p>
          <a:p>
            <a:pPr algn="ctr"/>
            <a:endParaRPr lang="de-DE" sz="2400" b="1" dirty="0">
              <a:latin typeface="Arial Narrow" panose="020B0606020202030204" pitchFamily="34" charset="0"/>
            </a:endParaRPr>
          </a:p>
          <a:p>
            <a:pPr algn="ctr"/>
            <a:endParaRPr lang="de-DE" sz="2400" b="1" dirty="0">
              <a:latin typeface="Arial Narrow" panose="020B0606020202030204" pitchFamily="34" charset="0"/>
            </a:endParaRPr>
          </a:p>
        </p:txBody>
      </p:sp>
      <p:grpSp>
        <p:nvGrpSpPr>
          <p:cNvPr id="12" name="Grupo 11"/>
          <p:cNvGrpSpPr/>
          <p:nvPr/>
        </p:nvGrpSpPr>
        <p:grpSpPr>
          <a:xfrm>
            <a:off x="1606778" y="6412676"/>
            <a:ext cx="7351175" cy="445325"/>
            <a:chOff x="178130" y="6412675"/>
            <a:chExt cx="9128049" cy="445325"/>
          </a:xfrm>
        </p:grpSpPr>
        <p:sp>
          <p:nvSpPr>
            <p:cNvPr id="14" name="Retângulo 13"/>
            <p:cNvSpPr/>
            <p:nvPr/>
          </p:nvSpPr>
          <p:spPr>
            <a:xfrm>
              <a:off x="2213898" y="6457890"/>
              <a:ext cx="7092281" cy="338554"/>
            </a:xfrm>
            <a:prstGeom prst="rect">
              <a:avLst/>
            </a:prstGeom>
          </p:spPr>
          <p:txBody>
            <a:bodyPr wrap="square">
              <a:spAutoFit/>
            </a:bodyPr>
            <a:lstStyle/>
            <a:p>
              <a:r>
                <a:rPr lang="en-US" sz="800" dirty="0">
                  <a:latin typeface="Arial Narrow" panose="020B0606020202030204" pitchFamily="34" charset="0"/>
                  <a:ea typeface="Times New Roman" panose="02020603050405020304" pitchFamily="18" charset="0"/>
                  <a:cs typeface="Arial" panose="020B060402020202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sz="800" dirty="0">
                <a:latin typeface="Arial Narrow" panose="020B0606020202030204" pitchFamily="34" charset="0"/>
                <a:cs typeface="Arial" panose="020B0604020202020204" pitchFamily="34" charset="0"/>
              </a:endParaRPr>
            </a:p>
          </p:txBody>
        </p:sp>
        <p:pic>
          <p:nvPicPr>
            <p:cNvPr id="16" name="Grafik 1" descr="Ein Bild, das Text enthält.&#10;&#10;Automatisch generierte Beschreibung"/>
            <p:cNvPicPr/>
            <p:nvPr/>
          </p:nvPicPr>
          <p:blipFill rotWithShape="1">
            <a:blip r:embed="rId2" cstate="print">
              <a:extLst>
                <a:ext uri="{28A0092B-C50C-407E-A947-70E740481C1C}">
                  <a14:useLocalDpi xmlns:a14="http://schemas.microsoft.com/office/drawing/2010/main" val="0"/>
                </a:ext>
              </a:extLst>
            </a:blip>
            <a:srcRect l="26265" t="3861"/>
            <a:stretch/>
          </p:blipFill>
          <p:spPr>
            <a:xfrm>
              <a:off x="178130" y="6412675"/>
              <a:ext cx="2017606" cy="445325"/>
            </a:xfrm>
            <a:prstGeom prst="rect">
              <a:avLst/>
            </a:prstGeom>
          </p:spPr>
        </p:pic>
      </p:grpSp>
      <p:sp>
        <p:nvSpPr>
          <p:cNvPr id="2" name="Marcador de Posição do Número do Diapositivo 1"/>
          <p:cNvSpPr>
            <a:spLocks noGrp="1"/>
          </p:cNvSpPr>
          <p:nvPr>
            <p:ph type="sldNum" sz="quarter" idx="12"/>
          </p:nvPr>
        </p:nvSpPr>
        <p:spPr/>
        <p:txBody>
          <a:bodyPr/>
          <a:lstStyle/>
          <a:p>
            <a:fld id="{35BA1E5D-A24E-4249-ACDB-C6F8AD62BBF2}" type="slidenum">
              <a:rPr lang="pt-PT" smtClean="0"/>
              <a:t>13</a:t>
            </a:fld>
            <a:endParaRPr lang="pt-PT"/>
          </a:p>
        </p:txBody>
      </p:sp>
    </p:spTree>
    <p:extLst>
      <p:ext uri="{BB962C8B-B14F-4D97-AF65-F5344CB8AC3E}">
        <p14:creationId xmlns:p14="http://schemas.microsoft.com/office/powerpoint/2010/main" val="2186537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631B7B-E317-B346-8DFE-60139876228D}"/>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0CA48045-4BB7-AD47-B9AF-E7028540D716}"/>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03844065-72F0-C24F-A504-90E2B2DD5643}"/>
              </a:ext>
            </a:extLst>
          </p:cNvPr>
          <p:cNvSpPr>
            <a:spLocks noGrp="1"/>
          </p:cNvSpPr>
          <p:nvPr>
            <p:ph type="sldNum" sz="quarter" idx="12"/>
          </p:nvPr>
        </p:nvSpPr>
        <p:spPr/>
        <p:txBody>
          <a:bodyPr/>
          <a:lstStyle/>
          <a:p>
            <a:fld id="{CD37B2E7-1D31-7C4D-928B-66328FE9604A}" type="slidenum">
              <a:rPr lang="de-AT" smtClean="0"/>
              <a:pPr/>
              <a:t>14</a:t>
            </a:fld>
            <a:endParaRPr lang="de-AT" dirty="0"/>
          </a:p>
        </p:txBody>
      </p:sp>
      <p:sp>
        <p:nvSpPr>
          <p:cNvPr id="11" name="Google Shape;143;p27">
            <a:extLst>
              <a:ext uri="{FF2B5EF4-FFF2-40B4-BE49-F238E27FC236}">
                <a16:creationId xmlns:a16="http://schemas.microsoft.com/office/drawing/2014/main" id="{11371142-163D-DB42-9607-6A3E196B56BB}"/>
              </a:ext>
            </a:extLst>
          </p:cNvPr>
          <p:cNvSpPr/>
          <p:nvPr/>
        </p:nvSpPr>
        <p:spPr>
          <a:xfrm>
            <a:off x="0" y="1286553"/>
            <a:ext cx="12192000" cy="1486535"/>
          </a:xfrm>
          <a:prstGeom prst="rect">
            <a:avLst/>
          </a:prstGeom>
          <a:solidFill>
            <a:srgbClr val="DAE3F3"/>
          </a:solidFill>
          <a:ln>
            <a:noFill/>
          </a:ln>
        </p:spPr>
        <p:txBody>
          <a:bodyPr spcFirstLastPara="1" wrap="square" lIns="121900" tIns="60933" rIns="121900" bIns="60933" anchor="ctr" anchorCtr="0">
            <a:noAutofit/>
          </a:bodyPr>
          <a:lstStyle/>
          <a:p>
            <a:pPr algn="ctr"/>
            <a:endParaRPr lang="it" sz="3200" b="1" dirty="0">
              <a:solidFill>
                <a:schemeClr val="dk1"/>
              </a:solidFill>
              <a:latin typeface="Calibri"/>
              <a:ea typeface="Arial Narrow"/>
              <a:cs typeface="Calibri"/>
              <a:sym typeface="Calibri"/>
            </a:endParaRPr>
          </a:p>
          <a:p>
            <a:pPr algn="ctr"/>
            <a:r>
              <a:rPr lang="it" sz="4000" b="1" dirty="0">
                <a:solidFill>
                  <a:schemeClr val="dk1"/>
                </a:solidFill>
                <a:latin typeface="Arial Narrow"/>
                <a:ea typeface="Arial Narrow"/>
                <a:cs typeface="Arial Narrow"/>
                <a:sym typeface="Arial Narrow"/>
              </a:rPr>
              <a:t>DEVELOP</a:t>
            </a:r>
            <a:endParaRPr sz="2400" dirty="0"/>
          </a:p>
          <a:p>
            <a:pPr algn="ctr"/>
            <a:endParaRPr sz="3200" b="1" dirty="0">
              <a:solidFill>
                <a:schemeClr val="dk1"/>
              </a:solidFill>
              <a:latin typeface="Calibri"/>
              <a:ea typeface="Calibri"/>
              <a:cs typeface="Calibri"/>
              <a:sym typeface="Calibri"/>
            </a:endParaRPr>
          </a:p>
        </p:txBody>
      </p:sp>
      <p:sp>
        <p:nvSpPr>
          <p:cNvPr id="12" name="Google Shape;151;p27">
            <a:extLst>
              <a:ext uri="{FF2B5EF4-FFF2-40B4-BE49-F238E27FC236}">
                <a16:creationId xmlns:a16="http://schemas.microsoft.com/office/drawing/2014/main" id="{C2C82930-6332-F94C-82D1-60B6BD0BD1D5}"/>
              </a:ext>
            </a:extLst>
          </p:cNvPr>
          <p:cNvSpPr/>
          <p:nvPr/>
        </p:nvSpPr>
        <p:spPr>
          <a:xfrm>
            <a:off x="4338210" y="2971938"/>
            <a:ext cx="3515579" cy="3185561"/>
          </a:xfrm>
          <a:prstGeom prst="rect">
            <a:avLst/>
          </a:prstGeom>
          <a:solidFill>
            <a:srgbClr val="DAE3F3"/>
          </a:solidFill>
          <a:ln>
            <a:noFill/>
          </a:ln>
        </p:spPr>
        <p:txBody>
          <a:bodyPr spcFirstLastPara="1" wrap="square" lIns="121900" tIns="60933" rIns="121900" bIns="60933" anchor="ctr" anchorCtr="0">
            <a:noAutofit/>
          </a:bodyPr>
          <a:lstStyle/>
          <a:p>
            <a:pPr algn="ctr" defTabSz="685800"/>
            <a:r>
              <a:rPr lang="en-US" sz="2000" dirty="0">
                <a:solidFill>
                  <a:prstClr val="black"/>
                </a:solidFill>
                <a:latin typeface="Arial Narrow" panose="020B0606020202030204" pitchFamily="34" charset="0"/>
              </a:rPr>
              <a:t>Co-occurring mental and physical conditions</a:t>
            </a:r>
          </a:p>
          <a:p>
            <a:pPr algn="ctr" defTabSz="685800"/>
            <a:r>
              <a:rPr lang="en-US" sz="2000" dirty="0">
                <a:solidFill>
                  <a:prstClr val="black"/>
                </a:solidFill>
                <a:latin typeface="Arial Narrow" panose="020B0606020202030204" pitchFamily="34" charset="0"/>
              </a:rPr>
              <a:t>Autistic experiences, thinking, and perceptions</a:t>
            </a:r>
          </a:p>
          <a:p>
            <a:pPr algn="ctr" defTabSz="685800"/>
            <a:r>
              <a:rPr lang="en-US" sz="2000" dirty="0">
                <a:solidFill>
                  <a:prstClr val="black"/>
                </a:solidFill>
                <a:latin typeface="Arial Narrow" panose="020B0606020202030204" pitchFamily="34" charset="0"/>
              </a:rPr>
              <a:t>Activities &amp; Materials:</a:t>
            </a:r>
          </a:p>
          <a:p>
            <a:pPr algn="ctr" defTabSz="685800"/>
            <a:r>
              <a:rPr lang="en-US" sz="2000" dirty="0">
                <a:solidFill>
                  <a:prstClr val="black"/>
                </a:solidFill>
                <a:latin typeface="Arial Narrow" panose="020B0606020202030204" pitchFamily="34" charset="0"/>
              </a:rPr>
              <a:t> </a:t>
            </a:r>
            <a:r>
              <a:rPr lang="en-US" i="1" dirty="0">
                <a:solidFill>
                  <a:prstClr val="black"/>
                </a:solidFill>
                <a:latin typeface="Arial Narrow" panose="020B0606020202030204" pitchFamily="34" charset="0"/>
              </a:rPr>
              <a:t>Watch &amp; Read 2.2, Discuss 2.2, Think &amp; Reflect 2.1</a:t>
            </a:r>
          </a:p>
          <a:p>
            <a:pPr algn="ctr" defTabSz="685800"/>
            <a:r>
              <a:rPr lang="en-US" i="1" dirty="0">
                <a:solidFill>
                  <a:prstClr val="black"/>
                </a:solidFill>
                <a:latin typeface="Arial Narrow" panose="020B0606020202030204" pitchFamily="34" charset="0"/>
              </a:rPr>
              <a:t>Material: Worksheet 2.3, Worksheet 2.4,</a:t>
            </a:r>
          </a:p>
          <a:p>
            <a:pPr algn="ctr" defTabSz="685800"/>
            <a:r>
              <a:rPr lang="en-US" i="1" dirty="0">
                <a:solidFill>
                  <a:prstClr val="black"/>
                </a:solidFill>
                <a:latin typeface="Arial Narrow" panose="020B0606020202030204" pitchFamily="34" charset="0"/>
              </a:rPr>
              <a:t>Worksheet 2.5, Video/internet 2.6</a:t>
            </a:r>
          </a:p>
        </p:txBody>
      </p:sp>
    </p:spTree>
    <p:extLst>
      <p:ext uri="{BB962C8B-B14F-4D97-AF65-F5344CB8AC3E}">
        <p14:creationId xmlns:p14="http://schemas.microsoft.com/office/powerpoint/2010/main" val="796891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15</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5553893" cy="1009651"/>
          </a:xfrm>
          <a:prstGeom prst="rect">
            <a:avLst/>
          </a:prstGeom>
          <a:solidFill>
            <a:srgbClr val="DAE3F3"/>
          </a:solidFill>
          <a:ln>
            <a:noFill/>
          </a:ln>
        </p:spPr>
        <p:txBody>
          <a:bodyPr spcFirstLastPara="1" wrap="square" lIns="121900" tIns="60933" rIns="121900" bIns="60933" anchor="ctr" anchorCtr="0">
            <a:noAutofit/>
          </a:bodyPr>
          <a:lstStyle/>
          <a:p>
            <a:r>
              <a:rPr lang="en-GB" sz="4000" b="1" dirty="0">
                <a:latin typeface="Arial Narrow" panose="020B0606020202030204" pitchFamily="34" charset="0"/>
              </a:rPr>
              <a:t>Activity: Read &amp; Watch 2.2</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r>
              <a:rPr lang="en-GB" sz="3200" b="1" dirty="0">
                <a:latin typeface="Arial Narrow" panose="020B0606020202030204" pitchFamily="34" charset="0"/>
              </a:rPr>
              <a:t>Materials</a:t>
            </a:r>
            <a:endParaRPr lang="en-GB" sz="3600" b="1" dirty="0">
              <a:latin typeface="Arial Narrow" panose="020B0606020202030204" pitchFamily="34" charset="0"/>
            </a:endParaRPr>
          </a:p>
          <a:p>
            <a:pPr defTabSz="685800"/>
            <a:r>
              <a:rPr lang="en-US" sz="2800" i="1" dirty="0">
                <a:solidFill>
                  <a:prstClr val="black"/>
                </a:solidFill>
                <a:latin typeface="Arial Narrow" panose="020B0606020202030204" pitchFamily="34" charset="0"/>
              </a:rPr>
              <a:t>Worksheet 2.3, Worksheet 2.4, Worksheet 2.5</a:t>
            </a:r>
          </a:p>
          <a:p>
            <a:pPr defTabSz="685800"/>
            <a:r>
              <a:rPr lang="en-US" sz="2800" i="1" dirty="0">
                <a:solidFill>
                  <a:prstClr val="black"/>
                </a:solidFill>
                <a:latin typeface="Arial Narrow" panose="020B0606020202030204" pitchFamily="34" charset="0"/>
              </a:rPr>
              <a:t>Video/internet 2.6</a:t>
            </a:r>
          </a:p>
          <a:p>
            <a:endParaRPr lang="en-US" sz="2800" dirty="0">
              <a:solidFill>
                <a:prstClr val="black"/>
              </a:solidFill>
              <a:latin typeface="Arial Narrow" panose="020B0606020202030204" pitchFamily="34" charset="0"/>
            </a:endParaRPr>
          </a:p>
          <a:p>
            <a:pPr marL="457200" indent="-457200">
              <a:buFont typeface="Arial" panose="020B0604020202020204" pitchFamily="34" charset="0"/>
              <a:buChar char="•"/>
            </a:pPr>
            <a:r>
              <a:rPr lang="en-US" sz="2800" dirty="0">
                <a:solidFill>
                  <a:prstClr val="black"/>
                </a:solidFill>
                <a:latin typeface="Arial Narrow" panose="020B0606020202030204" pitchFamily="34" charset="0"/>
              </a:rPr>
              <a:t>Read worksheets</a:t>
            </a:r>
          </a:p>
          <a:p>
            <a:pPr marL="457200" indent="-457200">
              <a:buFont typeface="Arial" panose="020B0604020202020204" pitchFamily="34" charset="0"/>
              <a:buChar char="•"/>
            </a:pPr>
            <a:r>
              <a:rPr lang="en-US" sz="2800" dirty="0">
                <a:solidFill>
                  <a:prstClr val="black"/>
                </a:solidFill>
                <a:latin typeface="Arial Narrow" panose="020B0606020202030204" pitchFamily="34" charset="0"/>
              </a:rPr>
              <a:t>Watch video</a:t>
            </a:r>
          </a:p>
          <a:p>
            <a:pPr marL="457200" indent="-457200">
              <a:buFont typeface="Arial" panose="020B0604020202020204" pitchFamily="34" charset="0"/>
              <a:buChar char="•"/>
            </a:pPr>
            <a:r>
              <a:rPr lang="en-US" sz="2800" dirty="0">
                <a:solidFill>
                  <a:prstClr val="black"/>
                </a:solidFill>
                <a:latin typeface="Arial Narrow" panose="020B0606020202030204" pitchFamily="34" charset="0"/>
              </a:rPr>
              <a:t>Make notes of your thoughts and impressions for later activities</a:t>
            </a:r>
            <a:endParaRPr lang="en-US" sz="2800" b="1" cap="small" dirty="0">
              <a:solidFill>
                <a:srgbClr val="B32C16">
                  <a:lumMod val="75000"/>
                </a:srgbClr>
              </a:solidFill>
              <a:latin typeface="Arial Rounded MT Bold" pitchFamily="34" charset="0"/>
            </a:endParaRPr>
          </a:p>
          <a:p>
            <a:pPr algn="ctr" defTabSz="685800"/>
            <a:endParaRPr lang="en-US" sz="2800" b="1" cap="small" dirty="0">
              <a:solidFill>
                <a:srgbClr val="B32C16">
                  <a:lumMod val="75000"/>
                </a:srgbClr>
              </a:solidFill>
              <a:latin typeface="Arial Rounded MT Bold" pitchFamily="34" charset="0"/>
            </a:endParaRPr>
          </a:p>
        </p:txBody>
      </p:sp>
    </p:spTree>
    <p:extLst>
      <p:ext uri="{BB962C8B-B14F-4D97-AF65-F5344CB8AC3E}">
        <p14:creationId xmlns:p14="http://schemas.microsoft.com/office/powerpoint/2010/main" val="3891663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16</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6668591" cy="1009651"/>
          </a:xfrm>
          <a:prstGeom prst="rect">
            <a:avLst/>
          </a:prstGeom>
          <a:solidFill>
            <a:srgbClr val="DAE3F3"/>
          </a:solidFill>
          <a:ln>
            <a:noFill/>
          </a:ln>
        </p:spPr>
        <p:txBody>
          <a:bodyPr spcFirstLastPara="1" wrap="square" lIns="121900" tIns="60933" rIns="121900" bIns="60933" anchor="ctr" anchorCtr="0">
            <a:noAutofit/>
          </a:bodyPr>
          <a:lstStyle/>
          <a:p>
            <a:r>
              <a:rPr lang="en-GB" sz="4000" b="1" dirty="0">
                <a:latin typeface="Arial Narrow" panose="020B0606020202030204" pitchFamily="34" charset="0"/>
              </a:rPr>
              <a:t>Activity: Read &amp; Watch 2.2 cont.</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pPr defTabSz="685800"/>
            <a:r>
              <a:rPr lang="en-US" sz="2800" i="1" dirty="0">
                <a:solidFill>
                  <a:prstClr val="black"/>
                </a:solidFill>
                <a:latin typeface="Arial Narrow" panose="020B0606020202030204" pitchFamily="34" charset="0"/>
              </a:rPr>
              <a:t>Worksheet 2.3, Worksheet 2.4, Worksheet 2.5</a:t>
            </a:r>
          </a:p>
          <a:p>
            <a:pPr defTabSz="685800"/>
            <a:r>
              <a:rPr lang="en-US" sz="2800" i="1" dirty="0">
                <a:solidFill>
                  <a:prstClr val="black"/>
                </a:solidFill>
                <a:latin typeface="Arial Narrow" panose="020B0606020202030204" pitchFamily="34" charset="0"/>
              </a:rPr>
              <a:t>Video/internet 2.6</a:t>
            </a:r>
          </a:p>
          <a:p>
            <a:endParaRPr lang="en-US" sz="2800" dirty="0">
              <a:solidFill>
                <a:prstClr val="black"/>
              </a:solidFill>
              <a:latin typeface="Arial Narrow" panose="020B0606020202030204" pitchFamily="34" charset="0"/>
            </a:endParaRPr>
          </a:p>
          <a:p>
            <a:pPr marL="457200" indent="-457200">
              <a:buFont typeface="Arial" panose="020B0604020202020204" pitchFamily="34" charset="0"/>
              <a:buChar char="•"/>
            </a:pPr>
            <a:r>
              <a:rPr lang="en-US" sz="2800" dirty="0">
                <a:solidFill>
                  <a:prstClr val="black"/>
                </a:solidFill>
                <a:latin typeface="Arial Narrow" panose="020B0606020202030204" pitchFamily="34" charset="0"/>
              </a:rPr>
              <a:t>Read worksheet 2.3 case of autism: Alexis’ story (10 min.)</a:t>
            </a:r>
          </a:p>
          <a:p>
            <a:pPr marL="457200" indent="-457200">
              <a:buFont typeface="Arial" panose="020B0604020202020204" pitchFamily="34" charset="0"/>
              <a:buChar char="•"/>
            </a:pPr>
            <a:r>
              <a:rPr lang="en-US" sz="2800" dirty="0">
                <a:solidFill>
                  <a:prstClr val="black"/>
                </a:solidFill>
                <a:latin typeface="Arial Narrow" panose="020B0606020202030204" pitchFamily="34" charset="0"/>
              </a:rPr>
              <a:t>Read worksheet 2.4 cooccurring behaviors (10 min.)</a:t>
            </a:r>
          </a:p>
          <a:p>
            <a:pPr marL="457200" indent="-457200">
              <a:buFont typeface="Arial" panose="020B0604020202020204" pitchFamily="34" charset="0"/>
              <a:buChar char="•"/>
            </a:pPr>
            <a:r>
              <a:rPr lang="en-US" sz="2800" dirty="0">
                <a:solidFill>
                  <a:prstClr val="black"/>
                </a:solidFill>
                <a:latin typeface="Arial Narrow" panose="020B0606020202030204" pitchFamily="34" charset="0"/>
              </a:rPr>
              <a:t>Watch video 2.6 autism simulator (1:29 min.)</a:t>
            </a:r>
          </a:p>
          <a:p>
            <a:pPr marL="457200" indent="-457200">
              <a:buFont typeface="Arial" panose="020B0604020202020204" pitchFamily="34" charset="0"/>
              <a:buChar char="•"/>
            </a:pPr>
            <a:r>
              <a:rPr lang="en-US" sz="2800" dirty="0">
                <a:solidFill>
                  <a:prstClr val="black"/>
                </a:solidFill>
                <a:latin typeface="Arial Narrow" panose="020B0606020202030204" pitchFamily="34" charset="0"/>
              </a:rPr>
              <a:t>Read worksheet 2.5 autistic experiencing (10 min.)</a:t>
            </a:r>
          </a:p>
          <a:p>
            <a:pPr marL="457200" indent="-457200">
              <a:buFont typeface="Arial" panose="020B0604020202020204" pitchFamily="34" charset="0"/>
              <a:buChar char="•"/>
            </a:pPr>
            <a:r>
              <a:rPr lang="en-US" sz="2800" dirty="0">
                <a:solidFill>
                  <a:prstClr val="black"/>
                </a:solidFill>
                <a:latin typeface="Arial Narrow" panose="020B0606020202030204" pitchFamily="34" charset="0"/>
              </a:rPr>
              <a:t>Make notes of your thoughts and impressions for later activities</a:t>
            </a:r>
            <a:endParaRPr lang="en-US" sz="2800" b="1" cap="small" dirty="0">
              <a:solidFill>
                <a:srgbClr val="B32C16">
                  <a:lumMod val="75000"/>
                </a:srgbClr>
              </a:solidFill>
              <a:latin typeface="Arial Rounded MT Bold" pitchFamily="34" charset="0"/>
            </a:endParaRPr>
          </a:p>
          <a:p>
            <a:pPr algn="ctr" defTabSz="685800"/>
            <a:endParaRPr lang="en-US" sz="3200" b="1" cap="small" dirty="0">
              <a:solidFill>
                <a:srgbClr val="B32C16">
                  <a:lumMod val="75000"/>
                </a:srgbClr>
              </a:solidFill>
              <a:latin typeface="Arial Rounded MT Bold" pitchFamily="34" charset="0"/>
            </a:endParaRPr>
          </a:p>
        </p:txBody>
      </p:sp>
    </p:spTree>
    <p:extLst>
      <p:ext uri="{BB962C8B-B14F-4D97-AF65-F5344CB8AC3E}">
        <p14:creationId xmlns:p14="http://schemas.microsoft.com/office/powerpoint/2010/main" val="4281033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17</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6668591" cy="1009651"/>
          </a:xfrm>
          <a:prstGeom prst="rect">
            <a:avLst/>
          </a:prstGeom>
          <a:solidFill>
            <a:srgbClr val="DAE3F3"/>
          </a:solidFill>
          <a:ln>
            <a:noFill/>
          </a:ln>
        </p:spPr>
        <p:txBody>
          <a:bodyPr spcFirstLastPara="1" wrap="square" lIns="121900" tIns="60933" rIns="121900" bIns="60933" anchor="ctr" anchorCtr="0">
            <a:noAutofit/>
          </a:bodyPr>
          <a:lstStyle/>
          <a:p>
            <a:r>
              <a:rPr lang="en-GB" sz="4000" b="1" dirty="0">
                <a:latin typeface="Arial Narrow" panose="020B0606020202030204" pitchFamily="34" charset="0"/>
              </a:rPr>
              <a:t>Activity: Read &amp; Watch 2.2 cont.</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r>
              <a:rPr lang="en-US" sz="3200" b="1" dirty="0">
                <a:solidFill>
                  <a:prstClr val="black"/>
                </a:solidFill>
                <a:latin typeface="Arial Narrow" panose="020B0606020202030204" pitchFamily="34" charset="0"/>
              </a:rPr>
              <a:t>Autism simulator</a:t>
            </a:r>
          </a:p>
        </p:txBody>
      </p:sp>
      <p:pic>
        <p:nvPicPr>
          <p:cNvPr id="9" name="Bildobjekt 1">
            <a:hlinkClick r:id="rId2"/>
            <a:extLst>
              <a:ext uri="{FF2B5EF4-FFF2-40B4-BE49-F238E27FC236}">
                <a16:creationId xmlns:a16="http://schemas.microsoft.com/office/drawing/2014/main" id="{25D767C7-4114-C840-99E4-35A04304FBA1}"/>
              </a:ext>
            </a:extLst>
          </p:cNvPr>
          <p:cNvPicPr>
            <a:picLocks noChangeAspect="1"/>
          </p:cNvPicPr>
          <p:nvPr/>
        </p:nvPicPr>
        <p:blipFill rotWithShape="1">
          <a:blip r:embed="rId3"/>
          <a:srcRect l="2178" t="18162" r="27635" b="23229"/>
          <a:stretch/>
        </p:blipFill>
        <p:spPr>
          <a:xfrm>
            <a:off x="3078805" y="2579215"/>
            <a:ext cx="6034389" cy="3149383"/>
          </a:xfrm>
          <a:prstGeom prst="rect">
            <a:avLst/>
          </a:prstGeom>
        </p:spPr>
      </p:pic>
    </p:spTree>
    <p:extLst>
      <p:ext uri="{BB962C8B-B14F-4D97-AF65-F5344CB8AC3E}">
        <p14:creationId xmlns:p14="http://schemas.microsoft.com/office/powerpoint/2010/main" val="228304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18</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4325985" cy="1009651"/>
          </a:xfrm>
          <a:prstGeom prst="rect">
            <a:avLst/>
          </a:prstGeom>
          <a:solidFill>
            <a:srgbClr val="DAE3F3"/>
          </a:solidFill>
          <a:ln>
            <a:noFill/>
          </a:ln>
        </p:spPr>
        <p:txBody>
          <a:bodyPr spcFirstLastPara="1" wrap="square" lIns="121900" tIns="60933" rIns="121900" bIns="60933" anchor="ctr" anchorCtr="0">
            <a:noAutofit/>
          </a:bodyPr>
          <a:lstStyle/>
          <a:p>
            <a:r>
              <a:rPr lang="en-GB" sz="4000" b="1" dirty="0">
                <a:latin typeface="Arial Narrow" panose="020B0606020202030204" pitchFamily="34" charset="0"/>
              </a:rPr>
              <a:t>Activity: Discuss 2.2</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r>
              <a:rPr lang="en-US" sz="3200" b="1" dirty="0">
                <a:latin typeface="Arial Narrow" panose="020B0606020202030204" pitchFamily="34" charset="0"/>
              </a:rPr>
              <a:t>Questions to discuss? </a:t>
            </a:r>
          </a:p>
          <a:p>
            <a:endParaRPr lang="en-US" sz="3200" b="1" dirty="0">
              <a:latin typeface="Arial Narrow" panose="020B0606020202030204" pitchFamily="34" charset="0"/>
            </a:endParaRPr>
          </a:p>
          <a:p>
            <a:pPr marL="457200" indent="-457200">
              <a:buFont typeface="Arial" panose="020B0604020202020204" pitchFamily="34" charset="0"/>
              <a:buChar char="•"/>
            </a:pPr>
            <a:r>
              <a:rPr lang="en-US" sz="2800" b="1" dirty="0">
                <a:latin typeface="Arial Narrow" panose="020B0606020202030204" pitchFamily="34" charset="0"/>
              </a:rPr>
              <a:t>Case of autism:</a:t>
            </a:r>
          </a:p>
          <a:p>
            <a:pPr lvl="1"/>
            <a:r>
              <a:rPr lang="en-US" sz="2400" dirty="0">
                <a:latin typeface="Arial Narrow" panose="020B0606020202030204" pitchFamily="34" charset="0"/>
              </a:rPr>
              <a:t>Which diagnostic criteria apply to Alexis? Are they applying clearly?</a:t>
            </a:r>
          </a:p>
          <a:p>
            <a:endParaRPr lang="en-US" sz="3200" b="1" dirty="0">
              <a:latin typeface="Arial Narrow" panose="020B0606020202030204" pitchFamily="34" charset="0"/>
            </a:endParaRPr>
          </a:p>
          <a:p>
            <a:pPr marL="457200" indent="-457200">
              <a:buFont typeface="Arial" panose="020B0604020202020204" pitchFamily="34" charset="0"/>
              <a:buChar char="•"/>
            </a:pPr>
            <a:r>
              <a:rPr lang="en-US" sz="2800" b="1" dirty="0">
                <a:latin typeface="Arial Narrow" panose="020B0606020202030204" pitchFamily="34" charset="0"/>
              </a:rPr>
              <a:t>Co-occurring behaviors:</a:t>
            </a:r>
          </a:p>
          <a:p>
            <a:pPr lvl="1"/>
            <a:r>
              <a:rPr lang="en-US" sz="2400" dirty="0">
                <a:latin typeface="Arial Narrow" panose="020B0606020202030204" pitchFamily="34" charset="0"/>
              </a:rPr>
              <a:t>Are you familiar with such behaviors, what do you know about them?</a:t>
            </a:r>
          </a:p>
          <a:p>
            <a:pPr algn="ctr" defTabSz="685800"/>
            <a:endParaRPr lang="en-US" sz="3200" b="1" cap="small" dirty="0">
              <a:solidFill>
                <a:srgbClr val="B32C16">
                  <a:lumMod val="75000"/>
                </a:srgbClr>
              </a:solidFill>
              <a:latin typeface="Arial Rounded MT Bold" pitchFamily="34" charset="0"/>
            </a:endParaRPr>
          </a:p>
        </p:txBody>
      </p:sp>
    </p:spTree>
    <p:extLst>
      <p:ext uri="{BB962C8B-B14F-4D97-AF65-F5344CB8AC3E}">
        <p14:creationId xmlns:p14="http://schemas.microsoft.com/office/powerpoint/2010/main" val="672413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19</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5797733" cy="1009651"/>
          </a:xfrm>
          <a:prstGeom prst="rect">
            <a:avLst/>
          </a:prstGeom>
          <a:solidFill>
            <a:srgbClr val="DAE3F3"/>
          </a:solidFill>
          <a:ln>
            <a:noFill/>
          </a:ln>
        </p:spPr>
        <p:txBody>
          <a:bodyPr spcFirstLastPara="1" wrap="square" lIns="121900" tIns="60933" rIns="121900" bIns="60933" anchor="ctr" anchorCtr="0">
            <a:noAutofit/>
          </a:bodyPr>
          <a:lstStyle/>
          <a:p>
            <a:r>
              <a:rPr lang="en-GB" sz="4000" b="1" dirty="0">
                <a:latin typeface="Arial Narrow" panose="020B0606020202030204" pitchFamily="34" charset="0"/>
              </a:rPr>
              <a:t>Activity: Think &amp; Reflect 2.1</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r>
              <a:rPr lang="en-US" sz="3200" b="1" dirty="0">
                <a:latin typeface="Arial Narrow" panose="020B0606020202030204" pitchFamily="34" charset="0"/>
              </a:rPr>
              <a:t>Think about it!</a:t>
            </a:r>
          </a:p>
          <a:p>
            <a:pPr marL="457200" indent="-457200">
              <a:buFont typeface="Arial" panose="020B0604020202020204" pitchFamily="34" charset="0"/>
              <a:buChar char="•"/>
            </a:pPr>
            <a:r>
              <a:rPr lang="en-US" sz="2800" dirty="0">
                <a:latin typeface="Arial Narrow" panose="020B0606020202030204" pitchFamily="34" charset="0"/>
              </a:rPr>
              <a:t>How does the autism simulator make you feel like? Do you get an idea of the difficulties that autistic people experience?</a:t>
            </a:r>
          </a:p>
          <a:p>
            <a:pPr marL="457200" indent="-457200">
              <a:buFont typeface="Arial" panose="020B0604020202020204" pitchFamily="34" charset="0"/>
              <a:buChar char="•"/>
            </a:pPr>
            <a:endParaRPr lang="en-US" sz="2800" dirty="0">
              <a:latin typeface="Arial Narrow" panose="020B0606020202030204" pitchFamily="34" charset="0"/>
            </a:endParaRPr>
          </a:p>
          <a:p>
            <a:pPr marL="457200" indent="-457200">
              <a:buFont typeface="Arial" panose="020B0604020202020204" pitchFamily="34" charset="0"/>
              <a:buChar char="•"/>
            </a:pPr>
            <a:r>
              <a:rPr lang="en-US" sz="2800" dirty="0">
                <a:latin typeface="Arial Narrow" panose="020B0606020202030204" pitchFamily="34" charset="0"/>
              </a:rPr>
              <a:t>What do you think is the most prominent challenge shown in the simulator?</a:t>
            </a:r>
          </a:p>
          <a:p>
            <a:pPr marL="457200" indent="-457200">
              <a:buFont typeface="Arial" panose="020B0604020202020204" pitchFamily="34" charset="0"/>
              <a:buChar char="•"/>
            </a:pPr>
            <a:endParaRPr lang="en-US" sz="2800" dirty="0">
              <a:latin typeface="Arial Narrow" panose="020B0606020202030204" pitchFamily="34" charset="0"/>
            </a:endParaRPr>
          </a:p>
          <a:p>
            <a:pPr marL="457200" indent="-457200">
              <a:buFont typeface="Arial" panose="020B0604020202020204" pitchFamily="34" charset="0"/>
              <a:buChar char="•"/>
            </a:pPr>
            <a:r>
              <a:rPr lang="en-US" sz="2800" dirty="0">
                <a:latin typeface="Arial Narrow" panose="020B0606020202030204" pitchFamily="34" charset="0"/>
              </a:rPr>
              <a:t>How can we achieve a better understanding, each and one of us, for autistic people’s otherness in thinking and experiences, and act accordingly? How can you do better?</a:t>
            </a:r>
            <a:endParaRPr lang="en-US" sz="3200" cap="small" dirty="0">
              <a:solidFill>
                <a:srgbClr val="B32C16">
                  <a:lumMod val="75000"/>
                </a:srgbClr>
              </a:solidFill>
              <a:latin typeface="Arial Rounded MT Bold" pitchFamily="34" charset="0"/>
            </a:endParaRPr>
          </a:p>
        </p:txBody>
      </p:sp>
    </p:spTree>
    <p:extLst>
      <p:ext uri="{BB962C8B-B14F-4D97-AF65-F5344CB8AC3E}">
        <p14:creationId xmlns:p14="http://schemas.microsoft.com/office/powerpoint/2010/main" val="333793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631B7B-E317-B346-8DFE-60139876228D}"/>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0CA48045-4BB7-AD47-B9AF-E7028540D716}"/>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03844065-72F0-C24F-A504-90E2B2DD5643}"/>
              </a:ext>
            </a:extLst>
          </p:cNvPr>
          <p:cNvSpPr>
            <a:spLocks noGrp="1"/>
          </p:cNvSpPr>
          <p:nvPr>
            <p:ph type="sldNum" sz="quarter" idx="12"/>
          </p:nvPr>
        </p:nvSpPr>
        <p:spPr/>
        <p:txBody>
          <a:bodyPr/>
          <a:lstStyle/>
          <a:p>
            <a:fld id="{CD37B2E7-1D31-7C4D-928B-66328FE9604A}" type="slidenum">
              <a:rPr lang="de-AT" smtClean="0"/>
              <a:pPr/>
              <a:t>2</a:t>
            </a:fld>
            <a:endParaRPr lang="de-AT" dirty="0"/>
          </a:p>
        </p:txBody>
      </p:sp>
      <p:sp>
        <p:nvSpPr>
          <p:cNvPr id="11" name="Google Shape;143;p27">
            <a:extLst>
              <a:ext uri="{FF2B5EF4-FFF2-40B4-BE49-F238E27FC236}">
                <a16:creationId xmlns:a16="http://schemas.microsoft.com/office/drawing/2014/main" id="{11371142-163D-DB42-9607-6A3E196B56BB}"/>
              </a:ext>
            </a:extLst>
          </p:cNvPr>
          <p:cNvSpPr/>
          <p:nvPr/>
        </p:nvSpPr>
        <p:spPr>
          <a:xfrm>
            <a:off x="0" y="1286553"/>
            <a:ext cx="12192000" cy="1486535"/>
          </a:xfrm>
          <a:prstGeom prst="rect">
            <a:avLst/>
          </a:prstGeom>
          <a:solidFill>
            <a:srgbClr val="FFF2CC"/>
          </a:solidFill>
          <a:ln>
            <a:noFill/>
          </a:ln>
        </p:spPr>
        <p:txBody>
          <a:bodyPr spcFirstLastPara="1" wrap="square" lIns="121900" tIns="60933" rIns="121900" bIns="60933" anchor="ctr" anchorCtr="0">
            <a:noAutofit/>
          </a:bodyPr>
          <a:lstStyle/>
          <a:p>
            <a:pPr algn="ctr"/>
            <a:endParaRPr lang="it" sz="3200" b="1" dirty="0">
              <a:solidFill>
                <a:schemeClr val="dk1"/>
              </a:solidFill>
              <a:latin typeface="Calibri"/>
              <a:ea typeface="Arial Narrow"/>
              <a:cs typeface="Calibri"/>
              <a:sym typeface="Calibri"/>
            </a:endParaRPr>
          </a:p>
          <a:p>
            <a:pPr algn="ctr"/>
            <a:r>
              <a:rPr lang="it" sz="4000" b="1" dirty="0">
                <a:solidFill>
                  <a:schemeClr val="dk1"/>
                </a:solidFill>
                <a:latin typeface="Arial Narrow"/>
                <a:ea typeface="Arial Narrow"/>
                <a:cs typeface="Arial Narrow"/>
                <a:sym typeface="Arial Narrow"/>
              </a:rPr>
              <a:t>BEGIN</a:t>
            </a:r>
            <a:endParaRPr sz="2400" dirty="0"/>
          </a:p>
          <a:p>
            <a:pPr algn="ctr"/>
            <a:endParaRPr sz="3200" b="1" dirty="0">
              <a:solidFill>
                <a:schemeClr val="dk1"/>
              </a:solidFill>
              <a:latin typeface="Calibri"/>
              <a:ea typeface="Calibri"/>
              <a:cs typeface="Calibri"/>
              <a:sym typeface="Calibri"/>
            </a:endParaRPr>
          </a:p>
        </p:txBody>
      </p:sp>
      <p:sp>
        <p:nvSpPr>
          <p:cNvPr id="12" name="Google Shape;151;p27">
            <a:extLst>
              <a:ext uri="{FF2B5EF4-FFF2-40B4-BE49-F238E27FC236}">
                <a16:creationId xmlns:a16="http://schemas.microsoft.com/office/drawing/2014/main" id="{C2C82930-6332-F94C-82D1-60B6BD0BD1D5}"/>
              </a:ext>
            </a:extLst>
          </p:cNvPr>
          <p:cNvSpPr/>
          <p:nvPr/>
        </p:nvSpPr>
        <p:spPr>
          <a:xfrm>
            <a:off x="4338210" y="2971938"/>
            <a:ext cx="3515579" cy="3185561"/>
          </a:xfrm>
          <a:prstGeom prst="rect">
            <a:avLst/>
          </a:prstGeom>
          <a:solidFill>
            <a:srgbClr val="FFF2CC"/>
          </a:solidFill>
          <a:ln>
            <a:noFill/>
          </a:ln>
        </p:spPr>
        <p:txBody>
          <a:bodyPr spcFirstLastPara="1" wrap="square" lIns="121900" tIns="60933" rIns="121900" bIns="60933" anchor="t" anchorCtr="0">
            <a:noAutofit/>
          </a:bodyPr>
          <a:lstStyle/>
          <a:p>
            <a:pPr algn="ctr">
              <a:spcAft>
                <a:spcPts val="600"/>
              </a:spcAft>
              <a:buClr>
                <a:schemeClr val="accent2">
                  <a:lumMod val="75000"/>
                </a:schemeClr>
              </a:buClr>
              <a:buSzPct val="102000"/>
            </a:pPr>
            <a:r>
              <a:rPr lang="de-DE" dirty="0" err="1">
                <a:latin typeface="Arial Narrow" panose="020B0606020202030204" pitchFamily="34" charset="0"/>
              </a:rPr>
              <a:t>Aims</a:t>
            </a:r>
            <a:r>
              <a:rPr lang="de-DE" dirty="0">
                <a:latin typeface="Arial Narrow" panose="020B0606020202030204" pitchFamily="34" charset="0"/>
              </a:rPr>
              <a:t>, Contents, Learning Outcomes</a:t>
            </a:r>
          </a:p>
          <a:p>
            <a:pPr algn="ctr">
              <a:spcAft>
                <a:spcPts val="600"/>
              </a:spcAft>
              <a:buClr>
                <a:schemeClr val="accent2">
                  <a:lumMod val="75000"/>
                </a:schemeClr>
              </a:buClr>
              <a:buSzPct val="102000"/>
            </a:pPr>
            <a:r>
              <a:rPr lang="en-GB" dirty="0">
                <a:latin typeface="Arial Narrow" panose="020B0606020202030204" pitchFamily="34" charset="0"/>
              </a:rPr>
              <a:t>Organization</a:t>
            </a:r>
          </a:p>
          <a:p>
            <a:pPr algn="ctr">
              <a:spcAft>
                <a:spcPts val="600"/>
              </a:spcAft>
              <a:buClr>
                <a:schemeClr val="accent2">
                  <a:lumMod val="75000"/>
                </a:schemeClr>
              </a:buClr>
              <a:buSzPct val="102000"/>
            </a:pPr>
            <a:r>
              <a:rPr lang="en-US" dirty="0">
                <a:latin typeface="Arial Narrow" panose="020B0606020202030204" pitchFamily="34" charset="0"/>
              </a:rPr>
              <a:t>The formal view of autism in biomedicine, the frequency and causes of autism</a:t>
            </a:r>
            <a:endParaRPr lang="en-GB" dirty="0">
              <a:latin typeface="Arial Narrow" panose="020B0606020202030204" pitchFamily="34" charset="0"/>
            </a:endParaRPr>
          </a:p>
          <a:p>
            <a:pPr algn="ctr">
              <a:spcAft>
                <a:spcPts val="600"/>
              </a:spcAft>
              <a:buClr>
                <a:schemeClr val="accent2">
                  <a:lumMod val="75000"/>
                </a:schemeClr>
              </a:buClr>
              <a:buSzPct val="102000"/>
            </a:pPr>
            <a:r>
              <a:rPr lang="en-GB" dirty="0">
                <a:latin typeface="Arial Narrow" panose="020B0606020202030204" pitchFamily="34" charset="0"/>
              </a:rPr>
              <a:t>Activities &amp; Materials:</a:t>
            </a:r>
          </a:p>
          <a:p>
            <a:pPr algn="ctr">
              <a:spcAft>
                <a:spcPts val="600"/>
              </a:spcAft>
              <a:buClr>
                <a:schemeClr val="accent2">
                  <a:lumMod val="75000"/>
                </a:schemeClr>
              </a:buClr>
              <a:buSzPct val="102000"/>
            </a:pPr>
            <a:r>
              <a:rPr lang="en-GB" i="1" dirty="0">
                <a:latin typeface="Arial Narrow" panose="020B0606020202030204" pitchFamily="34" charset="0"/>
              </a:rPr>
              <a:t>Read &amp; Watch 2.1, Discuss 2.1</a:t>
            </a:r>
          </a:p>
          <a:p>
            <a:pPr algn="ctr">
              <a:spcAft>
                <a:spcPts val="600"/>
              </a:spcAft>
              <a:buClr>
                <a:schemeClr val="accent2">
                  <a:lumMod val="75000"/>
                </a:schemeClr>
              </a:buClr>
              <a:buSzPct val="102000"/>
            </a:pPr>
            <a:r>
              <a:rPr lang="en-GB" i="1" dirty="0">
                <a:latin typeface="Arial Narrow" panose="020B0606020202030204" pitchFamily="34" charset="0"/>
              </a:rPr>
              <a:t>Worksheet 2.1, 2.2; Publication 2.1</a:t>
            </a:r>
          </a:p>
          <a:p>
            <a:pPr algn="ctr">
              <a:spcAft>
                <a:spcPts val="600"/>
              </a:spcAft>
              <a:buClr>
                <a:schemeClr val="accent2">
                  <a:lumMod val="75000"/>
                </a:schemeClr>
              </a:buClr>
              <a:buSzPct val="102000"/>
            </a:pPr>
            <a:r>
              <a:rPr lang="en-GB" i="1" dirty="0">
                <a:latin typeface="Arial Narrow" panose="020B0606020202030204" pitchFamily="34" charset="0"/>
              </a:rPr>
              <a:t>Video/internet 2.1, 2.2, 2.3, 2.4, 2.5</a:t>
            </a:r>
            <a:endParaRPr lang="pt-PT" i="1" dirty="0">
              <a:latin typeface="Arial Narrow" panose="020B0606020202030204" pitchFamily="34" charset="0"/>
            </a:endParaRPr>
          </a:p>
        </p:txBody>
      </p:sp>
    </p:spTree>
    <p:extLst>
      <p:ext uri="{BB962C8B-B14F-4D97-AF65-F5344CB8AC3E}">
        <p14:creationId xmlns:p14="http://schemas.microsoft.com/office/powerpoint/2010/main" val="1073345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p:cNvSpPr/>
          <p:nvPr/>
        </p:nvSpPr>
        <p:spPr>
          <a:xfrm>
            <a:off x="0" y="1989333"/>
            <a:ext cx="12192000" cy="2339102"/>
          </a:xfrm>
          <a:prstGeom prst="rect">
            <a:avLst/>
          </a:prstGeom>
          <a:solidFill>
            <a:schemeClr val="accent6">
              <a:lumMod val="40000"/>
              <a:lumOff val="60000"/>
            </a:schemeClr>
          </a:solidFill>
        </p:spPr>
        <p:txBody>
          <a:bodyPr wrap="square">
            <a:spAutoFit/>
          </a:bodyPr>
          <a:lstStyle/>
          <a:p>
            <a:pPr algn="ctr"/>
            <a:endParaRPr lang="de-DE" sz="2400" b="1" dirty="0">
              <a:latin typeface="Arial Narrow" panose="020B0606020202030204" pitchFamily="34" charset="0"/>
            </a:endParaRPr>
          </a:p>
          <a:p>
            <a:r>
              <a:rPr lang="de-AT" b="1" dirty="0"/>
              <a:t> </a:t>
            </a:r>
            <a:endParaRPr lang="pt-PT" dirty="0"/>
          </a:p>
          <a:p>
            <a:pPr algn="ctr"/>
            <a:r>
              <a:rPr lang="de-AT" sz="2800" b="1" dirty="0">
                <a:latin typeface="Arial Narrow" panose="020B0606020202030204" pitchFamily="34" charset="0"/>
              </a:rPr>
              <a:t>11:30 – 11:45 </a:t>
            </a:r>
            <a:endParaRPr lang="pt-PT" sz="2800" dirty="0">
              <a:latin typeface="Arial Narrow" panose="020B0606020202030204" pitchFamily="34" charset="0"/>
            </a:endParaRPr>
          </a:p>
          <a:p>
            <a:pPr algn="ctr"/>
            <a:r>
              <a:rPr lang="en-US" sz="2800" b="1" dirty="0">
                <a:latin typeface="Arial Narrow" panose="020B0606020202030204" pitchFamily="34" charset="0"/>
              </a:rPr>
              <a:t>Break</a:t>
            </a:r>
            <a:r>
              <a:rPr lang="en-US" b="1" dirty="0"/>
              <a:t> </a:t>
            </a:r>
            <a:endParaRPr lang="pt-PT" dirty="0"/>
          </a:p>
          <a:p>
            <a:pPr algn="ctr"/>
            <a:endParaRPr lang="de-DE" sz="2400" b="1" dirty="0">
              <a:latin typeface="Arial Narrow" panose="020B0606020202030204" pitchFamily="34" charset="0"/>
            </a:endParaRPr>
          </a:p>
          <a:p>
            <a:pPr algn="ctr"/>
            <a:endParaRPr lang="de-DE" sz="2400" b="1" dirty="0">
              <a:latin typeface="Arial Narrow" panose="020B0606020202030204" pitchFamily="34" charset="0"/>
            </a:endParaRPr>
          </a:p>
        </p:txBody>
      </p:sp>
      <p:grpSp>
        <p:nvGrpSpPr>
          <p:cNvPr id="12" name="Grupo 11"/>
          <p:cNvGrpSpPr/>
          <p:nvPr/>
        </p:nvGrpSpPr>
        <p:grpSpPr>
          <a:xfrm>
            <a:off x="1606778" y="6412676"/>
            <a:ext cx="7351175" cy="445325"/>
            <a:chOff x="178130" y="6412675"/>
            <a:chExt cx="9128049" cy="445325"/>
          </a:xfrm>
        </p:grpSpPr>
        <p:sp>
          <p:nvSpPr>
            <p:cNvPr id="14" name="Retângulo 13"/>
            <p:cNvSpPr/>
            <p:nvPr/>
          </p:nvSpPr>
          <p:spPr>
            <a:xfrm>
              <a:off x="2213898" y="6457890"/>
              <a:ext cx="7092281" cy="338554"/>
            </a:xfrm>
            <a:prstGeom prst="rect">
              <a:avLst/>
            </a:prstGeom>
          </p:spPr>
          <p:txBody>
            <a:bodyPr wrap="square">
              <a:spAutoFit/>
            </a:bodyPr>
            <a:lstStyle/>
            <a:p>
              <a:r>
                <a:rPr lang="en-US" sz="800" dirty="0">
                  <a:latin typeface="Arial Narrow" panose="020B0606020202030204" pitchFamily="34" charset="0"/>
                  <a:ea typeface="Times New Roman" panose="02020603050405020304" pitchFamily="18" charset="0"/>
                  <a:cs typeface="Arial" panose="020B060402020202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sz="800" dirty="0">
                <a:latin typeface="Arial Narrow" panose="020B0606020202030204" pitchFamily="34" charset="0"/>
                <a:cs typeface="Arial" panose="020B0604020202020204" pitchFamily="34" charset="0"/>
              </a:endParaRPr>
            </a:p>
          </p:txBody>
        </p:sp>
        <p:pic>
          <p:nvPicPr>
            <p:cNvPr id="16" name="Grafik 1" descr="Ein Bild, das Text enthält.&#10;&#10;Automatisch generierte Beschreibung"/>
            <p:cNvPicPr/>
            <p:nvPr/>
          </p:nvPicPr>
          <p:blipFill rotWithShape="1">
            <a:blip r:embed="rId2" cstate="print">
              <a:extLst>
                <a:ext uri="{28A0092B-C50C-407E-A947-70E740481C1C}">
                  <a14:useLocalDpi xmlns:a14="http://schemas.microsoft.com/office/drawing/2010/main" val="0"/>
                </a:ext>
              </a:extLst>
            </a:blip>
            <a:srcRect l="26265" t="3861"/>
            <a:stretch/>
          </p:blipFill>
          <p:spPr>
            <a:xfrm>
              <a:off x="178130" y="6412675"/>
              <a:ext cx="2017606" cy="445325"/>
            </a:xfrm>
            <a:prstGeom prst="rect">
              <a:avLst/>
            </a:prstGeom>
          </p:spPr>
        </p:pic>
      </p:grpSp>
      <p:sp>
        <p:nvSpPr>
          <p:cNvPr id="2" name="Marcador de Posição do Número do Diapositivo 1"/>
          <p:cNvSpPr>
            <a:spLocks noGrp="1"/>
          </p:cNvSpPr>
          <p:nvPr>
            <p:ph type="sldNum" sz="quarter" idx="12"/>
          </p:nvPr>
        </p:nvSpPr>
        <p:spPr/>
        <p:txBody>
          <a:bodyPr/>
          <a:lstStyle/>
          <a:p>
            <a:fld id="{35BA1E5D-A24E-4249-ACDB-C6F8AD62BBF2}" type="slidenum">
              <a:rPr lang="pt-PT" smtClean="0"/>
              <a:t>20</a:t>
            </a:fld>
            <a:endParaRPr lang="pt-PT"/>
          </a:p>
        </p:txBody>
      </p:sp>
    </p:spTree>
    <p:extLst>
      <p:ext uri="{BB962C8B-B14F-4D97-AF65-F5344CB8AC3E}">
        <p14:creationId xmlns:p14="http://schemas.microsoft.com/office/powerpoint/2010/main" val="2092730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631B7B-E317-B346-8DFE-60139876228D}"/>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0CA48045-4BB7-AD47-B9AF-E7028540D716}"/>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03844065-72F0-C24F-A504-90E2B2DD5643}"/>
              </a:ext>
            </a:extLst>
          </p:cNvPr>
          <p:cNvSpPr>
            <a:spLocks noGrp="1"/>
          </p:cNvSpPr>
          <p:nvPr>
            <p:ph type="sldNum" sz="quarter" idx="12"/>
          </p:nvPr>
        </p:nvSpPr>
        <p:spPr/>
        <p:txBody>
          <a:bodyPr/>
          <a:lstStyle/>
          <a:p>
            <a:fld id="{CD37B2E7-1D31-7C4D-928B-66328FE9604A}" type="slidenum">
              <a:rPr lang="de-AT" smtClean="0"/>
              <a:pPr/>
              <a:t>21</a:t>
            </a:fld>
            <a:endParaRPr lang="de-AT" dirty="0"/>
          </a:p>
        </p:txBody>
      </p:sp>
      <p:sp>
        <p:nvSpPr>
          <p:cNvPr id="11" name="Google Shape;143;p27">
            <a:extLst>
              <a:ext uri="{FF2B5EF4-FFF2-40B4-BE49-F238E27FC236}">
                <a16:creationId xmlns:a16="http://schemas.microsoft.com/office/drawing/2014/main" id="{11371142-163D-DB42-9607-6A3E196B56BB}"/>
              </a:ext>
            </a:extLst>
          </p:cNvPr>
          <p:cNvSpPr/>
          <p:nvPr/>
        </p:nvSpPr>
        <p:spPr>
          <a:xfrm>
            <a:off x="0" y="1286553"/>
            <a:ext cx="12192000" cy="1486535"/>
          </a:xfrm>
          <a:prstGeom prst="rect">
            <a:avLst/>
          </a:prstGeom>
          <a:solidFill>
            <a:srgbClr val="F9DAD9"/>
          </a:solidFill>
          <a:ln>
            <a:noFill/>
          </a:ln>
        </p:spPr>
        <p:txBody>
          <a:bodyPr spcFirstLastPara="1" wrap="square" lIns="121900" tIns="60933" rIns="121900" bIns="60933" anchor="ctr" anchorCtr="0">
            <a:noAutofit/>
          </a:bodyPr>
          <a:lstStyle/>
          <a:p>
            <a:pPr algn="ctr"/>
            <a:endParaRPr lang="it" sz="3200" b="1" dirty="0">
              <a:solidFill>
                <a:schemeClr val="dk1"/>
              </a:solidFill>
              <a:latin typeface="Calibri"/>
              <a:ea typeface="Arial Narrow"/>
              <a:cs typeface="Calibri"/>
              <a:sym typeface="Calibri"/>
            </a:endParaRPr>
          </a:p>
          <a:p>
            <a:pPr algn="ctr"/>
            <a:r>
              <a:rPr lang="it" sz="4000" b="1" dirty="0">
                <a:solidFill>
                  <a:schemeClr val="dk1"/>
                </a:solidFill>
                <a:latin typeface="Arial Narrow"/>
                <a:ea typeface="Arial Narrow"/>
                <a:cs typeface="Arial Narrow"/>
                <a:sym typeface="Arial Narrow"/>
              </a:rPr>
              <a:t>END</a:t>
            </a:r>
            <a:endParaRPr sz="2400" dirty="0"/>
          </a:p>
          <a:p>
            <a:pPr algn="ctr"/>
            <a:endParaRPr sz="3200" b="1" dirty="0">
              <a:solidFill>
                <a:schemeClr val="dk1"/>
              </a:solidFill>
              <a:latin typeface="Calibri"/>
              <a:ea typeface="Calibri"/>
              <a:cs typeface="Calibri"/>
              <a:sym typeface="Calibri"/>
            </a:endParaRPr>
          </a:p>
        </p:txBody>
      </p:sp>
      <p:sp>
        <p:nvSpPr>
          <p:cNvPr id="12" name="Google Shape;151;p27">
            <a:extLst>
              <a:ext uri="{FF2B5EF4-FFF2-40B4-BE49-F238E27FC236}">
                <a16:creationId xmlns:a16="http://schemas.microsoft.com/office/drawing/2014/main" id="{C2C82930-6332-F94C-82D1-60B6BD0BD1D5}"/>
              </a:ext>
            </a:extLst>
          </p:cNvPr>
          <p:cNvSpPr/>
          <p:nvPr/>
        </p:nvSpPr>
        <p:spPr>
          <a:xfrm>
            <a:off x="4338210" y="2971938"/>
            <a:ext cx="3515579" cy="3185561"/>
          </a:xfrm>
          <a:prstGeom prst="rect">
            <a:avLst/>
          </a:prstGeom>
          <a:solidFill>
            <a:srgbClr val="F9DAD9"/>
          </a:solidFill>
          <a:ln>
            <a:noFill/>
          </a:ln>
        </p:spPr>
        <p:txBody>
          <a:bodyPr spcFirstLastPara="1" wrap="square" lIns="121900" tIns="60933" rIns="121900" bIns="60933" anchor="ctr" anchorCtr="0">
            <a:noAutofit/>
          </a:bodyPr>
          <a:lstStyle/>
          <a:p>
            <a:pPr lvl="0" algn="ctr">
              <a:buClr>
                <a:srgbClr val="7598D9">
                  <a:lumMod val="75000"/>
                </a:srgbClr>
              </a:buClr>
              <a:buSzPct val="102000"/>
              <a:defRPr/>
            </a:pPr>
            <a:r>
              <a:rPr lang="en-US" sz="2000" kern="0" dirty="0">
                <a:solidFill>
                  <a:prstClr val="black"/>
                </a:solidFill>
                <a:latin typeface="Arial Narrow" panose="020B0606020202030204" pitchFamily="34" charset="0"/>
              </a:rPr>
              <a:t>Common misconceptions of autism</a:t>
            </a:r>
          </a:p>
          <a:p>
            <a:pPr lvl="0" algn="ctr">
              <a:buClr>
                <a:srgbClr val="7598D9">
                  <a:lumMod val="75000"/>
                </a:srgbClr>
              </a:buClr>
              <a:buSzPct val="102000"/>
              <a:defRPr/>
            </a:pPr>
            <a:r>
              <a:rPr lang="en-US" sz="2000" kern="0" dirty="0">
                <a:solidFill>
                  <a:prstClr val="black"/>
                </a:solidFill>
                <a:latin typeface="Arial Narrow" panose="020B0606020202030204" pitchFamily="34" charset="0"/>
              </a:rPr>
              <a:t>Wrap up</a:t>
            </a:r>
          </a:p>
          <a:p>
            <a:pPr lvl="0" algn="ctr">
              <a:buClr>
                <a:srgbClr val="7598D9">
                  <a:lumMod val="75000"/>
                </a:srgbClr>
              </a:buClr>
              <a:buSzPct val="102000"/>
              <a:defRPr/>
            </a:pPr>
            <a:r>
              <a:rPr lang="en-US" sz="2000" kern="0" dirty="0">
                <a:solidFill>
                  <a:prstClr val="black"/>
                </a:solidFill>
                <a:latin typeface="Arial Narrow" panose="020B0606020202030204" pitchFamily="34" charset="0"/>
              </a:rPr>
              <a:t>References &amp; Resources</a:t>
            </a:r>
          </a:p>
          <a:p>
            <a:pPr lvl="0" algn="ctr">
              <a:buClr>
                <a:srgbClr val="7598D9">
                  <a:lumMod val="75000"/>
                </a:srgbClr>
              </a:buClr>
              <a:buSzPct val="102000"/>
              <a:defRPr/>
            </a:pPr>
            <a:r>
              <a:rPr lang="en-US" sz="2000" kern="0" dirty="0">
                <a:solidFill>
                  <a:prstClr val="black"/>
                </a:solidFill>
                <a:latin typeface="Arial Narrow" panose="020B0606020202030204" pitchFamily="34" charset="0"/>
              </a:rPr>
              <a:t>Goodbye</a:t>
            </a:r>
          </a:p>
          <a:p>
            <a:pPr lvl="0" algn="ctr">
              <a:buClr>
                <a:srgbClr val="7598D9">
                  <a:lumMod val="75000"/>
                </a:srgbClr>
              </a:buClr>
              <a:buSzPct val="102000"/>
              <a:defRPr/>
            </a:pPr>
            <a:endParaRPr lang="en-US" sz="2000" kern="0" dirty="0">
              <a:solidFill>
                <a:prstClr val="black"/>
              </a:solidFill>
              <a:latin typeface="Arial Narrow" panose="020B0606020202030204" pitchFamily="34" charset="0"/>
            </a:endParaRPr>
          </a:p>
          <a:p>
            <a:pPr lvl="0" algn="ctr">
              <a:buClr>
                <a:srgbClr val="7598D9">
                  <a:lumMod val="75000"/>
                </a:srgbClr>
              </a:buClr>
              <a:buSzPct val="102000"/>
              <a:defRPr/>
            </a:pPr>
            <a:r>
              <a:rPr lang="en-US" sz="2000" kern="0" dirty="0">
                <a:solidFill>
                  <a:prstClr val="black"/>
                </a:solidFill>
                <a:latin typeface="Arial Narrow" panose="020B0606020202030204" pitchFamily="34" charset="0"/>
              </a:rPr>
              <a:t>Activities &amp; Materials:</a:t>
            </a:r>
          </a:p>
          <a:p>
            <a:pPr lvl="0" algn="ctr">
              <a:buClr>
                <a:srgbClr val="7598D9">
                  <a:lumMod val="75000"/>
                </a:srgbClr>
              </a:buClr>
              <a:buSzPct val="102000"/>
              <a:defRPr/>
            </a:pPr>
            <a:r>
              <a:rPr lang="en-US" sz="2000" i="1" kern="0" dirty="0">
                <a:solidFill>
                  <a:prstClr val="black"/>
                </a:solidFill>
                <a:latin typeface="Arial Narrow" panose="020B0606020202030204" pitchFamily="34" charset="0"/>
              </a:rPr>
              <a:t>Read &amp; Watch 2.3, Think &amp; Reflect 2.2, Worksheet 2.6</a:t>
            </a:r>
          </a:p>
        </p:txBody>
      </p:sp>
    </p:spTree>
    <p:extLst>
      <p:ext uri="{BB962C8B-B14F-4D97-AF65-F5344CB8AC3E}">
        <p14:creationId xmlns:p14="http://schemas.microsoft.com/office/powerpoint/2010/main" val="3714478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22</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5797733" cy="1009651"/>
          </a:xfrm>
          <a:prstGeom prst="rect">
            <a:avLst/>
          </a:prstGeom>
          <a:solidFill>
            <a:srgbClr val="F9DAD9"/>
          </a:solidFill>
          <a:ln>
            <a:noFill/>
          </a:ln>
        </p:spPr>
        <p:txBody>
          <a:bodyPr spcFirstLastPara="1" wrap="square" lIns="121900" tIns="60933" rIns="121900" bIns="60933" anchor="ctr" anchorCtr="0">
            <a:noAutofit/>
          </a:bodyPr>
          <a:lstStyle/>
          <a:p>
            <a:r>
              <a:rPr lang="en-GB" sz="4000" b="1" dirty="0">
                <a:latin typeface="Arial Narrow" panose="020B0606020202030204" pitchFamily="34" charset="0"/>
              </a:rPr>
              <a:t>Activity: Read &amp; Watch 2.3</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t" anchorCtr="0">
            <a:noAutofit/>
          </a:bodyPr>
          <a:lstStyle/>
          <a:p>
            <a:pPr defTabSz="685800"/>
            <a:r>
              <a:rPr lang="en-US" sz="3200" i="1" dirty="0">
                <a:solidFill>
                  <a:prstClr val="black"/>
                </a:solidFill>
                <a:latin typeface="Arial Narrow" panose="020B0606020202030204" pitchFamily="34" charset="0"/>
              </a:rPr>
              <a:t>Worksheet 2.6</a:t>
            </a:r>
          </a:p>
          <a:p>
            <a:pPr defTabSz="685800"/>
            <a:endParaRPr lang="en-US" sz="3200" dirty="0">
              <a:solidFill>
                <a:prstClr val="black"/>
              </a:solidFill>
              <a:latin typeface="Arial Narrow" panose="020B0606020202030204" pitchFamily="34" charset="0"/>
            </a:endParaRPr>
          </a:p>
          <a:p>
            <a:pPr marL="285750" indent="-285750">
              <a:buFontTx/>
              <a:buChar char="-"/>
            </a:pPr>
            <a:r>
              <a:rPr lang="en-US" sz="3200" dirty="0">
                <a:solidFill>
                  <a:prstClr val="black"/>
                </a:solidFill>
                <a:latin typeface="Arial Narrow" panose="020B0606020202030204" pitchFamily="34" charset="0"/>
              </a:rPr>
              <a:t>Read worksheet 2.6 (10 min.)</a:t>
            </a:r>
          </a:p>
          <a:p>
            <a:pPr marL="285750" indent="-285750">
              <a:buFontTx/>
              <a:buChar char="-"/>
            </a:pPr>
            <a:r>
              <a:rPr lang="en-US" sz="3200" dirty="0">
                <a:solidFill>
                  <a:prstClr val="black"/>
                </a:solidFill>
                <a:latin typeface="Arial Narrow" panose="020B0606020202030204" pitchFamily="34" charset="0"/>
              </a:rPr>
              <a:t>Make notes of your thoughts for the subsequent activity</a:t>
            </a:r>
            <a:endParaRPr lang="en-US" sz="3200" b="1" cap="small" dirty="0">
              <a:solidFill>
                <a:srgbClr val="B32C16">
                  <a:lumMod val="75000"/>
                </a:srgbClr>
              </a:solidFill>
              <a:latin typeface="Arial Rounded MT Bold" pitchFamily="34" charset="0"/>
            </a:endParaRPr>
          </a:p>
        </p:txBody>
      </p:sp>
    </p:spTree>
    <p:extLst>
      <p:ext uri="{BB962C8B-B14F-4D97-AF65-F5344CB8AC3E}">
        <p14:creationId xmlns:p14="http://schemas.microsoft.com/office/powerpoint/2010/main" val="1882471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23</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5797733" cy="1009651"/>
          </a:xfrm>
          <a:prstGeom prst="rect">
            <a:avLst/>
          </a:prstGeom>
          <a:solidFill>
            <a:srgbClr val="F9DAD9"/>
          </a:solidFill>
          <a:ln>
            <a:noFill/>
          </a:ln>
        </p:spPr>
        <p:txBody>
          <a:bodyPr spcFirstLastPara="1" wrap="square" lIns="121900" tIns="60933" rIns="121900" bIns="60933" anchor="ctr" anchorCtr="0">
            <a:noAutofit/>
          </a:bodyPr>
          <a:lstStyle/>
          <a:p>
            <a:r>
              <a:rPr lang="en-GB" sz="4000" b="1" dirty="0">
                <a:latin typeface="Arial Narrow" panose="020B0606020202030204" pitchFamily="34" charset="0"/>
              </a:rPr>
              <a:t>Activity: Think &amp; Reflect 2.2</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t" anchorCtr="0">
            <a:noAutofit/>
          </a:bodyPr>
          <a:lstStyle/>
          <a:p>
            <a:r>
              <a:rPr lang="en-US" sz="3200" b="1" dirty="0">
                <a:latin typeface="Arial Narrow" panose="020B0606020202030204" pitchFamily="34" charset="0"/>
              </a:rPr>
              <a:t>Think about it! (10 min.)</a:t>
            </a:r>
          </a:p>
          <a:p>
            <a:endParaRPr lang="en-US" sz="3200" b="1" dirty="0">
              <a:latin typeface="Arial Narrow" panose="020B0606020202030204" pitchFamily="34" charset="0"/>
            </a:endParaRPr>
          </a:p>
          <a:p>
            <a:pPr marL="457200" indent="-457200">
              <a:lnSpc>
                <a:spcPct val="150000"/>
              </a:lnSpc>
              <a:buFont typeface="Arial" panose="020B0604020202020204" pitchFamily="34" charset="0"/>
              <a:buChar char="•"/>
            </a:pPr>
            <a:r>
              <a:rPr lang="en-US" sz="2800" dirty="0">
                <a:latin typeface="Arial Narrow" panose="020B0606020202030204" pitchFamily="34" charset="0"/>
              </a:rPr>
              <a:t>Do you have misconceptions of autism?</a:t>
            </a:r>
          </a:p>
          <a:p>
            <a:pPr marL="457200" indent="-457200">
              <a:lnSpc>
                <a:spcPct val="150000"/>
              </a:lnSpc>
              <a:buFont typeface="Arial" panose="020B0604020202020204" pitchFamily="34" charset="0"/>
              <a:buChar char="•"/>
            </a:pPr>
            <a:r>
              <a:rPr lang="en-US" sz="2800" dirty="0">
                <a:latin typeface="Arial Narrow" panose="020B0606020202030204" pitchFamily="34" charset="0"/>
              </a:rPr>
              <a:t>Perhaps some of those mentioned in the worksheets?</a:t>
            </a:r>
          </a:p>
          <a:p>
            <a:pPr marL="457200" indent="-457200">
              <a:lnSpc>
                <a:spcPct val="150000"/>
              </a:lnSpc>
              <a:buFont typeface="Arial" panose="020B0604020202020204" pitchFamily="34" charset="0"/>
              <a:buChar char="•"/>
            </a:pPr>
            <a:r>
              <a:rPr lang="en-US" sz="2800" dirty="0">
                <a:latin typeface="Arial Narrow" panose="020B0606020202030204" pitchFamily="34" charset="0"/>
              </a:rPr>
              <a:t>Have you encountered these misconceptions somewhere?</a:t>
            </a:r>
          </a:p>
          <a:p>
            <a:pPr marL="457200" indent="-457200">
              <a:lnSpc>
                <a:spcPct val="150000"/>
              </a:lnSpc>
              <a:buFont typeface="Arial" panose="020B0604020202020204" pitchFamily="34" charset="0"/>
              <a:buChar char="•"/>
            </a:pPr>
            <a:r>
              <a:rPr lang="en-US" sz="2800" dirty="0">
                <a:latin typeface="Arial Narrow" panose="020B0606020202030204" pitchFamily="34" charset="0"/>
              </a:rPr>
              <a:t>What can we do about them?</a:t>
            </a:r>
            <a:endParaRPr lang="en-US" sz="2800" cap="small" dirty="0">
              <a:solidFill>
                <a:srgbClr val="B32C16">
                  <a:lumMod val="75000"/>
                </a:srgbClr>
              </a:solidFill>
              <a:latin typeface="Arial Rounded MT Bold" pitchFamily="34" charset="0"/>
            </a:endParaRPr>
          </a:p>
        </p:txBody>
      </p:sp>
    </p:spTree>
    <p:extLst>
      <p:ext uri="{BB962C8B-B14F-4D97-AF65-F5344CB8AC3E}">
        <p14:creationId xmlns:p14="http://schemas.microsoft.com/office/powerpoint/2010/main" val="2192954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24</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1948545" cy="1009651"/>
          </a:xfrm>
          <a:prstGeom prst="rect">
            <a:avLst/>
          </a:prstGeom>
          <a:solidFill>
            <a:srgbClr val="F9DAD9"/>
          </a:solidFill>
          <a:ln>
            <a:noFill/>
          </a:ln>
        </p:spPr>
        <p:txBody>
          <a:bodyPr spcFirstLastPara="1" wrap="square" lIns="121900" tIns="60933" rIns="121900" bIns="60933" anchor="ctr" anchorCtr="0">
            <a:noAutofit/>
          </a:bodyPr>
          <a:lstStyle/>
          <a:p>
            <a:r>
              <a:rPr lang="de-DE" sz="4000" b="1" dirty="0" err="1">
                <a:latin typeface="Arial Narrow" panose="020B0606020202030204" pitchFamily="34" charset="0"/>
              </a:rPr>
              <a:t>Wrap</a:t>
            </a:r>
            <a:r>
              <a:rPr lang="de-DE" sz="4000" b="1" dirty="0">
                <a:latin typeface="Arial Narrow" panose="020B0606020202030204" pitchFamily="34" charset="0"/>
              </a:rPr>
              <a:t> </a:t>
            </a:r>
            <a:r>
              <a:rPr lang="de-DE" sz="4000" b="1" dirty="0" err="1">
                <a:latin typeface="Arial Narrow" panose="020B0606020202030204" pitchFamily="34" charset="0"/>
              </a:rPr>
              <a:t>up</a:t>
            </a:r>
            <a:endParaRPr lang="en-US" sz="4000" b="1" dirty="0">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t" anchorCtr="0">
            <a:noAutofit/>
          </a:bodyPr>
          <a:lstStyle/>
          <a:p>
            <a:pPr marL="457200" indent="-457200">
              <a:buSzPct val="102000"/>
              <a:buFont typeface="Arial" panose="020B0604020202020204" pitchFamily="34" charset="0"/>
              <a:buChar char="•"/>
            </a:pPr>
            <a:r>
              <a:rPr lang="en-US" sz="2400" dirty="0">
                <a:latin typeface="Arial Narrow" panose="020B0606020202030204" pitchFamily="34" charset="0"/>
              </a:rPr>
              <a:t>There is a formal definition of ASD, but it does not tell us enough about what autism may look like in each individual, how autistic people experience and think.</a:t>
            </a:r>
            <a:endParaRPr lang="en-US" sz="1100" dirty="0">
              <a:latin typeface="Arial Narrow" panose="020B0606020202030204" pitchFamily="34" charset="0"/>
            </a:endParaRPr>
          </a:p>
          <a:p>
            <a:pPr marL="457200" indent="-457200">
              <a:buSzPct val="102000"/>
              <a:buFont typeface="Arial" panose="020B0604020202020204" pitchFamily="34" charset="0"/>
              <a:buChar char="•"/>
            </a:pPr>
            <a:r>
              <a:rPr lang="en-US" sz="2400" dirty="0">
                <a:latin typeface="Arial Narrow" panose="020B0606020202030204" pitchFamily="34" charset="0"/>
              </a:rPr>
              <a:t>Autism is quite commonly diagnosed today across a wide spectrum of presentations, and there are many possible reasons for the increase in diagnosis rates.</a:t>
            </a:r>
            <a:endParaRPr lang="en-US" sz="1100" dirty="0">
              <a:latin typeface="Arial Narrow" panose="020B0606020202030204" pitchFamily="34" charset="0"/>
            </a:endParaRPr>
          </a:p>
          <a:p>
            <a:pPr marL="457200" indent="-457200">
              <a:buSzPct val="102000"/>
              <a:buFont typeface="Arial" panose="020B0604020202020204" pitchFamily="34" charset="0"/>
              <a:buChar char="•"/>
            </a:pPr>
            <a:r>
              <a:rPr lang="en-US" sz="2400" dirty="0">
                <a:latin typeface="Arial Narrow" panose="020B0606020202030204" pitchFamily="34" charset="0"/>
              </a:rPr>
              <a:t>Autism is predominantly genetically in origin, but also environmental factors play in. Although psychosocial factors and the immediate environment are less important for the causes of autism, they are very important for how well autistic individuals can develop and thrive.</a:t>
            </a:r>
            <a:endParaRPr lang="en-US" sz="1200" dirty="0">
              <a:latin typeface="Arial Narrow" panose="020B0606020202030204" pitchFamily="34" charset="0"/>
            </a:endParaRPr>
          </a:p>
          <a:p>
            <a:pPr marL="457200" indent="-457200">
              <a:buSzPct val="102000"/>
              <a:buFont typeface="Arial" panose="020B0604020202020204" pitchFamily="34" charset="0"/>
              <a:buChar char="•"/>
            </a:pPr>
            <a:r>
              <a:rPr lang="en-US" sz="2400" dirty="0">
                <a:latin typeface="Arial Narrow" panose="020B0606020202030204" pitchFamily="34" charset="0"/>
              </a:rPr>
              <a:t>Autism is not a disease, but autistic people are at higher risk for mental and physical conditions. Sometimes these additional problems mask autism.</a:t>
            </a:r>
          </a:p>
          <a:p>
            <a:pPr marL="457200" indent="-457200">
              <a:buSzPct val="102000"/>
              <a:buFont typeface="Arial" panose="020B0604020202020204" pitchFamily="34" charset="0"/>
              <a:buChar char="•"/>
            </a:pPr>
            <a:r>
              <a:rPr lang="en-US" sz="2400" dirty="0">
                <a:latin typeface="Arial Narrow" panose="020B0606020202030204" pitchFamily="34" charset="0"/>
              </a:rPr>
              <a:t>ASD is a whole society responsibility. There are still many false ideas about ASD. </a:t>
            </a:r>
          </a:p>
        </p:txBody>
      </p:sp>
    </p:spTree>
    <p:extLst>
      <p:ext uri="{BB962C8B-B14F-4D97-AF65-F5344CB8AC3E}">
        <p14:creationId xmlns:p14="http://schemas.microsoft.com/office/powerpoint/2010/main" val="4197789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25</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2523311" cy="1009651"/>
          </a:xfrm>
          <a:prstGeom prst="rect">
            <a:avLst/>
          </a:prstGeom>
          <a:solidFill>
            <a:srgbClr val="F9DAD9"/>
          </a:solidFill>
          <a:ln>
            <a:noFill/>
          </a:ln>
        </p:spPr>
        <p:txBody>
          <a:bodyPr spcFirstLastPara="1" wrap="square" lIns="121900" tIns="60933" rIns="121900" bIns="60933" anchor="ctr" anchorCtr="0">
            <a:noAutofit/>
          </a:bodyPr>
          <a:lstStyle/>
          <a:p>
            <a:r>
              <a:rPr lang="en-GB" sz="4000" b="1" kern="0" dirty="0">
                <a:solidFill>
                  <a:prstClr val="black"/>
                </a:solidFill>
                <a:latin typeface="Arial Narrow" panose="020B0606020202030204" pitchFamily="34" charset="0"/>
              </a:rPr>
              <a:t>References</a:t>
            </a:r>
            <a:endParaRPr lang="en-US" sz="400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t" anchorCtr="0">
            <a:noAutofit/>
          </a:bodyPr>
          <a:lstStyle/>
          <a:p>
            <a:pPr marL="342900" indent="-342900">
              <a:buFont typeface="Arial" panose="020B0604020202020204" pitchFamily="34" charset="0"/>
              <a:buChar char="•"/>
              <a:defRPr/>
            </a:pPr>
            <a:r>
              <a:rPr lang="en-US" sz="1600" dirty="0" err="1">
                <a:latin typeface="Arial Narrow" panose="020B0606020202030204" pitchFamily="34" charset="0"/>
              </a:rPr>
              <a:t>Bölte</a:t>
            </a:r>
            <a:r>
              <a:rPr lang="en-US" sz="1600" dirty="0">
                <a:latin typeface="Arial Narrow" panose="020B0606020202030204" pitchFamily="34" charset="0"/>
              </a:rPr>
              <a:t>, S., Girdler, S., &amp; </a:t>
            </a:r>
            <a:r>
              <a:rPr lang="en-US" sz="1600" dirty="0" err="1">
                <a:latin typeface="Arial Narrow" panose="020B0606020202030204" pitchFamily="34" charset="0"/>
              </a:rPr>
              <a:t>Marschik</a:t>
            </a:r>
            <a:r>
              <a:rPr lang="en-US" sz="1600" dirty="0">
                <a:latin typeface="Arial Narrow" panose="020B0606020202030204" pitchFamily="34" charset="0"/>
              </a:rPr>
              <a:t>, P. B. (2019). The contribution of environmental exposure to the etiology of autism spectrum disorder. </a:t>
            </a:r>
            <a:r>
              <a:rPr lang="en-US" sz="1600" i="1" dirty="0">
                <a:latin typeface="Arial Narrow" panose="020B0606020202030204" pitchFamily="34" charset="0"/>
              </a:rPr>
              <a:t>Cellular and molecular life sciences : CMLS</a:t>
            </a:r>
            <a:r>
              <a:rPr lang="en-US" sz="1600" dirty="0">
                <a:latin typeface="Arial Narrow" panose="020B0606020202030204" pitchFamily="34" charset="0"/>
              </a:rPr>
              <a:t>, </a:t>
            </a:r>
            <a:r>
              <a:rPr lang="en-US" sz="1600" i="1" dirty="0">
                <a:latin typeface="Arial Narrow" panose="020B0606020202030204" pitchFamily="34" charset="0"/>
              </a:rPr>
              <a:t>76</a:t>
            </a:r>
            <a:r>
              <a:rPr lang="en-US" sz="1600" dirty="0">
                <a:latin typeface="Arial Narrow" panose="020B0606020202030204" pitchFamily="34" charset="0"/>
              </a:rPr>
              <a:t>(7), 1275–1297. </a:t>
            </a:r>
            <a:r>
              <a:rPr lang="en-US" sz="1600" dirty="0">
                <a:latin typeface="Arial Narrow" panose="020B0606020202030204" pitchFamily="34" charset="0"/>
                <a:hlinkClick r:id="rId2"/>
              </a:rPr>
              <a:t>https://doi.org/10.1007/s00018-018-2988-4</a:t>
            </a:r>
            <a:endParaRPr lang="en-US" sz="1600" dirty="0">
              <a:latin typeface="Arial Narrow" panose="020B0606020202030204" pitchFamily="34" charset="0"/>
            </a:endParaRPr>
          </a:p>
          <a:p>
            <a:pPr marL="342900" indent="-342900">
              <a:buFont typeface="Arial" panose="020B0604020202020204" pitchFamily="34" charset="0"/>
              <a:buChar char="•"/>
              <a:defRPr/>
            </a:pPr>
            <a:r>
              <a:rPr lang="en-US" sz="1600" dirty="0" err="1">
                <a:latin typeface="Arial Narrow" panose="020B0606020202030204" pitchFamily="34" charset="0"/>
              </a:rPr>
              <a:t>Bölte</a:t>
            </a:r>
            <a:r>
              <a:rPr lang="en-US" sz="1600" dirty="0">
                <a:latin typeface="Arial Narrow" panose="020B0606020202030204" pitchFamily="34" charset="0"/>
              </a:rPr>
              <a:t>, S., Lawson, W. B., </a:t>
            </a:r>
            <a:r>
              <a:rPr lang="en-US" sz="1600" dirty="0" err="1">
                <a:latin typeface="Arial Narrow" panose="020B0606020202030204" pitchFamily="34" charset="0"/>
              </a:rPr>
              <a:t>Marschik</a:t>
            </a:r>
            <a:r>
              <a:rPr lang="en-US" sz="1600" dirty="0">
                <a:latin typeface="Arial Narrow" panose="020B0606020202030204" pitchFamily="34" charset="0"/>
              </a:rPr>
              <a:t>, P. B., &amp; Girdler, S. (2021). Reconciling the seemingly irreconcilable: The WHO's ICF system integrates biological and psychosocial environmental determinants of autism and ADHD: The International Classification of Functioning (ICF) allows to model opposed biomedical and neurodiverse views of autism and ADHD within one framework. </a:t>
            </a:r>
            <a:r>
              <a:rPr lang="en-US" sz="1600" i="1" dirty="0" err="1">
                <a:latin typeface="Arial Narrow" panose="020B0606020202030204" pitchFamily="34" charset="0"/>
              </a:rPr>
              <a:t>BioEssays</a:t>
            </a:r>
            <a:r>
              <a:rPr lang="en-US" sz="1600" i="1" dirty="0">
                <a:latin typeface="Arial Narrow" panose="020B0606020202030204" pitchFamily="34" charset="0"/>
              </a:rPr>
              <a:t> : news and reviews in molecular, cellular and developmental biology</a:t>
            </a:r>
            <a:r>
              <a:rPr lang="en-US" sz="1600" dirty="0">
                <a:latin typeface="Arial Narrow" panose="020B0606020202030204" pitchFamily="34" charset="0"/>
              </a:rPr>
              <a:t>, e2000254. Advance online publication. </a:t>
            </a:r>
            <a:r>
              <a:rPr lang="en-US" sz="1600" dirty="0">
                <a:latin typeface="Arial Narrow" panose="020B0606020202030204" pitchFamily="34" charset="0"/>
                <a:hlinkClick r:id="rId3"/>
              </a:rPr>
              <a:t>https://doi.org/10.1002/bies.202000254</a:t>
            </a:r>
            <a:endParaRPr lang="en-US" sz="1600" dirty="0">
              <a:latin typeface="Arial Narrow" panose="020B0606020202030204" pitchFamily="34" charset="0"/>
            </a:endParaRPr>
          </a:p>
          <a:p>
            <a:pPr marL="342900" indent="-342900">
              <a:buFont typeface="Arial" panose="020B0604020202020204" pitchFamily="34" charset="0"/>
              <a:buChar char="•"/>
              <a:defRPr/>
            </a:pPr>
            <a:r>
              <a:rPr lang="en-AU" sz="1600" dirty="0" err="1">
                <a:latin typeface="Arial Narrow" panose="020B0606020202030204" pitchFamily="34" charset="0"/>
              </a:rPr>
              <a:t>Bölte</a:t>
            </a:r>
            <a:r>
              <a:rPr lang="en-AU" sz="1600" dirty="0">
                <a:latin typeface="Arial Narrow" panose="020B0606020202030204" pitchFamily="34" charset="0"/>
              </a:rPr>
              <a:t>, S., Mahdi, S., de Vries, P. J., </a:t>
            </a:r>
            <a:r>
              <a:rPr lang="en-AU" sz="1600" dirty="0" err="1">
                <a:latin typeface="Arial Narrow" panose="020B0606020202030204" pitchFamily="34" charset="0"/>
              </a:rPr>
              <a:t>Granlund</a:t>
            </a:r>
            <a:r>
              <a:rPr lang="en-AU" sz="1600" dirty="0">
                <a:latin typeface="Arial Narrow" panose="020B0606020202030204" pitchFamily="34" charset="0"/>
              </a:rPr>
              <a:t>, M., Robison, J. E., Shulman, C., </a:t>
            </a:r>
            <a:r>
              <a:rPr lang="en-AU" sz="1600" dirty="0" err="1">
                <a:latin typeface="Arial Narrow" panose="020B0606020202030204" pitchFamily="34" charset="0"/>
              </a:rPr>
              <a:t>Swedo</a:t>
            </a:r>
            <a:r>
              <a:rPr lang="en-AU" sz="1600" dirty="0">
                <a:latin typeface="Arial Narrow" panose="020B0606020202030204" pitchFamily="34" charset="0"/>
              </a:rPr>
              <a:t>, S., </a:t>
            </a:r>
            <a:r>
              <a:rPr lang="en-AU" sz="1600" dirty="0" err="1">
                <a:latin typeface="Arial Narrow" panose="020B0606020202030204" pitchFamily="34" charset="0"/>
              </a:rPr>
              <a:t>Tonge</a:t>
            </a:r>
            <a:r>
              <a:rPr lang="en-AU" sz="1600" dirty="0">
                <a:latin typeface="Arial Narrow" panose="020B0606020202030204" pitchFamily="34" charset="0"/>
              </a:rPr>
              <a:t>, B., Wong, V., </a:t>
            </a:r>
            <a:r>
              <a:rPr lang="en-AU" sz="1600" dirty="0" err="1">
                <a:latin typeface="Arial Narrow" panose="020B0606020202030204" pitchFamily="34" charset="0"/>
              </a:rPr>
              <a:t>Zwaigenbaum</a:t>
            </a:r>
            <a:r>
              <a:rPr lang="en-AU" sz="1600" dirty="0">
                <a:latin typeface="Arial Narrow" panose="020B0606020202030204" pitchFamily="34" charset="0"/>
              </a:rPr>
              <a:t>, L., </a:t>
            </a:r>
            <a:r>
              <a:rPr lang="en-AU" sz="1600" dirty="0" err="1">
                <a:latin typeface="Arial Narrow" panose="020B0606020202030204" pitchFamily="34" charset="0"/>
              </a:rPr>
              <a:t>Segerer</a:t>
            </a:r>
            <a:r>
              <a:rPr lang="en-AU" sz="1600" dirty="0">
                <a:latin typeface="Arial Narrow" panose="020B0606020202030204" pitchFamily="34" charset="0"/>
              </a:rPr>
              <a:t>, W., &amp; </a:t>
            </a:r>
            <a:r>
              <a:rPr lang="en-AU" sz="1600" dirty="0" err="1">
                <a:latin typeface="Arial Narrow" panose="020B0606020202030204" pitchFamily="34" charset="0"/>
              </a:rPr>
              <a:t>Selb</a:t>
            </a:r>
            <a:r>
              <a:rPr lang="en-AU" sz="1600" dirty="0">
                <a:latin typeface="Arial Narrow" panose="020B0606020202030204" pitchFamily="34" charset="0"/>
              </a:rPr>
              <a:t>, M. (2019). The Gestalt of functioning in autism spectrum disorder: Results of the international conference to develop final consensus International Classification of Functioning, Disability and Health core sets. </a:t>
            </a:r>
            <a:r>
              <a:rPr lang="en-AU" sz="1600" i="1" dirty="0">
                <a:latin typeface="Arial Narrow" panose="020B0606020202030204" pitchFamily="34" charset="0"/>
              </a:rPr>
              <a:t>Autism : the international journal of research and practice</a:t>
            </a:r>
            <a:r>
              <a:rPr lang="en-AU" sz="1600" dirty="0">
                <a:latin typeface="Arial Narrow" panose="020B0606020202030204" pitchFamily="34" charset="0"/>
              </a:rPr>
              <a:t>, </a:t>
            </a:r>
            <a:r>
              <a:rPr lang="en-AU" sz="1600" i="1" dirty="0">
                <a:latin typeface="Arial Narrow" panose="020B0606020202030204" pitchFamily="34" charset="0"/>
              </a:rPr>
              <a:t>23</a:t>
            </a:r>
            <a:r>
              <a:rPr lang="en-AU" sz="1600" dirty="0">
                <a:latin typeface="Arial Narrow" panose="020B0606020202030204" pitchFamily="34" charset="0"/>
              </a:rPr>
              <a:t>(2), 449–467. </a:t>
            </a:r>
            <a:r>
              <a:rPr lang="en-AU" sz="1600" dirty="0">
                <a:latin typeface="Arial Narrow" panose="020B0606020202030204" pitchFamily="34" charset="0"/>
                <a:hlinkClick r:id="rId4"/>
              </a:rPr>
              <a:t>https://doi.org/10.1177/1362361318755522</a:t>
            </a:r>
            <a:endParaRPr lang="en-AU" sz="1600" dirty="0">
              <a:latin typeface="Arial Narrow" panose="020B0606020202030204" pitchFamily="34" charset="0"/>
            </a:endParaRPr>
          </a:p>
          <a:p>
            <a:pPr marL="342900" indent="-342900">
              <a:buFont typeface="Arial" panose="020B0604020202020204" pitchFamily="34" charset="0"/>
              <a:buChar char="•"/>
              <a:defRPr/>
            </a:pPr>
            <a:r>
              <a:rPr lang="en-AU" sz="1600" dirty="0" err="1">
                <a:latin typeface="Arial Narrow" panose="020B0606020202030204" pitchFamily="34" charset="0"/>
              </a:rPr>
              <a:t>Hirvikoski</a:t>
            </a:r>
            <a:r>
              <a:rPr lang="en-AU" sz="1600" dirty="0">
                <a:latin typeface="Arial Narrow" panose="020B0606020202030204" pitchFamily="34" charset="0"/>
              </a:rPr>
              <a:t>, T., </a:t>
            </a:r>
            <a:r>
              <a:rPr lang="en-AU" sz="1600" dirty="0" err="1">
                <a:latin typeface="Arial Narrow" panose="020B0606020202030204" pitchFamily="34" charset="0"/>
              </a:rPr>
              <a:t>Mittendorfer-Rutz</a:t>
            </a:r>
            <a:r>
              <a:rPr lang="en-AU" sz="1600" dirty="0">
                <a:latin typeface="Arial Narrow" panose="020B0606020202030204" pitchFamily="34" charset="0"/>
              </a:rPr>
              <a:t>, E., </a:t>
            </a:r>
            <a:r>
              <a:rPr lang="en-AU" sz="1600" dirty="0" err="1">
                <a:latin typeface="Arial Narrow" panose="020B0606020202030204" pitchFamily="34" charset="0"/>
              </a:rPr>
              <a:t>Boman</a:t>
            </a:r>
            <a:r>
              <a:rPr lang="en-AU" sz="1600" dirty="0">
                <a:latin typeface="Arial Narrow" panose="020B0606020202030204" pitchFamily="34" charset="0"/>
              </a:rPr>
              <a:t>, M., Larsson, H., Lichtenstein, P., &amp; </a:t>
            </a:r>
            <a:r>
              <a:rPr lang="en-AU" sz="1600" dirty="0" err="1">
                <a:latin typeface="Arial Narrow" panose="020B0606020202030204" pitchFamily="34" charset="0"/>
              </a:rPr>
              <a:t>Bölte</a:t>
            </a:r>
            <a:r>
              <a:rPr lang="en-AU" sz="1600" dirty="0">
                <a:latin typeface="Arial Narrow" panose="020B0606020202030204" pitchFamily="34" charset="0"/>
              </a:rPr>
              <a:t>, S. (2016). Premature mortality in autism spectrum disorder. </a:t>
            </a:r>
            <a:r>
              <a:rPr lang="en-AU" sz="1600" i="1" dirty="0">
                <a:latin typeface="Arial Narrow" panose="020B0606020202030204" pitchFamily="34" charset="0"/>
              </a:rPr>
              <a:t>The British journal of psychiatry : the journal of mental science</a:t>
            </a:r>
            <a:r>
              <a:rPr lang="en-AU" sz="1600" dirty="0">
                <a:latin typeface="Arial Narrow" panose="020B0606020202030204" pitchFamily="34" charset="0"/>
              </a:rPr>
              <a:t>, </a:t>
            </a:r>
            <a:r>
              <a:rPr lang="en-AU" sz="1600" i="1" dirty="0">
                <a:latin typeface="Arial Narrow" panose="020B0606020202030204" pitchFamily="34" charset="0"/>
              </a:rPr>
              <a:t>208</a:t>
            </a:r>
            <a:r>
              <a:rPr lang="en-AU" sz="1600" dirty="0">
                <a:latin typeface="Arial Narrow" panose="020B0606020202030204" pitchFamily="34" charset="0"/>
              </a:rPr>
              <a:t>(3), 232–238. </a:t>
            </a:r>
            <a:r>
              <a:rPr lang="en-AU" sz="1600" dirty="0">
                <a:latin typeface="Arial Narrow" panose="020B0606020202030204" pitchFamily="34" charset="0"/>
                <a:hlinkClick r:id="rId5"/>
              </a:rPr>
              <a:t>https://doi.org/10.1192/bjp.bp.114.160192</a:t>
            </a:r>
            <a:endParaRPr lang="en-AU" sz="1600" dirty="0">
              <a:latin typeface="Arial Narrow" panose="020B0606020202030204" pitchFamily="34" charset="0"/>
            </a:endParaRPr>
          </a:p>
          <a:p>
            <a:pPr marL="342900" indent="-342900">
              <a:buFont typeface="Arial" panose="020B0604020202020204" pitchFamily="34" charset="0"/>
              <a:buChar char="•"/>
              <a:defRPr/>
            </a:pPr>
            <a:r>
              <a:rPr lang="en-AU" sz="1600" dirty="0">
                <a:latin typeface="Arial Narrow" panose="020B0606020202030204" pitchFamily="34" charset="0"/>
              </a:rPr>
              <a:t>Jonsson, U., </a:t>
            </a:r>
            <a:r>
              <a:rPr lang="en-AU" sz="1600" dirty="0" err="1">
                <a:latin typeface="Arial Narrow" panose="020B0606020202030204" pitchFamily="34" charset="0"/>
              </a:rPr>
              <a:t>Alaie</a:t>
            </a:r>
            <a:r>
              <a:rPr lang="en-AU" sz="1600" dirty="0">
                <a:latin typeface="Arial Narrow" panose="020B0606020202030204" pitchFamily="34" charset="0"/>
              </a:rPr>
              <a:t>, I., </a:t>
            </a:r>
            <a:r>
              <a:rPr lang="en-AU" sz="1600" dirty="0" err="1">
                <a:latin typeface="Arial Narrow" panose="020B0606020202030204" pitchFamily="34" charset="0"/>
              </a:rPr>
              <a:t>Löfgren</a:t>
            </a:r>
            <a:r>
              <a:rPr lang="en-AU" sz="1600" dirty="0">
                <a:latin typeface="Arial Narrow" panose="020B0606020202030204" pitchFamily="34" charset="0"/>
              </a:rPr>
              <a:t> </a:t>
            </a:r>
            <a:r>
              <a:rPr lang="en-AU" sz="1600" dirty="0" err="1">
                <a:latin typeface="Arial Narrow" panose="020B0606020202030204" pitchFamily="34" charset="0"/>
              </a:rPr>
              <a:t>Wilteus</a:t>
            </a:r>
            <a:r>
              <a:rPr lang="en-AU" sz="1600" dirty="0">
                <a:latin typeface="Arial Narrow" panose="020B0606020202030204" pitchFamily="34" charset="0"/>
              </a:rPr>
              <a:t>, A., Zander, E., </a:t>
            </a:r>
            <a:r>
              <a:rPr lang="en-AU" sz="1600" dirty="0" err="1">
                <a:latin typeface="Arial Narrow" panose="020B0606020202030204" pitchFamily="34" charset="0"/>
              </a:rPr>
              <a:t>Marschik</a:t>
            </a:r>
            <a:r>
              <a:rPr lang="en-AU" sz="1600" dirty="0">
                <a:latin typeface="Arial Narrow" panose="020B0606020202030204" pitchFamily="34" charset="0"/>
              </a:rPr>
              <a:t>, P. B., Coghill, D., &amp; </a:t>
            </a:r>
            <a:r>
              <a:rPr lang="en-AU" sz="1600" dirty="0" err="1">
                <a:latin typeface="Arial Narrow" panose="020B0606020202030204" pitchFamily="34" charset="0"/>
              </a:rPr>
              <a:t>Bölte</a:t>
            </a:r>
            <a:r>
              <a:rPr lang="en-AU" sz="1600" dirty="0">
                <a:latin typeface="Arial Narrow" panose="020B0606020202030204" pitchFamily="34" charset="0"/>
              </a:rPr>
              <a:t>, S. (2017). Annual Research Review: Quality of life and childhood mental and behavioural disorders - a critical review of the research. </a:t>
            </a:r>
            <a:r>
              <a:rPr lang="en-AU" sz="1600" i="1" dirty="0">
                <a:latin typeface="Arial Narrow" panose="020B0606020202030204" pitchFamily="34" charset="0"/>
              </a:rPr>
              <a:t>Journal of child psychology and psychiatry, and allied disciplines</a:t>
            </a:r>
            <a:r>
              <a:rPr lang="en-AU" sz="1600" dirty="0">
                <a:latin typeface="Arial Narrow" panose="020B0606020202030204" pitchFamily="34" charset="0"/>
              </a:rPr>
              <a:t>, </a:t>
            </a:r>
            <a:r>
              <a:rPr lang="en-AU" sz="1600" i="1" dirty="0">
                <a:latin typeface="Arial Narrow" panose="020B0606020202030204" pitchFamily="34" charset="0"/>
              </a:rPr>
              <a:t>58</a:t>
            </a:r>
            <a:r>
              <a:rPr lang="en-AU" sz="1600" dirty="0">
                <a:latin typeface="Arial Narrow" panose="020B0606020202030204" pitchFamily="34" charset="0"/>
              </a:rPr>
              <a:t>(4), 439–469. </a:t>
            </a:r>
            <a:r>
              <a:rPr lang="en-AU" sz="1600" dirty="0">
                <a:latin typeface="Arial Narrow" panose="020B0606020202030204" pitchFamily="34" charset="0"/>
                <a:hlinkClick r:id="rId6"/>
              </a:rPr>
              <a:t>https://doi.org/10.1111/jcpp.12645</a:t>
            </a:r>
            <a:endParaRPr lang="en-AU" sz="1600" dirty="0">
              <a:latin typeface="Arial Narrow" panose="020B0606020202030204" pitchFamily="34" charset="0"/>
            </a:endParaRPr>
          </a:p>
          <a:p>
            <a:pPr>
              <a:defRPr/>
            </a:pPr>
            <a:endParaRPr lang="en-AU" sz="1600" dirty="0">
              <a:latin typeface="Arial Narrow" panose="020B0606020202030204" pitchFamily="34" charset="0"/>
            </a:endParaRPr>
          </a:p>
        </p:txBody>
      </p:sp>
    </p:spTree>
    <p:extLst>
      <p:ext uri="{BB962C8B-B14F-4D97-AF65-F5344CB8AC3E}">
        <p14:creationId xmlns:p14="http://schemas.microsoft.com/office/powerpoint/2010/main" val="4100730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26</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2523311" cy="1009651"/>
          </a:xfrm>
          <a:prstGeom prst="rect">
            <a:avLst/>
          </a:prstGeom>
          <a:solidFill>
            <a:srgbClr val="F9DAD9"/>
          </a:solidFill>
          <a:ln>
            <a:noFill/>
          </a:ln>
        </p:spPr>
        <p:txBody>
          <a:bodyPr spcFirstLastPara="1" wrap="square" lIns="121900" tIns="60933" rIns="121900" bIns="60933" anchor="ctr" anchorCtr="0">
            <a:noAutofit/>
          </a:bodyPr>
          <a:lstStyle/>
          <a:p>
            <a:r>
              <a:rPr lang="en-GB" sz="4000" b="1" kern="0" dirty="0">
                <a:solidFill>
                  <a:prstClr val="black"/>
                </a:solidFill>
                <a:latin typeface="Arial Narrow" panose="020B0606020202030204" pitchFamily="34" charset="0"/>
              </a:rPr>
              <a:t>References</a:t>
            </a:r>
            <a:endParaRPr lang="en-US" sz="400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t" anchorCtr="0">
            <a:noAutofit/>
          </a:bodyPr>
          <a:lstStyle/>
          <a:p>
            <a:pPr marL="285750" indent="-285750">
              <a:buFont typeface="Arial" panose="020B0604020202020204" pitchFamily="34" charset="0"/>
              <a:buChar char="•"/>
              <a:defRPr/>
            </a:pPr>
            <a:r>
              <a:rPr lang="en-US" sz="1600" dirty="0">
                <a:latin typeface="Arial Narrow" panose="020B0606020202030204" pitchFamily="34" charset="0"/>
              </a:rPr>
              <a:t>Pan, P. Y., </a:t>
            </a:r>
            <a:r>
              <a:rPr lang="en-US" sz="1600" dirty="0" err="1">
                <a:latin typeface="Arial Narrow" panose="020B0606020202030204" pitchFamily="34" charset="0"/>
              </a:rPr>
              <a:t>Bölte</a:t>
            </a:r>
            <a:r>
              <a:rPr lang="en-US" sz="1600" dirty="0">
                <a:latin typeface="Arial Narrow" panose="020B0606020202030204" pitchFamily="34" charset="0"/>
              </a:rPr>
              <a:t>, S., Kaur, P., Jamil, S., &amp; Jonsson, U. (2021). Neurological disorders in autism: A systematic review and meta-analysis. </a:t>
            </a:r>
            <a:r>
              <a:rPr lang="en-US" sz="1600" i="1" dirty="0">
                <a:latin typeface="Arial Narrow" panose="020B0606020202030204" pitchFamily="34" charset="0"/>
              </a:rPr>
              <a:t>Autism : the international journal of research and practice</a:t>
            </a:r>
            <a:r>
              <a:rPr lang="en-US" sz="1600" dirty="0">
                <a:latin typeface="Arial Narrow" panose="020B0606020202030204" pitchFamily="34" charset="0"/>
              </a:rPr>
              <a:t>, </a:t>
            </a:r>
            <a:r>
              <a:rPr lang="en-US" sz="1600" i="1" dirty="0">
                <a:latin typeface="Arial Narrow" panose="020B0606020202030204" pitchFamily="34" charset="0"/>
              </a:rPr>
              <a:t>25</a:t>
            </a:r>
            <a:r>
              <a:rPr lang="en-US" sz="1600" dirty="0">
                <a:latin typeface="Arial Narrow" panose="020B0606020202030204" pitchFamily="34" charset="0"/>
              </a:rPr>
              <a:t>(3), 812–830. </a:t>
            </a:r>
            <a:r>
              <a:rPr lang="en-US" sz="1600" dirty="0">
                <a:latin typeface="Arial Narrow" panose="020B0606020202030204" pitchFamily="34" charset="0"/>
                <a:hlinkClick r:id="rId2"/>
              </a:rPr>
              <a:t>https://doi.org/10.1177/1362361320951370</a:t>
            </a:r>
            <a:endParaRPr lang="en-US" sz="1600" dirty="0">
              <a:latin typeface="Arial Narrow" panose="020B0606020202030204" pitchFamily="34" charset="0"/>
            </a:endParaRPr>
          </a:p>
          <a:p>
            <a:pPr marL="285750" indent="-285750">
              <a:buFont typeface="Arial" panose="020B0604020202020204" pitchFamily="34" charset="0"/>
              <a:buChar char="•"/>
              <a:defRPr/>
            </a:pPr>
            <a:r>
              <a:rPr lang="en-AU" sz="1600" dirty="0" err="1">
                <a:latin typeface="Arial Narrow" panose="020B0606020202030204" pitchFamily="34" charset="0"/>
              </a:rPr>
              <a:t>Simonoff</a:t>
            </a:r>
            <a:r>
              <a:rPr lang="en-AU" sz="1600" dirty="0">
                <a:latin typeface="Arial Narrow" panose="020B0606020202030204" pitchFamily="34" charset="0"/>
              </a:rPr>
              <a:t>, E., Pickles, A., Charman, T., Chandler, S., </a:t>
            </a:r>
            <a:r>
              <a:rPr lang="en-AU" sz="1600" dirty="0" err="1">
                <a:latin typeface="Arial Narrow" panose="020B0606020202030204" pitchFamily="34" charset="0"/>
              </a:rPr>
              <a:t>Loucas</a:t>
            </a:r>
            <a:r>
              <a:rPr lang="en-AU" sz="1600" dirty="0">
                <a:latin typeface="Arial Narrow" panose="020B0606020202030204" pitchFamily="34" charset="0"/>
              </a:rPr>
              <a:t>, T., &amp; Baird, G. (2008). Psychiatric disorders in children with autism spectrum disorders: prevalence, comorbidity, and associated factors in a population-derived sample. </a:t>
            </a:r>
            <a:r>
              <a:rPr lang="en-AU" sz="1600" i="1" dirty="0">
                <a:latin typeface="Arial Narrow" panose="020B0606020202030204" pitchFamily="34" charset="0"/>
              </a:rPr>
              <a:t>Journal of the American Academy of Child and Adolescent Psychiatry</a:t>
            </a:r>
            <a:r>
              <a:rPr lang="en-AU" sz="1600" dirty="0">
                <a:latin typeface="Arial Narrow" panose="020B0606020202030204" pitchFamily="34" charset="0"/>
              </a:rPr>
              <a:t>, </a:t>
            </a:r>
            <a:r>
              <a:rPr lang="en-AU" sz="1600" i="1" dirty="0">
                <a:latin typeface="Arial Narrow" panose="020B0606020202030204" pitchFamily="34" charset="0"/>
              </a:rPr>
              <a:t>47</a:t>
            </a:r>
            <a:r>
              <a:rPr lang="en-AU" sz="1600" dirty="0">
                <a:latin typeface="Arial Narrow" panose="020B0606020202030204" pitchFamily="34" charset="0"/>
              </a:rPr>
              <a:t>(8), 921–929. </a:t>
            </a:r>
            <a:r>
              <a:rPr lang="en-AU" sz="1600" dirty="0">
                <a:latin typeface="Arial Narrow" panose="020B0606020202030204" pitchFamily="34" charset="0"/>
                <a:hlinkClick r:id="rId3"/>
              </a:rPr>
              <a:t>https://doi.org/10.1097/CHI.0b013e318179964f</a:t>
            </a:r>
            <a:endParaRPr lang="en-AU" sz="1600" dirty="0">
              <a:latin typeface="Arial Narrow" panose="020B0606020202030204" pitchFamily="34" charset="0"/>
            </a:endParaRPr>
          </a:p>
          <a:p>
            <a:pPr marL="285750" indent="-285750">
              <a:buFont typeface="Arial" panose="020B0604020202020204" pitchFamily="34" charset="0"/>
              <a:buChar char="•"/>
              <a:defRPr/>
            </a:pPr>
            <a:r>
              <a:rPr lang="en-AU" sz="1600" dirty="0" err="1">
                <a:latin typeface="Arial Narrow" panose="020B0606020202030204" pitchFamily="34" charset="0"/>
              </a:rPr>
              <a:t>Vorstman</a:t>
            </a:r>
            <a:r>
              <a:rPr lang="en-AU" sz="1600" dirty="0">
                <a:latin typeface="Arial Narrow" panose="020B0606020202030204" pitchFamily="34" charset="0"/>
              </a:rPr>
              <a:t>, J., Parr, J. R., Moreno-De-Luca, D., </a:t>
            </a:r>
            <a:r>
              <a:rPr lang="en-AU" sz="1600" dirty="0" err="1">
                <a:latin typeface="Arial Narrow" panose="020B0606020202030204" pitchFamily="34" charset="0"/>
              </a:rPr>
              <a:t>Anney</a:t>
            </a:r>
            <a:r>
              <a:rPr lang="en-AU" sz="1600" dirty="0">
                <a:latin typeface="Arial Narrow" panose="020B0606020202030204" pitchFamily="34" charset="0"/>
              </a:rPr>
              <a:t>, R., </a:t>
            </a:r>
            <a:r>
              <a:rPr lang="en-AU" sz="1600" dirty="0" err="1">
                <a:latin typeface="Arial Narrow" panose="020B0606020202030204" pitchFamily="34" charset="0"/>
              </a:rPr>
              <a:t>Nurnberger</a:t>
            </a:r>
            <a:r>
              <a:rPr lang="en-AU" sz="1600" dirty="0">
                <a:latin typeface="Arial Narrow" panose="020B0606020202030204" pitchFamily="34" charset="0"/>
              </a:rPr>
              <a:t>, J. I., Jr, &amp; </a:t>
            </a:r>
            <a:r>
              <a:rPr lang="en-AU" sz="1600" dirty="0" err="1">
                <a:latin typeface="Arial Narrow" panose="020B0606020202030204" pitchFamily="34" charset="0"/>
              </a:rPr>
              <a:t>Hallmayer</a:t>
            </a:r>
            <a:r>
              <a:rPr lang="en-AU" sz="1600" dirty="0">
                <a:latin typeface="Arial Narrow" panose="020B0606020202030204" pitchFamily="34" charset="0"/>
              </a:rPr>
              <a:t>, J. F. (2017). Autism genetics: opportunities and challenges for clinical translation. </a:t>
            </a:r>
            <a:r>
              <a:rPr lang="en-AU" sz="1600" i="1" dirty="0">
                <a:latin typeface="Arial Narrow" panose="020B0606020202030204" pitchFamily="34" charset="0"/>
              </a:rPr>
              <a:t>Nature reviews. Genetics</a:t>
            </a:r>
            <a:r>
              <a:rPr lang="en-AU" sz="1600" dirty="0">
                <a:latin typeface="Arial Narrow" panose="020B0606020202030204" pitchFamily="34" charset="0"/>
              </a:rPr>
              <a:t>, </a:t>
            </a:r>
            <a:r>
              <a:rPr lang="en-AU" sz="1600" i="1" dirty="0">
                <a:latin typeface="Arial Narrow" panose="020B0606020202030204" pitchFamily="34" charset="0"/>
              </a:rPr>
              <a:t>18</a:t>
            </a:r>
            <a:r>
              <a:rPr lang="en-AU" sz="1600" dirty="0">
                <a:latin typeface="Arial Narrow" panose="020B0606020202030204" pitchFamily="34" charset="0"/>
              </a:rPr>
              <a:t>(6), 362–376. </a:t>
            </a:r>
            <a:r>
              <a:rPr lang="en-AU" sz="1600" dirty="0">
                <a:latin typeface="Arial Narrow" panose="020B0606020202030204" pitchFamily="34" charset="0"/>
                <a:hlinkClick r:id="rId4"/>
              </a:rPr>
              <a:t>https://doi.org/10.1038/nrg.2017.4</a:t>
            </a:r>
            <a:endParaRPr lang="en-AU" sz="1600" dirty="0">
              <a:latin typeface="Arial Narrow" panose="020B0606020202030204" pitchFamily="34" charset="0"/>
            </a:endParaRPr>
          </a:p>
        </p:txBody>
      </p:sp>
    </p:spTree>
    <p:extLst>
      <p:ext uri="{BB962C8B-B14F-4D97-AF65-F5344CB8AC3E}">
        <p14:creationId xmlns:p14="http://schemas.microsoft.com/office/powerpoint/2010/main" val="1925932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27</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8" y="681036"/>
            <a:ext cx="3768636" cy="1009651"/>
          </a:xfrm>
          <a:prstGeom prst="rect">
            <a:avLst/>
          </a:prstGeom>
          <a:solidFill>
            <a:srgbClr val="F9DAD9"/>
          </a:solidFill>
          <a:ln>
            <a:noFill/>
          </a:ln>
        </p:spPr>
        <p:txBody>
          <a:bodyPr spcFirstLastPara="1" wrap="square" lIns="121900" tIns="60933" rIns="121900" bIns="60933" anchor="ctr" anchorCtr="0">
            <a:noAutofit/>
          </a:bodyPr>
          <a:lstStyle/>
          <a:p>
            <a:pPr lvl="0">
              <a:defRPr/>
            </a:pPr>
            <a:r>
              <a:rPr lang="en-US" sz="4000" b="1" kern="0" dirty="0">
                <a:solidFill>
                  <a:prstClr val="black"/>
                </a:solidFill>
                <a:latin typeface="Arial Narrow" panose="020B0606020202030204" pitchFamily="34" charset="0"/>
              </a:rPr>
              <a:t>Helpful resources</a:t>
            </a:r>
            <a:endParaRPr lang="de-DE" sz="4000" b="1" kern="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t" anchorCtr="0">
            <a:noAutofit/>
          </a:bodyPr>
          <a:lstStyle/>
          <a:p>
            <a:pPr>
              <a:defRPr/>
            </a:pPr>
            <a:r>
              <a:rPr lang="en-US" sz="2000" kern="0" dirty="0">
                <a:solidFill>
                  <a:prstClr val="black"/>
                </a:solidFill>
                <a:latin typeface="Arial Narrow" panose="020B0606020202030204" pitchFamily="34" charset="0"/>
              </a:rPr>
              <a:t>American Psychiatric Association on ASD</a:t>
            </a:r>
            <a:r>
              <a:rPr lang="pt-PT" sz="2000" kern="0" dirty="0">
                <a:solidFill>
                  <a:prstClr val="black"/>
                </a:solidFill>
                <a:latin typeface="Arial Narrow" panose="020B0606020202030204" pitchFamily="34" charset="0"/>
              </a:rPr>
              <a:t>:</a:t>
            </a:r>
          </a:p>
          <a:p>
            <a:pPr lvl="0">
              <a:defRPr/>
            </a:pPr>
            <a:r>
              <a:rPr lang="pt-PT" sz="2000" kern="0" dirty="0">
                <a:solidFill>
                  <a:prstClr val="black"/>
                </a:solidFill>
                <a:latin typeface="Arial Narrow" panose="020B0606020202030204" pitchFamily="34" charset="0"/>
                <a:hlinkClick r:id="rId2"/>
              </a:rPr>
              <a:t>https://www.psychiatry.org/patients-families/autism/what-is-autism-spectrum-disorder</a:t>
            </a:r>
            <a:endParaRPr lang="pt-PT" sz="2000" kern="0" dirty="0">
              <a:solidFill>
                <a:prstClr val="black"/>
              </a:solidFill>
              <a:latin typeface="Arial Narrow" panose="020B0606020202030204" pitchFamily="34" charset="0"/>
            </a:endParaRPr>
          </a:p>
          <a:p>
            <a:pPr lvl="0">
              <a:defRPr/>
            </a:pPr>
            <a:endParaRPr lang="pt-PT" sz="2000" kern="0" dirty="0">
              <a:solidFill>
                <a:prstClr val="black"/>
              </a:solidFill>
              <a:latin typeface="Arial Narrow" panose="020B0606020202030204" pitchFamily="34" charset="0"/>
            </a:endParaRPr>
          </a:p>
          <a:p>
            <a:pPr lvl="0">
              <a:defRPr/>
            </a:pPr>
            <a:r>
              <a:rPr lang="pt-PT" sz="2000" kern="0" dirty="0" err="1">
                <a:solidFill>
                  <a:prstClr val="black"/>
                </a:solidFill>
                <a:latin typeface="Arial Narrow" panose="020B0606020202030204" pitchFamily="34" charset="0"/>
              </a:rPr>
              <a:t>World</a:t>
            </a:r>
            <a:r>
              <a:rPr lang="pt-PT" sz="2000" kern="0" dirty="0">
                <a:solidFill>
                  <a:prstClr val="black"/>
                </a:solidFill>
                <a:latin typeface="Arial Narrow" panose="020B0606020202030204" pitchFamily="34" charset="0"/>
              </a:rPr>
              <a:t> </a:t>
            </a:r>
            <a:r>
              <a:rPr lang="pt-PT" sz="2000" kern="0" dirty="0" err="1">
                <a:solidFill>
                  <a:prstClr val="black"/>
                </a:solidFill>
                <a:latin typeface="Arial Narrow" panose="020B0606020202030204" pitchFamily="34" charset="0"/>
              </a:rPr>
              <a:t>Health</a:t>
            </a:r>
            <a:r>
              <a:rPr lang="pt-PT" sz="2000" kern="0" dirty="0">
                <a:solidFill>
                  <a:prstClr val="black"/>
                </a:solidFill>
                <a:latin typeface="Arial Narrow" panose="020B0606020202030204" pitchFamily="34" charset="0"/>
              </a:rPr>
              <a:t> </a:t>
            </a:r>
            <a:r>
              <a:rPr lang="pt-PT" sz="2000" kern="0" dirty="0" err="1">
                <a:solidFill>
                  <a:prstClr val="black"/>
                </a:solidFill>
                <a:latin typeface="Arial Narrow" panose="020B0606020202030204" pitchFamily="34" charset="0"/>
              </a:rPr>
              <a:t>Organization</a:t>
            </a:r>
            <a:r>
              <a:rPr lang="pt-PT" sz="2000" kern="0" dirty="0">
                <a:solidFill>
                  <a:prstClr val="black"/>
                </a:solidFill>
                <a:latin typeface="Arial Narrow" panose="020B0606020202030204" pitchFamily="34" charset="0"/>
              </a:rPr>
              <a:t> </a:t>
            </a:r>
            <a:r>
              <a:rPr lang="pt-PT" sz="2000" kern="0" dirty="0" err="1">
                <a:solidFill>
                  <a:prstClr val="black"/>
                </a:solidFill>
                <a:latin typeface="Arial Narrow" panose="020B0606020202030204" pitchFamily="34" charset="0"/>
              </a:rPr>
              <a:t>on</a:t>
            </a:r>
            <a:r>
              <a:rPr lang="pt-PT" sz="2000" kern="0" dirty="0">
                <a:solidFill>
                  <a:prstClr val="black"/>
                </a:solidFill>
                <a:latin typeface="Arial Narrow" panose="020B0606020202030204" pitchFamily="34" charset="0"/>
              </a:rPr>
              <a:t> ASD</a:t>
            </a:r>
            <a:endParaRPr lang="en-US" sz="2000" kern="0" dirty="0">
              <a:solidFill>
                <a:prstClr val="black"/>
              </a:solidFill>
              <a:latin typeface="Arial Narrow" panose="020B0606020202030204" pitchFamily="34" charset="0"/>
            </a:endParaRPr>
          </a:p>
          <a:p>
            <a:pPr lvl="0">
              <a:defRPr/>
            </a:pPr>
            <a:r>
              <a:rPr lang="pt-PT" sz="2000" kern="0" dirty="0">
                <a:solidFill>
                  <a:prstClr val="black"/>
                </a:solidFill>
                <a:latin typeface="Arial Narrow" panose="020B0606020202030204" pitchFamily="34" charset="0"/>
                <a:hlinkClick r:id="rId3"/>
              </a:rPr>
              <a:t>https://www.who.int/news-room/fact-sheets/detail/autism-spectrum-disorders</a:t>
            </a:r>
            <a:endParaRPr lang="pt-PT" sz="2000" kern="0" dirty="0">
              <a:solidFill>
                <a:prstClr val="black"/>
              </a:solidFill>
              <a:latin typeface="Arial Narrow" panose="020B0606020202030204" pitchFamily="34" charset="0"/>
            </a:endParaRPr>
          </a:p>
          <a:p>
            <a:pPr lvl="0">
              <a:defRPr/>
            </a:pPr>
            <a:endParaRPr lang="pt-PT" sz="2000" kern="0" dirty="0">
              <a:solidFill>
                <a:prstClr val="black"/>
              </a:solidFill>
              <a:latin typeface="Arial Narrow" panose="020B0606020202030204" pitchFamily="34" charset="0"/>
            </a:endParaRPr>
          </a:p>
          <a:p>
            <a:pPr lvl="0">
              <a:defRPr/>
            </a:pPr>
            <a:r>
              <a:rPr lang="pt-PT" sz="2000" kern="0" dirty="0" err="1">
                <a:solidFill>
                  <a:prstClr val="black"/>
                </a:solidFill>
                <a:latin typeface="Arial Narrow" panose="020B0606020202030204" pitchFamily="34" charset="0"/>
              </a:rPr>
              <a:t>Spectrum</a:t>
            </a:r>
            <a:r>
              <a:rPr lang="pt-PT" sz="2000" kern="0" dirty="0">
                <a:solidFill>
                  <a:prstClr val="black"/>
                </a:solidFill>
                <a:latin typeface="Arial Narrow" panose="020B0606020202030204" pitchFamily="34" charset="0"/>
              </a:rPr>
              <a:t> </a:t>
            </a:r>
            <a:r>
              <a:rPr lang="pt-PT" sz="2000" kern="0" dirty="0" err="1">
                <a:solidFill>
                  <a:prstClr val="black"/>
                </a:solidFill>
                <a:latin typeface="Arial Narrow" panose="020B0606020202030204" pitchFamily="34" charset="0"/>
              </a:rPr>
              <a:t>News</a:t>
            </a:r>
            <a:endParaRPr lang="pt-PT" sz="2000" kern="0" dirty="0">
              <a:solidFill>
                <a:prstClr val="black"/>
              </a:solidFill>
              <a:latin typeface="Arial Narrow" panose="020B0606020202030204" pitchFamily="34" charset="0"/>
            </a:endParaRPr>
          </a:p>
          <a:p>
            <a:pPr lvl="0">
              <a:defRPr/>
            </a:pPr>
            <a:r>
              <a:rPr lang="pt-PT" sz="2000" kern="0" dirty="0">
                <a:solidFill>
                  <a:prstClr val="black"/>
                </a:solidFill>
                <a:latin typeface="Arial Narrow" panose="020B0606020202030204" pitchFamily="34" charset="0"/>
                <a:hlinkClick r:id="rId4"/>
              </a:rPr>
              <a:t>https://www.spectrumnews.org/</a:t>
            </a:r>
            <a:endParaRPr lang="pt-PT" sz="2000" kern="0" dirty="0">
              <a:solidFill>
                <a:prstClr val="black"/>
              </a:solidFill>
              <a:latin typeface="Arial Narrow" panose="020B0606020202030204" pitchFamily="34" charset="0"/>
            </a:endParaRPr>
          </a:p>
          <a:p>
            <a:pPr lvl="0">
              <a:defRPr/>
            </a:pPr>
            <a:endParaRPr lang="pt-PT" sz="2000" kern="0" dirty="0">
              <a:solidFill>
                <a:prstClr val="black"/>
              </a:solidFill>
              <a:latin typeface="Arial Narrow" panose="020B0606020202030204" pitchFamily="34" charset="0"/>
            </a:endParaRPr>
          </a:p>
          <a:p>
            <a:pPr lvl="0">
              <a:defRPr/>
            </a:pPr>
            <a:r>
              <a:rPr lang="pt-PT" sz="2000" kern="0" dirty="0" err="1">
                <a:solidFill>
                  <a:prstClr val="black"/>
                </a:solidFill>
                <a:latin typeface="Arial Narrow" panose="020B0606020202030204" pitchFamily="34" charset="0"/>
              </a:rPr>
              <a:t>The</a:t>
            </a:r>
            <a:r>
              <a:rPr lang="pt-PT" sz="2000" kern="0" dirty="0">
                <a:solidFill>
                  <a:prstClr val="black"/>
                </a:solidFill>
                <a:latin typeface="Arial Narrow" panose="020B0606020202030204" pitchFamily="34" charset="0"/>
              </a:rPr>
              <a:t> </a:t>
            </a:r>
            <a:r>
              <a:rPr lang="pt-PT" sz="2000" kern="0" dirty="0" err="1">
                <a:solidFill>
                  <a:prstClr val="black"/>
                </a:solidFill>
                <a:latin typeface="Arial Narrow" panose="020B0606020202030204" pitchFamily="34" charset="0"/>
              </a:rPr>
              <a:t>Autism</a:t>
            </a:r>
            <a:r>
              <a:rPr lang="pt-PT" sz="2000" kern="0" dirty="0">
                <a:solidFill>
                  <a:prstClr val="black"/>
                </a:solidFill>
                <a:latin typeface="Arial Narrow" panose="020B0606020202030204" pitchFamily="34" charset="0"/>
              </a:rPr>
              <a:t> Self </a:t>
            </a:r>
            <a:r>
              <a:rPr lang="pt-PT" sz="2000" kern="0" dirty="0" err="1">
                <a:solidFill>
                  <a:prstClr val="black"/>
                </a:solidFill>
                <a:latin typeface="Arial Narrow" panose="020B0606020202030204" pitchFamily="34" charset="0"/>
              </a:rPr>
              <a:t>Advocacy</a:t>
            </a:r>
            <a:r>
              <a:rPr lang="pt-PT" sz="2000" kern="0" dirty="0">
                <a:solidFill>
                  <a:prstClr val="black"/>
                </a:solidFill>
                <a:latin typeface="Arial Narrow" panose="020B0606020202030204" pitchFamily="34" charset="0"/>
              </a:rPr>
              <a:t> Network</a:t>
            </a:r>
          </a:p>
          <a:p>
            <a:pPr lvl="0">
              <a:defRPr/>
            </a:pPr>
            <a:r>
              <a:rPr lang="pt-PT" sz="2000" kern="0" dirty="0">
                <a:solidFill>
                  <a:prstClr val="black"/>
                </a:solidFill>
                <a:latin typeface="Arial Narrow" panose="020B0606020202030204" pitchFamily="34" charset="0"/>
                <a:hlinkClick r:id="rId5"/>
              </a:rPr>
              <a:t>https://autisticadvocacy.org/</a:t>
            </a:r>
            <a:endParaRPr lang="pt-PT" sz="2000" kern="0" dirty="0">
              <a:solidFill>
                <a:prstClr val="black"/>
              </a:solidFill>
              <a:latin typeface="Arial Narrow" panose="020B0606020202030204" pitchFamily="34" charset="0"/>
            </a:endParaRPr>
          </a:p>
          <a:p>
            <a:pPr lvl="0">
              <a:defRPr/>
            </a:pPr>
            <a:endParaRPr lang="pt-PT" sz="2000" kern="0" dirty="0">
              <a:solidFill>
                <a:prstClr val="black"/>
              </a:solidFill>
              <a:latin typeface="Arial Narrow" panose="020B0606020202030204" pitchFamily="34" charset="0"/>
            </a:endParaRPr>
          </a:p>
          <a:p>
            <a:pPr lvl="0">
              <a:defRPr/>
            </a:pPr>
            <a:r>
              <a:rPr lang="pt-PT" sz="2000" kern="0" dirty="0" err="1">
                <a:solidFill>
                  <a:prstClr val="black"/>
                </a:solidFill>
                <a:latin typeface="Arial Narrow" panose="020B0606020202030204" pitchFamily="34" charset="0"/>
              </a:rPr>
              <a:t>Center</a:t>
            </a:r>
            <a:r>
              <a:rPr lang="pt-PT" sz="2000" kern="0" dirty="0">
                <a:solidFill>
                  <a:prstClr val="black"/>
                </a:solidFill>
                <a:latin typeface="Arial Narrow" panose="020B0606020202030204" pitchFamily="34" charset="0"/>
              </a:rPr>
              <a:t> for </a:t>
            </a:r>
            <a:r>
              <a:rPr lang="pt-PT" sz="2000" kern="0" dirty="0" err="1">
                <a:solidFill>
                  <a:prstClr val="black"/>
                </a:solidFill>
                <a:latin typeface="Arial Narrow" panose="020B0606020202030204" pitchFamily="34" charset="0"/>
              </a:rPr>
              <a:t>Disease</a:t>
            </a:r>
            <a:r>
              <a:rPr lang="pt-PT" sz="2000" kern="0" dirty="0">
                <a:solidFill>
                  <a:prstClr val="black"/>
                </a:solidFill>
                <a:latin typeface="Arial Narrow" panose="020B0606020202030204" pitchFamily="34" charset="0"/>
              </a:rPr>
              <a:t> </a:t>
            </a:r>
            <a:r>
              <a:rPr lang="pt-PT" sz="2000" kern="0" dirty="0" err="1">
                <a:solidFill>
                  <a:prstClr val="black"/>
                </a:solidFill>
                <a:latin typeface="Arial Narrow" panose="020B0606020202030204" pitchFamily="34" charset="0"/>
              </a:rPr>
              <a:t>Control</a:t>
            </a:r>
            <a:r>
              <a:rPr lang="pt-PT" sz="2000" kern="0" dirty="0">
                <a:solidFill>
                  <a:prstClr val="black"/>
                </a:solidFill>
                <a:latin typeface="Arial Narrow" panose="020B0606020202030204" pitchFamily="34" charset="0"/>
              </a:rPr>
              <a:t> </a:t>
            </a:r>
            <a:r>
              <a:rPr lang="pt-PT" sz="2000" kern="0" dirty="0" err="1">
                <a:solidFill>
                  <a:prstClr val="black"/>
                </a:solidFill>
                <a:latin typeface="Arial Narrow" panose="020B0606020202030204" pitchFamily="34" charset="0"/>
              </a:rPr>
              <a:t>on</a:t>
            </a:r>
            <a:r>
              <a:rPr lang="pt-PT" sz="2000" kern="0" dirty="0">
                <a:solidFill>
                  <a:prstClr val="black"/>
                </a:solidFill>
                <a:latin typeface="Arial Narrow" panose="020B0606020202030204" pitchFamily="34" charset="0"/>
              </a:rPr>
              <a:t> ASD</a:t>
            </a:r>
          </a:p>
          <a:p>
            <a:pPr lvl="0">
              <a:defRPr/>
            </a:pPr>
            <a:r>
              <a:rPr lang="pt-PT" sz="2000" kern="0" dirty="0">
                <a:solidFill>
                  <a:prstClr val="black"/>
                </a:solidFill>
                <a:latin typeface="Arial Narrow" panose="020B0606020202030204" pitchFamily="34" charset="0"/>
                <a:hlinkClick r:id="rId6"/>
              </a:rPr>
              <a:t>https://www.cdc.gov/ncbddd/autism/addm.html</a:t>
            </a:r>
            <a:endParaRPr lang="pt-PT" sz="2000" kern="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3045983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574966" y="1369564"/>
            <a:ext cx="7042068" cy="4134209"/>
          </a:xfrm>
          <a:prstGeom prst="rect">
            <a:avLst/>
          </a:prstGeom>
          <a:solidFill>
            <a:srgbClr val="F9DAD9"/>
          </a:solidFill>
        </p:spPr>
        <p:txBody>
          <a:bodyPr wrap="square">
            <a:spAutoFit/>
          </a:bodyPr>
          <a:lstStyle/>
          <a:p>
            <a:pPr algn="ctr">
              <a:lnSpc>
                <a:spcPct val="170000"/>
              </a:lnSpc>
            </a:pPr>
            <a:r>
              <a:rPr lang="de-AT" sz="5400" b="1" dirty="0">
                <a:solidFill>
                  <a:srgbClr val="024E94"/>
                </a:solidFill>
                <a:latin typeface="Arial Narrow" panose="020B0606020202030204" pitchFamily="34" charset="0"/>
              </a:rPr>
              <a:t>Questions?</a:t>
            </a:r>
          </a:p>
          <a:p>
            <a:pPr algn="ctr">
              <a:lnSpc>
                <a:spcPct val="170000"/>
              </a:lnSpc>
            </a:pPr>
            <a:r>
              <a:rPr lang="de-AT" sz="5400" b="1" dirty="0">
                <a:solidFill>
                  <a:srgbClr val="024E94"/>
                </a:solidFill>
                <a:latin typeface="Arial Narrow" panose="020B0606020202030204" pitchFamily="34" charset="0"/>
              </a:rPr>
              <a:t>Goodbye &amp;</a:t>
            </a:r>
          </a:p>
          <a:p>
            <a:pPr algn="ctr">
              <a:lnSpc>
                <a:spcPct val="170000"/>
              </a:lnSpc>
            </a:pPr>
            <a:r>
              <a:rPr lang="de-AT" sz="5400" b="1" dirty="0">
                <a:solidFill>
                  <a:srgbClr val="024E94"/>
                </a:solidFill>
                <a:latin typeface="Arial Narrow" panose="020B0606020202030204" pitchFamily="34" charset="0"/>
              </a:rPr>
              <a:t>Thanks for coming </a:t>
            </a:r>
            <a:r>
              <a:rPr lang="de-AT" sz="5400" b="1" dirty="0">
                <a:solidFill>
                  <a:srgbClr val="024E94"/>
                </a:solidFill>
                <a:latin typeface="Arial Narrow" panose="020B0606020202030204" pitchFamily="34" charset="0"/>
                <a:sym typeface="Wingdings" panose="05000000000000000000" pitchFamily="2" charset="2"/>
              </a:rPr>
              <a:t></a:t>
            </a:r>
          </a:p>
        </p:txBody>
      </p:sp>
      <p:grpSp>
        <p:nvGrpSpPr>
          <p:cNvPr id="15" name="Grupo 14"/>
          <p:cNvGrpSpPr/>
          <p:nvPr/>
        </p:nvGrpSpPr>
        <p:grpSpPr>
          <a:xfrm>
            <a:off x="1606778" y="6412676"/>
            <a:ext cx="7351175" cy="445325"/>
            <a:chOff x="178130" y="6412675"/>
            <a:chExt cx="9128049" cy="445325"/>
          </a:xfrm>
        </p:grpSpPr>
        <p:sp>
          <p:nvSpPr>
            <p:cNvPr id="16" name="Retângulo 15"/>
            <p:cNvSpPr/>
            <p:nvPr/>
          </p:nvSpPr>
          <p:spPr>
            <a:xfrm>
              <a:off x="2213898" y="6457890"/>
              <a:ext cx="7092281" cy="338554"/>
            </a:xfrm>
            <a:prstGeom prst="rect">
              <a:avLst/>
            </a:prstGeom>
          </p:spPr>
          <p:txBody>
            <a:bodyPr wrap="square">
              <a:spAutoFit/>
            </a:bodyPr>
            <a:lstStyle/>
            <a:p>
              <a:r>
                <a:rPr lang="en-US" sz="8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sz="800" dirty="0">
                <a:solidFill>
                  <a:prstClr val="black"/>
                </a:solidFill>
                <a:latin typeface="Arial Narrow" panose="020B0606020202030204" pitchFamily="34" charset="0"/>
                <a:cs typeface="Arial" panose="020B0604020202020204" pitchFamily="34" charset="0"/>
              </a:endParaRPr>
            </a:p>
          </p:txBody>
        </p:sp>
        <p:pic>
          <p:nvPicPr>
            <p:cNvPr id="17" name="Grafik 1" descr="Ein Bild, das Text enthält.&#10;&#10;Automatisch generierte Beschreibung"/>
            <p:cNvPicPr/>
            <p:nvPr/>
          </p:nvPicPr>
          <p:blipFill rotWithShape="1">
            <a:blip r:embed="rId2" cstate="print">
              <a:extLst>
                <a:ext uri="{28A0092B-C50C-407E-A947-70E740481C1C}">
                  <a14:useLocalDpi xmlns:a14="http://schemas.microsoft.com/office/drawing/2010/main" val="0"/>
                </a:ext>
              </a:extLst>
            </a:blip>
            <a:srcRect l="26265" t="3861"/>
            <a:stretch/>
          </p:blipFill>
          <p:spPr>
            <a:xfrm>
              <a:off x="178130" y="6412675"/>
              <a:ext cx="2017606" cy="445325"/>
            </a:xfrm>
            <a:prstGeom prst="rect">
              <a:avLst/>
            </a:prstGeom>
          </p:spPr>
        </p:pic>
      </p:grpSp>
      <p:sp>
        <p:nvSpPr>
          <p:cNvPr id="3" name="Marcador de Posição do Número do Diapositivo 2"/>
          <p:cNvSpPr>
            <a:spLocks noGrp="1"/>
          </p:cNvSpPr>
          <p:nvPr>
            <p:ph type="sldNum" sz="quarter" idx="12"/>
          </p:nvPr>
        </p:nvSpPr>
        <p:spPr/>
        <p:txBody>
          <a:bodyPr/>
          <a:lstStyle/>
          <a:p>
            <a:fld id="{35BA1E5D-A24E-4249-ACDB-C6F8AD62BBF2}" type="slidenum">
              <a:rPr lang="pt-PT" smtClean="0"/>
              <a:t>28</a:t>
            </a:fld>
            <a:endParaRPr lang="pt-PT"/>
          </a:p>
        </p:txBody>
      </p:sp>
    </p:spTree>
    <p:extLst>
      <p:ext uri="{BB962C8B-B14F-4D97-AF65-F5344CB8AC3E}">
        <p14:creationId xmlns:p14="http://schemas.microsoft.com/office/powerpoint/2010/main" val="2635363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B17A013-6D54-C944-95A1-232723112481}"/>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42998A59-E0C5-6C47-ABCE-4440933FA3D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dirty="0">
              <a:solidFill>
                <a:prstClr val="black"/>
              </a:solidFill>
            </a:endParaRPr>
          </a:p>
        </p:txBody>
      </p:sp>
      <p:sp>
        <p:nvSpPr>
          <p:cNvPr id="6" name="Slide Number Placeholder 5">
            <a:extLst>
              <a:ext uri="{FF2B5EF4-FFF2-40B4-BE49-F238E27FC236}">
                <a16:creationId xmlns:a16="http://schemas.microsoft.com/office/drawing/2014/main" id="{49A72AF7-D2B8-5149-BDE0-B78EABF65A7A}"/>
              </a:ext>
            </a:extLst>
          </p:cNvPr>
          <p:cNvSpPr>
            <a:spLocks noGrp="1"/>
          </p:cNvSpPr>
          <p:nvPr>
            <p:ph type="sldNum" sz="quarter" idx="12"/>
          </p:nvPr>
        </p:nvSpPr>
        <p:spPr/>
        <p:txBody>
          <a:bodyPr/>
          <a:lstStyle/>
          <a:p>
            <a:fld id="{4AA10864-17D9-EB4A-80E3-89D1D8A92E63}" type="slidenum">
              <a:rPr lang="de-AT" smtClean="0"/>
              <a:pPr/>
              <a:t>29</a:t>
            </a:fld>
            <a:endParaRPr lang="de-AT" dirty="0"/>
          </a:p>
        </p:txBody>
      </p:sp>
      <p:sp>
        <p:nvSpPr>
          <p:cNvPr id="7" name="Google Shape;132;p26">
            <a:extLst>
              <a:ext uri="{FF2B5EF4-FFF2-40B4-BE49-F238E27FC236}">
                <a16:creationId xmlns:a16="http://schemas.microsoft.com/office/drawing/2014/main" id="{10578B7F-A3DA-3340-BED7-F6F49636EF47}"/>
              </a:ext>
            </a:extLst>
          </p:cNvPr>
          <p:cNvSpPr txBox="1">
            <a:spLocks noGrp="1"/>
          </p:cNvSpPr>
          <p:nvPr>
            <p:ph type="ctrTitle"/>
          </p:nvPr>
        </p:nvSpPr>
        <p:spPr>
          <a:xfrm>
            <a:off x="351936" y="1929161"/>
            <a:ext cx="11488128" cy="2999678"/>
          </a:xfrm>
          <a:prstGeom prst="rect">
            <a:avLst/>
          </a:prstGeom>
          <a:solidFill>
            <a:srgbClr val="BBD6EE"/>
          </a:solidFill>
          <a:ln>
            <a:noFill/>
          </a:ln>
        </p:spPr>
        <p:txBody>
          <a:bodyPr spcFirstLastPara="1" wrap="square" lIns="121900" tIns="60933" rIns="121900" bIns="60933" anchor="ctr" anchorCtr="0">
            <a:noAutofit/>
          </a:bodyPr>
          <a:lstStyle/>
          <a:p>
            <a:pPr algn="ctr">
              <a:lnSpc>
                <a:spcPct val="170000"/>
              </a:lnSpc>
              <a:buClr>
                <a:srgbClr val="024E94"/>
              </a:buClr>
              <a:buSzPct val="100000"/>
            </a:pPr>
            <a:r>
              <a:rPr lang="it" sz="3200" b="1" dirty="0">
                <a:solidFill>
                  <a:srgbClr val="024E94"/>
                </a:solidFill>
                <a:latin typeface="Arial Narrow"/>
                <a:ea typeface="Arial Narrow"/>
                <a:cs typeface="Arial Narrow"/>
                <a:sym typeface="Arial Narrow"/>
              </a:rPr>
              <a:t>Curriculum for the Training Course </a:t>
            </a:r>
            <a:br>
              <a:rPr lang="it" sz="3200" b="1" dirty="0">
                <a:solidFill>
                  <a:srgbClr val="024E94"/>
                </a:solidFill>
                <a:latin typeface="Arial Narrow"/>
                <a:ea typeface="Arial Narrow"/>
                <a:cs typeface="Arial Narrow"/>
                <a:sym typeface="Arial Narrow"/>
              </a:rPr>
            </a:br>
            <a:r>
              <a:rPr lang="it" sz="3200" b="1" dirty="0">
                <a:solidFill>
                  <a:srgbClr val="024E94"/>
                </a:solidFill>
                <a:latin typeface="Arial Narrow"/>
                <a:ea typeface="Arial Narrow"/>
                <a:cs typeface="Arial Narrow"/>
                <a:sym typeface="Arial Narrow"/>
              </a:rPr>
              <a:t>“Autism Spectrum Disorder (ASD) Officer”</a:t>
            </a:r>
            <a:endParaRPr sz="700" dirty="0"/>
          </a:p>
          <a:p>
            <a:pPr algn="ctr">
              <a:lnSpc>
                <a:spcPct val="90000"/>
              </a:lnSpc>
              <a:buClr>
                <a:schemeClr val="dk1"/>
              </a:buClr>
              <a:buSzPct val="100000"/>
            </a:pPr>
            <a:endParaRPr sz="2000" b="1" cap="small" dirty="0">
              <a:solidFill>
                <a:srgbClr val="024E94"/>
              </a:solidFill>
              <a:latin typeface="Arial Narrow"/>
              <a:ea typeface="Arial Narrow"/>
              <a:cs typeface="Arial Narrow"/>
              <a:sym typeface="Arial Narrow"/>
            </a:endParaRPr>
          </a:p>
          <a:p>
            <a:pPr algn="ctr">
              <a:lnSpc>
                <a:spcPct val="90000"/>
              </a:lnSpc>
              <a:buClr>
                <a:srgbClr val="024E94"/>
              </a:buClr>
              <a:buSzPct val="100000"/>
            </a:pPr>
            <a:r>
              <a:rPr lang="it" sz="2000" cap="small" dirty="0">
                <a:solidFill>
                  <a:srgbClr val="024E94"/>
                </a:solidFill>
                <a:latin typeface="Arial Narrow"/>
                <a:ea typeface="Arial Narrow"/>
                <a:cs typeface="Arial Narrow"/>
                <a:sym typeface="Arial Narrow"/>
              </a:rPr>
              <a:t>https://www.autrain.eu/pt/curriculo/</a:t>
            </a:r>
            <a:endParaRPr sz="2000" dirty="0">
              <a:solidFill>
                <a:srgbClr val="024E94"/>
              </a:solidFill>
              <a:latin typeface="Arial Narrow"/>
              <a:ea typeface="Arial Narrow"/>
              <a:cs typeface="Arial Narrow"/>
              <a:sym typeface="Arial Narrow"/>
            </a:endParaRPr>
          </a:p>
        </p:txBody>
      </p:sp>
    </p:spTree>
    <p:extLst>
      <p:ext uri="{BB962C8B-B14F-4D97-AF65-F5344CB8AC3E}">
        <p14:creationId xmlns:p14="http://schemas.microsoft.com/office/powerpoint/2010/main" val="2333319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3</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2743200" cy="1009651"/>
          </a:xfrm>
          <a:prstGeom prst="rect">
            <a:avLst/>
          </a:prstGeom>
          <a:solidFill>
            <a:srgbClr val="FFF2CC"/>
          </a:solidFill>
          <a:ln>
            <a:noFill/>
          </a:ln>
        </p:spPr>
        <p:txBody>
          <a:bodyPr spcFirstLastPara="1" wrap="square" lIns="121900" tIns="60933" rIns="121900" bIns="60933" anchor="ctr" anchorCtr="0">
            <a:noAutofit/>
          </a:bodyPr>
          <a:lstStyle/>
          <a:p>
            <a:pPr algn="ctr"/>
            <a:r>
              <a:rPr lang="it" sz="4800" b="1" dirty="0">
                <a:solidFill>
                  <a:srgbClr val="000000"/>
                </a:solidFill>
                <a:latin typeface="Arial Narrow"/>
                <a:ea typeface="Arial Narrow"/>
                <a:cs typeface="Arial Narrow"/>
                <a:sym typeface="Arial Narrow"/>
              </a:rPr>
              <a:t>Aim      </a:t>
            </a:r>
            <a:endParaRPr sz="3600" dirty="0"/>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pPr algn="ctr" defTabSz="685800"/>
            <a:r>
              <a:rPr lang="en-US" sz="3200" b="1" dirty="0">
                <a:solidFill>
                  <a:prstClr val="black"/>
                </a:solidFill>
                <a:latin typeface="Arial Narrow" panose="020B0606020202030204" pitchFamily="34" charset="0"/>
              </a:rPr>
              <a:t>Module 2: Nature of autism spectrum disorder (ASD)</a:t>
            </a:r>
            <a:endParaRPr lang="en-US" sz="3600" b="1" dirty="0">
              <a:solidFill>
                <a:prstClr val="black"/>
              </a:solidFill>
              <a:latin typeface="Arial Narrow" panose="020B0606020202030204" pitchFamily="34" charset="0"/>
            </a:endParaRPr>
          </a:p>
          <a:p>
            <a:pPr marL="457200" indent="-457200" algn="ctr" defTabSz="685800">
              <a:buFont typeface="Wingdings" panose="05000000000000000000" pitchFamily="2" charset="2"/>
              <a:buChar char="§"/>
            </a:pPr>
            <a:endParaRPr lang="en-US" sz="4000" dirty="0">
              <a:solidFill>
                <a:prstClr val="black"/>
              </a:solidFill>
              <a:latin typeface="Arial Narrow" panose="020B0606020202030204" pitchFamily="34" charset="0"/>
            </a:endParaRPr>
          </a:p>
          <a:p>
            <a:pPr marL="457200" indent="-457200">
              <a:buFont typeface="Arial" panose="020B0604020202020204" pitchFamily="34" charset="0"/>
              <a:buChar char="•"/>
            </a:pPr>
            <a:r>
              <a:rPr lang="en-US" sz="2800" dirty="0">
                <a:latin typeface="Arial Narrow" panose="020B0606020202030204" pitchFamily="34" charset="0"/>
              </a:rPr>
              <a:t>The pure formal definition of autism is limited in terms of conveying the comprehensiveness and multifaceted nature of autism.</a:t>
            </a:r>
          </a:p>
          <a:p>
            <a:pPr marL="457200" indent="-457200">
              <a:buFont typeface="Arial" panose="020B0604020202020204" pitchFamily="34" charset="0"/>
              <a:buChar char="•"/>
            </a:pPr>
            <a:endParaRPr lang="en-SE" sz="2800">
              <a:latin typeface="Arial Narrow" panose="020B0606020202030204" pitchFamily="34" charset="0"/>
            </a:endParaRPr>
          </a:p>
          <a:p>
            <a:pPr marL="457200" indent="-457200">
              <a:buFont typeface="Arial" panose="020B0604020202020204" pitchFamily="34" charset="0"/>
              <a:buChar char="•"/>
            </a:pPr>
            <a:r>
              <a:rPr lang="en-US" sz="2800" dirty="0">
                <a:latin typeface="Arial Narrow" panose="020B0606020202030204" pitchFamily="34" charset="0"/>
              </a:rPr>
              <a:t>Thus, this module aims to provide a better insight into the complexity and many faces of autism, particularly how autistic people themselves experience the phenomenon.</a:t>
            </a:r>
            <a:endParaRPr lang="en-US" sz="360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1191272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4</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2743200" cy="1009651"/>
          </a:xfrm>
          <a:prstGeom prst="rect">
            <a:avLst/>
          </a:prstGeom>
          <a:solidFill>
            <a:srgbClr val="FFF2CC"/>
          </a:solidFill>
          <a:ln>
            <a:noFill/>
          </a:ln>
        </p:spPr>
        <p:txBody>
          <a:bodyPr spcFirstLastPara="1" wrap="square" lIns="121900" tIns="60933" rIns="121900" bIns="60933" anchor="ctr" anchorCtr="0">
            <a:noAutofit/>
          </a:bodyPr>
          <a:lstStyle/>
          <a:p>
            <a:pPr algn="ctr">
              <a:buClr>
                <a:srgbClr val="C00000"/>
              </a:buClr>
            </a:pPr>
            <a:r>
              <a:rPr lang="en-US" sz="4800" b="1" dirty="0">
                <a:solidFill>
                  <a:prstClr val="black"/>
                </a:solidFill>
                <a:latin typeface="Arial Narrow" panose="020B0606020202030204" pitchFamily="34" charset="0"/>
              </a:rPr>
              <a:t>Contents</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pPr algn="ctr" defTabSz="685800"/>
            <a:r>
              <a:rPr lang="en-US" sz="3600" b="1" dirty="0">
                <a:solidFill>
                  <a:prstClr val="black"/>
                </a:solidFill>
                <a:latin typeface="Arial Narrow" panose="020B0606020202030204" pitchFamily="34" charset="0"/>
              </a:rPr>
              <a:t>Module 2: Nature of autism spectrum disorder</a:t>
            </a:r>
          </a:p>
          <a:p>
            <a:pPr algn="ctr" defTabSz="685800"/>
            <a:endParaRPr lang="en-US" sz="3200" dirty="0">
              <a:solidFill>
                <a:prstClr val="black"/>
              </a:solidFill>
              <a:latin typeface="Arial Narrow" panose="020B0606020202030204" pitchFamily="34" charset="0"/>
            </a:endParaRPr>
          </a:p>
          <a:p>
            <a:pPr marL="457200" indent="-457200" defTabSz="685800">
              <a:lnSpc>
                <a:spcPct val="150000"/>
              </a:lnSpc>
              <a:buFont typeface="Arial" panose="020B0604020202020204" pitchFamily="34" charset="0"/>
              <a:buChar char="•"/>
            </a:pPr>
            <a:r>
              <a:rPr lang="en-US" sz="2800" dirty="0">
                <a:solidFill>
                  <a:prstClr val="black"/>
                </a:solidFill>
                <a:latin typeface="Arial Narrow" panose="020B0606020202030204" pitchFamily="34" charset="0"/>
              </a:rPr>
              <a:t>The formal view of autism in biomedicine</a:t>
            </a:r>
          </a:p>
          <a:p>
            <a:pPr marL="457200" indent="-457200" defTabSz="685800">
              <a:lnSpc>
                <a:spcPct val="150000"/>
              </a:lnSpc>
              <a:buFont typeface="Arial" panose="020B0604020202020204" pitchFamily="34" charset="0"/>
              <a:buChar char="•"/>
            </a:pPr>
            <a:r>
              <a:rPr lang="en-US" sz="2800" dirty="0">
                <a:solidFill>
                  <a:prstClr val="black"/>
                </a:solidFill>
                <a:latin typeface="Arial Narrow" panose="020B0606020202030204" pitchFamily="34" charset="0"/>
              </a:rPr>
              <a:t>The frequency and causes of autism</a:t>
            </a:r>
          </a:p>
          <a:p>
            <a:pPr marL="457200" indent="-457200" defTabSz="685800">
              <a:lnSpc>
                <a:spcPct val="150000"/>
              </a:lnSpc>
              <a:buFont typeface="Arial" panose="020B0604020202020204" pitchFamily="34" charset="0"/>
              <a:buChar char="•"/>
            </a:pPr>
            <a:r>
              <a:rPr lang="en-US" sz="2800" dirty="0">
                <a:solidFill>
                  <a:prstClr val="black"/>
                </a:solidFill>
                <a:latin typeface="Arial Narrow" panose="020B0606020202030204" pitchFamily="34" charset="0"/>
              </a:rPr>
              <a:t>Co-occurring mental and physical conditions</a:t>
            </a:r>
          </a:p>
          <a:p>
            <a:pPr marL="457200" indent="-457200" defTabSz="685800">
              <a:lnSpc>
                <a:spcPct val="150000"/>
              </a:lnSpc>
              <a:buFont typeface="Arial" panose="020B0604020202020204" pitchFamily="34" charset="0"/>
              <a:buChar char="•"/>
            </a:pPr>
            <a:r>
              <a:rPr lang="en-US" sz="2800" dirty="0">
                <a:solidFill>
                  <a:prstClr val="black"/>
                </a:solidFill>
                <a:latin typeface="Arial Narrow" panose="020B0606020202030204" pitchFamily="34" charset="0"/>
              </a:rPr>
              <a:t>Autistic experiences, thinking, and perceptions</a:t>
            </a:r>
          </a:p>
          <a:p>
            <a:pPr marL="457200" indent="-457200" defTabSz="685800">
              <a:lnSpc>
                <a:spcPct val="150000"/>
              </a:lnSpc>
              <a:buFont typeface="Arial" panose="020B0604020202020204" pitchFamily="34" charset="0"/>
              <a:buChar char="•"/>
            </a:pPr>
            <a:r>
              <a:rPr lang="en-US" sz="2800" dirty="0">
                <a:solidFill>
                  <a:prstClr val="black"/>
                </a:solidFill>
                <a:latin typeface="Arial Narrow" panose="020B0606020202030204" pitchFamily="34" charset="0"/>
              </a:rPr>
              <a:t>Common misconceptions of autism</a:t>
            </a:r>
          </a:p>
        </p:txBody>
      </p:sp>
    </p:spTree>
    <p:extLst>
      <p:ext uri="{BB962C8B-B14F-4D97-AF65-F5344CB8AC3E}">
        <p14:creationId xmlns:p14="http://schemas.microsoft.com/office/powerpoint/2010/main" val="2155851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5</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4212771" cy="1009651"/>
          </a:xfrm>
          <a:prstGeom prst="rect">
            <a:avLst/>
          </a:prstGeom>
          <a:solidFill>
            <a:srgbClr val="FFF2CC"/>
          </a:solidFill>
          <a:ln>
            <a:noFill/>
          </a:ln>
        </p:spPr>
        <p:txBody>
          <a:bodyPr spcFirstLastPara="1" wrap="square" lIns="121900" tIns="60933" rIns="121900" bIns="60933" anchor="ctr" anchorCtr="0">
            <a:noAutofit/>
          </a:bodyPr>
          <a:lstStyle/>
          <a:p>
            <a:pPr algn="ctr">
              <a:buClr>
                <a:srgbClr val="C00000"/>
              </a:buClr>
            </a:pPr>
            <a:r>
              <a:rPr lang="en-US" sz="4000" b="1" dirty="0">
                <a:solidFill>
                  <a:prstClr val="black"/>
                </a:solidFill>
                <a:latin typeface="Arial Narrow" panose="020B0606020202030204" pitchFamily="34" charset="0"/>
              </a:rPr>
              <a:t>Learning outcomes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pPr algn="ctr" defTabSz="685800">
              <a:spcBef>
                <a:spcPts val="600"/>
              </a:spcBef>
            </a:pPr>
            <a:r>
              <a:rPr lang="en-US" sz="3600" b="1" dirty="0">
                <a:solidFill>
                  <a:prstClr val="black"/>
                </a:solidFill>
                <a:latin typeface="Arial Narrow" panose="020B0606020202030204" pitchFamily="34" charset="0"/>
              </a:rPr>
              <a:t>Module 2: Nature of autism spectrum disorder</a:t>
            </a:r>
            <a:endParaRPr lang="en-US" sz="3600" dirty="0">
              <a:solidFill>
                <a:prstClr val="black"/>
              </a:solidFill>
              <a:latin typeface="Arial Narrow" panose="020B0606020202030204" pitchFamily="34" charset="0"/>
            </a:endParaRPr>
          </a:p>
          <a:p>
            <a:pPr algn="ctr" defTabSz="685800">
              <a:spcAft>
                <a:spcPts val="600"/>
              </a:spcAft>
            </a:pPr>
            <a:endParaRPr lang="en-US" sz="3600" b="1" dirty="0">
              <a:solidFill>
                <a:prstClr val="black"/>
              </a:solidFill>
              <a:latin typeface="Arial Narrow" panose="020B0606020202030204" pitchFamily="34" charset="0"/>
            </a:endParaRPr>
          </a:p>
          <a:p>
            <a:pPr marL="571500" indent="-571500" algn="just" defTabSz="685800">
              <a:spcAft>
                <a:spcPts val="1200"/>
              </a:spcAft>
              <a:buFont typeface="Arial" panose="020B0604020202020204" pitchFamily="34" charset="0"/>
              <a:buChar char="•"/>
            </a:pPr>
            <a:r>
              <a:rPr lang="en-GB" sz="2400" dirty="0">
                <a:latin typeface="Arial Narrow" panose="020B0606020202030204" pitchFamily="34" charset="0"/>
              </a:rPr>
              <a:t>Learn about autism diagnosis, defining features, and understand autism from the inside. </a:t>
            </a:r>
            <a:endParaRPr lang="en-SE" sz="2400">
              <a:latin typeface="Arial Narrow" panose="020B0606020202030204" pitchFamily="34" charset="0"/>
              <a:ea typeface="Calibri" panose="020F0502020204030204" pitchFamily="34" charset="0"/>
              <a:cs typeface="Vrinda" panose="020B0502040204020203" pitchFamily="34" charset="0"/>
            </a:endParaRPr>
          </a:p>
          <a:p>
            <a:pPr marL="571500" indent="-571500" algn="just" defTabSz="685800">
              <a:spcAft>
                <a:spcPts val="1200"/>
              </a:spcAft>
              <a:buFont typeface="Arial" panose="020B0604020202020204" pitchFamily="34" charset="0"/>
              <a:buChar char="•"/>
            </a:pPr>
            <a:r>
              <a:rPr lang="en-GB" sz="2400" dirty="0">
                <a:latin typeface="Arial Narrow" panose="020B0606020202030204" pitchFamily="34" charset="0"/>
              </a:rPr>
              <a:t>Learn about the causes of autism, how frequent autism is and how the frequency of autism diagnoses has changed.</a:t>
            </a:r>
            <a:r>
              <a:rPr lang="en-US" sz="2400" dirty="0">
                <a:solidFill>
                  <a:prstClr val="black"/>
                </a:solidFill>
                <a:latin typeface="Arial Narrow" panose="020B0606020202030204" pitchFamily="34" charset="0"/>
              </a:rPr>
              <a:t> </a:t>
            </a:r>
          </a:p>
          <a:p>
            <a:pPr marL="571500" indent="-571500" algn="just" defTabSz="685800">
              <a:spcAft>
                <a:spcPts val="1200"/>
              </a:spcAft>
              <a:buFont typeface="Arial" panose="020B0604020202020204" pitchFamily="34" charset="0"/>
              <a:buChar char="•"/>
            </a:pPr>
            <a:r>
              <a:rPr lang="en-GB" sz="2400" dirty="0">
                <a:latin typeface="Arial Narrow" panose="020B0606020202030204" pitchFamily="34" charset="0"/>
              </a:rPr>
              <a:t>Detect, learn about, and understand autistic </a:t>
            </a:r>
            <a:r>
              <a:rPr lang="en-GB" sz="2400" dirty="0" err="1">
                <a:latin typeface="Arial Narrow" panose="020B0606020202030204" pitchFamily="34" charset="0"/>
              </a:rPr>
              <a:t>behaviors</a:t>
            </a:r>
            <a:r>
              <a:rPr lang="en-GB" sz="2400" dirty="0">
                <a:latin typeface="Arial Narrow" panose="020B0606020202030204" pitchFamily="34" charset="0"/>
              </a:rPr>
              <a:t> and thinking.</a:t>
            </a:r>
          </a:p>
          <a:p>
            <a:pPr marL="571500" indent="-571500" algn="just" defTabSz="685800">
              <a:spcAft>
                <a:spcPts val="1200"/>
              </a:spcAft>
              <a:buFont typeface="Arial" panose="020B0604020202020204" pitchFamily="34" charset="0"/>
              <a:buChar char="•"/>
            </a:pPr>
            <a:r>
              <a:rPr lang="en-GB" sz="2400" dirty="0">
                <a:latin typeface="Arial Narrow" panose="020B0606020202030204" pitchFamily="34" charset="0"/>
              </a:rPr>
              <a:t>Learn about what is not typical of autism.</a:t>
            </a:r>
            <a:endParaRPr lang="en-GB" sz="3600" dirty="0">
              <a:latin typeface="Arial Narrow" panose="020B0606020202030204" pitchFamily="34" charset="0"/>
            </a:endParaRPr>
          </a:p>
        </p:txBody>
      </p:sp>
    </p:spTree>
    <p:extLst>
      <p:ext uri="{BB962C8B-B14F-4D97-AF65-F5344CB8AC3E}">
        <p14:creationId xmlns:p14="http://schemas.microsoft.com/office/powerpoint/2010/main" val="282017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6</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4212771" cy="1009651"/>
          </a:xfrm>
          <a:prstGeom prst="rect">
            <a:avLst/>
          </a:prstGeom>
          <a:solidFill>
            <a:srgbClr val="FFF2CC"/>
          </a:solidFill>
          <a:ln>
            <a:noFill/>
          </a:ln>
        </p:spPr>
        <p:txBody>
          <a:bodyPr spcFirstLastPara="1" wrap="square" lIns="121900" tIns="60933" rIns="121900" bIns="60933" anchor="ctr" anchorCtr="0">
            <a:noAutofit/>
          </a:bodyPr>
          <a:lstStyle/>
          <a:p>
            <a:pPr algn="ctr">
              <a:buClr>
                <a:srgbClr val="C00000"/>
              </a:buClr>
            </a:pPr>
            <a:r>
              <a:rPr lang="en-US" sz="4000" b="1" dirty="0">
                <a:latin typeface="Arial Narrow" panose="020B0606020202030204" pitchFamily="34" charset="0"/>
              </a:rPr>
              <a:t>Organization</a:t>
            </a:r>
            <a:r>
              <a:rPr lang="en-US" sz="4000" b="1" dirty="0">
                <a:solidFill>
                  <a:prstClr val="black"/>
                </a:solidFill>
                <a:latin typeface="Arial Narrow" panose="020B0606020202030204" pitchFamily="34" charset="0"/>
              </a:rPr>
              <a: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pPr algn="ctr" defTabSz="685800">
              <a:spcBef>
                <a:spcPts val="600"/>
              </a:spcBef>
            </a:pPr>
            <a:r>
              <a:rPr lang="en-US" sz="3600" b="1" dirty="0">
                <a:solidFill>
                  <a:prstClr val="black"/>
                </a:solidFill>
                <a:latin typeface="Arial Narrow" panose="020B0606020202030204" pitchFamily="34" charset="0"/>
              </a:rPr>
              <a:t>Module 2: Nature of autism spectrum disorder</a:t>
            </a:r>
            <a:endParaRPr lang="en-US" sz="3600" dirty="0">
              <a:solidFill>
                <a:prstClr val="black"/>
              </a:solidFill>
              <a:latin typeface="Arial Narrow" panose="020B0606020202030204" pitchFamily="34" charset="0"/>
            </a:endParaRPr>
          </a:p>
          <a:p>
            <a:pPr algn="ctr"/>
            <a:endParaRPr lang="en-US" sz="3600" b="1" dirty="0">
              <a:latin typeface="Arial Narrow" panose="020B0606020202030204" pitchFamily="34" charset="0"/>
            </a:endParaRPr>
          </a:p>
          <a:p>
            <a:pPr algn="just">
              <a:lnSpc>
                <a:spcPct val="150000"/>
              </a:lnSpc>
            </a:pPr>
            <a:r>
              <a:rPr lang="en-US" sz="3200" b="1" dirty="0">
                <a:latin typeface="Arial Narrow" panose="020B0606020202030204" pitchFamily="34" charset="0"/>
              </a:rPr>
              <a:t>Estimated time to complete the module: 3 ¾ </a:t>
            </a:r>
            <a:r>
              <a:rPr lang="en-US" sz="3200" dirty="0">
                <a:latin typeface="Arial Narrow" panose="020B0606020202030204" pitchFamily="34" charset="0"/>
              </a:rPr>
              <a:t>hours</a:t>
            </a:r>
          </a:p>
          <a:p>
            <a:pPr algn="just">
              <a:lnSpc>
                <a:spcPct val="150000"/>
              </a:lnSpc>
            </a:pPr>
            <a:r>
              <a:rPr lang="en-US" sz="3200" b="1" dirty="0">
                <a:latin typeface="Arial Narrow" panose="020B0606020202030204" pitchFamily="34" charset="0"/>
              </a:rPr>
              <a:t>Breaks:</a:t>
            </a:r>
            <a:r>
              <a:rPr lang="en-US" sz="3200" dirty="0">
                <a:latin typeface="Arial Narrow" panose="020B0606020202030204" pitchFamily="34" charset="0"/>
              </a:rPr>
              <a:t> 1 x 30, 1 x 15 minutes</a:t>
            </a:r>
            <a:endParaRPr lang="en-US" sz="320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1800841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7</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4212771" cy="1009651"/>
          </a:xfrm>
          <a:prstGeom prst="rect">
            <a:avLst/>
          </a:prstGeom>
          <a:solidFill>
            <a:srgbClr val="FFF2CC"/>
          </a:solidFill>
          <a:ln>
            <a:noFill/>
          </a:ln>
        </p:spPr>
        <p:txBody>
          <a:bodyPr spcFirstLastPara="1" wrap="square" lIns="121900" tIns="60933" rIns="121900" bIns="60933" anchor="ctr" anchorCtr="0">
            <a:noAutofit/>
          </a:bodyPr>
          <a:lstStyle/>
          <a:p>
            <a:pPr algn="ctr">
              <a:buClr>
                <a:srgbClr val="C00000"/>
              </a:buClr>
            </a:pPr>
            <a:r>
              <a:rPr lang="en-US" sz="4000" b="1" dirty="0">
                <a:latin typeface="Arial Narrow" panose="020B0606020202030204" pitchFamily="34" charset="0"/>
              </a:rPr>
              <a:t>Organization</a:t>
            </a:r>
            <a:r>
              <a:rPr lang="en-US" sz="4000" b="1" dirty="0">
                <a:solidFill>
                  <a:prstClr val="black"/>
                </a:solidFill>
                <a:latin typeface="Arial Narrow" panose="020B0606020202030204" pitchFamily="34" charset="0"/>
              </a:rPr>
              <a: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pPr algn="ctr" defTabSz="685800">
              <a:spcBef>
                <a:spcPts val="600"/>
              </a:spcBef>
            </a:pPr>
            <a:endParaRPr lang="en-US" sz="3200" dirty="0">
              <a:solidFill>
                <a:prstClr val="black"/>
              </a:solidFill>
              <a:latin typeface="Arial Narrow" panose="020B0606020202030204" pitchFamily="34" charset="0"/>
            </a:endParaRPr>
          </a:p>
        </p:txBody>
      </p:sp>
      <p:grpSp>
        <p:nvGrpSpPr>
          <p:cNvPr id="2" name="Group 1">
            <a:extLst>
              <a:ext uri="{FF2B5EF4-FFF2-40B4-BE49-F238E27FC236}">
                <a16:creationId xmlns:a16="http://schemas.microsoft.com/office/drawing/2014/main" id="{0F0426B7-3ED9-4546-9EA9-BD88A8FCAD33}"/>
              </a:ext>
            </a:extLst>
          </p:cNvPr>
          <p:cNvGrpSpPr/>
          <p:nvPr/>
        </p:nvGrpSpPr>
        <p:grpSpPr>
          <a:xfrm>
            <a:off x="3542377" y="1811893"/>
            <a:ext cx="5107245" cy="4368558"/>
            <a:chOff x="833408" y="1825625"/>
            <a:chExt cx="5107245" cy="4423253"/>
          </a:xfrm>
        </p:grpSpPr>
        <p:pic>
          <p:nvPicPr>
            <p:cNvPr id="9" name="Bildobjekt 10">
              <a:extLst>
                <a:ext uri="{FF2B5EF4-FFF2-40B4-BE49-F238E27FC236}">
                  <a16:creationId xmlns:a16="http://schemas.microsoft.com/office/drawing/2014/main" id="{E25A2E59-E9CE-0547-B61E-8A974CD1AC4A}"/>
                </a:ext>
              </a:extLst>
            </p:cNvPr>
            <p:cNvPicPr>
              <a:picLocks noChangeAspect="1"/>
            </p:cNvPicPr>
            <p:nvPr/>
          </p:nvPicPr>
          <p:blipFill rotWithShape="1">
            <a:blip r:embed="rId2"/>
            <a:srcRect l="30747" t="20477" r="30581" b="54764"/>
            <a:stretch/>
          </p:blipFill>
          <p:spPr>
            <a:xfrm>
              <a:off x="838199" y="1825625"/>
              <a:ext cx="5102454" cy="2041701"/>
            </a:xfrm>
            <a:prstGeom prst="rect">
              <a:avLst/>
            </a:prstGeom>
          </p:spPr>
        </p:pic>
        <p:pic>
          <p:nvPicPr>
            <p:cNvPr id="10" name="Bildobjekt 11">
              <a:extLst>
                <a:ext uri="{FF2B5EF4-FFF2-40B4-BE49-F238E27FC236}">
                  <a16:creationId xmlns:a16="http://schemas.microsoft.com/office/drawing/2014/main" id="{15C93021-DF31-C14B-8686-58B56D052BDD}"/>
                </a:ext>
              </a:extLst>
            </p:cNvPr>
            <p:cNvPicPr>
              <a:picLocks noChangeAspect="1"/>
            </p:cNvPicPr>
            <p:nvPr/>
          </p:nvPicPr>
          <p:blipFill rotWithShape="1">
            <a:blip r:embed="rId3"/>
            <a:srcRect l="30581" t="20477" r="30540" b="50515"/>
            <a:stretch/>
          </p:blipFill>
          <p:spPr>
            <a:xfrm>
              <a:off x="833408" y="3867326"/>
              <a:ext cx="5107245" cy="2381552"/>
            </a:xfrm>
            <a:prstGeom prst="rect">
              <a:avLst/>
            </a:prstGeom>
          </p:spPr>
        </p:pic>
      </p:grpSp>
    </p:spTree>
    <p:extLst>
      <p:ext uri="{BB962C8B-B14F-4D97-AF65-F5344CB8AC3E}">
        <p14:creationId xmlns:p14="http://schemas.microsoft.com/office/powerpoint/2010/main" val="3075900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8</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5492932" cy="1009651"/>
          </a:xfrm>
          <a:prstGeom prst="rect">
            <a:avLst/>
          </a:prstGeom>
          <a:solidFill>
            <a:srgbClr val="FFF2CC"/>
          </a:solidFill>
          <a:ln>
            <a:noFill/>
          </a:ln>
        </p:spPr>
        <p:txBody>
          <a:bodyPr spcFirstLastPara="1" wrap="square" lIns="121900" tIns="60933" rIns="121900" bIns="60933" anchor="ctr" anchorCtr="0">
            <a:noAutofit/>
          </a:bodyPr>
          <a:lstStyle/>
          <a:p>
            <a:r>
              <a:rPr lang="en-GB" sz="4000" b="1" dirty="0">
                <a:latin typeface="Arial Narrow" panose="020B0606020202030204" pitchFamily="34" charset="0"/>
              </a:rPr>
              <a:t>Activity: Read &amp; Watch 2.1</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r>
              <a:rPr lang="en-GB" sz="3200" b="1" dirty="0">
                <a:latin typeface="Arial Narrow" panose="020B0606020202030204" pitchFamily="34" charset="0"/>
              </a:rPr>
              <a:t>Materials</a:t>
            </a:r>
          </a:p>
          <a:p>
            <a:r>
              <a:rPr lang="pt-PT" sz="2800" dirty="0" err="1">
                <a:latin typeface="Arial Narrow" panose="020B0606020202030204" pitchFamily="34" charset="0"/>
              </a:rPr>
              <a:t>Worksheet</a:t>
            </a:r>
            <a:r>
              <a:rPr lang="pt-PT" sz="2800" dirty="0">
                <a:latin typeface="Arial Narrow" panose="020B0606020202030204" pitchFamily="34" charset="0"/>
              </a:rPr>
              <a:t> 2.1, </a:t>
            </a:r>
            <a:r>
              <a:rPr lang="pt-PT" sz="2800" dirty="0" err="1">
                <a:latin typeface="Arial Narrow" panose="020B0606020202030204" pitchFamily="34" charset="0"/>
              </a:rPr>
              <a:t>Video</a:t>
            </a:r>
            <a:r>
              <a:rPr lang="pt-PT" sz="2800" dirty="0">
                <a:latin typeface="Arial Narrow" panose="020B0606020202030204" pitchFamily="34" charset="0"/>
              </a:rPr>
              <a:t>/internet 2.1, </a:t>
            </a:r>
            <a:r>
              <a:rPr lang="pt-PT" sz="2800" dirty="0" err="1">
                <a:latin typeface="Arial Narrow" panose="020B0606020202030204" pitchFamily="34" charset="0"/>
              </a:rPr>
              <a:t>Video</a:t>
            </a:r>
            <a:r>
              <a:rPr lang="pt-PT" sz="2800" dirty="0">
                <a:latin typeface="Arial Narrow" panose="020B0606020202030204" pitchFamily="34" charset="0"/>
              </a:rPr>
              <a:t>/internet 2.2, </a:t>
            </a:r>
            <a:r>
              <a:rPr lang="pt-PT" sz="2800" dirty="0" err="1">
                <a:latin typeface="Arial Narrow" panose="020B0606020202030204" pitchFamily="34" charset="0"/>
              </a:rPr>
              <a:t>Publication</a:t>
            </a:r>
            <a:r>
              <a:rPr lang="pt-PT" sz="2800" dirty="0">
                <a:latin typeface="Arial Narrow" panose="020B0606020202030204" pitchFamily="34" charset="0"/>
              </a:rPr>
              <a:t> 2.1, </a:t>
            </a:r>
            <a:r>
              <a:rPr lang="pt-PT" sz="2800" dirty="0" err="1">
                <a:latin typeface="Arial Narrow" panose="020B0606020202030204" pitchFamily="34" charset="0"/>
              </a:rPr>
              <a:t>Worksheet</a:t>
            </a:r>
            <a:r>
              <a:rPr lang="pt-PT" sz="2800" dirty="0">
                <a:latin typeface="Arial Narrow" panose="020B0606020202030204" pitchFamily="34" charset="0"/>
              </a:rPr>
              <a:t> 2.2, </a:t>
            </a:r>
            <a:r>
              <a:rPr lang="pt-PT" sz="2800" dirty="0" err="1">
                <a:latin typeface="Arial Narrow" panose="020B0606020202030204" pitchFamily="34" charset="0"/>
              </a:rPr>
              <a:t>Video</a:t>
            </a:r>
            <a:r>
              <a:rPr lang="pt-PT" sz="2800" dirty="0">
                <a:latin typeface="Arial Narrow" panose="020B0606020202030204" pitchFamily="34" charset="0"/>
              </a:rPr>
              <a:t>/internet 2.3, </a:t>
            </a:r>
            <a:r>
              <a:rPr lang="pt-PT" sz="2800" dirty="0" err="1">
                <a:latin typeface="Arial Narrow" panose="020B0606020202030204" pitchFamily="34" charset="0"/>
              </a:rPr>
              <a:t>Video</a:t>
            </a:r>
            <a:r>
              <a:rPr lang="pt-PT" sz="2800" dirty="0">
                <a:latin typeface="Arial Narrow" panose="020B0606020202030204" pitchFamily="34" charset="0"/>
              </a:rPr>
              <a:t>/internet 2.4, </a:t>
            </a:r>
            <a:r>
              <a:rPr lang="pt-PT" sz="2800" dirty="0" err="1">
                <a:latin typeface="Arial Narrow" panose="020B0606020202030204" pitchFamily="34" charset="0"/>
              </a:rPr>
              <a:t>Video</a:t>
            </a:r>
            <a:r>
              <a:rPr lang="pt-PT" sz="2800" dirty="0">
                <a:latin typeface="Arial Narrow" panose="020B0606020202030204" pitchFamily="34" charset="0"/>
              </a:rPr>
              <a:t>/internet 2.5</a:t>
            </a:r>
            <a:endParaRPr lang="en-GB" sz="3600" b="1" dirty="0">
              <a:latin typeface="Arial Narrow" panose="020B0606020202030204" pitchFamily="34" charset="0"/>
            </a:endParaRPr>
          </a:p>
          <a:p>
            <a:endParaRPr lang="en-US" sz="2800" dirty="0">
              <a:solidFill>
                <a:prstClr val="black"/>
              </a:solidFill>
              <a:latin typeface="Arial Narrow" panose="020B0606020202030204" pitchFamily="34" charset="0"/>
            </a:endParaRPr>
          </a:p>
          <a:p>
            <a:pPr marL="457200" indent="-457200">
              <a:buFont typeface="Arial" panose="020B0604020202020204" pitchFamily="34" charset="0"/>
              <a:buChar char="•"/>
            </a:pPr>
            <a:r>
              <a:rPr lang="en-US" sz="2800" dirty="0">
                <a:solidFill>
                  <a:prstClr val="black"/>
                </a:solidFill>
                <a:latin typeface="Arial Narrow" panose="020B0606020202030204" pitchFamily="34" charset="0"/>
              </a:rPr>
              <a:t>Read worksheets</a:t>
            </a:r>
          </a:p>
          <a:p>
            <a:pPr marL="457200" indent="-457200">
              <a:buFont typeface="Arial" panose="020B0604020202020204" pitchFamily="34" charset="0"/>
              <a:buChar char="•"/>
            </a:pPr>
            <a:r>
              <a:rPr lang="en-US" sz="2800" dirty="0">
                <a:solidFill>
                  <a:prstClr val="black"/>
                </a:solidFill>
                <a:latin typeface="Arial Narrow" panose="020B0606020202030204" pitchFamily="34" charset="0"/>
              </a:rPr>
              <a:t>Read publication</a:t>
            </a:r>
          </a:p>
          <a:p>
            <a:pPr marL="457200" indent="-457200">
              <a:buFont typeface="Arial" panose="020B0604020202020204" pitchFamily="34" charset="0"/>
              <a:buChar char="•"/>
            </a:pPr>
            <a:r>
              <a:rPr lang="en-US" sz="2800" dirty="0">
                <a:solidFill>
                  <a:prstClr val="black"/>
                </a:solidFill>
                <a:latin typeface="Arial Narrow" panose="020B0606020202030204" pitchFamily="34" charset="0"/>
              </a:rPr>
              <a:t>Watch videos (video 2.5 optional, only if time allows)</a:t>
            </a:r>
          </a:p>
          <a:p>
            <a:pPr marL="457200" indent="-457200">
              <a:buFont typeface="Arial" panose="020B0604020202020204" pitchFamily="34" charset="0"/>
              <a:buChar char="•"/>
            </a:pPr>
            <a:r>
              <a:rPr lang="en-US" sz="2800" dirty="0">
                <a:solidFill>
                  <a:prstClr val="black"/>
                </a:solidFill>
                <a:latin typeface="Arial Narrow" panose="020B0606020202030204" pitchFamily="34" charset="0"/>
              </a:rPr>
              <a:t>Make notes of your thoughts and of important points for later discussion</a:t>
            </a:r>
            <a:endParaRPr lang="en-US" sz="2800" b="1" cap="small" dirty="0">
              <a:solidFill>
                <a:srgbClr val="B32C16">
                  <a:lumMod val="75000"/>
                </a:srgbClr>
              </a:solidFill>
              <a:latin typeface="Arial Rounded MT Bold" pitchFamily="34" charset="0"/>
            </a:endParaRPr>
          </a:p>
          <a:p>
            <a:pPr algn="ctr" defTabSz="685800"/>
            <a:endParaRPr lang="en-US" sz="2800" b="1" cap="small" dirty="0">
              <a:solidFill>
                <a:srgbClr val="B32C16">
                  <a:lumMod val="75000"/>
                </a:srgbClr>
              </a:solidFill>
              <a:latin typeface="Arial Rounded MT Bold" pitchFamily="34" charset="0"/>
            </a:endParaRPr>
          </a:p>
        </p:txBody>
      </p:sp>
    </p:spTree>
    <p:extLst>
      <p:ext uri="{BB962C8B-B14F-4D97-AF65-F5344CB8AC3E}">
        <p14:creationId xmlns:p14="http://schemas.microsoft.com/office/powerpoint/2010/main" val="542405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9</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5492932" cy="1009651"/>
          </a:xfrm>
          <a:prstGeom prst="rect">
            <a:avLst/>
          </a:prstGeom>
          <a:solidFill>
            <a:srgbClr val="FFF2CC"/>
          </a:solidFill>
          <a:ln>
            <a:noFill/>
          </a:ln>
        </p:spPr>
        <p:txBody>
          <a:bodyPr spcFirstLastPara="1" wrap="square" lIns="121900" tIns="60933" rIns="121900" bIns="60933" anchor="ctr" anchorCtr="0">
            <a:noAutofit/>
          </a:bodyPr>
          <a:lstStyle/>
          <a:p>
            <a:r>
              <a:rPr lang="en-GB" sz="4000" b="1" dirty="0">
                <a:latin typeface="Arial Narrow" panose="020B0606020202030204" pitchFamily="34" charset="0"/>
              </a:rPr>
              <a:t>Activity: Read &amp; Watch 2.1</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t" anchorCtr="0">
            <a:noAutofit/>
          </a:bodyPr>
          <a:lstStyle/>
          <a:p>
            <a:r>
              <a:rPr lang="en-US" sz="3200" b="1" dirty="0">
                <a:solidFill>
                  <a:prstClr val="black"/>
                </a:solidFill>
                <a:latin typeface="Arial Narrow" panose="020B0606020202030204" pitchFamily="34" charset="0"/>
              </a:rPr>
              <a:t>What is ASD?</a:t>
            </a:r>
            <a:endParaRPr lang="en-US" sz="3200" dirty="0">
              <a:solidFill>
                <a:prstClr val="black"/>
              </a:solidFill>
              <a:latin typeface="Arial Narrow" panose="020B0606020202030204" pitchFamily="34" charset="0"/>
            </a:endParaRPr>
          </a:p>
          <a:p>
            <a:r>
              <a:rPr lang="en-US" sz="2800" dirty="0">
                <a:solidFill>
                  <a:prstClr val="black"/>
                </a:solidFill>
                <a:latin typeface="Arial Narrow" panose="020B0606020202030204" pitchFamily="34" charset="0"/>
              </a:rPr>
              <a:t>Watch these two short videos (2:42 min. &amp; 4:13 min.)</a:t>
            </a:r>
          </a:p>
          <a:p>
            <a:r>
              <a:rPr lang="en-US" sz="2800" dirty="0">
                <a:solidFill>
                  <a:prstClr val="black"/>
                </a:solidFill>
                <a:latin typeface="Arial Narrow" panose="020B0606020202030204" pitchFamily="34" charset="0"/>
              </a:rPr>
              <a:t>Then, have a quick read of the Worksheet 2.1 Diagnostic criteria (5 min.)</a:t>
            </a:r>
          </a:p>
        </p:txBody>
      </p:sp>
      <p:pic>
        <p:nvPicPr>
          <p:cNvPr id="9" name="Bildobjekt 4">
            <a:hlinkClick r:id="rId2"/>
            <a:extLst>
              <a:ext uri="{FF2B5EF4-FFF2-40B4-BE49-F238E27FC236}">
                <a16:creationId xmlns:a16="http://schemas.microsoft.com/office/drawing/2014/main" id="{27F87393-9148-5044-B764-3C2E058DB028}"/>
              </a:ext>
            </a:extLst>
          </p:cNvPr>
          <p:cNvPicPr>
            <a:picLocks noChangeAspect="1"/>
          </p:cNvPicPr>
          <p:nvPr/>
        </p:nvPicPr>
        <p:blipFill rotWithShape="1">
          <a:blip r:embed="rId3"/>
          <a:srcRect l="21079" t="10780" r="22449" b="43876"/>
          <a:stretch/>
        </p:blipFill>
        <p:spPr>
          <a:xfrm>
            <a:off x="2117594" y="3839258"/>
            <a:ext cx="3524723" cy="1768835"/>
          </a:xfrm>
          <a:prstGeom prst="rect">
            <a:avLst/>
          </a:prstGeom>
        </p:spPr>
      </p:pic>
      <p:pic>
        <p:nvPicPr>
          <p:cNvPr id="10" name="Bildobjekt 5">
            <a:hlinkClick r:id="rId4"/>
            <a:extLst>
              <a:ext uri="{FF2B5EF4-FFF2-40B4-BE49-F238E27FC236}">
                <a16:creationId xmlns:a16="http://schemas.microsoft.com/office/drawing/2014/main" id="{14CF1C97-3EC4-E346-AA75-CAD41C342FBB}"/>
              </a:ext>
            </a:extLst>
          </p:cNvPr>
          <p:cNvPicPr>
            <a:picLocks noChangeAspect="1"/>
          </p:cNvPicPr>
          <p:nvPr/>
        </p:nvPicPr>
        <p:blipFill rotWithShape="1">
          <a:blip r:embed="rId5"/>
          <a:srcRect l="8382" t="30366" r="30797" b="23493"/>
          <a:stretch/>
        </p:blipFill>
        <p:spPr>
          <a:xfrm>
            <a:off x="5919425" y="3852180"/>
            <a:ext cx="3730613" cy="1768836"/>
          </a:xfrm>
          <a:prstGeom prst="rect">
            <a:avLst/>
          </a:prstGeom>
        </p:spPr>
      </p:pic>
    </p:spTree>
    <p:extLst>
      <p:ext uri="{BB962C8B-B14F-4D97-AF65-F5344CB8AC3E}">
        <p14:creationId xmlns:p14="http://schemas.microsoft.com/office/powerpoint/2010/main" val="23340120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3299</Words>
  <Application>Microsoft Macintosh PowerPoint</Application>
  <PresentationFormat>Widescreen</PresentationFormat>
  <Paragraphs>275</Paragraphs>
  <Slides>29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Arial Narrow</vt:lpstr>
      <vt:lpstr>Arial Rounded MT Bold</vt:lpstr>
      <vt:lpstr>Calibri</vt:lpstr>
      <vt:lpstr>Calibri Light</vt:lpstr>
      <vt:lpstr>Wingdings</vt:lpstr>
      <vt:lpstr>Office Theme</vt:lpstr>
      <vt:lpstr>Curriculum for the Training Course  “Autism Spectrum Disorder (ASD) Officer”  https://www.autrain.eu/pt/curriculo/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Curriculum for the Training Course  “Autism Spectrum Disorder (ASD) Officer”  https://www.autrain.eu/pt/curriculo/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Koller Jasmin</dc:creator>
  <cp:lastModifiedBy>Koller Jasmin</cp:lastModifiedBy>
  <cp:revision>4</cp:revision>
  <dcterms:created xsi:type="dcterms:W3CDTF">2021-06-03T08:33:53Z</dcterms:created>
  <dcterms:modified xsi:type="dcterms:W3CDTF">2021-06-04T06:58:35Z</dcterms:modified>
</cp:coreProperties>
</file>