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57" r:id="rId2"/>
    <p:sldId id="306" r:id="rId3"/>
    <p:sldId id="313" r:id="rId4"/>
    <p:sldId id="327" r:id="rId5"/>
    <p:sldId id="328" r:id="rId6"/>
    <p:sldId id="329" r:id="rId7"/>
    <p:sldId id="330" r:id="rId8"/>
    <p:sldId id="331" r:id="rId9"/>
    <p:sldId id="332" r:id="rId10"/>
    <p:sldId id="333" r:id="rId11"/>
    <p:sldId id="334" r:id="rId12"/>
    <p:sldId id="335" r:id="rId13"/>
    <p:sldId id="336" r:id="rId14"/>
    <p:sldId id="337" r:id="rId15"/>
    <p:sldId id="338" r:id="rId16"/>
    <p:sldId id="339" r:id="rId17"/>
    <p:sldId id="340" r:id="rId18"/>
    <p:sldId id="341" r:id="rId19"/>
    <p:sldId id="299" r:id="rId20"/>
    <p:sldId id="342" r:id="rId21"/>
    <p:sldId id="343" r:id="rId22"/>
    <p:sldId id="344" r:id="rId23"/>
    <p:sldId id="345" r:id="rId24"/>
    <p:sldId id="346" r:id="rId25"/>
    <p:sldId id="347" r:id="rId26"/>
    <p:sldId id="348" r:id="rId27"/>
    <p:sldId id="349" r:id="rId28"/>
    <p:sldId id="350" r:id="rId29"/>
    <p:sldId id="351" r:id="rId30"/>
    <p:sldId id="352" r:id="rId31"/>
    <p:sldId id="353" r:id="rId32"/>
    <p:sldId id="354" r:id="rId33"/>
    <p:sldId id="355" r:id="rId34"/>
    <p:sldId id="314" r:id="rId35"/>
    <p:sldId id="356" r:id="rId36"/>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DBD9"/>
    <a:srgbClr val="DEEB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27"/>
    <p:restoredTop sz="94719"/>
  </p:normalViewPr>
  <p:slideViewPr>
    <p:cSldViewPr snapToGrid="0" snapToObjects="1">
      <p:cViewPr varScale="1">
        <p:scale>
          <a:sx n="59" d="100"/>
          <a:sy n="59" d="100"/>
        </p:scale>
        <p:origin x="96" y="10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B167C6-4F2B-9246-9DFA-824F9702B8B8}" type="datetimeFigureOut">
              <a:rPr lang="de-AT" smtClean="0"/>
              <a:t>11.11.2021</a:t>
            </a:fld>
            <a:endParaRPr lang="de-A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A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AD2771-52E7-1A4B-AA32-D54E45C82436}" type="slidenum">
              <a:rPr lang="de-AT" smtClean="0"/>
              <a:t>‹#›</a:t>
            </a:fld>
            <a:endParaRPr lang="de-AT"/>
          </a:p>
        </p:txBody>
      </p:sp>
    </p:spTree>
    <p:extLst>
      <p:ext uri="{BB962C8B-B14F-4D97-AF65-F5344CB8AC3E}">
        <p14:creationId xmlns:p14="http://schemas.microsoft.com/office/powerpoint/2010/main" val="4096189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E553C-B035-8B47-89B5-3DD7510C520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de-AT"/>
          </a:p>
        </p:txBody>
      </p:sp>
      <p:sp>
        <p:nvSpPr>
          <p:cNvPr id="3" name="Subtitle 2">
            <a:extLst>
              <a:ext uri="{FF2B5EF4-FFF2-40B4-BE49-F238E27FC236}">
                <a16:creationId xmlns:a16="http://schemas.microsoft.com/office/drawing/2014/main" id="{BA416932-4593-0347-9524-C0FCCEFFAF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de-AT"/>
          </a:p>
        </p:txBody>
      </p:sp>
      <p:sp>
        <p:nvSpPr>
          <p:cNvPr id="4" name="Date Placeholder 3">
            <a:extLst>
              <a:ext uri="{FF2B5EF4-FFF2-40B4-BE49-F238E27FC236}">
                <a16:creationId xmlns:a16="http://schemas.microsoft.com/office/drawing/2014/main" id="{12D988DC-09CA-B247-8BB5-A7BCFB26371A}"/>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B499204A-C731-234C-96B0-4D2BCA9039E1}"/>
              </a:ext>
            </a:extLst>
          </p:cNvPr>
          <p:cNvSpPr>
            <a:spLocks noGrp="1"/>
          </p:cNvSpPr>
          <p:nvPr>
            <p:ph type="ftr" sz="quarter" idx="11"/>
          </p:nvPr>
        </p:nvSpPr>
        <p:spPr/>
        <p:txBody>
          <a:bodyPr/>
          <a:lstStyle/>
          <a:p>
            <a:r>
              <a:rPr lang="en-US" dirty="0">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en-GB" dirty="0">
              <a:solidFill>
                <a:prstClr val="black"/>
              </a:solidFill>
            </a:endParaRPr>
          </a:p>
        </p:txBody>
      </p:sp>
      <p:sp>
        <p:nvSpPr>
          <p:cNvPr id="6" name="Slide Number Placeholder 5">
            <a:extLst>
              <a:ext uri="{FF2B5EF4-FFF2-40B4-BE49-F238E27FC236}">
                <a16:creationId xmlns:a16="http://schemas.microsoft.com/office/drawing/2014/main" id="{9E86A5DB-177F-5843-A22D-E2C53991BFBA}"/>
              </a:ext>
            </a:extLst>
          </p:cNvPr>
          <p:cNvSpPr>
            <a:spLocks noGrp="1"/>
          </p:cNvSpPr>
          <p:nvPr>
            <p:ph type="sldNum" sz="quarter" idx="12"/>
          </p:nvPr>
        </p:nvSpPr>
        <p:spPr/>
        <p:txBody>
          <a:bodyPr/>
          <a:lstStyle/>
          <a:p>
            <a:fld id="{4AA10864-17D9-EB4A-80E3-89D1D8A92E63}" type="slidenum">
              <a:rPr lang="de-AT" smtClean="0"/>
              <a:pPr/>
              <a:t>‹#›</a:t>
            </a:fld>
            <a:endParaRPr lang="de-AT" dirty="0"/>
          </a:p>
        </p:txBody>
      </p:sp>
    </p:spTree>
    <p:extLst>
      <p:ext uri="{BB962C8B-B14F-4D97-AF65-F5344CB8AC3E}">
        <p14:creationId xmlns:p14="http://schemas.microsoft.com/office/powerpoint/2010/main" val="3000781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0B1A1-3E8C-D247-A85A-E6A4680B2BCB}"/>
              </a:ext>
            </a:extLst>
          </p:cNvPr>
          <p:cNvSpPr>
            <a:spLocks noGrp="1"/>
          </p:cNvSpPr>
          <p:nvPr>
            <p:ph type="title"/>
          </p:nvPr>
        </p:nvSpPr>
        <p:spPr/>
        <p:txBody>
          <a:bodyPr/>
          <a:lstStyle/>
          <a:p>
            <a:r>
              <a:rPr lang="en-GB"/>
              <a:t>Click to edit Master title style</a:t>
            </a:r>
            <a:endParaRPr lang="de-AT"/>
          </a:p>
        </p:txBody>
      </p:sp>
      <p:sp>
        <p:nvSpPr>
          <p:cNvPr id="3" name="Vertical Text Placeholder 2">
            <a:extLst>
              <a:ext uri="{FF2B5EF4-FFF2-40B4-BE49-F238E27FC236}">
                <a16:creationId xmlns:a16="http://schemas.microsoft.com/office/drawing/2014/main" id="{0ADE2D89-1C6C-7549-9660-5DC835A55FE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AT"/>
          </a:p>
        </p:txBody>
      </p:sp>
      <p:sp>
        <p:nvSpPr>
          <p:cNvPr id="4" name="Date Placeholder 3">
            <a:extLst>
              <a:ext uri="{FF2B5EF4-FFF2-40B4-BE49-F238E27FC236}">
                <a16:creationId xmlns:a16="http://schemas.microsoft.com/office/drawing/2014/main" id="{BE94B648-33A7-2444-B7B1-3AAB618CD524}"/>
              </a:ext>
            </a:extLst>
          </p:cNvPr>
          <p:cNvSpPr>
            <a:spLocks noGrp="1"/>
          </p:cNvSpPr>
          <p:nvPr>
            <p:ph type="dt" sz="half" idx="10"/>
          </p:nvPr>
        </p:nvSpPr>
        <p:spPr/>
        <p:txBody>
          <a:bodyPr/>
          <a:lstStyle/>
          <a:p>
            <a:r>
              <a:rPr lang="en-US"/>
              <a:t>June 3, 2021</a:t>
            </a:r>
            <a:endParaRPr lang="de-AT"/>
          </a:p>
        </p:txBody>
      </p:sp>
      <p:sp>
        <p:nvSpPr>
          <p:cNvPr id="5" name="Footer Placeholder 4">
            <a:extLst>
              <a:ext uri="{FF2B5EF4-FFF2-40B4-BE49-F238E27FC236}">
                <a16:creationId xmlns:a16="http://schemas.microsoft.com/office/drawing/2014/main" id="{8CB6F374-95AC-E84E-9CA5-DC838E938F61}"/>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B0CE1BE6-8EE9-FC4F-BC27-142B6BFBB834}"/>
              </a:ext>
            </a:extLst>
          </p:cNvPr>
          <p:cNvSpPr>
            <a:spLocks noGrp="1"/>
          </p:cNvSpPr>
          <p:nvPr>
            <p:ph type="sldNum" sz="quarter" idx="12"/>
          </p:nvPr>
        </p:nvSpPr>
        <p:spPr/>
        <p:txBody>
          <a:bodyPr/>
          <a:lstStyle/>
          <a:p>
            <a:fld id="{B7618B1E-9B39-5F46-8B4F-4241E63FD3E3}" type="slidenum">
              <a:rPr lang="de-AT" smtClean="0"/>
              <a:t>‹#›</a:t>
            </a:fld>
            <a:endParaRPr lang="de-AT"/>
          </a:p>
        </p:txBody>
      </p:sp>
    </p:spTree>
    <p:extLst>
      <p:ext uri="{BB962C8B-B14F-4D97-AF65-F5344CB8AC3E}">
        <p14:creationId xmlns:p14="http://schemas.microsoft.com/office/powerpoint/2010/main" val="2964559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120645-AAA2-624F-B612-ACE2936895A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de-AT"/>
          </a:p>
        </p:txBody>
      </p:sp>
      <p:sp>
        <p:nvSpPr>
          <p:cNvPr id="3" name="Vertical Text Placeholder 2">
            <a:extLst>
              <a:ext uri="{FF2B5EF4-FFF2-40B4-BE49-F238E27FC236}">
                <a16:creationId xmlns:a16="http://schemas.microsoft.com/office/drawing/2014/main" id="{526390C9-9EC9-CD49-96FB-FD06B27C6F0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AT"/>
          </a:p>
        </p:txBody>
      </p:sp>
      <p:sp>
        <p:nvSpPr>
          <p:cNvPr id="4" name="Date Placeholder 3">
            <a:extLst>
              <a:ext uri="{FF2B5EF4-FFF2-40B4-BE49-F238E27FC236}">
                <a16:creationId xmlns:a16="http://schemas.microsoft.com/office/drawing/2014/main" id="{AC295531-7B13-7D40-8389-B3FDAADC10A7}"/>
              </a:ext>
            </a:extLst>
          </p:cNvPr>
          <p:cNvSpPr>
            <a:spLocks noGrp="1"/>
          </p:cNvSpPr>
          <p:nvPr>
            <p:ph type="dt" sz="half" idx="10"/>
          </p:nvPr>
        </p:nvSpPr>
        <p:spPr/>
        <p:txBody>
          <a:bodyPr/>
          <a:lstStyle/>
          <a:p>
            <a:r>
              <a:rPr lang="en-US"/>
              <a:t>June 3, 2021</a:t>
            </a:r>
            <a:endParaRPr lang="de-AT"/>
          </a:p>
        </p:txBody>
      </p:sp>
      <p:sp>
        <p:nvSpPr>
          <p:cNvPr id="5" name="Footer Placeholder 4">
            <a:extLst>
              <a:ext uri="{FF2B5EF4-FFF2-40B4-BE49-F238E27FC236}">
                <a16:creationId xmlns:a16="http://schemas.microsoft.com/office/drawing/2014/main" id="{6CDA6262-E376-244E-8C5A-4E61B1123B83}"/>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A8A99900-ADA5-D047-8B31-9008CE68BB75}"/>
              </a:ext>
            </a:extLst>
          </p:cNvPr>
          <p:cNvSpPr>
            <a:spLocks noGrp="1"/>
          </p:cNvSpPr>
          <p:nvPr>
            <p:ph type="sldNum" sz="quarter" idx="12"/>
          </p:nvPr>
        </p:nvSpPr>
        <p:spPr/>
        <p:txBody>
          <a:bodyPr/>
          <a:lstStyle/>
          <a:p>
            <a:fld id="{B7618B1E-9B39-5F46-8B4F-4241E63FD3E3}" type="slidenum">
              <a:rPr lang="de-AT" smtClean="0"/>
              <a:t>‹#›</a:t>
            </a:fld>
            <a:endParaRPr lang="de-AT"/>
          </a:p>
        </p:txBody>
      </p:sp>
    </p:spTree>
    <p:extLst>
      <p:ext uri="{BB962C8B-B14F-4D97-AF65-F5344CB8AC3E}">
        <p14:creationId xmlns:p14="http://schemas.microsoft.com/office/powerpoint/2010/main" val="3798145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A2A75-4E25-6D4F-80BD-3FBF28FA2B53}"/>
              </a:ext>
            </a:extLst>
          </p:cNvPr>
          <p:cNvSpPr>
            <a:spLocks noGrp="1"/>
          </p:cNvSpPr>
          <p:nvPr>
            <p:ph type="title"/>
          </p:nvPr>
        </p:nvSpPr>
        <p:spPr/>
        <p:txBody>
          <a:bodyPr/>
          <a:lstStyle/>
          <a:p>
            <a:r>
              <a:rPr lang="en-GB"/>
              <a:t>Click to edit Master title style</a:t>
            </a:r>
            <a:endParaRPr lang="de-AT"/>
          </a:p>
        </p:txBody>
      </p:sp>
      <p:sp>
        <p:nvSpPr>
          <p:cNvPr id="3" name="Content Placeholder 2">
            <a:extLst>
              <a:ext uri="{FF2B5EF4-FFF2-40B4-BE49-F238E27FC236}">
                <a16:creationId xmlns:a16="http://schemas.microsoft.com/office/drawing/2014/main" id="{3B54120E-B7E7-0643-A781-AF67905573C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AT"/>
          </a:p>
        </p:txBody>
      </p:sp>
      <p:sp>
        <p:nvSpPr>
          <p:cNvPr id="4" name="Date Placeholder 3">
            <a:extLst>
              <a:ext uri="{FF2B5EF4-FFF2-40B4-BE49-F238E27FC236}">
                <a16:creationId xmlns:a16="http://schemas.microsoft.com/office/drawing/2014/main" id="{E7BF752B-2A53-6340-A163-4B58A1B4E720}"/>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A7DC3279-DA61-A84A-810D-F0A22AE3EB45}"/>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A9D19934-7DCF-EA4F-B4E1-F8CD8549F567}"/>
              </a:ext>
            </a:extLst>
          </p:cNvPr>
          <p:cNvSpPr>
            <a:spLocks noGrp="1"/>
          </p:cNvSpPr>
          <p:nvPr>
            <p:ph type="sldNum" sz="quarter" idx="12"/>
          </p:nvPr>
        </p:nvSpPr>
        <p:spPr/>
        <p:txBody>
          <a:bodyPr/>
          <a:lstStyle/>
          <a:p>
            <a:fld id="{CD37B2E7-1D31-7C4D-928B-66328FE9604A}" type="slidenum">
              <a:rPr lang="de-AT" smtClean="0"/>
              <a:pPr/>
              <a:t>‹#›</a:t>
            </a:fld>
            <a:endParaRPr lang="de-AT" dirty="0"/>
          </a:p>
        </p:txBody>
      </p:sp>
    </p:spTree>
    <p:extLst>
      <p:ext uri="{BB962C8B-B14F-4D97-AF65-F5344CB8AC3E}">
        <p14:creationId xmlns:p14="http://schemas.microsoft.com/office/powerpoint/2010/main" val="2803351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D28EC-BC0C-3548-A846-99AFDF5C935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de-AT"/>
          </a:p>
        </p:txBody>
      </p:sp>
      <p:sp>
        <p:nvSpPr>
          <p:cNvPr id="3" name="Text Placeholder 2">
            <a:extLst>
              <a:ext uri="{FF2B5EF4-FFF2-40B4-BE49-F238E27FC236}">
                <a16:creationId xmlns:a16="http://schemas.microsoft.com/office/drawing/2014/main" id="{7E739996-FDBC-8147-BFE4-B3A6C75D54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F8F50FD-8AF4-5940-B699-38D718D96E46}"/>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752EDD26-2F35-B74F-B461-2A921FD2360E}"/>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042DDBB0-C001-8544-BB8E-5974A7FF3203}"/>
              </a:ext>
            </a:extLst>
          </p:cNvPr>
          <p:cNvSpPr>
            <a:spLocks noGrp="1"/>
          </p:cNvSpPr>
          <p:nvPr>
            <p:ph type="sldNum" sz="quarter" idx="12"/>
          </p:nvPr>
        </p:nvSpPr>
        <p:spPr/>
        <p:txBody>
          <a:bodyPr/>
          <a:lstStyle/>
          <a:p>
            <a:fld id="{7B64C62E-5D99-A449-90C5-BF092B0CA596}" type="slidenum">
              <a:rPr lang="de-AT" smtClean="0"/>
              <a:pPr/>
              <a:t>‹#›</a:t>
            </a:fld>
            <a:endParaRPr lang="de-AT" dirty="0"/>
          </a:p>
        </p:txBody>
      </p:sp>
    </p:spTree>
    <p:extLst>
      <p:ext uri="{BB962C8B-B14F-4D97-AF65-F5344CB8AC3E}">
        <p14:creationId xmlns:p14="http://schemas.microsoft.com/office/powerpoint/2010/main" val="3240943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F4E47-2430-3744-A62F-8DC6D8A9898F}"/>
              </a:ext>
            </a:extLst>
          </p:cNvPr>
          <p:cNvSpPr>
            <a:spLocks noGrp="1"/>
          </p:cNvSpPr>
          <p:nvPr>
            <p:ph type="title"/>
          </p:nvPr>
        </p:nvSpPr>
        <p:spPr/>
        <p:txBody>
          <a:bodyPr/>
          <a:lstStyle/>
          <a:p>
            <a:r>
              <a:rPr lang="en-GB"/>
              <a:t>Click to edit Master title style</a:t>
            </a:r>
            <a:endParaRPr lang="de-AT"/>
          </a:p>
        </p:txBody>
      </p:sp>
      <p:sp>
        <p:nvSpPr>
          <p:cNvPr id="3" name="Content Placeholder 2">
            <a:extLst>
              <a:ext uri="{FF2B5EF4-FFF2-40B4-BE49-F238E27FC236}">
                <a16:creationId xmlns:a16="http://schemas.microsoft.com/office/drawing/2014/main" id="{619B4170-E589-3943-8BEF-9D81BF0F083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AT"/>
          </a:p>
        </p:txBody>
      </p:sp>
      <p:sp>
        <p:nvSpPr>
          <p:cNvPr id="4" name="Content Placeholder 3">
            <a:extLst>
              <a:ext uri="{FF2B5EF4-FFF2-40B4-BE49-F238E27FC236}">
                <a16:creationId xmlns:a16="http://schemas.microsoft.com/office/drawing/2014/main" id="{07CF8BAC-9193-A245-AC24-826DE35F577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AT"/>
          </a:p>
        </p:txBody>
      </p:sp>
      <p:sp>
        <p:nvSpPr>
          <p:cNvPr id="5" name="Date Placeholder 4">
            <a:extLst>
              <a:ext uri="{FF2B5EF4-FFF2-40B4-BE49-F238E27FC236}">
                <a16:creationId xmlns:a16="http://schemas.microsoft.com/office/drawing/2014/main" id="{CE5BB2BC-04E2-B843-860C-87D25DEA8CC1}"/>
              </a:ext>
            </a:extLst>
          </p:cNvPr>
          <p:cNvSpPr>
            <a:spLocks noGrp="1"/>
          </p:cNvSpPr>
          <p:nvPr>
            <p:ph type="dt" sz="half" idx="10"/>
          </p:nvPr>
        </p:nvSpPr>
        <p:spPr/>
        <p:txBody>
          <a:bodyPr/>
          <a:lstStyle/>
          <a:p>
            <a:r>
              <a:rPr lang="en-US"/>
              <a:t>June 3, 2021</a:t>
            </a:r>
            <a:endParaRPr lang="de-AT" dirty="0"/>
          </a:p>
        </p:txBody>
      </p:sp>
      <p:sp>
        <p:nvSpPr>
          <p:cNvPr id="6" name="Footer Placeholder 5">
            <a:extLst>
              <a:ext uri="{FF2B5EF4-FFF2-40B4-BE49-F238E27FC236}">
                <a16:creationId xmlns:a16="http://schemas.microsoft.com/office/drawing/2014/main" id="{AD873E56-6D74-C245-A79A-016AE475434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7" name="Slide Number Placeholder 6">
            <a:extLst>
              <a:ext uri="{FF2B5EF4-FFF2-40B4-BE49-F238E27FC236}">
                <a16:creationId xmlns:a16="http://schemas.microsoft.com/office/drawing/2014/main" id="{066108AA-9277-AD45-85BB-AD34E8AA197C}"/>
              </a:ext>
            </a:extLst>
          </p:cNvPr>
          <p:cNvSpPr>
            <a:spLocks noGrp="1"/>
          </p:cNvSpPr>
          <p:nvPr>
            <p:ph type="sldNum" sz="quarter" idx="12"/>
          </p:nvPr>
        </p:nvSpPr>
        <p:spPr/>
        <p:txBody>
          <a:bodyPr/>
          <a:lstStyle/>
          <a:p>
            <a:fld id="{98ACD221-72DD-5941-A0EA-B7232ABB8333}" type="slidenum">
              <a:rPr lang="de-AT" smtClean="0"/>
              <a:pPr/>
              <a:t>‹#›</a:t>
            </a:fld>
            <a:endParaRPr lang="de-AT" dirty="0"/>
          </a:p>
        </p:txBody>
      </p:sp>
    </p:spTree>
    <p:extLst>
      <p:ext uri="{BB962C8B-B14F-4D97-AF65-F5344CB8AC3E}">
        <p14:creationId xmlns:p14="http://schemas.microsoft.com/office/powerpoint/2010/main" val="1567545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F2072-28E7-894E-AEDA-B10B52464A1B}"/>
              </a:ext>
            </a:extLst>
          </p:cNvPr>
          <p:cNvSpPr>
            <a:spLocks noGrp="1"/>
          </p:cNvSpPr>
          <p:nvPr>
            <p:ph type="title"/>
          </p:nvPr>
        </p:nvSpPr>
        <p:spPr>
          <a:xfrm>
            <a:off x="839788" y="668337"/>
            <a:ext cx="10515600" cy="1022351"/>
          </a:xfrm>
        </p:spPr>
        <p:txBody>
          <a:bodyPr/>
          <a:lstStyle/>
          <a:p>
            <a:r>
              <a:rPr lang="en-GB"/>
              <a:t>Click to edit Master title style</a:t>
            </a:r>
            <a:endParaRPr lang="de-AT"/>
          </a:p>
        </p:txBody>
      </p:sp>
      <p:sp>
        <p:nvSpPr>
          <p:cNvPr id="3" name="Text Placeholder 2">
            <a:extLst>
              <a:ext uri="{FF2B5EF4-FFF2-40B4-BE49-F238E27FC236}">
                <a16:creationId xmlns:a16="http://schemas.microsoft.com/office/drawing/2014/main" id="{7A08D5F7-F2D7-9E43-8935-05041763DF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13A4B32-E6B0-324C-8726-476E33A55EC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AT"/>
          </a:p>
        </p:txBody>
      </p:sp>
      <p:sp>
        <p:nvSpPr>
          <p:cNvPr id="5" name="Text Placeholder 4">
            <a:extLst>
              <a:ext uri="{FF2B5EF4-FFF2-40B4-BE49-F238E27FC236}">
                <a16:creationId xmlns:a16="http://schemas.microsoft.com/office/drawing/2014/main" id="{82A5F760-D563-B04D-A62D-2AC03826D0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C1AE36C-5E05-0349-9530-601BEABC0A1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AT"/>
          </a:p>
        </p:txBody>
      </p:sp>
      <p:sp>
        <p:nvSpPr>
          <p:cNvPr id="7" name="Date Placeholder 6">
            <a:extLst>
              <a:ext uri="{FF2B5EF4-FFF2-40B4-BE49-F238E27FC236}">
                <a16:creationId xmlns:a16="http://schemas.microsoft.com/office/drawing/2014/main" id="{76F5B5EC-7696-0A44-8648-AA841F188D09}"/>
              </a:ext>
            </a:extLst>
          </p:cNvPr>
          <p:cNvSpPr>
            <a:spLocks noGrp="1"/>
          </p:cNvSpPr>
          <p:nvPr>
            <p:ph type="dt" sz="half" idx="10"/>
          </p:nvPr>
        </p:nvSpPr>
        <p:spPr/>
        <p:txBody>
          <a:bodyPr/>
          <a:lstStyle/>
          <a:p>
            <a:r>
              <a:rPr lang="en-US"/>
              <a:t>June 3, 2021</a:t>
            </a:r>
            <a:endParaRPr lang="de-AT" dirty="0"/>
          </a:p>
        </p:txBody>
      </p:sp>
      <p:sp>
        <p:nvSpPr>
          <p:cNvPr id="8" name="Footer Placeholder 7">
            <a:extLst>
              <a:ext uri="{FF2B5EF4-FFF2-40B4-BE49-F238E27FC236}">
                <a16:creationId xmlns:a16="http://schemas.microsoft.com/office/drawing/2014/main" id="{04232BC8-9211-A04A-B4EF-F513D87C7510}"/>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9" name="Slide Number Placeholder 8">
            <a:extLst>
              <a:ext uri="{FF2B5EF4-FFF2-40B4-BE49-F238E27FC236}">
                <a16:creationId xmlns:a16="http://schemas.microsoft.com/office/drawing/2014/main" id="{532F3225-302F-3541-9116-90357B2C6941}"/>
              </a:ext>
            </a:extLst>
          </p:cNvPr>
          <p:cNvSpPr>
            <a:spLocks noGrp="1"/>
          </p:cNvSpPr>
          <p:nvPr>
            <p:ph type="sldNum" sz="quarter" idx="12"/>
          </p:nvPr>
        </p:nvSpPr>
        <p:spPr/>
        <p:txBody>
          <a:bodyPr/>
          <a:lstStyle/>
          <a:p>
            <a:fld id="{2538C17B-25B9-CD4C-A534-BDFCB61EA119}" type="slidenum">
              <a:rPr lang="de-AT" smtClean="0"/>
              <a:pPr/>
              <a:t>‹#›</a:t>
            </a:fld>
            <a:endParaRPr lang="de-AT" dirty="0"/>
          </a:p>
        </p:txBody>
      </p:sp>
    </p:spTree>
    <p:extLst>
      <p:ext uri="{BB962C8B-B14F-4D97-AF65-F5344CB8AC3E}">
        <p14:creationId xmlns:p14="http://schemas.microsoft.com/office/powerpoint/2010/main" val="2764288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AD5EB-4C94-8E44-BAC2-16B384051AAD}"/>
              </a:ext>
            </a:extLst>
          </p:cNvPr>
          <p:cNvSpPr>
            <a:spLocks noGrp="1"/>
          </p:cNvSpPr>
          <p:nvPr>
            <p:ph type="title"/>
          </p:nvPr>
        </p:nvSpPr>
        <p:spPr/>
        <p:txBody>
          <a:bodyPr/>
          <a:lstStyle/>
          <a:p>
            <a:r>
              <a:rPr lang="en-GB"/>
              <a:t>Click to edit Master title style</a:t>
            </a:r>
            <a:endParaRPr lang="de-AT"/>
          </a:p>
        </p:txBody>
      </p:sp>
      <p:sp>
        <p:nvSpPr>
          <p:cNvPr id="3" name="Date Placeholder 2">
            <a:extLst>
              <a:ext uri="{FF2B5EF4-FFF2-40B4-BE49-F238E27FC236}">
                <a16:creationId xmlns:a16="http://schemas.microsoft.com/office/drawing/2014/main" id="{5B609AA5-44DB-1743-9804-10937BCE0377}"/>
              </a:ext>
            </a:extLst>
          </p:cNvPr>
          <p:cNvSpPr>
            <a:spLocks noGrp="1"/>
          </p:cNvSpPr>
          <p:nvPr>
            <p:ph type="dt" sz="half" idx="10"/>
          </p:nvPr>
        </p:nvSpPr>
        <p:spPr/>
        <p:txBody>
          <a:bodyPr/>
          <a:lstStyle/>
          <a:p>
            <a:r>
              <a:rPr lang="en-US"/>
              <a:t>June 3, 2021</a:t>
            </a:r>
            <a:endParaRPr lang="de-AT" dirty="0"/>
          </a:p>
        </p:txBody>
      </p:sp>
      <p:sp>
        <p:nvSpPr>
          <p:cNvPr id="4" name="Footer Placeholder 3">
            <a:extLst>
              <a:ext uri="{FF2B5EF4-FFF2-40B4-BE49-F238E27FC236}">
                <a16:creationId xmlns:a16="http://schemas.microsoft.com/office/drawing/2014/main" id="{72273A5B-3D7B-B84A-BB01-88B5643278B4}"/>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5" name="Slide Number Placeholder 4">
            <a:extLst>
              <a:ext uri="{FF2B5EF4-FFF2-40B4-BE49-F238E27FC236}">
                <a16:creationId xmlns:a16="http://schemas.microsoft.com/office/drawing/2014/main" id="{B634F532-2470-EA4F-8159-BD9C72F98EB9}"/>
              </a:ext>
            </a:extLst>
          </p:cNvPr>
          <p:cNvSpPr>
            <a:spLocks noGrp="1"/>
          </p:cNvSpPr>
          <p:nvPr>
            <p:ph type="sldNum" sz="quarter" idx="12"/>
          </p:nvPr>
        </p:nvSpPr>
        <p:spPr/>
        <p:txBody>
          <a:bodyPr/>
          <a:lstStyle/>
          <a:p>
            <a:fld id="{B4D1619B-771E-4547-A2E5-BA7F1DB680AE}" type="slidenum">
              <a:rPr lang="de-AT" smtClean="0"/>
              <a:pPr/>
              <a:t>‹#›</a:t>
            </a:fld>
            <a:endParaRPr lang="de-AT" dirty="0"/>
          </a:p>
        </p:txBody>
      </p:sp>
    </p:spTree>
    <p:extLst>
      <p:ext uri="{BB962C8B-B14F-4D97-AF65-F5344CB8AC3E}">
        <p14:creationId xmlns:p14="http://schemas.microsoft.com/office/powerpoint/2010/main" val="647691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C3FD9D-299E-5145-BB9A-46B7F91ED759}"/>
              </a:ext>
            </a:extLst>
          </p:cNvPr>
          <p:cNvSpPr>
            <a:spLocks noGrp="1"/>
          </p:cNvSpPr>
          <p:nvPr>
            <p:ph type="dt" sz="half" idx="10"/>
          </p:nvPr>
        </p:nvSpPr>
        <p:spPr/>
        <p:txBody>
          <a:bodyPr/>
          <a:lstStyle/>
          <a:p>
            <a:r>
              <a:rPr lang="en-US"/>
              <a:t>June 3, 2021</a:t>
            </a:r>
            <a:endParaRPr lang="de-AT" dirty="0"/>
          </a:p>
        </p:txBody>
      </p:sp>
      <p:sp>
        <p:nvSpPr>
          <p:cNvPr id="3" name="Footer Placeholder 2">
            <a:extLst>
              <a:ext uri="{FF2B5EF4-FFF2-40B4-BE49-F238E27FC236}">
                <a16:creationId xmlns:a16="http://schemas.microsoft.com/office/drawing/2014/main" id="{DB11FC4A-3C4E-604E-B31F-52C87C86A1DC}"/>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4" name="Slide Number Placeholder 3">
            <a:extLst>
              <a:ext uri="{FF2B5EF4-FFF2-40B4-BE49-F238E27FC236}">
                <a16:creationId xmlns:a16="http://schemas.microsoft.com/office/drawing/2014/main" id="{30EDEF6C-8F3B-DE44-A98A-D51299D403B6}"/>
              </a:ext>
            </a:extLst>
          </p:cNvPr>
          <p:cNvSpPr>
            <a:spLocks noGrp="1"/>
          </p:cNvSpPr>
          <p:nvPr>
            <p:ph type="sldNum" sz="quarter" idx="12"/>
          </p:nvPr>
        </p:nvSpPr>
        <p:spPr/>
        <p:txBody>
          <a:bodyPr/>
          <a:lstStyle/>
          <a:p>
            <a:fld id="{FF25E065-A395-7048-9208-62E67D87C980}" type="slidenum">
              <a:rPr lang="de-AT" smtClean="0"/>
              <a:pPr/>
              <a:t>‹#›</a:t>
            </a:fld>
            <a:endParaRPr lang="de-AT" dirty="0"/>
          </a:p>
        </p:txBody>
      </p:sp>
    </p:spTree>
    <p:extLst>
      <p:ext uri="{BB962C8B-B14F-4D97-AF65-F5344CB8AC3E}">
        <p14:creationId xmlns:p14="http://schemas.microsoft.com/office/powerpoint/2010/main" val="1954105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538A3-3D27-7243-A4E0-616C8D0A8F8B}"/>
              </a:ext>
            </a:extLst>
          </p:cNvPr>
          <p:cNvSpPr>
            <a:spLocks noGrp="1"/>
          </p:cNvSpPr>
          <p:nvPr>
            <p:ph type="title"/>
          </p:nvPr>
        </p:nvSpPr>
        <p:spPr>
          <a:xfrm>
            <a:off x="839788" y="987424"/>
            <a:ext cx="3932237" cy="1069975"/>
          </a:xfrm>
        </p:spPr>
        <p:txBody>
          <a:bodyPr anchor="b"/>
          <a:lstStyle>
            <a:lvl1pPr>
              <a:defRPr sz="3200"/>
            </a:lvl1pPr>
          </a:lstStyle>
          <a:p>
            <a:r>
              <a:rPr lang="en-GB"/>
              <a:t>Click to edit Master title style</a:t>
            </a:r>
            <a:endParaRPr lang="de-AT"/>
          </a:p>
        </p:txBody>
      </p:sp>
      <p:sp>
        <p:nvSpPr>
          <p:cNvPr id="3" name="Content Placeholder 2">
            <a:extLst>
              <a:ext uri="{FF2B5EF4-FFF2-40B4-BE49-F238E27FC236}">
                <a16:creationId xmlns:a16="http://schemas.microsoft.com/office/drawing/2014/main" id="{787333A4-45CD-8342-A220-5D8F80ED12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AT"/>
          </a:p>
        </p:txBody>
      </p:sp>
      <p:sp>
        <p:nvSpPr>
          <p:cNvPr id="4" name="Text Placeholder 3">
            <a:extLst>
              <a:ext uri="{FF2B5EF4-FFF2-40B4-BE49-F238E27FC236}">
                <a16:creationId xmlns:a16="http://schemas.microsoft.com/office/drawing/2014/main" id="{AD11CF0F-DB17-F34B-8BC0-1A0024470A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F709878-7665-104F-9042-D4EAFF128BA3}"/>
              </a:ext>
            </a:extLst>
          </p:cNvPr>
          <p:cNvSpPr>
            <a:spLocks noGrp="1"/>
          </p:cNvSpPr>
          <p:nvPr>
            <p:ph type="dt" sz="half" idx="10"/>
          </p:nvPr>
        </p:nvSpPr>
        <p:spPr/>
        <p:txBody>
          <a:bodyPr/>
          <a:lstStyle/>
          <a:p>
            <a:r>
              <a:rPr lang="en-US"/>
              <a:t>June 3, 2021</a:t>
            </a:r>
            <a:endParaRPr lang="de-AT"/>
          </a:p>
        </p:txBody>
      </p:sp>
      <p:sp>
        <p:nvSpPr>
          <p:cNvPr id="6" name="Footer Placeholder 5">
            <a:extLst>
              <a:ext uri="{FF2B5EF4-FFF2-40B4-BE49-F238E27FC236}">
                <a16:creationId xmlns:a16="http://schemas.microsoft.com/office/drawing/2014/main" id="{3472AC9E-0358-D34D-A11B-649F01223D9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7" name="Slide Number Placeholder 6">
            <a:extLst>
              <a:ext uri="{FF2B5EF4-FFF2-40B4-BE49-F238E27FC236}">
                <a16:creationId xmlns:a16="http://schemas.microsoft.com/office/drawing/2014/main" id="{6A11C531-99D8-D84A-9F31-20A32681BF30}"/>
              </a:ext>
            </a:extLst>
          </p:cNvPr>
          <p:cNvSpPr>
            <a:spLocks noGrp="1"/>
          </p:cNvSpPr>
          <p:nvPr>
            <p:ph type="sldNum" sz="quarter" idx="12"/>
          </p:nvPr>
        </p:nvSpPr>
        <p:spPr/>
        <p:txBody>
          <a:bodyPr/>
          <a:lstStyle/>
          <a:p>
            <a:fld id="{B7618B1E-9B39-5F46-8B4F-4241E63FD3E3}" type="slidenum">
              <a:rPr lang="de-AT" smtClean="0"/>
              <a:t>‹#›</a:t>
            </a:fld>
            <a:endParaRPr lang="de-AT"/>
          </a:p>
        </p:txBody>
      </p:sp>
    </p:spTree>
    <p:extLst>
      <p:ext uri="{BB962C8B-B14F-4D97-AF65-F5344CB8AC3E}">
        <p14:creationId xmlns:p14="http://schemas.microsoft.com/office/powerpoint/2010/main" val="3547418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64F93-41B1-D64E-8566-6368511BC904}"/>
              </a:ext>
            </a:extLst>
          </p:cNvPr>
          <p:cNvSpPr>
            <a:spLocks noGrp="1"/>
          </p:cNvSpPr>
          <p:nvPr>
            <p:ph type="title"/>
          </p:nvPr>
        </p:nvSpPr>
        <p:spPr>
          <a:xfrm>
            <a:off x="839788" y="987424"/>
            <a:ext cx="3932237" cy="1069975"/>
          </a:xfrm>
        </p:spPr>
        <p:txBody>
          <a:bodyPr anchor="b"/>
          <a:lstStyle>
            <a:lvl1pPr>
              <a:defRPr sz="3200"/>
            </a:lvl1pPr>
          </a:lstStyle>
          <a:p>
            <a:r>
              <a:rPr lang="en-GB"/>
              <a:t>Click to edit Master title style</a:t>
            </a:r>
            <a:endParaRPr lang="de-AT"/>
          </a:p>
        </p:txBody>
      </p:sp>
      <p:sp>
        <p:nvSpPr>
          <p:cNvPr id="3" name="Picture Placeholder 2">
            <a:extLst>
              <a:ext uri="{FF2B5EF4-FFF2-40B4-BE49-F238E27FC236}">
                <a16:creationId xmlns:a16="http://schemas.microsoft.com/office/drawing/2014/main" id="{9FB87830-D5D7-914F-A7CE-485268B700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 Placeholder 3">
            <a:extLst>
              <a:ext uri="{FF2B5EF4-FFF2-40B4-BE49-F238E27FC236}">
                <a16:creationId xmlns:a16="http://schemas.microsoft.com/office/drawing/2014/main" id="{98555AEF-3FD1-664E-8AA1-FD84689C7C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4AC2383-43C7-6640-9A88-7312AC97D633}"/>
              </a:ext>
            </a:extLst>
          </p:cNvPr>
          <p:cNvSpPr>
            <a:spLocks noGrp="1"/>
          </p:cNvSpPr>
          <p:nvPr>
            <p:ph type="dt" sz="half" idx="10"/>
          </p:nvPr>
        </p:nvSpPr>
        <p:spPr/>
        <p:txBody>
          <a:bodyPr/>
          <a:lstStyle/>
          <a:p>
            <a:r>
              <a:rPr lang="en-US"/>
              <a:t>June 3, 2021</a:t>
            </a:r>
            <a:endParaRPr lang="de-AT"/>
          </a:p>
        </p:txBody>
      </p:sp>
      <p:sp>
        <p:nvSpPr>
          <p:cNvPr id="6" name="Footer Placeholder 5">
            <a:extLst>
              <a:ext uri="{FF2B5EF4-FFF2-40B4-BE49-F238E27FC236}">
                <a16:creationId xmlns:a16="http://schemas.microsoft.com/office/drawing/2014/main" id="{654618D2-889B-8C44-BFBA-00F3C0E1719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7" name="Slide Number Placeholder 6">
            <a:extLst>
              <a:ext uri="{FF2B5EF4-FFF2-40B4-BE49-F238E27FC236}">
                <a16:creationId xmlns:a16="http://schemas.microsoft.com/office/drawing/2014/main" id="{8126629C-2D56-0345-80B5-1500B88C3584}"/>
              </a:ext>
            </a:extLst>
          </p:cNvPr>
          <p:cNvSpPr>
            <a:spLocks noGrp="1"/>
          </p:cNvSpPr>
          <p:nvPr>
            <p:ph type="sldNum" sz="quarter" idx="12"/>
          </p:nvPr>
        </p:nvSpPr>
        <p:spPr/>
        <p:txBody>
          <a:bodyPr/>
          <a:lstStyle/>
          <a:p>
            <a:fld id="{B7618B1E-9B39-5F46-8B4F-4241E63FD3E3}" type="slidenum">
              <a:rPr lang="de-AT" smtClean="0"/>
              <a:t>‹#›</a:t>
            </a:fld>
            <a:endParaRPr lang="de-AT"/>
          </a:p>
        </p:txBody>
      </p:sp>
    </p:spTree>
    <p:extLst>
      <p:ext uri="{BB962C8B-B14F-4D97-AF65-F5344CB8AC3E}">
        <p14:creationId xmlns:p14="http://schemas.microsoft.com/office/powerpoint/2010/main" val="1902499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004004-F493-A943-935C-3E5211EB10DD}"/>
              </a:ext>
            </a:extLst>
          </p:cNvPr>
          <p:cNvSpPr>
            <a:spLocks noGrp="1"/>
          </p:cNvSpPr>
          <p:nvPr>
            <p:ph type="title"/>
          </p:nvPr>
        </p:nvSpPr>
        <p:spPr>
          <a:xfrm>
            <a:off x="838200" y="723582"/>
            <a:ext cx="10515600" cy="967106"/>
          </a:xfrm>
          <a:prstGeom prst="rect">
            <a:avLst/>
          </a:prstGeom>
        </p:spPr>
        <p:txBody>
          <a:bodyPr vert="horz" lIns="91440" tIns="45720" rIns="91440" bIns="45720" rtlCol="0" anchor="ctr">
            <a:normAutofit/>
          </a:bodyPr>
          <a:lstStyle/>
          <a:p>
            <a:r>
              <a:rPr lang="en-GB"/>
              <a:t>Click to edit Master title style</a:t>
            </a:r>
            <a:endParaRPr lang="de-AT"/>
          </a:p>
        </p:txBody>
      </p:sp>
      <p:sp>
        <p:nvSpPr>
          <p:cNvPr id="3" name="Text Placeholder 2">
            <a:extLst>
              <a:ext uri="{FF2B5EF4-FFF2-40B4-BE49-F238E27FC236}">
                <a16:creationId xmlns:a16="http://schemas.microsoft.com/office/drawing/2014/main" id="{9C89D8AD-6304-A545-8708-2233B1DAC2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de-AT" dirty="0"/>
          </a:p>
        </p:txBody>
      </p:sp>
      <p:sp>
        <p:nvSpPr>
          <p:cNvPr id="4" name="Date Placeholder 3">
            <a:extLst>
              <a:ext uri="{FF2B5EF4-FFF2-40B4-BE49-F238E27FC236}">
                <a16:creationId xmlns:a16="http://schemas.microsoft.com/office/drawing/2014/main" id="{819D263D-61D4-874A-99D0-C3245F469A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June 3, 2021</a:t>
            </a:r>
            <a:endParaRPr lang="de-AT" dirty="0"/>
          </a:p>
        </p:txBody>
      </p:sp>
      <p:sp>
        <p:nvSpPr>
          <p:cNvPr id="5" name="Footer Placeholder 4">
            <a:extLst>
              <a:ext uri="{FF2B5EF4-FFF2-40B4-BE49-F238E27FC236}">
                <a16:creationId xmlns:a16="http://schemas.microsoft.com/office/drawing/2014/main" id="{FBFAD651-6330-A944-AF05-F554578710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600">
                <a:solidFill>
                  <a:schemeClr val="tx1">
                    <a:tint val="75000"/>
                  </a:schemeClr>
                </a:solidFill>
                <a:latin typeface="Calibri" panose="020F0502020204030204" pitchFamily="34" charset="0"/>
                <a:cs typeface="Calibri" panose="020F0502020204030204" pitchFamily="34" charset="0"/>
              </a:defRPr>
            </a:lvl1pPr>
          </a:lstStyle>
          <a:p>
            <a:r>
              <a:rPr lang="en-US" dirty="0">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en-GB" dirty="0">
              <a:solidFill>
                <a:prstClr val="black"/>
              </a:solidFill>
            </a:endParaRPr>
          </a:p>
        </p:txBody>
      </p:sp>
      <p:sp>
        <p:nvSpPr>
          <p:cNvPr id="6" name="Slide Number Placeholder 5">
            <a:extLst>
              <a:ext uri="{FF2B5EF4-FFF2-40B4-BE49-F238E27FC236}">
                <a16:creationId xmlns:a16="http://schemas.microsoft.com/office/drawing/2014/main" id="{0432A269-C290-B049-887D-EDAF680B98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541568-FC6B-1541-8F84-5F21A74BFC9E}" type="slidenum">
              <a:rPr lang="de-AT" smtClean="0"/>
              <a:pPr/>
              <a:t>‹#›</a:t>
            </a:fld>
            <a:endParaRPr lang="de-AT" dirty="0"/>
          </a:p>
        </p:txBody>
      </p:sp>
      <p:pic>
        <p:nvPicPr>
          <p:cNvPr id="8" name="Grafik 3" descr="Logo, company name&#10;&#10;Description automatically generated">
            <a:extLst>
              <a:ext uri="{FF2B5EF4-FFF2-40B4-BE49-F238E27FC236}">
                <a16:creationId xmlns:a16="http://schemas.microsoft.com/office/drawing/2014/main" id="{5CA751FF-F387-E246-98ED-5B25D444E5FF}"/>
              </a:ext>
            </a:extLst>
          </p:cNvPr>
          <p:cNvPicPr/>
          <p:nvPr userDrawn="1"/>
        </p:nvPicPr>
        <p:blipFill>
          <a:blip r:embed="rId13">
            <a:extLst>
              <a:ext uri="{28A0092B-C50C-407E-A947-70E740481C1C}">
                <a14:useLocalDpi xmlns:a14="http://schemas.microsoft.com/office/drawing/2010/main" val="0"/>
              </a:ext>
            </a:extLst>
          </a:blip>
          <a:stretch>
            <a:fillRect/>
          </a:stretch>
        </p:blipFill>
        <p:spPr>
          <a:xfrm>
            <a:off x="4361238" y="70197"/>
            <a:ext cx="921385" cy="546735"/>
          </a:xfrm>
          <a:prstGeom prst="rect">
            <a:avLst/>
          </a:prstGeom>
        </p:spPr>
      </p:pic>
      <p:pic>
        <p:nvPicPr>
          <p:cNvPr id="9" name="Grafik 2" descr="Ein Bild, das Text enthält.&#10;&#10;Automatisch generierte Beschreibung">
            <a:extLst>
              <a:ext uri="{FF2B5EF4-FFF2-40B4-BE49-F238E27FC236}">
                <a16:creationId xmlns:a16="http://schemas.microsoft.com/office/drawing/2014/main" id="{388BC5B0-F641-644D-86AA-69EF18E10E51}"/>
              </a:ext>
            </a:extLst>
          </p:cNvPr>
          <p:cNvPicPr/>
          <p:nvPr userDrawn="1"/>
        </p:nvPicPr>
        <p:blipFill rotWithShape="1">
          <a:blip r:embed="rId14">
            <a:extLst>
              <a:ext uri="{28A0092B-C50C-407E-A947-70E740481C1C}">
                <a14:useLocalDpi xmlns:a14="http://schemas.microsoft.com/office/drawing/2010/main" val="0"/>
              </a:ext>
            </a:extLst>
          </a:blip>
          <a:srcRect l="24620" b="-22"/>
          <a:stretch/>
        </p:blipFill>
        <p:spPr bwMode="auto">
          <a:xfrm>
            <a:off x="5282623" y="72737"/>
            <a:ext cx="1924685" cy="561340"/>
          </a:xfrm>
          <a:prstGeom prst="rect">
            <a:avLst/>
          </a:prstGeom>
          <a:ln>
            <a:noFill/>
          </a:ln>
          <a:extLst>
            <a:ext uri="{53640926-AAD7-44D8-BBD7-CCE9431645EC}">
              <a14:shadowObscured xmlns:a14="http://schemas.microsoft.com/office/drawing/2010/main"/>
            </a:ext>
          </a:extLst>
        </p:spPr>
      </p:pic>
      <p:sp>
        <p:nvSpPr>
          <p:cNvPr id="10" name="Rectangle 9">
            <a:extLst>
              <a:ext uri="{FF2B5EF4-FFF2-40B4-BE49-F238E27FC236}">
                <a16:creationId xmlns:a16="http://schemas.microsoft.com/office/drawing/2014/main" id="{3C5E66F8-7234-B846-8CA0-68D8DFC64179}"/>
              </a:ext>
            </a:extLst>
          </p:cNvPr>
          <p:cNvSpPr/>
          <p:nvPr userDrawn="1"/>
        </p:nvSpPr>
        <p:spPr>
          <a:xfrm>
            <a:off x="10287548" y="70197"/>
            <a:ext cx="1797287" cy="200055"/>
          </a:xfrm>
          <a:prstGeom prst="rect">
            <a:avLst/>
          </a:prstGeom>
        </p:spPr>
        <p:txBody>
          <a:bodyPr wrap="none">
            <a:spAutoFit/>
          </a:bodyPr>
          <a:lstStyle/>
          <a:p>
            <a:r>
              <a:rPr lang="en-US" sz="700" dirty="0">
                <a:latin typeface="Calibri" panose="020F0502020204030204" pitchFamily="34" charset="0"/>
                <a:ea typeface="Times New Roman" panose="02020603050405020304" pitchFamily="18" charset="0"/>
                <a:cs typeface="Calibri" panose="020F0502020204030204" pitchFamily="34" charset="0"/>
              </a:rPr>
              <a:t>Grant Agreement: 2019-1-AT-KA202-051218</a:t>
            </a:r>
            <a:endParaRPr lang="en-GB" sz="7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39139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LDbPgSWwEuU&amp;feature=emb_logo"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LDbPgSWwEuU&amp;feature=emb_logo"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LX0KI4xkco"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doi.org/10.1111/jar.12144" TargetMode="External"/><Relationship Id="rId2" Type="http://schemas.openxmlformats.org/officeDocument/2006/relationships/hyperlink" Target="https://doi.org/10.1007/s10803-020-04858-w"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hyperlink" Target="https://www.consilium.europa.eu/media/35446/en_brochure-inclusive-communication-in-the-gsc.pdf"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www.youtube.com/watch?v=obbwb1bJ5io&amp;feature=emb_logo"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un.org/development/desa/disabilities/convention-on-the-rights-of-persons-with-disabilities/convention-on-the-rights-of-persons-with-disabilities-2.html" TargetMode="External"/><Relationship Id="rId2" Type="http://schemas.openxmlformats.org/officeDocument/2006/relationships/hyperlink" Target="https://www.un.org/en/content/disabilitystrategy/" TargetMode="External"/><Relationship Id="rId1" Type="http://schemas.openxmlformats.org/officeDocument/2006/relationships/slideLayout" Target="../slideLayouts/slideLayout2.xml"/><Relationship Id="rId5" Type="http://schemas.openxmlformats.org/officeDocument/2006/relationships/hyperlink" Target="https://www.european-agency.org/" TargetMode="External"/><Relationship Id="rId4" Type="http://schemas.openxmlformats.org/officeDocument/2006/relationships/hyperlink" Target="https://www.autismeurope.org/"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B17A013-6D54-C944-95A1-232723112481}"/>
              </a:ext>
            </a:extLst>
          </p:cNvPr>
          <p:cNvSpPr>
            <a:spLocks noGrp="1"/>
          </p:cNvSpPr>
          <p:nvPr>
            <p:ph type="dt" sz="half" idx="10"/>
          </p:nvPr>
        </p:nvSpPr>
        <p:spPr/>
        <p:txBody>
          <a:bodyPr/>
          <a:lstStyle/>
          <a:p>
            <a:r>
              <a:rPr lang="el-GR"/>
              <a:t>3 Ιουνίου 2021</a:t>
            </a:r>
          </a:p>
        </p:txBody>
      </p:sp>
      <p:sp>
        <p:nvSpPr>
          <p:cNvPr id="5" name="Footer Placeholder 4">
            <a:extLst>
              <a:ext uri="{FF2B5EF4-FFF2-40B4-BE49-F238E27FC236}">
                <a16:creationId xmlns:a16="http://schemas.microsoft.com/office/drawing/2014/main" id="{42998A59-E0C5-6C47-ABCE-4440933FA3DA}"/>
              </a:ext>
            </a:extLst>
          </p:cNvPr>
          <p:cNvSpPr>
            <a:spLocks noGrp="1"/>
          </p:cNvSpPr>
          <p:nvPr>
            <p:ph type="ftr" sz="quarter" idx="11"/>
          </p:nvPr>
        </p:nvSpPr>
        <p:spPr/>
        <p:txBody>
          <a:bodyPr/>
          <a:lstStyle/>
          <a:p>
            <a:r>
              <a:rPr lang="el-GR">
                <a:solidFill>
                  <a:prstClr val="black"/>
                </a:solidFill>
                <a:ea typeface="Times New Roman" panose="02020603050405020304" pitchFamily="18" charset="0"/>
              </a:rPr>
              <a:t>Η υποστήριξη της Ευρωπαϊκής Επιτροπής για την παραγωγή της παρούσας δημοσίευσης δεν συνιστά έγκριση του περιεχομένου, το οποίο αντικατοπτρίζει μόνο τις απόψεις των συντακτών, και η Επιτροπή δεν μπορεί να θεωρηθεί υπεύθυνη για οποιαδήποτε χρήση των πληροφοριών που περιέχονται σε αυτήν. </a:t>
            </a:r>
          </a:p>
        </p:txBody>
      </p:sp>
      <p:sp>
        <p:nvSpPr>
          <p:cNvPr id="6" name="Slide Number Placeholder 5">
            <a:extLst>
              <a:ext uri="{FF2B5EF4-FFF2-40B4-BE49-F238E27FC236}">
                <a16:creationId xmlns:a16="http://schemas.microsoft.com/office/drawing/2014/main" id="{49A72AF7-D2B8-5149-BDE0-B78EABF65A7A}"/>
              </a:ext>
            </a:extLst>
          </p:cNvPr>
          <p:cNvSpPr>
            <a:spLocks noGrp="1"/>
          </p:cNvSpPr>
          <p:nvPr>
            <p:ph type="sldNum" sz="quarter" idx="12"/>
          </p:nvPr>
        </p:nvSpPr>
        <p:spPr/>
        <p:txBody>
          <a:bodyPr/>
          <a:lstStyle/>
          <a:p>
            <a:fld id="{4AA10864-17D9-EB4A-80E3-89D1D8A92E63}" type="slidenum">
              <a:rPr lang="de-AT" smtClean="0"/>
              <a:pPr/>
              <a:t>1</a:t>
            </a:fld>
            <a:endParaRPr lang="de-AT"/>
          </a:p>
        </p:txBody>
      </p:sp>
      <p:sp>
        <p:nvSpPr>
          <p:cNvPr id="7" name="Google Shape;132;p26">
            <a:extLst>
              <a:ext uri="{FF2B5EF4-FFF2-40B4-BE49-F238E27FC236}">
                <a16:creationId xmlns:a16="http://schemas.microsoft.com/office/drawing/2014/main" id="{10578B7F-A3DA-3340-BED7-F6F49636EF47}"/>
              </a:ext>
            </a:extLst>
          </p:cNvPr>
          <p:cNvSpPr txBox="1">
            <a:spLocks noGrp="1"/>
          </p:cNvSpPr>
          <p:nvPr>
            <p:ph type="ctrTitle"/>
          </p:nvPr>
        </p:nvSpPr>
        <p:spPr>
          <a:xfrm>
            <a:off x="351936" y="1929161"/>
            <a:ext cx="11488128" cy="2999678"/>
          </a:xfrm>
          <a:prstGeom prst="rect">
            <a:avLst/>
          </a:prstGeom>
          <a:solidFill>
            <a:srgbClr val="BBD6EE"/>
          </a:solidFill>
          <a:ln>
            <a:noFill/>
          </a:ln>
        </p:spPr>
        <p:txBody>
          <a:bodyPr spcFirstLastPara="1" wrap="square" lIns="121900" tIns="60933" rIns="121900" bIns="60933" anchor="ctr" anchorCtr="0">
            <a:noAutofit/>
          </a:bodyPr>
          <a:lstStyle/>
          <a:p>
            <a:pPr algn="ctr">
              <a:lnSpc>
                <a:spcPct val="170000"/>
              </a:lnSpc>
              <a:buClr>
                <a:srgbClr val="024E94"/>
              </a:buClr>
              <a:buSzPct val="100000"/>
            </a:pPr>
            <a:r>
              <a:rPr lang="el-GR" sz="3200" b="1" dirty="0">
                <a:solidFill>
                  <a:srgbClr val="024E94"/>
                </a:solidFill>
                <a:latin typeface="Arial Narrow"/>
                <a:ea typeface="Arial Narrow"/>
                <a:cs typeface="Arial Narrow"/>
                <a:sym typeface="Arial Narrow"/>
              </a:rPr>
              <a:t>Πρόγραμμα μαθημάτων για το εκπαιδευτικό πρόγραμμα «Σύμβουλος σε θέματα διαταραχών αυτιστικού φάσματος (</a:t>
            </a:r>
            <a:r>
              <a:rPr lang="el-GR" sz="3200" b="1" dirty="0" err="1">
                <a:solidFill>
                  <a:srgbClr val="024E94"/>
                </a:solidFill>
                <a:latin typeface="Arial Narrow"/>
                <a:ea typeface="Arial Narrow"/>
                <a:cs typeface="Arial Narrow"/>
                <a:sym typeface="Arial Narrow"/>
              </a:rPr>
              <a:t>ΔΑΦ</a:t>
            </a:r>
            <a:r>
              <a:rPr lang="el-GR" sz="3200" b="1" dirty="0">
                <a:solidFill>
                  <a:srgbClr val="024E94"/>
                </a:solidFill>
                <a:latin typeface="Arial Narrow"/>
                <a:ea typeface="Arial Narrow"/>
                <a:cs typeface="Arial Narrow"/>
                <a:sym typeface="Arial Narrow"/>
              </a:rPr>
              <a:t>)»</a:t>
            </a:r>
          </a:p>
          <a:p>
            <a:pPr algn="ctr">
              <a:lnSpc>
                <a:spcPct val="90000"/>
              </a:lnSpc>
              <a:buClr>
                <a:schemeClr val="dk1"/>
              </a:buClr>
              <a:buSzPct val="100000"/>
            </a:pPr>
            <a:endParaRPr sz="2000" b="1" cap="small" dirty="0">
              <a:solidFill>
                <a:srgbClr val="024E94"/>
              </a:solidFill>
              <a:latin typeface="Arial Narrow"/>
              <a:ea typeface="Arial Narrow"/>
              <a:cs typeface="Arial Narrow"/>
              <a:sym typeface="Arial Narrow"/>
            </a:endParaRPr>
          </a:p>
          <a:p>
            <a:pPr algn="ctr">
              <a:lnSpc>
                <a:spcPct val="90000"/>
              </a:lnSpc>
              <a:buClr>
                <a:srgbClr val="024E94"/>
              </a:buClr>
              <a:buSzPct val="100000"/>
            </a:pPr>
            <a:r>
              <a:rPr lang="el-GR" sz="2000" cap="small" dirty="0">
                <a:solidFill>
                  <a:srgbClr val="024E94"/>
                </a:solidFill>
                <a:latin typeface="Arial Narrow"/>
                <a:ea typeface="Arial Narrow"/>
                <a:cs typeface="Arial Narrow"/>
                <a:sym typeface="Arial Narrow"/>
              </a:rPr>
              <a:t>https://www.autrain.eu/pt/curriculo/</a:t>
            </a:r>
          </a:p>
        </p:txBody>
      </p:sp>
    </p:spTree>
    <p:extLst>
      <p:ext uri="{BB962C8B-B14F-4D97-AF65-F5344CB8AC3E}">
        <p14:creationId xmlns:p14="http://schemas.microsoft.com/office/powerpoint/2010/main" val="2347596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7631B7B-E317-B346-8DFE-60139876228D}"/>
              </a:ext>
            </a:extLst>
          </p:cNvPr>
          <p:cNvSpPr>
            <a:spLocks noGrp="1"/>
          </p:cNvSpPr>
          <p:nvPr>
            <p:ph type="dt" sz="half" idx="10"/>
          </p:nvPr>
        </p:nvSpPr>
        <p:spPr/>
        <p:txBody>
          <a:bodyPr/>
          <a:lstStyle/>
          <a:p>
            <a:r>
              <a:rPr lang="el-GR"/>
              <a:t>3 Ιουνίου 2021</a:t>
            </a:r>
          </a:p>
        </p:txBody>
      </p:sp>
      <p:sp>
        <p:nvSpPr>
          <p:cNvPr id="5" name="Footer Placeholder 4">
            <a:extLst>
              <a:ext uri="{FF2B5EF4-FFF2-40B4-BE49-F238E27FC236}">
                <a16:creationId xmlns:a16="http://schemas.microsoft.com/office/drawing/2014/main" id="{0CA48045-4BB7-AD47-B9AF-E7028540D716}"/>
              </a:ext>
            </a:extLst>
          </p:cNvPr>
          <p:cNvSpPr>
            <a:spLocks noGrp="1"/>
          </p:cNvSpPr>
          <p:nvPr>
            <p:ph type="ftr" sz="quarter" idx="11"/>
          </p:nvPr>
        </p:nvSpPr>
        <p:spPr/>
        <p:txBody>
          <a:bodyPr/>
          <a:lstStyle/>
          <a:p>
            <a:r>
              <a:rPr lang="el-GR">
                <a:solidFill>
                  <a:prstClr val="black"/>
                </a:solidFill>
                <a:ea typeface="Times New Roman" panose="02020603050405020304" pitchFamily="18" charset="0"/>
              </a:rPr>
              <a:t>Η υποστήριξη της Ευρωπαϊκής Επιτροπής για την παραγωγή της παρούσας δημοσίευσης δεν συνιστά έγκριση του περιεχομένου, το οποίο αντικατοπτρίζει μόνο τις απόψεις των συντακτών, και η Επιτροπή δεν μπορεί να θεωρηθεί υπεύθυνη για οποιαδήποτε χρήση των πληροφοριών που περιέχονται σε αυτήν. </a:t>
            </a:r>
          </a:p>
        </p:txBody>
      </p:sp>
      <p:sp>
        <p:nvSpPr>
          <p:cNvPr id="6" name="Slide Number Placeholder 5">
            <a:extLst>
              <a:ext uri="{FF2B5EF4-FFF2-40B4-BE49-F238E27FC236}">
                <a16:creationId xmlns:a16="http://schemas.microsoft.com/office/drawing/2014/main" id="{03844065-72F0-C24F-A504-90E2B2DD5643}"/>
              </a:ext>
            </a:extLst>
          </p:cNvPr>
          <p:cNvSpPr>
            <a:spLocks noGrp="1"/>
          </p:cNvSpPr>
          <p:nvPr>
            <p:ph type="sldNum" sz="quarter" idx="12"/>
          </p:nvPr>
        </p:nvSpPr>
        <p:spPr/>
        <p:txBody>
          <a:bodyPr/>
          <a:lstStyle/>
          <a:p>
            <a:fld id="{CD37B2E7-1D31-7C4D-928B-66328FE9604A}" type="slidenum">
              <a:rPr lang="de-AT" smtClean="0"/>
              <a:pPr/>
              <a:t>10</a:t>
            </a:fld>
            <a:endParaRPr lang="de-AT"/>
          </a:p>
        </p:txBody>
      </p:sp>
      <p:sp>
        <p:nvSpPr>
          <p:cNvPr id="11" name="Google Shape;143;p27">
            <a:extLst>
              <a:ext uri="{FF2B5EF4-FFF2-40B4-BE49-F238E27FC236}">
                <a16:creationId xmlns:a16="http://schemas.microsoft.com/office/drawing/2014/main" id="{11371142-163D-DB42-9607-6A3E196B56BB}"/>
              </a:ext>
            </a:extLst>
          </p:cNvPr>
          <p:cNvSpPr/>
          <p:nvPr/>
        </p:nvSpPr>
        <p:spPr>
          <a:xfrm>
            <a:off x="0" y="1286553"/>
            <a:ext cx="12192000" cy="1486535"/>
          </a:xfrm>
          <a:prstGeom prst="rect">
            <a:avLst/>
          </a:prstGeom>
          <a:solidFill>
            <a:srgbClr val="DEEBF8"/>
          </a:solidFill>
          <a:ln>
            <a:noFill/>
          </a:ln>
        </p:spPr>
        <p:txBody>
          <a:bodyPr spcFirstLastPara="1" wrap="square" lIns="121900" tIns="60933" rIns="121900" bIns="60933" anchor="ctr" anchorCtr="0">
            <a:noAutofit/>
          </a:bodyPr>
          <a:lstStyle/>
          <a:p>
            <a:pPr algn="ctr"/>
            <a:endParaRPr lang="it" sz="3200" b="1" dirty="0">
              <a:solidFill>
                <a:schemeClr val="dk1"/>
              </a:solidFill>
              <a:latin typeface="Calibri"/>
              <a:ea typeface="Arial Narrow"/>
              <a:cs typeface="Calibri"/>
              <a:sym typeface="Calibri"/>
            </a:endParaRPr>
          </a:p>
          <a:p>
            <a:pPr algn="ctr"/>
            <a:r>
              <a:rPr lang="el-GR" sz="4000" b="1">
                <a:solidFill>
                  <a:schemeClr val="dk1"/>
                </a:solidFill>
                <a:latin typeface="Arial Narrow"/>
                <a:ea typeface="Arial Narrow"/>
                <a:cs typeface="Arial Narrow"/>
                <a:sym typeface="Arial Narrow"/>
              </a:rPr>
              <a:t>ΑΝΑΠΤΥΞΗ</a:t>
            </a:r>
          </a:p>
          <a:p>
            <a:pPr algn="ctr"/>
            <a:endParaRPr sz="3200" b="1" dirty="0">
              <a:solidFill>
                <a:schemeClr val="dk1"/>
              </a:solidFill>
              <a:latin typeface="Calibri"/>
              <a:ea typeface="Calibri"/>
              <a:cs typeface="Calibri"/>
              <a:sym typeface="Calibri"/>
            </a:endParaRPr>
          </a:p>
        </p:txBody>
      </p:sp>
      <p:sp>
        <p:nvSpPr>
          <p:cNvPr id="12" name="Google Shape;151;p27">
            <a:extLst>
              <a:ext uri="{FF2B5EF4-FFF2-40B4-BE49-F238E27FC236}">
                <a16:creationId xmlns:a16="http://schemas.microsoft.com/office/drawing/2014/main" id="{C2C82930-6332-F94C-82D1-60B6BD0BD1D5}"/>
              </a:ext>
            </a:extLst>
          </p:cNvPr>
          <p:cNvSpPr/>
          <p:nvPr/>
        </p:nvSpPr>
        <p:spPr>
          <a:xfrm>
            <a:off x="4084990" y="2971938"/>
            <a:ext cx="4022019" cy="3185561"/>
          </a:xfrm>
          <a:prstGeom prst="rect">
            <a:avLst/>
          </a:prstGeom>
          <a:solidFill>
            <a:srgbClr val="DEEBF8"/>
          </a:solidFill>
          <a:ln>
            <a:noFill/>
          </a:ln>
        </p:spPr>
        <p:txBody>
          <a:bodyPr spcFirstLastPara="1" wrap="square" lIns="121900" tIns="60933" rIns="121900" bIns="60933" anchor="ctr" anchorCtr="0">
            <a:noAutofit/>
          </a:bodyPr>
          <a:lstStyle/>
          <a:p>
            <a:pPr algn="ctr" defTabSz="685800"/>
            <a:r>
              <a:rPr lang="el-GR" sz="2000" dirty="0">
                <a:solidFill>
                  <a:prstClr val="black"/>
                </a:solidFill>
                <a:latin typeface="Arial Narrow" panose="020B0606020202030204" pitchFamily="34" charset="0"/>
              </a:rPr>
              <a:t>Η συμπερίληψη από διάφορες οπτικές</a:t>
            </a:r>
          </a:p>
          <a:p>
            <a:pPr algn="ctr" defTabSz="685800"/>
            <a:r>
              <a:rPr lang="el-GR" sz="2000" dirty="0">
                <a:solidFill>
                  <a:prstClr val="black"/>
                </a:solidFill>
                <a:latin typeface="Arial Narrow" panose="020B0606020202030204" pitchFamily="34" charset="0"/>
              </a:rPr>
              <a:t>Κρίσιμα στοιχεία για τη δημιουργία μιας κοινωνίας χωρίς αποκλεισμούς</a:t>
            </a:r>
          </a:p>
          <a:p>
            <a:pPr algn="ctr" defTabSz="685800"/>
            <a:r>
              <a:rPr lang="el-GR" sz="2000" i="1" dirty="0">
                <a:latin typeface="Arial Narrow" panose="020B0606020202030204" pitchFamily="34" charset="0"/>
              </a:rPr>
              <a:t>Δραστηριότητα: Σκέψη &amp; Προβληματισμός 1.1 - Συμπερίληψη</a:t>
            </a:r>
          </a:p>
          <a:p>
            <a:pPr algn="ctr" defTabSz="685800"/>
            <a:r>
              <a:rPr lang="el-GR" sz="2000" dirty="0">
                <a:solidFill>
                  <a:schemeClr val="bg2">
                    <a:lumMod val="75000"/>
                  </a:schemeClr>
                </a:solidFill>
                <a:latin typeface="Arial Narrow" panose="020B0606020202030204" pitchFamily="34" charset="0"/>
              </a:rPr>
              <a:t>Κοινή ορολογία/ εύρος απόψεων για μια γλώσσα φιλική προς τις ΔΑΦ</a:t>
            </a:r>
          </a:p>
          <a:p>
            <a:pPr algn="ctr" defTabSz="685800"/>
            <a:r>
              <a:rPr lang="el-GR" sz="2000" i="1" dirty="0">
                <a:solidFill>
                  <a:schemeClr val="bg2">
                    <a:lumMod val="75000"/>
                  </a:schemeClr>
                </a:solidFill>
                <a:latin typeface="Arial Narrow" panose="020B0606020202030204" pitchFamily="34" charset="0"/>
              </a:rPr>
              <a:t>Δραστηριότητα: Σκέψη &amp; Προβληματισμός 1.2 - Γλώσσα</a:t>
            </a:r>
          </a:p>
        </p:txBody>
      </p:sp>
    </p:spTree>
    <p:extLst>
      <p:ext uri="{BB962C8B-B14F-4D97-AF65-F5344CB8AC3E}">
        <p14:creationId xmlns:p14="http://schemas.microsoft.com/office/powerpoint/2010/main" val="1853443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l-GR"/>
              <a:t>3 Ιουνίου 2021</a:t>
            </a:r>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l-GR">
                <a:solidFill>
                  <a:prstClr val="black"/>
                </a:solidFill>
                <a:ea typeface="Times New Roman" panose="02020603050405020304" pitchFamily="18" charset="0"/>
              </a:rPr>
              <a:t>Η υποστήριξη της Ευρωπαϊκής Επιτροπής για την παραγωγή της παρούσας δημοσίευσης δεν συνιστά έγκριση του περιεχομένου, το οποίο αντικατοπτρίζει μόνο τις απόψεις των συντακτών, και η Επιτροπή δεν μπορεί να θεωρηθεί υπεύθυνη για οποιαδήποτε χρήση των πληροφοριών που περιέχονται σε αυτήν. </a:t>
            </a: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11</a:t>
            </a:fld>
            <a:endParaRPr lang="de-AT"/>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7574280" cy="1009651"/>
          </a:xfrm>
          <a:prstGeom prst="rect">
            <a:avLst/>
          </a:prstGeom>
          <a:solidFill>
            <a:srgbClr val="DEEBF8"/>
          </a:solidFill>
          <a:ln>
            <a:noFill/>
          </a:ln>
        </p:spPr>
        <p:txBody>
          <a:bodyPr spcFirstLastPara="1" wrap="square" lIns="121900" tIns="60933" rIns="121900" bIns="60933" anchor="ctr" anchorCtr="0">
            <a:noAutofit/>
          </a:bodyPr>
          <a:lstStyle/>
          <a:p>
            <a:pPr>
              <a:buClr>
                <a:srgbClr val="C00000"/>
              </a:buClr>
            </a:pPr>
            <a:r>
              <a:rPr lang="el-GR" sz="3600" b="1" dirty="0">
                <a:latin typeface="Arial Narrow" panose="020B0606020202030204" pitchFamily="34" charset="0"/>
              </a:rPr>
              <a:t>Η συμπερίληψη από διάφορες οπτικές</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EEBF8"/>
          </a:solidFill>
          <a:ln>
            <a:noFill/>
          </a:ln>
        </p:spPr>
        <p:txBody>
          <a:bodyPr spcFirstLastPara="1" wrap="square" lIns="121900" tIns="60933" rIns="121900" bIns="60933" anchor="t" anchorCtr="0">
            <a:noAutofit/>
          </a:bodyPr>
          <a:lstStyle/>
          <a:p>
            <a:pPr marL="457200" indent="-457200" algn="just">
              <a:buClr>
                <a:schemeClr val="tx1"/>
              </a:buClr>
              <a:buFont typeface="Arial" panose="020B0604020202020204" pitchFamily="34" charset="0"/>
              <a:buChar char="•"/>
            </a:pPr>
            <a:endParaRPr lang="en-US" sz="2800" dirty="0">
              <a:latin typeface="Arial Narrow" panose="020B0606020202030204" pitchFamily="34" charset="0"/>
            </a:endParaRPr>
          </a:p>
          <a:p>
            <a:pPr marL="457200" indent="-457200" algn="just">
              <a:buClr>
                <a:schemeClr val="tx1"/>
              </a:buClr>
              <a:buFont typeface="Arial" panose="020B0604020202020204" pitchFamily="34" charset="0"/>
              <a:buChar char="•"/>
            </a:pPr>
            <a:r>
              <a:rPr lang="el-GR" sz="2800">
                <a:latin typeface="Arial Narrow" panose="020B0606020202030204" pitchFamily="34" charset="0"/>
              </a:rPr>
              <a:t>«Από το 1069 έχουμε δει δραματικές αλλαγές στην ποιότητα ζωής των ατόμων με αναπηρία, συμπεριλαμβανομένης της αυξημένης παρουσίας και συμμετοχής στην κοινότητα» (Talylor, et al., 1996, σ. 279)</a:t>
            </a:r>
          </a:p>
          <a:p>
            <a:pPr marL="457200" indent="-457200" algn="just">
              <a:buClr>
                <a:schemeClr val="tx1"/>
              </a:buClr>
              <a:buFont typeface="Arial" panose="020B0604020202020204" pitchFamily="34" charset="0"/>
              <a:buChar char="•"/>
            </a:pPr>
            <a:endParaRPr lang="en-US" sz="2800" dirty="0">
              <a:latin typeface="Arial Narrow" panose="020B0606020202030204" pitchFamily="34" charset="0"/>
            </a:endParaRPr>
          </a:p>
          <a:p>
            <a:pPr marL="457200" indent="-457200" algn="just">
              <a:buClr>
                <a:schemeClr val="tx1"/>
              </a:buClr>
              <a:buFont typeface="Arial" panose="020B0604020202020204" pitchFamily="34" charset="0"/>
              <a:buChar char="•"/>
            </a:pPr>
            <a:endParaRPr lang="en-US" sz="2800" dirty="0">
              <a:latin typeface="Arial Narrow" panose="020B0606020202030204" pitchFamily="34" charset="0"/>
            </a:endParaRPr>
          </a:p>
          <a:p>
            <a:pPr marL="457200" indent="-457200" algn="just">
              <a:buClr>
                <a:schemeClr val="tx1"/>
              </a:buClr>
              <a:buFont typeface="Arial" panose="020B0604020202020204" pitchFamily="34" charset="0"/>
              <a:buChar char="•"/>
            </a:pPr>
            <a:r>
              <a:rPr lang="el-GR" sz="2800">
                <a:latin typeface="Arial Narrow" panose="020B0606020202030204" pitchFamily="34" charset="0"/>
              </a:rPr>
              <a:t>Υπάρχει μια μακρά ιστορία προς τη συμπερίληψη, η οποία ξεκίνησε με αποκλεισμό από την κοινότητα και καταλήγει σε συνεχή διαδικασία αλλαγής προς μια καλύτερη κοινωνία (Martins, 2000)</a:t>
            </a:r>
          </a:p>
          <a:p>
            <a:pPr marL="457200" indent="-457200">
              <a:buClr>
                <a:schemeClr val="tx1"/>
              </a:buClr>
              <a:buFont typeface="Arial" panose="020B0604020202020204" pitchFamily="34" charset="0"/>
              <a:buChar char="•"/>
            </a:pPr>
            <a:endParaRPr lang="pt-PT" sz="2800" dirty="0">
              <a:solidFill>
                <a:srgbClr val="000000"/>
              </a:solidFill>
              <a:latin typeface="Arial Narrow" pitchFamily="34" charset="0"/>
            </a:endParaRPr>
          </a:p>
        </p:txBody>
      </p:sp>
    </p:spTree>
    <p:extLst>
      <p:ext uri="{BB962C8B-B14F-4D97-AF65-F5344CB8AC3E}">
        <p14:creationId xmlns:p14="http://schemas.microsoft.com/office/powerpoint/2010/main" val="1715744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l-GR"/>
              <a:t>3 Ιουνίου 2021</a:t>
            </a:r>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l-GR">
                <a:solidFill>
                  <a:prstClr val="black"/>
                </a:solidFill>
                <a:ea typeface="Times New Roman" panose="02020603050405020304" pitchFamily="18" charset="0"/>
              </a:rPr>
              <a:t>Η υποστήριξη της Ευρωπαϊκής Επιτροπής για την παραγωγή της παρούσας δημοσίευσης δεν συνιστά έγκριση του περιεχομένου, το οποίο αντικατοπτρίζει μόνο τις απόψεις των συντακτών, και η Επιτροπή δεν μπορεί να θεωρηθεί υπεύθυνη για οποιαδήποτε χρήση των πληροφοριών που περιέχονται σε αυτήν. </a:t>
            </a: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12</a:t>
            </a:fld>
            <a:endParaRPr lang="de-AT"/>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7574280" cy="1009651"/>
          </a:xfrm>
          <a:prstGeom prst="rect">
            <a:avLst/>
          </a:prstGeom>
          <a:solidFill>
            <a:srgbClr val="DEEBF8"/>
          </a:solidFill>
          <a:ln>
            <a:noFill/>
          </a:ln>
        </p:spPr>
        <p:txBody>
          <a:bodyPr spcFirstLastPara="1" wrap="square" lIns="121900" tIns="60933" rIns="121900" bIns="60933" anchor="ctr" anchorCtr="0">
            <a:noAutofit/>
          </a:bodyPr>
          <a:lstStyle/>
          <a:p>
            <a:pPr>
              <a:buClr>
                <a:srgbClr val="C00000"/>
              </a:buClr>
            </a:pPr>
            <a:r>
              <a:rPr lang="el-GR" sz="3600" b="1" dirty="0">
                <a:latin typeface="Arial Narrow" panose="020B0606020202030204" pitchFamily="34" charset="0"/>
              </a:rPr>
              <a:t>Η συμπερίληψη από διάφορες οπτικές</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EEBF8"/>
          </a:solidFill>
          <a:ln>
            <a:noFill/>
          </a:ln>
        </p:spPr>
        <p:txBody>
          <a:bodyPr spcFirstLastPara="1" wrap="square" lIns="121900" tIns="60933" rIns="121900" bIns="60933" anchor="ctr" anchorCtr="0">
            <a:noAutofit/>
          </a:bodyPr>
          <a:lstStyle/>
          <a:p>
            <a:pPr marL="342900" indent="-342900" algn="just">
              <a:buClr>
                <a:schemeClr val="tx1"/>
              </a:buClr>
              <a:buFont typeface="Arial" panose="020B0604020202020204" pitchFamily="34" charset="0"/>
              <a:buChar char="•"/>
            </a:pPr>
            <a:r>
              <a:rPr lang="el-GR" sz="2400">
                <a:latin typeface="Arial Narrow" panose="020B0606020202030204" pitchFamily="34" charset="0"/>
              </a:rPr>
              <a:t>«Οι ευκαιρίες για ανεξάρτητη διαβίωση, δραστηριότητες κατά τη διάρκεια της ημέρας και απασχόληση είναι σημαντικές πτυχές της κοινωνικής ένταξης και της συμμετοχής στην κοινότητα»  (Gray, 2014, p. 2013).</a:t>
            </a:r>
          </a:p>
          <a:p>
            <a:pPr marL="457200" indent="-457200" algn="just">
              <a:buClr>
                <a:schemeClr val="tx1"/>
              </a:buClr>
              <a:buFont typeface="Arial" panose="020B0604020202020204" pitchFamily="34" charset="0"/>
              <a:buChar char="•"/>
            </a:pPr>
            <a:endParaRPr lang="en-US" sz="2400" dirty="0">
              <a:latin typeface="Arial Narrow" panose="020B0606020202030204" pitchFamily="34" charset="0"/>
            </a:endParaRPr>
          </a:p>
          <a:p>
            <a:pPr marL="457200" indent="-457200" algn="just">
              <a:buClr>
                <a:schemeClr val="tx1"/>
              </a:buClr>
              <a:buFont typeface="Arial" panose="020B0604020202020204" pitchFamily="34" charset="0"/>
              <a:buChar char="•"/>
            </a:pPr>
            <a:r>
              <a:rPr lang="el-GR" sz="2400">
                <a:latin typeface="Arial Narrow" panose="020B0606020202030204" pitchFamily="34" charset="0"/>
              </a:rPr>
              <a:t>Η σύμβαση των Ηνωμένων Εθνών για τα Δικαιώματα των Ατόμων με Αναπηρία </a:t>
            </a:r>
            <a:r>
              <a:rPr lang="el-GR" sz="2400" b="1">
                <a:latin typeface="Arial Narrow" panose="020B0606020202030204" pitchFamily="34" charset="0"/>
              </a:rPr>
              <a:t>αναγνωρίζει τα ίσα δικαιώματα όλων των ατόμων με αναπηρία</a:t>
            </a:r>
            <a:r>
              <a:rPr lang="el-GR" sz="2400">
                <a:latin typeface="Arial Narrow" panose="020B0606020202030204" pitchFamily="34" charset="0"/>
              </a:rPr>
              <a:t> να ζουν μέσα στην κοινότητα, έχοντας ίσες επιλογές με τους άλλους, και θα λάβει αποτελεσματικά και κατάλληλα μέτρα για να διευκολύνει την πλήρη απόλαυση αυτού του δικαιώματος από τα άτομα με αναπηρία και την </a:t>
            </a:r>
            <a:r>
              <a:rPr lang="el-GR" sz="2400" b="1">
                <a:latin typeface="Arial Narrow" panose="020B0606020202030204" pitchFamily="34" charset="0"/>
              </a:rPr>
              <a:t>πλήρη ένταξή τους και συμμετοχή τους στην κοινότητα</a:t>
            </a:r>
            <a:r>
              <a:rPr lang="el-GR" sz="2400">
                <a:latin typeface="Arial Narrow" panose="020B0606020202030204" pitchFamily="34" charset="0"/>
              </a:rPr>
              <a:t> (Ηνωμένα Έθνη, 2006)</a:t>
            </a:r>
          </a:p>
        </p:txBody>
      </p:sp>
    </p:spTree>
    <p:extLst>
      <p:ext uri="{BB962C8B-B14F-4D97-AF65-F5344CB8AC3E}">
        <p14:creationId xmlns:p14="http://schemas.microsoft.com/office/powerpoint/2010/main" val="151549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l-GR"/>
              <a:t>3 Ιουνίου 2021</a:t>
            </a:r>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l-GR">
                <a:solidFill>
                  <a:prstClr val="black"/>
                </a:solidFill>
                <a:ea typeface="Times New Roman" panose="02020603050405020304" pitchFamily="18" charset="0"/>
              </a:rPr>
              <a:t>Η υποστήριξη της Ευρωπαϊκής Επιτροπής για την παραγωγή της παρούσας δημοσίευσης δεν συνιστά έγκριση του περιεχομένου, το οποίο αντικατοπτρίζει μόνο τις απόψεις των συντακτών, και η Επιτροπή δεν μπορεί να θεωρηθεί υπεύθυνη για οποιαδήποτε χρήση των πληροφοριών που περιέχονται σε αυτήν. </a:t>
            </a: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13</a:t>
            </a:fld>
            <a:endParaRPr lang="de-AT"/>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10515599" cy="1009651"/>
          </a:xfrm>
          <a:prstGeom prst="rect">
            <a:avLst/>
          </a:prstGeom>
          <a:solidFill>
            <a:srgbClr val="DEEBF8"/>
          </a:solidFill>
          <a:ln>
            <a:noFill/>
          </a:ln>
        </p:spPr>
        <p:txBody>
          <a:bodyPr spcFirstLastPara="1" wrap="square" lIns="121900" tIns="60933" rIns="121900" bIns="60933" anchor="ctr" anchorCtr="0">
            <a:noAutofit/>
          </a:bodyPr>
          <a:lstStyle/>
          <a:p>
            <a:pPr>
              <a:buClr>
                <a:srgbClr val="C00000"/>
              </a:buClr>
            </a:pPr>
            <a:r>
              <a:rPr lang="el-GR" sz="2800" b="1" dirty="0">
                <a:solidFill>
                  <a:prstClr val="black"/>
                </a:solidFill>
                <a:latin typeface="Arial Narrow" panose="020B0606020202030204" pitchFamily="34" charset="0"/>
              </a:rPr>
              <a:t>Κρίσιμα στοιχεία για τη δημιουργία μιας κοινωνίας χωρίς αποκλεισμούς</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EEBF8"/>
          </a:solidFill>
          <a:ln>
            <a:noFill/>
          </a:ln>
        </p:spPr>
        <p:txBody>
          <a:bodyPr spcFirstLastPara="1" wrap="square" lIns="121900" tIns="60933" rIns="121900" bIns="60933" anchor="ctr" anchorCtr="0">
            <a:noAutofit/>
          </a:bodyPr>
          <a:lstStyle/>
          <a:p>
            <a:pPr marL="342900" indent="-342900" algn="just">
              <a:spcAft>
                <a:spcPts val="1200"/>
              </a:spcAft>
              <a:buClr>
                <a:schemeClr val="tx1"/>
              </a:buClr>
              <a:buSzPct val="102000"/>
              <a:buFont typeface="Arial" panose="020B0604020202020204" pitchFamily="34" charset="0"/>
              <a:buChar char="•"/>
            </a:pPr>
            <a:r>
              <a:rPr lang="el-GR" sz="2800">
                <a:latin typeface="Arial Narrow" panose="020B0606020202030204" pitchFamily="34" charset="0"/>
              </a:rPr>
              <a:t>Επευφημεί τη διαφορετικότητα, προάγει την αδελφότητα και την ισότητα ευκαιριών (Thomas, 1997)</a:t>
            </a:r>
          </a:p>
          <a:p>
            <a:pPr marL="342900" indent="-342900">
              <a:spcAft>
                <a:spcPts val="1200"/>
              </a:spcAft>
              <a:buClr>
                <a:schemeClr val="tx1"/>
              </a:buClr>
              <a:buSzPct val="102000"/>
              <a:buFont typeface="Arial" panose="020B0604020202020204" pitchFamily="34" charset="0"/>
              <a:buChar char="•"/>
            </a:pPr>
            <a:r>
              <a:rPr lang="el-GR" sz="2800">
                <a:latin typeface="Arial Narrow" panose="020B0606020202030204" pitchFamily="34" charset="0"/>
              </a:rPr>
              <a:t> Κάνει όλους να αισθάνονται ότι έχουν αξία, είναι ασφαλείς, συνδέονται μεταξύ τους και τους φροντίζουν (Schaffner &amp; Buswell, 1996)</a:t>
            </a:r>
          </a:p>
          <a:p>
            <a:pPr marL="342900" indent="-342900" algn="just">
              <a:spcAft>
                <a:spcPts val="1200"/>
              </a:spcAft>
              <a:buClr>
                <a:schemeClr val="tx1"/>
              </a:buClr>
              <a:buSzPct val="102000"/>
              <a:buFont typeface="Arial" panose="020B0604020202020204" pitchFamily="34" charset="0"/>
              <a:buChar char="•"/>
            </a:pPr>
            <a:r>
              <a:rPr lang="el-GR" sz="2800">
                <a:latin typeface="Arial Narrow" panose="020B0606020202030204" pitchFamily="34" charset="0"/>
              </a:rPr>
              <a:t>Σέβεται και προάγει την ισότητα ως αξία (Karagiannis et al., 1996)</a:t>
            </a:r>
          </a:p>
          <a:p>
            <a:pPr marL="342900" indent="-342900" algn="just">
              <a:spcAft>
                <a:spcPts val="1200"/>
              </a:spcAft>
              <a:buClr>
                <a:schemeClr val="tx1"/>
              </a:buClr>
              <a:buSzPct val="102000"/>
              <a:buFont typeface="Arial" panose="020B0604020202020204" pitchFamily="34" charset="0"/>
              <a:buChar char="•"/>
            </a:pPr>
            <a:r>
              <a:rPr lang="el-GR" sz="2800">
                <a:latin typeface="Arial Narrow" panose="020B0606020202030204" pitchFamily="34" charset="0"/>
              </a:rPr>
              <a:t>Απαιτεί θετική στάση απέναντι στα άτομα με αναπηρία (Thomas, 1997)</a:t>
            </a:r>
          </a:p>
        </p:txBody>
      </p:sp>
    </p:spTree>
    <p:extLst>
      <p:ext uri="{BB962C8B-B14F-4D97-AF65-F5344CB8AC3E}">
        <p14:creationId xmlns:p14="http://schemas.microsoft.com/office/powerpoint/2010/main" val="3539842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l-GR"/>
              <a:t>3 Ιουνίου 2021</a:t>
            </a:r>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l-GR">
                <a:solidFill>
                  <a:prstClr val="black"/>
                </a:solidFill>
                <a:ea typeface="Times New Roman" panose="02020603050405020304" pitchFamily="18" charset="0"/>
              </a:rPr>
              <a:t>Η υποστήριξη της Ευρωπαϊκής Επιτροπής για την παραγωγή της παρούσας δημοσίευσης δεν συνιστά έγκριση του περιεχομένου, το οποίο αντικατοπτρίζει μόνο τις απόψεις των συντακτών, και η Επιτροπή δεν μπορεί να θεωρηθεί υπεύθυνη για οποιαδήποτε χρήση των πληροφοριών που περιέχονται σε αυτήν. </a:t>
            </a: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14</a:t>
            </a:fld>
            <a:endParaRPr lang="de-AT"/>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10515599" cy="1009651"/>
          </a:xfrm>
          <a:prstGeom prst="rect">
            <a:avLst/>
          </a:prstGeom>
          <a:solidFill>
            <a:srgbClr val="DEEBF8"/>
          </a:solidFill>
          <a:ln>
            <a:noFill/>
          </a:ln>
        </p:spPr>
        <p:txBody>
          <a:bodyPr spcFirstLastPara="1" wrap="square" lIns="121900" tIns="60933" rIns="121900" bIns="60933" anchor="ctr" anchorCtr="0">
            <a:noAutofit/>
          </a:bodyPr>
          <a:lstStyle/>
          <a:p>
            <a:pPr>
              <a:buClr>
                <a:srgbClr val="C00000"/>
              </a:buClr>
            </a:pPr>
            <a:r>
              <a:rPr lang="el-GR" sz="2800" b="1" dirty="0">
                <a:solidFill>
                  <a:prstClr val="black"/>
                </a:solidFill>
                <a:latin typeface="Arial Narrow" panose="020B0606020202030204" pitchFamily="34" charset="0"/>
              </a:rPr>
              <a:t>Κρίσιμα στοιχεία για τη δημιουργία μιας κοινωνίας χωρίς αποκλεισμούς</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EEBF8"/>
          </a:solidFill>
          <a:ln>
            <a:noFill/>
          </a:ln>
        </p:spPr>
        <p:txBody>
          <a:bodyPr spcFirstLastPara="1" wrap="square" lIns="121900" tIns="60933" rIns="121900" bIns="60933" anchor="ctr" anchorCtr="0">
            <a:noAutofit/>
          </a:bodyPr>
          <a:lstStyle/>
          <a:p>
            <a:pPr marL="457200" indent="-457200" algn="just">
              <a:spcAft>
                <a:spcPts val="1200"/>
              </a:spcAft>
              <a:buClr>
                <a:schemeClr val="tx1"/>
              </a:buClr>
              <a:buSzPct val="100000"/>
              <a:buFont typeface="Arial" panose="020B0604020202020204" pitchFamily="34" charset="0"/>
              <a:buChar char="•"/>
            </a:pPr>
            <a:r>
              <a:rPr lang="el-GR" sz="2800">
                <a:latin typeface="Arial Narrow" panose="020B0606020202030204" pitchFamily="34" charset="0"/>
              </a:rPr>
              <a:t>Είναι χωρίς εμπόδια, προσβάσιμη σε όλους (Thomas et al., 1998) </a:t>
            </a:r>
          </a:p>
          <a:p>
            <a:pPr marL="457200" indent="-457200" algn="just">
              <a:spcAft>
                <a:spcPts val="1200"/>
              </a:spcAft>
              <a:buClr>
                <a:schemeClr val="tx1"/>
              </a:buClr>
              <a:buSzPct val="100000"/>
              <a:buFont typeface="Arial" panose="020B0604020202020204" pitchFamily="34" charset="0"/>
              <a:buChar char="•"/>
            </a:pPr>
            <a:r>
              <a:rPr lang="el-GR" sz="2800">
                <a:latin typeface="Arial Narrow" panose="020B0606020202030204" pitchFamily="34" charset="0"/>
              </a:rPr>
              <a:t>Είναι ηθικά και νομικά δίκαιη (Karagiannis et al., 1996).</a:t>
            </a:r>
          </a:p>
          <a:p>
            <a:pPr marL="457200" indent="-457200" algn="just">
              <a:spcAft>
                <a:spcPts val="1200"/>
              </a:spcAft>
              <a:buClr>
                <a:schemeClr val="tx1"/>
              </a:buClr>
              <a:buSzPct val="100000"/>
              <a:buFont typeface="Arial" panose="020B0604020202020204" pitchFamily="34" charset="0"/>
              <a:buChar char="•"/>
            </a:pPr>
            <a:r>
              <a:rPr lang="el-GR" sz="2800">
                <a:latin typeface="Arial Narrow" panose="020B0606020202030204" pitchFamily="34" charset="0"/>
              </a:rPr>
              <a:t>Προάγει τη συμμετοχή και την ενδυνάμωση (Karagiannis et al., 1996)</a:t>
            </a:r>
          </a:p>
          <a:p>
            <a:pPr marL="457200" indent="-457200" algn="just">
              <a:spcAft>
                <a:spcPts val="1200"/>
              </a:spcAft>
              <a:buClr>
                <a:schemeClr val="tx1"/>
              </a:buClr>
              <a:buSzPct val="100000"/>
              <a:buFont typeface="Arial" panose="020B0604020202020204" pitchFamily="34" charset="0"/>
              <a:buChar char="•"/>
            </a:pPr>
            <a:r>
              <a:rPr lang="el-GR" sz="2800">
                <a:latin typeface="Arial Narrow" panose="020B0606020202030204" pitchFamily="34" charset="0"/>
              </a:rPr>
              <a:t>Αναπτύσσει δίκτυα στήριξης (Schaffner &amp; Buswell, 1996)</a:t>
            </a:r>
          </a:p>
        </p:txBody>
      </p:sp>
    </p:spTree>
    <p:extLst>
      <p:ext uri="{BB962C8B-B14F-4D97-AF65-F5344CB8AC3E}">
        <p14:creationId xmlns:p14="http://schemas.microsoft.com/office/powerpoint/2010/main" val="2219264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l-GR"/>
              <a:t>3 Ιουνίου 2021</a:t>
            </a:r>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l-GR">
                <a:solidFill>
                  <a:prstClr val="black"/>
                </a:solidFill>
                <a:ea typeface="Times New Roman" panose="02020603050405020304" pitchFamily="18" charset="0"/>
              </a:rPr>
              <a:t>Η υποστήριξη της Ευρωπαϊκής Επιτροπής για την παραγωγή της παρούσας δημοσίευσης δεν συνιστά έγκριση του περιεχομένου, το οποίο αντικατοπτρίζει μόνο τις απόψεις των συντακτών, και η Επιτροπή δεν μπορεί να θεωρηθεί υπεύθυνη για οποιαδήποτε χρήση των πληροφοριών που περιέχονται σε αυτήν. </a:t>
            </a: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15</a:t>
            </a:fld>
            <a:endParaRPr lang="de-AT"/>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10515599" cy="1009651"/>
          </a:xfrm>
          <a:prstGeom prst="rect">
            <a:avLst/>
          </a:prstGeom>
          <a:solidFill>
            <a:srgbClr val="DEEBF8"/>
          </a:solidFill>
          <a:ln>
            <a:noFill/>
          </a:ln>
        </p:spPr>
        <p:txBody>
          <a:bodyPr spcFirstLastPara="1" wrap="square" lIns="121900" tIns="60933" rIns="121900" bIns="60933" anchor="ctr" anchorCtr="0">
            <a:noAutofit/>
          </a:bodyPr>
          <a:lstStyle/>
          <a:p>
            <a:pPr>
              <a:buClr>
                <a:srgbClr val="C00000"/>
              </a:buClr>
            </a:pPr>
            <a:r>
              <a:rPr lang="el-GR" sz="2800" b="1" dirty="0">
                <a:solidFill>
                  <a:prstClr val="black"/>
                </a:solidFill>
                <a:latin typeface="Arial Narrow" panose="020B0606020202030204" pitchFamily="34" charset="0"/>
              </a:rPr>
              <a:t>Κρίσιμα στοιχεία για τη δημιουργία μιας κοινωνίας χωρίς αποκλεισμούς</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EEBF8"/>
          </a:solidFill>
          <a:ln>
            <a:noFill/>
          </a:ln>
        </p:spPr>
        <p:txBody>
          <a:bodyPr spcFirstLastPara="1" wrap="square" lIns="121900" tIns="60933" rIns="121900" bIns="60933" anchor="ctr" anchorCtr="0">
            <a:noAutofit/>
          </a:bodyPr>
          <a:lstStyle/>
          <a:p>
            <a:pPr marL="457200" indent="-457200" algn="just">
              <a:spcAft>
                <a:spcPts val="1200"/>
              </a:spcAft>
              <a:buClr>
                <a:schemeClr val="tx1"/>
              </a:buClr>
              <a:buSzPct val="100000"/>
              <a:buFont typeface="Arial" panose="020B0604020202020204" pitchFamily="34" charset="0"/>
              <a:buChar char="•"/>
            </a:pPr>
            <a:r>
              <a:rPr lang="el-GR" sz="2800">
                <a:latin typeface="Arial Narrow" panose="020B0606020202030204" pitchFamily="34" charset="0"/>
              </a:rPr>
              <a:t>Απαιτεί μια ισχυρή δημόσια δέσμευση για την υπερπήδηση «πολλών εμποδίων που διαφέρουν ανάλογα με τις πολιτιστικές και οικονομικές δομές των κοινοτήτων» (Dillenburger, 2015, σ. 330)</a:t>
            </a:r>
          </a:p>
          <a:p>
            <a:pPr marL="457200" indent="-457200" algn="just">
              <a:spcAft>
                <a:spcPts val="1200"/>
              </a:spcAft>
              <a:buClr>
                <a:schemeClr val="tx1"/>
              </a:buClr>
              <a:buSzPct val="100000"/>
              <a:buFont typeface="Arial" panose="020B0604020202020204" pitchFamily="34" charset="0"/>
              <a:buChar char="•"/>
            </a:pPr>
            <a:r>
              <a:rPr lang="el-GR" sz="2800">
                <a:latin typeface="Arial Narrow" panose="020B0606020202030204" pitchFamily="34" charset="0"/>
              </a:rPr>
              <a:t>Απαιτείται «μια δέσμευση για ιδανικά χωρίς αποκλεισμούς που θα κοινοποιηθεί σε όλο το σχολείο και στην κοινότητα» (Kugelmass, 2006, όπως αναφέρεται στο McMaster, 2006, σ. 42)  </a:t>
            </a:r>
          </a:p>
          <a:p>
            <a:pPr marL="457200" indent="-457200" algn="just">
              <a:spcAft>
                <a:spcPts val="1200"/>
              </a:spcAft>
              <a:buClr>
                <a:schemeClr val="tx1"/>
              </a:buClr>
              <a:buSzPct val="100000"/>
              <a:buFont typeface="Arial" panose="020B0604020202020204" pitchFamily="34" charset="0"/>
              <a:buChar char="•"/>
            </a:pPr>
            <a:r>
              <a:rPr lang="el-GR" sz="2800">
                <a:latin typeface="Arial Narrow" panose="020B0606020202030204" pitchFamily="34" charset="0"/>
              </a:rPr>
              <a:t>Απαιτεί «μια ασυμβίβαστη δέσμευση και πίστη στη συμπερίληψη» (Kugelmass, 2006, όπως αναφέρεται στο McMaster, 2006, σ. 42  </a:t>
            </a:r>
          </a:p>
        </p:txBody>
      </p:sp>
    </p:spTree>
    <p:extLst>
      <p:ext uri="{BB962C8B-B14F-4D97-AF65-F5344CB8AC3E}">
        <p14:creationId xmlns:p14="http://schemas.microsoft.com/office/powerpoint/2010/main" val="16089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l-GR"/>
              <a:t>3 Ιουνίου 2021</a:t>
            </a:r>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l-GR">
                <a:solidFill>
                  <a:prstClr val="black"/>
                </a:solidFill>
                <a:ea typeface="Times New Roman" panose="02020603050405020304" pitchFamily="18" charset="0"/>
              </a:rPr>
              <a:t>Η υποστήριξη της Ευρωπαϊκής Επιτροπής για την παραγωγή της παρούσας δημοσίευσης δεν συνιστά έγκριση του περιεχομένου, το οποίο αντικατοπτρίζει μόνο τις απόψεις των συντακτών, και η Επιτροπή δεν μπορεί να θεωρηθεί υπεύθυνη για οποιαδήποτε χρήση των πληροφοριών που περιέχονται σε αυτήν. </a:t>
            </a: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16</a:t>
            </a:fld>
            <a:endParaRPr lang="de-AT"/>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7974875" cy="1009651"/>
          </a:xfrm>
          <a:prstGeom prst="rect">
            <a:avLst/>
          </a:prstGeom>
          <a:solidFill>
            <a:srgbClr val="DEEBF8"/>
          </a:solidFill>
          <a:ln>
            <a:noFill/>
          </a:ln>
        </p:spPr>
        <p:txBody>
          <a:bodyPr spcFirstLastPara="1" wrap="square" lIns="121900" tIns="60933" rIns="121900" bIns="60933" anchor="ctr" anchorCtr="0">
            <a:noAutofit/>
          </a:bodyPr>
          <a:lstStyle/>
          <a:p>
            <a:pPr defTabSz="685800">
              <a:lnSpc>
                <a:spcPct val="150000"/>
              </a:lnSpc>
            </a:pPr>
            <a:r>
              <a:rPr lang="el-GR" sz="2400" b="1" i="1" dirty="0">
                <a:latin typeface="Arial Narrow" panose="020B0606020202030204" pitchFamily="34" charset="0"/>
              </a:rPr>
              <a:t>Δραστηριότητα: Σκέψη &amp; Προβληματισμός 1.1 - Συμπερίληψη</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EEBF8"/>
          </a:solidFill>
          <a:ln>
            <a:noFill/>
          </a:ln>
        </p:spPr>
        <p:txBody>
          <a:bodyPr spcFirstLastPara="1" wrap="square" lIns="121900" tIns="60933" rIns="121900" bIns="60933" anchor="t" anchorCtr="0">
            <a:noAutofit/>
          </a:bodyPr>
          <a:lstStyle/>
          <a:p>
            <a:r>
              <a:rPr lang="el-GR" sz="2800" b="1">
                <a:solidFill>
                  <a:prstClr val="black"/>
                </a:solidFill>
                <a:latin typeface="Arial Narrow" panose="020B0606020202030204" pitchFamily="34" charset="0"/>
              </a:rPr>
              <a:t>Στρατηγική των Ηνωμένων Εθνών για τα άτομα με αναπηρία </a:t>
            </a:r>
          </a:p>
          <a:p>
            <a:r>
              <a:rPr lang="el-GR" sz="2400">
                <a:latin typeface="Arial Narrow" panose="020B0606020202030204" pitchFamily="34" charset="0"/>
              </a:rPr>
              <a:t>Ας παρακολουθήσουμε τον Γενικό Γραμματέα των ΗΕ:</a:t>
            </a:r>
          </a:p>
          <a:p>
            <a:r>
              <a:rPr lang="el-GR" sz="2400">
                <a:latin typeface="Arial Narrow" panose="020B0606020202030204" pitchFamily="34" charset="0"/>
                <a:hlinkClick r:id="rId2"/>
              </a:rPr>
              <a:t>https://www.youtube.com/watch?v=LDbPgSWwEuU&amp;feature=emb_logo</a:t>
            </a:r>
          </a:p>
          <a:p>
            <a:endParaRPr lang="pt-PT" sz="2800" dirty="0">
              <a:latin typeface="Arial Narrow" panose="020B0606020202030204" pitchFamily="34" charset="0"/>
            </a:endParaRPr>
          </a:p>
        </p:txBody>
      </p:sp>
      <p:pic>
        <p:nvPicPr>
          <p:cNvPr id="9" name="Imagem 12">
            <a:hlinkClick r:id="rId2"/>
            <a:extLst>
              <a:ext uri="{FF2B5EF4-FFF2-40B4-BE49-F238E27FC236}">
                <a16:creationId xmlns:a16="http://schemas.microsoft.com/office/drawing/2014/main" id="{D103EBAD-A407-C942-8537-916F3937FB36}"/>
              </a:ext>
            </a:extLst>
          </p:cNvPr>
          <p:cNvPicPr>
            <a:picLocks noChangeAspect="1"/>
          </p:cNvPicPr>
          <p:nvPr/>
        </p:nvPicPr>
        <p:blipFill rotWithShape="1">
          <a:blip r:embed="rId3"/>
          <a:srcRect l="10631" t="18899" r="38576" b="26502"/>
          <a:stretch/>
        </p:blipFill>
        <p:spPr>
          <a:xfrm>
            <a:off x="3676210" y="3146247"/>
            <a:ext cx="4839580" cy="2926258"/>
          </a:xfrm>
          <a:prstGeom prst="rect">
            <a:avLst/>
          </a:prstGeom>
        </p:spPr>
      </p:pic>
    </p:spTree>
    <p:extLst>
      <p:ext uri="{BB962C8B-B14F-4D97-AF65-F5344CB8AC3E}">
        <p14:creationId xmlns:p14="http://schemas.microsoft.com/office/powerpoint/2010/main" val="2635874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l-GR"/>
              <a:t>3 Ιουνίου 2021</a:t>
            </a:r>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l-GR">
                <a:solidFill>
                  <a:prstClr val="black"/>
                </a:solidFill>
                <a:ea typeface="Times New Roman" panose="02020603050405020304" pitchFamily="18" charset="0"/>
              </a:rPr>
              <a:t>Η υποστήριξη της Ευρωπαϊκής Επιτροπής για την παραγωγή της παρούσας δημοσίευσης δεν συνιστά έγκριση του περιεχομένου, το οποίο αντικατοπτρίζει μόνο τις απόψεις των συντακτών, και η Επιτροπή δεν μπορεί να θεωρηθεί υπεύθυνη για οποιαδήποτε χρήση των πληροφοριών που περιέχονται σε αυτήν. </a:t>
            </a: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17</a:t>
            </a:fld>
            <a:endParaRPr lang="de-AT"/>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7974875" cy="1009651"/>
          </a:xfrm>
          <a:prstGeom prst="rect">
            <a:avLst/>
          </a:prstGeom>
          <a:solidFill>
            <a:srgbClr val="DEEBF8"/>
          </a:solidFill>
          <a:ln>
            <a:noFill/>
          </a:ln>
        </p:spPr>
        <p:txBody>
          <a:bodyPr spcFirstLastPara="1" wrap="square" lIns="121900" tIns="60933" rIns="121900" bIns="60933" anchor="ctr" anchorCtr="0">
            <a:noAutofit/>
          </a:bodyPr>
          <a:lstStyle/>
          <a:p>
            <a:pPr defTabSz="685800">
              <a:lnSpc>
                <a:spcPct val="150000"/>
              </a:lnSpc>
            </a:pPr>
            <a:r>
              <a:rPr lang="el-GR" sz="2400" b="1" i="1" dirty="0">
                <a:latin typeface="Arial Narrow" panose="020B0606020202030204" pitchFamily="34" charset="0"/>
              </a:rPr>
              <a:t>Δραστηριότητα: Σκέψη &amp; Προβληματισμός 1.1 - Συμπερίληψη</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EEBF8"/>
          </a:solidFill>
          <a:ln>
            <a:noFill/>
          </a:ln>
        </p:spPr>
        <p:txBody>
          <a:bodyPr spcFirstLastPara="1" wrap="square" lIns="121900" tIns="60933" rIns="121900" bIns="60933" anchor="t" anchorCtr="0">
            <a:noAutofit/>
          </a:bodyPr>
          <a:lstStyle/>
          <a:p>
            <a:pPr marL="514350" indent="-514350">
              <a:buClr>
                <a:schemeClr val="tx1"/>
              </a:buClr>
              <a:buFont typeface="+mj-lt"/>
              <a:buAutoNum type="arabicPeriod"/>
            </a:pPr>
            <a:endParaRPr lang="en-US" sz="2800" b="1" dirty="0">
              <a:latin typeface="Arial Narrow" panose="020B0606020202030204" pitchFamily="34" charset="0"/>
            </a:endParaRPr>
          </a:p>
          <a:p>
            <a:pPr marL="514350" indent="-514350">
              <a:buClr>
                <a:schemeClr val="tx1"/>
              </a:buClr>
              <a:buFont typeface="+mj-lt"/>
              <a:buAutoNum type="arabicPeriod"/>
            </a:pPr>
            <a:endParaRPr lang="en-US" sz="2800" b="1" dirty="0">
              <a:latin typeface="Arial Narrow" panose="020B0606020202030204" pitchFamily="34" charset="0"/>
            </a:endParaRPr>
          </a:p>
          <a:p>
            <a:pPr marL="514350" indent="-514350">
              <a:buClr>
                <a:schemeClr val="tx1"/>
              </a:buClr>
              <a:buFont typeface="+mj-lt"/>
              <a:buAutoNum type="arabicPeriod"/>
            </a:pPr>
            <a:endParaRPr lang="en-US" sz="2800" b="1" dirty="0">
              <a:latin typeface="Arial Narrow" panose="020B0606020202030204" pitchFamily="34" charset="0"/>
            </a:endParaRPr>
          </a:p>
          <a:p>
            <a:pPr>
              <a:buClr>
                <a:schemeClr val="tx1"/>
              </a:buClr>
            </a:pPr>
            <a:endParaRPr lang="en-US" sz="2800" b="1" dirty="0">
              <a:latin typeface="Arial Narrow" panose="020B0606020202030204" pitchFamily="34" charset="0"/>
            </a:endParaRPr>
          </a:p>
          <a:p>
            <a:pPr>
              <a:buClr>
                <a:schemeClr val="tx1"/>
              </a:buClr>
            </a:pPr>
            <a:endParaRPr lang="en-US" sz="2800" b="1" dirty="0">
              <a:latin typeface="Arial Narrow" panose="020B0606020202030204" pitchFamily="34" charset="0"/>
            </a:endParaRPr>
          </a:p>
          <a:p>
            <a:pPr>
              <a:buClr>
                <a:schemeClr val="tx1"/>
              </a:buClr>
            </a:pPr>
            <a:r>
              <a:rPr lang="el-GR" sz="2800" b="1">
                <a:latin typeface="Arial Narrow" panose="020B0606020202030204" pitchFamily="34" charset="0"/>
              </a:rPr>
              <a:t>Ερωτήσεις/Θέματα συζήτησης:</a:t>
            </a:r>
          </a:p>
          <a:p>
            <a:pPr marL="514350" indent="-514350">
              <a:buClr>
                <a:schemeClr val="tx1"/>
              </a:buClr>
              <a:buFont typeface="+mj-lt"/>
              <a:buAutoNum type="arabicPeriod"/>
            </a:pPr>
            <a:r>
              <a:rPr lang="el-GR" sz="2400">
                <a:latin typeface="Arial Narrow" panose="020B0606020202030204" pitchFamily="34" charset="0"/>
              </a:rPr>
              <a:t>Ποιες είναι οι σκέψεις σας πάνω σε αυτά που ακούσατε;</a:t>
            </a:r>
          </a:p>
          <a:p>
            <a:pPr marL="514350" indent="-514350">
              <a:buClr>
                <a:schemeClr val="tx1"/>
              </a:buClr>
              <a:buFont typeface="+mj-lt"/>
              <a:buAutoNum type="arabicPeriod"/>
            </a:pPr>
            <a:r>
              <a:rPr lang="el-GR" sz="2400">
                <a:latin typeface="Arial Narrow" panose="020B0606020202030204" pitchFamily="34" charset="0"/>
              </a:rPr>
              <a:t>Τι γνώμη έχετε για τη συμπερίληψη; </a:t>
            </a:r>
          </a:p>
          <a:p>
            <a:pPr marL="514350" indent="-514350">
              <a:buClr>
                <a:schemeClr val="tx1"/>
              </a:buClr>
              <a:buFont typeface="+mj-lt"/>
              <a:buAutoNum type="arabicPeriod"/>
            </a:pPr>
            <a:r>
              <a:rPr lang="el-GR" sz="2400">
                <a:latin typeface="Arial Narrow" panose="020B0606020202030204" pitchFamily="34" charset="0"/>
              </a:rPr>
              <a:t>Τι είδους κόσμο σχεδιάζει ο Γενικός Γραμματέας για το μέλλον; Πώς αισθάνεστε γι’ αυτό; Ταιριάζει με την ιδέα που έχετε για τη συμπερίληψη;</a:t>
            </a:r>
          </a:p>
          <a:p>
            <a:pPr marL="514350" indent="-514350">
              <a:buClr>
                <a:schemeClr val="tx1"/>
              </a:buClr>
              <a:buFont typeface="+mj-lt"/>
              <a:buAutoNum type="arabicPeriod"/>
            </a:pPr>
            <a:endParaRPr lang="pt-PT" sz="2800" dirty="0">
              <a:latin typeface="Arial Narrow" panose="020B0606020202030204" pitchFamily="34" charset="0"/>
            </a:endParaRPr>
          </a:p>
        </p:txBody>
      </p:sp>
      <p:pic>
        <p:nvPicPr>
          <p:cNvPr id="9" name="Imagem 12">
            <a:hlinkClick r:id="rId2"/>
            <a:extLst>
              <a:ext uri="{FF2B5EF4-FFF2-40B4-BE49-F238E27FC236}">
                <a16:creationId xmlns:a16="http://schemas.microsoft.com/office/drawing/2014/main" id="{D103EBAD-A407-C942-8537-916F3937FB36}"/>
              </a:ext>
            </a:extLst>
          </p:cNvPr>
          <p:cNvPicPr>
            <a:picLocks noChangeAspect="1"/>
          </p:cNvPicPr>
          <p:nvPr/>
        </p:nvPicPr>
        <p:blipFill rotWithShape="1">
          <a:blip r:embed="rId3"/>
          <a:srcRect l="10631" t="18899" r="38576" b="26502"/>
          <a:stretch/>
        </p:blipFill>
        <p:spPr>
          <a:xfrm>
            <a:off x="4574197" y="2008869"/>
            <a:ext cx="3043606" cy="1840320"/>
          </a:xfrm>
          <a:prstGeom prst="rect">
            <a:avLst/>
          </a:prstGeom>
        </p:spPr>
      </p:pic>
    </p:spTree>
    <p:extLst>
      <p:ext uri="{BB962C8B-B14F-4D97-AF65-F5344CB8AC3E}">
        <p14:creationId xmlns:p14="http://schemas.microsoft.com/office/powerpoint/2010/main" val="28458228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l-GR"/>
              <a:t>3 Ιουνίου 2021</a:t>
            </a:r>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l-GR">
                <a:solidFill>
                  <a:prstClr val="black"/>
                </a:solidFill>
                <a:ea typeface="Times New Roman" panose="02020603050405020304" pitchFamily="18" charset="0"/>
              </a:rPr>
              <a:t>Η υποστήριξη της Ευρωπαϊκής Επιτροπής για την παραγωγή της παρούσας δημοσίευσης δεν συνιστά έγκριση του περιεχομένου, το οποίο αντικατοπτρίζει μόνο τις απόψεις των συντακτών, και η Επιτροπή δεν μπορεί να θεωρηθεί υπεύθυνη για οποιαδήποτε χρήση των πληροφοριών που περιέχονται σε αυτήν. </a:t>
            </a: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18</a:t>
            </a:fld>
            <a:endParaRPr lang="de-AT"/>
          </a:p>
        </p:txBody>
      </p:sp>
      <p:sp>
        <p:nvSpPr>
          <p:cNvPr id="7" name="Google Shape;164;p28">
            <a:extLst>
              <a:ext uri="{FF2B5EF4-FFF2-40B4-BE49-F238E27FC236}">
                <a16:creationId xmlns:a16="http://schemas.microsoft.com/office/drawing/2014/main" id="{CDB88214-0CC1-264B-A2A6-4D53AE51E3CC}"/>
              </a:ext>
            </a:extLst>
          </p:cNvPr>
          <p:cNvSpPr/>
          <p:nvPr/>
        </p:nvSpPr>
        <p:spPr>
          <a:xfrm>
            <a:off x="609600" y="600364"/>
            <a:ext cx="10744200" cy="1136072"/>
          </a:xfrm>
          <a:prstGeom prst="rect">
            <a:avLst/>
          </a:prstGeom>
          <a:solidFill>
            <a:srgbClr val="DEEBF8"/>
          </a:solidFill>
          <a:ln>
            <a:noFill/>
          </a:ln>
        </p:spPr>
        <p:txBody>
          <a:bodyPr spcFirstLastPara="1" wrap="square" lIns="121900" tIns="60933" rIns="121900" bIns="60933" anchor="ctr" anchorCtr="0">
            <a:noAutofit/>
          </a:bodyPr>
          <a:lstStyle/>
          <a:p>
            <a:pPr defTabSz="685800">
              <a:lnSpc>
                <a:spcPct val="150000"/>
              </a:lnSpc>
            </a:pPr>
            <a:r>
              <a:rPr lang="el-GR" sz="3200" b="1" i="1" dirty="0">
                <a:latin typeface="Arial Narrow" panose="020B0606020202030204" pitchFamily="34" charset="0"/>
              </a:rPr>
              <a:t>Δραστηριότητα: Σκέψη &amp; Προβληματισμός 1.1</a:t>
            </a:r>
            <a:r>
              <a:rPr lang="en-US" sz="3200" b="1" i="1" dirty="0">
                <a:latin typeface="Arial Narrow" panose="020B0606020202030204" pitchFamily="34" charset="0"/>
              </a:rPr>
              <a:t>-</a:t>
            </a:r>
            <a:r>
              <a:rPr lang="el-GR" sz="3200" b="1" i="1" dirty="0">
                <a:latin typeface="Arial Narrow" panose="020B0606020202030204" pitchFamily="34" charset="0"/>
              </a:rPr>
              <a:t>Συμπερίληψη</a:t>
            </a:r>
          </a:p>
        </p:txBody>
      </p:sp>
      <p:sp>
        <p:nvSpPr>
          <p:cNvPr id="8" name="Google Shape;159;p28">
            <a:extLst>
              <a:ext uri="{FF2B5EF4-FFF2-40B4-BE49-F238E27FC236}">
                <a16:creationId xmlns:a16="http://schemas.microsoft.com/office/drawing/2014/main" id="{20FCD049-3731-324D-B2E7-AF5E905F3735}"/>
              </a:ext>
            </a:extLst>
          </p:cNvPr>
          <p:cNvSpPr/>
          <p:nvPr/>
        </p:nvSpPr>
        <p:spPr>
          <a:xfrm>
            <a:off x="609599" y="1910480"/>
            <a:ext cx="8857673" cy="4445870"/>
          </a:xfrm>
          <a:prstGeom prst="rect">
            <a:avLst/>
          </a:prstGeom>
          <a:solidFill>
            <a:srgbClr val="DEEBF8"/>
          </a:solidFill>
          <a:ln>
            <a:noFill/>
          </a:ln>
        </p:spPr>
        <p:txBody>
          <a:bodyPr spcFirstLastPara="1" wrap="square" lIns="121900" tIns="60933" rIns="121900" bIns="60933" anchor="t" anchorCtr="0">
            <a:noAutofit/>
          </a:bodyPr>
          <a:lstStyle/>
          <a:p>
            <a:pPr marL="457200" indent="-457200" algn="just">
              <a:buFont typeface="Arial" panose="020B0604020202020204" pitchFamily="34" charset="0"/>
              <a:buChar char="•"/>
            </a:pPr>
            <a:r>
              <a:rPr lang="el-GR" sz="2400" dirty="0">
                <a:latin typeface="Arial Narrow" panose="020B0606020202030204" pitchFamily="34" charset="0"/>
              </a:rPr>
              <a:t>Υπάρχουν περισσότεροι από </a:t>
            </a:r>
            <a:r>
              <a:rPr lang="el-GR" sz="2400" u="sng" dirty="0">
                <a:latin typeface="Arial Narrow" panose="020B0606020202030204" pitchFamily="34" charset="0"/>
              </a:rPr>
              <a:t>ένα δισεκατομμύριο</a:t>
            </a:r>
            <a:r>
              <a:rPr lang="el-GR" sz="2400" dirty="0">
                <a:latin typeface="Arial Narrow" panose="020B0606020202030204" pitchFamily="34" charset="0"/>
              </a:rPr>
              <a:t> άνθρωποι με αναπηρίες παγκοσμίως </a:t>
            </a:r>
          </a:p>
          <a:p>
            <a:pPr marL="457200" indent="-457200" algn="just">
              <a:buFont typeface="Arial" panose="020B0604020202020204" pitchFamily="34" charset="0"/>
              <a:buChar char="•"/>
            </a:pPr>
            <a:r>
              <a:rPr lang="el-GR" sz="2400" dirty="0">
                <a:latin typeface="Arial Narrow" panose="020B0606020202030204" pitchFamily="34" charset="0"/>
              </a:rPr>
              <a:t>Λαμβάνοντας υπόψη θέματα όπως αυτό της συμπερίληψης και των δικαιωμάτων των ατόμων με αναπηρία αποτελεί </a:t>
            </a:r>
            <a:r>
              <a:rPr lang="el-GR" sz="2400" u="sng" dirty="0">
                <a:latin typeface="Arial Narrow" panose="020B0606020202030204" pitchFamily="34" charset="0"/>
              </a:rPr>
              <a:t>ζήτημα</a:t>
            </a:r>
            <a:r>
              <a:rPr lang="el-GR" sz="2400" dirty="0">
                <a:latin typeface="Arial Narrow" panose="020B0606020202030204" pitchFamily="34" charset="0"/>
              </a:rPr>
              <a:t> δικαιοσύνης και μια </a:t>
            </a:r>
            <a:r>
              <a:rPr lang="el-GR" sz="2400" u="sng" dirty="0">
                <a:latin typeface="Arial Narrow" panose="020B0606020202030204" pitchFamily="34" charset="0"/>
              </a:rPr>
              <a:t>επένδυση</a:t>
            </a:r>
            <a:r>
              <a:rPr lang="el-GR" sz="2400" dirty="0">
                <a:latin typeface="Arial Narrow" panose="020B0606020202030204" pitchFamily="34" charset="0"/>
              </a:rPr>
              <a:t> στο κοινό μέλλον μας</a:t>
            </a:r>
          </a:p>
          <a:p>
            <a:pPr marL="457200" indent="-457200" algn="just">
              <a:buFont typeface="Arial" panose="020B0604020202020204" pitchFamily="34" charset="0"/>
              <a:buChar char="•"/>
            </a:pPr>
            <a:r>
              <a:rPr lang="el-GR" sz="2400" dirty="0">
                <a:latin typeface="Arial Narrow" panose="020B0606020202030204" pitchFamily="34" charset="0"/>
              </a:rPr>
              <a:t>Ατζέντα 2030- </a:t>
            </a:r>
            <a:r>
              <a:rPr lang="el-GR" sz="2400" u="sng" dirty="0">
                <a:latin typeface="Arial Narrow" panose="020B0606020202030204" pitchFamily="34" charset="0"/>
              </a:rPr>
              <a:t>Κανένας δεν μένει πίσω </a:t>
            </a:r>
          </a:p>
          <a:p>
            <a:pPr marL="457200" indent="-457200" algn="just">
              <a:buFont typeface="Arial" panose="020B0604020202020204" pitchFamily="34" charset="0"/>
              <a:buChar char="•"/>
            </a:pPr>
            <a:r>
              <a:rPr lang="el-GR" sz="2400" dirty="0">
                <a:latin typeface="Arial Narrow" panose="020B0606020202030204" pitchFamily="34" charset="0"/>
              </a:rPr>
              <a:t>Ένας κόσμος στον οποίο όλοι οι άνθρωποι, συμπεριλαμβανομένων των ατόμων με αναπηρία, μπορούν να απολαύσουν </a:t>
            </a:r>
            <a:r>
              <a:rPr lang="el-GR" sz="2400" u="sng" dirty="0">
                <a:latin typeface="Arial Narrow" panose="020B0606020202030204" pitchFamily="34" charset="0"/>
              </a:rPr>
              <a:t>ίσες ευκαιρίες</a:t>
            </a:r>
            <a:r>
              <a:rPr lang="el-GR" sz="2400" dirty="0">
                <a:latin typeface="Arial Narrow" panose="020B0606020202030204" pitchFamily="34" charset="0"/>
              </a:rPr>
              <a:t>, να έχουν πλήρη λόγο στις </a:t>
            </a:r>
            <a:r>
              <a:rPr lang="el-GR" sz="2400" u="sng" dirty="0">
                <a:latin typeface="Arial Narrow" panose="020B0606020202030204" pitchFamily="34" charset="0"/>
              </a:rPr>
              <a:t>διαδικασίες λήψης αποφάσεων</a:t>
            </a:r>
            <a:r>
              <a:rPr lang="el-GR" sz="2400" dirty="0">
                <a:latin typeface="Arial Narrow" panose="020B0606020202030204" pitchFamily="34" charset="0"/>
              </a:rPr>
              <a:t> και να επωφελούνται πραγματικά από την </a:t>
            </a:r>
            <a:r>
              <a:rPr lang="el-GR" sz="2400" u="sng" dirty="0">
                <a:latin typeface="Arial Narrow" panose="020B0606020202030204" pitchFamily="34" charset="0"/>
              </a:rPr>
              <a:t>οικονομική, κοινωνική, πολιτική και πολιτιστική</a:t>
            </a:r>
            <a:r>
              <a:rPr lang="el-GR" sz="2400" dirty="0">
                <a:latin typeface="Arial Narrow" panose="020B0606020202030204" pitchFamily="34" charset="0"/>
              </a:rPr>
              <a:t> ζωή</a:t>
            </a:r>
          </a:p>
          <a:p>
            <a:pPr marL="457200" indent="-457200" algn="just">
              <a:buFont typeface="Arial" panose="020B0604020202020204" pitchFamily="34" charset="0"/>
              <a:buChar char="•"/>
            </a:pPr>
            <a:r>
              <a:rPr lang="el-GR" sz="2400" u="sng" dirty="0">
                <a:latin typeface="Arial Narrow" panose="020B0606020202030204" pitchFamily="34" charset="0"/>
              </a:rPr>
              <a:t>Όλοι μαζί</a:t>
            </a:r>
            <a:r>
              <a:rPr lang="el-GR" sz="2400" dirty="0">
                <a:latin typeface="Arial Narrow" panose="020B0606020202030204" pitchFamily="34" charset="0"/>
              </a:rPr>
              <a:t> μπορούμε να οικοδομήσουμε έναν </a:t>
            </a:r>
            <a:r>
              <a:rPr lang="el-GR" sz="2400" dirty="0" err="1">
                <a:latin typeface="Arial Narrow" panose="020B0606020202030204" pitchFamily="34" charset="0"/>
              </a:rPr>
              <a:t>προσβάσιμο</a:t>
            </a:r>
            <a:r>
              <a:rPr lang="el-GR" sz="2400" dirty="0">
                <a:latin typeface="Arial Narrow" panose="020B0606020202030204" pitchFamily="34" charset="0"/>
              </a:rPr>
              <a:t>, βιώσιμο και χωρίς αποκλεισμούς κόσμο για όλους</a:t>
            </a:r>
          </a:p>
        </p:txBody>
      </p:sp>
      <p:pic>
        <p:nvPicPr>
          <p:cNvPr id="10" name="Imagem 12">
            <a:extLst>
              <a:ext uri="{FF2B5EF4-FFF2-40B4-BE49-F238E27FC236}">
                <a16:creationId xmlns:a16="http://schemas.microsoft.com/office/drawing/2014/main" id="{E542FC67-C145-5842-859D-4304FB143386}"/>
              </a:ext>
            </a:extLst>
          </p:cNvPr>
          <p:cNvPicPr>
            <a:picLocks noChangeAspect="1"/>
          </p:cNvPicPr>
          <p:nvPr/>
        </p:nvPicPr>
        <p:blipFill rotWithShape="1">
          <a:blip r:embed="rId2"/>
          <a:srcRect l="10631" t="18899" r="38576" b="26502"/>
          <a:stretch/>
        </p:blipFill>
        <p:spPr>
          <a:xfrm>
            <a:off x="9552923" y="2862542"/>
            <a:ext cx="2639077" cy="1595721"/>
          </a:xfrm>
          <a:prstGeom prst="rect">
            <a:avLst/>
          </a:prstGeom>
        </p:spPr>
      </p:pic>
    </p:spTree>
    <p:extLst>
      <p:ext uri="{BB962C8B-B14F-4D97-AF65-F5344CB8AC3E}">
        <p14:creationId xmlns:p14="http://schemas.microsoft.com/office/powerpoint/2010/main" val="2332082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p:cNvSpPr/>
          <p:nvPr/>
        </p:nvSpPr>
        <p:spPr>
          <a:xfrm>
            <a:off x="0" y="1989333"/>
            <a:ext cx="12192000" cy="2339102"/>
          </a:xfrm>
          <a:prstGeom prst="rect">
            <a:avLst/>
          </a:prstGeom>
          <a:solidFill>
            <a:schemeClr val="accent6">
              <a:lumMod val="40000"/>
              <a:lumOff val="60000"/>
            </a:schemeClr>
          </a:solidFill>
        </p:spPr>
        <p:txBody>
          <a:bodyPr wrap="square">
            <a:spAutoFit/>
          </a:bodyPr>
          <a:lstStyle/>
          <a:p>
            <a:pPr algn="ctr"/>
            <a:endParaRPr lang="de-DE" sz="2400" b="1" dirty="0">
              <a:latin typeface="Arial Narrow" panose="020B0606020202030204" pitchFamily="34" charset="0"/>
            </a:endParaRPr>
          </a:p>
          <a:p>
            <a:r>
              <a:rPr lang="el-GR" b="1" dirty="0"/>
              <a:t> </a:t>
            </a:r>
          </a:p>
          <a:p>
            <a:pPr algn="ctr"/>
            <a:r>
              <a:rPr lang="el-GR" sz="2800" b="1" dirty="0">
                <a:latin typeface="Arial Narrow" panose="020B0606020202030204" pitchFamily="34" charset="0"/>
              </a:rPr>
              <a:t>30 λεπτά</a:t>
            </a:r>
          </a:p>
          <a:p>
            <a:pPr algn="ctr"/>
            <a:r>
              <a:rPr lang="el-GR" sz="2800" b="1" dirty="0">
                <a:latin typeface="Arial Narrow" panose="020B0606020202030204" pitchFamily="34" charset="0"/>
              </a:rPr>
              <a:t>Διάλειμμα:</a:t>
            </a:r>
            <a:r>
              <a:rPr lang="el-GR" b="1" dirty="0"/>
              <a:t> </a:t>
            </a:r>
          </a:p>
          <a:p>
            <a:pPr algn="ctr"/>
            <a:endParaRPr lang="de-DE" sz="2400" b="1" dirty="0">
              <a:latin typeface="Arial Narrow" panose="020B0606020202030204" pitchFamily="34" charset="0"/>
            </a:endParaRPr>
          </a:p>
          <a:p>
            <a:pPr algn="ctr"/>
            <a:endParaRPr lang="de-DE" sz="2400" b="1" dirty="0">
              <a:latin typeface="Arial Narrow" panose="020B0606020202030204" pitchFamily="34" charset="0"/>
            </a:endParaRPr>
          </a:p>
        </p:txBody>
      </p:sp>
      <p:grpSp>
        <p:nvGrpSpPr>
          <p:cNvPr id="12" name="Grupo 11"/>
          <p:cNvGrpSpPr/>
          <p:nvPr/>
        </p:nvGrpSpPr>
        <p:grpSpPr>
          <a:xfrm>
            <a:off x="1606778" y="6412676"/>
            <a:ext cx="7351175" cy="445325"/>
            <a:chOff x="178130" y="6412675"/>
            <a:chExt cx="9128049" cy="445325"/>
          </a:xfrm>
        </p:grpSpPr>
        <p:sp>
          <p:nvSpPr>
            <p:cNvPr id="14" name="Retângulo 13"/>
            <p:cNvSpPr/>
            <p:nvPr/>
          </p:nvSpPr>
          <p:spPr>
            <a:xfrm>
              <a:off x="2213898" y="6457890"/>
              <a:ext cx="7092281" cy="338554"/>
            </a:xfrm>
            <a:prstGeom prst="rect">
              <a:avLst/>
            </a:prstGeom>
          </p:spPr>
          <p:txBody>
            <a:bodyPr wrap="square">
              <a:spAutoFit/>
            </a:bodyPr>
            <a:lstStyle/>
            <a:p>
              <a:r>
                <a:rPr lang="el-GR" sz="800">
                  <a:latin typeface="Arial Narrow" panose="020B0606020202030204" pitchFamily="34" charset="0"/>
                  <a:ea typeface="Times New Roman" panose="02020603050405020304" pitchFamily="18" charset="0"/>
                  <a:cs typeface="Arial" panose="020B0604020202020204" pitchFamily="34" charset="0"/>
                </a:rPr>
                <a:t>Η υποστήριξη της Ευρωπαϊκής Επιτροπής για την παραγωγή της παρούσας δημοσίευσης δεν συνιστά έγκριση του περιεχομένου, το οποίο αντικατοπτρίζει μόνο τις απόψεις των συντακτών, και η Επιτροπή δεν μπορεί να θεωρηθεί υπεύθυνη για οποιαδήποτε χρήση των πληροφοριών που περιέχονται σε αυτήν. </a:t>
              </a:r>
            </a:p>
          </p:txBody>
        </p:sp>
        <p:pic>
          <p:nvPicPr>
            <p:cNvPr id="16" name="Grafik 1" descr="Ein Bild, das Text enthält.&#10;&#10;Automatisch generierte Beschreibung"/>
            <p:cNvPicPr/>
            <p:nvPr/>
          </p:nvPicPr>
          <p:blipFill rotWithShape="1">
            <a:blip r:embed="rId2" cstate="print">
              <a:extLst>
                <a:ext uri="{28A0092B-C50C-407E-A947-70E740481C1C}">
                  <a14:useLocalDpi xmlns:a14="http://schemas.microsoft.com/office/drawing/2010/main" val="0"/>
                </a:ext>
              </a:extLst>
            </a:blip>
            <a:srcRect l="26265" t="3861"/>
            <a:stretch/>
          </p:blipFill>
          <p:spPr>
            <a:xfrm>
              <a:off x="178130" y="6412675"/>
              <a:ext cx="2017606" cy="445325"/>
            </a:xfrm>
            <a:prstGeom prst="rect">
              <a:avLst/>
            </a:prstGeom>
          </p:spPr>
        </p:pic>
      </p:grpSp>
      <p:sp>
        <p:nvSpPr>
          <p:cNvPr id="2" name="Marcador de Posição do Número do Diapositivo 1"/>
          <p:cNvSpPr>
            <a:spLocks noGrp="1"/>
          </p:cNvSpPr>
          <p:nvPr>
            <p:ph type="sldNum" sz="quarter" idx="12"/>
          </p:nvPr>
        </p:nvSpPr>
        <p:spPr/>
        <p:txBody>
          <a:bodyPr/>
          <a:lstStyle/>
          <a:p>
            <a:fld id="{35BA1E5D-A24E-4249-ACDB-C6F8AD62BBF2}" type="slidenum">
              <a:rPr lang="pt-PT" smtClean="0"/>
              <a:t>19</a:t>
            </a:fld>
            <a:endParaRPr lang="pt-PT"/>
          </a:p>
        </p:txBody>
      </p:sp>
    </p:spTree>
    <p:extLst>
      <p:ext uri="{BB962C8B-B14F-4D97-AF65-F5344CB8AC3E}">
        <p14:creationId xmlns:p14="http://schemas.microsoft.com/office/powerpoint/2010/main" val="2092730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7631B7B-E317-B346-8DFE-60139876228D}"/>
              </a:ext>
            </a:extLst>
          </p:cNvPr>
          <p:cNvSpPr>
            <a:spLocks noGrp="1"/>
          </p:cNvSpPr>
          <p:nvPr>
            <p:ph type="dt" sz="half" idx="10"/>
          </p:nvPr>
        </p:nvSpPr>
        <p:spPr/>
        <p:txBody>
          <a:bodyPr/>
          <a:lstStyle/>
          <a:p>
            <a:r>
              <a:rPr lang="el-GR"/>
              <a:t>3 Ιουνίου 2021</a:t>
            </a:r>
          </a:p>
        </p:txBody>
      </p:sp>
      <p:sp>
        <p:nvSpPr>
          <p:cNvPr id="5" name="Footer Placeholder 4">
            <a:extLst>
              <a:ext uri="{FF2B5EF4-FFF2-40B4-BE49-F238E27FC236}">
                <a16:creationId xmlns:a16="http://schemas.microsoft.com/office/drawing/2014/main" id="{0CA48045-4BB7-AD47-B9AF-E7028540D716}"/>
              </a:ext>
            </a:extLst>
          </p:cNvPr>
          <p:cNvSpPr>
            <a:spLocks noGrp="1"/>
          </p:cNvSpPr>
          <p:nvPr>
            <p:ph type="ftr" sz="quarter" idx="11"/>
          </p:nvPr>
        </p:nvSpPr>
        <p:spPr/>
        <p:txBody>
          <a:bodyPr/>
          <a:lstStyle/>
          <a:p>
            <a:r>
              <a:rPr lang="el-GR">
                <a:solidFill>
                  <a:prstClr val="black"/>
                </a:solidFill>
                <a:ea typeface="Times New Roman" panose="02020603050405020304" pitchFamily="18" charset="0"/>
              </a:rPr>
              <a:t>Η υποστήριξη της Ευρωπαϊκής Επιτροπής για την παραγωγή της παρούσας δημοσίευσης δεν συνιστά έγκριση του περιεχομένου, το οποίο αντικατοπτρίζει μόνο τις απόψεις των συντακτών, και η Επιτροπή δεν μπορεί να θεωρηθεί υπεύθυνη για οποιαδήποτε χρήση των πληροφοριών που περιέχονται σε αυτήν. </a:t>
            </a:r>
          </a:p>
        </p:txBody>
      </p:sp>
      <p:sp>
        <p:nvSpPr>
          <p:cNvPr id="6" name="Slide Number Placeholder 5">
            <a:extLst>
              <a:ext uri="{FF2B5EF4-FFF2-40B4-BE49-F238E27FC236}">
                <a16:creationId xmlns:a16="http://schemas.microsoft.com/office/drawing/2014/main" id="{03844065-72F0-C24F-A504-90E2B2DD5643}"/>
              </a:ext>
            </a:extLst>
          </p:cNvPr>
          <p:cNvSpPr>
            <a:spLocks noGrp="1"/>
          </p:cNvSpPr>
          <p:nvPr>
            <p:ph type="sldNum" sz="quarter" idx="12"/>
          </p:nvPr>
        </p:nvSpPr>
        <p:spPr/>
        <p:txBody>
          <a:bodyPr/>
          <a:lstStyle/>
          <a:p>
            <a:fld id="{CD37B2E7-1D31-7C4D-928B-66328FE9604A}" type="slidenum">
              <a:rPr lang="de-AT" smtClean="0"/>
              <a:pPr/>
              <a:t>2</a:t>
            </a:fld>
            <a:endParaRPr lang="de-AT"/>
          </a:p>
        </p:txBody>
      </p:sp>
      <p:sp>
        <p:nvSpPr>
          <p:cNvPr id="11" name="Google Shape;143;p27">
            <a:extLst>
              <a:ext uri="{FF2B5EF4-FFF2-40B4-BE49-F238E27FC236}">
                <a16:creationId xmlns:a16="http://schemas.microsoft.com/office/drawing/2014/main" id="{11371142-163D-DB42-9607-6A3E196B56BB}"/>
              </a:ext>
            </a:extLst>
          </p:cNvPr>
          <p:cNvSpPr/>
          <p:nvPr/>
        </p:nvSpPr>
        <p:spPr>
          <a:xfrm>
            <a:off x="0" y="1286553"/>
            <a:ext cx="12192000" cy="1486535"/>
          </a:xfrm>
          <a:prstGeom prst="rect">
            <a:avLst/>
          </a:prstGeom>
          <a:solidFill>
            <a:srgbClr val="FFF2CC"/>
          </a:solidFill>
          <a:ln>
            <a:noFill/>
          </a:ln>
        </p:spPr>
        <p:txBody>
          <a:bodyPr spcFirstLastPara="1" wrap="square" lIns="121900" tIns="60933" rIns="121900" bIns="60933" anchor="ctr" anchorCtr="0">
            <a:noAutofit/>
          </a:bodyPr>
          <a:lstStyle/>
          <a:p>
            <a:pPr algn="ctr"/>
            <a:endParaRPr lang="it" sz="3200" b="1" dirty="0">
              <a:solidFill>
                <a:schemeClr val="dk1"/>
              </a:solidFill>
              <a:latin typeface="Calibri"/>
              <a:ea typeface="Arial Narrow"/>
              <a:cs typeface="Calibri"/>
              <a:sym typeface="Calibri"/>
            </a:endParaRPr>
          </a:p>
          <a:p>
            <a:pPr algn="ctr"/>
            <a:r>
              <a:rPr lang="el-GR" sz="4000" b="1">
                <a:solidFill>
                  <a:schemeClr val="dk1"/>
                </a:solidFill>
                <a:latin typeface="Arial Narrow"/>
                <a:ea typeface="Arial Narrow"/>
                <a:cs typeface="Arial Narrow"/>
                <a:sym typeface="Arial Narrow"/>
              </a:rPr>
              <a:t>ΕΝΑΡΞΗ</a:t>
            </a:r>
          </a:p>
          <a:p>
            <a:pPr algn="ctr"/>
            <a:endParaRPr sz="3200" b="1" dirty="0">
              <a:solidFill>
                <a:schemeClr val="dk1"/>
              </a:solidFill>
              <a:latin typeface="Calibri"/>
              <a:ea typeface="Calibri"/>
              <a:cs typeface="Calibri"/>
              <a:sym typeface="Calibri"/>
            </a:endParaRPr>
          </a:p>
        </p:txBody>
      </p:sp>
      <p:sp>
        <p:nvSpPr>
          <p:cNvPr id="12" name="Google Shape;151;p27">
            <a:extLst>
              <a:ext uri="{FF2B5EF4-FFF2-40B4-BE49-F238E27FC236}">
                <a16:creationId xmlns:a16="http://schemas.microsoft.com/office/drawing/2014/main" id="{C2C82930-6332-F94C-82D1-60B6BD0BD1D5}"/>
              </a:ext>
            </a:extLst>
          </p:cNvPr>
          <p:cNvSpPr/>
          <p:nvPr/>
        </p:nvSpPr>
        <p:spPr>
          <a:xfrm>
            <a:off x="4338210" y="2971938"/>
            <a:ext cx="3515579" cy="3185561"/>
          </a:xfrm>
          <a:prstGeom prst="rect">
            <a:avLst/>
          </a:prstGeom>
          <a:solidFill>
            <a:srgbClr val="FFF2CC"/>
          </a:solidFill>
          <a:ln>
            <a:noFill/>
          </a:ln>
        </p:spPr>
        <p:txBody>
          <a:bodyPr spcFirstLastPara="1" wrap="square" lIns="121900" tIns="60933" rIns="121900" bIns="60933" anchor="ctr" anchorCtr="0">
            <a:noAutofit/>
          </a:bodyPr>
          <a:lstStyle/>
          <a:p>
            <a:pPr algn="ctr">
              <a:lnSpc>
                <a:spcPct val="150000"/>
              </a:lnSpc>
              <a:buClr>
                <a:schemeClr val="accent2">
                  <a:lumMod val="75000"/>
                </a:schemeClr>
              </a:buClr>
              <a:buSzPct val="102000"/>
            </a:pPr>
            <a:r>
              <a:rPr lang="el-GR" sz="2400">
                <a:latin typeface="Arial Narrow" panose="020B0606020202030204" pitchFamily="34" charset="0"/>
              </a:rPr>
              <a:t>Στόχος</a:t>
            </a:r>
          </a:p>
          <a:p>
            <a:pPr algn="ctr">
              <a:lnSpc>
                <a:spcPct val="150000"/>
              </a:lnSpc>
              <a:buClr>
                <a:schemeClr val="accent2">
                  <a:lumMod val="75000"/>
                </a:schemeClr>
              </a:buClr>
              <a:buSzPct val="102000"/>
            </a:pPr>
            <a:r>
              <a:rPr lang="el-GR" sz="2400">
                <a:latin typeface="Arial Narrow" panose="020B0606020202030204" pitchFamily="34" charset="0"/>
              </a:rPr>
              <a:t>Περιεχόμενα</a:t>
            </a:r>
          </a:p>
          <a:p>
            <a:pPr algn="ctr">
              <a:lnSpc>
                <a:spcPct val="150000"/>
              </a:lnSpc>
              <a:buClr>
                <a:schemeClr val="accent2">
                  <a:lumMod val="75000"/>
                </a:schemeClr>
              </a:buClr>
              <a:buSzPct val="102000"/>
            </a:pPr>
            <a:r>
              <a:rPr lang="el-GR" sz="2400">
                <a:latin typeface="Arial Narrow" panose="020B0606020202030204" pitchFamily="34" charset="0"/>
              </a:rPr>
              <a:t>Μαθησιακά αποτελέσματα</a:t>
            </a:r>
          </a:p>
          <a:p>
            <a:pPr algn="ctr">
              <a:lnSpc>
                <a:spcPct val="150000"/>
              </a:lnSpc>
              <a:buClr>
                <a:schemeClr val="accent2">
                  <a:lumMod val="75000"/>
                </a:schemeClr>
              </a:buClr>
              <a:buSzPct val="102000"/>
            </a:pPr>
            <a:r>
              <a:rPr lang="el-GR" sz="2400">
                <a:latin typeface="Arial Narrow" panose="020B0606020202030204" pitchFamily="34" charset="0"/>
              </a:rPr>
              <a:t>Οργάνωση</a:t>
            </a:r>
          </a:p>
          <a:p>
            <a:pPr algn="ctr">
              <a:lnSpc>
                <a:spcPct val="150000"/>
              </a:lnSpc>
              <a:buClr>
                <a:schemeClr val="accent2">
                  <a:lumMod val="75000"/>
                </a:schemeClr>
              </a:buClr>
              <a:buSzPct val="102000"/>
            </a:pPr>
            <a:r>
              <a:rPr lang="el-GR" sz="2400">
                <a:latin typeface="Arial Narrow" panose="020B0606020202030204" pitchFamily="34" charset="0"/>
              </a:rPr>
              <a:t>Δραστηριότητα: </a:t>
            </a:r>
            <a:r>
              <a:rPr lang="el-GR" sz="2400" i="1">
                <a:latin typeface="Arial Narrow" panose="020B0606020202030204" pitchFamily="34" charset="0"/>
              </a:rPr>
              <a:t>Καταιγισμός ιδεών 1.1</a:t>
            </a:r>
          </a:p>
        </p:txBody>
      </p:sp>
    </p:spTree>
    <p:extLst>
      <p:ext uri="{BB962C8B-B14F-4D97-AF65-F5344CB8AC3E}">
        <p14:creationId xmlns:p14="http://schemas.microsoft.com/office/powerpoint/2010/main" val="1073345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7631B7B-E317-B346-8DFE-60139876228D}"/>
              </a:ext>
            </a:extLst>
          </p:cNvPr>
          <p:cNvSpPr>
            <a:spLocks noGrp="1"/>
          </p:cNvSpPr>
          <p:nvPr>
            <p:ph type="dt" sz="half" idx="10"/>
          </p:nvPr>
        </p:nvSpPr>
        <p:spPr/>
        <p:txBody>
          <a:bodyPr/>
          <a:lstStyle/>
          <a:p>
            <a:r>
              <a:rPr lang="el-GR"/>
              <a:t>3 Ιουνίου 2021</a:t>
            </a:r>
          </a:p>
        </p:txBody>
      </p:sp>
      <p:sp>
        <p:nvSpPr>
          <p:cNvPr id="5" name="Footer Placeholder 4">
            <a:extLst>
              <a:ext uri="{FF2B5EF4-FFF2-40B4-BE49-F238E27FC236}">
                <a16:creationId xmlns:a16="http://schemas.microsoft.com/office/drawing/2014/main" id="{0CA48045-4BB7-AD47-B9AF-E7028540D716}"/>
              </a:ext>
            </a:extLst>
          </p:cNvPr>
          <p:cNvSpPr>
            <a:spLocks noGrp="1"/>
          </p:cNvSpPr>
          <p:nvPr>
            <p:ph type="ftr" sz="quarter" idx="11"/>
          </p:nvPr>
        </p:nvSpPr>
        <p:spPr/>
        <p:txBody>
          <a:bodyPr/>
          <a:lstStyle/>
          <a:p>
            <a:r>
              <a:rPr lang="el-GR">
                <a:solidFill>
                  <a:prstClr val="black"/>
                </a:solidFill>
                <a:ea typeface="Times New Roman" panose="02020603050405020304" pitchFamily="18" charset="0"/>
              </a:rPr>
              <a:t>Η υποστήριξη της Ευρωπαϊκής Επιτροπής για την παραγωγή της παρούσας δημοσίευσης δεν συνιστά έγκριση του περιεχομένου, το οποίο αντικατοπτρίζει μόνο τις απόψεις των συντακτών, και η Επιτροπή δεν μπορεί να θεωρηθεί υπεύθυνη για οποιαδήποτε χρήση των πληροφοριών που περιέχονται σε αυτήν. </a:t>
            </a:r>
          </a:p>
        </p:txBody>
      </p:sp>
      <p:sp>
        <p:nvSpPr>
          <p:cNvPr id="6" name="Slide Number Placeholder 5">
            <a:extLst>
              <a:ext uri="{FF2B5EF4-FFF2-40B4-BE49-F238E27FC236}">
                <a16:creationId xmlns:a16="http://schemas.microsoft.com/office/drawing/2014/main" id="{03844065-72F0-C24F-A504-90E2B2DD5643}"/>
              </a:ext>
            </a:extLst>
          </p:cNvPr>
          <p:cNvSpPr>
            <a:spLocks noGrp="1"/>
          </p:cNvSpPr>
          <p:nvPr>
            <p:ph type="sldNum" sz="quarter" idx="12"/>
          </p:nvPr>
        </p:nvSpPr>
        <p:spPr/>
        <p:txBody>
          <a:bodyPr/>
          <a:lstStyle/>
          <a:p>
            <a:fld id="{CD37B2E7-1D31-7C4D-928B-66328FE9604A}" type="slidenum">
              <a:rPr lang="de-AT" smtClean="0"/>
              <a:pPr/>
              <a:t>20</a:t>
            </a:fld>
            <a:endParaRPr lang="de-AT"/>
          </a:p>
        </p:txBody>
      </p:sp>
      <p:sp>
        <p:nvSpPr>
          <p:cNvPr id="11" name="Google Shape;143;p27">
            <a:extLst>
              <a:ext uri="{FF2B5EF4-FFF2-40B4-BE49-F238E27FC236}">
                <a16:creationId xmlns:a16="http://schemas.microsoft.com/office/drawing/2014/main" id="{11371142-163D-DB42-9607-6A3E196B56BB}"/>
              </a:ext>
            </a:extLst>
          </p:cNvPr>
          <p:cNvSpPr/>
          <p:nvPr/>
        </p:nvSpPr>
        <p:spPr>
          <a:xfrm>
            <a:off x="0" y="1286553"/>
            <a:ext cx="12192000" cy="1486535"/>
          </a:xfrm>
          <a:prstGeom prst="rect">
            <a:avLst/>
          </a:prstGeom>
          <a:solidFill>
            <a:srgbClr val="DEEBF8"/>
          </a:solidFill>
          <a:ln>
            <a:noFill/>
          </a:ln>
        </p:spPr>
        <p:txBody>
          <a:bodyPr spcFirstLastPara="1" wrap="square" lIns="121900" tIns="60933" rIns="121900" bIns="60933" anchor="ctr" anchorCtr="0">
            <a:noAutofit/>
          </a:bodyPr>
          <a:lstStyle/>
          <a:p>
            <a:pPr algn="ctr"/>
            <a:endParaRPr lang="it" sz="3200" b="1" dirty="0">
              <a:solidFill>
                <a:schemeClr val="dk1"/>
              </a:solidFill>
              <a:latin typeface="Calibri"/>
              <a:ea typeface="Arial Narrow"/>
              <a:cs typeface="Calibri"/>
              <a:sym typeface="Calibri"/>
            </a:endParaRPr>
          </a:p>
          <a:p>
            <a:pPr algn="ctr"/>
            <a:r>
              <a:rPr lang="el-GR" sz="4000" b="1">
                <a:solidFill>
                  <a:schemeClr val="dk1"/>
                </a:solidFill>
                <a:latin typeface="Arial Narrow"/>
                <a:ea typeface="Arial Narrow"/>
                <a:cs typeface="Arial Narrow"/>
                <a:sym typeface="Arial Narrow"/>
              </a:rPr>
              <a:t>ΑΝΑΠΤΥΞΗ</a:t>
            </a:r>
          </a:p>
          <a:p>
            <a:pPr algn="ctr"/>
            <a:endParaRPr sz="3200" b="1" dirty="0">
              <a:solidFill>
                <a:schemeClr val="dk1"/>
              </a:solidFill>
              <a:latin typeface="Calibri"/>
              <a:ea typeface="Calibri"/>
              <a:cs typeface="Calibri"/>
              <a:sym typeface="Calibri"/>
            </a:endParaRPr>
          </a:p>
        </p:txBody>
      </p:sp>
      <p:sp>
        <p:nvSpPr>
          <p:cNvPr id="12" name="Google Shape;151;p27">
            <a:extLst>
              <a:ext uri="{FF2B5EF4-FFF2-40B4-BE49-F238E27FC236}">
                <a16:creationId xmlns:a16="http://schemas.microsoft.com/office/drawing/2014/main" id="{C2C82930-6332-F94C-82D1-60B6BD0BD1D5}"/>
              </a:ext>
            </a:extLst>
          </p:cNvPr>
          <p:cNvSpPr/>
          <p:nvPr/>
        </p:nvSpPr>
        <p:spPr>
          <a:xfrm>
            <a:off x="4084990" y="2971938"/>
            <a:ext cx="4022019" cy="3185561"/>
          </a:xfrm>
          <a:prstGeom prst="rect">
            <a:avLst/>
          </a:prstGeom>
          <a:solidFill>
            <a:srgbClr val="DEEBF8"/>
          </a:solidFill>
          <a:ln>
            <a:noFill/>
          </a:ln>
        </p:spPr>
        <p:txBody>
          <a:bodyPr spcFirstLastPara="1" wrap="square" lIns="121900" tIns="60933" rIns="121900" bIns="60933" anchor="ctr" anchorCtr="0">
            <a:noAutofit/>
          </a:bodyPr>
          <a:lstStyle/>
          <a:p>
            <a:pPr algn="ctr" defTabSz="685800">
              <a:defRPr/>
            </a:pPr>
            <a:r>
              <a:rPr lang="el-GR" sz="2000">
                <a:solidFill>
                  <a:schemeClr val="bg2">
                    <a:lumMod val="75000"/>
                  </a:schemeClr>
                </a:solidFill>
                <a:latin typeface="Arial Narrow" panose="020B0606020202030204" pitchFamily="34" charset="0"/>
              </a:rPr>
              <a:t>Η συμπερίληψη από διάφορες οπτικές</a:t>
            </a:r>
          </a:p>
          <a:p>
            <a:pPr algn="ctr" defTabSz="685800">
              <a:defRPr/>
            </a:pPr>
            <a:r>
              <a:rPr lang="el-GR" sz="2000">
                <a:solidFill>
                  <a:schemeClr val="bg2">
                    <a:lumMod val="75000"/>
                  </a:schemeClr>
                </a:solidFill>
                <a:latin typeface="Arial Narrow" panose="020B0606020202030204" pitchFamily="34" charset="0"/>
              </a:rPr>
              <a:t>Κρίσιμα στοιχεία για τη δημιουργία μιας κοινωνίας χωρίς αποκλεισμούς</a:t>
            </a:r>
          </a:p>
          <a:p>
            <a:pPr algn="ctr" defTabSz="685800">
              <a:defRPr/>
            </a:pPr>
            <a:r>
              <a:rPr lang="el-GR" sz="2000" i="1">
                <a:solidFill>
                  <a:schemeClr val="bg2">
                    <a:lumMod val="75000"/>
                  </a:schemeClr>
                </a:solidFill>
                <a:latin typeface="Arial Narrow" panose="020B0606020202030204" pitchFamily="34" charset="0"/>
              </a:rPr>
              <a:t>Δραστηριότητα: Σκέψη &amp; Προβληματισμός 1</a:t>
            </a:r>
          </a:p>
          <a:p>
            <a:pPr algn="ctr" defTabSz="685800">
              <a:defRPr/>
            </a:pPr>
            <a:r>
              <a:rPr lang="el-GR" sz="2000">
                <a:solidFill>
                  <a:prstClr val="black"/>
                </a:solidFill>
                <a:latin typeface="Arial Narrow" panose="020B0606020202030204" pitchFamily="34" charset="0"/>
              </a:rPr>
              <a:t>Κοινή ορολογία/ εύρος απόψεων για μια γλώσσα φιλική προς τις ΔΑΦ</a:t>
            </a:r>
          </a:p>
          <a:p>
            <a:pPr algn="ctr" defTabSz="685800">
              <a:defRPr/>
            </a:pPr>
            <a:r>
              <a:rPr lang="el-GR" sz="2000" i="1">
                <a:solidFill>
                  <a:prstClr val="black"/>
                </a:solidFill>
                <a:latin typeface="Arial Narrow" panose="020B0606020202030204" pitchFamily="34" charset="0"/>
              </a:rPr>
              <a:t>Δραστηριότητα: Σκέψη &amp; Προβληματισμός 2</a:t>
            </a:r>
          </a:p>
        </p:txBody>
      </p:sp>
    </p:spTree>
    <p:extLst>
      <p:ext uri="{BB962C8B-B14F-4D97-AF65-F5344CB8AC3E}">
        <p14:creationId xmlns:p14="http://schemas.microsoft.com/office/powerpoint/2010/main" val="3360346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l-GR"/>
              <a:t>3 Ιουνίου 2021</a:t>
            </a:r>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l-GR">
                <a:solidFill>
                  <a:prstClr val="black"/>
                </a:solidFill>
                <a:ea typeface="Times New Roman" panose="02020603050405020304" pitchFamily="18" charset="0"/>
              </a:rPr>
              <a:t>Η υποστήριξη της Ευρωπαϊκής Επιτροπής για την παραγωγή της παρούσας δημοσίευσης δεν συνιστά έγκριση του περιεχομένου, το οποίο αντικατοπτρίζει μόνο τις απόψεις των συντακτών, και η Επιτροπή δεν μπορεί να θεωρηθεί υπεύθυνη για οποιαδήποτε χρήση των πληροφοριών που περιέχονται σε αυτήν. </a:t>
            </a: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21</a:t>
            </a:fld>
            <a:endParaRPr lang="de-AT"/>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10515599" cy="1009651"/>
          </a:xfrm>
          <a:prstGeom prst="rect">
            <a:avLst/>
          </a:prstGeom>
          <a:solidFill>
            <a:srgbClr val="DEEBF8"/>
          </a:solidFill>
          <a:ln>
            <a:noFill/>
          </a:ln>
        </p:spPr>
        <p:txBody>
          <a:bodyPr spcFirstLastPara="1" wrap="square" lIns="121900" tIns="60933" rIns="121900" bIns="60933" anchor="ctr" anchorCtr="0">
            <a:noAutofit/>
          </a:bodyPr>
          <a:lstStyle/>
          <a:p>
            <a:r>
              <a:rPr lang="el-GR" sz="2800" b="1" dirty="0">
                <a:solidFill>
                  <a:prstClr val="black"/>
                </a:solidFill>
                <a:latin typeface="Arial Narrow" panose="020B0606020202030204" pitchFamily="34" charset="0"/>
              </a:rPr>
              <a:t>Κοινή ορολογία/ εύρος απόψεων για μια γλώσσα φιλική προς τις </a:t>
            </a:r>
            <a:r>
              <a:rPr lang="el-GR" sz="2800" b="1" dirty="0" err="1">
                <a:solidFill>
                  <a:prstClr val="black"/>
                </a:solidFill>
                <a:latin typeface="Arial Narrow" panose="020B0606020202030204" pitchFamily="34" charset="0"/>
              </a:rPr>
              <a:t>ΔΑΦ</a:t>
            </a:r>
            <a:r>
              <a:rPr lang="el-GR" sz="2800" b="1" dirty="0">
                <a:solidFill>
                  <a:prstClr val="black"/>
                </a:solidFill>
                <a:latin typeface="Arial Narrow" panose="020B0606020202030204" pitchFamily="34" charset="0"/>
              </a:rPr>
              <a:t> </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EEBF8"/>
          </a:solidFill>
          <a:ln>
            <a:noFill/>
          </a:ln>
        </p:spPr>
        <p:txBody>
          <a:bodyPr spcFirstLastPara="1" wrap="square" lIns="121900" tIns="60933" rIns="121900" bIns="60933" anchor="ctr" anchorCtr="0">
            <a:noAutofit/>
          </a:bodyPr>
          <a:lstStyle/>
          <a:p>
            <a:pPr marL="457200" indent="-457200" algn="just">
              <a:buFont typeface="Arial" panose="020B0604020202020204" pitchFamily="34" charset="0"/>
              <a:buChar char="•"/>
              <a:defRPr/>
            </a:pPr>
            <a:r>
              <a:rPr lang="el-GR" sz="2400" dirty="0">
                <a:solidFill>
                  <a:prstClr val="black"/>
                </a:solidFill>
                <a:latin typeface="Arial Narrow" pitchFamily="34" charset="0"/>
              </a:rPr>
              <a:t>«Τα άτομα με αναπηρίες εκφράζουν έντονα συναισθήματα για τις λέξεις και τις φράσεις που χρησιμοποιούνται για να τους περιγράψουν. Αυτό το ζήτημα είναι πολύ σημαντικό για τα άτομα με ειδικές ανάγκες, επειδή οι λέξεις στέλνουν ένα μήνυμα στους άλλους σχετικά με τον σεβασμό μας για αυτά</a:t>
            </a:r>
            <a:endParaRPr lang="en-US" sz="2400" dirty="0">
              <a:solidFill>
                <a:prstClr val="black"/>
              </a:solidFill>
              <a:latin typeface="Arial Narrow" pitchFamily="34" charset="0"/>
            </a:endParaRPr>
          </a:p>
          <a:p>
            <a:pPr marL="457200" indent="-457200" algn="just">
              <a:buFont typeface="Arial" panose="020B0604020202020204" pitchFamily="34" charset="0"/>
              <a:buChar char="•"/>
              <a:defRPr/>
            </a:pPr>
            <a:r>
              <a:rPr lang="el-GR" sz="2400" dirty="0">
                <a:solidFill>
                  <a:prstClr val="black"/>
                </a:solidFill>
                <a:latin typeface="Arial Narrow" pitchFamily="34" charset="0"/>
              </a:rPr>
              <a:t>Η γλώσσα εξελίσσεται για να εκφράζει τις μεταβαλλόμενες έννοιες και πεποιθήσεις και ορισμένα πράγματα που λένε οι άνθρωποι μπορεί να ήταν κοινωνικά αποδεκτά σε κάποιο σημείο της ιστορίας αλλά προσβλητικά σε άλλο. (…) Στις περισσότερες περιπτώσεις, δεν θεωρούνταν αρχικά ότι προκαλούσαν κακό, ωστόσο με τον καιρό απέκτησαν αρνητική χροιά</a:t>
            </a:r>
            <a:endParaRPr lang="en-US" sz="2400" dirty="0">
              <a:solidFill>
                <a:prstClr val="black"/>
              </a:solidFill>
              <a:latin typeface="Arial Narrow" pitchFamily="34" charset="0"/>
            </a:endParaRPr>
          </a:p>
          <a:p>
            <a:pPr marL="457200" indent="-457200" algn="just">
              <a:buFont typeface="Arial" panose="020B0604020202020204" pitchFamily="34" charset="0"/>
              <a:buChar char="•"/>
              <a:defRPr/>
            </a:pPr>
            <a:r>
              <a:rPr lang="el-GR" sz="2400" dirty="0">
                <a:solidFill>
                  <a:prstClr val="black"/>
                </a:solidFill>
                <a:latin typeface="Arial Narrow" pitchFamily="34" charset="0"/>
              </a:rPr>
              <a:t>Ως αποτέλεσμα της στήριξης των βάσεων της κοινωνίας, τα άτομα με αναπηρία και οι οικογένειές τους έχουν επηρεάσει τη γλώσσα που χρησιμοποιούμε, όταν αναφερόμαστε σε μέλη αυτής της μειονοτικής ομάδας» (</a:t>
            </a:r>
            <a:r>
              <a:rPr lang="el-GR" sz="2400" dirty="0" err="1">
                <a:solidFill>
                  <a:prstClr val="black"/>
                </a:solidFill>
                <a:latin typeface="Arial Narrow" pitchFamily="34" charset="0"/>
              </a:rPr>
              <a:t>Smith</a:t>
            </a:r>
            <a:r>
              <a:rPr lang="el-GR" sz="2400" dirty="0">
                <a:solidFill>
                  <a:prstClr val="black"/>
                </a:solidFill>
                <a:latin typeface="Arial Narrow" pitchFamily="34" charset="0"/>
              </a:rPr>
              <a:t>, 2007, σ. 17-18)</a:t>
            </a:r>
          </a:p>
        </p:txBody>
      </p:sp>
    </p:spTree>
    <p:extLst>
      <p:ext uri="{BB962C8B-B14F-4D97-AF65-F5344CB8AC3E}">
        <p14:creationId xmlns:p14="http://schemas.microsoft.com/office/powerpoint/2010/main" val="62319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l-GR"/>
              <a:t>3 Ιουνίου 2021</a:t>
            </a:r>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l-GR">
                <a:solidFill>
                  <a:prstClr val="black"/>
                </a:solidFill>
                <a:ea typeface="Times New Roman" panose="02020603050405020304" pitchFamily="18" charset="0"/>
              </a:rPr>
              <a:t>Η υποστήριξη της Ευρωπαϊκής Επιτροπής για την παραγωγή της παρούσας δημοσίευσης δεν συνιστά έγκριση του περιεχομένου, το οποίο αντικατοπτρίζει μόνο τις απόψεις των συντακτών, και η Επιτροπή δεν μπορεί να θεωρηθεί υπεύθυνη για οποιαδήποτε χρήση των πληροφοριών που περιέχονται σε αυτήν. </a:t>
            </a: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22</a:t>
            </a:fld>
            <a:endParaRPr lang="de-AT"/>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10515599" cy="1009651"/>
          </a:xfrm>
          <a:prstGeom prst="rect">
            <a:avLst/>
          </a:prstGeom>
          <a:solidFill>
            <a:srgbClr val="DEEBF8"/>
          </a:solidFill>
          <a:ln>
            <a:noFill/>
          </a:ln>
        </p:spPr>
        <p:txBody>
          <a:bodyPr spcFirstLastPara="1" wrap="square" lIns="121900" tIns="60933" rIns="121900" bIns="60933" anchor="ctr" anchorCtr="0">
            <a:noAutofit/>
          </a:bodyPr>
          <a:lstStyle/>
          <a:p>
            <a:r>
              <a:rPr lang="el-GR" sz="2800" b="1" dirty="0">
                <a:solidFill>
                  <a:prstClr val="black"/>
                </a:solidFill>
                <a:latin typeface="Arial Narrow" panose="020B0606020202030204" pitchFamily="34" charset="0"/>
              </a:rPr>
              <a:t>Κοινή ορολογία/ εύρος απόψεων για μια γλώσσα φιλική προς τις ΔΑΦ </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199" y="1822138"/>
            <a:ext cx="10515601" cy="4534212"/>
          </a:xfrm>
          <a:prstGeom prst="rect">
            <a:avLst/>
          </a:prstGeom>
          <a:solidFill>
            <a:srgbClr val="DEEBF8"/>
          </a:solidFill>
          <a:ln>
            <a:noFill/>
          </a:ln>
        </p:spPr>
        <p:txBody>
          <a:bodyPr spcFirstLastPara="1" wrap="square" lIns="121900" tIns="60933" rIns="121900" bIns="60933" anchor="ctr" anchorCtr="0">
            <a:noAutofit/>
          </a:bodyPr>
          <a:lstStyle/>
          <a:p>
            <a:pPr algn="just">
              <a:buClr>
                <a:schemeClr val="tx1"/>
              </a:buClr>
              <a:defRPr/>
            </a:pPr>
            <a:endParaRPr lang="en-US" sz="2200" dirty="0">
              <a:solidFill>
                <a:prstClr val="black"/>
              </a:solidFill>
              <a:latin typeface="Arial Narrow" panose="020B0606020202030204" pitchFamily="34" charset="0"/>
            </a:endParaRPr>
          </a:p>
          <a:p>
            <a:pPr marL="342900" indent="-342900" algn="just">
              <a:buClr>
                <a:schemeClr val="tx1"/>
              </a:buClr>
              <a:buFont typeface="Arial" panose="020B0604020202020204" pitchFamily="34" charset="0"/>
              <a:buChar char="•"/>
              <a:defRPr/>
            </a:pPr>
            <a:r>
              <a:rPr lang="el-GR" sz="2200" dirty="0">
                <a:solidFill>
                  <a:prstClr val="black"/>
                </a:solidFill>
                <a:latin typeface="Arial Narrow" panose="020B0606020202030204" pitchFamily="34" charset="0"/>
              </a:rPr>
              <a:t>Πολλές κοινότητες ατόμων με αναπηρία χρησιμοποιούν τη </a:t>
            </a:r>
            <a:r>
              <a:rPr lang="el-GR" sz="2200" b="1" dirty="0">
                <a:solidFill>
                  <a:prstClr val="black"/>
                </a:solidFill>
                <a:latin typeface="Arial Narrow" panose="020B0606020202030204" pitchFamily="34" charset="0"/>
              </a:rPr>
              <a:t>γλώσσα «πρώτα ο άνθρωπος»</a:t>
            </a:r>
            <a:r>
              <a:rPr lang="el-GR" sz="2200" dirty="0">
                <a:solidFill>
                  <a:prstClr val="black"/>
                </a:solidFill>
                <a:latin typeface="Arial Narrow" panose="020B0606020202030204" pitchFamily="34" charset="0"/>
              </a:rPr>
              <a:t>, υποστηρίζοντας ότι πρέπει να δώσουμε προτεραιότητα στον άνθρωπο και να μην ταυτίζουμε το άτομο με την αναπηρία (</a:t>
            </a:r>
            <a:r>
              <a:rPr lang="el-GR" sz="2200" dirty="0" err="1">
                <a:solidFill>
                  <a:prstClr val="black"/>
                </a:solidFill>
                <a:latin typeface="Arial Narrow" panose="020B0606020202030204" pitchFamily="34" charset="0"/>
              </a:rPr>
              <a:t>Smith</a:t>
            </a:r>
            <a:r>
              <a:rPr lang="el-GR" sz="2200" dirty="0">
                <a:solidFill>
                  <a:prstClr val="black"/>
                </a:solidFill>
                <a:latin typeface="Arial Narrow" panose="020B0606020202030204" pitchFamily="34" charset="0"/>
              </a:rPr>
              <a:t>, 1998)</a:t>
            </a:r>
            <a:endParaRPr lang="en-US" sz="2200" b="1" kern="0" dirty="0">
              <a:solidFill>
                <a:prstClr val="black"/>
              </a:solidFill>
              <a:latin typeface="Arial Narrow" panose="020B0606020202030204" pitchFamily="34" charset="0"/>
            </a:endParaRPr>
          </a:p>
          <a:p>
            <a:pPr marL="342900" indent="-342900" algn="just">
              <a:buClr>
                <a:schemeClr val="tx1"/>
              </a:buClr>
              <a:buFont typeface="Arial" panose="020B0604020202020204" pitchFamily="34" charset="0"/>
              <a:buChar char="•"/>
              <a:defRPr/>
            </a:pPr>
            <a:r>
              <a:rPr lang="el-GR" sz="2200" dirty="0">
                <a:solidFill>
                  <a:prstClr val="black"/>
                </a:solidFill>
                <a:latin typeface="Arial Narrow" panose="020B0606020202030204" pitchFamily="34" charset="0"/>
              </a:rPr>
              <a:t>Πολλοί υποστηρικτές, καθώς και μελετητές, θεωρούν ότι πρέπει να χρησιμοποιείται</a:t>
            </a:r>
            <a:r>
              <a:rPr lang="el-GR" sz="2200" b="1" dirty="0">
                <a:solidFill>
                  <a:prstClr val="black"/>
                </a:solidFill>
                <a:latin typeface="Arial Narrow" panose="020B0606020202030204" pitchFamily="34" charset="0"/>
              </a:rPr>
              <a:t> η γλώσσα με βάση την ταυτότητα του ατόμου </a:t>
            </a:r>
            <a:r>
              <a:rPr lang="el-GR" sz="2200" dirty="0">
                <a:solidFill>
                  <a:prstClr val="black"/>
                </a:solidFill>
                <a:latin typeface="Arial Narrow" panose="020B0606020202030204" pitchFamily="34" charset="0"/>
              </a:rPr>
              <a:t>για τους εξής λόγους:</a:t>
            </a:r>
          </a:p>
          <a:p>
            <a:pPr marL="622300" algn="just">
              <a:buClr>
                <a:schemeClr val="tx1"/>
              </a:buClr>
              <a:defRPr/>
            </a:pPr>
            <a:r>
              <a:rPr lang="el-GR" sz="2200" dirty="0">
                <a:solidFill>
                  <a:prstClr val="black"/>
                </a:solidFill>
                <a:latin typeface="Arial Narrow" panose="020B0606020202030204" pitchFamily="34" charset="0"/>
              </a:rPr>
              <a:t>«(α) ο αυτισμός είναι ένα κεντρικό χαρακτηριστικό προσδιορισμού ταυτότητας που δεν μπορεί να διαχωριστεί από το άτομο και </a:t>
            </a:r>
          </a:p>
          <a:p>
            <a:pPr marL="622300" algn="just">
              <a:buClr>
                <a:schemeClr val="tx1"/>
              </a:buClr>
              <a:defRPr/>
            </a:pPr>
            <a:r>
              <a:rPr lang="el-GR" sz="2200" dirty="0">
                <a:solidFill>
                  <a:prstClr val="black"/>
                </a:solidFill>
                <a:latin typeface="Arial Narrow" panose="020B0606020202030204" pitchFamily="34" charset="0"/>
              </a:rPr>
              <a:t>(β) η χρήση της γλώσσας «πρώτα ο άνθρωπος» μπορεί να διαιωνίσει </a:t>
            </a:r>
            <a:r>
              <a:rPr lang="el-GR" sz="2200" dirty="0" err="1">
                <a:solidFill>
                  <a:prstClr val="black"/>
                </a:solidFill>
                <a:latin typeface="Arial Narrow" panose="020B0606020202030204" pitchFamily="34" charset="0"/>
              </a:rPr>
              <a:t>στιγματιστικές</a:t>
            </a:r>
            <a:r>
              <a:rPr lang="el-GR" sz="2200" dirty="0">
                <a:solidFill>
                  <a:prstClr val="black"/>
                </a:solidFill>
                <a:latin typeface="Arial Narrow" panose="020B0606020202030204" pitchFamily="34" charset="0"/>
              </a:rPr>
              <a:t> απόψεις, καθώς τα επιθυμητά χαρακτηριστικά εκφράζονται συνήθως μέσω αντωνυμιών που προηγούνται ουσιαστικών (π.χ. «έξυπνο παιδί») και εναλλακτικές γλωσσικές δομές μπορεί να υποδηλώνουν ανεπιθύμητα χαρακτηριστικά» (</a:t>
            </a:r>
            <a:r>
              <a:rPr lang="el-GR" sz="2200" dirty="0" err="1">
                <a:solidFill>
                  <a:prstClr val="black"/>
                </a:solidFill>
                <a:latin typeface="Arial Narrow" panose="020B0606020202030204" pitchFamily="34" charset="0"/>
              </a:rPr>
              <a:t>Vivanti</a:t>
            </a:r>
            <a:r>
              <a:rPr lang="el-GR" sz="2200" dirty="0">
                <a:solidFill>
                  <a:prstClr val="black"/>
                </a:solidFill>
                <a:latin typeface="Arial Narrow" panose="020B0606020202030204" pitchFamily="34" charset="0"/>
              </a:rPr>
              <a:t>, 2020, σ. 691)</a:t>
            </a:r>
          </a:p>
        </p:txBody>
      </p:sp>
    </p:spTree>
    <p:extLst>
      <p:ext uri="{BB962C8B-B14F-4D97-AF65-F5344CB8AC3E}">
        <p14:creationId xmlns:p14="http://schemas.microsoft.com/office/powerpoint/2010/main" val="24507314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l-GR"/>
              <a:t>3 Ιουνίου 2021</a:t>
            </a:r>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l-GR">
                <a:solidFill>
                  <a:prstClr val="black"/>
                </a:solidFill>
                <a:ea typeface="Times New Roman" panose="02020603050405020304" pitchFamily="18" charset="0"/>
              </a:rPr>
              <a:t>Η υποστήριξη της Ευρωπαϊκής Επιτροπής για την παραγωγή της παρούσας δημοσίευσης δεν συνιστά έγκριση του περιεχομένου, το οποίο αντικατοπτρίζει μόνο τις απόψεις των συντακτών, και η Επιτροπή δεν μπορεί να θεωρηθεί υπεύθυνη για οποιαδήποτε χρήση των πληροφοριών που περιέχονται σε αυτήν. </a:t>
            </a: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23</a:t>
            </a:fld>
            <a:endParaRPr lang="de-AT"/>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10515600" cy="1009651"/>
          </a:xfrm>
          <a:prstGeom prst="rect">
            <a:avLst/>
          </a:prstGeom>
          <a:solidFill>
            <a:srgbClr val="DEEBF8"/>
          </a:solidFill>
          <a:ln>
            <a:noFill/>
          </a:ln>
        </p:spPr>
        <p:txBody>
          <a:bodyPr spcFirstLastPara="1" wrap="square" lIns="121900" tIns="60933" rIns="121900" bIns="60933" anchor="ctr" anchorCtr="0">
            <a:noAutofit/>
          </a:bodyPr>
          <a:lstStyle/>
          <a:p>
            <a:r>
              <a:rPr lang="el-GR" sz="3200" b="1" i="1" dirty="0">
                <a:latin typeface="Arial Narrow" panose="020B0606020202030204" pitchFamily="34" charset="0"/>
              </a:rPr>
              <a:t>Δραστηριότητα: Σκέψη &amp; Προβληματισμός 1.2 - Γλώσσα</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EEBF8"/>
          </a:solidFill>
          <a:ln>
            <a:noFill/>
          </a:ln>
        </p:spPr>
        <p:txBody>
          <a:bodyPr spcFirstLastPara="1" wrap="square" lIns="121900" tIns="60933" rIns="121900" bIns="60933" anchor="t" anchorCtr="0">
            <a:noAutofit/>
          </a:bodyPr>
          <a:lstStyle/>
          <a:p>
            <a:r>
              <a:rPr lang="el-GR" sz="2400" b="1">
                <a:latin typeface="Arial Narrow" panose="020B0606020202030204" pitchFamily="34" charset="0"/>
              </a:rPr>
              <a:t>Παρακολουθήστε το βίντεο:</a:t>
            </a:r>
          </a:p>
          <a:p>
            <a:pPr lvl="0">
              <a:defRPr/>
            </a:pPr>
            <a:r>
              <a:rPr lang="el-GR" sz="2400" b="1">
                <a:solidFill>
                  <a:prstClr val="black"/>
                </a:solidFill>
                <a:latin typeface="Arial Narrow" panose="020B0606020202030204" pitchFamily="34" charset="0"/>
                <a:hlinkClick r:id="rId2"/>
              </a:rPr>
              <a:t>https://www.youtube.com/watch?v=-LX0KI4xkco</a:t>
            </a:r>
          </a:p>
          <a:p>
            <a:pPr lvl="0">
              <a:defRPr/>
            </a:pPr>
            <a:endParaRPr lang="pt-PT" sz="2400" b="1" dirty="0">
              <a:solidFill>
                <a:prstClr val="black"/>
              </a:solidFill>
              <a:latin typeface="Arial Narrow" panose="020B0606020202030204" pitchFamily="34" charset="0"/>
            </a:endParaRPr>
          </a:p>
        </p:txBody>
      </p:sp>
      <p:pic>
        <p:nvPicPr>
          <p:cNvPr id="9" name="Imagem 18">
            <a:hlinkClick r:id="rId2"/>
            <a:extLst>
              <a:ext uri="{FF2B5EF4-FFF2-40B4-BE49-F238E27FC236}">
                <a16:creationId xmlns:a16="http://schemas.microsoft.com/office/drawing/2014/main" id="{6F0EB0FB-3002-424C-B839-9D4DA1520E32}"/>
              </a:ext>
            </a:extLst>
          </p:cNvPr>
          <p:cNvPicPr>
            <a:picLocks noChangeAspect="1"/>
          </p:cNvPicPr>
          <p:nvPr/>
        </p:nvPicPr>
        <p:blipFill rotWithShape="1">
          <a:blip r:embed="rId3"/>
          <a:srcRect l="13780" t="25900" r="29913" b="21602"/>
          <a:stretch/>
        </p:blipFill>
        <p:spPr>
          <a:xfrm>
            <a:off x="3276572" y="2876524"/>
            <a:ext cx="5638855" cy="2957441"/>
          </a:xfrm>
          <a:prstGeom prst="rect">
            <a:avLst/>
          </a:prstGeom>
        </p:spPr>
      </p:pic>
    </p:spTree>
    <p:extLst>
      <p:ext uri="{BB962C8B-B14F-4D97-AF65-F5344CB8AC3E}">
        <p14:creationId xmlns:p14="http://schemas.microsoft.com/office/powerpoint/2010/main" val="873177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l-GR"/>
              <a:t>3 Ιουνίου 2021</a:t>
            </a:r>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l-GR">
                <a:solidFill>
                  <a:prstClr val="black"/>
                </a:solidFill>
                <a:ea typeface="Times New Roman" panose="02020603050405020304" pitchFamily="18" charset="0"/>
              </a:rPr>
              <a:t>Η υποστήριξη της Ευρωπαϊκής Επιτροπής για την παραγωγή της παρούσας δημοσίευσης δεν συνιστά έγκριση του περιεχομένου, το οποίο αντικατοπτρίζει μόνο τις απόψεις των συντακτών, και η Επιτροπή δεν μπορεί να θεωρηθεί υπεύθυνη για οποιαδήποτε χρήση των πληροφοριών που περιέχονται σε αυτήν. </a:t>
            </a: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24</a:t>
            </a:fld>
            <a:endParaRPr lang="de-AT"/>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10515600" cy="1009651"/>
          </a:xfrm>
          <a:prstGeom prst="rect">
            <a:avLst/>
          </a:prstGeom>
          <a:solidFill>
            <a:srgbClr val="DEEBF8"/>
          </a:solidFill>
          <a:ln>
            <a:noFill/>
          </a:ln>
        </p:spPr>
        <p:txBody>
          <a:bodyPr spcFirstLastPara="1" wrap="square" lIns="121900" tIns="60933" rIns="121900" bIns="60933" anchor="ctr" anchorCtr="0">
            <a:noAutofit/>
          </a:bodyPr>
          <a:lstStyle/>
          <a:p>
            <a:r>
              <a:rPr lang="el-GR" sz="3200" b="1" i="1" dirty="0">
                <a:latin typeface="Arial Narrow" panose="020B0606020202030204" pitchFamily="34" charset="0"/>
              </a:rPr>
              <a:t>Δραστηριότητα: Σκέψη &amp; Προβληματισμός 1.2 - Γλώσσα</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EEBF8"/>
          </a:solidFill>
          <a:ln>
            <a:noFill/>
          </a:ln>
        </p:spPr>
        <p:txBody>
          <a:bodyPr spcFirstLastPara="1" wrap="square" lIns="121900" tIns="60933" rIns="121900" bIns="60933" anchor="t" anchorCtr="0">
            <a:noAutofit/>
          </a:bodyPr>
          <a:lstStyle/>
          <a:p>
            <a:pPr algn="ctr">
              <a:defRPr/>
            </a:pPr>
            <a:r>
              <a:rPr lang="el-GR" sz="2400" b="1" dirty="0">
                <a:solidFill>
                  <a:prstClr val="black"/>
                </a:solidFill>
                <a:latin typeface="Arial Narrow" panose="020B0606020202030204" pitchFamily="34" charset="0"/>
              </a:rPr>
              <a:t>Γλώσσα «πρώτα ο άνθρωπος» </a:t>
            </a:r>
            <a:r>
              <a:rPr lang="el-GR" sz="2400" b="1" i="1" dirty="0">
                <a:solidFill>
                  <a:prstClr val="black"/>
                </a:solidFill>
                <a:latin typeface="Arial Narrow" panose="020B0606020202030204" pitchFamily="34" charset="0"/>
              </a:rPr>
              <a:t>έναντι </a:t>
            </a:r>
            <a:r>
              <a:rPr lang="el-GR" sz="2400" b="1" dirty="0">
                <a:solidFill>
                  <a:prstClr val="black"/>
                </a:solidFill>
                <a:latin typeface="Arial Narrow" panose="020B0606020202030204" pitchFamily="34" charset="0"/>
              </a:rPr>
              <a:t>γλώσσας με βάση την ταυτότητα του ατόμου </a:t>
            </a:r>
          </a:p>
          <a:p>
            <a:pPr algn="ctr">
              <a:defRPr/>
            </a:pPr>
            <a:r>
              <a:rPr lang="el-GR" sz="2400" b="1" dirty="0">
                <a:latin typeface="Arial Narrow" panose="020B0606020202030204" pitchFamily="34" charset="0"/>
              </a:rPr>
              <a:t>Ερωτήσεις/Θέματα συζήτησης:</a:t>
            </a:r>
          </a:p>
          <a:p>
            <a:pPr algn="ctr">
              <a:defRPr/>
            </a:pPr>
            <a:endParaRPr lang="en-US" sz="2400" b="1" dirty="0">
              <a:solidFill>
                <a:prstClr val="black"/>
              </a:solidFill>
              <a:latin typeface="Arial Narrow" panose="020B0606020202030204" pitchFamily="34" charset="0"/>
            </a:endParaRPr>
          </a:p>
          <a:p>
            <a:pPr algn="just">
              <a:buClr>
                <a:schemeClr val="tx1"/>
              </a:buClr>
              <a:defRPr/>
            </a:pPr>
            <a:r>
              <a:rPr lang="el-GR" sz="2000" dirty="0">
                <a:solidFill>
                  <a:prstClr val="black"/>
                </a:solidFill>
                <a:latin typeface="Arial Narrow" panose="020B0606020202030204" pitchFamily="34" charset="0"/>
              </a:rPr>
              <a:t>α. Τι σκέψεις κάνατε κατά τη διάρκεια αυτών των βίντεο με τις δύο διαφορετικές προοπτικές σε ό, τι αφορά τη φιλική γλώσσα;  </a:t>
            </a:r>
          </a:p>
          <a:p>
            <a:pPr marL="457200" indent="-457200" algn="just">
              <a:buClr>
                <a:schemeClr val="tx1"/>
              </a:buClr>
              <a:buFont typeface="+mj-lt"/>
              <a:buAutoNum type="alphaLcPeriod"/>
              <a:defRPr/>
            </a:pPr>
            <a:endParaRPr lang="en-US" sz="2000" dirty="0">
              <a:solidFill>
                <a:prstClr val="black"/>
              </a:solidFill>
              <a:latin typeface="Arial Narrow" panose="020B0606020202030204" pitchFamily="34" charset="0"/>
            </a:endParaRPr>
          </a:p>
          <a:p>
            <a:pPr algn="just">
              <a:buClr>
                <a:schemeClr val="tx1"/>
              </a:buClr>
              <a:defRPr/>
            </a:pPr>
            <a:r>
              <a:rPr lang="el-GR" sz="2000" dirty="0">
                <a:solidFill>
                  <a:prstClr val="black"/>
                </a:solidFill>
                <a:latin typeface="Arial Narrow" panose="020B0606020202030204" pitchFamily="34" charset="0"/>
              </a:rPr>
              <a:t>β. Ποια σημαντικά μοντέλα συνδέονται με αυτές τις δύο διαφορετικές προοπτικές; Αιτιολογήστε.</a:t>
            </a:r>
          </a:p>
          <a:p>
            <a:pPr marL="457200" indent="-457200" algn="just">
              <a:buClr>
                <a:schemeClr val="tx1"/>
              </a:buClr>
              <a:buFont typeface="+mj-lt"/>
              <a:buAutoNum type="alphaLcPeriod"/>
              <a:defRPr/>
            </a:pPr>
            <a:endParaRPr lang="en-US" sz="2000" dirty="0">
              <a:solidFill>
                <a:prstClr val="black"/>
              </a:solidFill>
              <a:latin typeface="Arial Narrow" panose="020B0606020202030204" pitchFamily="34" charset="0"/>
            </a:endParaRPr>
          </a:p>
          <a:p>
            <a:pPr algn="just">
              <a:buClr>
                <a:schemeClr val="tx1"/>
              </a:buClr>
              <a:defRPr/>
            </a:pPr>
            <a:r>
              <a:rPr lang="el-GR" sz="2000" dirty="0">
                <a:solidFill>
                  <a:prstClr val="black"/>
                </a:solidFill>
                <a:latin typeface="Arial Narrow" panose="020B0606020202030204" pitchFamily="34" charset="0"/>
              </a:rPr>
              <a:t>γ. Πόσο σημαντικό πιστεύετε ότι είναι να γνωρίζουν οι σύμβουλοι την πολυμορφία της γλώσσας, όταν έρχονται σε επαφή με άτομα με </a:t>
            </a:r>
            <a:r>
              <a:rPr lang="el-GR" sz="2000" dirty="0" err="1">
                <a:solidFill>
                  <a:prstClr val="black"/>
                </a:solidFill>
                <a:latin typeface="Arial Narrow" panose="020B0606020202030204" pitchFamily="34" charset="0"/>
              </a:rPr>
              <a:t>ΔΑΦ</a:t>
            </a:r>
            <a:r>
              <a:rPr lang="el-GR" sz="2000" dirty="0">
                <a:solidFill>
                  <a:prstClr val="black"/>
                </a:solidFill>
                <a:latin typeface="Arial Narrow" panose="020B0606020202030204" pitchFamily="34" charset="0"/>
              </a:rPr>
              <a:t>; Αιτιολογήστε την απάντησή σας.</a:t>
            </a:r>
          </a:p>
          <a:p>
            <a:pPr marL="457200" indent="-457200" algn="just">
              <a:buClr>
                <a:schemeClr val="tx1"/>
              </a:buClr>
              <a:buFont typeface="+mj-lt"/>
              <a:buAutoNum type="alphaLcPeriod"/>
              <a:defRPr/>
            </a:pPr>
            <a:endParaRPr lang="en-US" sz="2000" dirty="0">
              <a:solidFill>
                <a:prstClr val="black"/>
              </a:solidFill>
              <a:latin typeface="Arial Narrow" panose="020B0606020202030204" pitchFamily="34" charset="0"/>
            </a:endParaRPr>
          </a:p>
          <a:p>
            <a:pPr algn="just">
              <a:buClr>
                <a:schemeClr val="tx1"/>
              </a:buClr>
              <a:defRPr/>
            </a:pPr>
            <a:r>
              <a:rPr lang="el-GR" sz="2000" dirty="0">
                <a:solidFill>
                  <a:prstClr val="black"/>
                </a:solidFill>
                <a:latin typeface="Arial Narrow" panose="020B0606020202030204" pitchFamily="34" charset="0"/>
              </a:rPr>
              <a:t>δ. Πόσο σημαντικό πιστεύετε ότι να χρησιμοποιούν οι σύμβουλοι την κατάλληλη γλώσσα, όταν έρχονται σε επαφή με άτομα με </a:t>
            </a:r>
            <a:r>
              <a:rPr lang="el-GR" sz="2000" dirty="0" err="1">
                <a:solidFill>
                  <a:prstClr val="black"/>
                </a:solidFill>
                <a:latin typeface="Arial Narrow" panose="020B0606020202030204" pitchFamily="34" charset="0"/>
              </a:rPr>
              <a:t>ΔΑΦ</a:t>
            </a:r>
            <a:r>
              <a:rPr lang="el-GR" sz="2000" dirty="0">
                <a:solidFill>
                  <a:prstClr val="black"/>
                </a:solidFill>
                <a:latin typeface="Arial Narrow" panose="020B0606020202030204" pitchFamily="34" charset="0"/>
              </a:rPr>
              <a:t>; Αιτιολογήστε την απάντησή σας.</a:t>
            </a:r>
          </a:p>
        </p:txBody>
      </p:sp>
    </p:spTree>
    <p:extLst>
      <p:ext uri="{BB962C8B-B14F-4D97-AF65-F5344CB8AC3E}">
        <p14:creationId xmlns:p14="http://schemas.microsoft.com/office/powerpoint/2010/main" val="2249213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l-GR"/>
              <a:t>3 Ιουνίου 2021</a:t>
            </a:r>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l-GR">
                <a:solidFill>
                  <a:prstClr val="black"/>
                </a:solidFill>
                <a:ea typeface="Times New Roman" panose="02020603050405020304" pitchFamily="18" charset="0"/>
              </a:rPr>
              <a:t>Η υποστήριξη της Ευρωπαϊκής Επιτροπής για την παραγωγή της παρούσας δημοσίευσης δεν συνιστά έγκριση του περιεχομένου, το οποίο αντικατοπτρίζει μόνο τις απόψεις των συντακτών, και η Επιτροπή δεν μπορεί να θεωρηθεί υπεύθυνη για οποιαδήποτε χρήση των πληροφοριών που περιέχονται σε αυτήν. </a:t>
            </a: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25</a:t>
            </a:fld>
            <a:endParaRPr lang="de-AT"/>
          </a:p>
        </p:txBody>
      </p:sp>
      <p:sp>
        <p:nvSpPr>
          <p:cNvPr id="7" name="Google Shape;164;p28">
            <a:extLst>
              <a:ext uri="{FF2B5EF4-FFF2-40B4-BE49-F238E27FC236}">
                <a16:creationId xmlns:a16="http://schemas.microsoft.com/office/drawing/2014/main" id="{CDB88214-0CC1-264B-A2A6-4D53AE51E3CC}"/>
              </a:ext>
            </a:extLst>
          </p:cNvPr>
          <p:cNvSpPr/>
          <p:nvPr/>
        </p:nvSpPr>
        <p:spPr>
          <a:xfrm>
            <a:off x="646545" y="636587"/>
            <a:ext cx="10889673" cy="1009651"/>
          </a:xfrm>
          <a:prstGeom prst="rect">
            <a:avLst/>
          </a:prstGeom>
          <a:solidFill>
            <a:srgbClr val="DEEBF8"/>
          </a:solidFill>
          <a:ln>
            <a:noFill/>
          </a:ln>
        </p:spPr>
        <p:txBody>
          <a:bodyPr spcFirstLastPara="1" wrap="square" lIns="121900" tIns="60933" rIns="121900" bIns="60933" anchor="ctr" anchorCtr="0">
            <a:noAutofit/>
          </a:bodyPr>
          <a:lstStyle/>
          <a:p>
            <a:r>
              <a:rPr lang="el-GR" sz="3200" b="1" i="1">
                <a:latin typeface="Arial Narrow" panose="020B0606020202030204" pitchFamily="34" charset="0"/>
              </a:rPr>
              <a:t>Δραστηριότητα: Σκέψη &amp; Προβληματισμός 1.2 - Γλώσσα</a:t>
            </a:r>
          </a:p>
        </p:txBody>
      </p:sp>
      <p:sp>
        <p:nvSpPr>
          <p:cNvPr id="8" name="Google Shape;159;p28">
            <a:extLst>
              <a:ext uri="{FF2B5EF4-FFF2-40B4-BE49-F238E27FC236}">
                <a16:creationId xmlns:a16="http://schemas.microsoft.com/office/drawing/2014/main" id="{20FCD049-3731-324D-B2E7-AF5E905F3735}"/>
              </a:ext>
            </a:extLst>
          </p:cNvPr>
          <p:cNvSpPr/>
          <p:nvPr/>
        </p:nvSpPr>
        <p:spPr>
          <a:xfrm>
            <a:off x="646545" y="1646672"/>
            <a:ext cx="10889673" cy="4709678"/>
          </a:xfrm>
          <a:prstGeom prst="rect">
            <a:avLst/>
          </a:prstGeom>
          <a:solidFill>
            <a:srgbClr val="DEEBF8"/>
          </a:solidFill>
          <a:ln>
            <a:noFill/>
          </a:ln>
        </p:spPr>
        <p:txBody>
          <a:bodyPr spcFirstLastPara="1" wrap="square" lIns="121900" tIns="60933" rIns="121900" bIns="60933" anchor="t" anchorCtr="0">
            <a:noAutofit/>
          </a:bodyPr>
          <a:lstStyle/>
          <a:p>
            <a:pPr algn="ctr">
              <a:lnSpc>
                <a:spcPct val="150000"/>
              </a:lnSpc>
              <a:buClr>
                <a:srgbClr val="7598D9">
                  <a:lumMod val="75000"/>
                </a:srgbClr>
              </a:buClr>
              <a:defRPr/>
            </a:pPr>
            <a:r>
              <a:rPr lang="el-GR" sz="2200" b="1" dirty="0">
                <a:solidFill>
                  <a:prstClr val="black"/>
                </a:solidFill>
                <a:latin typeface="Arial Narrow" panose="020B0606020202030204" pitchFamily="34" charset="0"/>
              </a:rPr>
              <a:t>Τέλος, σκεφτείτε </a:t>
            </a:r>
            <a:r>
              <a:rPr lang="el-GR" sz="2200" dirty="0">
                <a:solidFill>
                  <a:prstClr val="black"/>
                </a:solidFill>
                <a:latin typeface="Arial Narrow" panose="020B0606020202030204" pitchFamily="34" charset="0"/>
              </a:rPr>
              <a:t>(</a:t>
            </a:r>
            <a:r>
              <a:rPr lang="el-GR" sz="2200" dirty="0" err="1">
                <a:solidFill>
                  <a:prstClr val="black"/>
                </a:solidFill>
                <a:latin typeface="Arial Narrow" panose="020B0606020202030204" pitchFamily="34" charset="0"/>
              </a:rPr>
              <a:t>Vivanti</a:t>
            </a:r>
            <a:r>
              <a:rPr lang="el-GR" sz="2200" dirty="0">
                <a:solidFill>
                  <a:prstClr val="black"/>
                </a:solidFill>
                <a:latin typeface="Arial Narrow" panose="020B0606020202030204" pitchFamily="34" charset="0"/>
              </a:rPr>
              <a:t>, 2020)</a:t>
            </a:r>
            <a:r>
              <a:rPr lang="el-GR" sz="2200" b="1" dirty="0">
                <a:solidFill>
                  <a:prstClr val="black"/>
                </a:solidFill>
                <a:latin typeface="Arial Narrow" panose="020B0606020202030204" pitchFamily="34" charset="0"/>
              </a:rPr>
              <a:t>:</a:t>
            </a:r>
          </a:p>
          <a:p>
            <a:pPr marL="342900" indent="-342900" algn="just">
              <a:lnSpc>
                <a:spcPct val="150000"/>
              </a:lnSpc>
              <a:buClr>
                <a:schemeClr val="tx1"/>
              </a:buClr>
              <a:buFont typeface="Arial" panose="020B0604020202020204" pitchFamily="34" charset="0"/>
              <a:buChar char="•"/>
              <a:defRPr/>
            </a:pPr>
            <a:r>
              <a:rPr lang="el-GR" sz="2200" dirty="0">
                <a:solidFill>
                  <a:prstClr val="black"/>
                </a:solidFill>
                <a:latin typeface="Arial Narrow" panose="020B0606020202030204" pitchFamily="34" charset="0"/>
              </a:rPr>
              <a:t>να αντιμετωπίσετε τις ανησυχίες των ομάδων αναπηρίας, προωθώντας παράλληλα την ανθρώπινη αξιοπρέπεια και διατηρώντας την επιστημονική και επαγγελματική αυστηρότητα</a:t>
            </a:r>
          </a:p>
          <a:p>
            <a:pPr marL="342900" indent="-342900" algn="just">
              <a:lnSpc>
                <a:spcPct val="150000"/>
              </a:lnSpc>
              <a:buClr>
                <a:schemeClr val="tx1"/>
              </a:buClr>
              <a:buFont typeface="Arial" panose="020B0604020202020204" pitchFamily="34" charset="0"/>
              <a:buChar char="•"/>
              <a:defRPr/>
            </a:pPr>
            <a:r>
              <a:rPr lang="el-GR" sz="2200" dirty="0">
                <a:solidFill>
                  <a:prstClr val="black"/>
                </a:solidFill>
                <a:latin typeface="Arial Narrow" panose="020B0606020202030204" pitchFamily="34" charset="0"/>
              </a:rPr>
              <a:t>να λάβετε υπόψη τις προτιμήσεις των πελατών/μαθητών/φίλων /κ.λπ. </a:t>
            </a:r>
          </a:p>
          <a:p>
            <a:pPr marL="342900" indent="-342900" algn="just">
              <a:lnSpc>
                <a:spcPct val="150000"/>
              </a:lnSpc>
              <a:buClr>
                <a:schemeClr val="tx1"/>
              </a:buClr>
              <a:buFont typeface="Arial" panose="020B0604020202020204" pitchFamily="34" charset="0"/>
              <a:buChar char="•"/>
              <a:defRPr/>
            </a:pPr>
            <a:r>
              <a:rPr lang="el-GR" sz="2200" dirty="0">
                <a:solidFill>
                  <a:prstClr val="black"/>
                </a:solidFill>
                <a:latin typeface="Arial Narrow" panose="020B0606020202030204" pitchFamily="34" charset="0"/>
              </a:rPr>
              <a:t>να εκφράσετε μια κοινή πρόθεση απαλλαγής του αυτισμού από την έννοια της πάθησης και να εμπνεύσετε τον σεβασμό</a:t>
            </a:r>
          </a:p>
          <a:p>
            <a:pPr marL="342900" indent="-342900" algn="just">
              <a:lnSpc>
                <a:spcPct val="150000"/>
              </a:lnSpc>
              <a:buClr>
                <a:schemeClr val="tx1"/>
              </a:buClr>
              <a:buFont typeface="Arial" panose="020B0604020202020204" pitchFamily="34" charset="0"/>
              <a:buChar char="•"/>
              <a:defRPr/>
            </a:pPr>
            <a:r>
              <a:rPr lang="el-GR" sz="2200" dirty="0">
                <a:solidFill>
                  <a:prstClr val="black"/>
                </a:solidFill>
                <a:latin typeface="Arial Narrow" panose="020B0606020202030204" pitchFamily="34" charset="0"/>
              </a:rPr>
              <a:t>σκεφτείτε πώς οι διαφορετικές γλωσσικές διατυπώσεις σχετίζονται με διαφορετικές ιστορικές ατζέντες, προτεραιότητες και εμπειρίες διαφορετικών ομάδων και ατόμων εντός της κοινότητας του αυτισμού</a:t>
            </a:r>
          </a:p>
        </p:txBody>
      </p:sp>
    </p:spTree>
    <p:extLst>
      <p:ext uri="{BB962C8B-B14F-4D97-AF65-F5344CB8AC3E}">
        <p14:creationId xmlns:p14="http://schemas.microsoft.com/office/powerpoint/2010/main" val="18919468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l-GR"/>
              <a:t>3 Ιουνίου 2021</a:t>
            </a:r>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l-GR">
                <a:solidFill>
                  <a:prstClr val="black"/>
                </a:solidFill>
                <a:ea typeface="Times New Roman" panose="02020603050405020304" pitchFamily="18" charset="0"/>
              </a:rPr>
              <a:t>Η υποστήριξη της Ευρωπαϊκής Επιτροπής για την παραγωγή της παρούσας δημοσίευσης δεν συνιστά έγκριση του περιεχομένου, το οποίο αντικατοπτρίζει μόνο τις απόψεις των συντακτών, και η Επιτροπή δεν μπορεί να θεωρηθεί υπεύθυνη για οποιαδήποτε χρήση των πληροφοριών που περιέχονται σε αυτήν. </a:t>
            </a: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26</a:t>
            </a:fld>
            <a:endParaRPr lang="de-AT"/>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6581504" cy="1009651"/>
          </a:xfrm>
          <a:prstGeom prst="rect">
            <a:avLst/>
          </a:prstGeom>
          <a:solidFill>
            <a:srgbClr val="DEEBF8"/>
          </a:solidFill>
          <a:ln>
            <a:noFill/>
          </a:ln>
        </p:spPr>
        <p:txBody>
          <a:bodyPr spcFirstLastPara="1" wrap="square" lIns="121900" tIns="60933" rIns="121900" bIns="60933" anchor="ctr" anchorCtr="0">
            <a:noAutofit/>
          </a:bodyPr>
          <a:lstStyle/>
          <a:p>
            <a:r>
              <a:rPr lang="el-GR" sz="2000" b="1" i="1" dirty="0">
                <a:latin typeface="Arial Narrow" panose="020B0606020202030204" pitchFamily="34" charset="0"/>
              </a:rPr>
              <a:t>Δραστηριότητα: Σκέψη &amp; Προβληματισμός 1.2 - Γλώσσα</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EEBF8"/>
          </a:solidFill>
          <a:ln>
            <a:noFill/>
          </a:ln>
        </p:spPr>
        <p:txBody>
          <a:bodyPr spcFirstLastPara="1" wrap="square" lIns="121900" tIns="60933" rIns="121900" bIns="60933" anchor="t" anchorCtr="0">
            <a:noAutofit/>
          </a:bodyPr>
          <a:lstStyle/>
          <a:p>
            <a:pPr algn="ctr">
              <a:buClr>
                <a:srgbClr val="7598D9">
                  <a:lumMod val="50000"/>
                </a:srgbClr>
              </a:buClr>
              <a:defRPr/>
            </a:pPr>
            <a:r>
              <a:rPr lang="el-GR" sz="2400">
                <a:solidFill>
                  <a:prstClr val="black"/>
                </a:solidFill>
                <a:latin typeface="Arial Narrow" panose="020B0606020202030204" pitchFamily="34" charset="0"/>
              </a:rPr>
              <a:t> </a:t>
            </a:r>
            <a:r>
              <a:rPr lang="el-GR" sz="2400" b="1">
                <a:solidFill>
                  <a:prstClr val="black"/>
                </a:solidFill>
                <a:latin typeface="Arial Narrow" panose="020B0606020202030204" pitchFamily="34" charset="0"/>
              </a:rPr>
              <a:t>Τέλος:</a:t>
            </a:r>
          </a:p>
          <a:p>
            <a:pPr algn="just">
              <a:buClr>
                <a:srgbClr val="7598D9">
                  <a:lumMod val="50000"/>
                </a:srgbClr>
              </a:buClr>
              <a:defRPr/>
            </a:pPr>
            <a:endParaRPr lang="en-US" sz="2400" b="1" kern="0" dirty="0">
              <a:solidFill>
                <a:prstClr val="black"/>
              </a:solidFill>
              <a:latin typeface="Arial Narrow" panose="020B0606020202030204" pitchFamily="34" charset="0"/>
            </a:endParaRPr>
          </a:p>
          <a:p>
            <a:pPr marL="342900" indent="-342900" algn="just">
              <a:buClr>
                <a:schemeClr val="tx1"/>
              </a:buClr>
              <a:buFont typeface="Arial" panose="020B0604020202020204" pitchFamily="34" charset="0"/>
              <a:buChar char="•"/>
              <a:defRPr/>
            </a:pPr>
            <a:r>
              <a:rPr lang="el-GR" sz="2400">
                <a:solidFill>
                  <a:prstClr val="black"/>
                </a:solidFill>
                <a:latin typeface="Arial Narrow" panose="020B0606020202030204" pitchFamily="34" charset="0"/>
              </a:rPr>
              <a:t>να γνωρίζετε ότι «οι λέξεις που χρησιμοποιούνται για την περιγραφή ατόμων με ΔΑΦ επηρεάζουν τις κοινωνικές αντιλήψεις, τη δημόσια τάξη, την κλινική πρακτική και τις ερευνητικές κατευθύνσεις» (Vivanti, 2020, σελ. 691). </a:t>
            </a:r>
          </a:p>
          <a:p>
            <a:pPr marL="342900" indent="-342900" algn="just">
              <a:lnSpc>
                <a:spcPct val="150000"/>
              </a:lnSpc>
              <a:buClr>
                <a:schemeClr val="tx1"/>
              </a:buClr>
              <a:buFont typeface="Arial" panose="020B0604020202020204" pitchFamily="34" charset="0"/>
              <a:buChar char="•"/>
              <a:defRPr/>
            </a:pPr>
            <a:endParaRPr lang="en-US" sz="2400" kern="0" dirty="0">
              <a:solidFill>
                <a:prstClr val="black"/>
              </a:solidFill>
              <a:latin typeface="Arial Narrow" panose="020B0606020202030204" pitchFamily="34" charset="0"/>
            </a:endParaRPr>
          </a:p>
          <a:p>
            <a:pPr marL="342900" indent="-342900" algn="just">
              <a:buClr>
                <a:schemeClr val="tx1"/>
              </a:buClr>
              <a:buFont typeface="Arial" panose="020B0604020202020204" pitchFamily="34" charset="0"/>
              <a:buChar char="•"/>
              <a:defRPr/>
            </a:pPr>
            <a:r>
              <a:rPr lang="el-GR" sz="2400">
                <a:solidFill>
                  <a:prstClr val="black"/>
                </a:solidFill>
                <a:latin typeface="Arial Narrow" panose="020B0606020202030204" pitchFamily="34" charset="0"/>
              </a:rPr>
              <a:t>«Προτεραιότητα της έρευνας πρέπει να είναι να επικεντρωθούν τα άτομα με αυτισμό (είτε μιλάνε είτε όχι, με και χωρίς μαθησιακές δυσκολίες) στη συζήτηση γύρω από τη γλώσσα που χρησιμοποιείται για να περιγράψουν τον αυτισμό και τα άτομα με αυτισμό» (Botha, 2020, online)</a:t>
            </a:r>
          </a:p>
        </p:txBody>
      </p:sp>
    </p:spTree>
    <p:extLst>
      <p:ext uri="{BB962C8B-B14F-4D97-AF65-F5344CB8AC3E}">
        <p14:creationId xmlns:p14="http://schemas.microsoft.com/office/powerpoint/2010/main" val="28327461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7631B7B-E317-B346-8DFE-60139876228D}"/>
              </a:ext>
            </a:extLst>
          </p:cNvPr>
          <p:cNvSpPr>
            <a:spLocks noGrp="1"/>
          </p:cNvSpPr>
          <p:nvPr>
            <p:ph type="dt" sz="half" idx="10"/>
          </p:nvPr>
        </p:nvSpPr>
        <p:spPr/>
        <p:txBody>
          <a:bodyPr/>
          <a:lstStyle/>
          <a:p>
            <a:r>
              <a:rPr lang="el-GR"/>
              <a:t>3 Ιουνίου 2021</a:t>
            </a:r>
          </a:p>
        </p:txBody>
      </p:sp>
      <p:sp>
        <p:nvSpPr>
          <p:cNvPr id="5" name="Footer Placeholder 4">
            <a:extLst>
              <a:ext uri="{FF2B5EF4-FFF2-40B4-BE49-F238E27FC236}">
                <a16:creationId xmlns:a16="http://schemas.microsoft.com/office/drawing/2014/main" id="{0CA48045-4BB7-AD47-B9AF-E7028540D716}"/>
              </a:ext>
            </a:extLst>
          </p:cNvPr>
          <p:cNvSpPr>
            <a:spLocks noGrp="1"/>
          </p:cNvSpPr>
          <p:nvPr>
            <p:ph type="ftr" sz="quarter" idx="11"/>
          </p:nvPr>
        </p:nvSpPr>
        <p:spPr/>
        <p:txBody>
          <a:bodyPr/>
          <a:lstStyle/>
          <a:p>
            <a:r>
              <a:rPr lang="el-GR">
                <a:solidFill>
                  <a:prstClr val="black"/>
                </a:solidFill>
                <a:ea typeface="Times New Roman" panose="02020603050405020304" pitchFamily="18" charset="0"/>
              </a:rPr>
              <a:t>Η υποστήριξη της Ευρωπαϊκής Επιτροπής για την παραγωγή της παρούσας δημοσίευσης δεν συνιστά έγκριση του περιεχομένου, το οποίο αντικατοπτρίζει μόνο τις απόψεις των συντακτών, και η Επιτροπή δεν μπορεί να θεωρηθεί υπεύθυνη για οποιαδήποτε χρήση των πληροφοριών που περιέχονται σε αυτήν. </a:t>
            </a:r>
          </a:p>
        </p:txBody>
      </p:sp>
      <p:sp>
        <p:nvSpPr>
          <p:cNvPr id="6" name="Slide Number Placeholder 5">
            <a:extLst>
              <a:ext uri="{FF2B5EF4-FFF2-40B4-BE49-F238E27FC236}">
                <a16:creationId xmlns:a16="http://schemas.microsoft.com/office/drawing/2014/main" id="{03844065-72F0-C24F-A504-90E2B2DD5643}"/>
              </a:ext>
            </a:extLst>
          </p:cNvPr>
          <p:cNvSpPr>
            <a:spLocks noGrp="1"/>
          </p:cNvSpPr>
          <p:nvPr>
            <p:ph type="sldNum" sz="quarter" idx="12"/>
          </p:nvPr>
        </p:nvSpPr>
        <p:spPr/>
        <p:txBody>
          <a:bodyPr/>
          <a:lstStyle/>
          <a:p>
            <a:fld id="{CD37B2E7-1D31-7C4D-928B-66328FE9604A}" type="slidenum">
              <a:rPr lang="de-AT" smtClean="0"/>
              <a:pPr/>
              <a:t>27</a:t>
            </a:fld>
            <a:endParaRPr lang="de-AT"/>
          </a:p>
        </p:txBody>
      </p:sp>
      <p:sp>
        <p:nvSpPr>
          <p:cNvPr id="11" name="Google Shape;143;p27">
            <a:extLst>
              <a:ext uri="{FF2B5EF4-FFF2-40B4-BE49-F238E27FC236}">
                <a16:creationId xmlns:a16="http://schemas.microsoft.com/office/drawing/2014/main" id="{11371142-163D-DB42-9607-6A3E196B56BB}"/>
              </a:ext>
            </a:extLst>
          </p:cNvPr>
          <p:cNvSpPr/>
          <p:nvPr/>
        </p:nvSpPr>
        <p:spPr>
          <a:xfrm>
            <a:off x="0" y="1286553"/>
            <a:ext cx="12192000" cy="1486535"/>
          </a:xfrm>
          <a:prstGeom prst="rect">
            <a:avLst/>
          </a:prstGeom>
          <a:solidFill>
            <a:srgbClr val="F9DBD9"/>
          </a:solidFill>
          <a:ln>
            <a:noFill/>
          </a:ln>
        </p:spPr>
        <p:txBody>
          <a:bodyPr spcFirstLastPara="1" wrap="square" lIns="121900" tIns="60933" rIns="121900" bIns="60933" anchor="ctr" anchorCtr="0">
            <a:noAutofit/>
          </a:bodyPr>
          <a:lstStyle/>
          <a:p>
            <a:pPr algn="ctr"/>
            <a:endParaRPr lang="it" sz="3200" b="1" dirty="0">
              <a:solidFill>
                <a:schemeClr val="dk1"/>
              </a:solidFill>
              <a:latin typeface="Calibri"/>
              <a:ea typeface="Arial Narrow"/>
              <a:cs typeface="Calibri"/>
              <a:sym typeface="Calibri"/>
            </a:endParaRPr>
          </a:p>
          <a:p>
            <a:pPr algn="ctr"/>
            <a:r>
              <a:rPr lang="el-GR" sz="4000" b="1" dirty="0">
                <a:solidFill>
                  <a:schemeClr val="dk1"/>
                </a:solidFill>
                <a:latin typeface="Arial Narrow"/>
                <a:ea typeface="Arial Narrow"/>
                <a:cs typeface="Arial Narrow"/>
                <a:sym typeface="Arial Narrow"/>
              </a:rPr>
              <a:t>ΤΕΛΟΣ</a:t>
            </a:r>
          </a:p>
          <a:p>
            <a:pPr algn="ctr"/>
            <a:endParaRPr sz="3200" b="1" dirty="0">
              <a:solidFill>
                <a:schemeClr val="dk1"/>
              </a:solidFill>
              <a:latin typeface="Calibri"/>
              <a:ea typeface="Calibri"/>
              <a:cs typeface="Calibri"/>
              <a:sym typeface="Calibri"/>
            </a:endParaRPr>
          </a:p>
        </p:txBody>
      </p:sp>
      <p:sp>
        <p:nvSpPr>
          <p:cNvPr id="12" name="Google Shape;151;p27">
            <a:extLst>
              <a:ext uri="{FF2B5EF4-FFF2-40B4-BE49-F238E27FC236}">
                <a16:creationId xmlns:a16="http://schemas.microsoft.com/office/drawing/2014/main" id="{C2C82930-6332-F94C-82D1-60B6BD0BD1D5}"/>
              </a:ext>
            </a:extLst>
          </p:cNvPr>
          <p:cNvSpPr/>
          <p:nvPr/>
        </p:nvSpPr>
        <p:spPr>
          <a:xfrm>
            <a:off x="4084990" y="2971938"/>
            <a:ext cx="4022019" cy="3185561"/>
          </a:xfrm>
          <a:prstGeom prst="rect">
            <a:avLst/>
          </a:prstGeom>
          <a:solidFill>
            <a:srgbClr val="F9DBD9"/>
          </a:solidFill>
          <a:ln>
            <a:noFill/>
          </a:ln>
        </p:spPr>
        <p:txBody>
          <a:bodyPr spcFirstLastPara="1" wrap="square" lIns="121900" tIns="60933" rIns="121900" bIns="60933" anchor="ctr" anchorCtr="0">
            <a:noAutofit/>
          </a:bodyPr>
          <a:lstStyle/>
          <a:p>
            <a:pPr algn="ctr">
              <a:lnSpc>
                <a:spcPct val="150000"/>
              </a:lnSpc>
              <a:buClr>
                <a:srgbClr val="7598D9">
                  <a:lumMod val="75000"/>
                </a:srgbClr>
              </a:buClr>
              <a:buSzPct val="102000"/>
              <a:defRPr/>
            </a:pPr>
            <a:r>
              <a:rPr lang="el-GR" sz="2400">
                <a:solidFill>
                  <a:prstClr val="black"/>
                </a:solidFill>
                <a:latin typeface="Arial Narrow" panose="020B0606020202030204" pitchFamily="34" charset="0"/>
              </a:rPr>
              <a:t>Ολοκλήρωση</a:t>
            </a:r>
          </a:p>
          <a:p>
            <a:pPr algn="ctr">
              <a:defRPr/>
            </a:pPr>
            <a:r>
              <a:rPr lang="el-GR" sz="2400" i="1">
                <a:solidFill>
                  <a:prstClr val="black"/>
                </a:solidFill>
                <a:latin typeface="Arial Narrow" panose="020B0606020202030204" pitchFamily="34" charset="0"/>
              </a:rPr>
              <a:t>Δραστηριότητα: Εφαρμογή στον πραγματικό κόσμο 1.1</a:t>
            </a:r>
          </a:p>
          <a:p>
            <a:pPr algn="ctr">
              <a:lnSpc>
                <a:spcPct val="150000"/>
              </a:lnSpc>
              <a:buClr>
                <a:srgbClr val="7598D9">
                  <a:lumMod val="75000"/>
                </a:srgbClr>
              </a:buClr>
              <a:buSzPct val="102000"/>
              <a:defRPr/>
            </a:pPr>
            <a:r>
              <a:rPr lang="el-GR" sz="2400">
                <a:solidFill>
                  <a:prstClr val="black"/>
                </a:solidFill>
                <a:latin typeface="Arial Narrow" panose="020B0606020202030204" pitchFamily="34" charset="0"/>
              </a:rPr>
              <a:t>Παραπομπές &amp; Πηγές</a:t>
            </a:r>
          </a:p>
          <a:p>
            <a:pPr algn="ctr">
              <a:lnSpc>
                <a:spcPct val="150000"/>
              </a:lnSpc>
              <a:buClr>
                <a:srgbClr val="7598D9">
                  <a:lumMod val="75000"/>
                </a:srgbClr>
              </a:buClr>
              <a:buSzPct val="102000"/>
              <a:defRPr/>
            </a:pPr>
            <a:r>
              <a:rPr lang="el-GR" sz="2400">
                <a:solidFill>
                  <a:prstClr val="black"/>
                </a:solidFill>
                <a:latin typeface="Arial Narrow" panose="020B0606020202030204" pitchFamily="34" charset="0"/>
                <a:sym typeface="Wingdings" panose="05000000000000000000" pitchFamily="2" charset="2"/>
              </a:rPr>
              <a:t>Ερωτήσεις; Αποχαιρετισμός &amp; ευχαριστίες  </a:t>
            </a:r>
          </a:p>
        </p:txBody>
      </p:sp>
    </p:spTree>
    <p:extLst>
      <p:ext uri="{BB962C8B-B14F-4D97-AF65-F5344CB8AC3E}">
        <p14:creationId xmlns:p14="http://schemas.microsoft.com/office/powerpoint/2010/main" val="6378272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l-GR"/>
              <a:t>3 Ιουνίου 2021</a:t>
            </a:r>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l-GR">
                <a:solidFill>
                  <a:prstClr val="black"/>
                </a:solidFill>
                <a:ea typeface="Times New Roman" panose="02020603050405020304" pitchFamily="18" charset="0"/>
              </a:rPr>
              <a:t>Η υποστήριξη της Ευρωπαϊκής Επιτροπής για την παραγωγή της παρούσας δημοσίευσης δεν συνιστά έγκριση του περιεχομένου, το οποίο αντικατοπτρίζει μόνο τις απόψεις των συντακτών, και η Επιτροπή δεν μπορεί να θεωρηθεί υπεύθυνη για οποιαδήποτε χρήση των πληροφοριών που περιέχονται σε αυτήν. </a:t>
            </a: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28</a:t>
            </a:fld>
            <a:endParaRPr lang="de-AT"/>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10515600" cy="1009651"/>
          </a:xfrm>
          <a:prstGeom prst="rect">
            <a:avLst/>
          </a:prstGeom>
          <a:solidFill>
            <a:srgbClr val="F9DBD9"/>
          </a:solidFill>
          <a:ln>
            <a:noFill/>
          </a:ln>
        </p:spPr>
        <p:txBody>
          <a:bodyPr spcFirstLastPara="1" wrap="square" lIns="121900" tIns="60933" rIns="121900" bIns="60933" anchor="ctr" anchorCtr="0">
            <a:noAutofit/>
          </a:bodyPr>
          <a:lstStyle/>
          <a:p>
            <a:r>
              <a:rPr lang="el-GR" sz="3200" b="1" dirty="0">
                <a:latin typeface="Arial Narrow" panose="020B0606020202030204" pitchFamily="34" charset="0"/>
              </a:rPr>
              <a:t>Ολοκλήρωση</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F9DBD9"/>
          </a:solidFill>
          <a:ln>
            <a:noFill/>
          </a:ln>
        </p:spPr>
        <p:txBody>
          <a:bodyPr spcFirstLastPara="1" wrap="square" lIns="121900" tIns="60933" rIns="121900" bIns="60933" anchor="ctr" anchorCtr="0">
            <a:noAutofit/>
          </a:bodyPr>
          <a:lstStyle/>
          <a:p>
            <a:pPr marL="342900" indent="-342900" algn="just">
              <a:buClr>
                <a:schemeClr val="tx1"/>
              </a:buClr>
              <a:buSzPct val="102000"/>
              <a:buFont typeface="Arial" panose="020B0604020202020204" pitchFamily="34" charset="0"/>
              <a:buChar char="•"/>
            </a:pPr>
            <a:r>
              <a:rPr lang="el-GR" sz="2800" dirty="0">
                <a:latin typeface="Arial Narrow" panose="020B0606020202030204" pitchFamily="34" charset="0"/>
              </a:rPr>
              <a:t>Η συμπερίληψη αποτελεί δικαίωμα και ευθύνη</a:t>
            </a:r>
          </a:p>
          <a:p>
            <a:pPr marL="342900" indent="-342900" algn="just">
              <a:buClr>
                <a:schemeClr val="tx1"/>
              </a:buClr>
              <a:buSzPct val="102000"/>
              <a:buFont typeface="Arial" panose="020B0604020202020204" pitchFamily="34" charset="0"/>
              <a:buChar char="•"/>
            </a:pPr>
            <a:r>
              <a:rPr lang="el-GR" sz="2800" dirty="0">
                <a:latin typeface="Arial Narrow" panose="020B0606020202030204" pitchFamily="34" charset="0"/>
              </a:rPr>
              <a:t>Η συμπερίληψη λειτουργεί προς όφελος όλων</a:t>
            </a:r>
          </a:p>
          <a:p>
            <a:pPr marL="342900" indent="-342900" algn="just">
              <a:buClr>
                <a:schemeClr val="tx1"/>
              </a:buClr>
              <a:buFont typeface="Arial" panose="020B0604020202020204" pitchFamily="34" charset="0"/>
              <a:buChar char="•"/>
              <a:defRPr/>
            </a:pPr>
            <a:r>
              <a:rPr lang="el-GR" sz="2800" dirty="0">
                <a:latin typeface="Arial Narrow" panose="020B0606020202030204" pitchFamily="34" charset="0"/>
              </a:rPr>
              <a:t>Η ορολογία θα εξακολουθεί να αλλάζει</a:t>
            </a:r>
          </a:p>
          <a:p>
            <a:pPr marL="342900" indent="-342900" algn="just">
              <a:buClr>
                <a:schemeClr val="tx1"/>
              </a:buClr>
              <a:buFont typeface="Arial" panose="020B0604020202020204" pitchFamily="34" charset="0"/>
              <a:buChar char="•"/>
              <a:defRPr/>
            </a:pPr>
            <a:r>
              <a:rPr lang="el-GR" sz="2800" dirty="0">
                <a:latin typeface="Arial Narrow" panose="020B0606020202030204" pitchFamily="34" charset="0"/>
              </a:rPr>
              <a:t> Δεν συμφωνούν όλα τα μέλη κάθε ομάδας με αυτές τις επιλογές ορολογίας</a:t>
            </a:r>
          </a:p>
          <a:p>
            <a:pPr marL="342900" indent="-342900" algn="just">
              <a:buClr>
                <a:schemeClr val="tx1"/>
              </a:buClr>
              <a:buFont typeface="Arial" panose="020B0604020202020204" pitchFamily="34" charset="0"/>
              <a:buChar char="•"/>
              <a:defRPr/>
            </a:pPr>
            <a:r>
              <a:rPr lang="el-GR" sz="2800" dirty="0">
                <a:latin typeface="Arial Narrow" panose="020B0606020202030204" pitchFamily="34" charset="0"/>
              </a:rPr>
              <a:t> Οι σύμβουλοι που γνωρίζουν αυτά τα ζητήματα και επιδεικνύουν προσοχή και ευαισθησία όταν αναφέρονται σε άτομα με </a:t>
            </a:r>
            <a:r>
              <a:rPr lang="el-GR" sz="2800" dirty="0" err="1">
                <a:latin typeface="Arial Narrow" panose="020B0606020202030204" pitchFamily="34" charset="0"/>
              </a:rPr>
              <a:t>ΔΑΦ</a:t>
            </a:r>
            <a:r>
              <a:rPr lang="el-GR" sz="2800" dirty="0">
                <a:latin typeface="Arial Narrow" panose="020B0606020202030204" pitchFamily="34" charset="0"/>
              </a:rPr>
              <a:t>, μπορούν να αποφύγουν να προσβάλλουν τους μαθητές και τις οικογένειές τους</a:t>
            </a:r>
          </a:p>
        </p:txBody>
      </p:sp>
    </p:spTree>
    <p:extLst>
      <p:ext uri="{BB962C8B-B14F-4D97-AF65-F5344CB8AC3E}">
        <p14:creationId xmlns:p14="http://schemas.microsoft.com/office/powerpoint/2010/main" val="25182469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l-GR"/>
              <a:t>3 Ιουνίου 2021</a:t>
            </a:r>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l-GR">
                <a:solidFill>
                  <a:prstClr val="black"/>
                </a:solidFill>
                <a:ea typeface="Times New Roman" panose="02020603050405020304" pitchFamily="18" charset="0"/>
              </a:rPr>
              <a:t>Η υποστήριξη της Ευρωπαϊκής Επιτροπής για την παραγωγή της παρούσας δημοσίευσης δεν συνιστά έγκριση του περιεχομένου, το οποίο αντικατοπτρίζει μόνο τις απόψεις των συντακτών, και η Επιτροπή δεν μπορεί να θεωρηθεί υπεύθυνη για οποιαδήποτε χρήση των πληροφοριών που περιέχονται σε αυτήν. </a:t>
            </a: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29</a:t>
            </a:fld>
            <a:endParaRPr lang="de-AT"/>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10515600" cy="1009651"/>
          </a:xfrm>
          <a:prstGeom prst="rect">
            <a:avLst/>
          </a:prstGeom>
          <a:solidFill>
            <a:srgbClr val="F9DBD9"/>
          </a:solidFill>
          <a:ln>
            <a:noFill/>
          </a:ln>
        </p:spPr>
        <p:txBody>
          <a:bodyPr spcFirstLastPara="1" wrap="square" lIns="121900" tIns="60933" rIns="121900" bIns="60933" anchor="ctr" anchorCtr="0">
            <a:noAutofit/>
          </a:bodyPr>
          <a:lstStyle/>
          <a:p>
            <a:pPr lvl="0">
              <a:defRPr/>
            </a:pPr>
            <a:r>
              <a:rPr lang="el-GR" sz="3200" b="1" dirty="0">
                <a:solidFill>
                  <a:prstClr val="black"/>
                </a:solidFill>
                <a:latin typeface="Arial Narrow" panose="020B0606020202030204" pitchFamily="34" charset="0"/>
              </a:rPr>
              <a:t>Δραστηριότητα: Εφαρμογή στον πραγματικό κόσμο 1.1 </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F9DBD9"/>
          </a:solidFill>
          <a:ln>
            <a:noFill/>
          </a:ln>
        </p:spPr>
        <p:txBody>
          <a:bodyPr spcFirstLastPara="1" wrap="square" lIns="121900" tIns="60933" rIns="121900" bIns="60933" anchor="t" anchorCtr="0">
            <a:noAutofit/>
          </a:bodyPr>
          <a:lstStyle/>
          <a:p>
            <a:pPr>
              <a:lnSpc>
                <a:spcPct val="150000"/>
              </a:lnSpc>
            </a:pPr>
            <a:r>
              <a:rPr lang="el-GR" sz="2800" b="1">
                <a:latin typeface="Arial Narrow" panose="020B0606020202030204" pitchFamily="34" charset="0"/>
              </a:rPr>
              <a:t>Ερωτήματα για προβληματισμό:</a:t>
            </a:r>
          </a:p>
          <a:p>
            <a:pPr>
              <a:lnSpc>
                <a:spcPct val="150000"/>
              </a:lnSpc>
            </a:pPr>
            <a:r>
              <a:rPr lang="el-GR" sz="2000" b="1">
                <a:latin typeface="Arial Narrow" panose="020B0606020202030204" pitchFamily="34" charset="0"/>
              </a:rPr>
              <a:t>α.</a:t>
            </a:r>
            <a:r>
              <a:rPr lang="el-GR" sz="2000">
                <a:latin typeface="Arial Narrow" panose="020B0606020202030204" pitchFamily="34" charset="0"/>
              </a:rPr>
              <a:t> Ποιες ήταν οι υποθέσεις μου για το θέμα; </a:t>
            </a:r>
          </a:p>
          <a:p>
            <a:pPr>
              <a:lnSpc>
                <a:spcPct val="150000"/>
              </a:lnSpc>
            </a:pPr>
            <a:r>
              <a:rPr lang="el-GR" sz="2000" b="1">
                <a:latin typeface="Arial Narrow" panose="020B0606020202030204" pitchFamily="34" charset="0"/>
              </a:rPr>
              <a:t>β.</a:t>
            </a:r>
            <a:r>
              <a:rPr lang="el-GR" sz="2000">
                <a:latin typeface="Arial Narrow" panose="020B0606020202030204" pitchFamily="34" charset="0"/>
              </a:rPr>
              <a:t> Από πού προέρχονται οι υποθέσεις που είχα σχετικά με το θέμα;</a:t>
            </a:r>
          </a:p>
          <a:p>
            <a:pPr>
              <a:lnSpc>
                <a:spcPct val="150000"/>
              </a:lnSpc>
            </a:pPr>
            <a:r>
              <a:rPr lang="el-GR" sz="2000" b="1">
                <a:latin typeface="Arial Narrow" panose="020B0606020202030204" pitchFamily="34" charset="0"/>
              </a:rPr>
              <a:t>γ.</a:t>
            </a:r>
            <a:r>
              <a:rPr lang="el-GR" sz="2000">
                <a:latin typeface="Arial Narrow" panose="020B0606020202030204" pitchFamily="34" charset="0"/>
              </a:rPr>
              <a:t> Σε τι μοιάζουν και σε τι διαφέρουν οι υποθέσεις μου σχετικά με το θέμα από όταν ξεκινήσαμε αυτή την ενότητα; </a:t>
            </a:r>
          </a:p>
          <a:p>
            <a:pPr>
              <a:lnSpc>
                <a:spcPct val="150000"/>
              </a:lnSpc>
            </a:pPr>
            <a:r>
              <a:rPr lang="el-GR" sz="2000" b="1">
                <a:latin typeface="Arial Narrow" panose="020B0606020202030204" pitchFamily="34" charset="0"/>
              </a:rPr>
              <a:t>δ.</a:t>
            </a:r>
            <a:r>
              <a:rPr lang="el-GR" sz="2000">
                <a:latin typeface="Arial Narrow" panose="020B0606020202030204" pitchFamily="34" charset="0"/>
              </a:rPr>
              <a:t> Τι με εξέπληξε; Τι με ενόχλησε; </a:t>
            </a:r>
          </a:p>
          <a:p>
            <a:pPr>
              <a:lnSpc>
                <a:spcPct val="150000"/>
              </a:lnSpc>
            </a:pPr>
            <a:r>
              <a:rPr lang="el-GR" sz="2000" b="1">
                <a:latin typeface="Arial Narrow" panose="020B0606020202030204" pitchFamily="34" charset="0"/>
              </a:rPr>
              <a:t>ε.</a:t>
            </a:r>
            <a:r>
              <a:rPr lang="el-GR" sz="2000">
                <a:latin typeface="Arial Narrow" panose="020B0606020202030204" pitchFamily="34" charset="0"/>
              </a:rPr>
              <a:t> Πώς θα χρησιμοποιήσω αυτή τη γνώση στον χώρο εργασίας μου;</a:t>
            </a:r>
          </a:p>
          <a:p>
            <a:pPr>
              <a:lnSpc>
                <a:spcPct val="150000"/>
              </a:lnSpc>
            </a:pPr>
            <a:r>
              <a:rPr lang="el-GR" sz="2000" b="1">
                <a:latin typeface="Arial Narrow" panose="020B0606020202030204" pitchFamily="34" charset="0"/>
              </a:rPr>
              <a:t>στ. </a:t>
            </a:r>
            <a:r>
              <a:rPr lang="el-GR" sz="2000">
                <a:latin typeface="Arial Narrow" panose="020B0606020202030204" pitchFamily="34" charset="0"/>
              </a:rPr>
              <a:t>Ποια σημαντικά εμπόδια βρίσκω στον χώρο εργασίας μου στην αποτελεσματική συμπερίληψη των ατόμων με ΔΑΦ; Αιτιολογήστε. </a:t>
            </a:r>
          </a:p>
        </p:txBody>
      </p:sp>
    </p:spTree>
    <p:extLst>
      <p:ext uri="{BB962C8B-B14F-4D97-AF65-F5344CB8AC3E}">
        <p14:creationId xmlns:p14="http://schemas.microsoft.com/office/powerpoint/2010/main" val="4288284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l-GR"/>
              <a:t>3 Ιουνίου 2021</a:t>
            </a:r>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l-GR">
                <a:solidFill>
                  <a:prstClr val="black"/>
                </a:solidFill>
                <a:ea typeface="Times New Roman" panose="02020603050405020304" pitchFamily="18" charset="0"/>
              </a:rPr>
              <a:t>Η υποστήριξη της Ευρωπαϊκής Επιτροπής για την παραγωγή της παρούσας δημοσίευσης δεν συνιστά έγκριση του περιεχομένου, το οποίο αντικατοπτρίζει μόνο τις απόψεις των συντακτών, και η Επιτροπή δεν μπορεί να θεωρηθεί υπεύθυνη για οποιαδήποτε χρήση των πληροφοριών που περιέχονται σε αυτήν. </a:t>
            </a: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3</a:t>
            </a:fld>
            <a:endParaRPr lang="de-AT"/>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2743200" cy="1009651"/>
          </a:xfrm>
          <a:prstGeom prst="rect">
            <a:avLst/>
          </a:prstGeom>
          <a:solidFill>
            <a:srgbClr val="FFF2CC"/>
          </a:solidFill>
          <a:ln>
            <a:noFill/>
          </a:ln>
        </p:spPr>
        <p:txBody>
          <a:bodyPr spcFirstLastPara="1" wrap="square" lIns="121900" tIns="60933" rIns="121900" bIns="60933" anchor="ctr" anchorCtr="0">
            <a:noAutofit/>
          </a:bodyPr>
          <a:lstStyle/>
          <a:p>
            <a:pPr algn="ctr"/>
            <a:r>
              <a:rPr lang="el-GR" sz="4800" b="1">
                <a:solidFill>
                  <a:srgbClr val="000000"/>
                </a:solidFill>
                <a:latin typeface="Arial Narrow"/>
                <a:ea typeface="Arial Narrow"/>
                <a:cs typeface="Arial Narrow"/>
                <a:sym typeface="Arial Narrow"/>
              </a:rPr>
              <a:t>Στόχος      </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FFF2CC"/>
          </a:solidFill>
          <a:ln>
            <a:noFill/>
          </a:ln>
        </p:spPr>
        <p:txBody>
          <a:bodyPr spcFirstLastPara="1" wrap="square" lIns="121900" tIns="60933" rIns="121900" bIns="60933" anchor="t" anchorCtr="0">
            <a:noAutofit/>
          </a:bodyPr>
          <a:lstStyle/>
          <a:p>
            <a:pPr algn="ctr" defTabSz="685800"/>
            <a:r>
              <a:rPr lang="el-GR" sz="3200" b="1">
                <a:solidFill>
                  <a:prstClr val="black"/>
                </a:solidFill>
                <a:latin typeface="Arial Narrow" panose="020B0606020202030204" pitchFamily="34" charset="0"/>
              </a:rPr>
              <a:t>Ενότητα 1: Δημιουργώντας μια κοινωνία χωρίς αποκλεισμούς</a:t>
            </a:r>
          </a:p>
          <a:p>
            <a:pPr algn="ctr" defTabSz="685800"/>
            <a:endParaRPr lang="en-US" sz="3200" dirty="0">
              <a:solidFill>
                <a:prstClr val="black"/>
              </a:solidFill>
              <a:latin typeface="Arial Narrow" panose="020B0606020202030204" pitchFamily="34" charset="0"/>
            </a:endParaRPr>
          </a:p>
          <a:p>
            <a:pPr algn="just" defTabSz="685800">
              <a:lnSpc>
                <a:spcPct val="150000"/>
              </a:lnSpc>
            </a:pPr>
            <a:r>
              <a:rPr lang="el-GR" sz="3200">
                <a:solidFill>
                  <a:prstClr val="black"/>
                </a:solidFill>
                <a:latin typeface="Arial Narrow" panose="020B0606020202030204" pitchFamily="34" charset="0"/>
              </a:rPr>
              <a:t>Στόχος είναι η ανάπτυξη και επέκταση των δεξιοτήτων στην κατανόηση του εξορθολογισμού μιας κοινωνίας χωρίς αποκλεισμούς και της σημασίας που έχει αυτό για την επιτυχία και την ευημερία των ατόμων με Διαταραχές Αυτιστικού Φάσματος</a:t>
            </a:r>
          </a:p>
        </p:txBody>
      </p:sp>
    </p:spTree>
    <p:extLst>
      <p:ext uri="{BB962C8B-B14F-4D97-AF65-F5344CB8AC3E}">
        <p14:creationId xmlns:p14="http://schemas.microsoft.com/office/powerpoint/2010/main" val="1191272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l-GR"/>
              <a:t>3 Ιουνίου 2021</a:t>
            </a:r>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l-GR">
                <a:solidFill>
                  <a:prstClr val="black"/>
                </a:solidFill>
                <a:ea typeface="Times New Roman" panose="02020603050405020304" pitchFamily="18" charset="0"/>
              </a:rPr>
              <a:t>Η υποστήριξη της Ευρωπαϊκής Επιτροπής για την παραγωγή της παρούσας δημοσίευσης δεν συνιστά έγκριση του περιεχομένου, το οποίο αντικατοπτρίζει μόνο τις απόψεις των συντακτών, και η Επιτροπή δεν μπορεί να θεωρηθεί υπεύθυνη για οποιαδήποτε χρήση των πληροφοριών που περιέχονται σε αυτήν. </a:t>
            </a: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30</a:t>
            </a:fld>
            <a:endParaRPr lang="de-AT"/>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10515600" cy="1009651"/>
          </a:xfrm>
          <a:prstGeom prst="rect">
            <a:avLst/>
          </a:prstGeom>
          <a:solidFill>
            <a:srgbClr val="F9DBD9"/>
          </a:solidFill>
          <a:ln>
            <a:noFill/>
          </a:ln>
        </p:spPr>
        <p:txBody>
          <a:bodyPr spcFirstLastPara="1" wrap="square" lIns="121900" tIns="60933" rIns="121900" bIns="60933" anchor="ctr" anchorCtr="0">
            <a:noAutofit/>
          </a:bodyPr>
          <a:lstStyle/>
          <a:p>
            <a:pPr algn="ctr"/>
            <a:r>
              <a:rPr lang="el-GR" sz="3200" b="1" dirty="0">
                <a:solidFill>
                  <a:prstClr val="black"/>
                </a:solidFill>
                <a:latin typeface="Arial Narrow" panose="020B0606020202030204" pitchFamily="34" charset="0"/>
              </a:rPr>
              <a:t>Παραπομπές</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F9DBD9"/>
          </a:solidFill>
          <a:ln>
            <a:noFill/>
          </a:ln>
        </p:spPr>
        <p:txBody>
          <a:bodyPr spcFirstLastPara="1" wrap="square" lIns="121900" tIns="60933" rIns="121900" bIns="60933" anchor="t" anchorCtr="0">
            <a:noAutofit/>
          </a:bodyPr>
          <a:lstStyle/>
          <a:p>
            <a:pPr marL="457200" indent="-457200">
              <a:buFont typeface="Arial" panose="020B0604020202020204" pitchFamily="34" charset="0"/>
              <a:buChar char="•"/>
              <a:defRPr/>
            </a:pPr>
            <a:r>
              <a:rPr lang="el-GR" sz="2000">
                <a:solidFill>
                  <a:prstClr val="black"/>
                </a:solidFill>
                <a:latin typeface="Arial Narrow" panose="020B0606020202030204" pitchFamily="34" charset="0"/>
              </a:rPr>
              <a:t>Botha, M., Hanlon, J. &amp; Williams, G.L. (2021). Does Language Matter? Identity-First Versus Person-First Language Use in Autism Research: A Response to Vivanti. </a:t>
            </a:r>
            <a:r>
              <a:rPr lang="el-GR" sz="2000" i="1">
                <a:solidFill>
                  <a:prstClr val="black"/>
                </a:solidFill>
                <a:latin typeface="Arial Narrow" panose="020B0606020202030204" pitchFamily="34" charset="0"/>
              </a:rPr>
              <a:t> Journal of Autism and Developmental. Online. </a:t>
            </a:r>
            <a:r>
              <a:rPr lang="el-GR" sz="2000">
                <a:solidFill>
                  <a:prstClr val="black"/>
                </a:solidFill>
                <a:latin typeface="Arial Narrow" panose="020B0606020202030204" pitchFamily="34" charset="0"/>
                <a:hlinkClick r:id="rId2"/>
              </a:rPr>
              <a:t>https://doi.org/10.1007/s10803-020-04858-w</a:t>
            </a:r>
          </a:p>
          <a:p>
            <a:pPr marL="457200" indent="-457200" algn="just">
              <a:buFont typeface="Arial" panose="020B0604020202020204" pitchFamily="34" charset="0"/>
              <a:buChar char="•"/>
            </a:pPr>
            <a:r>
              <a:rPr lang="el-GR" sz="2000">
                <a:latin typeface="Arial Narrow" panose="020B0606020202030204" pitchFamily="34" charset="0"/>
              </a:rPr>
              <a:t>Dillenburger, K., McKerr, L., Jordan, J. A., Devine, P., &amp; Keenan, M. (2015). Creating an inclusive society… How close are we in relation to autism spectrum disorder? A General Population Survey. </a:t>
            </a:r>
            <a:r>
              <a:rPr lang="el-GR" sz="2000" i="1">
                <a:latin typeface="Arial Narrow" panose="020B0606020202030204" pitchFamily="34" charset="0"/>
              </a:rPr>
              <a:t>Journal of Applied Research in Intellectual Disabilities</a:t>
            </a:r>
            <a:r>
              <a:rPr lang="el-GR" sz="2000">
                <a:latin typeface="Arial Narrow" panose="020B0606020202030204" pitchFamily="34" charset="0"/>
              </a:rPr>
              <a:t>, 28(4), 330-340. </a:t>
            </a:r>
            <a:r>
              <a:rPr lang="el-GR" sz="2000">
                <a:latin typeface="Arial Narrow" panose="020B0606020202030204" pitchFamily="34" charset="0"/>
                <a:hlinkClick r:id="rId3"/>
              </a:rPr>
              <a:t>https://doi.org/10.1111/jar.12144</a:t>
            </a:r>
          </a:p>
          <a:p>
            <a:pPr marL="457200" indent="-457200" algn="just">
              <a:buFont typeface="Arial" panose="020B0604020202020204" pitchFamily="34" charset="0"/>
              <a:buChar char="•"/>
            </a:pPr>
            <a:r>
              <a:rPr lang="el-GR" sz="2000">
                <a:latin typeface="Arial Narrow" panose="020B0606020202030204" pitchFamily="34" charset="0"/>
              </a:rPr>
              <a:t>Schaffner C.B. &amp; Buswell, B.E. (1996). Ten critical elements for creating inclusive and effective scholl communities. In S. Stainback &amp; W. Stainback (Eds.). </a:t>
            </a:r>
            <a:r>
              <a:rPr lang="el-GR" sz="2000" i="1">
                <a:latin typeface="Arial Narrow" panose="020B0606020202030204" pitchFamily="34" charset="0"/>
              </a:rPr>
              <a:t>Inclusion: A guide for educators </a:t>
            </a:r>
            <a:r>
              <a:rPr lang="el-GR" sz="2000">
                <a:latin typeface="Arial Narrow" panose="020B0606020202030204" pitchFamily="34" charset="0"/>
              </a:rPr>
              <a:t>(pp. 49-66). Paul Brookes.</a:t>
            </a:r>
          </a:p>
          <a:p>
            <a:pPr marL="457200" indent="-457200" algn="just">
              <a:buFont typeface="Arial" panose="020B0604020202020204" pitchFamily="34" charset="0"/>
              <a:buChar char="•"/>
            </a:pPr>
            <a:r>
              <a:rPr lang="el-GR" sz="2000">
                <a:solidFill>
                  <a:prstClr val="black"/>
                </a:solidFill>
                <a:latin typeface="Arial Narrow" panose="020B0606020202030204" pitchFamily="34" charset="0"/>
              </a:rPr>
              <a:t>Smith, D. D. (2007). </a:t>
            </a:r>
            <a:r>
              <a:rPr lang="el-GR" sz="2000" i="1">
                <a:solidFill>
                  <a:prstClr val="black"/>
                </a:solidFill>
                <a:latin typeface="Arial Narrow" panose="020B0606020202030204" pitchFamily="34" charset="0"/>
              </a:rPr>
              <a:t>Introduction to special education: Making a difference</a:t>
            </a:r>
            <a:r>
              <a:rPr lang="el-GR" sz="2000">
                <a:solidFill>
                  <a:prstClr val="black"/>
                </a:solidFill>
                <a:latin typeface="Arial Narrow" panose="020B0606020202030204" pitchFamily="34" charset="0"/>
              </a:rPr>
              <a:t>. Boston: Allyn and Bacon.</a:t>
            </a:r>
          </a:p>
          <a:p>
            <a:pPr marL="457200" indent="-457200" algn="just">
              <a:buFont typeface="Arial" panose="020B0604020202020204" pitchFamily="34" charset="0"/>
              <a:buChar char="•"/>
            </a:pPr>
            <a:r>
              <a:rPr lang="el-GR" sz="2000">
                <a:latin typeface="Arial Narrow" panose="020B0606020202030204" pitchFamily="34" charset="0"/>
              </a:rPr>
              <a:t>McMaster, C. (2006). Elements of inclusion: Findings from the Field. </a:t>
            </a:r>
            <a:r>
              <a:rPr lang="el-GR" sz="2000" i="1">
                <a:latin typeface="Arial Narrow" panose="020B0606020202030204" pitchFamily="34" charset="0"/>
              </a:rPr>
              <a:t>Kairarang</a:t>
            </a:r>
            <a:r>
              <a:rPr lang="el-GR" sz="2000">
                <a:latin typeface="Arial Narrow" panose="020B0606020202030204" pitchFamily="34" charset="0"/>
              </a:rPr>
              <a:t>a, </a:t>
            </a:r>
            <a:r>
              <a:rPr lang="el-GR" sz="2000" i="1">
                <a:latin typeface="Arial Narrow" panose="020B0606020202030204" pitchFamily="34" charset="0"/>
              </a:rPr>
              <a:t>15</a:t>
            </a:r>
            <a:r>
              <a:rPr lang="el-GR" sz="2000">
                <a:latin typeface="Arial Narrow" panose="020B0606020202030204" pitchFamily="34" charset="0"/>
              </a:rPr>
              <a:t>(1), 42-49.</a:t>
            </a:r>
          </a:p>
          <a:p>
            <a:pPr marL="457200" indent="-457200" algn="just">
              <a:buFont typeface="Arial" panose="020B0604020202020204" pitchFamily="34" charset="0"/>
              <a:buChar char="•"/>
            </a:pPr>
            <a:r>
              <a:rPr lang="el-GR" sz="2000">
                <a:latin typeface="Arial Narrow" panose="020B0606020202030204" pitchFamily="34" charset="0"/>
              </a:rPr>
              <a:t>Thomas, G. (1997). Inclusive schools for an inclusive society. </a:t>
            </a:r>
            <a:r>
              <a:rPr lang="el-GR" sz="2000" i="1">
                <a:latin typeface="Arial Narrow" panose="020B0606020202030204" pitchFamily="34" charset="0"/>
              </a:rPr>
              <a:t>British Journal of Special Education</a:t>
            </a:r>
            <a:r>
              <a:rPr lang="el-GR" sz="2000">
                <a:latin typeface="Arial Narrow" panose="020B0606020202030204" pitchFamily="34" charset="0"/>
              </a:rPr>
              <a:t>, 24 (3), 103-107.</a:t>
            </a:r>
          </a:p>
        </p:txBody>
      </p:sp>
    </p:spTree>
    <p:extLst>
      <p:ext uri="{BB962C8B-B14F-4D97-AF65-F5344CB8AC3E}">
        <p14:creationId xmlns:p14="http://schemas.microsoft.com/office/powerpoint/2010/main" val="39061908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l-GR"/>
              <a:t>3 Ιουνίου 2021</a:t>
            </a:r>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l-GR">
                <a:solidFill>
                  <a:prstClr val="black"/>
                </a:solidFill>
                <a:ea typeface="Times New Roman" panose="02020603050405020304" pitchFamily="18" charset="0"/>
              </a:rPr>
              <a:t>Η υποστήριξη της Ευρωπαϊκής Επιτροπής για την παραγωγή της παρούσας δημοσίευσης δεν συνιστά έγκριση του περιεχομένου, το οποίο αντικατοπτρίζει μόνο τις απόψεις των συντακτών, και η Επιτροπή δεν μπορεί να θεωρηθεί υπεύθυνη για οποιαδήποτε χρήση των πληροφοριών που περιέχονται σε αυτήν. </a:t>
            </a: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31</a:t>
            </a:fld>
            <a:endParaRPr lang="de-AT"/>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10515599" cy="1009651"/>
          </a:xfrm>
          <a:prstGeom prst="rect">
            <a:avLst/>
          </a:prstGeom>
          <a:solidFill>
            <a:srgbClr val="F9DBD9"/>
          </a:solidFill>
          <a:ln>
            <a:noFill/>
          </a:ln>
        </p:spPr>
        <p:txBody>
          <a:bodyPr spcFirstLastPara="1" wrap="square" lIns="121900" tIns="60933" rIns="121900" bIns="60933" anchor="ctr" anchorCtr="0">
            <a:noAutofit/>
          </a:bodyPr>
          <a:lstStyle/>
          <a:p>
            <a:pPr algn="ctr"/>
            <a:r>
              <a:rPr lang="el-GR" sz="3200" b="1" dirty="0">
                <a:solidFill>
                  <a:prstClr val="black"/>
                </a:solidFill>
                <a:latin typeface="Arial Narrow" panose="020B0606020202030204" pitchFamily="34" charset="0"/>
              </a:rPr>
              <a:t>Παραπομπές</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F9DBD9"/>
          </a:solidFill>
          <a:ln>
            <a:noFill/>
          </a:ln>
        </p:spPr>
        <p:txBody>
          <a:bodyPr spcFirstLastPara="1" wrap="square" lIns="121900" tIns="60933" rIns="121900" bIns="60933" anchor="t" anchorCtr="0">
            <a:noAutofit/>
          </a:bodyPr>
          <a:lstStyle/>
          <a:p>
            <a:pPr marL="342900" indent="-342900" algn="just">
              <a:buFont typeface="Arial" panose="020B0604020202020204" pitchFamily="34" charset="0"/>
              <a:buChar char="•"/>
            </a:pPr>
            <a:r>
              <a:rPr lang="el-GR" sz="2000">
                <a:latin typeface="Arial Narrow" panose="020B0606020202030204" pitchFamily="34" charset="0"/>
              </a:rPr>
              <a:t>Thomas, G., Walker, D., Webb, J.  (1998). </a:t>
            </a:r>
            <a:r>
              <a:rPr lang="el-GR" sz="2000" i="1">
                <a:latin typeface="Arial Narrow" panose="020B0606020202030204" pitchFamily="34" charset="0"/>
              </a:rPr>
              <a:t>The making of the inclusive school</a:t>
            </a:r>
            <a:r>
              <a:rPr lang="el-GR" sz="2000">
                <a:latin typeface="Arial Narrow" panose="020B0606020202030204" pitchFamily="34" charset="0"/>
              </a:rPr>
              <a:t>. Routlege.</a:t>
            </a:r>
          </a:p>
          <a:p>
            <a:pPr marL="342900" indent="-342900" algn="just">
              <a:buFont typeface="Arial" panose="020B0604020202020204" pitchFamily="34" charset="0"/>
              <a:buChar char="•"/>
            </a:pPr>
            <a:r>
              <a:rPr lang="el-GR" sz="2000">
                <a:latin typeface="Arial Narrow" panose="020B0606020202030204" pitchFamily="34" charset="0"/>
              </a:rPr>
              <a:t> Karagiannis, A., Stainback., &amp; W. Stainback (1996). Rationale for inclusive schooling. In S. Stainback &amp; W. Stainback (Eds.). </a:t>
            </a:r>
            <a:r>
              <a:rPr lang="el-GR" sz="2000" i="1">
                <a:latin typeface="Arial Narrow" panose="020B0606020202030204" pitchFamily="34" charset="0"/>
              </a:rPr>
              <a:t>Inclusion: A guide for educators </a:t>
            </a:r>
            <a:r>
              <a:rPr lang="el-GR" sz="2000">
                <a:latin typeface="Arial Narrow" panose="020B0606020202030204" pitchFamily="34" charset="0"/>
              </a:rPr>
              <a:t>(pp. 3-16). Paul Brookes.</a:t>
            </a:r>
          </a:p>
          <a:p>
            <a:pPr marL="342900" indent="-342900" algn="just">
              <a:buFont typeface="Arial" panose="020B0604020202020204" pitchFamily="34" charset="0"/>
              <a:buChar char="•"/>
            </a:pPr>
            <a:r>
              <a:rPr lang="el-GR" sz="2000">
                <a:latin typeface="Arial Narrow" panose="020B0606020202030204" pitchFamily="34" charset="0"/>
              </a:rPr>
              <a:t>United Nations (1996). </a:t>
            </a:r>
            <a:r>
              <a:rPr lang="el-GR" sz="2000" i="1">
                <a:latin typeface="Arial Narrow" panose="020B0606020202030204" pitchFamily="34" charset="0"/>
              </a:rPr>
              <a:t>Report of the World Summit for Social Development, 1995</a:t>
            </a:r>
            <a:r>
              <a:rPr lang="el-GR" sz="2000">
                <a:latin typeface="Arial Narrow" panose="020B0606020202030204" pitchFamily="34" charset="0"/>
              </a:rPr>
              <a:t>. Author.</a:t>
            </a:r>
          </a:p>
          <a:p>
            <a:pPr marL="342900" indent="-342900" algn="just">
              <a:buFont typeface="Arial" panose="020B0604020202020204" pitchFamily="34" charset="0"/>
              <a:buChar char="•"/>
            </a:pPr>
            <a:r>
              <a:rPr lang="el-GR" sz="2000">
                <a:latin typeface="Arial Narrow" panose="020B0606020202030204" pitchFamily="34" charset="0"/>
              </a:rPr>
              <a:t>United Nations (2006). Convention on the Rights of Persons with Disabilities (UNCRPD) (2006) .. Διατίθεται στη διεύθυνση: https://www.un.org/development/desa/disabilities/convention-on-the-rights-of-persons-with-disabilities.html. (τελευταία πρόσβαση στις 8 Φεβρουαρίου 2021).</a:t>
            </a:r>
          </a:p>
          <a:p>
            <a:pPr marL="342900" indent="-342900" algn="just">
              <a:buFont typeface="Arial" panose="020B0604020202020204" pitchFamily="34" charset="0"/>
              <a:buChar char="•"/>
              <a:defRPr/>
            </a:pPr>
            <a:r>
              <a:rPr lang="el-GR" sz="2000">
                <a:solidFill>
                  <a:prstClr val="black"/>
                </a:solidFill>
                <a:latin typeface="Arial Narrow" panose="020B0606020202030204" pitchFamily="34" charset="0"/>
              </a:rPr>
              <a:t>Vivanti, G. (2020). Vivanti, G. ask the editor: What is the most appropriate way to talk about individuals with a diagnosis of autism?. </a:t>
            </a:r>
            <a:r>
              <a:rPr lang="el-GR" sz="2000" i="1">
                <a:solidFill>
                  <a:prstClr val="black"/>
                </a:solidFill>
                <a:latin typeface="Arial Narrow" panose="020B0606020202030204" pitchFamily="34" charset="0"/>
              </a:rPr>
              <a:t>Journal of Autism and Developmental Disorders</a:t>
            </a:r>
            <a:r>
              <a:rPr lang="el-GR" sz="2000">
                <a:solidFill>
                  <a:prstClr val="black"/>
                </a:solidFill>
                <a:latin typeface="Arial Narrow" panose="020B0606020202030204" pitchFamily="34" charset="0"/>
              </a:rPr>
              <a:t>, 50, 691–693. https://doi.org/10.1007/s10803-019-04280-x</a:t>
            </a:r>
          </a:p>
          <a:p>
            <a:pPr marL="342900" indent="-342900" algn="just">
              <a:buFont typeface="Arial" panose="020B0604020202020204" pitchFamily="34" charset="0"/>
              <a:buChar char="•"/>
              <a:defRPr/>
            </a:pPr>
            <a:r>
              <a:rPr lang="el-GR" sz="2000">
                <a:solidFill>
                  <a:prstClr val="black"/>
                </a:solidFill>
                <a:latin typeface="Arial Narrow" panose="020B0606020202030204" pitchFamily="34" charset="0"/>
              </a:rPr>
              <a:t>Waltz, M., Bosch, K., Ebben, H., Hal, L., &amp; Schippers, A.  (2015) Autism self-advocacy in the Netherlands: Past, present and future. </a:t>
            </a:r>
            <a:r>
              <a:rPr lang="el-GR" sz="2000" i="1">
                <a:solidFill>
                  <a:prstClr val="black"/>
                </a:solidFill>
                <a:latin typeface="Arial Narrow" panose="020B0606020202030204" pitchFamily="34" charset="0"/>
              </a:rPr>
              <a:t>Disability &amp; Society</a:t>
            </a:r>
            <a:r>
              <a:rPr lang="el-GR" sz="2000">
                <a:solidFill>
                  <a:prstClr val="black"/>
                </a:solidFill>
                <a:latin typeface="Arial Narrow" panose="020B0606020202030204" pitchFamily="34" charset="0"/>
              </a:rPr>
              <a:t>, 30 (8), 1174-1191. DOI: 10.1080/09687599.2015.1090954</a:t>
            </a:r>
          </a:p>
          <a:p>
            <a:pPr marL="342900" indent="-342900">
              <a:buFont typeface="Arial" panose="020B0604020202020204" pitchFamily="34" charset="0"/>
              <a:buChar char="•"/>
            </a:pPr>
            <a:r>
              <a:rPr lang="el-GR" sz="2000">
                <a:latin typeface="Arial Narrow" panose="020B0606020202030204" pitchFamily="34" charset="0"/>
              </a:rPr>
              <a:t>Waltz, M., Bosch, K., Ebben, H., Hal, L., &amp; Schippers, A.  (2015) Autism self-advocacy in the Netherlands: Past, present and future. </a:t>
            </a:r>
            <a:r>
              <a:rPr lang="el-GR" sz="2000" i="1">
                <a:latin typeface="Arial Narrow" panose="020B0606020202030204" pitchFamily="34" charset="0"/>
              </a:rPr>
              <a:t>Disability &amp; Society</a:t>
            </a:r>
            <a:r>
              <a:rPr lang="el-GR" sz="2000">
                <a:latin typeface="Arial Narrow" panose="020B0606020202030204" pitchFamily="34" charset="0"/>
              </a:rPr>
              <a:t>, 30 (8), 1174-1191. DOI: 10.1080/09687599.2015.1090954</a:t>
            </a:r>
          </a:p>
        </p:txBody>
      </p:sp>
    </p:spTree>
    <p:extLst>
      <p:ext uri="{BB962C8B-B14F-4D97-AF65-F5344CB8AC3E}">
        <p14:creationId xmlns:p14="http://schemas.microsoft.com/office/powerpoint/2010/main" val="8899409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l-GR"/>
              <a:t>3 Ιουνίου 2021</a:t>
            </a:r>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l-GR">
                <a:solidFill>
                  <a:prstClr val="black"/>
                </a:solidFill>
                <a:ea typeface="Times New Roman" panose="02020603050405020304" pitchFamily="18" charset="0"/>
              </a:rPr>
              <a:t>Η υποστήριξη της Ευρωπαϊκής Επιτροπής για την παραγωγή της παρούσας δημοσίευσης δεν συνιστά έγκριση του περιεχομένου, το οποίο αντικατοπτρίζει μόνο τις απόψεις των συντακτών, και η Επιτροπή δεν μπορεί να θεωρηθεί υπεύθυνη για οποιαδήποτε χρήση των πληροφοριών που περιέχονται σε αυτήν. </a:t>
            </a: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32</a:t>
            </a:fld>
            <a:endParaRPr lang="de-AT"/>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10515600" cy="1009651"/>
          </a:xfrm>
          <a:prstGeom prst="rect">
            <a:avLst/>
          </a:prstGeom>
          <a:solidFill>
            <a:srgbClr val="F9DBD9"/>
          </a:solidFill>
          <a:ln>
            <a:noFill/>
          </a:ln>
        </p:spPr>
        <p:txBody>
          <a:bodyPr spcFirstLastPara="1" wrap="square" lIns="121900" tIns="60933" rIns="121900" bIns="60933" anchor="ctr" anchorCtr="0">
            <a:noAutofit/>
          </a:bodyPr>
          <a:lstStyle/>
          <a:p>
            <a:pPr lvl="0" algn="ctr">
              <a:defRPr/>
            </a:pPr>
            <a:r>
              <a:rPr lang="el-GR" sz="3200" b="1" dirty="0">
                <a:solidFill>
                  <a:prstClr val="black"/>
                </a:solidFill>
                <a:latin typeface="Arial Narrow" panose="020B0606020202030204" pitchFamily="34" charset="0"/>
              </a:rPr>
              <a:t>Χρήσιμες πηγές</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F9DBD9"/>
          </a:solidFill>
          <a:ln>
            <a:noFill/>
          </a:ln>
        </p:spPr>
        <p:txBody>
          <a:bodyPr spcFirstLastPara="1" wrap="square" lIns="121900" tIns="60933" rIns="121900" bIns="60933" anchor="t" anchorCtr="0">
            <a:noAutofit/>
          </a:bodyPr>
          <a:lstStyle/>
          <a:p>
            <a:pPr algn="just">
              <a:defRPr/>
            </a:pPr>
            <a:r>
              <a:rPr lang="el-GR" b="1">
                <a:solidFill>
                  <a:prstClr val="black"/>
                </a:solidFill>
                <a:latin typeface="Arial Narrow" pitchFamily="34" charset="0"/>
              </a:rPr>
              <a:t>Inclusive communication (Read the guidelines presented on p. 10)</a:t>
            </a:r>
          </a:p>
          <a:p>
            <a:pPr algn="just">
              <a:defRPr/>
            </a:pPr>
            <a:r>
              <a:rPr lang="el-GR" sz="2000">
                <a:solidFill>
                  <a:prstClr val="black"/>
                </a:solidFill>
                <a:latin typeface="Arial Narrow" pitchFamily="34" charset="0"/>
                <a:hlinkClick r:id="rId2"/>
              </a:rPr>
              <a:t>https://www.consilium.europa.eu/media/35446/en_brochure-inclusive-communication-in-the-gsc.pdf</a:t>
            </a:r>
          </a:p>
          <a:p>
            <a:pPr algn="just">
              <a:defRPr/>
            </a:pPr>
            <a:endParaRPr lang="pt-PT" sz="2000" kern="0" dirty="0">
              <a:solidFill>
                <a:prstClr val="black"/>
              </a:solidFill>
              <a:latin typeface="Arial Narrow" pitchFamily="34" charset="0"/>
            </a:endParaRPr>
          </a:p>
          <a:p>
            <a:pPr>
              <a:defRPr/>
            </a:pPr>
            <a:endParaRPr lang="pt-PT" sz="2000" b="1" kern="0" dirty="0">
              <a:solidFill>
                <a:srgbClr val="00B0F0"/>
              </a:solidFill>
              <a:latin typeface="Arial Narrow" pitchFamily="34" charset="0"/>
            </a:endParaRPr>
          </a:p>
          <a:p>
            <a:pPr>
              <a:defRPr/>
            </a:pPr>
            <a:endParaRPr lang="pt-PT" sz="2000" b="1" kern="0" dirty="0">
              <a:solidFill>
                <a:srgbClr val="00B0F0"/>
              </a:solidFill>
              <a:latin typeface="Arial Narrow" pitchFamily="34" charset="0"/>
            </a:endParaRPr>
          </a:p>
          <a:p>
            <a:pPr>
              <a:defRPr/>
            </a:pPr>
            <a:endParaRPr lang="pt-PT" sz="2000" b="1" kern="0" dirty="0">
              <a:solidFill>
                <a:srgbClr val="00B0F0"/>
              </a:solidFill>
              <a:latin typeface="Arial Narrow" pitchFamily="34" charset="0"/>
            </a:endParaRPr>
          </a:p>
          <a:p>
            <a:pPr>
              <a:defRPr/>
            </a:pPr>
            <a:endParaRPr lang="pt-PT" sz="2000" b="1" kern="0" dirty="0">
              <a:solidFill>
                <a:srgbClr val="00B0F0"/>
              </a:solidFill>
              <a:latin typeface="Arial Narrow" pitchFamily="34" charset="0"/>
            </a:endParaRPr>
          </a:p>
          <a:p>
            <a:pPr>
              <a:defRPr/>
            </a:pPr>
            <a:endParaRPr lang="pt-PT" sz="2000" b="1" kern="0" dirty="0">
              <a:solidFill>
                <a:srgbClr val="00B0F0"/>
              </a:solidFill>
              <a:latin typeface="Arial Narrow" pitchFamily="34" charset="0"/>
            </a:endParaRPr>
          </a:p>
          <a:p>
            <a:pPr>
              <a:defRPr/>
            </a:pPr>
            <a:endParaRPr lang="pt-PT" sz="2000" b="1" kern="0" dirty="0">
              <a:solidFill>
                <a:srgbClr val="00B0F0"/>
              </a:solidFill>
              <a:latin typeface="Arial Narrow" pitchFamily="34" charset="0"/>
            </a:endParaRPr>
          </a:p>
          <a:p>
            <a:pPr>
              <a:defRPr/>
            </a:pPr>
            <a:endParaRPr lang="pt-PT" sz="2000" b="1" kern="0" dirty="0">
              <a:solidFill>
                <a:srgbClr val="00B0F0"/>
              </a:solidFill>
              <a:latin typeface="Arial Narrow" pitchFamily="34" charset="0"/>
            </a:endParaRPr>
          </a:p>
          <a:p>
            <a:pPr>
              <a:defRPr/>
            </a:pPr>
            <a:endParaRPr lang="pt-PT" sz="2000" b="1" kern="0" dirty="0">
              <a:solidFill>
                <a:srgbClr val="00B0F0"/>
              </a:solidFill>
              <a:latin typeface="Arial Narrow" pitchFamily="34" charset="0"/>
            </a:endParaRPr>
          </a:p>
          <a:p>
            <a:pPr>
              <a:defRPr/>
            </a:pPr>
            <a:endParaRPr lang="pt-PT" sz="2000" b="1" kern="0" dirty="0">
              <a:solidFill>
                <a:srgbClr val="00B0F0"/>
              </a:solidFill>
              <a:latin typeface="Arial Narrow" pitchFamily="34" charset="0"/>
            </a:endParaRPr>
          </a:p>
          <a:p>
            <a:pPr>
              <a:defRPr/>
            </a:pPr>
            <a:endParaRPr lang="pt-PT" sz="2000" b="1" kern="0" dirty="0">
              <a:solidFill>
                <a:srgbClr val="00B0F0"/>
              </a:solidFill>
              <a:latin typeface="Arial Narrow" pitchFamily="34" charset="0"/>
            </a:endParaRPr>
          </a:p>
          <a:p>
            <a:pPr>
              <a:defRPr/>
            </a:pPr>
            <a:endParaRPr lang="pt-PT" sz="2000" b="1" kern="0" dirty="0">
              <a:solidFill>
                <a:srgbClr val="00B0F0"/>
              </a:solidFill>
              <a:latin typeface="Arial Narrow" pitchFamily="34" charset="0"/>
            </a:endParaRPr>
          </a:p>
          <a:p>
            <a:pPr>
              <a:defRPr/>
            </a:pPr>
            <a:endParaRPr lang="pt-PT" sz="2000" b="1" kern="0" dirty="0">
              <a:solidFill>
                <a:srgbClr val="00B0F0"/>
              </a:solidFill>
              <a:latin typeface="Arial Narrow" pitchFamily="34" charset="0"/>
            </a:endParaRPr>
          </a:p>
          <a:p>
            <a:pPr>
              <a:defRPr/>
            </a:pPr>
            <a:endParaRPr lang="pt-PT" sz="2000" b="1" kern="0" dirty="0">
              <a:solidFill>
                <a:srgbClr val="00B0F0"/>
              </a:solidFill>
              <a:latin typeface="Arial Narrow" pitchFamily="34" charset="0"/>
            </a:endParaRPr>
          </a:p>
        </p:txBody>
      </p:sp>
      <p:pic>
        <p:nvPicPr>
          <p:cNvPr id="9" name="Imagem 22">
            <a:extLst>
              <a:ext uri="{FF2B5EF4-FFF2-40B4-BE49-F238E27FC236}">
                <a16:creationId xmlns:a16="http://schemas.microsoft.com/office/drawing/2014/main" id="{19FA4F1B-ACE7-7C45-B15B-4B22E54BDE5B}"/>
              </a:ext>
            </a:extLst>
          </p:cNvPr>
          <p:cNvPicPr>
            <a:picLocks noChangeAspect="1"/>
          </p:cNvPicPr>
          <p:nvPr/>
        </p:nvPicPr>
        <p:blipFill>
          <a:blip r:embed="rId3"/>
          <a:stretch>
            <a:fillRect/>
          </a:stretch>
        </p:blipFill>
        <p:spPr>
          <a:xfrm>
            <a:off x="1941150" y="2718863"/>
            <a:ext cx="2376264" cy="2832851"/>
          </a:xfrm>
          <a:prstGeom prst="rect">
            <a:avLst/>
          </a:prstGeom>
        </p:spPr>
      </p:pic>
      <p:sp>
        <p:nvSpPr>
          <p:cNvPr id="10" name="Retângulo 23">
            <a:extLst>
              <a:ext uri="{FF2B5EF4-FFF2-40B4-BE49-F238E27FC236}">
                <a16:creationId xmlns:a16="http://schemas.microsoft.com/office/drawing/2014/main" id="{AD7C4943-FE52-B24D-A5A6-C9CB4199A296}"/>
              </a:ext>
            </a:extLst>
          </p:cNvPr>
          <p:cNvSpPr/>
          <p:nvPr/>
        </p:nvSpPr>
        <p:spPr>
          <a:xfrm>
            <a:off x="4682837" y="2549851"/>
            <a:ext cx="5786845" cy="3477875"/>
          </a:xfrm>
          <a:prstGeom prst="rect">
            <a:avLst/>
          </a:prstGeom>
          <a:solidFill>
            <a:srgbClr val="FE8637">
              <a:lumMod val="20000"/>
              <a:lumOff val="80000"/>
            </a:srgbClr>
          </a:solidFill>
          <a:ln>
            <a:solidFill>
              <a:srgbClr val="FE8637">
                <a:lumMod val="60000"/>
                <a:lumOff val="40000"/>
              </a:srgbClr>
            </a:solidFill>
          </a:ln>
        </p:spPr>
        <p:txBody>
          <a:bodyPr wrap="square">
            <a:spAutoFit/>
          </a:bodyPr>
          <a:lstStyle/>
          <a:p>
            <a:pPr>
              <a:defRPr/>
            </a:pPr>
            <a:r>
              <a:rPr lang="el-GR" sz="2000" b="1">
                <a:solidFill>
                  <a:prstClr val="black"/>
                </a:solidFill>
                <a:latin typeface="Arial Narrow" pitchFamily="34" charset="0"/>
              </a:rPr>
              <a:t>Acceptable language:</a:t>
            </a:r>
          </a:p>
          <a:p>
            <a:pPr>
              <a:defRPr/>
            </a:pPr>
            <a:r>
              <a:rPr lang="el-GR" sz="2000">
                <a:solidFill>
                  <a:prstClr val="black"/>
                </a:solidFill>
                <a:latin typeface="Arial Narrow" panose="020B0606020202030204" pitchFamily="34" charset="0"/>
              </a:rPr>
              <a:t>https://www.autismeurope.org/about-autism/acceptable-language/</a:t>
            </a:r>
          </a:p>
          <a:p>
            <a:pPr lvl="0">
              <a:defRPr/>
            </a:pPr>
            <a:endParaRPr lang="en-US" sz="2000" b="1" kern="0" dirty="0">
              <a:solidFill>
                <a:prstClr val="black"/>
              </a:solidFill>
              <a:latin typeface="Arial Narrow" panose="020B0606020202030204" pitchFamily="34" charset="0"/>
            </a:endParaRPr>
          </a:p>
          <a:p>
            <a:pPr lvl="0">
              <a:defRPr/>
            </a:pPr>
            <a:r>
              <a:rPr lang="el-GR" sz="2000" b="1">
                <a:solidFill>
                  <a:prstClr val="black"/>
                </a:solidFill>
                <a:latin typeface="Arial Narrow" panose="020B0606020202030204" pitchFamily="34" charset="0"/>
              </a:rPr>
              <a:t>Language (Special Olympics movement):</a:t>
            </a:r>
          </a:p>
          <a:p>
            <a:pPr lvl="0">
              <a:defRPr/>
            </a:pPr>
            <a:r>
              <a:rPr lang="el-GR" sz="2000">
                <a:solidFill>
                  <a:prstClr val="black"/>
                </a:solidFill>
                <a:latin typeface="Arial Narrow" panose="020B0606020202030204" pitchFamily="34" charset="0"/>
                <a:hlinkClick r:id="rId4"/>
              </a:rPr>
              <a:t>https://www.youtube.com/watch?v=obbwb1bJ5io&amp;feature=emb_logo</a:t>
            </a:r>
          </a:p>
          <a:p>
            <a:pPr lvl="0">
              <a:defRPr/>
            </a:pPr>
            <a:endParaRPr lang="pt-PT" sz="2000" kern="0" dirty="0">
              <a:solidFill>
                <a:prstClr val="black"/>
              </a:solidFill>
              <a:latin typeface="Century Schoolbook"/>
            </a:endParaRPr>
          </a:p>
          <a:p>
            <a:pPr lvl="0">
              <a:defRPr/>
            </a:pPr>
            <a:endParaRPr lang="pt-PT" sz="2000" kern="0" dirty="0">
              <a:solidFill>
                <a:prstClr val="black"/>
              </a:solidFill>
              <a:latin typeface="Century Schoolbook"/>
            </a:endParaRPr>
          </a:p>
          <a:p>
            <a:pPr lvl="0">
              <a:defRPr/>
            </a:pPr>
            <a:endParaRPr lang="pt-PT" sz="2000" kern="0" dirty="0">
              <a:solidFill>
                <a:prstClr val="black"/>
              </a:solidFill>
              <a:latin typeface="Century Schoolbook"/>
            </a:endParaRPr>
          </a:p>
          <a:p>
            <a:pPr lvl="0">
              <a:defRPr/>
            </a:pPr>
            <a:endParaRPr lang="pt-PT" sz="2000" b="1" kern="0" dirty="0">
              <a:solidFill>
                <a:prstClr val="black"/>
              </a:solidFill>
              <a:latin typeface="Arial Narrow" pitchFamily="34" charset="0"/>
            </a:endParaRPr>
          </a:p>
        </p:txBody>
      </p:sp>
      <p:pic>
        <p:nvPicPr>
          <p:cNvPr id="11" name="Imagem 17">
            <a:hlinkClick r:id="rId4"/>
            <a:extLst>
              <a:ext uri="{FF2B5EF4-FFF2-40B4-BE49-F238E27FC236}">
                <a16:creationId xmlns:a16="http://schemas.microsoft.com/office/drawing/2014/main" id="{3AC37CAC-CEE5-7145-94D6-AF200A68B1D7}"/>
              </a:ext>
            </a:extLst>
          </p:cNvPr>
          <p:cNvPicPr>
            <a:picLocks noChangeAspect="1"/>
          </p:cNvPicPr>
          <p:nvPr/>
        </p:nvPicPr>
        <p:blipFill rotWithShape="1">
          <a:blip r:embed="rId5"/>
          <a:srcRect l="11025" t="18136" r="31881" b="24465"/>
          <a:stretch/>
        </p:blipFill>
        <p:spPr>
          <a:xfrm>
            <a:off x="4844667" y="4827123"/>
            <a:ext cx="2055868" cy="1162629"/>
          </a:xfrm>
          <a:prstGeom prst="rect">
            <a:avLst/>
          </a:prstGeom>
        </p:spPr>
      </p:pic>
    </p:spTree>
    <p:extLst>
      <p:ext uri="{BB962C8B-B14F-4D97-AF65-F5344CB8AC3E}">
        <p14:creationId xmlns:p14="http://schemas.microsoft.com/office/powerpoint/2010/main" val="34608831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l-GR"/>
              <a:t>3 Ιουνίου 2021</a:t>
            </a:r>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l-GR">
                <a:solidFill>
                  <a:prstClr val="black"/>
                </a:solidFill>
                <a:ea typeface="Times New Roman" panose="02020603050405020304" pitchFamily="18" charset="0"/>
              </a:rPr>
              <a:t>Η υποστήριξη της Ευρωπαϊκής Επιτροπής για την παραγωγή της παρούσας δημοσίευσης δεν συνιστά έγκριση του περιεχομένου, το οποίο αντικατοπτρίζει μόνο τις απόψεις των συντακτών, και η Επιτροπή δεν μπορεί να θεωρηθεί υπεύθυνη για οποιαδήποτε χρήση των πληροφοριών που περιέχονται σε αυτήν. </a:t>
            </a: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33</a:t>
            </a:fld>
            <a:endParaRPr lang="de-AT"/>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10515600" cy="1009651"/>
          </a:xfrm>
          <a:prstGeom prst="rect">
            <a:avLst/>
          </a:prstGeom>
          <a:solidFill>
            <a:srgbClr val="F9DBD9"/>
          </a:solidFill>
          <a:ln>
            <a:noFill/>
          </a:ln>
        </p:spPr>
        <p:txBody>
          <a:bodyPr spcFirstLastPara="1" wrap="square" lIns="121900" tIns="60933" rIns="121900" bIns="60933" anchor="ctr" anchorCtr="0">
            <a:noAutofit/>
          </a:bodyPr>
          <a:lstStyle/>
          <a:p>
            <a:pPr lvl="0" algn="ctr">
              <a:defRPr/>
            </a:pPr>
            <a:r>
              <a:rPr lang="el-GR" sz="3200" b="1" dirty="0">
                <a:solidFill>
                  <a:prstClr val="black"/>
                </a:solidFill>
                <a:latin typeface="Arial Narrow" panose="020B0606020202030204" pitchFamily="34" charset="0"/>
              </a:rPr>
              <a:t>Χρήσιμες πηγές</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F9DBD9"/>
          </a:solidFill>
          <a:ln>
            <a:noFill/>
          </a:ln>
        </p:spPr>
        <p:txBody>
          <a:bodyPr spcFirstLastPara="1" wrap="square" lIns="121900" tIns="60933" rIns="121900" bIns="60933" anchor="ctr" anchorCtr="0">
            <a:noAutofit/>
          </a:bodyPr>
          <a:lstStyle/>
          <a:p>
            <a:pPr>
              <a:defRPr/>
            </a:pPr>
            <a:r>
              <a:rPr lang="el-GR" sz="2000">
                <a:solidFill>
                  <a:prstClr val="black"/>
                </a:solidFill>
                <a:latin typeface="Arial Narrow" panose="020B0606020202030204" pitchFamily="34" charset="0"/>
              </a:rPr>
              <a:t>United Nations Disability Strategy:</a:t>
            </a:r>
          </a:p>
          <a:p>
            <a:pPr lvl="0">
              <a:defRPr/>
            </a:pPr>
            <a:r>
              <a:rPr lang="el-GR" sz="2000">
                <a:solidFill>
                  <a:prstClr val="black"/>
                </a:solidFill>
                <a:latin typeface="Arial Narrow" panose="020B0606020202030204" pitchFamily="34" charset="0"/>
                <a:hlinkClick r:id="rId2"/>
              </a:rPr>
              <a:t>https://www.un.org/en/content/disabilitystrategy/</a:t>
            </a:r>
          </a:p>
          <a:p>
            <a:pPr algn="just">
              <a:defRPr/>
            </a:pPr>
            <a:endParaRPr lang="en-US" sz="2000" kern="0" dirty="0">
              <a:solidFill>
                <a:prstClr val="black"/>
              </a:solidFill>
              <a:latin typeface="Arial Narrow" panose="020B0606020202030204" pitchFamily="34" charset="0"/>
            </a:endParaRPr>
          </a:p>
          <a:p>
            <a:pPr algn="just">
              <a:defRPr/>
            </a:pPr>
            <a:r>
              <a:rPr lang="el-GR" sz="2000">
                <a:solidFill>
                  <a:prstClr val="black"/>
                </a:solidFill>
                <a:latin typeface="Arial Narrow" panose="020B0606020202030204" pitchFamily="34" charset="0"/>
              </a:rPr>
              <a:t>The  Nations Convention on the Rights of Persons with Disabilities:</a:t>
            </a:r>
          </a:p>
          <a:p>
            <a:pPr>
              <a:defRPr/>
            </a:pPr>
            <a:r>
              <a:rPr lang="el-GR" sz="2000">
                <a:solidFill>
                  <a:prstClr val="black"/>
                </a:solidFill>
                <a:latin typeface="Arial Narrow" panose="020B0606020202030204" pitchFamily="34" charset="0"/>
                <a:hlinkClick r:id="rId3"/>
              </a:rPr>
              <a:t>https://www.un.org/development/desa/disabilities/convention-on-the-rights-of-persons-with-disabilities/convention-on-the-rights-of-persons-with-disabilities-2.html</a:t>
            </a:r>
          </a:p>
          <a:p>
            <a:pPr>
              <a:defRPr/>
            </a:pPr>
            <a:endParaRPr lang="pt-PT" sz="2000" kern="0" dirty="0">
              <a:solidFill>
                <a:prstClr val="black"/>
              </a:solidFill>
              <a:latin typeface="Arial Narrow" panose="020B0606020202030204" pitchFamily="34" charset="0"/>
            </a:endParaRPr>
          </a:p>
          <a:p>
            <a:pPr>
              <a:defRPr/>
            </a:pPr>
            <a:r>
              <a:rPr lang="el-GR" sz="2000">
                <a:solidFill>
                  <a:prstClr val="black"/>
                </a:solidFill>
                <a:latin typeface="Arial Narrow" panose="020B0606020202030204" pitchFamily="34" charset="0"/>
              </a:rPr>
              <a:t>Ιστοσελίδα του Autism Europe:</a:t>
            </a:r>
          </a:p>
          <a:p>
            <a:pPr>
              <a:defRPr/>
            </a:pPr>
            <a:r>
              <a:rPr lang="el-GR" sz="2000">
                <a:solidFill>
                  <a:prstClr val="black"/>
                </a:solidFill>
                <a:latin typeface="Arial Narrow" panose="020B0606020202030204" pitchFamily="34" charset="0"/>
                <a:hlinkClick r:id="rId4"/>
              </a:rPr>
              <a:t>https://www.autismeurope.org/</a:t>
            </a:r>
          </a:p>
          <a:p>
            <a:pPr>
              <a:defRPr/>
            </a:pPr>
            <a:endParaRPr lang="pt-PT" sz="2000" kern="0" dirty="0">
              <a:solidFill>
                <a:prstClr val="black"/>
              </a:solidFill>
              <a:latin typeface="Arial Narrow" panose="020B0606020202030204" pitchFamily="34" charset="0"/>
            </a:endParaRPr>
          </a:p>
          <a:p>
            <a:pPr>
              <a:defRPr/>
            </a:pPr>
            <a:r>
              <a:rPr lang="el-GR" sz="2000">
                <a:solidFill>
                  <a:prstClr val="black"/>
                </a:solidFill>
                <a:latin typeface="Arial Narrow" panose="020B0606020202030204" pitchFamily="34" charset="0"/>
              </a:rPr>
              <a:t>Ιστοσελίδα του Ευρωπαϊκού Φορέα για την Ανάπτυξη στην Ειδική Αγωγή και την Ενταξιακή Εκπαίδευση</a:t>
            </a:r>
          </a:p>
          <a:p>
            <a:pPr lvl="0"/>
            <a:r>
              <a:rPr lang="el-GR" sz="2000">
                <a:solidFill>
                  <a:prstClr val="black"/>
                </a:solidFill>
                <a:latin typeface="Arial Narrow" panose="020B0606020202030204" pitchFamily="34" charset="0"/>
                <a:hlinkClick r:id="rId5"/>
              </a:rPr>
              <a:t>https://www.european-agency.org/</a:t>
            </a:r>
          </a:p>
        </p:txBody>
      </p:sp>
    </p:spTree>
    <p:extLst>
      <p:ext uri="{BB962C8B-B14F-4D97-AF65-F5344CB8AC3E}">
        <p14:creationId xmlns:p14="http://schemas.microsoft.com/office/powerpoint/2010/main" val="21852066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699541" y="1558059"/>
            <a:ext cx="7042068" cy="4134209"/>
          </a:xfrm>
          <a:prstGeom prst="rect">
            <a:avLst/>
          </a:prstGeom>
          <a:solidFill>
            <a:srgbClr val="F9DAD9"/>
          </a:solidFill>
        </p:spPr>
        <p:txBody>
          <a:bodyPr wrap="square">
            <a:spAutoFit/>
          </a:bodyPr>
          <a:lstStyle/>
          <a:p>
            <a:pPr algn="ctr">
              <a:lnSpc>
                <a:spcPct val="170000"/>
              </a:lnSpc>
            </a:pPr>
            <a:r>
              <a:rPr lang="el-GR" sz="5400" b="1">
                <a:solidFill>
                  <a:srgbClr val="024E94"/>
                </a:solidFill>
                <a:latin typeface="Arial Narrow" panose="020B0606020202030204" pitchFamily="34" charset="0"/>
              </a:rPr>
              <a:t>Ερωτήσεις;</a:t>
            </a:r>
          </a:p>
          <a:p>
            <a:pPr algn="ctr">
              <a:lnSpc>
                <a:spcPct val="170000"/>
              </a:lnSpc>
            </a:pPr>
            <a:r>
              <a:rPr lang="el-GR" sz="5400" b="1">
                <a:solidFill>
                  <a:srgbClr val="024E94"/>
                </a:solidFill>
                <a:latin typeface="Arial Narrow" panose="020B0606020202030204" pitchFamily="34" charset="0"/>
              </a:rPr>
              <a:t>Αποχαιρετισμός &amp;</a:t>
            </a:r>
          </a:p>
          <a:p>
            <a:pPr algn="ctr">
              <a:lnSpc>
                <a:spcPct val="170000"/>
              </a:lnSpc>
            </a:pPr>
            <a:r>
              <a:rPr lang="el-GR" sz="5400" b="1">
                <a:solidFill>
                  <a:srgbClr val="024E94"/>
                </a:solidFill>
                <a:latin typeface="Arial Narrow" panose="020B0606020202030204" pitchFamily="34" charset="0"/>
                <a:sym typeface="Wingdings" panose="05000000000000000000" pitchFamily="2" charset="2"/>
              </a:rPr>
              <a:t>ευχαριστίες </a:t>
            </a:r>
          </a:p>
        </p:txBody>
      </p:sp>
      <p:grpSp>
        <p:nvGrpSpPr>
          <p:cNvPr id="12" name="Grupo 11"/>
          <p:cNvGrpSpPr/>
          <p:nvPr/>
        </p:nvGrpSpPr>
        <p:grpSpPr>
          <a:xfrm>
            <a:off x="8035635" y="98628"/>
            <a:ext cx="3112655" cy="1160831"/>
            <a:chOff x="6511636" y="98628"/>
            <a:chExt cx="2743200" cy="1160831"/>
          </a:xfrm>
        </p:grpSpPr>
        <p:pic>
          <p:nvPicPr>
            <p:cNvPr id="13" name="Imagem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9560" y="98628"/>
              <a:ext cx="1674440" cy="769272"/>
            </a:xfrm>
            <a:prstGeom prst="rect">
              <a:avLst/>
            </a:prstGeom>
          </p:spPr>
        </p:pic>
        <p:sp>
          <p:nvSpPr>
            <p:cNvPr id="14" name="Retângulo 13"/>
            <p:cNvSpPr/>
            <p:nvPr/>
          </p:nvSpPr>
          <p:spPr>
            <a:xfrm>
              <a:off x="6511636" y="828572"/>
              <a:ext cx="2743200" cy="430887"/>
            </a:xfrm>
            <a:prstGeom prst="rect">
              <a:avLst/>
            </a:prstGeom>
          </p:spPr>
          <p:txBody>
            <a:bodyPr wrap="square">
              <a:spAutoFit/>
            </a:bodyPr>
            <a:lstStyle/>
            <a:p>
              <a:r>
                <a:rPr lang="el-GR" sz="1100" dirty="0">
                  <a:latin typeface="Arial Narrow" panose="020B0606020202030204" pitchFamily="34" charset="0"/>
                  <a:ea typeface="Times New Roman" panose="02020603050405020304" pitchFamily="18" charset="0"/>
                </a:rPr>
                <a:t>Συμφωνία επιχορήγησης: 2019-1-AT-KA202-051218.</a:t>
              </a:r>
            </a:p>
          </p:txBody>
        </p:sp>
      </p:grpSp>
      <p:grpSp>
        <p:nvGrpSpPr>
          <p:cNvPr id="15" name="Grupo 14"/>
          <p:cNvGrpSpPr/>
          <p:nvPr/>
        </p:nvGrpSpPr>
        <p:grpSpPr>
          <a:xfrm>
            <a:off x="1606778" y="6412676"/>
            <a:ext cx="7351175" cy="445325"/>
            <a:chOff x="178130" y="6412675"/>
            <a:chExt cx="9128049" cy="445325"/>
          </a:xfrm>
        </p:grpSpPr>
        <p:sp>
          <p:nvSpPr>
            <p:cNvPr id="16" name="Retângulo 15"/>
            <p:cNvSpPr/>
            <p:nvPr/>
          </p:nvSpPr>
          <p:spPr>
            <a:xfrm>
              <a:off x="2213898" y="6457890"/>
              <a:ext cx="7092281" cy="338554"/>
            </a:xfrm>
            <a:prstGeom prst="rect">
              <a:avLst/>
            </a:prstGeom>
          </p:spPr>
          <p:txBody>
            <a:bodyPr wrap="square">
              <a:spAutoFit/>
            </a:bodyPr>
            <a:lstStyle/>
            <a:p>
              <a:r>
                <a:rPr lang="el-GR" sz="800">
                  <a:solidFill>
                    <a:prstClr val="black"/>
                  </a:solidFill>
                  <a:latin typeface="Arial Narrow" panose="020B0606020202030204" pitchFamily="34" charset="0"/>
                  <a:ea typeface="Times New Roman" panose="02020603050405020304" pitchFamily="18" charset="0"/>
                  <a:cs typeface="Arial" panose="020B0604020202020204" pitchFamily="34" charset="0"/>
                </a:rPr>
                <a:t>Η υποστήριξη της Ευρωπαϊκής Επιτροπής για την παραγωγή της παρούσας δημοσίευσης δεν συνιστά έγκριση του περιεχομένου, το οποίο αντικατοπτρίζει μόνο τις απόψεις των συντακτών, και η Επιτροπή δεν μπορεί να θεωρηθεί υπεύθυνη για οποιαδήποτε χρήση των πληροφοριών που περιέχονται σε αυτήν. </a:t>
              </a:r>
            </a:p>
          </p:txBody>
        </p:sp>
        <p:pic>
          <p:nvPicPr>
            <p:cNvPr id="17" name="Grafik 1" descr="Ein Bild, das Text enthält.&#10;&#10;Automatisch generierte Beschreibung"/>
            <p:cNvPicPr/>
            <p:nvPr/>
          </p:nvPicPr>
          <p:blipFill rotWithShape="1">
            <a:blip r:embed="rId3" cstate="print">
              <a:extLst>
                <a:ext uri="{28A0092B-C50C-407E-A947-70E740481C1C}">
                  <a14:useLocalDpi xmlns:a14="http://schemas.microsoft.com/office/drawing/2010/main" val="0"/>
                </a:ext>
              </a:extLst>
            </a:blip>
            <a:srcRect l="26265" t="3861"/>
            <a:stretch/>
          </p:blipFill>
          <p:spPr>
            <a:xfrm>
              <a:off x="178130" y="6412675"/>
              <a:ext cx="2017606" cy="445325"/>
            </a:xfrm>
            <a:prstGeom prst="rect">
              <a:avLst/>
            </a:prstGeom>
          </p:spPr>
        </p:pic>
      </p:grpSp>
      <p:sp>
        <p:nvSpPr>
          <p:cNvPr id="3" name="Marcador de Posição do Número do Diapositivo 2"/>
          <p:cNvSpPr>
            <a:spLocks noGrp="1"/>
          </p:cNvSpPr>
          <p:nvPr>
            <p:ph type="sldNum" sz="quarter" idx="12"/>
          </p:nvPr>
        </p:nvSpPr>
        <p:spPr/>
        <p:txBody>
          <a:bodyPr/>
          <a:lstStyle/>
          <a:p>
            <a:fld id="{35BA1E5D-A24E-4249-ACDB-C6F8AD62BBF2}" type="slidenum">
              <a:rPr lang="pt-PT" smtClean="0"/>
              <a:t>34</a:t>
            </a:fld>
            <a:endParaRPr lang="pt-PT"/>
          </a:p>
        </p:txBody>
      </p:sp>
    </p:spTree>
    <p:extLst>
      <p:ext uri="{BB962C8B-B14F-4D97-AF65-F5344CB8AC3E}">
        <p14:creationId xmlns:p14="http://schemas.microsoft.com/office/powerpoint/2010/main" val="26353634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B17A013-6D54-C944-95A1-232723112481}"/>
              </a:ext>
            </a:extLst>
          </p:cNvPr>
          <p:cNvSpPr>
            <a:spLocks noGrp="1"/>
          </p:cNvSpPr>
          <p:nvPr>
            <p:ph type="dt" sz="half" idx="10"/>
          </p:nvPr>
        </p:nvSpPr>
        <p:spPr/>
        <p:txBody>
          <a:bodyPr/>
          <a:lstStyle/>
          <a:p>
            <a:r>
              <a:rPr lang="el-GR"/>
              <a:t>3 Ιουνίου 2021</a:t>
            </a:r>
          </a:p>
        </p:txBody>
      </p:sp>
      <p:sp>
        <p:nvSpPr>
          <p:cNvPr id="5" name="Footer Placeholder 4">
            <a:extLst>
              <a:ext uri="{FF2B5EF4-FFF2-40B4-BE49-F238E27FC236}">
                <a16:creationId xmlns:a16="http://schemas.microsoft.com/office/drawing/2014/main" id="{42998A59-E0C5-6C47-ABCE-4440933FA3DA}"/>
              </a:ext>
            </a:extLst>
          </p:cNvPr>
          <p:cNvSpPr>
            <a:spLocks noGrp="1"/>
          </p:cNvSpPr>
          <p:nvPr>
            <p:ph type="ftr" sz="quarter" idx="11"/>
          </p:nvPr>
        </p:nvSpPr>
        <p:spPr/>
        <p:txBody>
          <a:bodyPr/>
          <a:lstStyle/>
          <a:p>
            <a:r>
              <a:rPr lang="el-GR">
                <a:solidFill>
                  <a:prstClr val="black"/>
                </a:solidFill>
                <a:ea typeface="Times New Roman" panose="02020603050405020304" pitchFamily="18" charset="0"/>
              </a:rPr>
              <a:t>Η υποστήριξη της Ευρωπαϊκής Επιτροπής για την παραγωγή της παρούσας δημοσίευσης δεν συνιστά έγκριση του περιεχομένου, το οποίο αντικατοπτρίζει μόνο τις απόψεις των συντακτών, και η Επιτροπή δεν μπορεί να θεωρηθεί υπεύθυνη για οποιαδήποτε χρήση των πληροφοριών που περιέχονται σε αυτήν. </a:t>
            </a:r>
          </a:p>
        </p:txBody>
      </p:sp>
      <p:sp>
        <p:nvSpPr>
          <p:cNvPr id="6" name="Slide Number Placeholder 5">
            <a:extLst>
              <a:ext uri="{FF2B5EF4-FFF2-40B4-BE49-F238E27FC236}">
                <a16:creationId xmlns:a16="http://schemas.microsoft.com/office/drawing/2014/main" id="{49A72AF7-D2B8-5149-BDE0-B78EABF65A7A}"/>
              </a:ext>
            </a:extLst>
          </p:cNvPr>
          <p:cNvSpPr>
            <a:spLocks noGrp="1"/>
          </p:cNvSpPr>
          <p:nvPr>
            <p:ph type="sldNum" sz="quarter" idx="12"/>
          </p:nvPr>
        </p:nvSpPr>
        <p:spPr/>
        <p:txBody>
          <a:bodyPr/>
          <a:lstStyle/>
          <a:p>
            <a:fld id="{4AA10864-17D9-EB4A-80E3-89D1D8A92E63}" type="slidenum">
              <a:rPr lang="de-AT" smtClean="0"/>
              <a:pPr/>
              <a:t>35</a:t>
            </a:fld>
            <a:endParaRPr lang="de-AT"/>
          </a:p>
        </p:txBody>
      </p:sp>
      <p:sp>
        <p:nvSpPr>
          <p:cNvPr id="7" name="Google Shape;132;p26">
            <a:extLst>
              <a:ext uri="{FF2B5EF4-FFF2-40B4-BE49-F238E27FC236}">
                <a16:creationId xmlns:a16="http://schemas.microsoft.com/office/drawing/2014/main" id="{10578B7F-A3DA-3340-BED7-F6F49636EF47}"/>
              </a:ext>
            </a:extLst>
          </p:cNvPr>
          <p:cNvSpPr txBox="1">
            <a:spLocks noGrp="1"/>
          </p:cNvSpPr>
          <p:nvPr>
            <p:ph type="ctrTitle"/>
          </p:nvPr>
        </p:nvSpPr>
        <p:spPr>
          <a:xfrm>
            <a:off x="351936" y="1929161"/>
            <a:ext cx="11488128" cy="2999678"/>
          </a:xfrm>
          <a:prstGeom prst="rect">
            <a:avLst/>
          </a:prstGeom>
          <a:solidFill>
            <a:srgbClr val="BBD6EE"/>
          </a:solidFill>
          <a:ln>
            <a:noFill/>
          </a:ln>
        </p:spPr>
        <p:txBody>
          <a:bodyPr spcFirstLastPara="1" wrap="square" lIns="121900" tIns="60933" rIns="121900" bIns="60933" anchor="ctr" anchorCtr="0">
            <a:noAutofit/>
          </a:bodyPr>
          <a:lstStyle/>
          <a:p>
            <a:pPr algn="ctr">
              <a:lnSpc>
                <a:spcPct val="170000"/>
              </a:lnSpc>
              <a:buClr>
                <a:srgbClr val="024E94"/>
              </a:buClr>
              <a:buSzPct val="100000"/>
            </a:pPr>
            <a:r>
              <a:rPr lang="el-GR" sz="3200" b="1" dirty="0">
                <a:solidFill>
                  <a:srgbClr val="024E94"/>
                </a:solidFill>
                <a:latin typeface="Arial Narrow"/>
                <a:ea typeface="Arial Narrow"/>
                <a:cs typeface="Arial Narrow"/>
                <a:sym typeface="Arial Narrow"/>
              </a:rPr>
              <a:t>Πρόγραμμα μαθημάτων για το εκπαιδευτικό πρόγραμμα </a:t>
            </a:r>
            <a:r>
              <a:rPr lang="el-GR" sz="3200" b="1">
                <a:solidFill>
                  <a:srgbClr val="024E94"/>
                </a:solidFill>
                <a:latin typeface="Arial Narrow"/>
                <a:ea typeface="Arial Narrow"/>
                <a:cs typeface="Arial Narrow"/>
                <a:sym typeface="Arial Narrow"/>
              </a:rPr>
              <a:t>«Σύμβουλος </a:t>
            </a:r>
            <a:r>
              <a:rPr lang="el-GR" sz="3200" b="1" dirty="0">
                <a:solidFill>
                  <a:srgbClr val="024E94"/>
                </a:solidFill>
                <a:latin typeface="Arial Narrow"/>
                <a:ea typeface="Arial Narrow"/>
                <a:cs typeface="Arial Narrow"/>
                <a:sym typeface="Arial Narrow"/>
              </a:rPr>
              <a:t>σε θέματα διαταραχών αυτιστικού φάσματος (</a:t>
            </a:r>
            <a:r>
              <a:rPr lang="el-GR" sz="3200" b="1" dirty="0" err="1">
                <a:solidFill>
                  <a:srgbClr val="024E94"/>
                </a:solidFill>
                <a:latin typeface="Arial Narrow"/>
                <a:ea typeface="Arial Narrow"/>
                <a:cs typeface="Arial Narrow"/>
                <a:sym typeface="Arial Narrow"/>
              </a:rPr>
              <a:t>ΔΑΦ</a:t>
            </a:r>
            <a:r>
              <a:rPr lang="el-GR" sz="3200" b="1" dirty="0">
                <a:solidFill>
                  <a:srgbClr val="024E94"/>
                </a:solidFill>
                <a:latin typeface="Arial Narrow"/>
                <a:ea typeface="Arial Narrow"/>
                <a:cs typeface="Arial Narrow"/>
                <a:sym typeface="Arial Narrow"/>
              </a:rPr>
              <a:t>)»</a:t>
            </a:r>
          </a:p>
          <a:p>
            <a:pPr algn="ctr">
              <a:lnSpc>
                <a:spcPct val="90000"/>
              </a:lnSpc>
              <a:buClr>
                <a:schemeClr val="dk1"/>
              </a:buClr>
              <a:buSzPct val="100000"/>
            </a:pPr>
            <a:endParaRPr sz="2000" b="1" cap="small" dirty="0">
              <a:solidFill>
                <a:srgbClr val="024E94"/>
              </a:solidFill>
              <a:latin typeface="Arial Narrow"/>
              <a:ea typeface="Arial Narrow"/>
              <a:cs typeface="Arial Narrow"/>
              <a:sym typeface="Arial Narrow"/>
            </a:endParaRPr>
          </a:p>
          <a:p>
            <a:pPr algn="ctr">
              <a:lnSpc>
                <a:spcPct val="90000"/>
              </a:lnSpc>
              <a:buClr>
                <a:srgbClr val="024E94"/>
              </a:buClr>
              <a:buSzPct val="100000"/>
            </a:pPr>
            <a:r>
              <a:rPr lang="el-GR" sz="2000" cap="small" dirty="0">
                <a:solidFill>
                  <a:srgbClr val="024E94"/>
                </a:solidFill>
                <a:latin typeface="Arial Narrow"/>
                <a:ea typeface="Arial Narrow"/>
                <a:cs typeface="Arial Narrow"/>
                <a:sym typeface="Arial Narrow"/>
              </a:rPr>
              <a:t>https://www.autrain.eu/pt/curriculo/</a:t>
            </a:r>
          </a:p>
        </p:txBody>
      </p:sp>
    </p:spTree>
    <p:extLst>
      <p:ext uri="{BB962C8B-B14F-4D97-AF65-F5344CB8AC3E}">
        <p14:creationId xmlns:p14="http://schemas.microsoft.com/office/powerpoint/2010/main" val="29606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l-GR"/>
              <a:t>3 Ιουνίου 2021</a:t>
            </a:r>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l-GR">
                <a:solidFill>
                  <a:prstClr val="black"/>
                </a:solidFill>
                <a:ea typeface="Times New Roman" panose="02020603050405020304" pitchFamily="18" charset="0"/>
              </a:rPr>
              <a:t>Η υποστήριξη της Ευρωπαϊκής Επιτροπής για την παραγωγή της παρούσας δημοσίευσης δεν συνιστά έγκριση του περιεχομένου, το οποίο αντικατοπτρίζει μόνο τις απόψεις των συντακτών, και η Επιτροπή δεν μπορεί να θεωρηθεί υπεύθυνη για οποιαδήποτε χρήση των πληροφοριών που περιέχονται σε αυτήν. </a:t>
            </a: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4</a:t>
            </a:fld>
            <a:endParaRPr lang="de-AT"/>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2743200" cy="1009651"/>
          </a:xfrm>
          <a:prstGeom prst="rect">
            <a:avLst/>
          </a:prstGeom>
          <a:solidFill>
            <a:srgbClr val="FFF2CC"/>
          </a:solidFill>
          <a:ln>
            <a:noFill/>
          </a:ln>
        </p:spPr>
        <p:txBody>
          <a:bodyPr spcFirstLastPara="1" wrap="square" lIns="121900" tIns="60933" rIns="121900" bIns="60933" anchor="ctr" anchorCtr="0">
            <a:noAutofit/>
          </a:bodyPr>
          <a:lstStyle/>
          <a:p>
            <a:pPr algn="ctr">
              <a:buClr>
                <a:srgbClr val="C00000"/>
              </a:buClr>
            </a:pPr>
            <a:r>
              <a:rPr lang="el-GR" sz="3600" b="1" dirty="0">
                <a:solidFill>
                  <a:prstClr val="black"/>
                </a:solidFill>
                <a:latin typeface="Arial Narrow" panose="020B0606020202030204" pitchFamily="34" charset="0"/>
              </a:rPr>
              <a:t>Περιεχόμενα      </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FFF2CC"/>
          </a:solidFill>
          <a:ln>
            <a:noFill/>
          </a:ln>
        </p:spPr>
        <p:txBody>
          <a:bodyPr spcFirstLastPara="1" wrap="square" lIns="121900" tIns="60933" rIns="121900" bIns="60933" anchor="t" anchorCtr="0">
            <a:noAutofit/>
          </a:bodyPr>
          <a:lstStyle/>
          <a:p>
            <a:pPr algn="ctr" defTabSz="685800"/>
            <a:r>
              <a:rPr lang="el-GR" sz="3000" b="1" dirty="0">
                <a:solidFill>
                  <a:prstClr val="black"/>
                </a:solidFill>
                <a:latin typeface="Arial Narrow" panose="020B0606020202030204" pitchFamily="34" charset="0"/>
              </a:rPr>
              <a:t>Ενότητα 1: Δημιουργώντας μια κοινωνία χωρίς αποκλεισμούς</a:t>
            </a:r>
          </a:p>
          <a:p>
            <a:pPr algn="ctr" defTabSz="685800"/>
            <a:endParaRPr lang="en-US" sz="3000" dirty="0">
              <a:solidFill>
                <a:prstClr val="black"/>
              </a:solidFill>
              <a:latin typeface="Arial Narrow" panose="020B0606020202030204" pitchFamily="34" charset="0"/>
            </a:endParaRPr>
          </a:p>
          <a:p>
            <a:pPr marL="457200" indent="-457200" defTabSz="685800">
              <a:lnSpc>
                <a:spcPct val="150000"/>
              </a:lnSpc>
              <a:buFont typeface="Arial" panose="020B0604020202020204" pitchFamily="34" charset="0"/>
              <a:buChar char="•"/>
            </a:pPr>
            <a:r>
              <a:rPr lang="el-GR" sz="3000" dirty="0">
                <a:solidFill>
                  <a:prstClr val="black"/>
                </a:solidFill>
                <a:latin typeface="Arial Narrow" panose="020B0606020202030204" pitchFamily="34" charset="0"/>
              </a:rPr>
              <a:t>Η συμπερίληψη από διάφορες οπτικές</a:t>
            </a:r>
          </a:p>
          <a:p>
            <a:pPr marL="457200" indent="-457200" defTabSz="685800">
              <a:lnSpc>
                <a:spcPct val="150000"/>
              </a:lnSpc>
              <a:buFont typeface="Arial" panose="020B0604020202020204" pitchFamily="34" charset="0"/>
              <a:buChar char="•"/>
            </a:pPr>
            <a:r>
              <a:rPr lang="el-GR" sz="3000" dirty="0">
                <a:solidFill>
                  <a:prstClr val="black"/>
                </a:solidFill>
                <a:latin typeface="Arial Narrow" panose="020B0606020202030204" pitchFamily="34" charset="0"/>
              </a:rPr>
              <a:t>Κρίσιμα στοιχεία για τη δημιουργία μιας κοινωνίας χωρίς αποκλεισμούς</a:t>
            </a:r>
          </a:p>
          <a:p>
            <a:pPr marL="457200" indent="-457200" defTabSz="685800">
              <a:lnSpc>
                <a:spcPct val="150000"/>
              </a:lnSpc>
              <a:buFont typeface="Arial" panose="020B0604020202020204" pitchFamily="34" charset="0"/>
              <a:buChar char="•"/>
            </a:pPr>
            <a:r>
              <a:rPr lang="el-GR" sz="3000" dirty="0">
                <a:solidFill>
                  <a:prstClr val="black"/>
                </a:solidFill>
                <a:latin typeface="Arial Narrow" panose="020B0606020202030204" pitchFamily="34" charset="0"/>
              </a:rPr>
              <a:t>Κοινή ορολογία/ εύρος απόψεων για μια γλώσσα φιλική προς τις ΔΑΦ</a:t>
            </a:r>
          </a:p>
        </p:txBody>
      </p:sp>
    </p:spTree>
    <p:extLst>
      <p:ext uri="{BB962C8B-B14F-4D97-AF65-F5344CB8AC3E}">
        <p14:creationId xmlns:p14="http://schemas.microsoft.com/office/powerpoint/2010/main" val="955063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l-GR"/>
              <a:t>3 Ιουνίου 2021</a:t>
            </a:r>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l-GR">
                <a:solidFill>
                  <a:prstClr val="black"/>
                </a:solidFill>
                <a:ea typeface="Times New Roman" panose="02020603050405020304" pitchFamily="18" charset="0"/>
              </a:rPr>
              <a:t>Η υποστήριξη της Ευρωπαϊκής Επιτροπής για την παραγωγή της παρούσας δημοσίευσης δεν συνιστά έγκριση του περιεχομένου, το οποίο αντικατοπτρίζει μόνο τις απόψεις των συντακτών, και η Επιτροπή δεν μπορεί να θεωρηθεί υπεύθυνη για οποιαδήποτε χρήση των πληροφοριών που περιέχονται σε αυτήν. </a:t>
            </a: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5</a:t>
            </a:fld>
            <a:endParaRPr lang="de-AT"/>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4151812" cy="1009651"/>
          </a:xfrm>
          <a:prstGeom prst="rect">
            <a:avLst/>
          </a:prstGeom>
          <a:solidFill>
            <a:srgbClr val="FFF2CC"/>
          </a:solidFill>
          <a:ln>
            <a:noFill/>
          </a:ln>
        </p:spPr>
        <p:txBody>
          <a:bodyPr spcFirstLastPara="1" wrap="square" lIns="121900" tIns="60933" rIns="121900" bIns="60933" anchor="ctr" anchorCtr="0">
            <a:noAutofit/>
          </a:bodyPr>
          <a:lstStyle/>
          <a:p>
            <a:pPr algn="ctr">
              <a:buClr>
                <a:srgbClr val="C00000"/>
              </a:buClr>
            </a:pPr>
            <a:r>
              <a:rPr lang="el-GR" sz="2800" b="1" dirty="0">
                <a:solidFill>
                  <a:prstClr val="black"/>
                </a:solidFill>
                <a:latin typeface="Arial Narrow" panose="020B0606020202030204" pitchFamily="34" charset="0"/>
              </a:rPr>
              <a:t>Μαθησιακά αποτελέσματα</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FFF2CC"/>
          </a:solidFill>
          <a:ln>
            <a:noFill/>
          </a:ln>
        </p:spPr>
        <p:txBody>
          <a:bodyPr spcFirstLastPara="1" wrap="square" lIns="121900" tIns="60933" rIns="121900" bIns="60933" anchor="t" anchorCtr="0">
            <a:noAutofit/>
          </a:bodyPr>
          <a:lstStyle/>
          <a:p>
            <a:pPr algn="ctr" defTabSz="685800"/>
            <a:r>
              <a:rPr lang="el-GR" sz="2800" b="1" dirty="0">
                <a:solidFill>
                  <a:prstClr val="black"/>
                </a:solidFill>
                <a:latin typeface="Arial Narrow" panose="020B0606020202030204" pitchFamily="34" charset="0"/>
              </a:rPr>
              <a:t>Ενότητα 1: Δημιουργώντας μια κοινωνία χωρίς αποκλεισμούς</a:t>
            </a:r>
          </a:p>
          <a:p>
            <a:pPr algn="ctr" defTabSz="685800">
              <a:lnSpc>
                <a:spcPct val="150000"/>
              </a:lnSpc>
            </a:pPr>
            <a:endParaRPr lang="en-US" sz="2800" b="1" dirty="0">
              <a:solidFill>
                <a:prstClr val="black"/>
              </a:solidFill>
              <a:latin typeface="Arial Narrow" panose="020B0606020202030204" pitchFamily="34" charset="0"/>
            </a:endParaRPr>
          </a:p>
          <a:p>
            <a:pPr marL="457200" indent="-457200" defTabSz="685800">
              <a:lnSpc>
                <a:spcPct val="150000"/>
              </a:lnSpc>
              <a:buFont typeface="Arial" panose="020B0604020202020204" pitchFamily="34" charset="0"/>
              <a:buChar char="•"/>
            </a:pPr>
            <a:r>
              <a:rPr lang="el-GR" sz="2800" dirty="0">
                <a:latin typeface="Arial Narrow" panose="020B0606020202030204" pitchFamily="34" charset="0"/>
              </a:rPr>
              <a:t>Να συζητηθεί η φύση της συμπερίληψης </a:t>
            </a:r>
          </a:p>
          <a:p>
            <a:pPr marL="457200" indent="-457200" defTabSz="685800">
              <a:lnSpc>
                <a:spcPct val="150000"/>
              </a:lnSpc>
              <a:buFont typeface="Arial" panose="020B0604020202020204" pitchFamily="34" charset="0"/>
              <a:buChar char="•"/>
            </a:pPr>
            <a:r>
              <a:rPr lang="el-GR" sz="2800" dirty="0">
                <a:latin typeface="Arial Narrow" panose="020B0606020202030204" pitchFamily="34" charset="0"/>
              </a:rPr>
              <a:t>να προσδιοριστούν τα κρίσιμα στοιχεία μιας κοινωνίας χωρίς αποκλεισμούς</a:t>
            </a:r>
          </a:p>
          <a:p>
            <a:pPr marL="457200" indent="-457200" defTabSz="685800">
              <a:lnSpc>
                <a:spcPct val="150000"/>
              </a:lnSpc>
              <a:buFont typeface="Arial" panose="020B0604020202020204" pitchFamily="34" charset="0"/>
              <a:buChar char="•"/>
            </a:pPr>
            <a:r>
              <a:rPr lang="el-GR" sz="2800" dirty="0">
                <a:latin typeface="Arial Narrow" panose="020B0606020202030204" pitchFamily="34" charset="0"/>
              </a:rPr>
              <a:t>να γίνει κατανοητή η γλώσσα «πρώτα ο άνθρωπος» </a:t>
            </a:r>
            <a:r>
              <a:rPr lang="el-GR" sz="2800" i="1" dirty="0">
                <a:latin typeface="Arial Narrow" panose="020B0606020202030204" pitchFamily="34" charset="0"/>
              </a:rPr>
              <a:t>έναντι</a:t>
            </a:r>
            <a:r>
              <a:rPr lang="el-GR" sz="2800" dirty="0">
                <a:latin typeface="Arial Narrow" panose="020B0606020202030204" pitchFamily="34" charset="0"/>
              </a:rPr>
              <a:t> της γλώσσας με βάση την ταυτότητα του ατόμου</a:t>
            </a:r>
          </a:p>
          <a:p>
            <a:pPr defTabSz="685800"/>
            <a:r>
              <a:rPr lang="el-GR" sz="2800" dirty="0">
                <a:solidFill>
                  <a:prstClr val="black"/>
                </a:solidFill>
                <a:latin typeface="Arial Narrow" panose="020B0606020202030204" pitchFamily="34" charset="0"/>
              </a:rPr>
              <a:t> </a:t>
            </a:r>
          </a:p>
        </p:txBody>
      </p:sp>
    </p:spTree>
    <p:extLst>
      <p:ext uri="{BB962C8B-B14F-4D97-AF65-F5344CB8AC3E}">
        <p14:creationId xmlns:p14="http://schemas.microsoft.com/office/powerpoint/2010/main" val="474841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l-GR"/>
              <a:t>3 Ιουνίου 2021</a:t>
            </a:r>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l-GR">
                <a:solidFill>
                  <a:prstClr val="black"/>
                </a:solidFill>
                <a:ea typeface="Times New Roman" panose="02020603050405020304" pitchFamily="18" charset="0"/>
              </a:rPr>
              <a:t>Η υποστήριξη της Ευρωπαϊκής Επιτροπής για την παραγωγή της παρούσας δημοσίευσης δεν συνιστά έγκριση του περιεχομένου, το οποίο αντικατοπτρίζει μόνο τις απόψεις των συντακτών, και η Επιτροπή δεν μπορεί να θεωρηθεί υπεύθυνη για οποιαδήποτε χρήση των πληροφοριών που περιέχονται σε αυτήν. </a:t>
            </a: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6</a:t>
            </a:fld>
            <a:endParaRPr lang="de-AT"/>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2828109" cy="1009651"/>
          </a:xfrm>
          <a:prstGeom prst="rect">
            <a:avLst/>
          </a:prstGeom>
          <a:solidFill>
            <a:srgbClr val="FFF2CC"/>
          </a:solidFill>
          <a:ln>
            <a:noFill/>
          </a:ln>
        </p:spPr>
        <p:txBody>
          <a:bodyPr spcFirstLastPara="1" wrap="square" lIns="121900" tIns="60933" rIns="121900" bIns="60933" anchor="ctr" anchorCtr="0">
            <a:noAutofit/>
          </a:bodyPr>
          <a:lstStyle/>
          <a:p>
            <a:pPr algn="ctr">
              <a:buClr>
                <a:srgbClr val="C00000"/>
              </a:buClr>
            </a:pPr>
            <a:r>
              <a:rPr lang="el-GR" sz="4000" b="1">
                <a:latin typeface="Arial Narrow" panose="020B0606020202030204" pitchFamily="34" charset="0"/>
              </a:rPr>
              <a:t>Οργάνωση</a:t>
            </a:r>
            <a:r>
              <a:rPr lang="el-GR" sz="4000" b="1">
                <a:solidFill>
                  <a:prstClr val="black"/>
                </a:solidFill>
                <a:latin typeface="Arial Narrow" panose="020B0606020202030204" pitchFamily="34" charset="0"/>
              </a:rPr>
              <a:t>      </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FFF2CC"/>
          </a:solidFill>
          <a:ln>
            <a:noFill/>
          </a:ln>
        </p:spPr>
        <p:txBody>
          <a:bodyPr spcFirstLastPara="1" wrap="square" lIns="121900" tIns="60933" rIns="121900" bIns="60933" anchor="t" anchorCtr="0">
            <a:noAutofit/>
          </a:bodyPr>
          <a:lstStyle/>
          <a:p>
            <a:pPr algn="ctr" defTabSz="685800"/>
            <a:r>
              <a:rPr lang="el-GR" sz="3200" b="1">
                <a:solidFill>
                  <a:prstClr val="black"/>
                </a:solidFill>
                <a:latin typeface="Arial Narrow" panose="020B0606020202030204" pitchFamily="34" charset="0"/>
              </a:rPr>
              <a:t>Ενότητα 1: Δημιουργώντας μια κοινωνία χωρίς αποκλεισμούς</a:t>
            </a:r>
          </a:p>
          <a:p>
            <a:pPr algn="ctr"/>
            <a:endParaRPr lang="en-US" sz="3200" b="1" dirty="0">
              <a:latin typeface="Arial Narrow" panose="020B0606020202030204" pitchFamily="34" charset="0"/>
            </a:endParaRPr>
          </a:p>
          <a:p>
            <a:pPr algn="just">
              <a:lnSpc>
                <a:spcPct val="150000"/>
              </a:lnSpc>
            </a:pPr>
            <a:r>
              <a:rPr lang="el-GR" sz="3200" b="1">
                <a:latin typeface="Arial Narrow" panose="020B0606020202030204" pitchFamily="34" charset="0"/>
              </a:rPr>
              <a:t>Προβλεπόμενος χρόνος ολοκλήρωσης της ενότητας: </a:t>
            </a:r>
            <a:r>
              <a:rPr lang="el-GR" sz="3200">
                <a:latin typeface="Arial Narrow" panose="020B0606020202030204" pitchFamily="34" charset="0"/>
              </a:rPr>
              <a:t>3 ώρες</a:t>
            </a:r>
          </a:p>
          <a:p>
            <a:pPr algn="just">
              <a:lnSpc>
                <a:spcPct val="150000"/>
              </a:lnSpc>
            </a:pPr>
            <a:r>
              <a:rPr lang="el-GR" sz="3200" b="1">
                <a:latin typeface="Arial Narrow" panose="020B0606020202030204" pitchFamily="34" charset="0"/>
              </a:rPr>
              <a:t>Διάλειμμα: </a:t>
            </a:r>
            <a:r>
              <a:rPr lang="el-GR" sz="3200">
                <a:latin typeface="Arial Narrow" panose="020B0606020202030204" pitchFamily="34" charset="0"/>
              </a:rPr>
              <a:t>30 λεπτά ή δύο διαλείμματα των 10-15 λεπτών το καθένα</a:t>
            </a:r>
          </a:p>
          <a:p>
            <a:pPr algn="just">
              <a:lnSpc>
                <a:spcPct val="150000"/>
              </a:lnSpc>
            </a:pPr>
            <a:endParaRPr lang="en-US" sz="3200" dirty="0">
              <a:solidFill>
                <a:prstClr val="black"/>
              </a:solidFill>
              <a:latin typeface="Arial Narrow" panose="020B0606020202030204" pitchFamily="34" charset="0"/>
            </a:endParaRPr>
          </a:p>
        </p:txBody>
      </p:sp>
    </p:spTree>
    <p:extLst>
      <p:ext uri="{BB962C8B-B14F-4D97-AF65-F5344CB8AC3E}">
        <p14:creationId xmlns:p14="http://schemas.microsoft.com/office/powerpoint/2010/main" val="3659944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l-GR"/>
              <a:t>3 Ιουνίου 2021</a:t>
            </a:r>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l-GR">
                <a:solidFill>
                  <a:prstClr val="black"/>
                </a:solidFill>
                <a:ea typeface="Times New Roman" panose="02020603050405020304" pitchFamily="18" charset="0"/>
              </a:rPr>
              <a:t>Η υποστήριξη της Ευρωπαϊκής Επιτροπής για την παραγωγή της παρούσας δημοσίευσης δεν συνιστά έγκριση του περιεχομένου, το οποίο αντικατοπτρίζει μόνο τις απόψεις των συντακτών, και η Επιτροπή δεν μπορεί να θεωρηθεί υπεύθυνη για οποιαδήποτε χρήση των πληροφοριών που περιέχονται σε αυτήν. </a:t>
            </a: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7</a:t>
            </a:fld>
            <a:endParaRPr lang="de-AT"/>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2828109" cy="1009651"/>
          </a:xfrm>
          <a:prstGeom prst="rect">
            <a:avLst/>
          </a:prstGeom>
          <a:solidFill>
            <a:srgbClr val="FFF2CC"/>
          </a:solidFill>
          <a:ln>
            <a:noFill/>
          </a:ln>
        </p:spPr>
        <p:txBody>
          <a:bodyPr spcFirstLastPara="1" wrap="square" lIns="121900" tIns="60933" rIns="121900" bIns="60933" anchor="ctr" anchorCtr="0">
            <a:noAutofit/>
          </a:bodyPr>
          <a:lstStyle/>
          <a:p>
            <a:pPr algn="ctr">
              <a:buClr>
                <a:srgbClr val="C00000"/>
              </a:buClr>
            </a:pPr>
            <a:r>
              <a:rPr lang="el-GR" sz="4000" b="1">
                <a:latin typeface="Arial Narrow" panose="020B0606020202030204" pitchFamily="34" charset="0"/>
              </a:rPr>
              <a:t>Οργάνωση</a:t>
            </a:r>
            <a:r>
              <a:rPr lang="el-GR" sz="4000" b="1">
                <a:solidFill>
                  <a:prstClr val="black"/>
                </a:solidFill>
                <a:latin typeface="Arial Narrow" panose="020B0606020202030204" pitchFamily="34" charset="0"/>
              </a:rPr>
              <a:t>      </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FFF2CC"/>
          </a:solidFill>
          <a:ln>
            <a:noFill/>
          </a:ln>
        </p:spPr>
        <p:txBody>
          <a:bodyPr spcFirstLastPara="1" wrap="square" lIns="121900" tIns="60933" rIns="121900" bIns="60933" anchor="t" anchorCtr="0">
            <a:noAutofit/>
          </a:bodyPr>
          <a:lstStyle/>
          <a:p>
            <a:pPr algn="just">
              <a:lnSpc>
                <a:spcPct val="150000"/>
              </a:lnSpc>
            </a:pPr>
            <a:endParaRPr lang="en-US" sz="3200" dirty="0">
              <a:solidFill>
                <a:prstClr val="black"/>
              </a:solidFill>
              <a:latin typeface="Arial Narrow" panose="020B0606020202030204" pitchFamily="34" charset="0"/>
            </a:endParaRPr>
          </a:p>
        </p:txBody>
      </p:sp>
      <p:graphicFrame>
        <p:nvGraphicFramePr>
          <p:cNvPr id="9" name="Tabela 4">
            <a:extLst>
              <a:ext uri="{FF2B5EF4-FFF2-40B4-BE49-F238E27FC236}">
                <a16:creationId xmlns:a16="http://schemas.microsoft.com/office/drawing/2014/main" id="{666FC378-AC06-0843-8E4A-97D7992FD62C}"/>
              </a:ext>
            </a:extLst>
          </p:cNvPr>
          <p:cNvGraphicFramePr>
            <a:graphicFrameLocks noGrp="1"/>
          </p:cNvGraphicFramePr>
          <p:nvPr>
            <p:extLst>
              <p:ext uri="{D42A27DB-BD31-4B8C-83A1-F6EECF244321}">
                <p14:modId xmlns:p14="http://schemas.microsoft.com/office/powerpoint/2010/main" val="1536811595"/>
              </p:ext>
            </p:extLst>
          </p:nvPr>
        </p:nvGraphicFramePr>
        <p:xfrm>
          <a:off x="1767840" y="2026296"/>
          <a:ext cx="8830491" cy="4389449"/>
        </p:xfrm>
        <a:graphic>
          <a:graphicData uri="http://schemas.openxmlformats.org/drawingml/2006/table">
            <a:tbl>
              <a:tblPr firstRow="1" firstCol="1" bandRow="1">
                <a:tableStyleId>{5C22544A-7EE6-4342-B048-85BDC9FD1C3A}</a:tableStyleId>
              </a:tblPr>
              <a:tblGrid>
                <a:gridCol w="4275489">
                  <a:extLst>
                    <a:ext uri="{9D8B030D-6E8A-4147-A177-3AD203B41FA5}">
                      <a16:colId xmlns:a16="http://schemas.microsoft.com/office/drawing/2014/main" val="635721867"/>
                    </a:ext>
                  </a:extLst>
                </a:gridCol>
                <a:gridCol w="4555002">
                  <a:extLst>
                    <a:ext uri="{9D8B030D-6E8A-4147-A177-3AD203B41FA5}">
                      <a16:colId xmlns:a16="http://schemas.microsoft.com/office/drawing/2014/main" val="3240990846"/>
                    </a:ext>
                  </a:extLst>
                </a:gridCol>
              </a:tblGrid>
              <a:tr h="1896105">
                <a:tc>
                  <a:txBody>
                    <a:bodyPr/>
                    <a:lstStyle/>
                    <a:p>
                      <a:pPr algn="ctr">
                        <a:lnSpc>
                          <a:spcPct val="115000"/>
                        </a:lnSpc>
                        <a:spcAft>
                          <a:spcPts val="0"/>
                        </a:spcAft>
                      </a:pPr>
                      <a:r>
                        <a:rPr lang="el-GR" sz="1600" dirty="0">
                          <a:solidFill>
                            <a:schemeClr val="tx1"/>
                          </a:solidFill>
                          <a:effectLst/>
                          <a:latin typeface="Arial Narrow" panose="020B0606020202030204" pitchFamily="34" charset="0"/>
                        </a:rPr>
                        <a:t>Έναρξη (30 λεπτά)</a:t>
                      </a:r>
                    </a:p>
                    <a:p>
                      <a:pPr marL="174625" lvl="3" indent="-174625" algn="l">
                        <a:lnSpc>
                          <a:spcPct val="115000"/>
                        </a:lnSpc>
                        <a:spcAft>
                          <a:spcPts val="0"/>
                        </a:spcAft>
                        <a:buFont typeface="Symbol" panose="05050102010706020507" pitchFamily="18" charset="2"/>
                        <a:buChar char=""/>
                        <a:tabLst>
                          <a:tab pos="113030" algn="l"/>
                        </a:tabLst>
                      </a:pPr>
                      <a:r>
                        <a:rPr lang="el-GR" sz="1600" b="0" dirty="0">
                          <a:solidFill>
                            <a:schemeClr val="tx1"/>
                          </a:solidFill>
                          <a:effectLst/>
                          <a:latin typeface="Arial Narrow" panose="020B0606020202030204" pitchFamily="34" charset="0"/>
                        </a:rPr>
                        <a:t>Στόχος</a:t>
                      </a:r>
                    </a:p>
                    <a:p>
                      <a:pPr marL="174625" lvl="0" indent="-174625" algn="l">
                        <a:lnSpc>
                          <a:spcPct val="115000"/>
                        </a:lnSpc>
                        <a:spcAft>
                          <a:spcPts val="0"/>
                        </a:spcAft>
                        <a:buFont typeface="Symbol" panose="05050102010706020507" pitchFamily="18" charset="2"/>
                        <a:buChar char=""/>
                      </a:pPr>
                      <a:r>
                        <a:rPr lang="el-GR" sz="1600" b="0" dirty="0">
                          <a:solidFill>
                            <a:schemeClr val="tx1"/>
                          </a:solidFill>
                          <a:effectLst/>
                          <a:latin typeface="Arial Narrow" panose="020B0606020202030204" pitchFamily="34" charset="0"/>
                        </a:rPr>
                        <a:t>Περιεχόμενα</a:t>
                      </a:r>
                    </a:p>
                    <a:p>
                      <a:pPr marL="174625" lvl="0" indent="-174625" algn="l">
                        <a:lnSpc>
                          <a:spcPct val="115000"/>
                        </a:lnSpc>
                        <a:spcAft>
                          <a:spcPts val="0"/>
                        </a:spcAft>
                        <a:buFont typeface="Symbol" panose="05050102010706020507" pitchFamily="18" charset="2"/>
                        <a:buChar char=""/>
                      </a:pPr>
                      <a:r>
                        <a:rPr lang="el-GR" sz="1600" b="0" dirty="0">
                          <a:solidFill>
                            <a:schemeClr val="tx1"/>
                          </a:solidFill>
                          <a:effectLst/>
                          <a:latin typeface="Arial Narrow" panose="020B0606020202030204" pitchFamily="34" charset="0"/>
                        </a:rPr>
                        <a:t>Μαθησιακά αποτελέσματα</a:t>
                      </a:r>
                    </a:p>
                    <a:p>
                      <a:pPr marL="174625" lvl="0" indent="-174625" algn="l">
                        <a:lnSpc>
                          <a:spcPct val="115000"/>
                        </a:lnSpc>
                        <a:spcAft>
                          <a:spcPts val="0"/>
                        </a:spcAft>
                        <a:buFont typeface="Symbol" panose="05050102010706020507" pitchFamily="18" charset="2"/>
                        <a:buChar char=""/>
                      </a:pPr>
                      <a:r>
                        <a:rPr lang="el-GR" sz="1600" b="0" dirty="0">
                          <a:solidFill>
                            <a:schemeClr val="tx1"/>
                          </a:solidFill>
                          <a:effectLst/>
                          <a:latin typeface="Arial Narrow" panose="020B0606020202030204" pitchFamily="34" charset="0"/>
                        </a:rPr>
                        <a:t>Οργάνωση</a:t>
                      </a:r>
                    </a:p>
                    <a:p>
                      <a:pPr marL="174625" lvl="0" indent="-174625" algn="l">
                        <a:lnSpc>
                          <a:spcPct val="115000"/>
                        </a:lnSpc>
                        <a:spcAft>
                          <a:spcPts val="0"/>
                        </a:spcAft>
                        <a:buFont typeface="Symbol" panose="05050102010706020507" pitchFamily="18" charset="2"/>
                        <a:buChar char=""/>
                      </a:pPr>
                      <a:r>
                        <a:rPr lang="el-GR" sz="1600" b="0" dirty="0">
                          <a:solidFill>
                            <a:schemeClr val="tx1"/>
                          </a:solidFill>
                          <a:effectLst/>
                          <a:latin typeface="Arial Narrow" panose="020B0606020202030204" pitchFamily="34" charset="0"/>
                        </a:rPr>
                        <a:t>Δραστηριότητα: </a:t>
                      </a:r>
                      <a:r>
                        <a:rPr lang="el-GR" sz="1600" b="0" i="1" dirty="0">
                          <a:solidFill>
                            <a:schemeClr val="tx1"/>
                          </a:solidFill>
                          <a:effectLst/>
                          <a:latin typeface="Arial Narrow" panose="020B0606020202030204" pitchFamily="34" charset="0"/>
                        </a:rPr>
                        <a:t>Καταιγισμός ιδεών 1.1 </a:t>
                      </a:r>
                    </a:p>
                  </a:txBody>
                  <a:tcPr marL="68580" marR="68580" marT="0" marB="0">
                    <a:solidFill>
                      <a:schemeClr val="accent4">
                        <a:lumMod val="20000"/>
                        <a:lumOff val="80000"/>
                      </a:schemeClr>
                    </a:solidFill>
                  </a:tcPr>
                </a:tc>
                <a:tc>
                  <a:txBody>
                    <a:bodyPr/>
                    <a:lstStyle/>
                    <a:p>
                      <a:pPr algn="ctr">
                        <a:lnSpc>
                          <a:spcPct val="115000"/>
                        </a:lnSpc>
                        <a:spcAft>
                          <a:spcPts val="0"/>
                        </a:spcAft>
                      </a:pPr>
                      <a:r>
                        <a:rPr lang="el-GR" sz="1600" dirty="0">
                          <a:solidFill>
                            <a:schemeClr val="tx1"/>
                          </a:solidFill>
                          <a:effectLst/>
                          <a:latin typeface="Arial Narrow" panose="020B0606020202030204" pitchFamily="34" charset="0"/>
                        </a:rPr>
                        <a:t>Ανάπτυξη (45 λεπτά)</a:t>
                      </a:r>
                    </a:p>
                    <a:p>
                      <a:pPr marL="174625" lvl="0" indent="-174625" algn="just">
                        <a:lnSpc>
                          <a:spcPct val="115000"/>
                        </a:lnSpc>
                        <a:spcAft>
                          <a:spcPts val="0"/>
                        </a:spcAft>
                        <a:buFont typeface="Symbol" panose="05050102010706020507" pitchFamily="18" charset="2"/>
                        <a:buChar char=""/>
                      </a:pPr>
                      <a:r>
                        <a:rPr lang="el-GR" sz="1600" b="0" dirty="0">
                          <a:solidFill>
                            <a:schemeClr val="tx1"/>
                          </a:solidFill>
                          <a:effectLst/>
                          <a:latin typeface="Arial Narrow" panose="020B0606020202030204" pitchFamily="34" charset="0"/>
                        </a:rPr>
                        <a:t>Η συμπερίληψη από διάφορες οπτικές</a:t>
                      </a:r>
                    </a:p>
                    <a:p>
                      <a:pPr marL="174625" lvl="0" indent="-174625" algn="just">
                        <a:lnSpc>
                          <a:spcPct val="115000"/>
                        </a:lnSpc>
                        <a:spcAft>
                          <a:spcPts val="0"/>
                        </a:spcAft>
                        <a:buFont typeface="Symbol" panose="05050102010706020507" pitchFamily="18" charset="2"/>
                        <a:buChar char=""/>
                      </a:pPr>
                      <a:r>
                        <a:rPr lang="el-GR" sz="1600" b="0" dirty="0">
                          <a:solidFill>
                            <a:schemeClr val="tx1"/>
                          </a:solidFill>
                          <a:effectLst/>
                          <a:latin typeface="Arial Narrow" panose="020B0606020202030204" pitchFamily="34" charset="0"/>
                        </a:rPr>
                        <a:t>Κρίσιμα στοιχεία για τη δημιουργία μιας κοινωνίας χωρίς αποκλεισμούς</a:t>
                      </a:r>
                    </a:p>
                    <a:p>
                      <a:pPr marL="174625" lvl="0" indent="-174625" algn="just">
                        <a:lnSpc>
                          <a:spcPct val="115000"/>
                        </a:lnSpc>
                        <a:spcAft>
                          <a:spcPts val="0"/>
                        </a:spcAft>
                        <a:buFont typeface="Symbol" panose="05050102010706020507" pitchFamily="18" charset="2"/>
                        <a:buChar char=""/>
                      </a:pPr>
                      <a:r>
                        <a:rPr lang="el-GR" sz="1600" b="0" dirty="0">
                          <a:solidFill>
                            <a:schemeClr val="tx1"/>
                          </a:solidFill>
                          <a:effectLst/>
                          <a:latin typeface="Arial Narrow" panose="020B0606020202030204" pitchFamily="34" charset="0"/>
                        </a:rPr>
                        <a:t>Δραστηριότητα: </a:t>
                      </a:r>
                      <a:r>
                        <a:rPr lang="el-GR" sz="1600" b="0" i="1" dirty="0">
                          <a:solidFill>
                            <a:schemeClr val="tx1"/>
                          </a:solidFill>
                          <a:effectLst/>
                          <a:latin typeface="Arial Narrow" panose="020B0606020202030204" pitchFamily="34" charset="0"/>
                        </a:rPr>
                        <a:t>Σκέψη &amp; Προβληματισμός 1.1 - Συμπερίληψη</a:t>
                      </a:r>
                    </a:p>
                    <a:p>
                      <a:pPr marL="13335" algn="just">
                        <a:lnSpc>
                          <a:spcPct val="115000"/>
                        </a:lnSpc>
                        <a:spcAft>
                          <a:spcPts val="0"/>
                        </a:spcAft>
                      </a:pPr>
                      <a:r>
                        <a:rPr lang="el-GR" sz="1600" dirty="0">
                          <a:solidFill>
                            <a:schemeClr val="tx1"/>
                          </a:solidFill>
                          <a:effectLst/>
                          <a:latin typeface="Arial Narrow" panose="020B0606020202030204" pitchFamily="34" charset="0"/>
                        </a:rPr>
                        <a:t> </a:t>
                      </a:r>
                    </a:p>
                  </a:txBody>
                  <a:tcPr marL="68580" marR="68580" marT="0" marB="0">
                    <a:solidFill>
                      <a:schemeClr val="accent5">
                        <a:lumMod val="20000"/>
                        <a:lumOff val="80000"/>
                      </a:schemeClr>
                    </a:solidFill>
                  </a:tcPr>
                </a:tc>
                <a:extLst>
                  <a:ext uri="{0D108BD9-81ED-4DB2-BD59-A6C34878D82A}">
                    <a16:rowId xmlns:a16="http://schemas.microsoft.com/office/drawing/2014/main" val="3586345835"/>
                  </a:ext>
                </a:extLst>
              </a:tr>
              <a:tr h="612572">
                <a:tc gridSpan="2">
                  <a:txBody>
                    <a:bodyPr/>
                    <a:lstStyle/>
                    <a:p>
                      <a:pPr algn="ctr">
                        <a:lnSpc>
                          <a:spcPct val="115000"/>
                        </a:lnSpc>
                        <a:spcAft>
                          <a:spcPts val="0"/>
                        </a:spcAft>
                      </a:pPr>
                      <a:r>
                        <a:rPr lang="el-GR" sz="1600" dirty="0">
                          <a:solidFill>
                            <a:schemeClr val="tx1"/>
                          </a:solidFill>
                          <a:effectLst/>
                          <a:latin typeface="Arial Narrow" panose="020B0606020202030204" pitchFamily="34" charset="0"/>
                        </a:rPr>
                        <a:t>(30 λεπτά) </a:t>
                      </a:r>
                    </a:p>
                    <a:p>
                      <a:pPr algn="ctr">
                        <a:lnSpc>
                          <a:spcPct val="115000"/>
                        </a:lnSpc>
                        <a:spcAft>
                          <a:spcPts val="0"/>
                        </a:spcAft>
                      </a:pPr>
                      <a:r>
                        <a:rPr lang="el-GR" sz="1600" dirty="0">
                          <a:solidFill>
                            <a:schemeClr val="tx1"/>
                          </a:solidFill>
                          <a:effectLst/>
                          <a:latin typeface="Arial Narrow" panose="020B0606020202030204" pitchFamily="34" charset="0"/>
                        </a:rPr>
                        <a:t>Διάλειμμα</a:t>
                      </a:r>
                    </a:p>
                  </a:txBody>
                  <a:tcPr marL="68580" marR="68580" marT="0" marB="0">
                    <a:solidFill>
                      <a:schemeClr val="accent6">
                        <a:lumMod val="60000"/>
                        <a:lumOff val="40000"/>
                      </a:schemeClr>
                    </a:solidFill>
                  </a:tcPr>
                </a:tc>
                <a:tc hMerge="1">
                  <a:txBody>
                    <a:bodyPr/>
                    <a:lstStyle/>
                    <a:p>
                      <a:endParaRPr lang="pt-PT"/>
                    </a:p>
                  </a:txBody>
                  <a:tcPr/>
                </a:tc>
                <a:extLst>
                  <a:ext uri="{0D108BD9-81ED-4DB2-BD59-A6C34878D82A}">
                    <a16:rowId xmlns:a16="http://schemas.microsoft.com/office/drawing/2014/main" val="3299380523"/>
                  </a:ext>
                </a:extLst>
              </a:tr>
              <a:tr h="1839174">
                <a:tc>
                  <a:txBody>
                    <a:bodyPr/>
                    <a:lstStyle/>
                    <a:p>
                      <a:pPr marL="174625" indent="-174625" algn="ctr">
                        <a:lnSpc>
                          <a:spcPct val="115000"/>
                        </a:lnSpc>
                        <a:spcAft>
                          <a:spcPts val="0"/>
                        </a:spcAft>
                      </a:pPr>
                      <a:r>
                        <a:rPr lang="el-GR" sz="1600" b="1" dirty="0">
                          <a:solidFill>
                            <a:schemeClr val="tx1"/>
                          </a:solidFill>
                          <a:effectLst/>
                          <a:latin typeface="Arial Narrow" panose="020B0606020202030204" pitchFamily="34" charset="0"/>
                        </a:rPr>
                        <a:t>Ανάπτυξη (45 λεπτά)</a:t>
                      </a:r>
                    </a:p>
                    <a:p>
                      <a:pPr marL="174625" lvl="0" indent="-174625" algn="just">
                        <a:lnSpc>
                          <a:spcPct val="115000"/>
                        </a:lnSpc>
                        <a:spcAft>
                          <a:spcPts val="0"/>
                        </a:spcAft>
                        <a:buFont typeface="Symbol" panose="05050102010706020507" pitchFamily="18" charset="2"/>
                        <a:buChar char=""/>
                      </a:pPr>
                      <a:r>
                        <a:rPr lang="el-GR" sz="1600" b="0" dirty="0">
                          <a:solidFill>
                            <a:schemeClr val="tx1"/>
                          </a:solidFill>
                          <a:effectLst/>
                          <a:latin typeface="Arial Narrow" panose="020B0606020202030204" pitchFamily="34" charset="0"/>
                        </a:rPr>
                        <a:t>Κοινή ορολογία/ εύρος απόψεων για μια γλώσσα φιλική προς τις </a:t>
                      </a:r>
                      <a:r>
                        <a:rPr lang="el-GR" sz="1600" b="0" dirty="0" err="1">
                          <a:solidFill>
                            <a:schemeClr val="tx1"/>
                          </a:solidFill>
                          <a:effectLst/>
                          <a:latin typeface="Arial Narrow" panose="020B0606020202030204" pitchFamily="34" charset="0"/>
                        </a:rPr>
                        <a:t>ΔΑΦ</a:t>
                      </a:r>
                      <a:endParaRPr lang="el-GR" sz="1600" b="0" dirty="0">
                        <a:solidFill>
                          <a:schemeClr val="tx1"/>
                        </a:solidFill>
                        <a:effectLst/>
                        <a:latin typeface="Arial Narrow" panose="020B0606020202030204" pitchFamily="34" charset="0"/>
                      </a:endParaRPr>
                    </a:p>
                    <a:p>
                      <a:pPr marL="174625" lvl="0" indent="-174625" algn="just">
                        <a:lnSpc>
                          <a:spcPct val="115000"/>
                        </a:lnSpc>
                        <a:spcAft>
                          <a:spcPts val="0"/>
                        </a:spcAft>
                        <a:buFont typeface="Symbol" panose="05050102010706020507" pitchFamily="18" charset="2"/>
                        <a:buChar char=""/>
                      </a:pPr>
                      <a:r>
                        <a:rPr lang="el-GR" sz="1600" b="0" dirty="0">
                          <a:solidFill>
                            <a:schemeClr val="tx1"/>
                          </a:solidFill>
                          <a:effectLst/>
                          <a:latin typeface="Arial Narrow" panose="020B0606020202030204" pitchFamily="34" charset="0"/>
                        </a:rPr>
                        <a:t>Δραστηριότητα: </a:t>
                      </a:r>
                      <a:r>
                        <a:rPr lang="el-GR" sz="1600" b="0" i="1" dirty="0">
                          <a:solidFill>
                            <a:schemeClr val="tx1"/>
                          </a:solidFill>
                          <a:effectLst/>
                          <a:latin typeface="Arial Narrow" panose="020B0606020202030204" pitchFamily="34" charset="0"/>
                        </a:rPr>
                        <a:t>Σκέψη &amp; Προβληματισμός 1.2 - Γλώσσα</a:t>
                      </a:r>
                    </a:p>
                    <a:p>
                      <a:pPr algn="ctr">
                        <a:lnSpc>
                          <a:spcPct val="115000"/>
                        </a:lnSpc>
                        <a:spcAft>
                          <a:spcPts val="0"/>
                        </a:spcAft>
                      </a:pPr>
                      <a:r>
                        <a:rPr lang="el-GR" sz="1600" dirty="0">
                          <a:effectLst/>
                          <a:latin typeface="Arial Narrow" panose="020B0606020202030204" pitchFamily="34" charset="0"/>
                        </a:rPr>
                        <a:t> </a:t>
                      </a:r>
                    </a:p>
                  </a:txBody>
                  <a:tcPr marL="68580" marR="68580" marT="0" marB="0">
                    <a:solidFill>
                      <a:srgbClr val="DEEBF8"/>
                    </a:solidFill>
                  </a:tcPr>
                </a:tc>
                <a:tc>
                  <a:txBody>
                    <a:bodyPr/>
                    <a:lstStyle/>
                    <a:p>
                      <a:pPr algn="ctr">
                        <a:lnSpc>
                          <a:spcPct val="115000"/>
                        </a:lnSpc>
                        <a:spcAft>
                          <a:spcPts val="0"/>
                        </a:spcAft>
                      </a:pPr>
                      <a:r>
                        <a:rPr lang="el-GR" sz="1600" b="1" dirty="0">
                          <a:solidFill>
                            <a:schemeClr val="tx1"/>
                          </a:solidFill>
                          <a:effectLst/>
                          <a:latin typeface="Arial Narrow" panose="020B0606020202030204" pitchFamily="34" charset="0"/>
                        </a:rPr>
                        <a:t>Τέλος (30 λεπτά)</a:t>
                      </a:r>
                    </a:p>
                    <a:p>
                      <a:pPr marL="174625" lvl="0" indent="-174625">
                        <a:lnSpc>
                          <a:spcPct val="115000"/>
                        </a:lnSpc>
                        <a:spcAft>
                          <a:spcPts val="0"/>
                        </a:spcAft>
                        <a:buFont typeface="Symbol" panose="05050102010706020507" pitchFamily="18" charset="2"/>
                        <a:buChar char=""/>
                      </a:pPr>
                      <a:r>
                        <a:rPr lang="el-GR" sz="1600" dirty="0">
                          <a:solidFill>
                            <a:schemeClr val="tx1"/>
                          </a:solidFill>
                          <a:effectLst/>
                          <a:latin typeface="Arial Narrow" panose="020B0606020202030204" pitchFamily="34" charset="0"/>
                        </a:rPr>
                        <a:t>Ολοκλήρωση</a:t>
                      </a:r>
                    </a:p>
                    <a:p>
                      <a:pPr marL="174625" lvl="0" indent="-174625">
                        <a:lnSpc>
                          <a:spcPct val="115000"/>
                        </a:lnSpc>
                        <a:spcAft>
                          <a:spcPts val="0"/>
                        </a:spcAft>
                        <a:buFont typeface="Symbol" panose="05050102010706020507" pitchFamily="18" charset="2"/>
                        <a:buChar char=""/>
                      </a:pPr>
                      <a:r>
                        <a:rPr lang="el-GR" sz="1600" dirty="0">
                          <a:solidFill>
                            <a:schemeClr val="tx1"/>
                          </a:solidFill>
                          <a:effectLst/>
                          <a:latin typeface="Arial Narrow" panose="020B0606020202030204" pitchFamily="34" charset="0"/>
                        </a:rPr>
                        <a:t>Δραστηριότητα: </a:t>
                      </a:r>
                      <a:r>
                        <a:rPr lang="el-GR" sz="1600" i="1" dirty="0">
                          <a:solidFill>
                            <a:schemeClr val="tx1"/>
                          </a:solidFill>
                          <a:effectLst/>
                          <a:latin typeface="Arial Narrow" panose="020B0606020202030204" pitchFamily="34" charset="0"/>
                        </a:rPr>
                        <a:t>Εφαρμογή στον πραγματικό κόσμο 1.1</a:t>
                      </a:r>
                    </a:p>
                    <a:p>
                      <a:pPr marL="174625" lvl="0" indent="-174625">
                        <a:lnSpc>
                          <a:spcPct val="115000"/>
                        </a:lnSpc>
                        <a:spcAft>
                          <a:spcPts val="0"/>
                        </a:spcAft>
                        <a:buFont typeface="Symbol" panose="05050102010706020507" pitchFamily="18" charset="2"/>
                        <a:buChar char=""/>
                      </a:pPr>
                      <a:r>
                        <a:rPr lang="el-GR" sz="1600" dirty="0">
                          <a:solidFill>
                            <a:schemeClr val="tx1"/>
                          </a:solidFill>
                          <a:effectLst/>
                          <a:latin typeface="Arial Narrow" panose="020B0606020202030204" pitchFamily="34" charset="0"/>
                        </a:rPr>
                        <a:t>Παραπομπές &amp; Πηγές</a:t>
                      </a:r>
                    </a:p>
                    <a:p>
                      <a:pPr marL="174625" lvl="0" indent="-174625">
                        <a:lnSpc>
                          <a:spcPct val="115000"/>
                        </a:lnSpc>
                        <a:spcAft>
                          <a:spcPts val="0"/>
                        </a:spcAft>
                        <a:buFont typeface="Symbol" panose="05050102010706020507" pitchFamily="18" charset="2"/>
                        <a:buChar char=""/>
                      </a:pPr>
                      <a:r>
                        <a:rPr lang="el-GR" sz="1600" dirty="0">
                          <a:solidFill>
                            <a:schemeClr val="tx1"/>
                          </a:solidFill>
                          <a:effectLst/>
                          <a:latin typeface="Arial Narrow" panose="020B0606020202030204" pitchFamily="34" charset="0"/>
                          <a:sym typeface="Wingdings" panose="05000000000000000000" pitchFamily="2" charset="2"/>
                        </a:rPr>
                        <a:t>Αποχαιρετισμός  </a:t>
                      </a:r>
                    </a:p>
                  </a:txBody>
                  <a:tcPr marL="68580" marR="68580" marT="0" marB="0">
                    <a:solidFill>
                      <a:srgbClr val="F9DAD9"/>
                    </a:solidFill>
                  </a:tcPr>
                </a:tc>
                <a:extLst>
                  <a:ext uri="{0D108BD9-81ED-4DB2-BD59-A6C34878D82A}">
                    <a16:rowId xmlns:a16="http://schemas.microsoft.com/office/drawing/2014/main" val="460419655"/>
                  </a:ext>
                </a:extLst>
              </a:tr>
            </a:tbl>
          </a:graphicData>
        </a:graphic>
      </p:graphicFrame>
    </p:spTree>
    <p:extLst>
      <p:ext uri="{BB962C8B-B14F-4D97-AF65-F5344CB8AC3E}">
        <p14:creationId xmlns:p14="http://schemas.microsoft.com/office/powerpoint/2010/main" val="46662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de-A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r>
              <a:rPr lang="el-GR"/>
              <a:t>3 Ιουνίου 2021</a:t>
            </a:r>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r>
              <a:rPr lang="el-GR">
                <a:solidFill>
                  <a:prstClr val="black"/>
                </a:solidFill>
                <a:ea typeface="Times New Roman" panose="02020603050405020304" pitchFamily="18" charset="0"/>
              </a:rPr>
              <a:t>Η υποστήριξη της Ευρωπαϊκής Επιτροπής για την παραγωγή της παρούσας δημοσίευσης δεν συνιστά έγκριση του περιεχομένου, το οποίο αντικατοπτρίζει μόνο τις απόψεις των συντακτών, και η Επιτροπή δεν μπορεί να θεωρηθεί υπεύθυνη για οποιαδήποτε χρήση των πληροφοριών που περιέχονται σε αυτήν. </a:t>
            </a:r>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fld id="{CD37B2E7-1D31-7C4D-928B-66328FE9604A}" type="slidenum">
              <a:rPr lang="de-AT" smtClean="0"/>
              <a:pPr/>
              <a:t>8</a:t>
            </a:fld>
            <a:endParaRPr lang="de-AT"/>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5632269" cy="1009651"/>
          </a:xfrm>
          <a:prstGeom prst="rect">
            <a:avLst/>
          </a:prstGeom>
          <a:solidFill>
            <a:srgbClr val="FFF2CC"/>
          </a:solidFill>
          <a:ln>
            <a:noFill/>
          </a:ln>
        </p:spPr>
        <p:txBody>
          <a:bodyPr spcFirstLastPara="1" wrap="square" lIns="121900" tIns="60933" rIns="121900" bIns="60933" anchor="ctr" anchorCtr="0">
            <a:noAutofit/>
          </a:bodyPr>
          <a:lstStyle/>
          <a:p>
            <a:r>
              <a:rPr lang="el-GR" sz="2400" b="1" dirty="0">
                <a:latin typeface="Arial Narrow" panose="020B0606020202030204" pitchFamily="34" charset="0"/>
              </a:rPr>
              <a:t>Δραστηριότητα: Καταιγισμός ιδεών 1.1</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FFF2CC"/>
          </a:solidFill>
          <a:ln>
            <a:noFill/>
          </a:ln>
        </p:spPr>
        <p:txBody>
          <a:bodyPr spcFirstLastPara="1" wrap="square" lIns="121900" tIns="60933" rIns="121900" bIns="60933" anchor="ctr" anchorCtr="0">
            <a:noAutofit/>
          </a:bodyPr>
          <a:lstStyle/>
          <a:p>
            <a:pPr algn="ctr"/>
            <a:r>
              <a:rPr lang="el-GR" sz="3200" b="1">
                <a:latin typeface="Arial Narrow" panose="020B0606020202030204" pitchFamily="34" charset="0"/>
              </a:rPr>
              <a:t>«Καταχώριση / Χαρτογράφηση...»</a:t>
            </a:r>
          </a:p>
        </p:txBody>
      </p:sp>
    </p:spTree>
    <p:extLst>
      <p:ext uri="{BB962C8B-B14F-4D97-AF65-F5344CB8AC3E}">
        <p14:creationId xmlns:p14="http://schemas.microsoft.com/office/powerpoint/2010/main" val="2830902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7631B7B-E317-B346-8DFE-60139876228D}"/>
              </a:ext>
            </a:extLst>
          </p:cNvPr>
          <p:cNvSpPr>
            <a:spLocks noGrp="1"/>
          </p:cNvSpPr>
          <p:nvPr>
            <p:ph type="dt" sz="half" idx="10"/>
          </p:nvPr>
        </p:nvSpPr>
        <p:spPr/>
        <p:txBody>
          <a:bodyPr/>
          <a:lstStyle/>
          <a:p>
            <a:r>
              <a:rPr lang="el-GR"/>
              <a:t>3 Ιουνίου 2021</a:t>
            </a:r>
          </a:p>
        </p:txBody>
      </p:sp>
      <p:sp>
        <p:nvSpPr>
          <p:cNvPr id="5" name="Footer Placeholder 4">
            <a:extLst>
              <a:ext uri="{FF2B5EF4-FFF2-40B4-BE49-F238E27FC236}">
                <a16:creationId xmlns:a16="http://schemas.microsoft.com/office/drawing/2014/main" id="{0CA48045-4BB7-AD47-B9AF-E7028540D716}"/>
              </a:ext>
            </a:extLst>
          </p:cNvPr>
          <p:cNvSpPr>
            <a:spLocks noGrp="1"/>
          </p:cNvSpPr>
          <p:nvPr>
            <p:ph type="ftr" sz="quarter" idx="11"/>
          </p:nvPr>
        </p:nvSpPr>
        <p:spPr/>
        <p:txBody>
          <a:bodyPr/>
          <a:lstStyle/>
          <a:p>
            <a:r>
              <a:rPr lang="el-GR">
                <a:solidFill>
                  <a:prstClr val="black"/>
                </a:solidFill>
                <a:ea typeface="Times New Roman" panose="02020603050405020304" pitchFamily="18" charset="0"/>
              </a:rPr>
              <a:t>Η υποστήριξη της Ευρωπαϊκής Επιτροπής για την παραγωγή της παρούσας δημοσίευσης δεν συνιστά έγκριση του περιεχομένου, το οποίο αντικατοπτρίζει μόνο τις απόψεις των συντακτών, και η Επιτροπή δεν μπορεί να θεωρηθεί υπεύθυνη για οποιαδήποτε χρήση των πληροφοριών που περιέχονται σε αυτήν. </a:t>
            </a:r>
          </a:p>
        </p:txBody>
      </p:sp>
      <p:sp>
        <p:nvSpPr>
          <p:cNvPr id="6" name="Slide Number Placeholder 5">
            <a:extLst>
              <a:ext uri="{FF2B5EF4-FFF2-40B4-BE49-F238E27FC236}">
                <a16:creationId xmlns:a16="http://schemas.microsoft.com/office/drawing/2014/main" id="{03844065-72F0-C24F-A504-90E2B2DD5643}"/>
              </a:ext>
            </a:extLst>
          </p:cNvPr>
          <p:cNvSpPr>
            <a:spLocks noGrp="1"/>
          </p:cNvSpPr>
          <p:nvPr>
            <p:ph type="sldNum" sz="quarter" idx="12"/>
          </p:nvPr>
        </p:nvSpPr>
        <p:spPr/>
        <p:txBody>
          <a:bodyPr/>
          <a:lstStyle/>
          <a:p>
            <a:fld id="{CD37B2E7-1D31-7C4D-928B-66328FE9604A}" type="slidenum">
              <a:rPr lang="de-AT" smtClean="0"/>
              <a:pPr/>
              <a:t>9</a:t>
            </a:fld>
            <a:endParaRPr lang="de-AT"/>
          </a:p>
        </p:txBody>
      </p:sp>
      <p:sp>
        <p:nvSpPr>
          <p:cNvPr id="11" name="Google Shape;143;p27">
            <a:extLst>
              <a:ext uri="{FF2B5EF4-FFF2-40B4-BE49-F238E27FC236}">
                <a16:creationId xmlns:a16="http://schemas.microsoft.com/office/drawing/2014/main" id="{11371142-163D-DB42-9607-6A3E196B56BB}"/>
              </a:ext>
            </a:extLst>
          </p:cNvPr>
          <p:cNvSpPr/>
          <p:nvPr/>
        </p:nvSpPr>
        <p:spPr>
          <a:xfrm>
            <a:off x="0" y="1286553"/>
            <a:ext cx="12192000" cy="1486535"/>
          </a:xfrm>
          <a:prstGeom prst="rect">
            <a:avLst/>
          </a:prstGeom>
          <a:solidFill>
            <a:srgbClr val="DEEBF8"/>
          </a:solidFill>
          <a:ln>
            <a:noFill/>
          </a:ln>
        </p:spPr>
        <p:txBody>
          <a:bodyPr spcFirstLastPara="1" wrap="square" lIns="121900" tIns="60933" rIns="121900" bIns="60933" anchor="ctr" anchorCtr="0">
            <a:noAutofit/>
          </a:bodyPr>
          <a:lstStyle/>
          <a:p>
            <a:pPr algn="ctr"/>
            <a:endParaRPr lang="it" sz="3200" b="1" dirty="0">
              <a:solidFill>
                <a:schemeClr val="dk1"/>
              </a:solidFill>
              <a:latin typeface="Calibri"/>
              <a:ea typeface="Arial Narrow"/>
              <a:cs typeface="Calibri"/>
              <a:sym typeface="Calibri"/>
            </a:endParaRPr>
          </a:p>
          <a:p>
            <a:pPr algn="ctr"/>
            <a:r>
              <a:rPr lang="el-GR" sz="4000" b="1">
                <a:solidFill>
                  <a:schemeClr val="dk1"/>
                </a:solidFill>
                <a:latin typeface="Arial Narrow"/>
                <a:ea typeface="Arial Narrow"/>
                <a:cs typeface="Arial Narrow"/>
                <a:sym typeface="Arial Narrow"/>
              </a:rPr>
              <a:t>ΑΝΑΠΤΥΞΗ</a:t>
            </a:r>
          </a:p>
          <a:p>
            <a:pPr algn="ctr"/>
            <a:endParaRPr sz="3200" b="1" dirty="0">
              <a:solidFill>
                <a:schemeClr val="dk1"/>
              </a:solidFill>
              <a:latin typeface="Calibri"/>
              <a:ea typeface="Calibri"/>
              <a:cs typeface="Calibri"/>
              <a:sym typeface="Calibri"/>
            </a:endParaRPr>
          </a:p>
        </p:txBody>
      </p:sp>
      <p:sp>
        <p:nvSpPr>
          <p:cNvPr id="12" name="Google Shape;151;p27">
            <a:extLst>
              <a:ext uri="{FF2B5EF4-FFF2-40B4-BE49-F238E27FC236}">
                <a16:creationId xmlns:a16="http://schemas.microsoft.com/office/drawing/2014/main" id="{C2C82930-6332-F94C-82D1-60B6BD0BD1D5}"/>
              </a:ext>
            </a:extLst>
          </p:cNvPr>
          <p:cNvSpPr/>
          <p:nvPr/>
        </p:nvSpPr>
        <p:spPr>
          <a:xfrm>
            <a:off x="4084990" y="2971938"/>
            <a:ext cx="4022019" cy="3185561"/>
          </a:xfrm>
          <a:prstGeom prst="rect">
            <a:avLst/>
          </a:prstGeom>
          <a:solidFill>
            <a:srgbClr val="DEEBF8"/>
          </a:solidFill>
          <a:ln>
            <a:noFill/>
          </a:ln>
        </p:spPr>
        <p:txBody>
          <a:bodyPr spcFirstLastPara="1" wrap="square" lIns="121900" tIns="60933" rIns="121900" bIns="60933" anchor="ctr" anchorCtr="0">
            <a:noAutofit/>
          </a:bodyPr>
          <a:lstStyle/>
          <a:p>
            <a:pPr algn="ctr" defTabSz="685800"/>
            <a:r>
              <a:rPr lang="el-GR" sz="2000">
                <a:solidFill>
                  <a:prstClr val="black"/>
                </a:solidFill>
                <a:latin typeface="Arial Narrow" panose="020B0606020202030204" pitchFamily="34" charset="0"/>
              </a:rPr>
              <a:t>Η συμπερίληψη από διάφορες οπτικές</a:t>
            </a:r>
          </a:p>
          <a:p>
            <a:pPr algn="ctr" defTabSz="685800"/>
            <a:r>
              <a:rPr lang="el-GR" sz="2000">
                <a:solidFill>
                  <a:prstClr val="black"/>
                </a:solidFill>
                <a:latin typeface="Arial Narrow" panose="020B0606020202030204" pitchFamily="34" charset="0"/>
              </a:rPr>
              <a:t>Κρίσιμα στοιχεία για τη δημιουργία μιας κοινωνίας χωρίς αποκλεισμούς</a:t>
            </a:r>
          </a:p>
          <a:p>
            <a:pPr algn="ctr" defTabSz="685800"/>
            <a:r>
              <a:rPr lang="el-GR" sz="2000" i="1">
                <a:latin typeface="Arial Narrow" panose="020B0606020202030204" pitchFamily="34" charset="0"/>
              </a:rPr>
              <a:t>Δραστηριότητα: Σκέψη &amp; Προβληματισμός 1.1– Συμπερίληψη</a:t>
            </a:r>
          </a:p>
          <a:p>
            <a:pPr algn="ctr" defTabSz="685800"/>
            <a:r>
              <a:rPr lang="el-GR" sz="2000">
                <a:solidFill>
                  <a:prstClr val="black"/>
                </a:solidFill>
                <a:latin typeface="Arial Narrow" panose="020B0606020202030204" pitchFamily="34" charset="0"/>
              </a:rPr>
              <a:t>Κοινή ορολογία/ εύρος απόψεων για μια γλώσσα φιλική προς τις ΔΑΦ</a:t>
            </a:r>
          </a:p>
          <a:p>
            <a:pPr algn="ctr" defTabSz="685800"/>
            <a:r>
              <a:rPr lang="el-GR" sz="2000" i="1">
                <a:latin typeface="Arial Narrow" panose="020B0606020202030204" pitchFamily="34" charset="0"/>
              </a:rPr>
              <a:t>Δραστηριότητα: Σκέψη &amp; Προβληματισμός 1.2 - Γλώσσα</a:t>
            </a:r>
          </a:p>
        </p:txBody>
      </p:sp>
    </p:spTree>
    <p:extLst>
      <p:ext uri="{BB962C8B-B14F-4D97-AF65-F5344CB8AC3E}">
        <p14:creationId xmlns:p14="http://schemas.microsoft.com/office/powerpoint/2010/main" val="1168784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4289</Words>
  <Application>Microsoft Office PowerPoint</Application>
  <PresentationFormat>Ευρεία οθόνη</PresentationFormat>
  <Paragraphs>341</Paragraphs>
  <Slides>35</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35</vt:i4>
      </vt:variant>
    </vt:vector>
  </HeadingPairs>
  <TitlesOfParts>
    <vt:vector size="42" baseType="lpstr">
      <vt:lpstr>Arial</vt:lpstr>
      <vt:lpstr>Arial Narrow</vt:lpstr>
      <vt:lpstr>Calibri</vt:lpstr>
      <vt:lpstr>Calibri Light</vt:lpstr>
      <vt:lpstr>Century Schoolbook</vt:lpstr>
      <vt:lpstr>Symbol</vt:lpstr>
      <vt:lpstr>Office Theme</vt:lpstr>
      <vt:lpstr>Πρόγραμμα μαθημάτων για το εκπαιδευτικό πρόγραμμα «Σύμβουλος σε θέματα διαταραχών αυτιστικού φάσματος (ΔΑΦ)»  https://www.autrain.eu/pt/curriculo/</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Πρόγραμμα μαθημάτων για το εκπαιδευτικό πρόγραμμα «Σύμβουλος σε θέματα διαταραχών αυτιστικού φάσματος (ΔΑΦ)»  https://www.autrain.eu/pt/curriculo/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Koller Jasmin</dc:creator>
  <cp:lastModifiedBy>Kalli Rodopoulou</cp:lastModifiedBy>
  <cp:revision>19</cp:revision>
  <dcterms:created xsi:type="dcterms:W3CDTF">2021-06-03T08:33:53Z</dcterms:created>
  <dcterms:modified xsi:type="dcterms:W3CDTF">2021-11-11T14:20:18Z</dcterms:modified>
</cp:coreProperties>
</file>