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7" r:id="rId2"/>
    <p:sldId id="336" r:id="rId3"/>
    <p:sldId id="306" r:id="rId4"/>
    <p:sldId id="313" r:id="rId5"/>
    <p:sldId id="357" r:id="rId6"/>
    <p:sldId id="358" r:id="rId7"/>
    <p:sldId id="359" r:id="rId8"/>
    <p:sldId id="338" r:id="rId9"/>
    <p:sldId id="339" r:id="rId10"/>
    <p:sldId id="330" r:id="rId11"/>
    <p:sldId id="341" r:id="rId12"/>
    <p:sldId id="364" r:id="rId13"/>
    <p:sldId id="334" r:id="rId14"/>
    <p:sldId id="360" r:id="rId15"/>
    <p:sldId id="361" r:id="rId16"/>
    <p:sldId id="362" r:id="rId17"/>
    <p:sldId id="299" r:id="rId18"/>
    <p:sldId id="332" r:id="rId19"/>
    <p:sldId id="365" r:id="rId20"/>
    <p:sldId id="366" r:id="rId21"/>
    <p:sldId id="367" r:id="rId22"/>
    <p:sldId id="349" r:id="rId23"/>
    <p:sldId id="350" r:id="rId24"/>
    <p:sldId id="314" r:id="rId25"/>
    <p:sldId id="356" r:id="rId26"/>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p:restoredTop sz="94719"/>
  </p:normalViewPr>
  <p:slideViewPr>
    <p:cSldViewPr snapToGrid="0" snapToObjects="1">
      <p:cViewPr varScale="1">
        <p:scale>
          <a:sx n="147" d="100"/>
          <a:sy n="147" d="100"/>
        </p:scale>
        <p:origin x="12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12.07.21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for the Training Course </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34759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28109"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en-US" sz="4000" b="1" dirty="0">
                <a:latin typeface="Arial Narrow" panose="020B0606020202030204" pitchFamily="34" charset="0"/>
              </a:rPr>
              <a:t>Organization</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10" name="Tabela 4">
            <a:extLst>
              <a:ext uri="{FF2B5EF4-FFF2-40B4-BE49-F238E27FC236}">
                <a16:creationId xmlns:a16="http://schemas.microsoft.com/office/drawing/2014/main" id="{BE16761F-97EB-F544-8E56-16C2E7E4497D}"/>
              </a:ext>
            </a:extLst>
          </p:cNvPr>
          <p:cNvGraphicFramePr>
            <a:graphicFrameLocks noGrp="1"/>
          </p:cNvGraphicFramePr>
          <p:nvPr>
            <p:extLst>
              <p:ext uri="{D42A27DB-BD31-4B8C-83A1-F6EECF244321}">
                <p14:modId xmlns:p14="http://schemas.microsoft.com/office/powerpoint/2010/main" val="2865877602"/>
              </p:ext>
            </p:extLst>
          </p:nvPr>
        </p:nvGraphicFramePr>
        <p:xfrm>
          <a:off x="2256608" y="1825625"/>
          <a:ext cx="7844187" cy="4347851"/>
        </p:xfrm>
        <a:graphic>
          <a:graphicData uri="http://schemas.openxmlformats.org/drawingml/2006/table">
            <a:tbl>
              <a:tblPr firstRow="1" firstCol="1" bandRow="1">
                <a:tableStyleId>{5C22544A-7EE6-4342-B048-85BDC9FD1C3A}</a:tableStyleId>
              </a:tblPr>
              <a:tblGrid>
                <a:gridCol w="3797947">
                  <a:extLst>
                    <a:ext uri="{9D8B030D-6E8A-4147-A177-3AD203B41FA5}">
                      <a16:colId xmlns:a16="http://schemas.microsoft.com/office/drawing/2014/main" val="635721867"/>
                    </a:ext>
                  </a:extLst>
                </a:gridCol>
                <a:gridCol w="4046240">
                  <a:extLst>
                    <a:ext uri="{9D8B030D-6E8A-4147-A177-3AD203B41FA5}">
                      <a16:colId xmlns:a16="http://schemas.microsoft.com/office/drawing/2014/main" val="3240990846"/>
                    </a:ext>
                  </a:extLst>
                </a:gridCol>
              </a:tblGrid>
              <a:tr h="2040337">
                <a:tc>
                  <a:txBody>
                    <a:bodyPr/>
                    <a:lstStyle/>
                    <a:p>
                      <a:pPr algn="ctr">
                        <a:lnSpc>
                          <a:spcPct val="115000"/>
                        </a:lnSpc>
                        <a:spcAft>
                          <a:spcPts val="0"/>
                        </a:spcAft>
                      </a:pPr>
                      <a:r>
                        <a:rPr lang="en-US" sz="1400" dirty="0">
                          <a:solidFill>
                            <a:schemeClr val="tx1"/>
                          </a:solidFill>
                          <a:effectLst/>
                          <a:latin typeface="Arial Narrow" panose="020B0606020202030204" pitchFamily="34" charset="0"/>
                        </a:rPr>
                        <a:t>Begin 09:00 – 9:30</a:t>
                      </a:r>
                      <a:endParaRPr lang="pt-PT" sz="14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en-US" sz="1400" b="0" dirty="0">
                          <a:solidFill>
                            <a:schemeClr val="tx1"/>
                          </a:solidFill>
                          <a:effectLst/>
                          <a:latin typeface="Arial Narrow" panose="020B0606020202030204" pitchFamily="34" charset="0"/>
                        </a:rPr>
                        <a:t>Aim</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Contents</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Learning outcomes</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a:solidFill>
                            <a:schemeClr val="tx1"/>
                          </a:solidFill>
                          <a:effectLst/>
                          <a:latin typeface="Arial Narrow" panose="020B0606020202030204" pitchFamily="34" charset="0"/>
                        </a:rPr>
                        <a:t>Organization</a:t>
                      </a:r>
                      <a:endParaRPr lang="pt-PT" sz="1400" b="0" dirty="0">
                        <a:solidFill>
                          <a:schemeClr val="tx1"/>
                        </a:solidFill>
                        <a:effectLst/>
                        <a:latin typeface="Arial Narrow" panose="020B0606020202030204" pitchFamily="34" charset="0"/>
                      </a:endParaRP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n-US" sz="1400" b="0" noProof="0" dirty="0">
                          <a:solidFill>
                            <a:schemeClr val="tx1"/>
                          </a:solidFill>
                          <a:effectLst/>
                          <a:latin typeface="Arial Narrow" panose="020B0606020202030204" pitchFamily="34" charset="0"/>
                        </a:rPr>
                        <a:t>Activity 1:</a:t>
                      </a:r>
                      <a:r>
                        <a:rPr lang="en-US" sz="1400" b="0" baseline="0" noProof="0" dirty="0">
                          <a:solidFill>
                            <a:schemeClr val="tx1"/>
                          </a:solidFill>
                          <a:effectLst/>
                          <a:latin typeface="Arial Narrow" panose="020B0606020202030204" pitchFamily="34" charset="0"/>
                        </a:rPr>
                        <a:t> </a:t>
                      </a:r>
                      <a:r>
                        <a:rPr kumimoji="0" lang="en-US"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Reflection of the previous modules</a:t>
                      </a:r>
                      <a:endParaRPr kumimoji="0" lang="pt-PT"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marL="68580" marR="68580" marT="0" marB="0">
                    <a:solidFill>
                      <a:schemeClr val="accent4">
                        <a:lumMod val="20000"/>
                        <a:lumOff val="80000"/>
                      </a:schemeClr>
                    </a:solidFill>
                  </a:tcPr>
                </a:tc>
                <a:tc>
                  <a:txBody>
                    <a:bodyPr/>
                    <a:lstStyle/>
                    <a:p>
                      <a:pPr algn="ctr">
                        <a:lnSpc>
                          <a:spcPct val="115000"/>
                        </a:lnSpc>
                        <a:spcAft>
                          <a:spcPts val="0"/>
                        </a:spcAft>
                      </a:pPr>
                      <a:r>
                        <a:rPr lang="en-US" sz="1400" dirty="0">
                          <a:solidFill>
                            <a:schemeClr val="tx1"/>
                          </a:solidFill>
                          <a:effectLst/>
                          <a:latin typeface="Arial Narrow" panose="020B0606020202030204" pitchFamily="34" charset="0"/>
                        </a:rPr>
                        <a:t>Develop 09:30 – 10:15 </a:t>
                      </a:r>
                      <a:endParaRPr lang="pt-PT" sz="140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kumimoji="0" lang="en-US"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Design and development of accommodations</a:t>
                      </a:r>
                    </a:p>
                    <a:p>
                      <a:pPr marL="174625" lvl="0" indent="-174625" algn="just">
                        <a:lnSpc>
                          <a:spcPct val="115000"/>
                        </a:lnSpc>
                        <a:spcAft>
                          <a:spcPts val="0"/>
                        </a:spcAft>
                        <a:buFont typeface="Symbol" panose="05050102010706020507" pitchFamily="18" charset="2"/>
                        <a:buChar char=""/>
                      </a:pPr>
                      <a:r>
                        <a:rPr kumimoji="0" lang="en-US"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Activity 2: Collection of possible accommodations for your specific service</a:t>
                      </a:r>
                    </a:p>
                    <a:p>
                      <a:pPr marL="174625" lvl="0" indent="-174625" algn="just">
                        <a:lnSpc>
                          <a:spcPct val="115000"/>
                        </a:lnSpc>
                        <a:spcAft>
                          <a:spcPts val="0"/>
                        </a:spcAft>
                        <a:buFont typeface="Symbol" panose="05050102010706020507" pitchFamily="18" charset="2"/>
                        <a:buChar char=""/>
                      </a:pPr>
                      <a:r>
                        <a:rPr kumimoji="0" lang="en-US"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Activity 3: “That won’t work” </a:t>
                      </a:r>
                    </a:p>
                    <a:p>
                      <a:pPr marL="174625" lvl="0" indent="-174625" algn="just">
                        <a:lnSpc>
                          <a:spcPct val="115000"/>
                        </a:lnSpc>
                        <a:spcAft>
                          <a:spcPts val="0"/>
                        </a:spcAft>
                        <a:buFont typeface="Symbol" panose="05050102010706020507" pitchFamily="18" charset="2"/>
                        <a:buChar char=""/>
                      </a:pPr>
                      <a:r>
                        <a:rPr kumimoji="0" lang="en-US" sz="14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Existing guidelines for action for your specific service  </a:t>
                      </a:r>
                      <a:endParaRPr kumimoji="0" lang="pt-PT" sz="1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marL="68580" marR="68580" marT="0" marB="0">
                    <a:solidFill>
                      <a:srgbClr val="DEEBF7"/>
                    </a:solidFill>
                  </a:tcPr>
                </a:tc>
                <a:extLst>
                  <a:ext uri="{0D108BD9-81ED-4DB2-BD59-A6C34878D82A}">
                    <a16:rowId xmlns:a16="http://schemas.microsoft.com/office/drawing/2014/main" val="3586345835"/>
                  </a:ext>
                </a:extLst>
              </a:tr>
              <a:tr h="524767">
                <a:tc gridSpan="2">
                  <a:txBody>
                    <a:bodyPr/>
                    <a:lstStyle/>
                    <a:p>
                      <a:pPr algn="ctr">
                        <a:lnSpc>
                          <a:spcPct val="115000"/>
                        </a:lnSpc>
                        <a:spcAft>
                          <a:spcPts val="0"/>
                        </a:spcAft>
                      </a:pPr>
                      <a:r>
                        <a:rPr lang="de-AT" sz="1400" dirty="0">
                          <a:solidFill>
                            <a:schemeClr val="tx1"/>
                          </a:solidFill>
                          <a:effectLst/>
                          <a:latin typeface="Arial Narrow" panose="020B0606020202030204" pitchFamily="34" charset="0"/>
                        </a:rPr>
                        <a:t>10:15 – 10:45 </a:t>
                      </a:r>
                      <a:endParaRPr lang="pt-PT" sz="1400" dirty="0">
                        <a:solidFill>
                          <a:schemeClr val="tx1"/>
                        </a:solidFill>
                        <a:effectLst/>
                        <a:latin typeface="Arial Narrow" panose="020B0606020202030204" pitchFamily="34" charset="0"/>
                      </a:endParaRPr>
                    </a:p>
                    <a:p>
                      <a:pPr algn="ctr">
                        <a:lnSpc>
                          <a:spcPct val="115000"/>
                        </a:lnSpc>
                        <a:spcAft>
                          <a:spcPts val="0"/>
                        </a:spcAft>
                      </a:pPr>
                      <a:r>
                        <a:rPr lang="en-US" sz="1400" dirty="0">
                          <a:solidFill>
                            <a:schemeClr val="tx1"/>
                          </a:solidFill>
                          <a:effectLst/>
                          <a:latin typeface="Arial Narrow" panose="020B0606020202030204" pitchFamily="34" charset="0"/>
                        </a:rPr>
                        <a:t>Beak time</a:t>
                      </a:r>
                      <a:endParaRPr lang="pt-PT" sz="14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782747">
                <a:tc>
                  <a:txBody>
                    <a:bodyPr/>
                    <a:lstStyle/>
                    <a:p>
                      <a:pPr marL="174625" indent="-174625" algn="ctr">
                        <a:lnSpc>
                          <a:spcPct val="115000"/>
                        </a:lnSpc>
                        <a:spcAft>
                          <a:spcPts val="0"/>
                        </a:spcAft>
                      </a:pPr>
                      <a:r>
                        <a:rPr lang="en-US" sz="1400" b="1" dirty="0">
                          <a:solidFill>
                            <a:schemeClr val="tx1"/>
                          </a:solidFill>
                          <a:effectLst/>
                          <a:latin typeface="Arial Narrow" panose="020B0606020202030204" pitchFamily="34" charset="0"/>
                        </a:rPr>
                        <a:t>Develop 10:45 – 11:30</a:t>
                      </a:r>
                      <a:endParaRPr lang="pt-PT" sz="14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GB" sz="1400" b="0" kern="1200" noProof="0" dirty="0">
                          <a:solidFill>
                            <a:schemeClr val="tx1"/>
                          </a:solidFill>
                          <a:effectLst/>
                          <a:latin typeface="Arial Narrow" panose="020B0606020202030204" pitchFamily="34" charset="0"/>
                          <a:ea typeface="+mn-ea"/>
                          <a:cs typeface="+mn-cs"/>
                        </a:rPr>
                        <a:t>Findings for your practice implementation planning</a:t>
                      </a:r>
                    </a:p>
                    <a:p>
                      <a:pPr marL="174625" lvl="0" indent="-174625" algn="just">
                        <a:lnSpc>
                          <a:spcPct val="115000"/>
                        </a:lnSpc>
                        <a:spcAft>
                          <a:spcPts val="0"/>
                        </a:spcAft>
                        <a:buFont typeface="Symbol" panose="05050102010706020507" pitchFamily="18" charset="2"/>
                        <a:buChar char=""/>
                      </a:pPr>
                      <a:r>
                        <a:rPr lang="en-GB" sz="1400" b="0" kern="1200" noProof="0" dirty="0">
                          <a:solidFill>
                            <a:schemeClr val="tx1"/>
                          </a:solidFill>
                          <a:effectLst/>
                          <a:latin typeface="Arial Narrow" panose="020B0606020202030204" pitchFamily="34" charset="0"/>
                          <a:ea typeface="+mn-ea"/>
                          <a:cs typeface="+mn-cs"/>
                        </a:rPr>
                        <a:t>Activity 4: Summary of accommodations</a:t>
                      </a:r>
                    </a:p>
                    <a:p>
                      <a:pPr marL="174625" lvl="0" indent="-174625" algn="just">
                        <a:lnSpc>
                          <a:spcPct val="115000"/>
                        </a:lnSpc>
                        <a:spcAft>
                          <a:spcPts val="0"/>
                        </a:spcAft>
                        <a:buFont typeface="Symbol" panose="05050102010706020507" pitchFamily="18" charset="2"/>
                        <a:buChar char=""/>
                      </a:pPr>
                      <a:r>
                        <a:rPr lang="en-GB" sz="1400" b="0" kern="1200" noProof="0" dirty="0">
                          <a:solidFill>
                            <a:schemeClr val="tx1"/>
                          </a:solidFill>
                          <a:effectLst/>
                          <a:latin typeface="Arial Narrow" panose="020B0606020202030204" pitchFamily="34" charset="0"/>
                          <a:ea typeface="+mn-ea"/>
                          <a:cs typeface="+mn-cs"/>
                        </a:rPr>
                        <a:t>Activity 5: Implementation planning concrete</a:t>
                      </a:r>
                    </a:p>
                    <a:p>
                      <a:pPr marL="174625" lvl="0" indent="-174625" algn="just">
                        <a:lnSpc>
                          <a:spcPct val="115000"/>
                        </a:lnSpc>
                        <a:spcAft>
                          <a:spcPts val="0"/>
                        </a:spcAft>
                        <a:buFont typeface="Symbol" panose="05050102010706020507" pitchFamily="18" charset="2"/>
                        <a:buChar char=""/>
                      </a:pPr>
                      <a:r>
                        <a:rPr lang="en-GB" sz="1400" b="0" kern="1200" noProof="0" dirty="0">
                          <a:solidFill>
                            <a:schemeClr val="tx1"/>
                          </a:solidFill>
                          <a:effectLst/>
                          <a:latin typeface="Arial Narrow" panose="020B0606020202030204" pitchFamily="34" charset="0"/>
                          <a:ea typeface="+mn-ea"/>
                          <a:cs typeface="+mn-cs"/>
                        </a:rPr>
                        <a:t>Preparation of the posters for the presentation of the case studies</a:t>
                      </a:r>
                    </a:p>
                  </a:txBody>
                  <a:tcPr marL="68580" marR="68580" marT="0" marB="0">
                    <a:solidFill>
                      <a:srgbClr val="DEEBF7"/>
                    </a:solidFill>
                  </a:tcPr>
                </a:tc>
                <a:tc>
                  <a:txBody>
                    <a:bodyPr/>
                    <a:lstStyle/>
                    <a:p>
                      <a:pPr algn="ctr">
                        <a:lnSpc>
                          <a:spcPct val="115000"/>
                        </a:lnSpc>
                        <a:spcAft>
                          <a:spcPts val="0"/>
                        </a:spcAft>
                      </a:pPr>
                      <a:r>
                        <a:rPr lang="de-DE" sz="1400" b="1" dirty="0">
                          <a:solidFill>
                            <a:schemeClr val="tx1"/>
                          </a:solidFill>
                          <a:effectLst/>
                          <a:latin typeface="Arial Narrow" panose="020B0606020202030204" pitchFamily="34" charset="0"/>
                        </a:rPr>
                        <a:t>End </a:t>
                      </a:r>
                      <a:r>
                        <a:rPr lang="en-US" sz="1400" b="1" dirty="0">
                          <a:solidFill>
                            <a:schemeClr val="tx1"/>
                          </a:solidFill>
                          <a:effectLst/>
                          <a:latin typeface="Arial Narrow" panose="020B0606020202030204" pitchFamily="34" charset="0"/>
                        </a:rPr>
                        <a:t>11:30 – 12:00</a:t>
                      </a:r>
                      <a:endParaRPr lang="pt-PT" sz="14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de-AT" sz="1400" dirty="0" err="1">
                          <a:solidFill>
                            <a:schemeClr val="tx1"/>
                          </a:solidFill>
                          <a:effectLst/>
                          <a:latin typeface="Arial Narrow" panose="020B0606020202030204" pitchFamily="34" charset="0"/>
                        </a:rPr>
                        <a:t>Activity</a:t>
                      </a:r>
                      <a:r>
                        <a:rPr lang="de-AT" sz="1400" dirty="0">
                          <a:solidFill>
                            <a:schemeClr val="tx1"/>
                          </a:solidFill>
                          <a:effectLst/>
                          <a:latin typeface="Arial Narrow" panose="020B0606020202030204" pitchFamily="34" charset="0"/>
                        </a:rPr>
                        <a:t> 6: „Vernissage“ </a:t>
                      </a:r>
                    </a:p>
                    <a:p>
                      <a:pPr marL="174625" lvl="0" indent="-174625">
                        <a:lnSpc>
                          <a:spcPct val="115000"/>
                        </a:lnSpc>
                        <a:spcAft>
                          <a:spcPts val="0"/>
                        </a:spcAft>
                        <a:buFont typeface="Symbol" panose="05050102010706020507" pitchFamily="18" charset="2"/>
                        <a:buChar char=""/>
                      </a:pPr>
                      <a:r>
                        <a:rPr lang="de-AT" sz="1400" dirty="0">
                          <a:solidFill>
                            <a:schemeClr val="tx1"/>
                          </a:solidFill>
                          <a:effectLst/>
                          <a:latin typeface="Arial Narrow" panose="020B0606020202030204" pitchFamily="34" charset="0"/>
                          <a:ea typeface="Calibri" panose="020F0502020204030204" pitchFamily="34" charset="0"/>
                          <a:cs typeface="Vrinda"/>
                        </a:rPr>
                        <a:t>Goodbye </a:t>
                      </a:r>
                      <a:r>
                        <a:rPr lang="de-AT" sz="1400" dirty="0">
                          <a:solidFill>
                            <a:schemeClr val="tx1"/>
                          </a:solidFill>
                          <a:effectLst/>
                          <a:latin typeface="Arial Narrow" panose="020B0606020202030204" pitchFamily="34" charset="0"/>
                          <a:ea typeface="Calibri" panose="020F0502020204030204" pitchFamily="34" charset="0"/>
                          <a:cs typeface="Vrinda"/>
                          <a:sym typeface="Wingdings" pitchFamily="2" charset="2"/>
                        </a:rPr>
                        <a:t> </a:t>
                      </a:r>
                      <a:endParaRPr lang="pt-PT" sz="14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46662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9080863" cy="1009651"/>
          </a:xfrm>
          <a:prstGeom prst="rect">
            <a:avLst/>
          </a:prstGeom>
          <a:solidFill>
            <a:srgbClr val="FFF2CC"/>
          </a:solidFill>
          <a:ln>
            <a:noFill/>
          </a:ln>
        </p:spPr>
        <p:txBody>
          <a:bodyPr spcFirstLastPara="1" wrap="square" lIns="121900" tIns="60933" rIns="121900" bIns="60933" anchor="ctr" anchorCtr="0">
            <a:noAutofit/>
          </a:bodyPr>
          <a:lstStyle/>
          <a:p>
            <a:pPr marL="7938" lvl="1">
              <a:lnSpc>
                <a:spcPct val="90000"/>
              </a:lnSpc>
              <a:spcBef>
                <a:spcPts val="500"/>
              </a:spcBef>
              <a:defRPr/>
            </a:pPr>
            <a:r>
              <a:rPr lang="en-US" sz="3200" b="1" dirty="0">
                <a:latin typeface="Arial Narrow" panose="020B0606020202030204" pitchFamily="34" charset="0"/>
              </a:rPr>
              <a:t>ACTIVITY 1:  Reflection of the previous modules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marL="7938" lvl="1" algn="just">
              <a:lnSpc>
                <a:spcPct val="90000"/>
              </a:lnSpc>
              <a:spcBef>
                <a:spcPts val="500"/>
              </a:spcBef>
              <a:defRPr/>
            </a:pPr>
            <a:r>
              <a:rPr lang="en-US" sz="2400" dirty="0">
                <a:latin typeface="Arial Narrow" panose="020B0606020202030204" pitchFamily="34" charset="0"/>
              </a:rPr>
              <a:t>Think about the modules you have completed so far and the content and methods that have been taught. </a:t>
            </a:r>
          </a:p>
          <a:p>
            <a:pPr marL="522288" lvl="1" indent="-514350" algn="just">
              <a:lnSpc>
                <a:spcPct val="90000"/>
              </a:lnSpc>
              <a:spcBef>
                <a:spcPts val="500"/>
              </a:spcBef>
              <a:buFont typeface="+mj-lt"/>
              <a:buAutoNum type="arabicPeriod"/>
              <a:defRPr/>
            </a:pPr>
            <a:r>
              <a:rPr lang="en-US" sz="2400" dirty="0">
                <a:latin typeface="Arial Narrow" panose="020B0606020202030204" pitchFamily="34" charset="0"/>
              </a:rPr>
              <a:t>First, work on the following questions on your own:</a:t>
            </a:r>
          </a:p>
          <a:p>
            <a:pPr marL="979488" lvl="2" indent="-514350" algn="just">
              <a:lnSpc>
                <a:spcPct val="90000"/>
              </a:lnSpc>
              <a:spcBef>
                <a:spcPts val="500"/>
              </a:spcBef>
              <a:buFont typeface="Arial" panose="020B0604020202020204" pitchFamily="34" charset="0"/>
              <a:buChar char="•"/>
              <a:defRPr/>
            </a:pPr>
            <a:r>
              <a:rPr lang="en-US" sz="2400" dirty="0">
                <a:latin typeface="Arial Narrow" panose="020B0606020202030204" pitchFamily="34" charset="0"/>
              </a:rPr>
              <a:t>Which content/methods can you remember?</a:t>
            </a:r>
          </a:p>
          <a:p>
            <a:pPr marL="979488" lvl="2" indent="-514350" algn="just">
              <a:lnSpc>
                <a:spcPct val="90000"/>
              </a:lnSpc>
              <a:spcBef>
                <a:spcPts val="500"/>
              </a:spcBef>
              <a:buFont typeface="Arial" panose="020B0604020202020204" pitchFamily="34" charset="0"/>
              <a:buChar char="•"/>
              <a:defRPr/>
            </a:pPr>
            <a:r>
              <a:rPr lang="en-US" sz="2400" dirty="0">
                <a:latin typeface="Arial Narrow" panose="020B0606020202030204" pitchFamily="34" charset="0"/>
              </a:rPr>
              <a:t>What are the most important contents for you?</a:t>
            </a:r>
          </a:p>
          <a:p>
            <a:pPr marL="979488" lvl="2" indent="-514350" algn="just">
              <a:lnSpc>
                <a:spcPct val="90000"/>
              </a:lnSpc>
              <a:spcBef>
                <a:spcPts val="500"/>
              </a:spcBef>
              <a:buFont typeface="Arial" panose="020B0604020202020204" pitchFamily="34" charset="0"/>
              <a:buChar char="•"/>
              <a:defRPr/>
            </a:pPr>
            <a:r>
              <a:rPr lang="en-US" sz="2400" dirty="0">
                <a:latin typeface="Arial Narrow" panose="020B0606020202030204" pitchFamily="34" charset="0"/>
              </a:rPr>
              <a:t>What content/methods can you already implement in your work? </a:t>
            </a:r>
          </a:p>
          <a:p>
            <a:pPr marL="465138" lvl="2" algn="just">
              <a:lnSpc>
                <a:spcPct val="90000"/>
              </a:lnSpc>
              <a:spcBef>
                <a:spcPts val="500"/>
              </a:spcBef>
              <a:defRPr/>
            </a:pPr>
            <a:r>
              <a:rPr lang="en-US" sz="2400" dirty="0">
                <a:latin typeface="Arial Narrow" panose="020B0606020202030204" pitchFamily="34" charset="0"/>
              </a:rPr>
              <a:t>	</a:t>
            </a:r>
            <a:r>
              <a:rPr lang="en-US" sz="2000" dirty="0">
                <a:latin typeface="Arial Narrow" panose="020B0606020202030204" pitchFamily="34" charset="0"/>
              </a:rPr>
              <a:t>(What are you already practicing? What are the effects?)</a:t>
            </a:r>
            <a:endParaRPr lang="en-US" sz="2400" dirty="0">
              <a:latin typeface="Arial Narrow" panose="020B0606020202030204" pitchFamily="34" charset="0"/>
            </a:endParaRPr>
          </a:p>
          <a:p>
            <a:pPr marL="522288" lvl="1" indent="-514350" algn="just">
              <a:lnSpc>
                <a:spcPct val="90000"/>
              </a:lnSpc>
              <a:spcBef>
                <a:spcPts val="500"/>
              </a:spcBef>
              <a:buFont typeface="+mj-lt"/>
              <a:buAutoNum type="arabicPeriod"/>
              <a:defRPr/>
            </a:pPr>
            <a:r>
              <a:rPr lang="en-US" sz="2400" dirty="0">
                <a:latin typeface="Arial Narrow" panose="020B0606020202030204" pitchFamily="34" charset="0"/>
              </a:rPr>
              <a:t>Form small groups of 3-4 people and discuss/compare your notes. Create an overview of the content/methods.</a:t>
            </a:r>
          </a:p>
          <a:p>
            <a:pPr marL="522288" lvl="1" indent="-514350" algn="just">
              <a:lnSpc>
                <a:spcPct val="90000"/>
              </a:lnSpc>
              <a:spcBef>
                <a:spcPts val="500"/>
              </a:spcBef>
              <a:buFont typeface="+mj-lt"/>
              <a:buAutoNum type="arabicPeriod"/>
              <a:defRPr/>
            </a:pPr>
            <a:r>
              <a:rPr lang="en-US" sz="2400" dirty="0">
                <a:latin typeface="Arial Narrow" panose="020B0606020202030204" pitchFamily="34" charset="0"/>
              </a:rPr>
              <a:t>Present the results of the groupwork in plenary.</a:t>
            </a:r>
          </a:p>
          <a:p>
            <a:pPr marL="522288" lvl="1" indent="-514350" algn="just">
              <a:lnSpc>
                <a:spcPct val="90000"/>
              </a:lnSpc>
              <a:spcBef>
                <a:spcPts val="500"/>
              </a:spcBef>
              <a:buFont typeface="+mj-lt"/>
              <a:buAutoNum type="arabicPeriod"/>
              <a:defRPr/>
            </a:pPr>
            <a:r>
              <a:rPr lang="en-US" sz="2400" dirty="0">
                <a:latin typeface="Arial Narrow" panose="020B0606020202030204" pitchFamily="34" charset="0"/>
              </a:rPr>
              <a:t>Cluster the results according to the different services.</a:t>
            </a:r>
            <a:endParaRPr lang="de-DE" sz="2400" dirty="0">
              <a:latin typeface="Arial Narrow" panose="020B0606020202030204" pitchFamily="34" charset="0"/>
            </a:endParaRPr>
          </a:p>
        </p:txBody>
      </p:sp>
    </p:spTree>
    <p:extLst>
      <p:ext uri="{BB962C8B-B14F-4D97-AF65-F5344CB8AC3E}">
        <p14:creationId xmlns:p14="http://schemas.microsoft.com/office/powerpoint/2010/main" val="464055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DEVELOP</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685800"/>
            <a:endParaRPr lang="en-US" sz="2000" i="1" dirty="0">
              <a:solidFill>
                <a:prstClr val="black"/>
              </a:solidFill>
              <a:latin typeface="Arial Narrow" panose="020B0606020202030204" pitchFamily="34" charset="0"/>
            </a:endParaRPr>
          </a:p>
        </p:txBody>
      </p:sp>
      <p:sp>
        <p:nvSpPr>
          <p:cNvPr id="9" name="Google Shape;151;p27">
            <a:extLst>
              <a:ext uri="{FF2B5EF4-FFF2-40B4-BE49-F238E27FC236}">
                <a16:creationId xmlns:a16="http://schemas.microsoft.com/office/drawing/2014/main" id="{5729E55E-CB5C-DC4B-9E59-FA5220DA4751}"/>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ctr">
              <a:lnSpc>
                <a:spcPct val="115000"/>
              </a:lnSpc>
            </a:pPr>
            <a:r>
              <a:rPr lang="en-US" sz="2400" dirty="0">
                <a:latin typeface="Arial Narrow" panose="020B0606020202030204" pitchFamily="34" charset="0"/>
              </a:rPr>
              <a:t>Think and Reflect</a:t>
            </a:r>
          </a:p>
          <a:p>
            <a:pPr algn="ctr">
              <a:lnSpc>
                <a:spcPct val="115000"/>
              </a:lnSpc>
            </a:pPr>
            <a:r>
              <a:rPr lang="en-US" sz="2400" b="1" dirty="0">
                <a:solidFill>
                  <a:schemeClr val="dk1"/>
                </a:solidFill>
                <a:latin typeface="Arial Narrow"/>
                <a:cs typeface="Arial Narrow"/>
              </a:rPr>
              <a:t>7.1. Reflection and design of the accommodations</a:t>
            </a:r>
          </a:p>
        </p:txBody>
      </p:sp>
    </p:spTree>
    <p:extLst>
      <p:ext uri="{BB962C8B-B14F-4D97-AF65-F5344CB8AC3E}">
        <p14:creationId xmlns:p14="http://schemas.microsoft.com/office/powerpoint/2010/main" val="3715888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7574280" cy="1009651"/>
          </a:xfrm>
          <a:prstGeom prst="rect">
            <a:avLst/>
          </a:prstGeom>
          <a:solidFill>
            <a:srgbClr val="DEEBF8"/>
          </a:solidFill>
          <a:ln>
            <a:noFill/>
          </a:ln>
        </p:spPr>
        <p:txBody>
          <a:bodyPr spcFirstLastPara="1" wrap="square" lIns="121900" tIns="60933" rIns="121900" bIns="60933" anchor="ctr" anchorCtr="0">
            <a:noAutofit/>
          </a:bodyPr>
          <a:lstStyle/>
          <a:p>
            <a:pPr marL="7938" lvl="1"/>
            <a:r>
              <a:rPr lang="en-US" sz="4000" b="1" dirty="0">
                <a:solidFill>
                  <a:prstClr val="black"/>
                </a:solidFill>
                <a:latin typeface="Arial Narrow" panose="020B0606020202030204" pitchFamily="34" charset="0"/>
              </a:rPr>
              <a:t>Develop accommodations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en-US" sz="2800" dirty="0">
                <a:solidFill>
                  <a:prstClr val="black"/>
                </a:solidFill>
                <a:latin typeface="Arial Narrow" panose="020B0606020202030204" pitchFamily="34" charset="0"/>
              </a:rPr>
              <a:t>From the material developed so far, choose methods/applications that seem appropriate for your service. The following section is to plan the concrete implementation and accommodations for your service. </a:t>
            </a:r>
          </a:p>
          <a:p>
            <a:pPr marL="465138" lvl="1" indent="-241300" algn="just">
              <a:lnSpc>
                <a:spcPct val="90000"/>
              </a:lnSpc>
              <a:spcBef>
                <a:spcPts val="500"/>
              </a:spcBef>
              <a:buFont typeface="Arial" panose="020B0604020202020204" pitchFamily="34" charset="0"/>
              <a:buChar char="•"/>
              <a:defRPr/>
            </a:pPr>
            <a:r>
              <a:rPr lang="en-US" sz="2800" dirty="0">
                <a:solidFill>
                  <a:prstClr val="black"/>
                </a:solidFill>
                <a:latin typeface="Arial Narrow" panose="020B0606020202030204" pitchFamily="34" charset="0"/>
              </a:rPr>
              <a:t>Consider where accommodations would be necessary or useful</a:t>
            </a:r>
          </a:p>
          <a:p>
            <a:pPr marL="465138" lvl="1" indent="-241300" algn="just">
              <a:lnSpc>
                <a:spcPct val="90000"/>
              </a:lnSpc>
              <a:spcBef>
                <a:spcPts val="500"/>
              </a:spcBef>
              <a:buFont typeface="Arial" panose="020B0604020202020204" pitchFamily="34" charset="0"/>
              <a:buChar char="•"/>
              <a:defRPr/>
            </a:pPr>
            <a:r>
              <a:rPr lang="en-US" sz="2800" dirty="0">
                <a:solidFill>
                  <a:prstClr val="black"/>
                </a:solidFill>
                <a:latin typeface="Arial Narrow" panose="020B0606020202030204" pitchFamily="34" charset="0"/>
              </a:rPr>
              <a:t>What should/needs to be changed</a:t>
            </a:r>
          </a:p>
          <a:p>
            <a:pPr marL="465138" lvl="1" indent="-241300" algn="just">
              <a:lnSpc>
                <a:spcPct val="90000"/>
              </a:lnSpc>
              <a:spcBef>
                <a:spcPts val="500"/>
              </a:spcBef>
              <a:buFont typeface="Arial" panose="020B0604020202020204" pitchFamily="34" charset="0"/>
              <a:buChar char="•"/>
              <a:defRPr/>
            </a:pPr>
            <a:r>
              <a:rPr lang="en-US" sz="2800" dirty="0">
                <a:solidFill>
                  <a:prstClr val="black"/>
                </a:solidFill>
                <a:latin typeface="Arial Narrow" panose="020B0606020202030204" pitchFamily="34" charset="0"/>
              </a:rPr>
              <a:t>How does this change look like in concrete terms?</a:t>
            </a:r>
          </a:p>
          <a:p>
            <a:pPr marL="465138" lvl="1" indent="-241300" algn="just">
              <a:lnSpc>
                <a:spcPct val="90000"/>
              </a:lnSpc>
              <a:spcBef>
                <a:spcPts val="500"/>
              </a:spcBef>
              <a:buFont typeface="Arial" panose="020B0604020202020204" pitchFamily="34" charset="0"/>
              <a:buChar char="•"/>
              <a:defRPr/>
            </a:pPr>
            <a:r>
              <a:rPr lang="en-US" sz="2800" dirty="0">
                <a:solidFill>
                  <a:prstClr val="black"/>
                </a:solidFill>
                <a:latin typeface="Arial Narrow" panose="020B0606020202030204" pitchFamily="34" charset="0"/>
              </a:rPr>
              <a:t>What is the goal to be achieved?</a:t>
            </a:r>
            <a:endParaRPr lang="pt-PT" sz="28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715744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marL="7938" lvl="1" indent="-7938" algn="just">
              <a:lnSpc>
                <a:spcPct val="90000"/>
              </a:lnSpc>
              <a:spcBef>
                <a:spcPts val="500"/>
              </a:spcBef>
              <a:defRPr/>
            </a:pPr>
            <a:r>
              <a:rPr lang="en-US" sz="2800" b="1" dirty="0">
                <a:solidFill>
                  <a:prstClr val="black"/>
                </a:solidFill>
                <a:latin typeface="Arial Narrow" panose="020B0606020202030204" pitchFamily="34" charset="0"/>
              </a:rPr>
              <a:t>ACTIVITY 2: Collection of possible accommodations for your specific service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1" algn="just"/>
            <a:r>
              <a:rPr lang="en-US" sz="2800" dirty="0">
                <a:solidFill>
                  <a:prstClr val="black"/>
                </a:solidFill>
                <a:latin typeface="Arial Narrow" panose="020B0606020202030204" pitchFamily="34" charset="0"/>
              </a:rPr>
              <a:t>Collect further application possibilities for your everyday work context (build small groups, use flipchart or E-Whiteboard to summarize your ideas,  presentation and discussion in whole group)</a:t>
            </a:r>
          </a:p>
          <a:p>
            <a:pPr marL="1200150" lvl="2" indent="-285750" algn="just">
              <a:buFont typeface="Arial" panose="020B0604020202020204" pitchFamily="34" charset="0"/>
              <a:buChar char="•"/>
            </a:pPr>
            <a:r>
              <a:rPr lang="en-US" sz="2400" dirty="0">
                <a:solidFill>
                  <a:prstClr val="black"/>
                </a:solidFill>
                <a:latin typeface="Arial Narrow" panose="020B0606020202030204" pitchFamily="34" charset="0"/>
              </a:rPr>
              <a:t>Think about your specific service: In which areas would changes be necessary, useful and/or helpful? </a:t>
            </a:r>
          </a:p>
          <a:p>
            <a:pPr marL="1200150" lvl="2" indent="-285750" algn="just">
              <a:buFont typeface="Arial" panose="020B0604020202020204" pitchFamily="34" charset="0"/>
              <a:buChar char="•"/>
            </a:pPr>
            <a:r>
              <a:rPr lang="en-US" sz="2400" dirty="0">
                <a:solidFill>
                  <a:prstClr val="black"/>
                </a:solidFill>
                <a:latin typeface="Arial Narrow" panose="020B0606020202030204" pitchFamily="34" charset="0"/>
              </a:rPr>
              <a:t>Give examples of interventions and desired effects in practice</a:t>
            </a:r>
          </a:p>
          <a:p>
            <a:pPr marL="1200150" lvl="2" indent="-285750" algn="just">
              <a:buFont typeface="Arial" panose="020B0604020202020204" pitchFamily="34" charset="0"/>
              <a:buChar char="•"/>
            </a:pPr>
            <a:r>
              <a:rPr lang="en-US" sz="2400" dirty="0">
                <a:solidFill>
                  <a:prstClr val="black"/>
                </a:solidFill>
                <a:latin typeface="Arial Narrow" panose="020B0606020202030204" pitchFamily="34" charset="0"/>
              </a:rPr>
              <a:t>Summarize the possible accommodations along the following areas:</a:t>
            </a:r>
          </a:p>
          <a:p>
            <a:pPr marL="1657350" lvl="3" indent="-285750" algn="just">
              <a:buFont typeface="Arial" panose="020B0604020202020204" pitchFamily="34" charset="0"/>
              <a:buChar char="•"/>
            </a:pPr>
            <a:r>
              <a:rPr lang="en-US" sz="2400" dirty="0">
                <a:solidFill>
                  <a:prstClr val="black"/>
                </a:solidFill>
                <a:latin typeface="Arial Narrow" panose="020B0606020202030204" pitchFamily="34" charset="0"/>
              </a:rPr>
              <a:t>(Own) Behavior</a:t>
            </a:r>
          </a:p>
          <a:p>
            <a:pPr marL="1657350" lvl="3" indent="-285750" algn="just">
              <a:buFont typeface="Arial" panose="020B0604020202020204" pitchFamily="34" charset="0"/>
              <a:buChar char="•"/>
            </a:pPr>
            <a:r>
              <a:rPr lang="en-US" sz="2400" dirty="0">
                <a:solidFill>
                  <a:prstClr val="black"/>
                </a:solidFill>
                <a:latin typeface="Arial Narrow" panose="020B0606020202030204" pitchFamily="34" charset="0"/>
              </a:rPr>
              <a:t>Environment</a:t>
            </a:r>
          </a:p>
          <a:p>
            <a:pPr marL="1657350" lvl="3" indent="-285750" algn="just">
              <a:buFont typeface="Arial" panose="020B0604020202020204" pitchFamily="34" charset="0"/>
              <a:buChar char="•"/>
            </a:pPr>
            <a:r>
              <a:rPr lang="en-US" sz="2400" dirty="0">
                <a:solidFill>
                  <a:prstClr val="black"/>
                </a:solidFill>
                <a:latin typeface="Arial Narrow" panose="020B0606020202030204" pitchFamily="34" charset="0"/>
              </a:rPr>
              <a:t>Attitudes and knowledge</a:t>
            </a:r>
            <a:endParaRPr lang="pt-PT" sz="2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071505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328954" cy="1009651"/>
          </a:xfrm>
          <a:prstGeom prst="rect">
            <a:avLst/>
          </a:prstGeom>
          <a:solidFill>
            <a:srgbClr val="DEEBF8"/>
          </a:solidFill>
          <a:ln>
            <a:noFill/>
          </a:ln>
        </p:spPr>
        <p:txBody>
          <a:bodyPr spcFirstLastPara="1" wrap="square" lIns="121900" tIns="60933" rIns="121900" bIns="60933" anchor="ctr" anchorCtr="0">
            <a:noAutofit/>
          </a:bodyPr>
          <a:lstStyle/>
          <a:p>
            <a:pPr marL="7938" lvl="1" indent="-7938" algn="just">
              <a:lnSpc>
                <a:spcPct val="90000"/>
              </a:lnSpc>
              <a:spcBef>
                <a:spcPts val="500"/>
              </a:spcBef>
              <a:defRPr/>
            </a:pPr>
            <a:r>
              <a:rPr lang="en-US" sz="4000" b="1" dirty="0">
                <a:solidFill>
                  <a:prstClr val="black"/>
                </a:solidFill>
                <a:latin typeface="Arial Narrow" panose="020B0606020202030204" pitchFamily="34" charset="0"/>
              </a:rPr>
              <a:t>ACTIVITY 3: ”That won’t work”</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1" indent="-7938"/>
            <a:r>
              <a:rPr lang="en-US" sz="2000" b="1" dirty="0">
                <a:solidFill>
                  <a:prstClr val="black"/>
                </a:solidFill>
                <a:latin typeface="Arial Narrow" panose="020B0606020202030204" pitchFamily="34" charset="0"/>
              </a:rPr>
              <a:t>Develop accommodations </a:t>
            </a:r>
            <a:r>
              <a:rPr lang="en-US" sz="2000" dirty="0">
                <a:solidFill>
                  <a:prstClr val="black"/>
                </a:solidFill>
                <a:latin typeface="Arial Narrow" panose="020B0606020202030204" pitchFamily="34" charset="0"/>
              </a:rPr>
              <a:t>- Exercise "That won't work“</a:t>
            </a:r>
          </a:p>
          <a:p>
            <a:pPr lvl="1" algn="just"/>
            <a:endParaRPr lang="en-US" sz="2000" dirty="0">
              <a:solidFill>
                <a:prstClr val="black"/>
              </a:solidFill>
              <a:latin typeface="Arial Narrow" panose="020B0606020202030204" pitchFamily="34" charset="0"/>
            </a:endParaRPr>
          </a:p>
          <a:p>
            <a:pPr marL="7938" lvl="1" algn="just"/>
            <a:r>
              <a:rPr lang="en-US" sz="2000" dirty="0">
                <a:solidFill>
                  <a:prstClr val="black"/>
                </a:solidFill>
                <a:latin typeface="Arial Narrow" panose="020B0606020202030204" pitchFamily="34" charset="0"/>
              </a:rPr>
              <a:t>The following exercise is intended to support the constructive examination of difficulties possibly arising when the ASD-knowledge acquired so far is to be implemented into the every day work context. </a:t>
            </a:r>
          </a:p>
          <a:p>
            <a:pPr marL="7938" lvl="3" algn="just"/>
            <a:r>
              <a:rPr lang="en-US" sz="2000" dirty="0">
                <a:solidFill>
                  <a:prstClr val="black"/>
                </a:solidFill>
                <a:latin typeface="Arial Narrow" panose="020B0606020202030204" pitchFamily="34" charset="0"/>
              </a:rPr>
              <a:t>	Form small groups (3-4 people):</a:t>
            </a:r>
          </a:p>
          <a:p>
            <a:pPr marL="1836738" lvl="6" indent="-457200" algn="just">
              <a:buFont typeface="+mj-lt"/>
              <a:buAutoNum type="arabicPeriod"/>
            </a:pPr>
            <a:r>
              <a:rPr lang="en-US" sz="2000" dirty="0">
                <a:solidFill>
                  <a:prstClr val="black"/>
                </a:solidFill>
                <a:latin typeface="Arial Narrow" panose="020B0606020202030204" pitchFamily="34" charset="0"/>
              </a:rPr>
              <a:t>Give as many reasons as possible why what you have learned in the previous modules cannot be implemented in your workplace right away. What are the difficulties that could be obstacles to the implementation?</a:t>
            </a:r>
          </a:p>
          <a:p>
            <a:pPr marL="1836738" lvl="6" indent="-457200" algn="just">
              <a:buFont typeface="+mj-lt"/>
              <a:buAutoNum type="arabicPeriod"/>
            </a:pPr>
            <a:r>
              <a:rPr lang="en-US" sz="2000" dirty="0">
                <a:solidFill>
                  <a:prstClr val="black"/>
                </a:solidFill>
                <a:latin typeface="Arial Narrow" panose="020B0606020202030204" pitchFamily="34" charset="0"/>
              </a:rPr>
              <a:t>The remaining group members look for constructive solutions to these possible hurdles – considering accommodations for the specific case. The person who named the problem first listens and then evaluates the solutions for him/herself and notes feasible suggestions.</a:t>
            </a:r>
          </a:p>
          <a:p>
            <a:pPr marL="7938" lvl="1" algn="just"/>
            <a:r>
              <a:rPr lang="en-US" sz="2000" dirty="0">
                <a:solidFill>
                  <a:prstClr val="black"/>
                </a:solidFill>
                <a:latin typeface="Arial Narrow" panose="020B0606020202030204" pitchFamily="34" charset="0"/>
              </a:rPr>
              <a:t>The aim is that each participant has found a viable solution for at least one mentioned hurdle.</a:t>
            </a:r>
            <a:endParaRPr lang="de-DE" sz="20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283732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5823857" cy="1009651"/>
          </a:xfrm>
          <a:prstGeom prst="rect">
            <a:avLst/>
          </a:prstGeom>
          <a:solidFill>
            <a:srgbClr val="DEEBF8"/>
          </a:solidFill>
          <a:ln>
            <a:noFill/>
          </a:ln>
        </p:spPr>
        <p:txBody>
          <a:bodyPr spcFirstLastPara="1" wrap="square" lIns="121900" tIns="60933" rIns="121900" bIns="60933" anchor="ctr" anchorCtr="0">
            <a:noAutofit/>
          </a:bodyPr>
          <a:lstStyle/>
          <a:p>
            <a:pPr marL="7938" lvl="1" indent="-7938" algn="just">
              <a:lnSpc>
                <a:spcPct val="90000"/>
              </a:lnSpc>
              <a:spcBef>
                <a:spcPts val="500"/>
              </a:spcBef>
              <a:defRPr/>
            </a:pPr>
            <a:r>
              <a:rPr lang="en-US" sz="4000" b="1" dirty="0">
                <a:solidFill>
                  <a:prstClr val="black"/>
                </a:solidFill>
                <a:latin typeface="Arial Narrow" panose="020B0606020202030204" pitchFamily="34" charset="0"/>
              </a:rPr>
              <a:t>Look for further information</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2" algn="just">
              <a:lnSpc>
                <a:spcPct val="90000"/>
              </a:lnSpc>
              <a:spcBef>
                <a:spcPts val="500"/>
              </a:spcBef>
              <a:defRPr/>
            </a:pPr>
            <a:r>
              <a:rPr lang="en-US" sz="2800" dirty="0">
                <a:solidFill>
                  <a:prstClr val="black"/>
                </a:solidFill>
                <a:latin typeface="Arial Narrow" panose="020B0606020202030204" pitchFamily="34" charset="0"/>
              </a:rPr>
              <a:t>Research on the internet whether/which guidelines for action have already been published for your own professional service. Outline the most important findings for you.</a:t>
            </a:r>
          </a:p>
        </p:txBody>
      </p:sp>
    </p:spTree>
    <p:extLst>
      <p:ext uri="{BB962C8B-B14F-4D97-AF65-F5344CB8AC3E}">
        <p14:creationId xmlns:p14="http://schemas.microsoft.com/office/powerpoint/2010/main" val="3486152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1989333"/>
            <a:ext cx="12192000" cy="2339102"/>
          </a:xfrm>
          <a:prstGeom prst="rect">
            <a:avLst/>
          </a:prstGeom>
          <a:solidFill>
            <a:schemeClr val="accent6">
              <a:lumMod val="40000"/>
              <a:lumOff val="60000"/>
            </a:schemeClr>
          </a:solidFill>
        </p:spPr>
        <p:txBody>
          <a:bodyPr wrap="square">
            <a:spAutoFit/>
          </a:bodyPr>
          <a:lstStyle/>
          <a:p>
            <a:pPr algn="ctr"/>
            <a:endParaRPr lang="de-DE" sz="2400" b="1" dirty="0">
              <a:latin typeface="Arial Narrow" panose="020B0606020202030204" pitchFamily="34" charset="0"/>
            </a:endParaRPr>
          </a:p>
          <a:p>
            <a:r>
              <a:rPr lang="de-AT" b="1" dirty="0"/>
              <a:t> </a:t>
            </a:r>
            <a:endParaRPr lang="pt-PT" dirty="0"/>
          </a:p>
          <a:p>
            <a:pPr algn="ctr"/>
            <a:r>
              <a:rPr lang="en-US" sz="2800" b="1" dirty="0">
                <a:latin typeface="Arial Narrow" panose="020B0606020202030204" pitchFamily="34" charset="0"/>
              </a:rPr>
              <a:t>10:15 – 10:45</a:t>
            </a:r>
          </a:p>
          <a:p>
            <a:pPr algn="ctr"/>
            <a:r>
              <a:rPr lang="en-US" sz="2800" b="1" dirty="0">
                <a:latin typeface="Arial Narrow" panose="020B0606020202030204" pitchFamily="34" charset="0"/>
              </a:rPr>
              <a:t>Break</a:t>
            </a:r>
            <a:r>
              <a:rPr lang="en-US" b="1" dirty="0"/>
              <a:t> </a:t>
            </a:r>
            <a:endParaRPr lang="pt-PT" dirty="0"/>
          </a:p>
          <a:p>
            <a:pPr algn="ct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r>
                <a:rPr lang="en-US" sz="800" dirty="0">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latin typeface="Arial Narrow" panose="020B0606020202030204" pitchFamily="34" charset="0"/>
                <a:cs typeface="Arial" panose="020B0604020202020204" pitchFamily="34" charset="0"/>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17</a:t>
            </a:fld>
            <a:endParaRPr lang="pt-PT"/>
          </a:p>
        </p:txBody>
      </p:sp>
    </p:spTree>
    <p:extLst>
      <p:ext uri="{BB962C8B-B14F-4D97-AF65-F5344CB8AC3E}">
        <p14:creationId xmlns:p14="http://schemas.microsoft.com/office/powerpoint/2010/main" val="2092730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DEVELOP</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685800"/>
            <a:endParaRPr lang="en-US" sz="2000" i="1" dirty="0">
              <a:solidFill>
                <a:prstClr val="black"/>
              </a:solidFill>
              <a:latin typeface="Arial Narrow" panose="020B0606020202030204" pitchFamily="34" charset="0"/>
            </a:endParaRPr>
          </a:p>
        </p:txBody>
      </p:sp>
      <p:sp>
        <p:nvSpPr>
          <p:cNvPr id="9" name="Google Shape;151;p27">
            <a:extLst>
              <a:ext uri="{FF2B5EF4-FFF2-40B4-BE49-F238E27FC236}">
                <a16:creationId xmlns:a16="http://schemas.microsoft.com/office/drawing/2014/main" id="{5729E55E-CB5C-DC4B-9E59-FA5220DA4751}"/>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marL="7938" lvl="1" indent="-7938" algn="ctr">
              <a:lnSpc>
                <a:spcPct val="90000"/>
              </a:lnSpc>
              <a:spcBef>
                <a:spcPts val="500"/>
              </a:spcBef>
              <a:defRPr/>
            </a:pPr>
            <a:r>
              <a:rPr lang="en-US" sz="1600" dirty="0">
                <a:latin typeface="Arial Narrow" panose="020B0606020202030204" pitchFamily="34" charset="0"/>
              </a:rPr>
              <a:t>Findings for your practice, implementation planning</a:t>
            </a:r>
          </a:p>
          <a:p>
            <a:pPr marL="7938" lvl="1" indent="-7938" algn="ctr">
              <a:lnSpc>
                <a:spcPct val="90000"/>
              </a:lnSpc>
              <a:spcBef>
                <a:spcPts val="500"/>
              </a:spcBef>
              <a:defRPr/>
            </a:pPr>
            <a:r>
              <a:rPr lang="en-US" sz="1600" i="1" dirty="0">
                <a:latin typeface="Arial Narrow" panose="020B0606020202030204" pitchFamily="34" charset="0"/>
              </a:rPr>
              <a:t>Activity 4: Summary of accommodations</a:t>
            </a:r>
          </a:p>
          <a:p>
            <a:pPr marL="7938" lvl="1" indent="-7938" algn="ctr">
              <a:lnSpc>
                <a:spcPct val="90000"/>
              </a:lnSpc>
              <a:spcBef>
                <a:spcPts val="500"/>
              </a:spcBef>
              <a:defRPr/>
            </a:pPr>
            <a:r>
              <a:rPr lang="en-US" sz="1600" i="1" dirty="0">
                <a:latin typeface="Arial Narrow" panose="020B0606020202030204" pitchFamily="34" charset="0"/>
              </a:rPr>
              <a:t>Activity 5: Implementation planning concrete</a:t>
            </a:r>
          </a:p>
          <a:p>
            <a:pPr marL="7938" lvl="1" indent="-7938" algn="ctr">
              <a:lnSpc>
                <a:spcPct val="90000"/>
              </a:lnSpc>
              <a:spcBef>
                <a:spcPts val="500"/>
              </a:spcBef>
              <a:defRPr/>
            </a:pPr>
            <a:r>
              <a:rPr lang="en-US" sz="1600" b="1" dirty="0">
                <a:solidFill>
                  <a:schemeClr val="dk1"/>
                </a:solidFill>
                <a:latin typeface="Arial Narrow"/>
                <a:cs typeface="Arial Narrow"/>
              </a:rPr>
              <a:t>7.2. Presentation of the case study that was developed by the participants in direct regard to their specific service</a:t>
            </a:r>
            <a:endParaRPr lang="en-US" sz="1600" dirty="0">
              <a:latin typeface="Arial Narrow" panose="020B0606020202030204" pitchFamily="34" charset="0"/>
            </a:endParaRPr>
          </a:p>
          <a:p>
            <a:pPr marL="7938" lvl="1" indent="-7938" algn="ctr">
              <a:lnSpc>
                <a:spcPct val="90000"/>
              </a:lnSpc>
              <a:spcBef>
                <a:spcPts val="500"/>
              </a:spcBef>
              <a:defRPr/>
            </a:pPr>
            <a:r>
              <a:rPr lang="en-US" sz="1600" dirty="0">
                <a:latin typeface="Arial Narrow" panose="020B0606020202030204" pitchFamily="34" charset="0"/>
              </a:rPr>
              <a:t>Preparation of the posters for the presentation of the case studies</a:t>
            </a:r>
          </a:p>
        </p:txBody>
      </p:sp>
    </p:spTree>
    <p:extLst>
      <p:ext uri="{BB962C8B-B14F-4D97-AF65-F5344CB8AC3E}">
        <p14:creationId xmlns:p14="http://schemas.microsoft.com/office/powerpoint/2010/main" val="1168784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en-US" sz="3600" b="1" dirty="0">
                <a:solidFill>
                  <a:prstClr val="black"/>
                </a:solidFill>
                <a:latin typeface="Arial Narrow" panose="020B0606020202030204" pitchFamily="34" charset="0"/>
              </a:rPr>
              <a:t>Findings for your practice, implementation planning</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2" indent="-7938" algn="just">
              <a:lnSpc>
                <a:spcPct val="90000"/>
              </a:lnSpc>
              <a:spcBef>
                <a:spcPts val="500"/>
              </a:spcBef>
              <a:defRPr/>
            </a:pPr>
            <a:r>
              <a:rPr lang="en-US" sz="2400" b="1" dirty="0">
                <a:solidFill>
                  <a:prstClr val="black"/>
                </a:solidFill>
                <a:latin typeface="Arial Narrow" panose="020B0606020202030204" pitchFamily="34" charset="0"/>
              </a:rPr>
              <a:t>ACTIVITY 4: </a:t>
            </a:r>
            <a:r>
              <a:rPr lang="en-US" sz="2400" dirty="0">
                <a:solidFill>
                  <a:prstClr val="black"/>
                </a:solidFill>
                <a:latin typeface="Arial Narrow" panose="020B0606020202030204" pitchFamily="34" charset="0"/>
              </a:rPr>
              <a:t>Summarize the accommodations developed in this unit and cluster them by professional service and field of application</a:t>
            </a:r>
          </a:p>
          <a:p>
            <a:pPr marL="465138" lvl="4"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Possible fields:</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Communication issues</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Sensory sensitivities</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Behavioral issues</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Organizational needs</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Transition difficulties</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Physical needs</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Social behavior</a:t>
            </a:r>
          </a:p>
          <a:p>
            <a:pPr marL="922338" lvl="5" indent="-7938" algn="just">
              <a:lnSpc>
                <a:spcPct val="90000"/>
              </a:lnSpc>
              <a:spcBef>
                <a:spcPts val="500"/>
              </a:spcBef>
              <a:buFont typeface="Arial" panose="020B0604020202020204" pitchFamily="34" charset="0"/>
              <a:buChar char="•"/>
              <a:defRPr/>
            </a:pPr>
            <a:r>
              <a:rPr lang="en-US" sz="2400" dirty="0">
                <a:solidFill>
                  <a:prstClr val="black"/>
                </a:solidFill>
                <a:latin typeface="Arial Narrow" panose="020B0606020202030204" pitchFamily="34" charset="0"/>
              </a:rPr>
              <a:t> …</a:t>
            </a:r>
            <a:endParaRPr lang="pt-PT" sz="2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998663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defTabSz="685800"/>
            <a:r>
              <a:rPr lang="en-US" sz="3200" b="1" dirty="0">
                <a:solidFill>
                  <a:prstClr val="black"/>
                </a:solidFill>
                <a:latin typeface="Arial Narrow" panose="020B0606020202030204" pitchFamily="34" charset="0"/>
              </a:rPr>
              <a:t>Module 7: Accommodations for the public and professional services</a:t>
            </a: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6365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en-US" sz="3600" b="1" dirty="0">
                <a:solidFill>
                  <a:prstClr val="black"/>
                </a:solidFill>
                <a:latin typeface="Arial Narrow" panose="020B0606020202030204" pitchFamily="34" charset="0"/>
              </a:rPr>
              <a:t>Findings for your practice, implementation planning</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2" indent="-7938" algn="just">
              <a:lnSpc>
                <a:spcPct val="90000"/>
              </a:lnSpc>
              <a:spcBef>
                <a:spcPts val="500"/>
              </a:spcBef>
              <a:defRPr/>
            </a:pPr>
            <a:r>
              <a:rPr lang="en-US" sz="3600" b="1" dirty="0">
                <a:solidFill>
                  <a:prstClr val="black"/>
                </a:solidFill>
                <a:latin typeface="Arial Narrow" panose="020B0606020202030204" pitchFamily="34" charset="0"/>
              </a:rPr>
              <a:t>ACTIVITY 5: </a:t>
            </a:r>
            <a:r>
              <a:rPr lang="en-US" sz="3600" dirty="0">
                <a:solidFill>
                  <a:prstClr val="black"/>
                </a:solidFill>
                <a:latin typeface="Arial Narrow" panose="020B0606020202030204" pitchFamily="34" charset="0"/>
              </a:rPr>
              <a:t>Implementation planning concrete (What will I be implementing? How is the process of concrete implementation planned? Who will do what, when and where?) – approximately 3 concrete implementation goals per participant</a:t>
            </a:r>
            <a:endParaRPr lang="pt-PT" sz="36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856029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24154" cy="1009651"/>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en-US" sz="3600" b="1" dirty="0">
                <a:solidFill>
                  <a:prstClr val="black"/>
                </a:solidFill>
                <a:latin typeface="Arial Narrow" panose="020B0606020202030204" pitchFamily="34" charset="0"/>
              </a:rPr>
              <a:t>Presentation of the case studies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7938" lvl="1" algn="just">
              <a:lnSpc>
                <a:spcPct val="90000"/>
              </a:lnSpc>
              <a:spcBef>
                <a:spcPts val="500"/>
              </a:spcBef>
              <a:defRPr/>
            </a:pPr>
            <a:r>
              <a:rPr lang="de-DE" sz="3200" dirty="0" err="1">
                <a:solidFill>
                  <a:prstClr val="black"/>
                </a:solidFill>
                <a:latin typeface="Arial Narrow" panose="020B0606020202030204" pitchFamily="34" charset="0"/>
              </a:rPr>
              <a:t>Preparation</a:t>
            </a:r>
            <a:r>
              <a:rPr lang="de-DE" sz="3200" dirty="0">
                <a:solidFill>
                  <a:prstClr val="black"/>
                </a:solidFill>
                <a:latin typeface="Arial Narrow" panose="020B0606020202030204" pitchFamily="34" charset="0"/>
              </a:rPr>
              <a:t> </a:t>
            </a:r>
            <a:r>
              <a:rPr lang="de-DE" sz="3200" dirty="0" err="1">
                <a:solidFill>
                  <a:prstClr val="black"/>
                </a:solidFill>
                <a:latin typeface="Arial Narrow" panose="020B0606020202030204" pitchFamily="34" charset="0"/>
              </a:rPr>
              <a:t>for</a:t>
            </a:r>
            <a:r>
              <a:rPr lang="de-DE" sz="3200" dirty="0">
                <a:solidFill>
                  <a:prstClr val="black"/>
                </a:solidFill>
                <a:latin typeface="Arial Narrow" panose="020B0606020202030204" pitchFamily="34" charset="0"/>
              </a:rPr>
              <a:t> </a:t>
            </a:r>
            <a:r>
              <a:rPr lang="de-DE" sz="3200" b="1" dirty="0">
                <a:solidFill>
                  <a:prstClr val="black"/>
                </a:solidFill>
                <a:latin typeface="Arial Narrow" panose="020B0606020202030204" pitchFamily="34" charset="0"/>
              </a:rPr>
              <a:t>ACTIVITY 6 „Vernissage“</a:t>
            </a:r>
          </a:p>
          <a:p>
            <a:pPr marL="7938" lvl="1" algn="just">
              <a:lnSpc>
                <a:spcPct val="90000"/>
              </a:lnSpc>
              <a:spcBef>
                <a:spcPts val="500"/>
              </a:spcBef>
              <a:defRPr/>
            </a:pPr>
            <a:endParaRPr lang="de-DE" sz="3200" dirty="0">
              <a:solidFill>
                <a:prstClr val="black"/>
              </a:solidFill>
              <a:latin typeface="Arial Narrow" panose="020B0606020202030204" pitchFamily="34" charset="0"/>
            </a:endParaRPr>
          </a:p>
          <a:p>
            <a:pPr marL="7938" lvl="1" algn="just">
              <a:lnSpc>
                <a:spcPct val="90000"/>
              </a:lnSpc>
              <a:spcBef>
                <a:spcPts val="500"/>
              </a:spcBef>
              <a:defRPr/>
            </a:pPr>
            <a:r>
              <a:rPr lang="en-US" sz="3200" dirty="0">
                <a:solidFill>
                  <a:prstClr val="black"/>
                </a:solidFill>
                <a:latin typeface="Arial Narrow" panose="020B0606020202030204" pitchFamily="34" charset="0"/>
              </a:rPr>
              <a:t>Create a presentation of your case study in the form of a poster. Try to summarize the main contents in a compact, comprehensible form. Above all, mention the accommodations for your specific service.</a:t>
            </a:r>
          </a:p>
        </p:txBody>
      </p:sp>
    </p:spTree>
    <p:extLst>
      <p:ext uri="{BB962C8B-B14F-4D97-AF65-F5344CB8AC3E}">
        <p14:creationId xmlns:p14="http://schemas.microsoft.com/office/powerpoint/2010/main" val="146318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B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AT" sz="4000" b="1" dirty="0">
                <a:solidFill>
                  <a:schemeClr val="dk1"/>
                </a:solidFill>
                <a:latin typeface="Arial Narrow"/>
                <a:ea typeface="Arial Narrow"/>
                <a:cs typeface="Arial Narrow"/>
                <a:sym typeface="Arial Narrow"/>
              </a:rPr>
              <a:t>END</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F9DBD9"/>
          </a:solidFill>
          <a:ln>
            <a:noFill/>
          </a:ln>
        </p:spPr>
        <p:txBody>
          <a:bodyPr spcFirstLastPara="1" wrap="square" lIns="121900" tIns="60933" rIns="121900" bIns="60933" anchor="ctr" anchorCtr="0">
            <a:noAutofit/>
          </a:bodyPr>
          <a:lstStyle/>
          <a:p>
            <a:pPr algn="ctr">
              <a:lnSpc>
                <a:spcPct val="150000"/>
              </a:lnSpc>
              <a:buClr>
                <a:srgbClr val="7598D9">
                  <a:lumMod val="75000"/>
                </a:srgbClr>
              </a:buClr>
              <a:buSzPct val="102000"/>
              <a:defRPr/>
            </a:pPr>
            <a:endParaRPr lang="en-US" sz="2400" kern="0" dirty="0">
              <a:solidFill>
                <a:prstClr val="black"/>
              </a:solidFill>
              <a:latin typeface="Arial Narrow" panose="020B0606020202030204" pitchFamily="34" charset="0"/>
            </a:endParaRPr>
          </a:p>
        </p:txBody>
      </p:sp>
      <p:sp>
        <p:nvSpPr>
          <p:cNvPr id="8" name="Google Shape;151;p27">
            <a:extLst>
              <a:ext uri="{FF2B5EF4-FFF2-40B4-BE49-F238E27FC236}">
                <a16:creationId xmlns:a16="http://schemas.microsoft.com/office/drawing/2014/main" id="{445398C8-ADBE-9941-9955-E1F852659BDB}"/>
              </a:ext>
            </a:extLst>
          </p:cNvPr>
          <p:cNvSpPr/>
          <p:nvPr/>
        </p:nvSpPr>
        <p:spPr>
          <a:xfrm>
            <a:off x="4338210" y="2971938"/>
            <a:ext cx="3515579" cy="3185561"/>
          </a:xfrm>
          <a:prstGeom prst="rect">
            <a:avLst/>
          </a:prstGeom>
          <a:solidFill>
            <a:srgbClr val="F9DAD9"/>
          </a:solidFill>
          <a:ln>
            <a:noFill/>
          </a:ln>
        </p:spPr>
        <p:txBody>
          <a:bodyPr spcFirstLastPara="1" wrap="square" lIns="121900" tIns="60933" rIns="121900" bIns="60933" anchor="ctr" anchorCtr="0">
            <a:noAutofit/>
          </a:bodyPr>
          <a:lstStyle/>
          <a:p>
            <a:pPr algn="ctr">
              <a:lnSpc>
                <a:spcPct val="150000"/>
              </a:lnSpc>
              <a:defRPr/>
            </a:pPr>
            <a:r>
              <a:rPr lang="en-US" sz="2400" i="1" kern="0" dirty="0">
                <a:solidFill>
                  <a:prstClr val="black"/>
                </a:solidFill>
                <a:latin typeface="Arial Narrow" panose="020B0606020202030204" pitchFamily="34" charset="0"/>
              </a:rPr>
              <a:t>Activity 6: “Vernissage”</a:t>
            </a:r>
            <a:endParaRPr lang="pt-PT" sz="2400" i="1" kern="0" dirty="0">
              <a:solidFill>
                <a:prstClr val="black"/>
              </a:solidFill>
              <a:latin typeface="Arial Narrow" panose="020B0606020202030204" pitchFamily="34" charset="0"/>
            </a:endParaRPr>
          </a:p>
          <a:p>
            <a:pPr algn="ctr">
              <a:lnSpc>
                <a:spcPct val="150000"/>
              </a:lnSpc>
              <a:buClr>
                <a:srgbClr val="7598D9">
                  <a:lumMod val="75000"/>
                </a:srgbClr>
              </a:buClr>
              <a:buSzPct val="102000"/>
              <a:defRPr/>
            </a:pPr>
            <a:r>
              <a:rPr lang="en-US" sz="2400" kern="0" dirty="0">
                <a:solidFill>
                  <a:prstClr val="black"/>
                </a:solidFill>
                <a:latin typeface="Arial Narrow" panose="020B0606020202030204" pitchFamily="34" charset="0"/>
              </a:rPr>
              <a:t>Questions? Goodbye &amp; Thanks </a:t>
            </a:r>
            <a:r>
              <a:rPr lang="en-US" sz="2400" kern="0" dirty="0">
                <a:solidFill>
                  <a:prstClr val="black"/>
                </a:solidFill>
                <a:latin typeface="Arial Narrow" panose="020B0606020202030204" pitchFamily="34" charset="0"/>
                <a:sym typeface="Wingdings" panose="05000000000000000000" pitchFamily="2" charset="2"/>
              </a:rPr>
              <a:t></a:t>
            </a:r>
            <a:r>
              <a:rPr lang="en-US" sz="2400" kern="0" dirty="0">
                <a:solidFill>
                  <a:prstClr val="black"/>
                </a:solidFill>
                <a:latin typeface="Arial Narrow" panose="020B0606020202030204" pitchFamily="34" charset="0"/>
              </a:rPr>
              <a:t> </a:t>
            </a:r>
          </a:p>
        </p:txBody>
      </p:sp>
    </p:spTree>
    <p:extLst>
      <p:ext uri="{BB962C8B-B14F-4D97-AF65-F5344CB8AC3E}">
        <p14:creationId xmlns:p14="http://schemas.microsoft.com/office/powerpoint/2010/main" val="637827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9533710" cy="1009651"/>
          </a:xfrm>
          <a:prstGeom prst="rect">
            <a:avLst/>
          </a:prstGeom>
          <a:solidFill>
            <a:srgbClr val="F9DBD9"/>
          </a:solidFill>
          <a:ln>
            <a:noFill/>
          </a:ln>
        </p:spPr>
        <p:txBody>
          <a:bodyPr spcFirstLastPara="1" wrap="square" lIns="121900" tIns="60933" rIns="121900" bIns="60933" anchor="ctr" anchorCtr="0">
            <a:noAutofit/>
          </a:bodyPr>
          <a:lstStyle/>
          <a:p>
            <a:pPr marL="7938" lvl="1" indent="-7938"/>
            <a:r>
              <a:rPr lang="en-US" sz="4000" b="1" dirty="0">
                <a:latin typeface="Arial Narrow" panose="020B0606020202030204" pitchFamily="34" charset="0"/>
              </a:rPr>
              <a:t>Presentation of the case studies: "Vernissage"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9"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180975" lvl="1" indent="-173038" algn="just">
              <a:buFont typeface="Arial" panose="020B0604020202020204" pitchFamily="34" charset="0"/>
              <a:buChar char="•"/>
            </a:pPr>
            <a:r>
              <a:rPr lang="en-US" sz="2400" kern="0" dirty="0">
                <a:solidFill>
                  <a:prstClr val="black"/>
                </a:solidFill>
                <a:latin typeface="Arial Narrow" panose="020B0606020202030204" pitchFamily="34" charset="0"/>
              </a:rPr>
              <a:t>The posters of all participants are distributed in the room (or presented online). Participants now have time to look at the presentations and write down questions that arise. </a:t>
            </a:r>
          </a:p>
          <a:p>
            <a:pPr marL="180975" lvl="1" indent="-173038" algn="just">
              <a:buFont typeface="Arial" panose="020B0604020202020204" pitchFamily="34" charset="0"/>
              <a:buChar char="•"/>
            </a:pPr>
            <a:r>
              <a:rPr lang="en-US" sz="2400" kern="0" dirty="0">
                <a:solidFill>
                  <a:prstClr val="black"/>
                </a:solidFill>
                <a:latin typeface="Arial Narrow" panose="020B0606020202030204" pitchFamily="34" charset="0"/>
              </a:rPr>
              <a:t>Afterwards the questions are raised, discussed and answered in plenary. If useful for the time-schedule of the unit and the reasoning processes, the questions can also be noted directly right beside the presented posters.</a:t>
            </a:r>
            <a:endParaRPr lang="de-DE" sz="2400" kern="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18246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9541" y="1558059"/>
            <a:ext cx="7042068" cy="4134209"/>
          </a:xfrm>
          <a:prstGeom prst="rect">
            <a:avLst/>
          </a:prstGeom>
          <a:solidFill>
            <a:srgbClr val="F9DAD9"/>
          </a:solidFill>
        </p:spPr>
        <p:txBody>
          <a:bodyPr wrap="square">
            <a:spAutoFit/>
          </a:bodyPr>
          <a:lstStyle/>
          <a:p>
            <a:pPr algn="ctr">
              <a:lnSpc>
                <a:spcPct val="170000"/>
              </a:lnSpc>
            </a:pPr>
            <a:r>
              <a:rPr lang="de-AT" sz="5400" b="1" dirty="0">
                <a:solidFill>
                  <a:srgbClr val="024E94"/>
                </a:solidFill>
                <a:latin typeface="Arial Narrow" panose="020B0606020202030204" pitchFamily="34" charset="0"/>
              </a:rPr>
              <a:t>Questions?</a:t>
            </a:r>
          </a:p>
          <a:p>
            <a:pPr algn="ctr">
              <a:lnSpc>
                <a:spcPct val="170000"/>
              </a:lnSpc>
            </a:pPr>
            <a:r>
              <a:rPr lang="de-AT" sz="5400" b="1" dirty="0">
                <a:solidFill>
                  <a:srgbClr val="024E94"/>
                </a:solidFill>
                <a:latin typeface="Arial Narrow" panose="020B0606020202030204" pitchFamily="34" charset="0"/>
              </a:rPr>
              <a:t>Goodbye &amp;</a:t>
            </a:r>
          </a:p>
          <a:p>
            <a:pPr algn="ctr">
              <a:lnSpc>
                <a:spcPct val="170000"/>
              </a:lnSpc>
            </a:pPr>
            <a:r>
              <a:rPr lang="de-AT" sz="5400" b="1" dirty="0">
                <a:solidFill>
                  <a:srgbClr val="024E94"/>
                </a:solidFill>
                <a:latin typeface="Arial Narrow" panose="020B0606020202030204" pitchFamily="34" charset="0"/>
              </a:rPr>
              <a:t>Thanks for coming </a:t>
            </a:r>
            <a:r>
              <a:rPr lang="de-AT" sz="5400" b="1" dirty="0">
                <a:solidFill>
                  <a:srgbClr val="024E94"/>
                </a:solidFill>
                <a:latin typeface="Arial Narrow" panose="020B0606020202030204" pitchFamily="34" charset="0"/>
                <a:sym typeface="Wingdings" panose="05000000000000000000" pitchFamily="2" charset="2"/>
              </a:rPr>
              <a:t></a:t>
            </a:r>
          </a:p>
        </p:txBody>
      </p:sp>
      <p:grpSp>
        <p:nvGrpSpPr>
          <p:cNvPr id="12" name="Grupo 11"/>
          <p:cNvGrpSpPr/>
          <p:nvPr/>
        </p:nvGrpSpPr>
        <p:grpSpPr>
          <a:xfrm>
            <a:off x="8147720" y="98628"/>
            <a:ext cx="2520280" cy="991554"/>
            <a:chOff x="6623720" y="98628"/>
            <a:chExt cx="2520280" cy="991554"/>
          </a:xfrm>
        </p:grpSpPr>
        <p:pic>
          <p:nvPicPr>
            <p:cNvPr id="13" name="Image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9560" y="98628"/>
              <a:ext cx="1674440" cy="769272"/>
            </a:xfrm>
            <a:prstGeom prst="rect">
              <a:avLst/>
            </a:prstGeom>
          </p:spPr>
        </p:pic>
        <p:sp>
          <p:nvSpPr>
            <p:cNvPr id="14" name="Retângulo 13"/>
            <p:cNvSpPr/>
            <p:nvPr/>
          </p:nvSpPr>
          <p:spPr>
            <a:xfrm>
              <a:off x="6623720" y="828572"/>
              <a:ext cx="2520280" cy="261610"/>
            </a:xfrm>
            <a:prstGeom prst="rect">
              <a:avLst/>
            </a:prstGeom>
          </p:spPr>
          <p:txBody>
            <a:bodyPr wrap="square">
              <a:spAutoFit/>
            </a:bodyPr>
            <a:lstStyle/>
            <a:p>
              <a:r>
                <a:rPr lang="en-US" sz="1100" dirty="0">
                  <a:latin typeface="Arial Narrow" panose="020B0606020202030204" pitchFamily="34" charset="0"/>
                  <a:ea typeface="Times New Roman" panose="02020603050405020304" pitchFamily="18" charset="0"/>
                </a:rPr>
                <a:t>Grant Agreement: 2019-1-AT-KA202-051218</a:t>
              </a:r>
              <a:endParaRPr lang="en-GB" sz="1100" dirty="0">
                <a:latin typeface="Arial Narrow" panose="020B0606020202030204" pitchFamily="34" charset="0"/>
              </a:endParaRPr>
            </a:p>
          </p:txBody>
        </p:sp>
      </p:grpSp>
      <p:grpSp>
        <p:nvGrpSpPr>
          <p:cNvPr id="15" name="Grupo 14"/>
          <p:cNvGrpSpPr/>
          <p:nvPr/>
        </p:nvGrpSpPr>
        <p:grpSpPr>
          <a:xfrm>
            <a:off x="1606778" y="6412676"/>
            <a:ext cx="7351175" cy="445325"/>
            <a:chOff x="178130" y="6412675"/>
            <a:chExt cx="9128049" cy="445325"/>
          </a:xfrm>
        </p:grpSpPr>
        <p:sp>
          <p:nvSpPr>
            <p:cNvPr id="16" name="Retângulo 15"/>
            <p:cNvSpPr/>
            <p:nvPr/>
          </p:nvSpPr>
          <p:spPr>
            <a:xfrm>
              <a:off x="2213898" y="6457890"/>
              <a:ext cx="7092281" cy="338554"/>
            </a:xfrm>
            <a:prstGeom prst="rect">
              <a:avLst/>
            </a:prstGeom>
          </p:spPr>
          <p:txBody>
            <a:bodyPr wrap="square">
              <a:spAutoFit/>
            </a:bodyPr>
            <a:lstStyle/>
            <a:p>
              <a:r>
                <a:rPr lang="en-US" sz="800" dirty="0">
                  <a:solidFill>
                    <a:prstClr val="black"/>
                  </a:solidFill>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solidFill>
                  <a:prstClr val="black"/>
                </a:solidFill>
                <a:latin typeface="Arial Narrow" panose="020B0606020202030204" pitchFamily="34" charset="0"/>
                <a:cs typeface="Arial" panose="020B0604020202020204" pitchFamily="34" charset="0"/>
              </a:endParaRPr>
            </a:p>
          </p:txBody>
        </p:sp>
        <p:pic>
          <p:nvPicPr>
            <p:cNvPr id="17" name="Grafik 1" descr="Ein Bild, das Text enthält.&#10;&#10;Automatisch generierte Beschreibung"/>
            <p:cNvPicPr/>
            <p:nvPr/>
          </p:nvPicPr>
          <p:blipFill rotWithShape="1">
            <a:blip r:embed="rId3"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24</a:t>
            </a:fld>
            <a:endParaRPr lang="pt-PT"/>
          </a:p>
        </p:txBody>
      </p:sp>
    </p:spTree>
    <p:extLst>
      <p:ext uri="{BB962C8B-B14F-4D97-AF65-F5344CB8AC3E}">
        <p14:creationId xmlns:p14="http://schemas.microsoft.com/office/powerpoint/2010/main" val="2635363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25</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for the Training Course </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 Spectrum Disorder (ASD) Officer”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960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BEGIN</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ctr" anchorCtr="0">
            <a:noAutofit/>
          </a:bodyPr>
          <a:lstStyle/>
          <a:p>
            <a:pPr algn="ctr">
              <a:lnSpc>
                <a:spcPct val="150000"/>
              </a:lnSpc>
              <a:buClr>
                <a:schemeClr val="accent2">
                  <a:lumMod val="75000"/>
                </a:schemeClr>
              </a:buClr>
              <a:buSzPct val="102000"/>
            </a:pPr>
            <a:r>
              <a:rPr lang="de-AT" sz="2400" dirty="0" err="1">
                <a:latin typeface="Arial Narrow" panose="020B0606020202030204" pitchFamily="34" charset="0"/>
              </a:rPr>
              <a:t>Introduction</a:t>
            </a:r>
            <a:endParaRPr lang="pt-PT" sz="2400" i="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07334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r>
              <a:rPr lang="en-GB" sz="4800" b="1" dirty="0">
                <a:solidFill>
                  <a:srgbClr val="000000"/>
                </a:solidFill>
                <a:latin typeface="Arial Narrow"/>
                <a:ea typeface="Arial Narrow"/>
                <a:cs typeface="Arial Narrow"/>
                <a:sym typeface="Arial Narrow"/>
              </a:rPr>
              <a:t>Aim</a:t>
            </a:r>
            <a:endParaRPr lang="en-GB"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defTabSz="685800">
              <a:lnSpc>
                <a:spcPct val="150000"/>
              </a:lnSpc>
            </a:pPr>
            <a:r>
              <a:rPr lang="en-US" sz="2400" dirty="0">
                <a:solidFill>
                  <a:prstClr val="black"/>
                </a:solidFill>
                <a:latin typeface="Arial Narrow" panose="020B0606020202030204" pitchFamily="34" charset="0"/>
              </a:rPr>
              <a:t>The aim of any training is to be able to implement what has been learned in practice. This means that the main goal here should be to accomplish the transfer from the learning field to the personal functional field (to your working place &amp; context). At one point or another it may be necessary to adapt what you have learned so far – for several individual and/or structural reasons. In this module these accommodations are to be developed, collected and reflected in order to enable direct actionability in your field.</a:t>
            </a:r>
          </a:p>
        </p:txBody>
      </p:sp>
    </p:spTree>
    <p:extLst>
      <p:ext uri="{BB962C8B-B14F-4D97-AF65-F5344CB8AC3E}">
        <p14:creationId xmlns:p14="http://schemas.microsoft.com/office/powerpoint/2010/main" val="119127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253331"/>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defTabSz="685800">
              <a:lnSpc>
                <a:spcPct val="150000"/>
              </a:lnSpc>
            </a:pPr>
            <a:r>
              <a:rPr lang="en-US" sz="2400" dirty="0">
                <a:solidFill>
                  <a:prstClr val="black"/>
                </a:solidFill>
                <a:latin typeface="Arial Narrow" panose="020B0606020202030204" pitchFamily="34" charset="0"/>
              </a:rPr>
              <a:t>For this reason, the following section mainly aims at reflection in a first and at a practical application of what has been heard and learned so far in a second step – as well as at the development of coherent strategies to cope with the challenges inherent to your personal working field and “typical” everyday situations. </a:t>
            </a:r>
          </a:p>
        </p:txBody>
      </p:sp>
    </p:spTree>
    <p:extLst>
      <p:ext uri="{BB962C8B-B14F-4D97-AF65-F5344CB8AC3E}">
        <p14:creationId xmlns:p14="http://schemas.microsoft.com/office/powerpoint/2010/main" val="407867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253331"/>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defTabSz="685800">
              <a:lnSpc>
                <a:spcPct val="150000"/>
              </a:lnSpc>
            </a:pPr>
            <a:r>
              <a:rPr lang="en-US" sz="2400" dirty="0">
                <a:solidFill>
                  <a:prstClr val="black"/>
                </a:solidFill>
                <a:latin typeface="Arial Narrow" panose="020B0606020202030204" pitchFamily="34" charset="0"/>
              </a:rPr>
              <a:t>Therefore Module 7 is intentionally designed as a very active – actually a very interactive – unit. Reflection processes  should be stimulated and promoted by a well-balances, goal-oriented examination of what has been learned and incorporated so far. Practical relevance shall be increased – including all the special requirements and conditions of the concrete professional contexts to ultimately and practically acquire “</a:t>
            </a:r>
            <a:r>
              <a:rPr lang="en-US" sz="2400" dirty="0" err="1">
                <a:solidFill>
                  <a:prstClr val="black"/>
                </a:solidFill>
                <a:latin typeface="Arial Narrow" panose="020B0606020202030204" pitchFamily="34" charset="0"/>
              </a:rPr>
              <a:t>applicationable</a:t>
            </a:r>
            <a:r>
              <a:rPr lang="en-US" sz="2400" dirty="0">
                <a:solidFill>
                  <a:prstClr val="black"/>
                </a:solidFill>
                <a:latin typeface="Arial Narrow" panose="020B0606020202030204" pitchFamily="34" charset="0"/>
              </a:rPr>
              <a:t>” knowledge in the full sense (see Gessler, 2012).</a:t>
            </a:r>
          </a:p>
        </p:txBody>
      </p:sp>
    </p:spTree>
    <p:extLst>
      <p:ext uri="{BB962C8B-B14F-4D97-AF65-F5344CB8AC3E}">
        <p14:creationId xmlns:p14="http://schemas.microsoft.com/office/powerpoint/2010/main" val="2726111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r>
              <a:rPr lang="en-GB" sz="4800" b="1" dirty="0">
                <a:solidFill>
                  <a:srgbClr val="000000"/>
                </a:solidFill>
                <a:latin typeface="Arial Narrow"/>
                <a:ea typeface="Arial Narrow"/>
                <a:cs typeface="Arial Narrow"/>
                <a:sym typeface="Arial Narrow"/>
              </a:rPr>
              <a:t>Contents</a:t>
            </a:r>
            <a:endParaRPr lang="en-GB"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3200" b="1" dirty="0">
                <a:solidFill>
                  <a:prstClr val="black"/>
                </a:solidFill>
                <a:latin typeface="Arial Narrow" panose="020B0606020202030204" pitchFamily="34" charset="0"/>
              </a:rPr>
              <a:t>Module 7: Accommodations for the public and professional services</a:t>
            </a:r>
          </a:p>
          <a:p>
            <a:pPr lvl="1" algn="ctr"/>
            <a:endParaRPr lang="en-US" sz="2800" b="1"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2400" dirty="0">
                <a:solidFill>
                  <a:prstClr val="black"/>
                </a:solidFill>
                <a:latin typeface="Arial Narrow" panose="020B0606020202030204" pitchFamily="34" charset="0"/>
              </a:rPr>
              <a:t>Reflection and design of the accommodations </a:t>
            </a:r>
          </a:p>
          <a:p>
            <a:pPr marL="742950" lvl="1" indent="-285750">
              <a:buFont typeface="Arial" panose="020B0604020202020204" pitchFamily="34" charset="0"/>
              <a:buChar char="•"/>
            </a:pPr>
            <a:r>
              <a:rPr lang="en-US" sz="2400" dirty="0">
                <a:solidFill>
                  <a:prstClr val="black"/>
                </a:solidFill>
                <a:latin typeface="Arial Narrow" panose="020B0606020202030204" pitchFamily="34" charset="0"/>
              </a:rPr>
              <a:t>Presentation of the case study that was developed by the participants with accommodations for their specific service </a:t>
            </a:r>
            <a:endParaRPr lang="de-DE" sz="24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494515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125686"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000" b="1" dirty="0">
                <a:solidFill>
                  <a:prstClr val="black"/>
                </a:solidFill>
                <a:latin typeface="Arial Narrow" panose="020B0606020202030204" pitchFamily="34" charset="0"/>
              </a:rPr>
              <a:t>Learning outcomes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200" b="1" dirty="0">
                <a:solidFill>
                  <a:prstClr val="black"/>
                </a:solidFill>
                <a:latin typeface="Arial Narrow" panose="020B0606020202030204" pitchFamily="34" charset="0"/>
              </a:rPr>
              <a:t>Module 7: Accommodations for the public and professional services</a:t>
            </a:r>
          </a:p>
          <a:p>
            <a:pPr lvl="1" algn="ct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solidFill>
                  <a:prstClr val="black"/>
                </a:solidFill>
                <a:latin typeface="Arial Narrow" panose="020B0606020202030204" pitchFamily="34" charset="0"/>
              </a:rPr>
              <a:t>Summarize and reflect the content of the previous modules </a:t>
            </a:r>
          </a:p>
          <a:p>
            <a:pPr marL="285750" indent="-285750">
              <a:buFont typeface="Arial" panose="020B0604020202020204" pitchFamily="34" charset="0"/>
              <a:buChar char="•"/>
            </a:pPr>
            <a:r>
              <a:rPr lang="en-US" sz="2800" dirty="0">
                <a:solidFill>
                  <a:prstClr val="black"/>
                </a:solidFill>
                <a:latin typeface="Arial Narrow" panose="020B0606020202030204" pitchFamily="34" charset="0"/>
              </a:rPr>
              <a:t>Develop useful accommodations for the different services of the participants</a:t>
            </a:r>
          </a:p>
          <a:p>
            <a:pPr marL="285750" indent="-285750">
              <a:buFont typeface="Arial" panose="020B0604020202020204" pitchFamily="34" charset="0"/>
              <a:buChar char="•"/>
            </a:pPr>
            <a:r>
              <a:rPr lang="en-US" sz="2800" dirty="0">
                <a:solidFill>
                  <a:prstClr val="black"/>
                </a:solidFill>
                <a:latin typeface="Arial Narrow" panose="020B0606020202030204" pitchFamily="34" charset="0"/>
              </a:rPr>
              <a:t>Create a concrete plan for implementation for every participant</a:t>
            </a:r>
          </a:p>
        </p:txBody>
      </p:sp>
    </p:spTree>
    <p:extLst>
      <p:ext uri="{BB962C8B-B14F-4D97-AF65-F5344CB8AC3E}">
        <p14:creationId xmlns:p14="http://schemas.microsoft.com/office/powerpoint/2010/main" val="62547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n-US" sz="4000" b="1" dirty="0">
                <a:latin typeface="Arial Narrow" panose="020B0606020202030204" pitchFamily="34" charset="0"/>
              </a:rPr>
              <a:t>Organization</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a:r>
              <a:rPr lang="en-US" sz="3200" b="1" dirty="0">
                <a:solidFill>
                  <a:prstClr val="black"/>
                </a:solidFill>
                <a:latin typeface="Arial Narrow" panose="020B0606020202030204" pitchFamily="34" charset="0"/>
              </a:rPr>
              <a:t>Module 7: Accommodations for the public and professional services</a:t>
            </a:r>
          </a:p>
          <a:p>
            <a:pPr algn="ctr"/>
            <a:endParaRPr lang="en-US" sz="3200" b="1" dirty="0">
              <a:latin typeface="Arial Narrow" panose="020B0606020202030204" pitchFamily="34" charset="0"/>
            </a:endParaRPr>
          </a:p>
          <a:p>
            <a:pPr algn="just">
              <a:lnSpc>
                <a:spcPct val="150000"/>
              </a:lnSpc>
            </a:pPr>
            <a:r>
              <a:rPr lang="en-US" sz="3200" b="1" dirty="0">
                <a:latin typeface="Arial Narrow" panose="020B0606020202030204" pitchFamily="34" charset="0"/>
              </a:rPr>
              <a:t>Estimated time to complete the module: </a:t>
            </a:r>
            <a:r>
              <a:rPr lang="en-US" sz="3200" dirty="0">
                <a:latin typeface="Arial Narrow" panose="020B0606020202030204" pitchFamily="34" charset="0"/>
              </a:rPr>
              <a:t>3 hours</a:t>
            </a:r>
            <a:endParaRPr lang="en-US" sz="3200" b="1" dirty="0">
              <a:latin typeface="Arial Narrow" panose="020B0606020202030204" pitchFamily="34" charset="0"/>
            </a:endParaRPr>
          </a:p>
          <a:p>
            <a:pPr algn="just">
              <a:lnSpc>
                <a:spcPct val="150000"/>
              </a:lnSpc>
            </a:pPr>
            <a:r>
              <a:rPr lang="en-US" sz="3200" b="1" dirty="0">
                <a:latin typeface="Arial Narrow" panose="020B0606020202030204" pitchFamily="34" charset="0"/>
              </a:rPr>
              <a:t>Break: </a:t>
            </a:r>
            <a:r>
              <a:rPr lang="en-US" sz="3200" dirty="0">
                <a:latin typeface="Arial Narrow" panose="020B0606020202030204" pitchFamily="34" charset="0"/>
              </a:rPr>
              <a:t>30 minutes or two breaks of 10-15 minutes each</a:t>
            </a:r>
          </a:p>
          <a:p>
            <a:pPr algn="just">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73095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2584</Words>
  <Application>Microsoft Macintosh PowerPoint</Application>
  <PresentationFormat>Widescreen</PresentationFormat>
  <Paragraphs>203</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Narrow</vt:lpstr>
      <vt:lpstr>Calibri</vt:lpstr>
      <vt:lpstr>Calibri Light</vt:lpstr>
      <vt:lpstr>Symbol</vt:lpstr>
      <vt:lpstr>Office Theme</vt:lpstr>
      <vt:lpstr>Curriculum for the Training Course  “Autism Spectrum Disorder (ASD) Officer”  https://www.autrain.eu/pt/curriculo/</vt:lpstr>
      <vt:lpstr>Module 7: Accommodations for the public and professional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Curriculum for the Training Course  “Autism Spectrum Disorder (ASD) Officer”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Koller Jasmin</cp:lastModifiedBy>
  <cp:revision>7</cp:revision>
  <dcterms:created xsi:type="dcterms:W3CDTF">2021-06-03T08:33:53Z</dcterms:created>
  <dcterms:modified xsi:type="dcterms:W3CDTF">2021-07-12T08:26:08Z</dcterms:modified>
</cp:coreProperties>
</file>