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9"/>
  </p:notesMasterIdLst>
  <p:sldIdLst>
    <p:sldId id="257" r:id="rId2"/>
    <p:sldId id="306" r:id="rId3"/>
    <p:sldId id="313" r:id="rId4"/>
    <p:sldId id="357" r:id="rId5"/>
    <p:sldId id="358" r:id="rId6"/>
    <p:sldId id="359" r:id="rId7"/>
    <p:sldId id="330" r:id="rId8"/>
    <p:sldId id="360" r:id="rId9"/>
    <p:sldId id="332" r:id="rId10"/>
    <p:sldId id="334" r:id="rId11"/>
    <p:sldId id="361" r:id="rId12"/>
    <p:sldId id="362" r:id="rId13"/>
    <p:sldId id="363" r:id="rId14"/>
    <p:sldId id="365" r:id="rId15"/>
    <p:sldId id="366" r:id="rId16"/>
    <p:sldId id="367" r:id="rId17"/>
    <p:sldId id="368" r:id="rId18"/>
    <p:sldId id="369" r:id="rId19"/>
    <p:sldId id="370"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383" r:id="rId33"/>
    <p:sldId id="299" r:id="rId34"/>
    <p:sldId id="384" r:id="rId35"/>
    <p:sldId id="385" r:id="rId36"/>
    <p:sldId id="386" r:id="rId37"/>
    <p:sldId id="387" r:id="rId38"/>
    <p:sldId id="388" r:id="rId39"/>
    <p:sldId id="389" r:id="rId40"/>
    <p:sldId id="390" r:id="rId41"/>
    <p:sldId id="391" r:id="rId42"/>
    <p:sldId id="392" r:id="rId43"/>
    <p:sldId id="393" r:id="rId44"/>
    <p:sldId id="394" r:id="rId45"/>
    <p:sldId id="395" r:id="rId46"/>
    <p:sldId id="396" r:id="rId47"/>
    <p:sldId id="397" r:id="rId48"/>
    <p:sldId id="398" r:id="rId49"/>
    <p:sldId id="399" r:id="rId50"/>
    <p:sldId id="400" r:id="rId51"/>
    <p:sldId id="401" r:id="rId52"/>
    <p:sldId id="405" r:id="rId53"/>
    <p:sldId id="402" r:id="rId54"/>
    <p:sldId id="406" r:id="rId55"/>
    <p:sldId id="407" r:id="rId56"/>
    <p:sldId id="403" r:id="rId57"/>
    <p:sldId id="408" r:id="rId58"/>
    <p:sldId id="409" r:id="rId59"/>
    <p:sldId id="349" r:id="rId60"/>
    <p:sldId id="350" r:id="rId61"/>
    <p:sldId id="410" r:id="rId62"/>
    <p:sldId id="411" r:id="rId63"/>
    <p:sldId id="412" r:id="rId64"/>
    <p:sldId id="413" r:id="rId65"/>
    <p:sldId id="414" r:id="rId66"/>
    <p:sldId id="314" r:id="rId67"/>
    <p:sldId id="356" r:id="rId68"/>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2"/>
    <p:restoredTop sz="94719"/>
  </p:normalViewPr>
  <p:slideViewPr>
    <p:cSldViewPr snapToGrid="0" snapToObjects="1">
      <p:cViewPr varScale="1">
        <p:scale>
          <a:sx n="147" d="100"/>
          <a:sy n="147" d="100"/>
        </p:scale>
        <p:origin x="12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12.07.21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56AD2771-52E7-1A4B-AA32-D54E45C82436}" type="slidenum">
              <a:rPr lang="de-AT" smtClean="0"/>
              <a:t>9</a:t>
            </a:fld>
            <a:endParaRPr lang="de-AT"/>
          </a:p>
        </p:txBody>
      </p:sp>
    </p:spTree>
    <p:extLst>
      <p:ext uri="{BB962C8B-B14F-4D97-AF65-F5344CB8AC3E}">
        <p14:creationId xmlns:p14="http://schemas.microsoft.com/office/powerpoint/2010/main" val="326562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56AD2771-52E7-1A4B-AA32-D54E45C82436}" type="slidenum">
              <a:rPr lang="de-AT" smtClean="0"/>
              <a:t>34</a:t>
            </a:fld>
            <a:endParaRPr lang="de-AT"/>
          </a:p>
        </p:txBody>
      </p:sp>
    </p:spTree>
    <p:extLst>
      <p:ext uri="{BB962C8B-B14F-4D97-AF65-F5344CB8AC3E}">
        <p14:creationId xmlns:p14="http://schemas.microsoft.com/office/powerpoint/2010/main" val="2583103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3b5OGx-v6Ao" TargetMode="External"/><Relationship Id="rId2" Type="http://schemas.openxmlformats.org/officeDocument/2006/relationships/hyperlink" Target="https://youtu.be/3b5OGx-v6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utism.org.uk/advice-and-guidance/professional-practice/employment-adjustments-tip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ocali.org/project/employee_with_asd"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youtu.be/cF2dhWWUyQ4" TargetMode="External"/><Relationship Id="rId2" Type="http://schemas.openxmlformats.org/officeDocument/2006/relationships/hyperlink" Target="https://www.youtube.com/watch?v=cF2dhWWUyQ4&amp;ab_channel=TEDxTalk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youtu.be/DZXjJVrm1Jw"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accessibility.blog.gov.uk/2016/09/02/dos-and-donts-on-designing-for-accessibility/" TargetMode="External"/><Relationship Id="rId2" Type="http://schemas.openxmlformats.org/officeDocument/2006/relationships/hyperlink" Target="https://accessibility.campaign.gov.uk/?utm_source=Blogs&amp;utm_medium=GDS&amp;utm_campaign=access_reg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youtu.be/tQ7Nku_pFXc"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autism.org.uk/socialeyes"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iidc.indiana.edu/irca/articles/autism-awareness-month-a-facts-andtips-for-working-with-individuals-on-the-autism-spectrum.html" TargetMode="External"/><Relationship Id="rId2" Type="http://schemas.openxmlformats.org/officeDocument/2006/relationships/hyperlink" Target="https://www.autism.org.uk/" TargetMode="External"/><Relationship Id="rId1" Type="http://schemas.openxmlformats.org/officeDocument/2006/relationships/slideLayout" Target="../slideLayouts/slideLayout2.xml"/><Relationship Id="rId6" Type="http://schemas.openxmlformats.org/officeDocument/2006/relationships/hyperlink" Target="https://assets.publishing.service.gov.uk/government/uploads/system/uploads/attachment_data/file/467392/Pt1_Autism_Learning_Materials_Accessible.pdf" TargetMode="External"/><Relationship Id="rId5" Type="http://schemas.openxmlformats.org/officeDocument/2006/relationships/hyperlink" Target="https://www.ocali.org/project/employee_with_asd" TargetMode="External"/><Relationship Id="rId4" Type="http://schemas.openxmlformats.org/officeDocument/2006/relationships/hyperlink" Target="https://www.milestones.org/get-started/for-community-at-large/supporting-employees-with-autism"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www.autism.org.uk/advice-and-guidance/topics/employment/employing-autistic-people/employers#:~:text=%E2%80%9CAutistic%20people%20have%20some%20very,be%20very%20punctual%20and%20reliable" TargetMode="External"/><Relationship Id="rId2" Type="http://schemas.openxmlformats.org/officeDocument/2006/relationships/hyperlink" Target="http://www.improvinghealthandlives.org.uk/securefiles/150219_1431/Autism%20SAF%202013%20Personal%20stories.pdf"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www.autismspeaks.org/" TargetMode="External"/><Relationship Id="rId13" Type="http://schemas.openxmlformats.org/officeDocument/2006/relationships/hyperlink" Target="https://www.scottishautism.org/services-support" TargetMode="External"/><Relationship Id="rId3" Type="http://schemas.openxmlformats.org/officeDocument/2006/relationships/hyperlink" Target="https://www.autismeducationtrust.org.uk/" TargetMode="External"/><Relationship Id="rId7" Type="http://schemas.openxmlformats.org/officeDocument/2006/relationships/hyperlink" Target="https://www.ocali.org/up_doc/FIT_for_Success.pdf" TargetMode="External"/><Relationship Id="rId12" Type="http://schemas.openxmlformats.org/officeDocument/2006/relationships/hyperlink" Target="https://www.ocali.org/center/transitions" TargetMode="External"/><Relationship Id="rId2" Type="http://schemas.openxmlformats.org/officeDocument/2006/relationships/hyperlink" Target="https://www.autismeurope.org/" TargetMode="External"/><Relationship Id="rId1" Type="http://schemas.openxmlformats.org/officeDocument/2006/relationships/slideLayout" Target="../slideLayouts/slideLayout2.xml"/><Relationship Id="rId6" Type="http://schemas.openxmlformats.org/officeDocument/2006/relationships/hyperlink" Target="http://www.autismempowerment.org/understanding-autism/co-existing-conditions/" TargetMode="External"/><Relationship Id="rId11" Type="http://schemas.openxmlformats.org/officeDocument/2006/relationships/hyperlink" Target="https://autisminternetmodules.org/" TargetMode="External"/><Relationship Id="rId5" Type="http://schemas.openxmlformats.org/officeDocument/2006/relationships/hyperlink" Target="https://www.autismonlinetraining.com/" TargetMode="External"/><Relationship Id="rId10" Type="http://schemas.openxmlformats.org/officeDocument/2006/relationships/hyperlink" Target="http://www.nice.org.uk/guidance/cg142/chapter/introduction" TargetMode="External"/><Relationship Id="rId4" Type="http://schemas.openxmlformats.org/officeDocument/2006/relationships/hyperlink" Target="https://www.autism.org.uk/" TargetMode="External"/><Relationship Id="rId9" Type="http://schemas.openxmlformats.org/officeDocument/2006/relationships/hyperlink" Target="https://autismpdc.fpg.unc.edu/" TargetMode="External"/><Relationship Id="rId14" Type="http://schemas.openxmlformats.org/officeDocument/2006/relationships/hyperlink" Target="https://www.autismeurope.org/wp-content/uploads/2020/11/AE-AE-Member-organisations_March_2020_EN.pdf" TargetMode="Externa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for the Training Course </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347596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3200" b="1" dirty="0">
              <a:solidFill>
                <a:prstClr val="black"/>
              </a:solidFill>
              <a:latin typeface="Arial Narrow" panose="020B0606020202030204" pitchFamily="34" charset="0"/>
            </a:endParaRPr>
          </a:p>
          <a:p>
            <a:pPr defTabSz="685800">
              <a:buClr>
                <a:srgbClr val="C00000"/>
              </a:buClr>
            </a:pPr>
            <a:r>
              <a:rPr lang="en-US" sz="3200" b="1" dirty="0">
                <a:solidFill>
                  <a:prstClr val="black"/>
                </a:solidFill>
                <a:latin typeface="Arial Narrow" panose="020B0606020202030204" pitchFamily="34" charset="0"/>
              </a:rPr>
              <a:t>Strategies for an adequate, positive and efficient contact and interaction with people with ASD</a:t>
            </a:r>
          </a:p>
          <a:p>
            <a:pPr defTabSz="685800">
              <a:buClr>
                <a:srgbClr val="C00000"/>
              </a:buClr>
            </a:pPr>
            <a:endParaRPr lang="en-US" sz="32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n-US" sz="2800" dirty="0">
                <a:latin typeface="Arial Narrow" panose="020B0606020202030204" pitchFamily="34" charset="0"/>
              </a:rPr>
              <a:t>Individuals with Autism Spectrum Disorder (ASD) bring special talents, skills and their own unique perspective</a:t>
            </a:r>
            <a:r>
              <a:rPr lang="pt-PT" sz="2800" dirty="0">
                <a:latin typeface="Arial Narrow" panose="020B0606020202030204" pitchFamily="34" charset="0"/>
              </a:rPr>
              <a:t> </a:t>
            </a:r>
            <a:r>
              <a:rPr lang="en-US" sz="2800" dirty="0">
                <a:latin typeface="Arial Narrow" panose="020B0606020202030204" pitchFamily="34" charset="0"/>
              </a:rPr>
              <a:t>to help you meet your </a:t>
            </a:r>
            <a:r>
              <a:rPr lang="en-GB" sz="2800" dirty="0">
                <a:latin typeface="Arial Narrow" panose="020B0606020202030204" pitchFamily="34" charset="0"/>
              </a:rPr>
              <a:t>organisation’s</a:t>
            </a:r>
            <a:r>
              <a:rPr lang="en-US" sz="2800" dirty="0">
                <a:latin typeface="Arial Narrow" panose="020B0606020202030204" pitchFamily="34" charset="0"/>
              </a:rPr>
              <a:t> goals.</a:t>
            </a:r>
          </a:p>
          <a:p>
            <a:pPr marL="457200" indent="-457200" algn="just">
              <a:buFont typeface="Arial" panose="020B0604020202020204" pitchFamily="34" charset="0"/>
              <a:buChar char="•"/>
            </a:pPr>
            <a:endParaRPr lang="en-US" sz="2800" dirty="0">
              <a:latin typeface="Arial Narrow" panose="020B0606020202030204" pitchFamily="34" charset="0"/>
            </a:endParaRPr>
          </a:p>
          <a:p>
            <a:pPr marL="457200" indent="-457200" algn="just">
              <a:buFont typeface="Arial" panose="020B0604020202020204" pitchFamily="34" charset="0"/>
              <a:buChar char="•"/>
            </a:pPr>
            <a:r>
              <a:rPr lang="en-US" sz="2800" dirty="0">
                <a:latin typeface="Arial Narrow" panose="020B0606020202030204" pitchFamily="34" charset="0"/>
              </a:rPr>
              <a:t>Having diversity of thought</a:t>
            </a:r>
            <a:r>
              <a:rPr lang="pt-PT" sz="2800" dirty="0">
                <a:latin typeface="Arial Narrow" panose="020B0606020202030204" pitchFamily="34" charset="0"/>
              </a:rPr>
              <a:t> </a:t>
            </a:r>
            <a:r>
              <a:rPr lang="en-US" sz="2800" dirty="0">
                <a:latin typeface="Arial Narrow" panose="020B0606020202030204" pitchFamily="34" charset="0"/>
              </a:rPr>
              <a:t>can help your company solve problems</a:t>
            </a:r>
            <a:r>
              <a:rPr lang="el-GR" sz="2800" dirty="0">
                <a:latin typeface="Arial Narrow" panose="020B0606020202030204" pitchFamily="34" charset="0"/>
              </a:rPr>
              <a:t> </a:t>
            </a:r>
            <a:r>
              <a:rPr lang="en-GB" sz="2800" dirty="0">
                <a:latin typeface="Arial Narrow" panose="020B0606020202030204" pitchFamily="34" charset="0"/>
              </a:rPr>
              <a:t>in different ways</a:t>
            </a:r>
            <a:r>
              <a:rPr lang="en-US" sz="2800" dirty="0">
                <a:latin typeface="Arial Narrow" panose="020B0606020202030204" pitchFamily="34" charset="0"/>
              </a:rPr>
              <a:t>.</a:t>
            </a:r>
            <a:r>
              <a:rPr lang="en-US" sz="2000" dirty="0">
                <a:solidFill>
                  <a:srgbClr val="241E4E"/>
                </a:solidFill>
                <a:latin typeface="Brandon-Grotesque"/>
              </a:rPr>
              <a:t> </a:t>
            </a:r>
            <a:endParaRPr lang="en-US" sz="2000" b="1" cap="small" dirty="0">
              <a:solidFill>
                <a:schemeClr val="accent3">
                  <a:lumMod val="75000"/>
                </a:schemeClr>
              </a:solidFill>
              <a:latin typeface="Arial Rounded MT Bold" pitchFamily="34" charset="0"/>
            </a:endParaRPr>
          </a:p>
        </p:txBody>
      </p:sp>
    </p:spTree>
    <p:extLst>
      <p:ext uri="{BB962C8B-B14F-4D97-AF65-F5344CB8AC3E}">
        <p14:creationId xmlns:p14="http://schemas.microsoft.com/office/powerpoint/2010/main" val="171574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a:r>
              <a:rPr lang="en-US" sz="2800" dirty="0">
                <a:latin typeface="Arial Narrow" panose="020B0606020202030204" pitchFamily="34" charset="0"/>
              </a:rPr>
              <a:t>People with ASD may face some challenges though, which can be addressed through accommodations:</a:t>
            </a:r>
          </a:p>
          <a:p>
            <a:pPr algn="just"/>
            <a:endParaRPr lang="en-US" sz="2800" dirty="0">
              <a:latin typeface="Arial Narrow" panose="020B0606020202030204" pitchFamily="34" charset="0"/>
            </a:endParaRPr>
          </a:p>
          <a:p>
            <a:pPr marL="457200" indent="-457200" algn="just">
              <a:buFont typeface="Arial" panose="020B0604020202020204" pitchFamily="34" charset="0"/>
              <a:buChar char="•"/>
            </a:pPr>
            <a:r>
              <a:rPr lang="en-US" sz="2400" dirty="0">
                <a:latin typeface="Arial Narrow" panose="020B0606020202030204" pitchFamily="34" charset="0"/>
              </a:rPr>
              <a:t> Abstract concepts.</a:t>
            </a:r>
          </a:p>
          <a:p>
            <a:pPr marL="457200" indent="-457200" algn="just">
              <a:buFont typeface="Arial" panose="020B0604020202020204" pitchFamily="34" charset="0"/>
              <a:buChar char="•"/>
            </a:pPr>
            <a:r>
              <a:rPr lang="en-US" sz="2400" dirty="0">
                <a:latin typeface="Arial Narrow" panose="020B0606020202030204" pitchFamily="34" charset="0"/>
              </a:rPr>
              <a:t> Anxiety.</a:t>
            </a:r>
          </a:p>
          <a:p>
            <a:pPr marL="457200" indent="-457200" algn="just">
              <a:buFont typeface="Arial" panose="020B0604020202020204" pitchFamily="34" charset="0"/>
              <a:buChar char="•"/>
            </a:pPr>
            <a:r>
              <a:rPr lang="en-US" sz="2400" dirty="0">
                <a:latin typeface="Arial Narrow" panose="020B0606020202030204" pitchFamily="34" charset="0"/>
              </a:rPr>
              <a:t> Understanding other points of view.</a:t>
            </a:r>
          </a:p>
          <a:p>
            <a:pPr marL="457200" indent="-457200" algn="just">
              <a:buFont typeface="Arial" panose="020B0604020202020204" pitchFamily="34" charset="0"/>
              <a:buChar char="•"/>
            </a:pPr>
            <a:r>
              <a:rPr lang="en-US" sz="2400" dirty="0">
                <a:latin typeface="Arial Narrow" panose="020B0606020202030204" pitchFamily="34" charset="0"/>
              </a:rPr>
              <a:t> Executive functioning.</a:t>
            </a:r>
          </a:p>
          <a:p>
            <a:pPr marL="457200" indent="-457200" algn="just">
              <a:buFont typeface="Arial" panose="020B0604020202020204" pitchFamily="34" charset="0"/>
              <a:buChar char="•"/>
            </a:pPr>
            <a:r>
              <a:rPr lang="en-US" sz="2400" dirty="0">
                <a:latin typeface="Arial Narrow" panose="020B0606020202030204" pitchFamily="34" charset="0"/>
              </a:rPr>
              <a:t> Narrow range of interests.</a:t>
            </a:r>
          </a:p>
          <a:p>
            <a:pPr marL="457200" indent="-457200" algn="just">
              <a:buFont typeface="Arial" panose="020B0604020202020204" pitchFamily="34" charset="0"/>
              <a:buChar char="•"/>
            </a:pPr>
            <a:r>
              <a:rPr lang="en-US" sz="2400" dirty="0">
                <a:latin typeface="Arial Narrow" panose="020B0606020202030204" pitchFamily="34" charset="0"/>
              </a:rPr>
              <a:t> Misinterpretation of social cues, conversation and body language.</a:t>
            </a:r>
          </a:p>
          <a:p>
            <a:pPr marL="457200" indent="-457200" algn="just">
              <a:buFont typeface="Arial" panose="020B0604020202020204" pitchFamily="34" charset="0"/>
              <a:buChar char="•"/>
            </a:pPr>
            <a:r>
              <a:rPr lang="en-US" sz="2400" dirty="0">
                <a:latin typeface="Arial Narrow" panose="020B0606020202030204" pitchFamily="34" charset="0"/>
              </a:rPr>
              <a:t> Sensitivity to strong smells, bright lights and loud sounds.</a:t>
            </a:r>
          </a:p>
          <a:p>
            <a:pPr marL="457200" indent="-457200" algn="just">
              <a:buFont typeface="Arial" panose="020B0604020202020204" pitchFamily="34" charset="0"/>
              <a:buChar char="•"/>
            </a:pPr>
            <a:r>
              <a:rPr lang="en-US" sz="2400" dirty="0">
                <a:latin typeface="Arial Narrow" panose="020B0606020202030204" pitchFamily="34" charset="0"/>
              </a:rPr>
              <a:t> Discomfort with change.</a:t>
            </a:r>
          </a:p>
        </p:txBody>
      </p:sp>
    </p:spTree>
    <p:extLst>
      <p:ext uri="{BB962C8B-B14F-4D97-AF65-F5344CB8AC3E}">
        <p14:creationId xmlns:p14="http://schemas.microsoft.com/office/powerpoint/2010/main" val="351862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12</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a:r>
              <a:rPr lang="en-US" sz="3200" dirty="0">
                <a:latin typeface="Arial Narrow" panose="020B0606020202030204" pitchFamily="34" charset="0"/>
              </a:rPr>
              <a:t>All these issues can be addressed if you follow some steps:</a:t>
            </a:r>
          </a:p>
          <a:p>
            <a:pPr algn="just"/>
            <a:endParaRPr lang="en-US" sz="2800" dirty="0">
              <a:latin typeface="Arial Narrow" panose="020B0606020202030204" pitchFamily="34" charset="0"/>
            </a:endParaRPr>
          </a:p>
          <a:p>
            <a:pPr marL="342900" indent="-342900" algn="just">
              <a:buFont typeface="Arial" panose="020B0604020202020204" pitchFamily="34" charset="0"/>
              <a:buChar char="•"/>
            </a:pPr>
            <a:r>
              <a:rPr lang="en-US" sz="2800" dirty="0">
                <a:latin typeface="Arial Narrow" panose="020B0606020202030204" pitchFamily="34" charset="0"/>
              </a:rPr>
              <a:t>Get to know your employee with autism.</a:t>
            </a:r>
          </a:p>
          <a:p>
            <a:pPr marL="342900" indent="-342900" algn="just">
              <a:buFont typeface="Arial" panose="020B0604020202020204" pitchFamily="34" charset="0"/>
              <a:buChar char="•"/>
            </a:pPr>
            <a:r>
              <a:rPr lang="en-US" sz="2800" dirty="0">
                <a:latin typeface="Arial Narrow" panose="020B0606020202030204" pitchFamily="34" charset="0"/>
              </a:rPr>
              <a:t>Learn your employee’s unique strengths and challenges.</a:t>
            </a:r>
          </a:p>
          <a:p>
            <a:pPr marL="342900" indent="-342900" algn="just">
              <a:buFont typeface="Arial" panose="020B0604020202020204" pitchFamily="34" charset="0"/>
              <a:buChar char="•"/>
            </a:pPr>
            <a:r>
              <a:rPr lang="en-US" sz="2800" dirty="0">
                <a:latin typeface="Arial Narrow" panose="020B0606020202030204" pitchFamily="34" charset="0"/>
              </a:rPr>
              <a:t>Orient employees and train them on their specific job duties.</a:t>
            </a:r>
          </a:p>
          <a:p>
            <a:pPr marL="342900" indent="-342900" algn="just">
              <a:buFont typeface="Arial" panose="020B0604020202020204" pitchFamily="34" charset="0"/>
              <a:buChar char="•"/>
            </a:pPr>
            <a:r>
              <a:rPr lang="en-US" sz="2800" dirty="0">
                <a:latin typeface="Arial Narrow" panose="020B0606020202030204" pitchFamily="34" charset="0"/>
              </a:rPr>
              <a:t>Foster a welcoming and supportive environment.</a:t>
            </a:r>
          </a:p>
          <a:p>
            <a:pPr marL="342900" indent="-342900" algn="just">
              <a:buFont typeface="Arial" panose="020B0604020202020204" pitchFamily="34" charset="0"/>
              <a:buChar char="•"/>
            </a:pPr>
            <a:r>
              <a:rPr lang="en-GB" sz="2800" dirty="0">
                <a:latin typeface="Arial Narrow" panose="020B0606020202030204" pitchFamily="34" charset="0"/>
              </a:rPr>
              <a:t>Maximise</a:t>
            </a:r>
            <a:r>
              <a:rPr lang="en-US" sz="2800" dirty="0">
                <a:latin typeface="Arial Narrow" panose="020B0606020202030204" pitchFamily="34" charset="0"/>
              </a:rPr>
              <a:t> your company’s existing support systems.</a:t>
            </a:r>
          </a:p>
          <a:p>
            <a:pPr marL="342900" indent="-342900" algn="just">
              <a:buFont typeface="Arial" panose="020B0604020202020204" pitchFamily="34" charset="0"/>
              <a:buChar char="•"/>
            </a:pPr>
            <a:r>
              <a:rPr lang="en-US" sz="2800" dirty="0">
                <a:latin typeface="Arial Narrow" panose="020B0606020202030204" pitchFamily="34" charset="0"/>
              </a:rPr>
              <a:t>Give clear direction and performance feedback.</a:t>
            </a:r>
          </a:p>
        </p:txBody>
      </p:sp>
    </p:spTree>
    <p:extLst>
      <p:ext uri="{BB962C8B-B14F-4D97-AF65-F5344CB8AC3E}">
        <p14:creationId xmlns:p14="http://schemas.microsoft.com/office/powerpoint/2010/main" val="3681697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2800" dirty="0">
                <a:latin typeface="Arial Narrow" panose="020B0606020202030204" pitchFamily="34" charset="0"/>
              </a:rPr>
              <a:t>In 2015, Microsoft announced that it was starting a pilot </a:t>
            </a:r>
            <a:r>
              <a:rPr lang="en-US" sz="2800" dirty="0" err="1">
                <a:latin typeface="Arial Narrow" panose="020B0606020202030204" pitchFamily="34" charset="0"/>
              </a:rPr>
              <a:t>programme</a:t>
            </a:r>
            <a:r>
              <a:rPr lang="en-US" sz="2800" dirty="0">
                <a:latin typeface="Arial Narrow" panose="020B0606020202030204" pitchFamily="34" charset="0"/>
              </a:rPr>
              <a:t> to hire autistic workers, as did German software maker SAP which instituted a </a:t>
            </a:r>
            <a:r>
              <a:rPr lang="en-US" sz="2800" dirty="0" err="1">
                <a:latin typeface="Arial Narrow" panose="020B0606020202030204" pitchFamily="34" charset="0"/>
              </a:rPr>
              <a:t>programme</a:t>
            </a:r>
            <a:r>
              <a:rPr lang="en-US" sz="2800" dirty="0">
                <a:latin typeface="Arial Narrow" panose="020B0606020202030204" pitchFamily="34" charset="0"/>
              </a:rPr>
              <a:t> to bring people with autism into its workforce worldwide; other companies followed.</a:t>
            </a:r>
          </a:p>
          <a:p>
            <a:pPr algn="ctr"/>
            <a:r>
              <a:rPr lang="en-US" sz="2800" dirty="0">
                <a:latin typeface="Arial Narrow" panose="020B0606020202030204" pitchFamily="34" charset="0"/>
              </a:rPr>
              <a:t>By all accounts, giving those on the spectrum an opportunity to use their talents productively has been a tremendous success. Lee Cowan from the American show “CBS Sunday Morning” looks at these workplaces.</a:t>
            </a:r>
          </a:p>
          <a:p>
            <a:pPr algn="ctr"/>
            <a:endParaRPr lang="en-US" sz="2800" dirty="0">
              <a:latin typeface="Arial Narrow" panose="020B0606020202030204" pitchFamily="34" charset="0"/>
            </a:endParaRPr>
          </a:p>
          <a:p>
            <a:pPr algn="ctr"/>
            <a:r>
              <a:rPr lang="en-US" sz="2800" dirty="0">
                <a:latin typeface="Arial Narrow" panose="020B0606020202030204" pitchFamily="34" charset="0"/>
                <a:hlinkClick r:id="rId2">
                  <a:extLst>
                    <a:ext uri="{A12FA001-AC4F-418D-AE19-62706E023703}">
                      <ahyp:hlinkClr xmlns:ahyp="http://schemas.microsoft.com/office/drawing/2018/hyperlinkcolor" val="tx"/>
                    </a:ext>
                  </a:extLst>
                </a:hlinkClick>
              </a:rPr>
              <a:t>https://youtu.be/3b5OGx-v6A</a:t>
            </a:r>
            <a:r>
              <a:rPr lang="en-US" sz="2800" dirty="0">
                <a:latin typeface="Arial Narrow" panose="020B0606020202030204" pitchFamily="34" charset="0"/>
                <a:hlinkClick r:id="rId3">
                  <a:extLst>
                    <a:ext uri="{A12FA001-AC4F-418D-AE19-62706E023703}">
                      <ahyp:hlinkClr xmlns:ahyp="http://schemas.microsoft.com/office/drawing/2018/hyperlinkcolor" val="tx"/>
                    </a:ext>
                  </a:extLst>
                </a:hlinkClick>
              </a:rPr>
              <a:t>o</a:t>
            </a:r>
            <a:endParaRPr lang="en-US" sz="2800" dirty="0">
              <a:latin typeface="Arial Narrow" panose="020B0606020202030204" pitchFamily="34" charset="0"/>
            </a:endParaRPr>
          </a:p>
        </p:txBody>
      </p:sp>
    </p:spTree>
    <p:extLst>
      <p:ext uri="{BB962C8B-B14F-4D97-AF65-F5344CB8AC3E}">
        <p14:creationId xmlns:p14="http://schemas.microsoft.com/office/powerpoint/2010/main" val="280847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986350"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4000" b="1" dirty="0">
              <a:solidFill>
                <a:prstClr val="black"/>
              </a:solidFill>
              <a:latin typeface="Arial Narrow" panose="020B0606020202030204" pitchFamily="34" charset="0"/>
            </a:endParaRPr>
          </a:p>
          <a:p>
            <a:pPr defTabSz="685800">
              <a:buClr>
                <a:srgbClr val="C00000"/>
              </a:buClr>
            </a:pPr>
            <a:r>
              <a:rPr lang="en-US" sz="4000" b="1" dirty="0">
                <a:solidFill>
                  <a:prstClr val="black"/>
                </a:solidFill>
                <a:latin typeface="Arial Narrow" panose="020B0606020202030204" pitchFamily="34" charset="0"/>
              </a:rPr>
              <a:t>Time Management</a:t>
            </a:r>
          </a:p>
          <a:p>
            <a:pPr defTabSz="685800">
              <a:buClr>
                <a:srgbClr val="C00000"/>
              </a:buClr>
            </a:pP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n-US" sz="2800" dirty="0">
                <a:latin typeface="Arial Narrow" panose="020B0606020202030204" pitchFamily="34" charset="0"/>
              </a:rPr>
              <a:t>Divide large assignments into several small tasks.</a:t>
            </a:r>
          </a:p>
          <a:p>
            <a:pPr marL="457200" indent="-457200" algn="just">
              <a:buFont typeface="Arial" panose="020B0604020202020204" pitchFamily="34" charset="0"/>
              <a:buChar char="•"/>
            </a:pPr>
            <a:r>
              <a:rPr lang="en-US" sz="2800" dirty="0">
                <a:latin typeface="Arial Narrow" panose="020B0606020202030204" pitchFamily="34" charset="0"/>
              </a:rPr>
              <a:t>Use alarms or timers.</a:t>
            </a:r>
          </a:p>
          <a:p>
            <a:pPr marL="457200" indent="-457200" algn="just">
              <a:buFont typeface="Arial" panose="020B0604020202020204" pitchFamily="34" charset="0"/>
              <a:buChar char="•"/>
            </a:pPr>
            <a:r>
              <a:rPr lang="en-US" sz="2800" dirty="0">
                <a:latin typeface="Arial Narrow" panose="020B0606020202030204" pitchFamily="34" charset="0"/>
              </a:rPr>
              <a:t>Provide a written checklist of assignments or check employees written assignment list.</a:t>
            </a:r>
          </a:p>
          <a:p>
            <a:pPr marL="457200" indent="-457200" algn="just">
              <a:buFont typeface="Arial" panose="020B0604020202020204" pitchFamily="34" charset="0"/>
              <a:buChar char="•"/>
            </a:pPr>
            <a:r>
              <a:rPr lang="en-US" sz="2800" dirty="0">
                <a:latin typeface="Arial Narrow" panose="020B0606020202030204" pitchFamily="34" charset="0"/>
              </a:rPr>
              <a:t>Supply/Suggest an electronic or paper </a:t>
            </a:r>
            <a:r>
              <a:rPr lang="en-US" sz="2800" dirty="0" err="1">
                <a:latin typeface="Arial Narrow" panose="020B0606020202030204" pitchFamily="34" charset="0"/>
              </a:rPr>
              <a:t>organiser</a:t>
            </a:r>
            <a:r>
              <a:rPr lang="en-US" sz="2800" dirty="0">
                <a:latin typeface="Arial Narrow" panose="020B0606020202030204" pitchFamily="34" charset="0"/>
              </a:rPr>
              <a:t> and show people how to use it.</a:t>
            </a:r>
          </a:p>
          <a:p>
            <a:pPr marL="457200" indent="-457200" algn="just">
              <a:buFont typeface="Arial" panose="020B0604020202020204" pitchFamily="34" charset="0"/>
              <a:buChar char="•"/>
            </a:pPr>
            <a:r>
              <a:rPr lang="en-US" sz="2800" dirty="0">
                <a:latin typeface="Arial Narrow" panose="020B0606020202030204" pitchFamily="34" charset="0"/>
              </a:rPr>
              <a:t>Use a wall calendar to highlight due dates.</a:t>
            </a:r>
          </a:p>
          <a:p>
            <a:pPr marL="457200" indent="-457200" algn="just">
              <a:buFont typeface="Arial" panose="020B0604020202020204" pitchFamily="34" charset="0"/>
              <a:buChar char="•"/>
            </a:pPr>
            <a:r>
              <a:rPr lang="en-US" sz="2800" dirty="0">
                <a:latin typeface="Arial Narrow" panose="020B0606020202030204" pitchFamily="34" charset="0"/>
              </a:rPr>
              <a:t>Have structured goals and dates for projects, tasks and review/refer to those consistently.</a:t>
            </a:r>
          </a:p>
        </p:txBody>
      </p:sp>
    </p:spTree>
    <p:extLst>
      <p:ext uri="{BB962C8B-B14F-4D97-AF65-F5344CB8AC3E}">
        <p14:creationId xmlns:p14="http://schemas.microsoft.com/office/powerpoint/2010/main" val="3752830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4000" b="1" dirty="0">
              <a:solidFill>
                <a:prstClr val="black"/>
              </a:solidFill>
              <a:latin typeface="Arial Narrow" panose="020B0606020202030204" pitchFamily="34" charset="0"/>
            </a:endParaRPr>
          </a:p>
          <a:p>
            <a:r>
              <a:rPr lang="en-US" sz="4000" b="1" dirty="0">
                <a:solidFill>
                  <a:prstClr val="black"/>
                </a:solidFill>
                <a:latin typeface="Arial Narrow" panose="020B0606020202030204" pitchFamily="34" charset="0"/>
              </a:rPr>
              <a:t>Company Structure, Conduct Policy, and Discipline</a:t>
            </a:r>
          </a:p>
          <a:p>
            <a:pPr defTabSz="685800">
              <a:buClr>
                <a:srgbClr val="C00000"/>
              </a:buClr>
            </a:pP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n-US" sz="2800" dirty="0">
                <a:latin typeface="Arial Narrow" panose="020B0606020202030204" pitchFamily="34" charset="0"/>
              </a:rPr>
              <a:t>Explain corporate structure to employees, give clear descriptions of positions and the reporting structure.</a:t>
            </a:r>
          </a:p>
          <a:p>
            <a:pPr marL="457200" indent="-457200" algn="just">
              <a:buFont typeface="Arial" panose="020B0604020202020204" pitchFamily="34" charset="0"/>
              <a:buChar char="•"/>
            </a:pPr>
            <a:r>
              <a:rPr lang="en-US" sz="2800" dirty="0">
                <a:latin typeface="Arial Narrow" panose="020B0606020202030204" pitchFamily="34" charset="0"/>
              </a:rPr>
              <a:t>Do not assume that employee will understand structure from a simple chart of job titles.</a:t>
            </a:r>
          </a:p>
          <a:p>
            <a:pPr marL="457200" indent="-457200" algn="just">
              <a:buFont typeface="Arial" panose="020B0604020202020204" pitchFamily="34" charset="0"/>
              <a:buChar char="•"/>
            </a:pPr>
            <a:r>
              <a:rPr lang="en-US" sz="2800" dirty="0">
                <a:latin typeface="Arial Narrow" panose="020B0606020202030204" pitchFamily="34" charset="0"/>
              </a:rPr>
              <a:t>Explain to employees the methods for feedback, disciplinary action, and other communications about job performance.</a:t>
            </a:r>
          </a:p>
          <a:p>
            <a:pPr marL="457200" indent="-457200" algn="just">
              <a:buFont typeface="Arial" panose="020B0604020202020204" pitchFamily="34" charset="0"/>
              <a:buChar char="•"/>
            </a:pPr>
            <a:r>
              <a:rPr lang="en-US" sz="2800" dirty="0">
                <a:latin typeface="Arial Narrow" panose="020B0606020202030204" pitchFamily="34" charset="0"/>
              </a:rPr>
              <a:t>Provide concrete examples to explain expected conduct.</a:t>
            </a:r>
          </a:p>
        </p:txBody>
      </p:sp>
    </p:spTree>
    <p:extLst>
      <p:ext uri="{BB962C8B-B14F-4D97-AF65-F5344CB8AC3E}">
        <p14:creationId xmlns:p14="http://schemas.microsoft.com/office/powerpoint/2010/main" val="1146282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fontAlgn="base"/>
            <a:r>
              <a:rPr lang="en-US" sz="2800" dirty="0">
                <a:latin typeface="Arial Narrow" panose="020B0606020202030204" pitchFamily="34" charset="0"/>
              </a:rPr>
              <a:t>Many individuals with autism spectrum disorder may be less likely to communicate for social purposes and will need to practice their conversation skills.</a:t>
            </a:r>
          </a:p>
          <a:p>
            <a:pPr algn="just" fontAlgn="base"/>
            <a:r>
              <a:rPr lang="en-US" sz="2800" dirty="0">
                <a:latin typeface="Arial Narrow" panose="020B0606020202030204" pitchFamily="34" charset="0"/>
              </a:rPr>
              <a:t>This may include:</a:t>
            </a:r>
          </a:p>
          <a:p>
            <a:pPr marL="457200" indent="-457200" algn="just" fontAlgn="base">
              <a:buFont typeface="Arial" panose="020B0604020202020204" pitchFamily="34" charset="0"/>
              <a:buChar char="•"/>
            </a:pPr>
            <a:r>
              <a:rPr lang="en-US" sz="2800" dirty="0">
                <a:latin typeface="Arial Narrow" panose="020B0606020202030204" pitchFamily="34" charset="0"/>
              </a:rPr>
              <a:t>Talking about a topic that is not their special interest</a:t>
            </a:r>
          </a:p>
          <a:p>
            <a:pPr marL="457200" indent="-457200" algn="just" fontAlgn="base">
              <a:buFont typeface="Arial" panose="020B0604020202020204" pitchFamily="34" charset="0"/>
              <a:buChar char="•"/>
            </a:pPr>
            <a:r>
              <a:rPr lang="en-US" sz="2800" dirty="0">
                <a:latin typeface="Arial Narrow" panose="020B0606020202030204" pitchFamily="34" charset="0"/>
              </a:rPr>
              <a:t>Staying on topic</a:t>
            </a:r>
          </a:p>
          <a:p>
            <a:pPr marL="457200" indent="-457200" algn="just" fontAlgn="base">
              <a:buFont typeface="Arial" panose="020B0604020202020204" pitchFamily="34" charset="0"/>
              <a:buChar char="•"/>
            </a:pPr>
            <a:r>
              <a:rPr lang="en-US" sz="2800" dirty="0">
                <a:latin typeface="Arial Narrow" panose="020B0606020202030204" pitchFamily="34" charset="0"/>
              </a:rPr>
              <a:t>Taking turns</a:t>
            </a:r>
          </a:p>
          <a:p>
            <a:pPr marL="457200" indent="-457200" algn="just" fontAlgn="base">
              <a:buFont typeface="Arial" panose="020B0604020202020204" pitchFamily="34" charset="0"/>
              <a:buChar char="•"/>
            </a:pPr>
            <a:r>
              <a:rPr lang="en-US" sz="2800" dirty="0">
                <a:latin typeface="Arial Narrow" panose="020B0606020202030204" pitchFamily="34" charset="0"/>
              </a:rPr>
              <a:t>Asking relevant or appropriate questions</a:t>
            </a:r>
          </a:p>
          <a:p>
            <a:pPr marL="457200" indent="-457200" algn="just" fontAlgn="base">
              <a:buFont typeface="Arial" panose="020B0604020202020204" pitchFamily="34" charset="0"/>
              <a:buChar char="•"/>
            </a:pPr>
            <a:r>
              <a:rPr lang="en-US" sz="2800" dirty="0">
                <a:latin typeface="Arial Narrow" panose="020B0606020202030204" pitchFamily="34" charset="0"/>
              </a:rPr>
              <a:t>Checking for their conversation partner’s understanding and predicting what information their partner may or may not know about a concept or situation.</a:t>
            </a:r>
          </a:p>
        </p:txBody>
      </p:sp>
    </p:spTree>
    <p:extLst>
      <p:ext uri="{BB962C8B-B14F-4D97-AF65-F5344CB8AC3E}">
        <p14:creationId xmlns:p14="http://schemas.microsoft.com/office/powerpoint/2010/main" val="2607576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a:latin typeface="Arial Narrow" panose="020B0606020202030204" pitchFamily="34" charset="0"/>
              </a:rPr>
              <a:t>You can help individuals on the autism spectrum establish connections with others by:</a:t>
            </a:r>
          </a:p>
          <a:p>
            <a:pPr marL="457200" indent="-457200" algn="ctr">
              <a:buFont typeface="Arial" panose="020B0604020202020204" pitchFamily="34" charset="0"/>
              <a:buChar char="•"/>
            </a:pPr>
            <a:r>
              <a:rPr lang="en-US" sz="3200" dirty="0">
                <a:latin typeface="Arial Narrow" panose="020B0606020202030204" pitchFamily="34" charset="0"/>
              </a:rPr>
              <a:t>developing appropriate social scripts and routines;</a:t>
            </a:r>
          </a:p>
          <a:p>
            <a:pPr marL="457200" indent="-457200" algn="ctr">
              <a:buFont typeface="Arial" panose="020B0604020202020204" pitchFamily="34" charset="0"/>
              <a:buChar char="•"/>
            </a:pPr>
            <a:r>
              <a:rPr lang="en-US" sz="3200" dirty="0">
                <a:latin typeface="Arial Narrow" panose="020B0606020202030204" pitchFamily="34" charset="0"/>
              </a:rPr>
              <a:t>supporting them to interact with others, on a daily basis.</a:t>
            </a:r>
          </a:p>
          <a:p>
            <a:pPr algn="ctr"/>
            <a:endParaRPr lang="en-US" sz="3200" dirty="0">
              <a:latin typeface="Arial Narrow" panose="020B0606020202030204" pitchFamily="34" charset="0"/>
            </a:endParaRPr>
          </a:p>
          <a:p>
            <a:pPr algn="ctr"/>
            <a:r>
              <a:rPr lang="en-US" sz="3200" dirty="0">
                <a:latin typeface="Arial Narrow" panose="020B0606020202030204" pitchFamily="34" charset="0"/>
              </a:rPr>
              <a:t>This will assist social and emotional development</a:t>
            </a:r>
          </a:p>
          <a:p>
            <a:pPr algn="ctr"/>
            <a:r>
              <a:rPr lang="en-US" sz="3200" dirty="0">
                <a:latin typeface="Arial Narrow" panose="020B0606020202030204" pitchFamily="34" charset="0"/>
              </a:rPr>
              <a:t>which is critical for all people</a:t>
            </a:r>
            <a:r>
              <a:rPr lang="en-US" sz="3200" dirty="0">
                <a:solidFill>
                  <a:srgbClr val="241E4E"/>
                </a:solidFill>
                <a:latin typeface="Brandon-Grotesque"/>
              </a:rPr>
              <a:t>.</a:t>
            </a:r>
          </a:p>
        </p:txBody>
      </p:sp>
    </p:spTree>
    <p:extLst>
      <p:ext uri="{BB962C8B-B14F-4D97-AF65-F5344CB8AC3E}">
        <p14:creationId xmlns:p14="http://schemas.microsoft.com/office/powerpoint/2010/main" val="1486205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n-US" sz="3200" dirty="0">
                <a:latin typeface="Arial Narrow" panose="020B0606020202030204" pitchFamily="34" charset="0"/>
              </a:rPr>
              <a:t>Individuals in the spectrum</a:t>
            </a:r>
          </a:p>
          <a:p>
            <a:pPr algn="ctr" fontAlgn="base"/>
            <a:r>
              <a:rPr lang="en-US" sz="3200" dirty="0">
                <a:latin typeface="Arial Narrow" panose="020B0606020202030204" pitchFamily="34" charset="0"/>
              </a:rPr>
              <a:t>will read our emotional level about a situation.</a:t>
            </a:r>
          </a:p>
          <a:p>
            <a:pPr algn="ctr" fontAlgn="base"/>
            <a:endParaRPr lang="en-US" sz="3200" dirty="0">
              <a:latin typeface="Arial Narrow" panose="020B0606020202030204" pitchFamily="34" charset="0"/>
            </a:endParaRPr>
          </a:p>
          <a:p>
            <a:pPr algn="ctr" fontAlgn="base"/>
            <a:r>
              <a:rPr lang="en-US" sz="3200" dirty="0">
                <a:latin typeface="Arial Narrow" panose="020B0606020202030204" pitchFamily="34" charset="0"/>
              </a:rPr>
              <a:t>Use a calm tone of voice, even in the midst of a behavioral outburst.</a:t>
            </a:r>
          </a:p>
          <a:p>
            <a:pPr algn="ctr" fontAlgn="base"/>
            <a:r>
              <a:rPr lang="en-US" sz="3200" dirty="0">
                <a:latin typeface="Arial Narrow" panose="020B0606020202030204" pitchFamily="34" charset="0"/>
              </a:rPr>
              <a:t>Practice your anger management techniques.</a:t>
            </a:r>
          </a:p>
          <a:p>
            <a:pPr algn="ctr" fontAlgn="base"/>
            <a:endParaRPr lang="en-US" sz="3200" dirty="0">
              <a:latin typeface="Arial Narrow" panose="020B0606020202030204" pitchFamily="34" charset="0"/>
            </a:endParaRPr>
          </a:p>
          <a:p>
            <a:pPr algn="ctr" fontAlgn="base"/>
            <a:r>
              <a:rPr lang="en-US" sz="3200" dirty="0">
                <a:latin typeface="Arial Narrow" panose="020B0606020202030204" pitchFamily="34" charset="0"/>
              </a:rPr>
              <a:t>By using a respectful and proactive approach,</a:t>
            </a:r>
          </a:p>
          <a:p>
            <a:pPr algn="ctr" fontAlgn="base"/>
            <a:r>
              <a:rPr lang="en-US" sz="3200" dirty="0">
                <a:latin typeface="Arial Narrow" panose="020B0606020202030204" pitchFamily="34" charset="0"/>
              </a:rPr>
              <a:t>the individual will build self-esteem, confidence, and reduce anxiety.</a:t>
            </a:r>
          </a:p>
        </p:txBody>
      </p:sp>
    </p:spTree>
    <p:extLst>
      <p:ext uri="{BB962C8B-B14F-4D97-AF65-F5344CB8AC3E}">
        <p14:creationId xmlns:p14="http://schemas.microsoft.com/office/powerpoint/2010/main" val="860925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Organisation and Prioritisation</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buFont typeface="Arial" panose="020B0604020202020204" pitchFamily="34" charset="0"/>
              <a:buChar char="•"/>
            </a:pPr>
            <a:r>
              <a:rPr lang="en-GB" sz="3200" dirty="0">
                <a:latin typeface="Arial Narrow" panose="020B0606020202030204" pitchFamily="34" charset="0"/>
              </a:rPr>
              <a:t>Develop colour-coded system for files, projects, or activities.</a:t>
            </a:r>
          </a:p>
          <a:p>
            <a:pPr marL="457200" indent="-457200">
              <a:buFont typeface="Arial" panose="020B0604020202020204" pitchFamily="34" charset="0"/>
              <a:buChar char="•"/>
            </a:pPr>
            <a:r>
              <a:rPr lang="en-GB" sz="3200" dirty="0">
                <a:latin typeface="Arial Narrow" panose="020B0606020202030204" pitchFamily="34" charset="0"/>
              </a:rPr>
              <a:t>Use weekly charts to identify daily work activities or priorities.</a:t>
            </a:r>
          </a:p>
          <a:p>
            <a:pPr marL="457200" indent="-457200">
              <a:buFont typeface="Arial" panose="020B0604020202020204" pitchFamily="34" charset="0"/>
              <a:buChar char="•"/>
            </a:pPr>
            <a:r>
              <a:rPr lang="en-GB" sz="3200" dirty="0">
                <a:latin typeface="Arial Narrow" panose="020B0606020202030204" pitchFamily="34" charset="0"/>
              </a:rPr>
              <a:t>Assign a job mentor to teach/reinforce organisational skills and help the new employee prioritise tasks.</a:t>
            </a:r>
          </a:p>
          <a:p>
            <a:pPr marL="457200" indent="-457200">
              <a:buFont typeface="Arial" panose="020B0604020202020204" pitchFamily="34" charset="0"/>
              <a:buChar char="•"/>
            </a:pPr>
            <a:r>
              <a:rPr lang="en-GB" sz="3200" dirty="0">
                <a:latin typeface="Arial Narrow" panose="020B0606020202030204" pitchFamily="34" charset="0"/>
              </a:rPr>
              <a:t>Assign a new project only when the previous project is complete.</a:t>
            </a:r>
          </a:p>
          <a:p>
            <a:pPr marL="457200" indent="-457200">
              <a:buFont typeface="Arial" panose="020B0604020202020204" pitchFamily="34" charset="0"/>
              <a:buChar char="•"/>
            </a:pPr>
            <a:r>
              <a:rPr lang="en-GB" sz="3200" dirty="0">
                <a:latin typeface="Arial Narrow" panose="020B0606020202030204" pitchFamily="34" charset="0"/>
              </a:rPr>
              <a:t>Provide a “reference sheet" of high-priority projects, people, etc.</a:t>
            </a:r>
          </a:p>
          <a:p>
            <a:pPr marL="457200" indent="-457200">
              <a:buFont typeface="Arial" panose="020B0604020202020204" pitchFamily="34" charset="0"/>
              <a:buChar char="•"/>
            </a:pPr>
            <a:r>
              <a:rPr lang="en-GB" sz="3200" dirty="0">
                <a:latin typeface="Arial Narrow" panose="020B0606020202030204" pitchFamily="34" charset="0"/>
              </a:rPr>
              <a:t>Prepare a “reference sheet” with the most important procedures.</a:t>
            </a:r>
            <a:endParaRPr lang="en-US" sz="3200" dirty="0">
              <a:latin typeface="Arial Narrow" panose="020B0606020202030204" pitchFamily="34" charset="0"/>
            </a:endParaRPr>
          </a:p>
        </p:txBody>
      </p:sp>
    </p:spTree>
    <p:extLst>
      <p:ext uri="{BB962C8B-B14F-4D97-AF65-F5344CB8AC3E}">
        <p14:creationId xmlns:p14="http://schemas.microsoft.com/office/powerpoint/2010/main" val="1371022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BEGIN</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ctr" anchorCtr="0">
            <a:noAutofit/>
          </a:bodyPr>
          <a:lstStyle/>
          <a:p>
            <a:pPr algn="ctr" defTabSz="685800">
              <a:lnSpc>
                <a:spcPct val="150000"/>
              </a:lnSpc>
              <a:buClr>
                <a:srgbClr val="ED7D31">
                  <a:lumMod val="75000"/>
                </a:srgbClr>
              </a:buClr>
              <a:buSzPct val="102000"/>
            </a:pPr>
            <a:r>
              <a:rPr lang="de-DE" sz="2000" dirty="0" err="1">
                <a:solidFill>
                  <a:prstClr val="black"/>
                </a:solidFill>
                <a:latin typeface="Arial Narrow" panose="020B0606020202030204" pitchFamily="34" charset="0"/>
              </a:rPr>
              <a:t>Aim</a:t>
            </a:r>
            <a:endParaRPr lang="de-DE" sz="2000" dirty="0">
              <a:solidFill>
                <a:prstClr val="black"/>
              </a:solidFill>
              <a:latin typeface="Arial Narrow" panose="020B0606020202030204" pitchFamily="34" charset="0"/>
            </a:endParaRPr>
          </a:p>
          <a:p>
            <a:pPr algn="ctr" defTabSz="685800">
              <a:lnSpc>
                <a:spcPct val="150000"/>
              </a:lnSpc>
              <a:buClr>
                <a:srgbClr val="ED7D31">
                  <a:lumMod val="75000"/>
                </a:srgbClr>
              </a:buClr>
              <a:buSzPct val="102000"/>
            </a:pPr>
            <a:r>
              <a:rPr lang="de-DE" sz="2000" dirty="0">
                <a:solidFill>
                  <a:prstClr val="black"/>
                </a:solidFill>
                <a:latin typeface="Arial Narrow" panose="020B0606020202030204" pitchFamily="34" charset="0"/>
              </a:rPr>
              <a:t>Contents</a:t>
            </a:r>
          </a:p>
          <a:p>
            <a:pPr algn="ctr" defTabSz="685800">
              <a:lnSpc>
                <a:spcPct val="150000"/>
              </a:lnSpc>
              <a:buClr>
                <a:srgbClr val="ED7D31">
                  <a:lumMod val="75000"/>
                </a:srgbClr>
              </a:buClr>
              <a:buSzPct val="102000"/>
            </a:pPr>
            <a:r>
              <a:rPr lang="de-DE" sz="2000" dirty="0">
                <a:solidFill>
                  <a:prstClr val="black"/>
                </a:solidFill>
                <a:latin typeface="Arial Narrow" panose="020B0606020202030204" pitchFamily="34" charset="0"/>
              </a:rPr>
              <a:t>Learning Outcomes</a:t>
            </a:r>
          </a:p>
          <a:p>
            <a:pPr algn="ctr" defTabSz="685800">
              <a:lnSpc>
                <a:spcPct val="150000"/>
              </a:lnSpc>
              <a:buClr>
                <a:srgbClr val="ED7D31">
                  <a:lumMod val="75000"/>
                </a:srgbClr>
              </a:buClr>
              <a:buSzPct val="102000"/>
            </a:pPr>
            <a:r>
              <a:rPr lang="en-GB" sz="2000" dirty="0">
                <a:solidFill>
                  <a:prstClr val="black"/>
                </a:solidFill>
                <a:latin typeface="Arial Narrow" panose="020B0606020202030204" pitchFamily="34" charset="0"/>
              </a:rPr>
              <a:t>Organization</a:t>
            </a:r>
          </a:p>
          <a:p>
            <a:pPr algn="ctr" defTabSz="685800">
              <a:lnSpc>
                <a:spcPct val="150000"/>
              </a:lnSpc>
              <a:buClr>
                <a:srgbClr val="ED7D31">
                  <a:lumMod val="75000"/>
                </a:srgbClr>
              </a:buClr>
              <a:buSzPct val="102000"/>
            </a:pPr>
            <a:r>
              <a:rPr lang="pt-PT" sz="2000" dirty="0" err="1">
                <a:latin typeface="Arial Narrow" panose="020B0606020202030204" pitchFamily="34" charset="0"/>
              </a:rPr>
              <a:t>Activity</a:t>
            </a:r>
            <a:r>
              <a:rPr lang="pt-PT" sz="2000" dirty="0">
                <a:latin typeface="Arial Narrow" panose="020B0606020202030204" pitchFamily="34" charset="0"/>
              </a:rPr>
              <a:t>: </a:t>
            </a:r>
            <a:r>
              <a:rPr lang="pt-PT" sz="2000" i="1" dirty="0" err="1">
                <a:latin typeface="Arial Narrow" panose="020B0606020202030204" pitchFamily="34" charset="0"/>
              </a:rPr>
              <a:t>Introduction</a:t>
            </a:r>
            <a:r>
              <a:rPr lang="pt-PT" sz="2000" i="1" dirty="0">
                <a:latin typeface="Arial Narrow" panose="020B0606020202030204" pitchFamily="34" charset="0"/>
              </a:rPr>
              <a:t> to </a:t>
            </a:r>
            <a:r>
              <a:rPr lang="pt-PT" sz="2000" i="1" dirty="0" err="1">
                <a:latin typeface="Arial Narrow" panose="020B0606020202030204" pitchFamily="34" charset="0"/>
              </a:rPr>
              <a:t>the</a:t>
            </a:r>
            <a:r>
              <a:rPr lang="pt-PT" sz="2000" i="1" dirty="0">
                <a:latin typeface="Arial Narrow" panose="020B0606020202030204" pitchFamily="34" charset="0"/>
              </a:rPr>
              <a:t> </a:t>
            </a:r>
            <a:r>
              <a:rPr lang="pt-PT" sz="2000" i="1" dirty="0" err="1">
                <a:latin typeface="Arial Narrow" panose="020B0606020202030204" pitchFamily="34" charset="0"/>
              </a:rPr>
              <a:t>topic</a:t>
            </a:r>
            <a:endParaRPr lang="pt-PT" sz="2000" i="1" dirty="0">
              <a:latin typeface="Arial Narrow" panose="020B0606020202030204" pitchFamily="34" charset="0"/>
              <a:ea typeface="Calibri" panose="020F0502020204030204" pitchFamily="34" charset="0"/>
              <a:cs typeface="Vrinda"/>
            </a:endParaRPr>
          </a:p>
        </p:txBody>
      </p:sp>
    </p:spTree>
    <p:extLst>
      <p:ext uri="{BB962C8B-B14F-4D97-AF65-F5344CB8AC3E}">
        <p14:creationId xmlns:p14="http://schemas.microsoft.com/office/powerpoint/2010/main" val="107334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n-US" sz="3200" dirty="0">
                <a:latin typeface="Arial Narrow" panose="020B0606020202030204" pitchFamily="34" charset="0"/>
              </a:rPr>
              <a:t>When teaching a new skill or </a:t>
            </a:r>
            <a:r>
              <a:rPr lang="en-US" sz="3200" dirty="0" err="1">
                <a:latin typeface="Arial Narrow" panose="020B0606020202030204" pitchFamily="34" charset="0"/>
              </a:rPr>
              <a:t>behaviour</a:t>
            </a:r>
            <a:r>
              <a:rPr lang="en-US" sz="3200" dirty="0">
                <a:latin typeface="Arial Narrow" panose="020B0606020202030204" pitchFamily="34" charset="0"/>
              </a:rPr>
              <a:t>,</a:t>
            </a:r>
          </a:p>
          <a:p>
            <a:pPr algn="ctr" fontAlgn="base"/>
            <a:r>
              <a:rPr lang="en-US" sz="3200" dirty="0">
                <a:latin typeface="Arial Narrow" panose="020B0606020202030204" pitchFamily="34" charset="0"/>
              </a:rPr>
              <a:t>address employee motivation by using highly motivating reinforcers.</a:t>
            </a:r>
          </a:p>
          <a:p>
            <a:pPr algn="ctr" fontAlgn="base"/>
            <a:endParaRPr lang="en-US" sz="3200" dirty="0">
              <a:latin typeface="Arial Narrow" panose="020B0606020202030204" pitchFamily="34" charset="0"/>
            </a:endParaRPr>
          </a:p>
          <a:p>
            <a:pPr algn="ctr" fontAlgn="base"/>
            <a:r>
              <a:rPr lang="en-US" sz="3200" dirty="0">
                <a:latin typeface="Arial Narrow" panose="020B0606020202030204" pitchFamily="34" charset="0"/>
              </a:rPr>
              <a:t> Highly motivating reinforcers may include fixations or fascinations. </a:t>
            </a:r>
          </a:p>
          <a:p>
            <a:pPr algn="ctr" fontAlgn="base"/>
            <a:r>
              <a:rPr lang="en-US" sz="3200" dirty="0">
                <a:latin typeface="Arial Narrow" panose="020B0606020202030204" pitchFamily="34" charset="0"/>
              </a:rPr>
              <a:t>Be sure all staff know what skill is being reinforced and how often.</a:t>
            </a:r>
          </a:p>
          <a:p>
            <a:pPr algn="ctr" fontAlgn="base"/>
            <a:r>
              <a:rPr lang="en-US" sz="3200" dirty="0">
                <a:latin typeface="Arial Narrow" panose="020B0606020202030204" pitchFamily="34" charset="0"/>
              </a:rPr>
              <a:t>Be consistent.</a:t>
            </a:r>
          </a:p>
        </p:txBody>
      </p:sp>
    </p:spTree>
    <p:extLst>
      <p:ext uri="{BB962C8B-B14F-4D97-AF65-F5344CB8AC3E}">
        <p14:creationId xmlns:p14="http://schemas.microsoft.com/office/powerpoint/2010/main" val="2125597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a:latin typeface="Arial Narrow" panose="020B0606020202030204" pitchFamily="34" charset="0"/>
              </a:rPr>
              <a:t>Be aware of potential sensory issues in the individual’s environment. Consider:</a:t>
            </a:r>
          </a:p>
          <a:p>
            <a:pPr algn="ctr"/>
            <a:endParaRPr lang="en-US" sz="3200" dirty="0">
              <a:latin typeface="Arial Narrow" panose="020B0606020202030204" pitchFamily="34" charset="0"/>
            </a:endParaRPr>
          </a:p>
          <a:p>
            <a:pPr algn="ctr"/>
            <a:r>
              <a:rPr lang="en-US" sz="3200" dirty="0">
                <a:latin typeface="Arial Narrow" panose="020B0606020202030204" pitchFamily="34" charset="0"/>
              </a:rPr>
              <a:t>Visual input (e.g. fluorescent or bright lights),</a:t>
            </a:r>
          </a:p>
          <a:p>
            <a:pPr algn="ctr"/>
            <a:r>
              <a:rPr lang="en-US" sz="3200" dirty="0">
                <a:latin typeface="Arial Narrow" panose="020B0606020202030204" pitchFamily="34" charset="0"/>
              </a:rPr>
              <a:t>Auditory input (e.g. loud noises),</a:t>
            </a:r>
          </a:p>
          <a:p>
            <a:pPr algn="ctr"/>
            <a:r>
              <a:rPr lang="en-US" sz="3200" dirty="0">
                <a:latin typeface="Arial Narrow" panose="020B0606020202030204" pitchFamily="34" charset="0"/>
              </a:rPr>
              <a:t>Tactile input (e.g. certain surfaces, textures, fabrics),</a:t>
            </a:r>
          </a:p>
          <a:p>
            <a:pPr algn="ctr"/>
            <a:r>
              <a:rPr lang="en-US" sz="3200" dirty="0">
                <a:latin typeface="Arial Narrow" panose="020B0606020202030204" pitchFamily="34" charset="0"/>
              </a:rPr>
              <a:t>Smell/tastes (strong perfumes or certain food textures),</a:t>
            </a:r>
          </a:p>
          <a:p>
            <a:pPr algn="ctr"/>
            <a:r>
              <a:rPr lang="en-US" sz="3200" dirty="0">
                <a:latin typeface="Arial Narrow" panose="020B0606020202030204" pitchFamily="34" charset="0"/>
              </a:rPr>
              <a:t>that may bother the individual with autism spectrum disorder.</a:t>
            </a:r>
          </a:p>
        </p:txBody>
      </p:sp>
    </p:spTree>
    <p:extLst>
      <p:ext uri="{BB962C8B-B14F-4D97-AF65-F5344CB8AC3E}">
        <p14:creationId xmlns:p14="http://schemas.microsoft.com/office/powerpoint/2010/main" val="3124091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22</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a:solidFill>
                  <a:srgbClr val="333333"/>
                </a:solidFill>
                <a:latin typeface="roboto"/>
              </a:rPr>
              <a:t> </a:t>
            </a:r>
            <a:r>
              <a:rPr lang="en-US" sz="3200" dirty="0">
                <a:latin typeface="Arial Narrow" panose="020B0606020202030204" pitchFamily="34" charset="0"/>
              </a:rPr>
              <a:t>Remember to </a:t>
            </a:r>
            <a:r>
              <a:rPr lang="en-US" sz="3200" dirty="0" err="1">
                <a:latin typeface="Arial Narrow" panose="020B0606020202030204" pitchFamily="34" charset="0"/>
              </a:rPr>
              <a:t>individualise</a:t>
            </a:r>
            <a:r>
              <a:rPr lang="en-US" sz="3200" dirty="0">
                <a:latin typeface="Arial Narrow" panose="020B0606020202030204" pitchFamily="34" charset="0"/>
              </a:rPr>
              <a:t> visual supports you create</a:t>
            </a:r>
          </a:p>
          <a:p>
            <a:pPr algn="ctr"/>
            <a:r>
              <a:rPr lang="en-US" sz="3200" dirty="0">
                <a:latin typeface="Arial Narrow" panose="020B0606020202030204" pitchFamily="34" charset="0"/>
              </a:rPr>
              <a:t>to match the employee’s abilities and interests.</a:t>
            </a:r>
          </a:p>
          <a:p>
            <a:pPr algn="ctr"/>
            <a:r>
              <a:rPr lang="en-US" sz="3200" dirty="0">
                <a:latin typeface="Arial Narrow" panose="020B0606020202030204" pitchFamily="34" charset="0"/>
              </a:rPr>
              <a:t>Do not overwhelm with visual supports.</a:t>
            </a:r>
          </a:p>
          <a:p>
            <a:pPr algn="ctr"/>
            <a:r>
              <a:rPr lang="en-US" sz="3200" dirty="0">
                <a:latin typeface="Arial Narrow" panose="020B0606020202030204" pitchFamily="34" charset="0"/>
              </a:rPr>
              <a:t>Make sure each serves a real purpose. </a:t>
            </a:r>
          </a:p>
        </p:txBody>
      </p:sp>
    </p:spTree>
    <p:extLst>
      <p:ext uri="{BB962C8B-B14F-4D97-AF65-F5344CB8AC3E}">
        <p14:creationId xmlns:p14="http://schemas.microsoft.com/office/powerpoint/2010/main" val="1785307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a:latin typeface="Arial Narrow" panose="020B0606020202030204" pitchFamily="34" charset="0"/>
              </a:rPr>
              <a:t>Watch two </a:t>
            </a:r>
            <a:r>
              <a:rPr lang="en-GB" sz="3200" dirty="0">
                <a:latin typeface="Arial Narrow" panose="020B0606020202030204" pitchFamily="34" charset="0"/>
              </a:rPr>
              <a:t> filmed interviews with Emily </a:t>
            </a:r>
            <a:r>
              <a:rPr lang="en-GB" sz="3200" dirty="0" err="1">
                <a:latin typeface="Arial Narrow" panose="020B0606020202030204" pitchFamily="34" charset="0"/>
              </a:rPr>
              <a:t>Swiatek</a:t>
            </a:r>
            <a:r>
              <a:rPr lang="en-GB" sz="3200" dirty="0">
                <a:latin typeface="Arial Narrow" panose="020B0606020202030204" pitchFamily="34" charset="0"/>
              </a:rPr>
              <a:t>, Employment Training Consultant with the National Autistic Society who gives her top tips for reasonable adjustments in the workplace, both for employers and employees.</a:t>
            </a:r>
          </a:p>
          <a:p>
            <a:pPr algn="ctr"/>
            <a:endParaRPr lang="en-US" sz="3200" dirty="0">
              <a:latin typeface="Arial Narrow" panose="020B0606020202030204" pitchFamily="34" charset="0"/>
              <a:hlinkClick r:id="rId2">
                <a:extLst>
                  <a:ext uri="{A12FA001-AC4F-418D-AE19-62706E023703}">
                    <ahyp:hlinkClr xmlns:ahyp="http://schemas.microsoft.com/office/drawing/2018/hyperlinkcolor" val="tx"/>
                  </a:ext>
                </a:extLst>
              </a:hlinkClick>
            </a:endParaRPr>
          </a:p>
          <a:p>
            <a:pPr algn="ctr"/>
            <a:r>
              <a:rPr lang="en-US" sz="2000" dirty="0">
                <a:latin typeface="Arial Narrow" panose="020B0606020202030204" pitchFamily="34" charset="0"/>
                <a:hlinkClick r:id="rId2">
                  <a:extLst>
                    <a:ext uri="{A12FA001-AC4F-418D-AE19-62706E023703}">
                      <ahyp:hlinkClr xmlns:ahyp="http://schemas.microsoft.com/office/drawing/2018/hyperlinkcolor" val="tx"/>
                    </a:ext>
                  </a:extLst>
                </a:hlinkClick>
              </a:rPr>
              <a:t>https://www.autism.org.uk/advice-and-guidance/professional-practice/employment-adjustments-tips</a:t>
            </a:r>
            <a:endParaRPr lang="en-US" sz="2000" dirty="0">
              <a:latin typeface="Arial Narrow" panose="020B0606020202030204" pitchFamily="34" charset="0"/>
            </a:endParaRPr>
          </a:p>
          <a:p>
            <a:pPr algn="ctr"/>
            <a:r>
              <a:rPr lang="en-US" sz="2000" dirty="0">
                <a:latin typeface="Arial Narrow" panose="020B0606020202030204" pitchFamily="34" charset="0"/>
              </a:rPr>
              <a:t> </a:t>
            </a:r>
          </a:p>
          <a:p>
            <a:endParaRPr lang="en-GB" dirty="0">
              <a:latin typeface="Arial Narrow" panose="020B0606020202030204" pitchFamily="34" charset="0"/>
            </a:endParaRPr>
          </a:p>
          <a:p>
            <a:r>
              <a:rPr lang="en-GB" dirty="0">
                <a:latin typeface="Arial Narrow" panose="020B0606020202030204" pitchFamily="34" charset="0"/>
              </a:rPr>
              <a:t>Published on 02 November 2016</a:t>
            </a:r>
          </a:p>
          <a:p>
            <a:r>
              <a:rPr lang="en-GB" dirty="0">
                <a:latin typeface="Arial Narrow" panose="020B0606020202030204" pitchFamily="34" charset="0"/>
              </a:rPr>
              <a:t>Author: Emily </a:t>
            </a:r>
            <a:r>
              <a:rPr lang="en-GB" dirty="0" err="1">
                <a:latin typeface="Arial Narrow" panose="020B0606020202030204" pitchFamily="34" charset="0"/>
              </a:rPr>
              <a:t>Swiatek</a:t>
            </a:r>
            <a:r>
              <a:rPr lang="en-US" dirty="0">
                <a:latin typeface="Arial Narrow" panose="020B0606020202030204" pitchFamily="34" charset="0"/>
              </a:rPr>
              <a:t>, National Autistic Society</a:t>
            </a:r>
            <a:endParaRPr lang="en-GB" dirty="0">
              <a:latin typeface="Arial Narrow" panose="020B0606020202030204" pitchFamily="34" charset="0"/>
            </a:endParaRPr>
          </a:p>
        </p:txBody>
      </p:sp>
    </p:spTree>
    <p:extLst>
      <p:ext uri="{BB962C8B-B14F-4D97-AF65-F5344CB8AC3E}">
        <p14:creationId xmlns:p14="http://schemas.microsoft.com/office/powerpoint/2010/main" val="2058135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4299858"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Stress Management</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n-US" sz="2800" dirty="0">
                <a:latin typeface="Arial Narrow" panose="020B0606020202030204" pitchFamily="34" charset="0"/>
              </a:rPr>
              <a:t>Provide praise and positive reinforcement.</a:t>
            </a:r>
          </a:p>
          <a:p>
            <a:pPr marL="457200" indent="-457200" algn="just">
              <a:buFont typeface="Arial" panose="020B0604020202020204" pitchFamily="34" charset="0"/>
              <a:buChar char="•"/>
            </a:pPr>
            <a:r>
              <a:rPr lang="en-US" sz="2800" dirty="0">
                <a:latin typeface="Arial Narrow" panose="020B0606020202030204" pitchFamily="34" charset="0"/>
              </a:rPr>
              <a:t>Encourage employees to ask clarifying questions.</a:t>
            </a:r>
          </a:p>
          <a:p>
            <a:pPr marL="457200" indent="-457200" algn="just">
              <a:buFont typeface="Arial" panose="020B0604020202020204" pitchFamily="34" charset="0"/>
              <a:buChar char="•"/>
            </a:pPr>
            <a:r>
              <a:rPr lang="en-US" sz="2800" dirty="0">
                <a:latin typeface="Arial Narrow" panose="020B0606020202030204" pitchFamily="34" charset="0"/>
              </a:rPr>
              <a:t>Allow employees to make phone calls for support on breaks.</a:t>
            </a:r>
          </a:p>
          <a:p>
            <a:pPr marL="457200" indent="-457200" algn="just">
              <a:buFont typeface="Arial" panose="020B0604020202020204" pitchFamily="34" charset="0"/>
              <a:buChar char="•"/>
            </a:pPr>
            <a:r>
              <a:rPr lang="en-US" sz="2800" dirty="0">
                <a:latin typeface="Arial Narrow" panose="020B0606020202030204" pitchFamily="34" charset="0"/>
              </a:rPr>
              <a:t>Warn about any changes to planned schedule.</a:t>
            </a:r>
          </a:p>
          <a:p>
            <a:pPr marL="457200" indent="-457200" algn="just">
              <a:buFont typeface="Arial" panose="020B0604020202020204" pitchFamily="34" charset="0"/>
              <a:buChar char="•"/>
            </a:pPr>
            <a:r>
              <a:rPr lang="en-US" sz="2800" dirty="0">
                <a:latin typeface="Arial Narrow" panose="020B0606020202030204" pitchFamily="34" charset="0"/>
              </a:rPr>
              <a:t>Provide sensitivity training to colleagues.</a:t>
            </a:r>
          </a:p>
          <a:p>
            <a:pPr marL="457200" indent="-457200" algn="just">
              <a:buFont typeface="Arial" panose="020B0604020202020204" pitchFamily="34" charset="0"/>
              <a:buChar char="•"/>
            </a:pPr>
            <a:r>
              <a:rPr lang="en-US" sz="2800" dirty="0">
                <a:latin typeface="Arial Narrow" panose="020B0606020202030204" pitchFamily="34" charset="0"/>
              </a:rPr>
              <a:t>Permit comfort objects and the </a:t>
            </a:r>
            <a:r>
              <a:rPr lang="en-US" sz="2800" dirty="0" err="1">
                <a:latin typeface="Arial Narrow" panose="020B0606020202030204" pitchFamily="34" charset="0"/>
              </a:rPr>
              <a:t>personalisation</a:t>
            </a:r>
            <a:r>
              <a:rPr lang="en-US" sz="2800" dirty="0">
                <a:latin typeface="Arial Narrow" panose="020B0606020202030204" pitchFamily="34" charset="0"/>
              </a:rPr>
              <a:t> of desk or office space.</a:t>
            </a:r>
          </a:p>
          <a:p>
            <a:pPr marL="457200" indent="-457200" algn="just">
              <a:buFont typeface="Arial" panose="020B0604020202020204" pitchFamily="34" charset="0"/>
              <a:buChar char="•"/>
            </a:pPr>
            <a:r>
              <a:rPr lang="en-US" sz="2800" dirty="0">
                <a:latin typeface="Arial Narrow" panose="020B0606020202030204" pitchFamily="34" charset="0"/>
              </a:rPr>
              <a:t>Allow the presence of a job coach and use them appropriately.</a:t>
            </a:r>
          </a:p>
          <a:p>
            <a:pPr marL="457200" indent="-457200" algn="just">
              <a:buFont typeface="Arial" panose="020B0604020202020204" pitchFamily="34" charset="0"/>
              <a:buChar char="•"/>
            </a:pPr>
            <a:r>
              <a:rPr lang="en-US" sz="2800" dirty="0">
                <a:latin typeface="Arial Narrow" panose="020B0606020202030204" pitchFamily="34" charset="0"/>
              </a:rPr>
              <a:t>Modify work schedules.</a:t>
            </a:r>
          </a:p>
          <a:p>
            <a:pPr marL="457200" indent="-457200" algn="just">
              <a:buFont typeface="Arial" panose="020B0604020202020204" pitchFamily="34" charset="0"/>
              <a:buChar char="•"/>
            </a:pPr>
            <a:r>
              <a:rPr lang="en-US" sz="2800" dirty="0">
                <a:latin typeface="Arial Narrow" panose="020B0606020202030204" pitchFamily="34" charset="0"/>
              </a:rPr>
              <a:t>Allow for movement breaks.</a:t>
            </a:r>
          </a:p>
        </p:txBody>
      </p:sp>
    </p:spTree>
    <p:extLst>
      <p:ext uri="{BB962C8B-B14F-4D97-AF65-F5344CB8AC3E}">
        <p14:creationId xmlns:p14="http://schemas.microsoft.com/office/powerpoint/2010/main" val="448855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25</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n-US" sz="3200" dirty="0">
                <a:latin typeface="Arial Narrow" panose="020B0606020202030204" pitchFamily="34" charset="0"/>
              </a:rPr>
              <a:t>Uncertainty creates anxiety that, in turn, reduces the person’s ability to attend and learn. It also increases the risk of tantrums, aggression, and meltdowns. Individuals on the autism spectrum need reassurance and information about upcoming events and changes. They may benefit from having a schedule of daily events and preparation of changes to their schedule that they might experience (e.g. fire alarms).</a:t>
            </a:r>
          </a:p>
        </p:txBody>
      </p:sp>
    </p:spTree>
    <p:extLst>
      <p:ext uri="{BB962C8B-B14F-4D97-AF65-F5344CB8AC3E}">
        <p14:creationId xmlns:p14="http://schemas.microsoft.com/office/powerpoint/2010/main" val="363510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a:solidFill>
                  <a:srgbClr val="241E4E"/>
                </a:solidFill>
                <a:latin typeface="Brandon-Grotesque"/>
              </a:rPr>
              <a:t> </a:t>
            </a:r>
            <a:r>
              <a:rPr lang="en-US" sz="3200" dirty="0">
                <a:latin typeface="Arial Narrow" panose="020B0606020202030204" pitchFamily="34" charset="0"/>
              </a:rPr>
              <a:t>A </a:t>
            </a:r>
            <a:r>
              <a:rPr lang="en-GB" sz="3200" dirty="0">
                <a:latin typeface="Arial Narrow" panose="020B0606020202030204" pitchFamily="34" charset="0"/>
              </a:rPr>
              <a:t>pre-determined routine should be implemented</a:t>
            </a:r>
          </a:p>
          <a:p>
            <a:pPr algn="ctr"/>
            <a:r>
              <a:rPr lang="en-GB" sz="3200" dirty="0">
                <a:latin typeface="Arial Narrow" panose="020B0606020202030204" pitchFamily="34" charset="0"/>
              </a:rPr>
              <a:t>on a daily basis, to ease anxiety.</a:t>
            </a:r>
          </a:p>
          <a:p>
            <a:pPr algn="ctr"/>
            <a:r>
              <a:rPr lang="en-GB" sz="3200" dirty="0">
                <a:latin typeface="Arial Narrow" panose="020B0606020202030204" pitchFamily="34" charset="0"/>
              </a:rPr>
              <a:t>Breaks and calming techniques are needed</a:t>
            </a:r>
          </a:p>
          <a:p>
            <a:pPr algn="ctr"/>
            <a:r>
              <a:rPr lang="en-GB" sz="3200" dirty="0">
                <a:latin typeface="Arial Narrow" panose="020B0606020202030204" pitchFamily="34" charset="0"/>
              </a:rPr>
              <a:t>before an individual on the autism spectrum gets overwhelmed. Providing breaks and calming techniques only after a problem occurs, may inadvertently reinforce that behaviour. </a:t>
            </a:r>
          </a:p>
        </p:txBody>
      </p:sp>
    </p:spTree>
    <p:extLst>
      <p:ext uri="{BB962C8B-B14F-4D97-AF65-F5344CB8AC3E}">
        <p14:creationId xmlns:p14="http://schemas.microsoft.com/office/powerpoint/2010/main" val="1469941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a:latin typeface="Arial Narrow" panose="020B0606020202030204" pitchFamily="34" charset="0"/>
              </a:rPr>
              <a:t>Many capable individuals on the autism spectrum</a:t>
            </a:r>
          </a:p>
          <a:p>
            <a:pPr algn="ctr"/>
            <a:r>
              <a:rPr lang="en-US" sz="3200" dirty="0">
                <a:latin typeface="Arial Narrow" panose="020B0606020202030204" pitchFamily="34" charset="0"/>
              </a:rPr>
              <a:t>might face any of these difficulties.</a:t>
            </a:r>
          </a:p>
          <a:p>
            <a:pPr algn="ctr"/>
            <a:r>
              <a:rPr lang="en-US" sz="3200" dirty="0">
                <a:latin typeface="Arial Narrow" panose="020B0606020202030204" pitchFamily="34" charset="0"/>
              </a:rPr>
              <a:t>Expecting </a:t>
            </a:r>
            <a:r>
              <a:rPr lang="en-GB" sz="3200" dirty="0">
                <a:latin typeface="Arial Narrow" panose="020B0606020202030204" pitchFamily="34" charset="0"/>
              </a:rPr>
              <a:t>skills to simply improve over time</a:t>
            </a:r>
          </a:p>
          <a:p>
            <a:pPr algn="ctr"/>
            <a:r>
              <a:rPr lang="en-GB" sz="3200" dirty="0">
                <a:latin typeface="Arial Narrow" panose="020B0606020202030204" pitchFamily="34" charset="0"/>
              </a:rPr>
              <a:t>will not be as effective as putting support strategies in place.</a:t>
            </a:r>
          </a:p>
          <a:p>
            <a:pPr algn="ctr"/>
            <a:r>
              <a:rPr lang="en-GB" sz="3200" dirty="0">
                <a:latin typeface="Arial Narrow" panose="020B0606020202030204" pitchFamily="34" charset="0"/>
              </a:rPr>
              <a:t>Eventually, the person can be taught to function efficiently,</a:t>
            </a:r>
          </a:p>
          <a:p>
            <a:pPr algn="ctr"/>
            <a:r>
              <a:rPr lang="en-GB" sz="3200" dirty="0">
                <a:latin typeface="Arial Narrow" panose="020B0606020202030204" pitchFamily="34" charset="0"/>
              </a:rPr>
              <a:t>generate their own checklists and reminders</a:t>
            </a:r>
          </a:p>
          <a:p>
            <a:pPr algn="ctr"/>
            <a:r>
              <a:rPr lang="en-GB" sz="3200" dirty="0">
                <a:latin typeface="Arial Narrow" panose="020B0606020202030204" pitchFamily="34" charset="0"/>
              </a:rPr>
              <a:t>and recognise social norms.</a:t>
            </a:r>
          </a:p>
        </p:txBody>
      </p:sp>
    </p:spTree>
    <p:extLst>
      <p:ext uri="{BB962C8B-B14F-4D97-AF65-F5344CB8AC3E}">
        <p14:creationId xmlns:p14="http://schemas.microsoft.com/office/powerpoint/2010/main" val="2566213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n-US" sz="3200" dirty="0">
                <a:latin typeface="Arial Narrow" panose="020B0606020202030204" pitchFamily="34" charset="0"/>
              </a:rPr>
              <a:t>Watch the following video to see how the above can be put to practice:</a:t>
            </a:r>
          </a:p>
          <a:p>
            <a:pPr algn="ctr" fontAlgn="base"/>
            <a:r>
              <a:rPr lang="en-US" sz="2800" dirty="0">
                <a:latin typeface="Arial Narrow" panose="020B0606020202030204" pitchFamily="34" charset="0"/>
                <a:hlinkClick r:id="rId2">
                  <a:extLst>
                    <a:ext uri="{A12FA001-AC4F-418D-AE19-62706E023703}">
                      <ahyp:hlinkClr xmlns:ahyp="http://schemas.microsoft.com/office/drawing/2018/hyperlinkcolor" val="tx"/>
                    </a:ext>
                  </a:extLst>
                </a:hlinkClick>
              </a:rPr>
              <a:t>https://www.ocali.org/project/employee_with_asd</a:t>
            </a:r>
            <a:r>
              <a:rPr lang="el-GR" sz="2800" dirty="0">
                <a:latin typeface="Arial Narrow" panose="020B0606020202030204" pitchFamily="34" charset="0"/>
              </a:rPr>
              <a:t> </a:t>
            </a:r>
            <a:endParaRPr lang="de-AT" sz="2800" dirty="0">
              <a:latin typeface="Arial Narrow" panose="020B0606020202030204" pitchFamily="34" charset="0"/>
            </a:endParaRPr>
          </a:p>
          <a:p>
            <a:pPr algn="ctr" fontAlgn="base"/>
            <a:endParaRPr lang="de-AT" sz="2800" dirty="0">
              <a:latin typeface="Arial Narrow" panose="020B0606020202030204" pitchFamily="34" charset="0"/>
            </a:endParaRPr>
          </a:p>
          <a:p>
            <a:pPr algn="ctr" fontAlgn="base"/>
            <a:r>
              <a:rPr lang="en-GB" sz="1000" dirty="0">
                <a:solidFill>
                  <a:srgbClr val="0F1111"/>
                </a:solidFill>
                <a:latin typeface="Arial" panose="020B0604020202020204" pitchFamily="34" charset="0"/>
              </a:rPr>
              <a:t>Ohio </a:t>
            </a:r>
            <a:r>
              <a:rPr lang="en-GB" sz="1000" dirty="0" err="1">
                <a:solidFill>
                  <a:srgbClr val="0F1111"/>
                </a:solidFill>
                <a:latin typeface="Arial" panose="020B0604020202020204" pitchFamily="34" charset="0"/>
              </a:rPr>
              <a:t>Center</a:t>
            </a:r>
            <a:r>
              <a:rPr lang="en-GB" sz="1000" dirty="0">
                <a:solidFill>
                  <a:srgbClr val="0F1111"/>
                </a:solidFill>
                <a:latin typeface="Arial" panose="020B0604020202020204" pitchFamily="34" charset="0"/>
              </a:rPr>
              <a:t> for Autism and Low Incidence (OCALI), USA</a:t>
            </a:r>
            <a:endParaRPr lang="en-GB" sz="1000" dirty="0"/>
          </a:p>
        </p:txBody>
      </p:sp>
    </p:spTree>
    <p:extLst>
      <p:ext uri="{BB962C8B-B14F-4D97-AF65-F5344CB8AC3E}">
        <p14:creationId xmlns:p14="http://schemas.microsoft.com/office/powerpoint/2010/main" val="3919912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009504"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Reflect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fontAlgn="base">
              <a:buFont typeface="Arial" panose="020B0604020202020204" pitchFamily="34" charset="0"/>
              <a:buChar char="•"/>
            </a:pPr>
            <a:r>
              <a:rPr lang="en-US" sz="3200" dirty="0">
                <a:latin typeface="Arial Narrow" panose="020B0606020202030204" pitchFamily="34" charset="0"/>
              </a:rPr>
              <a:t>What do you think of the accommodations that were suggested in the video? </a:t>
            </a:r>
          </a:p>
          <a:p>
            <a:pPr marL="457200" indent="-457200" algn="just" fontAlgn="base">
              <a:buFont typeface="Arial" panose="020B0604020202020204" pitchFamily="34" charset="0"/>
              <a:buChar char="•"/>
            </a:pPr>
            <a:r>
              <a:rPr lang="en-US" sz="3200" dirty="0">
                <a:latin typeface="Arial Narrow" panose="020B0606020202030204" pitchFamily="34" charset="0"/>
              </a:rPr>
              <a:t>Could you adapt your own practice to these? </a:t>
            </a:r>
          </a:p>
        </p:txBody>
      </p:sp>
    </p:spTree>
    <p:extLst>
      <p:ext uri="{BB962C8B-B14F-4D97-AF65-F5344CB8AC3E}">
        <p14:creationId xmlns:p14="http://schemas.microsoft.com/office/powerpoint/2010/main" val="1374744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GB" sz="4800" b="1" dirty="0">
                <a:solidFill>
                  <a:srgbClr val="000000"/>
                </a:solidFill>
                <a:latin typeface="Arial Narrow"/>
                <a:ea typeface="Arial Narrow"/>
                <a:cs typeface="Arial Narrow"/>
                <a:sym typeface="Arial Narrow"/>
              </a:rPr>
              <a:t>Aim</a:t>
            </a:r>
            <a:endParaRPr lang="en-GB" sz="4000" dirty="0">
              <a:solidFill>
                <a:prstClr val="black"/>
              </a:solidFill>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fontAlgn="base"/>
            <a:r>
              <a:rPr lang="en-US" sz="3600" b="1" dirty="0">
                <a:solidFill>
                  <a:srgbClr val="241E4E"/>
                </a:solidFill>
                <a:latin typeface="Brandon-Grotesque"/>
              </a:rPr>
              <a:t>Module 5: Professional attitudes and behaviors</a:t>
            </a:r>
          </a:p>
          <a:p>
            <a:pPr algn="ctr" fontAlgn="base"/>
            <a:r>
              <a:rPr lang="en-US" sz="3600" b="1" dirty="0">
                <a:solidFill>
                  <a:srgbClr val="241E4E"/>
                </a:solidFill>
                <a:latin typeface="Brandon-Grotesque"/>
              </a:rPr>
              <a:t>towards people with autism spectrum disorders</a:t>
            </a:r>
          </a:p>
          <a:p>
            <a:pPr marL="342900" indent="-342900" fontAlgn="base">
              <a:buFont typeface="Arial" panose="020B0604020202020204" pitchFamily="34" charset="0"/>
              <a:buChar char="•"/>
            </a:pPr>
            <a:endParaRPr lang="en-US" sz="2800" dirty="0">
              <a:solidFill>
                <a:srgbClr val="241E4E"/>
              </a:solidFill>
              <a:latin typeface="Brandon-Grotesque"/>
            </a:endParaRPr>
          </a:p>
          <a:p>
            <a:pPr algn="just" fontAlgn="base">
              <a:lnSpc>
                <a:spcPct val="150000"/>
              </a:lnSpc>
            </a:pPr>
            <a:r>
              <a:rPr lang="en-US" sz="2800" dirty="0">
                <a:solidFill>
                  <a:srgbClr val="241E4E"/>
                </a:solidFill>
                <a:latin typeface="Brandon-Grotesque"/>
              </a:rPr>
              <a:t>To develop and extend skills in order to develop approaches to explore techniques and strategies to use in a positive and effective way when in contact with people with  Autism Spectrum Disorder</a:t>
            </a:r>
          </a:p>
        </p:txBody>
      </p:sp>
    </p:spTree>
    <p:extLst>
      <p:ext uri="{BB962C8B-B14F-4D97-AF65-F5344CB8AC3E}">
        <p14:creationId xmlns:p14="http://schemas.microsoft.com/office/powerpoint/2010/main" val="1191272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000795"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Reflect 2</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a:latin typeface="Arial Narrow" panose="020B0606020202030204" pitchFamily="34" charset="0"/>
              </a:rPr>
              <a:t>Refer to the Worksheet</a:t>
            </a:r>
          </a:p>
          <a:p>
            <a:pPr algn="ctr"/>
            <a:r>
              <a:rPr lang="en-GB" sz="3200" b="1" dirty="0">
                <a:latin typeface="Arial Narrow" panose="020B0606020202030204" pitchFamily="34" charset="0"/>
              </a:rPr>
              <a:t>Comprehensive Autism Planning System (CAPS) 6-Minute Brief.</a:t>
            </a:r>
          </a:p>
          <a:p>
            <a:pPr algn="ctr"/>
            <a:endParaRPr lang="en-GB" sz="3200" dirty="0">
              <a:latin typeface="Arial Narrow" panose="020B0606020202030204" pitchFamily="34" charset="0"/>
            </a:endParaRPr>
          </a:p>
          <a:p>
            <a:pPr algn="ctr"/>
            <a:r>
              <a:rPr lang="en-US" sz="3200" dirty="0">
                <a:latin typeface="Arial Narrow" panose="020B0606020202030204" pitchFamily="34" charset="0"/>
              </a:rPr>
              <a:t>In pairs, think of an imaginary example using the template.</a:t>
            </a:r>
          </a:p>
          <a:p>
            <a:pPr algn="ctr"/>
            <a:r>
              <a:rPr lang="en-US" sz="3200" dirty="0">
                <a:latin typeface="Arial Narrow" panose="020B0606020202030204" pitchFamily="34" charset="0"/>
              </a:rPr>
              <a:t>Share your scenarios this with others and discuss your ideas</a:t>
            </a:r>
            <a:r>
              <a:rPr lang="en-US" sz="3200" dirty="0">
                <a:solidFill>
                  <a:srgbClr val="241E4E"/>
                </a:solidFill>
                <a:latin typeface="Brandon-Grotesque"/>
              </a:rPr>
              <a:t>.</a:t>
            </a:r>
            <a:endParaRPr lang="en-US" sz="3200" dirty="0">
              <a:latin typeface="Arial Narrow" panose="020B0606020202030204" pitchFamily="34" charset="0"/>
            </a:endParaRPr>
          </a:p>
        </p:txBody>
      </p:sp>
    </p:spTree>
    <p:extLst>
      <p:ext uri="{BB962C8B-B14F-4D97-AF65-F5344CB8AC3E}">
        <p14:creationId xmlns:p14="http://schemas.microsoft.com/office/powerpoint/2010/main" val="236777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000795"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Reflect 3</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just" fontAlgn="base"/>
            <a:r>
              <a:rPr lang="en-GB" sz="3200" dirty="0">
                <a:latin typeface="Arial Narrow" panose="020B0606020202030204" pitchFamily="34" charset="0"/>
              </a:rPr>
              <a:t>After having seen the above information, discuss in groups:</a:t>
            </a:r>
          </a:p>
          <a:p>
            <a:pPr marL="457200" indent="-457200" algn="just" fontAlgn="base">
              <a:buFont typeface="Arial" panose="020B0604020202020204" pitchFamily="34" charset="0"/>
              <a:buChar char="•"/>
            </a:pPr>
            <a:r>
              <a:rPr lang="en-US" sz="3200" dirty="0">
                <a:latin typeface="Arial Narrow" panose="020B0606020202030204" pitchFamily="34" charset="0"/>
              </a:rPr>
              <a:t>What are the ways to collaborate with people with ASD?</a:t>
            </a:r>
          </a:p>
          <a:p>
            <a:pPr marL="457200" indent="-457200" algn="just" fontAlgn="base">
              <a:buFont typeface="Arial" panose="020B0604020202020204" pitchFamily="34" charset="0"/>
              <a:buChar char="•"/>
            </a:pPr>
            <a:r>
              <a:rPr lang="en-GB" sz="3200" dirty="0">
                <a:latin typeface="Arial Narrow" panose="020B0606020202030204" pitchFamily="34" charset="0"/>
              </a:rPr>
              <a:t>Which of these practices do you feel confident in?</a:t>
            </a:r>
          </a:p>
          <a:p>
            <a:pPr marL="457200" indent="-457200" algn="just" fontAlgn="base">
              <a:buFont typeface="Arial" panose="020B0604020202020204" pitchFamily="34" charset="0"/>
              <a:buChar char="•"/>
            </a:pPr>
            <a:r>
              <a:rPr lang="en-GB" sz="3200" dirty="0">
                <a:latin typeface="Arial Narrow" panose="020B0606020202030204" pitchFamily="34" charset="0"/>
              </a:rPr>
              <a:t>How comfortable would you feel with organising these accommodations?</a:t>
            </a:r>
          </a:p>
          <a:p>
            <a:pPr marL="457200" indent="-457200" algn="just" fontAlgn="base">
              <a:buFont typeface="Arial" panose="020B0604020202020204" pitchFamily="34" charset="0"/>
              <a:buChar char="•"/>
            </a:pPr>
            <a:r>
              <a:rPr lang="en-GB" sz="3200" dirty="0">
                <a:latin typeface="Arial Narrow" panose="020B0606020202030204" pitchFamily="34" charset="0"/>
              </a:rPr>
              <a:t>Which areas you feel you need to improve and how will you do this?</a:t>
            </a:r>
          </a:p>
          <a:p>
            <a:pPr algn="just" fontAlgn="base"/>
            <a:r>
              <a:rPr lang="en-GB" sz="3200" dirty="0">
                <a:latin typeface="Arial Narrow" panose="020B0606020202030204" pitchFamily="34" charset="0"/>
              </a:rPr>
              <a:t>Share your thoughts with others.</a:t>
            </a:r>
            <a:endParaRPr lang="en-US" sz="3200" dirty="0">
              <a:latin typeface="Arial Narrow" panose="020B0606020202030204" pitchFamily="34" charset="0"/>
            </a:endParaRPr>
          </a:p>
        </p:txBody>
      </p:sp>
    </p:spTree>
    <p:extLst>
      <p:ext uri="{BB962C8B-B14F-4D97-AF65-F5344CB8AC3E}">
        <p14:creationId xmlns:p14="http://schemas.microsoft.com/office/powerpoint/2010/main" val="10784016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5101047"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Discuss and Overview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defRPr/>
            </a:pPr>
            <a:r>
              <a:rPr lang="pt-PT" sz="2800" dirty="0" err="1">
                <a:latin typeface="Arial Narrow" panose="020B0606020202030204" pitchFamily="34" charset="0"/>
              </a:rPr>
              <a:t>Think</a:t>
            </a:r>
            <a:r>
              <a:rPr lang="pt-PT" sz="2800" dirty="0">
                <a:latin typeface="Arial Narrow" panose="020B0606020202030204" pitchFamily="34" charset="0"/>
              </a:rPr>
              <a:t> </a:t>
            </a:r>
            <a:r>
              <a:rPr lang="pt-PT" sz="2800" dirty="0" err="1">
                <a:latin typeface="Arial Narrow" panose="020B0606020202030204" pitchFamily="34" charset="0"/>
              </a:rPr>
              <a:t>back</a:t>
            </a:r>
            <a:r>
              <a:rPr lang="pt-PT" sz="2800" dirty="0">
                <a:latin typeface="Arial Narrow" panose="020B0606020202030204" pitchFamily="34" charset="0"/>
              </a:rPr>
              <a:t> to </a:t>
            </a:r>
            <a:r>
              <a:rPr lang="pt-PT" sz="2800" dirty="0" err="1">
                <a:latin typeface="Arial Narrow" panose="020B0606020202030204" pitchFamily="34" charset="0"/>
              </a:rPr>
              <a:t>what</a:t>
            </a:r>
            <a:r>
              <a:rPr lang="pt-PT" sz="2800" dirty="0">
                <a:latin typeface="Arial Narrow" panose="020B0606020202030204" pitchFamily="34" charset="0"/>
              </a:rPr>
              <a:t> </a:t>
            </a:r>
            <a:r>
              <a:rPr lang="pt-PT" sz="2800" dirty="0" err="1">
                <a:latin typeface="Arial Narrow" panose="020B0606020202030204" pitchFamily="34" charset="0"/>
              </a:rPr>
              <a:t>we</a:t>
            </a:r>
            <a:r>
              <a:rPr lang="pt-PT" sz="2800" dirty="0">
                <a:latin typeface="Arial Narrow" panose="020B0606020202030204" pitchFamily="34" charset="0"/>
              </a:rPr>
              <a:t> </a:t>
            </a:r>
            <a:r>
              <a:rPr lang="pt-PT" sz="2800" dirty="0" err="1">
                <a:latin typeface="Arial Narrow" panose="020B0606020202030204" pitchFamily="34" charset="0"/>
              </a:rPr>
              <a:t>have</a:t>
            </a:r>
            <a:r>
              <a:rPr lang="pt-PT" sz="2800" dirty="0">
                <a:latin typeface="Arial Narrow" panose="020B0606020202030204" pitchFamily="34" charset="0"/>
              </a:rPr>
              <a:t> </a:t>
            </a:r>
            <a:r>
              <a:rPr lang="pt-PT" sz="2800" dirty="0" err="1">
                <a:latin typeface="Arial Narrow" panose="020B0606020202030204" pitchFamily="34" charset="0"/>
              </a:rPr>
              <a:t>learnt</a:t>
            </a:r>
            <a:r>
              <a:rPr lang="pt-PT" sz="2800" dirty="0">
                <a:latin typeface="Arial Narrow" panose="020B0606020202030204" pitchFamily="34" charset="0"/>
              </a:rPr>
              <a:t> </a:t>
            </a:r>
            <a:r>
              <a:rPr lang="pt-PT" sz="2800" dirty="0" err="1">
                <a:latin typeface="Arial Narrow" panose="020B0606020202030204" pitchFamily="34" charset="0"/>
              </a:rPr>
              <a:t>so</a:t>
            </a:r>
            <a:r>
              <a:rPr lang="pt-PT" sz="2800" dirty="0">
                <a:latin typeface="Arial Narrow" panose="020B0606020202030204" pitchFamily="34" charset="0"/>
              </a:rPr>
              <a:t> </a:t>
            </a:r>
            <a:r>
              <a:rPr lang="pt-PT" sz="2800" dirty="0" err="1">
                <a:latin typeface="Arial Narrow" panose="020B0606020202030204" pitchFamily="34" charset="0"/>
              </a:rPr>
              <a:t>far</a:t>
            </a:r>
            <a:r>
              <a:rPr lang="pt-PT" sz="2800" dirty="0">
                <a:latin typeface="Arial Narrow" panose="020B0606020202030204" pitchFamily="34" charset="0"/>
              </a:rPr>
              <a:t>.</a:t>
            </a:r>
          </a:p>
          <a:p>
            <a:pPr>
              <a:defRPr/>
            </a:pPr>
            <a:r>
              <a:rPr lang="pt-PT" sz="2800" dirty="0">
                <a:latin typeface="Arial Narrow" panose="020B0606020202030204" pitchFamily="34" charset="0"/>
              </a:rPr>
              <a:t>Can </a:t>
            </a:r>
            <a:r>
              <a:rPr lang="pt-PT" sz="2800" dirty="0" err="1">
                <a:latin typeface="Arial Narrow" panose="020B0606020202030204" pitchFamily="34" charset="0"/>
              </a:rPr>
              <a:t>you</a:t>
            </a:r>
            <a:r>
              <a:rPr lang="pt-PT" sz="2800" dirty="0">
                <a:latin typeface="Arial Narrow" panose="020B0606020202030204" pitchFamily="34" charset="0"/>
              </a:rPr>
              <a:t> </a:t>
            </a:r>
            <a:r>
              <a:rPr lang="pt-PT" sz="2800" dirty="0" err="1">
                <a:latin typeface="Arial Narrow" panose="020B0606020202030204" pitchFamily="34" charset="0"/>
              </a:rPr>
              <a:t>remember</a:t>
            </a:r>
            <a:r>
              <a:rPr lang="pt-PT" sz="2800" dirty="0">
                <a:latin typeface="Arial Narrow" panose="020B0606020202030204" pitchFamily="34" charset="0"/>
              </a:rPr>
              <a:t> </a:t>
            </a:r>
            <a:r>
              <a:rPr lang="pt-PT" sz="2800" dirty="0" err="1">
                <a:latin typeface="Arial Narrow" panose="020B0606020202030204" pitchFamily="34" charset="0"/>
              </a:rPr>
              <a:t>the</a:t>
            </a:r>
            <a:r>
              <a:rPr lang="pt-PT" sz="2800" dirty="0">
                <a:latin typeface="Arial Narrow" panose="020B0606020202030204" pitchFamily="34" charset="0"/>
              </a:rPr>
              <a:t> </a:t>
            </a:r>
            <a:r>
              <a:rPr lang="pt-PT" sz="2800" dirty="0" err="1">
                <a:latin typeface="Arial Narrow" panose="020B0606020202030204" pitchFamily="34" charset="0"/>
              </a:rPr>
              <a:t>most</a:t>
            </a:r>
            <a:r>
              <a:rPr lang="pt-PT" sz="2800" dirty="0">
                <a:latin typeface="Arial Narrow" panose="020B0606020202030204" pitchFamily="34" charset="0"/>
              </a:rPr>
              <a:t> </a:t>
            </a:r>
            <a:r>
              <a:rPr lang="pt-PT" sz="2800" dirty="0" err="1">
                <a:latin typeface="Arial Narrow" panose="020B0606020202030204" pitchFamily="34" charset="0"/>
              </a:rPr>
              <a:t>common</a:t>
            </a:r>
            <a:r>
              <a:rPr lang="pt-PT" sz="2800" dirty="0">
                <a:latin typeface="Arial Narrow" panose="020B0606020202030204" pitchFamily="34" charset="0"/>
              </a:rPr>
              <a:t> </a:t>
            </a:r>
            <a:r>
              <a:rPr lang="pt-PT" sz="2800" dirty="0" err="1">
                <a:latin typeface="Arial Narrow" panose="020B0606020202030204" pitchFamily="34" charset="0"/>
              </a:rPr>
              <a:t>issues</a:t>
            </a:r>
            <a:r>
              <a:rPr lang="pt-PT" sz="2800" dirty="0">
                <a:latin typeface="Arial Narrow" panose="020B0606020202030204" pitchFamily="34" charset="0"/>
              </a:rPr>
              <a:t> a </a:t>
            </a:r>
            <a:r>
              <a:rPr lang="pt-PT" sz="2800" dirty="0" err="1">
                <a:latin typeface="Arial Narrow" panose="020B0606020202030204" pitchFamily="34" charset="0"/>
              </a:rPr>
              <a:t>person</a:t>
            </a:r>
            <a:r>
              <a:rPr lang="pt-PT" sz="2800" dirty="0">
                <a:latin typeface="Arial Narrow" panose="020B0606020202030204" pitchFamily="34" charset="0"/>
              </a:rPr>
              <a:t> </a:t>
            </a:r>
            <a:r>
              <a:rPr lang="pt-PT" sz="2800" dirty="0" err="1">
                <a:latin typeface="Arial Narrow" panose="020B0606020202030204" pitchFamily="34" charset="0"/>
              </a:rPr>
              <a:t>with</a:t>
            </a:r>
            <a:r>
              <a:rPr lang="pt-PT" sz="2800" dirty="0">
                <a:latin typeface="Arial Narrow" panose="020B0606020202030204" pitchFamily="34" charset="0"/>
              </a:rPr>
              <a:t> ASD faces?</a:t>
            </a:r>
          </a:p>
          <a:p>
            <a:pPr>
              <a:defRPr/>
            </a:pPr>
            <a:r>
              <a:rPr lang="pt-PT" sz="2800" dirty="0" err="1">
                <a:latin typeface="Arial Narrow" panose="020B0606020202030204" pitchFamily="34" charset="0"/>
              </a:rPr>
              <a:t>What</a:t>
            </a:r>
            <a:r>
              <a:rPr lang="pt-PT" sz="2800" dirty="0">
                <a:latin typeface="Arial Narrow" panose="020B0606020202030204" pitchFamily="34" charset="0"/>
              </a:rPr>
              <a:t> are some </a:t>
            </a:r>
            <a:r>
              <a:rPr lang="pt-PT" sz="2800" dirty="0" err="1">
                <a:latin typeface="Arial Narrow" panose="020B0606020202030204" pitchFamily="34" charset="0"/>
              </a:rPr>
              <a:t>of</a:t>
            </a:r>
            <a:r>
              <a:rPr lang="pt-PT" sz="2800" dirty="0">
                <a:latin typeface="Arial Narrow" panose="020B0606020202030204" pitchFamily="34" charset="0"/>
              </a:rPr>
              <a:t> </a:t>
            </a:r>
            <a:r>
              <a:rPr lang="pt-PT" sz="2800" dirty="0" err="1">
                <a:latin typeface="Arial Narrow" panose="020B0606020202030204" pitchFamily="34" charset="0"/>
              </a:rPr>
              <a:t>the</a:t>
            </a:r>
            <a:r>
              <a:rPr lang="pt-PT" sz="2800" dirty="0">
                <a:latin typeface="Arial Narrow" panose="020B0606020202030204" pitchFamily="34" charset="0"/>
              </a:rPr>
              <a:t> </a:t>
            </a:r>
            <a:r>
              <a:rPr lang="pt-PT" sz="2800" dirty="0" err="1">
                <a:latin typeface="Arial Narrow" panose="020B0606020202030204" pitchFamily="34" charset="0"/>
              </a:rPr>
              <a:t>techniques</a:t>
            </a:r>
            <a:r>
              <a:rPr lang="pt-PT" sz="2800" dirty="0">
                <a:latin typeface="Arial Narrow" panose="020B0606020202030204" pitchFamily="34" charset="0"/>
              </a:rPr>
              <a:t> </a:t>
            </a:r>
            <a:r>
              <a:rPr lang="pt-PT" sz="2800" dirty="0" err="1">
                <a:latin typeface="Arial Narrow" panose="020B0606020202030204" pitchFamily="34" charset="0"/>
              </a:rPr>
              <a:t>that</a:t>
            </a:r>
            <a:r>
              <a:rPr lang="pt-PT" sz="2800" dirty="0">
                <a:latin typeface="Arial Narrow" panose="020B0606020202030204" pitchFamily="34" charset="0"/>
              </a:rPr>
              <a:t> can </a:t>
            </a:r>
            <a:r>
              <a:rPr lang="pt-PT" sz="2800" dirty="0" err="1">
                <a:latin typeface="Arial Narrow" panose="020B0606020202030204" pitchFamily="34" charset="0"/>
              </a:rPr>
              <a:t>help</a:t>
            </a:r>
            <a:r>
              <a:rPr lang="pt-PT" sz="2800" dirty="0">
                <a:latin typeface="Arial Narrow" panose="020B0606020202030204" pitchFamily="34" charset="0"/>
              </a:rPr>
              <a:t> </a:t>
            </a:r>
            <a:r>
              <a:rPr lang="pt-PT" sz="2800" dirty="0" err="1">
                <a:latin typeface="Arial Narrow" panose="020B0606020202030204" pitchFamily="34" charset="0"/>
              </a:rPr>
              <a:t>manage</a:t>
            </a:r>
            <a:r>
              <a:rPr lang="pt-PT" sz="2800" dirty="0">
                <a:latin typeface="Arial Narrow" panose="020B0606020202030204" pitchFamily="34" charset="0"/>
              </a:rPr>
              <a:t> </a:t>
            </a:r>
            <a:r>
              <a:rPr lang="pt-PT" sz="2800" dirty="0" err="1">
                <a:latin typeface="Arial Narrow" panose="020B0606020202030204" pitchFamily="34" charset="0"/>
              </a:rPr>
              <a:t>those</a:t>
            </a:r>
            <a:r>
              <a:rPr lang="pt-PT" sz="2800" dirty="0">
                <a:latin typeface="Arial Narrow" panose="020B0606020202030204" pitchFamily="34" charset="0"/>
              </a:rPr>
              <a:t> </a:t>
            </a:r>
            <a:r>
              <a:rPr lang="pt-PT" sz="2800" dirty="0" err="1">
                <a:latin typeface="Arial Narrow" panose="020B0606020202030204" pitchFamily="34" charset="0"/>
              </a:rPr>
              <a:t>issues</a:t>
            </a:r>
            <a:r>
              <a:rPr lang="pt-PT" sz="2800" dirty="0">
                <a:latin typeface="Arial Narrow" panose="020B0606020202030204" pitchFamily="34" charset="0"/>
              </a:rPr>
              <a:t>?</a:t>
            </a:r>
          </a:p>
          <a:p>
            <a:pPr>
              <a:defRPr/>
            </a:pPr>
            <a:endParaRPr lang="pt-PT" sz="2800" dirty="0">
              <a:latin typeface="Arial Narrow" panose="020B0606020202030204" pitchFamily="34" charset="0"/>
            </a:endParaRPr>
          </a:p>
          <a:p>
            <a:pPr>
              <a:defRPr/>
            </a:pPr>
            <a:r>
              <a:rPr lang="pt-PT" sz="2800" dirty="0" err="1">
                <a:latin typeface="Arial Narrow" panose="020B0606020202030204" pitchFamily="34" charset="0"/>
              </a:rPr>
              <a:t>Now</a:t>
            </a:r>
            <a:r>
              <a:rPr lang="pt-PT" sz="2800" dirty="0">
                <a:latin typeface="Arial Narrow" panose="020B0606020202030204" pitchFamily="34" charset="0"/>
              </a:rPr>
              <a:t> </a:t>
            </a:r>
            <a:r>
              <a:rPr lang="pt-PT" sz="2800" dirty="0" err="1">
                <a:latin typeface="Arial Narrow" panose="020B0606020202030204" pitchFamily="34" charset="0"/>
              </a:rPr>
              <a:t>think</a:t>
            </a:r>
            <a:r>
              <a:rPr lang="pt-PT" sz="2800" dirty="0">
                <a:latin typeface="Arial Narrow" panose="020B0606020202030204" pitchFamily="34" charset="0"/>
              </a:rPr>
              <a:t> </a:t>
            </a:r>
            <a:r>
              <a:rPr lang="pt-PT" sz="2800" dirty="0" err="1">
                <a:latin typeface="Arial Narrow" panose="020B0606020202030204" pitchFamily="34" charset="0"/>
              </a:rPr>
              <a:t>of</a:t>
            </a:r>
            <a:r>
              <a:rPr lang="pt-PT" sz="2800" dirty="0">
                <a:latin typeface="Arial Narrow" panose="020B0606020202030204" pitchFamily="34" charset="0"/>
              </a:rPr>
              <a:t> </a:t>
            </a:r>
            <a:r>
              <a:rPr lang="pt-PT" sz="2800" dirty="0" err="1">
                <a:latin typeface="Arial Narrow" panose="020B0606020202030204" pitchFamily="34" charset="0"/>
              </a:rPr>
              <a:t>your</a:t>
            </a:r>
            <a:r>
              <a:rPr lang="pt-PT" sz="2800" dirty="0">
                <a:latin typeface="Arial Narrow" panose="020B0606020202030204" pitchFamily="34" charset="0"/>
              </a:rPr>
              <a:t> </a:t>
            </a:r>
            <a:r>
              <a:rPr lang="pt-PT" sz="2800" dirty="0" err="1">
                <a:latin typeface="Arial Narrow" panose="020B0606020202030204" pitchFamily="34" charset="0"/>
              </a:rPr>
              <a:t>own</a:t>
            </a:r>
            <a:r>
              <a:rPr lang="pt-PT" sz="2800" dirty="0">
                <a:latin typeface="Arial Narrow" panose="020B0606020202030204" pitchFamily="34" charset="0"/>
              </a:rPr>
              <a:t> </a:t>
            </a:r>
            <a:r>
              <a:rPr lang="pt-PT" sz="2800" dirty="0" err="1">
                <a:latin typeface="Arial Narrow" panose="020B0606020202030204" pitchFamily="34" charset="0"/>
              </a:rPr>
              <a:t>work</a:t>
            </a:r>
            <a:r>
              <a:rPr lang="pt-PT" sz="2800" dirty="0">
                <a:latin typeface="Arial Narrow" panose="020B0606020202030204" pitchFamily="34" charset="0"/>
              </a:rPr>
              <a:t> </a:t>
            </a:r>
            <a:r>
              <a:rPr lang="pt-PT" sz="2800" dirty="0" err="1">
                <a:latin typeface="Arial Narrow" panose="020B0606020202030204" pitchFamily="34" charset="0"/>
              </a:rPr>
              <a:t>place</a:t>
            </a:r>
            <a:r>
              <a:rPr lang="pt-PT" sz="2800" dirty="0">
                <a:latin typeface="Arial Narrow" panose="020B0606020202030204" pitchFamily="34" charset="0"/>
              </a:rPr>
              <a:t>, </a:t>
            </a:r>
            <a:r>
              <a:rPr lang="pt-PT" sz="2800" dirty="0" err="1">
                <a:latin typeface="Arial Narrow" panose="020B0606020202030204" pitchFamily="34" charset="0"/>
              </a:rPr>
              <a:t>whether</a:t>
            </a:r>
            <a:r>
              <a:rPr lang="pt-PT" sz="2800" dirty="0">
                <a:latin typeface="Arial Narrow" panose="020B0606020202030204" pitchFamily="34" charset="0"/>
              </a:rPr>
              <a:t> </a:t>
            </a:r>
            <a:r>
              <a:rPr lang="pt-PT" sz="2800" dirty="0" err="1">
                <a:latin typeface="Arial Narrow" panose="020B0606020202030204" pitchFamily="34" charset="0"/>
              </a:rPr>
              <a:t>you</a:t>
            </a:r>
            <a:r>
              <a:rPr lang="pt-PT" sz="2800" dirty="0">
                <a:latin typeface="Arial Narrow" panose="020B0606020202030204" pitchFamily="34" charset="0"/>
              </a:rPr>
              <a:t> are </a:t>
            </a:r>
            <a:r>
              <a:rPr lang="pt-PT" sz="2800" dirty="0" err="1">
                <a:latin typeface="Arial Narrow" panose="020B0606020202030204" pitchFamily="34" charset="0"/>
              </a:rPr>
              <a:t>an</a:t>
            </a:r>
            <a:r>
              <a:rPr lang="pt-PT" sz="2800" dirty="0">
                <a:latin typeface="Arial Narrow" panose="020B0606020202030204" pitchFamily="34" charset="0"/>
              </a:rPr>
              <a:t> </a:t>
            </a:r>
            <a:r>
              <a:rPr lang="pt-PT" sz="2800" dirty="0" err="1">
                <a:latin typeface="Arial Narrow" panose="020B0606020202030204" pitchFamily="34" charset="0"/>
              </a:rPr>
              <a:t>employee</a:t>
            </a:r>
            <a:r>
              <a:rPr lang="pt-PT" sz="2800" dirty="0">
                <a:latin typeface="Arial Narrow" panose="020B0606020202030204" pitchFamily="34" charset="0"/>
              </a:rPr>
              <a:t> </a:t>
            </a:r>
            <a:r>
              <a:rPr lang="pt-PT" sz="2800" dirty="0" err="1">
                <a:latin typeface="Arial Narrow" panose="020B0606020202030204" pitchFamily="34" charset="0"/>
              </a:rPr>
              <a:t>or</a:t>
            </a:r>
            <a:r>
              <a:rPr lang="pt-PT" sz="2800" dirty="0">
                <a:latin typeface="Arial Narrow" panose="020B0606020202030204" pitchFamily="34" charset="0"/>
              </a:rPr>
              <a:t> </a:t>
            </a:r>
            <a:r>
              <a:rPr lang="pt-PT" sz="2800" dirty="0" err="1">
                <a:latin typeface="Arial Narrow" panose="020B0606020202030204" pitchFamily="34" charset="0"/>
              </a:rPr>
              <a:t>an</a:t>
            </a:r>
            <a:r>
              <a:rPr lang="pt-PT" sz="2800" dirty="0">
                <a:latin typeface="Arial Narrow" panose="020B0606020202030204" pitchFamily="34" charset="0"/>
              </a:rPr>
              <a:t> </a:t>
            </a:r>
            <a:r>
              <a:rPr lang="pt-PT" sz="2800" dirty="0" err="1">
                <a:latin typeface="Arial Narrow" panose="020B0606020202030204" pitchFamily="34" charset="0"/>
              </a:rPr>
              <a:t>employer</a:t>
            </a:r>
            <a:r>
              <a:rPr lang="pt-PT" sz="2800" dirty="0">
                <a:latin typeface="Arial Narrow" panose="020B0606020202030204" pitchFamily="34" charset="0"/>
              </a:rPr>
              <a:t>.</a:t>
            </a:r>
          </a:p>
          <a:p>
            <a:pPr>
              <a:defRPr/>
            </a:pPr>
            <a:r>
              <a:rPr lang="pt-PT" sz="2800" dirty="0" err="1">
                <a:latin typeface="Arial Narrow" panose="020B0606020202030204" pitchFamily="34" charset="0"/>
              </a:rPr>
              <a:t>According</a:t>
            </a:r>
            <a:r>
              <a:rPr lang="pt-PT" sz="2800" dirty="0">
                <a:latin typeface="Arial Narrow" panose="020B0606020202030204" pitchFamily="34" charset="0"/>
              </a:rPr>
              <a:t> to </a:t>
            </a:r>
            <a:r>
              <a:rPr lang="pt-PT" sz="2800" dirty="0" err="1">
                <a:latin typeface="Arial Narrow" panose="020B0606020202030204" pitchFamily="34" charset="0"/>
              </a:rPr>
              <a:t>what</a:t>
            </a:r>
            <a:r>
              <a:rPr lang="pt-PT" sz="2800" dirty="0">
                <a:latin typeface="Arial Narrow" panose="020B0606020202030204" pitchFamily="34" charset="0"/>
              </a:rPr>
              <a:t> </a:t>
            </a:r>
            <a:r>
              <a:rPr lang="pt-PT" sz="2800" dirty="0" err="1">
                <a:latin typeface="Arial Narrow" panose="020B0606020202030204" pitchFamily="34" charset="0"/>
              </a:rPr>
              <a:t>we</a:t>
            </a:r>
            <a:r>
              <a:rPr lang="pt-PT" sz="2800" dirty="0">
                <a:latin typeface="Arial Narrow" panose="020B0606020202030204" pitchFamily="34" charset="0"/>
              </a:rPr>
              <a:t> </a:t>
            </a:r>
            <a:r>
              <a:rPr lang="pt-PT" sz="2800" dirty="0" err="1">
                <a:latin typeface="Arial Narrow" panose="020B0606020202030204" pitchFamily="34" charset="0"/>
              </a:rPr>
              <a:t>have</a:t>
            </a:r>
            <a:r>
              <a:rPr lang="pt-PT" sz="2800" dirty="0">
                <a:latin typeface="Arial Narrow" panose="020B0606020202030204" pitchFamily="34" charset="0"/>
              </a:rPr>
              <a:t> </a:t>
            </a:r>
            <a:r>
              <a:rPr lang="pt-PT" sz="2800" dirty="0" err="1">
                <a:latin typeface="Arial Narrow" panose="020B0606020202030204" pitchFamily="34" charset="0"/>
              </a:rPr>
              <a:t>learnt</a:t>
            </a:r>
            <a:r>
              <a:rPr lang="pt-PT" sz="2800" dirty="0">
                <a:latin typeface="Arial Narrow" panose="020B0606020202030204" pitchFamily="34" charset="0"/>
              </a:rPr>
              <a:t>, </a:t>
            </a:r>
            <a:r>
              <a:rPr lang="pt-PT" sz="2800" dirty="0" err="1">
                <a:latin typeface="Arial Narrow" panose="020B0606020202030204" pitchFamily="34" charset="0"/>
              </a:rPr>
              <a:t>what</a:t>
            </a:r>
            <a:r>
              <a:rPr lang="pt-PT" sz="2800" dirty="0">
                <a:latin typeface="Arial Narrow" panose="020B0606020202030204" pitchFamily="34" charset="0"/>
              </a:rPr>
              <a:t> </a:t>
            </a:r>
            <a:r>
              <a:rPr lang="pt-PT" sz="2800" dirty="0" err="1">
                <a:latin typeface="Arial Narrow" panose="020B0606020202030204" pitchFamily="34" charset="0"/>
              </a:rPr>
              <a:t>would</a:t>
            </a:r>
            <a:r>
              <a:rPr lang="pt-PT" sz="2800" dirty="0">
                <a:latin typeface="Arial Narrow" panose="020B0606020202030204" pitchFamily="34" charset="0"/>
              </a:rPr>
              <a:t> </a:t>
            </a:r>
            <a:r>
              <a:rPr lang="pt-PT" sz="2800" dirty="0" err="1">
                <a:latin typeface="Arial Narrow" panose="020B0606020202030204" pitchFamily="34" charset="0"/>
              </a:rPr>
              <a:t>be</a:t>
            </a:r>
            <a:r>
              <a:rPr lang="pt-PT" sz="2800" dirty="0">
                <a:latin typeface="Arial Narrow" panose="020B0606020202030204" pitchFamily="34" charset="0"/>
              </a:rPr>
              <a:t> </a:t>
            </a:r>
            <a:r>
              <a:rPr lang="pt-PT" sz="2800" dirty="0" err="1">
                <a:latin typeface="Arial Narrow" panose="020B0606020202030204" pitchFamily="34" charset="0"/>
              </a:rPr>
              <a:t>the</a:t>
            </a:r>
            <a:r>
              <a:rPr lang="pt-PT" sz="2800" dirty="0">
                <a:latin typeface="Arial Narrow" panose="020B0606020202030204" pitchFamily="34" charset="0"/>
              </a:rPr>
              <a:t> </a:t>
            </a:r>
            <a:r>
              <a:rPr lang="pt-PT" sz="2800" dirty="0" err="1">
                <a:latin typeface="Arial Narrow" panose="020B0606020202030204" pitchFamily="34" charset="0"/>
              </a:rPr>
              <a:t>existing</a:t>
            </a:r>
            <a:r>
              <a:rPr lang="pt-PT" sz="2800" dirty="0">
                <a:latin typeface="Arial Narrow" panose="020B0606020202030204" pitchFamily="34" charset="0"/>
              </a:rPr>
              <a:t> </a:t>
            </a:r>
            <a:r>
              <a:rPr lang="pt-PT" sz="2800" dirty="0" err="1">
                <a:latin typeface="Arial Narrow" panose="020B0606020202030204" pitchFamily="34" charset="0"/>
              </a:rPr>
              <a:t>obstacles</a:t>
            </a:r>
            <a:r>
              <a:rPr lang="pt-PT" sz="2800" dirty="0">
                <a:latin typeface="Arial Narrow" panose="020B0606020202030204" pitchFamily="34" charset="0"/>
              </a:rPr>
              <a:t> for a </a:t>
            </a:r>
            <a:r>
              <a:rPr lang="pt-PT" sz="2800" dirty="0" err="1">
                <a:latin typeface="Arial Narrow" panose="020B0606020202030204" pitchFamily="34" charset="0"/>
              </a:rPr>
              <a:t>new</a:t>
            </a:r>
            <a:r>
              <a:rPr lang="pt-PT" sz="2800" dirty="0">
                <a:latin typeface="Arial Narrow" panose="020B0606020202030204" pitchFamily="34" charset="0"/>
              </a:rPr>
              <a:t> </a:t>
            </a:r>
            <a:r>
              <a:rPr lang="pt-PT" sz="2800" dirty="0" err="1">
                <a:latin typeface="Arial Narrow" panose="020B0606020202030204" pitchFamily="34" charset="0"/>
              </a:rPr>
              <a:t>employee</a:t>
            </a:r>
            <a:r>
              <a:rPr lang="pt-PT" sz="2800" dirty="0">
                <a:latin typeface="Arial Narrow" panose="020B0606020202030204" pitchFamily="34" charset="0"/>
              </a:rPr>
              <a:t> </a:t>
            </a:r>
            <a:r>
              <a:rPr lang="pt-PT" sz="2800" dirty="0" err="1">
                <a:latin typeface="Arial Narrow" panose="020B0606020202030204" pitchFamily="34" charset="0"/>
              </a:rPr>
              <a:t>with</a:t>
            </a:r>
            <a:r>
              <a:rPr lang="pt-PT" sz="2800" dirty="0">
                <a:latin typeface="Arial Narrow" panose="020B0606020202030204" pitchFamily="34" charset="0"/>
              </a:rPr>
              <a:t> ASD? </a:t>
            </a:r>
            <a:r>
              <a:rPr lang="pt-PT" sz="2800" dirty="0" err="1">
                <a:latin typeface="Arial Narrow" panose="020B0606020202030204" pitchFamily="34" charset="0"/>
              </a:rPr>
              <a:t>Give</a:t>
            </a:r>
            <a:r>
              <a:rPr lang="pt-PT" sz="2800" dirty="0">
                <a:latin typeface="Arial Narrow" panose="020B0606020202030204" pitchFamily="34" charset="0"/>
              </a:rPr>
              <a:t> </a:t>
            </a:r>
            <a:r>
              <a:rPr lang="pt-PT" sz="2800" dirty="0" err="1">
                <a:latin typeface="Arial Narrow" panose="020B0606020202030204" pitchFamily="34" charset="0"/>
              </a:rPr>
              <a:t>examples</a:t>
            </a:r>
            <a:r>
              <a:rPr lang="pt-PT" sz="2800" dirty="0">
                <a:latin typeface="Arial Narrow" panose="020B0606020202030204" pitchFamily="34" charset="0"/>
              </a:rPr>
              <a:t> </a:t>
            </a:r>
            <a:r>
              <a:rPr lang="pt-PT" sz="2800" dirty="0" err="1">
                <a:latin typeface="Arial Narrow" panose="020B0606020202030204" pitchFamily="34" charset="0"/>
              </a:rPr>
              <a:t>of</a:t>
            </a:r>
            <a:r>
              <a:rPr lang="pt-PT" sz="2800" dirty="0">
                <a:latin typeface="Arial Narrow" panose="020B0606020202030204" pitchFamily="34" charset="0"/>
              </a:rPr>
              <a:t> </a:t>
            </a:r>
            <a:r>
              <a:rPr lang="pt-PT" sz="2800" dirty="0" err="1">
                <a:latin typeface="Arial Narrow" panose="020B0606020202030204" pitchFamily="34" charset="0"/>
              </a:rPr>
              <a:t>how</a:t>
            </a:r>
            <a:r>
              <a:rPr lang="pt-PT" sz="2800" dirty="0">
                <a:latin typeface="Arial Narrow" panose="020B0606020202030204" pitchFamily="34" charset="0"/>
              </a:rPr>
              <a:t> </a:t>
            </a:r>
            <a:r>
              <a:rPr lang="pt-PT" sz="2800" dirty="0" err="1">
                <a:latin typeface="Arial Narrow" panose="020B0606020202030204" pitchFamily="34" charset="0"/>
              </a:rPr>
              <a:t>these</a:t>
            </a:r>
            <a:r>
              <a:rPr lang="pt-PT" sz="2800" dirty="0">
                <a:latin typeface="Arial Narrow" panose="020B0606020202030204" pitchFamily="34" charset="0"/>
              </a:rPr>
              <a:t> </a:t>
            </a:r>
            <a:r>
              <a:rPr lang="pt-PT" sz="2800" dirty="0" err="1">
                <a:latin typeface="Arial Narrow" panose="020B0606020202030204" pitchFamily="34" charset="0"/>
              </a:rPr>
              <a:t>would</a:t>
            </a:r>
            <a:r>
              <a:rPr lang="pt-PT" sz="2800" dirty="0">
                <a:latin typeface="Arial Narrow" panose="020B0606020202030204" pitchFamily="34" charset="0"/>
              </a:rPr>
              <a:t> interfere </a:t>
            </a:r>
            <a:r>
              <a:rPr lang="pt-PT" sz="2800" dirty="0" err="1">
                <a:latin typeface="Arial Narrow" panose="020B0606020202030204" pitchFamily="34" charset="0"/>
              </a:rPr>
              <a:t>with</a:t>
            </a:r>
            <a:r>
              <a:rPr lang="pt-PT" sz="2800" dirty="0">
                <a:latin typeface="Arial Narrow" panose="020B0606020202030204" pitchFamily="34" charset="0"/>
              </a:rPr>
              <a:t> </a:t>
            </a:r>
            <a:r>
              <a:rPr lang="pt-PT" sz="2800" dirty="0" err="1">
                <a:latin typeface="Arial Narrow" panose="020B0606020202030204" pitchFamily="34" charset="0"/>
              </a:rPr>
              <a:t>the</a:t>
            </a:r>
            <a:r>
              <a:rPr lang="pt-PT" sz="2800" dirty="0">
                <a:latin typeface="Arial Narrow" panose="020B0606020202030204" pitchFamily="34" charset="0"/>
              </a:rPr>
              <a:t> </a:t>
            </a:r>
            <a:r>
              <a:rPr lang="pt-PT" sz="2800" dirty="0" err="1">
                <a:latin typeface="Arial Narrow" panose="020B0606020202030204" pitchFamily="34" charset="0"/>
              </a:rPr>
              <a:t>new</a:t>
            </a:r>
            <a:r>
              <a:rPr lang="pt-PT" sz="2800" dirty="0">
                <a:latin typeface="Arial Narrow" panose="020B0606020202030204" pitchFamily="34" charset="0"/>
              </a:rPr>
              <a:t> </a:t>
            </a:r>
            <a:r>
              <a:rPr lang="pt-PT" sz="2800" dirty="0" err="1">
                <a:latin typeface="Arial Narrow" panose="020B0606020202030204" pitchFamily="34" charset="0"/>
              </a:rPr>
              <a:t>employee’s</a:t>
            </a:r>
            <a:r>
              <a:rPr lang="pt-PT" sz="2800" dirty="0">
                <a:latin typeface="Arial Narrow" panose="020B0606020202030204" pitchFamily="34" charset="0"/>
              </a:rPr>
              <a:t> </a:t>
            </a:r>
            <a:r>
              <a:rPr lang="pt-PT" sz="2800" dirty="0" err="1">
                <a:latin typeface="Arial Narrow" panose="020B0606020202030204" pitchFamily="34" charset="0"/>
              </a:rPr>
              <a:t>work</a:t>
            </a:r>
            <a:r>
              <a:rPr lang="pt-PT" sz="2800" dirty="0">
                <a:latin typeface="Arial Narrow" panose="020B0606020202030204" pitchFamily="34" charset="0"/>
              </a:rPr>
              <a:t>.</a:t>
            </a:r>
          </a:p>
          <a:p>
            <a:pPr>
              <a:defRPr/>
            </a:pPr>
            <a:r>
              <a:rPr lang="pt-PT" sz="2800" dirty="0" err="1">
                <a:latin typeface="Arial Narrow" panose="020B0606020202030204" pitchFamily="34" charset="0"/>
              </a:rPr>
              <a:t>Then</a:t>
            </a:r>
            <a:r>
              <a:rPr lang="pt-PT" sz="2800" dirty="0">
                <a:latin typeface="Arial Narrow" panose="020B0606020202030204" pitchFamily="34" charset="0"/>
              </a:rPr>
              <a:t>, </a:t>
            </a:r>
            <a:r>
              <a:rPr lang="pt-PT" sz="2800" dirty="0" err="1">
                <a:latin typeface="Arial Narrow" panose="020B0606020202030204" pitchFamily="34" charset="0"/>
              </a:rPr>
              <a:t>suggest</a:t>
            </a:r>
            <a:r>
              <a:rPr lang="pt-PT" sz="2800" dirty="0">
                <a:latin typeface="Arial Narrow" panose="020B0606020202030204" pitchFamily="34" charset="0"/>
              </a:rPr>
              <a:t> </a:t>
            </a:r>
            <a:r>
              <a:rPr lang="pt-PT" sz="2800" dirty="0" err="1">
                <a:latin typeface="Arial Narrow" panose="020B0606020202030204" pitchFamily="34" charset="0"/>
              </a:rPr>
              <a:t>concrete</a:t>
            </a:r>
            <a:r>
              <a:rPr lang="pt-PT" sz="2800" dirty="0">
                <a:latin typeface="Arial Narrow" panose="020B0606020202030204" pitchFamily="34" charset="0"/>
              </a:rPr>
              <a:t> </a:t>
            </a:r>
            <a:r>
              <a:rPr lang="pt-PT" sz="2800" dirty="0" err="1">
                <a:latin typeface="Arial Narrow" panose="020B0606020202030204" pitchFamily="34" charset="0"/>
              </a:rPr>
              <a:t>solutions</a:t>
            </a:r>
            <a:r>
              <a:rPr lang="pt-PT" sz="2800" dirty="0">
                <a:latin typeface="Arial Narrow" panose="020B0606020202030204" pitchFamily="34" charset="0"/>
              </a:rPr>
              <a:t> </a:t>
            </a:r>
            <a:r>
              <a:rPr lang="pt-PT" sz="2800" dirty="0" err="1">
                <a:latin typeface="Arial Narrow" panose="020B0606020202030204" pitchFamily="34" charset="0"/>
              </a:rPr>
              <a:t>you</a:t>
            </a:r>
            <a:r>
              <a:rPr lang="pt-PT" sz="2800" dirty="0">
                <a:latin typeface="Arial Narrow" panose="020B0606020202030204" pitchFamily="34" charset="0"/>
              </a:rPr>
              <a:t> </a:t>
            </a:r>
            <a:r>
              <a:rPr lang="pt-PT" sz="2800" dirty="0" err="1">
                <a:latin typeface="Arial Narrow" panose="020B0606020202030204" pitchFamily="34" charset="0"/>
              </a:rPr>
              <a:t>could</a:t>
            </a:r>
            <a:r>
              <a:rPr lang="pt-PT" sz="2800" dirty="0">
                <a:latin typeface="Arial Narrow" panose="020B0606020202030204" pitchFamily="34" charset="0"/>
              </a:rPr>
              <a:t> </a:t>
            </a:r>
            <a:r>
              <a:rPr lang="pt-PT" sz="2800" dirty="0" err="1">
                <a:latin typeface="Arial Narrow" panose="020B0606020202030204" pitchFamily="34" charset="0"/>
              </a:rPr>
              <a:t>implement</a:t>
            </a:r>
            <a:r>
              <a:rPr lang="pt-PT" sz="2800" dirty="0">
                <a:latin typeface="Arial Narrow" panose="020B0606020202030204" pitchFamily="34" charset="0"/>
              </a:rPr>
              <a:t> to </a:t>
            </a:r>
            <a:r>
              <a:rPr lang="pt-PT" sz="2800" dirty="0" err="1">
                <a:latin typeface="Arial Narrow" panose="020B0606020202030204" pitchFamily="34" charset="0"/>
              </a:rPr>
              <a:t>deal</a:t>
            </a:r>
            <a:r>
              <a:rPr lang="pt-PT" sz="2800" dirty="0">
                <a:latin typeface="Arial Narrow" panose="020B0606020202030204" pitchFamily="34" charset="0"/>
              </a:rPr>
              <a:t> </a:t>
            </a:r>
            <a:r>
              <a:rPr lang="pt-PT" sz="2800" dirty="0" err="1">
                <a:latin typeface="Arial Narrow" panose="020B0606020202030204" pitchFamily="34" charset="0"/>
              </a:rPr>
              <a:t>with</a:t>
            </a:r>
            <a:r>
              <a:rPr lang="pt-PT" sz="2800" dirty="0">
                <a:latin typeface="Arial Narrow" panose="020B0606020202030204" pitchFamily="34" charset="0"/>
              </a:rPr>
              <a:t> </a:t>
            </a:r>
            <a:r>
              <a:rPr lang="pt-PT" sz="2800" dirty="0" err="1">
                <a:latin typeface="Arial Narrow" panose="020B0606020202030204" pitchFamily="34" charset="0"/>
              </a:rPr>
              <a:t>them</a:t>
            </a:r>
            <a:r>
              <a:rPr lang="pt-PT" sz="2800" dirty="0">
                <a:latin typeface="Arial Narrow" panose="020B0606020202030204" pitchFamily="34" charset="0"/>
              </a:rPr>
              <a:t>.</a:t>
            </a:r>
          </a:p>
        </p:txBody>
      </p:sp>
    </p:spTree>
    <p:extLst>
      <p:ext uri="{BB962C8B-B14F-4D97-AF65-F5344CB8AC3E}">
        <p14:creationId xmlns:p14="http://schemas.microsoft.com/office/powerpoint/2010/main" val="1394175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551837"/>
            <a:ext cx="12192000" cy="1754326"/>
          </a:xfrm>
          <a:prstGeom prst="rect">
            <a:avLst/>
          </a:prstGeom>
          <a:solidFill>
            <a:schemeClr val="accent6">
              <a:lumMod val="40000"/>
              <a:lumOff val="60000"/>
            </a:schemeClr>
          </a:solidFill>
        </p:spPr>
        <p:txBody>
          <a:bodyPr wrap="square" anchor="ctr">
            <a:spAutoFit/>
          </a:bodyPr>
          <a:lstStyle/>
          <a:p>
            <a:pPr algn="ctr"/>
            <a:endParaRPr lang="en-US" sz="2800" b="1" dirty="0">
              <a:latin typeface="Arial Narrow" panose="020B0606020202030204" pitchFamily="34" charset="0"/>
            </a:endParaRPr>
          </a:p>
          <a:p>
            <a:pPr algn="ctr"/>
            <a:r>
              <a:rPr lang="en-US" sz="2800" b="1" dirty="0">
                <a:latin typeface="Arial Narrow" panose="020B0606020202030204" pitchFamily="34" charset="0"/>
              </a:rPr>
              <a:t>10:15 – 10:45</a:t>
            </a:r>
          </a:p>
          <a:p>
            <a:pPr algn="ctr"/>
            <a:r>
              <a:rPr lang="en-US" sz="2800" b="1" dirty="0">
                <a:latin typeface="Arial Narrow" panose="020B0606020202030204" pitchFamily="34" charset="0"/>
              </a:rPr>
              <a:t>Break</a:t>
            </a:r>
            <a:r>
              <a:rPr lang="en-US" b="1" dirty="0"/>
              <a:t> </a:t>
            </a:r>
            <a:endParaRPr lang="de-DE" sz="2400" b="1" dirty="0">
              <a:latin typeface="Arial Narrow" panose="020B0606020202030204" pitchFamily="34" charset="0"/>
            </a:endParaRP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338554"/>
            </a:xfrm>
            <a:prstGeom prst="rect">
              <a:avLst/>
            </a:prstGeom>
          </p:spPr>
          <p:txBody>
            <a:bodyPr wrap="square">
              <a:spAutoFit/>
            </a:bodyPr>
            <a:lstStyle/>
            <a:p>
              <a:r>
                <a:rPr lang="en-US" sz="800" dirty="0">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latin typeface="Arial Narrow" panose="020B0606020202030204" pitchFamily="34" charset="0"/>
                <a:cs typeface="Arial" panose="020B0604020202020204" pitchFamily="34" charset="0"/>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33</a:t>
            </a:fld>
            <a:endParaRPr lang="pt-PT"/>
          </a:p>
        </p:txBody>
      </p:sp>
    </p:spTree>
    <p:extLst>
      <p:ext uri="{BB962C8B-B14F-4D97-AF65-F5344CB8AC3E}">
        <p14:creationId xmlns:p14="http://schemas.microsoft.com/office/powerpoint/2010/main" val="2092730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34</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DEVELOP</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a:lnSpc>
                <a:spcPct val="150000"/>
              </a:lnSpc>
            </a:pPr>
            <a:r>
              <a:rPr lang="en-US" sz="2000" dirty="0">
                <a:solidFill>
                  <a:prstClr val="black"/>
                </a:solidFill>
                <a:latin typeface="Arial Narrow" panose="020B0606020202030204" pitchFamily="34" charset="0"/>
              </a:rPr>
              <a:t>Features of community services and their impact on usability for people with ASD</a:t>
            </a:r>
          </a:p>
          <a:p>
            <a:pPr algn="ctr" defTabSz="514350">
              <a:lnSpc>
                <a:spcPct val="150000"/>
              </a:lnSpc>
            </a:pPr>
            <a:r>
              <a:rPr lang="en-US" sz="2000" dirty="0">
                <a:solidFill>
                  <a:prstClr val="black"/>
                </a:solidFill>
                <a:latin typeface="Arial Narrow" panose="020B0606020202030204" pitchFamily="34" charset="0"/>
              </a:rPr>
              <a:t>Think &amp; Reflect</a:t>
            </a:r>
          </a:p>
        </p:txBody>
      </p:sp>
    </p:spTree>
    <p:extLst>
      <p:ext uri="{BB962C8B-B14F-4D97-AF65-F5344CB8AC3E}">
        <p14:creationId xmlns:p14="http://schemas.microsoft.com/office/powerpoint/2010/main" val="2786282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600"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2400" b="1" dirty="0">
                <a:solidFill>
                  <a:prstClr val="black"/>
                </a:solidFill>
                <a:latin typeface="Arial Narrow" panose="020B0606020202030204" pitchFamily="34" charset="0"/>
              </a:rPr>
              <a:t>Features of community services and their impact on usability for people with ASD</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b="1" cap="small" dirty="0">
                <a:solidFill>
                  <a:srgbClr val="B32C16">
                    <a:lumMod val="75000"/>
                  </a:srgbClr>
                </a:solidFill>
                <a:latin typeface="Arial Rounded MT Bold" pitchFamily="34" charset="0"/>
              </a:rPr>
              <a:t> </a:t>
            </a:r>
            <a:r>
              <a:rPr lang="en-US" sz="2400" dirty="0">
                <a:latin typeface="Arial Narrow" panose="020B0606020202030204" pitchFamily="34" charset="0"/>
              </a:rPr>
              <a:t>In the previous part of this Module, we saw the main challenges people with Autistic Spectrum Disorders can face, and ways an employer can facilitate</a:t>
            </a:r>
          </a:p>
          <a:p>
            <a:pPr algn="ctr">
              <a:defRPr/>
            </a:pPr>
            <a:r>
              <a:rPr lang="en-US" sz="2400" dirty="0">
                <a:latin typeface="Arial Narrow" panose="020B0606020202030204" pitchFamily="34" charset="0"/>
              </a:rPr>
              <a:t>and accommodate an employee facing those challenges.</a:t>
            </a:r>
          </a:p>
          <a:p>
            <a:pPr algn="ctr">
              <a:defRPr/>
            </a:pPr>
            <a:endParaRPr lang="en-US" sz="2400" dirty="0">
              <a:latin typeface="Arial Narrow" panose="020B0606020202030204" pitchFamily="34" charset="0"/>
            </a:endParaRPr>
          </a:p>
          <a:p>
            <a:pPr algn="ctr">
              <a:defRPr/>
            </a:pPr>
            <a:r>
              <a:rPr lang="en-US" sz="2400" dirty="0">
                <a:latin typeface="Arial Narrow" panose="020B0606020202030204" pitchFamily="34" charset="0"/>
              </a:rPr>
              <a:t>In this part, we will explore useful strategies when interacting with people</a:t>
            </a:r>
          </a:p>
          <a:p>
            <a:pPr algn="ctr">
              <a:defRPr/>
            </a:pPr>
            <a:r>
              <a:rPr lang="en-US" sz="2400" dirty="0">
                <a:latin typeface="Arial Narrow" panose="020B0606020202030204" pitchFamily="34" charset="0"/>
              </a:rPr>
              <a:t>with ASD in a customer service context, and ways a public or private service</a:t>
            </a:r>
          </a:p>
          <a:p>
            <a:pPr algn="ctr">
              <a:defRPr/>
            </a:pPr>
            <a:r>
              <a:rPr lang="en-US" sz="2400" dirty="0">
                <a:latin typeface="Arial Narrow" panose="020B0606020202030204" pitchFamily="34" charset="0"/>
              </a:rPr>
              <a:t>can improve to satisfy the needs of that audience.</a:t>
            </a:r>
          </a:p>
        </p:txBody>
      </p:sp>
    </p:spTree>
    <p:extLst>
      <p:ext uri="{BB962C8B-B14F-4D97-AF65-F5344CB8AC3E}">
        <p14:creationId xmlns:p14="http://schemas.microsoft.com/office/powerpoint/2010/main" val="2401784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a:lnSpc>
                <a:spcPct val="133000"/>
              </a:lnSpc>
              <a:spcBef>
                <a:spcPts val="2025"/>
              </a:spcBef>
              <a:defRPr/>
            </a:pPr>
            <a:r>
              <a:rPr lang="en-US" sz="2000" dirty="0">
                <a:latin typeface="Arial Narrow" panose="020B0606020202030204" pitchFamily="34" charset="0"/>
              </a:rPr>
              <a:t>Autism is a lifelong developmental disability that affects how a person communicates with, and relates to, other people. It also affects how they make sense of the world around them. Some people with autism are able to live relatively independent lives, but others may have accompanying learning disabilities. People with autism find it difficult to make sense of the world around them and may find it hard to interact with people.</a:t>
            </a:r>
          </a:p>
          <a:p>
            <a:pPr marL="1905" marR="488950" algn="ctr">
              <a:lnSpc>
                <a:spcPct val="133000"/>
              </a:lnSpc>
              <a:spcBef>
                <a:spcPts val="2025"/>
              </a:spcBef>
              <a:defRPr/>
            </a:pPr>
            <a:r>
              <a:rPr lang="en-US" sz="2000" dirty="0">
                <a:latin typeface="Arial Narrow" panose="020B0606020202030204" pitchFamily="34" charset="0"/>
              </a:rPr>
              <a:t>In particular, people with autism may have trouble understanding and interpreting the unwritten social rules that most people take for granted.</a:t>
            </a:r>
          </a:p>
          <a:p>
            <a:pPr marL="1905" marR="488950" algn="ctr">
              <a:spcBef>
                <a:spcPts val="2025"/>
              </a:spcBef>
              <a:defRPr/>
            </a:pPr>
            <a:r>
              <a:rPr lang="en-US" sz="2000" dirty="0">
                <a:latin typeface="Arial Narrow" panose="020B0606020202030204" pitchFamily="34" charset="0"/>
              </a:rPr>
              <a:t>So there are things to consider when your client or costumer has an autistic spectrum disorder</a:t>
            </a:r>
            <a:r>
              <a:rPr lang="en-US" sz="2800" dirty="0">
                <a:solidFill>
                  <a:srgbClr val="0B0C0C"/>
                </a:solidFill>
                <a:latin typeface="GDS Transport"/>
              </a:rPr>
              <a:t>.</a:t>
            </a:r>
            <a:endParaRPr lang="en-GB" sz="2800" dirty="0">
              <a:solidFill>
                <a:srgbClr val="0B0C0C"/>
              </a:solidFill>
              <a:latin typeface="GDS Transport"/>
            </a:endParaRPr>
          </a:p>
        </p:txBody>
      </p:sp>
    </p:spTree>
    <p:extLst>
      <p:ext uri="{BB962C8B-B14F-4D97-AF65-F5344CB8AC3E}">
        <p14:creationId xmlns:p14="http://schemas.microsoft.com/office/powerpoint/2010/main" val="1025783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a:lnSpc>
                <a:spcPct val="133000"/>
              </a:lnSpc>
              <a:spcBef>
                <a:spcPts val="2025"/>
              </a:spcBef>
              <a:defRPr/>
            </a:pPr>
            <a:r>
              <a:rPr lang="en-US" sz="2400" dirty="0">
                <a:latin typeface="Arial Narrow" panose="020B0606020202030204" pitchFamily="34" charset="0"/>
              </a:rPr>
              <a:t>People with autism may experience over- or under-sensitivity to sounds, touch, tastes, smells, light or colors. </a:t>
            </a:r>
          </a:p>
          <a:p>
            <a:pPr marL="1905" marR="488950" algn="ctr">
              <a:lnSpc>
                <a:spcPct val="133000"/>
              </a:lnSpc>
              <a:spcBef>
                <a:spcPts val="2025"/>
              </a:spcBef>
              <a:defRPr/>
            </a:pPr>
            <a:r>
              <a:rPr lang="en-US" sz="2400" dirty="0">
                <a:latin typeface="Arial Narrow" panose="020B0606020202030204" pitchFamily="34" charset="0"/>
              </a:rPr>
              <a:t>Autism is often invisible to the rest of the world and people with autism can look just like anyone else. They may simply be regarded as ‘odd’ or eccentric because of their lack of ability to understand and react appropriately to social rules. People can tell that a person in a wheelchair has a physical disability and needs support and understanding, but people with ASD may be ridiculed by others.</a:t>
            </a:r>
            <a:endParaRPr lang="en-GB" sz="2400" dirty="0">
              <a:latin typeface="Arial Narrow" panose="020B0606020202030204" pitchFamily="34" charset="0"/>
            </a:endParaRPr>
          </a:p>
        </p:txBody>
      </p:sp>
    </p:spTree>
    <p:extLst>
      <p:ext uri="{BB962C8B-B14F-4D97-AF65-F5344CB8AC3E}">
        <p14:creationId xmlns:p14="http://schemas.microsoft.com/office/powerpoint/2010/main" val="1635863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a:lnSpc>
                <a:spcPct val="133000"/>
              </a:lnSpc>
              <a:spcBef>
                <a:spcPts val="2025"/>
              </a:spcBef>
              <a:defRPr/>
            </a:pPr>
            <a:r>
              <a:rPr lang="en-US" sz="2400" dirty="0">
                <a:latin typeface="Arial Narrow" panose="020B0606020202030204" pitchFamily="34" charset="0"/>
              </a:rPr>
              <a:t>Watch this video to understand</a:t>
            </a:r>
          </a:p>
          <a:p>
            <a:pPr marL="1905" marR="488950" algn="ctr">
              <a:lnSpc>
                <a:spcPct val="133000"/>
              </a:lnSpc>
              <a:spcBef>
                <a:spcPts val="2025"/>
              </a:spcBef>
              <a:defRPr/>
            </a:pPr>
            <a:r>
              <a:rPr lang="en-US" sz="2400" dirty="0">
                <a:latin typeface="Arial Narrow" panose="020B0606020202030204" pitchFamily="34" charset="0"/>
              </a:rPr>
              <a:t>what autism is and why is it difficult to get it diagnosed.</a:t>
            </a:r>
          </a:p>
          <a:p>
            <a:pPr marL="1905" marR="488950" algn="ctr">
              <a:lnSpc>
                <a:spcPct val="133000"/>
              </a:lnSpc>
              <a:spcBef>
                <a:spcPts val="2025"/>
              </a:spcBef>
              <a:defRPr/>
            </a:pPr>
            <a:endParaRPr lang="en-US" dirty="0">
              <a:latin typeface="Arial Narrow" panose="020B0606020202030204" pitchFamily="34" charset="0"/>
              <a:hlinkClick r:id="rId2">
                <a:extLst>
                  <a:ext uri="{A12FA001-AC4F-418D-AE19-62706E023703}">
                    <ahyp:hlinkClr xmlns:ahyp="http://schemas.microsoft.com/office/drawing/2018/hyperlinkcolor" val="tx"/>
                  </a:ext>
                </a:extLst>
              </a:hlinkClick>
            </a:endParaRPr>
          </a:p>
          <a:p>
            <a:pPr marL="1905" marR="488950" algn="ctr">
              <a:lnSpc>
                <a:spcPct val="133000"/>
              </a:lnSpc>
              <a:spcBef>
                <a:spcPts val="2025"/>
              </a:spcBef>
              <a:defRPr/>
            </a:pPr>
            <a:r>
              <a:rPr lang="en-US" dirty="0">
                <a:latin typeface="Arial Narrow" panose="020B0606020202030204" pitchFamily="34" charset="0"/>
                <a:hlinkClick r:id="rId3">
                  <a:extLst>
                    <a:ext uri="{A12FA001-AC4F-418D-AE19-62706E023703}">
                      <ahyp:hlinkClr xmlns:ahyp="http://schemas.microsoft.com/office/drawing/2018/hyperlinkcolor" val="tx"/>
                    </a:ext>
                  </a:extLst>
                </a:hlinkClick>
              </a:rPr>
              <a:t>https://youtu.be/cF2dhWWUyQ4</a:t>
            </a:r>
            <a:r>
              <a:rPr lang="en-US" dirty="0">
                <a:latin typeface="Arial Narrow" panose="020B0606020202030204" pitchFamily="34" charset="0"/>
              </a:rPr>
              <a:t>   </a:t>
            </a:r>
          </a:p>
          <a:p>
            <a:pPr marL="1905" marR="488950" algn="ctr">
              <a:lnSpc>
                <a:spcPct val="133000"/>
              </a:lnSpc>
              <a:spcBef>
                <a:spcPts val="2025"/>
              </a:spcBef>
              <a:defRPr/>
            </a:pPr>
            <a:r>
              <a:rPr lang="en-US" dirty="0">
                <a:latin typeface="Arial Narrow" panose="020B0606020202030204" pitchFamily="34" charset="0"/>
              </a:rPr>
              <a:t>(Time:17.11mins)</a:t>
            </a:r>
            <a:endParaRPr lang="en-GB" dirty="0">
              <a:latin typeface="Arial Narrow" panose="020B0606020202030204" pitchFamily="34" charset="0"/>
            </a:endParaRPr>
          </a:p>
        </p:txBody>
      </p:sp>
    </p:spTree>
    <p:extLst>
      <p:ext uri="{BB962C8B-B14F-4D97-AF65-F5344CB8AC3E}">
        <p14:creationId xmlns:p14="http://schemas.microsoft.com/office/powerpoint/2010/main" val="8371538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39</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algn="ctr">
              <a:lnSpc>
                <a:spcPct val="122000"/>
              </a:lnSpc>
              <a:spcBef>
                <a:spcPts val="670"/>
              </a:spcBef>
              <a:defRPr/>
            </a:pPr>
            <a:r>
              <a:rPr lang="en-US" sz="2800" dirty="0">
                <a:latin typeface="Arial Narrow" panose="020B0606020202030204" pitchFamily="34" charset="0"/>
              </a:rPr>
              <a:t>If you are dealing with a client with ASD, it’s important to establish a relationship of trust and respect from the start so that they feel comfortable and confident interacting with you. </a:t>
            </a:r>
          </a:p>
          <a:p>
            <a:pPr marL="449580" algn="ctr">
              <a:lnSpc>
                <a:spcPct val="122000"/>
              </a:lnSpc>
              <a:spcBef>
                <a:spcPts val="670"/>
              </a:spcBef>
              <a:defRPr/>
            </a:pPr>
            <a:r>
              <a:rPr lang="en-US" sz="2800" dirty="0">
                <a:latin typeface="Arial Narrow" panose="020B0606020202030204" pitchFamily="34" charset="0"/>
              </a:rPr>
              <a:t>Because people with autism tend to have sensory sensitivities,</a:t>
            </a:r>
          </a:p>
          <a:p>
            <a:pPr marL="449580" algn="ctr">
              <a:lnSpc>
                <a:spcPct val="122000"/>
              </a:lnSpc>
              <a:spcBef>
                <a:spcPts val="670"/>
              </a:spcBef>
              <a:defRPr/>
            </a:pPr>
            <a:r>
              <a:rPr lang="en-US" sz="2800" dirty="0">
                <a:latin typeface="Arial Narrow" panose="020B0606020202030204" pitchFamily="34" charset="0"/>
              </a:rPr>
              <a:t>it’s a good idea to adapt the meeting environment to make it ‘low-arousal’.</a:t>
            </a:r>
          </a:p>
          <a:p>
            <a:pPr marL="449580" algn="ctr">
              <a:lnSpc>
                <a:spcPct val="122000"/>
              </a:lnSpc>
              <a:spcBef>
                <a:spcPts val="670"/>
              </a:spcBef>
              <a:defRPr/>
            </a:pPr>
            <a:r>
              <a:rPr lang="en-US" sz="2800" dirty="0">
                <a:latin typeface="Arial Narrow" panose="020B0606020202030204" pitchFamily="34" charset="0"/>
              </a:rPr>
              <a:t>For example, if you need to have a conversation,</a:t>
            </a:r>
          </a:p>
          <a:p>
            <a:pPr marL="449580" algn="ctr">
              <a:lnSpc>
                <a:spcPct val="122000"/>
              </a:lnSpc>
              <a:spcBef>
                <a:spcPts val="670"/>
              </a:spcBef>
              <a:defRPr/>
            </a:pPr>
            <a:r>
              <a:rPr lang="en-US" sz="2800" dirty="0">
                <a:latin typeface="Arial Narrow" panose="020B0606020202030204" pitchFamily="34" charset="0"/>
              </a:rPr>
              <a:t>you should choose an area that you know will be quiet,</a:t>
            </a:r>
          </a:p>
          <a:p>
            <a:pPr marL="449580" algn="ctr">
              <a:lnSpc>
                <a:spcPct val="122000"/>
              </a:lnSpc>
              <a:spcBef>
                <a:spcPts val="670"/>
              </a:spcBef>
              <a:defRPr/>
            </a:pPr>
            <a:r>
              <a:rPr lang="en-US" sz="2800" dirty="0">
                <a:latin typeface="Arial Narrow" panose="020B0606020202030204" pitchFamily="34" charset="0"/>
              </a:rPr>
              <a:t>without distracting background noise.</a:t>
            </a:r>
            <a:endParaRPr lang="en-GB" sz="2800" dirty="0">
              <a:latin typeface="Arial Narrow" panose="020B0606020202030204" pitchFamily="34" charset="0"/>
            </a:endParaRPr>
          </a:p>
        </p:txBody>
      </p:sp>
    </p:spTree>
    <p:extLst>
      <p:ext uri="{BB962C8B-B14F-4D97-AF65-F5344CB8AC3E}">
        <p14:creationId xmlns:p14="http://schemas.microsoft.com/office/powerpoint/2010/main" val="814842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US" sz="4800" b="1" dirty="0">
                <a:solidFill>
                  <a:prstClr val="black"/>
                </a:solidFill>
                <a:latin typeface="Arial Narrow" panose="020B0606020202030204" pitchFamily="34" charset="0"/>
              </a:rPr>
              <a:t>Contents</a:t>
            </a:r>
            <a:endParaRPr lang="en-GB" sz="4000" dirty="0">
              <a:solidFill>
                <a:prstClr val="black"/>
              </a:solidFill>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600" b="1" dirty="0">
                <a:solidFill>
                  <a:srgbClr val="241E4E"/>
                </a:solidFill>
                <a:latin typeface="Brandon-Grotesque"/>
              </a:rPr>
              <a:t>Module 5: Professional attitudes and behaviors</a:t>
            </a:r>
          </a:p>
          <a:p>
            <a:pPr algn="ctr"/>
            <a:r>
              <a:rPr lang="en-US" sz="3600" b="1" dirty="0">
                <a:solidFill>
                  <a:srgbClr val="241E4E"/>
                </a:solidFill>
                <a:latin typeface="Brandon-Grotesque"/>
              </a:rPr>
              <a:t>towards people with autism spectrum disorders</a:t>
            </a:r>
          </a:p>
          <a:p>
            <a:pPr algn="ctr" defTabSz="514350"/>
            <a:endParaRPr lang="en-US" sz="2800" dirty="0">
              <a:solidFill>
                <a:prstClr val="black"/>
              </a:solidFill>
              <a:latin typeface="Arial Narrow" panose="020B0606020202030204" pitchFamily="34" charset="0"/>
            </a:endParaRPr>
          </a:p>
          <a:p>
            <a:pPr marL="342900" indent="-342900" algn="just" defTabSz="514350">
              <a:lnSpc>
                <a:spcPct val="150000"/>
              </a:lnSpc>
              <a:buFont typeface="Arial" panose="020B0604020202020204" pitchFamily="34" charset="0"/>
              <a:buChar char="•"/>
            </a:pPr>
            <a:r>
              <a:rPr lang="en-US" sz="2800" dirty="0">
                <a:solidFill>
                  <a:srgbClr val="241E4E"/>
                </a:solidFill>
                <a:latin typeface="Brandon-Grotesque"/>
              </a:rPr>
              <a:t>Strategies for an adequate, positive and efficient contact and interaction with people with ASD</a:t>
            </a:r>
          </a:p>
          <a:p>
            <a:pPr marL="342900" indent="-342900" algn="just" defTabSz="514350">
              <a:lnSpc>
                <a:spcPct val="150000"/>
              </a:lnSpc>
              <a:buFont typeface="Arial" panose="020B0604020202020204" pitchFamily="34" charset="0"/>
              <a:buChar char="•"/>
            </a:pPr>
            <a:r>
              <a:rPr lang="en-US" sz="2800" dirty="0">
                <a:solidFill>
                  <a:srgbClr val="241E4E"/>
                </a:solidFill>
                <a:latin typeface="Brandon-Grotesque"/>
              </a:rPr>
              <a:t>Features of community services and their impact on usability for people with ASD</a:t>
            </a:r>
          </a:p>
        </p:txBody>
      </p:sp>
    </p:spTree>
    <p:extLst>
      <p:ext uri="{BB962C8B-B14F-4D97-AF65-F5344CB8AC3E}">
        <p14:creationId xmlns:p14="http://schemas.microsoft.com/office/powerpoint/2010/main" val="29016521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40</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7938" marR="543560" algn="ctr">
              <a:spcBef>
                <a:spcPts val="750"/>
              </a:spcBef>
              <a:tabLst>
                <a:tab pos="593725" algn="l"/>
              </a:tabLst>
              <a:defRPr/>
            </a:pPr>
            <a:r>
              <a:rPr lang="en-US" sz="2400" dirty="0">
                <a:latin typeface="Arial Narrow" panose="020B0606020202030204" pitchFamily="34" charset="0"/>
              </a:rPr>
              <a:t>People with autism can have difficulty with language;</a:t>
            </a:r>
          </a:p>
          <a:p>
            <a:pPr marL="7938" marR="543560" algn="ctr">
              <a:spcBef>
                <a:spcPts val="750"/>
              </a:spcBef>
              <a:tabLst>
                <a:tab pos="593725" algn="l"/>
              </a:tabLst>
              <a:defRPr/>
            </a:pPr>
            <a:r>
              <a:rPr lang="en-US" sz="2400" dirty="0">
                <a:latin typeface="Arial Narrow" panose="020B0606020202030204" pitchFamily="34" charset="0"/>
              </a:rPr>
              <a:t>both expressive (communicating with other people)</a:t>
            </a:r>
          </a:p>
          <a:p>
            <a:pPr marL="7938" marR="543560" algn="ctr">
              <a:spcBef>
                <a:spcPts val="750"/>
              </a:spcBef>
              <a:tabLst>
                <a:tab pos="593725" algn="l"/>
              </a:tabLst>
              <a:defRPr/>
            </a:pPr>
            <a:r>
              <a:rPr lang="en-US" sz="2400" dirty="0">
                <a:latin typeface="Arial Narrow" panose="020B0606020202030204" pitchFamily="34" charset="0"/>
              </a:rPr>
              <a:t>and receptive (understanding what other people are communicating).</a:t>
            </a:r>
            <a:endParaRPr lang="en-GB" sz="2400" dirty="0">
              <a:latin typeface="Arial Narrow" panose="020B0606020202030204" pitchFamily="34" charset="0"/>
            </a:endParaRPr>
          </a:p>
          <a:p>
            <a:pPr marL="7938" algn="ctr">
              <a:spcBef>
                <a:spcPts val="950"/>
              </a:spcBef>
              <a:tabLst>
                <a:tab pos="593725" algn="l"/>
              </a:tabLst>
              <a:defRPr/>
            </a:pPr>
            <a:r>
              <a:rPr lang="en-US" sz="2400" dirty="0">
                <a:latin typeface="Arial Narrow" panose="020B0606020202030204" pitchFamily="34" charset="0"/>
              </a:rPr>
              <a:t>For example, they might:</a:t>
            </a:r>
            <a:endParaRPr lang="en-GB" sz="2400" dirty="0">
              <a:latin typeface="Arial Narrow" panose="020B0606020202030204" pitchFamily="34" charset="0"/>
            </a:endParaRPr>
          </a:p>
          <a:p>
            <a:pPr marL="350838" marR="567690" lvl="1" indent="-342900" algn="ctr">
              <a:spcBef>
                <a:spcPts val="475"/>
              </a:spcBef>
              <a:buClr>
                <a:srgbClr val="650260"/>
              </a:buClr>
              <a:buSzPts val="1400"/>
              <a:buFont typeface="Arial" panose="020B0604020202020204" pitchFamily="34" charset="0"/>
              <a:buChar char="•"/>
              <a:tabLst>
                <a:tab pos="593725" algn="l"/>
              </a:tabLst>
              <a:defRPr/>
            </a:pPr>
            <a:r>
              <a:rPr lang="en-US" sz="2400" dirty="0">
                <a:latin typeface="Arial Narrow" panose="020B0606020202030204" pitchFamily="34" charset="0"/>
              </a:rPr>
              <a:t>Have difficulty starting or carrying on a dialogue (lose interest quickly, continue talking if others are not interested, interrupt when someone else is talking).</a:t>
            </a:r>
            <a:endParaRPr lang="en-GB" sz="2400" dirty="0">
              <a:latin typeface="Arial Narrow" panose="020B0606020202030204" pitchFamily="34" charset="0"/>
            </a:endParaRPr>
          </a:p>
          <a:p>
            <a:pPr marL="350838" lvl="1" indent="-342900" algn="ctr">
              <a:buClr>
                <a:srgbClr val="650260"/>
              </a:buClr>
              <a:buSzPts val="1400"/>
              <a:buFont typeface="Arial" panose="020B0604020202020204" pitchFamily="34" charset="0"/>
              <a:buChar char="•"/>
              <a:tabLst>
                <a:tab pos="593725" algn="l"/>
              </a:tabLst>
              <a:defRPr/>
            </a:pPr>
            <a:r>
              <a:rPr lang="en-US" sz="2400" dirty="0">
                <a:latin typeface="Arial Narrow" panose="020B0606020202030204" pitchFamily="34" charset="0"/>
              </a:rPr>
              <a:t>Misinterpret facial expressions, tone of voice and body language.</a:t>
            </a:r>
            <a:endParaRPr lang="en-GB" sz="2400" dirty="0">
              <a:latin typeface="Arial Narrow" panose="020B0606020202030204" pitchFamily="34" charset="0"/>
            </a:endParaRPr>
          </a:p>
          <a:p>
            <a:pPr marL="350838" lvl="1" indent="-342900" algn="ctr">
              <a:spcBef>
                <a:spcPts val="25"/>
              </a:spcBef>
              <a:buClr>
                <a:srgbClr val="650260"/>
              </a:buClr>
              <a:buSzPts val="1400"/>
              <a:buFont typeface="Arial" panose="020B0604020202020204" pitchFamily="34" charset="0"/>
              <a:buChar char="•"/>
              <a:tabLst>
                <a:tab pos="593725" algn="l"/>
              </a:tabLst>
              <a:defRPr/>
            </a:pPr>
            <a:r>
              <a:rPr lang="en-US" sz="2400" dirty="0">
                <a:latin typeface="Arial Narrow" panose="020B0606020202030204" pitchFamily="34" charset="0"/>
              </a:rPr>
              <a:t>Take instructions literally (e.g. “it was mind-blowing”).</a:t>
            </a:r>
            <a:endParaRPr lang="en-GB" sz="2400" dirty="0">
              <a:latin typeface="Arial Narrow" panose="020B0606020202030204" pitchFamily="34" charset="0"/>
            </a:endParaRPr>
          </a:p>
          <a:p>
            <a:pPr marL="350838" lvl="1" indent="-342900" algn="ctr">
              <a:spcBef>
                <a:spcPts val="30"/>
              </a:spcBef>
              <a:buClr>
                <a:srgbClr val="650260"/>
              </a:buClr>
              <a:buSzPts val="1400"/>
              <a:buFont typeface="Arial" panose="020B0604020202020204" pitchFamily="34" charset="0"/>
              <a:buChar char="•"/>
              <a:tabLst>
                <a:tab pos="593725" algn="l"/>
              </a:tabLst>
              <a:defRPr/>
            </a:pPr>
            <a:r>
              <a:rPr lang="en-US" sz="2400" dirty="0">
                <a:latin typeface="Arial Narrow" panose="020B0606020202030204" pitchFamily="34" charset="0"/>
              </a:rPr>
              <a:t>Make abrupt or insensitive comments.</a:t>
            </a:r>
            <a:endParaRPr lang="en-GB" sz="2400" dirty="0">
              <a:latin typeface="Arial Narrow" panose="020B0606020202030204" pitchFamily="34" charset="0"/>
            </a:endParaRPr>
          </a:p>
          <a:p>
            <a:pPr marL="350838" lvl="1" indent="-342900" algn="ctr">
              <a:spcBef>
                <a:spcPts val="25"/>
              </a:spcBef>
              <a:buClr>
                <a:srgbClr val="650260"/>
              </a:buClr>
              <a:buSzPts val="1400"/>
              <a:buFont typeface="Arial" panose="020B0604020202020204" pitchFamily="34" charset="0"/>
              <a:buChar char="•"/>
              <a:tabLst>
                <a:tab pos="593725" algn="l"/>
              </a:tabLst>
              <a:defRPr/>
            </a:pPr>
            <a:r>
              <a:rPr lang="en-US" sz="2400" dirty="0">
                <a:latin typeface="Arial Narrow" panose="020B0606020202030204" pitchFamily="34" charset="0"/>
              </a:rPr>
              <a:t>Find it difficult to understand sarcasm, irony or metaphors.</a:t>
            </a:r>
            <a:endParaRPr lang="en-GB" sz="2400" dirty="0">
              <a:latin typeface="Arial Narrow" panose="020B0606020202030204" pitchFamily="34" charset="0"/>
            </a:endParaRPr>
          </a:p>
          <a:p>
            <a:pPr marL="350838" lvl="1" indent="-342900" algn="ctr">
              <a:spcBef>
                <a:spcPts val="25"/>
              </a:spcBef>
              <a:buClr>
                <a:srgbClr val="650260"/>
              </a:buClr>
              <a:buSzPts val="1400"/>
              <a:buFont typeface="Arial" panose="020B0604020202020204" pitchFamily="34" charset="0"/>
              <a:buChar char="•"/>
              <a:tabLst>
                <a:tab pos="593725" algn="l"/>
              </a:tabLst>
              <a:defRPr/>
            </a:pPr>
            <a:r>
              <a:rPr lang="en-US" sz="2400" dirty="0">
                <a:latin typeface="Arial Narrow" panose="020B0606020202030204" pitchFamily="34" charset="0"/>
              </a:rPr>
              <a:t>Use language which seems overly formal and stilted.</a:t>
            </a:r>
            <a:endParaRPr lang="en-GB" sz="2400" dirty="0">
              <a:latin typeface="Arial Narrow" panose="020B0606020202030204" pitchFamily="34" charset="0"/>
            </a:endParaRPr>
          </a:p>
        </p:txBody>
      </p:sp>
    </p:spTree>
    <p:extLst>
      <p:ext uri="{BB962C8B-B14F-4D97-AF65-F5344CB8AC3E}">
        <p14:creationId xmlns:p14="http://schemas.microsoft.com/office/powerpoint/2010/main" val="9661813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16510" algn="ctr">
              <a:lnSpc>
                <a:spcPct val="122000"/>
              </a:lnSpc>
              <a:spcBef>
                <a:spcPts val="665"/>
              </a:spcBef>
              <a:defRPr/>
            </a:pPr>
            <a:r>
              <a:rPr lang="en-US" sz="2400" dirty="0">
                <a:latin typeface="Arial Narrow" panose="020B0606020202030204" pitchFamily="34" charset="0"/>
              </a:rPr>
              <a:t>Some people with autism are extremely chatty, whereas others are extremely quiet. Clients who are quiet may have low self-esteem or lack confidence in speaking, or they may find it hard to understand what has been said and give a reply. </a:t>
            </a:r>
          </a:p>
          <a:p>
            <a:pPr marL="449580" marR="16510" algn="ctr">
              <a:lnSpc>
                <a:spcPct val="122000"/>
              </a:lnSpc>
              <a:spcBef>
                <a:spcPts val="665"/>
              </a:spcBef>
              <a:defRPr/>
            </a:pPr>
            <a:r>
              <a:rPr lang="en-US" sz="2400" dirty="0">
                <a:latin typeface="Arial Narrow" panose="020B0606020202030204" pitchFamily="34" charset="0"/>
              </a:rPr>
              <a:t>People who are extremely chatty may seem easier to work with. However, a talkative client may talk about one particular topic they are interested in and find it difficult to attend to anything else that is being said to them.</a:t>
            </a:r>
          </a:p>
          <a:p>
            <a:pPr marL="449580" marR="16510" algn="ctr">
              <a:lnSpc>
                <a:spcPct val="122000"/>
              </a:lnSpc>
              <a:spcBef>
                <a:spcPts val="665"/>
              </a:spcBef>
              <a:defRPr/>
            </a:pPr>
            <a:r>
              <a:rPr lang="en-US" sz="2400" dirty="0">
                <a:latin typeface="Arial Narrow" panose="020B0606020202030204" pitchFamily="34" charset="0"/>
              </a:rPr>
              <a:t>If the client is talking non-stop, gently explain that you’d like to move on and talk about something else. Some people with autism may talk excessively about a topic as a way of calming down and reducing anxiety, so try to be aware of this. </a:t>
            </a:r>
            <a:endParaRPr lang="en-GB" sz="2400" dirty="0">
              <a:latin typeface="Arial Narrow" panose="020B0606020202030204" pitchFamily="34" charset="0"/>
            </a:endParaRPr>
          </a:p>
        </p:txBody>
      </p:sp>
    </p:spTree>
    <p:extLst>
      <p:ext uri="{BB962C8B-B14F-4D97-AF65-F5344CB8AC3E}">
        <p14:creationId xmlns:p14="http://schemas.microsoft.com/office/powerpoint/2010/main" val="13946013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42</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b="1" cap="small" dirty="0">
                <a:solidFill>
                  <a:srgbClr val="B32C16">
                    <a:lumMod val="75000"/>
                  </a:srgbClr>
                </a:solidFill>
                <a:latin typeface="Arial Rounded MT Bold" pitchFamily="34" charset="0"/>
              </a:rPr>
              <a:t> </a:t>
            </a:r>
            <a:r>
              <a:rPr lang="en-US" sz="2800" dirty="0">
                <a:latin typeface="Arial Narrow" panose="020B0606020202030204" pitchFamily="34" charset="0"/>
              </a:rPr>
              <a:t>Adults with autism have varying degrees of ability with reading and writing.</a:t>
            </a:r>
          </a:p>
          <a:p>
            <a:pPr algn="ctr">
              <a:defRPr/>
            </a:pPr>
            <a:r>
              <a:rPr lang="en-US" sz="2800" dirty="0">
                <a:latin typeface="Arial Narrow" panose="020B0606020202030204" pitchFamily="34" charset="0"/>
              </a:rPr>
              <a:t>Some may struggle to interpret and process letters or things in writing.</a:t>
            </a:r>
          </a:p>
          <a:p>
            <a:pPr algn="ctr">
              <a:defRPr/>
            </a:pPr>
            <a:r>
              <a:rPr lang="en-US" sz="2800" dirty="0">
                <a:latin typeface="Arial Narrow" panose="020B0606020202030204" pitchFamily="34" charset="0"/>
              </a:rPr>
              <a:t>On some occasions, you will need to support them</a:t>
            </a:r>
          </a:p>
          <a:p>
            <a:pPr algn="ctr">
              <a:defRPr/>
            </a:pPr>
            <a:r>
              <a:rPr lang="en-US" sz="2800" dirty="0">
                <a:latin typeface="Arial Narrow" panose="020B0606020202030204" pitchFamily="34" charset="0"/>
              </a:rPr>
              <a:t>to process information to do with appointments, services, products or procedures. </a:t>
            </a:r>
          </a:p>
          <a:p>
            <a:pPr algn="ctr">
              <a:defRPr/>
            </a:pPr>
            <a:endParaRPr lang="en-US" sz="2800" dirty="0">
              <a:latin typeface="Arial Narrow" panose="020B0606020202030204" pitchFamily="34" charset="0"/>
            </a:endParaRPr>
          </a:p>
          <a:p>
            <a:pPr algn="ctr">
              <a:defRPr/>
            </a:pPr>
            <a:r>
              <a:rPr lang="en-US" sz="2800" dirty="0">
                <a:latin typeface="Arial Narrow" panose="020B0606020202030204" pitchFamily="34" charset="0"/>
              </a:rPr>
              <a:t>Make sure to give information in writing,</a:t>
            </a:r>
          </a:p>
          <a:p>
            <a:pPr algn="ctr">
              <a:defRPr/>
            </a:pPr>
            <a:r>
              <a:rPr lang="en-US" sz="2800" dirty="0">
                <a:latin typeface="Arial Narrow" panose="020B0606020202030204" pitchFamily="34" charset="0"/>
              </a:rPr>
              <a:t>avoiding complicated pictures and distracting colors.</a:t>
            </a:r>
          </a:p>
          <a:p>
            <a:pPr algn="ctr">
              <a:defRPr/>
            </a:pPr>
            <a:r>
              <a:rPr lang="en-US" sz="2800" dirty="0">
                <a:latin typeface="Arial Narrow" panose="020B0606020202030204" pitchFamily="34" charset="0"/>
              </a:rPr>
              <a:t>Be aware that people with ASD have a literal understanding of text.</a:t>
            </a:r>
          </a:p>
        </p:txBody>
      </p:sp>
    </p:spTree>
    <p:extLst>
      <p:ext uri="{BB962C8B-B14F-4D97-AF65-F5344CB8AC3E}">
        <p14:creationId xmlns:p14="http://schemas.microsoft.com/office/powerpoint/2010/main" val="40508613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3200" b="1" cap="small" dirty="0">
                <a:solidFill>
                  <a:srgbClr val="B32C16">
                    <a:lumMod val="75000"/>
                  </a:srgbClr>
                </a:solidFill>
                <a:latin typeface="Arial Rounded MT Bold" pitchFamily="34" charset="0"/>
              </a:rPr>
              <a:t> </a:t>
            </a:r>
            <a:r>
              <a:rPr lang="en-US" sz="2400" dirty="0">
                <a:latin typeface="Arial Narrow" panose="020B0606020202030204" pitchFamily="34" charset="0"/>
              </a:rPr>
              <a:t>It is important to let people know they can ask questions if they don’t understand what has been said. Depending on their level of ability, they may find it useful to take notes. You may also want to give your client clear, written information on what you have discussed so they can take it away as a reference. </a:t>
            </a:r>
            <a:endParaRPr lang="en-GB" sz="2400" dirty="0">
              <a:latin typeface="Arial Narrow" panose="020B0606020202030204" pitchFamily="34" charset="0"/>
            </a:endParaRPr>
          </a:p>
          <a:p>
            <a:pPr algn="ctr">
              <a:defRPr/>
            </a:pPr>
            <a:endParaRPr lang="en-US" sz="2400" dirty="0">
              <a:latin typeface="Arial Narrow" panose="020B0606020202030204" pitchFamily="34" charset="0"/>
            </a:endParaRPr>
          </a:p>
          <a:p>
            <a:pPr algn="ctr">
              <a:defRPr/>
            </a:pPr>
            <a:r>
              <a:rPr lang="en-US" sz="2400" dirty="0">
                <a:latin typeface="Arial Narrow" panose="020B0606020202030204" pitchFamily="34" charset="0"/>
              </a:rPr>
              <a:t>For example, if you work in telecommunications and you have a costumer with ASD interested in a new phone or contract, you should give them clear, information, in small chunks, and not with lots of technical information, all in one sentence.</a:t>
            </a:r>
          </a:p>
          <a:p>
            <a:pPr algn="ctr">
              <a:defRPr/>
            </a:pPr>
            <a:endParaRPr lang="en-US" sz="2400" dirty="0">
              <a:latin typeface="Arial Narrow" panose="020B0606020202030204" pitchFamily="34" charset="0"/>
            </a:endParaRPr>
          </a:p>
          <a:p>
            <a:pPr algn="ctr">
              <a:defRPr/>
            </a:pPr>
            <a:r>
              <a:rPr lang="en-US" sz="2400" dirty="0">
                <a:latin typeface="Arial Narrow" panose="020B0606020202030204" pitchFamily="34" charset="0"/>
              </a:rPr>
              <a:t>Try to avoid complicated pictures and distracting colors.</a:t>
            </a:r>
          </a:p>
          <a:p>
            <a:pPr algn="ctr">
              <a:defRPr/>
            </a:pPr>
            <a:r>
              <a:rPr lang="en-US" sz="2400" dirty="0">
                <a:latin typeface="Arial Narrow" panose="020B0606020202030204" pitchFamily="34" charset="0"/>
              </a:rPr>
              <a:t>Be aware that people with ASD have a literal understanding of text.</a:t>
            </a:r>
            <a:endParaRPr lang="en-US" sz="3200" dirty="0">
              <a:latin typeface="Arial Narrow" panose="020B0606020202030204" pitchFamily="34" charset="0"/>
            </a:endParaRPr>
          </a:p>
        </p:txBody>
      </p:sp>
    </p:spTree>
    <p:extLst>
      <p:ext uri="{BB962C8B-B14F-4D97-AF65-F5344CB8AC3E}">
        <p14:creationId xmlns:p14="http://schemas.microsoft.com/office/powerpoint/2010/main" val="4277893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44</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lnSpc>
                <a:spcPts val="1420"/>
              </a:lnSpc>
              <a:buClr>
                <a:srgbClr val="650260"/>
              </a:buClr>
              <a:buSzPts val="1400"/>
              <a:tabLst>
                <a:tab pos="144145" algn="l"/>
              </a:tabLst>
              <a:defRPr/>
            </a:pPr>
            <a:endParaRPr lang="en-US" sz="2800" dirty="0">
              <a:solidFill>
                <a:srgbClr val="0B0C0C"/>
              </a:solidFill>
              <a:latin typeface="GDS Transport"/>
            </a:endParaRPr>
          </a:p>
          <a:p>
            <a:pPr algn="ctr">
              <a:buClr>
                <a:srgbClr val="650260"/>
              </a:buClr>
              <a:buSzPts val="1400"/>
              <a:tabLst>
                <a:tab pos="144145" algn="l"/>
              </a:tabLst>
              <a:defRPr/>
            </a:pPr>
            <a:r>
              <a:rPr lang="en-US" sz="2800" dirty="0">
                <a:latin typeface="Arial Narrow" panose="020B0606020202030204" pitchFamily="34" charset="0"/>
              </a:rPr>
              <a:t>Use the person’s name when speaking to them, to gain their attention.</a:t>
            </a:r>
            <a:endParaRPr lang="en-GB" sz="2800" dirty="0">
              <a:latin typeface="Arial Narrow" panose="020B0606020202030204" pitchFamily="34" charset="0"/>
            </a:endParaRPr>
          </a:p>
          <a:p>
            <a:pPr marR="309880" algn="ctr">
              <a:spcBef>
                <a:spcPts val="25"/>
              </a:spcBef>
              <a:buClr>
                <a:srgbClr val="650260"/>
              </a:buClr>
              <a:buSzPts val="1400"/>
              <a:tabLst>
                <a:tab pos="144145" algn="l"/>
              </a:tabLst>
              <a:defRPr/>
            </a:pPr>
            <a:r>
              <a:rPr lang="en-US" sz="2800" dirty="0">
                <a:latin typeface="Arial Narrow" panose="020B0606020202030204" pitchFamily="34" charset="0"/>
              </a:rPr>
              <a:t>Try to ask closed questions instead of open questions</a:t>
            </a:r>
          </a:p>
          <a:p>
            <a:pPr marR="309880" algn="ctr">
              <a:spcBef>
                <a:spcPts val="25"/>
              </a:spcBef>
              <a:buClr>
                <a:srgbClr val="650260"/>
              </a:buClr>
              <a:buSzPts val="1400"/>
              <a:tabLst>
                <a:tab pos="144145" algn="l"/>
              </a:tabLst>
              <a:defRPr/>
            </a:pPr>
            <a:r>
              <a:rPr lang="en-US" sz="2800" dirty="0">
                <a:latin typeface="Arial Narrow" panose="020B0606020202030204" pitchFamily="34" charset="0"/>
              </a:rPr>
              <a:t>(e.g. “How many rooms would you like the house to have”</a:t>
            </a:r>
          </a:p>
          <a:p>
            <a:pPr marR="309880" algn="ctr">
              <a:spcBef>
                <a:spcPts val="25"/>
              </a:spcBef>
              <a:buClr>
                <a:srgbClr val="650260"/>
              </a:buClr>
              <a:buSzPts val="1400"/>
              <a:tabLst>
                <a:tab pos="144145" algn="l"/>
              </a:tabLst>
              <a:defRPr/>
            </a:pPr>
            <a:r>
              <a:rPr lang="en-US" sz="2800" dirty="0">
                <a:latin typeface="Arial Narrow" panose="020B0606020202030204" pitchFamily="34" charset="0"/>
              </a:rPr>
              <a:t>rather than “Tell me how you imagine your house”).</a:t>
            </a:r>
            <a:endParaRPr lang="en-GB" sz="2800" dirty="0">
              <a:latin typeface="Arial Narrow" panose="020B0606020202030204" pitchFamily="34" charset="0"/>
            </a:endParaRPr>
          </a:p>
          <a:p>
            <a:pPr algn="ctr">
              <a:buClr>
                <a:srgbClr val="650260"/>
              </a:buClr>
              <a:buSzPts val="1400"/>
              <a:tabLst>
                <a:tab pos="144145" algn="l"/>
              </a:tabLst>
              <a:defRPr/>
            </a:pPr>
            <a:r>
              <a:rPr lang="en-US" sz="2800" dirty="0">
                <a:latin typeface="Arial Narrow" panose="020B0606020202030204" pitchFamily="34" charset="0"/>
              </a:rPr>
              <a:t>Be aware that the client may interpret language literally.</a:t>
            </a:r>
          </a:p>
          <a:p>
            <a:pPr algn="ctr">
              <a:buClr>
                <a:srgbClr val="650260"/>
              </a:buClr>
              <a:buSzPts val="1400"/>
              <a:tabLst>
                <a:tab pos="144145" algn="l"/>
              </a:tabLst>
              <a:defRPr/>
            </a:pPr>
            <a:endParaRPr lang="en-GB" sz="2800" dirty="0">
              <a:latin typeface="Arial Narrow" panose="020B0606020202030204" pitchFamily="34" charset="0"/>
            </a:endParaRPr>
          </a:p>
          <a:p>
            <a:pPr algn="ctr">
              <a:buClr>
                <a:srgbClr val="650260"/>
              </a:buClr>
              <a:buSzPts val="1400"/>
              <a:tabLst>
                <a:tab pos="144145" algn="l"/>
              </a:tabLst>
              <a:defRPr/>
            </a:pPr>
            <a:r>
              <a:rPr lang="en-US" sz="2800" dirty="0">
                <a:latin typeface="Arial Narrow" panose="020B0606020202030204" pitchFamily="34" charset="0"/>
              </a:rPr>
              <a:t> Avoid hypothetical questions, like</a:t>
            </a:r>
          </a:p>
          <a:p>
            <a:pPr algn="ctr">
              <a:buClr>
                <a:srgbClr val="650260"/>
              </a:buClr>
              <a:buSzPts val="1400"/>
              <a:tabLst>
                <a:tab pos="144145" algn="l"/>
              </a:tabLst>
              <a:defRPr/>
            </a:pPr>
            <a:r>
              <a:rPr lang="en-US" sz="2800" dirty="0">
                <a:latin typeface="Arial Narrow" panose="020B0606020202030204" pitchFamily="34" charset="0"/>
              </a:rPr>
              <a:t>“if we had a better deal to offer, would you subscribe to our service”?</a:t>
            </a:r>
          </a:p>
          <a:p>
            <a:pPr algn="ctr">
              <a:buClr>
                <a:srgbClr val="650260"/>
              </a:buClr>
              <a:buSzPts val="1400"/>
              <a:tabLst>
                <a:tab pos="144145" algn="l"/>
              </a:tabLst>
              <a:defRPr/>
            </a:pPr>
            <a:r>
              <a:rPr lang="en-US" sz="2800" dirty="0">
                <a:latin typeface="Arial Narrow" panose="020B0606020202030204" pitchFamily="34" charset="0"/>
              </a:rPr>
              <a:t>Ask instead: “We have deal A and deal B. Which one do you prefer”?</a:t>
            </a:r>
          </a:p>
        </p:txBody>
      </p:sp>
    </p:spTree>
    <p:extLst>
      <p:ext uri="{BB962C8B-B14F-4D97-AF65-F5344CB8AC3E}">
        <p14:creationId xmlns:p14="http://schemas.microsoft.com/office/powerpoint/2010/main" val="25257650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45</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algn="ctr">
              <a:spcBef>
                <a:spcPts val="670"/>
              </a:spcBef>
              <a:defRPr/>
            </a:pPr>
            <a:r>
              <a:rPr lang="en-US" sz="2800" dirty="0">
                <a:latin typeface="Arial Narrow" panose="020B0606020202030204" pitchFamily="34" charset="0"/>
              </a:rPr>
              <a:t>Time management can be a problem for some people with autism,</a:t>
            </a:r>
            <a:endParaRPr lang="en-GB" sz="2800" dirty="0">
              <a:latin typeface="Arial Narrow" panose="020B0606020202030204" pitchFamily="34" charset="0"/>
            </a:endParaRPr>
          </a:p>
          <a:p>
            <a:pPr algn="ctr">
              <a:defRPr/>
            </a:pPr>
            <a:r>
              <a:rPr lang="en-US" sz="2800" dirty="0">
                <a:latin typeface="Arial Narrow" panose="020B0606020202030204" pitchFamily="34" charset="0"/>
              </a:rPr>
              <a:t>and they may turn up to appointments extremely early or extremely late.</a:t>
            </a:r>
          </a:p>
          <a:p>
            <a:pPr algn="ctr">
              <a:defRPr/>
            </a:pPr>
            <a:r>
              <a:rPr lang="en-US" sz="2800" dirty="0">
                <a:latin typeface="Arial Narrow" panose="020B0606020202030204" pitchFamily="34" charset="0"/>
              </a:rPr>
              <a:t>Try to be understanding and not take offence.</a:t>
            </a:r>
          </a:p>
          <a:p>
            <a:pPr algn="ctr">
              <a:defRPr/>
            </a:pPr>
            <a:r>
              <a:rPr lang="en-US" sz="2800" dirty="0">
                <a:latin typeface="Arial Narrow" panose="020B0606020202030204" pitchFamily="34" charset="0"/>
              </a:rPr>
              <a:t>If you need to make another appointment,</a:t>
            </a:r>
          </a:p>
          <a:p>
            <a:pPr algn="ctr">
              <a:defRPr/>
            </a:pPr>
            <a:r>
              <a:rPr lang="en-US" sz="2800" dirty="0">
                <a:latin typeface="Arial Narrow" panose="020B0606020202030204" pitchFamily="34" charset="0"/>
              </a:rPr>
              <a:t>make sure they get this in writing;</a:t>
            </a:r>
          </a:p>
          <a:p>
            <a:pPr algn="ctr">
              <a:defRPr/>
            </a:pPr>
            <a:r>
              <a:rPr lang="en-US" sz="2800" dirty="0">
                <a:latin typeface="Arial Narrow" panose="020B0606020202030204" pitchFamily="34" charset="0"/>
              </a:rPr>
              <a:t>make sure that your client has understood when this is,</a:t>
            </a:r>
          </a:p>
          <a:p>
            <a:pPr algn="ctr">
              <a:defRPr/>
            </a:pPr>
            <a:r>
              <a:rPr lang="en-US" sz="2800" dirty="0">
                <a:latin typeface="Arial Narrow" panose="020B0606020202030204" pitchFamily="34" charset="0"/>
              </a:rPr>
              <a:t>and that it is important for them to be on time.</a:t>
            </a:r>
          </a:p>
          <a:p>
            <a:pPr algn="ctr">
              <a:defRPr/>
            </a:pPr>
            <a:endParaRPr lang="en-US" sz="2800" dirty="0">
              <a:latin typeface="Arial Narrow" panose="020B0606020202030204" pitchFamily="34" charset="0"/>
            </a:endParaRPr>
          </a:p>
          <a:p>
            <a:pPr algn="ctr">
              <a:defRPr/>
            </a:pPr>
            <a:r>
              <a:rPr lang="en-US" sz="2800" dirty="0">
                <a:latin typeface="Arial Narrow" panose="020B0606020202030204" pitchFamily="34" charset="0"/>
              </a:rPr>
              <a:t>On the other hand, it is also important that you are punctual.</a:t>
            </a:r>
          </a:p>
          <a:p>
            <a:pPr algn="ctr">
              <a:defRPr/>
            </a:pPr>
            <a:r>
              <a:rPr lang="en-US" sz="2800" dirty="0">
                <a:latin typeface="Arial Narrow" panose="020B0606020202030204" pitchFamily="34" charset="0"/>
              </a:rPr>
              <a:t>If you are running late, you should ensure the person knows that you may not arrive at the agreed time, and you should contact them, preferably by text, to warn them.</a:t>
            </a:r>
          </a:p>
        </p:txBody>
      </p:sp>
    </p:spTree>
    <p:extLst>
      <p:ext uri="{BB962C8B-B14F-4D97-AF65-F5344CB8AC3E}">
        <p14:creationId xmlns:p14="http://schemas.microsoft.com/office/powerpoint/2010/main" val="1014552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27305" algn="ctr">
              <a:lnSpc>
                <a:spcPct val="122000"/>
              </a:lnSpc>
              <a:spcBef>
                <a:spcPts val="5"/>
              </a:spcBef>
              <a:defRPr/>
            </a:pPr>
            <a:r>
              <a:rPr lang="en-US" sz="2800" dirty="0">
                <a:latin typeface="Arial Narrow" panose="020B0606020202030204" pitchFamily="34" charset="0"/>
              </a:rPr>
              <a:t>Unexpected change is very stressful for people with autism as they’re unable to figure out what will happen next, what is expected of them and how they should react. This may lead to severe distress which can in turn lead to an extreme </a:t>
            </a:r>
            <a:r>
              <a:rPr lang="en-US" sz="2800" dirty="0" err="1">
                <a:latin typeface="Arial Narrow" panose="020B0606020202030204" pitchFamily="34" charset="0"/>
              </a:rPr>
              <a:t>behavioural</a:t>
            </a:r>
            <a:r>
              <a:rPr lang="en-US" sz="2800" dirty="0">
                <a:latin typeface="Arial Narrow" panose="020B0606020202030204" pitchFamily="34" charset="0"/>
              </a:rPr>
              <a:t> reaction.</a:t>
            </a:r>
            <a:endParaRPr lang="en-GB" sz="2800" dirty="0">
              <a:latin typeface="Arial Narrow" panose="020B0606020202030204" pitchFamily="34" charset="0"/>
            </a:endParaRPr>
          </a:p>
          <a:p>
            <a:pPr algn="ctr">
              <a:spcBef>
                <a:spcPts val="40"/>
              </a:spcBef>
              <a:defRPr/>
            </a:pPr>
            <a:r>
              <a:rPr lang="en-US" sz="2800" dirty="0">
                <a:latin typeface="Arial Narrow" panose="020B0606020202030204" pitchFamily="34" charset="0"/>
              </a:rPr>
              <a:t> </a:t>
            </a:r>
            <a:endParaRPr lang="en-GB" sz="2800" dirty="0">
              <a:latin typeface="Arial Narrow" panose="020B0606020202030204" pitchFamily="34" charset="0"/>
            </a:endParaRPr>
          </a:p>
          <a:p>
            <a:pPr algn="ctr">
              <a:defRPr/>
            </a:pPr>
            <a:r>
              <a:rPr lang="en-US" sz="2800" dirty="0">
                <a:latin typeface="Arial Narrow" panose="020B0606020202030204" pitchFamily="34" charset="0"/>
              </a:rPr>
              <a:t>Your client may benefit from talking through different scenarios and possible outcomes, and what to do in situations which are unpredictable. </a:t>
            </a:r>
          </a:p>
        </p:txBody>
      </p:sp>
    </p:spTree>
    <p:extLst>
      <p:ext uri="{BB962C8B-B14F-4D97-AF65-F5344CB8AC3E}">
        <p14:creationId xmlns:p14="http://schemas.microsoft.com/office/powerpoint/2010/main" val="12496478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dirty="0">
                <a:latin typeface="Arial Narrow" panose="020B0606020202030204" pitchFamily="34" charset="0"/>
              </a:rPr>
              <a:t>Inform your colleagues on the person’s particular needs. </a:t>
            </a:r>
          </a:p>
          <a:p>
            <a:pPr algn="ctr">
              <a:defRPr/>
            </a:pPr>
            <a:r>
              <a:rPr lang="en-US" sz="2800" dirty="0">
                <a:latin typeface="Arial Narrow" panose="020B0606020202030204" pitchFamily="34" charset="0"/>
              </a:rPr>
              <a:t>If you are dealing with a client with ASD but you happen to be away or on holidays, another member of staff should know how to assist them.</a:t>
            </a:r>
          </a:p>
          <a:p>
            <a:pPr algn="ctr">
              <a:defRPr/>
            </a:pPr>
            <a:endParaRPr lang="en-US" sz="2800" dirty="0">
              <a:latin typeface="Arial Narrow" panose="020B0606020202030204" pitchFamily="34" charset="0"/>
            </a:endParaRPr>
          </a:p>
          <a:p>
            <a:pPr algn="ctr">
              <a:defRPr/>
            </a:pPr>
            <a:r>
              <a:rPr lang="en-US" sz="2800" dirty="0">
                <a:latin typeface="Arial Narrow" panose="020B0606020202030204" pitchFamily="34" charset="0"/>
              </a:rPr>
              <a:t>Staff teams that are not well trained or informed can lead to severe misunderstandings and discomfort.</a:t>
            </a:r>
          </a:p>
        </p:txBody>
      </p:sp>
    </p:spTree>
    <p:extLst>
      <p:ext uri="{BB962C8B-B14F-4D97-AF65-F5344CB8AC3E}">
        <p14:creationId xmlns:p14="http://schemas.microsoft.com/office/powerpoint/2010/main" val="8948641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dirty="0">
                <a:latin typeface="Arial Narrow" panose="020B0606020202030204" pitchFamily="34" charset="0"/>
              </a:rPr>
              <a:t>Watch </a:t>
            </a:r>
            <a:r>
              <a:rPr lang="en-GB" sz="2800" dirty="0">
                <a:latin typeface="Arial Narrow" panose="020B0606020202030204" pitchFamily="34" charset="0"/>
              </a:rPr>
              <a:t>Professor Andrew Whitehouse</a:t>
            </a:r>
          </a:p>
          <a:p>
            <a:pPr algn="ctr">
              <a:defRPr/>
            </a:pPr>
            <a:r>
              <a:rPr lang="en-GB" sz="2800" dirty="0">
                <a:latin typeface="Arial Narrow" panose="020B0606020202030204" pitchFamily="34" charset="0"/>
              </a:rPr>
              <a:t>listing a few things you should know about Autism.</a:t>
            </a:r>
          </a:p>
          <a:p>
            <a:pPr algn="ctr">
              <a:defRPr/>
            </a:pPr>
            <a:endParaRPr lang="en-GB" sz="2800" dirty="0">
              <a:latin typeface="Arial Narrow" panose="020B0606020202030204" pitchFamily="34" charset="0"/>
            </a:endParaRPr>
          </a:p>
          <a:p>
            <a:pPr algn="ctr">
              <a:defRPr/>
            </a:pPr>
            <a:r>
              <a:rPr lang="en-GB" sz="2000" dirty="0">
                <a:latin typeface="Arial Narrow" panose="020B0606020202030204" pitchFamily="34" charset="0"/>
                <a:hlinkClick r:id="rId2">
                  <a:extLst>
                    <a:ext uri="{A12FA001-AC4F-418D-AE19-62706E023703}">
                      <ahyp:hlinkClr xmlns:ahyp="http://schemas.microsoft.com/office/drawing/2018/hyperlinkcolor" val="tx"/>
                    </a:ext>
                  </a:extLst>
                </a:hlinkClick>
              </a:rPr>
              <a:t>https://youtu.be/DZXjJVrm1Jw</a:t>
            </a:r>
            <a:r>
              <a:rPr lang="en-GB" sz="2000" dirty="0">
                <a:latin typeface="Arial Narrow" panose="020B0606020202030204" pitchFamily="34" charset="0"/>
              </a:rPr>
              <a:t>  </a:t>
            </a:r>
            <a:endParaRPr lang="en-US" sz="2000" dirty="0">
              <a:latin typeface="Arial Narrow" panose="020B0606020202030204" pitchFamily="34" charset="0"/>
            </a:endParaRPr>
          </a:p>
        </p:txBody>
      </p:sp>
    </p:spTree>
    <p:extLst>
      <p:ext uri="{BB962C8B-B14F-4D97-AF65-F5344CB8AC3E}">
        <p14:creationId xmlns:p14="http://schemas.microsoft.com/office/powerpoint/2010/main" val="31863854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49</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3200" dirty="0">
                <a:latin typeface="Arial Narrow" panose="020B0606020202030204" pitchFamily="34" charset="0"/>
              </a:rPr>
              <a:t>Some adults with autism struggle to make eye contact;</a:t>
            </a:r>
          </a:p>
          <a:p>
            <a:pPr algn="ctr">
              <a:defRPr/>
            </a:pPr>
            <a:r>
              <a:rPr lang="en-US" sz="3200" dirty="0">
                <a:latin typeface="Arial Narrow" panose="020B0606020202030204" pitchFamily="34" charset="0"/>
              </a:rPr>
              <a:t>keep that in mind when you are interacting with them.</a:t>
            </a:r>
          </a:p>
          <a:p>
            <a:pPr algn="ctr">
              <a:defRPr/>
            </a:pPr>
            <a:r>
              <a:rPr lang="en-US" sz="3200" dirty="0">
                <a:latin typeface="Arial Narrow" panose="020B0606020202030204" pitchFamily="34" charset="0"/>
              </a:rPr>
              <a:t>If that is the case, you could consider atypical seating arrangements,</a:t>
            </a:r>
          </a:p>
          <a:p>
            <a:pPr algn="ctr">
              <a:defRPr/>
            </a:pPr>
            <a:r>
              <a:rPr lang="en-US" sz="3200" dirty="0">
                <a:latin typeface="Arial Narrow" panose="020B0606020202030204" pitchFamily="34" charset="0"/>
              </a:rPr>
              <a:t>for example, not facing them chair to chair.  </a:t>
            </a:r>
          </a:p>
          <a:p>
            <a:pPr algn="ctr">
              <a:defRPr/>
            </a:pPr>
            <a:r>
              <a:rPr lang="en-US" sz="3200" dirty="0">
                <a:latin typeface="Arial Narrow" panose="020B0606020202030204" pitchFamily="34" charset="0"/>
              </a:rPr>
              <a:t>Try to keep your tone of voice calm</a:t>
            </a:r>
          </a:p>
          <a:p>
            <a:pPr algn="ctr">
              <a:defRPr/>
            </a:pPr>
            <a:r>
              <a:rPr lang="en-US" sz="3200" dirty="0">
                <a:latin typeface="Arial Narrow" panose="020B0606020202030204" pitchFamily="34" charset="0"/>
              </a:rPr>
              <a:t>and do not give too much information too quickly.</a:t>
            </a:r>
            <a:endParaRPr lang="el-GR" sz="3200" dirty="0">
              <a:latin typeface="Arial Narrow" panose="020B0606020202030204" pitchFamily="34" charset="0"/>
            </a:endParaRPr>
          </a:p>
          <a:p>
            <a:pPr algn="ctr">
              <a:defRPr/>
            </a:pPr>
            <a:r>
              <a:rPr lang="el-GR" sz="3200" dirty="0">
                <a:latin typeface="Arial Narrow" panose="020B0606020202030204" pitchFamily="34" charset="0"/>
              </a:rPr>
              <a:t>Α</a:t>
            </a:r>
            <a:r>
              <a:rPr lang="en-US" sz="3200" dirty="0">
                <a:latin typeface="Arial Narrow" panose="020B0606020202030204" pitchFamily="34" charset="0"/>
              </a:rPr>
              <a:t>void jargon and abstract language or unnecessary metaphors.</a:t>
            </a:r>
            <a:endParaRPr lang="el-GR" sz="3200" dirty="0">
              <a:latin typeface="Arial Narrow" panose="020B0606020202030204" pitchFamily="34" charset="0"/>
            </a:endParaRPr>
          </a:p>
          <a:p>
            <a:pPr algn="ctr">
              <a:defRPr/>
            </a:pPr>
            <a:r>
              <a:rPr lang="en-GB" sz="3200" dirty="0">
                <a:latin typeface="Arial Narrow" panose="020B0606020202030204" pitchFamily="34" charset="0"/>
              </a:rPr>
              <a:t>Always keep in mind, that they might misunderstand your meaning.</a:t>
            </a:r>
          </a:p>
        </p:txBody>
      </p:sp>
    </p:spTree>
    <p:extLst>
      <p:ext uri="{BB962C8B-B14F-4D97-AF65-F5344CB8AC3E}">
        <p14:creationId xmlns:p14="http://schemas.microsoft.com/office/powerpoint/2010/main" val="197667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4935583"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buClr>
                <a:srgbClr val="C00000"/>
              </a:buClr>
            </a:pPr>
            <a:r>
              <a:rPr lang="en-US" sz="4800" b="1" dirty="0">
                <a:solidFill>
                  <a:prstClr val="black"/>
                </a:solidFill>
                <a:latin typeface="Arial Narrow" panose="020B0606020202030204" pitchFamily="34" charset="0"/>
              </a:rPr>
              <a:t>Learning outcomes</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600" b="1" dirty="0">
                <a:solidFill>
                  <a:srgbClr val="241E4E"/>
                </a:solidFill>
                <a:latin typeface="Brandon-Grotesque"/>
              </a:rPr>
              <a:t>Module 5: Professional attitudes and behaviors</a:t>
            </a:r>
          </a:p>
          <a:p>
            <a:pPr algn="ctr"/>
            <a:r>
              <a:rPr lang="en-US" sz="3600" b="1" dirty="0">
                <a:solidFill>
                  <a:srgbClr val="241E4E"/>
                </a:solidFill>
                <a:latin typeface="Brandon-Grotesque"/>
              </a:rPr>
              <a:t>towards people with autism spectrum disorders</a:t>
            </a:r>
          </a:p>
          <a:p>
            <a:pPr algn="ctr" defTabSz="514350"/>
            <a:endParaRPr lang="en-US" sz="2800" dirty="0">
              <a:solidFill>
                <a:prstClr val="black"/>
              </a:solidFill>
              <a:latin typeface="Arial Narrow" panose="020B0606020202030204" pitchFamily="34" charset="0"/>
            </a:endParaRPr>
          </a:p>
          <a:p>
            <a:pPr marL="342900" indent="-342900" algn="just" defTabSz="514350">
              <a:lnSpc>
                <a:spcPct val="150000"/>
              </a:lnSpc>
              <a:buFont typeface="Arial" panose="020B0604020202020204" pitchFamily="34" charset="0"/>
              <a:buChar char="•"/>
            </a:pPr>
            <a:r>
              <a:rPr lang="en-US" sz="2400" dirty="0">
                <a:solidFill>
                  <a:srgbClr val="241E4E"/>
                </a:solidFill>
                <a:latin typeface="Brandon-Grotesque"/>
              </a:rPr>
              <a:t>Learn strategies to interact with people with ASD in a working environment; reflect on own perceptions</a:t>
            </a:r>
          </a:p>
          <a:p>
            <a:pPr marL="342900" indent="-342900" algn="just" defTabSz="514350">
              <a:lnSpc>
                <a:spcPct val="150000"/>
              </a:lnSpc>
              <a:buFont typeface="Arial" panose="020B0604020202020204" pitchFamily="34" charset="0"/>
              <a:buChar char="•"/>
            </a:pPr>
            <a:r>
              <a:rPr lang="en-US" sz="2400" dirty="0">
                <a:solidFill>
                  <a:srgbClr val="241E4E"/>
                </a:solidFill>
                <a:latin typeface="Brandon-Grotesque"/>
              </a:rPr>
              <a:t>Learn how community services can adapt to the needs of people in ASD</a:t>
            </a:r>
          </a:p>
          <a:p>
            <a:pPr marL="342900" indent="-342900" algn="just" defTabSz="514350">
              <a:lnSpc>
                <a:spcPct val="150000"/>
              </a:lnSpc>
              <a:buFont typeface="Arial" panose="020B0604020202020204" pitchFamily="34" charset="0"/>
              <a:buChar char="•"/>
            </a:pPr>
            <a:r>
              <a:rPr lang="en-US" sz="2400" dirty="0">
                <a:solidFill>
                  <a:srgbClr val="241E4E"/>
                </a:solidFill>
                <a:latin typeface="Brandon-Grotesque"/>
              </a:rPr>
              <a:t>Learn how to better interact with people in ASD in a customer care context</a:t>
            </a:r>
          </a:p>
        </p:txBody>
      </p:sp>
    </p:spTree>
    <p:extLst>
      <p:ext uri="{BB962C8B-B14F-4D97-AF65-F5344CB8AC3E}">
        <p14:creationId xmlns:p14="http://schemas.microsoft.com/office/powerpoint/2010/main" val="38669450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50</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dirty="0">
                <a:latin typeface="Arial Narrow" panose="020B0606020202030204" pitchFamily="34" charset="0"/>
              </a:rPr>
              <a:t>Communication is one of the primary areas of difficulty for persons who experience.</a:t>
            </a:r>
          </a:p>
          <a:p>
            <a:pPr algn="ctr">
              <a:defRPr/>
            </a:pPr>
            <a:r>
              <a:rPr lang="en-US" sz="2800" dirty="0">
                <a:latin typeface="Arial Narrow" panose="020B0606020202030204" pitchFamily="34" charset="0"/>
              </a:rPr>
              <a:t>Without the right mental health and social care support in the community, too many autistic people really struggle</a:t>
            </a:r>
            <a:r>
              <a:rPr lang="en-GB" sz="2800" dirty="0">
                <a:latin typeface="Arial Narrow" panose="020B0606020202030204" pitchFamily="34" charset="0"/>
              </a:rPr>
              <a:t>.</a:t>
            </a:r>
            <a:endParaRPr lang="en-US" sz="2800" dirty="0">
              <a:latin typeface="Arial Narrow" panose="020B0606020202030204" pitchFamily="34" charset="0"/>
            </a:endParaRPr>
          </a:p>
          <a:p>
            <a:pPr algn="ctr">
              <a:defRPr/>
            </a:pPr>
            <a:r>
              <a:rPr lang="en-US" sz="2800" dirty="0">
                <a:latin typeface="Arial Narrow" panose="020B0606020202030204" pitchFamily="34" charset="0"/>
              </a:rPr>
              <a:t>Communication is more complex than “just speech.”</a:t>
            </a:r>
          </a:p>
          <a:p>
            <a:pPr algn="ctr">
              <a:defRPr/>
            </a:pPr>
            <a:r>
              <a:rPr lang="en-US" sz="2800" dirty="0">
                <a:latin typeface="Arial Narrow" panose="020B0606020202030204" pitchFamily="34" charset="0"/>
              </a:rPr>
              <a:t>It involves multiple skills including establishing attention, taking in information, interpreting information, remembering information,</a:t>
            </a:r>
          </a:p>
          <a:p>
            <a:pPr algn="ctr">
              <a:defRPr/>
            </a:pPr>
            <a:r>
              <a:rPr lang="en-US" sz="2800" dirty="0">
                <a:latin typeface="Arial Narrow" panose="020B0606020202030204" pitchFamily="34" charset="0"/>
              </a:rPr>
              <a:t>and eventually formulating a response. </a:t>
            </a:r>
            <a:endParaRPr lang="en-GB" sz="2800" dirty="0">
              <a:latin typeface="Arial Narrow" panose="020B0606020202030204" pitchFamily="34" charset="0"/>
            </a:endParaRPr>
          </a:p>
          <a:p>
            <a:pPr algn="ctr">
              <a:defRPr/>
            </a:pPr>
            <a:r>
              <a:rPr lang="en-GB" sz="2800" dirty="0">
                <a:latin typeface="Arial Narrow" panose="020B0606020202030204" pitchFamily="34" charset="0"/>
              </a:rPr>
              <a:t>Difficulties for an autistic person may include: </a:t>
            </a:r>
          </a:p>
          <a:p>
            <a:pPr marL="457200" indent="-457200" algn="ctr">
              <a:buFont typeface="Arial" panose="020B0604020202020204" pitchFamily="34" charset="0"/>
              <a:buChar char="•"/>
              <a:defRPr/>
            </a:pPr>
            <a:r>
              <a:rPr lang="en-US" sz="2800" dirty="0">
                <a:latin typeface="Arial Narrow" panose="020B0606020202030204" pitchFamily="34" charset="0"/>
              </a:rPr>
              <a:t>Understanding what is being asked or explained.</a:t>
            </a:r>
          </a:p>
          <a:p>
            <a:pPr marL="457200" indent="-457200" algn="ctr">
              <a:buFont typeface="Arial" panose="020B0604020202020204" pitchFamily="34" charset="0"/>
              <a:buChar char="•"/>
              <a:defRPr/>
            </a:pPr>
            <a:r>
              <a:rPr lang="en-US" sz="2800" dirty="0">
                <a:latin typeface="Arial Narrow" panose="020B0606020202030204" pitchFamily="34" charset="0"/>
              </a:rPr>
              <a:t>Understanding body language or vocal intonation. </a:t>
            </a:r>
          </a:p>
          <a:p>
            <a:pPr marL="457200" indent="-457200" algn="ctr">
              <a:buFont typeface="Arial" panose="020B0604020202020204" pitchFamily="34" charset="0"/>
              <a:buChar char="•"/>
              <a:defRPr/>
            </a:pPr>
            <a:r>
              <a:rPr lang="en-US" sz="2800" dirty="0">
                <a:latin typeface="Arial Narrow" panose="020B0606020202030204" pitchFamily="34" charset="0"/>
              </a:rPr>
              <a:t>Remembering directions accurately.</a:t>
            </a:r>
          </a:p>
        </p:txBody>
      </p:sp>
    </p:spTree>
    <p:extLst>
      <p:ext uri="{BB962C8B-B14F-4D97-AF65-F5344CB8AC3E}">
        <p14:creationId xmlns:p14="http://schemas.microsoft.com/office/powerpoint/2010/main" val="10753285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400" dirty="0">
                <a:latin typeface="Arial Narrow" panose="020B0606020202030204" pitchFamily="34" charset="0"/>
              </a:rPr>
              <a:t>It is highly advisable that frontline staff and managers working with people with autism spectrum disorder in any setting, are informed about what Autism is.</a:t>
            </a:r>
          </a:p>
          <a:p>
            <a:pPr algn="ctr">
              <a:defRPr/>
            </a:pPr>
            <a:r>
              <a:rPr lang="en-US" sz="2400" dirty="0">
                <a:latin typeface="Arial Narrow" panose="020B0606020202030204" pitchFamily="34" charset="0"/>
              </a:rPr>
              <a:t>Misinformation and prejudice</a:t>
            </a:r>
          </a:p>
          <a:p>
            <a:pPr algn="ctr">
              <a:defRPr/>
            </a:pPr>
            <a:r>
              <a:rPr lang="en-US" sz="2400" dirty="0">
                <a:latin typeface="Arial Narrow" panose="020B0606020202030204" pitchFamily="34" charset="0"/>
              </a:rPr>
              <a:t>are common barriers to public interaction.</a:t>
            </a:r>
          </a:p>
          <a:p>
            <a:pPr algn="ctr">
              <a:defRPr/>
            </a:pPr>
            <a:r>
              <a:rPr lang="en-US" sz="2400" dirty="0">
                <a:latin typeface="Arial Narrow" panose="020B0606020202030204" pitchFamily="34" charset="0"/>
              </a:rPr>
              <a:t>Attending a training course for staff is the first step to a better service.</a:t>
            </a:r>
          </a:p>
          <a:p>
            <a:pPr algn="ctr">
              <a:defRPr/>
            </a:pPr>
            <a:endParaRPr lang="en-US" sz="2400" dirty="0">
              <a:latin typeface="Arial Narrow" panose="020B0606020202030204" pitchFamily="34" charset="0"/>
            </a:endParaRPr>
          </a:p>
          <a:p>
            <a:pPr algn="ctr">
              <a:defRPr/>
            </a:pPr>
            <a:r>
              <a:rPr lang="en-US" sz="2400" dirty="0">
                <a:latin typeface="Arial Narrow" panose="020B0606020202030204" pitchFamily="34" charset="0"/>
              </a:rPr>
              <a:t>As an example, such a training could include:</a:t>
            </a:r>
          </a:p>
          <a:p>
            <a:pPr marL="342900" indent="-342900" algn="ctr">
              <a:buFont typeface="Arial" panose="020B0604020202020204" pitchFamily="34" charset="0"/>
              <a:buChar char="•"/>
              <a:defRPr/>
            </a:pPr>
            <a:r>
              <a:rPr lang="en-US" sz="2400" dirty="0">
                <a:latin typeface="Arial Narrow" panose="020B0606020202030204" pitchFamily="34" charset="0"/>
              </a:rPr>
              <a:t>What are Autism Spectrum Disorders and how they manifest?</a:t>
            </a:r>
          </a:p>
          <a:p>
            <a:pPr marL="342900" indent="-342900" algn="ctr">
              <a:buFont typeface="Arial" panose="020B0604020202020204" pitchFamily="34" charset="0"/>
              <a:buChar char="•"/>
              <a:defRPr/>
            </a:pPr>
            <a:r>
              <a:rPr lang="en-US" sz="2400" dirty="0">
                <a:latin typeface="Arial Narrow" panose="020B0606020202030204" pitchFamily="34" charset="0"/>
              </a:rPr>
              <a:t>Terminology for people on the autism spectrum.</a:t>
            </a:r>
          </a:p>
          <a:p>
            <a:pPr marL="342900" indent="-342900" algn="ctr">
              <a:buFont typeface="Arial" panose="020B0604020202020204" pitchFamily="34" charset="0"/>
              <a:buChar char="•"/>
              <a:defRPr/>
            </a:pPr>
            <a:r>
              <a:rPr lang="en-US" sz="2400" dirty="0">
                <a:latin typeface="Arial Narrow" panose="020B0606020202030204" pitchFamily="34" charset="0"/>
              </a:rPr>
              <a:t>Discrimination and the importance of avoiding labels.</a:t>
            </a:r>
          </a:p>
          <a:p>
            <a:pPr marL="342900" indent="-342900" algn="ctr">
              <a:buFont typeface="Arial" panose="020B0604020202020204" pitchFamily="34" charset="0"/>
              <a:buChar char="•"/>
              <a:defRPr/>
            </a:pPr>
            <a:r>
              <a:rPr lang="en-US" sz="2400" dirty="0">
                <a:latin typeface="Arial Narrow" panose="020B0606020202030204" pitchFamily="34" charset="0"/>
              </a:rPr>
              <a:t>Understanding the different ways a person with autism may communicate and developing our understanding of communication skills.</a:t>
            </a:r>
          </a:p>
          <a:p>
            <a:pPr marL="342900" indent="-342900" algn="ctr">
              <a:buFont typeface="Arial" panose="020B0604020202020204" pitchFamily="34" charset="0"/>
              <a:buChar char="•"/>
              <a:defRPr/>
            </a:pPr>
            <a:r>
              <a:rPr lang="en-US" sz="2400" dirty="0">
                <a:latin typeface="Arial Narrow" panose="020B0606020202030204" pitchFamily="34" charset="0"/>
              </a:rPr>
              <a:t>Support strategies. </a:t>
            </a:r>
            <a:endParaRPr lang="en-US" sz="2800" dirty="0">
              <a:latin typeface="Arial Narrow" panose="020B0606020202030204" pitchFamily="34" charset="0"/>
            </a:endParaRPr>
          </a:p>
        </p:txBody>
      </p:sp>
    </p:spTree>
    <p:extLst>
      <p:ext uri="{BB962C8B-B14F-4D97-AF65-F5344CB8AC3E}">
        <p14:creationId xmlns:p14="http://schemas.microsoft.com/office/powerpoint/2010/main" val="20901633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601687"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4000" b="1" dirty="0">
                <a:solidFill>
                  <a:prstClr val="black"/>
                </a:solidFill>
                <a:latin typeface="Arial Narrow" panose="020B0606020202030204" pitchFamily="34" charset="0"/>
              </a:rPr>
              <a:t>Remember</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defRPr/>
            </a:pPr>
            <a:r>
              <a:rPr lang="en-US" sz="2400" dirty="0">
                <a:latin typeface="Arial Narrow" panose="020B0606020202030204" pitchFamily="34" charset="0"/>
              </a:rPr>
              <a:t>Avoid using sarcasm, irony and metaphors.</a:t>
            </a:r>
          </a:p>
          <a:p>
            <a:pPr marL="342900" indent="-342900" algn="just">
              <a:buFont typeface="Arial" panose="020B0604020202020204" pitchFamily="34" charset="0"/>
              <a:buChar char="•"/>
              <a:defRPr/>
            </a:pPr>
            <a:r>
              <a:rPr lang="en-US" sz="2400" dirty="0">
                <a:latin typeface="Arial Narrow" panose="020B0606020202030204" pitchFamily="34" charset="0"/>
              </a:rPr>
              <a:t>Do not assume that what you said has been understood; make sure that it has.</a:t>
            </a:r>
          </a:p>
          <a:p>
            <a:pPr marL="342900" indent="-342900" algn="just">
              <a:buFont typeface="Arial" panose="020B0604020202020204" pitchFamily="34" charset="0"/>
              <a:buChar char="•"/>
              <a:defRPr/>
            </a:pPr>
            <a:r>
              <a:rPr lang="en-US" sz="2400" dirty="0">
                <a:latin typeface="Arial Narrow" panose="020B0606020202030204" pitchFamily="34" charset="0"/>
              </a:rPr>
              <a:t>Don’t be </a:t>
            </a:r>
            <a:r>
              <a:rPr lang="en-US" sz="2400" dirty="0" err="1">
                <a:latin typeface="Arial Narrow" panose="020B0606020202030204" pitchFamily="34" charset="0"/>
              </a:rPr>
              <a:t>patronising</a:t>
            </a:r>
            <a:r>
              <a:rPr lang="en-US" sz="2400" dirty="0">
                <a:latin typeface="Arial Narrow" panose="020B0606020202030204" pitchFamily="34" charset="0"/>
              </a:rPr>
              <a:t>; being autistic does not mean being stupid.</a:t>
            </a:r>
          </a:p>
          <a:p>
            <a:pPr marL="342900" indent="-342900" algn="just">
              <a:buFont typeface="Arial" panose="020B0604020202020204" pitchFamily="34" charset="0"/>
              <a:buChar char="•"/>
              <a:defRPr/>
            </a:pPr>
            <a:r>
              <a:rPr lang="en-US" sz="2400" dirty="0">
                <a:latin typeface="Arial Narrow" panose="020B0606020202030204" pitchFamily="34" charset="0"/>
              </a:rPr>
              <a:t>Follow a six-seconds rule; after a question allow six seconds for an answer. It can take some time for people to process that question.</a:t>
            </a:r>
          </a:p>
          <a:p>
            <a:pPr marL="342900" indent="-342900" algn="just">
              <a:buFont typeface="Arial" panose="020B0604020202020204" pitchFamily="34" charset="0"/>
              <a:buChar char="•"/>
              <a:defRPr/>
            </a:pPr>
            <a:r>
              <a:rPr lang="en-US" sz="2400" dirty="0">
                <a:latin typeface="Arial Narrow" panose="020B0606020202030204" pitchFamily="34" charset="0"/>
              </a:rPr>
              <a:t>Keep questions simple and direct and avoid open questions.</a:t>
            </a:r>
          </a:p>
          <a:p>
            <a:pPr marL="342900" indent="-342900" algn="just">
              <a:buFont typeface="Arial" panose="020B0604020202020204" pitchFamily="34" charset="0"/>
              <a:buChar char="•"/>
              <a:defRPr/>
            </a:pPr>
            <a:r>
              <a:rPr lang="en-US" sz="2400" dirty="0">
                <a:latin typeface="Arial Narrow" panose="020B0606020202030204" pitchFamily="34" charset="0"/>
              </a:rPr>
              <a:t>Allow time for the person to process questions. Avoid asking the question again in different words as this will mean starting the process again from scratch.</a:t>
            </a:r>
          </a:p>
        </p:txBody>
      </p:sp>
    </p:spTree>
    <p:extLst>
      <p:ext uri="{BB962C8B-B14F-4D97-AF65-F5344CB8AC3E}">
        <p14:creationId xmlns:p14="http://schemas.microsoft.com/office/powerpoint/2010/main" val="37088353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400" dirty="0">
                <a:latin typeface="Arial Narrow" panose="020B0606020202030204" pitchFamily="34" charset="0"/>
              </a:rPr>
              <a:t>The British Government offers thorough advice on making online public services accessible at: </a:t>
            </a:r>
            <a:r>
              <a:rPr lang="en-US" sz="2000" dirty="0">
                <a:latin typeface="Arial Narrow" panose="020B0606020202030204" pitchFamily="34" charset="0"/>
                <a:hlinkClick r:id="rId2">
                  <a:extLst>
                    <a:ext uri="{A12FA001-AC4F-418D-AE19-62706E023703}">
                      <ahyp:hlinkClr xmlns:ahyp="http://schemas.microsoft.com/office/drawing/2018/hyperlinkcolor" val="tx"/>
                    </a:ext>
                  </a:extLst>
                </a:hlinkClick>
              </a:rPr>
              <a:t>https://accessibility.campaign.gov.uk/?utm_source=Blogs&amp;utm_medium=GDS&amp;utm_campaign=access_regs</a:t>
            </a:r>
            <a:endParaRPr lang="en-US" sz="2000" dirty="0">
              <a:latin typeface="Arial Narrow" panose="020B0606020202030204" pitchFamily="34" charset="0"/>
            </a:endParaRPr>
          </a:p>
          <a:p>
            <a:pPr algn="ctr">
              <a:defRPr/>
            </a:pPr>
            <a:endParaRPr lang="en-US" sz="2400" dirty="0">
              <a:latin typeface="Arial Narrow" panose="020B0606020202030204" pitchFamily="34" charset="0"/>
            </a:endParaRPr>
          </a:p>
          <a:p>
            <a:pPr algn="ctr">
              <a:defRPr/>
            </a:pPr>
            <a:r>
              <a:rPr lang="en-US" sz="2400" dirty="0">
                <a:latin typeface="Arial Narrow" panose="020B0606020202030204" pitchFamily="34" charset="0"/>
              </a:rPr>
              <a:t>They also offer Creative Commons license poster templates, showing ways of approaching accessibility from a design perspective.</a:t>
            </a:r>
          </a:p>
          <a:p>
            <a:pPr algn="ctr">
              <a:defRPr/>
            </a:pPr>
            <a:r>
              <a:rPr lang="en-US" sz="2400" dirty="0">
                <a:latin typeface="Arial Narrow" panose="020B0606020202030204" pitchFamily="34" charset="0"/>
              </a:rPr>
              <a:t>Services can use and build upon the posters,</a:t>
            </a:r>
          </a:p>
          <a:p>
            <a:pPr algn="ctr">
              <a:defRPr/>
            </a:pPr>
            <a:r>
              <a:rPr lang="en-US" sz="2400" dirty="0">
                <a:latin typeface="Arial Narrow" panose="020B0606020202030204" pitchFamily="34" charset="0"/>
              </a:rPr>
              <a:t>provided they are used non-commercially and keep the appropriate attributions.</a:t>
            </a:r>
          </a:p>
          <a:p>
            <a:pPr algn="ctr">
              <a:defRPr/>
            </a:pPr>
            <a:endParaRPr lang="en-US" sz="2400" dirty="0">
              <a:latin typeface="Arial Narrow" panose="020B0606020202030204" pitchFamily="34" charset="0"/>
            </a:endParaRPr>
          </a:p>
          <a:p>
            <a:pPr algn="ctr">
              <a:defRPr/>
            </a:pPr>
            <a:r>
              <a:rPr lang="en-US" sz="2000" dirty="0">
                <a:latin typeface="Arial Narrow" panose="020B0606020202030204" pitchFamily="34" charset="0"/>
                <a:hlinkClick r:id="rId3">
                  <a:extLst>
                    <a:ext uri="{A12FA001-AC4F-418D-AE19-62706E023703}">
                      <ahyp:hlinkClr xmlns:ahyp="http://schemas.microsoft.com/office/drawing/2018/hyperlinkcolor" val="tx"/>
                    </a:ext>
                  </a:extLst>
                </a:hlinkClick>
              </a:rPr>
              <a:t>https://accessibility.blog.gov.uk/2016/09/02/dos-and-donts-on-designing-for-accessibility/</a:t>
            </a:r>
            <a:r>
              <a:rPr lang="en-US" sz="2000" dirty="0">
                <a:latin typeface="Arial Narrow" panose="020B0606020202030204" pitchFamily="34" charset="0"/>
              </a:rPr>
              <a:t> </a:t>
            </a:r>
          </a:p>
        </p:txBody>
      </p:sp>
    </p:spTree>
    <p:extLst>
      <p:ext uri="{BB962C8B-B14F-4D97-AF65-F5344CB8AC3E}">
        <p14:creationId xmlns:p14="http://schemas.microsoft.com/office/powerpoint/2010/main" val="37139049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8436430"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4000" b="1" dirty="0">
                <a:solidFill>
                  <a:prstClr val="black"/>
                </a:solidFill>
                <a:latin typeface="Arial Narrow" panose="020B0606020202030204" pitchFamily="34" charset="0"/>
              </a:rPr>
              <a:t>Designing for users on autistic spectrum</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spcBef>
                <a:spcPts val="1260"/>
              </a:spcBef>
              <a:spcAft>
                <a:spcPts val="375"/>
              </a:spcAft>
              <a:defRPr/>
            </a:pPr>
            <a:r>
              <a:rPr lang="en-GB" sz="4000" b="1" dirty="0">
                <a:latin typeface="Arial Narrow" panose="020B0606020202030204" pitchFamily="34" charset="0"/>
              </a:rPr>
              <a:t>Do</a:t>
            </a:r>
            <a:endParaRPr lang="en-GB" sz="3600" b="1" dirty="0">
              <a:latin typeface="Arial Narrow" panose="020B0606020202030204" pitchFamily="34" charset="0"/>
            </a:endParaRPr>
          </a:p>
          <a:p>
            <a:pPr marL="342900" indent="-342900" algn="ctr">
              <a:buSzPts val="1000"/>
              <a:buFont typeface="Arial" panose="020B0604020202020204" pitchFamily="34" charset="0"/>
              <a:buChar char="•"/>
              <a:tabLst>
                <a:tab pos="457200" algn="l"/>
              </a:tabLst>
              <a:defRPr/>
            </a:pPr>
            <a:r>
              <a:rPr lang="en-GB" sz="3200" dirty="0">
                <a:latin typeface="Arial Narrow" panose="020B0606020202030204" pitchFamily="34" charset="0"/>
              </a:rPr>
              <a:t>Use simple colours</a:t>
            </a:r>
          </a:p>
          <a:p>
            <a:pPr marL="342900" indent="-342900" algn="ctr">
              <a:buSzPts val="1000"/>
              <a:buFont typeface="Arial" panose="020B0604020202020204" pitchFamily="34" charset="0"/>
              <a:buChar char="•"/>
              <a:tabLst>
                <a:tab pos="457200" algn="l"/>
              </a:tabLst>
              <a:defRPr/>
            </a:pPr>
            <a:r>
              <a:rPr lang="en-GB" sz="3200" dirty="0">
                <a:latin typeface="Arial Narrow" panose="020B0606020202030204" pitchFamily="34" charset="0"/>
              </a:rPr>
              <a:t>Write in plain language</a:t>
            </a:r>
          </a:p>
          <a:p>
            <a:pPr marL="342900" indent="-342900" algn="ctr">
              <a:buSzPts val="1000"/>
              <a:buFont typeface="Arial" panose="020B0604020202020204" pitchFamily="34" charset="0"/>
              <a:buChar char="•"/>
              <a:tabLst>
                <a:tab pos="457200" algn="l"/>
              </a:tabLst>
              <a:defRPr/>
            </a:pPr>
            <a:r>
              <a:rPr lang="en-GB" sz="3200" dirty="0">
                <a:latin typeface="Arial Narrow" panose="020B0606020202030204" pitchFamily="34" charset="0"/>
              </a:rPr>
              <a:t>Use simple sentences and bullets</a:t>
            </a:r>
          </a:p>
          <a:p>
            <a:pPr marL="342900" indent="-342900" algn="ctr">
              <a:buSzPts val="1000"/>
              <a:buFont typeface="Arial" panose="020B0604020202020204" pitchFamily="34" charset="0"/>
              <a:buChar char="•"/>
              <a:tabLst>
                <a:tab pos="457200" algn="l"/>
              </a:tabLst>
              <a:defRPr/>
            </a:pPr>
            <a:r>
              <a:rPr lang="en-GB" sz="3200" dirty="0">
                <a:latin typeface="Arial Narrow" panose="020B0606020202030204" pitchFamily="34" charset="0"/>
              </a:rPr>
              <a:t>Make buttons descriptive - for example, Attach files</a:t>
            </a:r>
          </a:p>
          <a:p>
            <a:pPr marL="342900" indent="-342900" algn="ctr">
              <a:buSzPts val="1000"/>
              <a:buFont typeface="Arial" panose="020B0604020202020204" pitchFamily="34" charset="0"/>
              <a:buChar char="•"/>
              <a:tabLst>
                <a:tab pos="457200" algn="l"/>
              </a:tabLst>
              <a:defRPr/>
            </a:pPr>
            <a:r>
              <a:rPr lang="en-GB" sz="3200" dirty="0">
                <a:latin typeface="Arial Narrow" panose="020B0606020202030204" pitchFamily="34" charset="0"/>
              </a:rPr>
              <a:t>Build simple and consistent layouts</a:t>
            </a:r>
          </a:p>
        </p:txBody>
      </p:sp>
    </p:spTree>
    <p:extLst>
      <p:ext uri="{BB962C8B-B14F-4D97-AF65-F5344CB8AC3E}">
        <p14:creationId xmlns:p14="http://schemas.microsoft.com/office/powerpoint/2010/main" val="15352488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8436430"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4000" b="1" dirty="0">
                <a:solidFill>
                  <a:prstClr val="black"/>
                </a:solidFill>
                <a:latin typeface="Arial Narrow" panose="020B0606020202030204" pitchFamily="34" charset="0"/>
              </a:rPr>
              <a:t>Designing for users on autistic spectrum</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spcBef>
                <a:spcPts val="1260"/>
              </a:spcBef>
              <a:spcAft>
                <a:spcPts val="375"/>
              </a:spcAft>
              <a:defRPr/>
            </a:pPr>
            <a:r>
              <a:rPr lang="en-GB" sz="4000" b="1" dirty="0">
                <a:latin typeface="Arial Narrow" panose="020B0606020202030204" pitchFamily="34" charset="0"/>
              </a:rPr>
              <a:t>Don’t</a:t>
            </a:r>
          </a:p>
          <a:p>
            <a:pPr marL="457200" indent="-457200" algn="ctr">
              <a:buSzPts val="1000"/>
              <a:buFont typeface="Arial" panose="020B0604020202020204" pitchFamily="34" charset="0"/>
              <a:buChar char="•"/>
              <a:tabLst>
                <a:tab pos="457200" algn="l"/>
              </a:tabLst>
              <a:defRPr/>
            </a:pPr>
            <a:r>
              <a:rPr lang="en-GB" sz="3200" dirty="0">
                <a:latin typeface="Arial Narrow" panose="020B0606020202030204" pitchFamily="34" charset="0"/>
              </a:rPr>
              <a:t>Use bright contrasting colours</a:t>
            </a:r>
          </a:p>
          <a:p>
            <a:pPr marL="457200" indent="-457200" algn="ctr">
              <a:buSzPts val="1000"/>
              <a:buFont typeface="Arial" panose="020B0604020202020204" pitchFamily="34" charset="0"/>
              <a:buChar char="•"/>
              <a:tabLst>
                <a:tab pos="457200" algn="l"/>
              </a:tabLst>
              <a:defRPr/>
            </a:pPr>
            <a:r>
              <a:rPr lang="en-GB" sz="3200" dirty="0">
                <a:latin typeface="Arial Narrow" panose="020B0606020202030204" pitchFamily="34" charset="0"/>
              </a:rPr>
              <a:t>Use figures of speech and idioms</a:t>
            </a:r>
          </a:p>
          <a:p>
            <a:pPr marL="457200" indent="-457200" algn="ctr">
              <a:buSzPts val="1000"/>
              <a:buFont typeface="Arial" panose="020B0604020202020204" pitchFamily="34" charset="0"/>
              <a:buChar char="•"/>
              <a:tabLst>
                <a:tab pos="457200" algn="l"/>
              </a:tabLst>
              <a:defRPr/>
            </a:pPr>
            <a:r>
              <a:rPr lang="en-GB" sz="3200" dirty="0">
                <a:latin typeface="Arial Narrow" panose="020B0606020202030204" pitchFamily="34" charset="0"/>
              </a:rPr>
              <a:t>Create a wall of text</a:t>
            </a:r>
          </a:p>
          <a:p>
            <a:pPr marL="457200" indent="-457200" algn="ctr">
              <a:buSzPts val="1000"/>
              <a:buFont typeface="Arial" panose="020B0604020202020204" pitchFamily="34" charset="0"/>
              <a:buChar char="•"/>
              <a:tabLst>
                <a:tab pos="457200" algn="l"/>
              </a:tabLst>
              <a:defRPr/>
            </a:pPr>
            <a:r>
              <a:rPr lang="en-GB" sz="3200" dirty="0">
                <a:latin typeface="Arial Narrow" panose="020B0606020202030204" pitchFamily="34" charset="0"/>
              </a:rPr>
              <a:t>Make buttons vague and unpredictable - for example, “Click here”</a:t>
            </a:r>
          </a:p>
          <a:p>
            <a:pPr marL="457200" indent="-457200" algn="ctr">
              <a:buSzPts val="1000"/>
              <a:buFont typeface="Arial" panose="020B0604020202020204" pitchFamily="34" charset="0"/>
              <a:buChar char="•"/>
              <a:tabLst>
                <a:tab pos="457200" algn="l"/>
              </a:tabLst>
              <a:defRPr/>
            </a:pPr>
            <a:r>
              <a:rPr lang="en-GB" sz="3200" dirty="0">
                <a:latin typeface="Arial Narrow" panose="020B0606020202030204" pitchFamily="34" charset="0"/>
              </a:rPr>
              <a:t>Build complex and cluttered layouts</a:t>
            </a:r>
          </a:p>
        </p:txBody>
      </p:sp>
    </p:spTree>
    <p:extLst>
      <p:ext uri="{BB962C8B-B14F-4D97-AF65-F5344CB8AC3E}">
        <p14:creationId xmlns:p14="http://schemas.microsoft.com/office/powerpoint/2010/main" val="20739541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3200" dirty="0">
                <a:latin typeface="Arial Narrow" panose="020B0606020202030204" pitchFamily="34" charset="0"/>
              </a:rPr>
              <a:t>All the above being said, let’s listen to an autistic person,</a:t>
            </a:r>
          </a:p>
          <a:p>
            <a:pPr algn="ctr">
              <a:defRPr/>
            </a:pPr>
            <a:r>
              <a:rPr lang="en-US" sz="3200" dirty="0">
                <a:latin typeface="Arial Narrow" panose="020B0606020202030204" pitchFamily="34" charset="0"/>
              </a:rPr>
              <a:t>telling us that none of it might be true!</a:t>
            </a:r>
          </a:p>
          <a:p>
            <a:pPr>
              <a:defRPr/>
            </a:pPr>
            <a:endParaRPr lang="en-US" sz="3200" dirty="0">
              <a:latin typeface="Arial Narrow" panose="020B0606020202030204" pitchFamily="34" charset="0"/>
            </a:endParaRPr>
          </a:p>
          <a:p>
            <a:pPr algn="ctr">
              <a:defRPr/>
            </a:pPr>
            <a:r>
              <a:rPr lang="en-US" sz="2800" dirty="0">
                <a:latin typeface="Arial Narrow" panose="020B0606020202030204" pitchFamily="34" charset="0"/>
                <a:hlinkClick r:id="rId2">
                  <a:extLst>
                    <a:ext uri="{A12FA001-AC4F-418D-AE19-62706E023703}">
                      <ahyp:hlinkClr xmlns:ahyp="http://schemas.microsoft.com/office/drawing/2018/hyperlinkcolor" val="tx"/>
                    </a:ext>
                  </a:extLst>
                </a:hlinkClick>
              </a:rPr>
              <a:t>https://youtu.be/tQ7Nku_pFXc</a:t>
            </a:r>
            <a:r>
              <a:rPr lang="en-US" sz="2800" dirty="0">
                <a:latin typeface="Arial Narrow" panose="020B0606020202030204" pitchFamily="34" charset="0"/>
              </a:rPr>
              <a:t> </a:t>
            </a:r>
          </a:p>
          <a:p>
            <a:pPr algn="ctr">
              <a:defRPr/>
            </a:pPr>
            <a:endParaRPr lang="en-US" sz="3200" dirty="0">
              <a:latin typeface="Arial Narrow" panose="020B0606020202030204" pitchFamily="34" charset="0"/>
            </a:endParaRPr>
          </a:p>
          <a:p>
            <a:pPr algn="ctr">
              <a:defRPr/>
            </a:pPr>
            <a:r>
              <a:rPr lang="en-US" sz="3200" dirty="0">
                <a:latin typeface="Arial Narrow" panose="020B0606020202030204" pitchFamily="34" charset="0"/>
              </a:rPr>
              <a:t>As started at the very beginning of this Module, each person is unique.</a:t>
            </a:r>
          </a:p>
          <a:p>
            <a:pPr algn="ctr">
              <a:defRPr/>
            </a:pPr>
            <a:r>
              <a:rPr lang="en-US" sz="3200" dirty="0">
                <a:latin typeface="Arial Narrow" panose="020B0606020202030204" pitchFamily="34" charset="0"/>
              </a:rPr>
              <a:t>We should always keep this in mind.</a:t>
            </a:r>
          </a:p>
        </p:txBody>
      </p:sp>
    </p:spTree>
    <p:extLst>
      <p:ext uri="{BB962C8B-B14F-4D97-AF65-F5344CB8AC3E}">
        <p14:creationId xmlns:p14="http://schemas.microsoft.com/office/powerpoint/2010/main" val="3075983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350624"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4000" b="1" dirty="0">
                <a:solidFill>
                  <a:prstClr val="black"/>
                </a:solidFill>
                <a:latin typeface="Arial Narrow" panose="020B0606020202030204" pitchFamily="34" charset="0"/>
              </a:rPr>
              <a:t>Think &amp; Reflect</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defRPr/>
            </a:pPr>
            <a:r>
              <a:rPr lang="en-US" sz="2800" dirty="0">
                <a:latin typeface="Arial Narrow" panose="020B0606020202030204" pitchFamily="34" charset="0"/>
              </a:rPr>
              <a:t>With colleagues, try and express an issue such as, I am depressed/I have an earache/my pet died, without using verbal or written language.</a:t>
            </a:r>
            <a:endParaRPr lang="el-GR" sz="2800" dirty="0">
              <a:latin typeface="Arial Narrow" panose="020B0606020202030204" pitchFamily="34" charset="0"/>
            </a:endParaRPr>
          </a:p>
          <a:p>
            <a:pPr>
              <a:defRPr/>
            </a:pPr>
            <a:endParaRPr lang="en-US" sz="2800" dirty="0">
              <a:latin typeface="Arial Narrow" panose="020B0606020202030204" pitchFamily="34" charset="0"/>
            </a:endParaRPr>
          </a:p>
          <a:p>
            <a:pPr marL="285750" indent="-285750">
              <a:buFont typeface="Arial" panose="020B0604020202020204" pitchFamily="34" charset="0"/>
              <a:buChar char="•"/>
              <a:defRPr/>
            </a:pPr>
            <a:r>
              <a:rPr lang="en-US" sz="2800" dirty="0">
                <a:latin typeface="Arial Narrow" panose="020B0606020202030204" pitchFamily="34" charset="0"/>
              </a:rPr>
              <a:t>Now try this sort of exercise using just three-word sentences</a:t>
            </a:r>
            <a:r>
              <a:rPr lang="el-GR" sz="2800" dirty="0">
                <a:latin typeface="Arial Narrow" panose="020B0606020202030204" pitchFamily="34" charset="0"/>
              </a:rPr>
              <a:t>.</a:t>
            </a:r>
          </a:p>
          <a:p>
            <a:pPr>
              <a:defRPr/>
            </a:pPr>
            <a:endParaRPr lang="en-GB" sz="2800" dirty="0">
              <a:latin typeface="Arial Narrow" panose="020B0606020202030204" pitchFamily="34" charset="0"/>
            </a:endParaRPr>
          </a:p>
          <a:p>
            <a:pPr marL="285750" indent="-285750">
              <a:buFont typeface="Arial" panose="020B0604020202020204" pitchFamily="34" charset="0"/>
              <a:buChar char="•"/>
              <a:defRPr/>
            </a:pPr>
            <a:r>
              <a:rPr lang="en-US" sz="2800" dirty="0">
                <a:latin typeface="Arial Narrow" panose="020B0606020202030204" pitchFamily="34" charset="0"/>
              </a:rPr>
              <a:t>Does your lateness for, or cancellation of appointments cause further difficulties for adults with autism who may need motivation to attend (initial) appointments? How might they construe it? What can you do to improve how your service/team avoids this?</a:t>
            </a:r>
          </a:p>
        </p:txBody>
      </p:sp>
    </p:spTree>
    <p:extLst>
      <p:ext uri="{BB962C8B-B14F-4D97-AF65-F5344CB8AC3E}">
        <p14:creationId xmlns:p14="http://schemas.microsoft.com/office/powerpoint/2010/main" val="38635819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350624"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4000" b="1" dirty="0">
                <a:solidFill>
                  <a:prstClr val="black"/>
                </a:solidFill>
                <a:latin typeface="Arial Narrow" panose="020B0606020202030204" pitchFamily="34" charset="0"/>
              </a:rPr>
              <a:t>Think &amp; Reflect</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dirty="0">
                <a:latin typeface="Arial Narrow" panose="020B0606020202030204" pitchFamily="34" charset="0"/>
              </a:rPr>
              <a:t>Think of the last video with Purple Ella.</a:t>
            </a:r>
          </a:p>
          <a:p>
            <a:pPr algn="ctr">
              <a:defRPr/>
            </a:pPr>
            <a:r>
              <a:rPr lang="en-US" sz="2800" dirty="0">
                <a:latin typeface="Arial Narrow" panose="020B0606020202030204" pitchFamily="34" charset="0"/>
              </a:rPr>
              <a:t>Do you identify yourselves with any of the misconceptions she mentions?</a:t>
            </a:r>
          </a:p>
          <a:p>
            <a:pPr algn="ctr">
              <a:defRPr/>
            </a:pPr>
            <a:r>
              <a:rPr lang="en-US" sz="2800" dirty="0">
                <a:latin typeface="Arial Narrow" panose="020B0606020202030204" pitchFamily="34" charset="0"/>
              </a:rPr>
              <a:t>Have you found yourself having preconceptions about autism that are false?</a:t>
            </a:r>
          </a:p>
          <a:p>
            <a:pPr algn="ctr">
              <a:defRPr/>
            </a:pPr>
            <a:r>
              <a:rPr lang="en-US" sz="2800" dirty="0">
                <a:latin typeface="Arial Narrow" panose="020B0606020202030204" pitchFamily="34" charset="0"/>
              </a:rPr>
              <a:t>What would you change about your attitude?</a:t>
            </a:r>
          </a:p>
        </p:txBody>
      </p:sp>
    </p:spTree>
    <p:extLst>
      <p:ext uri="{BB962C8B-B14F-4D97-AF65-F5344CB8AC3E}">
        <p14:creationId xmlns:p14="http://schemas.microsoft.com/office/powerpoint/2010/main" val="2778544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59</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B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AT" sz="4000" b="1" dirty="0">
                <a:solidFill>
                  <a:schemeClr val="dk1"/>
                </a:solidFill>
                <a:latin typeface="Arial Narrow"/>
                <a:ea typeface="Arial Narrow"/>
                <a:cs typeface="Arial Narrow"/>
                <a:sym typeface="Arial Narrow"/>
              </a:rPr>
              <a:t>END</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F9DBD9"/>
          </a:solidFill>
          <a:ln>
            <a:noFill/>
          </a:ln>
        </p:spPr>
        <p:txBody>
          <a:bodyPr spcFirstLastPara="1" wrap="square" lIns="121900" tIns="60933" rIns="121900" bIns="60933" anchor="ctr" anchorCtr="0">
            <a:noAutofit/>
          </a:bodyPr>
          <a:lstStyle/>
          <a:p>
            <a:pPr algn="ctr" defTabSz="685800">
              <a:lnSpc>
                <a:spcPct val="150000"/>
              </a:lnSpc>
              <a:buClr>
                <a:srgbClr val="7598D9">
                  <a:lumMod val="75000"/>
                </a:srgbClr>
              </a:buClr>
              <a:buSzPct val="102000"/>
              <a:defRPr/>
            </a:pPr>
            <a:r>
              <a:rPr lang="de-DE" sz="2000" kern="0" dirty="0" err="1">
                <a:solidFill>
                  <a:prstClr val="black"/>
                </a:solidFill>
                <a:latin typeface="Arial Narrow" panose="020B0606020202030204" pitchFamily="34" charset="0"/>
              </a:rPr>
              <a:t>Wrap</a:t>
            </a:r>
            <a:r>
              <a:rPr lang="de-DE" sz="2000" kern="0" dirty="0">
                <a:solidFill>
                  <a:prstClr val="black"/>
                </a:solidFill>
                <a:latin typeface="Arial Narrow" panose="020B0606020202030204" pitchFamily="34" charset="0"/>
              </a:rPr>
              <a:t> </a:t>
            </a:r>
            <a:r>
              <a:rPr lang="de-DE" sz="2000" kern="0" dirty="0" err="1">
                <a:solidFill>
                  <a:prstClr val="black"/>
                </a:solidFill>
                <a:latin typeface="Arial Narrow" panose="020B0606020202030204" pitchFamily="34" charset="0"/>
              </a:rPr>
              <a:t>up</a:t>
            </a:r>
            <a:r>
              <a:rPr lang="de-DE" sz="2000" kern="0" dirty="0">
                <a:solidFill>
                  <a:prstClr val="black"/>
                </a:solidFill>
                <a:latin typeface="Arial Narrow" panose="020B0606020202030204" pitchFamily="34" charset="0"/>
              </a:rPr>
              <a:t>- </a:t>
            </a:r>
            <a:r>
              <a:rPr lang="de-DE" sz="2000" kern="0" dirty="0" err="1">
                <a:solidFill>
                  <a:prstClr val="black"/>
                </a:solidFill>
                <a:latin typeface="Arial Narrow" panose="020B0606020202030204" pitchFamily="34" charset="0"/>
              </a:rPr>
              <a:t>Learn</a:t>
            </a:r>
            <a:r>
              <a:rPr lang="de-DE" sz="2000" kern="0" dirty="0">
                <a:solidFill>
                  <a:prstClr val="black"/>
                </a:solidFill>
                <a:latin typeface="Arial Narrow" panose="020B0606020202030204" pitchFamily="34" charset="0"/>
              </a:rPr>
              <a:t> </a:t>
            </a:r>
            <a:r>
              <a:rPr lang="de-DE" sz="2000" kern="0" dirty="0" err="1">
                <a:solidFill>
                  <a:prstClr val="black"/>
                </a:solidFill>
                <a:latin typeface="Arial Narrow" panose="020B0606020202030204" pitchFamily="34" charset="0"/>
              </a:rPr>
              <a:t>more</a:t>
            </a:r>
            <a:endParaRPr lang="de-DE" sz="2000" kern="0" dirty="0">
              <a:solidFill>
                <a:prstClr val="black"/>
              </a:solidFill>
              <a:latin typeface="Arial Narrow" panose="020B0606020202030204" pitchFamily="34" charset="0"/>
            </a:endParaRPr>
          </a:p>
          <a:p>
            <a:pPr algn="ctr" defTabSz="685800">
              <a:lnSpc>
                <a:spcPct val="150000"/>
              </a:lnSpc>
              <a:buClr>
                <a:srgbClr val="7598D9">
                  <a:lumMod val="75000"/>
                </a:srgbClr>
              </a:buClr>
              <a:buSzPct val="102000"/>
              <a:defRPr/>
            </a:pPr>
            <a:r>
              <a:rPr lang="de-DE" sz="2000" kern="0" dirty="0" err="1">
                <a:solidFill>
                  <a:prstClr val="black"/>
                </a:solidFill>
                <a:latin typeface="Arial Narrow" panose="020B0606020202030204" pitchFamily="34" charset="0"/>
              </a:rPr>
              <a:t>Discuss</a:t>
            </a:r>
            <a:r>
              <a:rPr lang="de-DE" sz="2000" kern="0" dirty="0">
                <a:solidFill>
                  <a:prstClr val="black"/>
                </a:solidFill>
                <a:latin typeface="Arial Narrow" panose="020B0606020202030204" pitchFamily="34" charset="0"/>
              </a:rPr>
              <a:t> </a:t>
            </a:r>
            <a:r>
              <a:rPr lang="de-DE" sz="2000" kern="0" dirty="0" err="1">
                <a:solidFill>
                  <a:prstClr val="black"/>
                </a:solidFill>
                <a:latin typeface="Arial Narrow" panose="020B0606020202030204" pitchFamily="34" charset="0"/>
              </a:rPr>
              <a:t>and</a:t>
            </a:r>
            <a:r>
              <a:rPr lang="de-DE" sz="2000" kern="0" dirty="0">
                <a:solidFill>
                  <a:prstClr val="black"/>
                </a:solidFill>
                <a:latin typeface="Arial Narrow" panose="020B0606020202030204" pitchFamily="34" charset="0"/>
              </a:rPr>
              <a:t> </a:t>
            </a:r>
            <a:r>
              <a:rPr lang="de-DE" sz="2000" kern="0" dirty="0" err="1">
                <a:solidFill>
                  <a:prstClr val="black"/>
                </a:solidFill>
                <a:latin typeface="Arial Narrow" panose="020B0606020202030204" pitchFamily="34" charset="0"/>
              </a:rPr>
              <a:t>Overview</a:t>
            </a:r>
            <a:r>
              <a:rPr lang="de-DE" sz="2000" kern="0" dirty="0">
                <a:solidFill>
                  <a:prstClr val="black"/>
                </a:solidFill>
                <a:latin typeface="Arial Narrow" panose="020B0606020202030204" pitchFamily="34" charset="0"/>
              </a:rPr>
              <a:t> 2</a:t>
            </a:r>
          </a:p>
          <a:p>
            <a:pPr algn="ctr" defTabSz="685800">
              <a:lnSpc>
                <a:spcPct val="150000"/>
              </a:lnSpc>
              <a:buClr>
                <a:srgbClr val="7598D9">
                  <a:lumMod val="75000"/>
                </a:srgbClr>
              </a:buClr>
              <a:buSzPct val="102000"/>
              <a:defRPr/>
            </a:pPr>
            <a:r>
              <a:rPr lang="de-DE" sz="2000" kern="0" dirty="0" err="1">
                <a:solidFill>
                  <a:prstClr val="black"/>
                </a:solidFill>
                <a:latin typeface="Arial Narrow" panose="020B0606020202030204" pitchFamily="34" charset="0"/>
              </a:rPr>
              <a:t>Discuss</a:t>
            </a:r>
            <a:r>
              <a:rPr lang="de-DE" sz="2000" kern="0" dirty="0">
                <a:solidFill>
                  <a:prstClr val="black"/>
                </a:solidFill>
                <a:latin typeface="Arial Narrow" panose="020B0606020202030204" pitchFamily="34" charset="0"/>
              </a:rPr>
              <a:t> </a:t>
            </a:r>
            <a:r>
              <a:rPr lang="de-DE" sz="2000" kern="0" dirty="0" err="1">
                <a:solidFill>
                  <a:prstClr val="black"/>
                </a:solidFill>
                <a:latin typeface="Arial Narrow" panose="020B0606020202030204" pitchFamily="34" charset="0"/>
              </a:rPr>
              <a:t>and</a:t>
            </a:r>
            <a:r>
              <a:rPr lang="de-DE" sz="2000" kern="0" dirty="0">
                <a:solidFill>
                  <a:prstClr val="black"/>
                </a:solidFill>
                <a:latin typeface="Arial Narrow" panose="020B0606020202030204" pitchFamily="34" charset="0"/>
              </a:rPr>
              <a:t> </a:t>
            </a:r>
            <a:r>
              <a:rPr lang="de-DE" sz="2000" kern="0" dirty="0" err="1">
                <a:solidFill>
                  <a:prstClr val="black"/>
                </a:solidFill>
                <a:latin typeface="Arial Narrow" panose="020B0606020202030204" pitchFamily="34" charset="0"/>
              </a:rPr>
              <a:t>Overview</a:t>
            </a:r>
            <a:r>
              <a:rPr lang="de-DE" sz="2000" kern="0" dirty="0">
                <a:solidFill>
                  <a:prstClr val="black"/>
                </a:solidFill>
                <a:latin typeface="Arial Narrow" panose="020B0606020202030204" pitchFamily="34" charset="0"/>
              </a:rPr>
              <a:t> 3</a:t>
            </a:r>
          </a:p>
          <a:p>
            <a:pPr algn="ctr" defTabSz="685800">
              <a:lnSpc>
                <a:spcPct val="150000"/>
              </a:lnSpc>
              <a:buClr>
                <a:srgbClr val="7598D9">
                  <a:lumMod val="75000"/>
                </a:srgbClr>
              </a:buClr>
              <a:buSzPct val="102000"/>
              <a:defRPr/>
            </a:pPr>
            <a:r>
              <a:rPr lang="en-US" sz="2000" kern="0" dirty="0">
                <a:solidFill>
                  <a:prstClr val="black"/>
                </a:solidFill>
                <a:latin typeface="Arial Narrow" panose="020B0606020202030204" pitchFamily="34" charset="0"/>
              </a:rPr>
              <a:t>References &amp; Resources</a:t>
            </a:r>
          </a:p>
          <a:p>
            <a:pPr algn="ctr" defTabSz="685800">
              <a:lnSpc>
                <a:spcPct val="150000"/>
              </a:lnSpc>
              <a:buClr>
                <a:srgbClr val="7598D9">
                  <a:lumMod val="75000"/>
                </a:srgbClr>
              </a:buClr>
              <a:buSzPct val="102000"/>
              <a:defRPr/>
            </a:pPr>
            <a:r>
              <a:rPr lang="en-US" sz="2000" kern="0" dirty="0">
                <a:solidFill>
                  <a:prstClr val="black"/>
                </a:solidFill>
                <a:latin typeface="Arial Narrow" panose="020B0606020202030204" pitchFamily="34" charset="0"/>
              </a:rPr>
              <a:t>Questions? Goodbye &amp; Thanks </a:t>
            </a:r>
            <a:r>
              <a:rPr lang="en-US" sz="2000" kern="0" dirty="0">
                <a:solidFill>
                  <a:prstClr val="black"/>
                </a:solidFill>
                <a:latin typeface="Arial Narrow" panose="020B0606020202030204" pitchFamily="34" charset="0"/>
                <a:sym typeface="Wingdings" panose="05000000000000000000" pitchFamily="2" charset="2"/>
              </a:rPr>
              <a:t></a:t>
            </a:r>
          </a:p>
        </p:txBody>
      </p:sp>
    </p:spTree>
    <p:extLst>
      <p:ext uri="{BB962C8B-B14F-4D97-AF65-F5344CB8AC3E}">
        <p14:creationId xmlns:p14="http://schemas.microsoft.com/office/powerpoint/2010/main" val="63782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368041"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buClr>
                <a:srgbClr val="C00000"/>
              </a:buClr>
            </a:pPr>
            <a:r>
              <a:rPr lang="en-US" sz="4800" b="1" dirty="0">
                <a:solidFill>
                  <a:prstClr val="black"/>
                </a:solidFill>
                <a:latin typeface="Arial Narrow" panose="020B0606020202030204" pitchFamily="34" charset="0"/>
              </a:rPr>
              <a:t>Organization</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600" b="1" dirty="0">
                <a:solidFill>
                  <a:srgbClr val="241E4E"/>
                </a:solidFill>
                <a:latin typeface="Brandon-Grotesque"/>
              </a:rPr>
              <a:t>Module 5: Professional attitudes and behaviors</a:t>
            </a:r>
          </a:p>
          <a:p>
            <a:pPr algn="ctr"/>
            <a:r>
              <a:rPr lang="en-US" sz="3600" b="1" dirty="0">
                <a:solidFill>
                  <a:srgbClr val="241E4E"/>
                </a:solidFill>
                <a:latin typeface="Brandon-Grotesque"/>
              </a:rPr>
              <a:t>towards people with autism spectrum disorders</a:t>
            </a:r>
          </a:p>
          <a:p>
            <a:pPr algn="ctr" defTabSz="514350"/>
            <a:endParaRPr lang="en-US" sz="3200" b="1" dirty="0">
              <a:solidFill>
                <a:prstClr val="black"/>
              </a:solidFill>
              <a:latin typeface="Arial Narrow" panose="020B0606020202030204" pitchFamily="34" charset="0"/>
            </a:endParaRPr>
          </a:p>
          <a:p>
            <a:pPr algn="just" defTabSz="685800">
              <a:lnSpc>
                <a:spcPct val="150000"/>
              </a:lnSpc>
            </a:pPr>
            <a:r>
              <a:rPr lang="en-US" sz="2800" b="1" dirty="0">
                <a:solidFill>
                  <a:srgbClr val="241E4E"/>
                </a:solidFill>
                <a:latin typeface="Brandon-Grotesque"/>
              </a:rPr>
              <a:t>Estimated time to complete the module: </a:t>
            </a:r>
            <a:r>
              <a:rPr lang="en-US" sz="2800" dirty="0">
                <a:solidFill>
                  <a:srgbClr val="241E4E"/>
                </a:solidFill>
                <a:latin typeface="Brandon-Grotesque"/>
              </a:rPr>
              <a:t>3 hours</a:t>
            </a:r>
          </a:p>
          <a:p>
            <a:pPr algn="just" defTabSz="685800">
              <a:lnSpc>
                <a:spcPct val="150000"/>
              </a:lnSpc>
            </a:pPr>
            <a:r>
              <a:rPr lang="en-US" sz="2800" b="1" dirty="0">
                <a:solidFill>
                  <a:srgbClr val="241E4E"/>
                </a:solidFill>
                <a:latin typeface="Brandon-Grotesque"/>
              </a:rPr>
              <a:t>Break:</a:t>
            </a:r>
            <a:r>
              <a:rPr lang="en-US" sz="2800" dirty="0">
                <a:solidFill>
                  <a:srgbClr val="241E4E"/>
                </a:solidFill>
                <a:latin typeface="Brandon-Grotesque"/>
              </a:rPr>
              <a:t> 30 minutes or two breaks of 10-15 minutes each</a:t>
            </a:r>
          </a:p>
        </p:txBody>
      </p:sp>
    </p:spTree>
    <p:extLst>
      <p:ext uri="{BB962C8B-B14F-4D97-AF65-F5344CB8AC3E}">
        <p14:creationId xmlns:p14="http://schemas.microsoft.com/office/powerpoint/2010/main" val="32830669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070463"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err="1">
                <a:latin typeface="Arial Narrow" panose="020B0606020202030204" pitchFamily="34" charset="0"/>
              </a:rPr>
              <a:t>Wrap</a:t>
            </a:r>
            <a:r>
              <a:rPr lang="de-DE" sz="3600" b="1" dirty="0">
                <a:latin typeface="Arial Narrow" panose="020B0606020202030204" pitchFamily="34" charset="0"/>
              </a:rPr>
              <a:t> </a:t>
            </a:r>
            <a:r>
              <a:rPr lang="de-DE" sz="3600" b="1" dirty="0" err="1">
                <a:latin typeface="Arial Narrow" panose="020B0606020202030204" pitchFamily="34" charset="0"/>
              </a:rPr>
              <a:t>up</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n-US" sz="3200" dirty="0">
                <a:solidFill>
                  <a:srgbClr val="0B0C0C"/>
                </a:solidFill>
                <a:latin typeface="GDS Transport"/>
              </a:rPr>
              <a:t>Learn more</a:t>
            </a:r>
            <a:endParaRPr lang="en-US" sz="3600" dirty="0">
              <a:solidFill>
                <a:srgbClr val="0B0C0C"/>
              </a:solidFill>
              <a:latin typeface="GDS Transport"/>
            </a:endParaRPr>
          </a:p>
          <a:p>
            <a:pPr marL="7938" marR="422275">
              <a:lnSpc>
                <a:spcPct val="115000"/>
              </a:lnSpc>
              <a:spcBef>
                <a:spcPts val="650"/>
              </a:spcBef>
              <a:defRPr/>
            </a:pPr>
            <a:r>
              <a:rPr lang="en-US" sz="2000" dirty="0" err="1">
                <a:latin typeface="Arial Narrow" panose="020B0606020202030204" pitchFamily="34" charset="0"/>
              </a:rPr>
              <a:t>Socialeyes</a:t>
            </a:r>
            <a:r>
              <a:rPr lang="en-US" sz="2000" dirty="0">
                <a:latin typeface="Arial Narrow" panose="020B0606020202030204" pitchFamily="34" charset="0"/>
              </a:rPr>
              <a:t> ; an innovative approach to learning social skills for people on the autism spectrum, developed with people with autism and Asperger syndrome, alongside leading professionals in the field: </a:t>
            </a:r>
            <a:r>
              <a:rPr lang="en-US" sz="2000" dirty="0">
                <a:latin typeface="Arial Narrow" panose="020B0606020202030204" pitchFamily="34" charset="0"/>
                <a:hlinkClick r:id="rId2">
                  <a:extLst>
                    <a:ext uri="{A12FA001-AC4F-418D-AE19-62706E023703}">
                      <ahyp:hlinkClr xmlns:ahyp="http://schemas.microsoft.com/office/drawing/2018/hyperlinkcolor" val="tx"/>
                    </a:ext>
                  </a:extLst>
                </a:hlinkClick>
              </a:rPr>
              <a:t>www.autism.org.uk/socialeyes</a:t>
            </a:r>
            <a:endParaRPr lang="en-US" sz="2000" dirty="0">
              <a:latin typeface="Arial Narrow" panose="020B0606020202030204" pitchFamily="34" charset="0"/>
            </a:endParaRPr>
          </a:p>
          <a:p>
            <a:pPr marL="7938" marR="422275">
              <a:lnSpc>
                <a:spcPct val="115000"/>
              </a:lnSpc>
              <a:spcBef>
                <a:spcPts val="650"/>
              </a:spcBef>
              <a:defRPr/>
            </a:pPr>
            <a:endParaRPr lang="en-US" sz="2000" dirty="0">
              <a:latin typeface="Arial Narrow" panose="020B0606020202030204" pitchFamily="34" charset="0"/>
            </a:endParaRPr>
          </a:p>
          <a:p>
            <a:pPr marL="7938" marR="377825">
              <a:lnSpc>
                <a:spcPct val="115000"/>
              </a:lnSpc>
              <a:spcBef>
                <a:spcPts val="850"/>
              </a:spcBef>
              <a:defRPr/>
            </a:pPr>
            <a:r>
              <a:rPr lang="en-US" sz="2000" dirty="0">
                <a:latin typeface="Arial Narrow" panose="020B0606020202030204" pitchFamily="34" charset="0"/>
              </a:rPr>
              <a:t>Grandin, T. &amp; Duffy, K (2004). Developing talents: careers for individuals with Asperger syndrome and high-functioning autism. Autism Asperger Publishing Company.</a:t>
            </a:r>
          </a:p>
          <a:p>
            <a:pPr marL="7938" marR="377825">
              <a:lnSpc>
                <a:spcPct val="115000"/>
              </a:lnSpc>
              <a:spcBef>
                <a:spcPts val="850"/>
              </a:spcBef>
              <a:defRPr/>
            </a:pPr>
            <a:r>
              <a:rPr lang="en-US" sz="2000" dirty="0">
                <a:latin typeface="Arial Narrow" panose="020B0606020202030204" pitchFamily="34" charset="0"/>
              </a:rPr>
              <a:t>Meyer, R. N. (2001). Asperger syndrome employment workbook: an employment workbook for adults with Asperger syndrome. Jessica Kingsley Publishers.</a:t>
            </a:r>
            <a:endParaRPr lang="en-GB" sz="2000" dirty="0">
              <a:latin typeface="Arial Narrow" panose="020B0606020202030204" pitchFamily="34" charset="0"/>
            </a:endParaRPr>
          </a:p>
        </p:txBody>
      </p:sp>
    </p:spTree>
    <p:extLst>
      <p:ext uri="{BB962C8B-B14F-4D97-AF65-F5344CB8AC3E}">
        <p14:creationId xmlns:p14="http://schemas.microsoft.com/office/powerpoint/2010/main" val="25182469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709160"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err="1">
                <a:latin typeface="Arial Narrow" panose="020B0606020202030204" pitchFamily="34" charset="0"/>
              </a:rPr>
              <a:t>Discuss</a:t>
            </a:r>
            <a:r>
              <a:rPr lang="de-DE" sz="3600" b="1" dirty="0">
                <a:latin typeface="Arial Narrow" panose="020B0606020202030204" pitchFamily="34" charset="0"/>
              </a:rPr>
              <a:t> </a:t>
            </a:r>
            <a:r>
              <a:rPr lang="de-DE" sz="3600" b="1" dirty="0" err="1">
                <a:latin typeface="Arial Narrow" panose="020B0606020202030204" pitchFamily="34" charset="0"/>
              </a:rPr>
              <a:t>and</a:t>
            </a:r>
            <a:r>
              <a:rPr lang="de-DE" sz="3600" b="1" dirty="0">
                <a:latin typeface="Arial Narrow" panose="020B0606020202030204" pitchFamily="34" charset="0"/>
              </a:rPr>
              <a:t> </a:t>
            </a:r>
            <a:r>
              <a:rPr lang="de-DE" sz="3600" b="1" dirty="0" err="1">
                <a:latin typeface="Arial Narrow" panose="020B0606020202030204" pitchFamily="34" charset="0"/>
              </a:rPr>
              <a:t>Overview</a:t>
            </a:r>
            <a:r>
              <a:rPr lang="de-DE" sz="3600" b="1" dirty="0">
                <a:latin typeface="Arial Narrow" panose="020B0606020202030204" pitchFamily="34" charset="0"/>
              </a:rPr>
              <a:t> 1</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n-US" sz="2800" dirty="0">
                <a:latin typeface="Arial Narrow" panose="020B0606020202030204" pitchFamily="34" charset="0"/>
              </a:rPr>
              <a:t>In groups, discuss any experiences you might have had in your workplace, dealing with demanding, dissatisfied, or aggressive clients.</a:t>
            </a:r>
          </a:p>
          <a:p>
            <a:pPr algn="ctr">
              <a:defRPr/>
            </a:pPr>
            <a:r>
              <a:rPr lang="en-US" sz="2800" dirty="0">
                <a:latin typeface="Arial Narrow" panose="020B0606020202030204" pitchFamily="34" charset="0"/>
              </a:rPr>
              <a:t>How did you handle those situations?</a:t>
            </a:r>
          </a:p>
          <a:p>
            <a:pPr algn="ctr">
              <a:defRPr/>
            </a:pPr>
            <a:r>
              <a:rPr lang="en-US" sz="2800" dirty="0">
                <a:latin typeface="Arial Narrow" panose="020B0606020202030204" pitchFamily="34" charset="0"/>
              </a:rPr>
              <a:t>Could any of the strategies you employed be suitable</a:t>
            </a:r>
          </a:p>
          <a:p>
            <a:pPr algn="ctr">
              <a:defRPr/>
            </a:pPr>
            <a:r>
              <a:rPr lang="en-US" sz="2800" dirty="0">
                <a:latin typeface="Arial Narrow" panose="020B0606020202030204" pitchFamily="34" charset="0"/>
              </a:rPr>
              <a:t>for dealing with people with ASD?</a:t>
            </a:r>
          </a:p>
          <a:p>
            <a:pPr algn="ctr">
              <a:defRPr/>
            </a:pPr>
            <a:r>
              <a:rPr lang="en-US" sz="2800" dirty="0">
                <a:latin typeface="Arial Narrow" panose="020B0606020202030204" pitchFamily="34" charset="0"/>
              </a:rPr>
              <a:t>Discuss your experiences with other groups. </a:t>
            </a:r>
            <a:endParaRPr lang="en-US" sz="4000" dirty="0">
              <a:solidFill>
                <a:srgbClr val="0B0C0C"/>
              </a:solidFill>
              <a:latin typeface="GDS Transport"/>
            </a:endParaRPr>
          </a:p>
        </p:txBody>
      </p:sp>
    </p:spTree>
    <p:extLst>
      <p:ext uri="{BB962C8B-B14F-4D97-AF65-F5344CB8AC3E}">
        <p14:creationId xmlns:p14="http://schemas.microsoft.com/office/powerpoint/2010/main" val="24828146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709160"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err="1">
                <a:latin typeface="Arial Narrow" panose="020B0606020202030204" pitchFamily="34" charset="0"/>
              </a:rPr>
              <a:t>Discuss</a:t>
            </a:r>
            <a:r>
              <a:rPr lang="de-DE" sz="3600" b="1" dirty="0">
                <a:latin typeface="Arial Narrow" panose="020B0606020202030204" pitchFamily="34" charset="0"/>
              </a:rPr>
              <a:t> </a:t>
            </a:r>
            <a:r>
              <a:rPr lang="de-DE" sz="3600" b="1" dirty="0" err="1">
                <a:latin typeface="Arial Narrow" panose="020B0606020202030204" pitchFamily="34" charset="0"/>
              </a:rPr>
              <a:t>and</a:t>
            </a:r>
            <a:r>
              <a:rPr lang="de-DE" sz="3600" b="1" dirty="0">
                <a:latin typeface="Arial Narrow" panose="020B0606020202030204" pitchFamily="34" charset="0"/>
              </a:rPr>
              <a:t> </a:t>
            </a:r>
            <a:r>
              <a:rPr lang="de-DE" sz="3600" b="1" dirty="0" err="1">
                <a:latin typeface="Arial Narrow" panose="020B0606020202030204" pitchFamily="34" charset="0"/>
              </a:rPr>
              <a:t>Overview</a:t>
            </a:r>
            <a:r>
              <a:rPr lang="de-DE" sz="3600" b="1" dirty="0">
                <a:latin typeface="Arial Narrow" panose="020B0606020202030204" pitchFamily="34" charset="0"/>
              </a:rPr>
              <a:t> 2</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n-US" sz="2800" dirty="0">
                <a:latin typeface="Arial Narrow" panose="020B0606020202030204" pitchFamily="34" charset="0"/>
              </a:rPr>
              <a:t>Reflect on your own experience.</a:t>
            </a:r>
          </a:p>
          <a:p>
            <a:pPr algn="ctr">
              <a:defRPr/>
            </a:pPr>
            <a:r>
              <a:rPr lang="en-US" sz="2800" dirty="0">
                <a:latin typeface="Arial Narrow" panose="020B0606020202030204" pitchFamily="34" charset="0"/>
              </a:rPr>
              <a:t>Have you ever met a person with ASD?</a:t>
            </a:r>
          </a:p>
          <a:p>
            <a:pPr algn="ctr">
              <a:defRPr/>
            </a:pPr>
            <a:r>
              <a:rPr lang="en-US" sz="2800" dirty="0">
                <a:latin typeface="Arial Narrow" panose="020B0606020202030204" pitchFamily="34" charset="0"/>
              </a:rPr>
              <a:t>In what context?</a:t>
            </a:r>
          </a:p>
          <a:p>
            <a:pPr algn="ctr">
              <a:defRPr/>
            </a:pPr>
            <a:r>
              <a:rPr lang="en-US" sz="2800" dirty="0">
                <a:latin typeface="Arial Narrow" panose="020B0606020202030204" pitchFamily="34" charset="0"/>
              </a:rPr>
              <a:t>How comfortable did you feel?</a:t>
            </a:r>
          </a:p>
          <a:p>
            <a:pPr algn="ctr">
              <a:defRPr/>
            </a:pPr>
            <a:endParaRPr lang="en-US" sz="2800" dirty="0">
              <a:latin typeface="Arial Narrow" panose="020B0606020202030204" pitchFamily="34" charset="0"/>
            </a:endParaRPr>
          </a:p>
          <a:p>
            <a:pPr algn="ctr">
              <a:defRPr/>
            </a:pPr>
            <a:r>
              <a:rPr lang="en-US" sz="2800" dirty="0">
                <a:latin typeface="Arial Narrow" panose="020B0606020202030204" pitchFamily="34" charset="0"/>
              </a:rPr>
              <a:t>After reading this Module, do you feel you are more aware?</a:t>
            </a:r>
          </a:p>
          <a:p>
            <a:pPr algn="ctr">
              <a:defRPr/>
            </a:pPr>
            <a:r>
              <a:rPr lang="en-US" sz="2800" dirty="0">
                <a:latin typeface="Arial Narrow" panose="020B0606020202030204" pitchFamily="34" charset="0"/>
              </a:rPr>
              <a:t>Would you feel more comfortable interacting with a person with</a:t>
            </a:r>
          </a:p>
          <a:p>
            <a:pPr algn="ctr">
              <a:defRPr/>
            </a:pPr>
            <a:r>
              <a:rPr lang="en-US" sz="2800" dirty="0">
                <a:latin typeface="Arial Narrow" panose="020B0606020202030204" pitchFamily="34" charset="0"/>
              </a:rPr>
              <a:t> ASD?</a:t>
            </a:r>
          </a:p>
        </p:txBody>
      </p:sp>
    </p:spTree>
    <p:extLst>
      <p:ext uri="{BB962C8B-B14F-4D97-AF65-F5344CB8AC3E}">
        <p14:creationId xmlns:p14="http://schemas.microsoft.com/office/powerpoint/2010/main" val="28021261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06738"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a:latin typeface="Arial Narrow" panose="020B0606020202030204" pitchFamily="34" charset="0"/>
              </a:rPr>
              <a:t>Resources </a:t>
            </a:r>
            <a:r>
              <a:rPr lang="de-DE" sz="3600" b="1" dirty="0" err="1">
                <a:latin typeface="Arial Narrow" panose="020B0606020202030204" pitchFamily="34" charset="0"/>
              </a:rPr>
              <a:t>and</a:t>
            </a:r>
            <a:r>
              <a:rPr lang="de-DE" sz="3600" b="1" dirty="0">
                <a:latin typeface="Arial Narrow" panose="020B0606020202030204" pitchFamily="34" charset="0"/>
              </a:rPr>
              <a:t> </a:t>
            </a:r>
            <a:r>
              <a:rPr lang="de-DE" sz="3600" b="1" dirty="0" err="1">
                <a:latin typeface="Arial Narrow" panose="020B0606020202030204" pitchFamily="34" charset="0"/>
              </a:rPr>
              <a:t>references</a:t>
            </a:r>
            <a:r>
              <a:rPr lang="de-DE" sz="3600" b="1" dirty="0">
                <a:latin typeface="Arial Narrow" panose="020B0606020202030204" pitchFamily="34" charset="0"/>
              </a:rPr>
              <a:t> </a:t>
            </a:r>
            <a:r>
              <a:rPr lang="de-DE" sz="3600" b="1" dirty="0" err="1">
                <a:latin typeface="Arial Narrow" panose="020B0606020202030204" pitchFamily="34" charset="0"/>
              </a:rPr>
              <a:t>used</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n-GB" sz="1600" dirty="0">
                <a:solidFill>
                  <a:srgbClr val="000000"/>
                </a:solidFill>
                <a:latin typeface="HelveticaNeueLT Std Lt"/>
              </a:rPr>
              <a:t>National Autistic Society, UK (2020) </a:t>
            </a:r>
            <a:r>
              <a:rPr lang="en-US" sz="1600" dirty="0">
                <a:solidFill>
                  <a:srgbClr val="000000"/>
                </a:solidFill>
                <a:latin typeface="HelveticaNeueLT Std Lt"/>
              </a:rPr>
              <a:t>Support at work – a guide for autistic people. </a:t>
            </a:r>
            <a:r>
              <a:rPr lang="en-US" sz="1600" dirty="0">
                <a:solidFill>
                  <a:srgbClr val="000000"/>
                </a:solidFill>
                <a:latin typeface="HelveticaNeueLT Std Lt"/>
                <a:hlinkClick r:id="rId2"/>
              </a:rPr>
              <a:t>https://www.autism.org.uk/</a:t>
            </a:r>
            <a:r>
              <a:rPr lang="en-US" sz="1600" dirty="0">
                <a:solidFill>
                  <a:srgbClr val="000000"/>
                </a:solidFill>
                <a:latin typeface="HelveticaNeueLT Std Lt"/>
              </a:rPr>
              <a:t> </a:t>
            </a:r>
          </a:p>
          <a:p>
            <a:pPr marL="285750" indent="-285750">
              <a:buFont typeface="Arial" panose="020B0604020202020204" pitchFamily="34" charset="0"/>
              <a:buChar char="•"/>
            </a:pPr>
            <a:r>
              <a:rPr lang="en-GB" sz="1600" dirty="0">
                <a:solidFill>
                  <a:srgbClr val="0F1111"/>
                </a:solidFill>
                <a:latin typeface="Arial" panose="020B0604020202020204" pitchFamily="34" charset="0"/>
              </a:rPr>
              <a:t>Pratt, C. (2020, March 19). Autism awareness month: Tips for working with individuals on the autism spectrum.  Indiana Resource </a:t>
            </a:r>
            <a:r>
              <a:rPr lang="en-GB" sz="1600" dirty="0" err="1">
                <a:solidFill>
                  <a:srgbClr val="0F1111"/>
                </a:solidFill>
                <a:latin typeface="Arial" panose="020B0604020202020204" pitchFamily="34" charset="0"/>
              </a:rPr>
              <a:t>Center</a:t>
            </a:r>
            <a:r>
              <a:rPr lang="en-GB" sz="1600" dirty="0">
                <a:solidFill>
                  <a:srgbClr val="0F1111"/>
                </a:solidFill>
                <a:latin typeface="Arial" panose="020B0604020202020204" pitchFamily="34" charset="0"/>
              </a:rPr>
              <a:t> for Autism &amp; Autism Society of Indiana. </a:t>
            </a:r>
            <a:r>
              <a:rPr lang="en-GB" sz="1600" dirty="0">
                <a:solidFill>
                  <a:srgbClr val="0F1111"/>
                </a:solidFill>
                <a:latin typeface="Arial" panose="020B0604020202020204" pitchFamily="34" charset="0"/>
                <a:hlinkClick r:id="rId3">
                  <a:extLst>
                    <a:ext uri="{A12FA001-AC4F-418D-AE19-62706E023703}">
                      <ahyp:hlinkClr xmlns:ahyp="http://schemas.microsoft.com/office/drawing/2018/hyperlinkcolor" val="tx"/>
                    </a:ext>
                  </a:extLst>
                </a:hlinkClick>
              </a:rPr>
              <a:t>https://www.iidc.indiana.edu/irca/articles/autism-awareness-month-a-facts-andtips-for-working-with-individuals-on-the-autism-spectrum.html</a:t>
            </a:r>
            <a:r>
              <a:rPr lang="en-GB" sz="1600" dirty="0">
                <a:solidFill>
                  <a:srgbClr val="0F1111"/>
                </a:solidFill>
                <a:latin typeface="Arial" panose="020B0604020202020204" pitchFamily="34" charset="0"/>
              </a:rPr>
              <a:t> </a:t>
            </a:r>
          </a:p>
          <a:p>
            <a:pPr marL="285750" indent="-285750">
              <a:buFont typeface="Arial" panose="020B0604020202020204" pitchFamily="34" charset="0"/>
              <a:buChar char="•"/>
            </a:pPr>
            <a:r>
              <a:rPr lang="pt-PT" sz="1600" dirty="0" err="1">
                <a:solidFill>
                  <a:srgbClr val="000000"/>
                </a:solidFill>
                <a:latin typeface="HelveticaNeueLT Std Lt"/>
              </a:rPr>
              <a:t>Milestones</a:t>
            </a:r>
            <a:r>
              <a:rPr lang="pt-PT" sz="1600" dirty="0">
                <a:solidFill>
                  <a:srgbClr val="000000"/>
                </a:solidFill>
                <a:latin typeface="HelveticaNeueLT Std Lt"/>
              </a:rPr>
              <a:t>, </a:t>
            </a:r>
            <a:r>
              <a:rPr lang="pt-PT" sz="1600" dirty="0" err="1">
                <a:solidFill>
                  <a:srgbClr val="000000"/>
                </a:solidFill>
                <a:latin typeface="HelveticaNeueLT Std Lt"/>
              </a:rPr>
              <a:t>Autism</a:t>
            </a:r>
            <a:r>
              <a:rPr lang="pt-PT" sz="1600" dirty="0">
                <a:solidFill>
                  <a:srgbClr val="000000"/>
                </a:solidFill>
                <a:latin typeface="HelveticaNeueLT Std Lt"/>
              </a:rPr>
              <a:t> </a:t>
            </a:r>
            <a:r>
              <a:rPr lang="pt-PT" sz="1600" dirty="0" err="1">
                <a:solidFill>
                  <a:srgbClr val="000000"/>
                </a:solidFill>
                <a:latin typeface="HelveticaNeueLT Std Lt"/>
              </a:rPr>
              <a:t>resources</a:t>
            </a:r>
            <a:r>
              <a:rPr lang="pt-PT" sz="1600" dirty="0">
                <a:solidFill>
                  <a:srgbClr val="000000"/>
                </a:solidFill>
                <a:latin typeface="HelveticaNeueLT Std Lt"/>
              </a:rPr>
              <a:t>, USA: </a:t>
            </a:r>
            <a:r>
              <a:rPr lang="pt-PT" sz="1600" dirty="0">
                <a:solidFill>
                  <a:srgbClr val="000000"/>
                </a:solidFill>
                <a:latin typeface="HelveticaNeueLT Std Lt"/>
                <a:hlinkClick r:id="rId4"/>
              </a:rPr>
              <a:t>https://www.milestones.org/get-started/for-community-at-large/supporting-employees-with-autism</a:t>
            </a:r>
            <a:r>
              <a:rPr lang="pt-PT" sz="1600" dirty="0">
                <a:solidFill>
                  <a:srgbClr val="000000"/>
                </a:solidFill>
                <a:latin typeface="HelveticaNeueLT Std Lt"/>
              </a:rPr>
              <a:t> </a:t>
            </a:r>
          </a:p>
          <a:p>
            <a:pPr marL="285750" indent="-285750">
              <a:buFont typeface="Arial" panose="020B0604020202020204" pitchFamily="34" charset="0"/>
              <a:buChar char="•"/>
            </a:pPr>
            <a:r>
              <a:rPr lang="en-GB" sz="1600" dirty="0">
                <a:solidFill>
                  <a:srgbClr val="0F1111"/>
                </a:solidFill>
                <a:latin typeface="Arial" panose="020B0604020202020204" pitchFamily="34" charset="0"/>
              </a:rPr>
              <a:t>Ohio </a:t>
            </a:r>
            <a:r>
              <a:rPr lang="en-GB" sz="1600" dirty="0" err="1">
                <a:solidFill>
                  <a:srgbClr val="0F1111"/>
                </a:solidFill>
                <a:latin typeface="Arial" panose="020B0604020202020204" pitchFamily="34" charset="0"/>
              </a:rPr>
              <a:t>Center</a:t>
            </a:r>
            <a:r>
              <a:rPr lang="en-GB" sz="1600" dirty="0">
                <a:solidFill>
                  <a:srgbClr val="0F1111"/>
                </a:solidFill>
                <a:latin typeface="Arial" panose="020B0604020202020204" pitchFamily="34" charset="0"/>
              </a:rPr>
              <a:t> for Autism and Low Incidence (OCALI)</a:t>
            </a:r>
            <a:r>
              <a:rPr lang="pt-PT" sz="1600" dirty="0">
                <a:solidFill>
                  <a:srgbClr val="000000"/>
                </a:solidFill>
                <a:latin typeface="HelveticaNeueLT Std Lt"/>
              </a:rPr>
              <a:t>, </a:t>
            </a:r>
            <a:r>
              <a:rPr lang="en-GB" sz="1600" dirty="0">
                <a:solidFill>
                  <a:srgbClr val="000000"/>
                </a:solidFill>
                <a:latin typeface="HelveticaNeueLT Std Lt"/>
              </a:rPr>
              <a:t>Employer Tool Kit, </a:t>
            </a:r>
            <a:r>
              <a:rPr lang="pt-PT" sz="1600" dirty="0">
                <a:solidFill>
                  <a:srgbClr val="000000"/>
                </a:solidFill>
                <a:latin typeface="HelveticaNeueLT Std Lt"/>
                <a:hlinkClick r:id="rId5">
                  <a:extLst>
                    <a:ext uri="{A12FA001-AC4F-418D-AE19-62706E023703}">
                      <ahyp:hlinkClr xmlns:ahyp="http://schemas.microsoft.com/office/drawing/2018/hyperlinkcolor" val="tx"/>
                    </a:ext>
                  </a:extLst>
                </a:hlinkClick>
              </a:rPr>
              <a:t>https://www.ocali.org/project/employee_with_asd</a:t>
            </a:r>
            <a:endParaRPr lang="pt-PT" sz="1600" dirty="0">
              <a:solidFill>
                <a:srgbClr val="000000"/>
              </a:solidFill>
              <a:latin typeface="HelveticaNeueLT Std Lt"/>
            </a:endParaRPr>
          </a:p>
          <a:p>
            <a:pPr marL="285750" indent="-285750">
              <a:buFont typeface="Arial" panose="020B0604020202020204" pitchFamily="34" charset="0"/>
              <a:buChar char="•"/>
            </a:pPr>
            <a:r>
              <a:rPr lang="en-US" sz="1600" dirty="0">
                <a:solidFill>
                  <a:srgbClr val="000000"/>
                </a:solidFill>
                <a:latin typeface="HelveticaNeueLT Std Lt"/>
              </a:rPr>
              <a:t>Henry, S. A., &amp; Myles, B. S. (2007). </a:t>
            </a:r>
            <a:r>
              <a:rPr lang="en-GB" sz="1600" dirty="0">
                <a:solidFill>
                  <a:srgbClr val="000000"/>
                </a:solidFill>
                <a:latin typeface="HelveticaNeueLT Std Lt"/>
              </a:rPr>
              <a:t>The Comprehensive Autism Planning System [CAPS] for Individuals with Asperger Syndrome, Autism, and Related Disabilities, Kansas, Autism Asperger Publishing Company.</a:t>
            </a:r>
          </a:p>
          <a:p>
            <a:pPr marL="285750" indent="-285750">
              <a:buFont typeface="Arial" panose="020B0604020202020204" pitchFamily="34" charset="0"/>
              <a:buChar char="•"/>
            </a:pPr>
            <a:r>
              <a:rPr lang="pt-PT" sz="1600" dirty="0">
                <a:solidFill>
                  <a:srgbClr val="000000"/>
                </a:solidFill>
                <a:latin typeface="HelveticaNeueLT Std Lt"/>
              </a:rPr>
              <a:t>UK </a:t>
            </a:r>
            <a:r>
              <a:rPr lang="pt-PT" sz="1600" dirty="0" err="1">
                <a:solidFill>
                  <a:srgbClr val="000000"/>
                </a:solidFill>
                <a:latin typeface="HelveticaNeueLT Std Lt"/>
              </a:rPr>
              <a:t>Department</a:t>
            </a:r>
            <a:r>
              <a:rPr lang="pt-PT" sz="1600" dirty="0">
                <a:solidFill>
                  <a:srgbClr val="000000"/>
                </a:solidFill>
                <a:latin typeface="HelveticaNeueLT Std Lt"/>
              </a:rPr>
              <a:t> </a:t>
            </a:r>
            <a:r>
              <a:rPr lang="pt-PT" sz="1600" dirty="0" err="1">
                <a:solidFill>
                  <a:srgbClr val="000000"/>
                </a:solidFill>
                <a:latin typeface="HelveticaNeueLT Std Lt"/>
              </a:rPr>
              <a:t>of</a:t>
            </a:r>
            <a:r>
              <a:rPr lang="pt-PT" sz="1600" dirty="0">
                <a:solidFill>
                  <a:srgbClr val="000000"/>
                </a:solidFill>
                <a:latin typeface="HelveticaNeueLT Std Lt"/>
              </a:rPr>
              <a:t> </a:t>
            </a:r>
            <a:r>
              <a:rPr lang="pt-PT" sz="1600" dirty="0" err="1">
                <a:solidFill>
                  <a:srgbClr val="000000"/>
                </a:solidFill>
                <a:latin typeface="HelveticaNeueLT Std Lt"/>
              </a:rPr>
              <a:t>Health</a:t>
            </a:r>
            <a:r>
              <a:rPr lang="pt-PT" sz="1600" dirty="0">
                <a:solidFill>
                  <a:srgbClr val="000000"/>
                </a:solidFill>
                <a:latin typeface="HelveticaNeueLT Std Lt"/>
              </a:rPr>
              <a:t>,</a:t>
            </a:r>
            <a:r>
              <a:rPr lang="en-GB" sz="1600" dirty="0">
                <a:solidFill>
                  <a:srgbClr val="000000"/>
                </a:solidFill>
                <a:latin typeface="HelveticaNeueLT Std Lt"/>
              </a:rPr>
              <a:t> A manual for good social work practice,  Supporting adults who have autism (2015). </a:t>
            </a:r>
            <a:r>
              <a:rPr lang="pt-PT" sz="1600" dirty="0">
                <a:solidFill>
                  <a:srgbClr val="000000"/>
                </a:solidFill>
                <a:latin typeface="HelveticaNeueLT Std Lt"/>
              </a:rPr>
              <a:t> </a:t>
            </a:r>
            <a:r>
              <a:rPr lang="pt-PT" sz="1600" dirty="0">
                <a:solidFill>
                  <a:srgbClr val="000000"/>
                </a:solidFill>
                <a:latin typeface="HelveticaNeueLT Std Lt"/>
                <a:hlinkClick r:id="rId6">
                  <a:extLst>
                    <a:ext uri="{A12FA001-AC4F-418D-AE19-62706E023703}">
                      <ahyp:hlinkClr xmlns:ahyp="http://schemas.microsoft.com/office/drawing/2018/hyperlinkcolor" val="tx"/>
                    </a:ext>
                  </a:extLst>
                </a:hlinkClick>
              </a:rPr>
              <a:t>https://assets.publishing.service.gov.uk/government/uploads/system/uploads/attachment_data/file/467392/Pt1_Autism_Learning_Materials_Accessible.pdf</a:t>
            </a:r>
            <a:r>
              <a:rPr lang="pt-PT" sz="1600" dirty="0">
                <a:solidFill>
                  <a:srgbClr val="000000"/>
                </a:solidFill>
                <a:latin typeface="HelveticaNeueLT Std Lt"/>
              </a:rPr>
              <a:t> </a:t>
            </a:r>
          </a:p>
        </p:txBody>
      </p:sp>
    </p:spTree>
    <p:extLst>
      <p:ext uri="{BB962C8B-B14F-4D97-AF65-F5344CB8AC3E}">
        <p14:creationId xmlns:p14="http://schemas.microsoft.com/office/powerpoint/2010/main" val="31744277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06738"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a:latin typeface="Arial Narrow" panose="020B0606020202030204" pitchFamily="34" charset="0"/>
              </a:rPr>
              <a:t>Resources </a:t>
            </a:r>
            <a:r>
              <a:rPr lang="de-DE" sz="3600" b="1" dirty="0" err="1">
                <a:latin typeface="Arial Narrow" panose="020B0606020202030204" pitchFamily="34" charset="0"/>
              </a:rPr>
              <a:t>and</a:t>
            </a:r>
            <a:r>
              <a:rPr lang="de-DE" sz="3600" b="1" dirty="0">
                <a:latin typeface="Arial Narrow" panose="020B0606020202030204" pitchFamily="34" charset="0"/>
              </a:rPr>
              <a:t> </a:t>
            </a:r>
            <a:r>
              <a:rPr lang="de-DE" sz="3600" b="1" dirty="0" err="1">
                <a:latin typeface="Arial Narrow" panose="020B0606020202030204" pitchFamily="34" charset="0"/>
              </a:rPr>
              <a:t>references</a:t>
            </a:r>
            <a:r>
              <a:rPr lang="de-DE" sz="3600" b="1" dirty="0">
                <a:latin typeface="Arial Narrow" panose="020B0606020202030204" pitchFamily="34" charset="0"/>
              </a:rPr>
              <a:t> </a:t>
            </a:r>
            <a:r>
              <a:rPr lang="de-DE" sz="3600" b="1" dirty="0" err="1">
                <a:latin typeface="Arial Narrow" panose="020B0606020202030204" pitchFamily="34" charset="0"/>
              </a:rPr>
              <a:t>used</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n-GB" sz="1600" dirty="0">
                <a:solidFill>
                  <a:srgbClr val="000000"/>
                </a:solidFill>
                <a:latin typeface="HelveticaNeueLT Std Lt"/>
              </a:rPr>
              <a:t>Public Health England. Self-assessment personal stories (including housing, using health services, criminal justice system, education, transitions): </a:t>
            </a:r>
            <a:r>
              <a:rPr lang="en-GB" sz="1600" u="sng" dirty="0">
                <a:solidFill>
                  <a:srgbClr val="000000"/>
                </a:solidFill>
                <a:latin typeface="HelveticaNeueLT Std Lt"/>
                <a:hlinkClick r:id="rId2"/>
              </a:rPr>
              <a:t>http://www.improvinghealthandlives.org.uk/securefiles/150219_1431//Autism%20SAF%202013%20Personal%20stories.pdf</a:t>
            </a:r>
            <a:endParaRPr lang="en-GB" sz="1600" u="sng" dirty="0">
              <a:solidFill>
                <a:srgbClr val="000000"/>
              </a:solidFill>
              <a:latin typeface="HelveticaNeueLT Std Lt"/>
            </a:endParaRPr>
          </a:p>
          <a:p>
            <a:pPr marL="285750" indent="-285750">
              <a:buFont typeface="Arial" panose="020B0604020202020204" pitchFamily="34" charset="0"/>
              <a:buChar char="•"/>
            </a:pPr>
            <a:r>
              <a:rPr lang="en-GB" sz="1600" dirty="0">
                <a:solidFill>
                  <a:srgbClr val="000000"/>
                </a:solidFill>
                <a:latin typeface="HelveticaNeueLT Std Lt"/>
              </a:rPr>
              <a:t>National Autistic Society, Employing autistic people – a guide for employers. </a:t>
            </a:r>
            <a:r>
              <a:rPr lang="en-GB" sz="1600" dirty="0">
                <a:solidFill>
                  <a:srgbClr val="000000"/>
                </a:solidFill>
                <a:latin typeface="HelveticaNeueLT Std Lt"/>
                <a:hlinkClick r:id="rId3">
                  <a:extLst>
                    <a:ext uri="{A12FA001-AC4F-418D-AE19-62706E023703}">
                      <ahyp:hlinkClr xmlns:ahyp="http://schemas.microsoft.com/office/drawing/2018/hyperlinkcolor" val="tx"/>
                    </a:ext>
                  </a:extLst>
                </a:hlinkClick>
              </a:rPr>
              <a:t>https://www.autism.org.uk/advice-and-guidance/topics/employment/employing-autistic</a:t>
            </a:r>
            <a:r>
              <a:rPr lang="en-GB" sz="1600" dirty="0">
                <a:solidFill>
                  <a:srgbClr val="000000"/>
                </a:solidFill>
                <a:latin typeface="HelveticaNeueLT Std Lt"/>
                <a:hlinkClick r:id="rId3">
                  <a:extLst>
                    <a:ext uri="{A12FA001-AC4F-418D-AE19-62706E023703}">
                      <ahyp:hlinkClr xmlns:ahyp="http://schemas.microsoft.com/office/drawing/2018/hyperlinkcolor" val="tx"/>
                    </a:ext>
                  </a:extLst>
                </a:hlinkClick>
              </a:rPr>
              <a:t>-</a:t>
            </a:r>
            <a:r>
              <a:rPr lang="en-GB" sz="1600" dirty="0">
                <a:solidFill>
                  <a:srgbClr val="000000"/>
                </a:solidFill>
                <a:latin typeface="HelveticaNeueLT Std Lt"/>
                <a:hlinkClick r:id="rId3">
                  <a:extLst>
                    <a:ext uri="{A12FA001-AC4F-418D-AE19-62706E023703}">
                      <ahyp:hlinkClr xmlns:ahyp="http://schemas.microsoft.com/office/drawing/2018/hyperlinkcolor" val="tx"/>
                    </a:ext>
                  </a:extLst>
                </a:hlinkClick>
              </a:rPr>
              <a:t>people/employers#:~:text=%E2%80%9CAutistic%20people%20have%20some%20very,be%20very%20punctual%20and%20reliable</a:t>
            </a:r>
            <a:r>
              <a:rPr lang="en-GB" sz="1600" dirty="0">
                <a:solidFill>
                  <a:srgbClr val="000000"/>
                </a:solidFill>
                <a:latin typeface="HelveticaNeueLT Std Lt"/>
              </a:rPr>
              <a:t>. </a:t>
            </a:r>
          </a:p>
          <a:p>
            <a:pPr marL="285750" indent="-285750">
              <a:buFont typeface="Arial" panose="020B0604020202020204" pitchFamily="34" charset="0"/>
              <a:buChar char="•"/>
            </a:pPr>
            <a:r>
              <a:rPr lang="en-GB" sz="1600" dirty="0" err="1">
                <a:solidFill>
                  <a:srgbClr val="000000"/>
                </a:solidFill>
                <a:latin typeface="HelveticaNeueLT Std Lt"/>
              </a:rPr>
              <a:t>Annabi</a:t>
            </a:r>
            <a:r>
              <a:rPr lang="en-GB" sz="1600" dirty="0">
                <a:solidFill>
                  <a:srgbClr val="000000"/>
                </a:solidFill>
                <a:latin typeface="HelveticaNeueLT Std Lt"/>
              </a:rPr>
              <a:t>, H., Crooks, E.W., Barnett, N., Guadagno, J., Mahoney, J.R., Michelle, J., </a:t>
            </a:r>
            <a:r>
              <a:rPr lang="en-GB" sz="1600" dirty="0" err="1">
                <a:solidFill>
                  <a:srgbClr val="000000"/>
                </a:solidFill>
                <a:latin typeface="HelveticaNeueLT Std Lt"/>
              </a:rPr>
              <a:t>Pacilio</a:t>
            </a:r>
            <a:r>
              <a:rPr lang="en-GB" sz="1600" dirty="0">
                <a:solidFill>
                  <a:srgbClr val="000000"/>
                </a:solidFill>
                <a:latin typeface="HelveticaNeueLT Std Lt"/>
              </a:rPr>
              <a:t>, A., Shukla, H. and Velasco, J. Autism @ Work Playbook: Finding talent and creating meaningful employment opportunities for people with autism (2019). Seattle, WA: ACCESS-IT, The Information School, University of Washington.</a:t>
            </a:r>
          </a:p>
        </p:txBody>
      </p:sp>
    </p:spTree>
    <p:extLst>
      <p:ext uri="{BB962C8B-B14F-4D97-AF65-F5344CB8AC3E}">
        <p14:creationId xmlns:p14="http://schemas.microsoft.com/office/powerpoint/2010/main" val="2233783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594463"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err="1">
                <a:latin typeface="Arial Narrow" panose="020B0606020202030204" pitchFamily="34" charset="0"/>
              </a:rPr>
              <a:t>Helpful</a:t>
            </a:r>
            <a:r>
              <a:rPr lang="de-DE" sz="3600" b="1" dirty="0">
                <a:latin typeface="Arial Narrow" panose="020B0606020202030204" pitchFamily="34" charset="0"/>
              </a:rPr>
              <a:t> </a:t>
            </a:r>
            <a:r>
              <a:rPr lang="de-DE" sz="3600" b="1" dirty="0" err="1">
                <a:latin typeface="Arial Narrow" panose="020B0606020202030204" pitchFamily="34" charset="0"/>
              </a:rPr>
              <a:t>resources</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n-GB" sz="1400" dirty="0">
                <a:solidFill>
                  <a:srgbClr val="000000"/>
                </a:solidFill>
                <a:latin typeface="HelveticaNeueLT Std Lt"/>
              </a:rPr>
              <a:t>Autism Europe: </a:t>
            </a:r>
            <a:r>
              <a:rPr lang="en-GB" sz="1400" dirty="0">
                <a:solidFill>
                  <a:srgbClr val="000000"/>
                </a:solidFill>
                <a:latin typeface="HelveticaNeueLT Std Lt"/>
                <a:hlinkClick r:id="rId2"/>
              </a:rPr>
              <a:t>https://www.autismeurope.org/</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Autism Education Trust: </a:t>
            </a:r>
            <a:r>
              <a:rPr lang="en-GB" sz="1400" dirty="0">
                <a:solidFill>
                  <a:srgbClr val="000000"/>
                </a:solidFill>
                <a:latin typeface="HelveticaNeueLT Std Lt"/>
                <a:hlinkClick r:id="rId3"/>
              </a:rPr>
              <a:t>https://www.autismeducationtrust.org.uk/</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National Autistic Society: </a:t>
            </a:r>
            <a:r>
              <a:rPr lang="en-GB" sz="1400" dirty="0">
                <a:solidFill>
                  <a:srgbClr val="000000"/>
                </a:solidFill>
                <a:latin typeface="HelveticaNeueLT Std Lt"/>
                <a:hlinkClick r:id="rId4">
                  <a:extLst>
                    <a:ext uri="{A12FA001-AC4F-418D-AE19-62706E023703}">
                      <ahyp:hlinkClr xmlns:ahyp="http://schemas.microsoft.com/office/drawing/2018/hyperlinkcolor" val="tx"/>
                    </a:ext>
                  </a:extLst>
                </a:hlinkClick>
              </a:rPr>
              <a:t>https://www.autism.org.uk/</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National Autistic Society, online training: </a:t>
            </a:r>
            <a:r>
              <a:rPr lang="en-GB" sz="1400" dirty="0">
                <a:solidFill>
                  <a:srgbClr val="000000"/>
                </a:solidFill>
                <a:latin typeface="HelveticaNeueLT Std Lt"/>
                <a:hlinkClick r:id="rId5"/>
              </a:rPr>
              <a:t>https://www.autismonlinetraining.com/</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Autism Empowerment, Co-existing conditions and autism: </a:t>
            </a:r>
            <a:r>
              <a:rPr lang="en-GB" sz="1400" dirty="0">
                <a:solidFill>
                  <a:srgbClr val="000000"/>
                </a:solidFill>
                <a:latin typeface="HelveticaNeueLT Std Lt"/>
                <a:hlinkClick r:id="rId6"/>
              </a:rPr>
              <a:t>http://www.autismempowerment.org/understanding-autism/co-existing-conditions/</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F1111"/>
                </a:solidFill>
                <a:latin typeface="Arial" panose="020B0604020202020204" pitchFamily="34" charset="0"/>
              </a:rPr>
              <a:t>Ohio </a:t>
            </a:r>
            <a:r>
              <a:rPr lang="en-GB" sz="1400" dirty="0" err="1">
                <a:solidFill>
                  <a:srgbClr val="0F1111"/>
                </a:solidFill>
                <a:latin typeface="Arial" panose="020B0604020202020204" pitchFamily="34" charset="0"/>
              </a:rPr>
              <a:t>Center</a:t>
            </a:r>
            <a:r>
              <a:rPr lang="en-GB" sz="1400" dirty="0">
                <a:solidFill>
                  <a:srgbClr val="0F1111"/>
                </a:solidFill>
                <a:latin typeface="Arial" panose="020B0604020202020204" pitchFamily="34" charset="0"/>
              </a:rPr>
              <a:t> for Autism and Low Incidence (OCALI), </a:t>
            </a:r>
            <a:r>
              <a:rPr lang="en-GB" sz="1400" dirty="0">
                <a:solidFill>
                  <a:srgbClr val="000000"/>
                </a:solidFill>
                <a:latin typeface="HelveticaNeueLT Std Lt"/>
              </a:rPr>
              <a:t>F. I. T. for Success: Five Important Targets for Success on the Job: </a:t>
            </a:r>
            <a:r>
              <a:rPr lang="en-GB" sz="1400" dirty="0">
                <a:solidFill>
                  <a:srgbClr val="000000"/>
                </a:solidFill>
                <a:latin typeface="HelveticaNeueLT Std Lt"/>
                <a:hlinkClick r:id="rId7"/>
              </a:rPr>
              <a:t>https://www.ocali.org/up_doc/FIT_for_Success.pdf</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Autism speaks: </a:t>
            </a:r>
            <a:r>
              <a:rPr lang="en-GB" sz="1400" dirty="0">
                <a:solidFill>
                  <a:srgbClr val="000000"/>
                </a:solidFill>
                <a:latin typeface="HelveticaNeueLT Std Lt"/>
                <a:hlinkClick r:id="rId8"/>
              </a:rPr>
              <a:t>https://www.autismspeaks.org/</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444444"/>
                </a:solidFill>
                <a:latin typeface="Segoe UI" panose="020B0502040204020203" pitchFamily="34" charset="0"/>
              </a:rPr>
              <a:t>The National Professional Development </a:t>
            </a:r>
            <a:r>
              <a:rPr lang="en-GB" sz="1400" dirty="0" err="1">
                <a:solidFill>
                  <a:srgbClr val="444444"/>
                </a:solidFill>
                <a:latin typeface="Segoe UI" panose="020B0502040204020203" pitchFamily="34" charset="0"/>
              </a:rPr>
              <a:t>Center</a:t>
            </a:r>
            <a:r>
              <a:rPr lang="en-GB" sz="1400" dirty="0">
                <a:solidFill>
                  <a:srgbClr val="444444"/>
                </a:solidFill>
                <a:latin typeface="Segoe UI" panose="020B0502040204020203" pitchFamily="34" charset="0"/>
              </a:rPr>
              <a:t> on Autism Spectrum Disorder (NPDC)</a:t>
            </a:r>
            <a:r>
              <a:rPr lang="en-GB" sz="1400" dirty="0">
                <a:solidFill>
                  <a:srgbClr val="000000"/>
                </a:solidFill>
                <a:latin typeface="HelveticaNeueLT Std Lt"/>
              </a:rPr>
              <a:t>, </a:t>
            </a:r>
            <a:r>
              <a:rPr lang="en-GB" sz="1400" dirty="0">
                <a:solidFill>
                  <a:srgbClr val="000000"/>
                </a:solidFill>
                <a:latin typeface="HelveticaNeueLT Std Lt"/>
                <a:hlinkClick r:id="rId9"/>
              </a:rPr>
              <a:t>https://autismpdc.fpg.unc.edu/</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National Institute foe Health and care excellence – Autism: Recognition, Referral, Diagnosis and Management Of Adults On The Autism Spectrum: </a:t>
            </a:r>
            <a:r>
              <a:rPr lang="en-GB" sz="1400" u="sng" dirty="0">
                <a:solidFill>
                  <a:srgbClr val="000000"/>
                </a:solidFill>
                <a:latin typeface="HelveticaNeueLT Std Lt"/>
                <a:hlinkClick r:id="rId10"/>
              </a:rPr>
              <a:t>http://www.nice.org.uk/guidance/cg142/chapter/introduction</a:t>
            </a:r>
            <a:endParaRPr lang="en-GB" sz="1400" u="sng" dirty="0">
              <a:solidFill>
                <a:srgbClr val="000000"/>
              </a:solidFill>
              <a:latin typeface="HelveticaNeueLT Std Lt"/>
            </a:endParaRPr>
          </a:p>
          <a:p>
            <a:pPr marL="285750" indent="-285750">
              <a:buFont typeface="Arial" panose="020B0604020202020204" pitchFamily="34" charset="0"/>
              <a:buChar char="•"/>
            </a:pPr>
            <a:r>
              <a:rPr lang="en-GB" sz="1400" dirty="0">
                <a:solidFill>
                  <a:srgbClr val="000000"/>
                </a:solidFill>
                <a:latin typeface="HelveticaNeueLT Std Lt"/>
              </a:rPr>
              <a:t>The Autism Internet Modules (AIM) guide users through case studies, instructional videos, pre- and post-assessments, discussion questions, activities, and more: </a:t>
            </a:r>
            <a:r>
              <a:rPr lang="pt-PT" sz="1400" dirty="0">
                <a:solidFill>
                  <a:srgbClr val="000000"/>
                </a:solidFill>
                <a:latin typeface="HelveticaNeueLT Std Lt"/>
                <a:hlinkClick r:id="rId11">
                  <a:extLst>
                    <a:ext uri="{A12FA001-AC4F-418D-AE19-62706E023703}">
                      <ahyp:hlinkClr xmlns:ahyp="http://schemas.microsoft.com/office/drawing/2018/hyperlinkcolor" val="tx"/>
                    </a:ext>
                  </a:extLst>
                </a:hlinkClick>
              </a:rPr>
              <a:t>https://autisminternetmodules.org/</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Lifespan Transitions </a:t>
            </a:r>
            <a:r>
              <a:rPr lang="en-GB" sz="1400" dirty="0" err="1">
                <a:solidFill>
                  <a:srgbClr val="000000"/>
                </a:solidFill>
                <a:latin typeface="HelveticaNeueLT Std Lt"/>
              </a:rPr>
              <a:t>Center</a:t>
            </a:r>
            <a:r>
              <a:rPr lang="pt-PT" sz="1400" dirty="0">
                <a:solidFill>
                  <a:srgbClr val="000000"/>
                </a:solidFill>
                <a:latin typeface="HelveticaNeueLT Std Lt"/>
              </a:rPr>
              <a:t>: </a:t>
            </a:r>
            <a:r>
              <a:rPr lang="pt-PT" sz="1400" dirty="0">
                <a:solidFill>
                  <a:srgbClr val="000000"/>
                </a:solidFill>
                <a:latin typeface="HelveticaNeueLT Std Lt"/>
                <a:hlinkClick r:id="rId12">
                  <a:extLst>
                    <a:ext uri="{A12FA001-AC4F-418D-AE19-62706E023703}">
                      <ahyp:hlinkClr xmlns:ahyp="http://schemas.microsoft.com/office/drawing/2018/hyperlinkcolor" val="tx"/>
                    </a:ext>
                  </a:extLst>
                </a:hlinkClick>
              </a:rPr>
              <a:t>https://www.ocali.org/center/transitions</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Scottish Autism: </a:t>
            </a:r>
            <a:r>
              <a:rPr lang="en-GB" sz="1400" dirty="0">
                <a:solidFill>
                  <a:srgbClr val="000000"/>
                </a:solidFill>
                <a:latin typeface="HelveticaNeueLT Std Lt"/>
                <a:hlinkClick r:id="rId13"/>
              </a:rPr>
              <a:t>https://www.scottishautism.org/services-support</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Member Associations of Autism-Europe for national material : </a:t>
            </a:r>
            <a:r>
              <a:rPr lang="en-GB" sz="1400" dirty="0">
                <a:solidFill>
                  <a:srgbClr val="000000"/>
                </a:solidFill>
                <a:latin typeface="HelveticaNeueLT Std Lt"/>
                <a:hlinkClick r:id="rId14"/>
              </a:rPr>
              <a:t>https://www.autismeurope.org/wp-content/uploads/2020/11/AE-AE-Member-organisations_March_2020_EN.pdf</a:t>
            </a:r>
            <a:r>
              <a:rPr lang="en-GB" sz="1400" dirty="0">
                <a:solidFill>
                  <a:srgbClr val="000000"/>
                </a:solidFill>
                <a:latin typeface="HelveticaNeueLT Std Lt"/>
              </a:rPr>
              <a:t> </a:t>
            </a:r>
            <a:endParaRPr lang="pt-PT" sz="1400" dirty="0">
              <a:solidFill>
                <a:srgbClr val="000000"/>
              </a:solidFill>
              <a:latin typeface="HelveticaNeueLT Std Lt"/>
            </a:endParaRPr>
          </a:p>
        </p:txBody>
      </p:sp>
    </p:spTree>
    <p:extLst>
      <p:ext uri="{BB962C8B-B14F-4D97-AF65-F5344CB8AC3E}">
        <p14:creationId xmlns:p14="http://schemas.microsoft.com/office/powerpoint/2010/main" val="32105476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99541" y="1558059"/>
            <a:ext cx="7042068" cy="4134209"/>
          </a:xfrm>
          <a:prstGeom prst="rect">
            <a:avLst/>
          </a:prstGeom>
          <a:solidFill>
            <a:srgbClr val="F9DAD9"/>
          </a:solidFill>
        </p:spPr>
        <p:txBody>
          <a:bodyPr wrap="square">
            <a:spAutoFit/>
          </a:bodyPr>
          <a:lstStyle/>
          <a:p>
            <a:pPr algn="ctr">
              <a:lnSpc>
                <a:spcPct val="170000"/>
              </a:lnSpc>
            </a:pPr>
            <a:r>
              <a:rPr lang="de-AT" sz="5400" b="1" dirty="0">
                <a:solidFill>
                  <a:srgbClr val="024E94"/>
                </a:solidFill>
                <a:latin typeface="Arial Narrow" panose="020B0606020202030204" pitchFamily="34" charset="0"/>
              </a:rPr>
              <a:t>Questions?</a:t>
            </a:r>
          </a:p>
          <a:p>
            <a:pPr algn="ctr">
              <a:lnSpc>
                <a:spcPct val="170000"/>
              </a:lnSpc>
            </a:pPr>
            <a:r>
              <a:rPr lang="de-AT" sz="5400" b="1" dirty="0">
                <a:solidFill>
                  <a:srgbClr val="024E94"/>
                </a:solidFill>
                <a:latin typeface="Arial Narrow" panose="020B0606020202030204" pitchFamily="34" charset="0"/>
              </a:rPr>
              <a:t>Goodbye &amp;</a:t>
            </a:r>
          </a:p>
          <a:p>
            <a:pPr algn="ctr">
              <a:lnSpc>
                <a:spcPct val="170000"/>
              </a:lnSpc>
            </a:pPr>
            <a:r>
              <a:rPr lang="de-AT" sz="5400" b="1" dirty="0">
                <a:solidFill>
                  <a:srgbClr val="024E94"/>
                </a:solidFill>
                <a:latin typeface="Arial Narrow" panose="020B0606020202030204" pitchFamily="34" charset="0"/>
              </a:rPr>
              <a:t>Thanks for coming </a:t>
            </a:r>
            <a:r>
              <a:rPr lang="de-AT" sz="5400" b="1" dirty="0">
                <a:solidFill>
                  <a:srgbClr val="024E94"/>
                </a:solidFill>
                <a:latin typeface="Arial Narrow" panose="020B0606020202030204" pitchFamily="34" charset="0"/>
                <a:sym typeface="Wingdings" panose="05000000000000000000" pitchFamily="2" charset="2"/>
              </a:rPr>
              <a:t></a:t>
            </a:r>
          </a:p>
        </p:txBody>
      </p:sp>
      <p:grpSp>
        <p:nvGrpSpPr>
          <p:cNvPr id="12" name="Grupo 11"/>
          <p:cNvGrpSpPr/>
          <p:nvPr/>
        </p:nvGrpSpPr>
        <p:grpSpPr>
          <a:xfrm>
            <a:off x="8147720" y="98628"/>
            <a:ext cx="2520280" cy="991554"/>
            <a:chOff x="6623720" y="98628"/>
            <a:chExt cx="2520280" cy="991554"/>
          </a:xfrm>
        </p:grpSpPr>
        <p:pic>
          <p:nvPicPr>
            <p:cNvPr id="13" name="Imagem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9560" y="98628"/>
              <a:ext cx="1674440" cy="769272"/>
            </a:xfrm>
            <a:prstGeom prst="rect">
              <a:avLst/>
            </a:prstGeom>
          </p:spPr>
        </p:pic>
        <p:sp>
          <p:nvSpPr>
            <p:cNvPr id="14" name="Retângulo 13"/>
            <p:cNvSpPr/>
            <p:nvPr/>
          </p:nvSpPr>
          <p:spPr>
            <a:xfrm>
              <a:off x="6623720" y="828572"/>
              <a:ext cx="2520280" cy="261610"/>
            </a:xfrm>
            <a:prstGeom prst="rect">
              <a:avLst/>
            </a:prstGeom>
          </p:spPr>
          <p:txBody>
            <a:bodyPr wrap="square">
              <a:spAutoFit/>
            </a:bodyPr>
            <a:lstStyle/>
            <a:p>
              <a:r>
                <a:rPr lang="en-US" sz="1100" dirty="0">
                  <a:latin typeface="Arial Narrow" panose="020B0606020202030204" pitchFamily="34" charset="0"/>
                  <a:ea typeface="Times New Roman" panose="02020603050405020304" pitchFamily="18" charset="0"/>
                </a:rPr>
                <a:t>Grant Agreement: 2019-1-AT-KA202-051218</a:t>
              </a:r>
              <a:endParaRPr lang="en-GB" sz="1100" dirty="0">
                <a:latin typeface="Arial Narrow" panose="020B0606020202030204" pitchFamily="34" charset="0"/>
              </a:endParaRPr>
            </a:p>
          </p:txBody>
        </p:sp>
      </p:grpSp>
      <p:grpSp>
        <p:nvGrpSpPr>
          <p:cNvPr id="15" name="Grupo 14"/>
          <p:cNvGrpSpPr/>
          <p:nvPr/>
        </p:nvGrpSpPr>
        <p:grpSpPr>
          <a:xfrm>
            <a:off x="1606778" y="6412676"/>
            <a:ext cx="7351175" cy="445325"/>
            <a:chOff x="178130" y="6412675"/>
            <a:chExt cx="9128049" cy="445325"/>
          </a:xfrm>
        </p:grpSpPr>
        <p:sp>
          <p:nvSpPr>
            <p:cNvPr id="16" name="Retângulo 15"/>
            <p:cNvSpPr/>
            <p:nvPr/>
          </p:nvSpPr>
          <p:spPr>
            <a:xfrm>
              <a:off x="2213898" y="6457890"/>
              <a:ext cx="7092281" cy="338554"/>
            </a:xfrm>
            <a:prstGeom prst="rect">
              <a:avLst/>
            </a:prstGeom>
          </p:spPr>
          <p:txBody>
            <a:bodyPr wrap="square">
              <a:spAutoFit/>
            </a:bodyPr>
            <a:lstStyle/>
            <a:p>
              <a:r>
                <a:rPr lang="en-US" sz="800" dirty="0">
                  <a:solidFill>
                    <a:prstClr val="black"/>
                  </a:solidFill>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solidFill>
                  <a:prstClr val="black"/>
                </a:solidFill>
                <a:latin typeface="Arial Narrow" panose="020B0606020202030204" pitchFamily="34" charset="0"/>
                <a:cs typeface="Arial" panose="020B0604020202020204" pitchFamily="34" charset="0"/>
              </a:endParaRPr>
            </a:p>
          </p:txBody>
        </p:sp>
        <p:pic>
          <p:nvPicPr>
            <p:cNvPr id="17" name="Grafik 1" descr="Ein Bild, das Text enthält.&#10;&#10;Automatisch generierte Beschreibung"/>
            <p:cNvPicPr/>
            <p:nvPr/>
          </p:nvPicPr>
          <p:blipFill rotWithShape="1">
            <a:blip r:embed="rId3"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66</a:t>
            </a:fld>
            <a:endParaRPr lang="pt-PT"/>
          </a:p>
        </p:txBody>
      </p:sp>
    </p:spTree>
    <p:extLst>
      <p:ext uri="{BB962C8B-B14F-4D97-AF65-F5344CB8AC3E}">
        <p14:creationId xmlns:p14="http://schemas.microsoft.com/office/powerpoint/2010/main" val="26353634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67</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for the Training Course </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960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28109"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en-US" sz="4000" b="1" dirty="0">
                <a:latin typeface="Arial Narrow" panose="020B0606020202030204" pitchFamily="34" charset="0"/>
              </a:rPr>
              <a:t>Organization</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10" name="Tabela 4">
            <a:extLst>
              <a:ext uri="{FF2B5EF4-FFF2-40B4-BE49-F238E27FC236}">
                <a16:creationId xmlns:a16="http://schemas.microsoft.com/office/drawing/2014/main" id="{18D32D46-8002-6548-B336-20F36E65A1B3}"/>
              </a:ext>
            </a:extLst>
          </p:cNvPr>
          <p:cNvGraphicFramePr>
            <a:graphicFrameLocks noGrp="1"/>
          </p:cNvGraphicFramePr>
          <p:nvPr>
            <p:extLst>
              <p:ext uri="{D42A27DB-BD31-4B8C-83A1-F6EECF244321}">
                <p14:modId xmlns:p14="http://schemas.microsoft.com/office/powerpoint/2010/main" val="4064638787"/>
              </p:ext>
            </p:extLst>
          </p:nvPr>
        </p:nvGraphicFramePr>
        <p:xfrm>
          <a:off x="2238104" y="1825625"/>
          <a:ext cx="7881256" cy="4347851"/>
        </p:xfrm>
        <a:graphic>
          <a:graphicData uri="http://schemas.openxmlformats.org/drawingml/2006/table">
            <a:tbl>
              <a:tblPr firstRow="1" firstCol="1" bandRow="1">
                <a:tableStyleId>{5C22544A-7EE6-4342-B048-85BDC9FD1C3A}</a:tableStyleId>
              </a:tblPr>
              <a:tblGrid>
                <a:gridCol w="3815894">
                  <a:extLst>
                    <a:ext uri="{9D8B030D-6E8A-4147-A177-3AD203B41FA5}">
                      <a16:colId xmlns:a16="http://schemas.microsoft.com/office/drawing/2014/main" val="635721867"/>
                    </a:ext>
                  </a:extLst>
                </a:gridCol>
                <a:gridCol w="4065362">
                  <a:extLst>
                    <a:ext uri="{9D8B030D-6E8A-4147-A177-3AD203B41FA5}">
                      <a16:colId xmlns:a16="http://schemas.microsoft.com/office/drawing/2014/main" val="3240990846"/>
                    </a:ext>
                  </a:extLst>
                </a:gridCol>
              </a:tblGrid>
              <a:tr h="2140993">
                <a:tc>
                  <a:txBody>
                    <a:bodyPr/>
                    <a:lstStyle/>
                    <a:p>
                      <a:pPr algn="ctr">
                        <a:lnSpc>
                          <a:spcPct val="115000"/>
                        </a:lnSpc>
                        <a:spcAft>
                          <a:spcPts val="0"/>
                        </a:spcAft>
                      </a:pPr>
                      <a:r>
                        <a:rPr lang="en-US" sz="1400" dirty="0">
                          <a:solidFill>
                            <a:schemeClr val="tx1"/>
                          </a:solidFill>
                          <a:effectLst/>
                          <a:latin typeface="Arial Narrow" panose="020B0606020202030204" pitchFamily="34" charset="0"/>
                        </a:rPr>
                        <a:t>Begin 09:00 – 9:30</a:t>
                      </a:r>
                      <a:endParaRPr lang="pt-PT" sz="1400" dirty="0">
                        <a:solidFill>
                          <a:schemeClr val="tx1"/>
                        </a:solidFill>
                        <a:effectLst/>
                        <a:latin typeface="Arial Narrow" panose="020B0606020202030204" pitchFamily="34" charset="0"/>
                      </a:endParaRPr>
                    </a:p>
                    <a:p>
                      <a:pPr marL="174625" lvl="3" indent="-174625" algn="l">
                        <a:lnSpc>
                          <a:spcPct val="115000"/>
                        </a:lnSpc>
                        <a:spcAft>
                          <a:spcPts val="0"/>
                        </a:spcAft>
                        <a:buFont typeface="Symbol" panose="05050102010706020507" pitchFamily="18" charset="2"/>
                        <a:buChar char=""/>
                        <a:tabLst>
                          <a:tab pos="113030" algn="l"/>
                        </a:tabLst>
                      </a:pPr>
                      <a:r>
                        <a:rPr lang="en-US" sz="1400" b="0" dirty="0">
                          <a:solidFill>
                            <a:schemeClr val="tx1"/>
                          </a:solidFill>
                          <a:effectLst/>
                          <a:latin typeface="Arial Narrow" panose="020B0606020202030204" pitchFamily="34" charset="0"/>
                        </a:rPr>
                        <a:t>Aim</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Contents</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Learning outcomes</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Organization</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pt-PT" sz="1400" b="0" dirty="0" err="1">
                          <a:solidFill>
                            <a:schemeClr val="tx1"/>
                          </a:solidFill>
                          <a:effectLst/>
                          <a:latin typeface="Arial Narrow" panose="020B0606020202030204" pitchFamily="34" charset="0"/>
                        </a:rPr>
                        <a:t>Activity</a:t>
                      </a:r>
                      <a:r>
                        <a:rPr lang="pt-PT" sz="1400" b="0" dirty="0">
                          <a:solidFill>
                            <a:schemeClr val="tx1"/>
                          </a:solidFill>
                          <a:effectLst/>
                          <a:latin typeface="Arial Narrow" panose="020B0606020202030204" pitchFamily="34" charset="0"/>
                        </a:rPr>
                        <a:t>: </a:t>
                      </a:r>
                      <a:r>
                        <a:rPr lang="pt-PT" sz="1400" b="0" i="1" dirty="0" err="1">
                          <a:solidFill>
                            <a:schemeClr val="tx1"/>
                          </a:solidFill>
                          <a:effectLst/>
                          <a:latin typeface="Arial Narrow" panose="020B0606020202030204" pitchFamily="34" charset="0"/>
                        </a:rPr>
                        <a:t>Introduction</a:t>
                      </a:r>
                      <a:r>
                        <a:rPr lang="pt-PT" sz="1400" b="0" i="1" dirty="0">
                          <a:solidFill>
                            <a:schemeClr val="tx1"/>
                          </a:solidFill>
                          <a:effectLst/>
                          <a:latin typeface="Arial Narrow" panose="020B0606020202030204" pitchFamily="34" charset="0"/>
                        </a:rPr>
                        <a:t> to </a:t>
                      </a:r>
                      <a:r>
                        <a:rPr lang="pt-PT" sz="1400" b="0" i="1" dirty="0" err="1">
                          <a:solidFill>
                            <a:schemeClr val="tx1"/>
                          </a:solidFill>
                          <a:effectLst/>
                          <a:latin typeface="Arial Narrow" panose="020B0606020202030204" pitchFamily="34" charset="0"/>
                        </a:rPr>
                        <a:t>the</a:t>
                      </a:r>
                      <a:r>
                        <a:rPr lang="pt-PT" sz="1400" b="0" i="1" dirty="0">
                          <a:solidFill>
                            <a:schemeClr val="tx1"/>
                          </a:solidFill>
                          <a:effectLst/>
                          <a:latin typeface="Arial Narrow" panose="020B0606020202030204" pitchFamily="34" charset="0"/>
                        </a:rPr>
                        <a:t> </a:t>
                      </a:r>
                      <a:r>
                        <a:rPr lang="pt-PT" sz="1400" b="0" i="1" dirty="0" err="1">
                          <a:solidFill>
                            <a:schemeClr val="tx1"/>
                          </a:solidFill>
                          <a:effectLst/>
                          <a:latin typeface="Arial Narrow" panose="020B0606020202030204" pitchFamily="34" charset="0"/>
                        </a:rPr>
                        <a:t>topic</a:t>
                      </a:r>
                      <a:endParaRPr lang="pt-PT" sz="1400" b="0" i="1" dirty="0">
                        <a:solidFill>
                          <a:schemeClr val="tx1"/>
                        </a:solidFill>
                        <a:effectLst/>
                        <a:latin typeface="Arial Narrow" panose="020B0606020202030204" pitchFamily="34" charset="0"/>
                        <a:ea typeface="Calibri" panose="020F0502020204030204" pitchFamily="34" charset="0"/>
                        <a:cs typeface="Vrinda"/>
                      </a:endParaRPr>
                    </a:p>
                  </a:txBody>
                  <a:tcPr marL="51435" marR="51435" marT="0" marB="0">
                    <a:solidFill>
                      <a:schemeClr val="accent4">
                        <a:lumMod val="20000"/>
                        <a:lumOff val="80000"/>
                      </a:schemeClr>
                    </a:solidFill>
                  </a:tcPr>
                </a:tc>
                <a:tc>
                  <a:txBody>
                    <a:bodyPr/>
                    <a:lstStyle/>
                    <a:p>
                      <a:pPr algn="ctr">
                        <a:lnSpc>
                          <a:spcPct val="115000"/>
                        </a:lnSpc>
                        <a:spcAft>
                          <a:spcPts val="0"/>
                        </a:spcAft>
                      </a:pPr>
                      <a:r>
                        <a:rPr lang="en-US" sz="1400" dirty="0">
                          <a:solidFill>
                            <a:schemeClr val="tx1"/>
                          </a:solidFill>
                          <a:effectLst/>
                          <a:latin typeface="Arial Narrow" panose="020B0606020202030204" pitchFamily="34" charset="0"/>
                        </a:rPr>
                        <a:t>Develop 09:30 – 10:15 </a:t>
                      </a:r>
                      <a:endParaRPr lang="pt-PT" sz="140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Strategies for an adequate, positive and efficient contact and interaction with people with ASD</a:t>
                      </a:r>
                    </a:p>
                    <a:p>
                      <a:pPr marL="174625" lvl="0" indent="-174625" algn="just">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Reflect 1</a:t>
                      </a:r>
                    </a:p>
                    <a:p>
                      <a:pPr marL="174625" lvl="0" indent="-174625" algn="just">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Reflect 2</a:t>
                      </a:r>
                    </a:p>
                    <a:p>
                      <a:pPr marL="174625" lvl="0" indent="-174625" algn="just">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Reflect 3</a:t>
                      </a:r>
                    </a:p>
                    <a:p>
                      <a:pPr marL="174625" lvl="0" indent="-174625" algn="just">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Discuss and Overview 1</a:t>
                      </a:r>
                    </a:p>
                    <a:p>
                      <a:pPr marL="13335" algn="just">
                        <a:lnSpc>
                          <a:spcPct val="115000"/>
                        </a:lnSpc>
                        <a:spcAft>
                          <a:spcPts val="0"/>
                        </a:spcAft>
                      </a:pPr>
                      <a:r>
                        <a:rPr lang="pt-PT" sz="1400" dirty="0">
                          <a:solidFill>
                            <a:schemeClr val="tx1"/>
                          </a:solidFill>
                          <a:effectLst/>
                          <a:latin typeface="Arial Narrow" panose="020B0606020202030204" pitchFamily="34" charset="0"/>
                        </a:rPr>
                        <a:t> </a:t>
                      </a:r>
                      <a:endParaRPr lang="pt-PT" sz="1400" dirty="0">
                        <a:solidFill>
                          <a:schemeClr val="tx1"/>
                        </a:solidFill>
                        <a:effectLst/>
                        <a:latin typeface="Arial Narrow" panose="020B0606020202030204" pitchFamily="34" charset="0"/>
                        <a:ea typeface="Calibri" panose="020F0502020204030204" pitchFamily="34" charset="0"/>
                        <a:cs typeface="Vrinda"/>
                      </a:endParaRPr>
                    </a:p>
                  </a:txBody>
                  <a:tcPr marL="51435" marR="51435" marT="0" marB="0">
                    <a:solidFill>
                      <a:schemeClr val="accent5">
                        <a:lumMod val="20000"/>
                        <a:lumOff val="80000"/>
                      </a:schemeClr>
                    </a:solidFill>
                  </a:tcPr>
                </a:tc>
                <a:extLst>
                  <a:ext uri="{0D108BD9-81ED-4DB2-BD59-A6C34878D82A}">
                    <a16:rowId xmlns:a16="http://schemas.microsoft.com/office/drawing/2014/main" val="3586345835"/>
                  </a:ext>
                </a:extLst>
              </a:tr>
              <a:tr h="551386">
                <a:tc gridSpan="2">
                  <a:txBody>
                    <a:bodyPr/>
                    <a:lstStyle/>
                    <a:p>
                      <a:pPr algn="ctr">
                        <a:lnSpc>
                          <a:spcPct val="115000"/>
                        </a:lnSpc>
                        <a:spcAft>
                          <a:spcPts val="0"/>
                        </a:spcAft>
                      </a:pPr>
                      <a:r>
                        <a:rPr lang="de-AT" sz="1400" dirty="0">
                          <a:solidFill>
                            <a:schemeClr val="tx1"/>
                          </a:solidFill>
                          <a:effectLst/>
                          <a:latin typeface="Arial Narrow" panose="020B0606020202030204" pitchFamily="34" charset="0"/>
                        </a:rPr>
                        <a:t>10:15 – 10:45 </a:t>
                      </a:r>
                      <a:endParaRPr lang="pt-PT" sz="1400" dirty="0">
                        <a:solidFill>
                          <a:schemeClr val="tx1"/>
                        </a:solidFill>
                        <a:effectLst/>
                        <a:latin typeface="Arial Narrow" panose="020B0606020202030204" pitchFamily="34" charset="0"/>
                      </a:endParaRPr>
                    </a:p>
                    <a:p>
                      <a:pPr algn="ctr">
                        <a:lnSpc>
                          <a:spcPct val="115000"/>
                        </a:lnSpc>
                        <a:spcAft>
                          <a:spcPts val="0"/>
                        </a:spcAft>
                      </a:pPr>
                      <a:r>
                        <a:rPr lang="en-US" sz="1400" dirty="0">
                          <a:solidFill>
                            <a:schemeClr val="tx1"/>
                          </a:solidFill>
                          <a:effectLst/>
                          <a:latin typeface="Arial Narrow" panose="020B0606020202030204" pitchFamily="34" charset="0"/>
                        </a:rPr>
                        <a:t>Beak time</a:t>
                      </a:r>
                      <a:endParaRPr lang="pt-PT" sz="1400" dirty="0">
                        <a:solidFill>
                          <a:schemeClr val="tx1"/>
                        </a:solidFill>
                        <a:effectLst/>
                        <a:latin typeface="Arial Narrow" panose="020B0606020202030204" pitchFamily="34" charset="0"/>
                        <a:ea typeface="Calibri" panose="020F0502020204030204" pitchFamily="34" charset="0"/>
                        <a:cs typeface="Vrinda"/>
                      </a:endParaRPr>
                    </a:p>
                  </a:txBody>
                  <a:tcPr marL="51435" marR="51435" marT="0" marB="0">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655472">
                <a:tc>
                  <a:txBody>
                    <a:bodyPr/>
                    <a:lstStyle/>
                    <a:p>
                      <a:pPr marL="174625" indent="-174625" algn="ctr">
                        <a:lnSpc>
                          <a:spcPct val="115000"/>
                        </a:lnSpc>
                        <a:spcAft>
                          <a:spcPts val="0"/>
                        </a:spcAft>
                      </a:pPr>
                      <a:r>
                        <a:rPr lang="en-US" sz="1400" b="1" dirty="0">
                          <a:solidFill>
                            <a:schemeClr val="tx1"/>
                          </a:solidFill>
                          <a:effectLst/>
                          <a:latin typeface="Arial Narrow" panose="020B0606020202030204" pitchFamily="34" charset="0"/>
                        </a:rPr>
                        <a:t>Develop 10:45 – 11:30</a:t>
                      </a:r>
                      <a:endParaRPr lang="pt-PT" sz="1400" b="1"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Features of community services and their impact on usability for people with ASD</a:t>
                      </a:r>
                    </a:p>
                    <a:p>
                      <a:pPr marL="174625" lvl="0" indent="-174625" algn="just">
                        <a:lnSpc>
                          <a:spcPct val="115000"/>
                        </a:lnSpc>
                        <a:spcAft>
                          <a:spcPts val="0"/>
                        </a:spcAft>
                        <a:buFont typeface="Symbol" panose="05050102010706020507" pitchFamily="18" charset="2"/>
                        <a:buChar char=""/>
                      </a:pPr>
                      <a:r>
                        <a:rPr lang="en-US" sz="1400" b="0" i="1" dirty="0">
                          <a:solidFill>
                            <a:schemeClr val="tx1"/>
                          </a:solidFill>
                          <a:effectLst/>
                          <a:latin typeface="Arial Narrow" panose="020B0606020202030204" pitchFamily="34" charset="0"/>
                        </a:rPr>
                        <a:t>Think &amp; Reflect</a:t>
                      </a:r>
                      <a:endParaRPr lang="pt-PT" sz="1400" b="0" i="1" dirty="0">
                        <a:solidFill>
                          <a:schemeClr val="tx1"/>
                        </a:solidFill>
                        <a:effectLst/>
                        <a:latin typeface="Arial Narrow" panose="020B0606020202030204" pitchFamily="34" charset="0"/>
                      </a:endParaRPr>
                    </a:p>
                    <a:p>
                      <a:pPr algn="ctr">
                        <a:lnSpc>
                          <a:spcPct val="115000"/>
                        </a:lnSpc>
                        <a:spcAft>
                          <a:spcPts val="0"/>
                        </a:spcAft>
                      </a:pPr>
                      <a:r>
                        <a:rPr lang="en-US" sz="1400" dirty="0">
                          <a:effectLst/>
                          <a:latin typeface="Arial Narrow" panose="020B0606020202030204" pitchFamily="34" charset="0"/>
                        </a:rPr>
                        <a:t> </a:t>
                      </a:r>
                      <a:endParaRPr lang="pt-PT" sz="1400" dirty="0">
                        <a:effectLst/>
                        <a:latin typeface="Arial Narrow" panose="020B0606020202030204" pitchFamily="34" charset="0"/>
                        <a:ea typeface="Calibri" panose="020F0502020204030204" pitchFamily="34" charset="0"/>
                        <a:cs typeface="Vrinda"/>
                      </a:endParaRPr>
                    </a:p>
                  </a:txBody>
                  <a:tcPr marL="51435" marR="51435" marT="0" marB="0">
                    <a:solidFill>
                      <a:srgbClr val="DEEBF8"/>
                    </a:solidFill>
                  </a:tcPr>
                </a:tc>
                <a:tc>
                  <a:txBody>
                    <a:bodyPr/>
                    <a:lstStyle/>
                    <a:p>
                      <a:pPr algn="ctr">
                        <a:lnSpc>
                          <a:spcPct val="115000"/>
                        </a:lnSpc>
                        <a:spcAft>
                          <a:spcPts val="0"/>
                        </a:spcAft>
                      </a:pPr>
                      <a:r>
                        <a:rPr lang="de-DE" sz="1400" b="1" dirty="0">
                          <a:solidFill>
                            <a:schemeClr val="tx1"/>
                          </a:solidFill>
                          <a:effectLst/>
                          <a:latin typeface="Arial Narrow" panose="020B0606020202030204" pitchFamily="34" charset="0"/>
                        </a:rPr>
                        <a:t>End </a:t>
                      </a:r>
                      <a:r>
                        <a:rPr lang="en-US" sz="1400" b="1" dirty="0">
                          <a:solidFill>
                            <a:schemeClr val="tx1"/>
                          </a:solidFill>
                          <a:effectLst/>
                          <a:latin typeface="Arial Narrow" panose="020B0606020202030204" pitchFamily="34" charset="0"/>
                        </a:rPr>
                        <a:t>11:30 – 12:00</a:t>
                      </a:r>
                      <a:endParaRPr lang="pt-PT" sz="1400" b="1"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400" dirty="0">
                          <a:solidFill>
                            <a:schemeClr val="tx1"/>
                          </a:solidFill>
                          <a:effectLst/>
                          <a:latin typeface="Arial Narrow" panose="020B0606020202030204" pitchFamily="34" charset="0"/>
                        </a:rPr>
                        <a:t>Wrap up- Learn more</a:t>
                      </a:r>
                    </a:p>
                    <a:p>
                      <a:pPr marL="174625" lvl="0" indent="-174625">
                        <a:lnSpc>
                          <a:spcPct val="115000"/>
                        </a:lnSpc>
                        <a:spcAft>
                          <a:spcPts val="0"/>
                        </a:spcAft>
                        <a:buFont typeface="Symbol" panose="05050102010706020507" pitchFamily="18" charset="2"/>
                        <a:buChar char=""/>
                      </a:pPr>
                      <a:r>
                        <a:rPr lang="en-US" sz="1400" dirty="0">
                          <a:solidFill>
                            <a:schemeClr val="tx1"/>
                          </a:solidFill>
                          <a:effectLst/>
                          <a:latin typeface="Arial Narrow" panose="020B0606020202030204" pitchFamily="34" charset="0"/>
                        </a:rPr>
                        <a:t>Discuss and Overview 2</a:t>
                      </a:r>
                    </a:p>
                    <a:p>
                      <a:pPr marL="174625" marR="0" lvl="0" indent="-174625" algn="l" defTabSz="6858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n-US" sz="1400" dirty="0">
                          <a:solidFill>
                            <a:schemeClr val="tx1"/>
                          </a:solidFill>
                          <a:effectLst/>
                          <a:latin typeface="Arial Narrow" panose="020B0606020202030204" pitchFamily="34" charset="0"/>
                        </a:rPr>
                        <a:t>Discuss and Overview 3</a:t>
                      </a:r>
                    </a:p>
                    <a:p>
                      <a:pPr marL="174625" lvl="0" indent="-174625">
                        <a:lnSpc>
                          <a:spcPct val="115000"/>
                        </a:lnSpc>
                        <a:spcAft>
                          <a:spcPts val="0"/>
                        </a:spcAft>
                        <a:buFont typeface="Symbol" panose="05050102010706020507" pitchFamily="18" charset="2"/>
                        <a:buChar char=""/>
                      </a:pPr>
                      <a:r>
                        <a:rPr lang="en-US" sz="1400" dirty="0">
                          <a:solidFill>
                            <a:schemeClr val="tx1"/>
                          </a:solidFill>
                          <a:effectLst/>
                          <a:latin typeface="Arial Narrow" panose="020B0606020202030204" pitchFamily="34" charset="0"/>
                        </a:rPr>
                        <a:t>References &amp; Resources</a:t>
                      </a:r>
                    </a:p>
                    <a:p>
                      <a:pPr marL="174625" lvl="0" indent="-174625">
                        <a:lnSpc>
                          <a:spcPct val="115000"/>
                        </a:lnSpc>
                        <a:spcAft>
                          <a:spcPts val="0"/>
                        </a:spcAft>
                        <a:buFont typeface="Symbol" panose="05050102010706020507" pitchFamily="18" charset="2"/>
                        <a:buChar char=""/>
                      </a:pPr>
                      <a:r>
                        <a:rPr lang="en-US" sz="1400" dirty="0">
                          <a:solidFill>
                            <a:schemeClr val="tx1"/>
                          </a:solidFill>
                          <a:effectLst/>
                          <a:latin typeface="Arial Narrow" panose="020B0606020202030204" pitchFamily="34" charset="0"/>
                        </a:rPr>
                        <a:t>Questions? Goodbye &amp; Thanks </a:t>
                      </a:r>
                      <a:r>
                        <a:rPr lang="en-US" sz="1400" baseline="0" dirty="0">
                          <a:solidFill>
                            <a:schemeClr val="tx1"/>
                          </a:solidFill>
                          <a:effectLst/>
                          <a:latin typeface="Arial Narrow" panose="020B0606020202030204" pitchFamily="34" charset="0"/>
                        </a:rPr>
                        <a:t> </a:t>
                      </a:r>
                      <a:r>
                        <a:rPr lang="en-US" sz="1400" baseline="0" dirty="0">
                          <a:solidFill>
                            <a:schemeClr val="tx1"/>
                          </a:solidFill>
                          <a:effectLst/>
                          <a:latin typeface="Arial Narrow" panose="020B0606020202030204" pitchFamily="34" charset="0"/>
                          <a:sym typeface="Wingdings" panose="05000000000000000000" pitchFamily="2" charset="2"/>
                        </a:rPr>
                        <a:t></a:t>
                      </a:r>
                      <a:endParaRPr lang="en-US" sz="1400" dirty="0">
                        <a:solidFill>
                          <a:schemeClr val="tx1"/>
                        </a:solidFill>
                        <a:effectLst/>
                        <a:latin typeface="Arial Narrow" panose="020B0606020202030204" pitchFamily="34" charset="0"/>
                      </a:endParaRPr>
                    </a:p>
                  </a:txBody>
                  <a:tcPr marL="51435" marR="51435"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46662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8157755" cy="1009651"/>
          </a:xfrm>
          <a:prstGeom prst="rect">
            <a:avLst/>
          </a:prstGeom>
          <a:solidFill>
            <a:srgbClr val="FFF2CC"/>
          </a:solidFill>
          <a:ln>
            <a:noFill/>
          </a:ln>
        </p:spPr>
        <p:txBody>
          <a:bodyPr spcFirstLastPara="1" wrap="square" lIns="121900" tIns="60933" rIns="121900" bIns="60933" anchor="ctr" anchorCtr="0">
            <a:noAutofit/>
          </a:bodyPr>
          <a:lstStyle/>
          <a:p>
            <a:pPr defTabSz="685800"/>
            <a:r>
              <a:rPr lang="en-GB" sz="4800" b="1" dirty="0">
                <a:solidFill>
                  <a:prstClr val="black"/>
                </a:solidFill>
                <a:latin typeface="Arial Narrow" panose="020B0606020202030204" pitchFamily="34" charset="0"/>
              </a:rPr>
              <a:t>Activity: Introduction to the topic</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marL="342900" indent="-342900" fontAlgn="base">
              <a:buFont typeface="Arial" panose="020B0604020202020204" pitchFamily="34" charset="0"/>
              <a:buChar char="•"/>
            </a:pPr>
            <a:r>
              <a:rPr lang="en-US" sz="2800" dirty="0">
                <a:solidFill>
                  <a:srgbClr val="241E4E"/>
                </a:solidFill>
                <a:latin typeface="Brandon-Grotesque"/>
              </a:rPr>
              <a:t>Are you aware of what Autism Spectrum Disorders (ASD) are?</a:t>
            </a:r>
          </a:p>
          <a:p>
            <a:pPr marL="342900" indent="-342900" fontAlgn="base">
              <a:buFont typeface="Arial" panose="020B0604020202020204" pitchFamily="34" charset="0"/>
              <a:buChar char="•"/>
            </a:pPr>
            <a:r>
              <a:rPr lang="en-US" sz="2800" dirty="0">
                <a:solidFill>
                  <a:srgbClr val="241E4E"/>
                </a:solidFill>
                <a:latin typeface="Brandon-Grotesque"/>
              </a:rPr>
              <a:t>Have you ever worked or interacted with someone with ASD?</a:t>
            </a:r>
          </a:p>
          <a:p>
            <a:pPr marL="342900" indent="-342900" fontAlgn="base">
              <a:buFont typeface="Arial" panose="020B0604020202020204" pitchFamily="34" charset="0"/>
              <a:buChar char="•"/>
            </a:pPr>
            <a:r>
              <a:rPr lang="en-US" sz="2800" dirty="0">
                <a:solidFill>
                  <a:srgbClr val="241E4E"/>
                </a:solidFill>
                <a:latin typeface="Brandon-Grotesque"/>
              </a:rPr>
              <a:t>What do you think are the main obstacles for people with ASD in the workplace?</a:t>
            </a:r>
          </a:p>
        </p:txBody>
      </p:sp>
    </p:spTree>
    <p:extLst>
      <p:ext uri="{BB962C8B-B14F-4D97-AF65-F5344CB8AC3E}">
        <p14:creationId xmlns:p14="http://schemas.microsoft.com/office/powerpoint/2010/main" val="48113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9</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DEVELOP</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a:r>
              <a:rPr lang="en-US" sz="2400" dirty="0">
                <a:latin typeface="Arial Narrow" panose="020B0606020202030204" pitchFamily="34" charset="0"/>
              </a:rPr>
              <a:t>Strategies for an adequate, positive and efficient contact and interaction with people with ASD</a:t>
            </a:r>
            <a:endParaRPr lang="en-US" sz="2400" dirty="0">
              <a:solidFill>
                <a:srgbClr val="C00000"/>
              </a:solidFill>
              <a:latin typeface="Arial Narrow" panose="020B0606020202030204" pitchFamily="34" charset="0"/>
            </a:endParaRPr>
          </a:p>
          <a:p>
            <a:pPr algn="ctr" defTabSz="514350"/>
            <a:r>
              <a:rPr lang="en-US" sz="2400" i="1" dirty="0">
                <a:latin typeface="Arial Narrow" panose="020B0606020202030204" pitchFamily="34" charset="0"/>
              </a:rPr>
              <a:t>Reflect 1</a:t>
            </a:r>
          </a:p>
          <a:p>
            <a:pPr algn="ctr" defTabSz="514350"/>
            <a:r>
              <a:rPr lang="en-US" sz="2400" i="1" dirty="0">
                <a:latin typeface="Arial Narrow" panose="020B0606020202030204" pitchFamily="34" charset="0"/>
              </a:rPr>
              <a:t>Reflect 2</a:t>
            </a:r>
            <a:endParaRPr lang="en-US" sz="2400" dirty="0">
              <a:latin typeface="Arial Narrow" panose="020B0606020202030204" pitchFamily="34" charset="0"/>
            </a:endParaRPr>
          </a:p>
          <a:p>
            <a:pPr algn="ctr" defTabSz="514350"/>
            <a:r>
              <a:rPr lang="en-US" sz="2400" i="1" dirty="0">
                <a:latin typeface="Arial Narrow" panose="020B0606020202030204" pitchFamily="34" charset="0"/>
              </a:rPr>
              <a:t>Reflect 3</a:t>
            </a:r>
          </a:p>
          <a:p>
            <a:pPr algn="ctr" defTabSz="514350"/>
            <a:r>
              <a:rPr lang="en-US" sz="2400" dirty="0">
                <a:latin typeface="Arial Narrow" panose="020B0606020202030204" pitchFamily="34" charset="0"/>
              </a:rPr>
              <a:t>Discuss and Overview 1</a:t>
            </a:r>
          </a:p>
        </p:txBody>
      </p:sp>
    </p:spTree>
    <p:extLst>
      <p:ext uri="{BB962C8B-B14F-4D97-AF65-F5344CB8AC3E}">
        <p14:creationId xmlns:p14="http://schemas.microsoft.com/office/powerpoint/2010/main" val="1168784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8263</Words>
  <Application>Microsoft Macintosh PowerPoint</Application>
  <PresentationFormat>Widescreen</PresentationFormat>
  <Paragraphs>637</Paragraphs>
  <Slides>67</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67</vt:i4>
      </vt:variant>
    </vt:vector>
  </HeadingPairs>
  <TitlesOfParts>
    <vt:vector size="79" baseType="lpstr">
      <vt:lpstr>Arial</vt:lpstr>
      <vt:lpstr>Arial Narrow</vt:lpstr>
      <vt:lpstr>Arial Rounded MT Bold</vt:lpstr>
      <vt:lpstr>Brandon-Grotesque</vt:lpstr>
      <vt:lpstr>Calibri</vt:lpstr>
      <vt:lpstr>Calibri Light</vt:lpstr>
      <vt:lpstr>GDS Transport</vt:lpstr>
      <vt:lpstr>HelveticaNeueLT Std Lt</vt:lpstr>
      <vt:lpstr>roboto</vt:lpstr>
      <vt:lpstr>Segoe UI</vt:lpstr>
      <vt:lpstr>Symbol</vt:lpstr>
      <vt:lpstr>Office Theme</vt:lpstr>
      <vt:lpstr>Curriculum for the Training Course  “Autism Spectrum Disorder (ASD) Officer”  https://www.autrain.eu/pt/curriculo/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Curriculum for the Training Course  “Autism Spectrum Disorder (ASD) Officer”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Koller Jasmin</cp:lastModifiedBy>
  <cp:revision>9</cp:revision>
  <dcterms:created xsi:type="dcterms:W3CDTF">2021-06-03T08:33:53Z</dcterms:created>
  <dcterms:modified xsi:type="dcterms:W3CDTF">2021-07-12T12:08:07Z</dcterms:modified>
</cp:coreProperties>
</file>